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145706885" r:id="rId6"/>
    <p:sldId id="394" r:id="rId7"/>
    <p:sldId id="2145706900" r:id="rId8"/>
    <p:sldId id="262" r:id="rId9"/>
    <p:sldId id="2145706901" r:id="rId10"/>
    <p:sldId id="264" r:id="rId11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1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6E2A00-76BD-95AD-2697-C88302828BA6}" name="Kolkman, Esther" initials="EK" userId="S::esther.kolkman@utrecht.nl::0ed7b3a1-3e24-48ac-a995-2c439edb4f6b" providerId="AD"/>
  <p188:author id="{1224701A-68B0-735C-DDBE-8859C7EF088A}" name="Nicolaas, Isaac" initials="NI" userId="S::i.nicolaas@utrecht.nl::4579b7b6-10e2-4761-8281-936aa988d92d" providerId="AD"/>
  <p188:author id="{7D9686EC-04A8-69B9-2A6B-68F17585C0DE}" name="Dijk, Paul van" initials="DPv" userId="S::paul.van.dijk@utrecht.nl::6a176a99-05bc-4702-8b3f-11450ce0d042" providerId="AD"/>
  <p188:author id="{2E772FF7-6E19-9909-9253-85E57D52D126}" name="Koelman, Kitty" initials="KK" userId="S::kitty.koelman@utrecht.nl::2db29b72-227e-4301-a207-5663f12b6c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B27"/>
    <a:srgbClr val="CC0000"/>
    <a:srgbClr val="C00000"/>
    <a:srgbClr val="195814"/>
    <a:srgbClr val="004181"/>
    <a:srgbClr val="762CD1"/>
    <a:srgbClr val="FF0505"/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125"/>
      </p:cViewPr>
      <p:guideLst>
        <p:guide orient="horz" pos="1094"/>
        <p:guide pos="19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884C669-62D9-4949-A3B1-EFFF0E93D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D213F8-C004-4121-9539-9B66D25C42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6B8D-6992-4506-A2D5-C710E212D571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D9739B-9C48-4D8B-B885-28271ACC7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B2F3B7-E3D2-4BA0-B573-4543DBE844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3326F-AB9C-4E2C-B8D5-BFFD6F791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42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E54C-8BE9-4FA3-9FFE-EDE6C14BBD61}" type="datetimeFigureOut">
              <a:rPr lang="nl-NL" smtClean="0"/>
              <a:t>25-11-2024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DEEE3-82E6-4940-B0BF-9A9E584A79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58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urgentie: zonder maatregelen zijn netbeheerders genoodzaakt om congestie op kleinverbruik af te kondigen (fase 2), om uitval van het netwerk in 2026 te voorkomen.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DEEE3-82E6-4940-B0BF-9A9E584A793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81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62755AF7-0AA7-4012-AC09-6DA5A5FB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453275"/>
            <a:ext cx="11948161" cy="4409325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EEE9312-5402-4F78-A65F-2E0A9281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C596203-6BFA-42E9-9490-175F68CC19B6}"/>
              </a:ext>
            </a:extLst>
          </p:cNvPr>
          <p:cNvSpPr>
            <a:spLocks noChangeAspect="1"/>
          </p:cNvSpPr>
          <p:nvPr userDrawn="1"/>
        </p:nvSpPr>
        <p:spPr>
          <a:xfrm>
            <a:off x="117753" y="5019559"/>
            <a:ext cx="11948160" cy="856049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F83A49BF-BF41-4023-9088-9D6C89BF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B9EF684-CCA9-4AE5-AB2E-66504D5FA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5198831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30" name="Tijdelijke aanduiding voor tekst 28">
            <a:extLst>
              <a:ext uri="{FF2B5EF4-FFF2-40B4-BE49-F238E27FC236}">
                <a16:creationId xmlns:a16="http://schemas.microsoft.com/office/drawing/2014/main" id="{FC12DF95-EEE2-424E-9B4F-24CF2B3C30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43283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2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95B2-8436-4C34-87D3-FEDDAA4CE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6D70-01C3-4621-ABA5-C9D02DAEB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37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457199"/>
            <a:ext cx="4292027" cy="1600201"/>
          </a:xfrm>
        </p:spPr>
        <p:txBody>
          <a:bodyPr anchor="b"/>
          <a:lstStyle>
            <a:lvl1pPr>
              <a:defRPr sz="3200"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199"/>
            <a:ext cx="6172200" cy="5403855"/>
          </a:xfrm>
        </p:spPr>
        <p:txBody>
          <a:bodyPr/>
          <a:lstStyle>
            <a:lvl1pPr>
              <a:buClr>
                <a:srgbClr val="C00000"/>
              </a:buClr>
              <a:defRPr sz="2800"/>
            </a:lvl1pPr>
            <a:lvl2pPr>
              <a:buClr>
                <a:srgbClr val="C00000"/>
              </a:buClr>
              <a:defRPr sz="2400"/>
            </a:lvl2pPr>
            <a:lvl3pPr>
              <a:buClr>
                <a:srgbClr val="C00000"/>
              </a:buClr>
              <a:defRPr sz="2000"/>
            </a:lvl3pPr>
            <a:lvl4pPr>
              <a:buClr>
                <a:srgbClr val="C00000"/>
              </a:buClr>
              <a:defRPr sz="1800"/>
            </a:lvl4pPr>
            <a:lvl5pPr>
              <a:buClr>
                <a:srgbClr val="C0000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2057401"/>
            <a:ext cx="429202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1"/>
            </a:lvl2pPr>
            <a:lvl3pPr marL="914312" indent="0">
              <a:buNone/>
              <a:defRPr sz="1200"/>
            </a:lvl3pPr>
            <a:lvl4pPr marL="1371468" indent="0">
              <a:buNone/>
              <a:defRPr sz="1001"/>
            </a:lvl4pPr>
            <a:lvl5pPr marL="1828625" indent="0">
              <a:buNone/>
              <a:defRPr sz="1001"/>
            </a:lvl5pPr>
            <a:lvl6pPr marL="2285781" indent="0">
              <a:buNone/>
              <a:defRPr sz="1001"/>
            </a:lvl6pPr>
            <a:lvl7pPr marL="2742937" indent="0">
              <a:buNone/>
              <a:defRPr sz="1001"/>
            </a:lvl7pPr>
            <a:lvl8pPr marL="3200093" indent="0">
              <a:buNone/>
              <a:defRPr sz="1001"/>
            </a:lvl8pPr>
            <a:lvl9pPr marL="3657249" indent="0">
              <a:buNone/>
              <a:defRPr sz="100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9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457199"/>
            <a:ext cx="4292027" cy="16002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6400" y="457199"/>
            <a:ext cx="6288988" cy="5403855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5" indent="0">
              <a:buNone/>
              <a:defRPr sz="2000"/>
            </a:lvl5pPr>
            <a:lvl6pPr marL="2285781" indent="0">
              <a:buNone/>
              <a:defRPr sz="2000"/>
            </a:lvl6pPr>
            <a:lvl7pPr marL="2742937" indent="0">
              <a:buNone/>
              <a:defRPr sz="2000"/>
            </a:lvl7pPr>
            <a:lvl8pPr marL="3200093" indent="0">
              <a:buNone/>
              <a:defRPr sz="2000"/>
            </a:lvl8pPr>
            <a:lvl9pPr marL="365724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2057401"/>
            <a:ext cx="429202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156" indent="0">
              <a:buNone/>
              <a:defRPr sz="1401"/>
            </a:lvl2pPr>
            <a:lvl3pPr marL="914312" indent="0">
              <a:buNone/>
              <a:defRPr sz="1200"/>
            </a:lvl3pPr>
            <a:lvl4pPr marL="1371468" indent="0">
              <a:buNone/>
              <a:defRPr sz="1001"/>
            </a:lvl4pPr>
            <a:lvl5pPr marL="1828625" indent="0">
              <a:buNone/>
              <a:defRPr sz="1001"/>
            </a:lvl5pPr>
            <a:lvl6pPr marL="2285781" indent="0">
              <a:buNone/>
              <a:defRPr sz="1001"/>
            </a:lvl6pPr>
            <a:lvl7pPr marL="2742937" indent="0">
              <a:buNone/>
              <a:defRPr sz="1001"/>
            </a:lvl7pPr>
            <a:lvl8pPr marL="3200093" indent="0">
              <a:buNone/>
              <a:defRPr sz="1001"/>
            </a:lvl8pPr>
            <a:lvl9pPr marL="3657249" indent="0">
              <a:buNone/>
              <a:defRPr sz="100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0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43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497476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800" y="365124"/>
            <a:ext cx="8045701" cy="54974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4A3944-BD8F-4248-A20F-93FDA38A4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5E61D2-53F7-40F2-94DE-4C6C7D90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39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 |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71C3207-E75C-0D8E-E2C3-040E18C029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70000" y="1549400"/>
            <a:ext cx="6522720" cy="4318000"/>
          </a:xfrm>
        </p:spPr>
        <p:txBody>
          <a:bodyPr/>
          <a:lstStyle/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7B93497-DBCA-FD56-AA2F-78EBB80B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1392" y="6364224"/>
            <a:ext cx="2844800" cy="246221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AC2620D6-3FD4-4D74-86CB-38375006AE5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417FC-A385-7451-C60C-08FB8DAC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E9621B-B3AD-C36E-78E5-FCEC0D7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" y="6446298"/>
            <a:ext cx="5486400" cy="16414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73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0BF260-1FEA-4FCD-A70B-A9E9EAE34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462049"/>
            <a:ext cx="11944350" cy="440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2385C4-3874-4527-A630-0DC7207D2032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0041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6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63C986-5A4A-4FB9-A08D-1BF6876F2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62049"/>
            <a:ext cx="11944350" cy="4400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82385C4-3874-4527-A630-0DC7207D2032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004181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37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kleu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B1EA66-A83F-4371-8DF6-826819FAF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62049"/>
            <a:ext cx="11944350" cy="44005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81BC5A2-0300-4FDB-8DDE-5B5E1D6B4971}"/>
              </a:ext>
            </a:extLst>
          </p:cNvPr>
          <p:cNvSpPr>
            <a:spLocks noChangeAspect="1"/>
          </p:cNvSpPr>
          <p:nvPr userDrawn="1"/>
        </p:nvSpPr>
        <p:spPr>
          <a:xfrm>
            <a:off x="121920" y="5006550"/>
            <a:ext cx="11948160" cy="856049"/>
          </a:xfrm>
          <a:prstGeom prst="rect">
            <a:avLst/>
          </a:prstGeom>
          <a:solidFill>
            <a:srgbClr val="195814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732454-AAC8-47AB-AFC6-61D35C61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13805BFE-11BB-4A5A-B855-96394EB26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39" y="6424200"/>
            <a:ext cx="4179661" cy="237041"/>
          </a:xfrm>
        </p:spPr>
        <p:txBody>
          <a:bodyPr>
            <a:normAutofit/>
          </a:bodyPr>
          <a:lstStyle>
            <a:lvl1pPr marL="0" indent="0" algn="r"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z="1100" b="1"/>
              <a:t>Utrecht.nl/activiteit</a:t>
            </a:r>
          </a:p>
        </p:txBody>
      </p:sp>
      <p:sp>
        <p:nvSpPr>
          <p:cNvPr id="11" name="Tijdelijke aanduiding voor tekst 28">
            <a:extLst>
              <a:ext uri="{FF2B5EF4-FFF2-40B4-BE49-F238E27FC236}">
                <a16:creationId xmlns:a16="http://schemas.microsoft.com/office/drawing/2014/main" id="{5E69FD27-D747-4E7C-A558-CEF3B62A8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5160600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endParaRPr lang="nl-NL"/>
          </a:p>
        </p:txBody>
      </p:sp>
      <p:sp>
        <p:nvSpPr>
          <p:cNvPr id="12" name="Tijdelijke aanduiding voor tekst 28">
            <a:extLst>
              <a:ext uri="{FF2B5EF4-FFF2-40B4-BE49-F238E27FC236}">
                <a16:creationId xmlns:a16="http://schemas.microsoft.com/office/drawing/2014/main" id="{28C29217-CE32-4611-9394-BC28FE229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394599"/>
            <a:ext cx="4680000" cy="2893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auteur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00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77" indent="-228577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8DB1D7-AEC2-4F96-BFC6-F7B48D200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2A6182-052D-4FFB-97B9-279B1A81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6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1709741"/>
            <a:ext cx="10867451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4589467"/>
            <a:ext cx="10867451" cy="13199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304470-6FD8-40B8-B95D-39FD7B18A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EEC4B4-B9E7-41E0-80EC-48ACF6069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52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650600"/>
            <a:ext cx="5382000" cy="408377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600" y="1650600"/>
            <a:ext cx="5621400" cy="408377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8506F21-1D56-47E8-9C6F-01F056DD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A74C53-D6FC-46D0-85D2-613AB232D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56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5128"/>
            <a:ext cx="11231997" cy="1325563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3" y="1681162"/>
            <a:ext cx="5288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799" b="1"/>
            </a:lvl3pPr>
            <a:lvl4pPr marL="1371468" indent="0">
              <a:buNone/>
              <a:defRPr sz="1600" b="1"/>
            </a:lvl4pPr>
            <a:lvl5pPr marL="1828625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3" indent="0">
              <a:buNone/>
              <a:defRPr sz="1600" b="1"/>
            </a:lvl8pPr>
            <a:lvl9pPr marL="365724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3" y="2505076"/>
            <a:ext cx="5288397" cy="33575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3599" y="1681162"/>
            <a:ext cx="52883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2" indent="0">
              <a:buNone/>
              <a:defRPr sz="1799" b="1"/>
            </a:lvl3pPr>
            <a:lvl4pPr marL="1371468" indent="0">
              <a:buNone/>
              <a:defRPr sz="1600" b="1"/>
            </a:lvl4pPr>
            <a:lvl5pPr marL="1828625" indent="0">
              <a:buNone/>
              <a:defRPr sz="1600" b="1"/>
            </a:lvl5pPr>
            <a:lvl6pPr marL="2285781" indent="0">
              <a:buNone/>
              <a:defRPr sz="1600" b="1"/>
            </a:lvl6pPr>
            <a:lvl7pPr marL="2742937" indent="0">
              <a:buNone/>
              <a:defRPr sz="1600" b="1"/>
            </a:lvl7pPr>
            <a:lvl8pPr marL="3200093" indent="0">
              <a:buNone/>
              <a:defRPr sz="1600" b="1"/>
            </a:lvl8pPr>
            <a:lvl9pPr marL="365724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3599" y="2505076"/>
            <a:ext cx="5288397" cy="33575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FF73F3-B248-4542-9C7F-FA3A0C3C99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5534F5-55D8-41B1-93A2-9FF1C6620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F4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16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148C2A-22AE-49FD-8659-5FE66CE1A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E9FF7E-5074-40A8-9CE9-0CE518A48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chemeClr val="accent1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08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08000"/>
            <a:ext cx="11284200" cy="12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74" y="1557000"/>
            <a:ext cx="1132862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8000" y="6142339"/>
            <a:ext cx="4062312" cy="375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000" y="6517800"/>
            <a:ext cx="4067381" cy="237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 b="1">
                <a:solidFill>
                  <a:srgbClr val="CC0000"/>
                </a:solidFill>
              </a:defRPr>
            </a:lvl1pPr>
          </a:lstStyle>
          <a:p>
            <a:fld id="{FAADA063-12EF-40E4-868B-86746F50034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A70723-EC61-4846-A635-3D665E62D0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2681" y="6096600"/>
            <a:ext cx="1132920" cy="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1" r:id="rId2"/>
    <p:sldLayoutId id="2147483724" r:id="rId3"/>
    <p:sldLayoutId id="2147483723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25" r:id="rId15"/>
  </p:sldLayoutIdLst>
  <p:txStyles>
    <p:titleStyle>
      <a:lvl1pPr algn="l" defTabSz="914312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12" rtl="0" eaLnBrk="1" latinLnBrk="0" hangingPunct="1">
        <a:lnSpc>
          <a:spcPct val="90000"/>
        </a:lnSpc>
        <a:spcBef>
          <a:spcPts val="1001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9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6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4" indent="-228577" algn="l" defTabSz="914312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8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4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0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6" indent="-228577" algn="l" defTabSz="9143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1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3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9" algn="l" defTabSz="9143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230FCA4-21ED-40B3-933C-96D1AEE6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" y="618988"/>
            <a:ext cx="11284200" cy="662965"/>
          </a:xfrm>
        </p:spPr>
        <p:txBody>
          <a:bodyPr>
            <a:normAutofit/>
          </a:bodyPr>
          <a:lstStyle/>
          <a:p>
            <a:r>
              <a:rPr lang="nl-NL" dirty="0"/>
              <a:t>EOS in de gemeente Utrecht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A946BA6-AE4F-43AD-9CB8-727D6EA5B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DA5926-9616-4FC6-BC26-2A420BE91F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11-11-2024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13AF43-641F-4443-AC60-34417945A4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5432830"/>
            <a:ext cx="4967928" cy="289370"/>
          </a:xfrm>
        </p:spPr>
        <p:txBody>
          <a:bodyPr/>
          <a:lstStyle/>
          <a:p>
            <a:r>
              <a:rPr lang="nl-NL" dirty="0"/>
              <a:t>Edwin Dalenoord</a:t>
            </a:r>
          </a:p>
        </p:txBody>
      </p:sp>
    </p:spTree>
    <p:extLst>
      <p:ext uri="{BB962C8B-B14F-4D97-AF65-F5344CB8AC3E}">
        <p14:creationId xmlns:p14="http://schemas.microsoft.com/office/powerpoint/2010/main" val="6279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A9859A-8763-0059-B817-1DDD20BC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359597"/>
            <a:ext cx="4970541" cy="629416"/>
          </a:xfrm>
        </p:spPr>
        <p:txBody>
          <a:bodyPr>
            <a:noAutofit/>
          </a:bodyPr>
          <a:lstStyle/>
          <a:p>
            <a:r>
              <a:rPr lang="en-US" sz="3600" dirty="0" err="1"/>
              <a:t>Opbouw</a:t>
            </a:r>
            <a:r>
              <a:rPr lang="en-US" sz="3600" dirty="0"/>
              <a:t> </a:t>
            </a:r>
            <a:r>
              <a:rPr lang="en-US" sz="3600" dirty="0" err="1"/>
              <a:t>presentatie</a:t>
            </a:r>
            <a:endParaRPr lang="en-US" sz="36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293DD5-8086-420F-CEE1-C9F008C8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00" y="1243173"/>
            <a:ext cx="5263254" cy="482885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Wat is het </a:t>
            </a:r>
            <a:r>
              <a:rPr lang="en-US" sz="1800" dirty="0" err="1"/>
              <a:t>probleem</a:t>
            </a:r>
            <a:r>
              <a:rPr lang="en-US" sz="1800" dirty="0"/>
              <a:t>, hoe </a:t>
            </a:r>
            <a:r>
              <a:rPr lang="en-US" sz="1800" dirty="0" err="1"/>
              <a:t>werken</a:t>
            </a:r>
            <a:r>
              <a:rPr lang="en-US" sz="1800" dirty="0"/>
              <a:t> we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oplossingen</a:t>
            </a:r>
            <a:r>
              <a:rPr lang="en-US" sz="1800" dirty="0"/>
              <a:t>?</a:t>
            </a:r>
          </a:p>
          <a:p>
            <a:pPr marL="342900" indent="-342900">
              <a:buAutoNum type="arabicPeriod"/>
            </a:pPr>
            <a:r>
              <a:rPr lang="en-US" sz="1800" dirty="0" err="1"/>
              <a:t>Netbewust</a:t>
            </a:r>
            <a:r>
              <a:rPr lang="en-US" sz="1800" dirty="0"/>
              <a:t> </a:t>
            </a:r>
            <a:r>
              <a:rPr lang="en-US" sz="1800" dirty="0" err="1"/>
              <a:t>energiesysteem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err="1"/>
              <a:t>Vergunning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EOS</a:t>
            </a:r>
          </a:p>
          <a:p>
            <a:pPr marL="342900" indent="-342900">
              <a:buAutoNum type="arabicPeriod"/>
            </a:pPr>
            <a:r>
              <a:rPr lang="en-US" sz="1800" dirty="0"/>
              <a:t>Casus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EC0554-0660-ED75-B92F-7487EC08B1D7}"/>
              </a:ext>
            </a:extLst>
          </p:cNvPr>
          <p:cNvSpPr/>
          <p:nvPr/>
        </p:nvSpPr>
        <p:spPr>
          <a:xfrm>
            <a:off x="8275076" y="523982"/>
            <a:ext cx="3497700" cy="32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Capaciteitskaart stroomafname </a:t>
            </a:r>
          </a:p>
        </p:txBody>
      </p:sp>
      <p:pic>
        <p:nvPicPr>
          <p:cNvPr id="10" name="Afbeelding 9" descr="Legenda capaciteitskaart">
            <a:extLst>
              <a:ext uri="{FF2B5EF4-FFF2-40B4-BE49-F238E27FC236}">
                <a16:creationId xmlns:a16="http://schemas.microsoft.com/office/drawing/2014/main" id="{DF6D2A18-6A68-97F3-C0DC-687E1BEB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81" y="688369"/>
            <a:ext cx="2297602" cy="2429839"/>
          </a:xfrm>
          <a:prstGeom prst="rect">
            <a:avLst/>
          </a:prstGeom>
        </p:spPr>
      </p:pic>
      <p:pic>
        <p:nvPicPr>
          <p:cNvPr id="6" name="Tijdelijke aanduiding voor inhoud 5" descr="Capaciteitskaart stroomafname Nederland ">
            <a:extLst>
              <a:ext uri="{FF2B5EF4-FFF2-40B4-BE49-F238E27FC236}">
                <a16:creationId xmlns:a16="http://schemas.microsoft.com/office/drawing/2014/main" id="{B36D8873-10D7-7922-EA18-EF91A806A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1206" y="898988"/>
            <a:ext cx="4741882" cy="5403855"/>
          </a:xfrm>
          <a:noFill/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67987EE-2882-5B27-70B4-8007A2D05A25}"/>
              </a:ext>
            </a:extLst>
          </p:cNvPr>
          <p:cNvSpPr/>
          <p:nvPr/>
        </p:nvSpPr>
        <p:spPr>
          <a:xfrm>
            <a:off x="8578922" y="6302843"/>
            <a:ext cx="3308279" cy="4164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Bron: Netbeheer Nederland 31-10-24</a:t>
            </a:r>
          </a:p>
        </p:txBody>
      </p:sp>
    </p:spTree>
    <p:extLst>
      <p:ext uri="{BB962C8B-B14F-4D97-AF65-F5344CB8AC3E}">
        <p14:creationId xmlns:p14="http://schemas.microsoft.com/office/powerpoint/2010/main" val="311376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1DF5-640D-DFAB-CC95-362DA70B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nl-NL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2620D6-3FD4-4D74-86CB-38375006AE5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56DDB7-BDA4-6224-D093-54056C5D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l-NL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dirty="0">
                <a:solidFill>
                  <a:schemeClr val="accent1"/>
                </a:solidFill>
                <a:cs typeface="Arial"/>
              </a:rPr>
              <a:t>1. Probleem en oplossingen</a:t>
            </a:r>
            <a:endParaRPr lang="nl-NL" sz="4000" dirty="0">
              <a:solidFill>
                <a:schemeClr val="accent1"/>
              </a:solidFill>
            </a:endParaRPr>
          </a:p>
        </p:txBody>
      </p:sp>
      <p:pic>
        <p:nvPicPr>
          <p:cNvPr id="9" name="Tijdelijke aanduiding voor inhoud 8" descr="Fases van congestie problemen en oplossingen">
            <a:extLst>
              <a:ext uri="{FF2B5EF4-FFF2-40B4-BE49-F238E27FC236}">
                <a16:creationId xmlns:a16="http://schemas.microsoft.com/office/drawing/2014/main" id="{883F23A8-AEA7-F223-83F6-89A433752E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3468" t="12017" r="2343"/>
          <a:stretch/>
        </p:blipFill>
        <p:spPr>
          <a:xfrm>
            <a:off x="549943" y="1436410"/>
            <a:ext cx="11146249" cy="5205905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0911CA6-494A-0C67-C738-7573FDB3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4293096"/>
            <a:ext cx="5112568" cy="21602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FB236A-04EC-B591-8607-BFBD3FE6B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4032" y="4293096"/>
            <a:ext cx="5184576" cy="22322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6DDE1D-728D-3083-5279-566E6EF77DE4}"/>
              </a:ext>
            </a:extLst>
          </p:cNvPr>
          <p:cNvSpPr txBox="1"/>
          <p:nvPr/>
        </p:nvSpPr>
        <p:spPr>
          <a:xfrm>
            <a:off x="6456040" y="4293095"/>
            <a:ext cx="5112568" cy="23492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Provincies Utrecht, Flevoland en Gelderland zitten in fase 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Door gestage stijging van het stroomgebruik dreigt fase 2, tenzij maatregelpakket voldoende effect heeft.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In november 2024 besluit door netbeheerders over fase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fase 2 wordt de kans op storingen groter.</a:t>
            </a:r>
          </a:p>
        </p:txBody>
      </p:sp>
    </p:spTree>
    <p:extLst>
      <p:ext uri="{BB962C8B-B14F-4D97-AF65-F5344CB8AC3E}">
        <p14:creationId xmlns:p14="http://schemas.microsoft.com/office/powerpoint/2010/main" val="39579135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EE536C-19D9-D80F-10B1-EA57BFA3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Hoe werkt de gemeente Utrecht aan oplossingen</a:t>
            </a:r>
          </a:p>
        </p:txBody>
      </p:sp>
      <p:sp>
        <p:nvSpPr>
          <p:cNvPr id="4" name="Tekstvak 3" descr="Uitbreiding in utrecht: bovenkaart en trafostations">
            <a:extLst>
              <a:ext uri="{FF2B5EF4-FFF2-40B4-BE49-F238E27FC236}">
                <a16:creationId xmlns:a16="http://schemas.microsoft.com/office/drawing/2014/main" id="{0DA42334-E364-71BA-C849-558E344D144C}"/>
              </a:ext>
            </a:extLst>
          </p:cNvPr>
          <p:cNvSpPr txBox="1"/>
          <p:nvPr/>
        </p:nvSpPr>
        <p:spPr>
          <a:xfrm>
            <a:off x="427800" y="1268506"/>
            <a:ext cx="3406588" cy="4320988"/>
          </a:xfrm>
          <a:prstGeom prst="rect">
            <a:avLst/>
          </a:prstGeom>
        </p:spPr>
        <p:txBody>
          <a:bodyPr vert="wordArtVert" wrap="square" lIns="91440" tIns="45720" rIns="91440" bIns="45720" rtlCol="0" anchor="ctr"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735B18-4693-F668-9F0A-D4C0DC57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383" y="1268506"/>
            <a:ext cx="3245223" cy="4320988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60ED5E8-0238-9133-735A-35D38B40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7565" y="1266386"/>
            <a:ext cx="3245223" cy="4320988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50249D0-8E39-F6B2-3FE4-C3A3CA450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6747" y="1268506"/>
            <a:ext cx="3245223" cy="4320988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F55D055-5D27-FD3E-2471-6BE017843512}"/>
              </a:ext>
            </a:extLst>
          </p:cNvPr>
          <p:cNvSpPr txBox="1"/>
          <p:nvPr/>
        </p:nvSpPr>
        <p:spPr>
          <a:xfrm>
            <a:off x="598128" y="1411941"/>
            <a:ext cx="3086605" cy="5468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nl-NL" sz="1600" b="1" dirty="0"/>
              <a:t>Uitbreiding van het netwerk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C6E6F90-C70D-4321-CB0D-82253555FCEA}"/>
              </a:ext>
            </a:extLst>
          </p:cNvPr>
          <p:cNvSpPr txBox="1"/>
          <p:nvPr/>
        </p:nvSpPr>
        <p:spPr>
          <a:xfrm>
            <a:off x="4233317" y="1411941"/>
            <a:ext cx="2770094" cy="5468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nl-NL" sz="1600" b="1" dirty="0"/>
              <a:t>Netbewuste stad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64FE5A-1C80-2A2A-6C53-08B2DBBA6F81}"/>
              </a:ext>
            </a:extLst>
          </p:cNvPr>
          <p:cNvSpPr txBox="1"/>
          <p:nvPr/>
        </p:nvSpPr>
        <p:spPr>
          <a:xfrm>
            <a:off x="7727818" y="1411940"/>
            <a:ext cx="2770094" cy="5468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nl-NL" sz="1600" b="1" dirty="0"/>
              <a:t>Beïnvloeding van beleid</a:t>
            </a:r>
          </a:p>
        </p:txBody>
      </p:sp>
      <p:pic>
        <p:nvPicPr>
          <p:cNvPr id="11" name="Tijdelijke aanduiding voor inhoud 4" descr="bovenkaart utrecht uitrbreiding stroomnetwerk">
            <a:extLst>
              <a:ext uri="{FF2B5EF4-FFF2-40B4-BE49-F238E27FC236}">
                <a16:creationId xmlns:a16="http://schemas.microsoft.com/office/drawing/2014/main" id="{79BBBD78-5A7D-E84D-8A16-B8A82855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2" y="1958790"/>
            <a:ext cx="2746575" cy="157102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5CF012F-6DCF-3996-5218-CEA56D40FC80}"/>
              </a:ext>
            </a:extLst>
          </p:cNvPr>
          <p:cNvSpPr txBox="1"/>
          <p:nvPr/>
        </p:nvSpPr>
        <p:spPr>
          <a:xfrm>
            <a:off x="645842" y="3565144"/>
            <a:ext cx="2958353" cy="2510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algn="l"/>
            <a:r>
              <a:rPr lang="nl-NL" dirty="0"/>
              <a:t>Uitbreiding van het hoog- en </a:t>
            </a:r>
            <a:r>
              <a:rPr lang="nl-NL" dirty="0" err="1"/>
              <a:t>middenspanningsnetwerk</a:t>
            </a:r>
            <a:endParaRPr lang="nl-NL" dirty="0"/>
          </a:p>
        </p:txBody>
      </p:sp>
      <p:pic>
        <p:nvPicPr>
          <p:cNvPr id="13" name="Afbeelding 12" descr="trafostations">
            <a:extLst>
              <a:ext uri="{FF2B5EF4-FFF2-40B4-BE49-F238E27FC236}">
                <a16:creationId xmlns:a16="http://schemas.microsoft.com/office/drawing/2014/main" id="{9435949F-7A78-E5C7-B7F7-4690B9CA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2" y="3967376"/>
            <a:ext cx="2386672" cy="126947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B8EF2B1-1001-08CD-7D5F-1D6C808F542F}"/>
              </a:ext>
            </a:extLst>
          </p:cNvPr>
          <p:cNvSpPr txBox="1"/>
          <p:nvPr/>
        </p:nvSpPr>
        <p:spPr>
          <a:xfrm>
            <a:off x="622170" y="5235347"/>
            <a:ext cx="2958353" cy="2510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nl-NL" sz="900" dirty="0"/>
              <a:t>Inpassing van 1000 trafostations</a:t>
            </a:r>
          </a:p>
        </p:txBody>
      </p:sp>
      <p:pic>
        <p:nvPicPr>
          <p:cNvPr id="15" name="Picture 2" descr="Merwedekanaalzone: gezond wonen in New Yorkse dichtheden | Duurzaam Gebouwd">
            <a:extLst>
              <a:ext uri="{FF2B5EF4-FFF2-40B4-BE49-F238E27FC236}">
                <a16:creationId xmlns:a16="http://schemas.microsoft.com/office/drawing/2014/main" id="{9B698F3E-6079-F42A-5DBE-A218685C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9406" b="-1"/>
          <a:stretch/>
        </p:blipFill>
        <p:spPr bwMode="auto">
          <a:xfrm>
            <a:off x="4233318" y="1958788"/>
            <a:ext cx="2616100" cy="19005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CD088DF3-AC9D-E2F1-B8FC-BE6EC12DB4E5}"/>
              </a:ext>
            </a:extLst>
          </p:cNvPr>
          <p:cNvSpPr txBox="1">
            <a:spLocks/>
          </p:cNvSpPr>
          <p:nvPr/>
        </p:nvSpPr>
        <p:spPr>
          <a:xfrm>
            <a:off x="4157120" y="3967376"/>
            <a:ext cx="2770094" cy="1654548"/>
          </a:xfrm>
          <a:prstGeom prst="rect">
            <a:avLst/>
          </a:prstGeom>
        </p:spPr>
        <p:txBody>
          <a:bodyPr>
            <a:normAutofit/>
          </a:bodyPr>
          <a:lstStyle>
            <a:lvl1pPr marL="228577" indent="-228577" algn="l" defTabSz="914312" rtl="0" eaLnBrk="1" latinLnBrk="0" hangingPunct="1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5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9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6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04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8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14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0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6" indent="-228577" algn="l" defTabSz="91431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Netbewust bouwen</a:t>
            </a:r>
          </a:p>
          <a:p>
            <a:r>
              <a:rPr lang="nl-NL" sz="1400" dirty="0"/>
              <a:t>Netbewust verwarmen</a:t>
            </a:r>
          </a:p>
          <a:p>
            <a:r>
              <a:rPr lang="nl-NL" sz="1400" dirty="0"/>
              <a:t>Netbewust laden</a:t>
            </a:r>
          </a:p>
          <a:p>
            <a:r>
              <a:rPr lang="nl-NL" sz="1400" dirty="0"/>
              <a:t>Netbewust opwekken</a:t>
            </a:r>
          </a:p>
          <a:p>
            <a:r>
              <a:rPr lang="nl-NL" sz="1400" dirty="0"/>
              <a:t>Netbewust ondernemen</a:t>
            </a:r>
          </a:p>
        </p:txBody>
      </p:sp>
      <p:pic>
        <p:nvPicPr>
          <p:cNvPr id="18" name="Afbeelding 17" descr="Beleidspersonen">
            <a:extLst>
              <a:ext uri="{FF2B5EF4-FFF2-40B4-BE49-F238E27FC236}">
                <a16:creationId xmlns:a16="http://schemas.microsoft.com/office/drawing/2014/main" id="{1611CA06-A8A1-B279-C893-4E1DFEBF2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444" y="1958788"/>
            <a:ext cx="3125703" cy="1571022"/>
          </a:xfrm>
          <a:prstGeom prst="rect">
            <a:avLst/>
          </a:prstGeom>
        </p:spPr>
      </p:pic>
      <p:pic>
        <p:nvPicPr>
          <p:cNvPr id="7174" name="Picture 6" descr="VNG | Vereniging van Nederlandse Gemeenten">
            <a:extLst>
              <a:ext uri="{FF2B5EF4-FFF2-40B4-BE49-F238E27FC236}">
                <a16:creationId xmlns:a16="http://schemas.microsoft.com/office/drawing/2014/main" id="{4A2786A1-CB56-470F-C57F-FC9DE126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46" y="3590114"/>
            <a:ext cx="1374819" cy="7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ördinator verduurzaming industrieclusters - Duurzaam Ondernemen">
            <a:extLst>
              <a:ext uri="{FF2B5EF4-FFF2-40B4-BE49-F238E27FC236}">
                <a16:creationId xmlns:a16="http://schemas.microsoft.com/office/drawing/2014/main" id="{48024041-BE3F-6A9D-0330-01237EA0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44" y="4348821"/>
            <a:ext cx="2382214" cy="11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670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19939-01C0-D0DC-745E-AACDC5AB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opgave: netbewuste energiesystemen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232F5-B28D-7845-F488-2133282E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151063" algn="l"/>
              </a:tabLst>
            </a:pPr>
            <a:r>
              <a:rPr lang="nl-NL" dirty="0"/>
              <a:t>Netbewust  = 	zo laag mogelijk piekbelasting van elektriciteitsnet</a:t>
            </a:r>
          </a:p>
          <a:p>
            <a:pPr marL="0" indent="0">
              <a:buNone/>
              <a:tabLst>
                <a:tab pos="2151063" algn="l"/>
              </a:tabLst>
            </a:pPr>
            <a:endParaRPr lang="nl-NL" dirty="0"/>
          </a:p>
          <a:p>
            <a:r>
              <a:rPr lang="nl-NL" dirty="0"/>
              <a:t>Ladder (netbewuste) energiesystemen (nieuw!):</a:t>
            </a:r>
          </a:p>
          <a:p>
            <a:pPr marL="914358" lvl="1" indent="-457200">
              <a:buFont typeface="+mj-lt"/>
              <a:buAutoNum type="arabicPeriod"/>
            </a:pPr>
            <a:r>
              <a:rPr lang="nl-NL" sz="1800" dirty="0"/>
              <a:t>Energie besparen</a:t>
            </a:r>
          </a:p>
          <a:p>
            <a:pPr marL="914358" lvl="1" indent="-457200">
              <a:buFont typeface="+mj-lt"/>
              <a:buAutoNum type="arabicPeriod"/>
            </a:pPr>
            <a:r>
              <a:rPr lang="nl-NL" sz="1800" dirty="0"/>
              <a:t>Elektriciteitsvraag verplaatsen naar moment dat het net het aankan</a:t>
            </a:r>
          </a:p>
          <a:p>
            <a:pPr marL="914358" lvl="1" indent="-457200">
              <a:buFont typeface="+mj-lt"/>
              <a:buAutoNum type="arabicPeriod"/>
            </a:pPr>
            <a:r>
              <a:rPr lang="nl-NL" sz="1800" dirty="0"/>
              <a:t>Seizoensopslag (WKO met regeneratie)</a:t>
            </a:r>
          </a:p>
          <a:p>
            <a:pPr marL="914358" lvl="1" indent="-457200">
              <a:buFont typeface="+mj-lt"/>
              <a:buAutoNum type="arabicPeriod"/>
            </a:pPr>
            <a:r>
              <a:rPr lang="nl-NL" sz="1800" dirty="0" err="1"/>
              <a:t>Dagopslag</a:t>
            </a:r>
            <a:r>
              <a:rPr lang="nl-NL" sz="1800" dirty="0"/>
              <a:t> (warmtebuffers en batterijen)</a:t>
            </a:r>
          </a:p>
          <a:p>
            <a:pPr marL="457158" lvl="1" indent="0">
              <a:buNone/>
            </a:pPr>
            <a:endParaRPr lang="nl-NL" sz="1800" dirty="0"/>
          </a:p>
          <a:p>
            <a:pPr marL="914358" lvl="1" indent="-457200">
              <a:buFont typeface="+mj-lt"/>
              <a:buAutoNum type="arabicPeriod" startAt="5"/>
            </a:pPr>
            <a:r>
              <a:rPr lang="nl-NL" sz="1800" dirty="0"/>
              <a:t>Regelbare opwek toevoegen (alleen tijdelijk, want anders liever 6 of 7)</a:t>
            </a:r>
          </a:p>
          <a:p>
            <a:pPr marL="914358" lvl="1" indent="-457200">
              <a:buFont typeface="+mj-lt"/>
              <a:buAutoNum type="arabicPeriod" startAt="5"/>
            </a:pPr>
            <a:r>
              <a:rPr lang="nl-NL" sz="1800" dirty="0"/>
              <a:t>Aansluiten op HT/MT stadswarmte (bij voorkeur in combinatie met WKO)</a:t>
            </a:r>
          </a:p>
          <a:p>
            <a:pPr marL="914358" lvl="1" indent="-457200">
              <a:buFont typeface="+mj-lt"/>
              <a:buAutoNum type="arabicPeriod" startAt="5"/>
            </a:pPr>
            <a:r>
              <a:rPr lang="nl-NL" sz="1800" dirty="0"/>
              <a:t>Aansluiten op aardgas</a:t>
            </a:r>
          </a:p>
          <a:p>
            <a:pPr marL="914358" lvl="1" indent="-457200">
              <a:buFont typeface="+mj-lt"/>
              <a:buAutoNum type="arabicPeriod" startAt="5"/>
            </a:pPr>
            <a:endParaRPr lang="nl-NL" sz="1800" dirty="0"/>
          </a:p>
          <a:p>
            <a:pPr marL="914358" lvl="1" indent="-457200">
              <a:buFont typeface="+mj-lt"/>
              <a:buAutoNum type="arabicPeriod" startAt="5"/>
            </a:pPr>
            <a:endParaRPr lang="nl-NL" sz="1800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D754C25-F984-91A7-9064-118C0D8A6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3432" y="4270248"/>
            <a:ext cx="856895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jl: omlaag 8">
            <a:extLst>
              <a:ext uri="{FF2B5EF4-FFF2-40B4-BE49-F238E27FC236}">
                <a16:creationId xmlns:a16="http://schemas.microsoft.com/office/drawing/2014/main" id="{C61FADF5-F5D1-BF3D-AFB4-CD407228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2384" y="4353301"/>
            <a:ext cx="432048" cy="792088"/>
          </a:xfrm>
          <a:prstGeom prst="downArrow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A9E84BC9-7CA6-83B7-9CC3-014F9CA8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547435" y="3393945"/>
            <a:ext cx="432048" cy="792088"/>
          </a:xfrm>
          <a:prstGeom prst="downArrow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0A31F34-A376-9F7B-F8C9-D814A87934EA}"/>
              </a:ext>
            </a:extLst>
          </p:cNvPr>
          <p:cNvSpPr txBox="1"/>
          <p:nvPr/>
        </p:nvSpPr>
        <p:spPr>
          <a:xfrm>
            <a:off x="9986100" y="3550168"/>
            <a:ext cx="1942548" cy="702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i="1"/>
              <a:t>Wenselijk</a:t>
            </a:r>
          </a:p>
          <a:p>
            <a:pPr algn="l"/>
            <a:r>
              <a:rPr lang="nl-NL" sz="1400" i="1"/>
              <a:t>= energietransitie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D2EEED2-34C1-FF73-57DF-5D96C19EBD14}"/>
              </a:ext>
            </a:extLst>
          </p:cNvPr>
          <p:cNvSpPr txBox="1"/>
          <p:nvPr/>
        </p:nvSpPr>
        <p:spPr>
          <a:xfrm>
            <a:off x="10000268" y="4309197"/>
            <a:ext cx="1942548" cy="702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nl-NL" i="1"/>
              <a:t>Onwenselijk</a:t>
            </a:r>
          </a:p>
          <a:p>
            <a:pPr algn="l"/>
            <a:r>
              <a:rPr lang="nl-NL" sz="1400" i="1"/>
              <a:t>= terug naar fossiel</a:t>
            </a:r>
          </a:p>
        </p:txBody>
      </p:sp>
    </p:spTree>
    <p:extLst>
      <p:ext uri="{BB962C8B-B14F-4D97-AF65-F5344CB8AC3E}">
        <p14:creationId xmlns:p14="http://schemas.microsoft.com/office/powerpoint/2010/main" val="146445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A56B-D576-32A0-3391-AFE2ADAF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Opslag 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ED73A-1CC5-AE0F-1BA3-4B4C8F67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dit langer dan 31 dagen staat is het vergunning plichtig</a:t>
            </a:r>
          </a:p>
          <a:p>
            <a:r>
              <a:rPr lang="nl-NL" dirty="0">
                <a:sym typeface="Wingdings" panose="05000000000000000000" pitchFamily="2" charset="2"/>
              </a:rPr>
              <a:t>Initiatiefnemers dienen een vooroverleg aan te vragen via het omgevingsloket van de gemeente. De gemeente zorgt voor coördinatie met de </a:t>
            </a:r>
            <a:r>
              <a:rPr lang="nl-NL" dirty="0" err="1">
                <a:sym typeface="Wingdings" panose="05000000000000000000" pitchFamily="2" charset="2"/>
              </a:rPr>
              <a:t>Veiligheids</a:t>
            </a:r>
            <a:r>
              <a:rPr lang="nl-NL" dirty="0">
                <a:sym typeface="Wingdings" panose="05000000000000000000" pitchFamily="2" charset="2"/>
              </a:rPr>
              <a:t> Regio Utrecht en de RUD (Regionale Uitvoeringsdienst)</a:t>
            </a:r>
            <a:endParaRPr lang="nl-NL" dirty="0"/>
          </a:p>
          <a:p>
            <a:r>
              <a:rPr lang="nl-NL" dirty="0"/>
              <a:t>Omgevingsplantoets</a:t>
            </a:r>
          </a:p>
          <a:p>
            <a:pPr lvl="1"/>
            <a:r>
              <a:rPr lang="nl-NL" dirty="0"/>
              <a:t>Besluit Bouwwerken Leefomgeving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Besluit Activiteit Leefomgeving  PGS-37-1 (invulling van algemene zorgplicht, maatwerk, uitwerking van de beleidsnota omgevingsveiligheid)</a:t>
            </a:r>
          </a:p>
        </p:txBody>
      </p:sp>
    </p:spTree>
    <p:extLst>
      <p:ext uri="{BB962C8B-B14F-4D97-AF65-F5344CB8AC3E}">
        <p14:creationId xmlns:p14="http://schemas.microsoft.com/office/powerpoint/2010/main" val="195168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87E31BD9-B30B-A613-1F81-3669A728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00" y="-63478"/>
            <a:ext cx="11284200" cy="1215000"/>
          </a:xfrm>
        </p:spPr>
        <p:txBody>
          <a:bodyPr>
            <a:normAutofit/>
          </a:bodyPr>
          <a:lstStyle/>
          <a:p>
            <a:r>
              <a:rPr lang="nl-NL" sz="2800" dirty="0"/>
              <a:t>Casus aanvraag: het realiseren van een alternatieve energievoorziening (tijdelijk 5 jaar)</a:t>
            </a:r>
          </a:p>
        </p:txBody>
      </p:sp>
      <p:pic>
        <p:nvPicPr>
          <p:cNvPr id="5" name="Afbeelding 4" descr="Cases: EOS container specificaties en schematische weergave locatie">
            <a:extLst>
              <a:ext uri="{FF2B5EF4-FFF2-40B4-BE49-F238E27FC236}">
                <a16:creationId xmlns:a16="http://schemas.microsoft.com/office/drawing/2014/main" id="{B17BFB8B-EC0D-104C-0A36-1200F2C9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075019"/>
            <a:ext cx="6187976" cy="5738357"/>
          </a:xfrm>
          <a:prstGeom prst="rect">
            <a:avLst/>
          </a:prstGeom>
        </p:spPr>
      </p:pic>
      <p:pic>
        <p:nvPicPr>
          <p:cNvPr id="7" name="Afbeelding 6" descr="toetsingkader">
            <a:extLst>
              <a:ext uri="{FF2B5EF4-FFF2-40B4-BE49-F238E27FC236}">
                <a16:creationId xmlns:a16="http://schemas.microsoft.com/office/drawing/2014/main" id="{6115F8C0-6932-EB46-AC00-7F12D367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052736"/>
            <a:ext cx="5028340" cy="1008112"/>
          </a:xfrm>
          <a:prstGeom prst="rect">
            <a:avLst/>
          </a:prstGeom>
        </p:spPr>
      </p:pic>
      <p:pic>
        <p:nvPicPr>
          <p:cNvPr id="9" name="Afbeelding 8" descr="uitgangspunten">
            <a:extLst>
              <a:ext uri="{FF2B5EF4-FFF2-40B4-BE49-F238E27FC236}">
                <a16:creationId xmlns:a16="http://schemas.microsoft.com/office/drawing/2014/main" id="{5B51EAE3-254D-B228-C5FB-37DD6F17A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2204864"/>
            <a:ext cx="2805391" cy="61267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404084F-4A8D-2662-31C9-F9E53CD995E3}"/>
              </a:ext>
            </a:extLst>
          </p:cNvPr>
          <p:cNvSpPr txBox="1"/>
          <p:nvPr/>
        </p:nvSpPr>
        <p:spPr>
          <a:xfrm>
            <a:off x="6917982" y="3493211"/>
            <a:ext cx="4680520" cy="27717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l"/>
            <a:r>
              <a:rPr lang="nl-NL" sz="1600" dirty="0"/>
              <a:t>Omgevingsplantoets: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/>
              <a:t>De voor 'Kantoor' aangewezen gronden zijn bestemd voor: j.	nutsvoorzieningen. --&gt; Betreft nutsvoorzieningen </a:t>
            </a:r>
            <a:r>
              <a:rPr lang="nl-NL" sz="1600" dirty="0" err="1"/>
              <a:t>tbv</a:t>
            </a:r>
            <a:r>
              <a:rPr lang="nl-NL" sz="1600" dirty="0"/>
              <a:t> kantoorgebouw, voldoet.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/>
              <a:t>Hoogte betonblokken 3,20m, voldoet niet.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/>
              <a:t>Conclusie </a:t>
            </a:r>
            <a:r>
              <a:rPr lang="nl-NL" sz="1600" dirty="0" err="1"/>
              <a:t>Binnenplans</a:t>
            </a:r>
            <a:r>
              <a:rPr lang="nl-NL" sz="1600" dirty="0"/>
              <a:t> is het mogelijk om af te wijken van het bestemmingsplan voor de hoogte met 10%. De hoogte gaat dan van 3m naar 3,30 m. De hoogte van de betonblokken is 3,20m, voldoet. </a:t>
            </a:r>
          </a:p>
        </p:txBody>
      </p:sp>
    </p:spTree>
    <p:extLst>
      <p:ext uri="{BB962C8B-B14F-4D97-AF65-F5344CB8AC3E}">
        <p14:creationId xmlns:p14="http://schemas.microsoft.com/office/powerpoint/2010/main" val="1795114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eente Utrecht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CC0000"/>
      </a:accent1>
      <a:accent2>
        <a:srgbClr val="FFB70B"/>
      </a:accent2>
      <a:accent3>
        <a:srgbClr val="006DFF"/>
      </a:accent3>
      <a:accent4>
        <a:srgbClr val="FFC000"/>
      </a:accent4>
      <a:accent5>
        <a:srgbClr val="75757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75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3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366AB6A8-49BF-4E3F-BBDE-A80E895D2D11}" vid="{35BD3495-4C22-4B2E-8211-F3174E4A0F4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CEF2AB6FE9C4A942CB971CB65E270" ma:contentTypeVersion="16" ma:contentTypeDescription="Een nieuw document maken." ma:contentTypeScope="" ma:versionID="7fa1a6eaffd9e146d8f61ca9e32554b5">
  <xsd:schema xmlns:xsd="http://www.w3.org/2001/XMLSchema" xmlns:xs="http://www.w3.org/2001/XMLSchema" xmlns:p="http://schemas.microsoft.com/office/2006/metadata/properties" xmlns:ns2="772320f3-49ad-43c5-b638-48d609aec44c" xmlns:ns3="3c92ca6b-3bf7-4c9b-8e09-e5620e94a5bd" targetNamespace="http://schemas.microsoft.com/office/2006/metadata/properties" ma:root="true" ma:fieldsID="b403bac0d49471a6e126d50fbdd2c033" ns2:_="" ns3:_="">
    <xsd:import namespace="772320f3-49ad-43c5-b638-48d609aec44c"/>
    <xsd:import namespace="3c92ca6b-3bf7-4c9b-8e09-e5620e94a5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320f3-49ad-43c5-b638-48d609aec4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425ec6a0-244e-4cb9-ab66-ebcbcfe30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mer" ma:index="23" nillable="true" ma:displayName="Nummer" ma:format="Dropdown" ma:internalName="Numm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ca6b-3bf7-4c9b-8e09-e5620e94a5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b58afbe-bce6-4712-bcb5-b679814ecff3}" ma:internalName="TaxCatchAll" ma:showField="CatchAllData" ma:web="3c92ca6b-3bf7-4c9b-8e09-e5620e94a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92ca6b-3bf7-4c9b-8e09-e5620e94a5bd">
      <UserInfo>
        <DisplayName>Koelman, Kitty</DisplayName>
        <AccountId>41</AccountId>
        <AccountType/>
      </UserInfo>
      <UserInfo>
        <DisplayName>Wijnbergen, Anita van</DisplayName>
        <AccountId>42</AccountId>
        <AccountType/>
      </UserInfo>
      <UserInfo>
        <DisplayName>Spork, Charlie</DisplayName>
        <AccountId>13</AccountId>
        <AccountType/>
      </UserInfo>
    </SharedWithUsers>
    <TaxCatchAll xmlns="3c92ca6b-3bf7-4c9b-8e09-e5620e94a5bd" xsi:nil="true"/>
    <lcf76f155ced4ddcb4097134ff3c332f xmlns="772320f3-49ad-43c5-b638-48d609aec44c">
      <Terms xmlns="http://schemas.microsoft.com/office/infopath/2007/PartnerControls"/>
    </lcf76f155ced4ddcb4097134ff3c332f>
    <Nummer xmlns="772320f3-49ad-43c5-b638-48d609aec44c" xsi:nil="true"/>
  </documentManagement>
</p:properties>
</file>

<file path=customXml/itemProps1.xml><?xml version="1.0" encoding="utf-8"?>
<ds:datastoreItem xmlns:ds="http://schemas.openxmlformats.org/officeDocument/2006/customXml" ds:itemID="{D81DB745-4414-4C54-A60E-98E1FFA70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320f3-49ad-43c5-b638-48d609aec44c"/>
    <ds:schemaRef ds:uri="3c92ca6b-3bf7-4c9b-8e09-e5620e94a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DF2B3-0124-4EDF-A9F9-27DDFA34D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80687-A9A3-4BAC-80E9-6F3E5FAF4E99}">
  <ds:schemaRefs>
    <ds:schemaRef ds:uri="http://www.w3.org/XML/1998/namespace"/>
    <ds:schemaRef ds:uri="772320f3-49ad-43c5-b638-48d609aec44c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3c92ca6b-3bf7-4c9b-8e09-e5620e94a5bd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1140</TotalTime>
  <Words>388</Words>
  <Application>Microsoft Office PowerPoint</Application>
  <PresentationFormat>Breedbeeld</PresentationFormat>
  <Paragraphs>56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Kantoorthema</vt:lpstr>
      <vt:lpstr>EOS in de gemeente Utrecht</vt:lpstr>
      <vt:lpstr>Opbouw presentatie</vt:lpstr>
      <vt:lpstr>1. Probleem en oplossingen</vt:lpstr>
      <vt:lpstr>Hoe werkt de gemeente Utrecht aan oplossingen</vt:lpstr>
      <vt:lpstr>De opgave: netbewuste energiesystemen</vt:lpstr>
      <vt:lpstr>Energie Opslag Systeem</vt:lpstr>
      <vt:lpstr>Casus aanvraag: het realiseren van een alternatieve energievoorziening (tijdelijk 5 jaar)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Maatschappelijke effecten Netcongestie presentatie Directieraad</dc:title>
  <dc:creator>Nicolaas, Isaac</dc:creator>
  <cp:lastModifiedBy>Oudot, Benjamin (RWS WVL)</cp:lastModifiedBy>
  <cp:revision>9</cp:revision>
  <cp:lastPrinted>2024-02-22T12:13:37Z</cp:lastPrinted>
  <dcterms:created xsi:type="dcterms:W3CDTF">2024-02-07T12:10:47Z</dcterms:created>
  <dcterms:modified xsi:type="dcterms:W3CDTF">2024-11-25T10:24:01Z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0x010100AF2CEF2AB6FE9C4A942CB971CB65E270</vt:lpwstr>
  </property>
  <property fmtid="{D5CDD505-2E9C-101B-9397-08002B2CF9AE}" pid="3" name="MediaServiceImageTags">
    <vt:lpwstr/>
  </property>
</Properties>
</file>