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741" r:id="rId2"/>
  </p:sldMasterIdLst>
  <p:notesMasterIdLst>
    <p:notesMasterId r:id="rId11"/>
  </p:notesMasterIdLst>
  <p:handoutMasterIdLst>
    <p:handoutMasterId r:id="rId12"/>
  </p:handoutMasterIdLst>
  <p:sldIdLst>
    <p:sldId id="257" r:id="rId3"/>
    <p:sldId id="265" r:id="rId4"/>
    <p:sldId id="263" r:id="rId5"/>
    <p:sldId id="262" r:id="rId6"/>
    <p:sldId id="259" r:id="rId7"/>
    <p:sldId id="260" r:id="rId8"/>
    <p:sldId id="261" r:id="rId9"/>
    <p:sldId id="266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0" name="Auteu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39" autoAdjust="0"/>
    <p:restoredTop sz="94341" autoAdjust="0"/>
  </p:normalViewPr>
  <p:slideViewPr>
    <p:cSldViewPr snapToGrid="0">
      <p:cViewPr varScale="1">
        <p:scale>
          <a:sx n="76" d="100"/>
          <a:sy n="76" d="100"/>
        </p:scale>
        <p:origin x="62" y="221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224"/>
    </p:cViewPr>
  </p:sorterViewPr>
  <p:notesViewPr>
    <p:cSldViewPr snapToGrid="0">
      <p:cViewPr varScale="1">
        <p:scale>
          <a:sx n="79" d="100"/>
          <a:sy n="79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pPr/>
              <a:t>25-11-2024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pPr/>
              <a:t>25-11-2024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4611018-E0D5-BF45-B124-6BD0F554E3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" y="0"/>
            <a:ext cx="12192000" cy="16827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35000" y="2276475"/>
            <a:ext cx="5226050" cy="39449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0576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 userDrawn="1">
          <p15:clr>
            <a:srgbClr val="FBAE40"/>
          </p15:clr>
        </p15:guide>
        <p15:guide id="2" pos="3693" userDrawn="1">
          <p15:clr>
            <a:srgbClr val="FBAE40"/>
          </p15:clr>
        </p15:guide>
        <p15:guide id="3" orient="horz" pos="166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042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85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 hasCustomPrompt="1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135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</p:spPr>
        <p:txBody>
          <a:bodyPr lIns="162000" tIns="90000" rIns="90000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397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2994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AB1A3E9-97CB-CA43-9E2C-4CE700C68A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8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E770F96-3C80-EF44-950D-D974353140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99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40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2921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E2861002-9B37-3648-AC12-62C3BB3C1FD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B9945B71-DBE8-C64D-A8FF-A06662931A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97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817E04A-B9A8-0D44-BBB8-122507EA081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83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8466592-3EDA-8A4C-9A9E-0690EAD4E0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06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7193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8891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0390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633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1047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wrap="square" lIns="61200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5850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wrap="square" lIns="61200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4804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5FF1452E-61D4-2248-8677-11F4BF8179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21" name="Tijdelijke aanduiding voor afbeelding 22">
            <a:extLst>
              <a:ext uri="{FF2B5EF4-FFF2-40B4-BE49-F238E27FC236}">
                <a16:creationId xmlns:a16="http://schemas.microsoft.com/office/drawing/2014/main" id="{55BAFB1C-5D11-944A-96BB-FA74D8B08F8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82375 w 6099175"/>
              <a:gd name="connsiteY1" fmla="*/ 0 h 6858000"/>
              <a:gd name="connsiteX2" fmla="*/ 5782375 w 6099175"/>
              <a:gd name="connsiteY2" fmla="*/ 1278000 h 6858000"/>
              <a:gd name="connsiteX3" fmla="*/ 6099175 w 6099175"/>
              <a:gd name="connsiteY3" fmla="*/ 1278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82375" y="0"/>
                </a:lnTo>
                <a:lnTo>
                  <a:pt x="5782375" y="1278000"/>
                </a:lnTo>
                <a:lnTo>
                  <a:pt x="6099175" y="1278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7795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992402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 hasCustomPrompt="1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 hasCustomPrompt="1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6888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 hasCustomPrompt="1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0E8BB49C-81EE-D640-B093-EE3BB3982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43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A89A82B9-7DCD-4B4C-A1E7-70EA56CC3EB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097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A3124508-A1C5-A546-B635-25BCABA3FC1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320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2A7CF36B-46BB-C94E-AE21-AE6C325851B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38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4611018-E0D5-BF45-B124-6BD0F554E3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" y="0"/>
            <a:ext cx="12192000" cy="168275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61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 numCol="1" spcCol="468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352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2AC70C0-3F62-AD40-8225-7DFC4A386A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12" name="Tijdelijke aanduiding voor afbeelding 12">
            <a:extLst>
              <a:ext uri="{FF2B5EF4-FFF2-40B4-BE49-F238E27FC236}">
                <a16:creationId xmlns:a16="http://schemas.microsoft.com/office/drawing/2014/main" id="{E71B0B9D-1DF0-634C-BB24-80EFB4F29B1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9200 w 12192000"/>
              <a:gd name="connsiteY0" fmla="*/ 1 h 3427413"/>
              <a:gd name="connsiteX1" fmla="*/ 5779200 w 12192000"/>
              <a:gd name="connsiteY1" fmla="*/ 1278001 h 3427413"/>
              <a:gd name="connsiteX2" fmla="*/ 6412800 w 12192000"/>
              <a:gd name="connsiteY2" fmla="*/ 1278001 h 3427413"/>
              <a:gd name="connsiteX3" fmla="*/ 64128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9200" y="1"/>
                </a:moveTo>
                <a:lnTo>
                  <a:pt x="5779200" y="1278001"/>
                </a:lnTo>
                <a:lnTo>
                  <a:pt x="6412800" y="1278001"/>
                </a:lnTo>
                <a:lnTo>
                  <a:pt x="64128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03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5FF1452E-61D4-2248-8677-11F4BF8179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21" name="Tijdelijke aanduiding voor afbeelding 22">
            <a:extLst>
              <a:ext uri="{FF2B5EF4-FFF2-40B4-BE49-F238E27FC236}">
                <a16:creationId xmlns:a16="http://schemas.microsoft.com/office/drawing/2014/main" id="{55BAFB1C-5D11-944A-96BB-FA74D8B08F8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82375 w 6099175"/>
              <a:gd name="connsiteY1" fmla="*/ 0 h 6858000"/>
              <a:gd name="connsiteX2" fmla="*/ 5782375 w 6099175"/>
              <a:gd name="connsiteY2" fmla="*/ 1278000 h 6858000"/>
              <a:gd name="connsiteX3" fmla="*/ 6099175 w 6099175"/>
              <a:gd name="connsiteY3" fmla="*/ 1278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82375" y="0"/>
                </a:lnTo>
                <a:lnTo>
                  <a:pt x="5782375" y="1278000"/>
                </a:lnTo>
                <a:lnTo>
                  <a:pt x="6099175" y="1278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20" name="Afbeelding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936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2AC70C0-3F62-AD40-8225-7DFC4A386A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12" name="Tijdelijke aanduiding voor afbeelding 12">
            <a:extLst>
              <a:ext uri="{FF2B5EF4-FFF2-40B4-BE49-F238E27FC236}">
                <a16:creationId xmlns:a16="http://schemas.microsoft.com/office/drawing/2014/main" id="{E71B0B9D-1DF0-634C-BB24-80EFB4F29B1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9200 w 12192000"/>
              <a:gd name="connsiteY0" fmla="*/ 1 h 3427413"/>
              <a:gd name="connsiteX1" fmla="*/ 5779200 w 12192000"/>
              <a:gd name="connsiteY1" fmla="*/ 1278001 h 3427413"/>
              <a:gd name="connsiteX2" fmla="*/ 6412800 w 12192000"/>
              <a:gd name="connsiteY2" fmla="*/ 1278001 h 3427413"/>
              <a:gd name="connsiteX3" fmla="*/ 64128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9200" y="1"/>
                </a:moveTo>
                <a:lnTo>
                  <a:pt x="5779200" y="1278001"/>
                </a:lnTo>
                <a:lnTo>
                  <a:pt x="6412800" y="1278001"/>
                </a:lnTo>
                <a:lnTo>
                  <a:pt x="64128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347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7DF6F61C-97D5-AA49-8399-84317D3394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3757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E728E48-643E-544D-A813-C0BAB23F9F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6107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 hasCustomPrompt="1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 hasCustomPrompt="1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 hasCustomPrompt="1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AF260D0C-1E71-C54C-BC16-D1CBE1023D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4903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 hasCustomPrompt="1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C44ED47-A238-2D42-9C79-E60FB98206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545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FCF7695-4593-1943-B84E-F8C54CACBE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53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70263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444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>
          <p15:clr>
            <a:srgbClr val="FBAE40"/>
          </p15:clr>
        </p15:guide>
        <p15:guide id="2" pos="3693">
          <p15:clr>
            <a:srgbClr val="FBAE40"/>
          </p15:clr>
        </p15:guide>
        <p15:guide id="3" orient="horz" pos="1661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949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7DF6F61C-97D5-AA49-8399-84317D3394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96350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 hasCustomPrompt="1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3356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</p:spPr>
        <p:txBody>
          <a:bodyPr lIns="162000" tIns="90000" rIns="90000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6943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6899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AB1A3E9-97CB-CA43-9E2C-4CE700C68A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162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E770F96-3C80-EF44-950D-D974353140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553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57154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E2861002-9B37-3648-AC12-62C3BB3C1FD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B9945B71-DBE8-C64D-A8FF-A06662931A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41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817E04A-B9A8-0D44-BBB8-122507EA081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0830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8466592-3EDA-8A4C-9A9E-0690EAD4E0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77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E728E48-643E-544D-A813-C0BAB23F9F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450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21678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1533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68033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0388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625102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wrap="square" lIns="61200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1595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wrap="square" lIns="61200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698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2932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92566585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 hasCustomPrompt="1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151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 hasCustomPrompt="1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 hasCustomPrompt="1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 hasCustomPrompt="1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 hasCustomPrompt="1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AF260D0C-1E71-C54C-BC16-D1CBE1023D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552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 hasCustomPrompt="1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345092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 hasCustomPrompt="1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0E8BB49C-81EE-D640-B093-EE3BB3982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6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A89A82B9-7DCD-4B4C-A1E7-70EA56CC3EB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4638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A3124508-A1C5-A546-B635-25BCABA3FC1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9126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2A7CF36B-46BB-C94E-AE21-AE6C325851B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818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 hasCustomPrompt="1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C44ED47-A238-2D42-9C79-E60FB98206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tekststijl van het model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FCF7695-4593-1943-B84E-F8C54CACBE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88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  <p15:guide id="2" orient="horz" pos="265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26" Type="http://schemas.openxmlformats.org/officeDocument/2006/relationships/slideLayout" Target="../slideLayouts/slideLayout63.xml"/><Relationship Id="rId39" Type="http://schemas.openxmlformats.org/officeDocument/2006/relationships/image" Target="../media/image1.png"/><Relationship Id="rId21" Type="http://schemas.openxmlformats.org/officeDocument/2006/relationships/slideLayout" Target="../slideLayouts/slideLayout58.xml"/><Relationship Id="rId34" Type="http://schemas.openxmlformats.org/officeDocument/2006/relationships/slideLayout" Target="../slideLayouts/slideLayout71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slideLayout" Target="../slideLayouts/slideLayout62.xml"/><Relationship Id="rId33" Type="http://schemas.openxmlformats.org/officeDocument/2006/relationships/slideLayout" Target="../slideLayouts/slideLayout70.xml"/><Relationship Id="rId38" Type="http://schemas.openxmlformats.org/officeDocument/2006/relationships/theme" Target="../theme/theme2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29" Type="http://schemas.openxmlformats.org/officeDocument/2006/relationships/slideLayout" Target="../slideLayouts/slideLayout66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61.xml"/><Relationship Id="rId32" Type="http://schemas.openxmlformats.org/officeDocument/2006/relationships/slideLayout" Target="../slideLayouts/slideLayout69.xml"/><Relationship Id="rId37" Type="http://schemas.openxmlformats.org/officeDocument/2006/relationships/slideLayout" Target="../slideLayouts/slideLayout74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slideLayout" Target="../slideLayouts/slideLayout60.xml"/><Relationship Id="rId28" Type="http://schemas.openxmlformats.org/officeDocument/2006/relationships/slideLayout" Target="../slideLayouts/slideLayout65.xml"/><Relationship Id="rId36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31" Type="http://schemas.openxmlformats.org/officeDocument/2006/relationships/slideLayout" Target="../slideLayouts/slideLayout68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slideLayout" Target="../slideLayouts/slideLayout59.xml"/><Relationship Id="rId27" Type="http://schemas.openxmlformats.org/officeDocument/2006/relationships/slideLayout" Target="../slideLayouts/slideLayout64.xml"/><Relationship Id="rId30" Type="http://schemas.openxmlformats.org/officeDocument/2006/relationships/slideLayout" Target="../slideLayouts/slideLayout67.xml"/><Relationship Id="rId35" Type="http://schemas.openxmlformats.org/officeDocument/2006/relationships/slideLayout" Target="../slideLayouts/slideLayout72.xml"/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94C5400-D7ED-1E44-BA9E-5361256F8F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650" r:id="rId2"/>
    <p:sldLayoutId id="2147483725" r:id="rId3"/>
    <p:sldLayoutId id="2147483719" r:id="rId4"/>
    <p:sldLayoutId id="2147483726" r:id="rId5"/>
    <p:sldLayoutId id="2147483666" r:id="rId6"/>
    <p:sldLayoutId id="2147483690" r:id="rId7"/>
    <p:sldLayoutId id="2147483728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89" r:id="rId15"/>
    <p:sldLayoutId id="2147483712" r:id="rId16"/>
    <p:sldLayoutId id="2147483711" r:id="rId17"/>
    <p:sldLayoutId id="2147483675" r:id="rId18"/>
    <p:sldLayoutId id="2147483657" r:id="rId19"/>
    <p:sldLayoutId id="2147483691" r:id="rId20"/>
    <p:sldLayoutId id="2147483729" r:id="rId21"/>
    <p:sldLayoutId id="2147483739" r:id="rId22"/>
    <p:sldLayoutId id="2147483740" r:id="rId23"/>
    <p:sldLayoutId id="2147483718" r:id="rId24"/>
    <p:sldLayoutId id="2147483717" r:id="rId25"/>
    <p:sldLayoutId id="2147483714" r:id="rId26"/>
    <p:sldLayoutId id="2147483713" r:id="rId27"/>
    <p:sldLayoutId id="2147483716" r:id="rId28"/>
    <p:sldLayoutId id="2147483715" r:id="rId29"/>
    <p:sldLayoutId id="2147483707" r:id="rId30"/>
    <p:sldLayoutId id="2147483667" r:id="rId31"/>
    <p:sldLayoutId id="2147483702" r:id="rId32"/>
    <p:sldLayoutId id="2147483721" r:id="rId33"/>
    <p:sldLayoutId id="2147483700" r:id="rId34"/>
    <p:sldLayoutId id="2147483692" r:id="rId35"/>
    <p:sldLayoutId id="2147483722" r:id="rId36"/>
    <p:sldLayoutId id="2147483723" r:id="rId3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94C5400-D7ED-1E44-BA9E-5361256F8F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50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  <p:sldLayoutId id="2147483759" r:id="rId18"/>
    <p:sldLayoutId id="2147483760" r:id="rId19"/>
    <p:sldLayoutId id="2147483761" r:id="rId20"/>
    <p:sldLayoutId id="2147483762" r:id="rId21"/>
    <p:sldLayoutId id="2147483763" r:id="rId22"/>
    <p:sldLayoutId id="2147483764" r:id="rId23"/>
    <p:sldLayoutId id="2147483765" r:id="rId24"/>
    <p:sldLayoutId id="2147483766" r:id="rId25"/>
    <p:sldLayoutId id="2147483767" r:id="rId26"/>
    <p:sldLayoutId id="2147483768" r:id="rId27"/>
    <p:sldLayoutId id="2147483769" r:id="rId28"/>
    <p:sldLayoutId id="2147483770" r:id="rId29"/>
    <p:sldLayoutId id="2147483771" r:id="rId30"/>
    <p:sldLayoutId id="2147483772" r:id="rId31"/>
    <p:sldLayoutId id="2147483773" r:id="rId32"/>
    <p:sldLayoutId id="2147483774" r:id="rId33"/>
    <p:sldLayoutId id="2147483775" r:id="rId34"/>
    <p:sldLayoutId id="2147483776" r:id="rId35"/>
    <p:sldLayoutId id="2147483777" r:id="rId36"/>
    <p:sldLayoutId id="2147483778" r:id="rId3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>
          <p15:clr>
            <a:srgbClr val="F26B43"/>
          </p15:clr>
        </p15:guide>
        <p15:guide id="8" orient="horz" pos="3919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59">
          <p15:clr>
            <a:srgbClr val="F26B43"/>
          </p15:clr>
        </p15:guide>
        <p15:guide id="11" pos="400">
          <p15:clr>
            <a:srgbClr val="F26B43"/>
          </p15:clr>
        </p15:guide>
        <p15:guide id="12" pos="4128">
          <p15:clr>
            <a:srgbClr val="F26B43"/>
          </p15:clr>
        </p15:guide>
        <p15:guide id="13" pos="3552">
          <p15:clr>
            <a:srgbClr val="F26B43"/>
          </p15:clr>
        </p15:guide>
        <p15:guide id="14" orient="horz" pos="1275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pos="461">
          <p15:clr>
            <a:srgbClr val="F26B43"/>
          </p15:clr>
        </p15:guide>
        <p15:guide id="17" orient="horz" pos="6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atiereeksgevaarlijkestoffen.n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plo.nl/thema/externe-veiligheid/pgs-37-1-37-2-houden-wijziging-ba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Lithium-ion houdende energiedragers: EOS</a:t>
            </a: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IPLO-dag 11-11-2024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711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68FBC586-5819-E881-FAB1-BBB27222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er nu beleid en wetgeving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2790BA6-06DF-F2ED-CE8D-F0200B84A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Circulaire risicobeheersing lithium-ion energiedragers</a:t>
            </a:r>
          </a:p>
          <a:p>
            <a:r>
              <a:rPr lang="nl-NL" b="1" dirty="0"/>
              <a:t>Publicatiereeks gevaarlijke stoffen (PGS 37-1)</a:t>
            </a:r>
          </a:p>
          <a:p>
            <a:r>
              <a:rPr lang="nl-NL" dirty="0"/>
              <a:t>Diverse publicaties en handreikingen verschillende instanties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Omgevingswet + Bal, </a:t>
            </a:r>
            <a:r>
              <a:rPr lang="nl-NL" dirty="0" err="1"/>
              <a:t>Bkl</a:t>
            </a:r>
            <a:r>
              <a:rPr lang="nl-NL" dirty="0"/>
              <a:t>, Omgevingsbesluit, Omgevingsregeling</a:t>
            </a:r>
          </a:p>
          <a:p>
            <a:pPr marL="0" indent="0">
              <a:buNone/>
            </a:pPr>
            <a:r>
              <a:rPr lang="nl-NL" dirty="0"/>
              <a:t>o.a. evenwichtige </a:t>
            </a:r>
            <a:r>
              <a:rPr lang="nl-NL" b="1" dirty="0"/>
              <a:t>toedeling functies aan locaties, </a:t>
            </a:r>
            <a:r>
              <a:rPr lang="nl-NL" dirty="0"/>
              <a:t>instructieregels</a:t>
            </a:r>
          </a:p>
          <a:p>
            <a:pPr marL="0" indent="0">
              <a:buNone/>
            </a:pPr>
            <a:r>
              <a:rPr lang="nl-NL" b="1" dirty="0"/>
              <a:t>voorkomen brand, ramp of crisis. </a:t>
            </a:r>
            <a:r>
              <a:rPr lang="nl-NL" dirty="0"/>
              <a:t>vergunningplicht, BBT etc.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CEB640-FB77-2BA3-7924-EBB0F1474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2F2FC5-552B-7713-66AF-09ECA6EE0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DEBF52-81EE-0EBF-2D4C-84FF17C3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918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68FBC586-5819-E881-FAB1-BBB27222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PGS-en </a:t>
            </a:r>
            <a:r>
              <a:rPr lang="nl-NL" dirty="0" err="1"/>
              <a:t>lithiumhoudende</a:t>
            </a:r>
            <a:r>
              <a:rPr lang="nl-NL" dirty="0"/>
              <a:t> energiedragers</a:t>
            </a:r>
            <a:endParaRPr lang="nl-NL" dirty="0">
              <a:highlight>
                <a:srgbClr val="FFFF00"/>
              </a:highlight>
            </a:endParaRP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2790BA6-06DF-F2ED-CE8D-F0200B84A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/>
              <a:t>PGS 37-1 Richtlijn voor de veilige opslag van elektriciteit in energieopslagsystemen (EOS)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PGS 37-2 Richtlijn voor de veilige opslag van </a:t>
            </a:r>
            <a:r>
              <a:rPr lang="nl-NL" dirty="0" err="1"/>
              <a:t>lithiumhoudende</a:t>
            </a:r>
            <a:r>
              <a:rPr lang="nl-NL" dirty="0"/>
              <a:t> energiedragers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PGS 37-1 en 37-2 gepubliceerd december 2023 </a:t>
            </a:r>
            <a:r>
              <a:rPr lang="nl-NL" dirty="0">
                <a:hlinkClick r:id="rId2"/>
              </a:rPr>
              <a:t>https://publicatiereeksgevaarlijkestoffen.nl/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Nog niet wettelijk aangewezen; wel toe te passen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CEB640-FB77-2BA3-7924-EBB0F1474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2F2FC5-552B-7713-66AF-09ECA6EE0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DEBF52-81EE-0EBF-2D4C-84FF17C3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205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4D01257-2BE3-063C-102F-5452E2E19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PGS 37-1: Energieopslagsystemen (EOS)</a:t>
            </a: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91C4C69-D6A2-BE29-B06A-15EF4A5CD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nl-NL" dirty="0"/>
          </a:p>
          <a:p>
            <a:r>
              <a:rPr lang="nl-NL" sz="3800" dirty="0"/>
              <a:t>Doel richtlijn beheersing risico’s; maatregelen dat te realiseren</a:t>
            </a:r>
            <a:endParaRPr lang="nl-NL" sz="38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nl-NL" sz="3800" dirty="0"/>
          </a:p>
          <a:p>
            <a:r>
              <a:rPr lang="nl-NL" sz="3800" dirty="0"/>
              <a:t>Werkgroep PGS: deskundigen overheden, bedrijfsleven</a:t>
            </a:r>
          </a:p>
          <a:p>
            <a:r>
              <a:rPr lang="nl-NL" sz="3800" dirty="0"/>
              <a:t>PGS-procedure, besluitvorming (website PGS)</a:t>
            </a:r>
          </a:p>
          <a:p>
            <a:pPr marL="0" indent="0">
              <a:buNone/>
            </a:pPr>
            <a:endParaRPr lang="nl-NL" sz="3800" dirty="0"/>
          </a:p>
          <a:p>
            <a:r>
              <a:rPr lang="nl-NL" sz="3800" dirty="0"/>
              <a:t>Richtlijnen gericht omgevingsveiligheid, brandpreventie; arbeidsveiligheid, rampenbestrijding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AE0974-7E66-B05C-827F-4B351587E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98AFE3-5E91-6D7B-B89A-EC15F2B14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EC8C79-767E-B070-8B6E-17A9F4F7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7674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1C2A387-E3D9-BD58-6B2A-FF64B2734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omgaan met PGS 37-1 tot wetgeving?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8AA38BA-09B1-928C-8E36-63F163799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Huidige instrumentarium Omgevingswet: mogelijkheden toepassing PGS 37-1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Op IPLO.nl informatie wettelijk instrumentarium:</a:t>
            </a:r>
          </a:p>
          <a:p>
            <a:r>
              <a:rPr lang="nl-NL" sz="2000" b="1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https://iplo.nl/thema/externe-veiligheid/pgs-37-1-37-2-houden-wijziging-bal/</a:t>
            </a:r>
            <a:endParaRPr lang="nl-NL" sz="2000" b="1" u="sng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Informatie ook via Brancheorganisaties, OD, VNG etc. Veiligheidsregio’s, NIPV, Brandweer NL, Arbeidsinspectie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68FE79-FBC9-EF90-190E-B2A9B1563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A5A5C9-85BE-762B-53ED-789783829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9DFB04-AB6B-9216-9673-110753FB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767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19C5ACB-53B0-E8FB-1207-AC77C7DC3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Voorgenomen wetgeving li-ion houdende energiedragers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C68A7C8-5D6D-88BC-BE7F-9EDC279A8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b="1" dirty="0"/>
              <a:t>Besluit activiteiten leefomgeving</a:t>
            </a:r>
          </a:p>
          <a:p>
            <a:r>
              <a:rPr lang="nl-NL" dirty="0"/>
              <a:t>Aanwijzing milieubelastende activiteit (</a:t>
            </a:r>
            <a:r>
              <a:rPr lang="nl-NL" dirty="0" err="1"/>
              <a:t>mba</a:t>
            </a:r>
            <a:r>
              <a:rPr lang="nl-NL" dirty="0"/>
              <a:t>)</a:t>
            </a:r>
          </a:p>
          <a:p>
            <a:r>
              <a:rPr lang="nl-NL" dirty="0"/>
              <a:t>Verwijzing naar PGS 37-1 en PGS 37-2</a:t>
            </a:r>
          </a:p>
          <a:p>
            <a:r>
              <a:rPr lang="nl-NL" dirty="0"/>
              <a:t>Vergunningplicht/meldingsplicht?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Besluit kwaliteit leefomgeving, Omgevingsregeling</a:t>
            </a:r>
          </a:p>
          <a:p>
            <a:r>
              <a:rPr lang="nl-NL" dirty="0"/>
              <a:t>Instructieregels bevoegd gezag</a:t>
            </a:r>
          </a:p>
          <a:p>
            <a:r>
              <a:rPr lang="nl-NL" dirty="0"/>
              <a:t>PR 10</a:t>
            </a:r>
            <a:r>
              <a:rPr lang="nl-NL" baseline="30000" dirty="0"/>
              <a:t>-6</a:t>
            </a:r>
            <a:r>
              <a:rPr lang="nl-NL" dirty="0"/>
              <a:t>-afstanden, aandachtsgebieden; rekenmethode RIVM (in ontwikkeling); rekenvoorschrift op te nemen in Omgevingsregeling)</a:t>
            </a:r>
            <a:endParaRPr lang="nl-NL" dirty="0">
              <a:highlight>
                <a:srgbClr val="FFFF00"/>
              </a:highlight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99999C-8B50-D186-E897-BA57600FE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6F3861-E71F-AC96-F2F7-8ED6F611F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516FDD-185A-47C4-1869-3878742EB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347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25F931B3-2FCE-E8FF-29B7-2FC90C0D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 wetgeving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4494A70-80C6-145E-8B20-18B28FA34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Wijziging Bal, </a:t>
            </a:r>
            <a:r>
              <a:rPr lang="nl-NL" dirty="0" err="1"/>
              <a:t>Bkl</a:t>
            </a:r>
            <a:r>
              <a:rPr lang="nl-NL" dirty="0"/>
              <a:t>, Or meenemen in ‘Verzamelbesluit omgevingsveiligheid’</a:t>
            </a:r>
          </a:p>
          <a:p>
            <a:r>
              <a:rPr lang="nl-NL" dirty="0"/>
              <a:t>Inwerkingtreding 2025?</a:t>
            </a:r>
          </a:p>
          <a:p>
            <a:r>
              <a:rPr lang="nl-NL" dirty="0"/>
              <a:t>AMvB-procedure met zienswijzen (internetconsultatie)</a:t>
            </a:r>
          </a:p>
          <a:p>
            <a:r>
              <a:rPr lang="nl-NL" dirty="0"/>
              <a:t>Beleidskompas (nut en noodzaak, gevolgen)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8C9967-9ABC-591F-EE89-0B25FB656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F0FD76-4407-DE7D-6C96-6327FD08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336607-6FB6-6BCE-D89B-1FF8ABAD8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659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25F931B3-2FCE-E8FF-29B7-2FC90C0D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Tot slot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4494A70-80C6-145E-8B20-18B28FA34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Benutten kennis, ervaringen</a:t>
            </a:r>
          </a:p>
          <a:p>
            <a:r>
              <a:rPr lang="nl-NL" dirty="0"/>
              <a:t>Vragen?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8C9967-9ABC-591F-EE89-0B25FB656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F0FD76-4407-DE7D-6C96-6327FD08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336607-6FB6-6BCE-D89B-1FF8ABAD8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8561767"/>
      </p:ext>
    </p:extLst>
  </p:cSld>
  <p:clrMapOvr>
    <a:masterClrMapping/>
  </p:clrMapOvr>
</p:sld>
</file>

<file path=ppt/theme/theme1.xml><?xml version="1.0" encoding="utf-8"?>
<a:theme xmlns:a="http://schemas.openxmlformats.org/drawingml/2006/main" name="IenW Nederlands 16:9">
  <a:themeElements>
    <a:clrScheme name="Rijks Hemelblauw 1">
      <a:dk1>
        <a:srgbClr val="000000"/>
      </a:dk1>
      <a:lt1>
        <a:srgbClr val="FFFFFF"/>
      </a:lt1>
      <a:dk2>
        <a:srgbClr val="017BC6"/>
      </a:dk2>
      <a:lt2>
        <a:srgbClr val="D9EBF6"/>
      </a:lt2>
      <a:accent1>
        <a:srgbClr val="42145F"/>
      </a:accent1>
      <a:accent2>
        <a:srgbClr val="38870D"/>
      </a:accent2>
      <a:accent3>
        <a:srgbClr val="00689A"/>
      </a:accent3>
      <a:accent4>
        <a:srgbClr val="F9E11E"/>
      </a:accent4>
      <a:accent5>
        <a:srgbClr val="275837"/>
      </a:accent5>
      <a:accent6>
        <a:srgbClr val="94700A"/>
      </a:accent6>
      <a:hlink>
        <a:srgbClr val="017BC6"/>
      </a:hlink>
      <a:folHlink>
        <a:srgbClr val="B2D6E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resentatie46" id="{D7A288C4-2E63-1F40-8FEE-1BD90C88DEA2}" vid="{DC129FCA-0CF9-BD45-9DB2-8FC41F291E1F}"/>
    </a:ext>
  </a:extLst>
</a:theme>
</file>

<file path=ppt/theme/theme2.xml><?xml version="1.0" encoding="utf-8"?>
<a:theme xmlns:a="http://schemas.openxmlformats.org/drawingml/2006/main" name="IenW Engels 16:9">
  <a:themeElements>
    <a:clrScheme name="Rijks Hemelblauw 1">
      <a:dk1>
        <a:srgbClr val="000000"/>
      </a:dk1>
      <a:lt1>
        <a:srgbClr val="FFFFFF"/>
      </a:lt1>
      <a:dk2>
        <a:srgbClr val="017BC6"/>
      </a:dk2>
      <a:lt2>
        <a:srgbClr val="D9EBF6"/>
      </a:lt2>
      <a:accent1>
        <a:srgbClr val="42145F"/>
      </a:accent1>
      <a:accent2>
        <a:srgbClr val="38870D"/>
      </a:accent2>
      <a:accent3>
        <a:srgbClr val="00689A"/>
      </a:accent3>
      <a:accent4>
        <a:srgbClr val="F9E11E"/>
      </a:accent4>
      <a:accent5>
        <a:srgbClr val="275837"/>
      </a:accent5>
      <a:accent6>
        <a:srgbClr val="94700A"/>
      </a:accent6>
      <a:hlink>
        <a:srgbClr val="017BC6"/>
      </a:hlink>
      <a:folHlink>
        <a:srgbClr val="B2D6E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resentatie46" id="{D7A288C4-2E63-1F40-8FEE-1BD90C88DEA2}" vid="{DC129FCA-0CF9-BD45-9DB2-8FC41F291E1F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18067 RIJK - Sjabloon 16x9 Hemelblauw</Template>
  <TotalTime>0</TotalTime>
  <Words>304</Words>
  <Application>Microsoft Office PowerPoint</Application>
  <PresentationFormat>Breedbeeld</PresentationFormat>
  <Paragraphs>59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IenW Nederlands 16:9</vt:lpstr>
      <vt:lpstr>IenW Engels 16:9</vt:lpstr>
      <vt:lpstr>Lithium-ion houdende energiedragers: EOS</vt:lpstr>
      <vt:lpstr>Wat is er nu beleid en wetgeving</vt:lpstr>
      <vt:lpstr>PGS-en lithiumhoudende energiedragers</vt:lpstr>
      <vt:lpstr>PGS 37-1: Energieopslagsystemen (EOS)  </vt:lpstr>
      <vt:lpstr>Hoe omgaan met PGS 37-1 tot wetgeving?</vt:lpstr>
      <vt:lpstr>Voorgenomen wetgeving li-ion houdende energiedragers</vt:lpstr>
      <vt:lpstr>Planning wetgeving</vt:lpstr>
      <vt:lpstr>Tot slot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2022-10-05T11:24:09Z</dcterms:created>
  <dcterms:modified xsi:type="dcterms:W3CDTF">2024-11-25T10:13:54Z</dcterms:modified>
</cp:coreProperties>
</file>