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44"/>
  </p:notesMasterIdLst>
  <p:handoutMasterIdLst>
    <p:handoutMasterId r:id="rId45"/>
  </p:handoutMasterIdLst>
  <p:sldIdLst>
    <p:sldId id="374" r:id="rId2"/>
    <p:sldId id="400" r:id="rId3"/>
    <p:sldId id="396" r:id="rId4"/>
    <p:sldId id="331" r:id="rId5"/>
    <p:sldId id="333" r:id="rId6"/>
    <p:sldId id="397" r:id="rId7"/>
    <p:sldId id="301" r:id="rId8"/>
    <p:sldId id="303" r:id="rId9"/>
    <p:sldId id="302" r:id="rId10"/>
    <p:sldId id="373" r:id="rId11"/>
    <p:sldId id="300" r:id="rId12"/>
    <p:sldId id="321" r:id="rId13"/>
    <p:sldId id="320" r:id="rId14"/>
    <p:sldId id="387" r:id="rId15"/>
    <p:sldId id="390" r:id="rId16"/>
    <p:sldId id="389" r:id="rId17"/>
    <p:sldId id="388" r:id="rId18"/>
    <p:sldId id="392" r:id="rId19"/>
    <p:sldId id="394" r:id="rId20"/>
    <p:sldId id="391" r:id="rId21"/>
    <p:sldId id="379" r:id="rId22"/>
    <p:sldId id="274" r:id="rId23"/>
    <p:sldId id="259" r:id="rId24"/>
    <p:sldId id="262" r:id="rId25"/>
    <p:sldId id="264" r:id="rId26"/>
    <p:sldId id="260" r:id="rId27"/>
    <p:sldId id="278" r:id="rId28"/>
    <p:sldId id="366" r:id="rId29"/>
    <p:sldId id="401" r:id="rId30"/>
    <p:sldId id="345" r:id="rId31"/>
    <p:sldId id="346" r:id="rId32"/>
    <p:sldId id="380" r:id="rId33"/>
    <p:sldId id="398" r:id="rId34"/>
    <p:sldId id="395" r:id="rId35"/>
    <p:sldId id="382" r:id="rId36"/>
    <p:sldId id="365" r:id="rId37"/>
    <p:sldId id="268" r:id="rId38"/>
    <p:sldId id="384" r:id="rId39"/>
    <p:sldId id="272" r:id="rId40"/>
    <p:sldId id="383" r:id="rId41"/>
    <p:sldId id="399" r:id="rId42"/>
    <p:sldId id="297" r:id="rId43"/>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3" userDrawn="1">
          <p15:clr>
            <a:srgbClr val="A4A3A4"/>
          </p15:clr>
        </p15:guide>
        <p15:guide id="2" orient="horz" pos="1141" userDrawn="1">
          <p15:clr>
            <a:srgbClr val="A4A3A4"/>
          </p15:clr>
        </p15:guide>
        <p15:guide id="3" orient="horz" pos="2286" userDrawn="1">
          <p15:clr>
            <a:srgbClr val="A4A3A4"/>
          </p15:clr>
        </p15:guide>
        <p15:guide id="4" pos="3856" userDrawn="1">
          <p15:clr>
            <a:srgbClr val="A4A3A4"/>
          </p15:clr>
        </p15:guide>
        <p15:guide id="5" pos="3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B5781"/>
    <a:srgbClr val="275937"/>
    <a:srgbClr val="39870C"/>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6" autoAdjust="0"/>
    <p:restoredTop sz="78141" autoAdjust="0"/>
  </p:normalViewPr>
  <p:slideViewPr>
    <p:cSldViewPr snapToGrid="0">
      <p:cViewPr varScale="1">
        <p:scale>
          <a:sx n="125" d="100"/>
          <a:sy n="125" d="100"/>
        </p:scale>
        <p:origin x="870" y="108"/>
      </p:cViewPr>
      <p:guideLst>
        <p:guide orient="horz" pos="3863"/>
        <p:guide orient="horz" pos="1141"/>
        <p:guide orient="horz" pos="2286"/>
        <p:guide pos="3856"/>
        <p:guide pos="372"/>
      </p:guideLst>
    </p:cSldViewPr>
  </p:slideViewPr>
  <p:outlineViewPr>
    <p:cViewPr>
      <p:scale>
        <a:sx n="33" d="100"/>
        <a:sy n="33" d="100"/>
      </p:scale>
      <p:origin x="0" y="-1717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39BC2-ABC6-4FA2-9DD8-DC2BF77AEF25}" type="doc">
      <dgm:prSet loTypeId="urn:microsoft.com/office/officeart/2005/8/layout/radial6" loCatId="relationship" qsTypeId="urn:microsoft.com/office/officeart/2005/8/quickstyle/simple2" qsCatId="simple" csTypeId="urn:microsoft.com/office/officeart/2005/8/colors/accent0_3" csCatId="mainScheme" phldr="1"/>
      <dgm:spPr/>
      <dgm:t>
        <a:bodyPr/>
        <a:lstStyle/>
        <a:p>
          <a:endParaRPr lang="nl-NL"/>
        </a:p>
      </dgm:t>
    </dgm:pt>
    <dgm:pt modelId="{323F734E-D84A-427A-907C-80B84747C48D}">
      <dgm:prSet phldrT="[Tekst]"/>
      <dgm:spPr/>
      <dgm:t>
        <a:bodyPr/>
        <a:lstStyle/>
        <a:p>
          <a:r>
            <a:rPr lang="nl-NL" noProof="0"/>
            <a:t>Batterijen- strategie</a:t>
          </a:r>
        </a:p>
        <a:p>
          <a:r>
            <a:rPr lang="nl-NL" noProof="0"/>
            <a:t>NL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0FCE0DB-A84C-43D4-89EF-E38FDB62904E}" type="parTrans" cxnId="{AAEFBA97-AE30-41A2-96D7-B45DE7235FFE}">
      <dgm:prSet/>
      <dgm:spPr/>
      <dgm:t>
        <a:bodyPr/>
        <a:lstStyle/>
        <a:p>
          <a:endParaRPr lang="nl-NL"/>
        </a:p>
      </dgm:t>
    </dgm:pt>
    <dgm:pt modelId="{3AE67DAB-1996-4D1F-8D7B-8FEAD062045D}" type="sibTrans" cxnId="{AAEFBA97-AE30-41A2-96D7-B45DE7235FFE}">
      <dgm:prSet/>
      <dgm:spPr/>
      <dgm:t>
        <a:bodyPr/>
        <a:lstStyle/>
        <a:p>
          <a:endParaRPr lang="nl-NL"/>
        </a:p>
      </dgm:t>
    </dgm:pt>
    <dgm:pt modelId="{F52507F8-A47F-4A17-967C-4F8F42308118}">
      <dgm:prSet phldrT="[Tekst]" custT="1"/>
      <dgm:spPr/>
      <dgm:t>
        <a:bodyPr/>
        <a:lstStyle/>
        <a:p>
          <a:r>
            <a:rPr lang="nl-NL" sz="1000" noProof="0"/>
            <a:t>Binnenlandse Zaken en Koninkrijk-relaties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5BFF700-774D-4194-AED3-F9B12D1A5E09}" type="parTrans" cxnId="{63259802-682B-44DC-8381-B241E5FDFA48}">
      <dgm:prSet/>
      <dgm:spPr/>
      <dgm:t>
        <a:bodyPr/>
        <a:lstStyle/>
        <a:p>
          <a:endParaRPr lang="nl-NL"/>
        </a:p>
      </dgm:t>
    </dgm:pt>
    <dgm:pt modelId="{E25F8CF7-B747-4004-8C6D-DFFDDAEE1FE0}" type="sibTrans" cxnId="{63259802-682B-44DC-8381-B241E5FDFA48}">
      <dgm:prSet/>
      <dgm:spPr/>
      <dgm:t>
        <a:bodyPr/>
        <a:lstStyle/>
        <a:p>
          <a:endParaRPr lang="nl-NL"/>
        </a:p>
      </dgm:t>
    </dgm:pt>
    <dgm:pt modelId="{6BCD7282-D47E-4F67-A50E-2E3111EAB236}">
      <dgm:prSet phldrT="[Tekst]"/>
      <dgm:spPr/>
      <dgm:t>
        <a:bodyPr/>
        <a:lstStyle/>
        <a:p>
          <a:r>
            <a:rPr lang="nl-NL" noProof="0"/>
            <a:t>Buitenlandse Zaken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F947CF5-6D2F-4054-BDCF-B84F474B7F38}" type="parTrans" cxnId="{F79608E3-0464-4C1B-85F6-DD922321EF28}">
      <dgm:prSet/>
      <dgm:spPr/>
      <dgm:t>
        <a:bodyPr/>
        <a:lstStyle/>
        <a:p>
          <a:endParaRPr lang="nl-NL"/>
        </a:p>
      </dgm:t>
    </dgm:pt>
    <dgm:pt modelId="{2C91AE1F-029B-42DE-BBBE-D9A2A29F0051}" type="sibTrans" cxnId="{F79608E3-0464-4C1B-85F6-DD922321EF28}">
      <dgm:prSet/>
      <dgm:spPr/>
      <dgm:t>
        <a:bodyPr/>
        <a:lstStyle/>
        <a:p>
          <a:endParaRPr lang="nl-NL"/>
        </a:p>
      </dgm:t>
    </dgm:pt>
    <dgm:pt modelId="{F824FB10-F759-4975-943F-F4FB1D201438}">
      <dgm:prSet phldrT="[Tekst]" custT="1"/>
      <dgm:spPr/>
      <dgm:t>
        <a:bodyPr/>
        <a:lstStyle/>
        <a:p>
          <a:r>
            <a:rPr lang="nl-NL" sz="1000" b="0" i="0"/>
            <a:t>Sociale Zaken en Werkgelegenheid</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72F907A-4DB3-4F8B-A60B-249F676D010A}" type="parTrans" cxnId="{1D46A140-123F-4D4E-B68C-3A056973A895}">
      <dgm:prSet/>
      <dgm:spPr/>
      <dgm:t>
        <a:bodyPr/>
        <a:lstStyle/>
        <a:p>
          <a:endParaRPr lang="nl-NL"/>
        </a:p>
      </dgm:t>
    </dgm:pt>
    <dgm:pt modelId="{FFBC05AC-65B4-48A0-BDB2-6D9510637F22}" type="sibTrans" cxnId="{1D46A140-123F-4D4E-B68C-3A056973A895}">
      <dgm:prSet/>
      <dgm:spPr/>
      <dgm:t>
        <a:bodyPr/>
        <a:lstStyle/>
        <a:p>
          <a:endParaRPr lang="nl-NL"/>
        </a:p>
      </dgm:t>
    </dgm:pt>
    <dgm:pt modelId="{F00DC621-2C79-45A7-AA96-3C9FD73668E1}">
      <dgm:prSet phldrT="[Tekst]" custT="1"/>
      <dgm:spPr/>
      <dgm:t>
        <a:bodyPr/>
        <a:lstStyle/>
        <a:p>
          <a:r>
            <a:rPr lang="nl-NL" sz="1000" noProof="0"/>
            <a:t>Infrastructuur en Waterstaat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7EBDD2-EBA3-4FC0-B2AE-6647B57EFE4E}" type="sibTrans" cxnId="{F842756B-00E2-41EF-A00E-D0493D78C353}">
      <dgm:prSet/>
      <dgm:spPr/>
      <dgm:t>
        <a:bodyPr/>
        <a:lstStyle/>
        <a:p>
          <a:endParaRPr lang="nl-NL"/>
        </a:p>
      </dgm:t>
    </dgm:pt>
    <dgm:pt modelId="{186AD214-2151-4A21-90A9-CB3FD7BD59BF}" type="parTrans" cxnId="{F842756B-00E2-41EF-A00E-D0493D78C353}">
      <dgm:prSet/>
      <dgm:spPr/>
      <dgm:t>
        <a:bodyPr/>
        <a:lstStyle/>
        <a:p>
          <a:endParaRPr lang="nl-NL"/>
        </a:p>
      </dgm:t>
    </dgm:pt>
    <dgm:pt modelId="{80B29830-FC44-4DC7-B6CB-6CF1F436DE1D}">
      <dgm:prSet phldrT="[Tekst]"/>
      <dgm:spPr/>
      <dgm:t>
        <a:bodyPr/>
        <a:lstStyle/>
        <a:p>
          <a:r>
            <a:rPr lang="nl-NL" noProof="0"/>
            <a:t>Economische Zaken en Klimaat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20C6F2D-118D-46A9-845B-3B5CC078FE05}" type="parTrans" cxnId="{B51EE70C-1FAC-4112-8D13-76D4971BF3A7}">
      <dgm:prSet/>
      <dgm:spPr/>
      <dgm:t>
        <a:bodyPr/>
        <a:lstStyle/>
        <a:p>
          <a:endParaRPr lang="nl-NL"/>
        </a:p>
      </dgm:t>
    </dgm:pt>
    <dgm:pt modelId="{F6DE81FB-6470-4DAD-88F6-E413BA81490D}" type="sibTrans" cxnId="{B51EE70C-1FAC-4112-8D13-76D4971BF3A7}">
      <dgm:prSet/>
      <dgm:spPr/>
      <dgm:t>
        <a:bodyPr/>
        <a:lstStyle/>
        <a:p>
          <a:endParaRPr lang="nl-NL"/>
        </a:p>
      </dgm:t>
    </dgm:pt>
    <dgm:pt modelId="{839D91F7-C024-4C0C-A921-415AA372C387}">
      <dgm:prSet/>
      <dgm:spPr/>
      <dgm:t>
        <a:bodyPr/>
        <a:lstStyle/>
        <a:p>
          <a:r>
            <a:rPr lang="nl-NL"/>
            <a:t>Financiën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833F53E-67D0-420B-9D76-AF49CF06BB4A}" type="parTrans" cxnId="{A3A359D7-320C-461C-A589-5921C8FBA235}">
      <dgm:prSet/>
      <dgm:spPr/>
      <dgm:t>
        <a:bodyPr/>
        <a:lstStyle/>
        <a:p>
          <a:endParaRPr lang="nl-NL"/>
        </a:p>
      </dgm:t>
    </dgm:pt>
    <dgm:pt modelId="{C6F83498-07A9-4F5A-BFD2-4DF62D209118}" type="sibTrans" cxnId="{A3A359D7-320C-461C-A589-5921C8FBA235}">
      <dgm:prSet/>
      <dgm:spPr/>
      <dgm:t>
        <a:bodyPr/>
        <a:lstStyle/>
        <a:p>
          <a:endParaRPr lang="nl-NL"/>
        </a:p>
      </dgm:t>
    </dgm:pt>
    <dgm:pt modelId="{ADD2D9DB-033F-4B4A-BF2F-A58B5E329BDE}">
      <dgm:prSet phldrT="[Tekst]"/>
      <dgm:spPr/>
      <dgm:t>
        <a:bodyPr/>
        <a:lstStyle/>
        <a:p>
          <a:r>
            <a:rPr lang="nl-NL" b="0" i="0"/>
            <a:t>Onderwijs, Cultuur en Wetenschap</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AAF37C0-D759-481C-8E78-1A151528188E}" type="parTrans" cxnId="{46B5D2E9-BBA3-4C36-BE21-DA26072C6BC1}">
      <dgm:prSet/>
      <dgm:spPr/>
      <dgm:t>
        <a:bodyPr/>
        <a:lstStyle/>
        <a:p>
          <a:endParaRPr lang="nl-NL"/>
        </a:p>
      </dgm:t>
    </dgm:pt>
    <dgm:pt modelId="{818CB652-DCC6-4088-8E1B-C9472C0976B3}" type="sibTrans" cxnId="{46B5D2E9-BBA3-4C36-BE21-DA26072C6BC1}">
      <dgm:prSet/>
      <dgm:spPr/>
      <dgm:t>
        <a:bodyPr/>
        <a:lstStyle/>
        <a:p>
          <a:endParaRPr lang="nl-NL"/>
        </a:p>
      </dgm:t>
    </dgm:pt>
    <dgm:pt modelId="{56A5F7C1-4CCF-4CDA-ADE0-3385F01625C8}">
      <dgm:prSet phldrT="[Tekst]"/>
      <dgm:spPr/>
      <dgm:t>
        <a:bodyPr/>
        <a:lstStyle/>
        <a:p>
          <a:r>
            <a:rPr lang="nl-NL" noProof="0"/>
            <a:t>Justitie en Veiligheid</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13EC174-5B5F-488E-8875-36C896EB4253}" type="parTrans" cxnId="{1AEC7ED3-C0C4-4258-9191-069B516A6FDD}">
      <dgm:prSet/>
      <dgm:spPr/>
      <dgm:t>
        <a:bodyPr/>
        <a:lstStyle/>
        <a:p>
          <a:endParaRPr lang="nl-NL"/>
        </a:p>
      </dgm:t>
    </dgm:pt>
    <dgm:pt modelId="{D77579C7-0BBE-44CC-B760-A3AD05277792}" type="sibTrans" cxnId="{1AEC7ED3-C0C4-4258-9191-069B516A6FDD}">
      <dgm:prSet/>
      <dgm:spPr/>
      <dgm:t>
        <a:bodyPr/>
        <a:lstStyle/>
        <a:p>
          <a:endParaRPr lang="nl-NL"/>
        </a:p>
      </dgm:t>
    </dgm:pt>
    <dgm:pt modelId="{EA6A15E2-68BF-4EF0-BDBB-F2C7E7458840}" type="pres">
      <dgm:prSet presAssocID="{A3239BC2-ABC6-4FA2-9DD8-DC2BF77AEF25}" presName="Name0" presStyleCnt="0">
        <dgm:presLayoutVars>
          <dgm:chMax val="1"/>
          <dgm:dir/>
          <dgm:animLvl val="ctr"/>
          <dgm:resizeHandles val="exact"/>
        </dgm:presLayoutVars>
      </dgm:prSet>
      <dgm:spPr/>
    </dgm:pt>
    <dgm:pt modelId="{FDF78CB2-614F-4457-9393-2CB7119AE485}" type="pres">
      <dgm:prSet presAssocID="{323F734E-D84A-427A-907C-80B84747C48D}" presName="centerShape" presStyleLbl="node0" presStyleIdx="0" presStyleCnt="1"/>
      <dgm:spPr/>
    </dgm:pt>
    <dgm:pt modelId="{03C843AD-1E16-4EBE-8C07-AE32800A7082}" type="pres">
      <dgm:prSet presAssocID="{F00DC621-2C79-45A7-AA96-3C9FD73668E1}" presName="node" presStyleLbl="node1" presStyleIdx="0" presStyleCnt="8" custScaleX="121176" custScaleY="111061">
        <dgm:presLayoutVars>
          <dgm:bulletEnabled val="1"/>
        </dgm:presLayoutVars>
      </dgm:prSet>
      <dgm:spPr/>
    </dgm:pt>
    <dgm:pt modelId="{37ABF919-9DB2-4A0E-B1D0-0BDB527FE6A1}" type="pres">
      <dgm:prSet presAssocID="{F00DC621-2C79-45A7-AA96-3C9FD73668E1}" presName="dummy" presStyleCnt="0"/>
      <dgm:spPr/>
    </dgm:pt>
    <dgm:pt modelId="{4DEA98CA-C090-4226-BB98-D38D8E2B7F36}" type="pres">
      <dgm:prSet presAssocID="{727EBDD2-EBA3-4FC0-B2AE-6647B57EFE4E}" presName="sibTrans" presStyleLbl="sibTrans2D1" presStyleIdx="0" presStyleCnt="8"/>
      <dgm:spPr/>
    </dgm:pt>
    <dgm:pt modelId="{4F475D9E-395E-45FF-BF0D-1F6FE1214A01}" type="pres">
      <dgm:prSet presAssocID="{F52507F8-A47F-4A17-967C-4F8F42308118}" presName="node" presStyleLbl="node1" presStyleIdx="1" presStyleCnt="8" custScaleX="113582" custScaleY="111061">
        <dgm:presLayoutVars>
          <dgm:bulletEnabled val="1"/>
        </dgm:presLayoutVars>
      </dgm:prSet>
      <dgm:spPr/>
    </dgm:pt>
    <dgm:pt modelId="{D16D5C04-D1E0-47B5-9EC6-16D7D7BC023E}" type="pres">
      <dgm:prSet presAssocID="{F52507F8-A47F-4A17-967C-4F8F42308118}" presName="dummy" presStyleCnt="0"/>
      <dgm:spPr/>
    </dgm:pt>
    <dgm:pt modelId="{5F4A6C7F-FFFC-42CC-997D-C6FA726C16FF}" type="pres">
      <dgm:prSet presAssocID="{E25F8CF7-B747-4004-8C6D-DFFDDAEE1FE0}" presName="sibTrans" presStyleLbl="sibTrans2D1" presStyleIdx="1" presStyleCnt="8"/>
      <dgm:spPr/>
    </dgm:pt>
    <dgm:pt modelId="{34B30552-3E5B-4575-9FFF-253A7CC0404F}" type="pres">
      <dgm:prSet presAssocID="{6BCD7282-D47E-4F67-A50E-2E3111EAB236}" presName="node" presStyleLbl="node1" presStyleIdx="2" presStyleCnt="8" custScaleX="113582" custScaleY="111061">
        <dgm:presLayoutVars>
          <dgm:bulletEnabled val="1"/>
        </dgm:presLayoutVars>
      </dgm:prSet>
      <dgm:spPr/>
    </dgm:pt>
    <dgm:pt modelId="{148D6EFE-E0AC-4F11-BC13-852A305C6684}" type="pres">
      <dgm:prSet presAssocID="{6BCD7282-D47E-4F67-A50E-2E3111EAB236}" presName="dummy" presStyleCnt="0"/>
      <dgm:spPr/>
    </dgm:pt>
    <dgm:pt modelId="{E3CA3794-2525-4117-9190-706BB0D93179}" type="pres">
      <dgm:prSet presAssocID="{2C91AE1F-029B-42DE-BBBE-D9A2A29F0051}" presName="sibTrans" presStyleLbl="sibTrans2D1" presStyleIdx="2" presStyleCnt="8"/>
      <dgm:spPr/>
    </dgm:pt>
    <dgm:pt modelId="{0E0D4A3E-E9F4-4124-B048-6D8B50A79736}" type="pres">
      <dgm:prSet presAssocID="{F824FB10-F759-4975-943F-F4FB1D201438}" presName="node" presStyleLbl="node1" presStyleIdx="3" presStyleCnt="8" custScaleX="113582" custScaleY="111061">
        <dgm:presLayoutVars>
          <dgm:bulletEnabled val="1"/>
        </dgm:presLayoutVars>
      </dgm:prSet>
      <dgm:spPr/>
    </dgm:pt>
    <dgm:pt modelId="{27F668B5-54EA-47A5-9CF3-DFAAB5A4C6E4}" type="pres">
      <dgm:prSet presAssocID="{F824FB10-F759-4975-943F-F4FB1D201438}" presName="dummy" presStyleCnt="0"/>
      <dgm:spPr/>
    </dgm:pt>
    <dgm:pt modelId="{0CD12D7B-5626-4908-BDFF-4A95B32476D6}" type="pres">
      <dgm:prSet presAssocID="{FFBC05AC-65B4-48A0-BDB2-6D9510637F22}" presName="sibTrans" presStyleLbl="sibTrans2D1" presStyleIdx="3" presStyleCnt="8"/>
      <dgm:spPr/>
    </dgm:pt>
    <dgm:pt modelId="{88AF2EA1-2604-4376-8F3D-D1AAB95E0FE8}" type="pres">
      <dgm:prSet presAssocID="{ADD2D9DB-033F-4B4A-BF2F-A58B5E329BDE}" presName="node" presStyleLbl="node1" presStyleIdx="4" presStyleCnt="8" custScaleX="113582" custScaleY="111061">
        <dgm:presLayoutVars>
          <dgm:bulletEnabled val="1"/>
        </dgm:presLayoutVars>
      </dgm:prSet>
      <dgm:spPr/>
    </dgm:pt>
    <dgm:pt modelId="{18075BA6-73F1-4AF2-8E23-84A3FA1756F1}" type="pres">
      <dgm:prSet presAssocID="{ADD2D9DB-033F-4B4A-BF2F-A58B5E329BDE}" presName="dummy" presStyleCnt="0"/>
      <dgm:spPr/>
    </dgm:pt>
    <dgm:pt modelId="{84DD696A-CF46-4855-987A-C3BD322F23A1}" type="pres">
      <dgm:prSet presAssocID="{818CB652-DCC6-4088-8E1B-C9472C0976B3}" presName="sibTrans" presStyleLbl="sibTrans2D1" presStyleIdx="4" presStyleCnt="8"/>
      <dgm:spPr/>
    </dgm:pt>
    <dgm:pt modelId="{2E1492C0-BC25-4686-8169-0C80ED548863}" type="pres">
      <dgm:prSet presAssocID="{56A5F7C1-4CCF-4CDA-ADE0-3385F01625C8}" presName="node" presStyleLbl="node1" presStyleIdx="5" presStyleCnt="8" custScaleX="113582" custScaleY="111061">
        <dgm:presLayoutVars>
          <dgm:bulletEnabled val="1"/>
        </dgm:presLayoutVars>
      </dgm:prSet>
      <dgm:spPr/>
    </dgm:pt>
    <dgm:pt modelId="{5D4F29FD-3FF7-4BE0-93BD-8823D4621BD9}" type="pres">
      <dgm:prSet presAssocID="{56A5F7C1-4CCF-4CDA-ADE0-3385F01625C8}" presName="dummy" presStyleCnt="0"/>
      <dgm:spPr/>
    </dgm:pt>
    <dgm:pt modelId="{BA88ECA9-27E3-4577-BC48-CB8B33677D53}" type="pres">
      <dgm:prSet presAssocID="{D77579C7-0BBE-44CC-B760-A3AD05277792}" presName="sibTrans" presStyleLbl="sibTrans2D1" presStyleIdx="5" presStyleCnt="8"/>
      <dgm:spPr/>
    </dgm:pt>
    <dgm:pt modelId="{A37755D0-FB29-4490-A0D4-EBA76F131DCC}" type="pres">
      <dgm:prSet presAssocID="{839D91F7-C024-4C0C-A921-415AA372C387}" presName="node" presStyleLbl="node1" presStyleIdx="6" presStyleCnt="8" custScaleX="113582" custScaleY="111061">
        <dgm:presLayoutVars>
          <dgm:bulletEnabled val="1"/>
        </dgm:presLayoutVars>
      </dgm:prSet>
      <dgm:spPr/>
    </dgm:pt>
    <dgm:pt modelId="{FD271DE9-7589-4045-9586-318642166203}" type="pres">
      <dgm:prSet presAssocID="{839D91F7-C024-4C0C-A921-415AA372C387}" presName="dummy" presStyleCnt="0"/>
      <dgm:spPr/>
    </dgm:pt>
    <dgm:pt modelId="{B83C062F-3943-4353-A3EF-40221D198FC8}" type="pres">
      <dgm:prSet presAssocID="{C6F83498-07A9-4F5A-BFD2-4DF62D209118}" presName="sibTrans" presStyleLbl="sibTrans2D1" presStyleIdx="6" presStyleCnt="8"/>
      <dgm:spPr/>
    </dgm:pt>
    <dgm:pt modelId="{1812732F-037D-4F00-89A7-5E32A2FF4978}" type="pres">
      <dgm:prSet presAssocID="{80B29830-FC44-4DC7-B6CB-6CF1F436DE1D}" presName="node" presStyleLbl="node1" presStyleIdx="7" presStyleCnt="8" custScaleX="113582" custScaleY="111061">
        <dgm:presLayoutVars>
          <dgm:bulletEnabled val="1"/>
        </dgm:presLayoutVars>
      </dgm:prSet>
      <dgm:spPr/>
    </dgm:pt>
    <dgm:pt modelId="{9DC33155-CFCD-42D0-A70C-9CB07D258EA3}" type="pres">
      <dgm:prSet presAssocID="{80B29830-FC44-4DC7-B6CB-6CF1F436DE1D}" presName="dummy" presStyleCnt="0"/>
      <dgm:spPr/>
    </dgm:pt>
    <dgm:pt modelId="{D0CB7306-CB4F-4116-BA0C-5D8DA9EC9883}" type="pres">
      <dgm:prSet presAssocID="{F6DE81FB-6470-4DAD-88F6-E413BA81490D}" presName="sibTrans" presStyleLbl="sibTrans2D1" presStyleIdx="7" presStyleCnt="8" custLinFactNeighborX="425"/>
      <dgm:spPr/>
    </dgm:pt>
  </dgm:ptLst>
  <dgm:cxnLst>
    <dgm:cxn modelId="{63259802-682B-44DC-8381-B241E5FDFA48}" srcId="{323F734E-D84A-427A-907C-80B84747C48D}" destId="{F52507F8-A47F-4A17-967C-4F8F42308118}" srcOrd="1" destOrd="0" parTransId="{25BFF700-774D-4194-AED3-F9B12D1A5E09}" sibTransId="{E25F8CF7-B747-4004-8C6D-DFFDDAEE1FE0}"/>
    <dgm:cxn modelId="{A16AF20B-E6F1-4418-BCEF-7575D4205F02}" type="presOf" srcId="{F00DC621-2C79-45A7-AA96-3C9FD73668E1}" destId="{03C843AD-1E16-4EBE-8C07-AE32800A7082}" srcOrd="0" destOrd="0" presId="urn:microsoft.com/office/officeart/2005/8/layout/radial6"/>
    <dgm:cxn modelId="{B51EE70C-1FAC-4112-8D13-76D4971BF3A7}" srcId="{323F734E-D84A-427A-907C-80B84747C48D}" destId="{80B29830-FC44-4DC7-B6CB-6CF1F436DE1D}" srcOrd="7" destOrd="0" parTransId="{220C6F2D-118D-46A9-845B-3B5CC078FE05}" sibTransId="{F6DE81FB-6470-4DAD-88F6-E413BA81490D}"/>
    <dgm:cxn modelId="{22693D10-654F-41C7-BEB9-6688705DB8A6}" type="presOf" srcId="{727EBDD2-EBA3-4FC0-B2AE-6647B57EFE4E}" destId="{4DEA98CA-C090-4226-BB98-D38D8E2B7F36}" srcOrd="0" destOrd="0" presId="urn:microsoft.com/office/officeart/2005/8/layout/radial6"/>
    <dgm:cxn modelId="{EEDCEA1D-861B-4207-99B5-2BD7640F77E8}" type="presOf" srcId="{80B29830-FC44-4DC7-B6CB-6CF1F436DE1D}" destId="{1812732F-037D-4F00-89A7-5E32A2FF4978}" srcOrd="0" destOrd="0" presId="urn:microsoft.com/office/officeart/2005/8/layout/radial6"/>
    <dgm:cxn modelId="{A758722E-B790-451D-BE66-4760AA27B229}" type="presOf" srcId="{6BCD7282-D47E-4F67-A50E-2E3111EAB236}" destId="{34B30552-3E5B-4575-9FFF-253A7CC0404F}" srcOrd="0" destOrd="0" presId="urn:microsoft.com/office/officeart/2005/8/layout/radial6"/>
    <dgm:cxn modelId="{3D5F3B37-FD8A-4B8E-87EC-9524026E01AC}" type="presOf" srcId="{818CB652-DCC6-4088-8E1B-C9472C0976B3}" destId="{84DD696A-CF46-4855-987A-C3BD322F23A1}" srcOrd="0" destOrd="0" presId="urn:microsoft.com/office/officeart/2005/8/layout/radial6"/>
    <dgm:cxn modelId="{1D46A140-123F-4D4E-B68C-3A056973A895}" srcId="{323F734E-D84A-427A-907C-80B84747C48D}" destId="{F824FB10-F759-4975-943F-F4FB1D201438}" srcOrd="3" destOrd="0" parTransId="{172F907A-4DB3-4F8B-A60B-249F676D010A}" sibTransId="{FFBC05AC-65B4-48A0-BDB2-6D9510637F22}"/>
    <dgm:cxn modelId="{5CE8B348-CA61-49E7-936B-256000A19221}" type="presOf" srcId="{D77579C7-0BBE-44CC-B760-A3AD05277792}" destId="{BA88ECA9-27E3-4577-BC48-CB8B33677D53}" srcOrd="0" destOrd="0" presId="urn:microsoft.com/office/officeart/2005/8/layout/radial6"/>
    <dgm:cxn modelId="{F842756B-00E2-41EF-A00E-D0493D78C353}" srcId="{323F734E-D84A-427A-907C-80B84747C48D}" destId="{F00DC621-2C79-45A7-AA96-3C9FD73668E1}" srcOrd="0" destOrd="0" parTransId="{186AD214-2151-4A21-90A9-CB3FD7BD59BF}" sibTransId="{727EBDD2-EBA3-4FC0-B2AE-6647B57EFE4E}"/>
    <dgm:cxn modelId="{C5463352-AF2A-41EB-9B6D-0BCFCFCC41E8}" type="presOf" srcId="{ADD2D9DB-033F-4B4A-BF2F-A58B5E329BDE}" destId="{88AF2EA1-2604-4376-8F3D-D1AAB95E0FE8}" srcOrd="0" destOrd="0" presId="urn:microsoft.com/office/officeart/2005/8/layout/radial6"/>
    <dgm:cxn modelId="{EE734D52-8A31-44DB-B597-1B1B496F0E37}" type="presOf" srcId="{839D91F7-C024-4C0C-A921-415AA372C387}" destId="{A37755D0-FB29-4490-A0D4-EBA76F131DCC}" srcOrd="0" destOrd="0" presId="urn:microsoft.com/office/officeart/2005/8/layout/radial6"/>
    <dgm:cxn modelId="{C598137A-E255-4B1E-9C21-198388041B82}" type="presOf" srcId="{56A5F7C1-4CCF-4CDA-ADE0-3385F01625C8}" destId="{2E1492C0-BC25-4686-8169-0C80ED548863}" srcOrd="0" destOrd="0" presId="urn:microsoft.com/office/officeart/2005/8/layout/radial6"/>
    <dgm:cxn modelId="{A0F1B57A-DC09-418C-ACC5-7FFFF494D86E}" type="presOf" srcId="{F824FB10-F759-4975-943F-F4FB1D201438}" destId="{0E0D4A3E-E9F4-4124-B048-6D8B50A79736}" srcOrd="0" destOrd="0" presId="urn:microsoft.com/office/officeart/2005/8/layout/radial6"/>
    <dgm:cxn modelId="{ECBC9883-4A3C-4129-8288-D48BBAD3D88C}" type="presOf" srcId="{A3239BC2-ABC6-4FA2-9DD8-DC2BF77AEF25}" destId="{EA6A15E2-68BF-4EF0-BDBB-F2C7E7458840}" srcOrd="0" destOrd="0" presId="urn:microsoft.com/office/officeart/2005/8/layout/radial6"/>
    <dgm:cxn modelId="{28927D84-A886-4AF2-A3DE-7FAB0A336D39}" type="presOf" srcId="{FFBC05AC-65B4-48A0-BDB2-6D9510637F22}" destId="{0CD12D7B-5626-4908-BDFF-4A95B32476D6}" srcOrd="0" destOrd="0" presId="urn:microsoft.com/office/officeart/2005/8/layout/radial6"/>
    <dgm:cxn modelId="{8B554596-E03B-4A2C-83DA-B83C01EE217B}" type="presOf" srcId="{2C91AE1F-029B-42DE-BBBE-D9A2A29F0051}" destId="{E3CA3794-2525-4117-9190-706BB0D93179}" srcOrd="0" destOrd="0" presId="urn:microsoft.com/office/officeart/2005/8/layout/radial6"/>
    <dgm:cxn modelId="{AAEFBA97-AE30-41A2-96D7-B45DE7235FFE}" srcId="{A3239BC2-ABC6-4FA2-9DD8-DC2BF77AEF25}" destId="{323F734E-D84A-427A-907C-80B84747C48D}" srcOrd="0" destOrd="0" parTransId="{B0FCE0DB-A84C-43D4-89EF-E38FDB62904E}" sibTransId="{3AE67DAB-1996-4D1F-8D7B-8FEAD062045D}"/>
    <dgm:cxn modelId="{6BB529A7-F75E-49F2-B1BB-6B6A39BDA81D}" type="presOf" srcId="{F6DE81FB-6470-4DAD-88F6-E413BA81490D}" destId="{D0CB7306-CB4F-4116-BA0C-5D8DA9EC9883}" srcOrd="0" destOrd="0" presId="urn:microsoft.com/office/officeart/2005/8/layout/radial6"/>
    <dgm:cxn modelId="{0D5880A7-F223-46D1-9B40-24E6E1D20530}" type="presOf" srcId="{C6F83498-07A9-4F5A-BFD2-4DF62D209118}" destId="{B83C062F-3943-4353-A3EF-40221D198FC8}" srcOrd="0" destOrd="0" presId="urn:microsoft.com/office/officeart/2005/8/layout/radial6"/>
    <dgm:cxn modelId="{93D4B8D2-F0CF-490C-8E55-BA902B082ADD}" type="presOf" srcId="{F52507F8-A47F-4A17-967C-4F8F42308118}" destId="{4F475D9E-395E-45FF-BF0D-1F6FE1214A01}" srcOrd="0" destOrd="0" presId="urn:microsoft.com/office/officeart/2005/8/layout/radial6"/>
    <dgm:cxn modelId="{1AEC7ED3-C0C4-4258-9191-069B516A6FDD}" srcId="{323F734E-D84A-427A-907C-80B84747C48D}" destId="{56A5F7C1-4CCF-4CDA-ADE0-3385F01625C8}" srcOrd="5" destOrd="0" parTransId="{913EC174-5B5F-488E-8875-36C896EB4253}" sibTransId="{D77579C7-0BBE-44CC-B760-A3AD05277792}"/>
    <dgm:cxn modelId="{A3A359D7-320C-461C-A589-5921C8FBA235}" srcId="{323F734E-D84A-427A-907C-80B84747C48D}" destId="{839D91F7-C024-4C0C-A921-415AA372C387}" srcOrd="6" destOrd="0" parTransId="{4833F53E-67D0-420B-9D76-AF49CF06BB4A}" sibTransId="{C6F83498-07A9-4F5A-BFD2-4DF62D209118}"/>
    <dgm:cxn modelId="{F79608E3-0464-4C1B-85F6-DD922321EF28}" srcId="{323F734E-D84A-427A-907C-80B84747C48D}" destId="{6BCD7282-D47E-4F67-A50E-2E3111EAB236}" srcOrd="2" destOrd="0" parTransId="{9F947CF5-6D2F-4054-BDCF-B84F474B7F38}" sibTransId="{2C91AE1F-029B-42DE-BBBE-D9A2A29F0051}"/>
    <dgm:cxn modelId="{A9DA81E4-E112-4093-9A1A-721C878B98DD}" type="presOf" srcId="{E25F8CF7-B747-4004-8C6D-DFFDDAEE1FE0}" destId="{5F4A6C7F-FFFC-42CC-997D-C6FA726C16FF}" srcOrd="0" destOrd="0" presId="urn:microsoft.com/office/officeart/2005/8/layout/radial6"/>
    <dgm:cxn modelId="{46B5D2E9-BBA3-4C36-BE21-DA26072C6BC1}" srcId="{323F734E-D84A-427A-907C-80B84747C48D}" destId="{ADD2D9DB-033F-4B4A-BF2F-A58B5E329BDE}" srcOrd="4" destOrd="0" parTransId="{BAAF37C0-D759-481C-8E78-1A151528188E}" sibTransId="{818CB652-DCC6-4088-8E1B-C9472C0976B3}"/>
    <dgm:cxn modelId="{47FF35FC-8069-481A-A1C7-4906A71939D9}" type="presOf" srcId="{323F734E-D84A-427A-907C-80B84747C48D}" destId="{FDF78CB2-614F-4457-9393-2CB7119AE485}" srcOrd="0" destOrd="0" presId="urn:microsoft.com/office/officeart/2005/8/layout/radial6"/>
    <dgm:cxn modelId="{1BA42808-80C2-481F-A8B4-2ADC46C6C74A}" type="presParOf" srcId="{EA6A15E2-68BF-4EF0-BDBB-F2C7E7458840}" destId="{FDF78CB2-614F-4457-9393-2CB7119AE485}" srcOrd="0" destOrd="0" presId="urn:microsoft.com/office/officeart/2005/8/layout/radial6"/>
    <dgm:cxn modelId="{7AB5BFA6-F8B8-45AE-9013-D6FC0A230DD6}" type="presParOf" srcId="{EA6A15E2-68BF-4EF0-BDBB-F2C7E7458840}" destId="{03C843AD-1E16-4EBE-8C07-AE32800A7082}" srcOrd="1" destOrd="0" presId="urn:microsoft.com/office/officeart/2005/8/layout/radial6"/>
    <dgm:cxn modelId="{A8353F07-FACB-4EFC-B805-6E6D48EF1914}" type="presParOf" srcId="{EA6A15E2-68BF-4EF0-BDBB-F2C7E7458840}" destId="{37ABF919-9DB2-4A0E-B1D0-0BDB527FE6A1}" srcOrd="2" destOrd="0" presId="urn:microsoft.com/office/officeart/2005/8/layout/radial6"/>
    <dgm:cxn modelId="{5A37724D-FE71-48A7-A4B2-6D7B15CF0A09}" type="presParOf" srcId="{EA6A15E2-68BF-4EF0-BDBB-F2C7E7458840}" destId="{4DEA98CA-C090-4226-BB98-D38D8E2B7F36}" srcOrd="3" destOrd="0" presId="urn:microsoft.com/office/officeart/2005/8/layout/radial6"/>
    <dgm:cxn modelId="{9BA635C6-FB2F-4221-8167-DFA4E8E9A6C3}" type="presParOf" srcId="{EA6A15E2-68BF-4EF0-BDBB-F2C7E7458840}" destId="{4F475D9E-395E-45FF-BF0D-1F6FE1214A01}" srcOrd="4" destOrd="0" presId="urn:microsoft.com/office/officeart/2005/8/layout/radial6"/>
    <dgm:cxn modelId="{8C7E1669-CFBC-44C1-8633-E2902B584366}" type="presParOf" srcId="{EA6A15E2-68BF-4EF0-BDBB-F2C7E7458840}" destId="{D16D5C04-D1E0-47B5-9EC6-16D7D7BC023E}" srcOrd="5" destOrd="0" presId="urn:microsoft.com/office/officeart/2005/8/layout/radial6"/>
    <dgm:cxn modelId="{9DE4C8D4-25BB-4331-9ED1-14D8F4480075}" type="presParOf" srcId="{EA6A15E2-68BF-4EF0-BDBB-F2C7E7458840}" destId="{5F4A6C7F-FFFC-42CC-997D-C6FA726C16FF}" srcOrd="6" destOrd="0" presId="urn:microsoft.com/office/officeart/2005/8/layout/radial6"/>
    <dgm:cxn modelId="{51DF4F72-9A31-4366-8862-9B258290407F}" type="presParOf" srcId="{EA6A15E2-68BF-4EF0-BDBB-F2C7E7458840}" destId="{34B30552-3E5B-4575-9FFF-253A7CC0404F}" srcOrd="7" destOrd="0" presId="urn:microsoft.com/office/officeart/2005/8/layout/radial6"/>
    <dgm:cxn modelId="{633593D0-8B02-4014-83EF-C70D9F5AA716}" type="presParOf" srcId="{EA6A15E2-68BF-4EF0-BDBB-F2C7E7458840}" destId="{148D6EFE-E0AC-4F11-BC13-852A305C6684}" srcOrd="8" destOrd="0" presId="urn:microsoft.com/office/officeart/2005/8/layout/radial6"/>
    <dgm:cxn modelId="{F70CD87B-E03E-4D36-8C33-27F114CE608A}" type="presParOf" srcId="{EA6A15E2-68BF-4EF0-BDBB-F2C7E7458840}" destId="{E3CA3794-2525-4117-9190-706BB0D93179}" srcOrd="9" destOrd="0" presId="urn:microsoft.com/office/officeart/2005/8/layout/radial6"/>
    <dgm:cxn modelId="{317A76FF-D157-424D-96D7-AD64F666FD34}" type="presParOf" srcId="{EA6A15E2-68BF-4EF0-BDBB-F2C7E7458840}" destId="{0E0D4A3E-E9F4-4124-B048-6D8B50A79736}" srcOrd="10" destOrd="0" presId="urn:microsoft.com/office/officeart/2005/8/layout/radial6"/>
    <dgm:cxn modelId="{4DB60A7D-8405-4111-B3B8-B8FF191ADDF0}" type="presParOf" srcId="{EA6A15E2-68BF-4EF0-BDBB-F2C7E7458840}" destId="{27F668B5-54EA-47A5-9CF3-DFAAB5A4C6E4}" srcOrd="11" destOrd="0" presId="urn:microsoft.com/office/officeart/2005/8/layout/radial6"/>
    <dgm:cxn modelId="{74C88DB9-755A-41D3-A27B-8FFE562695EF}" type="presParOf" srcId="{EA6A15E2-68BF-4EF0-BDBB-F2C7E7458840}" destId="{0CD12D7B-5626-4908-BDFF-4A95B32476D6}" srcOrd="12" destOrd="0" presId="urn:microsoft.com/office/officeart/2005/8/layout/radial6"/>
    <dgm:cxn modelId="{3C0A56BE-EA4A-4FE3-B3F4-EF31AD68A88C}" type="presParOf" srcId="{EA6A15E2-68BF-4EF0-BDBB-F2C7E7458840}" destId="{88AF2EA1-2604-4376-8F3D-D1AAB95E0FE8}" srcOrd="13" destOrd="0" presId="urn:microsoft.com/office/officeart/2005/8/layout/radial6"/>
    <dgm:cxn modelId="{EB3F8E1E-9D50-405E-859A-D931FF6D1378}" type="presParOf" srcId="{EA6A15E2-68BF-4EF0-BDBB-F2C7E7458840}" destId="{18075BA6-73F1-4AF2-8E23-84A3FA1756F1}" srcOrd="14" destOrd="0" presId="urn:microsoft.com/office/officeart/2005/8/layout/radial6"/>
    <dgm:cxn modelId="{9748A640-29A5-4F4F-A931-D624CE1ADDBE}" type="presParOf" srcId="{EA6A15E2-68BF-4EF0-BDBB-F2C7E7458840}" destId="{84DD696A-CF46-4855-987A-C3BD322F23A1}" srcOrd="15" destOrd="0" presId="urn:microsoft.com/office/officeart/2005/8/layout/radial6"/>
    <dgm:cxn modelId="{D8B0A6B9-B682-4782-B024-D3A08F38E1B7}" type="presParOf" srcId="{EA6A15E2-68BF-4EF0-BDBB-F2C7E7458840}" destId="{2E1492C0-BC25-4686-8169-0C80ED548863}" srcOrd="16" destOrd="0" presId="urn:microsoft.com/office/officeart/2005/8/layout/radial6"/>
    <dgm:cxn modelId="{64349B05-9D36-4DC8-90C2-698585B1B3C0}" type="presParOf" srcId="{EA6A15E2-68BF-4EF0-BDBB-F2C7E7458840}" destId="{5D4F29FD-3FF7-4BE0-93BD-8823D4621BD9}" srcOrd="17" destOrd="0" presId="urn:microsoft.com/office/officeart/2005/8/layout/radial6"/>
    <dgm:cxn modelId="{9BFDD702-EF8A-405E-97FE-6FFE1E14D649}" type="presParOf" srcId="{EA6A15E2-68BF-4EF0-BDBB-F2C7E7458840}" destId="{BA88ECA9-27E3-4577-BC48-CB8B33677D53}" srcOrd="18" destOrd="0" presId="urn:microsoft.com/office/officeart/2005/8/layout/radial6"/>
    <dgm:cxn modelId="{58012759-EC1C-40A5-B8E8-7B43CEAB013E}" type="presParOf" srcId="{EA6A15E2-68BF-4EF0-BDBB-F2C7E7458840}" destId="{A37755D0-FB29-4490-A0D4-EBA76F131DCC}" srcOrd="19" destOrd="0" presId="urn:microsoft.com/office/officeart/2005/8/layout/radial6"/>
    <dgm:cxn modelId="{B65E3026-18C5-40D4-BEB5-EC46FB0DC545}" type="presParOf" srcId="{EA6A15E2-68BF-4EF0-BDBB-F2C7E7458840}" destId="{FD271DE9-7589-4045-9586-318642166203}" srcOrd="20" destOrd="0" presId="urn:microsoft.com/office/officeart/2005/8/layout/radial6"/>
    <dgm:cxn modelId="{6713B966-787B-4604-BCB8-E0D245575107}" type="presParOf" srcId="{EA6A15E2-68BF-4EF0-BDBB-F2C7E7458840}" destId="{B83C062F-3943-4353-A3EF-40221D198FC8}" srcOrd="21" destOrd="0" presId="urn:microsoft.com/office/officeart/2005/8/layout/radial6"/>
    <dgm:cxn modelId="{FAD1F72F-2C99-4215-9061-EB097DB1E154}" type="presParOf" srcId="{EA6A15E2-68BF-4EF0-BDBB-F2C7E7458840}" destId="{1812732F-037D-4F00-89A7-5E32A2FF4978}" srcOrd="22" destOrd="0" presId="urn:microsoft.com/office/officeart/2005/8/layout/radial6"/>
    <dgm:cxn modelId="{14896706-43AF-45AE-AB3E-A9AB7D4327CD}" type="presParOf" srcId="{EA6A15E2-68BF-4EF0-BDBB-F2C7E7458840}" destId="{9DC33155-CFCD-42D0-A70C-9CB07D258EA3}" srcOrd="23" destOrd="0" presId="urn:microsoft.com/office/officeart/2005/8/layout/radial6"/>
    <dgm:cxn modelId="{234FBFAA-A92B-4F5B-B5EB-668153255333}" type="presParOf" srcId="{EA6A15E2-68BF-4EF0-BDBB-F2C7E7458840}" destId="{D0CB7306-CB4F-4116-BA0C-5D8DA9EC9883}"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B7306-CB4F-4116-BA0C-5D8DA9EC9883}">
      <dsp:nvSpPr>
        <dsp:cNvPr id="0" name=""/>
        <dsp:cNvSpPr/>
      </dsp:nvSpPr>
      <dsp:spPr>
        <a:xfrm>
          <a:off x="806467" y="493907"/>
          <a:ext cx="4466361" cy="4466361"/>
        </a:xfrm>
        <a:prstGeom prst="blockArc">
          <a:avLst>
            <a:gd name="adj1" fmla="val 13500000"/>
            <a:gd name="adj2" fmla="val 162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83C062F-3943-4353-A3EF-40221D198FC8}">
      <dsp:nvSpPr>
        <dsp:cNvPr id="0" name=""/>
        <dsp:cNvSpPr/>
      </dsp:nvSpPr>
      <dsp:spPr>
        <a:xfrm>
          <a:off x="787485" y="493907"/>
          <a:ext cx="4466361" cy="4466361"/>
        </a:xfrm>
        <a:prstGeom prst="blockArc">
          <a:avLst>
            <a:gd name="adj1" fmla="val 10800000"/>
            <a:gd name="adj2" fmla="val 135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A88ECA9-27E3-4577-BC48-CB8B33677D53}">
      <dsp:nvSpPr>
        <dsp:cNvPr id="0" name=""/>
        <dsp:cNvSpPr/>
      </dsp:nvSpPr>
      <dsp:spPr>
        <a:xfrm>
          <a:off x="787485" y="493907"/>
          <a:ext cx="4466361" cy="4466361"/>
        </a:xfrm>
        <a:prstGeom prst="blockArc">
          <a:avLst>
            <a:gd name="adj1" fmla="val 8100000"/>
            <a:gd name="adj2" fmla="val 108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4DD696A-CF46-4855-987A-C3BD322F23A1}">
      <dsp:nvSpPr>
        <dsp:cNvPr id="0" name=""/>
        <dsp:cNvSpPr/>
      </dsp:nvSpPr>
      <dsp:spPr>
        <a:xfrm>
          <a:off x="787485" y="493907"/>
          <a:ext cx="4466361" cy="4466361"/>
        </a:xfrm>
        <a:prstGeom prst="blockArc">
          <a:avLst>
            <a:gd name="adj1" fmla="val 5400000"/>
            <a:gd name="adj2" fmla="val 81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CD12D7B-5626-4908-BDFF-4A95B32476D6}">
      <dsp:nvSpPr>
        <dsp:cNvPr id="0" name=""/>
        <dsp:cNvSpPr/>
      </dsp:nvSpPr>
      <dsp:spPr>
        <a:xfrm>
          <a:off x="787485" y="493907"/>
          <a:ext cx="4466361" cy="4466361"/>
        </a:xfrm>
        <a:prstGeom prst="blockArc">
          <a:avLst>
            <a:gd name="adj1" fmla="val 2700000"/>
            <a:gd name="adj2" fmla="val 54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3CA3794-2525-4117-9190-706BB0D93179}">
      <dsp:nvSpPr>
        <dsp:cNvPr id="0" name=""/>
        <dsp:cNvSpPr/>
      </dsp:nvSpPr>
      <dsp:spPr>
        <a:xfrm>
          <a:off x="787485" y="493907"/>
          <a:ext cx="4466361" cy="4466361"/>
        </a:xfrm>
        <a:prstGeom prst="blockArc">
          <a:avLst>
            <a:gd name="adj1" fmla="val 0"/>
            <a:gd name="adj2" fmla="val 27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F4A6C7F-FFFC-42CC-997D-C6FA726C16FF}">
      <dsp:nvSpPr>
        <dsp:cNvPr id="0" name=""/>
        <dsp:cNvSpPr/>
      </dsp:nvSpPr>
      <dsp:spPr>
        <a:xfrm>
          <a:off x="787485" y="493907"/>
          <a:ext cx="4466361" cy="4466361"/>
        </a:xfrm>
        <a:prstGeom prst="blockArc">
          <a:avLst>
            <a:gd name="adj1" fmla="val 18900000"/>
            <a:gd name="adj2" fmla="val 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EA98CA-C090-4226-BB98-D38D8E2B7F36}">
      <dsp:nvSpPr>
        <dsp:cNvPr id="0" name=""/>
        <dsp:cNvSpPr/>
      </dsp:nvSpPr>
      <dsp:spPr>
        <a:xfrm>
          <a:off x="787485" y="493907"/>
          <a:ext cx="4466361" cy="4466361"/>
        </a:xfrm>
        <a:prstGeom prst="blockArc">
          <a:avLst>
            <a:gd name="adj1" fmla="val 16200000"/>
            <a:gd name="adj2" fmla="val 18900000"/>
            <a:gd name="adj3" fmla="val 3422"/>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DF78CB2-614F-4457-9393-2CB7119AE485}">
      <dsp:nvSpPr>
        <dsp:cNvPr id="0" name=""/>
        <dsp:cNvSpPr/>
      </dsp:nvSpPr>
      <dsp:spPr>
        <a:xfrm>
          <a:off x="2262550" y="1968972"/>
          <a:ext cx="1516232" cy="1516232"/>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noProof="0"/>
            <a:t>Batterijen- strategie</a:t>
          </a:r>
        </a:p>
        <a:p>
          <a:pPr marL="0" lvl="0" indent="0" algn="ctr" defTabSz="800100">
            <a:lnSpc>
              <a:spcPct val="90000"/>
            </a:lnSpc>
            <a:spcBef>
              <a:spcPct val="0"/>
            </a:spcBef>
            <a:spcAft>
              <a:spcPct val="35000"/>
            </a:spcAft>
            <a:buNone/>
          </a:pPr>
          <a:r>
            <a:rPr lang="nl-NL" sz="1800" kern="1200" noProof="0"/>
            <a:t>NL</a:t>
          </a:r>
        </a:p>
      </dsp:txBody>
      <dsp:txXfrm>
        <a:off x="2484597" y="2191019"/>
        <a:ext cx="1072138" cy="1072138"/>
      </dsp:txXfrm>
    </dsp:sp>
    <dsp:sp modelId="{03C843AD-1E16-4EBE-8C07-AE32800A7082}">
      <dsp:nvSpPr>
        <dsp:cNvPr id="0" name=""/>
        <dsp:cNvSpPr/>
      </dsp:nvSpPr>
      <dsp:spPr>
        <a:xfrm>
          <a:off x="2377607" y="-57263"/>
          <a:ext cx="12861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noProof="0"/>
            <a:t>Infrastructuur en Waterstaat</a:t>
          </a:r>
        </a:p>
      </dsp:txBody>
      <dsp:txXfrm>
        <a:off x="2565954" y="115362"/>
        <a:ext cx="909423" cy="833510"/>
      </dsp:txXfrm>
    </dsp:sp>
    <dsp:sp modelId="{4F475D9E-395E-45FF-BF0D-1F6FE1214A01}">
      <dsp:nvSpPr>
        <dsp:cNvPr id="0" name=""/>
        <dsp:cNvSpPr/>
      </dsp:nvSpPr>
      <dsp:spPr>
        <a:xfrm>
          <a:off x="3969987" y="585628"/>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noProof="0"/>
            <a:t>Binnenlandse Zaken en Koninkrijk-relaties</a:t>
          </a:r>
        </a:p>
      </dsp:txBody>
      <dsp:txXfrm>
        <a:off x="4146531" y="758253"/>
        <a:ext cx="852429" cy="833510"/>
      </dsp:txXfrm>
    </dsp:sp>
    <dsp:sp modelId="{34B30552-3E5B-4575-9FFF-253A7CC0404F}">
      <dsp:nvSpPr>
        <dsp:cNvPr id="0" name=""/>
        <dsp:cNvSpPr/>
      </dsp:nvSpPr>
      <dsp:spPr>
        <a:xfrm>
          <a:off x="4612879" y="2137708"/>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noProof="0"/>
            <a:t>Buitenlandse Zaken</a:t>
          </a:r>
        </a:p>
      </dsp:txBody>
      <dsp:txXfrm>
        <a:off x="4789423" y="2310333"/>
        <a:ext cx="852429" cy="833510"/>
      </dsp:txXfrm>
    </dsp:sp>
    <dsp:sp modelId="{0E0D4A3E-E9F4-4124-B048-6D8B50A79736}">
      <dsp:nvSpPr>
        <dsp:cNvPr id="0" name=""/>
        <dsp:cNvSpPr/>
      </dsp:nvSpPr>
      <dsp:spPr>
        <a:xfrm>
          <a:off x="3969987" y="3689787"/>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b="0" i="0" kern="1200"/>
            <a:t>Sociale Zaken en Werkgelegenheid</a:t>
          </a:r>
        </a:p>
      </dsp:txBody>
      <dsp:txXfrm>
        <a:off x="4146531" y="3862412"/>
        <a:ext cx="852429" cy="833510"/>
      </dsp:txXfrm>
    </dsp:sp>
    <dsp:sp modelId="{88AF2EA1-2604-4376-8F3D-D1AAB95E0FE8}">
      <dsp:nvSpPr>
        <dsp:cNvPr id="0" name=""/>
        <dsp:cNvSpPr/>
      </dsp:nvSpPr>
      <dsp:spPr>
        <a:xfrm>
          <a:off x="2417907" y="4332679"/>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b="0" i="0" kern="1200"/>
            <a:t>Onderwijs, Cultuur en Wetenschap</a:t>
          </a:r>
        </a:p>
      </dsp:txBody>
      <dsp:txXfrm>
        <a:off x="2594451" y="4505304"/>
        <a:ext cx="852429" cy="833510"/>
      </dsp:txXfrm>
    </dsp:sp>
    <dsp:sp modelId="{2E1492C0-BC25-4686-8169-0C80ED548863}">
      <dsp:nvSpPr>
        <dsp:cNvPr id="0" name=""/>
        <dsp:cNvSpPr/>
      </dsp:nvSpPr>
      <dsp:spPr>
        <a:xfrm>
          <a:off x="865828" y="3689787"/>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noProof="0"/>
            <a:t>Justitie en Veiligheid</a:t>
          </a:r>
        </a:p>
      </dsp:txBody>
      <dsp:txXfrm>
        <a:off x="1042372" y="3862412"/>
        <a:ext cx="852429" cy="833510"/>
      </dsp:txXfrm>
    </dsp:sp>
    <dsp:sp modelId="{A37755D0-FB29-4490-A0D4-EBA76F131DCC}">
      <dsp:nvSpPr>
        <dsp:cNvPr id="0" name=""/>
        <dsp:cNvSpPr/>
      </dsp:nvSpPr>
      <dsp:spPr>
        <a:xfrm>
          <a:off x="222936" y="2137708"/>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Financiën </a:t>
          </a:r>
        </a:p>
      </dsp:txBody>
      <dsp:txXfrm>
        <a:off x="399480" y="2310333"/>
        <a:ext cx="852429" cy="833510"/>
      </dsp:txXfrm>
    </dsp:sp>
    <dsp:sp modelId="{1812732F-037D-4F00-89A7-5E32A2FF4978}">
      <dsp:nvSpPr>
        <dsp:cNvPr id="0" name=""/>
        <dsp:cNvSpPr/>
      </dsp:nvSpPr>
      <dsp:spPr>
        <a:xfrm>
          <a:off x="865828" y="585628"/>
          <a:ext cx="1205517" cy="1178760"/>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noProof="0"/>
            <a:t>Economische Zaken en Klimaat</a:t>
          </a:r>
        </a:p>
      </dsp:txBody>
      <dsp:txXfrm>
        <a:off x="1042372" y="758253"/>
        <a:ext cx="852429" cy="83351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8DB60-9960-7E4E-BA4A-B29DFB46F3EE}" type="datetime1">
              <a:rPr lang="nl-NL" smtClean="0"/>
              <a:t>19-11-2024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43F22-96A7-2946-9F02-228CB8E4306F}" type="datetime1">
              <a:rPr lang="nl-NL" smtClean="0"/>
              <a:t>19-11-2024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62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DDD17-6131-09BF-9594-9AFBBC274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C725A-A4AD-E7FF-6D48-2769A591F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8E6B4-C6E9-0430-044E-0C3EF99BC95A}"/>
              </a:ext>
            </a:extLst>
          </p:cNvPr>
          <p:cNvSpPr>
            <a:spLocks noGrp="1"/>
          </p:cNvSpPr>
          <p:nvPr>
            <p:ph type="body" idx="1"/>
          </p:nvPr>
        </p:nvSpPr>
        <p:spPr/>
        <p:txBody>
          <a:bodyPr/>
          <a:lstStyle/>
          <a:p>
            <a:r>
              <a:rPr lang="en-GB" dirty="0"/>
              <a:t>Druk: 1,5 – 3,5 </a:t>
            </a:r>
            <a:r>
              <a:rPr lang="en-GB" dirty="0" err="1"/>
              <a:t>Mpa</a:t>
            </a:r>
            <a:r>
              <a:rPr lang="en-GB" dirty="0"/>
              <a:t>.</a:t>
            </a:r>
          </a:p>
          <a:p>
            <a:endParaRPr lang="en-GB" dirty="0"/>
          </a:p>
          <a:p>
            <a:r>
              <a:rPr lang="en-GB" dirty="0" err="1"/>
              <a:t>Afhankelijk</a:t>
            </a:r>
            <a:r>
              <a:rPr lang="en-GB" dirty="0"/>
              <a:t> van de </a:t>
            </a:r>
            <a:r>
              <a:rPr lang="en-GB" dirty="0" err="1"/>
              <a:t>grootte</a:t>
            </a:r>
            <a:r>
              <a:rPr lang="en-GB" dirty="0"/>
              <a:t> </a:t>
            </a:r>
            <a:r>
              <a:rPr lang="en-GB" dirty="0" err="1"/>
              <a:t>duurt</a:t>
            </a:r>
            <a:r>
              <a:rPr lang="en-GB" dirty="0"/>
              <a:t> </a:t>
            </a:r>
            <a:r>
              <a:rPr lang="en-GB" dirty="0" err="1"/>
              <a:t>een</a:t>
            </a:r>
            <a:r>
              <a:rPr lang="en-GB" dirty="0"/>
              <a:t> brand tot </a:t>
            </a:r>
            <a:r>
              <a:rPr lang="en-GB" dirty="0" err="1"/>
              <a:t>wel</a:t>
            </a:r>
            <a:r>
              <a:rPr lang="en-GB" dirty="0"/>
              <a:t> </a:t>
            </a:r>
            <a:r>
              <a:rPr lang="en-GB" dirty="0" err="1"/>
              <a:t>een</a:t>
            </a:r>
            <a:r>
              <a:rPr lang="en-GB" dirty="0"/>
              <a:t> </a:t>
            </a:r>
            <a:r>
              <a:rPr lang="en-GB" dirty="0" err="1"/>
              <a:t>uur</a:t>
            </a:r>
            <a:r>
              <a:rPr lang="en-GB" dirty="0"/>
              <a:t>.</a:t>
            </a:r>
          </a:p>
          <a:p>
            <a:endParaRPr lang="en-GB" dirty="0"/>
          </a:p>
          <a:p>
            <a:endParaRPr lang="en-GB" dirty="0"/>
          </a:p>
        </p:txBody>
      </p:sp>
      <p:sp>
        <p:nvSpPr>
          <p:cNvPr id="4" name="Slide Number Placeholder 3">
            <a:extLst>
              <a:ext uri="{FF2B5EF4-FFF2-40B4-BE49-F238E27FC236}">
                <a16:creationId xmlns:a16="http://schemas.microsoft.com/office/drawing/2014/main" id="{14DB9705-3349-FC00-1EB9-50E3EFD39999}"/>
              </a:ext>
            </a:extLst>
          </p:cNvPr>
          <p:cNvSpPr>
            <a:spLocks noGrp="1"/>
          </p:cNvSpPr>
          <p:nvPr>
            <p:ph type="sldNum" sz="quarter" idx="5"/>
          </p:nvPr>
        </p:nvSpPr>
        <p:spPr/>
        <p:txBody>
          <a:bodyPr/>
          <a:lstStyle/>
          <a:p>
            <a:fld id="{D986D882-3718-4F40-87D5-7C3050DB7ED2}" type="slidenum">
              <a:rPr lang="nl-NL" smtClean="0"/>
              <a:t>16</a:t>
            </a:fld>
            <a:endParaRPr lang="nl-NL"/>
          </a:p>
        </p:txBody>
      </p:sp>
    </p:spTree>
    <p:extLst>
      <p:ext uri="{BB962C8B-B14F-4D97-AF65-F5344CB8AC3E}">
        <p14:creationId xmlns:p14="http://schemas.microsoft.com/office/powerpoint/2010/main" val="285909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7382-5DB5-B92A-4FC1-F04D9EA76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1C8D5-EFD5-CD36-4F21-AE3CF05A6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61F8D-D106-01A2-F8DD-DC6F4C7270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D2C1340-5567-A196-D340-37E4DADDC3ED}"/>
              </a:ext>
            </a:extLst>
          </p:cNvPr>
          <p:cNvSpPr>
            <a:spLocks noGrp="1"/>
          </p:cNvSpPr>
          <p:nvPr>
            <p:ph type="sldNum" sz="quarter" idx="5"/>
          </p:nvPr>
        </p:nvSpPr>
        <p:spPr/>
        <p:txBody>
          <a:bodyPr/>
          <a:lstStyle/>
          <a:p>
            <a:fld id="{D986D882-3718-4F40-87D5-7C3050DB7ED2}" type="slidenum">
              <a:rPr lang="nl-NL" smtClean="0"/>
              <a:t>17</a:t>
            </a:fld>
            <a:endParaRPr lang="nl-NL"/>
          </a:p>
        </p:txBody>
      </p:sp>
    </p:spTree>
    <p:extLst>
      <p:ext uri="{BB962C8B-B14F-4D97-AF65-F5344CB8AC3E}">
        <p14:creationId xmlns:p14="http://schemas.microsoft.com/office/powerpoint/2010/main" val="1884798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6967-3416-25F5-68EA-A08857A91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BD124-D97C-BCE3-EDFC-2DA57D277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44FDA-532D-E6A3-15AA-620021E073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F8AF55-741E-FAD3-2753-446998D0C6E4}"/>
              </a:ext>
            </a:extLst>
          </p:cNvPr>
          <p:cNvSpPr>
            <a:spLocks noGrp="1"/>
          </p:cNvSpPr>
          <p:nvPr>
            <p:ph type="sldNum" sz="quarter" idx="5"/>
          </p:nvPr>
        </p:nvSpPr>
        <p:spPr/>
        <p:txBody>
          <a:bodyPr/>
          <a:lstStyle/>
          <a:p>
            <a:fld id="{D986D882-3718-4F40-87D5-7C3050DB7ED2}" type="slidenum">
              <a:rPr lang="nl-NL" smtClean="0"/>
              <a:t>18</a:t>
            </a:fld>
            <a:endParaRPr lang="nl-NL"/>
          </a:p>
        </p:txBody>
      </p:sp>
    </p:spTree>
    <p:extLst>
      <p:ext uri="{BB962C8B-B14F-4D97-AF65-F5344CB8AC3E}">
        <p14:creationId xmlns:p14="http://schemas.microsoft.com/office/powerpoint/2010/main" val="402859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8FBE6-765F-E9EA-89B5-955B9099E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42031-66CC-6855-06A9-46F872165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4E763-6136-814E-629D-226E01E22C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7ADCE0-EE4C-681E-915A-748CFC7B661B}"/>
              </a:ext>
            </a:extLst>
          </p:cNvPr>
          <p:cNvSpPr>
            <a:spLocks noGrp="1"/>
          </p:cNvSpPr>
          <p:nvPr>
            <p:ph type="sldNum" sz="quarter" idx="5"/>
          </p:nvPr>
        </p:nvSpPr>
        <p:spPr/>
        <p:txBody>
          <a:bodyPr/>
          <a:lstStyle/>
          <a:p>
            <a:fld id="{D986D882-3718-4F40-87D5-7C3050DB7ED2}" type="slidenum">
              <a:rPr lang="nl-NL" smtClean="0"/>
              <a:t>19</a:t>
            </a:fld>
            <a:endParaRPr lang="nl-NL"/>
          </a:p>
        </p:txBody>
      </p:sp>
    </p:spTree>
    <p:extLst>
      <p:ext uri="{BB962C8B-B14F-4D97-AF65-F5344CB8AC3E}">
        <p14:creationId xmlns:p14="http://schemas.microsoft.com/office/powerpoint/2010/main" val="284183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986D882-3718-4F40-87D5-7C3050DB7ED2}" type="slidenum">
              <a:rPr lang="nl-NL" smtClean="0"/>
              <a:t>20</a:t>
            </a:fld>
            <a:endParaRPr lang="nl-NL"/>
          </a:p>
        </p:txBody>
      </p:sp>
    </p:spTree>
    <p:extLst>
      <p:ext uri="{BB962C8B-B14F-4D97-AF65-F5344CB8AC3E}">
        <p14:creationId xmlns:p14="http://schemas.microsoft.com/office/powerpoint/2010/main" val="1281642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a:solidFill>
                  <a:schemeClr val="tx1"/>
                </a:solidFill>
                <a:effectLst/>
                <a:latin typeface="+mn-lt"/>
                <a:ea typeface="+mn-ea"/>
                <a:cs typeface="+mn-cs"/>
              </a:rPr>
              <a:t>De Publicatiereeks Gevaarlijke Stoffen (PGS) levert een belangrijke bijdrage aan een continue verbetering van de veilige opslag, het veilige gebruik en de bijbehorende activiteiten in relatie tot gevaarlijke stoffen. Zij dienen een maatschappelijk belang. PGS-richtlijnen beschrijven integraal de belangrijkste risico’s van activiteiten met gevaarlijke stoffen voor de omgevingsveiligheid, brandveiligheid en de veiligheid van werknemers. In de PGS-richtlijnen worden risico’s geïnventariseerd. Op basis van Best Beschikbare Techniek (BBT), stand van de wetenschap en professionele dienstverlening worden maatregelen beschreven. </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PGS –richtlijnen geven duidelijkheid over te nemen maatregelen voor  </a:t>
            </a:r>
            <a:r>
              <a:rPr lang="nl-NL" sz="1200" err="1"/>
              <a:t>Mba’s</a:t>
            </a:r>
            <a:r>
              <a:rPr lang="nl-NL" sz="1200"/>
              <a:t> met gevaarlijke stoffen.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a:solidFill>
                  <a:schemeClr val="tx1"/>
                </a:solidFill>
                <a:effectLst/>
                <a:latin typeface="+mn-lt"/>
                <a:ea typeface="+mn-ea"/>
                <a:cs typeface="+mn-cs"/>
              </a:rPr>
              <a:t>In de PGS nieuwe stijl worden de maatregelen en het doel van die maatregelen duidelijk geformuleerd. Ook is er in elke PGS nieuwe stijl een hoofdstuk over gelijkwaardigheid. Daarin staat waaraan alternatieve maatregelen moeten voldoen zodat ze gelijkwaardig zijn aan de maatregelen die in de PGS staan</a:t>
            </a:r>
            <a:endParaRPr lang="nl-NL" sz="1200"/>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22</a:t>
            </a:fld>
            <a:endParaRPr lang="nl-NL"/>
          </a:p>
        </p:txBody>
      </p:sp>
    </p:spTree>
    <p:extLst>
      <p:ext uri="{BB962C8B-B14F-4D97-AF65-F5344CB8AC3E}">
        <p14:creationId xmlns:p14="http://schemas.microsoft.com/office/powerpoint/2010/main" val="134693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24</a:t>
            </a:fld>
            <a:endParaRPr lang="nl-NL"/>
          </a:p>
        </p:txBody>
      </p:sp>
    </p:spTree>
    <p:extLst>
      <p:ext uri="{BB962C8B-B14F-4D97-AF65-F5344CB8AC3E}">
        <p14:creationId xmlns:p14="http://schemas.microsoft.com/office/powerpoint/2010/main" val="11660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25</a:t>
            </a:fld>
            <a:endParaRPr lang="nl-NL"/>
          </a:p>
        </p:txBody>
      </p:sp>
    </p:spTree>
    <p:extLst>
      <p:ext uri="{BB962C8B-B14F-4D97-AF65-F5344CB8AC3E}">
        <p14:creationId xmlns:p14="http://schemas.microsoft.com/office/powerpoint/2010/main" val="1990316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een specifieke subset van energieopslagsystemen (</a:t>
            </a:r>
            <a:r>
              <a:rPr lang="nl-NL" err="1"/>
              <a:t>EOS’en</a:t>
            </a:r>
            <a:r>
              <a:rPr lang="nl-NL"/>
              <a:t>), </a:t>
            </a:r>
          </a:p>
          <a:p>
            <a:r>
              <a:rPr lang="nl-NL" sz="1200" b="0" i="0" kern="1200">
                <a:solidFill>
                  <a:schemeClr val="tx1"/>
                </a:solidFill>
                <a:effectLst/>
                <a:latin typeface="+mn-lt"/>
                <a:ea typeface="+mn-ea"/>
                <a:cs typeface="+mn-cs"/>
              </a:rPr>
              <a:t>Globaal bestaat een EOS uit de volgende onderdelen:</a:t>
            </a:r>
          </a:p>
          <a:p>
            <a:r>
              <a:rPr lang="nl-NL" sz="1200" b="0" i="0" kern="1200">
                <a:solidFill>
                  <a:schemeClr val="tx1"/>
                </a:solidFill>
                <a:effectLst/>
                <a:latin typeface="+mn-lt"/>
                <a:ea typeface="+mn-ea"/>
                <a:cs typeface="+mn-cs"/>
              </a:rPr>
              <a:t>- energiedragers;</a:t>
            </a:r>
          </a:p>
          <a:p>
            <a:r>
              <a:rPr lang="nl-NL" sz="1200" b="0" i="0" kern="1200">
                <a:solidFill>
                  <a:schemeClr val="tx1"/>
                </a:solidFill>
                <a:effectLst/>
                <a:latin typeface="+mn-lt"/>
                <a:ea typeface="+mn-ea"/>
                <a:cs typeface="+mn-cs"/>
              </a:rPr>
              <a:t>- energiemanagementsysteem (EMS);</a:t>
            </a:r>
          </a:p>
          <a:p>
            <a:r>
              <a:rPr lang="nl-NL" sz="1200" b="0" i="0" kern="1200">
                <a:solidFill>
                  <a:schemeClr val="tx1"/>
                </a:solidFill>
                <a:effectLst/>
                <a:latin typeface="+mn-lt"/>
                <a:ea typeface="+mn-ea"/>
                <a:cs typeface="+mn-cs"/>
              </a:rPr>
              <a:t>- omvormers;</a:t>
            </a:r>
          </a:p>
          <a:p>
            <a:r>
              <a:rPr lang="nl-NL" sz="1200" b="0" i="0" kern="1200">
                <a:solidFill>
                  <a:schemeClr val="tx1"/>
                </a:solidFill>
                <a:effectLst/>
                <a:latin typeface="+mn-lt"/>
                <a:ea typeface="+mn-ea"/>
                <a:cs typeface="+mn-cs"/>
              </a:rPr>
              <a:t>- overige voorzieningen voor een correcte en veilige werking van een EOS zoals ventilatie, detectiesystemen, koeling, brandbeheerssysteem en elektrische installaties.</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26</a:t>
            </a:fld>
            <a:endParaRPr lang="nl-NL"/>
          </a:p>
        </p:txBody>
      </p:sp>
    </p:spTree>
    <p:extLst>
      <p:ext uri="{BB962C8B-B14F-4D97-AF65-F5344CB8AC3E}">
        <p14:creationId xmlns:p14="http://schemas.microsoft.com/office/powerpoint/2010/main" val="2954836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Een vraag die veel aan ons wordt gesteld bij IPLO is: </a:t>
            </a:r>
            <a:r>
              <a:rPr lang="nl-NL" dirty="0"/>
              <a:t>Klopt het dat lithium-ion batterijen </a:t>
            </a:r>
            <a:r>
              <a:rPr lang="nl-NL" u="sng" dirty="0"/>
              <a:t>niet</a:t>
            </a:r>
            <a:r>
              <a:rPr lang="nl-NL" dirty="0"/>
              <a:t> onder een milieubelastende activiteit in het Besluit activiteiten leefomgeving vallen? Zo nee, waar valt dit dan onder? Zo ja, hoe kan ik alsnog PGS 37 opleggen en wanneer worden batterijen dan wel een milieubelastende activiteit? – Ja dat klopt. </a:t>
            </a:r>
            <a:r>
              <a:rPr lang="nl-NL" sz="1200" b="0" i="0" u="none" strike="noStrike" kern="1200" baseline="0" dirty="0">
                <a:solidFill>
                  <a:schemeClr val="tx1"/>
                </a:solidFill>
                <a:latin typeface="+mn-lt"/>
                <a:ea typeface="+mn-ea"/>
                <a:cs typeface="+mn-cs"/>
              </a:rPr>
              <a:t>Er is op dit moment nog weinig wetgeving voor de opslag van lithium houdende energiedragers of energieopslagsystemen terwijl er al wel op grote schaal wordt opgeslagen. Dit is een bekend knelpunt. Want hoe moet je omgaan met vergunningaanvragen of als je tijdens een inspectie een dergelijke opslag tegenkomt? We zullen daar straks in de casus nog meer tijd aan besteden, maar ik zal eerst toelichten hoe de tools die nu voor handen zijn gebruikt kunnen worden om deze knelpunten waar mogelijk weg te nemen.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Een andere vervolgvraag die we vaak horen, is: maar onder de oude wetgeving werden lithium ion batterijen nog wel onder de definitie van gevaarlijke stoffen geschaard en kon de opslag tot 10.000kg worden geregeld. – Ja dat klopt ook. Omdat onder het </a:t>
            </a:r>
            <a:r>
              <a:rPr lang="nl-NL" sz="1200" b="0" i="0" u="none" strike="noStrike" kern="1200" baseline="0" dirty="0" err="1">
                <a:solidFill>
                  <a:schemeClr val="tx1"/>
                </a:solidFill>
                <a:latin typeface="+mn-lt"/>
                <a:ea typeface="+mn-ea"/>
                <a:cs typeface="+mn-cs"/>
              </a:rPr>
              <a:t>bevi</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lithiumhoudende</a:t>
            </a:r>
            <a:r>
              <a:rPr lang="nl-NL" sz="1200" b="0" i="0" u="none" strike="noStrike" kern="1200" baseline="0" dirty="0">
                <a:solidFill>
                  <a:schemeClr val="tx1"/>
                </a:solidFill>
                <a:latin typeface="+mn-lt"/>
                <a:ea typeface="+mn-ea"/>
                <a:cs typeface="+mn-cs"/>
              </a:rPr>
              <a:t> batterijen nog wel onder de definitie van gevaarlijke stoffen vielen, kon daar tot de opslag van 10.000kg nog het een en ander geregeld worden. Waarom eigenlijk?</a:t>
            </a:r>
          </a:p>
          <a:p>
            <a:pPr rtl="0"/>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Het artikel uit de oude wetgeving waar deze opmerking over wordt gemaakt is vergelijkbaar aan artikel 3.27 uit het Besluit activiteiten leefomgeving. Onder de Omgevingswet kunnen </a:t>
            </a:r>
            <a:r>
              <a:rPr lang="nl-NL" sz="1200" b="0" i="0" u="none" strike="noStrike" kern="1200" baseline="0" dirty="0" err="1">
                <a:solidFill>
                  <a:schemeClr val="tx1"/>
                </a:solidFill>
                <a:latin typeface="+mn-lt"/>
                <a:ea typeface="+mn-ea"/>
                <a:cs typeface="+mn-cs"/>
              </a:rPr>
              <a:t>lithiumhoudende</a:t>
            </a:r>
            <a:r>
              <a:rPr lang="nl-NL" sz="1200" b="0" i="0" u="none" strike="noStrike" kern="1200" baseline="0" dirty="0">
                <a:solidFill>
                  <a:schemeClr val="tx1"/>
                </a:solidFill>
                <a:latin typeface="+mn-lt"/>
                <a:ea typeface="+mn-ea"/>
                <a:cs typeface="+mn-cs"/>
              </a:rPr>
              <a:t> batterijen alleen niet meer onder deze definitie en dit artikel gezet worden. Dit komt, omdat in artikel 3.27 staat: ADR klasse 9, b. gevaarlijke stoffen van ADR-klasse 9 die het aquatisch milieu verontreinigen. Lithium-ion heeft wel ADR klasse 9 maar niet de aanduiding dat deze het aquatisch milieu verontreinigd. Dus vallen ze ook niet onder artikel 3.27 gevaarlijke stoffen in verpakking.  </a:t>
            </a:r>
          </a:p>
          <a:p>
            <a:endParaRPr lang="nl-NL" dirty="0"/>
          </a:p>
          <a:p>
            <a:r>
              <a:rPr lang="nl-NL" dirty="0"/>
              <a:t>Maar hoe kun je dan nu wel regels opstellen voor de opslag van </a:t>
            </a:r>
            <a:r>
              <a:rPr lang="nl-NL" dirty="0" err="1"/>
              <a:t>lithiumhoudende</a:t>
            </a:r>
            <a:r>
              <a:rPr lang="nl-NL" dirty="0"/>
              <a:t> batterijen of EOS systemen? Bianca heeft zojuist kort al iets verteld over de PGS 37-1 en 37-2. Deze zijn in december 2023 vastgesteld door het Bestuurlijk omgevingsberaad. Ze kunnen dus nu officieel gebruikt worden. </a:t>
            </a:r>
          </a:p>
          <a:p>
            <a:endParaRPr lang="nl-NL" dirty="0"/>
          </a:p>
          <a:p>
            <a:r>
              <a:rPr lang="nl-NL" dirty="0"/>
              <a:t>We weten tot nu toe dat het opslaan van </a:t>
            </a:r>
            <a:r>
              <a:rPr lang="nl-NL" dirty="0" err="1"/>
              <a:t>lithiumhoudende</a:t>
            </a:r>
            <a:r>
              <a:rPr lang="nl-NL" dirty="0"/>
              <a:t> batterijen en het exploiteren van een energieopslagsysteem zal worden aangewezen als milieubelastende activiteit in het Bal zo rond 2026. In de algemene regels van het Bal zal worden verwezen naar beide PGS-en. Daardoor worden bepaalde maatregelen wettelijk verplicht voor de exploitant. Zodra het Bal is gewijzigd, zal de Circulaire risicobeheersing lithium-ion energiedragers uit 2020 worden ingetrokken. </a:t>
            </a:r>
          </a:p>
          <a:p>
            <a:endParaRPr lang="nl-NL" dirty="0"/>
          </a:p>
          <a:p>
            <a:r>
              <a:rPr lang="nl-NL" dirty="0"/>
              <a:t>Toepassing van de PGS'en in de periode tot de aanwijzing in het Bal</a:t>
            </a:r>
          </a:p>
          <a:p>
            <a:r>
              <a:rPr lang="nl-NL" dirty="0"/>
              <a:t>Hoe kunnen de PGS’en worden toegepast in de periode tot de aanwijzing in het bal? </a:t>
            </a:r>
          </a:p>
          <a:p>
            <a:r>
              <a:rPr lang="nl-NL" dirty="0"/>
              <a:t>Er zijn 2 scenario's die op dit moment gelden voor batterijen of een EOS. Namelijk dat deze activiteiten wel functioneel ondersteunend kunnen  zijn aan een andere aangewezen milieubelastende activiteit, bijvoorbeeld een agrarisch bedrijf. Dan gelden de regels uit het Bal. Als ze niet ondersteunend zijn aan een aangewezen milieubelastende activiteit, gelden de regels in het omgevingsplan:</a:t>
            </a:r>
          </a:p>
          <a:p>
            <a:endParaRPr lang="nl-NL" dirty="0"/>
          </a:p>
          <a:p>
            <a:pPr rtl="0"/>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33</a:t>
            </a:fld>
            <a:endParaRPr lang="nl-NL"/>
          </a:p>
        </p:txBody>
      </p:sp>
    </p:spTree>
    <p:extLst>
      <p:ext uri="{BB962C8B-B14F-4D97-AF65-F5344CB8AC3E}">
        <p14:creationId xmlns:p14="http://schemas.microsoft.com/office/powerpoint/2010/main" val="163787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1B93C-7958-2386-3673-7345FE07F8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139F37-49C8-7C96-ACE0-58E54CC283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ED8AA2-2E03-67BB-EBA9-5F4D0126A6ED}"/>
              </a:ext>
            </a:extLst>
          </p:cNvPr>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a:extLst>
              <a:ext uri="{FF2B5EF4-FFF2-40B4-BE49-F238E27FC236}">
                <a16:creationId xmlns:a16="http://schemas.microsoft.com/office/drawing/2014/main" id="{F4C499FB-A15E-A9F4-840B-877F25E46D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24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Wel functioneel ondersteunend aan een milieubelastende activiteit die in het Bal is aangewezen:</a:t>
            </a:r>
          </a:p>
          <a:p>
            <a:r>
              <a:rPr lang="nl-NL"/>
              <a:t>1.	Als de opslag of EOS functioneel ondersteunend is aan een aangewezen milieubelastende activiteit kan PGS 37 verplicht worden gesteld in een vergunningvoorschrift als de opslag of EOS binnen de vergunningplicht van die aangewezen milieubelastende activiteit valt.</a:t>
            </a:r>
          </a:p>
          <a:p>
            <a:r>
              <a:rPr lang="nl-NL"/>
              <a:t>2.	Als de opslag of EOS niet binnen de vergunningplicht van de aangewezen milieubelastende activiteit valt, kan PGS 37 verplicht worden als invulling van de zorgplicht (artikel 2.11 Bal) en eventueel met een maatwerkvoorschrift op grond van de zorgplicht vastgelegd (artikel 2.13).</a:t>
            </a:r>
          </a:p>
          <a:p>
            <a:endParaRPr lang="nl-NL"/>
          </a:p>
          <a:p>
            <a:r>
              <a:rPr lang="nl-NL"/>
              <a:t>Niet functioneel ondersteunend aan een milieubelastende activiteit die in het Bal is aangewezen:</a:t>
            </a:r>
          </a:p>
          <a:p>
            <a:r>
              <a:rPr lang="nl-NL"/>
              <a:t>Als de opslag of EOS niet functioneel ondersteunend is aan een aangewezen milieubelastende activiteit, dan gelden de regels in het omgevingsplan. Dit zijn de bruidsschatregels zolang de gemeente deze niet heeft gewijzigd. Daartoe behoort ook de specifieke zorgplicht uit artikel 22.44 van het Invoeringsbesluit Omgevingswet. De zorgplicht in artikel 22.44 van de bruidsschat geldt voor alle activiteiten die nadelige gevolgen voor het milieu kunnen veroorzaken en die niet als milieubelastende activiteit zijn aangewezen in het Bal (zie artikel 22.41, lid 1, en artikel 22.44, lid 1, 2 en 4, van de Bruidsschat). Dit betekent dat PGS 37 verplicht kan worden als invulling van de zorgplicht en dat de toepassing van PGS 37 op grond van artikel 22.45 met een maatwerkvoorschrift kan worden vastgelegd.</a:t>
            </a:r>
          </a:p>
          <a:p>
            <a:endParaRPr lang="nl-NL"/>
          </a:p>
          <a:p>
            <a:r>
              <a:rPr lang="nl-NL"/>
              <a:t>Wijzigen omgevingsplan</a:t>
            </a:r>
          </a:p>
          <a:p>
            <a:r>
              <a:rPr lang="nl-NL"/>
              <a:t>Ten derde kan de gemeente er ook voor kiezen om regels op te nemen voor het opslaan van batterijen of een EOS in het omgevingsplan. Voor veel gemeenten is dit alleen nog niet aan de orde. Jacco heeft dit al uitgelegd.</a:t>
            </a:r>
          </a:p>
          <a:p>
            <a:endParaRPr lang="nl-NL"/>
          </a:p>
          <a:p>
            <a:endParaRPr lang="nl-NL"/>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34</a:t>
            </a:fld>
            <a:endParaRPr lang="nl-NL"/>
          </a:p>
        </p:txBody>
      </p:sp>
    </p:spTree>
    <p:extLst>
      <p:ext uri="{BB962C8B-B14F-4D97-AF65-F5344CB8AC3E}">
        <p14:creationId xmlns:p14="http://schemas.microsoft.com/office/powerpoint/2010/main" val="100076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Recent heeft het RIVM een onderzoek gepubliceerd naar de relevantie van energieopslagsystemen voor omgevingsveiligheid. </a:t>
            </a:r>
            <a:r>
              <a:rPr lang="nl-NL" sz="1200" b="0" i="0" u="none" strike="noStrike" kern="1200" baseline="0" dirty="0">
                <a:solidFill>
                  <a:schemeClr val="tx1"/>
                </a:solidFill>
                <a:latin typeface="+mn-lt"/>
                <a:ea typeface="+mn-ea"/>
                <a:cs typeface="+mn-cs"/>
              </a:rPr>
              <a:t>Dit onderzoek hebben zij gedaan in opdracht van </a:t>
            </a:r>
            <a:r>
              <a:rPr lang="nl-NL" sz="1200" b="0" i="0" u="none" strike="noStrike" kern="1200" baseline="0" dirty="0" err="1">
                <a:solidFill>
                  <a:schemeClr val="tx1"/>
                </a:solidFill>
                <a:latin typeface="+mn-lt"/>
                <a:ea typeface="+mn-ea"/>
                <a:cs typeface="+mn-cs"/>
              </a:rPr>
              <a:t>IenW</a:t>
            </a:r>
            <a:r>
              <a:rPr lang="nl-NL" sz="1200" b="0" i="0" u="none" strike="noStrike" kern="1200" baseline="0" dirty="0">
                <a:solidFill>
                  <a:schemeClr val="tx1"/>
                </a:solidFill>
                <a:latin typeface="+mn-lt"/>
                <a:ea typeface="+mn-ea"/>
                <a:cs typeface="+mn-cs"/>
              </a:rPr>
              <a:t> omdat er mogelijke effecten en effectafstanden bij een incident met een energieopslagsysteem kunnen zijn. Op basis van het onderzoek kan het ministerie besluiten energieopslagsystemen wel of niet (expliciet) aan te wijzen als milieubelastende activiteit en of er afstandenbeleid nodig is, waar een rekenvoorschrift voor ontwikkeld moet worden. </a:t>
            </a:r>
          </a:p>
          <a:p>
            <a:pPr rtl="0"/>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In dit onderzoek heeft het RIVM naar drie situaties gekeken. Er kan namelijk brand, een explosie of een giftige wolk ontstaan, afhankelijk van hoe het incident verloopt.  </a:t>
            </a:r>
          </a:p>
          <a:p>
            <a:pPr marL="171450" indent="-171450" rtl="0">
              <a:buFont typeface="Arial" panose="020B0604020202020204" pitchFamily="34" charset="0"/>
              <a:buChar char="•"/>
            </a:pPr>
            <a:r>
              <a:rPr lang="nl-NL" sz="1200" b="0" i="0" u="none" strike="noStrike" kern="1200" baseline="0" dirty="0">
                <a:solidFill>
                  <a:schemeClr val="tx1"/>
                </a:solidFill>
                <a:latin typeface="+mn-lt"/>
                <a:ea typeface="+mn-ea"/>
                <a:cs typeface="+mn-cs"/>
              </a:rPr>
              <a:t>Scenario 1 brand: dit scenario gaat uit van het vrijkomen van stoffen uit batterijen in enerzijds een module en anderzijds een geheel rek met modules met ontsteking: Uit de eerste indicatieve berekeningen blijkt dat voor scenario 1 een brandaandachtsgebied wordt gevonden van maximaal 13 m voor een module. Het brandaandachtsgebied en daarmee de effecten op de omgeving zijn dan ook beperkt en vergelijkbaar met die van branden in opslagen met gevaarlijke stoffen.  </a:t>
            </a:r>
          </a:p>
          <a:p>
            <a:pPr marL="171450" indent="-171450" rtl="0">
              <a:buFont typeface="Arial" panose="020B0604020202020204" pitchFamily="34" charset="0"/>
              <a:buChar char="•"/>
            </a:pPr>
            <a:r>
              <a:rPr lang="nl-NL" sz="1200" b="0" i="0" u="none" strike="noStrike" kern="1200" baseline="0" dirty="0">
                <a:solidFill>
                  <a:schemeClr val="tx1"/>
                </a:solidFill>
                <a:latin typeface="+mn-lt"/>
                <a:ea typeface="+mn-ea"/>
                <a:cs typeface="+mn-cs"/>
              </a:rPr>
              <a:t>Scenario 2 explosie: dit scenario gaat uit van het explosief ontsteken van een wolk batterijgas waarmee de gehele EOS is gevuld; de eerste indicatieve berekeningen blijkt dat een explosieaandachtsgebied van 57 m wordt gevonden. Bij de berekeningen zijn conservatieve aannames gedaan, overeenkomend met de methode in Safeti-NL. Hierdoor vindt waarschijnlijk een overschatting van de effecten plaats. Echter kan op basis hiervan en door het feit dat er in het verleden zwaar letsel bij brandweerlieden is opgetreden door een explosie van een EOS, geconcludeerd worden dat de explosie-effecten relevant kunnen zijn voor omgevingsveiligheid. </a:t>
            </a:r>
          </a:p>
          <a:p>
            <a:pPr marL="171450" indent="-171450" rtl="0">
              <a:buFont typeface="Arial" panose="020B0604020202020204" pitchFamily="34" charset="0"/>
              <a:buChar char="•"/>
            </a:pPr>
            <a:r>
              <a:rPr lang="nl-NL" sz="1200" b="0" i="0" u="none" strike="noStrike" kern="1200" baseline="0" dirty="0">
                <a:solidFill>
                  <a:schemeClr val="tx1"/>
                </a:solidFill>
                <a:latin typeface="+mn-lt"/>
                <a:ea typeface="+mn-ea"/>
                <a:cs typeface="+mn-cs"/>
              </a:rPr>
              <a:t>Scenario 3 gifwolk: dit scenario gaat uit van het vrijkomen van stoffen uit batterijen in een module zonder ontsteking. Er ontstaat daardoor een giftige wolk. Uit de eerste indicatieve berekeningen blijkt dat voor enkele worst-case situaties de gifwolkaandachtsgebieden maximaal 24 m zijn. De gevonden afstanden zijn sterk afhankelijk van de omvang van de modules. Op basis van deze uitkomsten kan geconcludeerd worden dat de gifwolkeffecten van een incident met een EOS (met een grote module-omvang) relevant kunnen zijn voor omgevingsveiligheid.</a:t>
            </a:r>
          </a:p>
          <a:p>
            <a:pPr rtl="0"/>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Daarnaast zijn uitsluitend energieopslagsystemen beschouwd met een capaciteit vanaf 20 kWh. Dit is gelijk aan de grensstelling in de PGS 37-1. Kleinere </a:t>
            </a:r>
            <a:r>
              <a:rPr lang="nl-NL" sz="1200" b="0" i="0" u="none" strike="noStrike" kern="1200" baseline="0" dirty="0" err="1">
                <a:solidFill>
                  <a:schemeClr val="tx1"/>
                </a:solidFill>
                <a:latin typeface="+mn-lt"/>
                <a:ea typeface="+mn-ea"/>
                <a:cs typeface="+mn-cs"/>
              </a:rPr>
              <a:t>EOSen</a:t>
            </a:r>
            <a:r>
              <a:rPr lang="nl-NL" sz="1200" b="0" i="0" u="none" strike="noStrike" kern="1200" baseline="0" dirty="0">
                <a:solidFill>
                  <a:schemeClr val="tx1"/>
                </a:solidFill>
                <a:latin typeface="+mn-lt"/>
                <a:ea typeface="+mn-ea"/>
                <a:cs typeface="+mn-cs"/>
              </a:rPr>
              <a:t> vallen in de categorie thuisbatterijen en hebben dus geen industriële toepassing, waar bij omgevingsveiligheid naar wordt gekeken.. Er zijn echter wel voorbeelden van incidenten met thuisbatterijen, waarbij een brand of explosie heeft plaatsgevonden of waarbij giftige gassen vrijkwamen (Lambert 2019, </a:t>
            </a:r>
            <a:r>
              <a:rPr lang="nl-NL" sz="1200" b="0" i="0" u="none" strike="noStrike" kern="1200" baseline="0" dirty="0" err="1">
                <a:solidFill>
                  <a:schemeClr val="tx1"/>
                </a:solidFill>
                <a:latin typeface="+mn-lt"/>
                <a:ea typeface="+mn-ea"/>
                <a:cs typeface="+mn-cs"/>
              </a:rPr>
              <a:t>Henriksen</a:t>
            </a:r>
            <a:r>
              <a:rPr lang="nl-NL" sz="1200" b="0" i="0" u="none" strike="noStrike" kern="1200" baseline="0" dirty="0">
                <a:solidFill>
                  <a:schemeClr val="tx1"/>
                </a:solidFill>
                <a:latin typeface="+mn-lt"/>
                <a:ea typeface="+mn-ea"/>
                <a:cs typeface="+mn-cs"/>
              </a:rPr>
              <a:t> et al. 2023). Ook aan deze systemen zijn dus risico’s verbonden.</a:t>
            </a:r>
          </a:p>
          <a:p>
            <a:pPr rtl="0"/>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Interessant aan dit onderzoek is dat brand voor omgevingsveiligheid niet </a:t>
            </a:r>
            <a:r>
              <a:rPr lang="nl-NL" sz="1200" b="0" i="0" u="none" strike="noStrike" kern="1200" baseline="0" dirty="0" err="1">
                <a:solidFill>
                  <a:schemeClr val="tx1"/>
                </a:solidFill>
                <a:latin typeface="+mn-lt"/>
                <a:ea typeface="+mn-ea"/>
                <a:cs typeface="+mn-cs"/>
              </a:rPr>
              <a:t>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sich</a:t>
            </a:r>
            <a:r>
              <a:rPr lang="nl-NL" sz="1200" b="0" i="0" u="none" strike="noStrike" kern="1200" baseline="0" dirty="0">
                <a:solidFill>
                  <a:schemeClr val="tx1"/>
                </a:solidFill>
                <a:latin typeface="+mn-lt"/>
                <a:ea typeface="+mn-ea"/>
                <a:cs typeface="+mn-cs"/>
              </a:rPr>
              <a:t> een groot risico lijkt volgens het RIVM. Dat terwijl </a:t>
            </a:r>
            <a:r>
              <a:rPr lang="nl-NL" sz="1200" b="0" i="0" u="none" strike="noStrike" kern="1200" baseline="0" dirty="0" err="1">
                <a:solidFill>
                  <a:schemeClr val="tx1"/>
                </a:solidFill>
                <a:latin typeface="+mn-lt"/>
                <a:ea typeface="+mn-ea"/>
                <a:cs typeface="+mn-cs"/>
              </a:rPr>
              <a:t>thermal</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runaway</a:t>
            </a:r>
            <a:r>
              <a:rPr lang="nl-NL" sz="1200" b="0" i="0" u="none" strike="noStrike" kern="1200" baseline="0" dirty="0">
                <a:solidFill>
                  <a:schemeClr val="tx1"/>
                </a:solidFill>
                <a:latin typeface="+mn-lt"/>
                <a:ea typeface="+mn-ea"/>
                <a:cs typeface="+mn-cs"/>
              </a:rPr>
              <a:t> in andere onderzoeken toch ook wel weer als een van de grootste gevaren bij een </a:t>
            </a:r>
            <a:r>
              <a:rPr lang="nl-NL" sz="1200" b="0" i="0" u="none" strike="noStrike" kern="1200" baseline="0" dirty="0" err="1">
                <a:solidFill>
                  <a:schemeClr val="tx1"/>
                </a:solidFill>
                <a:latin typeface="+mn-lt"/>
                <a:ea typeface="+mn-ea"/>
                <a:cs typeface="+mn-cs"/>
              </a:rPr>
              <a:t>lithiumhoudend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energieopslagsystemeen</a:t>
            </a:r>
            <a:r>
              <a:rPr lang="nl-NL" sz="1200" b="0" i="0" u="none" strike="noStrike" kern="1200" baseline="0" dirty="0">
                <a:solidFill>
                  <a:schemeClr val="tx1"/>
                </a:solidFill>
                <a:latin typeface="+mn-lt"/>
                <a:ea typeface="+mn-ea"/>
                <a:cs typeface="+mn-cs"/>
              </a:rPr>
              <a:t> wordt gezien. Goed om te onthouden daarbij is dat het in dit onderzoek specifiek gaat om een EOS (dus vaak zijn dit zeecontainers/containers die op één plek staan en niet verplaatst worden). Interessant is dat </a:t>
            </a:r>
            <a:r>
              <a:rPr lang="nl-NL" sz="1200" b="0" i="0" u="none" strike="noStrike" kern="1200" baseline="0" dirty="0">
                <a:solidFill>
                  <a:schemeClr val="tx1"/>
                </a:solidFill>
                <a:latin typeface="+mn-lt"/>
                <a:ea typeface="+mn-ea"/>
                <a:cs typeface="+mn-cs"/>
                <a:sym typeface="Wingdings" panose="05000000000000000000" pitchFamily="2" charset="2"/>
              </a:rPr>
              <a:t>gif en explosie gevolgen voor EV daarentegen wel weer heel relevant. </a:t>
            </a:r>
            <a:endParaRPr lang="nl-NL" sz="1200" b="0" i="0" u="none" strike="noStrike" kern="1200" baseline="0" dirty="0">
              <a:solidFill>
                <a:schemeClr val="tx1"/>
              </a:solidFill>
              <a:latin typeface="+mn-lt"/>
              <a:ea typeface="+mn-ea"/>
              <a:cs typeface="+mn-cs"/>
            </a:endParaRPr>
          </a:p>
          <a:p>
            <a:pPr rtl="0"/>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37</a:t>
            </a:fld>
            <a:endParaRPr lang="nl-NL"/>
          </a:p>
        </p:txBody>
      </p:sp>
    </p:spTree>
    <p:extLst>
      <p:ext uri="{BB962C8B-B14F-4D97-AF65-F5344CB8AC3E}">
        <p14:creationId xmlns:p14="http://schemas.microsoft.com/office/powerpoint/2010/main" val="742013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a:r>
              <a:rPr lang="nl-NL" sz="1200" b="0" i="0" u="none" strike="noStrike" kern="1200" baseline="0">
                <a:solidFill>
                  <a:schemeClr val="tx1"/>
                </a:solidFill>
                <a:latin typeface="+mn-lt"/>
                <a:ea typeface="+mn-ea"/>
                <a:cs typeface="+mn-cs"/>
              </a:rPr>
              <a:t>Europese wetgeving legt een goede basis voor de veiligheid van de batterijen zelf. Wel zorgen </a:t>
            </a:r>
            <a:r>
              <a:rPr lang="nl-NL" sz="1200" b="0" i="0" u="none" strike="noStrike" kern="1200" baseline="0" err="1">
                <a:solidFill>
                  <a:schemeClr val="tx1"/>
                </a:solidFill>
                <a:latin typeface="+mn-lt"/>
                <a:ea typeface="+mn-ea"/>
                <a:cs typeface="+mn-cs"/>
              </a:rPr>
              <a:t>overveilig</a:t>
            </a:r>
            <a:r>
              <a:rPr lang="nl-NL" sz="1200" b="0" i="0" u="none" strike="noStrike" kern="1200" baseline="0">
                <a:solidFill>
                  <a:schemeClr val="tx1"/>
                </a:solidFill>
                <a:latin typeface="+mn-lt"/>
                <a:ea typeface="+mn-ea"/>
                <a:cs typeface="+mn-cs"/>
              </a:rPr>
              <a:t> gebruik EOS. </a:t>
            </a:r>
          </a:p>
          <a:p>
            <a:pPr rtl="0"/>
            <a:r>
              <a:rPr lang="nl-NL" sz="1200" b="0" i="0" u="none" strike="noStrike" kern="1200" baseline="0">
                <a:solidFill>
                  <a:schemeClr val="tx1"/>
                </a:solidFill>
                <a:latin typeface="+mn-lt"/>
                <a:ea typeface="+mn-ea"/>
                <a:cs typeface="+mn-cs"/>
              </a:rPr>
              <a:t>Geen Nederlandse omgevingswetgeving --&gt; Niet in Bal aangemerkt als MBA wat betekent dat er geen algemene regels gelden voor het veilig gebruik. </a:t>
            </a:r>
          </a:p>
          <a:p>
            <a:pPr rtl="0"/>
            <a:r>
              <a:rPr lang="nl-NL" sz="1200" b="0" i="0" u="none" strike="noStrike" kern="1200" baseline="0">
                <a:solidFill>
                  <a:schemeClr val="tx1"/>
                </a:solidFill>
                <a:latin typeface="+mn-lt"/>
                <a:ea typeface="+mn-ea"/>
                <a:cs typeface="+mn-cs"/>
              </a:rPr>
              <a:t>Voor een </a:t>
            </a:r>
            <a:r>
              <a:rPr lang="nl-NL" sz="1200" b="0" i="0" u="none" strike="noStrike" kern="1200" baseline="0" err="1">
                <a:solidFill>
                  <a:schemeClr val="tx1"/>
                </a:solidFill>
                <a:latin typeface="+mn-lt"/>
                <a:ea typeface="+mn-ea"/>
                <a:cs typeface="+mn-cs"/>
              </a:rPr>
              <a:t>stand-alone</a:t>
            </a:r>
            <a:r>
              <a:rPr lang="nl-NL" sz="1200" b="0" i="0" u="none" strike="noStrike" kern="1200" baseline="0">
                <a:solidFill>
                  <a:schemeClr val="tx1"/>
                </a:solidFill>
                <a:latin typeface="+mn-lt"/>
                <a:ea typeface="+mn-ea"/>
                <a:cs typeface="+mn-cs"/>
              </a:rPr>
              <a:t> EOS, zoals een buurtbatterij, ontbreekt vaak nog een juridisch kader waarmee voorafgaand aan de plaatsing de eisen van de PGS 37-1 opgelegd kunnen worden.</a:t>
            </a:r>
          </a:p>
          <a:p>
            <a:pPr rtl="0"/>
            <a:r>
              <a:rPr lang="nl-NL" sz="1200" b="0" i="0" u="none" strike="noStrike" kern="1200" baseline="0">
                <a:solidFill>
                  <a:schemeClr val="tx1"/>
                </a:solidFill>
                <a:latin typeface="+mn-lt"/>
                <a:ea typeface="+mn-ea"/>
                <a:cs typeface="+mn-cs"/>
              </a:rPr>
              <a:t>Verder wordt de manier van gebruik van huidige regels uitgelegd zoals wij al besproken hebben in deze presentatie. </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38</a:t>
            </a:fld>
            <a:endParaRPr lang="nl-NL"/>
          </a:p>
        </p:txBody>
      </p:sp>
    </p:spTree>
    <p:extLst>
      <p:ext uri="{BB962C8B-B14F-4D97-AF65-F5344CB8AC3E}">
        <p14:creationId xmlns:p14="http://schemas.microsoft.com/office/powerpoint/2010/main" val="2753070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a:r>
              <a:rPr lang="nl-NL" sz="1200" b="0" i="0" u="none" strike="noStrike" kern="1200" baseline="0">
                <a:solidFill>
                  <a:schemeClr val="tx1"/>
                </a:solidFill>
                <a:latin typeface="+mn-lt"/>
                <a:ea typeface="+mn-ea"/>
                <a:cs typeface="+mn-cs"/>
              </a:rPr>
              <a:t>Europese wetgeving legt een goede basis voor de veiligheid van de batterijen zelf. Wel zorgen </a:t>
            </a:r>
            <a:r>
              <a:rPr lang="nl-NL" sz="1200" b="0" i="0" u="none" strike="noStrike" kern="1200" baseline="0" err="1">
                <a:solidFill>
                  <a:schemeClr val="tx1"/>
                </a:solidFill>
                <a:latin typeface="+mn-lt"/>
                <a:ea typeface="+mn-ea"/>
                <a:cs typeface="+mn-cs"/>
              </a:rPr>
              <a:t>overveilig</a:t>
            </a:r>
            <a:r>
              <a:rPr lang="nl-NL" sz="1200" b="0" i="0" u="none" strike="noStrike" kern="1200" baseline="0">
                <a:solidFill>
                  <a:schemeClr val="tx1"/>
                </a:solidFill>
                <a:latin typeface="+mn-lt"/>
                <a:ea typeface="+mn-ea"/>
                <a:cs typeface="+mn-cs"/>
              </a:rPr>
              <a:t> gebruik EOS. </a:t>
            </a:r>
          </a:p>
          <a:p>
            <a:pPr rtl="0"/>
            <a:r>
              <a:rPr lang="nl-NL" sz="1200" b="0" i="0" u="none" strike="noStrike" kern="1200" baseline="0">
                <a:solidFill>
                  <a:schemeClr val="tx1"/>
                </a:solidFill>
                <a:latin typeface="+mn-lt"/>
                <a:ea typeface="+mn-ea"/>
                <a:cs typeface="+mn-cs"/>
              </a:rPr>
              <a:t>Geen Nederlandse omgevingswetgeving --&gt; Niet in Bal aangemerkt als MBA wat betekent dat er geen algemene regels gelden voor het veilig gebruik. </a:t>
            </a:r>
          </a:p>
          <a:p>
            <a:pPr rtl="0"/>
            <a:r>
              <a:rPr lang="nl-NL" sz="1200" b="0" i="0" u="none" strike="noStrike" kern="1200" baseline="0">
                <a:solidFill>
                  <a:schemeClr val="tx1"/>
                </a:solidFill>
                <a:latin typeface="+mn-lt"/>
                <a:ea typeface="+mn-ea"/>
                <a:cs typeface="+mn-cs"/>
              </a:rPr>
              <a:t>Voor een </a:t>
            </a:r>
            <a:r>
              <a:rPr lang="nl-NL" sz="1200" b="0" i="0" u="none" strike="noStrike" kern="1200" baseline="0" err="1">
                <a:solidFill>
                  <a:schemeClr val="tx1"/>
                </a:solidFill>
                <a:latin typeface="+mn-lt"/>
                <a:ea typeface="+mn-ea"/>
                <a:cs typeface="+mn-cs"/>
              </a:rPr>
              <a:t>stand-alone</a:t>
            </a:r>
            <a:r>
              <a:rPr lang="nl-NL" sz="1200" b="0" i="0" u="none" strike="noStrike" kern="1200" baseline="0">
                <a:solidFill>
                  <a:schemeClr val="tx1"/>
                </a:solidFill>
                <a:latin typeface="+mn-lt"/>
                <a:ea typeface="+mn-ea"/>
                <a:cs typeface="+mn-cs"/>
              </a:rPr>
              <a:t> EOS, zoals een buurtbatterij, ontbreekt vaak nog een juridisch kader waarmee voorafgaand aan de plaatsing de eisen van de PGS 37-1 opgelegd kunnen worden.</a:t>
            </a:r>
          </a:p>
          <a:p>
            <a:pPr rtl="0"/>
            <a:r>
              <a:rPr lang="nl-NL" sz="1200" b="0" i="0" u="none" strike="noStrike" kern="1200" baseline="0">
                <a:solidFill>
                  <a:schemeClr val="tx1"/>
                </a:solidFill>
                <a:latin typeface="+mn-lt"/>
                <a:ea typeface="+mn-ea"/>
                <a:cs typeface="+mn-cs"/>
              </a:rPr>
              <a:t>Verder wordt de manier van gebruik van huidige regels uitgelegd zoals wij al besproken hebben in deze presentatie. </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39</a:t>
            </a:fld>
            <a:endParaRPr lang="nl-NL"/>
          </a:p>
        </p:txBody>
      </p:sp>
    </p:spTree>
    <p:extLst>
      <p:ext uri="{BB962C8B-B14F-4D97-AF65-F5344CB8AC3E}">
        <p14:creationId xmlns:p14="http://schemas.microsoft.com/office/powerpoint/2010/main" val="423432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103783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40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41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26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Thermal runaway </a:t>
            </a:r>
            <a:r>
              <a:rPr lang="en-GB" err="1"/>
              <a:t>kan</a:t>
            </a:r>
            <a:r>
              <a:rPr lang="en-GB"/>
              <a:t> </a:t>
            </a:r>
            <a:r>
              <a:rPr lang="en-GB" err="1"/>
              <a:t>voorkomen</a:t>
            </a:r>
            <a:r>
              <a:rPr lang="en-GB"/>
              <a:t> </a:t>
            </a:r>
            <a:r>
              <a:rPr lang="en-GB" err="1"/>
              <a:t>bij</a:t>
            </a:r>
            <a:r>
              <a:rPr lang="en-GB"/>
              <a:t> alle </a:t>
            </a:r>
            <a:r>
              <a:rPr lang="en-GB" err="1"/>
              <a:t>subtypen</a:t>
            </a:r>
            <a:r>
              <a:rPr lang="en-GB"/>
              <a:t>, </a:t>
            </a:r>
            <a:r>
              <a:rPr lang="en-GB" err="1"/>
              <a:t>effecten</a:t>
            </a:r>
            <a:r>
              <a:rPr lang="en-GB"/>
              <a:t> </a:t>
            </a:r>
            <a:r>
              <a:rPr lang="en-GB" err="1"/>
              <a:t>kunnen</a:t>
            </a:r>
            <a:r>
              <a:rPr lang="en-GB"/>
              <a:t> </a:t>
            </a:r>
            <a:r>
              <a:rPr lang="en-GB" err="1"/>
              <a:t>verschillen</a:t>
            </a:r>
            <a:endParaRPr lang="en-GB"/>
          </a:p>
          <a:p>
            <a:endParaRPr lang="en-GB"/>
          </a:p>
        </p:txBody>
      </p:sp>
      <p:sp>
        <p:nvSpPr>
          <p:cNvPr id="4" name="Slide Number Placeholder 3"/>
          <p:cNvSpPr>
            <a:spLocks noGrp="1"/>
          </p:cNvSpPr>
          <p:nvPr>
            <p:ph type="sldNum" sz="quarter" idx="5"/>
          </p:nvPr>
        </p:nvSpPr>
        <p:spPr/>
        <p:txBody>
          <a:bodyPr/>
          <a:lstStyle/>
          <a:p>
            <a:fld id="{D986D882-3718-4F40-87D5-7C3050DB7ED2}" type="slidenum">
              <a:rPr lang="nl-NL" smtClean="0"/>
              <a:t>13</a:t>
            </a:fld>
            <a:endParaRPr lang="nl-NL"/>
          </a:p>
        </p:txBody>
      </p:sp>
    </p:spTree>
    <p:extLst>
      <p:ext uri="{BB962C8B-B14F-4D97-AF65-F5344CB8AC3E}">
        <p14:creationId xmlns:p14="http://schemas.microsoft.com/office/powerpoint/2010/main" val="115844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DCB1-877E-FF81-883E-26A636D97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1744-71ED-FE13-C40E-78B16DB9F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B1362-60E8-52E8-0DA1-6732C0CD036B}"/>
              </a:ext>
            </a:extLst>
          </p:cNvPr>
          <p:cNvSpPr>
            <a:spLocks noGrp="1"/>
          </p:cNvSpPr>
          <p:nvPr>
            <p:ph type="body" idx="1"/>
          </p:nvPr>
        </p:nvSpPr>
        <p:spPr/>
        <p:txBody>
          <a:bodyPr/>
          <a:lstStyle/>
          <a:p>
            <a:r>
              <a:rPr lang="en-GB" dirty="0"/>
              <a:t>Druk: 1,5 – 3,5 </a:t>
            </a:r>
            <a:r>
              <a:rPr lang="en-GB" dirty="0" err="1"/>
              <a:t>Mpa</a:t>
            </a:r>
            <a:r>
              <a:rPr lang="en-GB" dirty="0"/>
              <a:t>.</a:t>
            </a:r>
          </a:p>
          <a:p>
            <a:endParaRPr lang="en-GB" dirty="0"/>
          </a:p>
          <a:p>
            <a:r>
              <a:rPr lang="en-GB" dirty="0" err="1"/>
              <a:t>Afhankelijk</a:t>
            </a:r>
            <a:r>
              <a:rPr lang="en-GB" dirty="0"/>
              <a:t> van de </a:t>
            </a:r>
            <a:r>
              <a:rPr lang="en-GB" dirty="0" err="1"/>
              <a:t>grootte</a:t>
            </a:r>
            <a:r>
              <a:rPr lang="en-GB" dirty="0"/>
              <a:t> </a:t>
            </a:r>
            <a:r>
              <a:rPr lang="en-GB" dirty="0" err="1"/>
              <a:t>duurt</a:t>
            </a:r>
            <a:r>
              <a:rPr lang="en-GB" dirty="0"/>
              <a:t> </a:t>
            </a:r>
            <a:r>
              <a:rPr lang="en-GB" dirty="0" err="1"/>
              <a:t>een</a:t>
            </a:r>
            <a:r>
              <a:rPr lang="en-GB" dirty="0"/>
              <a:t> brand tot </a:t>
            </a:r>
            <a:r>
              <a:rPr lang="en-GB" dirty="0" err="1"/>
              <a:t>wel</a:t>
            </a:r>
            <a:r>
              <a:rPr lang="en-GB" dirty="0"/>
              <a:t> </a:t>
            </a:r>
            <a:r>
              <a:rPr lang="en-GB" dirty="0" err="1"/>
              <a:t>een</a:t>
            </a:r>
            <a:r>
              <a:rPr lang="en-GB" dirty="0"/>
              <a:t> </a:t>
            </a:r>
            <a:r>
              <a:rPr lang="en-GB" dirty="0" err="1"/>
              <a:t>uur</a:t>
            </a:r>
            <a:r>
              <a:rPr lang="en-GB" dirty="0"/>
              <a:t>.</a:t>
            </a:r>
          </a:p>
          <a:p>
            <a:endParaRPr lang="en-GB" dirty="0"/>
          </a:p>
          <a:p>
            <a:endParaRPr lang="en-GB" dirty="0"/>
          </a:p>
        </p:txBody>
      </p:sp>
      <p:sp>
        <p:nvSpPr>
          <p:cNvPr id="4" name="Slide Number Placeholder 3">
            <a:extLst>
              <a:ext uri="{FF2B5EF4-FFF2-40B4-BE49-F238E27FC236}">
                <a16:creationId xmlns:a16="http://schemas.microsoft.com/office/drawing/2014/main" id="{AF3FEBF6-1D0D-3864-44D3-19DC3F73B0FE}"/>
              </a:ext>
            </a:extLst>
          </p:cNvPr>
          <p:cNvSpPr>
            <a:spLocks noGrp="1"/>
          </p:cNvSpPr>
          <p:nvPr>
            <p:ph type="sldNum" sz="quarter" idx="5"/>
          </p:nvPr>
        </p:nvSpPr>
        <p:spPr/>
        <p:txBody>
          <a:bodyPr/>
          <a:lstStyle/>
          <a:p>
            <a:fld id="{D986D882-3718-4F40-87D5-7C3050DB7ED2}" type="slidenum">
              <a:rPr lang="nl-NL" smtClean="0"/>
              <a:t>14</a:t>
            </a:fld>
            <a:endParaRPr lang="nl-NL"/>
          </a:p>
        </p:txBody>
      </p:sp>
    </p:spTree>
    <p:extLst>
      <p:ext uri="{BB962C8B-B14F-4D97-AF65-F5344CB8AC3E}">
        <p14:creationId xmlns:p14="http://schemas.microsoft.com/office/powerpoint/2010/main" val="247141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D986D882-3718-4F40-87D5-7C3050DB7ED2}" type="slidenum">
              <a:rPr lang="nl-NL" smtClean="0"/>
              <a:t>15</a:t>
            </a:fld>
            <a:endParaRPr lang="nl-NL"/>
          </a:p>
        </p:txBody>
      </p:sp>
    </p:spTree>
    <p:extLst>
      <p:ext uri="{BB962C8B-B14F-4D97-AF65-F5344CB8AC3E}">
        <p14:creationId xmlns:p14="http://schemas.microsoft.com/office/powerpoint/2010/main" val="1772593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&lt;naam&gt;</a:t>
            </a:r>
          </a:p>
          <a:p>
            <a:endParaRPr lang="nl-NL"/>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4197525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2199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p>
        </p:txBody>
      </p:sp>
    </p:spTree>
    <p:extLst>
      <p:ext uri="{BB962C8B-B14F-4D97-AF65-F5344CB8AC3E}">
        <p14:creationId xmlns:p14="http://schemas.microsoft.com/office/powerpoint/2010/main" val="2181187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046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p>
        </p:txBody>
      </p:sp>
    </p:spTree>
    <p:extLst>
      <p:ext uri="{BB962C8B-B14F-4D97-AF65-F5344CB8AC3E}">
        <p14:creationId xmlns:p14="http://schemas.microsoft.com/office/powerpoint/2010/main" val="8168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p>
        </p:txBody>
      </p:sp>
    </p:spTree>
    <p:extLst>
      <p:ext uri="{BB962C8B-B14F-4D97-AF65-F5344CB8AC3E}">
        <p14:creationId xmlns:p14="http://schemas.microsoft.com/office/powerpoint/2010/main" val="216575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p>
        </p:txBody>
      </p:sp>
    </p:spTree>
    <p:extLst>
      <p:ext uri="{BB962C8B-B14F-4D97-AF65-F5344CB8AC3E}">
        <p14:creationId xmlns:p14="http://schemas.microsoft.com/office/powerpoint/2010/main" val="181876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107895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p>
        </p:txBody>
      </p:sp>
    </p:spTree>
    <p:extLst>
      <p:ext uri="{BB962C8B-B14F-4D97-AF65-F5344CB8AC3E}">
        <p14:creationId xmlns:p14="http://schemas.microsoft.com/office/powerpoint/2010/main" val="366521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fld id="{7DB210C5-024D-4911-A9D5-0D61739BFD00}" type="datetime1">
              <a:rPr lang="en-US" smtClean="0"/>
              <a:t>11/19/2024</a:t>
            </a:fld>
            <a:endParaRPr lang="nl-NL"/>
          </a:p>
        </p:txBody>
      </p:sp>
      <p:sp>
        <p:nvSpPr>
          <p:cNvPr id="14" name="Tijdelijke aanduiding voor voettekst 13"/>
          <p:cNvSpPr>
            <a:spLocks noGrp="1"/>
          </p:cNvSpPr>
          <p:nvPr>
            <p:ph type="ftr" sz="quarter" idx="11"/>
          </p:nvPr>
        </p:nvSpPr>
        <p:spPr/>
        <p:txBody>
          <a:bodyPr/>
          <a:lstStyle>
            <a:lvl1pPr>
              <a:defRPr/>
            </a:lvl1p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2240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29" b="0" i="0">
                <a:solidFill>
                  <a:srgbClr val="275837"/>
                </a:solidFill>
                <a:latin typeface="Asap-Medium"/>
                <a:cs typeface="Asap-Medium"/>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8901D70-2D68-4F9A-9162-EF65D16D3874}" type="datetime1">
              <a:rPr lang="en-US" smtClean="0"/>
              <a:t>11/19/2024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28552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&lt;naam&gt;</a:t>
            </a:r>
          </a:p>
          <a:p>
            <a:endParaRPr lang="nl-NL"/>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2934929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&lt;naam&gt;</a:t>
            </a:r>
          </a:p>
          <a:p>
            <a:endParaRPr lang="nl-NL"/>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8463921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56205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01472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43827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25913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79312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7337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7FAFE2E-D594-49B3-8FC5-60B6FCB1216B}" type="datetime1">
              <a:rPr lang="en-US" smtClean="0"/>
              <a:t>11/19/2024</a:t>
            </a:fld>
            <a:endParaRPr lang="nl-NL"/>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21"/>
          <a:stretch>
            <a:fillRect/>
          </a:stretch>
        </p:blipFill>
        <p:spPr>
          <a:xfrm>
            <a:off x="415288" y="73590"/>
            <a:ext cx="2709572" cy="788994"/>
          </a:xfrm>
          <a:prstGeom prst="rect">
            <a:avLst/>
          </a:prstGeom>
        </p:spPr>
      </p:pic>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09" r:id="rId3"/>
    <p:sldLayoutId id="2147483711" r:id="rId4"/>
    <p:sldLayoutId id="2147483697" r:id="rId5"/>
    <p:sldLayoutId id="2147483700" r:id="rId6"/>
    <p:sldLayoutId id="2147483701" r:id="rId7"/>
    <p:sldLayoutId id="2147483702" r:id="rId8"/>
    <p:sldLayoutId id="2147483690" r:id="rId9"/>
    <p:sldLayoutId id="2147483695" r:id="rId10"/>
    <p:sldLayoutId id="2147483704" r:id="rId11"/>
    <p:sldLayoutId id="2147483691" r:id="rId12"/>
    <p:sldLayoutId id="2147483705" r:id="rId13"/>
    <p:sldLayoutId id="2147483706" r:id="rId14"/>
    <p:sldLayoutId id="2147483692" r:id="rId15"/>
    <p:sldLayoutId id="2147483693" r:id="rId16"/>
    <p:sldLayoutId id="2147483694" r:id="rId17"/>
    <p:sldLayoutId id="2147483712" r:id="rId18"/>
    <p:sldLayoutId id="2147483714" r:id="rId19"/>
  </p:sldLayoutIdLst>
  <p:hf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n_3x5GPFNcc"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publicatiereeksgevaarlijkestoffen.nl/over-pgs/"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publicatiereeksgevaarlijkestoffen.nl/nieuws/commentaarronde-voor-pgs-372-lithiumhoudende-energiedragers-opslag.html" TargetMode="External"/><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iplo.nl/thema/externe-veiligheid/pgs-37-1-37-2/"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rivm.nl/bibliotheek/rapporten/2024-0012.pdf"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hyperlink" Target="https://nipv.nl/wp-content/uploads/2022/11/20221021-NIPV-Alternatieve-blusmiddelen.pdf" TargetMode="External"/><Relationship Id="rId13" Type="http://schemas.openxmlformats.org/officeDocument/2006/relationships/hyperlink" Target="https://nipv.nl/wp-content/uploads/2023/10/20231010-NIPV-Beoordelingsrichtlijn-veiligheid-batterijwisselstations.pdf" TargetMode="External"/><Relationship Id="rId3" Type="http://schemas.openxmlformats.org/officeDocument/2006/relationships/hyperlink" Target="https://publicatiereeksgevaarlijkestoffen.nl/publicaties/online/pgs-37-1/2023/1-0-december-2023#top" TargetMode="External"/><Relationship Id="rId7" Type="http://schemas.openxmlformats.org/officeDocument/2006/relationships/hyperlink" Target="https://www.rvo.nl/sites/default/files/2024-07/Handreiking-vergunningverlening-elektriciteitsopslagsystemen.pdf" TargetMode="External"/><Relationship Id="rId12" Type="http://schemas.openxmlformats.org/officeDocument/2006/relationships/hyperlink" Target="https://nipv.nl/wp-content/uploads/2024/04/20240402-NIPV-Literatuuronderzoek-naar-brandeffecten-van-li-ionbatterijbranden.pdf" TargetMode="External"/><Relationship Id="rId2" Type="http://schemas.openxmlformats.org/officeDocument/2006/relationships/hyperlink" Target="https://open.overheid.nl/documenten/dc9a4723-b5ad-4190-b1fd-0f89d4f43d2a/file" TargetMode="External"/><Relationship Id="rId1" Type="http://schemas.openxmlformats.org/officeDocument/2006/relationships/slideLayout" Target="../slideLayouts/slideLayout11.xml"/><Relationship Id="rId6" Type="http://schemas.openxmlformats.org/officeDocument/2006/relationships/hyperlink" Target="https://open.overheid.nl/documenten/dpc-8c43c539fe8ecca5cd5930f99d4e5c02351f47ce/pdf" TargetMode="External"/><Relationship Id="rId11" Type="http://schemas.openxmlformats.org/officeDocument/2006/relationships/hyperlink" Target="https://nipv.nl/wp-content/uploads/2024/09/20240912-NIPV-Risicos-Tweede-Leven-Energietechnologieen.pdf" TargetMode="External"/><Relationship Id="rId5" Type="http://schemas.openxmlformats.org/officeDocument/2006/relationships/hyperlink" Target="https://www.rivm.nl/bibliotheek/rapporten/2024-0012.pdf" TargetMode="External"/><Relationship Id="rId15" Type="http://schemas.openxmlformats.org/officeDocument/2006/relationships/hyperlink" Target="https://nipv.nl/blog/lithiumhoudende-energiedragers-en-blussystemen/" TargetMode="External"/><Relationship Id="rId10" Type="http://schemas.openxmlformats.org/officeDocument/2006/relationships/hyperlink" Target="https://nipv.nl/wp-content/uploads/2024/08/20240701-NIPV-Verkenning-opslag-batterijen-in-grote-brandcompartimenten.pdf" TargetMode="External"/><Relationship Id="rId4" Type="http://schemas.openxmlformats.org/officeDocument/2006/relationships/hyperlink" Target="https://iplo.nl/thema/externe-veiligheid/pgs-37-1-37-2/" TargetMode="External"/><Relationship Id="rId9" Type="http://schemas.openxmlformats.org/officeDocument/2006/relationships/hyperlink" Target="https://nipv.nl/wp-content/uploads/2023/10/20230712-NIPV-Verkenning-toekomstige-batterijtypen-en-veiligheid.pdf" TargetMode="External"/><Relationship Id="rId14" Type="http://schemas.openxmlformats.org/officeDocument/2006/relationships/hyperlink" Target="https://nipv.nl/wp-content/uploads/2022/03/20210608-BwNL-Aandachtskaart-lithium-ion-energiedragers.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6197084" y="1171764"/>
            <a:ext cx="5994916" cy="743163"/>
          </a:xfrm>
        </p:spPr>
        <p:txBody>
          <a:bodyPr>
            <a:normAutofit fontScale="90000"/>
          </a:bodyPr>
          <a:lstStyle/>
          <a:p>
            <a:r>
              <a:rPr lang="nl-NL" dirty="0"/>
              <a:t>Vooruitblik Regelgeving en Risico’s Energieopslagsystemen</a:t>
            </a:r>
          </a:p>
        </p:txBody>
      </p:sp>
      <p:sp>
        <p:nvSpPr>
          <p:cNvPr id="4" name="Tijdelijke aanduiding voor inhoud 1">
            <a:extLst>
              <a:ext uri="{FF2B5EF4-FFF2-40B4-BE49-F238E27FC236}">
                <a16:creationId xmlns:a16="http://schemas.microsoft.com/office/drawing/2014/main" id="{93C471BA-5AC1-B4F6-E8ED-116977E91F74}"/>
              </a:ext>
            </a:extLst>
          </p:cNvPr>
          <p:cNvSpPr txBox="1">
            <a:spLocks/>
          </p:cNvSpPr>
          <p:nvPr/>
        </p:nvSpPr>
        <p:spPr>
          <a:xfrm>
            <a:off x="6468533" y="1914927"/>
            <a:ext cx="4892394" cy="3926082"/>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a:p>
            <a:r>
              <a:rPr lang="nl-NL" sz="2000" dirty="0">
                <a:solidFill>
                  <a:schemeClr val="bg1"/>
                </a:solidFill>
              </a:rPr>
              <a:t>Benjamin Oudot</a:t>
            </a:r>
          </a:p>
          <a:p>
            <a:r>
              <a:rPr lang="nl-NL" sz="2000" dirty="0">
                <a:solidFill>
                  <a:schemeClr val="bg1"/>
                </a:solidFill>
              </a:rPr>
              <a:t>Joren Vos</a:t>
            </a:r>
          </a:p>
          <a:p>
            <a:endParaRPr lang="nl-NL" sz="2000" dirty="0">
              <a:solidFill>
                <a:schemeClr val="bg1"/>
              </a:solidFill>
            </a:endParaRPr>
          </a:p>
          <a:p>
            <a:endParaRPr lang="nl-NL" sz="2000" dirty="0">
              <a:solidFill>
                <a:schemeClr val="bg1"/>
              </a:solidFill>
            </a:endParaRPr>
          </a:p>
          <a:p>
            <a:r>
              <a:rPr lang="nl-NL" sz="2000" dirty="0">
                <a:solidFill>
                  <a:schemeClr val="bg1"/>
                </a:solidFill>
              </a:rPr>
              <a:t>11/11/2024</a:t>
            </a:r>
            <a:endParaRPr lang="nl-NL" dirty="0">
              <a:solidFill>
                <a:schemeClr val="bg1"/>
              </a:solidFill>
            </a:endParaRPr>
          </a:p>
          <a:p>
            <a:pPr marL="285750" indent="-285750">
              <a:buFont typeface="Wingdings" panose="05000000000000000000" pitchFamily="2" charset="2"/>
              <a:buChar char="Ø"/>
            </a:pPr>
            <a:endParaRPr lang="nl-NL" dirty="0">
              <a:solidFill>
                <a:schemeClr val="bg1"/>
              </a:solidFill>
            </a:endParaRPr>
          </a:p>
          <a:p>
            <a:endParaRPr lang="nl-NL" sz="1800" dirty="0"/>
          </a:p>
          <a:p>
            <a:endParaRPr lang="nl-NL" dirty="0"/>
          </a:p>
        </p:txBody>
      </p:sp>
    </p:spTree>
    <p:extLst>
      <p:ext uri="{BB962C8B-B14F-4D97-AF65-F5344CB8AC3E}">
        <p14:creationId xmlns:p14="http://schemas.microsoft.com/office/powerpoint/2010/main" val="2875665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514143" y="1040667"/>
            <a:ext cx="8494389" cy="1235234"/>
          </a:xfrm>
        </p:spPr>
        <p:txBody>
          <a:bodyPr/>
          <a:lstStyle/>
          <a:p>
            <a:r>
              <a:rPr lang="nl-NL" b="1"/>
              <a:t>Publicatiereeks Gevaarlijke Stoffen (BBT)</a:t>
            </a:r>
          </a:p>
        </p:txBody>
      </p:sp>
      <p:sp>
        <p:nvSpPr>
          <p:cNvPr id="2" name="Ondertitel 1">
            <a:extLst>
              <a:ext uri="{FF2B5EF4-FFF2-40B4-BE49-F238E27FC236}">
                <a16:creationId xmlns:a16="http://schemas.microsoft.com/office/drawing/2014/main" id="{25E5D6FB-C7F4-8C05-9D16-6C7A64DFD22F}"/>
              </a:ext>
            </a:extLst>
          </p:cNvPr>
          <p:cNvSpPr>
            <a:spLocks noGrp="1"/>
          </p:cNvSpPr>
          <p:nvPr>
            <p:ph type="subTitle" idx="1"/>
          </p:nvPr>
        </p:nvSpPr>
        <p:spPr/>
        <p:txBody>
          <a:bodyPr/>
          <a:lstStyle/>
          <a:p>
            <a:endParaRPr lang="nl-NL"/>
          </a:p>
        </p:txBody>
      </p:sp>
      <p:pic>
        <p:nvPicPr>
          <p:cNvPr id="4" name="Afbeelding 5" descr="PGS 37-1">
            <a:extLst>
              <a:ext uri="{FF2B5EF4-FFF2-40B4-BE49-F238E27FC236}">
                <a16:creationId xmlns:a16="http://schemas.microsoft.com/office/drawing/2014/main" id="{63E87F64-98B5-C32E-CB8B-9C5C93363726}"/>
              </a:ext>
            </a:extLst>
          </p:cNvPr>
          <p:cNvPicPr>
            <a:picLocks noChangeAspect="1"/>
          </p:cNvPicPr>
          <p:nvPr/>
        </p:nvPicPr>
        <p:blipFill>
          <a:blip r:embed="rId2"/>
          <a:stretch>
            <a:fillRect/>
          </a:stretch>
        </p:blipFill>
        <p:spPr>
          <a:xfrm>
            <a:off x="90991" y="2977957"/>
            <a:ext cx="5159955" cy="2248604"/>
          </a:xfrm>
          <a:prstGeom prst="rect">
            <a:avLst/>
          </a:prstGeom>
        </p:spPr>
      </p:pic>
      <p:pic>
        <p:nvPicPr>
          <p:cNvPr id="5" name="Afbeelding 6" descr="PGS 37-2">
            <a:extLst>
              <a:ext uri="{FF2B5EF4-FFF2-40B4-BE49-F238E27FC236}">
                <a16:creationId xmlns:a16="http://schemas.microsoft.com/office/drawing/2014/main" id="{BCBB8200-5E9B-DF10-5E61-069AF14C4A3C}"/>
              </a:ext>
            </a:extLst>
          </p:cNvPr>
          <p:cNvPicPr>
            <a:picLocks noChangeAspect="1"/>
          </p:cNvPicPr>
          <p:nvPr/>
        </p:nvPicPr>
        <p:blipFill>
          <a:blip r:embed="rId3"/>
          <a:stretch>
            <a:fillRect/>
          </a:stretch>
        </p:blipFill>
        <p:spPr>
          <a:xfrm>
            <a:off x="5350386" y="2968785"/>
            <a:ext cx="6797286" cy="2257776"/>
          </a:xfrm>
          <a:prstGeom prst="rect">
            <a:avLst/>
          </a:prstGeom>
        </p:spPr>
      </p:pic>
    </p:spTree>
    <p:extLst>
      <p:ext uri="{BB962C8B-B14F-4D97-AF65-F5344CB8AC3E}">
        <p14:creationId xmlns:p14="http://schemas.microsoft.com/office/powerpoint/2010/main" val="373204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a:t>Batterij en veiligheid</a:t>
            </a:r>
          </a:p>
        </p:txBody>
      </p:sp>
    </p:spTree>
    <p:extLst>
      <p:ext uri="{BB962C8B-B14F-4D97-AF65-F5344CB8AC3E}">
        <p14:creationId xmlns:p14="http://schemas.microsoft.com/office/powerpoint/2010/main" val="266030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2"/>
          <p:cNvSpPr>
            <a:spLocks noGrp="1"/>
          </p:cNvSpPr>
          <p:nvPr>
            <p:ph type="title"/>
          </p:nvPr>
        </p:nvSpPr>
        <p:spPr>
          <a:xfrm>
            <a:off x="3025902" y="701380"/>
            <a:ext cx="11398957" cy="727301"/>
          </a:xfrm>
        </p:spPr>
        <p:txBody>
          <a:bodyPr>
            <a:normAutofit/>
          </a:bodyPr>
          <a:lstStyle/>
          <a:p>
            <a:r>
              <a:rPr lang="nl-NL" dirty="0"/>
              <a:t>De Lithium-ion batterij</a:t>
            </a:r>
          </a:p>
        </p:txBody>
      </p:sp>
      <p:sp>
        <p:nvSpPr>
          <p:cNvPr id="11" name="Tekstvak 10"/>
          <p:cNvSpPr txBox="1"/>
          <p:nvPr/>
        </p:nvSpPr>
        <p:spPr>
          <a:xfrm>
            <a:off x="333433" y="1314575"/>
            <a:ext cx="11673310" cy="923330"/>
          </a:xfrm>
          <a:prstGeom prst="rect">
            <a:avLst/>
          </a:prstGeom>
          <a:noFill/>
        </p:spPr>
        <p:txBody>
          <a:bodyPr wrap="square" rtlCol="0">
            <a:spAutoFit/>
          </a:bodyPr>
          <a:lstStyle/>
          <a:p>
            <a:pPr marL="285750" indent="-285750">
              <a:buFont typeface="Arial" panose="020B0604020202020204" pitchFamily="34" charset="0"/>
              <a:buChar char="•"/>
            </a:pPr>
            <a:r>
              <a:rPr lang="nl-NL" dirty="0"/>
              <a:t>5 belangrijke </a:t>
            </a:r>
            <a:r>
              <a:rPr lang="nl-NL" dirty="0" err="1"/>
              <a:t>batterijcel</a:t>
            </a:r>
            <a:r>
              <a:rPr lang="nl-NL" dirty="0"/>
              <a:t>-componenten: </a:t>
            </a:r>
            <a:r>
              <a:rPr lang="nl-NL" dirty="0" err="1"/>
              <a:t>cathode</a:t>
            </a:r>
            <a:r>
              <a:rPr lang="nl-NL" dirty="0"/>
              <a:t>, anode, separator, elektrolyt en </a:t>
            </a:r>
            <a:r>
              <a:rPr lang="nl-NL" dirty="0" err="1"/>
              <a:t>cell-packaging</a:t>
            </a:r>
            <a:endParaRPr lang="nl-NL" dirty="0"/>
          </a:p>
          <a:p>
            <a:pPr marL="285750" indent="-285750">
              <a:buFont typeface="Arial" panose="020B0604020202020204" pitchFamily="34" charset="0"/>
              <a:buChar char="•"/>
            </a:pPr>
            <a:r>
              <a:rPr lang="nl-NL" dirty="0"/>
              <a:t>Zijn belangrijke drivers voor de prestatie van batterijcellen, zoals: energiedichtheid, levensduur, laadsnelheid en veiligheid</a:t>
            </a:r>
            <a:endParaRPr lang="en-GB" dirty="0"/>
          </a:p>
        </p:txBody>
      </p:sp>
      <p:pic>
        <p:nvPicPr>
          <p:cNvPr id="5" name="Afbeelding 4" descr="Schematische weergave van een lithium-ion batterij met een cathode, anode, separator en het elektrolyt. De lithium-ion atomen gaan van de anode, via het elektrolyt door de separator naar de catho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18" y="2771232"/>
            <a:ext cx="4457700" cy="3057525"/>
          </a:xfrm>
          <a:prstGeom prst="rect">
            <a:avLst/>
          </a:prstGeom>
        </p:spPr>
      </p:pic>
      <p:sp>
        <p:nvSpPr>
          <p:cNvPr id="6" name="Tekstvak 5"/>
          <p:cNvSpPr txBox="1"/>
          <p:nvPr/>
        </p:nvSpPr>
        <p:spPr>
          <a:xfrm>
            <a:off x="518444" y="5828757"/>
            <a:ext cx="874644" cy="646331"/>
          </a:xfrm>
          <a:prstGeom prst="rect">
            <a:avLst/>
          </a:prstGeom>
          <a:noFill/>
        </p:spPr>
        <p:txBody>
          <a:bodyPr wrap="square" rtlCol="0">
            <a:spAutoFit/>
          </a:bodyPr>
          <a:lstStyle/>
          <a:p>
            <a:r>
              <a:rPr lang="en-US" sz="1200" u="sng"/>
              <a:t>Anode</a:t>
            </a:r>
            <a:r>
              <a:rPr lang="en-US" sz="1200"/>
              <a:t>:</a:t>
            </a:r>
          </a:p>
          <a:p>
            <a:r>
              <a:rPr lang="en-US" sz="1200" err="1"/>
              <a:t>Grafiet</a:t>
            </a:r>
            <a:endParaRPr lang="en-US" sz="1200"/>
          </a:p>
          <a:p>
            <a:endParaRPr lang="en-GB" sz="1200"/>
          </a:p>
        </p:txBody>
      </p:sp>
      <p:sp>
        <p:nvSpPr>
          <p:cNvPr id="8" name="Tekstvak 7"/>
          <p:cNvSpPr txBox="1"/>
          <p:nvPr/>
        </p:nvSpPr>
        <p:spPr>
          <a:xfrm>
            <a:off x="1528923" y="5828757"/>
            <a:ext cx="1033669" cy="646331"/>
          </a:xfrm>
          <a:prstGeom prst="rect">
            <a:avLst/>
          </a:prstGeom>
          <a:noFill/>
        </p:spPr>
        <p:txBody>
          <a:bodyPr wrap="square" rtlCol="0">
            <a:spAutoFit/>
          </a:bodyPr>
          <a:lstStyle/>
          <a:p>
            <a:r>
              <a:rPr lang="en-US" sz="1200" u="sng" err="1"/>
              <a:t>Elektrolyt</a:t>
            </a:r>
            <a:r>
              <a:rPr lang="en-US" sz="1200"/>
              <a:t>:</a:t>
            </a:r>
          </a:p>
          <a:p>
            <a:r>
              <a:rPr lang="en-US" sz="1200"/>
              <a:t>Li-</a:t>
            </a:r>
            <a:r>
              <a:rPr lang="en-US" sz="1200" err="1"/>
              <a:t>zout</a:t>
            </a:r>
            <a:r>
              <a:rPr lang="en-US" sz="1200"/>
              <a:t> in </a:t>
            </a:r>
            <a:r>
              <a:rPr lang="en-US" sz="1200" err="1"/>
              <a:t>oplossing</a:t>
            </a:r>
            <a:endParaRPr lang="en-GB" sz="1200"/>
          </a:p>
        </p:txBody>
      </p:sp>
      <p:sp>
        <p:nvSpPr>
          <p:cNvPr id="7" name="Tekstvak 6"/>
          <p:cNvSpPr txBox="1"/>
          <p:nvPr/>
        </p:nvSpPr>
        <p:spPr>
          <a:xfrm>
            <a:off x="2698427" y="5828757"/>
            <a:ext cx="1917424" cy="1015663"/>
          </a:xfrm>
          <a:prstGeom prst="rect">
            <a:avLst/>
          </a:prstGeom>
          <a:noFill/>
        </p:spPr>
        <p:txBody>
          <a:bodyPr wrap="square" rtlCol="0">
            <a:spAutoFit/>
          </a:bodyPr>
          <a:lstStyle/>
          <a:p>
            <a:r>
              <a:rPr lang="en-US" sz="1200" u="sng" dirty="0"/>
              <a:t>Cathode</a:t>
            </a:r>
            <a:r>
              <a:rPr lang="en-US" sz="1200" dirty="0"/>
              <a:t>:</a:t>
            </a:r>
          </a:p>
          <a:p>
            <a:r>
              <a:rPr lang="it-IT" sz="1200" dirty="0"/>
              <a:t>NMC (Li, Mn, Co, Ni)</a:t>
            </a:r>
          </a:p>
          <a:p>
            <a:r>
              <a:rPr lang="it-IT" sz="1200" dirty="0"/>
              <a:t>LFP (Li, Fe, P)</a:t>
            </a:r>
          </a:p>
          <a:p>
            <a:endParaRPr lang="en-US" sz="1200" dirty="0"/>
          </a:p>
          <a:p>
            <a:endParaRPr lang="en-GB" sz="1200" dirty="0"/>
          </a:p>
        </p:txBody>
      </p:sp>
      <p:pic>
        <p:nvPicPr>
          <p:cNvPr id="10" name="Afbeelding 9" descr="Schematische weergave van een lithium ion batterij dat wordt samengevoegd tot een module en vervolgens tot een accu on gebruikt te worden in een elektrische auto"/>
          <p:cNvPicPr>
            <a:picLocks noChangeAspect="1"/>
          </p:cNvPicPr>
          <p:nvPr/>
        </p:nvPicPr>
        <p:blipFill>
          <a:blip r:embed="rId3"/>
          <a:stretch>
            <a:fillRect/>
          </a:stretch>
        </p:blipFill>
        <p:spPr>
          <a:xfrm>
            <a:off x="4990269" y="2389435"/>
            <a:ext cx="7082215" cy="4200939"/>
          </a:xfrm>
          <a:prstGeom prst="rect">
            <a:avLst/>
          </a:prstGeom>
          <a:ln w="12700" cmpd="thickThin">
            <a:solidFill>
              <a:schemeClr val="bg2">
                <a:lumMod val="25000"/>
              </a:schemeClr>
            </a:solidFill>
          </a:ln>
        </p:spPr>
      </p:pic>
      <p:sp>
        <p:nvSpPr>
          <p:cNvPr id="17" name="Rechthoek 16">
            <a:extLst>
              <a:ext uri="{C183D7F6-B498-43B3-948B-1728B52AA6E4}">
                <adec:decorative xmlns:adec="http://schemas.microsoft.com/office/drawing/2017/decorative" val="1"/>
              </a:ext>
            </a:extLst>
          </p:cNvPr>
          <p:cNvSpPr/>
          <p:nvPr/>
        </p:nvSpPr>
        <p:spPr>
          <a:xfrm>
            <a:off x="191380" y="2389435"/>
            <a:ext cx="4608576" cy="4200939"/>
          </a:xfrm>
          <a:prstGeom prst="rect">
            <a:avLst/>
          </a:prstGeom>
          <a:noFill/>
          <a:ln cmpd="sng">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6A11DB3C-9228-7368-F955-0054287DCD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12</a:t>
            </a:fld>
            <a:endParaRPr lang="nl-NL"/>
          </a:p>
        </p:txBody>
      </p:sp>
    </p:spTree>
    <p:extLst>
      <p:ext uri="{BB962C8B-B14F-4D97-AF65-F5344CB8AC3E}">
        <p14:creationId xmlns:p14="http://schemas.microsoft.com/office/powerpoint/2010/main" val="286349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Risico’s </a:t>
            </a:r>
          </a:p>
        </p:txBody>
      </p:sp>
      <p:sp>
        <p:nvSpPr>
          <p:cNvPr id="8" name="Tijdelijke aanduiding voor tekst 7"/>
          <p:cNvSpPr>
            <a:spLocks noGrp="1"/>
          </p:cNvSpPr>
          <p:nvPr>
            <p:ph type="body" sz="quarter" idx="13"/>
          </p:nvPr>
        </p:nvSpPr>
        <p:spPr>
          <a:xfrm>
            <a:off x="601133" y="1811339"/>
            <a:ext cx="9353445" cy="2593393"/>
          </a:xfrm>
        </p:spPr>
        <p:txBody>
          <a:bodyPr>
            <a:normAutofit/>
          </a:bodyPr>
          <a:lstStyle/>
          <a:p>
            <a:pPr marL="285750" indent="-285750">
              <a:buFont typeface="Arial" panose="020B0604020202020204" pitchFamily="34" charset="0"/>
              <a:buChar char="•"/>
            </a:pPr>
            <a:r>
              <a:rPr lang="nl-NL" dirty="0" err="1"/>
              <a:t>Thermal</a:t>
            </a:r>
            <a:r>
              <a:rPr lang="nl-NL" dirty="0"/>
              <a:t> </a:t>
            </a:r>
            <a:r>
              <a:rPr lang="nl-NL" dirty="0" err="1"/>
              <a:t>runaway</a:t>
            </a:r>
            <a:r>
              <a:rPr lang="nl-NL" dirty="0"/>
              <a:t>: kettingreactie waarin defecte cel naburige cellen opwarmt-&gt; oververhitting waardoor batterij nog meer opwarmt, de toename van warmte zorgt voor niet te stoppen sneeuwbaleffect.</a:t>
            </a:r>
          </a:p>
          <a:p>
            <a:pPr marL="285750" indent="-285750">
              <a:buFont typeface="Arial" panose="020B0604020202020204" pitchFamily="34" charset="0"/>
              <a:buChar char="•"/>
            </a:pPr>
            <a:r>
              <a:rPr lang="nl-NL" dirty="0"/>
              <a:t>Mogelijke effecten </a:t>
            </a:r>
            <a:r>
              <a:rPr lang="nl-NL" dirty="0" err="1"/>
              <a:t>thermal</a:t>
            </a:r>
            <a:r>
              <a:rPr lang="nl-NL" dirty="0"/>
              <a:t> </a:t>
            </a:r>
            <a:r>
              <a:rPr lang="nl-NL" dirty="0" err="1"/>
              <a:t>runaway</a:t>
            </a:r>
            <a:r>
              <a:rPr lang="nl-NL" dirty="0"/>
              <a:t>: vrijkomen van een toxische en brandbare gascompositie, een batterijbrand en een dampwolkexplosie of wolkbrand. </a:t>
            </a:r>
          </a:p>
          <a:p>
            <a:pPr marL="285750" indent="-285750">
              <a:buFont typeface="Arial" panose="020B0604020202020204" pitchFamily="34" charset="0"/>
              <a:buChar char="•"/>
            </a:pPr>
            <a:r>
              <a:rPr lang="nl-NL" dirty="0" err="1"/>
              <a:t>Celfalen</a:t>
            </a:r>
            <a:r>
              <a:rPr lang="nl-NL" dirty="0"/>
              <a:t> door: interne kortsluiting, overladen, fysieke schade, productiefouten en veroudering</a:t>
            </a:r>
          </a:p>
        </p:txBody>
      </p:sp>
      <p:sp>
        <p:nvSpPr>
          <p:cNvPr id="6" name="Tijdelijke aanduiding voor afbeelding 5">
            <a:extLst>
              <a:ext uri="{FF2B5EF4-FFF2-40B4-BE49-F238E27FC236}">
                <a16:creationId xmlns:a16="http://schemas.microsoft.com/office/drawing/2014/main" id="{1D9568E4-FFEB-E047-B259-BA7CDEB831EC}"/>
              </a:ext>
            </a:extLst>
          </p:cNvPr>
          <p:cNvSpPr>
            <a:spLocks noGrp="1"/>
          </p:cNvSpPr>
          <p:nvPr>
            <p:ph type="pic" sz="quarter" idx="14"/>
          </p:nvPr>
        </p:nvSpPr>
        <p:spPr>
          <a:xfrm>
            <a:off x="7359805" y="6187471"/>
            <a:ext cx="4511450" cy="347772"/>
          </a:xfrm>
        </p:spPr>
        <p:txBody>
          <a:bodyPr/>
          <a:lstStyle/>
          <a:p>
            <a:r>
              <a:rPr lang="nl-NL">
                <a:hlinkClick r:id="rId3"/>
              </a:rPr>
              <a:t>https://youtu.be/n_3x5GPFNcc</a:t>
            </a:r>
            <a:endParaRPr lang="nl-NL"/>
          </a:p>
          <a:p>
            <a:endParaRPr lang="nl-NL"/>
          </a:p>
          <a:p>
            <a:endParaRPr lang="nl-NL"/>
          </a:p>
        </p:txBody>
      </p:sp>
      <p:pic>
        <p:nvPicPr>
          <p:cNvPr id="11" name="Afbeelding 10">
            <a:extLst>
              <a:ext uri="{FF2B5EF4-FFF2-40B4-BE49-F238E27FC236}">
                <a16:creationId xmlns:a16="http://schemas.microsoft.com/office/drawing/2014/main" id="{23D54DC3-4DDB-4287-063F-DE9D55C0DD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21487" y="3853659"/>
            <a:ext cx="4188086" cy="2386041"/>
          </a:xfrm>
          <a:prstGeom prst="rect">
            <a:avLst/>
          </a:prstGeom>
        </p:spPr>
      </p:pic>
    </p:spTree>
    <p:extLst>
      <p:ext uri="{BB962C8B-B14F-4D97-AF65-F5344CB8AC3E}">
        <p14:creationId xmlns:p14="http://schemas.microsoft.com/office/powerpoint/2010/main" val="23451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8202-8668-66FA-9AA7-BE968E5B932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3B875434-0CD1-342E-2351-30C78508909C}"/>
              </a:ext>
            </a:extLst>
          </p:cNvPr>
          <p:cNvSpPr>
            <a:spLocks noGrp="1"/>
          </p:cNvSpPr>
          <p:nvPr>
            <p:ph type="title"/>
          </p:nvPr>
        </p:nvSpPr>
        <p:spPr/>
        <p:txBody>
          <a:bodyPr/>
          <a:lstStyle/>
          <a:p>
            <a:r>
              <a:rPr lang="nl-NL" dirty="0" err="1"/>
              <a:t>Thermal</a:t>
            </a:r>
            <a:r>
              <a:rPr lang="nl-NL" dirty="0"/>
              <a:t> </a:t>
            </a:r>
            <a:r>
              <a:rPr lang="nl-NL" dirty="0" err="1"/>
              <a:t>runaway</a:t>
            </a:r>
            <a:endParaRPr lang="nl-NL" dirty="0"/>
          </a:p>
        </p:txBody>
      </p:sp>
      <p:sp>
        <p:nvSpPr>
          <p:cNvPr id="8" name="Tijdelijke aanduiding voor tekst 7">
            <a:extLst>
              <a:ext uri="{FF2B5EF4-FFF2-40B4-BE49-F238E27FC236}">
                <a16:creationId xmlns:a16="http://schemas.microsoft.com/office/drawing/2014/main" id="{495A040C-B29C-A9F8-10EB-18A3B2B15445}"/>
              </a:ext>
            </a:extLst>
          </p:cNvPr>
          <p:cNvSpPr>
            <a:spLocks noGrp="1"/>
          </p:cNvSpPr>
          <p:nvPr>
            <p:ph type="body" sz="quarter" idx="13"/>
          </p:nvPr>
        </p:nvSpPr>
        <p:spPr>
          <a:xfrm>
            <a:off x="601133" y="1811339"/>
            <a:ext cx="9353445" cy="4048830"/>
          </a:xfrm>
        </p:spPr>
        <p:txBody>
          <a:bodyPr>
            <a:normAutofit/>
          </a:bodyPr>
          <a:lstStyle/>
          <a:p>
            <a:pPr marL="285750" indent="-285750">
              <a:buFont typeface="Arial" panose="020B0604020202020204" pitchFamily="34" charset="0"/>
              <a:buChar char="•"/>
            </a:pPr>
            <a:r>
              <a:rPr lang="nl-NL" dirty="0"/>
              <a:t>Gasvorming zorgt voor toenemende druk. Bij bepaalde druk faalt de cel en zal een mengsel van gas en onderdelen uit de cel spuiten.</a:t>
            </a:r>
          </a:p>
          <a:p>
            <a:pPr marL="285750" indent="-285750">
              <a:buFont typeface="Arial" panose="020B0604020202020204" pitchFamily="34" charset="0"/>
              <a:buChar char="•"/>
            </a:pPr>
            <a:r>
              <a:rPr lang="nl-NL" dirty="0"/>
              <a:t>Dit mengsel kan ontbranden, daarbij ontstaat een fakkel, die langzaam in een stabiele brand verandert.</a:t>
            </a:r>
          </a:p>
          <a:p>
            <a:pPr marL="285750" indent="-285750">
              <a:buFont typeface="Arial" panose="020B0604020202020204" pitchFamily="34" charset="0"/>
              <a:buChar char="•"/>
            </a:pPr>
            <a:r>
              <a:rPr lang="nl-NL" dirty="0"/>
              <a:t>Individuele cellen kunnen los van elkaar in brand raken, waardoor met tussenpozen fakkels vrij kunnen komen.</a:t>
            </a:r>
          </a:p>
          <a:p>
            <a:pPr marL="285750" indent="-285750">
              <a:buFont typeface="Arial" panose="020B0604020202020204" pitchFamily="34" charset="0"/>
              <a:buChar char="•"/>
            </a:pPr>
            <a:r>
              <a:rPr lang="nl-NL" dirty="0"/>
              <a:t>Brand zal doven als de brandbare onderdelen op raken, maar kan weer oplaaien als er cellen zijn die nog niet gebrand hebben.</a:t>
            </a:r>
          </a:p>
        </p:txBody>
      </p:sp>
      <p:pic>
        <p:nvPicPr>
          <p:cNvPr id="13" name="Afbeelding 12" descr="NIPV artikel: Literauuronderzoek naar de brandeffecten van Lithium-ion batterijbranden">
            <a:extLst>
              <a:ext uri="{FF2B5EF4-FFF2-40B4-BE49-F238E27FC236}">
                <a16:creationId xmlns:a16="http://schemas.microsoft.com/office/drawing/2014/main" id="{45C8FB15-CBB3-A073-B269-E59221FD66C3}"/>
              </a:ext>
            </a:extLst>
          </p:cNvPr>
          <p:cNvPicPr>
            <a:picLocks noChangeAspect="1"/>
          </p:cNvPicPr>
          <p:nvPr/>
        </p:nvPicPr>
        <p:blipFill>
          <a:blip r:embed="rId3"/>
          <a:stretch>
            <a:fillRect/>
          </a:stretch>
        </p:blipFill>
        <p:spPr>
          <a:xfrm>
            <a:off x="10125307" y="0"/>
            <a:ext cx="1979138" cy="2775257"/>
          </a:xfrm>
          <a:prstGeom prst="rect">
            <a:avLst/>
          </a:prstGeom>
        </p:spPr>
      </p:pic>
    </p:spTree>
    <p:extLst>
      <p:ext uri="{BB962C8B-B14F-4D97-AF65-F5344CB8AC3E}">
        <p14:creationId xmlns:p14="http://schemas.microsoft.com/office/powerpoint/2010/main" val="29738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EFD4C-42CF-B8A3-B3DF-F4AC8F3E7196}"/>
              </a:ext>
              <a:ext uri="{C183D7F6-B498-43B3-948B-1728B52AA6E4}">
                <adec:decorative xmlns:adec="http://schemas.microsoft.com/office/drawing/2017/decorative" val="1"/>
              </a:ext>
            </a:extLst>
          </p:cNvPr>
          <p:cNvSpPr>
            <a:spLocks noGrp="1"/>
          </p:cNvSpPr>
          <p:nvPr>
            <p:ph type="title"/>
          </p:nvPr>
        </p:nvSpPr>
        <p:spPr>
          <a:xfrm>
            <a:off x="601133" y="-663123"/>
            <a:ext cx="10972800" cy="663123"/>
          </a:xfrm>
        </p:spPr>
        <p:txBody>
          <a:bodyPr vert="horz" lIns="91440" tIns="45720" rIns="91440" bIns="45720" rtlCol="0" anchor="b">
            <a:normAutofit/>
          </a:bodyPr>
          <a:lstStyle/>
          <a:p>
            <a:r>
              <a:rPr lang="nl-NL" dirty="0"/>
              <a:t>Visualisatie </a:t>
            </a:r>
            <a:r>
              <a:rPr lang="nl-NL" dirty="0" err="1"/>
              <a:t>thermal</a:t>
            </a:r>
            <a:r>
              <a:rPr lang="nl-NL" dirty="0"/>
              <a:t> </a:t>
            </a:r>
            <a:r>
              <a:rPr lang="nl-NL" dirty="0" err="1"/>
              <a:t>runaway</a:t>
            </a:r>
            <a:endParaRPr lang="nl-NL" dirty="0"/>
          </a:p>
        </p:txBody>
      </p:sp>
      <p:pic>
        <p:nvPicPr>
          <p:cNvPr id="8" name="Picture 7" descr="5 fases van een thermal runaway: &#10;1. Begin (niet veel te zijn van buiten)&#10;2. Fakkelbrand zichtbaar&#10;3. Stabiele brand&#10;4. Nieuwe fakkels bij ontsteken nieuwe cellen&#10;5. Brand zal dover als er geen brandbaar materiaal is">
            <a:extLst>
              <a:ext uri="{FF2B5EF4-FFF2-40B4-BE49-F238E27FC236}">
                <a16:creationId xmlns:a16="http://schemas.microsoft.com/office/drawing/2014/main" id="{861FE126-E318-03C1-8DE7-99CCE3DA6091}"/>
              </a:ext>
            </a:extLst>
          </p:cNvPr>
          <p:cNvPicPr>
            <a:picLocks noChangeAspect="1"/>
          </p:cNvPicPr>
          <p:nvPr/>
        </p:nvPicPr>
        <p:blipFill>
          <a:blip r:embed="rId3"/>
          <a:stretch>
            <a:fillRect/>
          </a:stretch>
        </p:blipFill>
        <p:spPr>
          <a:xfrm>
            <a:off x="3383947" y="220076"/>
            <a:ext cx="5581940" cy="6255109"/>
          </a:xfrm>
          <a:prstGeom prst="rect">
            <a:avLst/>
          </a:prstGeom>
        </p:spPr>
      </p:pic>
      <p:pic>
        <p:nvPicPr>
          <p:cNvPr id="4" name="Afbeelding 12">
            <a:extLst>
              <a:ext uri="{FF2B5EF4-FFF2-40B4-BE49-F238E27FC236}">
                <a16:creationId xmlns:a16="http://schemas.microsoft.com/office/drawing/2014/main" id="{2BEC5677-9F61-C84A-17CE-04139B4543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25307" y="0"/>
            <a:ext cx="1979138" cy="2775257"/>
          </a:xfrm>
          <a:prstGeom prst="rect">
            <a:avLst/>
          </a:prstGeom>
        </p:spPr>
      </p:pic>
    </p:spTree>
    <p:extLst>
      <p:ext uri="{BB962C8B-B14F-4D97-AF65-F5344CB8AC3E}">
        <p14:creationId xmlns:p14="http://schemas.microsoft.com/office/powerpoint/2010/main" val="80464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E8058-8AEC-4B2E-5533-8862FEBFA14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48FE446-1BE3-8E3B-262F-5AC27A0898F1}"/>
              </a:ext>
            </a:extLst>
          </p:cNvPr>
          <p:cNvSpPr>
            <a:spLocks noGrp="1"/>
          </p:cNvSpPr>
          <p:nvPr>
            <p:ph type="title"/>
          </p:nvPr>
        </p:nvSpPr>
        <p:spPr/>
        <p:txBody>
          <a:bodyPr/>
          <a:lstStyle/>
          <a:p>
            <a:r>
              <a:rPr lang="nl-NL" dirty="0"/>
              <a:t>Verspreiding van </a:t>
            </a:r>
            <a:r>
              <a:rPr lang="nl-NL" dirty="0" err="1"/>
              <a:t>thermal</a:t>
            </a:r>
            <a:r>
              <a:rPr lang="nl-NL" dirty="0"/>
              <a:t> </a:t>
            </a:r>
            <a:r>
              <a:rPr lang="nl-NL" dirty="0" err="1"/>
              <a:t>runaway</a:t>
            </a:r>
            <a:endParaRPr lang="nl-NL" dirty="0"/>
          </a:p>
        </p:txBody>
      </p:sp>
      <p:sp>
        <p:nvSpPr>
          <p:cNvPr id="8" name="Tijdelijke aanduiding voor tekst 7">
            <a:extLst>
              <a:ext uri="{FF2B5EF4-FFF2-40B4-BE49-F238E27FC236}">
                <a16:creationId xmlns:a16="http://schemas.microsoft.com/office/drawing/2014/main" id="{67A66498-94F8-3B19-E5C6-C469B236E2DB}"/>
              </a:ext>
            </a:extLst>
          </p:cNvPr>
          <p:cNvSpPr>
            <a:spLocks noGrp="1"/>
          </p:cNvSpPr>
          <p:nvPr>
            <p:ph type="body" sz="quarter" idx="13"/>
          </p:nvPr>
        </p:nvSpPr>
        <p:spPr>
          <a:xfrm>
            <a:off x="601133" y="1811339"/>
            <a:ext cx="9353445" cy="4048830"/>
          </a:xfrm>
        </p:spPr>
        <p:txBody>
          <a:bodyPr>
            <a:normAutofit/>
          </a:bodyPr>
          <a:lstStyle/>
          <a:p>
            <a:pPr marL="285750" indent="-285750">
              <a:buFont typeface="Arial" panose="020B0604020202020204" pitchFamily="34" charset="0"/>
              <a:buChar char="•"/>
            </a:pPr>
            <a:r>
              <a:rPr lang="nl-NL" dirty="0"/>
              <a:t>Door de hitte die bij een </a:t>
            </a:r>
            <a:r>
              <a:rPr lang="nl-NL" dirty="0" err="1"/>
              <a:t>thermal</a:t>
            </a:r>
            <a:r>
              <a:rPr lang="nl-NL" dirty="0"/>
              <a:t> </a:t>
            </a:r>
            <a:r>
              <a:rPr lang="nl-NL" dirty="0" err="1"/>
              <a:t>runaway</a:t>
            </a:r>
            <a:r>
              <a:rPr lang="nl-NL" dirty="0"/>
              <a:t> ontstaat, verspreidt deze zich tussen cellen: thermische propagatie.</a:t>
            </a:r>
          </a:p>
          <a:p>
            <a:pPr marL="285750" indent="-285750">
              <a:buFont typeface="Arial" panose="020B0604020202020204" pitchFamily="34" charset="0"/>
              <a:buChar char="•"/>
            </a:pPr>
            <a:r>
              <a:rPr lang="nl-NL" dirty="0"/>
              <a:t>Dit gebeurt vanaf een temperatuur van 200 °C.</a:t>
            </a:r>
          </a:p>
          <a:p>
            <a:pPr marL="285750" indent="-285750">
              <a:buFont typeface="Arial" panose="020B0604020202020204" pitchFamily="34" charset="0"/>
              <a:buChar char="•"/>
            </a:pPr>
            <a:r>
              <a:rPr lang="nl-NL" dirty="0"/>
              <a:t>Verspreiding gaat snel (2-10 min) naar</a:t>
            </a:r>
            <a:r>
              <a:rPr lang="en-GB" dirty="0"/>
              <a:t> </a:t>
            </a:r>
            <a:r>
              <a:rPr lang="en-GB" dirty="0" err="1"/>
              <a:t>naastgelegen</a:t>
            </a:r>
            <a:r>
              <a:rPr lang="en-GB" dirty="0"/>
              <a:t> </a:t>
            </a:r>
            <a:r>
              <a:rPr lang="en-GB" dirty="0" err="1"/>
              <a:t>en</a:t>
            </a:r>
            <a:r>
              <a:rPr lang="en-GB" dirty="0"/>
              <a:t> </a:t>
            </a:r>
            <a:r>
              <a:rPr lang="en-GB" dirty="0" err="1"/>
              <a:t>bovengelegen</a:t>
            </a:r>
            <a:r>
              <a:rPr lang="en-GB" dirty="0"/>
              <a:t> </a:t>
            </a:r>
            <a:r>
              <a:rPr lang="en-GB" dirty="0" err="1"/>
              <a:t>cellen</a:t>
            </a:r>
            <a:r>
              <a:rPr lang="en-GB" dirty="0"/>
              <a:t>, maar </a:t>
            </a:r>
            <a:r>
              <a:rPr lang="en-GB" dirty="0" err="1"/>
              <a:t>langzaam</a:t>
            </a:r>
            <a:r>
              <a:rPr lang="en-GB" dirty="0"/>
              <a:t> (1 </a:t>
            </a:r>
            <a:r>
              <a:rPr lang="en-GB" dirty="0" err="1"/>
              <a:t>uur</a:t>
            </a:r>
            <a:r>
              <a:rPr lang="en-GB" dirty="0"/>
              <a:t>) of </a:t>
            </a:r>
            <a:r>
              <a:rPr lang="en-GB" dirty="0" err="1"/>
              <a:t>zelfs</a:t>
            </a:r>
            <a:r>
              <a:rPr lang="en-GB" dirty="0"/>
              <a:t> </a:t>
            </a:r>
            <a:r>
              <a:rPr lang="en-GB" dirty="0" err="1"/>
              <a:t>niet</a:t>
            </a:r>
            <a:r>
              <a:rPr lang="en-GB" dirty="0"/>
              <a:t> </a:t>
            </a:r>
            <a:r>
              <a:rPr lang="en-GB" dirty="0" err="1"/>
              <a:t>naar</a:t>
            </a:r>
            <a:r>
              <a:rPr lang="en-GB" dirty="0"/>
              <a:t> </a:t>
            </a:r>
            <a:r>
              <a:rPr lang="en-GB" dirty="0" err="1"/>
              <a:t>ondergelegen</a:t>
            </a:r>
            <a:r>
              <a:rPr lang="en-GB" dirty="0"/>
              <a:t> modules.</a:t>
            </a:r>
          </a:p>
          <a:p>
            <a:pPr marL="285750" indent="-285750">
              <a:buFont typeface="Arial" panose="020B0604020202020204" pitchFamily="34" charset="0"/>
              <a:buChar char="•"/>
            </a:pPr>
            <a:r>
              <a:rPr lang="en-GB" dirty="0" err="1"/>
              <a:t>Hierdoor</a:t>
            </a:r>
            <a:r>
              <a:rPr lang="en-GB" dirty="0"/>
              <a:t> is de </a:t>
            </a:r>
            <a:r>
              <a:rPr lang="en-GB" dirty="0" err="1"/>
              <a:t>plek</a:t>
            </a:r>
            <a:r>
              <a:rPr lang="en-GB" dirty="0"/>
              <a:t> </a:t>
            </a:r>
            <a:r>
              <a:rPr lang="en-GB" dirty="0" err="1"/>
              <a:t>binnen</a:t>
            </a:r>
            <a:r>
              <a:rPr lang="en-GB" dirty="0"/>
              <a:t> </a:t>
            </a:r>
            <a:r>
              <a:rPr lang="en-GB" dirty="0" err="1"/>
              <a:t>een</a:t>
            </a:r>
            <a:r>
              <a:rPr lang="en-GB" dirty="0"/>
              <a:t> </a:t>
            </a:r>
            <a:r>
              <a:rPr lang="en-GB" dirty="0" err="1"/>
              <a:t>batterij</a:t>
            </a:r>
            <a:r>
              <a:rPr lang="en-GB" dirty="0"/>
              <a:t> </a:t>
            </a:r>
            <a:r>
              <a:rPr lang="en-GB" dirty="0" err="1"/>
              <a:t>waar</a:t>
            </a:r>
            <a:r>
              <a:rPr lang="en-GB" dirty="0"/>
              <a:t> thermal runaway </a:t>
            </a:r>
            <a:r>
              <a:rPr lang="en-GB" dirty="0" err="1"/>
              <a:t>begint</a:t>
            </a:r>
            <a:r>
              <a:rPr lang="en-GB" dirty="0"/>
              <a:t> van </a:t>
            </a:r>
            <a:r>
              <a:rPr lang="en-GB" dirty="0" err="1"/>
              <a:t>belang</a:t>
            </a:r>
            <a:r>
              <a:rPr lang="en-GB" dirty="0"/>
              <a:t> </a:t>
            </a:r>
            <a:r>
              <a:rPr lang="en-GB" dirty="0" err="1"/>
              <a:t>voor</a:t>
            </a:r>
            <a:r>
              <a:rPr lang="en-GB" dirty="0"/>
              <a:t> de </a:t>
            </a:r>
            <a:r>
              <a:rPr lang="en-GB" dirty="0" err="1"/>
              <a:t>verspreiding</a:t>
            </a:r>
            <a:r>
              <a:rPr lang="en-GB" dirty="0"/>
              <a:t>.</a:t>
            </a:r>
          </a:p>
          <a:p>
            <a:pPr marL="285750" indent="-285750">
              <a:buFont typeface="Arial" panose="020B0604020202020204" pitchFamily="34" charset="0"/>
              <a:buChar char="•"/>
            </a:pPr>
            <a:r>
              <a:rPr lang="nl-NL" dirty="0"/>
              <a:t>Naast interne verspreiding, kunnen naastgelegen batterijpakketten elkaar in </a:t>
            </a:r>
            <a:r>
              <a:rPr lang="nl-NL" dirty="0" err="1"/>
              <a:t>thermal</a:t>
            </a:r>
            <a:r>
              <a:rPr lang="nl-NL" dirty="0"/>
              <a:t> </a:t>
            </a:r>
            <a:r>
              <a:rPr lang="nl-NL" dirty="0" err="1"/>
              <a:t>runaway</a:t>
            </a:r>
            <a:r>
              <a:rPr lang="nl-NL" dirty="0"/>
              <a:t> brengen. Afstand helpt bij het voorkomen hiervan.</a:t>
            </a:r>
          </a:p>
        </p:txBody>
      </p:sp>
      <p:pic>
        <p:nvPicPr>
          <p:cNvPr id="13" name="Afbeelding 12" descr="NIPV artikel: Literauuronderzoek naar de brandeffecten van Lithium-ion batterijbranden">
            <a:extLst>
              <a:ext uri="{FF2B5EF4-FFF2-40B4-BE49-F238E27FC236}">
                <a16:creationId xmlns:a16="http://schemas.microsoft.com/office/drawing/2014/main" id="{89447E9E-33F7-3E75-8F81-4DED7E159910}"/>
              </a:ext>
            </a:extLst>
          </p:cNvPr>
          <p:cNvPicPr>
            <a:picLocks noChangeAspect="1"/>
          </p:cNvPicPr>
          <p:nvPr/>
        </p:nvPicPr>
        <p:blipFill>
          <a:blip r:embed="rId3"/>
          <a:stretch>
            <a:fillRect/>
          </a:stretch>
        </p:blipFill>
        <p:spPr>
          <a:xfrm>
            <a:off x="10125307" y="0"/>
            <a:ext cx="1979138" cy="2775257"/>
          </a:xfrm>
          <a:prstGeom prst="rect">
            <a:avLst/>
          </a:prstGeom>
        </p:spPr>
      </p:pic>
    </p:spTree>
    <p:extLst>
      <p:ext uri="{BB962C8B-B14F-4D97-AF65-F5344CB8AC3E}">
        <p14:creationId xmlns:p14="http://schemas.microsoft.com/office/powerpoint/2010/main" val="146777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AD407-DE18-8C1C-0A5F-E97FAE19354E}"/>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C1F960CE-5A93-BAB7-B966-19DC7BD05373}"/>
              </a:ext>
            </a:extLst>
          </p:cNvPr>
          <p:cNvSpPr>
            <a:spLocks noGrp="1"/>
          </p:cNvSpPr>
          <p:nvPr>
            <p:ph type="title"/>
          </p:nvPr>
        </p:nvSpPr>
        <p:spPr/>
        <p:txBody>
          <a:bodyPr/>
          <a:lstStyle/>
          <a:p>
            <a:r>
              <a:rPr lang="nl-NL" dirty="0"/>
              <a:t>Brandeffecten</a:t>
            </a:r>
          </a:p>
        </p:txBody>
      </p:sp>
      <p:sp>
        <p:nvSpPr>
          <p:cNvPr id="8" name="Tijdelijke aanduiding voor tekst 7">
            <a:extLst>
              <a:ext uri="{FF2B5EF4-FFF2-40B4-BE49-F238E27FC236}">
                <a16:creationId xmlns:a16="http://schemas.microsoft.com/office/drawing/2014/main" id="{B6CB4A2A-AD34-8553-54DE-DFE8A1D12405}"/>
              </a:ext>
            </a:extLst>
          </p:cNvPr>
          <p:cNvSpPr>
            <a:spLocks noGrp="1"/>
          </p:cNvSpPr>
          <p:nvPr>
            <p:ph type="body" sz="quarter" idx="13"/>
          </p:nvPr>
        </p:nvSpPr>
        <p:spPr>
          <a:xfrm>
            <a:off x="601133" y="1811339"/>
            <a:ext cx="9353445" cy="2593393"/>
          </a:xfrm>
        </p:spPr>
        <p:txBody>
          <a:bodyPr>
            <a:normAutofit/>
          </a:bodyPr>
          <a:lstStyle/>
          <a:p>
            <a:pPr marL="285750" indent="-285750">
              <a:buFont typeface="Arial" panose="020B0604020202020204" pitchFamily="34" charset="0"/>
              <a:buChar char="•"/>
            </a:pPr>
            <a:r>
              <a:rPr lang="nl-NL" dirty="0"/>
              <a:t>De batterij kan lange tijd relatief stabiel blijven branden (met in tussenpozen fakkels).</a:t>
            </a:r>
          </a:p>
          <a:p>
            <a:pPr marL="285750" indent="-285750">
              <a:buFont typeface="Arial" panose="020B0604020202020204" pitchFamily="34" charset="0"/>
              <a:buChar char="•"/>
            </a:pPr>
            <a:r>
              <a:rPr lang="nl-NL" dirty="0"/>
              <a:t>De brand is heet (&gt;600 °C) en is niet tot nauwelijks te blussen.</a:t>
            </a:r>
          </a:p>
          <a:p>
            <a:pPr marL="285750" indent="-285750">
              <a:buFont typeface="Arial" panose="020B0604020202020204" pitchFamily="34" charset="0"/>
              <a:buChar char="•"/>
            </a:pPr>
            <a:r>
              <a:rPr lang="nl-NL" dirty="0"/>
              <a:t>Vrijkomende fakkels kunnen langer dan 2 m worden</a:t>
            </a:r>
          </a:p>
          <a:p>
            <a:pPr marL="285750" indent="-285750">
              <a:buFont typeface="Arial" panose="020B0604020202020204" pitchFamily="34" charset="0"/>
              <a:buChar char="•"/>
            </a:pPr>
            <a:r>
              <a:rPr lang="nl-NL" dirty="0"/>
              <a:t>(Brandende) </a:t>
            </a:r>
            <a:r>
              <a:rPr lang="nl-NL" dirty="0" err="1"/>
              <a:t>celonderdelen</a:t>
            </a:r>
            <a:r>
              <a:rPr lang="nl-NL" dirty="0"/>
              <a:t> kunnen wegschieten, waardoor externe branden kunnen worden veroorzaakt.</a:t>
            </a:r>
          </a:p>
        </p:txBody>
      </p:sp>
      <p:pic>
        <p:nvPicPr>
          <p:cNvPr id="13" name="Afbeelding 12" descr="NIPV artikel: Literauuronderzoek naar de brandeffecten van Lithium-ion batterijbranden">
            <a:extLst>
              <a:ext uri="{FF2B5EF4-FFF2-40B4-BE49-F238E27FC236}">
                <a16:creationId xmlns:a16="http://schemas.microsoft.com/office/drawing/2014/main" id="{3EA09500-2ABB-6767-2FE4-807FCEF24702}"/>
              </a:ext>
            </a:extLst>
          </p:cNvPr>
          <p:cNvPicPr>
            <a:picLocks noChangeAspect="1"/>
          </p:cNvPicPr>
          <p:nvPr/>
        </p:nvPicPr>
        <p:blipFill>
          <a:blip r:embed="rId3"/>
          <a:stretch>
            <a:fillRect/>
          </a:stretch>
        </p:blipFill>
        <p:spPr>
          <a:xfrm>
            <a:off x="10125307" y="0"/>
            <a:ext cx="1979138" cy="2775257"/>
          </a:xfrm>
          <a:prstGeom prst="rect">
            <a:avLst/>
          </a:prstGeom>
        </p:spPr>
      </p:pic>
      <p:sp>
        <p:nvSpPr>
          <p:cNvPr id="10" name="Picture Placeholder 9">
            <a:extLst>
              <a:ext uri="{FF2B5EF4-FFF2-40B4-BE49-F238E27FC236}">
                <a16:creationId xmlns:a16="http://schemas.microsoft.com/office/drawing/2014/main" id="{E07DE88A-25BD-2B33-5D28-950304722E57}"/>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34477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C1E93-4A38-590C-6535-7627852B14B4}"/>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974DC5F-8D17-73B8-3E14-BEFF7894EC8B}"/>
              </a:ext>
            </a:extLst>
          </p:cNvPr>
          <p:cNvSpPr>
            <a:spLocks noGrp="1"/>
          </p:cNvSpPr>
          <p:nvPr>
            <p:ph type="title"/>
          </p:nvPr>
        </p:nvSpPr>
        <p:spPr/>
        <p:txBody>
          <a:bodyPr/>
          <a:lstStyle/>
          <a:p>
            <a:r>
              <a:rPr lang="nl-NL" dirty="0"/>
              <a:t>Vrijkomende warmte</a:t>
            </a:r>
          </a:p>
        </p:txBody>
      </p:sp>
      <p:sp>
        <p:nvSpPr>
          <p:cNvPr id="8" name="Tijdelijke aanduiding voor tekst 7">
            <a:extLst>
              <a:ext uri="{FF2B5EF4-FFF2-40B4-BE49-F238E27FC236}">
                <a16:creationId xmlns:a16="http://schemas.microsoft.com/office/drawing/2014/main" id="{ECD2A258-7CF8-49A5-66DB-2B9933FD2588}"/>
              </a:ext>
            </a:extLst>
          </p:cNvPr>
          <p:cNvSpPr>
            <a:spLocks noGrp="1"/>
          </p:cNvSpPr>
          <p:nvPr>
            <p:ph type="body" sz="quarter" idx="13"/>
          </p:nvPr>
        </p:nvSpPr>
        <p:spPr>
          <a:xfrm>
            <a:off x="601133" y="1811339"/>
            <a:ext cx="9353445" cy="2593393"/>
          </a:xfrm>
        </p:spPr>
        <p:txBody>
          <a:bodyPr>
            <a:normAutofit/>
          </a:bodyPr>
          <a:lstStyle/>
          <a:p>
            <a:pPr marL="285750" indent="-285750">
              <a:buFont typeface="Arial" panose="020B0604020202020204" pitchFamily="34" charset="0"/>
              <a:buChar char="•"/>
            </a:pPr>
            <a:r>
              <a:rPr lang="nl-NL" dirty="0"/>
              <a:t>De </a:t>
            </a:r>
            <a:r>
              <a:rPr lang="nl-NL" b="1" dirty="0"/>
              <a:t>maximale </a:t>
            </a:r>
            <a:r>
              <a:rPr lang="nl-NL" dirty="0"/>
              <a:t>warmte die op een moment vrij kan komen is afhankelijk van de grootte van het batterijpakket, maar niet lineair aan de grootte.</a:t>
            </a:r>
          </a:p>
          <a:p>
            <a:pPr marL="285750" indent="-285750">
              <a:buFont typeface="Arial" panose="020B0604020202020204" pitchFamily="34" charset="0"/>
              <a:buChar char="•"/>
            </a:pPr>
            <a:r>
              <a:rPr lang="nl-NL" dirty="0"/>
              <a:t>De </a:t>
            </a:r>
            <a:r>
              <a:rPr lang="nl-NL" b="1" dirty="0"/>
              <a:t>totale </a:t>
            </a:r>
            <a:r>
              <a:rPr lang="nl-NL" dirty="0"/>
              <a:t>warmte die vrijkomt, is </a:t>
            </a:r>
            <a:r>
              <a:rPr lang="nl-NL" b="1" dirty="0"/>
              <a:t>wel</a:t>
            </a:r>
            <a:r>
              <a:rPr lang="nl-NL" dirty="0"/>
              <a:t> lineair aan de grootte.</a:t>
            </a:r>
          </a:p>
        </p:txBody>
      </p:sp>
      <p:pic>
        <p:nvPicPr>
          <p:cNvPr id="13" name="Afbeelding 12" descr="NIPV artikel: Literauuronderzoek naar de brandeffecten van Lithium-ion batterijbranden">
            <a:extLst>
              <a:ext uri="{FF2B5EF4-FFF2-40B4-BE49-F238E27FC236}">
                <a16:creationId xmlns:a16="http://schemas.microsoft.com/office/drawing/2014/main" id="{AA4D46CE-6AB6-8307-EC0E-90ACAD30BD88}"/>
              </a:ext>
            </a:extLst>
          </p:cNvPr>
          <p:cNvPicPr>
            <a:picLocks noChangeAspect="1"/>
          </p:cNvPicPr>
          <p:nvPr/>
        </p:nvPicPr>
        <p:blipFill>
          <a:blip r:embed="rId3"/>
          <a:stretch>
            <a:fillRect/>
          </a:stretch>
        </p:blipFill>
        <p:spPr>
          <a:xfrm>
            <a:off x="10125307" y="0"/>
            <a:ext cx="1979138" cy="2775257"/>
          </a:xfrm>
          <a:prstGeom prst="rect">
            <a:avLst/>
          </a:prstGeom>
        </p:spPr>
      </p:pic>
      <p:pic>
        <p:nvPicPr>
          <p:cNvPr id="4" name="Picture 3" descr="Relatie tussen capaciteit van batterij en maximale warmte op een moment">
            <a:extLst>
              <a:ext uri="{FF2B5EF4-FFF2-40B4-BE49-F238E27FC236}">
                <a16:creationId xmlns:a16="http://schemas.microsoft.com/office/drawing/2014/main" id="{48E35FDB-1163-A8DF-8A9B-1D4EA8591A5B}"/>
              </a:ext>
            </a:extLst>
          </p:cNvPr>
          <p:cNvPicPr>
            <a:picLocks noChangeAspect="1"/>
          </p:cNvPicPr>
          <p:nvPr/>
        </p:nvPicPr>
        <p:blipFill>
          <a:blip r:embed="rId4"/>
          <a:stretch>
            <a:fillRect/>
          </a:stretch>
        </p:blipFill>
        <p:spPr>
          <a:xfrm>
            <a:off x="589131" y="3501829"/>
            <a:ext cx="5586249" cy="2944392"/>
          </a:xfrm>
          <a:prstGeom prst="rect">
            <a:avLst/>
          </a:prstGeom>
        </p:spPr>
      </p:pic>
      <p:sp>
        <p:nvSpPr>
          <p:cNvPr id="10" name="Picture Placeholder 9">
            <a:extLst>
              <a:ext uri="{FF2B5EF4-FFF2-40B4-BE49-F238E27FC236}">
                <a16:creationId xmlns:a16="http://schemas.microsoft.com/office/drawing/2014/main" id="{B0D8492D-CEDD-1A7C-E852-1E6FF8AD4A44}"/>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GB"/>
          </a:p>
        </p:txBody>
      </p:sp>
      <p:pic>
        <p:nvPicPr>
          <p:cNvPr id="12" name="Picture 11" descr="Relatie tussen capaciteit van batterij en maximale totale warmte">
            <a:extLst>
              <a:ext uri="{FF2B5EF4-FFF2-40B4-BE49-F238E27FC236}">
                <a16:creationId xmlns:a16="http://schemas.microsoft.com/office/drawing/2014/main" id="{79C0DED5-621E-2F74-499B-F4E4F8408FA5}"/>
              </a:ext>
            </a:extLst>
          </p:cNvPr>
          <p:cNvPicPr>
            <a:picLocks noChangeAspect="1"/>
          </p:cNvPicPr>
          <p:nvPr/>
        </p:nvPicPr>
        <p:blipFill>
          <a:blip r:embed="rId5"/>
          <a:stretch>
            <a:fillRect/>
          </a:stretch>
        </p:blipFill>
        <p:spPr>
          <a:xfrm>
            <a:off x="6228934" y="3501828"/>
            <a:ext cx="5374427" cy="2944392"/>
          </a:xfrm>
          <a:prstGeom prst="rect">
            <a:avLst/>
          </a:prstGeom>
        </p:spPr>
      </p:pic>
    </p:spTree>
    <p:extLst>
      <p:ext uri="{BB962C8B-B14F-4D97-AF65-F5344CB8AC3E}">
        <p14:creationId xmlns:p14="http://schemas.microsoft.com/office/powerpoint/2010/main" val="27713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889C-A962-DD48-B4A5-EB05F7C99CCE}"/>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996D419-C857-FF76-A926-51BC4A51EB10}"/>
              </a:ext>
            </a:extLst>
          </p:cNvPr>
          <p:cNvSpPr>
            <a:spLocks noGrp="1"/>
          </p:cNvSpPr>
          <p:nvPr>
            <p:ph type="title"/>
          </p:nvPr>
        </p:nvSpPr>
        <p:spPr/>
        <p:txBody>
          <a:bodyPr/>
          <a:lstStyle/>
          <a:p>
            <a:r>
              <a:rPr lang="nl-NL" dirty="0"/>
              <a:t>Vrijkomende warmte naar warmtestraling</a:t>
            </a:r>
          </a:p>
        </p:txBody>
      </p:sp>
      <p:sp>
        <p:nvSpPr>
          <p:cNvPr id="8" name="Tijdelijke aanduiding voor tekst 7">
            <a:extLst>
              <a:ext uri="{FF2B5EF4-FFF2-40B4-BE49-F238E27FC236}">
                <a16:creationId xmlns:a16="http://schemas.microsoft.com/office/drawing/2014/main" id="{56AF71A0-76B0-1B76-D1D6-0C86FB8301A1}"/>
              </a:ext>
            </a:extLst>
          </p:cNvPr>
          <p:cNvSpPr>
            <a:spLocks noGrp="1"/>
          </p:cNvSpPr>
          <p:nvPr>
            <p:ph type="body" sz="quarter" idx="13"/>
          </p:nvPr>
        </p:nvSpPr>
        <p:spPr>
          <a:xfrm>
            <a:off x="601133" y="1811339"/>
            <a:ext cx="9353445" cy="2593393"/>
          </a:xfrm>
        </p:spPr>
        <p:txBody>
          <a:bodyPr>
            <a:normAutofit/>
          </a:bodyPr>
          <a:lstStyle/>
          <a:p>
            <a:pPr marL="285750" indent="-285750">
              <a:buFont typeface="Arial" panose="020B0604020202020204" pitchFamily="34" charset="0"/>
              <a:buChar char="•"/>
            </a:pPr>
            <a:r>
              <a:rPr lang="nl-NL" dirty="0"/>
              <a:t>NIPV werkt nu aan een model waarmee aan de hand van de vrijkomende warmte en de afstand tot een oppervlak de warmtestraling gemodelleerd kan worden.</a:t>
            </a:r>
          </a:p>
          <a:p>
            <a:pPr marL="285750" indent="-285750">
              <a:buFont typeface="Arial" panose="020B0604020202020204" pitchFamily="34" charset="0"/>
              <a:buChar char="•"/>
            </a:pPr>
            <a:r>
              <a:rPr lang="nl-NL" dirty="0"/>
              <a:t>Hiermee kan ingeschat worden hoeveel schade een batterijbrand kan aanrichten.</a:t>
            </a:r>
          </a:p>
        </p:txBody>
      </p:sp>
      <p:pic>
        <p:nvPicPr>
          <p:cNvPr id="13" name="Afbeelding 12" descr="NIPV artikel: Literauuronderzoek naar de brandeffecten van Lithium-ion batterijbranden">
            <a:extLst>
              <a:ext uri="{FF2B5EF4-FFF2-40B4-BE49-F238E27FC236}">
                <a16:creationId xmlns:a16="http://schemas.microsoft.com/office/drawing/2014/main" id="{92681C7D-C9EA-C8D7-942C-627DB85E0FC5}"/>
              </a:ext>
            </a:extLst>
          </p:cNvPr>
          <p:cNvPicPr>
            <a:picLocks noChangeAspect="1"/>
          </p:cNvPicPr>
          <p:nvPr/>
        </p:nvPicPr>
        <p:blipFill>
          <a:blip r:embed="rId3"/>
          <a:stretch>
            <a:fillRect/>
          </a:stretch>
        </p:blipFill>
        <p:spPr>
          <a:xfrm>
            <a:off x="10125307" y="0"/>
            <a:ext cx="1979138" cy="2775257"/>
          </a:xfrm>
          <a:prstGeom prst="rect">
            <a:avLst/>
          </a:prstGeom>
        </p:spPr>
      </p:pic>
      <p:sp>
        <p:nvSpPr>
          <p:cNvPr id="10" name="Picture Placeholder 9">
            <a:extLst>
              <a:ext uri="{FF2B5EF4-FFF2-40B4-BE49-F238E27FC236}">
                <a16:creationId xmlns:a16="http://schemas.microsoft.com/office/drawing/2014/main" id="{2EE24970-78A5-08A3-DECD-72C45C42A3F6}"/>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337620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11A5-277F-2EAD-87D0-CFBB3B4A5D0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F24845B-D494-AB61-ED05-42D1F48C43F6}"/>
              </a:ext>
            </a:extLst>
          </p:cNvPr>
          <p:cNvSpPr>
            <a:spLocks noGrp="1"/>
          </p:cNvSpPr>
          <p:nvPr>
            <p:ph type="ctrTitle"/>
          </p:nvPr>
        </p:nvSpPr>
        <p:spPr>
          <a:xfrm>
            <a:off x="6197084" y="1171764"/>
            <a:ext cx="5994916" cy="743163"/>
          </a:xfrm>
        </p:spPr>
        <p:txBody>
          <a:bodyPr>
            <a:normAutofit/>
          </a:bodyPr>
          <a:lstStyle/>
          <a:p>
            <a:r>
              <a:rPr lang="nl-NL" dirty="0"/>
              <a:t>Inhoudsopgave</a:t>
            </a:r>
          </a:p>
        </p:txBody>
      </p:sp>
      <p:sp>
        <p:nvSpPr>
          <p:cNvPr id="2" name="Tijdelijke aanduiding voor inhoud 1">
            <a:extLst>
              <a:ext uri="{FF2B5EF4-FFF2-40B4-BE49-F238E27FC236}">
                <a16:creationId xmlns:a16="http://schemas.microsoft.com/office/drawing/2014/main" id="{36EE9304-AAE6-4491-005F-5031CCB4CE94}"/>
              </a:ext>
              <a:ext uri="{C183D7F6-B498-43B3-948B-1728B52AA6E4}">
                <adec:decorative xmlns:adec="http://schemas.microsoft.com/office/drawing/2017/decorative" val="1"/>
              </a:ext>
            </a:extLst>
          </p:cNvPr>
          <p:cNvSpPr>
            <a:spLocks noGrp="1"/>
          </p:cNvSpPr>
          <p:nvPr>
            <p:ph type="subTitle" idx="1"/>
          </p:nvPr>
        </p:nvSpPr>
        <p:spPr/>
        <p:txBody>
          <a:bodyPr numCol="1">
            <a:normAutofit/>
          </a:bodyPr>
          <a:lstStyle/>
          <a:p>
            <a:pPr marL="285750" indent="-285750">
              <a:buFont typeface="Wingdings" panose="05000000000000000000" pitchFamily="2" charset="2"/>
              <a:buChar char="Ø"/>
            </a:pPr>
            <a:endParaRPr lang="nl-NL" dirty="0"/>
          </a:p>
          <a:p>
            <a:pPr marL="0" indent="0">
              <a:buNone/>
            </a:pPr>
            <a:endParaRPr lang="nl-NL" sz="1800" dirty="0"/>
          </a:p>
          <a:p>
            <a:endParaRPr lang="nl-NL" sz="1600" dirty="0"/>
          </a:p>
        </p:txBody>
      </p:sp>
      <p:sp>
        <p:nvSpPr>
          <p:cNvPr id="4" name="Tijdelijke aanduiding voor inhoud 1">
            <a:extLst>
              <a:ext uri="{FF2B5EF4-FFF2-40B4-BE49-F238E27FC236}">
                <a16:creationId xmlns:a16="http://schemas.microsoft.com/office/drawing/2014/main" id="{F0168337-F3FE-6D66-BF3A-D9E0701CD905}"/>
              </a:ext>
            </a:extLst>
          </p:cNvPr>
          <p:cNvSpPr txBox="1">
            <a:spLocks/>
          </p:cNvSpPr>
          <p:nvPr/>
        </p:nvSpPr>
        <p:spPr>
          <a:xfrm>
            <a:off x="6468533" y="1914927"/>
            <a:ext cx="4412169" cy="3926082"/>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a:p>
            <a:endParaRPr lang="nl-NL" dirty="0">
              <a:solidFill>
                <a:schemeClr val="bg1"/>
              </a:solidFill>
            </a:endParaRPr>
          </a:p>
          <a:p>
            <a:pPr marL="285750" indent="-285750">
              <a:buFont typeface="Wingdings" panose="05000000000000000000" pitchFamily="2" charset="2"/>
              <a:buChar char="Ø"/>
            </a:pPr>
            <a:r>
              <a:rPr lang="nl-NL" dirty="0">
                <a:solidFill>
                  <a:schemeClr val="bg1"/>
                </a:solidFill>
              </a:rPr>
              <a:t>Europese Batterijverordening</a:t>
            </a:r>
          </a:p>
          <a:p>
            <a:pPr marL="285750" indent="-285750">
              <a:buFont typeface="Wingdings" panose="05000000000000000000" pitchFamily="2" charset="2"/>
              <a:buChar char="Ø"/>
            </a:pPr>
            <a:endParaRPr lang="nl-NL" dirty="0">
              <a:solidFill>
                <a:schemeClr val="bg1"/>
              </a:solidFill>
            </a:endParaRPr>
          </a:p>
          <a:p>
            <a:pPr marL="285750" indent="-285750">
              <a:buFont typeface="Wingdings" panose="05000000000000000000" pitchFamily="2" charset="2"/>
              <a:buChar char="Ø"/>
            </a:pPr>
            <a:r>
              <a:rPr lang="nl-NL" dirty="0">
                <a:solidFill>
                  <a:schemeClr val="bg1"/>
                </a:solidFill>
              </a:rPr>
              <a:t>Nederlandse Batterijenstrategie</a:t>
            </a:r>
          </a:p>
          <a:p>
            <a:pPr marL="285750" indent="-285750">
              <a:buFont typeface="Wingdings" panose="05000000000000000000" pitchFamily="2" charset="2"/>
              <a:buChar char="Ø"/>
            </a:pPr>
            <a:endParaRPr lang="nl-NL" dirty="0">
              <a:solidFill>
                <a:schemeClr val="bg1"/>
              </a:solidFill>
            </a:endParaRPr>
          </a:p>
          <a:p>
            <a:pPr marL="285750" indent="-285750">
              <a:buFont typeface="Wingdings" panose="05000000000000000000" pitchFamily="2" charset="2"/>
              <a:buChar char="Ø"/>
            </a:pPr>
            <a:r>
              <a:rPr lang="nl-NL" dirty="0">
                <a:solidFill>
                  <a:schemeClr val="bg1"/>
                </a:solidFill>
              </a:rPr>
              <a:t>Batterij en Veiligheid</a:t>
            </a:r>
          </a:p>
          <a:p>
            <a:pPr marL="285750" indent="-285750">
              <a:buFont typeface="Wingdings" panose="05000000000000000000" pitchFamily="2" charset="2"/>
              <a:buChar char="Ø"/>
            </a:pPr>
            <a:endParaRPr lang="nl-NL" dirty="0">
              <a:solidFill>
                <a:schemeClr val="bg1"/>
              </a:solidFill>
            </a:endParaRPr>
          </a:p>
          <a:p>
            <a:pPr marL="285750" indent="-285750">
              <a:buFont typeface="Wingdings" panose="05000000000000000000" pitchFamily="2" charset="2"/>
              <a:buChar char="Ø"/>
            </a:pPr>
            <a:r>
              <a:rPr lang="nl-NL" dirty="0">
                <a:solidFill>
                  <a:schemeClr val="bg1"/>
                </a:solidFill>
              </a:rPr>
              <a:t>PGS 37-1 EOS</a:t>
            </a:r>
          </a:p>
          <a:p>
            <a:endParaRPr lang="nl-NL" dirty="0">
              <a:solidFill>
                <a:schemeClr val="bg1"/>
              </a:solidFill>
            </a:endParaRPr>
          </a:p>
          <a:p>
            <a:pPr marL="285750" indent="-285750">
              <a:buFont typeface="Wingdings" panose="05000000000000000000" pitchFamily="2" charset="2"/>
              <a:buChar char="Ø"/>
            </a:pPr>
            <a:r>
              <a:rPr lang="nl-NL" dirty="0">
                <a:solidFill>
                  <a:schemeClr val="bg1"/>
                </a:solidFill>
              </a:rPr>
              <a:t>Knelpunten &amp; Toekomst</a:t>
            </a:r>
          </a:p>
          <a:p>
            <a:pPr marL="285750" indent="-285750">
              <a:buFont typeface="Wingdings" panose="05000000000000000000" pitchFamily="2" charset="2"/>
              <a:buChar char="Ø"/>
            </a:pPr>
            <a:endParaRPr lang="nl-NL" dirty="0">
              <a:solidFill>
                <a:schemeClr val="bg1"/>
              </a:solidFill>
            </a:endParaRPr>
          </a:p>
          <a:p>
            <a:endParaRPr lang="nl-NL" sz="1800" dirty="0"/>
          </a:p>
          <a:p>
            <a:endParaRPr lang="nl-NL" dirty="0"/>
          </a:p>
        </p:txBody>
      </p:sp>
    </p:spTree>
    <p:extLst>
      <p:ext uri="{BB962C8B-B14F-4D97-AF65-F5344CB8AC3E}">
        <p14:creationId xmlns:p14="http://schemas.microsoft.com/office/powerpoint/2010/main" val="369053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CD234-F9F3-F5FE-95F1-48D98F0670E1}"/>
              </a:ext>
            </a:extLst>
          </p:cNvPr>
          <p:cNvSpPr>
            <a:spLocks noGrp="1"/>
          </p:cNvSpPr>
          <p:nvPr>
            <p:ph type="title"/>
          </p:nvPr>
        </p:nvSpPr>
        <p:spPr/>
        <p:txBody>
          <a:bodyPr/>
          <a:lstStyle/>
          <a:p>
            <a:r>
              <a:rPr lang="en-GB" dirty="0" err="1"/>
              <a:t>Selectie</a:t>
            </a:r>
            <a:r>
              <a:rPr lang="en-GB" dirty="0"/>
              <a:t> van </a:t>
            </a:r>
            <a:r>
              <a:rPr lang="en-GB" dirty="0" err="1"/>
              <a:t>overige</a:t>
            </a:r>
            <a:r>
              <a:rPr lang="en-GB" dirty="0"/>
              <a:t> </a:t>
            </a:r>
            <a:r>
              <a:rPr lang="en-GB" dirty="0" err="1"/>
              <a:t>onderzoeken</a:t>
            </a:r>
            <a:endParaRPr lang="en-GB" dirty="0"/>
          </a:p>
        </p:txBody>
      </p:sp>
      <p:pic>
        <p:nvPicPr>
          <p:cNvPr id="9" name="Picture 8" descr="NIPV artikel over batterijbranden groter dan 2500 m2">
            <a:extLst>
              <a:ext uri="{FF2B5EF4-FFF2-40B4-BE49-F238E27FC236}">
                <a16:creationId xmlns:a16="http://schemas.microsoft.com/office/drawing/2014/main" id="{DEFD12E3-C94D-C358-7676-114F3AFD7F20}"/>
              </a:ext>
              <a:ext uri="{C183D7F6-B498-43B3-948B-1728B52AA6E4}">
                <adec:decorative xmlns:adec="http://schemas.microsoft.com/office/drawing/2017/decorative" val="0"/>
              </a:ext>
            </a:extLst>
          </p:cNvPr>
          <p:cNvPicPr>
            <a:picLocks noChangeAspect="1"/>
          </p:cNvPicPr>
          <p:nvPr/>
        </p:nvPicPr>
        <p:blipFill>
          <a:blip r:embed="rId3"/>
          <a:srcRect t="669"/>
          <a:stretch/>
        </p:blipFill>
        <p:spPr>
          <a:xfrm>
            <a:off x="711200" y="1832514"/>
            <a:ext cx="3057978" cy="4320000"/>
          </a:xfrm>
          <a:prstGeom prst="rect">
            <a:avLst/>
          </a:prstGeom>
        </p:spPr>
      </p:pic>
      <p:pic>
        <p:nvPicPr>
          <p:cNvPr id="10" name="Picture 9" descr="NIPV onderzoek over tweedelevenstoepassingen van energietransitietechonologieën">
            <a:extLst>
              <a:ext uri="{FF2B5EF4-FFF2-40B4-BE49-F238E27FC236}">
                <a16:creationId xmlns:a16="http://schemas.microsoft.com/office/drawing/2014/main" id="{06E48A6B-DFB1-12E8-CAFB-7BB2E5CBB63F}"/>
              </a:ext>
            </a:extLst>
          </p:cNvPr>
          <p:cNvPicPr>
            <a:picLocks noChangeAspect="1"/>
          </p:cNvPicPr>
          <p:nvPr/>
        </p:nvPicPr>
        <p:blipFill>
          <a:blip r:embed="rId4"/>
          <a:stretch>
            <a:fillRect/>
          </a:stretch>
        </p:blipFill>
        <p:spPr>
          <a:xfrm>
            <a:off x="3363205" y="1832514"/>
            <a:ext cx="3042581" cy="4320000"/>
          </a:xfrm>
          <a:prstGeom prst="rect">
            <a:avLst/>
          </a:prstGeom>
        </p:spPr>
      </p:pic>
      <p:pic>
        <p:nvPicPr>
          <p:cNvPr id="11" name="Picture 10" descr="NIPV artikel over verkenning toekomstige batterijtypen en veiligheid">
            <a:extLst>
              <a:ext uri="{FF2B5EF4-FFF2-40B4-BE49-F238E27FC236}">
                <a16:creationId xmlns:a16="http://schemas.microsoft.com/office/drawing/2014/main" id="{420CFDE7-FAA2-EC95-AA6A-88A940F3F30C}"/>
              </a:ext>
            </a:extLst>
          </p:cNvPr>
          <p:cNvPicPr>
            <a:picLocks noChangeAspect="1"/>
          </p:cNvPicPr>
          <p:nvPr/>
        </p:nvPicPr>
        <p:blipFill>
          <a:blip r:embed="rId5"/>
          <a:srcRect/>
          <a:stretch/>
        </p:blipFill>
        <p:spPr>
          <a:xfrm>
            <a:off x="5999813" y="1832514"/>
            <a:ext cx="3047580" cy="4320000"/>
          </a:xfrm>
          <a:prstGeom prst="rect">
            <a:avLst/>
          </a:prstGeom>
        </p:spPr>
      </p:pic>
      <p:pic>
        <p:nvPicPr>
          <p:cNvPr id="12" name="Picture 11" descr="NIPV artikel over Energieopslagsystemen op schepen">
            <a:extLst>
              <a:ext uri="{FF2B5EF4-FFF2-40B4-BE49-F238E27FC236}">
                <a16:creationId xmlns:a16="http://schemas.microsoft.com/office/drawing/2014/main" id="{92F9F83D-C65C-2AD6-9D3C-0B197F0D4DF8}"/>
              </a:ext>
            </a:extLst>
          </p:cNvPr>
          <p:cNvPicPr>
            <a:picLocks noChangeAspect="1"/>
          </p:cNvPicPr>
          <p:nvPr/>
        </p:nvPicPr>
        <p:blipFill>
          <a:blip r:embed="rId6"/>
          <a:srcRect l="596"/>
          <a:stretch/>
        </p:blipFill>
        <p:spPr>
          <a:xfrm>
            <a:off x="8641419" y="1832514"/>
            <a:ext cx="3042581" cy="4320000"/>
          </a:xfrm>
          <a:prstGeom prst="rect">
            <a:avLst/>
          </a:prstGeom>
        </p:spPr>
      </p:pic>
    </p:spTree>
    <p:extLst>
      <p:ext uri="{BB962C8B-B14F-4D97-AF65-F5344CB8AC3E}">
        <p14:creationId xmlns:p14="http://schemas.microsoft.com/office/powerpoint/2010/main" val="361496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8062661" y="1256099"/>
            <a:ext cx="5674146" cy="1235234"/>
          </a:xfrm>
        </p:spPr>
        <p:txBody>
          <a:bodyPr>
            <a:normAutofit/>
          </a:bodyPr>
          <a:lstStyle/>
          <a:p>
            <a:r>
              <a:rPr lang="nl-NL" sz="3200" dirty="0"/>
              <a:t>PGS 37-1 EOS </a:t>
            </a:r>
            <a:br>
              <a:rPr lang="nl-NL" sz="3200" dirty="0"/>
            </a:br>
            <a:br>
              <a:rPr lang="nl-NL" sz="1400" dirty="0"/>
            </a:br>
            <a:endParaRPr lang="nl-NL" sz="2400" dirty="0"/>
          </a:p>
        </p:txBody>
      </p:sp>
      <p:pic>
        <p:nvPicPr>
          <p:cNvPr id="7" name="Afbeelding 6" descr="Een installatie van energieopslagsystemen "/>
          <p:cNvPicPr>
            <a:picLocks noChangeAspect="1"/>
          </p:cNvPicPr>
          <p:nvPr/>
        </p:nvPicPr>
        <p:blipFill>
          <a:blip r:embed="rId2"/>
          <a:stretch>
            <a:fillRect/>
          </a:stretch>
        </p:blipFill>
        <p:spPr>
          <a:xfrm>
            <a:off x="230186" y="1001647"/>
            <a:ext cx="7790035" cy="5195953"/>
          </a:xfrm>
          <a:prstGeom prst="rect">
            <a:avLst/>
          </a:prstGeom>
        </p:spPr>
      </p:pic>
      <p:sp>
        <p:nvSpPr>
          <p:cNvPr id="10" name="Tekstvak 9"/>
          <p:cNvSpPr txBox="1"/>
          <p:nvPr/>
        </p:nvSpPr>
        <p:spPr>
          <a:xfrm>
            <a:off x="230186" y="6437247"/>
            <a:ext cx="3231811" cy="200055"/>
          </a:xfrm>
          <a:prstGeom prst="rect">
            <a:avLst/>
          </a:prstGeom>
          <a:noFill/>
        </p:spPr>
        <p:txBody>
          <a:bodyPr wrap="square" rtlCol="0">
            <a:spAutoFit/>
          </a:bodyPr>
          <a:lstStyle/>
          <a:p>
            <a:r>
              <a:rPr lang="nl-NL" sz="700"/>
              <a:t>(Edwin </a:t>
            </a:r>
            <a:r>
              <a:rPr lang="nl-NL" sz="700" err="1"/>
              <a:t>Walvisch</a:t>
            </a:r>
            <a:r>
              <a:rPr lang="nl-NL" sz="700"/>
              <a:t>, Lelystad </a:t>
            </a:r>
            <a:r>
              <a:rPr lang="nl-NL" sz="700" err="1"/>
              <a:t>Rhino</a:t>
            </a:r>
            <a:r>
              <a:rPr lang="nl-NL" sz="700"/>
              <a:t> Batterij, 2020)</a:t>
            </a:r>
          </a:p>
        </p:txBody>
      </p:sp>
    </p:spTree>
    <p:extLst>
      <p:ext uri="{BB962C8B-B14F-4D97-AF65-F5344CB8AC3E}">
        <p14:creationId xmlns:p14="http://schemas.microsoft.com/office/powerpoint/2010/main" val="60572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Wat is een PGS?</a:t>
            </a:r>
          </a:p>
        </p:txBody>
      </p:sp>
      <p:sp>
        <p:nvSpPr>
          <p:cNvPr id="3" name="Ondertitel 2"/>
          <p:cNvSpPr>
            <a:spLocks noGrp="1"/>
          </p:cNvSpPr>
          <p:nvPr>
            <p:ph type="subTitle" idx="1"/>
          </p:nvPr>
        </p:nvSpPr>
        <p:spPr>
          <a:xfrm>
            <a:off x="6096000" y="1789381"/>
            <a:ext cx="5979268" cy="4116616"/>
          </a:xfrm>
        </p:spPr>
        <p:txBody>
          <a:bodyPr>
            <a:noAutofit/>
          </a:bodyPr>
          <a:lstStyle/>
          <a:p>
            <a:r>
              <a:rPr lang="nl-NL" sz="2000" dirty="0"/>
              <a:t>Handreiking voor overheden en bedrijven die gevaarlijke stoffen produceren, transporteren, opslaan of gebruiken;</a:t>
            </a:r>
          </a:p>
          <a:p>
            <a:r>
              <a:rPr lang="nl-NL" sz="2000" dirty="0"/>
              <a:t>Meeste PGS-richtlijnen zijn in de omgevingswet verankerd, de invulling van regels zijn vastgelegd in Bal;</a:t>
            </a:r>
          </a:p>
          <a:p>
            <a:r>
              <a:rPr lang="nl-NL" sz="2000" dirty="0"/>
              <a:t>Bij vergunningverlening als aangewezen BBT-document;</a:t>
            </a:r>
          </a:p>
          <a:p>
            <a:r>
              <a:rPr lang="nl-NL" sz="2000" dirty="0"/>
              <a:t>Zonder de PGS richtlijn zou ieder BG en bedrijf een eigen structuur moeten hebben om tot passende maatregelen te komen</a:t>
            </a:r>
            <a:r>
              <a:rPr lang="nl-NL" sz="2000" dirty="0">
                <a:solidFill>
                  <a:schemeClr val="tx1"/>
                </a:solidFill>
              </a:rPr>
              <a:t>.</a:t>
            </a:r>
          </a:p>
          <a:p>
            <a:r>
              <a:rPr lang="nl-NL" sz="2000" dirty="0"/>
              <a:t>Iedere nieuwe stijl PGS heeft dezelfde indeling</a:t>
            </a:r>
          </a:p>
          <a:p>
            <a:endParaRPr lang="nl-NL" sz="2000" dirty="0">
              <a:solidFill>
                <a:schemeClr val="tx1"/>
              </a:solidFill>
            </a:endParaRPr>
          </a:p>
          <a:p>
            <a:pPr marL="0" indent="0">
              <a:buNone/>
            </a:pPr>
            <a:endParaRPr lang="nl-NL" sz="2000" dirty="0"/>
          </a:p>
          <a:p>
            <a:endParaRPr lang="nl-NL" sz="2000" dirty="0"/>
          </a:p>
        </p:txBody>
      </p:sp>
    </p:spTree>
    <p:extLst>
      <p:ext uri="{BB962C8B-B14F-4D97-AF65-F5344CB8AC3E}">
        <p14:creationId xmlns:p14="http://schemas.microsoft.com/office/powerpoint/2010/main" val="101250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title" idx="4294967295"/>
          </p:nvPr>
        </p:nvSpPr>
        <p:spPr>
          <a:xfrm>
            <a:off x="609600" y="1182688"/>
            <a:ext cx="7050088" cy="4302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n-ea"/>
                <a:cs typeface="Verdana"/>
              </a:rPr>
              <a:t>PGS richtlijnen- hoofdelementen</a:t>
            </a:r>
          </a:p>
        </p:txBody>
      </p:sp>
      <p:sp>
        <p:nvSpPr>
          <p:cNvPr id="5" name="Tijdelijke aanduiding voor dianummer 4">
            <a:extLst>
              <a:ext uri="{C183D7F6-B498-43B3-948B-1728B52AA6E4}">
                <adec:decorative xmlns:adec="http://schemas.microsoft.com/office/drawing/2017/decorative" val="1"/>
              </a:ext>
            </a:extLst>
          </p:cNvPr>
          <p:cNvSpPr>
            <a:spLocks noGrp="1"/>
          </p:cNvSpPr>
          <p:nvPr>
            <p:ph type="sldNum" sz="quarter" idx="7"/>
          </p:nvPr>
        </p:nvSpPr>
        <p:spPr/>
        <p:txBody>
          <a:bodyPr/>
          <a:lstStyle/>
          <a:p>
            <a:fld id="{B6F15528-21DE-4FAA-801E-634DDDAF4B2B}" type="slidenum">
              <a:rPr lang="nl-NL" smtClean="0"/>
              <a:t>23</a:t>
            </a:fld>
            <a:endParaRPr lang="nl-NL"/>
          </a:p>
        </p:txBody>
      </p:sp>
      <p:sp>
        <p:nvSpPr>
          <p:cNvPr id="9" name="Ondertitel 2"/>
          <p:cNvSpPr txBox="1">
            <a:spLocks/>
          </p:cNvSpPr>
          <p:nvPr/>
        </p:nvSpPr>
        <p:spPr>
          <a:xfrm>
            <a:off x="937617" y="1751890"/>
            <a:ext cx="10316766" cy="3477951"/>
          </a:xfrm>
          <a:prstGeom prst="rect">
            <a:avLst/>
          </a:prstGeom>
        </p:spPr>
        <p:txBody>
          <a:bodyPr>
            <a:no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l-NL" sz="2200" dirty="0"/>
              <a:t>Basis door wettelijke kaders;</a:t>
            </a:r>
          </a:p>
          <a:p>
            <a:pPr marL="285750" indent="-285750">
              <a:lnSpc>
                <a:spcPct val="150000"/>
              </a:lnSpc>
              <a:buFont typeface="Arial" panose="020B0604020202020204" pitchFamily="34" charset="0"/>
              <a:buChar char="•"/>
            </a:pPr>
            <a:r>
              <a:rPr lang="nl-NL" sz="2200" dirty="0"/>
              <a:t>Uniforme transparante risicobenadering als basis voor de doelen </a:t>
            </a:r>
          </a:p>
          <a:p>
            <a:pPr marL="285750" indent="-285750">
              <a:lnSpc>
                <a:spcPct val="150000"/>
              </a:lnSpc>
              <a:buFont typeface="Arial" panose="020B0604020202020204" pitchFamily="34" charset="0"/>
              <a:buChar char="•"/>
            </a:pPr>
            <a:r>
              <a:rPr lang="nl-NL" sz="2200" dirty="0"/>
              <a:t>Bij vergunningverlening als aangewezen BBT-document;</a:t>
            </a:r>
          </a:p>
          <a:p>
            <a:pPr marL="285750" indent="-285750">
              <a:lnSpc>
                <a:spcPct val="150000"/>
              </a:lnSpc>
              <a:buFont typeface="Arial" panose="020B0604020202020204" pitchFamily="34" charset="0"/>
              <a:buChar char="•"/>
            </a:pPr>
            <a:r>
              <a:rPr lang="nl-NL" sz="2200" dirty="0"/>
              <a:t>Door de doelen wordt een aanvaardbaar veiligheidsniveau bereikt;</a:t>
            </a:r>
          </a:p>
          <a:p>
            <a:pPr marL="285750" indent="-285750">
              <a:lnSpc>
                <a:spcPct val="150000"/>
              </a:lnSpc>
              <a:buFont typeface="Arial" panose="020B0604020202020204" pitchFamily="34" charset="0"/>
              <a:buChar char="•"/>
            </a:pPr>
            <a:r>
              <a:rPr lang="nl-NL" sz="2200" dirty="0"/>
              <a:t>Om aan de doelen te voldoen worden maatregelen beschreven;</a:t>
            </a:r>
          </a:p>
          <a:p>
            <a:pPr marL="285750" indent="-285750">
              <a:lnSpc>
                <a:spcPct val="150000"/>
              </a:lnSpc>
              <a:buFont typeface="Arial" panose="020B0604020202020204" pitchFamily="34" charset="0"/>
              <a:buChar char="•"/>
            </a:pPr>
            <a:r>
              <a:rPr lang="nl-NL" sz="2200" dirty="0"/>
              <a:t>Gelijkwaardigheid mogelijk.</a:t>
            </a:r>
          </a:p>
          <a:p>
            <a:pPr marL="285750" indent="-285750">
              <a:buFont typeface="Arial" panose="020B0604020202020204" pitchFamily="34" charset="0"/>
              <a:buChar char="•"/>
            </a:pPr>
            <a:endParaRPr lang="nl-NL" sz="2200" dirty="0"/>
          </a:p>
        </p:txBody>
      </p:sp>
      <p:sp>
        <p:nvSpPr>
          <p:cNvPr id="4" name="Tijdelijke aanduiding voor inhoud 3"/>
          <p:cNvSpPr>
            <a:spLocks noGrp="1"/>
          </p:cNvSpPr>
          <p:nvPr>
            <p:ph sz="half" idx="3"/>
          </p:nvPr>
        </p:nvSpPr>
        <p:spPr>
          <a:xfrm>
            <a:off x="675723" y="6089243"/>
            <a:ext cx="5303520" cy="246221"/>
          </a:xfrm>
        </p:spPr>
        <p:txBody>
          <a:bodyPr/>
          <a:lstStyle/>
          <a:p>
            <a:r>
              <a:rPr lang="nl-NL" dirty="0">
                <a:hlinkClick r:id="rId2"/>
              </a:rPr>
              <a:t>Over PGS (publicatiereeksgevaarlijkestoffen.nl)</a:t>
            </a:r>
            <a:endParaRPr lang="nl-NL" dirty="0"/>
          </a:p>
        </p:txBody>
      </p:sp>
    </p:spTree>
    <p:extLst>
      <p:ext uri="{BB962C8B-B14F-4D97-AF65-F5344CB8AC3E}">
        <p14:creationId xmlns:p14="http://schemas.microsoft.com/office/powerpoint/2010/main" val="175426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7854" y="1130159"/>
            <a:ext cx="9996901" cy="419931"/>
          </a:xfrm>
        </p:spPr>
        <p:txBody>
          <a:bodyPr>
            <a:noAutofit/>
          </a:bodyPr>
          <a:lstStyle/>
          <a:p>
            <a:r>
              <a:rPr lang="nl-NL" sz="2800" b="1" dirty="0">
                <a:latin typeface="Verdana" panose="020B0604030504040204" pitchFamily="34" charset="0"/>
                <a:ea typeface="Verdana" panose="020B0604030504040204" pitchFamily="34" charset="0"/>
              </a:rPr>
              <a:t>Opbouw PGS-nieuwe stijl</a:t>
            </a:r>
          </a:p>
        </p:txBody>
      </p:sp>
      <p:sp>
        <p:nvSpPr>
          <p:cNvPr id="4" name="Tijdelijke aanduiding voor inhoud 3"/>
          <p:cNvSpPr>
            <a:spLocks noGrp="1"/>
          </p:cNvSpPr>
          <p:nvPr>
            <p:ph sz="half" idx="3"/>
          </p:nvPr>
        </p:nvSpPr>
        <p:spPr>
          <a:xfrm>
            <a:off x="1005451" y="1629428"/>
            <a:ext cx="8185486" cy="4468146"/>
          </a:xfrm>
        </p:spPr>
        <p:txBody>
          <a:bodyPr/>
          <a:lstStyle/>
          <a:p>
            <a:pPr marL="342900" indent="-342900">
              <a:lnSpc>
                <a:spcPct val="150000"/>
              </a:lnSpc>
              <a:buFont typeface="+mj-lt"/>
              <a:buAutoNum type="arabicPeriod"/>
            </a:pPr>
            <a:r>
              <a:rPr lang="nl-NL" sz="2200" dirty="0"/>
              <a:t>Inleiding</a:t>
            </a:r>
          </a:p>
          <a:p>
            <a:pPr marL="342900" indent="-342900">
              <a:lnSpc>
                <a:spcPct val="150000"/>
              </a:lnSpc>
              <a:buFont typeface="+mj-lt"/>
              <a:buAutoNum type="arabicPeriod"/>
            </a:pPr>
            <a:r>
              <a:rPr lang="nl-NL" sz="2200" dirty="0"/>
              <a:t>Beschrijving</a:t>
            </a:r>
          </a:p>
          <a:p>
            <a:pPr marL="342900" indent="-342900">
              <a:lnSpc>
                <a:spcPct val="150000"/>
              </a:lnSpc>
              <a:buFont typeface="+mj-lt"/>
              <a:buAutoNum type="arabicPeriod"/>
            </a:pPr>
            <a:r>
              <a:rPr lang="nl-NL" sz="2200" dirty="0"/>
              <a:t>Risicobenadering</a:t>
            </a:r>
          </a:p>
          <a:p>
            <a:pPr marL="342900" indent="-342900">
              <a:lnSpc>
                <a:spcPct val="150000"/>
              </a:lnSpc>
              <a:buFont typeface="+mj-lt"/>
              <a:buAutoNum type="arabicPeriod"/>
            </a:pPr>
            <a:r>
              <a:rPr lang="nl-NL" sz="2200" dirty="0"/>
              <a:t>Scenario’s</a:t>
            </a:r>
          </a:p>
          <a:p>
            <a:pPr marL="342900" indent="-342900">
              <a:lnSpc>
                <a:spcPct val="150000"/>
              </a:lnSpc>
              <a:buFont typeface="+mj-lt"/>
              <a:buAutoNum type="arabicPeriod"/>
            </a:pPr>
            <a:r>
              <a:rPr lang="nl-NL" sz="2200" dirty="0"/>
              <a:t>Richtingaanwijzer wet- en regelgeving</a:t>
            </a:r>
          </a:p>
          <a:p>
            <a:pPr marL="342900" indent="-342900">
              <a:lnSpc>
                <a:spcPct val="150000"/>
              </a:lnSpc>
              <a:buFont typeface="+mj-lt"/>
              <a:buAutoNum type="arabicPeriod"/>
            </a:pPr>
            <a:r>
              <a:rPr lang="nl-NL" sz="2200" dirty="0"/>
              <a:t>Doelen</a:t>
            </a:r>
          </a:p>
          <a:p>
            <a:pPr marL="342900" indent="-342900">
              <a:lnSpc>
                <a:spcPct val="150000"/>
              </a:lnSpc>
              <a:buFont typeface="+mj-lt"/>
              <a:buAutoNum type="arabicPeriod"/>
            </a:pPr>
            <a:r>
              <a:rPr lang="nl-NL" sz="2200" dirty="0"/>
              <a:t>Maatregelen</a:t>
            </a:r>
          </a:p>
          <a:p>
            <a:pPr marL="342900" indent="-342900">
              <a:lnSpc>
                <a:spcPct val="150000"/>
              </a:lnSpc>
              <a:buFont typeface="+mj-lt"/>
              <a:buAutoNum type="arabicPeriod"/>
            </a:pPr>
            <a:r>
              <a:rPr lang="nl-NL" sz="2200" dirty="0"/>
              <a:t>Gelijkwaardige maatregel</a:t>
            </a:r>
          </a:p>
        </p:txBody>
      </p:sp>
      <p:sp>
        <p:nvSpPr>
          <p:cNvPr id="5" name="Tijdelijke aanduiding voor dianummer 4"/>
          <p:cNvSpPr>
            <a:spLocks noGrp="1"/>
          </p:cNvSpPr>
          <p:nvPr>
            <p:ph type="sldNum" sz="quarter" idx="7"/>
          </p:nvPr>
        </p:nvSpPr>
        <p:spPr/>
        <p:txBody>
          <a:bodyPr/>
          <a:lstStyle/>
          <a:p>
            <a:fld id="{B6F15528-21DE-4FAA-801E-634DDDAF4B2B}" type="slidenum">
              <a:rPr lang="nl-NL" smtClean="0"/>
              <a:t>24</a:t>
            </a:fld>
            <a:endParaRPr lang="nl-NL"/>
          </a:p>
        </p:txBody>
      </p:sp>
    </p:spTree>
    <p:extLst>
      <p:ext uri="{BB962C8B-B14F-4D97-AF65-F5344CB8AC3E}">
        <p14:creationId xmlns:p14="http://schemas.microsoft.com/office/powerpoint/2010/main" val="6939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8067" y="1169391"/>
            <a:ext cx="9996901" cy="419931"/>
          </a:xfrm>
        </p:spPr>
        <p:txBody>
          <a:bodyPr>
            <a:noAutofit/>
          </a:bodyPr>
          <a:lstStyle/>
          <a:p>
            <a:r>
              <a:rPr lang="nl-NL" sz="2800" b="1" dirty="0">
                <a:latin typeface="Verdana" panose="020B0604030504040204" pitchFamily="34" charset="0"/>
                <a:ea typeface="Verdana" panose="020B0604030504040204" pitchFamily="34" charset="0"/>
              </a:rPr>
              <a:t>Wat staat erin?</a:t>
            </a:r>
          </a:p>
        </p:txBody>
      </p:sp>
      <p:sp>
        <p:nvSpPr>
          <p:cNvPr id="4" name="Tijdelijke aanduiding voor inhoud 3"/>
          <p:cNvSpPr>
            <a:spLocks noGrp="1"/>
          </p:cNvSpPr>
          <p:nvPr>
            <p:ph sz="half" idx="3"/>
          </p:nvPr>
        </p:nvSpPr>
        <p:spPr>
          <a:xfrm>
            <a:off x="1012700" y="1893553"/>
            <a:ext cx="10219873" cy="4055729"/>
          </a:xfrm>
        </p:spPr>
        <p:txBody>
          <a:bodyPr/>
          <a:lstStyle/>
          <a:p>
            <a:pPr marL="285750" indent="-285750">
              <a:buFont typeface="Arial" panose="020B0604020202020204" pitchFamily="34" charset="0"/>
              <a:buChar char="•"/>
            </a:pPr>
            <a:r>
              <a:rPr lang="nl-NL" sz="2400" dirty="0"/>
              <a:t>Veiligheidseisen;</a:t>
            </a:r>
          </a:p>
          <a:p>
            <a:pPr marL="285750" indent="-285750">
              <a:buFont typeface="Arial" panose="020B0604020202020204" pitchFamily="34" charset="0"/>
              <a:buChar char="•"/>
            </a:pPr>
            <a:r>
              <a:rPr lang="nl-NL" sz="2400" dirty="0"/>
              <a:t>Ontwerp, constructie en installatie;</a:t>
            </a:r>
          </a:p>
          <a:p>
            <a:pPr marL="285750" indent="-285750">
              <a:buFont typeface="Arial" panose="020B0604020202020204" pitchFamily="34" charset="0"/>
              <a:buChar char="•"/>
            </a:pPr>
            <a:r>
              <a:rPr lang="nl-NL" sz="2400" dirty="0"/>
              <a:t>Onderhoud, keuring, documentatie en training</a:t>
            </a:r>
          </a:p>
          <a:p>
            <a:pPr marL="285750" indent="-285750">
              <a:buFont typeface="Arial" panose="020B0604020202020204" pitchFamily="34" charset="0"/>
              <a:buChar char="•"/>
            </a:pPr>
            <a:r>
              <a:rPr lang="nl-NL" sz="2400" dirty="0"/>
              <a:t>Brandpreventie en bestrijding</a:t>
            </a:r>
          </a:p>
          <a:p>
            <a:pPr marL="285750" indent="-285750">
              <a:buFont typeface="Arial" panose="020B0604020202020204" pitchFamily="34" charset="0"/>
              <a:buChar char="•"/>
            </a:pPr>
            <a:r>
              <a:rPr lang="nl-NL" sz="2400" dirty="0"/>
              <a:t>Brandwerendheid</a:t>
            </a:r>
          </a:p>
          <a:p>
            <a:pPr marL="285750" indent="-285750">
              <a:buFont typeface="Arial" panose="020B0604020202020204" pitchFamily="34" charset="0"/>
              <a:buChar char="•"/>
            </a:pPr>
            <a:r>
              <a:rPr lang="nl-NL" sz="2400" dirty="0"/>
              <a:t>Procedures</a:t>
            </a:r>
          </a:p>
          <a:p>
            <a:pPr marL="285750" indent="-285750">
              <a:buFont typeface="Arial" panose="020B0604020202020204" pitchFamily="34" charset="0"/>
              <a:buChar char="•"/>
            </a:pPr>
            <a:r>
              <a:rPr lang="nl-NL" sz="2400" dirty="0"/>
              <a:t>Klimaatbeheersing (EOS)</a:t>
            </a:r>
          </a:p>
          <a:p>
            <a:pPr marL="285750" indent="-285750">
              <a:buFont typeface="Arial" panose="020B0604020202020204" pitchFamily="34" charset="0"/>
              <a:buChar char="•"/>
            </a:pPr>
            <a:r>
              <a:rPr lang="nl-NL" sz="2400" dirty="0"/>
              <a:t>Bewaken en monitoren;</a:t>
            </a:r>
          </a:p>
          <a:p>
            <a:pPr marL="285750" indent="-285750">
              <a:buFont typeface="Arial" panose="020B0604020202020204" pitchFamily="34" charset="0"/>
              <a:buChar char="•"/>
            </a:pPr>
            <a:r>
              <a:rPr lang="nl-NL" sz="2400" dirty="0"/>
              <a:t>Veiligheidseisen/afstanden.</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p:txBody>
      </p:sp>
      <p:sp>
        <p:nvSpPr>
          <p:cNvPr id="5" name="Tijdelijke aanduiding voor dianummer 4"/>
          <p:cNvSpPr>
            <a:spLocks noGrp="1"/>
          </p:cNvSpPr>
          <p:nvPr>
            <p:ph type="sldNum" sz="quarter" idx="7"/>
          </p:nvPr>
        </p:nvSpPr>
        <p:spPr/>
        <p:txBody>
          <a:bodyPr/>
          <a:lstStyle/>
          <a:p>
            <a:endParaRPr lang="nl-NL" dirty="0"/>
          </a:p>
        </p:txBody>
      </p:sp>
    </p:spTree>
    <p:extLst>
      <p:ext uri="{BB962C8B-B14F-4D97-AF65-F5344CB8AC3E}">
        <p14:creationId xmlns:p14="http://schemas.microsoft.com/office/powerpoint/2010/main" val="30953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Toepassingsbereik PGS 37-1</a:t>
            </a:r>
          </a:p>
        </p:txBody>
      </p:sp>
      <p:sp>
        <p:nvSpPr>
          <p:cNvPr id="7" name="Tijdelijke aanduiding voor tekst 6"/>
          <p:cNvSpPr>
            <a:spLocks noGrp="1"/>
          </p:cNvSpPr>
          <p:nvPr>
            <p:ph type="body" sz="quarter" idx="12"/>
          </p:nvPr>
        </p:nvSpPr>
        <p:spPr>
          <a:xfrm>
            <a:off x="590551" y="1811338"/>
            <a:ext cx="7029449" cy="4305685"/>
          </a:xfrm>
        </p:spPr>
        <p:txBody>
          <a:bodyPr/>
          <a:lstStyle/>
          <a:p>
            <a:pPr marL="0" indent="0">
              <a:buNone/>
            </a:pPr>
            <a:r>
              <a:rPr lang="nl-NL" dirty="0" err="1">
                <a:solidFill>
                  <a:srgbClr val="275937"/>
                </a:solidFill>
              </a:rPr>
              <a:t>EOS’en</a:t>
            </a:r>
            <a:r>
              <a:rPr lang="nl-NL" dirty="0">
                <a:solidFill>
                  <a:srgbClr val="275937"/>
                </a:solidFill>
              </a:rPr>
              <a:t> bestaande uit li-ion oplaadbare energiedragers die (in groepen) elektrisch met elkaar zijn verbonden met een:</a:t>
            </a:r>
          </a:p>
          <a:p>
            <a:pPr>
              <a:buFont typeface="Wingdings" panose="05000000000000000000" pitchFamily="2" charset="2"/>
              <a:buChar char="à"/>
            </a:pPr>
            <a:r>
              <a:rPr lang="nl-NL" dirty="0">
                <a:solidFill>
                  <a:srgbClr val="275937"/>
                </a:solidFill>
              </a:rPr>
              <a:t>totaal opgestelde capaciteit van </a:t>
            </a:r>
            <a:r>
              <a:rPr lang="nl-NL" b="1" dirty="0">
                <a:solidFill>
                  <a:srgbClr val="275937"/>
                </a:solidFill>
              </a:rPr>
              <a:t>meer dan 20 kWh.</a:t>
            </a:r>
          </a:p>
          <a:p>
            <a:pPr>
              <a:buFont typeface="Wingdings" panose="05000000000000000000" pitchFamily="2" charset="2"/>
              <a:buChar char="à"/>
            </a:pPr>
            <a:endParaRPr lang="nl-NL" dirty="0">
              <a:solidFill>
                <a:srgbClr val="275937"/>
              </a:solidFill>
            </a:endParaRPr>
          </a:p>
          <a:p>
            <a:pPr marL="0" indent="0">
              <a:buNone/>
            </a:pPr>
            <a:r>
              <a:rPr lang="nl-NL" dirty="0">
                <a:solidFill>
                  <a:srgbClr val="275937"/>
                </a:solidFill>
              </a:rPr>
              <a:t>Een EOS is de samenstelling van de li-ion houdende energiedragers, het EMS, de omvormers en trafo.</a:t>
            </a:r>
          </a:p>
          <a:p>
            <a:pPr marL="0" indent="0">
              <a:buNone/>
            </a:pPr>
            <a:endParaRPr lang="nl-NL" dirty="0"/>
          </a:p>
        </p:txBody>
      </p:sp>
      <p:sp>
        <p:nvSpPr>
          <p:cNvPr id="5" name="Tijdelijke aanduiding voor dianummer 4">
            <a:extLst>
              <a:ext uri="{C183D7F6-B498-43B3-948B-1728B52AA6E4}">
                <adec:decorative xmlns:adec="http://schemas.microsoft.com/office/drawing/2017/decorative" val="1"/>
              </a:ext>
            </a:extLst>
          </p:cNvPr>
          <p:cNvSpPr>
            <a:spLocks noGrp="1"/>
          </p:cNvSpPr>
          <p:nvPr>
            <p:ph type="sldNum" sz="quarter" idx="4294967295"/>
          </p:nvPr>
        </p:nvSpPr>
        <p:spPr/>
        <p:txBody>
          <a:bodyPr/>
          <a:lstStyle/>
          <a:p>
            <a:endParaRPr lang="nl-NL" dirty="0"/>
          </a:p>
        </p:txBody>
      </p:sp>
      <p:pic>
        <p:nvPicPr>
          <p:cNvPr id="3" name="Afbeelding 5">
            <a:extLst>
              <a:ext uri="{FF2B5EF4-FFF2-40B4-BE49-F238E27FC236}">
                <a16:creationId xmlns:a16="http://schemas.microsoft.com/office/drawing/2014/main" id="{EBBBD162-D4F9-F1D2-5E82-E9158F84DD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35333" y="0"/>
            <a:ext cx="4656667" cy="2029281"/>
          </a:xfrm>
          <a:prstGeom prst="rect">
            <a:avLst/>
          </a:prstGeom>
        </p:spPr>
      </p:pic>
    </p:spTree>
    <p:extLst>
      <p:ext uri="{BB962C8B-B14F-4D97-AF65-F5344CB8AC3E}">
        <p14:creationId xmlns:p14="http://schemas.microsoft.com/office/powerpoint/2010/main" val="193913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PGS 37-1">
            <a:extLst>
              <a:ext uri="{FF2B5EF4-FFF2-40B4-BE49-F238E27FC236}">
                <a16:creationId xmlns:a16="http://schemas.microsoft.com/office/drawing/2014/main" id="{4BFB0D6F-DA6D-36F5-AB0D-83653D2C19A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535333" y="0"/>
            <a:ext cx="4656667" cy="2029281"/>
          </a:xfrm>
          <a:prstGeom prst="rect">
            <a:avLst/>
          </a:prstGeom>
        </p:spPr>
      </p:pic>
      <p:sp>
        <p:nvSpPr>
          <p:cNvPr id="2" name="Titel 1"/>
          <p:cNvSpPr>
            <a:spLocks noGrp="1"/>
          </p:cNvSpPr>
          <p:nvPr>
            <p:ph type="title"/>
          </p:nvPr>
        </p:nvSpPr>
        <p:spPr>
          <a:xfrm>
            <a:off x="592667" y="1148215"/>
            <a:ext cx="10972800" cy="663123"/>
          </a:xfrm>
        </p:spPr>
        <p:txBody>
          <a:bodyPr/>
          <a:lstStyle/>
          <a:p>
            <a:r>
              <a:rPr lang="nl-NL" dirty="0"/>
              <a:t>Niet van toepassing:</a:t>
            </a:r>
          </a:p>
        </p:txBody>
      </p:sp>
      <p:sp>
        <p:nvSpPr>
          <p:cNvPr id="3" name="Tijdelijke aanduiding voor tekst 2"/>
          <p:cNvSpPr>
            <a:spLocks noGrp="1"/>
          </p:cNvSpPr>
          <p:nvPr>
            <p:ph type="body" sz="quarter" idx="12"/>
          </p:nvPr>
        </p:nvSpPr>
        <p:spPr/>
        <p:txBody>
          <a:bodyPr>
            <a:normAutofit/>
          </a:bodyPr>
          <a:lstStyle/>
          <a:p>
            <a:r>
              <a:rPr lang="nl-NL" dirty="0">
                <a:solidFill>
                  <a:srgbClr val="275937"/>
                </a:solidFill>
              </a:rPr>
              <a:t>Opslag van </a:t>
            </a:r>
            <a:r>
              <a:rPr lang="nl-NL" dirty="0" err="1">
                <a:solidFill>
                  <a:srgbClr val="275937"/>
                </a:solidFill>
              </a:rPr>
              <a:t>lithiumhoudende</a:t>
            </a:r>
            <a:r>
              <a:rPr lang="nl-NL" dirty="0">
                <a:solidFill>
                  <a:srgbClr val="275937"/>
                </a:solidFill>
              </a:rPr>
              <a:t> energiedragers, hiervoor is </a:t>
            </a:r>
            <a:r>
              <a:rPr lang="nl-NL" u="sng" dirty="0">
                <a:solidFill>
                  <a:srgbClr val="275937"/>
                </a:solidFill>
                <a:hlinkClick r:id="rId3"/>
              </a:rPr>
              <a:t>PGS 37-2</a:t>
            </a:r>
            <a:r>
              <a:rPr lang="nl-NL" dirty="0">
                <a:solidFill>
                  <a:srgbClr val="275937"/>
                </a:solidFill>
              </a:rPr>
              <a:t>  van toepassing. </a:t>
            </a:r>
          </a:p>
          <a:p>
            <a:r>
              <a:rPr lang="nl-NL" dirty="0">
                <a:solidFill>
                  <a:srgbClr val="275937"/>
                </a:solidFill>
              </a:rPr>
              <a:t>Systemen die gebruikt worden door particulieren (zoals </a:t>
            </a:r>
            <a:r>
              <a:rPr lang="nl-NL" b="1" dirty="0">
                <a:solidFill>
                  <a:srgbClr val="275937"/>
                </a:solidFill>
              </a:rPr>
              <a:t>thuisbatterijen </a:t>
            </a:r>
            <a:r>
              <a:rPr lang="nl-NL" dirty="0">
                <a:solidFill>
                  <a:srgbClr val="275937"/>
                </a:solidFill>
              </a:rPr>
              <a:t>en gebruik in plezier-, vaar- of voertuigen). Voor een EOS met een </a:t>
            </a:r>
            <a:r>
              <a:rPr lang="nl-NL" b="1" dirty="0">
                <a:solidFill>
                  <a:srgbClr val="275937"/>
                </a:solidFill>
              </a:rPr>
              <a:t>energieopslagcapaciteit groter dan 20 kWh </a:t>
            </a:r>
            <a:r>
              <a:rPr lang="nl-NL" dirty="0">
                <a:solidFill>
                  <a:srgbClr val="275937"/>
                </a:solidFill>
              </a:rPr>
              <a:t>wordt aanbevolen de maatregelen uit deze PGS wel toe te passen.</a:t>
            </a:r>
          </a:p>
          <a:p>
            <a:r>
              <a:rPr lang="nl-NL" dirty="0">
                <a:solidFill>
                  <a:srgbClr val="275937"/>
                </a:solidFill>
              </a:rPr>
              <a:t>Flowbatterijen, uitgezonderd hybride systemen met </a:t>
            </a:r>
            <a:r>
              <a:rPr lang="nl-NL" dirty="0" err="1">
                <a:solidFill>
                  <a:srgbClr val="275937"/>
                </a:solidFill>
              </a:rPr>
              <a:t>lithiumhoudende</a:t>
            </a:r>
            <a:r>
              <a:rPr lang="nl-NL" dirty="0">
                <a:solidFill>
                  <a:srgbClr val="275937"/>
                </a:solidFill>
              </a:rPr>
              <a:t> energiedragers.</a:t>
            </a:r>
          </a:p>
          <a:p>
            <a:r>
              <a:rPr lang="nl-NL" dirty="0">
                <a:solidFill>
                  <a:srgbClr val="275937"/>
                </a:solidFill>
              </a:rPr>
              <a:t>Solidstatebatterijen.</a:t>
            </a:r>
          </a:p>
          <a:p>
            <a:r>
              <a:rPr lang="nl-NL" dirty="0">
                <a:solidFill>
                  <a:srgbClr val="275937"/>
                </a:solidFill>
              </a:rPr>
              <a:t>Condensatoren.</a:t>
            </a:r>
          </a:p>
          <a:p>
            <a:r>
              <a:rPr lang="nl-NL" dirty="0">
                <a:solidFill>
                  <a:srgbClr val="275937"/>
                </a:solidFill>
              </a:rPr>
              <a:t>Maritieme toepassingen waarbij het EOS gebruikt wordt aan boord van een vaartuig zonder permanente ligplaats.</a:t>
            </a:r>
          </a:p>
          <a:p>
            <a:r>
              <a:rPr lang="nl-NL" dirty="0">
                <a:solidFill>
                  <a:srgbClr val="275937"/>
                </a:solidFill>
              </a:rPr>
              <a:t>Elektrische motorrijtuigen en machines als onderdeel van een EOS (geïntegreerd in een smart </a:t>
            </a:r>
            <a:r>
              <a:rPr lang="nl-NL" dirty="0" err="1">
                <a:solidFill>
                  <a:srgbClr val="275937"/>
                </a:solidFill>
              </a:rPr>
              <a:t>grid</a:t>
            </a:r>
            <a:r>
              <a:rPr lang="nl-NL" dirty="0">
                <a:solidFill>
                  <a:srgbClr val="275937"/>
                </a:solidFill>
              </a:rPr>
              <a:t>). </a:t>
            </a:r>
          </a:p>
          <a:p>
            <a:pPr marL="0" indent="0">
              <a:buNone/>
            </a:pPr>
            <a:r>
              <a:rPr lang="nl-NL" dirty="0">
                <a:solidFill>
                  <a:srgbClr val="275937"/>
                </a:solidFill>
                <a:sym typeface="Wingdings" panose="05000000000000000000" pitchFamily="2" charset="2"/>
              </a:rPr>
              <a:t> </a:t>
            </a:r>
            <a:r>
              <a:rPr lang="nl-NL" dirty="0">
                <a:solidFill>
                  <a:srgbClr val="275937"/>
                </a:solidFill>
              </a:rPr>
              <a:t>Uit voertuigen gedemonteerd </a:t>
            </a:r>
            <a:r>
              <a:rPr lang="nl-NL" dirty="0" err="1">
                <a:solidFill>
                  <a:srgbClr val="275937"/>
                </a:solidFill>
              </a:rPr>
              <a:t>lithiumhoudende</a:t>
            </a:r>
            <a:r>
              <a:rPr lang="nl-NL" dirty="0">
                <a:solidFill>
                  <a:srgbClr val="275937"/>
                </a:solidFill>
              </a:rPr>
              <a:t> energiedragers die in een EOS worden toegepast vallen </a:t>
            </a:r>
            <a:r>
              <a:rPr lang="nl-NL" b="1" dirty="0">
                <a:solidFill>
                  <a:srgbClr val="275937"/>
                </a:solidFill>
              </a:rPr>
              <a:t>wel </a:t>
            </a:r>
            <a:r>
              <a:rPr lang="nl-NL" dirty="0">
                <a:solidFill>
                  <a:srgbClr val="275937"/>
                </a:solidFill>
              </a:rPr>
              <a:t>onder deze richtlijn</a:t>
            </a:r>
          </a:p>
          <a:p>
            <a:endParaRPr lang="nl-NL" dirty="0"/>
          </a:p>
        </p:txBody>
      </p:sp>
    </p:spTree>
    <p:extLst>
      <p:ext uri="{BB962C8B-B14F-4D97-AF65-F5344CB8AC3E}">
        <p14:creationId xmlns:p14="http://schemas.microsoft.com/office/powerpoint/2010/main" val="278706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err="1"/>
              <a:t>Indeling</a:t>
            </a:r>
            <a:r>
              <a:rPr lang="en-GB" dirty="0"/>
              <a:t> op </a:t>
            </a:r>
            <a:r>
              <a:rPr lang="en-GB" dirty="0" err="1"/>
              <a:t>typicals</a:t>
            </a:r>
            <a:r>
              <a:rPr lang="en-GB" dirty="0"/>
              <a:t> PGS 37-1</a:t>
            </a:r>
          </a:p>
        </p:txBody>
      </p:sp>
      <p:sp>
        <p:nvSpPr>
          <p:cNvPr id="9" name="Tijdelijke aanduiding voor inhoud 8"/>
          <p:cNvSpPr>
            <a:spLocks noGrp="1"/>
          </p:cNvSpPr>
          <p:nvPr>
            <p:ph idx="1"/>
          </p:nvPr>
        </p:nvSpPr>
        <p:spPr>
          <a:xfrm>
            <a:off x="601132" y="1733121"/>
            <a:ext cx="5993765" cy="4016515"/>
          </a:xfrm>
        </p:spPr>
        <p:txBody>
          <a:bodyPr/>
          <a:lstStyle/>
          <a:p>
            <a:endParaRPr lang="nl-NL" dirty="0"/>
          </a:p>
          <a:p>
            <a:r>
              <a:rPr lang="nl-NL" sz="1800" b="1" dirty="0" err="1"/>
              <a:t>Typicals</a:t>
            </a:r>
            <a:r>
              <a:rPr lang="nl-NL" sz="1800" b="1" dirty="0"/>
              <a:t> op basis van behuizing</a:t>
            </a:r>
          </a:p>
          <a:p>
            <a:pPr marL="342900" indent="-342900">
              <a:buFont typeface="+mj-lt"/>
              <a:buAutoNum type="arabicPeriod"/>
            </a:pPr>
            <a:r>
              <a:rPr lang="nl-NL" sz="1800" dirty="0"/>
              <a:t>Zelfstandig EOS in (aangepaste) container</a:t>
            </a:r>
          </a:p>
          <a:p>
            <a:pPr marL="342900" indent="-342900">
              <a:buFont typeface="+mj-lt"/>
              <a:buAutoNum type="arabicPeriod"/>
            </a:pPr>
            <a:r>
              <a:rPr lang="nl-NL" sz="1800" dirty="0"/>
              <a:t>Energieopslagpark </a:t>
            </a:r>
          </a:p>
          <a:p>
            <a:pPr marL="342900" indent="-342900">
              <a:buFont typeface="+mj-lt"/>
              <a:buAutoNum type="arabicPeriod"/>
            </a:pPr>
            <a:r>
              <a:rPr lang="nl-NL" sz="1800" dirty="0"/>
              <a:t>EOS-park met niet-betreedbare behuizingen in de openlucht</a:t>
            </a:r>
          </a:p>
          <a:p>
            <a:endParaRPr lang="nl-NL" sz="1800" dirty="0"/>
          </a:p>
          <a:p>
            <a:r>
              <a:rPr lang="nl-NL" sz="1800" b="1" dirty="0" err="1"/>
              <a:t>Typicals</a:t>
            </a:r>
            <a:r>
              <a:rPr lang="nl-NL" sz="1800" b="1" dirty="0"/>
              <a:t> op basis van plaatsing: </a:t>
            </a:r>
          </a:p>
          <a:p>
            <a:pPr marL="342900" indent="-342900">
              <a:buFont typeface="+mj-lt"/>
              <a:buAutoNum type="arabicPeriod" startAt="4"/>
            </a:pPr>
            <a:r>
              <a:rPr lang="nl-NL" sz="1800" dirty="0"/>
              <a:t>Mobiel EOS</a:t>
            </a:r>
          </a:p>
          <a:p>
            <a:pPr marL="342900" indent="-342900">
              <a:buFont typeface="+mj-lt"/>
              <a:buAutoNum type="arabicPeriod" startAt="4"/>
            </a:pPr>
            <a:r>
              <a:rPr lang="nl-NL" sz="1800" dirty="0"/>
              <a:t>Inpandig EOS met eigen ruimte </a:t>
            </a:r>
          </a:p>
          <a:p>
            <a:pPr marL="342900" indent="-342900">
              <a:buFont typeface="+mj-lt"/>
              <a:buAutoNum type="arabicPeriod" startAt="4"/>
            </a:pPr>
            <a:r>
              <a:rPr lang="nl-NL" sz="1800" dirty="0"/>
              <a:t>Inpandig EOS in een open ruimte</a:t>
            </a:r>
          </a:p>
        </p:txBody>
      </p:sp>
      <p:pic>
        <p:nvPicPr>
          <p:cNvPr id="2" name="Afbeelding 5">
            <a:extLst>
              <a:ext uri="{FF2B5EF4-FFF2-40B4-BE49-F238E27FC236}">
                <a16:creationId xmlns:a16="http://schemas.microsoft.com/office/drawing/2014/main" id="{C46FD623-C49A-4642-4BD0-45976354B3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35333" y="0"/>
            <a:ext cx="4656667" cy="2029281"/>
          </a:xfrm>
          <a:prstGeom prst="rect">
            <a:avLst/>
          </a:prstGeom>
        </p:spPr>
      </p:pic>
      <p:sp>
        <p:nvSpPr>
          <p:cNvPr id="26" name="Slide Number Placeholder 25">
            <a:extLst>
              <a:ext uri="{FF2B5EF4-FFF2-40B4-BE49-F238E27FC236}">
                <a16:creationId xmlns:a16="http://schemas.microsoft.com/office/drawing/2014/main" id="{EF8F9715-CFDE-26AA-1382-88F30151E2A2}"/>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25208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1133" y="1169391"/>
            <a:ext cx="10972800" cy="663123"/>
          </a:xfrm>
        </p:spPr>
        <p:txBody>
          <a:bodyPr/>
          <a:lstStyle/>
          <a:p>
            <a:r>
              <a:rPr lang="en-GB" dirty="0" err="1"/>
              <a:t>Indeling</a:t>
            </a:r>
            <a:r>
              <a:rPr lang="en-GB" dirty="0"/>
              <a:t> op typicals PGS 37-1 </a:t>
            </a:r>
          </a:p>
        </p:txBody>
      </p:sp>
      <p:pic>
        <p:nvPicPr>
          <p:cNvPr id="5" name="Picture 4" descr="Zelfstand EOS in container">
            <a:extLst>
              <a:ext uri="{FF2B5EF4-FFF2-40B4-BE49-F238E27FC236}">
                <a16:creationId xmlns:a16="http://schemas.microsoft.com/office/drawing/2014/main" id="{2E2C579E-AC59-1D5B-435C-84AD824B7DE9}"/>
              </a:ext>
            </a:extLst>
          </p:cNvPr>
          <p:cNvPicPr>
            <a:picLocks noChangeAspect="1"/>
          </p:cNvPicPr>
          <p:nvPr/>
        </p:nvPicPr>
        <p:blipFill>
          <a:blip r:embed="rId2"/>
          <a:srcRect r="10581"/>
          <a:stretch/>
        </p:blipFill>
        <p:spPr>
          <a:xfrm>
            <a:off x="439513" y="1700688"/>
            <a:ext cx="3219951" cy="2229161"/>
          </a:xfrm>
          <a:prstGeom prst="rect">
            <a:avLst/>
          </a:prstGeom>
        </p:spPr>
      </p:pic>
      <p:sp>
        <p:nvSpPr>
          <p:cNvPr id="7" name="Tijdelijke aanduiding voor inhoud 8">
            <a:extLst>
              <a:ext uri="{FF2B5EF4-FFF2-40B4-BE49-F238E27FC236}">
                <a16:creationId xmlns:a16="http://schemas.microsoft.com/office/drawing/2014/main" id="{53FC1BF8-2F20-77B8-B443-DFF18FF2F1B1}"/>
              </a:ext>
            </a:extLst>
          </p:cNvPr>
          <p:cNvSpPr txBox="1">
            <a:spLocks/>
          </p:cNvSpPr>
          <p:nvPr/>
        </p:nvSpPr>
        <p:spPr>
          <a:xfrm>
            <a:off x="389835" y="3929849"/>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1</a:t>
            </a:r>
            <a:endParaRPr lang="nl-NL" sz="1800" dirty="0"/>
          </a:p>
        </p:txBody>
      </p:sp>
      <p:pic>
        <p:nvPicPr>
          <p:cNvPr id="10" name="Picture 9" descr="(klein) Energieopslagpark">
            <a:extLst>
              <a:ext uri="{FF2B5EF4-FFF2-40B4-BE49-F238E27FC236}">
                <a16:creationId xmlns:a16="http://schemas.microsoft.com/office/drawing/2014/main" id="{A3F53D45-566F-A5B1-C2E4-59657164607D}"/>
              </a:ext>
            </a:extLst>
          </p:cNvPr>
          <p:cNvPicPr>
            <a:picLocks noChangeAspect="1"/>
          </p:cNvPicPr>
          <p:nvPr/>
        </p:nvPicPr>
        <p:blipFill>
          <a:blip r:embed="rId3"/>
          <a:stretch>
            <a:fillRect/>
          </a:stretch>
        </p:blipFill>
        <p:spPr>
          <a:xfrm>
            <a:off x="3943634" y="1715960"/>
            <a:ext cx="3660011" cy="2229161"/>
          </a:xfrm>
          <a:prstGeom prst="rect">
            <a:avLst/>
          </a:prstGeom>
        </p:spPr>
      </p:pic>
      <p:sp>
        <p:nvSpPr>
          <p:cNvPr id="11" name="Tijdelijke aanduiding voor inhoud 8">
            <a:extLst>
              <a:ext uri="{FF2B5EF4-FFF2-40B4-BE49-F238E27FC236}">
                <a16:creationId xmlns:a16="http://schemas.microsoft.com/office/drawing/2014/main" id="{ABE6A204-69B2-3C1C-4EA7-3A87130B8919}"/>
              </a:ext>
            </a:extLst>
          </p:cNvPr>
          <p:cNvSpPr txBox="1">
            <a:spLocks/>
          </p:cNvSpPr>
          <p:nvPr/>
        </p:nvSpPr>
        <p:spPr>
          <a:xfrm>
            <a:off x="3853273" y="3929849"/>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2</a:t>
            </a:r>
            <a:endParaRPr lang="nl-NL" sz="1800" dirty="0"/>
          </a:p>
        </p:txBody>
      </p:sp>
      <p:pic>
        <p:nvPicPr>
          <p:cNvPr id="13" name="Picture 12" descr="EOS-park met speciale behuizing">
            <a:extLst>
              <a:ext uri="{FF2B5EF4-FFF2-40B4-BE49-F238E27FC236}">
                <a16:creationId xmlns:a16="http://schemas.microsoft.com/office/drawing/2014/main" id="{F5CCD97E-3D3A-B6BE-04B3-7853F4E91235}"/>
              </a:ext>
            </a:extLst>
          </p:cNvPr>
          <p:cNvPicPr>
            <a:picLocks noChangeAspect="1"/>
          </p:cNvPicPr>
          <p:nvPr/>
        </p:nvPicPr>
        <p:blipFill>
          <a:blip r:embed="rId4"/>
          <a:stretch>
            <a:fillRect/>
          </a:stretch>
        </p:blipFill>
        <p:spPr>
          <a:xfrm>
            <a:off x="7859861" y="1724998"/>
            <a:ext cx="4274362" cy="2229161"/>
          </a:xfrm>
          <a:prstGeom prst="rect">
            <a:avLst/>
          </a:prstGeom>
        </p:spPr>
      </p:pic>
      <p:sp>
        <p:nvSpPr>
          <p:cNvPr id="14" name="Tijdelijke aanduiding voor inhoud 8">
            <a:extLst>
              <a:ext uri="{FF2B5EF4-FFF2-40B4-BE49-F238E27FC236}">
                <a16:creationId xmlns:a16="http://schemas.microsoft.com/office/drawing/2014/main" id="{ECD32E7E-FC7D-51CC-B4C7-1713E102DA31}"/>
              </a:ext>
            </a:extLst>
          </p:cNvPr>
          <p:cNvSpPr txBox="1">
            <a:spLocks/>
          </p:cNvSpPr>
          <p:nvPr/>
        </p:nvSpPr>
        <p:spPr>
          <a:xfrm>
            <a:off x="7811659" y="3929331"/>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3</a:t>
            </a:r>
            <a:endParaRPr lang="nl-NL" sz="1800" dirty="0"/>
          </a:p>
        </p:txBody>
      </p:sp>
      <p:pic>
        <p:nvPicPr>
          <p:cNvPr id="16" name="Picture 15" descr="Mobiel EOS">
            <a:extLst>
              <a:ext uri="{FF2B5EF4-FFF2-40B4-BE49-F238E27FC236}">
                <a16:creationId xmlns:a16="http://schemas.microsoft.com/office/drawing/2014/main" id="{FB66B0FE-CB12-2EE7-345B-DD2EE101B68A}"/>
              </a:ext>
            </a:extLst>
          </p:cNvPr>
          <p:cNvPicPr>
            <a:picLocks noChangeAspect="1"/>
          </p:cNvPicPr>
          <p:nvPr/>
        </p:nvPicPr>
        <p:blipFill>
          <a:blip r:embed="rId5"/>
          <a:stretch>
            <a:fillRect/>
          </a:stretch>
        </p:blipFill>
        <p:spPr>
          <a:xfrm>
            <a:off x="439513" y="4270233"/>
            <a:ext cx="3374818" cy="2233986"/>
          </a:xfrm>
          <a:prstGeom prst="rect">
            <a:avLst/>
          </a:prstGeom>
        </p:spPr>
      </p:pic>
      <p:sp>
        <p:nvSpPr>
          <p:cNvPr id="17" name="Tijdelijke aanduiding voor inhoud 8">
            <a:extLst>
              <a:ext uri="{FF2B5EF4-FFF2-40B4-BE49-F238E27FC236}">
                <a16:creationId xmlns:a16="http://schemas.microsoft.com/office/drawing/2014/main" id="{80855323-4A2E-E728-1F9A-2DB581FC5BE8}"/>
              </a:ext>
            </a:extLst>
          </p:cNvPr>
          <p:cNvSpPr txBox="1">
            <a:spLocks/>
          </p:cNvSpPr>
          <p:nvPr/>
        </p:nvSpPr>
        <p:spPr>
          <a:xfrm>
            <a:off x="389835" y="6502174"/>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4</a:t>
            </a:r>
            <a:endParaRPr lang="nl-NL" sz="1800" dirty="0"/>
          </a:p>
        </p:txBody>
      </p:sp>
      <p:pic>
        <p:nvPicPr>
          <p:cNvPr id="19" name="Picture 18" descr="Inpanding EOS met eigen ruimte">
            <a:extLst>
              <a:ext uri="{FF2B5EF4-FFF2-40B4-BE49-F238E27FC236}">
                <a16:creationId xmlns:a16="http://schemas.microsoft.com/office/drawing/2014/main" id="{E6DE10CF-1814-7A93-B037-EDF1CE9DEB41}"/>
              </a:ext>
            </a:extLst>
          </p:cNvPr>
          <p:cNvPicPr>
            <a:picLocks noChangeAspect="1"/>
          </p:cNvPicPr>
          <p:nvPr/>
        </p:nvPicPr>
        <p:blipFill>
          <a:blip r:embed="rId6"/>
          <a:stretch>
            <a:fillRect/>
          </a:stretch>
        </p:blipFill>
        <p:spPr>
          <a:xfrm>
            <a:off x="4061287" y="4265108"/>
            <a:ext cx="3102443" cy="2230003"/>
          </a:xfrm>
          <a:prstGeom prst="rect">
            <a:avLst/>
          </a:prstGeom>
        </p:spPr>
      </p:pic>
      <p:sp>
        <p:nvSpPr>
          <p:cNvPr id="20" name="Tijdelijke aanduiding voor inhoud 8">
            <a:extLst>
              <a:ext uri="{FF2B5EF4-FFF2-40B4-BE49-F238E27FC236}">
                <a16:creationId xmlns:a16="http://schemas.microsoft.com/office/drawing/2014/main" id="{847BFAD1-4C36-73CE-67F6-FA064407573B}"/>
              </a:ext>
            </a:extLst>
          </p:cNvPr>
          <p:cNvSpPr txBox="1">
            <a:spLocks/>
          </p:cNvSpPr>
          <p:nvPr/>
        </p:nvSpPr>
        <p:spPr>
          <a:xfrm>
            <a:off x="4011609" y="6489632"/>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5</a:t>
            </a:r>
            <a:endParaRPr lang="nl-NL" sz="1800" dirty="0"/>
          </a:p>
        </p:txBody>
      </p:sp>
      <p:pic>
        <p:nvPicPr>
          <p:cNvPr id="22" name="Picture 21" descr="inpandig EOS open ruimte (laadpaal)">
            <a:extLst>
              <a:ext uri="{FF2B5EF4-FFF2-40B4-BE49-F238E27FC236}">
                <a16:creationId xmlns:a16="http://schemas.microsoft.com/office/drawing/2014/main" id="{ECE2B844-4E11-F8C0-EF2D-0C464E354EDF}"/>
              </a:ext>
            </a:extLst>
          </p:cNvPr>
          <p:cNvPicPr>
            <a:picLocks noChangeAspect="1"/>
          </p:cNvPicPr>
          <p:nvPr/>
        </p:nvPicPr>
        <p:blipFill>
          <a:blip r:embed="rId7"/>
          <a:stretch>
            <a:fillRect/>
          </a:stretch>
        </p:blipFill>
        <p:spPr>
          <a:xfrm>
            <a:off x="7409366" y="4260487"/>
            <a:ext cx="4424381" cy="2241687"/>
          </a:xfrm>
          <a:prstGeom prst="rect">
            <a:avLst/>
          </a:prstGeom>
        </p:spPr>
      </p:pic>
      <p:sp>
        <p:nvSpPr>
          <p:cNvPr id="25" name="Tijdelijke aanduiding voor inhoud 8">
            <a:extLst>
              <a:ext uri="{FF2B5EF4-FFF2-40B4-BE49-F238E27FC236}">
                <a16:creationId xmlns:a16="http://schemas.microsoft.com/office/drawing/2014/main" id="{EFC86311-C87F-2A15-A449-4AA1B93CF6C0}"/>
              </a:ext>
            </a:extLst>
          </p:cNvPr>
          <p:cNvSpPr txBox="1">
            <a:spLocks/>
          </p:cNvSpPr>
          <p:nvPr/>
        </p:nvSpPr>
        <p:spPr>
          <a:xfrm>
            <a:off x="7333176" y="6502174"/>
            <a:ext cx="1349262" cy="460236"/>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err="1"/>
              <a:t>Typical</a:t>
            </a:r>
            <a:r>
              <a:rPr lang="nl-NL" dirty="0"/>
              <a:t> 6</a:t>
            </a:r>
            <a:endParaRPr lang="nl-NL" sz="1800" dirty="0"/>
          </a:p>
        </p:txBody>
      </p:sp>
      <p:sp>
        <p:nvSpPr>
          <p:cNvPr id="26" name="Slide Number Placeholder 25">
            <a:extLst>
              <a:ext uri="{FF2B5EF4-FFF2-40B4-BE49-F238E27FC236}">
                <a16:creationId xmlns:a16="http://schemas.microsoft.com/office/drawing/2014/main" id="{EF8F9715-CFDE-26AA-1382-88F30151E2A2}"/>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116334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B0EAB-744C-32AD-815D-74F0F76E69B5}"/>
            </a:ext>
          </a:extLst>
        </p:cNvPr>
        <p:cNvGrpSpPr/>
        <p:nvPr/>
      </p:nvGrpSpPr>
      <p:grpSpPr>
        <a:xfrm>
          <a:off x="0" y="0"/>
          <a:ext cx="0" cy="0"/>
          <a:chOff x="0" y="0"/>
          <a:chExt cx="0" cy="0"/>
        </a:xfrm>
      </p:grpSpPr>
      <p:sp>
        <p:nvSpPr>
          <p:cNvPr id="2" name="Titel 2">
            <a:extLst>
              <a:ext uri="{FF2B5EF4-FFF2-40B4-BE49-F238E27FC236}">
                <a16:creationId xmlns:a16="http://schemas.microsoft.com/office/drawing/2014/main" id="{5B85DAFE-B1F0-66D6-C8B3-9585BC5EEE08}"/>
              </a:ext>
            </a:extLst>
          </p:cNvPr>
          <p:cNvSpPr txBox="1">
            <a:spLocks noGrp="1"/>
          </p:cNvSpPr>
          <p:nvPr>
            <p:ph type="title" idx="4294967295"/>
          </p:nvPr>
        </p:nvSpPr>
        <p:spPr>
          <a:xfrm>
            <a:off x="6197084" y="1171764"/>
            <a:ext cx="5994916" cy="743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457200" rtl="0" eaLnBrk="1" latinLnBrk="0" hangingPunct="1">
              <a:spcBef>
                <a:spcPct val="0"/>
              </a:spcBef>
              <a:buNone/>
              <a:defRPr sz="2800" b="1" i="0" kern="1200" baseline="0">
                <a:solidFill>
                  <a:schemeClr val="bg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chemeClr val="bg1"/>
                </a:solidFill>
                <a:effectLst/>
                <a:uLnTx/>
                <a:uFillTx/>
                <a:latin typeface="Verdana"/>
                <a:ea typeface="+mj-ea"/>
                <a:cs typeface="Verdana"/>
              </a:rPr>
              <a:t>Europese Batterijverordening</a:t>
            </a:r>
          </a:p>
        </p:txBody>
      </p:sp>
    </p:spTree>
    <p:extLst>
      <p:ext uri="{BB962C8B-B14F-4D97-AF65-F5344CB8AC3E}">
        <p14:creationId xmlns:p14="http://schemas.microsoft.com/office/powerpoint/2010/main" val="2264385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err="1"/>
              <a:t>Maatregelen</a:t>
            </a:r>
            <a:endParaRPr lang="en-GB" dirty="0"/>
          </a:p>
        </p:txBody>
      </p:sp>
      <p:sp>
        <p:nvSpPr>
          <p:cNvPr id="9" name="Tijdelijke aanduiding voor inhoud 8"/>
          <p:cNvSpPr>
            <a:spLocks noGrp="1"/>
          </p:cNvSpPr>
          <p:nvPr>
            <p:ph idx="1"/>
          </p:nvPr>
        </p:nvSpPr>
        <p:spPr>
          <a:xfrm>
            <a:off x="601132" y="1733121"/>
            <a:ext cx="5993765" cy="4850559"/>
          </a:xfrm>
        </p:spPr>
        <p:txBody>
          <a:bodyPr>
            <a:normAutofit lnSpcReduction="10000"/>
          </a:bodyPr>
          <a:lstStyle/>
          <a:p>
            <a:pPr marL="285750" indent="-285750">
              <a:buFont typeface="Arial" panose="020B0604020202020204" pitchFamily="34" charset="0"/>
              <a:buChar char="•"/>
            </a:pPr>
            <a:r>
              <a:rPr lang="nl-NL" sz="1800" dirty="0"/>
              <a:t>Compartimentering</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Locatiekeuze</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Monitoring</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Veiligheidsafstanden</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Onderhoud</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Brandveiligheid</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Gelijkwaardige maatregelen</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Implementatietermijn</a:t>
            </a:r>
          </a:p>
        </p:txBody>
      </p:sp>
      <p:pic>
        <p:nvPicPr>
          <p:cNvPr id="4" name="Afbeelding 5">
            <a:extLst>
              <a:ext uri="{FF2B5EF4-FFF2-40B4-BE49-F238E27FC236}">
                <a16:creationId xmlns:a16="http://schemas.microsoft.com/office/drawing/2014/main" id="{156FD262-0A0A-321D-A760-79B52C0696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35333" y="0"/>
            <a:ext cx="4656667" cy="2029281"/>
          </a:xfrm>
          <a:prstGeom prst="rect">
            <a:avLst/>
          </a:prstGeom>
        </p:spPr>
      </p:pic>
      <p:sp>
        <p:nvSpPr>
          <p:cNvPr id="5" name="Slide Number Placeholder 4">
            <a:extLst>
              <a:ext uri="{FF2B5EF4-FFF2-40B4-BE49-F238E27FC236}">
                <a16:creationId xmlns:a16="http://schemas.microsoft.com/office/drawing/2014/main" id="{D7B6A455-C206-D8BD-0CF3-B5C1B3DB2951}"/>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9417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GS 37-1">
            <a:extLs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535333" y="0"/>
            <a:ext cx="4656667" cy="2029281"/>
          </a:xfrm>
          <a:prstGeom prst="rect">
            <a:avLst/>
          </a:prstGeom>
        </p:spPr>
      </p:pic>
      <p:sp>
        <p:nvSpPr>
          <p:cNvPr id="3" name="Titel 2"/>
          <p:cNvSpPr>
            <a:spLocks noGrp="1"/>
          </p:cNvSpPr>
          <p:nvPr>
            <p:ph type="title"/>
          </p:nvPr>
        </p:nvSpPr>
        <p:spPr/>
        <p:txBody>
          <a:bodyPr/>
          <a:lstStyle/>
          <a:p>
            <a:r>
              <a:rPr lang="nl-NL" dirty="0"/>
              <a:t>Uitdagingen</a:t>
            </a:r>
          </a:p>
        </p:txBody>
      </p:sp>
      <p:sp>
        <p:nvSpPr>
          <p:cNvPr id="9" name="Tijdelijke aanduiding voor inhoud 8"/>
          <p:cNvSpPr>
            <a:spLocks noGrp="1"/>
          </p:cNvSpPr>
          <p:nvPr>
            <p:ph idx="1"/>
          </p:nvPr>
        </p:nvSpPr>
        <p:spPr>
          <a:xfrm>
            <a:off x="601132" y="1733121"/>
            <a:ext cx="8815242" cy="4850559"/>
          </a:xfrm>
        </p:spPr>
        <p:txBody>
          <a:bodyPr>
            <a:normAutofit/>
          </a:bodyPr>
          <a:lstStyle/>
          <a:p>
            <a:pPr marL="285750" indent="-285750">
              <a:buFont typeface="Arial" panose="020B0604020202020204" pitchFamily="34" charset="0"/>
              <a:buChar char="•"/>
            </a:pPr>
            <a:r>
              <a:rPr lang="nl-NL" sz="1900" dirty="0"/>
              <a:t>Geen meldplicht/vergunningplicht, onvoldoende zicht op hoeveelheid en locaties;</a:t>
            </a:r>
          </a:p>
          <a:p>
            <a:pPr marL="285750" indent="-285750">
              <a:buFont typeface="Arial" panose="020B0604020202020204" pitchFamily="34" charset="0"/>
              <a:buChar char="•"/>
            </a:pPr>
            <a:r>
              <a:rPr lang="nl-NL" sz="1900" dirty="0"/>
              <a:t>Geen wetgeving voor wel bekende </a:t>
            </a:r>
            <a:r>
              <a:rPr lang="nl-NL" sz="1900" dirty="0" err="1"/>
              <a:t>EOS’en</a:t>
            </a:r>
            <a:r>
              <a:rPr lang="nl-NL" sz="1900" dirty="0"/>
              <a:t>;</a:t>
            </a:r>
          </a:p>
          <a:p>
            <a:pPr marL="285750" indent="-285750">
              <a:buFont typeface="Arial" panose="020B0604020202020204" pitchFamily="34" charset="0"/>
              <a:buChar char="•"/>
            </a:pPr>
            <a:r>
              <a:rPr lang="nl-NL" sz="1900" dirty="0"/>
              <a:t>De uitvoering conform PGS 37-1 is op bepaalde onderdelen lastig, bijvoorbeeld de drukontlasting zorgt dat de gestelde brandwerendheid verloren gaat;</a:t>
            </a:r>
          </a:p>
          <a:p>
            <a:pPr marL="285750" indent="-285750">
              <a:buFont typeface="Arial" panose="020B0604020202020204" pitchFamily="34" charset="0"/>
              <a:buChar char="•"/>
            </a:pPr>
            <a:r>
              <a:rPr lang="nl-NL" sz="1900" dirty="0"/>
              <a:t>De containers zijn veelal niet waterdicht waardoor er bij inschakeling blussysteem water wegloopt of de container faalt;</a:t>
            </a:r>
          </a:p>
          <a:p>
            <a:pPr marL="285750" indent="-285750">
              <a:buFont typeface="Arial" panose="020B0604020202020204" pitchFamily="34" charset="0"/>
              <a:buChar char="•"/>
            </a:pPr>
            <a:r>
              <a:rPr lang="nl-NL" sz="1900" dirty="0"/>
              <a:t>Blussystemen met water zijn niet wenselijk voor de overige elektronica (EMS) in het EOS. Er wordt gezocht naar alternatieven (die nu nog niet voldoen).</a:t>
            </a:r>
          </a:p>
          <a:p>
            <a:pPr marL="285750" indent="-285750">
              <a:buFont typeface="Arial" panose="020B0604020202020204" pitchFamily="34" charset="0"/>
              <a:buChar char="•"/>
            </a:pPr>
            <a:r>
              <a:rPr lang="nl-NL" sz="1900" dirty="0"/>
              <a:t>Gasdetectie op koolstofmonoxide en waterstof wordt vaak niet toegepast enkel temperatuurmeting.</a:t>
            </a:r>
          </a:p>
          <a:p>
            <a:pPr marL="285750" indent="-285750">
              <a:buFont typeface="Arial" panose="020B0604020202020204" pitchFamily="34" charset="0"/>
              <a:buChar char="•"/>
            </a:pPr>
            <a:r>
              <a:rPr lang="nl-NL" sz="1900" dirty="0"/>
              <a:t>Risico op grote hoeveelheid werkdruk door bestaande situaties na aanwijzing in Bal/</a:t>
            </a:r>
            <a:r>
              <a:rPr lang="nl-NL" sz="1900" dirty="0" err="1"/>
              <a:t>Bkl</a:t>
            </a:r>
            <a:endParaRPr lang="nl-NL" sz="1900" dirty="0"/>
          </a:p>
          <a:p>
            <a:pPr marL="285750" indent="-285750">
              <a:buFont typeface="Arial" panose="020B0604020202020204" pitchFamily="34" charset="0"/>
              <a:buChar char="•"/>
            </a:pPr>
            <a:endParaRPr lang="nl-NL" sz="1800" dirty="0"/>
          </a:p>
        </p:txBody>
      </p:sp>
      <p:sp>
        <p:nvSpPr>
          <p:cNvPr id="4" name="Slide Number Placeholder 3">
            <a:extLst>
              <a:ext uri="{FF2B5EF4-FFF2-40B4-BE49-F238E27FC236}">
                <a16:creationId xmlns:a16="http://schemas.microsoft.com/office/drawing/2014/main" id="{372A530B-B097-5319-F6BB-5FB6AF90470B}"/>
              </a:ext>
            </a:extLst>
          </p:cNvPr>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151247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FD0C12C-EE23-78D0-7162-B2DB1E9CFDDB}"/>
              </a:ext>
            </a:extLst>
          </p:cNvPr>
          <p:cNvSpPr>
            <a:spLocks noGrp="1"/>
          </p:cNvSpPr>
          <p:nvPr>
            <p:ph type="ctrTitle"/>
          </p:nvPr>
        </p:nvSpPr>
        <p:spPr/>
        <p:txBody>
          <a:bodyPr/>
          <a:lstStyle/>
          <a:p>
            <a:r>
              <a:rPr lang="en-US" err="1"/>
              <a:t>Knelpunten</a:t>
            </a:r>
            <a:r>
              <a:rPr lang="en-US"/>
              <a:t> &amp; </a:t>
            </a:r>
            <a:r>
              <a:rPr lang="en-US" err="1"/>
              <a:t>Toekomst</a:t>
            </a:r>
            <a:endParaRPr lang="nl-NL"/>
          </a:p>
        </p:txBody>
      </p:sp>
    </p:spTree>
    <p:extLst>
      <p:ext uri="{BB962C8B-B14F-4D97-AF65-F5344CB8AC3E}">
        <p14:creationId xmlns:p14="http://schemas.microsoft.com/office/powerpoint/2010/main" val="1077282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466" y="1275381"/>
            <a:ext cx="9996901" cy="419931"/>
          </a:xfrm>
        </p:spPr>
        <p:txBody>
          <a:bodyPr>
            <a:noAutofit/>
          </a:bodyPr>
          <a:lstStyle/>
          <a:p>
            <a:r>
              <a:rPr lang="nl-NL" sz="2800" b="1" dirty="0">
                <a:latin typeface="Verdana" panose="020B0604030504040204" pitchFamily="34" charset="0"/>
                <a:ea typeface="Verdana" panose="020B0604030504040204" pitchFamily="34" charset="0"/>
              </a:rPr>
              <a:t>Knelpunten met huidige wetgeving</a:t>
            </a:r>
          </a:p>
        </p:txBody>
      </p:sp>
      <p:sp>
        <p:nvSpPr>
          <p:cNvPr id="5" name="Tijdelijke aanduiding voor dianummer 4"/>
          <p:cNvSpPr>
            <a:spLocks noGrp="1"/>
          </p:cNvSpPr>
          <p:nvPr>
            <p:ph type="sldNum" sz="quarter" idx="7"/>
          </p:nvPr>
        </p:nvSpPr>
        <p:spPr/>
        <p:txBody>
          <a:bodyPr/>
          <a:lstStyle/>
          <a:p>
            <a:fld id="{B6F15528-21DE-4FAA-801E-634DDDAF4B2B}" type="slidenum">
              <a:rPr lang="nl-NL" smtClean="0"/>
              <a:t>33</a:t>
            </a:fld>
            <a:endParaRPr lang="nl-NL"/>
          </a:p>
        </p:txBody>
      </p:sp>
      <p:sp>
        <p:nvSpPr>
          <p:cNvPr id="11" name="Tijdelijke aanduiding voor inhoud 10">
            <a:extLst>
              <a:ext uri="{FF2B5EF4-FFF2-40B4-BE49-F238E27FC236}">
                <a16:creationId xmlns:a16="http://schemas.microsoft.com/office/drawing/2014/main" id="{32816738-E518-0CF6-9317-7EEB5B53C929}"/>
              </a:ext>
            </a:extLst>
          </p:cNvPr>
          <p:cNvSpPr>
            <a:spLocks noGrp="1"/>
          </p:cNvSpPr>
          <p:nvPr>
            <p:ph sz="half" idx="2"/>
          </p:nvPr>
        </p:nvSpPr>
        <p:spPr>
          <a:xfrm>
            <a:off x="609600" y="2184767"/>
            <a:ext cx="9569116" cy="5613845"/>
          </a:xfrm>
        </p:spPr>
        <p:txBody>
          <a:bodyPr/>
          <a:lstStyle/>
          <a:p>
            <a:pPr marL="285750" indent="-285750">
              <a:buFont typeface="Arial" panose="020B0604020202020204" pitchFamily="34" charset="0"/>
              <a:buChar char="•"/>
            </a:pPr>
            <a:r>
              <a:rPr lang="nl-NL" sz="2400" dirty="0"/>
              <a:t>Energieopslagsystemen </a:t>
            </a:r>
            <a:r>
              <a:rPr lang="nl-NL" sz="2400" b="1" u="sng" dirty="0"/>
              <a:t>niet</a:t>
            </a:r>
            <a:r>
              <a:rPr lang="nl-NL" sz="2400" b="1" dirty="0"/>
              <a:t> </a:t>
            </a:r>
            <a:r>
              <a:rPr lang="nl-NL" sz="2400" dirty="0"/>
              <a:t>aangewezen als MBA</a:t>
            </a:r>
          </a:p>
          <a:p>
            <a:pPr marL="742950" lvl="1" indent="-285750">
              <a:buFont typeface="Arial" panose="020B0604020202020204" pitchFamily="34" charset="0"/>
              <a:buChar char="•"/>
            </a:pPr>
            <a:r>
              <a:rPr lang="nl-NL" sz="2400" dirty="0"/>
              <a:t>Lithium is </a:t>
            </a:r>
            <a:r>
              <a:rPr lang="nl-NL" sz="2400" b="1" u="sng" dirty="0"/>
              <a:t>niet</a:t>
            </a:r>
            <a:r>
              <a:rPr lang="nl-NL" sz="2400" dirty="0"/>
              <a:t> aquatisch milieu verontreinigend (ADR 9)</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2026 </a:t>
            </a:r>
          </a:p>
          <a:p>
            <a:pPr marL="742950" lvl="1" indent="-285750">
              <a:buFont typeface="Arial" panose="020B0604020202020204" pitchFamily="34" charset="0"/>
              <a:buChar char="•"/>
            </a:pPr>
            <a:r>
              <a:rPr lang="nl-NL" sz="2400" dirty="0"/>
              <a:t>aanwijzing Bal (H3) </a:t>
            </a:r>
          </a:p>
          <a:p>
            <a:pPr marL="742950" lvl="1" indent="-285750">
              <a:buFont typeface="Arial" panose="020B0604020202020204" pitchFamily="34" charset="0"/>
              <a:buChar char="•"/>
            </a:pPr>
            <a:r>
              <a:rPr lang="nl-NL" sz="2400" dirty="0"/>
              <a:t>Verwijzing PGS 37-1 (H4)</a:t>
            </a:r>
          </a:p>
          <a:p>
            <a:pPr marL="742950" lvl="1" indent="-285750">
              <a:buFont typeface="Arial" panose="020B0604020202020204" pitchFamily="34" charset="0"/>
              <a:buChar char="•"/>
            </a:pPr>
            <a:r>
              <a:rPr lang="nl-NL" sz="2400" dirty="0"/>
              <a:t>Intrekken Circulaire risicobeheersing lithium-ion energiedragers</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endParaRPr lang="nl-NL" sz="2400" dirty="0"/>
          </a:p>
          <a:p>
            <a:endParaRPr lang="nl-NL" sz="2400" dirty="0"/>
          </a:p>
          <a:p>
            <a:endParaRPr lang="nl-NL" sz="2400" dirty="0"/>
          </a:p>
        </p:txBody>
      </p:sp>
    </p:spTree>
    <p:extLst>
      <p:ext uri="{BB962C8B-B14F-4D97-AF65-F5344CB8AC3E}">
        <p14:creationId xmlns:p14="http://schemas.microsoft.com/office/powerpoint/2010/main" val="28130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E84959C-E01F-424B-2F58-CB7B55992EA5}"/>
              </a:ext>
            </a:extLst>
          </p:cNvPr>
          <p:cNvSpPr txBox="1">
            <a:spLocks noGrp="1"/>
          </p:cNvSpPr>
          <p:nvPr>
            <p:ph type="title" idx="4294967295"/>
          </p:nvPr>
        </p:nvSpPr>
        <p:spPr>
          <a:xfrm>
            <a:off x="609466" y="1275381"/>
            <a:ext cx="9996901" cy="4199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457200" rtl="0" eaLnBrk="1" latinLnBrk="0" hangingPunct="1">
              <a:spcBef>
                <a:spcPct val="0"/>
              </a:spcBef>
              <a:buNone/>
              <a:defRPr sz="2729" b="0" i="0" kern="1200">
                <a:solidFill>
                  <a:srgbClr val="275837"/>
                </a:solidFill>
                <a:latin typeface="Asap-Medium"/>
                <a:ea typeface="+mj-ea"/>
                <a:cs typeface="Asap-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837"/>
                </a:solidFill>
                <a:effectLst/>
                <a:uLnTx/>
                <a:uFillTx/>
                <a:latin typeface="Verdana" panose="020B0604030504040204" pitchFamily="34" charset="0"/>
                <a:ea typeface="Verdana" panose="020B0604030504040204" pitchFamily="34" charset="0"/>
                <a:cs typeface="Asap-Medium"/>
              </a:rPr>
              <a:t>Nu al PGS 37-1 toepassen</a:t>
            </a:r>
          </a:p>
        </p:txBody>
      </p:sp>
      <p:sp>
        <p:nvSpPr>
          <p:cNvPr id="3" name="Tijdelijke aanduiding voor inhoud 2"/>
          <p:cNvSpPr>
            <a:spLocks noGrp="1"/>
          </p:cNvSpPr>
          <p:nvPr>
            <p:ph sz="half" idx="2"/>
          </p:nvPr>
        </p:nvSpPr>
        <p:spPr>
          <a:xfrm>
            <a:off x="755602" y="1884215"/>
            <a:ext cx="10680795" cy="3644075"/>
          </a:xfrm>
        </p:spPr>
        <p:txBody>
          <a:bodyPr/>
          <a:lstStyle/>
          <a:p>
            <a:r>
              <a:rPr lang="nl-NL" b="1" dirty="0"/>
              <a:t>Functioneel ondersteunend aan een MBA</a:t>
            </a:r>
          </a:p>
          <a:p>
            <a:pPr marL="342900" indent="-342900">
              <a:buFont typeface="+mj-lt"/>
              <a:buAutoNum type="arabicPeriod"/>
            </a:pPr>
            <a:r>
              <a:rPr lang="nl-NL" dirty="0"/>
              <a:t>EOS binnen vergunningplicht </a:t>
            </a:r>
            <a:r>
              <a:rPr lang="nl-NL" dirty="0" err="1"/>
              <a:t>mba</a:t>
            </a:r>
            <a:r>
              <a:rPr lang="nl-NL" dirty="0"/>
              <a:t>: PGS 37 opnemen in vergunningvoorschrift. </a:t>
            </a:r>
          </a:p>
          <a:p>
            <a:pPr marL="342900" indent="-342900">
              <a:buFont typeface="+mj-lt"/>
              <a:buAutoNum type="arabicPeriod"/>
            </a:pPr>
            <a:r>
              <a:rPr lang="nl-NL" dirty="0"/>
              <a:t>EOS buiten vergunningplicht </a:t>
            </a:r>
            <a:r>
              <a:rPr lang="nl-NL" dirty="0" err="1"/>
              <a:t>mba</a:t>
            </a:r>
            <a:r>
              <a:rPr lang="nl-NL" dirty="0"/>
              <a:t>: PGS 37 verplichten als invulling zorgplicht (artikel 2.11 Bal) + eventueel maatwerkvoorschrift op grond van de zorgplicht vastgelegd (artikel 2.13).</a:t>
            </a:r>
          </a:p>
          <a:p>
            <a:pPr marL="342900" indent="-342900">
              <a:buFont typeface="+mj-lt"/>
              <a:buAutoNum type="arabicPeriod"/>
            </a:pPr>
            <a:endParaRPr lang="nl-NL" dirty="0"/>
          </a:p>
          <a:p>
            <a:r>
              <a:rPr lang="nl-NL" b="1" dirty="0"/>
              <a:t>Niet functioneel ondersteunend aan </a:t>
            </a:r>
            <a:r>
              <a:rPr lang="nl-NL" b="1" dirty="0" err="1"/>
              <a:t>mba</a:t>
            </a:r>
            <a:r>
              <a:rPr lang="nl-NL" dirty="0"/>
              <a:t> </a:t>
            </a:r>
            <a:r>
              <a:rPr lang="nl-NL" dirty="0">
                <a:sym typeface="Wingdings" panose="05000000000000000000" pitchFamily="2" charset="2"/>
              </a:rPr>
              <a:t> Omgevingsplan </a:t>
            </a:r>
            <a:endParaRPr lang="nl-NL" dirty="0"/>
          </a:p>
          <a:p>
            <a:r>
              <a:rPr lang="nl-NL" dirty="0"/>
              <a:t>Zorgplicht (art 22.44 invoeringsbesluit Omgevingswet) </a:t>
            </a:r>
          </a:p>
          <a:p>
            <a:pPr marL="742950" lvl="1" indent="-285750">
              <a:buFont typeface="Wingdings" panose="05000000000000000000" pitchFamily="2" charset="2"/>
              <a:buChar char="à"/>
            </a:pPr>
            <a:r>
              <a:rPr lang="nl-NL" dirty="0">
                <a:sym typeface="Wingdings" panose="05000000000000000000" pitchFamily="2" charset="2"/>
              </a:rPr>
              <a:t>Namelijk geldt voor </a:t>
            </a:r>
            <a:r>
              <a:rPr lang="nl-NL" u="sng" dirty="0">
                <a:sym typeface="Wingdings" panose="05000000000000000000" pitchFamily="2" charset="2"/>
              </a:rPr>
              <a:t>alle activiteiten </a:t>
            </a:r>
            <a:r>
              <a:rPr lang="nl-NL" dirty="0">
                <a:sym typeface="Wingdings" panose="05000000000000000000" pitchFamily="2" charset="2"/>
              </a:rPr>
              <a:t>die nadelige gevlogen voor het milieu kunnen veroorzaken die niet als </a:t>
            </a:r>
            <a:r>
              <a:rPr lang="nl-NL" dirty="0" err="1">
                <a:sym typeface="Wingdings" panose="05000000000000000000" pitchFamily="2" charset="2"/>
              </a:rPr>
              <a:t>mba</a:t>
            </a:r>
            <a:r>
              <a:rPr lang="nl-NL" dirty="0">
                <a:sym typeface="Wingdings" panose="05000000000000000000" pitchFamily="2" charset="2"/>
              </a:rPr>
              <a:t> zijn aangewezen in het Bal. </a:t>
            </a:r>
          </a:p>
          <a:p>
            <a:pPr marL="742950" lvl="1" indent="-285750">
              <a:buFont typeface="Wingdings" panose="05000000000000000000" pitchFamily="2" charset="2"/>
              <a:buChar char="à"/>
            </a:pPr>
            <a:r>
              <a:rPr lang="nl-NL" dirty="0">
                <a:sym typeface="Wingdings" panose="05000000000000000000" pitchFamily="2" charset="2"/>
              </a:rPr>
              <a:t>PGS 37 verplicht op grond van zorgplicht + maatwerkvoorschrift</a:t>
            </a:r>
          </a:p>
          <a:p>
            <a:pPr marL="742950" lvl="1" indent="-285750">
              <a:buFont typeface="Wingdings" panose="05000000000000000000" pitchFamily="2" charset="2"/>
              <a:buChar char="à"/>
            </a:pPr>
            <a:r>
              <a:rPr lang="nl-NL" dirty="0"/>
              <a:t>Wijzigen omgevingsplan, regels op te nemen voor het gebruik van een EOS in het omgevingsplan. </a:t>
            </a:r>
          </a:p>
          <a:p>
            <a:endParaRPr lang="nl-NL" dirty="0"/>
          </a:p>
        </p:txBody>
      </p:sp>
      <p:sp>
        <p:nvSpPr>
          <p:cNvPr id="5" name="Tijdelijke aanduiding voor dianummer 4">
            <a:extLst>
              <a:ext uri="{C183D7F6-B498-43B3-948B-1728B52AA6E4}">
                <adec:decorative xmlns:adec="http://schemas.microsoft.com/office/drawing/2017/decorative" val="1"/>
              </a:ext>
            </a:extLst>
          </p:cNvPr>
          <p:cNvSpPr>
            <a:spLocks noGrp="1"/>
          </p:cNvSpPr>
          <p:nvPr>
            <p:ph type="sldNum" sz="quarter" idx="7"/>
          </p:nvPr>
        </p:nvSpPr>
        <p:spPr/>
        <p:txBody>
          <a:bodyPr/>
          <a:lstStyle/>
          <a:p>
            <a:endParaRPr lang="nl-NL" dirty="0"/>
          </a:p>
        </p:txBody>
      </p:sp>
      <p:sp>
        <p:nvSpPr>
          <p:cNvPr id="10" name="Tekstvak 9">
            <a:extLst>
              <a:ext uri="{FF2B5EF4-FFF2-40B4-BE49-F238E27FC236}">
                <a16:creationId xmlns:a16="http://schemas.microsoft.com/office/drawing/2014/main" id="{7DB47768-2959-67AC-8176-F8AD84808F31}"/>
              </a:ext>
            </a:extLst>
          </p:cNvPr>
          <p:cNvSpPr txBox="1"/>
          <p:nvPr/>
        </p:nvSpPr>
        <p:spPr>
          <a:xfrm>
            <a:off x="1097548" y="5753198"/>
            <a:ext cx="4284133" cy="923330"/>
          </a:xfrm>
          <a:prstGeom prst="rect">
            <a:avLst/>
          </a:prstGeom>
          <a:noFill/>
        </p:spPr>
        <p:txBody>
          <a:bodyPr wrap="square">
            <a:spAutoFit/>
          </a:bodyPr>
          <a:lstStyle/>
          <a:p>
            <a:r>
              <a:rPr lang="nl-NL">
                <a:hlinkClick r:id="rId3"/>
              </a:rPr>
              <a:t>PGS 37-1 en 37-2: wat houden ze in en wat te doen tot de wijziging van het Bal? | Informatiepunt Leefomgeving (iplo.nl)</a:t>
            </a:r>
            <a:endParaRPr lang="nl-NL"/>
          </a:p>
        </p:txBody>
      </p:sp>
    </p:spTree>
    <p:extLst>
      <p:ext uri="{BB962C8B-B14F-4D97-AF65-F5344CB8AC3E}">
        <p14:creationId xmlns:p14="http://schemas.microsoft.com/office/powerpoint/2010/main" val="30134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2667" y="837829"/>
            <a:ext cx="10972800" cy="663123"/>
          </a:xfrm>
        </p:spPr>
        <p:txBody>
          <a:bodyPr/>
          <a:lstStyle/>
          <a:p>
            <a:r>
              <a:rPr lang="nl-NL" dirty="0"/>
              <a:t>Voorbeeld omgevingsplan</a:t>
            </a:r>
          </a:p>
        </p:txBody>
      </p:sp>
      <p:sp>
        <p:nvSpPr>
          <p:cNvPr id="4" name="Tijdelijke aanduiding voor tekst 3"/>
          <p:cNvSpPr>
            <a:spLocks noGrp="1"/>
          </p:cNvSpPr>
          <p:nvPr>
            <p:ph type="body" sz="quarter" idx="12"/>
          </p:nvPr>
        </p:nvSpPr>
        <p:spPr/>
        <p:txBody>
          <a:bodyPr/>
          <a:lstStyle/>
          <a:p>
            <a:endParaRPr lang="nl-NL" dirty="0"/>
          </a:p>
        </p:txBody>
      </p:sp>
      <p:pic>
        <p:nvPicPr>
          <p:cNvPr id="5" name="Tijdelijke aanduiding voor inhoud 3" descr="Een voorbeeld van een omgevingsplan met PGS 37-1 als opgenomen maatregel"/>
          <p:cNvPicPr>
            <a:picLocks noGrp="1" noChangeAspect="1"/>
          </p:cNvPicPr>
          <p:nvPr>
            <p:ph idx="1"/>
          </p:nvPr>
        </p:nvPicPr>
        <p:blipFill rotWithShape="1">
          <a:blip r:embed="rId2"/>
          <a:srcRect l="40689" t="15038" r="1209" b="15911"/>
          <a:stretch/>
        </p:blipFill>
        <p:spPr>
          <a:xfrm>
            <a:off x="592667" y="1415275"/>
            <a:ext cx="7151147" cy="4701747"/>
          </a:xfrm>
          <a:prstGeom prst="rect">
            <a:avLst/>
          </a:prstGeom>
        </p:spPr>
      </p:pic>
    </p:spTree>
    <p:extLst>
      <p:ext uri="{BB962C8B-B14F-4D97-AF65-F5344CB8AC3E}">
        <p14:creationId xmlns:p14="http://schemas.microsoft.com/office/powerpoint/2010/main" val="80431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Samenvattend: regelgeving rondom batterijen</a:t>
            </a:r>
          </a:p>
        </p:txBody>
      </p:sp>
      <p:sp>
        <p:nvSpPr>
          <p:cNvPr id="5" name="Ondertitel 4"/>
          <p:cNvSpPr>
            <a:spLocks noGrp="1"/>
          </p:cNvSpPr>
          <p:nvPr>
            <p:ph type="subTitle" idx="1"/>
          </p:nvPr>
        </p:nvSpPr>
        <p:spPr>
          <a:xfrm>
            <a:off x="590550" y="1922318"/>
            <a:ext cx="10954904" cy="4935682"/>
          </a:xfrm>
        </p:spPr>
        <p:txBody>
          <a:bodyPr>
            <a:normAutofit/>
          </a:bodyPr>
          <a:lstStyle/>
          <a:p>
            <a:r>
              <a:rPr lang="nl-NL" sz="1900" dirty="0"/>
              <a:t>Europese batterijenverordening  </a:t>
            </a:r>
          </a:p>
          <a:p>
            <a:endParaRPr lang="nl-NL" sz="1900" dirty="0"/>
          </a:p>
          <a:p>
            <a:r>
              <a:rPr lang="nl-NL" sz="1900" dirty="0"/>
              <a:t>PGS 37 via maatwerk of zorgplicht (2026 in omgevingswet)</a:t>
            </a:r>
          </a:p>
          <a:p>
            <a:endParaRPr lang="nl-NL" sz="1900" dirty="0"/>
          </a:p>
          <a:p>
            <a:r>
              <a:rPr lang="nl-NL" sz="1900" dirty="0"/>
              <a:t>Zorgplichtbepalingen Omgevingswet, Besluit bouwwerken leefomgeving (</a:t>
            </a:r>
            <a:r>
              <a:rPr lang="nl-NL" sz="1900" dirty="0" err="1"/>
              <a:t>Bbl</a:t>
            </a:r>
            <a:r>
              <a:rPr lang="nl-NL" sz="1900" dirty="0"/>
              <a:t>) en Besluit activiteiten leefomgeving (Bal)</a:t>
            </a:r>
          </a:p>
          <a:p>
            <a:endParaRPr lang="nl-NL" sz="1900" dirty="0"/>
          </a:p>
          <a:p>
            <a:r>
              <a:rPr lang="nl-NL" sz="1900" dirty="0"/>
              <a:t>Meldingsplicht op grond van de Wet kwaliteitsborging voor het bouwen (</a:t>
            </a:r>
            <a:r>
              <a:rPr lang="nl-NL" sz="1900" dirty="0" err="1"/>
              <a:t>Wkb</a:t>
            </a:r>
            <a:r>
              <a:rPr lang="nl-NL" sz="1900" dirty="0"/>
              <a:t>) voor plaatsing van batterijen</a:t>
            </a:r>
          </a:p>
          <a:p>
            <a:pPr marL="0" indent="0">
              <a:buNone/>
            </a:pPr>
            <a:endParaRPr lang="nl-NL" sz="1900" dirty="0"/>
          </a:p>
          <a:p>
            <a:r>
              <a:rPr lang="nl-NL" sz="1900" dirty="0"/>
              <a:t>Veiligheidsvoorschriften op grond van de </a:t>
            </a:r>
            <a:r>
              <a:rPr lang="nl-NL" sz="1900" dirty="0" err="1"/>
              <a:t>Netcode</a:t>
            </a:r>
            <a:r>
              <a:rPr lang="nl-NL" sz="1900" dirty="0"/>
              <a:t> Elektriciteit</a:t>
            </a:r>
          </a:p>
          <a:p>
            <a:endParaRPr lang="nl-NL" sz="1900" dirty="0"/>
          </a:p>
          <a:p>
            <a:r>
              <a:rPr lang="nl-NL" sz="1900" dirty="0"/>
              <a:t>Regels in het omgevingsplan</a:t>
            </a:r>
          </a:p>
          <a:p>
            <a:endParaRPr lang="nl-NL" dirty="0"/>
          </a:p>
        </p:txBody>
      </p:sp>
    </p:spTree>
    <p:extLst>
      <p:ext uri="{BB962C8B-B14F-4D97-AF65-F5344CB8AC3E}">
        <p14:creationId xmlns:p14="http://schemas.microsoft.com/office/powerpoint/2010/main" val="178702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984" y="1211365"/>
            <a:ext cx="8915563" cy="419931"/>
          </a:xfrm>
        </p:spPr>
        <p:txBody>
          <a:bodyPr>
            <a:noAutofit/>
          </a:bodyPr>
          <a:lstStyle/>
          <a:p>
            <a:r>
              <a:rPr lang="nl-NL" sz="2800" b="1" dirty="0">
                <a:latin typeface="Verdana" panose="020B0604030504040204" pitchFamily="34" charset="0"/>
                <a:ea typeface="Verdana" panose="020B0604030504040204" pitchFamily="34" charset="0"/>
              </a:rPr>
              <a:t>Toekomstige wettelijke verankering Bal/</a:t>
            </a:r>
            <a:r>
              <a:rPr lang="nl-NL" sz="2800" b="1" dirty="0" err="1">
                <a:latin typeface="Verdana" panose="020B0604030504040204" pitchFamily="34" charset="0"/>
                <a:ea typeface="Verdana" panose="020B0604030504040204" pitchFamily="34" charset="0"/>
              </a:rPr>
              <a:t>Bkl</a:t>
            </a:r>
            <a:endParaRPr lang="nl-NL" sz="2800" b="1" dirty="0">
              <a:latin typeface="Verdana" panose="020B0604030504040204" pitchFamily="34" charset="0"/>
              <a:ea typeface="Verdana" panose="020B0604030504040204" pitchFamily="34" charset="0"/>
            </a:endParaRPr>
          </a:p>
        </p:txBody>
      </p:sp>
      <p:sp>
        <p:nvSpPr>
          <p:cNvPr id="4" name="Tijdelijke aanduiding voor inhoud 3"/>
          <p:cNvSpPr>
            <a:spLocks noGrp="1"/>
          </p:cNvSpPr>
          <p:nvPr>
            <p:ph sz="half" idx="3"/>
          </p:nvPr>
        </p:nvSpPr>
        <p:spPr>
          <a:xfrm>
            <a:off x="855371" y="2050084"/>
            <a:ext cx="6499300" cy="3397853"/>
          </a:xfrm>
        </p:spPr>
        <p:txBody>
          <a:bodyPr/>
          <a:lstStyle/>
          <a:p>
            <a:r>
              <a:rPr lang="nl-NL" dirty="0"/>
              <a:t>Afwachten lopende onderzoeken voor beslissing</a:t>
            </a:r>
          </a:p>
          <a:p>
            <a:pPr marL="285750" indent="-285750">
              <a:buFont typeface="Arial" panose="020B0604020202020204" pitchFamily="34" charset="0"/>
              <a:buChar char="•"/>
            </a:pPr>
            <a:r>
              <a:rPr lang="nl-NL" dirty="0"/>
              <a:t>Ondergrenzen</a:t>
            </a:r>
          </a:p>
          <a:p>
            <a:pPr marL="285750" indent="-285750">
              <a:buFont typeface="Arial" panose="020B0604020202020204" pitchFamily="34" charset="0"/>
              <a:buChar char="•"/>
            </a:pPr>
            <a:r>
              <a:rPr lang="nl-NL" dirty="0"/>
              <a:t>Plaatsgebonden risico</a:t>
            </a:r>
          </a:p>
          <a:p>
            <a:pPr marL="285750" indent="-285750">
              <a:buFont typeface="Arial" panose="020B0604020202020204" pitchFamily="34" charset="0"/>
              <a:buChar char="•"/>
            </a:pPr>
            <a:r>
              <a:rPr lang="nl-NL" dirty="0"/>
              <a:t>Aandachtsgebieden</a:t>
            </a:r>
          </a:p>
          <a:p>
            <a:endParaRPr lang="nl-NL" dirty="0"/>
          </a:p>
          <a:p>
            <a:r>
              <a:rPr lang="nl-NL" dirty="0"/>
              <a:t>RIVM, 2024 – Relevantie energieopslagsystemen Omgevingsveiligheid </a:t>
            </a:r>
          </a:p>
          <a:p>
            <a:endParaRPr lang="nl-NL" dirty="0">
              <a:sym typeface="Wingdings" panose="05000000000000000000" pitchFamily="2" charset="2"/>
            </a:endParaRPr>
          </a:p>
          <a:p>
            <a:r>
              <a:rPr lang="nl-NL" dirty="0">
                <a:hlinkClick r:id="rId3"/>
              </a:rPr>
              <a:t>https://www.rivm.nl/bibliotheek/rapporten/2024-0012.pdf</a:t>
            </a:r>
            <a:endParaRPr lang="nl-NL" dirty="0"/>
          </a:p>
          <a:p>
            <a:endParaRPr lang="nl-NL" dirty="0"/>
          </a:p>
          <a:p>
            <a:r>
              <a:rPr lang="nl-NL" dirty="0">
                <a:sym typeface="Wingdings" panose="05000000000000000000" pitchFamily="2" charset="2"/>
              </a:rPr>
              <a:t>L</a:t>
            </a:r>
            <a:r>
              <a:rPr lang="nl-NL" dirty="0"/>
              <a:t>opende onderzoeken omgevingsveiligheid en Li-ion energiedragers rekenmethodiek</a:t>
            </a:r>
          </a:p>
        </p:txBody>
      </p:sp>
      <p:sp>
        <p:nvSpPr>
          <p:cNvPr id="5" name="Tijdelijke aanduiding voor dianummer 4"/>
          <p:cNvSpPr>
            <a:spLocks noGrp="1"/>
          </p:cNvSpPr>
          <p:nvPr>
            <p:ph type="sldNum" sz="quarter" idx="7"/>
          </p:nvPr>
        </p:nvSpPr>
        <p:spPr/>
        <p:txBody>
          <a:bodyPr/>
          <a:lstStyle/>
          <a:p>
            <a:fld id="{B6F15528-21DE-4FAA-801E-634DDDAF4B2B}" type="slidenum">
              <a:rPr lang="nl-NL" smtClean="0"/>
              <a:t>37</a:t>
            </a:fld>
            <a:endParaRPr lang="nl-NL"/>
          </a:p>
        </p:txBody>
      </p:sp>
      <p:pic>
        <p:nvPicPr>
          <p:cNvPr id="3" name="Afbeelding 2" descr="RIVM artikel over relevantie energieopslagsystemen voor omgevingsveiligheid"/>
          <p:cNvPicPr>
            <a:picLocks noChangeAspect="1"/>
          </p:cNvPicPr>
          <p:nvPr/>
        </p:nvPicPr>
        <p:blipFill>
          <a:blip r:embed="rId4"/>
          <a:stretch>
            <a:fillRect/>
          </a:stretch>
        </p:blipFill>
        <p:spPr>
          <a:xfrm>
            <a:off x="8006399" y="1789329"/>
            <a:ext cx="3236485" cy="4544464"/>
          </a:xfrm>
          <a:prstGeom prst="rect">
            <a:avLst/>
          </a:prstGeom>
        </p:spPr>
      </p:pic>
    </p:spTree>
    <p:extLst>
      <p:ext uri="{BB962C8B-B14F-4D97-AF65-F5344CB8AC3E}">
        <p14:creationId xmlns:p14="http://schemas.microsoft.com/office/powerpoint/2010/main" val="30137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Indicatieve Veiligheidsafstanden</a:t>
            </a:r>
          </a:p>
        </p:txBody>
      </p:sp>
      <p:sp>
        <p:nvSpPr>
          <p:cNvPr id="3" name="Tijdelijke aanduiding voor tekst 2"/>
          <p:cNvSpPr>
            <a:spLocks noGrp="1"/>
          </p:cNvSpPr>
          <p:nvPr>
            <p:ph type="body" sz="quarter" idx="12"/>
          </p:nvPr>
        </p:nvSpPr>
        <p:spPr>
          <a:xfrm>
            <a:off x="590551" y="1811338"/>
            <a:ext cx="9808508" cy="663123"/>
          </a:xfrm>
        </p:spPr>
        <p:txBody>
          <a:bodyPr>
            <a:normAutofit/>
          </a:bodyPr>
          <a:lstStyle/>
          <a:p>
            <a:r>
              <a:rPr lang="nl-NL" sz="2100">
                <a:solidFill>
                  <a:srgbClr val="275937"/>
                </a:solidFill>
              </a:rPr>
              <a:t>Faalfrequentie van 1,4x10</a:t>
            </a:r>
            <a:r>
              <a:rPr lang="nl-NL" sz="2100" baseline="30000">
                <a:solidFill>
                  <a:srgbClr val="275937"/>
                </a:solidFill>
              </a:rPr>
              <a:t>-4</a:t>
            </a:r>
            <a:r>
              <a:rPr lang="nl-NL" sz="2100">
                <a:solidFill>
                  <a:srgbClr val="275937"/>
                </a:solidFill>
              </a:rPr>
              <a:t> per jaar op module niveau (</a:t>
            </a:r>
            <a:r>
              <a:rPr lang="nl-NL" sz="2100" err="1">
                <a:solidFill>
                  <a:srgbClr val="275937"/>
                </a:solidFill>
              </a:rPr>
              <a:t>Gully</a:t>
            </a:r>
            <a:r>
              <a:rPr lang="nl-NL" sz="2100">
                <a:solidFill>
                  <a:srgbClr val="275937"/>
                </a:solidFill>
              </a:rPr>
              <a:t>, 2019)</a:t>
            </a:r>
          </a:p>
          <a:p>
            <a:pPr marL="0" indent="0">
              <a:buNone/>
            </a:pPr>
            <a:endParaRPr lang="nl-NL"/>
          </a:p>
        </p:txBody>
      </p:sp>
      <p:graphicFrame>
        <p:nvGraphicFramePr>
          <p:cNvPr id="8" name="Tabel 8">
            <a:extLst>
              <a:ext uri="{FF2B5EF4-FFF2-40B4-BE49-F238E27FC236}">
                <a16:creationId xmlns:a16="http://schemas.microsoft.com/office/drawing/2014/main" id="{22172238-A43A-512C-9B18-113FF7C655BF}"/>
              </a:ext>
            </a:extLst>
          </p:cNvPr>
          <p:cNvGraphicFramePr>
            <a:graphicFrameLocks noGrp="1"/>
          </p:cNvGraphicFramePr>
          <p:nvPr>
            <p:extLst>
              <p:ext uri="{D42A27DB-BD31-4B8C-83A1-F6EECF244321}">
                <p14:modId xmlns:p14="http://schemas.microsoft.com/office/powerpoint/2010/main" val="3920503256"/>
              </p:ext>
            </p:extLst>
          </p:nvPr>
        </p:nvGraphicFramePr>
        <p:xfrm>
          <a:off x="905807" y="2379498"/>
          <a:ext cx="10332882" cy="3566160"/>
        </p:xfrm>
        <a:graphic>
          <a:graphicData uri="http://schemas.openxmlformats.org/drawingml/2006/table">
            <a:tbl>
              <a:tblPr firstRow="1" bandRow="1">
                <a:tableStyleId>{5940675A-B579-460E-94D1-54222C63F5DA}</a:tableStyleId>
              </a:tblPr>
              <a:tblGrid>
                <a:gridCol w="3685066">
                  <a:extLst>
                    <a:ext uri="{9D8B030D-6E8A-4147-A177-3AD203B41FA5}">
                      <a16:colId xmlns:a16="http://schemas.microsoft.com/office/drawing/2014/main" val="4110640043"/>
                    </a:ext>
                  </a:extLst>
                </a:gridCol>
                <a:gridCol w="3203522">
                  <a:extLst>
                    <a:ext uri="{9D8B030D-6E8A-4147-A177-3AD203B41FA5}">
                      <a16:colId xmlns:a16="http://schemas.microsoft.com/office/drawing/2014/main" val="1780585363"/>
                    </a:ext>
                  </a:extLst>
                </a:gridCol>
                <a:gridCol w="3444294">
                  <a:extLst>
                    <a:ext uri="{9D8B030D-6E8A-4147-A177-3AD203B41FA5}">
                      <a16:colId xmlns:a16="http://schemas.microsoft.com/office/drawing/2014/main" val="1732576614"/>
                    </a:ext>
                  </a:extLst>
                </a:gridCol>
              </a:tblGrid>
              <a:tr h="370840">
                <a:tc>
                  <a:txBody>
                    <a:bodyPr/>
                    <a:lstStyle/>
                    <a:p>
                      <a:r>
                        <a:rPr lang="nl-NL" sz="2400" dirty="0">
                          <a:latin typeface="Verdana" panose="020B0604030504040204" pitchFamily="34" charset="0"/>
                          <a:ea typeface="Verdana" panose="020B0604030504040204" pitchFamily="34" charset="0"/>
                        </a:rPr>
                        <a:t>Scenario</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nl-NL" sz="2400" dirty="0">
                          <a:latin typeface="Verdana" panose="020B0604030504040204" pitchFamily="34" charset="0"/>
                          <a:ea typeface="Verdana" panose="020B0604030504040204" pitchFamily="34" charset="0"/>
                        </a:rPr>
                        <a:t>Aandachtsgebieden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nl-NL" sz="2400" dirty="0">
                          <a:latin typeface="Verdana" panose="020B0604030504040204" pitchFamily="34" charset="0"/>
                          <a:ea typeface="Verdana" panose="020B0604030504040204" pitchFamily="34" charset="0"/>
                        </a:rPr>
                        <a:t>Plaatsgebonden risico (m)</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90953394"/>
                  </a:ext>
                </a:extLst>
              </a:tr>
              <a:tr h="370840">
                <a:tc>
                  <a:txBody>
                    <a:bodyPr/>
                    <a:lstStyle/>
                    <a:p>
                      <a:r>
                        <a:rPr lang="nl-NL" sz="2400" dirty="0">
                          <a:latin typeface="Verdana" panose="020B0604030504040204" pitchFamily="34" charset="0"/>
                          <a:ea typeface="Verdana" panose="020B0604030504040204" pitchFamily="34" charset="0"/>
                        </a:rPr>
                        <a:t>LFP Brand (80 kWh)</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22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20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788558164"/>
                  </a:ext>
                </a:extLst>
              </a:tr>
              <a:tr h="372025">
                <a:tc>
                  <a:txBody>
                    <a:bodyPr/>
                    <a:lstStyle/>
                    <a:p>
                      <a:r>
                        <a:rPr lang="nl-NL" sz="2400">
                          <a:latin typeface="Verdana" panose="020B0604030504040204" pitchFamily="34" charset="0"/>
                          <a:ea typeface="Verdana" panose="020B0604030504040204" pitchFamily="34" charset="0"/>
                        </a:rPr>
                        <a:t>LFP Explosie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29</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745774052"/>
                  </a:ext>
                </a:extLst>
              </a:tr>
              <a:tr h="370840">
                <a:tc>
                  <a:txBody>
                    <a:bodyPr/>
                    <a:lstStyle/>
                    <a:p>
                      <a:r>
                        <a:rPr lang="nl-NL" sz="2400">
                          <a:latin typeface="Verdana" panose="020B0604030504040204" pitchFamily="34" charset="0"/>
                          <a:ea typeface="Verdana" panose="020B0604030504040204" pitchFamily="34" charset="0"/>
                        </a:rPr>
                        <a:t>LFP Gifwolk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nl-NL" sz="2400" b="1">
                          <a:latin typeface="Verdana" panose="020B0604030504040204" pitchFamily="34" charset="0"/>
                          <a:ea typeface="Verdana" panose="020B060403050404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45</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49332745"/>
                  </a:ext>
                </a:extLst>
              </a:tr>
              <a:tr h="370840">
                <a:tc>
                  <a:txBody>
                    <a:bodyPr/>
                    <a:lstStyle/>
                    <a:p>
                      <a:r>
                        <a:rPr lang="nl-NL" sz="2400">
                          <a:latin typeface="Verdana" panose="020B0604030504040204" pitchFamily="34" charset="0"/>
                          <a:ea typeface="Verdana" panose="020B0604030504040204" pitchFamily="34" charset="0"/>
                        </a:rPr>
                        <a:t>NMC Brand (80 kWh)</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nl-NL" sz="2400" b="1">
                          <a:latin typeface="Verdana" panose="020B0604030504040204" pitchFamily="34" charset="0"/>
                          <a:ea typeface="Verdana" panose="020B060403050404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19</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581200168"/>
                  </a:ext>
                </a:extLst>
              </a:tr>
              <a:tr h="370840">
                <a:tc>
                  <a:txBody>
                    <a:bodyPr/>
                    <a:lstStyle/>
                    <a:p>
                      <a:r>
                        <a:rPr lang="nl-NL" sz="2400">
                          <a:latin typeface="Verdana" panose="020B0604030504040204" pitchFamily="34" charset="0"/>
                          <a:ea typeface="Verdana" panose="020B0604030504040204" pitchFamily="34" charset="0"/>
                        </a:rPr>
                        <a:t>NMC Explosie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nl-NL" sz="2400" b="1">
                          <a:latin typeface="Verdana" panose="020B0604030504040204" pitchFamily="34" charset="0"/>
                          <a:ea typeface="Verdana" panose="020B060403050404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27</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948762340"/>
                  </a:ext>
                </a:extLst>
              </a:tr>
              <a:tr h="370840">
                <a:tc>
                  <a:txBody>
                    <a:bodyPr/>
                    <a:lstStyle/>
                    <a:p>
                      <a:r>
                        <a:rPr lang="nl-NL" sz="2400" dirty="0">
                          <a:latin typeface="Verdana" panose="020B0604030504040204" pitchFamily="34" charset="0"/>
                          <a:ea typeface="Verdana" panose="020B0604030504040204" pitchFamily="34" charset="0"/>
                        </a:rPr>
                        <a:t>NMC Gifwolk</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nl-NL" sz="2400" b="1">
                          <a:latin typeface="Verdana" panose="020B0604030504040204" pitchFamily="34" charset="0"/>
                          <a:ea typeface="Verdana" panose="020B060403050404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nl-NL" sz="2400" b="1" dirty="0">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487259645"/>
                  </a:ext>
                </a:extLst>
              </a:tr>
            </a:tbl>
          </a:graphicData>
        </a:graphic>
      </p:graphicFrame>
    </p:spTree>
    <p:extLst>
      <p:ext uri="{BB962C8B-B14F-4D97-AF65-F5344CB8AC3E}">
        <p14:creationId xmlns:p14="http://schemas.microsoft.com/office/powerpoint/2010/main" val="36784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Tot slot</a:t>
            </a:r>
          </a:p>
        </p:txBody>
      </p:sp>
      <p:sp>
        <p:nvSpPr>
          <p:cNvPr id="3" name="Tijdelijke aanduiding voor tekst 2"/>
          <p:cNvSpPr>
            <a:spLocks noGrp="1"/>
          </p:cNvSpPr>
          <p:nvPr>
            <p:ph type="body" sz="quarter" idx="12"/>
          </p:nvPr>
        </p:nvSpPr>
        <p:spPr>
          <a:xfrm>
            <a:off x="590551" y="1811338"/>
            <a:ext cx="9808508" cy="4305685"/>
          </a:xfrm>
        </p:spPr>
        <p:txBody>
          <a:bodyPr>
            <a:normAutofit/>
          </a:bodyPr>
          <a:lstStyle/>
          <a:p>
            <a:r>
              <a:rPr lang="nl-NL" sz="2100" dirty="0">
                <a:solidFill>
                  <a:srgbClr val="275937"/>
                </a:solidFill>
              </a:rPr>
              <a:t>Europese wetgeving legt een goede basis voor de veiligheid van de batterijen zelf. Wel zorgen over veilig gebruik EOS. </a:t>
            </a:r>
          </a:p>
          <a:p>
            <a:endParaRPr lang="nl-NL" sz="2100" dirty="0">
              <a:solidFill>
                <a:srgbClr val="275937"/>
              </a:solidFill>
            </a:endParaRPr>
          </a:p>
          <a:p>
            <a:r>
              <a:rPr lang="nl-NL" sz="2100" dirty="0">
                <a:solidFill>
                  <a:srgbClr val="275937"/>
                </a:solidFill>
              </a:rPr>
              <a:t>Geen Nederlandse omgevingswetgeving --&gt; Geen MBA = nu nog geen algemene regels voor het veilig gebruik. Zelf dus regelen!</a:t>
            </a:r>
          </a:p>
          <a:p>
            <a:endParaRPr lang="nl-NL" sz="2100" dirty="0">
              <a:solidFill>
                <a:srgbClr val="275937"/>
              </a:solidFill>
            </a:endParaRPr>
          </a:p>
          <a:p>
            <a:r>
              <a:rPr lang="nl-NL" sz="2100" dirty="0">
                <a:solidFill>
                  <a:srgbClr val="275937"/>
                </a:solidFill>
              </a:rPr>
              <a:t>Voor een </a:t>
            </a:r>
            <a:r>
              <a:rPr lang="nl-NL" sz="2100" dirty="0" err="1">
                <a:solidFill>
                  <a:srgbClr val="275937"/>
                </a:solidFill>
              </a:rPr>
              <a:t>stand-alone</a:t>
            </a:r>
            <a:r>
              <a:rPr lang="nl-NL" sz="2100" dirty="0">
                <a:solidFill>
                  <a:srgbClr val="275937"/>
                </a:solidFill>
              </a:rPr>
              <a:t> EOS, zoals een buurtbatterij, ontbreekt vaak nog een juridisch kader waarmee voorafgaand aan de plaatsing de eisen van de PGS 37-1 opgelegd kunnen worden.</a:t>
            </a:r>
          </a:p>
          <a:p>
            <a:pPr marL="0" indent="0">
              <a:buNone/>
            </a:pPr>
            <a:endParaRPr lang="nl-NL" sz="2100" dirty="0">
              <a:solidFill>
                <a:srgbClr val="275937"/>
              </a:solidFill>
            </a:endParaRPr>
          </a:p>
          <a:p>
            <a:pPr marL="0" indent="0">
              <a:buNone/>
            </a:pPr>
            <a:endParaRPr lang="nl-NL" dirty="0"/>
          </a:p>
        </p:txBody>
      </p:sp>
    </p:spTree>
    <p:extLst>
      <p:ext uri="{BB962C8B-B14F-4D97-AF65-F5344CB8AC3E}">
        <p14:creationId xmlns:p14="http://schemas.microsoft.com/office/powerpoint/2010/main" val="399920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Europese batterijverordening </a:t>
            </a:r>
          </a:p>
        </p:txBody>
      </p:sp>
      <p:sp>
        <p:nvSpPr>
          <p:cNvPr id="5" name="Tijdelijke aanduiding voor inhoud 4"/>
          <p:cNvSpPr>
            <a:spLocks noGrp="1"/>
          </p:cNvSpPr>
          <p:nvPr>
            <p:ph idx="1"/>
          </p:nvPr>
        </p:nvSpPr>
        <p:spPr>
          <a:xfrm>
            <a:off x="228600" y="2021502"/>
            <a:ext cx="11963400" cy="3931928"/>
          </a:xfrm>
        </p:spPr>
        <p:txBody>
          <a:bodyPr>
            <a:normAutofit/>
          </a:bodyPr>
          <a:lstStyle/>
          <a:p>
            <a:pPr marL="342900" indent="-342900">
              <a:lnSpc>
                <a:spcPct val="120000"/>
              </a:lnSpc>
              <a:spcBef>
                <a:spcPts val="0"/>
              </a:spcBef>
              <a:buFont typeface="Wingdings" panose="05000000000000000000" pitchFamily="2" charset="2"/>
              <a:buChar char="Ø"/>
            </a:pPr>
            <a:r>
              <a:rPr lang="nl-NL" sz="2000" dirty="0"/>
              <a:t>Nadelige effecten van batterijen voor het milieu voorkomen en verminderen, en zorgen voor een veilige en duurzame batterijwaardeketen voor alle batterijen</a:t>
            </a:r>
          </a:p>
          <a:p>
            <a:pPr marL="342900" indent="-342900">
              <a:lnSpc>
                <a:spcPct val="120000"/>
              </a:lnSpc>
              <a:spcBef>
                <a:spcPts val="0"/>
              </a:spcBef>
              <a:buFont typeface="Wingdings" panose="05000000000000000000" pitchFamily="2" charset="2"/>
              <a:buChar char="Ø"/>
            </a:pPr>
            <a:r>
              <a:rPr lang="nl-NL" sz="2000" dirty="0"/>
              <a:t>In 2023 van kracht; komende jaren veel onderliggende regelgeving uitwerken</a:t>
            </a:r>
          </a:p>
          <a:p>
            <a:pPr marL="342900" indent="-342900">
              <a:lnSpc>
                <a:spcPct val="120000"/>
              </a:lnSpc>
              <a:spcBef>
                <a:spcPts val="0"/>
              </a:spcBef>
              <a:buFont typeface="Wingdings" panose="05000000000000000000" pitchFamily="2" charset="2"/>
              <a:buChar char="Ø"/>
            </a:pPr>
            <a:endParaRPr lang="nl-NL" sz="2000" dirty="0"/>
          </a:p>
          <a:p>
            <a:pPr>
              <a:lnSpc>
                <a:spcPct val="120000"/>
              </a:lnSpc>
              <a:spcBef>
                <a:spcPts val="0"/>
              </a:spcBef>
            </a:pPr>
            <a:r>
              <a:rPr lang="nl-NL" sz="2000" dirty="0"/>
              <a:t>Reikwijdte:</a:t>
            </a:r>
          </a:p>
          <a:p>
            <a:pPr marL="342900" indent="-342900">
              <a:lnSpc>
                <a:spcPct val="120000"/>
              </a:lnSpc>
              <a:spcBef>
                <a:spcPts val="0"/>
              </a:spcBef>
              <a:buFont typeface="Wingdings" panose="05000000000000000000" pitchFamily="2" charset="2"/>
              <a:buChar char="Ø"/>
            </a:pPr>
            <a:r>
              <a:rPr lang="nl-NL" sz="2000" dirty="0"/>
              <a:t>Alle batterijen en over de hele waardeketen (van grondstoffen t/m afdanking)</a:t>
            </a:r>
          </a:p>
          <a:p>
            <a:pPr marL="342900" indent="-342900">
              <a:lnSpc>
                <a:spcPct val="120000"/>
              </a:lnSpc>
              <a:spcBef>
                <a:spcPts val="0"/>
              </a:spcBef>
              <a:buFont typeface="Wingdings" panose="05000000000000000000" pitchFamily="2" charset="2"/>
              <a:buChar char="Ø"/>
            </a:pPr>
            <a:r>
              <a:rPr lang="nl-NL" sz="2000" dirty="0"/>
              <a:t>Batterij = elk toestel dat door rechtstreekse omzetting van chemische energie verkregen elektrische energie levert, met interne of externe opslag.</a:t>
            </a:r>
          </a:p>
          <a:p>
            <a:pPr>
              <a:lnSpc>
                <a:spcPct val="120000"/>
              </a:lnSpc>
              <a:spcBef>
                <a:spcPts val="0"/>
              </a:spcBef>
            </a:pPr>
            <a:endParaRPr lang="nl-NL" sz="2000" dirty="0"/>
          </a:p>
        </p:txBody>
      </p:sp>
      <p:pic>
        <p:nvPicPr>
          <p:cNvPr id="3" name="Afbeelding 2">
            <a:extLst>
              <a:ext uri="{FF2B5EF4-FFF2-40B4-BE49-F238E27FC236}">
                <a16:creationId xmlns:a16="http://schemas.microsoft.com/office/drawing/2014/main" id="{90BFA04D-603F-9F47-8140-E8ED1CCB9E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71367" y="-1"/>
            <a:ext cx="1620633" cy="1080000"/>
          </a:xfrm>
          <a:prstGeom prst="rect">
            <a:avLst/>
          </a:prstGeom>
        </p:spPr>
      </p:pic>
      <p:sp>
        <p:nvSpPr>
          <p:cNvPr id="2" name="Slide Number Placeholder 1">
            <a:extLst>
              <a:ext uri="{FF2B5EF4-FFF2-40B4-BE49-F238E27FC236}">
                <a16:creationId xmlns:a16="http://schemas.microsoft.com/office/drawing/2014/main" id="{CF9DDAB8-3986-180A-7EE6-4D9BD5F6FE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4</a:t>
            </a:fld>
            <a:endParaRPr lang="nl-NL"/>
          </a:p>
        </p:txBody>
      </p:sp>
    </p:spTree>
    <p:extLst>
      <p:ext uri="{BB962C8B-B14F-4D97-AF65-F5344CB8AC3E}">
        <p14:creationId xmlns:p14="http://schemas.microsoft.com/office/powerpoint/2010/main" val="4080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93E8C1-3CE6-89D5-52C4-A395738C12CD}"/>
              </a:ext>
            </a:extLst>
          </p:cNvPr>
          <p:cNvSpPr>
            <a:spLocks noGrp="1"/>
          </p:cNvSpPr>
          <p:nvPr>
            <p:ph type="title"/>
          </p:nvPr>
        </p:nvSpPr>
        <p:spPr>
          <a:xfrm>
            <a:off x="601133" y="1169391"/>
            <a:ext cx="10972800" cy="663123"/>
          </a:xfrm>
        </p:spPr>
        <p:txBody>
          <a:bodyPr anchor="t">
            <a:normAutofit/>
          </a:bodyPr>
          <a:lstStyle/>
          <a:p>
            <a:r>
              <a:rPr lang="en-US" dirty="0" err="1"/>
              <a:t>Discussie</a:t>
            </a:r>
            <a:endParaRPr lang="nl-NL" dirty="0"/>
          </a:p>
        </p:txBody>
      </p:sp>
      <p:sp>
        <p:nvSpPr>
          <p:cNvPr id="13" name="Text Placeholder 3">
            <a:extLst>
              <a:ext uri="{FF2B5EF4-FFF2-40B4-BE49-F238E27FC236}">
                <a16:creationId xmlns:a16="http://schemas.microsoft.com/office/drawing/2014/main" id="{AB552449-31B4-EE32-C4B7-416EBBBDC1A6}"/>
              </a:ext>
            </a:extLst>
          </p:cNvPr>
          <p:cNvSpPr>
            <a:spLocks noGrp="1"/>
          </p:cNvSpPr>
          <p:nvPr>
            <p:ph type="body" sz="quarter" idx="12"/>
          </p:nvPr>
        </p:nvSpPr>
        <p:spPr>
          <a:xfrm>
            <a:off x="590551" y="1811338"/>
            <a:ext cx="9467849" cy="4305685"/>
          </a:xfrm>
        </p:spPr>
        <p:txBody>
          <a:bodyPr/>
          <a:lstStyle/>
          <a:p>
            <a:r>
              <a:rPr lang="nl-NL" sz="1800" dirty="0"/>
              <a:t>Wat vinden jullie van de vergunningplicht voor alle activiteiten rondom energieopslagsystemen?</a:t>
            </a:r>
          </a:p>
          <a:p>
            <a:endParaRPr lang="nl-NL" sz="1800" dirty="0"/>
          </a:p>
          <a:p>
            <a:r>
              <a:rPr lang="nl-NL" sz="1800" dirty="0"/>
              <a:t>Ondergrenzen MBA/meldingsplicht/vergunningsplicht?</a:t>
            </a:r>
          </a:p>
          <a:p>
            <a:endParaRPr lang="nl-NL" sz="1800" dirty="0"/>
          </a:p>
          <a:p>
            <a:r>
              <a:rPr lang="nl-NL" sz="1800" dirty="0"/>
              <a:t>Vaste veiligheidsafstanden en vast regels?</a:t>
            </a:r>
          </a:p>
          <a:p>
            <a:endParaRPr lang="nl-NL" sz="1800" dirty="0"/>
          </a:p>
          <a:p>
            <a:r>
              <a:rPr lang="nl-NL" sz="1800" dirty="0"/>
              <a:t>Hebben jullie wat gemist in deze presentatie?</a:t>
            </a:r>
          </a:p>
          <a:p>
            <a:endParaRPr lang="en-US" dirty="0"/>
          </a:p>
        </p:txBody>
      </p:sp>
    </p:spTree>
    <p:extLst>
      <p:ext uri="{BB962C8B-B14F-4D97-AF65-F5344CB8AC3E}">
        <p14:creationId xmlns:p14="http://schemas.microsoft.com/office/powerpoint/2010/main" val="1943304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67A8-0F3A-CCE8-B868-89B8AA8099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3D3F77-8F92-D76D-782E-071ECD190ADB}"/>
              </a:ext>
            </a:extLst>
          </p:cNvPr>
          <p:cNvSpPr>
            <a:spLocks noGrp="1"/>
          </p:cNvSpPr>
          <p:nvPr>
            <p:ph type="title"/>
          </p:nvPr>
        </p:nvSpPr>
        <p:spPr/>
        <p:txBody>
          <a:bodyPr/>
          <a:lstStyle/>
          <a:p>
            <a:r>
              <a:rPr lang="nl-NL" dirty="0"/>
              <a:t>Handige links</a:t>
            </a:r>
          </a:p>
        </p:txBody>
      </p:sp>
      <p:sp>
        <p:nvSpPr>
          <p:cNvPr id="6" name="Text Placeholder 5">
            <a:extLst>
              <a:ext uri="{FF2B5EF4-FFF2-40B4-BE49-F238E27FC236}">
                <a16:creationId xmlns:a16="http://schemas.microsoft.com/office/drawing/2014/main" id="{CA9F2F1C-7F94-6184-3325-0ED8273E503F}"/>
              </a:ext>
            </a:extLst>
          </p:cNvPr>
          <p:cNvSpPr>
            <a:spLocks noGrp="1"/>
          </p:cNvSpPr>
          <p:nvPr>
            <p:ph type="body" sz="quarter" idx="12"/>
          </p:nvPr>
        </p:nvSpPr>
        <p:spPr>
          <a:xfrm>
            <a:off x="590551" y="1811338"/>
            <a:ext cx="11257738" cy="4305685"/>
          </a:xfrm>
        </p:spPr>
        <p:txBody>
          <a:bodyPr>
            <a:normAutofit fontScale="70000" lnSpcReduction="20000"/>
          </a:bodyPr>
          <a:lstStyle/>
          <a:p>
            <a:pPr>
              <a:lnSpc>
                <a:spcPct val="120000"/>
              </a:lnSpc>
            </a:pPr>
            <a:r>
              <a:rPr lang="nl-NL" sz="1800" dirty="0">
                <a:solidFill>
                  <a:srgbClr val="275937"/>
                </a:solidFill>
              </a:rPr>
              <a:t>Batterijboek: </a:t>
            </a:r>
            <a:r>
              <a:rPr lang="nl-NL" sz="1800" dirty="0">
                <a:solidFill>
                  <a:srgbClr val="2B5781"/>
                </a:solidFill>
                <a:hlinkClick r:id="rId2"/>
              </a:rPr>
              <a:t>https://open.overheid.nl/documenten/dc9a4723-b5ad-4190-b1fd-0f89d4f43d2a/file</a:t>
            </a:r>
            <a:endParaRPr lang="nl-NL" sz="1800" dirty="0">
              <a:solidFill>
                <a:srgbClr val="2B5781"/>
              </a:solidFill>
            </a:endParaRPr>
          </a:p>
          <a:p>
            <a:pPr>
              <a:lnSpc>
                <a:spcPct val="120000"/>
              </a:lnSpc>
            </a:pPr>
            <a:r>
              <a:rPr lang="nl-NL" sz="1800" dirty="0">
                <a:solidFill>
                  <a:srgbClr val="275937"/>
                </a:solidFill>
              </a:rPr>
              <a:t>PGS 37-1: </a:t>
            </a:r>
            <a:r>
              <a:rPr lang="nl-NL" sz="1800" dirty="0">
                <a:solidFill>
                  <a:srgbClr val="2B5781"/>
                </a:solidFill>
                <a:hlinkClick r:id="rId3"/>
              </a:rPr>
              <a:t>https://publicatiereeksgevaarlijkestoffen.nl/publicaties/online/pgs-37-1/2023/1-0-december-2023#top</a:t>
            </a:r>
            <a:endParaRPr lang="nl-NL" sz="1800" dirty="0">
              <a:solidFill>
                <a:srgbClr val="2B5781"/>
              </a:solidFill>
            </a:endParaRPr>
          </a:p>
          <a:p>
            <a:pPr>
              <a:lnSpc>
                <a:spcPct val="120000"/>
              </a:lnSpc>
            </a:pPr>
            <a:r>
              <a:rPr lang="nl-NL" sz="1800" dirty="0" err="1">
                <a:solidFill>
                  <a:srgbClr val="275937"/>
                </a:solidFill>
              </a:rPr>
              <a:t>Iplo</a:t>
            </a:r>
            <a:r>
              <a:rPr lang="nl-NL" sz="1800" dirty="0">
                <a:solidFill>
                  <a:srgbClr val="275937"/>
                </a:solidFill>
              </a:rPr>
              <a:t> pagina: </a:t>
            </a:r>
            <a:r>
              <a:rPr lang="nl-NL" sz="1800" dirty="0">
                <a:solidFill>
                  <a:srgbClr val="275937"/>
                </a:solidFill>
                <a:hlinkClick r:id="rId4"/>
              </a:rPr>
              <a:t>https://iplo.nl/thema/externe-veiligheid/pgs-37-1-37-2/</a:t>
            </a:r>
            <a:endParaRPr lang="nl-NL" sz="1800" dirty="0">
              <a:solidFill>
                <a:srgbClr val="275937"/>
              </a:solidFill>
            </a:endParaRPr>
          </a:p>
          <a:p>
            <a:pPr>
              <a:lnSpc>
                <a:spcPct val="120000"/>
              </a:lnSpc>
            </a:pPr>
            <a:r>
              <a:rPr lang="nl-NL" sz="1800" dirty="0">
                <a:solidFill>
                  <a:srgbClr val="275937"/>
                </a:solidFill>
              </a:rPr>
              <a:t>RIVM: </a:t>
            </a:r>
            <a:r>
              <a:rPr lang="nl-NL" sz="1800" dirty="0">
                <a:solidFill>
                  <a:srgbClr val="275937"/>
                </a:solidFill>
                <a:hlinkClick r:id="rId5"/>
              </a:rPr>
              <a:t>https://www.rivm.nl/bibliotheek/rapporten/2024-0012.pdf</a:t>
            </a:r>
            <a:endParaRPr lang="nl-NL" sz="1800" dirty="0">
              <a:solidFill>
                <a:srgbClr val="2B5781"/>
              </a:solidFill>
            </a:endParaRPr>
          </a:p>
          <a:p>
            <a:pPr>
              <a:lnSpc>
                <a:spcPct val="120000"/>
              </a:lnSpc>
            </a:pPr>
            <a:r>
              <a:rPr lang="nl-NL" sz="1800" dirty="0">
                <a:solidFill>
                  <a:srgbClr val="275937"/>
                </a:solidFill>
              </a:rPr>
              <a:t>Rapport Safe </a:t>
            </a:r>
            <a:r>
              <a:rPr lang="nl-NL" sz="1800" dirty="0" err="1">
                <a:solidFill>
                  <a:srgbClr val="275937"/>
                </a:solidFill>
              </a:rPr>
              <a:t>and</a:t>
            </a:r>
            <a:r>
              <a:rPr lang="nl-NL" sz="1800" dirty="0">
                <a:solidFill>
                  <a:srgbClr val="275937"/>
                </a:solidFill>
              </a:rPr>
              <a:t> </a:t>
            </a:r>
            <a:r>
              <a:rPr lang="nl-NL" sz="1800" dirty="0" err="1">
                <a:solidFill>
                  <a:srgbClr val="275937"/>
                </a:solidFill>
              </a:rPr>
              <a:t>Sustainable</a:t>
            </a:r>
            <a:r>
              <a:rPr lang="nl-NL" sz="1800" dirty="0">
                <a:solidFill>
                  <a:srgbClr val="275937"/>
                </a:solidFill>
              </a:rPr>
              <a:t> design: </a:t>
            </a:r>
            <a:r>
              <a:rPr lang="nl-NL" sz="1800" dirty="0">
                <a:solidFill>
                  <a:srgbClr val="275937"/>
                </a:solidFill>
                <a:hlinkClick r:id="rId6"/>
              </a:rPr>
              <a:t>https://open.overheid.nl/documenten/dpc-8c43c539fe8ecca5cd5930f99d4e5c02351f47ce/pdf</a:t>
            </a:r>
            <a:endParaRPr lang="nl-NL" sz="1800" dirty="0">
              <a:solidFill>
                <a:srgbClr val="275937"/>
              </a:solidFill>
            </a:endParaRPr>
          </a:p>
          <a:p>
            <a:pPr>
              <a:lnSpc>
                <a:spcPct val="120000"/>
              </a:lnSpc>
            </a:pPr>
            <a:r>
              <a:rPr lang="nl-NL" sz="1800" dirty="0">
                <a:solidFill>
                  <a:srgbClr val="275937"/>
                </a:solidFill>
              </a:rPr>
              <a:t>RVO handreiking vergunningverlening elektriciteitsopslagsystemen: </a:t>
            </a:r>
            <a:r>
              <a:rPr lang="nl-NL" sz="1800" dirty="0">
                <a:solidFill>
                  <a:srgbClr val="0000FF"/>
                </a:solidFill>
                <a:hlinkClick r:id="rId7">
                  <a:extLst>
                    <a:ext uri="{A12FA001-AC4F-418D-AE19-62706E023703}">
                      <ahyp:hlinkClr xmlns:ahyp="http://schemas.microsoft.com/office/drawing/2018/hyperlinkcolor" val="tx"/>
                    </a:ext>
                  </a:extLst>
                </a:hlinkClick>
              </a:rPr>
              <a:t>https://www.rvo.nl/sites/default/files/2024-07/Handreiking-vergunningverlening-elektriciteitsopslagsystemen.pdf</a:t>
            </a:r>
            <a:endParaRPr lang="nl-NL" sz="1800" dirty="0">
              <a:solidFill>
                <a:srgbClr val="0000FF"/>
              </a:solidFill>
            </a:endParaRPr>
          </a:p>
          <a:p>
            <a:pPr marL="0" indent="0">
              <a:lnSpc>
                <a:spcPct val="120000"/>
              </a:lnSpc>
              <a:buNone/>
            </a:pPr>
            <a:endParaRPr lang="nl-NL" sz="1800" dirty="0">
              <a:solidFill>
                <a:srgbClr val="275937"/>
              </a:solidFill>
            </a:endParaRPr>
          </a:p>
          <a:p>
            <a:pPr marL="0" indent="0">
              <a:lnSpc>
                <a:spcPct val="120000"/>
              </a:lnSpc>
              <a:buNone/>
            </a:pPr>
            <a:r>
              <a:rPr lang="nl-NL" sz="1800" dirty="0">
                <a:solidFill>
                  <a:srgbClr val="275937"/>
                </a:solidFill>
              </a:rPr>
              <a:t>Onderzoeken/informatie NIPV:</a:t>
            </a:r>
          </a:p>
          <a:p>
            <a:pPr marL="0" indent="0">
              <a:lnSpc>
                <a:spcPct val="120000"/>
              </a:lnSpc>
              <a:buNone/>
            </a:pPr>
            <a:r>
              <a:rPr lang="nl-NL" sz="1800" dirty="0">
                <a:solidFill>
                  <a:srgbClr val="0000FF"/>
                </a:solidFill>
                <a:hlinkClick r:id="rId8">
                  <a:extLst>
                    <a:ext uri="{A12FA001-AC4F-418D-AE19-62706E023703}">
                      <ahyp:hlinkClr xmlns:ahyp="http://schemas.microsoft.com/office/drawing/2018/hyperlinkcolor" val="tx"/>
                    </a:ext>
                  </a:extLst>
                </a:hlinkClick>
              </a:rPr>
              <a:t>20221021-NIPV-Alternatieve-blusmiddelen.pdf</a:t>
            </a:r>
            <a:endParaRPr lang="nl-NL" sz="1800" dirty="0">
              <a:solidFill>
                <a:srgbClr val="0000FF"/>
              </a:solidFill>
            </a:endParaRPr>
          </a:p>
          <a:p>
            <a:pPr marL="0" indent="0">
              <a:lnSpc>
                <a:spcPct val="120000"/>
              </a:lnSpc>
              <a:buNone/>
            </a:pPr>
            <a:r>
              <a:rPr lang="nl-NL" sz="1800" dirty="0">
                <a:solidFill>
                  <a:srgbClr val="0000FF"/>
                </a:solidFill>
                <a:hlinkClick r:id="rId9">
                  <a:extLst>
                    <a:ext uri="{A12FA001-AC4F-418D-AE19-62706E023703}">
                      <ahyp:hlinkClr xmlns:ahyp="http://schemas.microsoft.com/office/drawing/2018/hyperlinkcolor" val="tx"/>
                    </a:ext>
                  </a:extLst>
                </a:hlinkClick>
              </a:rPr>
              <a:t>20230712-NIPV-Verkenning-toekomstige-batterijtypen-en-veiligheid.pdf</a:t>
            </a:r>
            <a:endParaRPr lang="nl-NL" sz="1800" dirty="0">
              <a:solidFill>
                <a:srgbClr val="0000FF"/>
              </a:solidFill>
            </a:endParaRPr>
          </a:p>
          <a:p>
            <a:pPr marL="0" indent="0">
              <a:lnSpc>
                <a:spcPct val="120000"/>
              </a:lnSpc>
              <a:buNone/>
            </a:pPr>
            <a:r>
              <a:rPr lang="nl-NL" sz="1800" dirty="0">
                <a:solidFill>
                  <a:srgbClr val="0000FF"/>
                </a:solidFill>
                <a:hlinkClick r:id="rId10">
                  <a:extLst>
                    <a:ext uri="{A12FA001-AC4F-418D-AE19-62706E023703}">
                      <ahyp:hlinkClr xmlns:ahyp="http://schemas.microsoft.com/office/drawing/2018/hyperlinkcolor" val="tx"/>
                    </a:ext>
                  </a:extLst>
                </a:hlinkClick>
              </a:rPr>
              <a:t>20240701-NIPV-Verkenning-opslag-batterijen-in-grote-brandcompartimenten.pdf</a:t>
            </a:r>
            <a:endParaRPr lang="nl-NL" sz="1800" dirty="0">
              <a:solidFill>
                <a:srgbClr val="0000FF"/>
              </a:solidFill>
            </a:endParaRPr>
          </a:p>
          <a:p>
            <a:pPr marL="0" indent="0">
              <a:lnSpc>
                <a:spcPct val="120000"/>
              </a:lnSpc>
              <a:buNone/>
            </a:pPr>
            <a:r>
              <a:rPr lang="nl-NL" sz="1800" dirty="0">
                <a:solidFill>
                  <a:srgbClr val="0000FF"/>
                </a:solidFill>
                <a:hlinkClick r:id="rId11">
                  <a:extLst>
                    <a:ext uri="{A12FA001-AC4F-418D-AE19-62706E023703}">
                      <ahyp:hlinkClr xmlns:ahyp="http://schemas.microsoft.com/office/drawing/2018/hyperlinkcolor" val="tx"/>
                    </a:ext>
                  </a:extLst>
                </a:hlinkClick>
              </a:rPr>
              <a:t>20240912-NIPV-Risicos-Tweede-Leven-Energietechnologieen.pdf</a:t>
            </a:r>
            <a:endParaRPr lang="nl-NL" sz="1800" dirty="0">
              <a:solidFill>
                <a:srgbClr val="0000FF"/>
              </a:solidFill>
            </a:endParaRPr>
          </a:p>
          <a:p>
            <a:pPr marL="0" indent="0">
              <a:lnSpc>
                <a:spcPct val="120000"/>
              </a:lnSpc>
              <a:buNone/>
            </a:pPr>
            <a:r>
              <a:rPr lang="nl-NL" sz="1800" dirty="0">
                <a:solidFill>
                  <a:srgbClr val="0000FF"/>
                </a:solidFill>
                <a:hlinkClick r:id="rId12">
                  <a:extLst>
                    <a:ext uri="{A12FA001-AC4F-418D-AE19-62706E023703}">
                      <ahyp:hlinkClr xmlns:ahyp="http://schemas.microsoft.com/office/drawing/2018/hyperlinkcolor" val="tx"/>
                    </a:ext>
                  </a:extLst>
                </a:hlinkClick>
              </a:rPr>
              <a:t>20240402-NIPV-Literatuuronderzoek-naar-brandeffecten-van-li-ionbatterijbranden.pdf</a:t>
            </a:r>
            <a:endParaRPr lang="nl-NL" sz="1800" dirty="0">
              <a:solidFill>
                <a:srgbClr val="0000FF"/>
              </a:solidFill>
            </a:endParaRPr>
          </a:p>
          <a:p>
            <a:pPr marL="0" indent="0">
              <a:lnSpc>
                <a:spcPct val="120000"/>
              </a:lnSpc>
              <a:buNone/>
            </a:pPr>
            <a:r>
              <a:rPr lang="nl-NL" sz="1800" dirty="0">
                <a:solidFill>
                  <a:srgbClr val="0000FF"/>
                </a:solidFill>
                <a:hlinkClick r:id="rId13">
                  <a:extLst>
                    <a:ext uri="{A12FA001-AC4F-418D-AE19-62706E023703}">
                      <ahyp:hlinkClr xmlns:ahyp="http://schemas.microsoft.com/office/drawing/2018/hyperlinkcolor" val="tx"/>
                    </a:ext>
                  </a:extLst>
                </a:hlinkClick>
              </a:rPr>
              <a:t>20231010-NIPV-Beoordelingsrichtlijn-veiligheid-batterijwisselstations.pdf</a:t>
            </a:r>
            <a:endParaRPr lang="nl-NL" sz="1800" dirty="0">
              <a:solidFill>
                <a:srgbClr val="0000FF"/>
              </a:solidFill>
            </a:endParaRPr>
          </a:p>
          <a:p>
            <a:pPr marL="0" indent="0">
              <a:lnSpc>
                <a:spcPct val="120000"/>
              </a:lnSpc>
              <a:buNone/>
            </a:pPr>
            <a:r>
              <a:rPr lang="nl-NL" sz="1800" dirty="0">
                <a:solidFill>
                  <a:srgbClr val="0000FF"/>
                </a:solidFill>
                <a:hlinkClick r:id="rId14">
                  <a:extLst>
                    <a:ext uri="{A12FA001-AC4F-418D-AE19-62706E023703}">
                      <ahyp:hlinkClr xmlns:ahyp="http://schemas.microsoft.com/office/drawing/2018/hyperlinkcolor" val="tx"/>
                    </a:ext>
                  </a:extLst>
                </a:hlinkClick>
              </a:rPr>
              <a:t>20210608-BwNL-Aandachtskaart-lithium-ion-energiedragers.pdf (nipv.nl)</a:t>
            </a:r>
            <a:endParaRPr lang="nl-NL" sz="1800" dirty="0">
              <a:solidFill>
                <a:srgbClr val="0000FF"/>
              </a:solidFill>
            </a:endParaRPr>
          </a:p>
          <a:p>
            <a:pPr marL="0" indent="0">
              <a:lnSpc>
                <a:spcPct val="120000"/>
              </a:lnSpc>
              <a:buNone/>
            </a:pPr>
            <a:r>
              <a:rPr lang="nl-NL" sz="1800" dirty="0" err="1">
                <a:solidFill>
                  <a:srgbClr val="0000FF"/>
                </a:solidFill>
                <a:hlinkClick r:id="rId15">
                  <a:extLst>
                    <a:ext uri="{A12FA001-AC4F-418D-AE19-62706E023703}">
                      <ahyp:hlinkClr xmlns:ahyp="http://schemas.microsoft.com/office/drawing/2018/hyperlinkcolor" val="tx"/>
                    </a:ext>
                  </a:extLst>
                </a:hlinkClick>
              </a:rPr>
              <a:t>Lithiumhoudende</a:t>
            </a:r>
            <a:r>
              <a:rPr lang="nl-NL" sz="1800" dirty="0">
                <a:solidFill>
                  <a:srgbClr val="0000FF"/>
                </a:solidFill>
                <a:hlinkClick r:id="rId15">
                  <a:extLst>
                    <a:ext uri="{A12FA001-AC4F-418D-AE19-62706E023703}">
                      <ahyp:hlinkClr xmlns:ahyp="http://schemas.microsoft.com/office/drawing/2018/hyperlinkcolor" val="tx"/>
                    </a:ext>
                  </a:extLst>
                </a:hlinkClick>
              </a:rPr>
              <a:t> energiedragers en blussystemen - Nederlands Instituut Publieke Veiligheid (nipv.nl)</a:t>
            </a:r>
            <a:endParaRPr lang="nl-NL" sz="1800" dirty="0">
              <a:solidFill>
                <a:srgbClr val="0000FF"/>
              </a:solidFill>
            </a:endParaRPr>
          </a:p>
          <a:p>
            <a:pPr>
              <a:lnSpc>
                <a:spcPct val="120000"/>
              </a:lnSpc>
            </a:pPr>
            <a:endParaRPr lang="nl-NL" dirty="0">
              <a:solidFill>
                <a:srgbClr val="275937"/>
              </a:solidFill>
            </a:endParaRPr>
          </a:p>
          <a:p>
            <a:pPr>
              <a:lnSpc>
                <a:spcPct val="120000"/>
              </a:lnSpc>
            </a:pPr>
            <a:endParaRPr lang="nl-NL" dirty="0">
              <a:solidFill>
                <a:srgbClr val="275937"/>
              </a:solidFill>
            </a:endParaRPr>
          </a:p>
        </p:txBody>
      </p:sp>
    </p:spTree>
    <p:extLst>
      <p:ext uri="{BB962C8B-B14F-4D97-AF65-F5344CB8AC3E}">
        <p14:creationId xmlns:p14="http://schemas.microsoft.com/office/powerpoint/2010/main" val="9702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6356351" y="1092612"/>
            <a:ext cx="5353512" cy="1235234"/>
          </a:xfrm>
        </p:spPr>
        <p:txBody>
          <a:bodyPr>
            <a:normAutofit/>
          </a:bodyPr>
          <a:lstStyle/>
          <a:p>
            <a:r>
              <a:rPr lang="nl-NL" sz="1800" dirty="0"/>
              <a:t>Blijf op de hoogte van het IPLO-nieuws via onze nieuwsbrief. Abonneer u via www.iplo.nl/nieuwsbrief</a:t>
            </a:r>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6538847" y="4345240"/>
            <a:ext cx="5171016" cy="931863"/>
          </a:xfrm>
        </p:spPr>
        <p:txBody>
          <a:bodyPr/>
          <a:lstStyle/>
          <a:p>
            <a:r>
              <a:rPr lang="en-US" sz="2800" b="1" dirty="0" err="1"/>
              <a:t>Bedankt</a:t>
            </a:r>
            <a:r>
              <a:rPr lang="en-US" sz="2800" b="1" dirty="0"/>
              <a:t> </a:t>
            </a:r>
            <a:r>
              <a:rPr lang="en-US" sz="2800" b="1" dirty="0" err="1"/>
              <a:t>voor</a:t>
            </a:r>
            <a:r>
              <a:rPr lang="en-US" sz="2800" b="1" dirty="0"/>
              <a:t> </a:t>
            </a:r>
            <a:r>
              <a:rPr lang="en-US" sz="2800" b="1" dirty="0" err="1"/>
              <a:t>uw</a:t>
            </a:r>
            <a:r>
              <a:rPr lang="en-US" sz="2800" b="1" dirty="0"/>
              <a:t> </a:t>
            </a:r>
            <a:r>
              <a:rPr lang="en-US" sz="2800" b="1" dirty="0" err="1"/>
              <a:t>aandacht</a:t>
            </a:r>
            <a:r>
              <a:rPr lang="en-US" sz="2800" b="1" dirty="0"/>
              <a:t>!</a:t>
            </a:r>
            <a:endParaRPr lang="nl-NL" sz="2800" b="1" dirty="0"/>
          </a:p>
        </p:txBody>
      </p:sp>
    </p:spTree>
    <p:extLst>
      <p:ext uri="{BB962C8B-B14F-4D97-AF65-F5344CB8AC3E}">
        <p14:creationId xmlns:p14="http://schemas.microsoft.com/office/powerpoint/2010/main" val="80469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Hoofdelementen</a:t>
            </a:r>
          </a:p>
        </p:txBody>
      </p:sp>
      <p:sp>
        <p:nvSpPr>
          <p:cNvPr id="5" name="Tijdelijke aanduiding voor inhoud 4"/>
          <p:cNvSpPr>
            <a:spLocks noGrp="1"/>
          </p:cNvSpPr>
          <p:nvPr>
            <p:ph idx="1"/>
          </p:nvPr>
        </p:nvSpPr>
        <p:spPr>
          <a:xfrm>
            <a:off x="634998" y="1742303"/>
            <a:ext cx="11472695" cy="4606616"/>
          </a:xfrm>
        </p:spPr>
        <p:txBody>
          <a:bodyPr>
            <a:noAutofit/>
          </a:bodyPr>
          <a:lstStyle/>
          <a:p>
            <a:pPr marL="285750" indent="-285750">
              <a:lnSpc>
                <a:spcPct val="120000"/>
              </a:lnSpc>
              <a:spcBef>
                <a:spcPts val="0"/>
              </a:spcBef>
              <a:buFont typeface="Wingdings" panose="05000000000000000000" pitchFamily="2" charset="2"/>
              <a:buChar char="Ø"/>
            </a:pPr>
            <a:r>
              <a:rPr lang="nl-NL" sz="1800" dirty="0"/>
              <a:t>Verzwaring producentenverantwoordelijkheid </a:t>
            </a:r>
            <a:r>
              <a:rPr lang="nl-NL" sz="1800" dirty="0">
                <a:latin typeface="Calibri" panose="020F0502020204030204" pitchFamily="34" charset="0"/>
                <a:cs typeface="Calibri" panose="020F0502020204030204" pitchFamily="34" charset="0"/>
              </a:rPr>
              <a:t>(registratie, inzameling en recycling)</a:t>
            </a:r>
          </a:p>
          <a:p>
            <a:pPr marL="285750" indent="-285750">
              <a:lnSpc>
                <a:spcPct val="120000"/>
              </a:lnSpc>
              <a:spcBef>
                <a:spcPts val="0"/>
              </a:spcBef>
              <a:buFont typeface="Wingdings" panose="05000000000000000000" pitchFamily="2" charset="2"/>
              <a:buChar char="Ø"/>
            </a:pPr>
            <a:r>
              <a:rPr lang="nl-NL" sz="1800" dirty="0"/>
              <a:t>Recycling en materiaalterugwinning vereisten</a:t>
            </a:r>
          </a:p>
          <a:p>
            <a:pPr marL="742950" lvl="1" indent="-285750">
              <a:lnSpc>
                <a:spcPct val="120000"/>
              </a:lnSpc>
              <a:spcBef>
                <a:spcPts val="0"/>
              </a:spcBef>
              <a:buFont typeface="Arial" panose="020B0604020202020204" pitchFamily="34" charset="0"/>
              <a:buChar char="•"/>
            </a:pPr>
            <a:r>
              <a:rPr lang="nl-NL" sz="1800" dirty="0"/>
              <a:t>Recycling efficiëntie (totaal en per element)</a:t>
            </a:r>
          </a:p>
          <a:p>
            <a:pPr marL="742950" lvl="1" indent="-285750">
              <a:lnSpc>
                <a:spcPct val="120000"/>
              </a:lnSpc>
              <a:spcBef>
                <a:spcPts val="0"/>
              </a:spcBef>
              <a:buFont typeface="Arial" panose="020B0604020202020204" pitchFamily="34" charset="0"/>
              <a:buChar char="•"/>
            </a:pPr>
            <a:r>
              <a:rPr lang="nl-NL" sz="1800" dirty="0"/>
              <a:t>Verplicht percentage gerecycled materiaal in nieuwe batterijen</a:t>
            </a:r>
          </a:p>
          <a:p>
            <a:pPr marL="285750" lvl="0" indent="-285750">
              <a:lnSpc>
                <a:spcPct val="120000"/>
              </a:lnSpc>
              <a:spcBef>
                <a:spcPts val="0"/>
              </a:spcBef>
              <a:buFont typeface="Wingdings" panose="05000000000000000000" pitchFamily="2" charset="2"/>
              <a:buChar char="Ø"/>
            </a:pPr>
            <a:r>
              <a:rPr lang="nl-NL" sz="1800" dirty="0"/>
              <a:t>CO</a:t>
            </a:r>
            <a:r>
              <a:rPr lang="nl-NL" sz="1800" baseline="-25000" dirty="0"/>
              <a:t>2</a:t>
            </a:r>
            <a:r>
              <a:rPr lang="nl-NL" sz="1800" dirty="0"/>
              <a:t>-voetafdruk: </a:t>
            </a:r>
          </a:p>
          <a:p>
            <a:pPr marL="742950" lvl="1" indent="-285750">
              <a:lnSpc>
                <a:spcPct val="120000"/>
              </a:lnSpc>
              <a:spcBef>
                <a:spcPts val="0"/>
              </a:spcBef>
              <a:buFont typeface="Arial" panose="020B0604020202020204" pitchFamily="34" charset="0"/>
              <a:buChar char="•"/>
            </a:pPr>
            <a:r>
              <a:rPr lang="nl-NL" sz="1800" dirty="0"/>
              <a:t>-verklaring, -prestatieklasse, maximale drempelwaarde voor de koolstofvoetafdruk</a:t>
            </a:r>
          </a:p>
          <a:p>
            <a:pPr marL="285750" indent="-285750">
              <a:lnSpc>
                <a:spcPct val="120000"/>
              </a:lnSpc>
              <a:spcBef>
                <a:spcPts val="0"/>
              </a:spcBef>
              <a:buFont typeface="Wingdings" panose="05000000000000000000" pitchFamily="2" charset="2"/>
              <a:buChar char="Ø"/>
            </a:pPr>
            <a:r>
              <a:rPr lang="nl-NL" sz="1800" dirty="0"/>
              <a:t>Informatie en etikettering:</a:t>
            </a:r>
          </a:p>
          <a:p>
            <a:pPr marL="742950" lvl="1" indent="-285750">
              <a:lnSpc>
                <a:spcPct val="120000"/>
              </a:lnSpc>
              <a:spcBef>
                <a:spcPts val="0"/>
              </a:spcBef>
              <a:buFont typeface="Arial" panose="020B0604020202020204" pitchFamily="34" charset="0"/>
              <a:buChar char="•"/>
            </a:pPr>
            <a:r>
              <a:rPr lang="nl-NL" sz="1800" dirty="0"/>
              <a:t>Etikettering (o.a. samenstelling, gewicht, gevaarlijke stoffen, productiedatum, type etc.)</a:t>
            </a:r>
          </a:p>
          <a:p>
            <a:pPr marL="742950" lvl="1" indent="-285750">
              <a:lnSpc>
                <a:spcPct val="120000"/>
              </a:lnSpc>
              <a:spcBef>
                <a:spcPts val="0"/>
              </a:spcBef>
              <a:buFont typeface="Arial" panose="020B0604020202020204" pitchFamily="34" charset="0"/>
              <a:buChar char="•"/>
            </a:pPr>
            <a:r>
              <a:rPr lang="nl-NL" sz="1800" dirty="0"/>
              <a:t>Batterijpaspoort (incl. toegang BMS)</a:t>
            </a:r>
          </a:p>
          <a:p>
            <a:pPr marL="742950" lvl="1" indent="-285750">
              <a:lnSpc>
                <a:spcPct val="120000"/>
              </a:lnSpc>
              <a:spcBef>
                <a:spcPts val="0"/>
              </a:spcBef>
              <a:buFont typeface="Arial" panose="020B0604020202020204" pitchFamily="34" charset="0"/>
              <a:buChar char="•"/>
            </a:pPr>
            <a:r>
              <a:rPr lang="nl-NL" sz="1800" dirty="0"/>
              <a:t>Toegang tot BMS van batterijen (parameters voor conditie v/d batterij –state of health-)</a:t>
            </a:r>
          </a:p>
          <a:p>
            <a:pPr marL="285750" lvl="0" indent="-285750">
              <a:lnSpc>
                <a:spcPct val="120000"/>
              </a:lnSpc>
              <a:spcBef>
                <a:spcPts val="0"/>
              </a:spcBef>
              <a:buFont typeface="Wingdings" panose="05000000000000000000" pitchFamily="2" charset="2"/>
              <a:buChar char="Ø"/>
            </a:pPr>
            <a:r>
              <a:rPr lang="nl-NL" sz="1800" dirty="0"/>
              <a:t>Prestatie- en degelijkheidseisen voor: </a:t>
            </a:r>
          </a:p>
          <a:p>
            <a:pPr marL="742950" lvl="1" indent="-285750">
              <a:lnSpc>
                <a:spcPct val="120000"/>
              </a:lnSpc>
              <a:spcBef>
                <a:spcPts val="0"/>
              </a:spcBef>
              <a:buFont typeface="Arial" panose="020B0604020202020204" pitchFamily="34" charset="0"/>
              <a:buChar char="•"/>
            </a:pPr>
            <a:r>
              <a:rPr lang="nl-NL" sz="1800" dirty="0"/>
              <a:t>capaciteit, cyclusvastheid, lekbestendigheid, prestaties, laadsnelheid etc.</a:t>
            </a:r>
          </a:p>
          <a:p>
            <a:pPr marL="0" indent="0">
              <a:buNone/>
            </a:pPr>
            <a:endParaRPr lang="nl-NL" dirty="0">
              <a:latin typeface="Calibri" panose="020F0502020204030204" pitchFamily="34" charset="0"/>
              <a:cs typeface="Calibri" panose="020F0502020204030204" pitchFamily="34" charset="0"/>
            </a:endParaRPr>
          </a:p>
        </p:txBody>
      </p:sp>
      <p:pic>
        <p:nvPicPr>
          <p:cNvPr id="7" name="Afbeelding 6">
            <a:extLst>
              <a:ext uri="{FF2B5EF4-FFF2-40B4-BE49-F238E27FC236}">
                <a16:creationId xmlns:a16="http://schemas.microsoft.com/office/drawing/2014/main" id="{E0755009-3655-40A3-3FD0-0EA68B96B7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571367" y="-1"/>
            <a:ext cx="1620633" cy="1080000"/>
          </a:xfrm>
          <a:prstGeom prst="rect">
            <a:avLst/>
          </a:prstGeom>
        </p:spPr>
      </p:pic>
      <p:sp>
        <p:nvSpPr>
          <p:cNvPr id="2" name="Slide Number Placeholder 1">
            <a:extLst>
              <a:ext uri="{FF2B5EF4-FFF2-40B4-BE49-F238E27FC236}">
                <a16:creationId xmlns:a16="http://schemas.microsoft.com/office/drawing/2014/main" id="{14DA8584-82B1-277A-F888-D211F5CBFB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5</a:t>
            </a:fld>
            <a:endParaRPr lang="nl-NL"/>
          </a:p>
        </p:txBody>
      </p:sp>
    </p:spTree>
    <p:extLst>
      <p:ext uri="{BB962C8B-B14F-4D97-AF65-F5344CB8AC3E}">
        <p14:creationId xmlns:p14="http://schemas.microsoft.com/office/powerpoint/2010/main" val="287743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A47F-FD05-C60C-7F51-18B52A60244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057D13B-431A-9065-1D22-6394A41C8F6E}"/>
              </a:ext>
            </a:extLst>
          </p:cNvPr>
          <p:cNvSpPr>
            <a:spLocks noGrp="1"/>
          </p:cNvSpPr>
          <p:nvPr>
            <p:ph type="ctrTitle"/>
          </p:nvPr>
        </p:nvSpPr>
        <p:spPr/>
        <p:txBody>
          <a:bodyPr/>
          <a:lstStyle/>
          <a:p>
            <a:r>
              <a:rPr lang="nl-NL" dirty="0"/>
              <a:t>Nederlandse Batterijenstrategie</a:t>
            </a:r>
          </a:p>
        </p:txBody>
      </p:sp>
    </p:spTree>
    <p:extLst>
      <p:ext uri="{BB962C8B-B14F-4D97-AF65-F5344CB8AC3E}">
        <p14:creationId xmlns:p14="http://schemas.microsoft.com/office/powerpoint/2010/main" val="424779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Nederlandse Batterijenstrategie </a:t>
            </a:r>
          </a:p>
        </p:txBody>
      </p:sp>
      <p:sp>
        <p:nvSpPr>
          <p:cNvPr id="2" name="Tijdelijke aanduiding voor inhoud 1"/>
          <p:cNvSpPr>
            <a:spLocks noGrp="1"/>
          </p:cNvSpPr>
          <p:nvPr>
            <p:ph idx="1"/>
          </p:nvPr>
        </p:nvSpPr>
        <p:spPr>
          <a:xfrm>
            <a:off x="403180" y="2048221"/>
            <a:ext cx="10803084" cy="3926082"/>
          </a:xfrm>
        </p:spPr>
        <p:txBody>
          <a:bodyPr numCol="1">
            <a:normAutofit/>
          </a:bodyPr>
          <a:lstStyle/>
          <a:p>
            <a:pPr marL="285750" indent="-285750">
              <a:buFont typeface="Wingdings" panose="05000000000000000000" pitchFamily="2" charset="2"/>
              <a:buChar char="Ø"/>
            </a:pPr>
            <a:r>
              <a:rPr lang="nl-NL" sz="2000" dirty="0"/>
              <a:t>Batterijen zijn essentieel voor de energietransitie:</a:t>
            </a:r>
          </a:p>
          <a:p>
            <a:pPr marL="742950" lvl="1" indent="-285750">
              <a:buFont typeface="Arial" panose="020B0604020202020204" pitchFamily="34" charset="0"/>
              <a:buChar char="•"/>
            </a:pPr>
            <a:r>
              <a:rPr lang="nl-NL" sz="2000" dirty="0"/>
              <a:t>Een stabiel en efficiënt fossiel-vrij energiesysteem </a:t>
            </a:r>
          </a:p>
          <a:p>
            <a:pPr marL="742950" lvl="1" indent="-285750">
              <a:buFont typeface="Arial" panose="020B0604020202020204" pitchFamily="34" charset="0"/>
              <a:buChar char="•"/>
            </a:pPr>
            <a:r>
              <a:rPr lang="nl-NL" sz="2000" dirty="0"/>
              <a:t>Zero-emissie mobiliteit.</a:t>
            </a:r>
          </a:p>
          <a:p>
            <a:pPr marL="742950" lvl="1" indent="-285750">
              <a:buFont typeface="Arial" panose="020B0604020202020204" pitchFamily="34" charset="0"/>
              <a:buChar char="•"/>
            </a:pPr>
            <a:endParaRPr lang="nl-NL" sz="2000" dirty="0"/>
          </a:p>
          <a:p>
            <a:pPr marL="285750" indent="-285750">
              <a:buFont typeface="Wingdings" panose="05000000000000000000" pitchFamily="2" charset="2"/>
              <a:buChar char="Ø"/>
            </a:pPr>
            <a:r>
              <a:rPr lang="nl-NL" sz="2000" dirty="0"/>
              <a:t>Toename van batterijen in de samenleving</a:t>
            </a:r>
          </a:p>
          <a:p>
            <a:endParaRPr lang="nl-NL" sz="2000" dirty="0"/>
          </a:p>
          <a:p>
            <a:pPr marL="285750" indent="-285750">
              <a:buFont typeface="Wingdings" panose="05000000000000000000" pitchFamily="2" charset="2"/>
              <a:buChar char="Ø"/>
            </a:pPr>
            <a:r>
              <a:rPr lang="nl-NL" sz="2000" dirty="0"/>
              <a:t>Maatschappelijk belang:</a:t>
            </a:r>
          </a:p>
          <a:p>
            <a:pPr lvl="1"/>
            <a:r>
              <a:rPr lang="nl-NL" sz="2000" dirty="0"/>
              <a:t>“Met de batterijenstrategie laten wij de toename van het gebruik van batterijen in de samenleving veilig, verantwoord en duurzaam verlopen en willen wij de kansen ervan </a:t>
            </a:r>
            <a:r>
              <a:rPr lang="nl-NL" sz="1800" dirty="0"/>
              <a:t>slim benutten.”</a:t>
            </a:r>
          </a:p>
          <a:p>
            <a:pPr marL="0" indent="0">
              <a:buNone/>
            </a:pPr>
            <a:endParaRPr lang="nl-NL" sz="1800" dirty="0"/>
          </a:p>
          <a:p>
            <a:endParaRPr lang="nl-NL" sz="1600" dirty="0"/>
          </a:p>
        </p:txBody>
      </p:sp>
      <p:pic>
        <p:nvPicPr>
          <p:cNvPr id="6" name="Afbeelding 5">
            <a:extLst>
              <a:ext uri="{FF2B5EF4-FFF2-40B4-BE49-F238E27FC236}">
                <a16:creationId xmlns:a16="http://schemas.microsoft.com/office/drawing/2014/main" id="{5E90D0BA-229C-0BA2-27E7-CEE99C99B0B3}"/>
              </a:ext>
              <a:ext uri="{C183D7F6-B498-43B3-948B-1728B52AA6E4}">
                <adec:decorative xmlns:adec="http://schemas.microsoft.com/office/drawing/2017/decorative" val="1"/>
              </a:ext>
            </a:extLst>
          </p:cNvPr>
          <p:cNvPicPr>
            <a:picLocks/>
          </p:cNvPicPr>
          <p:nvPr/>
        </p:nvPicPr>
        <p:blipFill>
          <a:blip r:embed="rId3"/>
          <a:stretch>
            <a:fillRect/>
          </a:stretch>
        </p:blipFill>
        <p:spPr>
          <a:xfrm>
            <a:off x="10572000" y="0"/>
            <a:ext cx="1620000" cy="1080000"/>
          </a:xfrm>
          <a:prstGeom prst="rect">
            <a:avLst/>
          </a:prstGeom>
        </p:spPr>
      </p:pic>
      <p:sp>
        <p:nvSpPr>
          <p:cNvPr id="4" name="Slide Number Placeholder 3">
            <a:extLst>
              <a:ext uri="{FF2B5EF4-FFF2-40B4-BE49-F238E27FC236}">
                <a16:creationId xmlns:a16="http://schemas.microsoft.com/office/drawing/2014/main" id="{69A24E1E-65AA-674D-8317-85EFEF30DA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7</a:t>
            </a:fld>
            <a:endParaRPr lang="nl-NL"/>
          </a:p>
        </p:txBody>
      </p:sp>
    </p:spTree>
    <p:extLst>
      <p:ext uri="{BB962C8B-B14F-4D97-AF65-F5344CB8AC3E}">
        <p14:creationId xmlns:p14="http://schemas.microsoft.com/office/powerpoint/2010/main" val="141617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4999" y="1052513"/>
            <a:ext cx="11398957" cy="727301"/>
          </a:xfrm>
        </p:spPr>
        <p:txBody>
          <a:bodyPr>
            <a:normAutofit/>
          </a:bodyPr>
          <a:lstStyle/>
          <a:p>
            <a:r>
              <a:rPr lang="nl-NL" dirty="0"/>
              <a:t>De vijf pijlers van de Nederlandse Batterijenstrategie</a:t>
            </a:r>
          </a:p>
        </p:txBody>
      </p:sp>
      <p:grpSp>
        <p:nvGrpSpPr>
          <p:cNvPr id="16" name="Group 15" descr="Een van de pijlers van de nederlandse batterijenstrategie">
            <a:extLst>
              <a:ext uri="{FF2B5EF4-FFF2-40B4-BE49-F238E27FC236}">
                <a16:creationId xmlns:a16="http://schemas.microsoft.com/office/drawing/2014/main" id="{3055C96F-8A45-F171-722A-A73CAD42F27D}"/>
              </a:ext>
              <a:ext uri="{C183D7F6-B498-43B3-948B-1728B52AA6E4}">
                <adec:decorative xmlns:adec="http://schemas.microsoft.com/office/drawing/2017/decorative" val="0"/>
              </a:ext>
            </a:extLst>
          </p:cNvPr>
          <p:cNvGrpSpPr/>
          <p:nvPr/>
        </p:nvGrpSpPr>
        <p:grpSpPr>
          <a:xfrm>
            <a:off x="634999" y="1881057"/>
            <a:ext cx="11140233" cy="801990"/>
            <a:chOff x="634999" y="1881057"/>
            <a:chExt cx="11140233" cy="801990"/>
          </a:xfrm>
        </p:grpSpPr>
        <p:sp>
          <p:nvSpPr>
            <p:cNvPr id="5" name="Freeform: Shape 4">
              <a:extLst>
                <a:ext uri="{FF2B5EF4-FFF2-40B4-BE49-F238E27FC236}">
                  <a16:creationId xmlns:a16="http://schemas.microsoft.com/office/drawing/2014/main" id="{7805A696-AB5B-7492-8097-87379942C76A}"/>
                </a:ext>
                <a:ext uri="{C183D7F6-B498-43B3-948B-1728B52AA6E4}">
                  <adec:decorative xmlns:adec="http://schemas.microsoft.com/office/drawing/2017/decorative" val="1"/>
                </a:ext>
              </a:extLst>
            </p:cNvPr>
            <p:cNvSpPr/>
            <p:nvPr/>
          </p:nvSpPr>
          <p:spPr>
            <a:xfrm>
              <a:off x="634999" y="2087697"/>
              <a:ext cx="11140233" cy="595350"/>
            </a:xfrm>
            <a:custGeom>
              <a:avLst/>
              <a:gdLst>
                <a:gd name="connsiteX0" fmla="*/ 0 w 11140233"/>
                <a:gd name="connsiteY0" fmla="*/ 0 h 595350"/>
                <a:gd name="connsiteX1" fmla="*/ 11140233 w 11140233"/>
                <a:gd name="connsiteY1" fmla="*/ 0 h 595350"/>
                <a:gd name="connsiteX2" fmla="*/ 11140233 w 11140233"/>
                <a:gd name="connsiteY2" fmla="*/ 595350 h 595350"/>
                <a:gd name="connsiteX3" fmla="*/ 0 w 11140233"/>
                <a:gd name="connsiteY3" fmla="*/ 595350 h 595350"/>
                <a:gd name="connsiteX4" fmla="*/ 0 w 11140233"/>
                <a:gd name="connsiteY4" fmla="*/ 0 h 5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233" h="595350">
                  <a:moveTo>
                    <a:pt x="0" y="0"/>
                  </a:moveTo>
                  <a:lnTo>
                    <a:pt x="11140233" y="0"/>
                  </a:lnTo>
                  <a:lnTo>
                    <a:pt x="11140233" y="595350"/>
                  </a:lnTo>
                  <a:lnTo>
                    <a:pt x="0" y="595350"/>
                  </a:lnTo>
                  <a:lnTo>
                    <a:pt x="0" y="0"/>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64606" tIns="291592" rIns="864606" bIns="99568" numCol="1" spcCol="1270" anchor="t" anchorCtr="0">
              <a:noAutofit/>
            </a:bodyPr>
            <a:lstStyle/>
            <a:p>
              <a:pPr marL="114300" lvl="1" indent="-114300" algn="l" defTabSz="622300">
                <a:lnSpc>
                  <a:spcPct val="90000"/>
                </a:lnSpc>
                <a:spcBef>
                  <a:spcPct val="0"/>
                </a:spcBef>
                <a:spcAft>
                  <a:spcPct val="15000"/>
                </a:spcAft>
                <a:buChar char="•"/>
              </a:pPr>
              <a:r>
                <a:rPr lang="nl-NL" sz="1400" b="0" i="0" kern="1200" dirty="0"/>
                <a:t>De beschikbaarheid van kritieke materialen en verantwoorde mijnbouw bevorderen</a:t>
              </a:r>
              <a:endParaRPr lang="nl-NL" sz="1400" kern="1200" noProof="0" dirty="0"/>
            </a:p>
          </p:txBody>
        </p:sp>
        <p:sp>
          <p:nvSpPr>
            <p:cNvPr id="6" name="Freeform: Shape 5">
              <a:extLst>
                <a:ext uri="{FF2B5EF4-FFF2-40B4-BE49-F238E27FC236}">
                  <a16:creationId xmlns:a16="http://schemas.microsoft.com/office/drawing/2014/main" id="{38E25EE1-30E5-F501-6FAF-97DB7D4BF30F}"/>
                </a:ext>
                <a:ext uri="{C183D7F6-B498-43B3-948B-1728B52AA6E4}">
                  <adec:decorative xmlns:adec="http://schemas.microsoft.com/office/drawing/2017/decorative" val="1"/>
                </a:ext>
              </a:extLst>
            </p:cNvPr>
            <p:cNvSpPr/>
            <p:nvPr/>
          </p:nvSpPr>
          <p:spPr>
            <a:xfrm>
              <a:off x="1192010" y="1881057"/>
              <a:ext cx="7798163" cy="413280"/>
            </a:xfrm>
            <a:custGeom>
              <a:avLst/>
              <a:gdLst>
                <a:gd name="connsiteX0" fmla="*/ 0 w 7798163"/>
                <a:gd name="connsiteY0" fmla="*/ 68881 h 413280"/>
                <a:gd name="connsiteX1" fmla="*/ 68881 w 7798163"/>
                <a:gd name="connsiteY1" fmla="*/ 0 h 413280"/>
                <a:gd name="connsiteX2" fmla="*/ 7729282 w 7798163"/>
                <a:gd name="connsiteY2" fmla="*/ 0 h 413280"/>
                <a:gd name="connsiteX3" fmla="*/ 7798163 w 7798163"/>
                <a:gd name="connsiteY3" fmla="*/ 68881 h 413280"/>
                <a:gd name="connsiteX4" fmla="*/ 7798163 w 7798163"/>
                <a:gd name="connsiteY4" fmla="*/ 344399 h 413280"/>
                <a:gd name="connsiteX5" fmla="*/ 7729282 w 7798163"/>
                <a:gd name="connsiteY5" fmla="*/ 413280 h 413280"/>
                <a:gd name="connsiteX6" fmla="*/ 68881 w 7798163"/>
                <a:gd name="connsiteY6" fmla="*/ 413280 h 413280"/>
                <a:gd name="connsiteX7" fmla="*/ 0 w 7798163"/>
                <a:gd name="connsiteY7" fmla="*/ 344399 h 413280"/>
                <a:gd name="connsiteX8" fmla="*/ 0 w 7798163"/>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163" h="413280">
                  <a:moveTo>
                    <a:pt x="0" y="68881"/>
                  </a:moveTo>
                  <a:cubicBezTo>
                    <a:pt x="0" y="30839"/>
                    <a:pt x="30839" y="0"/>
                    <a:pt x="68881" y="0"/>
                  </a:cubicBezTo>
                  <a:lnTo>
                    <a:pt x="7729282" y="0"/>
                  </a:lnTo>
                  <a:cubicBezTo>
                    <a:pt x="7767324" y="0"/>
                    <a:pt x="7798163" y="30839"/>
                    <a:pt x="7798163" y="68881"/>
                  </a:cubicBezTo>
                  <a:lnTo>
                    <a:pt x="7798163" y="344399"/>
                  </a:lnTo>
                  <a:cubicBezTo>
                    <a:pt x="7798163" y="382441"/>
                    <a:pt x="7767324" y="413280"/>
                    <a:pt x="7729282" y="413280"/>
                  </a:cubicBezTo>
                  <a:lnTo>
                    <a:pt x="68881" y="413280"/>
                  </a:lnTo>
                  <a:cubicBezTo>
                    <a:pt x="30839" y="413280"/>
                    <a:pt x="0" y="382441"/>
                    <a:pt x="0" y="344399"/>
                  </a:cubicBezTo>
                  <a:lnTo>
                    <a:pt x="0" y="6888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4927" tIns="20175" rIns="314927" bIns="20175" numCol="1" spcCol="1270" anchor="ctr" anchorCtr="0">
              <a:noAutofit/>
            </a:bodyPr>
            <a:lstStyle/>
            <a:p>
              <a:pPr marL="0" lvl="0" indent="0" algn="l" defTabSz="622300">
                <a:lnSpc>
                  <a:spcPct val="90000"/>
                </a:lnSpc>
                <a:spcBef>
                  <a:spcPct val="0"/>
                </a:spcBef>
                <a:spcAft>
                  <a:spcPct val="35000"/>
                </a:spcAft>
                <a:buNone/>
              </a:pPr>
              <a:r>
                <a:rPr lang="nl-NL" sz="1400" b="1" kern="1200" noProof="0" dirty="0"/>
                <a:t>Grondstoffen</a:t>
              </a:r>
              <a:r>
                <a:rPr lang="nl-NL" sz="1400" kern="1200" noProof="0" dirty="0"/>
                <a:t>: </a:t>
              </a:r>
            </a:p>
          </p:txBody>
        </p:sp>
      </p:grpSp>
      <p:grpSp>
        <p:nvGrpSpPr>
          <p:cNvPr id="17" name="Group 16" descr="Een van de pijlers van de nederlandse batterijenstrategie">
            <a:extLst>
              <a:ext uri="{FF2B5EF4-FFF2-40B4-BE49-F238E27FC236}">
                <a16:creationId xmlns:a16="http://schemas.microsoft.com/office/drawing/2014/main" id="{D1200A88-EBC1-DB04-140B-3BFA7B954AAE}"/>
              </a:ext>
              <a:ext uri="{C183D7F6-B498-43B3-948B-1728B52AA6E4}">
                <adec:decorative xmlns:adec="http://schemas.microsoft.com/office/drawing/2017/decorative" val="0"/>
              </a:ext>
            </a:extLst>
          </p:cNvPr>
          <p:cNvGrpSpPr/>
          <p:nvPr/>
        </p:nvGrpSpPr>
        <p:grpSpPr>
          <a:xfrm>
            <a:off x="634999" y="2758647"/>
            <a:ext cx="11140233" cy="801990"/>
            <a:chOff x="634999" y="2758647"/>
            <a:chExt cx="11140233" cy="801990"/>
          </a:xfrm>
        </p:grpSpPr>
        <p:sp>
          <p:nvSpPr>
            <p:cNvPr id="7" name="Freeform: Shape 6">
              <a:extLst>
                <a:ext uri="{FF2B5EF4-FFF2-40B4-BE49-F238E27FC236}">
                  <a16:creationId xmlns:a16="http://schemas.microsoft.com/office/drawing/2014/main" id="{2DC428BC-F208-A743-28F5-FDDD34A200D1}"/>
                </a:ext>
                <a:ext uri="{C183D7F6-B498-43B3-948B-1728B52AA6E4}">
                  <adec:decorative xmlns:adec="http://schemas.microsoft.com/office/drawing/2017/decorative" val="1"/>
                </a:ext>
              </a:extLst>
            </p:cNvPr>
            <p:cNvSpPr/>
            <p:nvPr/>
          </p:nvSpPr>
          <p:spPr>
            <a:xfrm>
              <a:off x="634999" y="2965287"/>
              <a:ext cx="11140233" cy="595350"/>
            </a:xfrm>
            <a:custGeom>
              <a:avLst/>
              <a:gdLst>
                <a:gd name="connsiteX0" fmla="*/ 0 w 11140233"/>
                <a:gd name="connsiteY0" fmla="*/ 0 h 595350"/>
                <a:gd name="connsiteX1" fmla="*/ 11140233 w 11140233"/>
                <a:gd name="connsiteY1" fmla="*/ 0 h 595350"/>
                <a:gd name="connsiteX2" fmla="*/ 11140233 w 11140233"/>
                <a:gd name="connsiteY2" fmla="*/ 595350 h 595350"/>
                <a:gd name="connsiteX3" fmla="*/ 0 w 11140233"/>
                <a:gd name="connsiteY3" fmla="*/ 595350 h 595350"/>
                <a:gd name="connsiteX4" fmla="*/ 0 w 11140233"/>
                <a:gd name="connsiteY4" fmla="*/ 0 h 5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233" h="595350">
                  <a:moveTo>
                    <a:pt x="0" y="0"/>
                  </a:moveTo>
                  <a:lnTo>
                    <a:pt x="11140233" y="0"/>
                  </a:lnTo>
                  <a:lnTo>
                    <a:pt x="11140233" y="595350"/>
                  </a:lnTo>
                  <a:lnTo>
                    <a:pt x="0" y="595350"/>
                  </a:lnTo>
                  <a:lnTo>
                    <a:pt x="0" y="0"/>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64606" tIns="291592" rIns="864606" bIns="99568" numCol="1" spcCol="1270" anchor="t" anchorCtr="0">
              <a:noAutofit/>
            </a:bodyPr>
            <a:lstStyle/>
            <a:p>
              <a:pPr marL="114300" lvl="1" indent="-114300" algn="l" defTabSz="622300">
                <a:lnSpc>
                  <a:spcPct val="90000"/>
                </a:lnSpc>
                <a:spcBef>
                  <a:spcPct val="0"/>
                </a:spcBef>
                <a:spcAft>
                  <a:spcPct val="15000"/>
                </a:spcAft>
                <a:buChar char="•"/>
              </a:pPr>
              <a:r>
                <a:rPr lang="nl-NL" sz="1400" b="0" i="0" kern="1200"/>
                <a:t>Bevorderen van duurzaamheid en het vergroten van de toegang tot kritieke materialen</a:t>
              </a:r>
              <a:endParaRPr lang="nl-NL" sz="1400" kern="1200" noProof="0"/>
            </a:p>
          </p:txBody>
        </p:sp>
        <p:sp>
          <p:nvSpPr>
            <p:cNvPr id="9" name="Freeform: Shape 8">
              <a:extLst>
                <a:ext uri="{FF2B5EF4-FFF2-40B4-BE49-F238E27FC236}">
                  <a16:creationId xmlns:a16="http://schemas.microsoft.com/office/drawing/2014/main" id="{63005E99-0BD7-1E88-E32C-C772C42BF959}"/>
                </a:ext>
                <a:ext uri="{C183D7F6-B498-43B3-948B-1728B52AA6E4}">
                  <adec:decorative xmlns:adec="http://schemas.microsoft.com/office/drawing/2017/decorative" val="1"/>
                </a:ext>
              </a:extLst>
            </p:cNvPr>
            <p:cNvSpPr/>
            <p:nvPr/>
          </p:nvSpPr>
          <p:spPr>
            <a:xfrm>
              <a:off x="1192010" y="2758647"/>
              <a:ext cx="7798163" cy="413280"/>
            </a:xfrm>
            <a:custGeom>
              <a:avLst/>
              <a:gdLst>
                <a:gd name="connsiteX0" fmla="*/ 0 w 7798163"/>
                <a:gd name="connsiteY0" fmla="*/ 68881 h 413280"/>
                <a:gd name="connsiteX1" fmla="*/ 68881 w 7798163"/>
                <a:gd name="connsiteY1" fmla="*/ 0 h 413280"/>
                <a:gd name="connsiteX2" fmla="*/ 7729282 w 7798163"/>
                <a:gd name="connsiteY2" fmla="*/ 0 h 413280"/>
                <a:gd name="connsiteX3" fmla="*/ 7798163 w 7798163"/>
                <a:gd name="connsiteY3" fmla="*/ 68881 h 413280"/>
                <a:gd name="connsiteX4" fmla="*/ 7798163 w 7798163"/>
                <a:gd name="connsiteY4" fmla="*/ 344399 h 413280"/>
                <a:gd name="connsiteX5" fmla="*/ 7729282 w 7798163"/>
                <a:gd name="connsiteY5" fmla="*/ 413280 h 413280"/>
                <a:gd name="connsiteX6" fmla="*/ 68881 w 7798163"/>
                <a:gd name="connsiteY6" fmla="*/ 413280 h 413280"/>
                <a:gd name="connsiteX7" fmla="*/ 0 w 7798163"/>
                <a:gd name="connsiteY7" fmla="*/ 344399 h 413280"/>
                <a:gd name="connsiteX8" fmla="*/ 0 w 7798163"/>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163" h="413280">
                  <a:moveTo>
                    <a:pt x="0" y="68881"/>
                  </a:moveTo>
                  <a:cubicBezTo>
                    <a:pt x="0" y="30839"/>
                    <a:pt x="30839" y="0"/>
                    <a:pt x="68881" y="0"/>
                  </a:cubicBezTo>
                  <a:lnTo>
                    <a:pt x="7729282" y="0"/>
                  </a:lnTo>
                  <a:cubicBezTo>
                    <a:pt x="7767324" y="0"/>
                    <a:pt x="7798163" y="30839"/>
                    <a:pt x="7798163" y="68881"/>
                  </a:cubicBezTo>
                  <a:lnTo>
                    <a:pt x="7798163" y="344399"/>
                  </a:lnTo>
                  <a:cubicBezTo>
                    <a:pt x="7798163" y="382441"/>
                    <a:pt x="7767324" y="413280"/>
                    <a:pt x="7729282" y="413280"/>
                  </a:cubicBezTo>
                  <a:lnTo>
                    <a:pt x="68881" y="413280"/>
                  </a:lnTo>
                  <a:cubicBezTo>
                    <a:pt x="30839" y="413280"/>
                    <a:pt x="0" y="382441"/>
                    <a:pt x="0" y="344399"/>
                  </a:cubicBezTo>
                  <a:lnTo>
                    <a:pt x="0" y="6888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4927" tIns="20175" rIns="314927" bIns="20175" numCol="1" spcCol="1270" anchor="ctr" anchorCtr="0">
              <a:noAutofit/>
            </a:bodyPr>
            <a:lstStyle/>
            <a:p>
              <a:pPr marL="0" lvl="0" indent="0" algn="l" defTabSz="622300">
                <a:lnSpc>
                  <a:spcPct val="90000"/>
                </a:lnSpc>
                <a:spcBef>
                  <a:spcPct val="0"/>
                </a:spcBef>
                <a:spcAft>
                  <a:spcPct val="35000"/>
                </a:spcAft>
                <a:buNone/>
              </a:pPr>
              <a:r>
                <a:rPr lang="nl-NL" sz="1400" b="1" kern="1200" noProof="0"/>
                <a:t>Circulariteit</a:t>
              </a:r>
              <a:r>
                <a:rPr lang="nl-NL" sz="1400" kern="1200" noProof="0"/>
                <a:t>: </a:t>
              </a:r>
            </a:p>
          </p:txBody>
        </p:sp>
      </p:grpSp>
      <p:grpSp>
        <p:nvGrpSpPr>
          <p:cNvPr id="18" name="Group 17" descr="Een van de pijlers van de nederlandse batterijenstrategie">
            <a:extLst>
              <a:ext uri="{FF2B5EF4-FFF2-40B4-BE49-F238E27FC236}">
                <a16:creationId xmlns:a16="http://schemas.microsoft.com/office/drawing/2014/main" id="{7E80DD1D-90E2-E30B-0B6F-FFFF3D48B0B8}"/>
              </a:ext>
              <a:ext uri="{C183D7F6-B498-43B3-948B-1728B52AA6E4}">
                <adec:decorative xmlns:adec="http://schemas.microsoft.com/office/drawing/2017/decorative" val="0"/>
              </a:ext>
            </a:extLst>
          </p:cNvPr>
          <p:cNvGrpSpPr/>
          <p:nvPr/>
        </p:nvGrpSpPr>
        <p:grpSpPr>
          <a:xfrm>
            <a:off x="634999" y="3636237"/>
            <a:ext cx="11140233" cy="801990"/>
            <a:chOff x="634999" y="3636237"/>
            <a:chExt cx="11140233" cy="801990"/>
          </a:xfrm>
        </p:grpSpPr>
        <p:sp>
          <p:nvSpPr>
            <p:cNvPr id="10" name="Freeform: Shape 9">
              <a:extLst>
                <a:ext uri="{FF2B5EF4-FFF2-40B4-BE49-F238E27FC236}">
                  <a16:creationId xmlns:a16="http://schemas.microsoft.com/office/drawing/2014/main" id="{65A87C1E-329E-6D05-BF56-DFCA9D7BD06B}"/>
                </a:ext>
                <a:ext uri="{C183D7F6-B498-43B3-948B-1728B52AA6E4}">
                  <adec:decorative xmlns:adec="http://schemas.microsoft.com/office/drawing/2017/decorative" val="1"/>
                </a:ext>
              </a:extLst>
            </p:cNvPr>
            <p:cNvSpPr/>
            <p:nvPr/>
          </p:nvSpPr>
          <p:spPr>
            <a:xfrm>
              <a:off x="634999" y="3842877"/>
              <a:ext cx="11140233" cy="595350"/>
            </a:xfrm>
            <a:custGeom>
              <a:avLst/>
              <a:gdLst>
                <a:gd name="connsiteX0" fmla="*/ 0 w 11140233"/>
                <a:gd name="connsiteY0" fmla="*/ 0 h 595350"/>
                <a:gd name="connsiteX1" fmla="*/ 11140233 w 11140233"/>
                <a:gd name="connsiteY1" fmla="*/ 0 h 595350"/>
                <a:gd name="connsiteX2" fmla="*/ 11140233 w 11140233"/>
                <a:gd name="connsiteY2" fmla="*/ 595350 h 595350"/>
                <a:gd name="connsiteX3" fmla="*/ 0 w 11140233"/>
                <a:gd name="connsiteY3" fmla="*/ 595350 h 595350"/>
                <a:gd name="connsiteX4" fmla="*/ 0 w 11140233"/>
                <a:gd name="connsiteY4" fmla="*/ 0 h 5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233" h="595350">
                  <a:moveTo>
                    <a:pt x="0" y="0"/>
                  </a:moveTo>
                  <a:lnTo>
                    <a:pt x="11140233" y="0"/>
                  </a:lnTo>
                  <a:lnTo>
                    <a:pt x="11140233" y="595350"/>
                  </a:lnTo>
                  <a:lnTo>
                    <a:pt x="0" y="595350"/>
                  </a:lnTo>
                  <a:lnTo>
                    <a:pt x="0" y="0"/>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64606" tIns="291592" rIns="864606" bIns="99568" numCol="1" spcCol="1270" anchor="t" anchorCtr="0">
              <a:noAutofit/>
            </a:bodyPr>
            <a:lstStyle/>
            <a:p>
              <a:pPr marL="114300" lvl="1" indent="-114300" algn="l" defTabSz="622300">
                <a:lnSpc>
                  <a:spcPct val="90000"/>
                </a:lnSpc>
                <a:spcBef>
                  <a:spcPct val="0"/>
                </a:spcBef>
                <a:spcAft>
                  <a:spcPct val="15000"/>
                </a:spcAft>
                <a:buChar char="•"/>
              </a:pPr>
              <a:r>
                <a:rPr lang="nl-NL" sz="1400" b="0" i="0" kern="1200"/>
                <a:t>Zorgen voor een veilig gebruik van batterijen en ontwikkeling van kennis over risico's en veiligheid</a:t>
              </a:r>
              <a:endParaRPr lang="nl-NL" sz="1400" kern="1200" noProof="0"/>
            </a:p>
          </p:txBody>
        </p:sp>
        <p:sp>
          <p:nvSpPr>
            <p:cNvPr id="11" name="Freeform: Shape 10">
              <a:extLst>
                <a:ext uri="{FF2B5EF4-FFF2-40B4-BE49-F238E27FC236}">
                  <a16:creationId xmlns:a16="http://schemas.microsoft.com/office/drawing/2014/main" id="{79BC5434-8FB2-9BBC-FBE1-9E252C698AF5}"/>
                </a:ext>
                <a:ext uri="{C183D7F6-B498-43B3-948B-1728B52AA6E4}">
                  <adec:decorative xmlns:adec="http://schemas.microsoft.com/office/drawing/2017/decorative" val="1"/>
                </a:ext>
              </a:extLst>
            </p:cNvPr>
            <p:cNvSpPr/>
            <p:nvPr/>
          </p:nvSpPr>
          <p:spPr>
            <a:xfrm>
              <a:off x="1192010" y="3636237"/>
              <a:ext cx="7798163" cy="413280"/>
            </a:xfrm>
            <a:custGeom>
              <a:avLst/>
              <a:gdLst>
                <a:gd name="connsiteX0" fmla="*/ 0 w 7798163"/>
                <a:gd name="connsiteY0" fmla="*/ 68881 h 413280"/>
                <a:gd name="connsiteX1" fmla="*/ 68881 w 7798163"/>
                <a:gd name="connsiteY1" fmla="*/ 0 h 413280"/>
                <a:gd name="connsiteX2" fmla="*/ 7729282 w 7798163"/>
                <a:gd name="connsiteY2" fmla="*/ 0 h 413280"/>
                <a:gd name="connsiteX3" fmla="*/ 7798163 w 7798163"/>
                <a:gd name="connsiteY3" fmla="*/ 68881 h 413280"/>
                <a:gd name="connsiteX4" fmla="*/ 7798163 w 7798163"/>
                <a:gd name="connsiteY4" fmla="*/ 344399 h 413280"/>
                <a:gd name="connsiteX5" fmla="*/ 7729282 w 7798163"/>
                <a:gd name="connsiteY5" fmla="*/ 413280 h 413280"/>
                <a:gd name="connsiteX6" fmla="*/ 68881 w 7798163"/>
                <a:gd name="connsiteY6" fmla="*/ 413280 h 413280"/>
                <a:gd name="connsiteX7" fmla="*/ 0 w 7798163"/>
                <a:gd name="connsiteY7" fmla="*/ 344399 h 413280"/>
                <a:gd name="connsiteX8" fmla="*/ 0 w 7798163"/>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163" h="413280">
                  <a:moveTo>
                    <a:pt x="0" y="68881"/>
                  </a:moveTo>
                  <a:cubicBezTo>
                    <a:pt x="0" y="30839"/>
                    <a:pt x="30839" y="0"/>
                    <a:pt x="68881" y="0"/>
                  </a:cubicBezTo>
                  <a:lnTo>
                    <a:pt x="7729282" y="0"/>
                  </a:lnTo>
                  <a:cubicBezTo>
                    <a:pt x="7767324" y="0"/>
                    <a:pt x="7798163" y="30839"/>
                    <a:pt x="7798163" y="68881"/>
                  </a:cubicBezTo>
                  <a:lnTo>
                    <a:pt x="7798163" y="344399"/>
                  </a:lnTo>
                  <a:cubicBezTo>
                    <a:pt x="7798163" y="382441"/>
                    <a:pt x="7767324" y="413280"/>
                    <a:pt x="7729282" y="413280"/>
                  </a:cubicBezTo>
                  <a:lnTo>
                    <a:pt x="68881" y="413280"/>
                  </a:lnTo>
                  <a:cubicBezTo>
                    <a:pt x="30839" y="413280"/>
                    <a:pt x="0" y="382441"/>
                    <a:pt x="0" y="344399"/>
                  </a:cubicBezTo>
                  <a:lnTo>
                    <a:pt x="0" y="6888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4927" tIns="20175" rIns="314927" bIns="20175" numCol="1" spcCol="1270" anchor="ctr" anchorCtr="0">
              <a:noAutofit/>
            </a:bodyPr>
            <a:lstStyle/>
            <a:p>
              <a:pPr marL="0" lvl="0" indent="0" algn="l" defTabSz="622300">
                <a:lnSpc>
                  <a:spcPct val="90000"/>
                </a:lnSpc>
                <a:spcBef>
                  <a:spcPct val="0"/>
                </a:spcBef>
                <a:spcAft>
                  <a:spcPct val="35000"/>
                </a:spcAft>
                <a:buNone/>
              </a:pPr>
              <a:r>
                <a:rPr lang="nl-NL" sz="1400" b="1" kern="1200" noProof="0"/>
                <a:t>Veiligheid</a:t>
              </a:r>
              <a:r>
                <a:rPr lang="nl-NL" sz="1400" kern="1200" noProof="0"/>
                <a:t>: </a:t>
              </a:r>
            </a:p>
          </p:txBody>
        </p:sp>
      </p:grpSp>
      <p:grpSp>
        <p:nvGrpSpPr>
          <p:cNvPr id="19" name="Group 18" descr="Een van de pijlers van de nederlandse batterijenstrategie">
            <a:extLst>
              <a:ext uri="{FF2B5EF4-FFF2-40B4-BE49-F238E27FC236}">
                <a16:creationId xmlns:a16="http://schemas.microsoft.com/office/drawing/2014/main" id="{7AC0AD76-830D-8AD9-A5BB-BCB1853288B9}"/>
              </a:ext>
              <a:ext uri="{C183D7F6-B498-43B3-948B-1728B52AA6E4}">
                <adec:decorative xmlns:adec="http://schemas.microsoft.com/office/drawing/2017/decorative" val="0"/>
              </a:ext>
            </a:extLst>
          </p:cNvPr>
          <p:cNvGrpSpPr/>
          <p:nvPr/>
        </p:nvGrpSpPr>
        <p:grpSpPr>
          <a:xfrm>
            <a:off x="634999" y="4513827"/>
            <a:ext cx="11140233" cy="801990"/>
            <a:chOff x="634999" y="4513827"/>
            <a:chExt cx="11140233" cy="801990"/>
          </a:xfrm>
        </p:grpSpPr>
        <p:sp>
          <p:nvSpPr>
            <p:cNvPr id="12" name="Freeform: Shape 11">
              <a:extLst>
                <a:ext uri="{FF2B5EF4-FFF2-40B4-BE49-F238E27FC236}">
                  <a16:creationId xmlns:a16="http://schemas.microsoft.com/office/drawing/2014/main" id="{230525D6-F745-CDCD-CD93-CC17EC20F04F}"/>
                </a:ext>
                <a:ext uri="{C183D7F6-B498-43B3-948B-1728B52AA6E4}">
                  <adec:decorative xmlns:adec="http://schemas.microsoft.com/office/drawing/2017/decorative" val="1"/>
                </a:ext>
              </a:extLst>
            </p:cNvPr>
            <p:cNvSpPr/>
            <p:nvPr/>
          </p:nvSpPr>
          <p:spPr>
            <a:xfrm>
              <a:off x="634999" y="4720467"/>
              <a:ext cx="11140233" cy="595350"/>
            </a:xfrm>
            <a:custGeom>
              <a:avLst/>
              <a:gdLst>
                <a:gd name="connsiteX0" fmla="*/ 0 w 11140233"/>
                <a:gd name="connsiteY0" fmla="*/ 0 h 595350"/>
                <a:gd name="connsiteX1" fmla="*/ 11140233 w 11140233"/>
                <a:gd name="connsiteY1" fmla="*/ 0 h 595350"/>
                <a:gd name="connsiteX2" fmla="*/ 11140233 w 11140233"/>
                <a:gd name="connsiteY2" fmla="*/ 595350 h 595350"/>
                <a:gd name="connsiteX3" fmla="*/ 0 w 11140233"/>
                <a:gd name="connsiteY3" fmla="*/ 595350 h 595350"/>
                <a:gd name="connsiteX4" fmla="*/ 0 w 11140233"/>
                <a:gd name="connsiteY4" fmla="*/ 0 h 5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233" h="595350">
                  <a:moveTo>
                    <a:pt x="0" y="0"/>
                  </a:moveTo>
                  <a:lnTo>
                    <a:pt x="11140233" y="0"/>
                  </a:lnTo>
                  <a:lnTo>
                    <a:pt x="11140233" y="595350"/>
                  </a:lnTo>
                  <a:lnTo>
                    <a:pt x="0" y="595350"/>
                  </a:lnTo>
                  <a:lnTo>
                    <a:pt x="0" y="0"/>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64606" tIns="291592" rIns="864606" bIns="99568" numCol="1" spcCol="1270" anchor="t" anchorCtr="0">
              <a:noAutofit/>
            </a:bodyPr>
            <a:lstStyle/>
            <a:p>
              <a:pPr marL="114300" lvl="1" indent="-114300" algn="l" defTabSz="622300">
                <a:lnSpc>
                  <a:spcPct val="90000"/>
                </a:lnSpc>
                <a:spcBef>
                  <a:spcPct val="0"/>
                </a:spcBef>
                <a:spcAft>
                  <a:spcPct val="15000"/>
                </a:spcAft>
                <a:buChar char="•"/>
              </a:pPr>
              <a:r>
                <a:rPr lang="nl-NL" sz="1400" b="0" i="0" kern="1200"/>
                <a:t>Bevorderen van innovatie en ontwikkeling van een sterk en gezond batterij-ecosysteem in Nederland</a:t>
              </a:r>
              <a:endParaRPr lang="nl-NL" sz="1400" kern="1200" noProof="0"/>
            </a:p>
          </p:txBody>
        </p:sp>
        <p:sp>
          <p:nvSpPr>
            <p:cNvPr id="13" name="Freeform: Shape 12">
              <a:extLst>
                <a:ext uri="{FF2B5EF4-FFF2-40B4-BE49-F238E27FC236}">
                  <a16:creationId xmlns:a16="http://schemas.microsoft.com/office/drawing/2014/main" id="{230843F8-A9B8-8F54-50AF-1488B078F1BC}"/>
                </a:ext>
                <a:ext uri="{C183D7F6-B498-43B3-948B-1728B52AA6E4}">
                  <adec:decorative xmlns:adec="http://schemas.microsoft.com/office/drawing/2017/decorative" val="1"/>
                </a:ext>
              </a:extLst>
            </p:cNvPr>
            <p:cNvSpPr/>
            <p:nvPr/>
          </p:nvSpPr>
          <p:spPr>
            <a:xfrm>
              <a:off x="1192010" y="4513827"/>
              <a:ext cx="7798163" cy="413280"/>
            </a:xfrm>
            <a:custGeom>
              <a:avLst/>
              <a:gdLst>
                <a:gd name="connsiteX0" fmla="*/ 0 w 7798163"/>
                <a:gd name="connsiteY0" fmla="*/ 68881 h 413280"/>
                <a:gd name="connsiteX1" fmla="*/ 68881 w 7798163"/>
                <a:gd name="connsiteY1" fmla="*/ 0 h 413280"/>
                <a:gd name="connsiteX2" fmla="*/ 7729282 w 7798163"/>
                <a:gd name="connsiteY2" fmla="*/ 0 h 413280"/>
                <a:gd name="connsiteX3" fmla="*/ 7798163 w 7798163"/>
                <a:gd name="connsiteY3" fmla="*/ 68881 h 413280"/>
                <a:gd name="connsiteX4" fmla="*/ 7798163 w 7798163"/>
                <a:gd name="connsiteY4" fmla="*/ 344399 h 413280"/>
                <a:gd name="connsiteX5" fmla="*/ 7729282 w 7798163"/>
                <a:gd name="connsiteY5" fmla="*/ 413280 h 413280"/>
                <a:gd name="connsiteX6" fmla="*/ 68881 w 7798163"/>
                <a:gd name="connsiteY6" fmla="*/ 413280 h 413280"/>
                <a:gd name="connsiteX7" fmla="*/ 0 w 7798163"/>
                <a:gd name="connsiteY7" fmla="*/ 344399 h 413280"/>
                <a:gd name="connsiteX8" fmla="*/ 0 w 7798163"/>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163" h="413280">
                  <a:moveTo>
                    <a:pt x="0" y="68881"/>
                  </a:moveTo>
                  <a:cubicBezTo>
                    <a:pt x="0" y="30839"/>
                    <a:pt x="30839" y="0"/>
                    <a:pt x="68881" y="0"/>
                  </a:cubicBezTo>
                  <a:lnTo>
                    <a:pt x="7729282" y="0"/>
                  </a:lnTo>
                  <a:cubicBezTo>
                    <a:pt x="7767324" y="0"/>
                    <a:pt x="7798163" y="30839"/>
                    <a:pt x="7798163" y="68881"/>
                  </a:cubicBezTo>
                  <a:lnTo>
                    <a:pt x="7798163" y="344399"/>
                  </a:lnTo>
                  <a:cubicBezTo>
                    <a:pt x="7798163" y="382441"/>
                    <a:pt x="7767324" y="413280"/>
                    <a:pt x="7729282" y="413280"/>
                  </a:cubicBezTo>
                  <a:lnTo>
                    <a:pt x="68881" y="413280"/>
                  </a:lnTo>
                  <a:cubicBezTo>
                    <a:pt x="30839" y="413280"/>
                    <a:pt x="0" y="382441"/>
                    <a:pt x="0" y="344399"/>
                  </a:cubicBezTo>
                  <a:lnTo>
                    <a:pt x="0" y="6888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4927" tIns="20175" rIns="314927" bIns="20175" numCol="1" spcCol="1270" anchor="ctr" anchorCtr="0">
              <a:noAutofit/>
            </a:bodyPr>
            <a:lstStyle/>
            <a:p>
              <a:pPr marL="0" lvl="0" indent="0" algn="l" defTabSz="622300">
                <a:lnSpc>
                  <a:spcPct val="90000"/>
                </a:lnSpc>
                <a:spcBef>
                  <a:spcPct val="0"/>
                </a:spcBef>
                <a:spcAft>
                  <a:spcPct val="35000"/>
                </a:spcAft>
                <a:buNone/>
              </a:pPr>
              <a:r>
                <a:rPr lang="nl-NL" sz="1400" b="1" kern="1200" noProof="0"/>
                <a:t>Economische perspectieven</a:t>
              </a:r>
              <a:r>
                <a:rPr lang="nl-NL" sz="1400" kern="1200" noProof="0"/>
                <a:t>: </a:t>
              </a:r>
            </a:p>
          </p:txBody>
        </p:sp>
      </p:grpSp>
      <p:grpSp>
        <p:nvGrpSpPr>
          <p:cNvPr id="20" name="Group 19" descr="Een van de pijlers van de nederlandse batterijenstrategie">
            <a:extLst>
              <a:ext uri="{FF2B5EF4-FFF2-40B4-BE49-F238E27FC236}">
                <a16:creationId xmlns:a16="http://schemas.microsoft.com/office/drawing/2014/main" id="{5B332AA4-747F-0F09-E1F1-6553FD2784EF}"/>
              </a:ext>
              <a:ext uri="{C183D7F6-B498-43B3-948B-1728B52AA6E4}">
                <adec:decorative xmlns:adec="http://schemas.microsoft.com/office/drawing/2017/decorative" val="0"/>
              </a:ext>
            </a:extLst>
          </p:cNvPr>
          <p:cNvGrpSpPr/>
          <p:nvPr/>
        </p:nvGrpSpPr>
        <p:grpSpPr>
          <a:xfrm>
            <a:off x="634999" y="5391417"/>
            <a:ext cx="11140233" cy="801990"/>
            <a:chOff x="634999" y="5391417"/>
            <a:chExt cx="11140233" cy="801990"/>
          </a:xfrm>
        </p:grpSpPr>
        <p:sp>
          <p:nvSpPr>
            <p:cNvPr id="14" name="Freeform: Shape 13">
              <a:extLst>
                <a:ext uri="{FF2B5EF4-FFF2-40B4-BE49-F238E27FC236}">
                  <a16:creationId xmlns:a16="http://schemas.microsoft.com/office/drawing/2014/main" id="{E6D6DD80-7C34-D92D-37B9-EAA903A7831A}"/>
                </a:ext>
                <a:ext uri="{C183D7F6-B498-43B3-948B-1728B52AA6E4}">
                  <adec:decorative xmlns:adec="http://schemas.microsoft.com/office/drawing/2017/decorative" val="1"/>
                </a:ext>
              </a:extLst>
            </p:cNvPr>
            <p:cNvSpPr/>
            <p:nvPr/>
          </p:nvSpPr>
          <p:spPr>
            <a:xfrm>
              <a:off x="634999" y="5598057"/>
              <a:ext cx="11140233" cy="595350"/>
            </a:xfrm>
            <a:custGeom>
              <a:avLst/>
              <a:gdLst>
                <a:gd name="connsiteX0" fmla="*/ 0 w 11140233"/>
                <a:gd name="connsiteY0" fmla="*/ 0 h 595350"/>
                <a:gd name="connsiteX1" fmla="*/ 11140233 w 11140233"/>
                <a:gd name="connsiteY1" fmla="*/ 0 h 595350"/>
                <a:gd name="connsiteX2" fmla="*/ 11140233 w 11140233"/>
                <a:gd name="connsiteY2" fmla="*/ 595350 h 595350"/>
                <a:gd name="connsiteX3" fmla="*/ 0 w 11140233"/>
                <a:gd name="connsiteY3" fmla="*/ 595350 h 595350"/>
                <a:gd name="connsiteX4" fmla="*/ 0 w 11140233"/>
                <a:gd name="connsiteY4" fmla="*/ 0 h 5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233" h="595350">
                  <a:moveTo>
                    <a:pt x="0" y="0"/>
                  </a:moveTo>
                  <a:lnTo>
                    <a:pt x="11140233" y="0"/>
                  </a:lnTo>
                  <a:lnTo>
                    <a:pt x="11140233" y="595350"/>
                  </a:lnTo>
                  <a:lnTo>
                    <a:pt x="0" y="595350"/>
                  </a:lnTo>
                  <a:lnTo>
                    <a:pt x="0" y="0"/>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64606" tIns="291592" rIns="864606" bIns="99568" numCol="1" spcCol="1270" anchor="t" anchorCtr="0">
              <a:noAutofit/>
            </a:bodyPr>
            <a:lstStyle/>
            <a:p>
              <a:pPr marL="114300" lvl="1" indent="-114300" algn="l" defTabSz="622300">
                <a:lnSpc>
                  <a:spcPct val="90000"/>
                </a:lnSpc>
                <a:spcBef>
                  <a:spcPct val="0"/>
                </a:spcBef>
                <a:spcAft>
                  <a:spcPct val="15000"/>
                </a:spcAft>
                <a:buChar char="•"/>
              </a:pPr>
              <a:r>
                <a:rPr lang="nl-NL" sz="1400" b="0" i="0" kern="1200"/>
                <a:t>Zorgen dat batterijen kunnen bijdragen aan een stabiel en efficiënt energiesysteem</a:t>
              </a:r>
              <a:endParaRPr lang="nl-NL" sz="1400" kern="1200" noProof="0"/>
            </a:p>
          </p:txBody>
        </p:sp>
        <p:sp>
          <p:nvSpPr>
            <p:cNvPr id="15" name="Freeform: Shape 14">
              <a:extLst>
                <a:ext uri="{FF2B5EF4-FFF2-40B4-BE49-F238E27FC236}">
                  <a16:creationId xmlns:a16="http://schemas.microsoft.com/office/drawing/2014/main" id="{B089D236-2143-A6ED-034F-90B2700DCE90}"/>
                </a:ext>
                <a:ext uri="{C183D7F6-B498-43B3-948B-1728B52AA6E4}">
                  <adec:decorative xmlns:adec="http://schemas.microsoft.com/office/drawing/2017/decorative" val="1"/>
                </a:ext>
              </a:extLst>
            </p:cNvPr>
            <p:cNvSpPr/>
            <p:nvPr/>
          </p:nvSpPr>
          <p:spPr>
            <a:xfrm>
              <a:off x="1192010" y="5391417"/>
              <a:ext cx="7798163" cy="413280"/>
            </a:xfrm>
            <a:custGeom>
              <a:avLst/>
              <a:gdLst>
                <a:gd name="connsiteX0" fmla="*/ 0 w 7798163"/>
                <a:gd name="connsiteY0" fmla="*/ 68881 h 413280"/>
                <a:gd name="connsiteX1" fmla="*/ 68881 w 7798163"/>
                <a:gd name="connsiteY1" fmla="*/ 0 h 413280"/>
                <a:gd name="connsiteX2" fmla="*/ 7729282 w 7798163"/>
                <a:gd name="connsiteY2" fmla="*/ 0 h 413280"/>
                <a:gd name="connsiteX3" fmla="*/ 7798163 w 7798163"/>
                <a:gd name="connsiteY3" fmla="*/ 68881 h 413280"/>
                <a:gd name="connsiteX4" fmla="*/ 7798163 w 7798163"/>
                <a:gd name="connsiteY4" fmla="*/ 344399 h 413280"/>
                <a:gd name="connsiteX5" fmla="*/ 7729282 w 7798163"/>
                <a:gd name="connsiteY5" fmla="*/ 413280 h 413280"/>
                <a:gd name="connsiteX6" fmla="*/ 68881 w 7798163"/>
                <a:gd name="connsiteY6" fmla="*/ 413280 h 413280"/>
                <a:gd name="connsiteX7" fmla="*/ 0 w 7798163"/>
                <a:gd name="connsiteY7" fmla="*/ 344399 h 413280"/>
                <a:gd name="connsiteX8" fmla="*/ 0 w 7798163"/>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163" h="413280">
                  <a:moveTo>
                    <a:pt x="0" y="68881"/>
                  </a:moveTo>
                  <a:cubicBezTo>
                    <a:pt x="0" y="30839"/>
                    <a:pt x="30839" y="0"/>
                    <a:pt x="68881" y="0"/>
                  </a:cubicBezTo>
                  <a:lnTo>
                    <a:pt x="7729282" y="0"/>
                  </a:lnTo>
                  <a:cubicBezTo>
                    <a:pt x="7767324" y="0"/>
                    <a:pt x="7798163" y="30839"/>
                    <a:pt x="7798163" y="68881"/>
                  </a:cubicBezTo>
                  <a:lnTo>
                    <a:pt x="7798163" y="344399"/>
                  </a:lnTo>
                  <a:cubicBezTo>
                    <a:pt x="7798163" y="382441"/>
                    <a:pt x="7767324" y="413280"/>
                    <a:pt x="7729282" y="413280"/>
                  </a:cubicBezTo>
                  <a:lnTo>
                    <a:pt x="68881" y="413280"/>
                  </a:lnTo>
                  <a:cubicBezTo>
                    <a:pt x="30839" y="413280"/>
                    <a:pt x="0" y="382441"/>
                    <a:pt x="0" y="344399"/>
                  </a:cubicBezTo>
                  <a:lnTo>
                    <a:pt x="0" y="6888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4927" tIns="20175" rIns="314927" bIns="20175" numCol="1" spcCol="1270" anchor="ctr" anchorCtr="0">
              <a:noAutofit/>
            </a:bodyPr>
            <a:lstStyle/>
            <a:p>
              <a:pPr marL="0" lvl="0" indent="0" algn="l" defTabSz="622300">
                <a:lnSpc>
                  <a:spcPct val="90000"/>
                </a:lnSpc>
                <a:spcBef>
                  <a:spcPct val="0"/>
                </a:spcBef>
                <a:spcAft>
                  <a:spcPct val="35000"/>
                </a:spcAft>
                <a:buNone/>
              </a:pPr>
              <a:r>
                <a:rPr lang="nl-NL" sz="1400" b="1" kern="1200" noProof="0"/>
                <a:t>Energiesysteem</a:t>
              </a:r>
              <a:r>
                <a:rPr lang="nl-NL" sz="1400" kern="1200" noProof="0"/>
                <a:t>: </a:t>
              </a:r>
            </a:p>
          </p:txBody>
        </p:sp>
      </p:grpSp>
      <p:pic>
        <p:nvPicPr>
          <p:cNvPr id="4" name="Afbeelding 3">
            <a:extLst>
              <a:ext uri="{FF2B5EF4-FFF2-40B4-BE49-F238E27FC236}">
                <a16:creationId xmlns:a16="http://schemas.microsoft.com/office/drawing/2014/main" id="{D4730602-46B4-779D-1D5A-237A9FB93349}"/>
              </a:ext>
              <a:ext uri="{C183D7F6-B498-43B3-948B-1728B52AA6E4}">
                <adec:decorative xmlns:adec="http://schemas.microsoft.com/office/drawing/2017/decorative" val="1"/>
              </a:ext>
            </a:extLst>
          </p:cNvPr>
          <p:cNvPicPr>
            <a:picLocks/>
          </p:cNvPicPr>
          <p:nvPr/>
        </p:nvPicPr>
        <p:blipFill>
          <a:blip r:embed="rId3"/>
          <a:stretch>
            <a:fillRect/>
          </a:stretch>
        </p:blipFill>
        <p:spPr>
          <a:xfrm>
            <a:off x="10572000" y="0"/>
            <a:ext cx="1620000" cy="1080000"/>
          </a:xfrm>
          <a:prstGeom prst="rect">
            <a:avLst/>
          </a:prstGeom>
        </p:spPr>
      </p:pic>
      <p:sp>
        <p:nvSpPr>
          <p:cNvPr id="21" name="Slide Number Placeholder 20">
            <a:extLst>
              <a:ext uri="{FF2B5EF4-FFF2-40B4-BE49-F238E27FC236}">
                <a16:creationId xmlns:a16="http://schemas.microsoft.com/office/drawing/2014/main" id="{4BC3DDC9-93D1-3E47-A087-8EBEF6BEF1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8</a:t>
            </a:fld>
            <a:endParaRPr lang="nl-NL"/>
          </a:p>
        </p:txBody>
      </p:sp>
    </p:spTree>
    <p:extLst>
      <p:ext uri="{BB962C8B-B14F-4D97-AF65-F5344CB8AC3E}">
        <p14:creationId xmlns:p14="http://schemas.microsoft.com/office/powerpoint/2010/main" val="179705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85553" y="936259"/>
            <a:ext cx="10923588" cy="948047"/>
          </a:xfrm>
        </p:spPr>
        <p:txBody>
          <a:bodyPr>
            <a:normAutofit/>
          </a:bodyPr>
          <a:lstStyle/>
          <a:p>
            <a:r>
              <a:rPr lang="nl-NL" dirty="0"/>
              <a:t>Strategische en gezamenlijke aanpak</a:t>
            </a:r>
          </a:p>
        </p:txBody>
      </p:sp>
      <p:sp>
        <p:nvSpPr>
          <p:cNvPr id="10" name="Tekstvak 9"/>
          <p:cNvSpPr txBox="1"/>
          <p:nvPr/>
        </p:nvSpPr>
        <p:spPr>
          <a:xfrm>
            <a:off x="7550645" y="2420567"/>
            <a:ext cx="2234736"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D9EBF6">
                    <a:lumMod val="25000"/>
                  </a:srgbClr>
                </a:solidFill>
                <a:effectLst/>
                <a:uLnTx/>
                <a:uFillTx/>
                <a:latin typeface="Verdana"/>
                <a:ea typeface="+mn-ea"/>
                <a:cs typeface="+mn-cs"/>
                <a:sym typeface="Arial"/>
              </a:rPr>
              <a:t>Betrokken Ministeries</a:t>
            </a:r>
          </a:p>
        </p:txBody>
      </p:sp>
      <p:graphicFrame>
        <p:nvGraphicFramePr>
          <p:cNvPr id="9" name="Diagram 8" descr="De betrokken ministeries bij de Batterijenstrategie">
            <a:extLst>
              <a:ext uri="{FF2B5EF4-FFF2-40B4-BE49-F238E27FC236}">
                <a16:creationId xmlns:a16="http://schemas.microsoft.com/office/drawing/2014/main" id="{50A8A70D-3BDE-41B0-A4EE-514F7D246D2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9091197"/>
              </p:ext>
            </p:extLst>
          </p:nvPr>
        </p:nvGraphicFramePr>
        <p:xfrm>
          <a:off x="5647347" y="1080000"/>
          <a:ext cx="6041333" cy="5454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inhoud 1">
            <a:extLst>
              <a:ext uri="{FF2B5EF4-FFF2-40B4-BE49-F238E27FC236}">
                <a16:creationId xmlns:a16="http://schemas.microsoft.com/office/drawing/2014/main" id="{A9E7130C-2D8D-0278-2B4E-4B5B6EBD2C99}"/>
              </a:ext>
              <a:ext uri="{C183D7F6-B498-43B3-948B-1728B52AA6E4}">
                <adec:decorative xmlns:adec="http://schemas.microsoft.com/office/drawing/2017/decorative" val="0"/>
              </a:ext>
            </a:extLst>
          </p:cNvPr>
          <p:cNvSpPr txBox="1">
            <a:spLocks/>
          </p:cNvSpPr>
          <p:nvPr/>
        </p:nvSpPr>
        <p:spPr>
          <a:xfrm>
            <a:off x="669382" y="2246200"/>
            <a:ext cx="4977964" cy="3926082"/>
          </a:xfrm>
          <a:prstGeom prst="rect">
            <a:avLst/>
          </a:prstGeom>
        </p:spPr>
        <p:txBody>
          <a:bodyPr vert="horz" lIns="91440" tIns="45720" rIns="91440" bIns="45720" numCol="1" spcCol="46800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Wingdings" panose="05000000000000000000" pitchFamily="2" charset="2"/>
              <a:buChar char="Ø"/>
            </a:pPr>
            <a:r>
              <a:rPr lang="nl-NL" sz="1800" dirty="0"/>
              <a:t>Sinds 2020</a:t>
            </a:r>
          </a:p>
          <a:p>
            <a:pPr marL="342900" indent="-342900">
              <a:buFont typeface="Wingdings" panose="05000000000000000000" pitchFamily="2" charset="2"/>
              <a:buChar char="Ø"/>
            </a:pPr>
            <a:endParaRPr lang="nl-NL" sz="1800" dirty="0"/>
          </a:p>
          <a:p>
            <a:pPr marL="342900" indent="-342900">
              <a:buFont typeface="Wingdings" panose="05000000000000000000" pitchFamily="2" charset="2"/>
              <a:buChar char="Ø"/>
            </a:pPr>
            <a:r>
              <a:rPr lang="nl-NL" sz="1800" dirty="0"/>
              <a:t>Coördinatie door Ministerie van Infrastructuur en Waterstaat</a:t>
            </a:r>
          </a:p>
          <a:p>
            <a:pPr marL="342900" indent="-342900">
              <a:buFont typeface="Wingdings" panose="05000000000000000000" pitchFamily="2" charset="2"/>
              <a:buChar char="Ø"/>
            </a:pPr>
            <a:endParaRPr lang="nl-NL" sz="1800" dirty="0"/>
          </a:p>
          <a:p>
            <a:pPr marL="342900" indent="-342900">
              <a:buFont typeface="Wingdings" panose="05000000000000000000" pitchFamily="2" charset="2"/>
              <a:buChar char="Ø"/>
            </a:pPr>
            <a:r>
              <a:rPr lang="nl-NL" sz="1800" dirty="0"/>
              <a:t>In samenwerking met veel andere overheidsorganisaties</a:t>
            </a:r>
          </a:p>
          <a:p>
            <a:pPr marL="342900" indent="-342900">
              <a:buFont typeface="Wingdings" panose="05000000000000000000" pitchFamily="2" charset="2"/>
              <a:buChar char="Ø"/>
            </a:pPr>
            <a:endParaRPr lang="nl-NL" sz="1800" dirty="0"/>
          </a:p>
          <a:p>
            <a:pPr marL="342900" indent="-342900">
              <a:buFont typeface="Wingdings" panose="05000000000000000000" pitchFamily="2" charset="2"/>
              <a:buChar char="Ø"/>
            </a:pPr>
            <a:r>
              <a:rPr lang="nl-NL" sz="1800" dirty="0"/>
              <a:t>Zorgen voor een integrale en samenhangende aanpak</a:t>
            </a:r>
          </a:p>
          <a:p>
            <a:pPr marL="342900" indent="-342900">
              <a:buFont typeface="Wingdings" panose="05000000000000000000" pitchFamily="2" charset="2"/>
              <a:buChar char="Ø"/>
            </a:pPr>
            <a:endParaRPr lang="nl-NL" sz="1800" dirty="0"/>
          </a:p>
          <a:p>
            <a:pPr marL="342900" indent="-342900">
              <a:buFont typeface="Wingdings" panose="05000000000000000000" pitchFamily="2" charset="2"/>
              <a:buChar char="Ø"/>
            </a:pPr>
            <a:endParaRPr lang="nl-NL" sz="1800" dirty="0"/>
          </a:p>
          <a:p>
            <a:pPr marL="342900" indent="-342900">
              <a:buFont typeface="Wingdings" panose="05000000000000000000" pitchFamily="2" charset="2"/>
              <a:buChar char="Ø"/>
            </a:pPr>
            <a:endParaRPr lang="nl-NL" sz="1800" dirty="0"/>
          </a:p>
        </p:txBody>
      </p:sp>
      <p:pic>
        <p:nvPicPr>
          <p:cNvPr id="7" name="Afbeelding 6">
            <a:extLst>
              <a:ext uri="{FF2B5EF4-FFF2-40B4-BE49-F238E27FC236}">
                <a16:creationId xmlns:a16="http://schemas.microsoft.com/office/drawing/2014/main" id="{1E0A87E8-7C4A-1D64-09F1-F2B3D9CC626E}"/>
              </a:ext>
              <a:ext uri="{C183D7F6-B498-43B3-948B-1728B52AA6E4}">
                <adec:decorative xmlns:adec="http://schemas.microsoft.com/office/drawing/2017/decorative" val="1"/>
              </a:ext>
            </a:extLst>
          </p:cNvPr>
          <p:cNvPicPr>
            <a:picLocks/>
          </p:cNvPicPr>
          <p:nvPr/>
        </p:nvPicPr>
        <p:blipFill>
          <a:blip r:embed="rId8"/>
          <a:stretch>
            <a:fillRect/>
          </a:stretch>
        </p:blipFill>
        <p:spPr>
          <a:xfrm>
            <a:off x="10572000" y="0"/>
            <a:ext cx="1620000" cy="1080000"/>
          </a:xfrm>
          <a:prstGeom prst="rect">
            <a:avLst/>
          </a:prstGeom>
        </p:spPr>
      </p:pic>
      <p:sp>
        <p:nvSpPr>
          <p:cNvPr id="2" name="Slide Number Placeholder 1">
            <a:extLst>
              <a:ext uri="{FF2B5EF4-FFF2-40B4-BE49-F238E27FC236}">
                <a16:creationId xmlns:a16="http://schemas.microsoft.com/office/drawing/2014/main" id="{989350E3-B15E-70B6-5085-FC3CF3C77B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9</a:t>
            </a:fld>
            <a:endParaRPr lang="nl-NL"/>
          </a:p>
        </p:txBody>
      </p:sp>
    </p:spTree>
    <p:extLst>
      <p:ext uri="{BB962C8B-B14F-4D97-AF65-F5344CB8AC3E}">
        <p14:creationId xmlns:p14="http://schemas.microsoft.com/office/powerpoint/2010/main" val="12178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771a7aa1-c73c-4495-bc3f-f23bc280d77e}" enabled="0" method="" siteId="{771a7aa1-c73c-4495-bc3f-f23bc280d77e}" removed="1"/>
</clbl:labelList>
</file>

<file path=docProps/app.xml><?xml version="1.0" encoding="utf-8"?>
<Properties xmlns="http://schemas.openxmlformats.org/officeDocument/2006/extended-properties" xmlns:vt="http://schemas.openxmlformats.org/officeDocument/2006/docPropsVTypes">
  <Template>190470-01 IPLO presentatie-aangepast-klein.DEF</Template>
  <TotalTime>32</TotalTime>
  <Words>3905</Words>
  <Application>Microsoft Office PowerPoint</Application>
  <PresentationFormat>Breedbeeld</PresentationFormat>
  <Paragraphs>410</Paragraphs>
  <Slides>42</Slides>
  <Notes>23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42</vt:i4>
      </vt:variant>
    </vt:vector>
  </HeadingPairs>
  <TitlesOfParts>
    <vt:vector size="48" baseType="lpstr">
      <vt:lpstr>Arial</vt:lpstr>
      <vt:lpstr>Asap-Medium</vt:lpstr>
      <vt:lpstr>Calibri</vt:lpstr>
      <vt:lpstr>Verdana</vt:lpstr>
      <vt:lpstr>Wingdings</vt:lpstr>
      <vt:lpstr>Aangepast ontwerp</vt:lpstr>
      <vt:lpstr>Vooruitblik Regelgeving en Risico’s Energieopslagsystemen</vt:lpstr>
      <vt:lpstr>Inhoudsopgave</vt:lpstr>
      <vt:lpstr>Europese Batterijverordening</vt:lpstr>
      <vt:lpstr>Europese batterijverordening </vt:lpstr>
      <vt:lpstr>Hoofdelementen</vt:lpstr>
      <vt:lpstr>Nederlandse Batterijenstrategie</vt:lpstr>
      <vt:lpstr>Nederlandse Batterijenstrategie </vt:lpstr>
      <vt:lpstr>De vijf pijlers van de Nederlandse Batterijenstrategie</vt:lpstr>
      <vt:lpstr>Strategische en gezamenlijke aanpak</vt:lpstr>
      <vt:lpstr>Publicatiereeks Gevaarlijke Stoffen (BBT)</vt:lpstr>
      <vt:lpstr>Batterij en veiligheid</vt:lpstr>
      <vt:lpstr>De Lithium-ion batterij</vt:lpstr>
      <vt:lpstr>Risico’s </vt:lpstr>
      <vt:lpstr>Thermal runaway</vt:lpstr>
      <vt:lpstr>Visualisatie thermal runaway</vt:lpstr>
      <vt:lpstr>Verspreiding van thermal runaway</vt:lpstr>
      <vt:lpstr>Brandeffecten</vt:lpstr>
      <vt:lpstr>Vrijkomende warmte</vt:lpstr>
      <vt:lpstr>Vrijkomende warmte naar warmtestraling</vt:lpstr>
      <vt:lpstr>Selectie van overige onderzoeken</vt:lpstr>
      <vt:lpstr>PGS 37-1 EOS   </vt:lpstr>
      <vt:lpstr>Wat is een PGS?</vt:lpstr>
      <vt:lpstr>PGS richtlijnen- hoofdelementen</vt:lpstr>
      <vt:lpstr>Opbouw PGS-nieuwe stijl</vt:lpstr>
      <vt:lpstr>Wat staat erin?</vt:lpstr>
      <vt:lpstr>Toepassingsbereik PGS 37-1</vt:lpstr>
      <vt:lpstr>Niet van toepassing:</vt:lpstr>
      <vt:lpstr>Indeling op typicals PGS 37-1</vt:lpstr>
      <vt:lpstr>Indeling op typicals PGS 37-1 </vt:lpstr>
      <vt:lpstr>Maatregelen</vt:lpstr>
      <vt:lpstr>Uitdagingen</vt:lpstr>
      <vt:lpstr>Knelpunten &amp; Toekomst</vt:lpstr>
      <vt:lpstr>Knelpunten met huidige wetgeving</vt:lpstr>
      <vt:lpstr>Nu al PGS 37-1 toepassen</vt:lpstr>
      <vt:lpstr>Voorbeeld omgevingsplan</vt:lpstr>
      <vt:lpstr>Samenvattend: regelgeving rondom batterijen</vt:lpstr>
      <vt:lpstr>Toekomstige wettelijke verankering Bal/Bkl</vt:lpstr>
      <vt:lpstr>Indicatieve Veiligheidsafstanden</vt:lpstr>
      <vt:lpstr>Tot slot</vt:lpstr>
      <vt:lpstr>Discussie</vt:lpstr>
      <vt:lpstr>Handige links</vt:lpstr>
      <vt:lpstr>Blijf op de hoogte van het IPLO-nieuws via onze nieuwsbrief. Abonneer u via www.iplo.nl/nieuwsbrief</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Namara, Nuance (WVL)</dc:creator>
  <cp:lastModifiedBy>Oudot, Benjamin (RWS WVL)</cp:lastModifiedBy>
  <cp:revision>3</cp:revision>
  <dcterms:created xsi:type="dcterms:W3CDTF">2023-08-22T12:47:17Z</dcterms:created>
  <dcterms:modified xsi:type="dcterms:W3CDTF">2024-11-19T09:56:47Z</dcterms:modified>
</cp:coreProperties>
</file>