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33"/>
  </p:notesMasterIdLst>
  <p:sldIdLst>
    <p:sldId id="256" r:id="rId3"/>
    <p:sldId id="257" r:id="rId4"/>
    <p:sldId id="258" r:id="rId5"/>
    <p:sldId id="266" r:id="rId6"/>
    <p:sldId id="301" r:id="rId7"/>
    <p:sldId id="264" r:id="rId8"/>
    <p:sldId id="263" r:id="rId9"/>
    <p:sldId id="267" r:id="rId10"/>
    <p:sldId id="302" r:id="rId11"/>
    <p:sldId id="304" r:id="rId12"/>
    <p:sldId id="305" r:id="rId13"/>
    <p:sldId id="311" r:id="rId14"/>
    <p:sldId id="312" r:id="rId15"/>
    <p:sldId id="320" r:id="rId16"/>
    <p:sldId id="306" r:id="rId17"/>
    <p:sldId id="321" r:id="rId18"/>
    <p:sldId id="307" r:id="rId19"/>
    <p:sldId id="308" r:id="rId20"/>
    <p:sldId id="309" r:id="rId21"/>
    <p:sldId id="310" r:id="rId22"/>
    <p:sldId id="322" r:id="rId23"/>
    <p:sldId id="323" r:id="rId24"/>
    <p:sldId id="259" r:id="rId25"/>
    <p:sldId id="324" r:id="rId26"/>
    <p:sldId id="325" r:id="rId27"/>
    <p:sldId id="326" r:id="rId28"/>
    <p:sldId id="270" r:id="rId29"/>
    <p:sldId id="327" r:id="rId30"/>
    <p:sldId id="269" r:id="rId31"/>
    <p:sldId id="261"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5849" autoAdjust="0"/>
  </p:normalViewPr>
  <p:slideViewPr>
    <p:cSldViewPr snapToGrid="0" showGuides="1">
      <p:cViewPr varScale="1">
        <p:scale>
          <a:sx n="96" d="100"/>
          <a:sy n="96" d="100"/>
        </p:scale>
        <p:origin x="864" y="96"/>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C31-4FA3-B205-28C770F7B331}"/>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C31-4FA3-B205-28C770F7B331}"/>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5C31-4FA3-B205-28C770F7B331}"/>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5C31-4FA3-B205-28C770F7B331}"/>
              </c:ext>
            </c:extLst>
          </c:dPt>
          <c:dPt>
            <c:idx val="4"/>
            <c:bubble3D val="0"/>
            <c:explosion val="1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5C31-4FA3-B205-28C770F7B331}"/>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5C31-4FA3-B205-28C770F7B331}"/>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5C31-4FA3-B205-28C770F7B331}"/>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5C31-4FA3-B205-28C770F7B331}"/>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nl-NL"/>
                </a:p>
              </c:txPr>
              <c:dLblPos val="outEnd"/>
              <c:showLegendKey val="0"/>
              <c:showVal val="0"/>
              <c:showCatName val="1"/>
              <c:showSerName val="0"/>
              <c:showPercent val="1"/>
              <c:showBubbleSize val="0"/>
              <c:extLst>
                <c:ext xmlns:c16="http://schemas.microsoft.com/office/drawing/2014/chart" uri="{C3380CC4-5D6E-409C-BE32-E72D297353CC}">
                  <c16:uniqueId val="{00000001-5C31-4FA3-B205-28C770F7B331}"/>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nl-NL"/>
                </a:p>
              </c:txPr>
              <c:dLblPos val="outEnd"/>
              <c:showLegendKey val="0"/>
              <c:showVal val="0"/>
              <c:showCatName val="1"/>
              <c:showSerName val="0"/>
              <c:showPercent val="1"/>
              <c:showBubbleSize val="0"/>
              <c:extLst>
                <c:ext xmlns:c16="http://schemas.microsoft.com/office/drawing/2014/chart" uri="{C3380CC4-5D6E-409C-BE32-E72D297353CC}">
                  <c16:uniqueId val="{00000003-5C31-4FA3-B205-28C770F7B331}"/>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nl-NL"/>
                </a:p>
              </c:txPr>
              <c:dLblPos val="outEnd"/>
              <c:showLegendKey val="0"/>
              <c:showVal val="0"/>
              <c:showCatName val="1"/>
              <c:showSerName val="0"/>
              <c:showPercent val="1"/>
              <c:showBubbleSize val="0"/>
              <c:extLst>
                <c:ext xmlns:c16="http://schemas.microsoft.com/office/drawing/2014/chart" uri="{C3380CC4-5D6E-409C-BE32-E72D297353CC}">
                  <c16:uniqueId val="{00000005-5C31-4FA3-B205-28C770F7B331}"/>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nl-NL"/>
                </a:p>
              </c:txPr>
              <c:dLblPos val="outEnd"/>
              <c:showLegendKey val="0"/>
              <c:showVal val="0"/>
              <c:showCatName val="1"/>
              <c:showSerName val="0"/>
              <c:showPercent val="1"/>
              <c:showBubbleSize val="0"/>
              <c:extLst>
                <c:ext xmlns:c16="http://schemas.microsoft.com/office/drawing/2014/chart" uri="{C3380CC4-5D6E-409C-BE32-E72D297353CC}">
                  <c16:uniqueId val="{00000007-5C31-4FA3-B205-28C770F7B331}"/>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nl-NL"/>
                </a:p>
              </c:txPr>
              <c:dLblPos val="outEnd"/>
              <c:showLegendKey val="0"/>
              <c:showVal val="0"/>
              <c:showCatName val="1"/>
              <c:showSerName val="0"/>
              <c:showPercent val="1"/>
              <c:showBubbleSize val="0"/>
              <c:extLst>
                <c:ext xmlns:c16="http://schemas.microsoft.com/office/drawing/2014/chart" uri="{C3380CC4-5D6E-409C-BE32-E72D297353CC}">
                  <c16:uniqueId val="{00000009-5C31-4FA3-B205-28C770F7B331}"/>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nl-NL"/>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C31-4FA3-B205-28C770F7B331}"/>
                </c:ext>
              </c:extLst>
            </c:dLbl>
            <c:dLbl>
              <c:idx val="6"/>
              <c:layout>
                <c:manualLayout>
                  <c:x val="-6.9264069264069264E-3"/>
                  <c:y val="-3.9234569553825246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nl-NL"/>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C31-4FA3-B205-28C770F7B331}"/>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lumMod val="60000"/>
                        </a:schemeClr>
                      </a:solidFill>
                      <a:latin typeface="+mn-lt"/>
                      <a:ea typeface="+mn-ea"/>
                      <a:cs typeface="+mn-cs"/>
                    </a:defRPr>
                  </a:pPr>
                  <a:endParaRPr lang="nl-NL"/>
                </a:p>
              </c:txPr>
              <c:dLblPos val="outEnd"/>
              <c:showLegendKey val="0"/>
              <c:showVal val="0"/>
              <c:showCatName val="1"/>
              <c:showSerName val="0"/>
              <c:showPercent val="1"/>
              <c:showBubbleSize val="0"/>
              <c:extLst>
                <c:ext xmlns:c16="http://schemas.microsoft.com/office/drawing/2014/chart" uri="{C3380CC4-5D6E-409C-BE32-E72D297353CC}">
                  <c16:uniqueId val="{0000000F-5C31-4FA3-B205-28C770F7B331}"/>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Blad1!$A$16:$A$23</c:f>
              <c:strCache>
                <c:ptCount val="8"/>
                <c:pt idx="0">
                  <c:v>PGS 15</c:v>
                </c:pt>
                <c:pt idx="1">
                  <c:v>PGS 37</c:v>
                </c:pt>
                <c:pt idx="2">
                  <c:v>Overige PGSen</c:v>
                </c:pt>
                <c:pt idx="3">
                  <c:v>Vuurwerk</c:v>
                </c:pt>
                <c:pt idx="4">
                  <c:v>Aandachtsgebieden</c:v>
                </c:pt>
                <c:pt idx="5">
                  <c:v>Plaatsgebonden risico</c:v>
                </c:pt>
                <c:pt idx="6">
                  <c:v>Basisnet</c:v>
                </c:pt>
                <c:pt idx="7">
                  <c:v>Overig </c:v>
                </c:pt>
              </c:strCache>
            </c:strRef>
          </c:cat>
          <c:val>
            <c:numRef>
              <c:f>Blad1!$F$16:$F$23</c:f>
              <c:numCache>
                <c:formatCode>General</c:formatCode>
                <c:ptCount val="8"/>
                <c:pt idx="0">
                  <c:v>264</c:v>
                </c:pt>
                <c:pt idx="1">
                  <c:v>173</c:v>
                </c:pt>
                <c:pt idx="2">
                  <c:v>185</c:v>
                </c:pt>
                <c:pt idx="3">
                  <c:v>169</c:v>
                </c:pt>
                <c:pt idx="4">
                  <c:v>84</c:v>
                </c:pt>
                <c:pt idx="5">
                  <c:v>37</c:v>
                </c:pt>
                <c:pt idx="6">
                  <c:v>26</c:v>
                </c:pt>
                <c:pt idx="7">
                  <c:v>293</c:v>
                </c:pt>
              </c:numCache>
            </c:numRef>
          </c:val>
          <c:extLst>
            <c:ext xmlns:c16="http://schemas.microsoft.com/office/drawing/2014/chart" uri="{C3380CC4-5D6E-409C-BE32-E72D297353CC}">
              <c16:uniqueId val="{00000010-5C31-4FA3-B205-28C770F7B331}"/>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0.86302</cdr:y>
    </cdr:from>
    <cdr:to>
      <cdr:x>0.3088</cdr:x>
      <cdr:y>1</cdr:y>
    </cdr:to>
    <cdr:sp macro="" textlink="">
      <cdr:nvSpPr>
        <cdr:cNvPr id="2" name="Tekstvak 1">
          <a:extLst xmlns:a="http://schemas.openxmlformats.org/drawingml/2006/main">
            <a:ext uri="{FF2B5EF4-FFF2-40B4-BE49-F238E27FC236}">
              <a16:creationId xmlns:a16="http://schemas.microsoft.com/office/drawing/2014/main" id="{DACA7509-3422-E712-EA3A-6322E2CC988A}"/>
            </a:ext>
          </a:extLst>
        </cdr:cNvPr>
        <cdr:cNvSpPr txBox="1"/>
      </cdr:nvSpPr>
      <cdr:spPr>
        <a:xfrm xmlns:a="http://schemas.openxmlformats.org/drawingml/2006/main">
          <a:off x="0" y="4177760"/>
          <a:ext cx="2302136" cy="6631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l-NL" sz="1600" kern="1200" dirty="0">
              <a:solidFill>
                <a:schemeClr val="tx2">
                  <a:lumMod val="75000"/>
                </a:schemeClr>
              </a:solidFill>
            </a:rPr>
            <a:t>Totaal: 1231</a:t>
          </a:r>
        </a:p>
        <a:p xmlns:a="http://schemas.openxmlformats.org/drawingml/2006/main">
          <a:r>
            <a:rPr lang="nl-NL" sz="1600" kern="1200" dirty="0">
              <a:solidFill>
                <a:schemeClr val="tx2">
                  <a:lumMod val="75000"/>
                </a:schemeClr>
              </a:solidFill>
            </a:rPr>
            <a:t>Aandachtsgebieden: 84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59695-2CA7-400E-896D-210B5153E9FD}" type="datetimeFigureOut">
              <a:rPr lang="nl-NL" smtClean="0"/>
              <a:t>1-12-2025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F04C93-797C-4EBB-9AAD-63C2F3576D20}" type="slidenum">
              <a:rPr lang="nl-NL" smtClean="0"/>
              <a:t>‹nr.›</a:t>
            </a:fld>
            <a:endParaRPr lang="nl-NL"/>
          </a:p>
        </p:txBody>
      </p:sp>
    </p:spTree>
    <p:extLst>
      <p:ext uri="{BB962C8B-B14F-4D97-AF65-F5344CB8AC3E}">
        <p14:creationId xmlns:p14="http://schemas.microsoft.com/office/powerpoint/2010/main" val="138883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dirty="0"/>
              <a:t>Aandachtsgebieden en voorschriftengebieden vallen onder de algemene rijksregels van de omgevingswet.</a:t>
            </a:r>
          </a:p>
          <a:p>
            <a:pPr marL="0" indent="0">
              <a:buFont typeface="Arial" panose="020B0604020202020204" pitchFamily="34" charset="0"/>
              <a:buNone/>
            </a:pPr>
            <a:r>
              <a:rPr lang="nl-NL" dirty="0"/>
              <a:t>Hier ziet u de vier Algemene Maatregels van Besluit van de Omgevingswet.</a:t>
            </a:r>
            <a:br>
              <a:rPr lang="nl-NL" dirty="0"/>
            </a:br>
            <a:r>
              <a:rPr lang="nl-NL" dirty="0"/>
              <a:t>Aandachtsgebieden en voorschriftengebieden vinden hun oorsprong primair in het Besluit Kwaliteit Leefomgeving. </a:t>
            </a:r>
            <a:br>
              <a:rPr lang="nl-NL" dirty="0"/>
            </a:br>
            <a:r>
              <a:rPr lang="nl-NL" dirty="0"/>
              <a:t>In hoofdstuk 5 staan instructieregels voor het omgevingsplan. Specifiek in artikel 5.12 tot 5.15 worden de aandachts- en voorschriftengebieden behandeld.</a:t>
            </a:r>
          </a:p>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4</a:t>
            </a:fld>
            <a:endParaRPr lang="nl-NL"/>
          </a:p>
        </p:txBody>
      </p:sp>
    </p:spTree>
    <p:extLst>
      <p:ext uri="{BB962C8B-B14F-4D97-AF65-F5344CB8AC3E}">
        <p14:creationId xmlns:p14="http://schemas.microsoft.com/office/powerpoint/2010/main" val="465881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Past dus niet in omgevingsplan</a:t>
            </a:r>
            <a:br>
              <a:rPr lang="nl-NL" dirty="0"/>
            </a:br>
            <a:r>
              <a:rPr lang="nl-NL" dirty="0"/>
              <a:t>Ja moet worden geweigerd.</a:t>
            </a:r>
            <a:br>
              <a:rPr lang="nl-NL" dirty="0"/>
            </a:br>
            <a:r>
              <a:rPr lang="nl-NL" dirty="0"/>
              <a:t>Artikel 8.0b </a:t>
            </a:r>
            <a:r>
              <a:rPr lang="nl-NL" dirty="0">
                <a:sym typeface="Wingdings" panose="05000000000000000000" pitchFamily="2" charset="2"/>
              </a:rPr>
              <a:t> toets aan hoofdstuk 5 inclusief 5.14.</a:t>
            </a:r>
            <a:br>
              <a:rPr lang="nl-NL" dirty="0">
                <a:sym typeface="Wingdings" panose="05000000000000000000" pitchFamily="2" charset="2"/>
              </a:rPr>
            </a:br>
            <a:endParaRPr lang="nl-NL"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ym typeface="Wingdings" panose="05000000000000000000" pitchFamily="2" charset="2"/>
              </a:rPr>
              <a:t>Artikel 8.10a, nota van toelichting van</a:t>
            </a:r>
            <a:br>
              <a:rPr lang="nl-NL" dirty="0">
                <a:sym typeface="Wingdings" panose="05000000000000000000" pitchFamily="2" charset="2"/>
              </a:rPr>
            </a:br>
            <a:br>
              <a:rPr lang="nl-NL" dirty="0">
                <a:sym typeface="Wingdings" panose="05000000000000000000" pitchFamily="2" charset="2"/>
              </a:rPr>
            </a:br>
            <a:r>
              <a:rPr lang="nl-NL" sz="1200" b="0" i="0" kern="1200" dirty="0">
                <a:solidFill>
                  <a:schemeClr val="tx1"/>
                </a:solidFill>
                <a:effectLst/>
                <a:latin typeface="+mn-lt"/>
                <a:ea typeface="+mn-ea"/>
                <a:cs typeface="+mn-cs"/>
              </a:rPr>
              <a:t>Het bevoegd gezag moet eerst het voorschriftengebied en de bijbehorende begrenzing via een wijziging van het omgevingsplan vastleggen. Pas daarna kan het de aanvraag voor de </a:t>
            </a:r>
            <a:r>
              <a:rPr lang="nl-NL" sz="1200" b="0" i="0" kern="1200" dirty="0" err="1">
                <a:solidFill>
                  <a:schemeClr val="tx1"/>
                </a:solidFill>
                <a:effectLst/>
                <a:latin typeface="+mn-lt"/>
                <a:ea typeface="+mn-ea"/>
                <a:cs typeface="+mn-cs"/>
              </a:rPr>
              <a:t>bopa</a:t>
            </a:r>
            <a:r>
              <a:rPr lang="nl-NL" sz="1200" b="0" i="0" kern="1200" dirty="0">
                <a:solidFill>
                  <a:schemeClr val="tx1"/>
                </a:solidFill>
                <a:effectLst/>
                <a:latin typeface="+mn-lt"/>
                <a:ea typeface="+mn-ea"/>
                <a:cs typeface="+mn-cs"/>
              </a:rPr>
              <a:t> goedkeuren.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15</a:t>
            </a:fld>
            <a:endParaRPr lang="nl-NL"/>
          </a:p>
        </p:txBody>
      </p:sp>
    </p:spTree>
    <p:extLst>
      <p:ext uri="{BB962C8B-B14F-4D97-AF65-F5344CB8AC3E}">
        <p14:creationId xmlns:p14="http://schemas.microsoft.com/office/powerpoint/2010/main" val="1786501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F7B38-690B-A38C-9C8A-00712857D6B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05684ED-BF14-E708-32F6-D94B62D9428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0AC582D-37AD-5F85-2F30-560CEAAE69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Niet wenselijk, proberen te voorkomen door in omgevingsplan aan te geven waar </a:t>
            </a:r>
            <a:r>
              <a:rPr lang="nl-NL" dirty="0" err="1"/>
              <a:t>MBA’s</a:t>
            </a:r>
            <a:r>
              <a:rPr lang="nl-NL" dirty="0"/>
              <a:t> met aandachtsgebieden mogen komen.</a:t>
            </a:r>
          </a:p>
          <a:p>
            <a:endParaRPr lang="nl-NL" dirty="0"/>
          </a:p>
        </p:txBody>
      </p:sp>
      <p:sp>
        <p:nvSpPr>
          <p:cNvPr id="4" name="Tijdelijke aanduiding voor dianummer 3">
            <a:extLst>
              <a:ext uri="{FF2B5EF4-FFF2-40B4-BE49-F238E27FC236}">
                <a16:creationId xmlns:a16="http://schemas.microsoft.com/office/drawing/2014/main" id="{EAB2B340-6EA5-DFDA-78D2-E9B0AD4035BE}"/>
              </a:ext>
            </a:extLst>
          </p:cNvPr>
          <p:cNvSpPr>
            <a:spLocks noGrp="1"/>
          </p:cNvSpPr>
          <p:nvPr>
            <p:ph type="sldNum" sz="quarter" idx="5"/>
          </p:nvPr>
        </p:nvSpPr>
        <p:spPr/>
        <p:txBody>
          <a:bodyPr/>
          <a:lstStyle/>
          <a:p>
            <a:fld id="{62F04C93-797C-4EBB-9AAD-63C2F3576D20}" type="slidenum">
              <a:rPr lang="nl-NL" smtClean="0"/>
              <a:t>16</a:t>
            </a:fld>
            <a:endParaRPr lang="nl-NL"/>
          </a:p>
        </p:txBody>
      </p:sp>
    </p:spTree>
    <p:extLst>
      <p:ext uri="{BB962C8B-B14F-4D97-AF65-F5344CB8AC3E}">
        <p14:creationId xmlns:p14="http://schemas.microsoft.com/office/powerpoint/2010/main" val="4152869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25</a:t>
            </a:fld>
            <a:endParaRPr lang="nl-NL"/>
          </a:p>
        </p:txBody>
      </p:sp>
    </p:spTree>
    <p:extLst>
      <p:ext uri="{BB962C8B-B14F-4D97-AF65-F5344CB8AC3E}">
        <p14:creationId xmlns:p14="http://schemas.microsoft.com/office/powerpoint/2010/main" val="3893015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slide is voor de medewerkers van IPLO. Werkzaam bij een andere organisatie, pas dan aan zoals gewenst</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28</a:t>
            </a:fld>
            <a:endParaRPr lang="nl-NL"/>
          </a:p>
        </p:txBody>
      </p:sp>
    </p:spTree>
    <p:extLst>
      <p:ext uri="{BB962C8B-B14F-4D97-AF65-F5344CB8AC3E}">
        <p14:creationId xmlns:p14="http://schemas.microsoft.com/office/powerpoint/2010/main" val="693391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slide is voor de medewerkers van IPLO. Werkzaam bij een andere organisatie, pas dan aan zoals gewenst</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29</a:t>
            </a:fld>
            <a:endParaRPr lang="nl-NL"/>
          </a:p>
        </p:txBody>
      </p:sp>
    </p:spTree>
    <p:extLst>
      <p:ext uri="{BB962C8B-B14F-4D97-AF65-F5344CB8AC3E}">
        <p14:creationId xmlns:p14="http://schemas.microsoft.com/office/powerpoint/2010/main" val="693391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D14BD-A0A7-3E66-922B-DB8E44020F5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E5CF69C-C469-885B-1FC8-3A6E16B2605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0C14203-F03E-077C-FCC9-A25E01383749}"/>
              </a:ext>
            </a:extLst>
          </p:cNvPr>
          <p:cNvSpPr>
            <a:spLocks noGrp="1"/>
          </p:cNvSpPr>
          <p:nvPr>
            <p:ph type="body" idx="1"/>
          </p:nvPr>
        </p:nvSpPr>
        <p:spPr/>
        <p:txBody>
          <a:bodyPr/>
          <a:lstStyle/>
          <a:p>
            <a:r>
              <a:rPr lang="nl-NL" dirty="0"/>
              <a:t>Kort toelichten </a:t>
            </a:r>
            <a:r>
              <a:rPr lang="nl-NL" dirty="0" err="1"/>
              <a:t>bkl</a:t>
            </a:r>
            <a:r>
              <a:rPr lang="nl-NL" dirty="0"/>
              <a:t> 5.15.</a:t>
            </a:r>
          </a:p>
        </p:txBody>
      </p:sp>
      <p:sp>
        <p:nvSpPr>
          <p:cNvPr id="4" name="Tijdelijke aanduiding voor dianummer 3">
            <a:extLst>
              <a:ext uri="{FF2B5EF4-FFF2-40B4-BE49-F238E27FC236}">
                <a16:creationId xmlns:a16="http://schemas.microsoft.com/office/drawing/2014/main" id="{AA6BA56D-2842-A872-E715-3FA6343FFB07}"/>
              </a:ext>
            </a:extLst>
          </p:cNvPr>
          <p:cNvSpPr>
            <a:spLocks noGrp="1"/>
          </p:cNvSpPr>
          <p:nvPr>
            <p:ph type="sldNum" sz="quarter" idx="5"/>
          </p:nvPr>
        </p:nvSpPr>
        <p:spPr/>
        <p:txBody>
          <a:bodyPr/>
          <a:lstStyle/>
          <a:p>
            <a:fld id="{62F04C93-797C-4EBB-9AAD-63C2F3576D20}" type="slidenum">
              <a:rPr lang="nl-NL" smtClean="0"/>
              <a:t>5</a:t>
            </a:fld>
            <a:endParaRPr lang="nl-NL"/>
          </a:p>
        </p:txBody>
      </p:sp>
    </p:spTree>
    <p:extLst>
      <p:ext uri="{BB962C8B-B14F-4D97-AF65-F5344CB8AC3E}">
        <p14:creationId xmlns:p14="http://schemas.microsoft.com/office/powerpoint/2010/main" val="2990712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Kort toelichten </a:t>
            </a:r>
            <a:r>
              <a:rPr lang="nl-NL" dirty="0" err="1"/>
              <a:t>bkl</a:t>
            </a:r>
            <a:r>
              <a:rPr lang="nl-NL" dirty="0"/>
              <a:t> 5.15.</a:t>
            </a:r>
          </a:p>
          <a:p>
            <a:endParaRPr lang="nl-NL" dirty="0"/>
          </a:p>
          <a:p>
            <a:r>
              <a:rPr lang="nl-NL" dirty="0"/>
              <a:t>Met als sluitstuk de mogelijkheid tot aanwijzen voorschriften gebied</a:t>
            </a:r>
            <a:br>
              <a:rPr lang="nl-NL" dirty="0"/>
            </a:br>
            <a:endParaRPr lang="nl-NL" dirty="0"/>
          </a:p>
          <a:p>
            <a:r>
              <a:rPr lang="nl-NL" dirty="0"/>
              <a:t>https://www.rivm.nl/omgevingsveiligheid/handboek/toelichtingen-kernbegrippen/bescherming </a:t>
            </a:r>
          </a:p>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6</a:t>
            </a:fld>
            <a:endParaRPr lang="nl-NL"/>
          </a:p>
        </p:txBody>
      </p:sp>
    </p:spTree>
    <p:extLst>
      <p:ext uri="{BB962C8B-B14F-4D97-AF65-F5344CB8AC3E}">
        <p14:creationId xmlns:p14="http://schemas.microsoft.com/office/powerpoint/2010/main" val="1787590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dirty="0">
                <a:solidFill>
                  <a:srgbClr val="FF0000"/>
                </a:solidFill>
                <a:effectLst/>
                <a:latin typeface="Segoe UI" panose="020B0502040204020203" pitchFamily="34" charset="0"/>
              </a:rPr>
              <a:t>Melden dat </a:t>
            </a:r>
            <a:r>
              <a:rPr lang="nl-NL" sz="1200" dirty="0" err="1">
                <a:solidFill>
                  <a:srgbClr val="FF0000"/>
                </a:solidFill>
                <a:effectLst/>
                <a:latin typeface="Segoe UI" panose="020B0502040204020203" pitchFamily="34" charset="0"/>
              </a:rPr>
              <a:t>IenW</a:t>
            </a:r>
            <a:r>
              <a:rPr lang="nl-NL" sz="1200" dirty="0">
                <a:solidFill>
                  <a:srgbClr val="FF0000"/>
                </a:solidFill>
                <a:effectLst/>
                <a:latin typeface="Segoe UI" panose="020B0502040204020203" pitchFamily="34" charset="0"/>
              </a:rPr>
              <a:t> werkt aan een handreiking gelijkwaardigheid die na de zomer wordt afgerond</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1200" dirty="0">
              <a:solidFill>
                <a:srgbClr val="FF0000"/>
              </a:solidFill>
              <a:effectLst/>
              <a:latin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1600" dirty="0">
                <a:solidFill>
                  <a:srgbClr val="FF0000"/>
                </a:solidFill>
              </a:rPr>
              <a:t>https://iplo.nl/thema/externe-veiligheid/gelijkwaardige-maatregelen-externe-veiligheid/</a:t>
            </a:r>
            <a:r>
              <a:rPr lang="nl-NL" sz="1200" dirty="0">
                <a:solidFill>
                  <a:srgbClr val="FF0000"/>
                </a:solidFill>
                <a:effectLst/>
                <a:latin typeface="Segoe UI" panose="020B0502040204020203" pitchFamily="34" charset="0"/>
              </a:rPr>
              <a:t>  </a:t>
            </a:r>
            <a:endParaRPr lang="nl-NL" sz="1600" dirty="0">
              <a:solidFill>
                <a:srgbClr val="FF0000"/>
              </a:solidFill>
            </a:endParaRPr>
          </a:p>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7</a:t>
            </a:fld>
            <a:endParaRPr lang="nl-NL"/>
          </a:p>
        </p:txBody>
      </p:sp>
    </p:spTree>
    <p:extLst>
      <p:ext uri="{BB962C8B-B14F-4D97-AF65-F5344CB8AC3E}">
        <p14:creationId xmlns:p14="http://schemas.microsoft.com/office/powerpoint/2010/main" val="893031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None/>
            </a:pPr>
            <a:r>
              <a:rPr lang="nl-NL" sz="1200" kern="100" dirty="0">
                <a:effectLst/>
                <a:latin typeface="Verdana" panose="020B0604030504040204" pitchFamily="34" charset="0"/>
                <a:ea typeface="Verdana" panose="020B0604030504040204" pitchFamily="34" charset="0"/>
                <a:cs typeface="Times New Roman" panose="02020603050405020304" pitchFamily="18" charset="0"/>
              </a:rPr>
              <a:t>Een </a:t>
            </a:r>
            <a:r>
              <a:rPr lang="nl-NL" sz="1200" b="1" kern="100" dirty="0">
                <a:effectLst/>
                <a:latin typeface="Verdana" panose="020B0604030504040204" pitchFamily="34" charset="0"/>
                <a:ea typeface="Verdana" panose="020B0604030504040204" pitchFamily="34" charset="0"/>
                <a:cs typeface="Times New Roman" panose="02020603050405020304" pitchFamily="18" charset="0"/>
              </a:rPr>
              <a:t>aandachtsgebied</a:t>
            </a:r>
            <a:r>
              <a:rPr lang="nl-NL" sz="1200" kern="100" dirty="0">
                <a:effectLst/>
                <a:latin typeface="Verdana" panose="020B0604030504040204" pitchFamily="34" charset="0"/>
                <a:ea typeface="Verdana" panose="020B0604030504040204" pitchFamily="34" charset="0"/>
                <a:cs typeface="Times New Roman" panose="02020603050405020304" pitchFamily="18" charset="0"/>
              </a:rPr>
              <a:t> is een gebied rond een risicovolle activiteit waarin extra aandacht nodig is voor de fysieke veiligheid van personen in gebouwen. Dit kan te maken hebben met de gevolgen van een incident met brand, explosie of giftige stoffen.</a:t>
            </a:r>
          </a:p>
          <a:p>
            <a:pPr>
              <a:buNone/>
            </a:pPr>
            <a:endParaRPr lang="nl-NL" sz="1200" dirty="0">
              <a:effectLst/>
              <a:latin typeface="Verdana" panose="020B0604030504040204" pitchFamily="34" charset="0"/>
              <a:ea typeface="Verdana" panose="020B0604030504040204" pitchFamily="34" charset="0"/>
              <a:cs typeface="Times New Roman" panose="02020603050405020304" pitchFamily="18" charset="0"/>
            </a:endParaRPr>
          </a:p>
          <a:p>
            <a:pPr>
              <a:buNone/>
            </a:pPr>
            <a:r>
              <a:rPr lang="nl-NL" sz="1200" b="1" kern="100" dirty="0">
                <a:effectLst/>
                <a:latin typeface="Verdana" panose="020B0604030504040204" pitchFamily="34" charset="0"/>
                <a:ea typeface="Verdana" panose="020B0604030504040204" pitchFamily="34" charset="0"/>
                <a:cs typeface="Times New Roman" panose="02020603050405020304" pitchFamily="18" charset="0"/>
              </a:rPr>
              <a:t>Wat is een voorschriftengebied?</a:t>
            </a:r>
            <a:endParaRPr lang="nl-NL" sz="12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nl-NL" sz="1200" kern="100" dirty="0">
                <a:effectLst/>
                <a:latin typeface="Verdana" panose="020B0604030504040204" pitchFamily="34" charset="0"/>
                <a:ea typeface="Verdana" panose="020B0604030504040204" pitchFamily="34" charset="0"/>
                <a:cs typeface="Times New Roman" panose="02020603050405020304" pitchFamily="18" charset="0"/>
              </a:rPr>
              <a:t>Een </a:t>
            </a:r>
            <a:r>
              <a:rPr lang="nl-NL" sz="1200" b="1" kern="100" dirty="0">
                <a:effectLst/>
                <a:latin typeface="Verdana" panose="020B0604030504040204" pitchFamily="34" charset="0"/>
                <a:ea typeface="Verdana" panose="020B0604030504040204" pitchFamily="34" charset="0"/>
                <a:cs typeface="Times New Roman" panose="02020603050405020304" pitchFamily="18" charset="0"/>
              </a:rPr>
              <a:t>voorschriftengebied</a:t>
            </a:r>
            <a:r>
              <a:rPr lang="nl-NL" sz="1200" kern="100" dirty="0">
                <a:effectLst/>
                <a:latin typeface="Verdana" panose="020B0604030504040204" pitchFamily="34" charset="0"/>
                <a:ea typeface="Verdana" panose="020B0604030504040204" pitchFamily="34" charset="0"/>
                <a:cs typeface="Times New Roman" panose="02020603050405020304" pitchFamily="18" charset="0"/>
              </a:rPr>
              <a:t> is een juridisch gebied binnen een omgevingsplan waarin extra regels gelden voor (nieuw) te bouwen bouwwerken. Dit instrument wordt </a:t>
            </a:r>
            <a:r>
              <a:rPr lang="nl-NL" sz="1200" b="1" kern="100" dirty="0">
                <a:effectLst/>
                <a:latin typeface="Verdana" panose="020B0604030504040204" pitchFamily="34" charset="0"/>
                <a:ea typeface="Verdana" panose="020B0604030504040204" pitchFamily="34" charset="0"/>
                <a:cs typeface="Times New Roman" panose="02020603050405020304" pitchFamily="18" charset="0"/>
              </a:rPr>
              <a:t>door de gemeente zelf aangewezen</a:t>
            </a:r>
            <a:r>
              <a:rPr lang="nl-NL" sz="1200" kern="100" dirty="0">
                <a:effectLst/>
                <a:latin typeface="Verdana" panose="020B0604030504040204" pitchFamily="34" charset="0"/>
                <a:ea typeface="Verdana" panose="020B0604030504040204" pitchFamily="34" charset="0"/>
                <a:cs typeface="Times New Roman" panose="02020603050405020304" pitchFamily="18" charset="0"/>
              </a:rPr>
              <a:t> in het omgevingsplan.</a:t>
            </a:r>
          </a:p>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8</a:t>
            </a:fld>
            <a:endParaRPr lang="nl-NL"/>
          </a:p>
        </p:txBody>
      </p:sp>
    </p:spTree>
    <p:extLst>
      <p:ext uri="{BB962C8B-B14F-4D97-AF65-F5344CB8AC3E}">
        <p14:creationId xmlns:p14="http://schemas.microsoft.com/office/powerpoint/2010/main" val="66497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endParaRPr lang="nl-NL" b="0" i="0" dirty="0">
              <a:solidFill>
                <a:srgbClr val="3A3A3A"/>
              </a:solidFill>
              <a:effectLst/>
              <a:latin typeface="Open Sans" panose="020B0606030504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11</a:t>
            </a:fld>
            <a:endParaRPr lang="nl-NL"/>
          </a:p>
        </p:txBody>
      </p:sp>
    </p:spTree>
    <p:extLst>
      <p:ext uri="{BB962C8B-B14F-4D97-AF65-F5344CB8AC3E}">
        <p14:creationId xmlns:p14="http://schemas.microsoft.com/office/powerpoint/2010/main" val="2086617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-Risicobron: MBA met aandachtsgebied zoals beschreven in bijlage VII van </a:t>
            </a:r>
            <a:r>
              <a:rPr lang="nl-NL" dirty="0" err="1"/>
              <a:t>Bkl</a:t>
            </a:r>
            <a:endParaRPr lang="nl-NL" dirty="0"/>
          </a:p>
          <a:p>
            <a:r>
              <a:rPr lang="nl-NL" dirty="0"/>
              <a:t>-Risico ontvanger: Zeer kwetsbaar gebouw </a:t>
            </a:r>
            <a:r>
              <a:rPr lang="nl-NL" dirty="0" err="1"/>
              <a:t>zals</a:t>
            </a:r>
            <a:r>
              <a:rPr lang="nl-NL" dirty="0"/>
              <a:t> beschreven in bijlage VI van </a:t>
            </a:r>
            <a:r>
              <a:rPr lang="nl-NL" dirty="0" err="1"/>
              <a:t>Bkl</a:t>
            </a:r>
            <a:endParaRPr lang="nl-NL" dirty="0"/>
          </a:p>
          <a:p>
            <a:endParaRPr lang="nl-NL" dirty="0"/>
          </a:p>
          <a:p>
            <a:r>
              <a:rPr lang="nl-NL" dirty="0"/>
              <a:t>-</a:t>
            </a:r>
            <a:r>
              <a:rPr lang="nl-NL" dirty="0" err="1"/>
              <a:t>Bopa</a:t>
            </a:r>
            <a:r>
              <a:rPr lang="nl-NL" dirty="0"/>
              <a:t>, Omgevingsvergunning voor bouwtechnische activiteit, omgevingsvergunning, melding</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12</a:t>
            </a:fld>
            <a:endParaRPr lang="nl-NL"/>
          </a:p>
        </p:txBody>
      </p:sp>
    </p:spTree>
    <p:extLst>
      <p:ext uri="{BB962C8B-B14F-4D97-AF65-F5344CB8AC3E}">
        <p14:creationId xmlns:p14="http://schemas.microsoft.com/office/powerpoint/2010/main" val="2086617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is al ruimtelijk toegestaan.</a:t>
            </a:r>
            <a:br>
              <a:rPr lang="nl-NL" dirty="0"/>
            </a:br>
            <a:r>
              <a:rPr lang="nl-NL" dirty="0"/>
              <a:t>Het nieuwe ZKG hoeft niet te voldoen aan aanvullende bouwtechnische eisen. Dus gelden de eisen uit artikel 4.90-4.96 </a:t>
            </a:r>
            <a:r>
              <a:rPr lang="nl-NL" dirty="0" err="1"/>
              <a:t>Bbl</a:t>
            </a:r>
            <a:r>
              <a:rPr lang="nl-NL" dirty="0"/>
              <a:t> niet</a:t>
            </a:r>
          </a:p>
          <a:p>
            <a:r>
              <a:rPr lang="nl-NL" dirty="0"/>
              <a:t>Deze situatie proberen te voorkomen. </a:t>
            </a:r>
          </a:p>
        </p:txBody>
      </p:sp>
      <p:sp>
        <p:nvSpPr>
          <p:cNvPr id="4" name="Tijdelijke aanduiding voor dianummer 3"/>
          <p:cNvSpPr>
            <a:spLocks noGrp="1"/>
          </p:cNvSpPr>
          <p:nvPr>
            <p:ph type="sldNum" sz="quarter" idx="5"/>
          </p:nvPr>
        </p:nvSpPr>
        <p:spPr/>
        <p:txBody>
          <a:bodyPr/>
          <a:lstStyle/>
          <a:p>
            <a:fld id="{62F04C93-797C-4EBB-9AAD-63C2F3576D20}" type="slidenum">
              <a:rPr lang="nl-NL" smtClean="0"/>
              <a:t>13</a:t>
            </a:fld>
            <a:endParaRPr lang="nl-NL"/>
          </a:p>
        </p:txBody>
      </p:sp>
    </p:spTree>
    <p:extLst>
      <p:ext uri="{BB962C8B-B14F-4D97-AF65-F5344CB8AC3E}">
        <p14:creationId xmlns:p14="http://schemas.microsoft.com/office/powerpoint/2010/main" val="4112929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3CCDA-E06A-B8CF-6DED-70BE0AC675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8A73234-6B8C-C735-B7F0-B0207FE46DF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6027267-422F-5988-B59D-B333A311464C}"/>
              </a:ext>
            </a:extLst>
          </p:cNvPr>
          <p:cNvSpPr>
            <a:spLocks noGrp="1"/>
          </p:cNvSpPr>
          <p:nvPr>
            <p:ph type="body" idx="1"/>
          </p:nvPr>
        </p:nvSpPr>
        <p:spPr/>
        <p:txBody>
          <a:bodyPr/>
          <a:lstStyle/>
          <a:p>
            <a:r>
              <a:rPr lang="nl-NL" dirty="0"/>
              <a:t>BOPA dus hoofdstuk 8 </a:t>
            </a:r>
            <a:r>
              <a:rPr lang="nl-NL" dirty="0" err="1"/>
              <a:t>omgevingsveruningen</a:t>
            </a:r>
            <a:r>
              <a:rPr lang="nl-NL" dirty="0"/>
              <a:t>: Daarin staat: toepassen regels Hoofdstuk 5 en dus ook 5.14. VSG verplicht bij ZKG</a:t>
            </a:r>
          </a:p>
          <a:p>
            <a:endParaRPr lang="nl-NL" dirty="0"/>
          </a:p>
          <a:p>
            <a:r>
              <a:rPr lang="nl-NL" dirty="0"/>
              <a:t>Maar door overgangsrecht (hoofdstuk 12) specifiek 12.27c lid 2 c: ZKG wordt VSG (dus kan VSG worden aangewezen)</a:t>
            </a:r>
          </a:p>
          <a:p>
            <a:r>
              <a:rPr lang="nl-NL" dirty="0"/>
              <a:t>Andere optie is omgevingsplan te wijzigen en VSG aan te zetten.</a:t>
            </a:r>
          </a:p>
        </p:txBody>
      </p:sp>
      <p:sp>
        <p:nvSpPr>
          <p:cNvPr id="4" name="Tijdelijke aanduiding voor dianummer 3">
            <a:extLst>
              <a:ext uri="{FF2B5EF4-FFF2-40B4-BE49-F238E27FC236}">
                <a16:creationId xmlns:a16="http://schemas.microsoft.com/office/drawing/2014/main" id="{06D98A39-8B37-B349-EEEA-78F38B975DDF}"/>
              </a:ext>
            </a:extLst>
          </p:cNvPr>
          <p:cNvSpPr>
            <a:spLocks noGrp="1"/>
          </p:cNvSpPr>
          <p:nvPr>
            <p:ph type="sldNum" sz="quarter" idx="5"/>
          </p:nvPr>
        </p:nvSpPr>
        <p:spPr/>
        <p:txBody>
          <a:bodyPr/>
          <a:lstStyle/>
          <a:p>
            <a:fld id="{62F04C93-797C-4EBB-9AAD-63C2F3576D20}" type="slidenum">
              <a:rPr lang="nl-NL" smtClean="0"/>
              <a:t>14</a:t>
            </a:fld>
            <a:endParaRPr lang="nl-NL"/>
          </a:p>
        </p:txBody>
      </p:sp>
    </p:spTree>
    <p:extLst>
      <p:ext uri="{BB962C8B-B14F-4D97-AF65-F5344CB8AC3E}">
        <p14:creationId xmlns:p14="http://schemas.microsoft.com/office/powerpoint/2010/main" val="398516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V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a:t>invoegen &gt; Koptekst en voettekst</a:t>
            </a:r>
            <a:endParaRPr lang="nl-NL" dirty="0"/>
          </a:p>
        </p:txBody>
      </p:sp>
      <p:pic>
        <p:nvPicPr>
          <p:cNvPr id="11" name="Graphic 10">
            <a:extLst>
              <a:ext uri="{FF2B5EF4-FFF2-40B4-BE49-F238E27FC236}">
                <a16:creationId xmlns:a16="http://schemas.microsoft.com/office/drawing/2014/main" id="{6055F990-61A8-0786-78A7-F0D3C04C5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5671" y="10400"/>
            <a:ext cx="6896065" cy="3420000"/>
          </a:xfrm>
          <a:prstGeom prst="rect">
            <a:avLst/>
          </a:prstGeom>
        </p:spPr>
      </p:pic>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pic>
        <p:nvPicPr>
          <p:cNvPr id="7" name="Afbeelding 6" descr="Afbeelding met Lettertype, schermopname, Graphics, grafische vormgeving&#10;&#10;Door AI gegenereerde inhoud is mogelijk onjuist.">
            <a:extLst>
              <a:ext uri="{FF2B5EF4-FFF2-40B4-BE49-F238E27FC236}">
                <a16:creationId xmlns:a16="http://schemas.microsoft.com/office/drawing/2014/main" id="{353D4464-162C-1D3C-2926-8C146B3013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1589" y="380724"/>
            <a:ext cx="2042401" cy="587087"/>
          </a:xfrm>
          <a:prstGeom prst="rect">
            <a:avLst/>
          </a:prstGeom>
        </p:spPr>
      </p:pic>
    </p:spTree>
    <p:extLst>
      <p:ext uri="{BB962C8B-B14F-4D97-AF65-F5344CB8AC3E}">
        <p14:creationId xmlns:p14="http://schemas.microsoft.com/office/powerpoint/2010/main" val="349168970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0030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26CAFB3-B952-5E41-8366-D28F5BBD163D}"/>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353493983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el">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AF4B903-1467-C34F-9567-8E31016B8910}"/>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8" name="Afbeelding 7">
            <a:extLst>
              <a:ext uri="{FF2B5EF4-FFF2-40B4-BE49-F238E27FC236}">
                <a16:creationId xmlns:a16="http://schemas.microsoft.com/office/drawing/2014/main" id="{22DC3BBA-D385-EF47-B9A6-F185736EA7F7}"/>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311339281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7CBC099-CCD2-3C47-AD87-7F5EFB280463}"/>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p:nvPr>
        </p:nvSpPr>
        <p:spPr>
          <a:xfrm>
            <a:off x="6356144" y="1171764"/>
            <a:ext cx="5353512"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6356145" y="3424048"/>
            <a:ext cx="5171671"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6356351" y="5402697"/>
            <a:ext cx="5171016"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2022231" y="325315"/>
            <a:ext cx="184731" cy="369332"/>
          </a:xfrm>
          <a:prstGeom prst="rect">
            <a:avLst/>
          </a:prstGeom>
          <a:noFill/>
        </p:spPr>
        <p:txBody>
          <a:bodyPr wrap="none" rtlCol="0">
            <a:spAutoFit/>
          </a:bodyPr>
          <a:lstStyle/>
          <a:p>
            <a:endParaRPr lang="nl-NL" dirty="0"/>
          </a:p>
        </p:txBody>
      </p:sp>
      <p:pic>
        <p:nvPicPr>
          <p:cNvPr id="13" name="Afbeelding 12">
            <a:extLst>
              <a:ext uri="{FF2B5EF4-FFF2-40B4-BE49-F238E27FC236}">
                <a16:creationId xmlns:a16="http://schemas.microsoft.com/office/drawing/2014/main" id="{E77F28CE-3807-4F4B-962D-474278733B72}"/>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375079715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oofdstuk + afb ">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E99B19B-C344-0D42-81F4-64B43FAE8D5D}"/>
              </a:ext>
            </a:extLst>
          </p:cNvPr>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pic>
        <p:nvPicPr>
          <p:cNvPr id="6" name="Afbeelding 5">
            <a:extLst>
              <a:ext uri="{FF2B5EF4-FFF2-40B4-BE49-F238E27FC236}">
                <a16:creationId xmlns:a16="http://schemas.microsoft.com/office/drawing/2014/main" id="{D4AF8A1A-4A3E-584A-A9A1-B9AF37AAC0C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11" name="Afbeelding 10">
            <a:extLst>
              <a:ext uri="{FF2B5EF4-FFF2-40B4-BE49-F238E27FC236}">
                <a16:creationId xmlns:a16="http://schemas.microsoft.com/office/drawing/2014/main" id="{4AE6D71D-11A7-9F49-9E1B-C6D812DC6BF3}"/>
              </a:ext>
            </a:extLst>
          </p:cNvPr>
          <p:cNvPicPr>
            <a:picLocks noChangeAspect="1"/>
          </p:cNvPicPr>
          <p:nvPr userDrawn="1"/>
        </p:nvPicPr>
        <p:blipFill rotWithShape="1">
          <a:blip r:embed="rId3"/>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2498270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6105907" y="890588"/>
            <a:ext cx="6102776"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
        <p:nvSpPr>
          <p:cNvPr id="2" name="Titel 1"/>
          <p:cNvSpPr>
            <a:spLocks noGrp="1"/>
          </p:cNvSpPr>
          <p:nvPr>
            <p:ph type="ctrTitle" hasCustomPrompt="1"/>
          </p:nvPr>
        </p:nvSpPr>
        <p:spPr>
          <a:xfrm>
            <a:off x="6356144" y="1171764"/>
            <a:ext cx="5353512"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9" name="Afbeelding 8">
            <a:extLst>
              <a:ext uri="{FF2B5EF4-FFF2-40B4-BE49-F238E27FC236}">
                <a16:creationId xmlns:a16="http://schemas.microsoft.com/office/drawing/2014/main" id="{1EF75599-F1CF-3C43-89DE-9AFFD388489D}"/>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181734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356144" y="1171764"/>
            <a:ext cx="5353512"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6356145" y="2413591"/>
            <a:ext cx="5171671"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8" name="Afbeelding 7">
            <a:extLst>
              <a:ext uri="{FF2B5EF4-FFF2-40B4-BE49-F238E27FC236}">
                <a16:creationId xmlns:a16="http://schemas.microsoft.com/office/drawing/2014/main" id="{F6A851FF-3974-124A-B209-6F99BD08377F}"/>
              </a:ext>
            </a:extLst>
          </p:cNvPr>
          <p:cNvPicPr>
            <a:picLocks noChangeAspect="1"/>
          </p:cNvPicPr>
          <p:nvPr userDrawn="1"/>
        </p:nvPicPr>
        <p:blipFill rotWithShape="1">
          <a:blip r:embed="rId2"/>
          <a:srcRect l="31526" r="118"/>
          <a:stretch/>
        </p:blipFill>
        <p:spPr>
          <a:xfrm>
            <a:off x="2039" y="890588"/>
            <a:ext cx="6111369" cy="5609264"/>
          </a:xfrm>
          <a:prstGeom prst="rect">
            <a:avLst/>
          </a:prstGeom>
        </p:spPr>
      </p:pic>
    </p:spTree>
    <p:extLst>
      <p:ext uri="{BB962C8B-B14F-4D97-AF65-F5344CB8AC3E}">
        <p14:creationId xmlns:p14="http://schemas.microsoft.com/office/powerpoint/2010/main" val="1477385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0" name="Rechthoek 9"/>
          <p:cNvSpPr/>
          <p:nvPr userDrawn="1"/>
        </p:nvSpPr>
        <p:spPr>
          <a:xfrm>
            <a:off x="-8342" y="6499852"/>
            <a:ext cx="12208683"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674550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90550" y="1171764"/>
            <a:ext cx="10954905"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590551" y="2413591"/>
            <a:ext cx="10954904"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sp>
        <p:nvSpPr>
          <p:cNvPr id="13" name="Rechthoek 12"/>
          <p:cNvSpPr/>
          <p:nvPr userDrawn="1"/>
        </p:nvSpPr>
        <p:spPr>
          <a:xfrm>
            <a:off x="0" y="6506109"/>
            <a:ext cx="12192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7" name="Rechthoek 6">
            <a:extLst>
              <a:ext uri="{FF2B5EF4-FFF2-40B4-BE49-F238E27FC236}">
                <a16:creationId xmlns:a16="http://schemas.microsoft.com/office/drawing/2014/main" id="{E18E1D89-AC64-E14C-A351-0097B0BA1A06}"/>
              </a:ext>
            </a:extLst>
          </p:cNvPr>
          <p:cNvSpPr/>
          <p:nvPr userDrawn="1"/>
        </p:nvSpPr>
        <p:spPr>
          <a:xfrm>
            <a:off x="251" y="892799"/>
            <a:ext cx="12208683" cy="5609601"/>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1813998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D71E858-B10F-3F46-9281-6B6F1FFFB29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r>
              <a:rPr lang="nl-NL"/>
              <a:t>invoegen &gt; Koptekst en voettekst</a:t>
            </a:r>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510844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V02">
    <p:spTree>
      <p:nvGrpSpPr>
        <p:cNvPr id="1" name=""/>
        <p:cNvGrpSpPr/>
        <p:nvPr/>
      </p:nvGrpSpPr>
      <p:grpSpPr>
        <a:xfrm>
          <a:off x="0" y="0"/>
          <a:ext cx="0" cy="0"/>
          <a:chOff x="0" y="0"/>
          <a:chExt cx="0" cy="0"/>
        </a:xfrm>
      </p:grpSpPr>
      <p:pic>
        <p:nvPicPr>
          <p:cNvPr id="7" name="Afbeelding 6" descr="Afbeelding met Lettertype, schermopname, Graphics, grafische vormgeving&#10;&#10;Door AI gegenereerde inhoud is mogelijk onjuist.">
            <a:extLst>
              <a:ext uri="{FF2B5EF4-FFF2-40B4-BE49-F238E27FC236}">
                <a16:creationId xmlns:a16="http://schemas.microsoft.com/office/drawing/2014/main" id="{51F660C7-9ECC-A705-6A95-73155CAA2D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589" y="380724"/>
            <a:ext cx="2042401" cy="587087"/>
          </a:xfrm>
          <a:prstGeom prst="rect">
            <a:avLst/>
          </a:prstGeom>
        </p:spPr>
      </p:pic>
      <p:pic>
        <p:nvPicPr>
          <p:cNvPr id="6" name="Graphic 5">
            <a:extLst>
              <a:ext uri="{FF2B5EF4-FFF2-40B4-BE49-F238E27FC236}">
                <a16:creationId xmlns:a16="http://schemas.microsoft.com/office/drawing/2014/main" id="{CBEF4368-5F82-CF1A-D5D2-4AC66AAAD89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24136" y="10400"/>
            <a:ext cx="6897600" cy="3420761"/>
          </a:xfrm>
          <a:prstGeom prst="rect">
            <a:avLst/>
          </a:prstGeom>
        </p:spPr>
      </p:pic>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a:t>invoegen &gt; Koptekst en voettekst</a:t>
            </a:r>
            <a:endParaRPr lang="nl-NL" dirty="0"/>
          </a:p>
        </p:txBody>
      </p:sp>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389829516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3612BFF-8B8D-A445-BE85-25A4D5787366}"/>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r>
              <a:rPr lang="nl-NL"/>
              <a:t>invoegen &gt; Koptekst en voettekst</a:t>
            </a:r>
            <a:endParaRPr lang="nl-NL" dirty="0"/>
          </a:p>
        </p:txBody>
      </p:sp>
      <p:sp>
        <p:nvSpPr>
          <p:cNvPr id="6" name="Tijdelijke aanduiding voor tekst 5"/>
          <p:cNvSpPr>
            <a:spLocks noGrp="1"/>
          </p:cNvSpPr>
          <p:nvPr>
            <p:ph type="body" sz="quarter" idx="12"/>
          </p:nvPr>
        </p:nvSpPr>
        <p:spPr>
          <a:xfrm>
            <a:off x="601134" y="1811338"/>
            <a:ext cx="10964333"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Tree>
    <p:extLst>
      <p:ext uri="{BB962C8B-B14F-4D97-AF65-F5344CB8AC3E}">
        <p14:creationId xmlns:p14="http://schemas.microsoft.com/office/powerpoint/2010/main" val="2640586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9F7C79B-7513-0040-807E-BCD64B44B92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r>
              <a:rPr lang="nl-NL"/>
              <a:t>invoegen &gt; Koptekst en voettekst</a:t>
            </a:r>
            <a:endParaRPr lang="nl-NL" dirty="0"/>
          </a:p>
        </p:txBody>
      </p:sp>
      <p:sp>
        <p:nvSpPr>
          <p:cNvPr id="6" name="Tijdelijke aanduiding voor tekst 5"/>
          <p:cNvSpPr>
            <a:spLocks noGrp="1"/>
          </p:cNvSpPr>
          <p:nvPr>
            <p:ph type="body" sz="quarter" idx="12"/>
          </p:nvPr>
        </p:nvSpPr>
        <p:spPr>
          <a:xfrm>
            <a:off x="590551" y="1811338"/>
            <a:ext cx="59383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Tekststijl van het model bewerken</a:t>
            </a:r>
          </a:p>
        </p:txBody>
      </p:sp>
      <p:sp>
        <p:nvSpPr>
          <p:cNvPr id="7" name="Tijdelijke aanduiding voor afbeelding 6"/>
          <p:cNvSpPr>
            <a:spLocks noGrp="1"/>
          </p:cNvSpPr>
          <p:nvPr>
            <p:ph type="pic" sz="quarter" idx="13"/>
          </p:nvPr>
        </p:nvSpPr>
        <p:spPr>
          <a:xfrm>
            <a:off x="6915151" y="1811338"/>
            <a:ext cx="4658783" cy="4300538"/>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1165460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059EE069-E041-7D4E-AF5F-769655BE0B2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r>
              <a:rPr lang="nl-NL"/>
              <a:t>invoegen &gt; Koptekst en voettekst</a:t>
            </a:r>
            <a:endParaRPr lang="nl-NL" dirty="0"/>
          </a:p>
        </p:txBody>
      </p:sp>
      <p:sp>
        <p:nvSpPr>
          <p:cNvPr id="6" name="Tijdelijke aanduiding voor afbeelding 5"/>
          <p:cNvSpPr>
            <a:spLocks noGrp="1"/>
          </p:cNvSpPr>
          <p:nvPr>
            <p:ph type="pic" sz="quarter" idx="12"/>
          </p:nvPr>
        </p:nvSpPr>
        <p:spPr>
          <a:xfrm>
            <a:off x="0" y="4779819"/>
            <a:ext cx="12192000" cy="148604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8"/>
            <a:ext cx="10964333"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971754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8CC9E27-A66F-9947-B318-08B7BF55BA1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r>
              <a:rPr lang="nl-NL"/>
              <a:t>invoegen &gt; Koptekst en voettekst</a:t>
            </a:r>
            <a:endParaRPr lang="nl-NL" dirty="0"/>
          </a:p>
        </p:txBody>
      </p:sp>
      <p:sp>
        <p:nvSpPr>
          <p:cNvPr id="6" name="Tijdelijke aanduiding voor afbeelding 5"/>
          <p:cNvSpPr>
            <a:spLocks noGrp="1"/>
          </p:cNvSpPr>
          <p:nvPr>
            <p:ph type="pic" sz="quarter" idx="12"/>
          </p:nvPr>
        </p:nvSpPr>
        <p:spPr>
          <a:xfrm>
            <a:off x="601133" y="4078830"/>
            <a:ext cx="5187672"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1133" y="1811339"/>
            <a:ext cx="109728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574310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B9C7D7F-C5E1-0140-BB57-0FBAD6675830}"/>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4" name="Tijdelijke aanduiding voor voettekst 3"/>
          <p:cNvSpPr>
            <a:spLocks noGrp="1"/>
          </p:cNvSpPr>
          <p:nvPr>
            <p:ph type="ftr" sz="quarter" idx="11"/>
          </p:nvPr>
        </p:nvSpPr>
        <p:spPr/>
        <p:txBody>
          <a:bodyPr/>
          <a:lstStyle/>
          <a:p>
            <a:r>
              <a:rPr lang="nl-NL"/>
              <a:t>invoegen &gt; Koptekst en voettekst</a:t>
            </a:r>
            <a:endParaRPr lang="nl-NL" dirty="0"/>
          </a:p>
        </p:txBody>
      </p:sp>
      <p:sp>
        <p:nvSpPr>
          <p:cNvPr id="6" name="Tijdelijke aanduiding voor afbeelding 5"/>
          <p:cNvSpPr>
            <a:spLocks noGrp="1"/>
          </p:cNvSpPr>
          <p:nvPr>
            <p:ph type="pic" sz="quarter" idx="12"/>
          </p:nvPr>
        </p:nvSpPr>
        <p:spPr>
          <a:xfrm>
            <a:off x="6390192" y="1805083"/>
            <a:ext cx="5187672"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601133" y="1169391"/>
            <a:ext cx="109728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609600" y="1811339"/>
            <a:ext cx="5262747"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568112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3BE2A5B-4D60-474A-9000-DB2D4E891825}"/>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2" name="Titel 1"/>
          <p:cNvSpPr>
            <a:spLocks noGrp="1"/>
          </p:cNvSpPr>
          <p:nvPr>
            <p:ph type="title"/>
          </p:nvPr>
        </p:nvSpPr>
        <p:spPr>
          <a:xfrm>
            <a:off x="601133" y="1169391"/>
            <a:ext cx="4981736" cy="663123"/>
          </a:xfrm>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r>
              <a:rPr lang="nl-NL"/>
              <a:t>invoegen &gt; Koptekst en voettekst</a:t>
            </a:r>
            <a:endParaRPr lang="nl-NL" dirty="0"/>
          </a:p>
        </p:txBody>
      </p:sp>
      <p:sp>
        <p:nvSpPr>
          <p:cNvPr id="5" name="Tijdelijke aanduiding voor tekst 5"/>
          <p:cNvSpPr>
            <a:spLocks noGrp="1"/>
          </p:cNvSpPr>
          <p:nvPr>
            <p:ph type="body" sz="quarter" idx="13"/>
          </p:nvPr>
        </p:nvSpPr>
        <p:spPr>
          <a:xfrm>
            <a:off x="609600" y="2182862"/>
            <a:ext cx="4973269"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6"/>
          <p:cNvSpPr>
            <a:spLocks noGrp="1"/>
          </p:cNvSpPr>
          <p:nvPr>
            <p:ph type="pic" sz="quarter" idx="14"/>
          </p:nvPr>
        </p:nvSpPr>
        <p:spPr>
          <a:xfrm>
            <a:off x="6089652" y="1160463"/>
            <a:ext cx="5646689" cy="4972051"/>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832782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C612CF5-18B5-914F-B3E0-D3BD0CF3F514}"/>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9" name="Tijdelijke aanduiding voor afbeelding 8"/>
          <p:cNvSpPr>
            <a:spLocks noGrp="1"/>
          </p:cNvSpPr>
          <p:nvPr>
            <p:ph type="pic" sz="quarter" idx="13"/>
          </p:nvPr>
        </p:nvSpPr>
        <p:spPr>
          <a:xfrm>
            <a:off x="1926167" y="1168400"/>
            <a:ext cx="8326197"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r>
              <a:rPr lang="nl-NL"/>
              <a:t>invoegen &gt; Koptekst en voettekst</a:t>
            </a:r>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Tree>
    <p:extLst>
      <p:ext uri="{BB962C8B-B14F-4D97-AF65-F5344CB8AC3E}">
        <p14:creationId xmlns:p14="http://schemas.microsoft.com/office/powerpoint/2010/main" val="3721762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1D9D6F7E-172C-1F44-81E6-052D9B58844C}"/>
              </a:ext>
            </a:extLst>
          </p:cNvPr>
          <p:cNvSpPr/>
          <p:nvPr userDrawn="1"/>
        </p:nvSpPr>
        <p:spPr>
          <a:xfrm>
            <a:off x="0" y="6513085"/>
            <a:ext cx="12192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800"/>
          </a:p>
        </p:txBody>
      </p:sp>
      <p:sp>
        <p:nvSpPr>
          <p:cNvPr id="9" name="Tijdelijke aanduiding voor afbeelding 8"/>
          <p:cNvSpPr>
            <a:spLocks noGrp="1"/>
          </p:cNvSpPr>
          <p:nvPr>
            <p:ph type="pic" sz="quarter" idx="13"/>
          </p:nvPr>
        </p:nvSpPr>
        <p:spPr>
          <a:xfrm>
            <a:off x="1926166" y="1168400"/>
            <a:ext cx="3892743"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926937" y="5384244"/>
            <a:ext cx="8325427" cy="519333"/>
          </a:xfrm>
        </p:spPr>
        <p:txBody>
          <a:bodyPr>
            <a:normAutofit/>
          </a:bodyPr>
          <a:lstStyle>
            <a:lvl1pPr>
              <a:defRPr sz="2000"/>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r>
              <a:rPr lang="nl-NL"/>
              <a:t>invoegen &gt; Koptekst en voettekst</a:t>
            </a:r>
            <a:endParaRPr lang="nl-NL" dirty="0"/>
          </a:p>
        </p:txBody>
      </p:sp>
      <p:sp>
        <p:nvSpPr>
          <p:cNvPr id="7" name="Tijdelijke aanduiding voor tekst 6"/>
          <p:cNvSpPr>
            <a:spLocks noGrp="1"/>
          </p:cNvSpPr>
          <p:nvPr>
            <p:ph type="body" sz="quarter" idx="12"/>
          </p:nvPr>
        </p:nvSpPr>
        <p:spPr>
          <a:xfrm>
            <a:off x="1926167" y="5765368"/>
            <a:ext cx="8326967"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Tekststijl van het model bewerken</a:t>
            </a:r>
          </a:p>
        </p:txBody>
      </p:sp>
      <p:sp>
        <p:nvSpPr>
          <p:cNvPr id="8" name="Tijdelijke aanduiding voor afbeelding 8"/>
          <p:cNvSpPr>
            <a:spLocks noGrp="1"/>
          </p:cNvSpPr>
          <p:nvPr>
            <p:ph type="pic" sz="quarter" idx="14"/>
          </p:nvPr>
        </p:nvSpPr>
        <p:spPr>
          <a:xfrm>
            <a:off x="6342303" y="1160463"/>
            <a:ext cx="3910061" cy="4159250"/>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656839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 Copy + Afbeeldin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246813"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5954141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fbeelding + Titel + Copy">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351"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6246813"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9340107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beelding + 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6246814"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6246813"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6786813"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6249094"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6789094"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6251475"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6791475"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a:off x="-826861" y="-899885"/>
            <a:ext cx="6480000"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2054669879"/>
      </p:ext>
    </p:extLst>
  </p:cSld>
  <p:clrMapOvr>
    <a:masterClrMapping/>
  </p:clrMapOvr>
  <p:extLst>
    <p:ext uri="{DCECCB84-F9BA-43D5-87BE-67443E8EF086}">
      <p15:sldGuideLst xmlns:p15="http://schemas.microsoft.com/office/powerpoint/2012/main">
        <p15:guide id="1" orient="horz" pos="353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BC Copy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flipH="1">
            <a:off x="6258719" y="-865012"/>
            <a:ext cx="6969601"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2704863263"/>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07"/>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1127562"/>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2437654"/>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243765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3178467"/>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3178466"/>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3911415"/>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3911414"/>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Tree>
    <p:extLst>
      <p:ext uri="{BB962C8B-B14F-4D97-AF65-F5344CB8AC3E}">
        <p14:creationId xmlns:p14="http://schemas.microsoft.com/office/powerpoint/2010/main" val="1435764976"/>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110442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110442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9624783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r weten?">
    <p:bg>
      <p:bgPr>
        <a:solidFill>
          <a:schemeClr val="tx2"/>
        </a:solidFill>
        <a:effectLst/>
      </p:bgPr>
    </p:bg>
    <p:spTree>
      <p:nvGrpSpPr>
        <p:cNvPr id="1" name=""/>
        <p:cNvGrpSpPr/>
        <p:nvPr/>
      </p:nvGrpSpPr>
      <p:grpSpPr>
        <a:xfrm>
          <a:off x="0" y="0"/>
          <a:ext cx="0" cy="0"/>
          <a:chOff x="0" y="0"/>
          <a:chExt cx="0" cy="0"/>
        </a:xfrm>
      </p:grpSpPr>
      <p:sp>
        <p:nvSpPr>
          <p:cNvPr id="18" name="Ovaal 17">
            <a:extLst>
              <a:ext uri="{FF2B5EF4-FFF2-40B4-BE49-F238E27FC236}">
                <a16:creationId xmlns:a16="http://schemas.microsoft.com/office/drawing/2014/main" id="{161DBC0C-CECC-92E8-7621-0A1B8B342E61}"/>
              </a:ext>
            </a:extLst>
          </p:cNvPr>
          <p:cNvSpPr/>
          <p:nvPr userDrawn="1"/>
        </p:nvSpPr>
        <p:spPr>
          <a:xfrm>
            <a:off x="-742156" y="1077118"/>
            <a:ext cx="4791075" cy="47910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7740333" y="2181859"/>
            <a:ext cx="3875405" cy="438151"/>
          </a:xfrm>
        </p:spPr>
        <p:txBody>
          <a:bodyPr anchor="b">
            <a:noAutofit/>
          </a:bodyPr>
          <a:lstStyle>
            <a:lvl1pPr algn="l">
              <a:lnSpc>
                <a:spcPts val="4800"/>
              </a:lnSpc>
              <a:defRPr sz="3200">
                <a:solidFill>
                  <a:schemeClr val="bg1"/>
                </a:solidFill>
              </a:defRPr>
            </a:lvl1pPr>
          </a:lstStyle>
          <a:p>
            <a:r>
              <a:rPr lang="nl-NL" dirty="0"/>
              <a:t>Meer weten?</a:t>
            </a:r>
          </a:p>
        </p:txBody>
      </p:sp>
      <p:pic>
        <p:nvPicPr>
          <p:cNvPr id="7" name="Graphic 6">
            <a:extLst>
              <a:ext uri="{FF2B5EF4-FFF2-40B4-BE49-F238E27FC236}">
                <a16:creationId xmlns:a16="http://schemas.microsoft.com/office/drawing/2014/main" id="{22A3E3DB-68DA-97CF-92B0-2073EEF14E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6813" y="2847967"/>
            <a:ext cx="5368925" cy="1162066"/>
          </a:xfrm>
          <a:prstGeom prst="rect">
            <a:avLst/>
          </a:prstGeom>
        </p:spPr>
      </p:pic>
      <p:sp>
        <p:nvSpPr>
          <p:cNvPr id="12" name="Tijdelijke aanduiding voor tekst 11">
            <a:extLst>
              <a:ext uri="{FF2B5EF4-FFF2-40B4-BE49-F238E27FC236}">
                <a16:creationId xmlns:a16="http://schemas.microsoft.com/office/drawing/2014/main" id="{28452839-26B7-D7C9-A728-0C766FEE6C4B}"/>
              </a:ext>
            </a:extLst>
          </p:cNvPr>
          <p:cNvSpPr>
            <a:spLocks noGrp="1"/>
          </p:cNvSpPr>
          <p:nvPr>
            <p:ph type="body" sz="quarter" idx="10" hasCustomPrompt="1"/>
          </p:nvPr>
        </p:nvSpPr>
        <p:spPr>
          <a:xfrm>
            <a:off x="7740332" y="4217035"/>
            <a:ext cx="3875405" cy="332105"/>
          </a:xfrm>
        </p:spPr>
        <p:txBody>
          <a:bodyPr/>
          <a:lstStyle>
            <a:lvl1pPr marL="0" indent="0">
              <a:buNone/>
              <a:defRPr sz="2400">
                <a:solidFill>
                  <a:schemeClr val="accent4"/>
                </a:solidFill>
                <a:latin typeface="+mj-lt"/>
              </a:defRPr>
            </a:lvl1pPr>
          </a:lstStyle>
          <a:p>
            <a:pPr lvl="0"/>
            <a:r>
              <a:rPr lang="nl-NL" dirty="0"/>
              <a:t>Iplo.nl</a:t>
            </a:r>
          </a:p>
        </p:txBody>
      </p:sp>
      <p:sp>
        <p:nvSpPr>
          <p:cNvPr id="17" name="Tijdelijke aanduiding voor afbeelding 16">
            <a:extLst>
              <a:ext uri="{FF2B5EF4-FFF2-40B4-BE49-F238E27FC236}">
                <a16:creationId xmlns:a16="http://schemas.microsoft.com/office/drawing/2014/main" id="{4559956D-9DEE-6A75-53D3-552461F16E7D}"/>
              </a:ext>
            </a:extLst>
          </p:cNvPr>
          <p:cNvSpPr>
            <a:spLocks noGrp="1"/>
          </p:cNvSpPr>
          <p:nvPr>
            <p:ph type="pic" sz="quarter" idx="11" hasCustomPrompt="1"/>
          </p:nvPr>
        </p:nvSpPr>
        <p:spPr>
          <a:xfrm>
            <a:off x="-2219325" y="-400051"/>
            <a:ext cx="7745413" cy="7745413"/>
          </a:xfrm>
          <a:prstGeom prst="donut">
            <a:avLst>
              <a:gd name="adj" fmla="val 27202"/>
            </a:avLst>
          </a:prstGeom>
          <a:solidFill>
            <a:schemeClr val="accent5"/>
          </a:solidFill>
        </p:spPr>
        <p:txBody>
          <a:bodyPr lIns="0" tIns="756000" bIns="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401769303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3.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37F57F3-AECE-D976-3559-F251AC81AA51}"/>
              </a:ext>
            </a:extLst>
          </p:cNvPr>
          <p:cNvSpPr>
            <a:spLocks noGrp="1"/>
          </p:cNvSpPr>
          <p:nvPr>
            <p:ph type="title"/>
          </p:nvPr>
        </p:nvSpPr>
        <p:spPr>
          <a:xfrm>
            <a:off x="571500" y="384176"/>
            <a:ext cx="11044238" cy="1006213"/>
          </a:xfrm>
          <a:prstGeom prst="rect">
            <a:avLst/>
          </a:prstGeom>
        </p:spPr>
        <p:txBody>
          <a:bodyPr vert="horz" lIns="0" tIns="0" rIns="0" bIns="0" rtlCol="0" anchor="ctr">
            <a:normAutofit/>
          </a:bodyPr>
          <a:lstStyle/>
          <a:p>
            <a:r>
              <a:rPr lang="nl-NL" dirty="0"/>
              <a:t>Klik om stijl te </a:t>
            </a:r>
            <a:br>
              <a:rPr lang="nl-NL" dirty="0"/>
            </a:br>
            <a:r>
              <a:rPr lang="nl-NL" dirty="0"/>
              <a:t>bewerken</a:t>
            </a:r>
          </a:p>
        </p:txBody>
      </p:sp>
      <p:sp>
        <p:nvSpPr>
          <p:cNvPr id="3" name="Tijdelijke aanduiding voor tekst 2">
            <a:extLst>
              <a:ext uri="{FF2B5EF4-FFF2-40B4-BE49-F238E27FC236}">
                <a16:creationId xmlns:a16="http://schemas.microsoft.com/office/drawing/2014/main" id="{293F2252-11EA-B059-326C-39132E1E5064}"/>
              </a:ext>
            </a:extLst>
          </p:cNvPr>
          <p:cNvSpPr>
            <a:spLocks noGrp="1"/>
          </p:cNvSpPr>
          <p:nvPr>
            <p:ph type="body" idx="1"/>
          </p:nvPr>
        </p:nvSpPr>
        <p:spPr>
          <a:xfrm>
            <a:off x="571500" y="1774565"/>
            <a:ext cx="11044238" cy="4224598"/>
          </a:xfrm>
          <a:prstGeom prst="rect">
            <a:avLst/>
          </a:prstGeom>
        </p:spPr>
        <p:txBody>
          <a:bodyPr vert="horz" lIns="0" tIns="0" rIns="0" bIns="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a:extLst>
              <a:ext uri="{FF2B5EF4-FFF2-40B4-BE49-F238E27FC236}">
                <a16:creationId xmlns:a16="http://schemas.microsoft.com/office/drawing/2014/main" id="{273D8C75-6249-66BB-CC2C-0CAD1C42FB10}"/>
              </a:ext>
            </a:extLst>
          </p:cNvPr>
          <p:cNvSpPr>
            <a:spLocks noGrp="1"/>
          </p:cNvSpPr>
          <p:nvPr>
            <p:ph type="ftr" sz="quarter" idx="3"/>
          </p:nvPr>
        </p:nvSpPr>
        <p:spPr>
          <a:xfrm>
            <a:off x="1062038" y="6324037"/>
            <a:ext cx="4889499" cy="180000"/>
          </a:xfrm>
          <a:prstGeom prst="rect">
            <a:avLst/>
          </a:prstGeom>
        </p:spPr>
        <p:txBody>
          <a:bodyPr vert="horz" lIns="0" tIns="0" rIns="0" bIns="0" rtlCol="0" anchor="b"/>
          <a:lstStyle>
            <a:lvl1pPr algn="l">
              <a:lnSpc>
                <a:spcPts val="1000"/>
              </a:lnSpc>
              <a:defRPr sz="1000">
                <a:solidFill>
                  <a:schemeClr val="tx1"/>
                </a:solidFill>
                <a:latin typeface="+mn-lt"/>
              </a:defRPr>
            </a:lvl1p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8B072843-F20D-EC0F-D21A-7E685A9CF726}"/>
              </a:ext>
            </a:extLst>
          </p:cNvPr>
          <p:cNvSpPr>
            <a:spLocks noGrp="1"/>
          </p:cNvSpPr>
          <p:nvPr>
            <p:ph type="sldNum" sz="quarter" idx="4"/>
          </p:nvPr>
        </p:nvSpPr>
        <p:spPr>
          <a:xfrm>
            <a:off x="571500" y="6324037"/>
            <a:ext cx="360000" cy="180000"/>
          </a:xfrm>
          <a:prstGeom prst="rect">
            <a:avLst/>
          </a:prstGeom>
        </p:spPr>
        <p:txBody>
          <a:bodyPr vert="horz" lIns="0" tIns="0" rIns="0" bIns="0" rtlCol="0" anchor="b"/>
          <a:lstStyle>
            <a:lvl1pPr algn="l">
              <a:lnSpc>
                <a:spcPts val="1000"/>
              </a:lnSpc>
              <a:defRPr sz="1050">
                <a:solidFill>
                  <a:schemeClr val="tx1"/>
                </a:solidFill>
                <a:latin typeface="+mn-lt"/>
              </a:defRPr>
            </a:lvl1pPr>
          </a:lstStyle>
          <a:p>
            <a:fld id="{1B71BB4A-7DC0-41F9-B589-288E53C2F0C1}" type="slidenum">
              <a:rPr lang="nl-NL" smtClean="0"/>
              <a:pPr/>
              <a:t>‹nr.›</a:t>
            </a:fld>
            <a:endParaRPr lang="nl-NL" dirty="0"/>
          </a:p>
        </p:txBody>
      </p:sp>
    </p:spTree>
    <p:extLst>
      <p:ext uri="{BB962C8B-B14F-4D97-AF65-F5344CB8AC3E}">
        <p14:creationId xmlns:p14="http://schemas.microsoft.com/office/powerpoint/2010/main" val="358824837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2" r:id="rId5"/>
    <p:sldLayoutId id="2147483655" r:id="rId6"/>
    <p:sldLayoutId id="2147483657" r:id="rId7"/>
    <p:sldLayoutId id="2147483656" r:id="rId8"/>
    <p:sldLayoutId id="2147483653" r:id="rId9"/>
    <p:sldLayoutId id="2147483676" r:id="rId10"/>
  </p:sldLayoutIdLst>
  <p:hf hdr="0" ftr="0" dt="0"/>
  <p:txStyles>
    <p:titleStyle>
      <a:lvl1pPr algn="l" defTabSz="914400" rtl="0" eaLnBrk="1" latinLnBrk="0" hangingPunct="1">
        <a:lnSpc>
          <a:spcPts val="5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77" userDrawn="1">
          <p15:clr>
            <a:srgbClr val="F26B43"/>
          </p15:clr>
        </p15:guide>
        <p15:guide id="2" pos="3749" userDrawn="1">
          <p15:clr>
            <a:srgbClr val="F26B43"/>
          </p15:clr>
        </p15:guide>
        <p15:guide id="3" pos="7317" userDrawn="1">
          <p15:clr>
            <a:srgbClr val="F26B43"/>
          </p15:clr>
        </p15:guide>
        <p15:guide id="4" pos="360" userDrawn="1">
          <p15:clr>
            <a:srgbClr val="F26B43"/>
          </p15:clr>
        </p15:guide>
        <p15:guide id="5" pos="3935" userDrawn="1">
          <p15:clr>
            <a:srgbClr val="F26B43"/>
          </p15:clr>
        </p15:guide>
        <p15:guide id="7" orient="horz" pos="242" userDrawn="1">
          <p15:clr>
            <a:srgbClr val="F26B43"/>
          </p15:clr>
        </p15:guide>
        <p15:guide id="8" orient="horz" pos="37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Afbeelding 12" descr="Afbeelding met Lettertype, schermopname, Graphics, grafische vormgeving&#10;&#10;Door AI gegenereerde inhoud is mogelijk onjuist.">
            <a:extLst>
              <a:ext uri="{FF2B5EF4-FFF2-40B4-BE49-F238E27FC236}">
                <a16:creationId xmlns:a16="http://schemas.microsoft.com/office/drawing/2014/main" id="{EC5D7BFA-26E4-A4D4-EA00-3AE3345B9E38}"/>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71589" y="239592"/>
            <a:ext cx="2042401" cy="587087"/>
          </a:xfrm>
          <a:prstGeom prst="rect">
            <a:avLst/>
          </a:prstGeom>
        </p:spPr>
      </p:pic>
      <p:sp>
        <p:nvSpPr>
          <p:cNvPr id="2" name="Tijdelijke aanduiding voor titel 1"/>
          <p:cNvSpPr>
            <a:spLocks noGrp="1"/>
          </p:cNvSpPr>
          <p:nvPr>
            <p:ph type="title"/>
          </p:nvPr>
        </p:nvSpPr>
        <p:spPr>
          <a:xfrm>
            <a:off x="601133" y="1169391"/>
            <a:ext cx="109728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601133" y="1733121"/>
            <a:ext cx="11057212"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8891540" y="6506109"/>
            <a:ext cx="28448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endParaRPr lang="nl-NL" dirty="0"/>
          </a:p>
        </p:txBody>
      </p:sp>
      <p:sp>
        <p:nvSpPr>
          <p:cNvPr id="11" name="Tijdelijke aanduiding voor voettekst 10"/>
          <p:cNvSpPr>
            <a:spLocks noGrp="1"/>
          </p:cNvSpPr>
          <p:nvPr>
            <p:ph type="ftr" sz="quarter" idx="3"/>
          </p:nvPr>
        </p:nvSpPr>
        <p:spPr>
          <a:xfrm>
            <a:off x="609600" y="6513085"/>
            <a:ext cx="38608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r>
              <a:rPr lang="nl-NL"/>
              <a:t>invoegen &gt; Koptekst en voettekst</a:t>
            </a:r>
            <a:endParaRPr lang="nl-NL" dirty="0"/>
          </a:p>
        </p:txBody>
      </p:sp>
    </p:spTree>
    <p:extLst>
      <p:ext uri="{BB962C8B-B14F-4D97-AF65-F5344CB8AC3E}">
        <p14:creationId xmlns:p14="http://schemas.microsoft.com/office/powerpoint/2010/main" val="189524931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hdr="0" ftr="0" dt="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hyperlink" Target="mailto:R.degroot@brandweerfryslan.nl"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29.xml.rels><?xml version="1.0" encoding="UTF-8" standalone="yes"?>
<Relationships xmlns="http://schemas.openxmlformats.org/package/2006/relationships"><Relationship Id="rId3" Type="http://schemas.openxmlformats.org/officeDocument/2006/relationships/hyperlink" Target="mailto:Manuel.beterams@rws.nl"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hyperlink" Target="mailto:Koen.wiering@rws.n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876C1C-4B3A-AAA0-6DCC-E2D5E6D3BBD8}"/>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nl-NL" dirty="0" err="1"/>
              <a:t>Openingsdia</a:t>
            </a:r>
            <a:r>
              <a:rPr lang="nl-NL" dirty="0"/>
              <a:t> </a:t>
            </a:r>
            <a:r>
              <a:rPr lang="nl-NL" dirty="0" err="1"/>
              <a:t>powerpointpresentatie</a:t>
            </a:r>
            <a:r>
              <a:rPr lang="nl-NL" dirty="0"/>
              <a:t> Schakel Special</a:t>
            </a:r>
          </a:p>
        </p:txBody>
      </p:sp>
    </p:spTree>
    <p:extLst>
      <p:ext uri="{BB962C8B-B14F-4D97-AF65-F5344CB8AC3E}">
        <p14:creationId xmlns:p14="http://schemas.microsoft.com/office/powerpoint/2010/main" val="1433335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B8973-BD9E-EE2E-60C2-45C1B4B85A0B}"/>
            </a:ext>
          </a:extLst>
        </p:cNvPr>
        <p:cNvGrpSpPr/>
        <p:nvPr/>
      </p:nvGrpSpPr>
      <p:grpSpPr>
        <a:xfrm>
          <a:off x="0" y="0"/>
          <a:ext cx="0" cy="0"/>
          <a:chOff x="0" y="0"/>
          <a:chExt cx="0" cy="0"/>
        </a:xfrm>
      </p:grpSpPr>
      <p:sp>
        <p:nvSpPr>
          <p:cNvPr id="29" name="Tekstvak 28">
            <a:extLst>
              <a:ext uri="{FF2B5EF4-FFF2-40B4-BE49-F238E27FC236}">
                <a16:creationId xmlns:a16="http://schemas.microsoft.com/office/drawing/2014/main" id="{80F5CA8D-0409-6D4E-3EC7-2B807E56BDC9}"/>
              </a:ext>
              <a:ext uri="{C183D7F6-B498-43B3-948B-1728B52AA6E4}">
                <adec:decorative xmlns:adec="http://schemas.microsoft.com/office/drawing/2017/decorative" val="1"/>
              </a:ext>
            </a:extLst>
          </p:cNvPr>
          <p:cNvSpPr txBox="1"/>
          <p:nvPr/>
        </p:nvSpPr>
        <p:spPr>
          <a:xfrm>
            <a:off x="571500" y="1490008"/>
            <a:ext cx="4682888" cy="1938992"/>
          </a:xfrm>
          <a:prstGeom prst="rect">
            <a:avLst/>
          </a:prstGeom>
          <a:noFill/>
        </p:spPr>
        <p:txBody>
          <a:bodyPr wrap="square">
            <a:spAutoFit/>
          </a:bodyPr>
          <a:lstStyle/>
          <a:p>
            <a:pPr marL="342900" indent="-342900">
              <a:buFont typeface="Arial" panose="020B0604020202020204" pitchFamily="34" charset="0"/>
              <a:buChar char="•"/>
            </a:pPr>
            <a:r>
              <a:rPr lang="nl-NL" sz="2400" dirty="0">
                <a:solidFill>
                  <a:prstClr val="black"/>
                </a:solidFill>
                <a:latin typeface="Asap"/>
              </a:rPr>
              <a:t>Beantwoordt EV vragen over wet- en regelgeving en PGS-en</a:t>
            </a:r>
          </a:p>
          <a:p>
            <a:pPr marL="342900" indent="-342900">
              <a:buFont typeface="Arial" panose="020B0604020202020204" pitchFamily="34" charset="0"/>
              <a:buChar char="•"/>
            </a:pPr>
            <a:endParaRPr lang="nl-NL" sz="2400" dirty="0">
              <a:solidFill>
                <a:prstClr val="black"/>
              </a:solidFill>
              <a:latin typeface="Asap"/>
            </a:endParaRPr>
          </a:p>
          <a:p>
            <a:pPr marL="342900" indent="-342900">
              <a:buFont typeface="Arial" panose="020B0604020202020204" pitchFamily="34" charset="0"/>
              <a:buChar char="•"/>
            </a:pPr>
            <a:r>
              <a:rPr lang="nl-NL" sz="2400" dirty="0">
                <a:solidFill>
                  <a:prstClr val="black"/>
                </a:solidFill>
                <a:latin typeface="Asap"/>
              </a:rPr>
              <a:t>Schakel tussen beleid en praktijk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Asap"/>
            </a:endParaRPr>
          </a:p>
        </p:txBody>
      </p:sp>
      <p:sp>
        <p:nvSpPr>
          <p:cNvPr id="30" name="Titel 1">
            <a:extLst>
              <a:ext uri="{FF2B5EF4-FFF2-40B4-BE49-F238E27FC236}">
                <a16:creationId xmlns:a16="http://schemas.microsoft.com/office/drawing/2014/main" id="{8EA0A0D4-FECE-0840-76A7-BDA09AB14DED}"/>
              </a:ext>
              <a:ext uri="{C183D7F6-B498-43B3-948B-1728B52AA6E4}">
                <adec:decorative xmlns:adec="http://schemas.microsoft.com/office/drawing/2017/decorative" val="1"/>
              </a:ext>
            </a:extLst>
          </p:cNvPr>
          <p:cNvSpPr>
            <a:spLocks noGrp="1"/>
          </p:cNvSpPr>
          <p:nvPr>
            <p:ph type="ctrTitle"/>
          </p:nvPr>
        </p:nvSpPr>
        <p:spPr>
          <a:xfrm>
            <a:off x="571500" y="336507"/>
            <a:ext cx="9732433" cy="528222"/>
          </a:xfrm>
        </p:spPr>
        <p:txBody>
          <a:bodyPr/>
          <a:lstStyle/>
          <a:p>
            <a:r>
              <a:rPr lang="nl-NL" dirty="0"/>
              <a:t>Wat doet IPLO helpdesk veiligheid?</a:t>
            </a:r>
          </a:p>
        </p:txBody>
      </p:sp>
      <p:graphicFrame>
        <p:nvGraphicFramePr>
          <p:cNvPr id="4" name="Grafiek 3">
            <a:extLst>
              <a:ext uri="{FF2B5EF4-FFF2-40B4-BE49-F238E27FC236}">
                <a16:creationId xmlns:a16="http://schemas.microsoft.com/office/drawing/2014/main" id="{5D462EF1-32BD-B32C-22F0-2D92D8AF7712}"/>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729280091"/>
              </p:ext>
            </p:extLst>
          </p:nvPr>
        </p:nvGraphicFramePr>
        <p:xfrm>
          <a:off x="4203511" y="1226335"/>
          <a:ext cx="9132693" cy="5225694"/>
        </p:xfrm>
        <a:graphic>
          <a:graphicData uri="http://schemas.openxmlformats.org/drawingml/2006/chart">
            <c:chart xmlns:c="http://schemas.openxmlformats.org/drawingml/2006/chart" xmlns:r="http://schemas.openxmlformats.org/officeDocument/2006/relationships" r:id="rId2"/>
          </a:graphicData>
        </a:graphic>
      </p:graphicFrame>
      <p:sp>
        <p:nvSpPr>
          <p:cNvPr id="2" name="Tijdelijke aanduiding voor dianummer 1">
            <a:extLst>
              <a:ext uri="{FF2B5EF4-FFF2-40B4-BE49-F238E27FC236}">
                <a16:creationId xmlns:a16="http://schemas.microsoft.com/office/drawing/2014/main" id="{602ADC6A-B1CF-9794-4AA8-241F29CA5F16}"/>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10</a:t>
            </a:fld>
            <a:endParaRPr lang="nl-NL"/>
          </a:p>
        </p:txBody>
      </p:sp>
    </p:spTree>
    <p:extLst>
      <p:ext uri="{BB962C8B-B14F-4D97-AF65-F5344CB8AC3E}">
        <p14:creationId xmlns:p14="http://schemas.microsoft.com/office/powerpoint/2010/main" val="2806821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E44DD-DF1E-534C-54E9-02A248F38910}"/>
            </a:ext>
          </a:extLst>
        </p:cNvPr>
        <p:cNvGrpSpPr/>
        <p:nvPr/>
      </p:nvGrpSpPr>
      <p:grpSpPr>
        <a:xfrm>
          <a:off x="0" y="0"/>
          <a:ext cx="0" cy="0"/>
          <a:chOff x="0" y="0"/>
          <a:chExt cx="0" cy="0"/>
        </a:xfrm>
      </p:grpSpPr>
      <p:sp>
        <p:nvSpPr>
          <p:cNvPr id="29" name="Tekstvak 28">
            <a:extLst>
              <a:ext uri="{FF2B5EF4-FFF2-40B4-BE49-F238E27FC236}">
                <a16:creationId xmlns:a16="http://schemas.microsoft.com/office/drawing/2014/main" id="{148534B6-2088-497E-A155-44699D82B788}"/>
              </a:ext>
            </a:extLst>
          </p:cNvPr>
          <p:cNvSpPr txBox="1"/>
          <p:nvPr/>
        </p:nvSpPr>
        <p:spPr>
          <a:xfrm>
            <a:off x="507996" y="1240721"/>
            <a:ext cx="10382250" cy="4401205"/>
          </a:xfrm>
          <a:prstGeom prst="rect">
            <a:avLst/>
          </a:prstGeom>
          <a:noFill/>
        </p:spPr>
        <p:txBody>
          <a:bodyPr wrap="square">
            <a:spAutoFit/>
          </a:bodyPr>
          <a:lstStyle/>
          <a:p>
            <a:pPr marL="285750" indent="-285750">
              <a:buFont typeface="Arial" panose="020B0604020202020204" pitchFamily="34" charset="0"/>
              <a:buChar char="•"/>
            </a:pPr>
            <a:r>
              <a:rPr lang="nl-NL" sz="2000" dirty="0"/>
              <a:t>Moet het bevoegd gezag de keuze onderbouwen bij het niet aanwijzen van een voorschriftengebied voor (beperkt) kwetsbare gebouwen?</a:t>
            </a:r>
          </a:p>
          <a:p>
            <a:pPr lvl="1"/>
            <a:r>
              <a:rPr lang="nl-NL" sz="2000" b="1" u="sng" dirty="0"/>
              <a:t>Ja</a:t>
            </a:r>
          </a:p>
          <a:p>
            <a:pPr marL="285750" indent="-285750">
              <a:buFont typeface="Arial" panose="020B0604020202020204" pitchFamily="34" charset="0"/>
              <a:buChar char="•"/>
            </a:pPr>
            <a:endParaRPr lang="nl-NL" sz="2000" dirty="0"/>
          </a:p>
          <a:p>
            <a:pPr marL="285750" lvl="0" indent="-285750">
              <a:buFont typeface="Arial" panose="020B0604020202020204" pitchFamily="34" charset="0"/>
              <a:buChar char="•"/>
            </a:pPr>
            <a:r>
              <a:rPr lang="nl-NL" sz="2000" dirty="0"/>
              <a:t>Kan een gemeente binnen een VG bouwkundige maatregelen eisen die anders zijn dan de maatregelen uit het BBL? </a:t>
            </a:r>
          </a:p>
          <a:p>
            <a:pPr lvl="1"/>
            <a:r>
              <a:rPr lang="nl-NL" sz="2000" b="1" u="sng" dirty="0"/>
              <a:t>Nee</a:t>
            </a:r>
            <a:r>
              <a:rPr lang="nl-NL" sz="2000" u="sng" dirty="0"/>
              <a:t>, BBL staat maatwerkregels voor bouwtechnische eisen in omgevingsplan niet toe.</a:t>
            </a:r>
          </a:p>
          <a:p>
            <a:pPr lvl="1"/>
            <a:endParaRPr lang="nl-NL" sz="2000" u="sng" dirty="0"/>
          </a:p>
          <a:p>
            <a:pPr marL="342900" indent="-342900">
              <a:buFont typeface="Arial" panose="020B0604020202020204" pitchFamily="34" charset="0"/>
              <a:buChar char="•"/>
            </a:pPr>
            <a:r>
              <a:rPr lang="nl-NL" sz="2000" dirty="0"/>
              <a:t>Kan ik de </a:t>
            </a:r>
            <a:r>
              <a:rPr lang="nl-NL" sz="2000" dirty="0" err="1"/>
              <a:t>kansfactor</a:t>
            </a:r>
            <a:r>
              <a:rPr lang="nl-NL" sz="2000" dirty="0"/>
              <a:t> nog steeds mee laten wegen in maatregelen binnen een aandachtsgebied?</a:t>
            </a:r>
          </a:p>
          <a:p>
            <a:pPr lvl="1"/>
            <a:r>
              <a:rPr lang="nl-NL" sz="2000" b="1" u="sng" dirty="0"/>
              <a:t>Ja, </a:t>
            </a:r>
            <a:r>
              <a:rPr lang="nl-NL" sz="2000" u="sng" dirty="0"/>
              <a:t>het groepsrisico mag berekend worden. Daarnaast kan kans een rol spelen in afweging maatregelen binnen aandachtsgebied en wel/niet aanwijzen voorschriftengebied (-</a:t>
            </a:r>
            <a:r>
              <a:rPr lang="nl-NL" sz="2000" u="sng" dirty="0" err="1"/>
              <a:t>zkg</a:t>
            </a:r>
            <a:r>
              <a:rPr lang="nl-NL" sz="2000" u="sng" dirty="0"/>
              <a:t>)</a:t>
            </a:r>
          </a:p>
          <a:p>
            <a:pPr lvl="1"/>
            <a:endParaRPr lang="nl-NL" sz="2000" u="sng" dirty="0"/>
          </a:p>
          <a:p>
            <a:pPr marL="342900" indent="-342900">
              <a:buFont typeface="Arial" panose="020B0604020202020204" pitchFamily="34" charset="0"/>
              <a:buChar char="•"/>
            </a:pPr>
            <a:r>
              <a:rPr lang="nl-NL" sz="2000" dirty="0"/>
              <a:t>Hoe leg ik aandachtsgebieden vast in planregels van het omgevingsplan?</a:t>
            </a:r>
          </a:p>
          <a:p>
            <a:r>
              <a:rPr lang="nl-NL" sz="2000" dirty="0"/>
              <a:t>	</a:t>
            </a:r>
            <a:r>
              <a:rPr lang="nl-NL" sz="2000" u="sng" dirty="0"/>
              <a:t>Goede vraag, is niet eenduidig te beantwoorden. Voorbeeld komt in de casus aan bod</a:t>
            </a:r>
          </a:p>
        </p:txBody>
      </p:sp>
      <p:sp>
        <p:nvSpPr>
          <p:cNvPr id="30" name="Titel 1">
            <a:extLst>
              <a:ext uri="{FF2B5EF4-FFF2-40B4-BE49-F238E27FC236}">
                <a16:creationId xmlns:a16="http://schemas.microsoft.com/office/drawing/2014/main" id="{754BBD1B-55B4-57B2-16C9-7EB8286D2040}"/>
              </a:ext>
            </a:extLst>
          </p:cNvPr>
          <p:cNvSpPr>
            <a:spLocks noGrp="1"/>
          </p:cNvSpPr>
          <p:nvPr>
            <p:ph type="ctrTitle"/>
          </p:nvPr>
        </p:nvSpPr>
        <p:spPr>
          <a:xfrm>
            <a:off x="571500" y="336507"/>
            <a:ext cx="9732433" cy="528222"/>
          </a:xfrm>
        </p:spPr>
        <p:txBody>
          <a:bodyPr/>
          <a:lstStyle/>
          <a:p>
            <a:r>
              <a:rPr lang="nl-NL" sz="3200" dirty="0"/>
              <a:t>Voorbeelden van vragen over aandachtsgebieden</a:t>
            </a:r>
          </a:p>
        </p:txBody>
      </p:sp>
      <p:sp>
        <p:nvSpPr>
          <p:cNvPr id="2" name="Tijdelijke aanduiding voor dianummer 1">
            <a:extLst>
              <a:ext uri="{FF2B5EF4-FFF2-40B4-BE49-F238E27FC236}">
                <a16:creationId xmlns:a16="http://schemas.microsoft.com/office/drawing/2014/main" id="{11C76BF1-ED37-0544-4532-5776E043ABAC}"/>
              </a:ext>
            </a:extLst>
          </p:cNvPr>
          <p:cNvSpPr>
            <a:spLocks noGrp="1"/>
          </p:cNvSpPr>
          <p:nvPr>
            <p:ph type="sldNum" sz="quarter" idx="12"/>
          </p:nvPr>
        </p:nvSpPr>
        <p:spPr/>
        <p:txBody>
          <a:bodyPr/>
          <a:lstStyle/>
          <a:p>
            <a:fld id="{1B71BB4A-7DC0-41F9-B589-288E53C2F0C1}" type="slidenum">
              <a:rPr lang="nl-NL" smtClean="0"/>
              <a:t>11</a:t>
            </a:fld>
            <a:endParaRPr lang="nl-NL"/>
          </a:p>
        </p:txBody>
      </p:sp>
    </p:spTree>
    <p:extLst>
      <p:ext uri="{BB962C8B-B14F-4D97-AF65-F5344CB8AC3E}">
        <p14:creationId xmlns:p14="http://schemas.microsoft.com/office/powerpoint/2010/main" val="306476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E44DD-DF1E-534C-54E9-02A248F38910}"/>
            </a:ext>
          </a:extLst>
        </p:cNvPr>
        <p:cNvGrpSpPr/>
        <p:nvPr/>
      </p:nvGrpSpPr>
      <p:grpSpPr>
        <a:xfrm>
          <a:off x="0" y="0"/>
          <a:ext cx="0" cy="0"/>
          <a:chOff x="0" y="0"/>
          <a:chExt cx="0" cy="0"/>
        </a:xfrm>
      </p:grpSpPr>
      <p:sp>
        <p:nvSpPr>
          <p:cNvPr id="29" name="Tekstvak 28">
            <a:extLst>
              <a:ext uri="{FF2B5EF4-FFF2-40B4-BE49-F238E27FC236}">
                <a16:creationId xmlns:a16="http://schemas.microsoft.com/office/drawing/2014/main" id="{148534B6-2088-497E-A155-44699D82B788}"/>
              </a:ext>
              <a:ext uri="{C183D7F6-B498-43B3-948B-1728B52AA6E4}">
                <adec:decorative xmlns:adec="http://schemas.microsoft.com/office/drawing/2017/decorative" val="1"/>
              </a:ext>
            </a:extLst>
          </p:cNvPr>
          <p:cNvSpPr txBox="1"/>
          <p:nvPr/>
        </p:nvSpPr>
        <p:spPr>
          <a:xfrm>
            <a:off x="507996" y="1545521"/>
            <a:ext cx="10382250" cy="4647426"/>
          </a:xfrm>
          <a:prstGeom prst="rect">
            <a:avLst/>
          </a:prstGeom>
          <a:noFill/>
        </p:spPr>
        <p:txBody>
          <a:bodyPr wrap="square">
            <a:spAutoFit/>
          </a:bodyPr>
          <a:lstStyle/>
          <a:p>
            <a:r>
              <a:rPr lang="nl-NL" sz="3600" dirty="0"/>
              <a:t>Factoren:</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Nieuwe risicobron of nieuwe risico ontvanger</a:t>
            </a:r>
          </a:p>
          <a:p>
            <a:pPr marL="1257300" lvl="2" indent="-342900">
              <a:buFont typeface="Wingdings" panose="05000000000000000000" pitchFamily="2" charset="2"/>
              <a:buChar char="Ø"/>
            </a:pPr>
            <a:r>
              <a:rPr lang="nl-NL" sz="2000" dirty="0"/>
              <a:t>Milieu Belastende Activiteit (MBA) met AG (</a:t>
            </a:r>
            <a:r>
              <a:rPr lang="nl-NL" sz="2000" dirty="0" err="1"/>
              <a:t>Bkl</a:t>
            </a:r>
            <a:r>
              <a:rPr lang="nl-NL" sz="2000" dirty="0"/>
              <a:t> bijlage VII)</a:t>
            </a:r>
          </a:p>
          <a:p>
            <a:pPr marL="1257300" lvl="2" indent="-342900">
              <a:buFont typeface="Wingdings" panose="05000000000000000000" pitchFamily="2" charset="2"/>
              <a:buChar char="Ø"/>
            </a:pPr>
            <a:r>
              <a:rPr lang="nl-NL" sz="2000" dirty="0"/>
              <a:t>Zeer kwetsbaar gebouw (ZKG) (</a:t>
            </a:r>
            <a:r>
              <a:rPr lang="nl-NL" sz="2000" dirty="0" err="1"/>
              <a:t>Bkl</a:t>
            </a:r>
            <a:r>
              <a:rPr lang="nl-NL" sz="2000" dirty="0"/>
              <a:t> bijlage VI)</a:t>
            </a:r>
          </a:p>
          <a:p>
            <a:endParaRPr lang="nl-NL" sz="2400" dirty="0"/>
          </a:p>
          <a:p>
            <a:pPr marL="342900" indent="-342900">
              <a:buFont typeface="Arial" panose="020B0604020202020204" pitchFamily="34" charset="0"/>
              <a:buChar char="•"/>
            </a:pPr>
            <a:r>
              <a:rPr lang="nl-NL" sz="2400" dirty="0"/>
              <a:t>Past wel of niet in omgevingsplan</a:t>
            </a:r>
          </a:p>
          <a:p>
            <a:endParaRPr lang="nl-NL" sz="2400" dirty="0"/>
          </a:p>
          <a:p>
            <a:pPr marL="342900" indent="-342900">
              <a:buFont typeface="Arial" panose="020B0604020202020204" pitchFamily="34" charset="0"/>
              <a:buChar char="•"/>
            </a:pPr>
            <a:r>
              <a:rPr lang="nl-NL" sz="2400" dirty="0"/>
              <a:t>Wel of geen voorschriftengebied aangewezen</a:t>
            </a:r>
          </a:p>
          <a:p>
            <a:endParaRPr lang="nl-NL" sz="2400" dirty="0"/>
          </a:p>
          <a:p>
            <a:pPr marL="342900" indent="-342900">
              <a:buFont typeface="Arial" panose="020B0604020202020204" pitchFamily="34" charset="0"/>
              <a:buChar char="•"/>
            </a:pPr>
            <a:r>
              <a:rPr lang="nl-NL" sz="2400" dirty="0"/>
              <a:t>Wat voor beoordelingsmoment vanuit </a:t>
            </a:r>
            <a:r>
              <a:rPr lang="nl-NL" sz="2400" dirty="0" err="1"/>
              <a:t>Bkl</a:t>
            </a:r>
            <a:endParaRPr lang="nl-NL" sz="2400" dirty="0"/>
          </a:p>
          <a:p>
            <a:endParaRPr lang="nl-NL" sz="2000" u="sng" dirty="0"/>
          </a:p>
        </p:txBody>
      </p:sp>
      <p:sp>
        <p:nvSpPr>
          <p:cNvPr id="30" name="Titel 1">
            <a:extLst>
              <a:ext uri="{FF2B5EF4-FFF2-40B4-BE49-F238E27FC236}">
                <a16:creationId xmlns:a16="http://schemas.microsoft.com/office/drawing/2014/main" id="{754BBD1B-55B4-57B2-16C9-7EB8286D2040}"/>
              </a:ext>
            </a:extLst>
          </p:cNvPr>
          <p:cNvSpPr>
            <a:spLocks noGrp="1"/>
          </p:cNvSpPr>
          <p:nvPr>
            <p:ph type="ctrTitle"/>
          </p:nvPr>
        </p:nvSpPr>
        <p:spPr>
          <a:xfrm>
            <a:off x="571500" y="501607"/>
            <a:ext cx="9732433" cy="528222"/>
          </a:xfrm>
        </p:spPr>
        <p:txBody>
          <a:bodyPr/>
          <a:lstStyle/>
          <a:p>
            <a:pPr algn="ctr"/>
            <a:r>
              <a:rPr lang="nl-NL" sz="5400" dirty="0"/>
              <a:t>Voorbeeldsituaties</a:t>
            </a:r>
          </a:p>
        </p:txBody>
      </p:sp>
    </p:spTree>
    <p:extLst>
      <p:ext uri="{BB962C8B-B14F-4D97-AF65-F5344CB8AC3E}">
        <p14:creationId xmlns:p14="http://schemas.microsoft.com/office/powerpoint/2010/main" val="3950697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C8119-D342-0248-6591-0B9FD76D3A96}"/>
            </a:ext>
          </a:extLst>
        </p:cNvPr>
        <p:cNvGrpSpPr/>
        <p:nvPr/>
      </p:nvGrpSpPr>
      <p:grpSpPr>
        <a:xfrm>
          <a:off x="0" y="0"/>
          <a:ext cx="0" cy="0"/>
          <a:chOff x="0" y="0"/>
          <a:chExt cx="0" cy="0"/>
        </a:xfrm>
      </p:grpSpPr>
      <p:sp>
        <p:nvSpPr>
          <p:cNvPr id="29" name="Tekstvak 28">
            <a:extLst>
              <a:ext uri="{FF2B5EF4-FFF2-40B4-BE49-F238E27FC236}">
                <a16:creationId xmlns:a16="http://schemas.microsoft.com/office/drawing/2014/main" id="{D901BAC8-8FAF-936F-71AD-194BFC6D4E4C}"/>
              </a:ext>
            </a:extLst>
          </p:cNvPr>
          <p:cNvSpPr txBox="1"/>
          <p:nvPr/>
        </p:nvSpPr>
        <p:spPr>
          <a:xfrm>
            <a:off x="727454" y="1083007"/>
            <a:ext cx="10382250" cy="1323439"/>
          </a:xfrm>
          <a:prstGeom prst="rect">
            <a:avLst/>
          </a:prstGeom>
          <a:noFill/>
        </p:spPr>
        <p:txBody>
          <a:bodyPr wrap="square">
            <a:spAutoFit/>
          </a:bodyPr>
          <a:lstStyle/>
          <a:p>
            <a:r>
              <a:rPr lang="nl-NL" sz="2000" dirty="0"/>
              <a:t>Een ZKG binnen een aandachtsgebied is ruimtelijk toegestaan, er moet alleen nog een vergunning voor het bouwen worden afgegeven. </a:t>
            </a:r>
            <a:br>
              <a:rPr lang="nl-NL" sz="2000" dirty="0"/>
            </a:br>
            <a:r>
              <a:rPr lang="nl-NL" sz="2000" dirty="0"/>
              <a:t>Kan/moet dit worden geweigerd?</a:t>
            </a:r>
          </a:p>
          <a:p>
            <a:pPr lvl="1"/>
            <a:r>
              <a:rPr lang="nl-NL" sz="2000" b="1" u="sng" kern="100" dirty="0">
                <a:solidFill>
                  <a:schemeClr val="tx2">
                    <a:lumMod val="75000"/>
                  </a:schemeClr>
                </a:solidFill>
                <a:ea typeface="Verdana" panose="020B0604030504040204" pitchFamily="34" charset="0"/>
                <a:cs typeface="Times New Roman" panose="02020603050405020304" pitchFamily="18" charset="0"/>
              </a:rPr>
              <a:t>Kan niet worden geweigerd. Is al ruimtelijke toegestaan. Geen extra bouwvoorschriften</a:t>
            </a:r>
          </a:p>
        </p:txBody>
      </p:sp>
      <p:sp>
        <p:nvSpPr>
          <p:cNvPr id="30" name="Titel 1">
            <a:extLst>
              <a:ext uri="{FF2B5EF4-FFF2-40B4-BE49-F238E27FC236}">
                <a16:creationId xmlns:a16="http://schemas.microsoft.com/office/drawing/2014/main" id="{F251B622-650E-7DAE-44B5-07DE39F72463}"/>
              </a:ext>
            </a:extLst>
          </p:cNvPr>
          <p:cNvSpPr>
            <a:spLocks noGrp="1"/>
          </p:cNvSpPr>
          <p:nvPr>
            <p:ph type="ctrTitle"/>
          </p:nvPr>
        </p:nvSpPr>
        <p:spPr>
          <a:xfrm>
            <a:off x="571500" y="336507"/>
            <a:ext cx="9732433" cy="528222"/>
          </a:xfrm>
        </p:spPr>
        <p:txBody>
          <a:bodyPr/>
          <a:lstStyle/>
          <a:p>
            <a:pPr algn="ctr"/>
            <a:r>
              <a:rPr lang="nl-NL" sz="3200" dirty="0"/>
              <a:t>Situatie 1: Nieuw ZKG in aandachtsgebied</a:t>
            </a:r>
          </a:p>
        </p:txBody>
      </p:sp>
      <p:pic>
        <p:nvPicPr>
          <p:cNvPr id="4" name="Afbeelding 3" descr="Afbeelding met tekst, schermopname, diagram, clipart">
            <a:extLst>
              <a:ext uri="{FF2B5EF4-FFF2-40B4-BE49-F238E27FC236}">
                <a16:creationId xmlns:a16="http://schemas.microsoft.com/office/drawing/2014/main" id="{F0C8AC90-1A05-BBAD-4103-9F0CFF145B89}"/>
              </a:ext>
            </a:extLst>
          </p:cNvPr>
          <p:cNvPicPr>
            <a:picLocks noChangeAspect="1"/>
          </p:cNvPicPr>
          <p:nvPr/>
        </p:nvPicPr>
        <p:blipFill>
          <a:blip r:embed="rId3">
            <a:extLst>
              <a:ext uri="{28A0092B-C50C-407E-A947-70E740481C1C}">
                <a14:useLocalDpi xmlns:a14="http://schemas.microsoft.com/office/drawing/2010/main" val="0"/>
              </a:ext>
            </a:extLst>
          </a:blip>
          <a:srcRect t="10229" b="27854"/>
          <a:stretch/>
        </p:blipFill>
        <p:spPr>
          <a:xfrm>
            <a:off x="1804632" y="2406446"/>
            <a:ext cx="8582736" cy="4252892"/>
          </a:xfrm>
          <a:prstGeom prst="rect">
            <a:avLst/>
          </a:prstGeom>
        </p:spPr>
      </p:pic>
    </p:spTree>
    <p:extLst>
      <p:ext uri="{BB962C8B-B14F-4D97-AF65-F5344CB8AC3E}">
        <p14:creationId xmlns:p14="http://schemas.microsoft.com/office/powerpoint/2010/main" val="173241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0AF24-7D60-6FFE-533B-DF58822E2D46}"/>
            </a:ext>
          </a:extLst>
        </p:cNvPr>
        <p:cNvGrpSpPr/>
        <p:nvPr/>
      </p:nvGrpSpPr>
      <p:grpSpPr>
        <a:xfrm>
          <a:off x="0" y="0"/>
          <a:ext cx="0" cy="0"/>
          <a:chOff x="0" y="0"/>
          <a:chExt cx="0" cy="0"/>
        </a:xfrm>
      </p:grpSpPr>
      <p:sp>
        <p:nvSpPr>
          <p:cNvPr id="29" name="Tekstvak 28">
            <a:extLst>
              <a:ext uri="{FF2B5EF4-FFF2-40B4-BE49-F238E27FC236}">
                <a16:creationId xmlns:a16="http://schemas.microsoft.com/office/drawing/2014/main" id="{DE3CB4E7-8E38-B21F-135B-CC771E6ADE16}"/>
              </a:ext>
            </a:extLst>
          </p:cNvPr>
          <p:cNvSpPr txBox="1"/>
          <p:nvPr/>
        </p:nvSpPr>
        <p:spPr>
          <a:xfrm>
            <a:off x="571500" y="1093344"/>
            <a:ext cx="10382250" cy="1323439"/>
          </a:xfrm>
          <a:prstGeom prst="rect">
            <a:avLst/>
          </a:prstGeom>
          <a:noFill/>
        </p:spPr>
        <p:txBody>
          <a:bodyPr wrap="square">
            <a:spAutoFit/>
          </a:bodyPr>
          <a:lstStyle/>
          <a:p>
            <a:r>
              <a:rPr lang="nl-NL" sz="2000" dirty="0">
                <a:ea typeface="Verdana" panose="020B0604030504040204" pitchFamily="34" charset="0"/>
                <a:cs typeface="Times New Roman" panose="02020603050405020304" pitchFamily="18" charset="0"/>
              </a:rPr>
              <a:t>Een ZK</a:t>
            </a:r>
            <a:r>
              <a:rPr lang="nl-NL" sz="2000" dirty="0"/>
              <a:t>G wordt met een </a:t>
            </a:r>
            <a:r>
              <a:rPr lang="nl-NL" sz="2000" dirty="0" err="1"/>
              <a:t>buitenplanse</a:t>
            </a:r>
            <a:r>
              <a:rPr lang="nl-NL" sz="2000" dirty="0"/>
              <a:t> omgevingsplanactiviteit (</a:t>
            </a:r>
            <a:r>
              <a:rPr lang="nl-NL" sz="2000" dirty="0" err="1"/>
              <a:t>bopa</a:t>
            </a:r>
            <a:r>
              <a:rPr lang="nl-NL" sz="2000" dirty="0"/>
              <a:t>) aangevraagd binnen een aandachtsgebied. </a:t>
            </a:r>
          </a:p>
          <a:p>
            <a:r>
              <a:rPr lang="nl-NL" sz="2000" dirty="0"/>
              <a:t>Kan/moet dit worden geweigerd?</a:t>
            </a:r>
          </a:p>
          <a:p>
            <a:pPr lvl="1"/>
            <a:r>
              <a:rPr lang="nl-NL" sz="2000" b="1" u="sng" kern="100" dirty="0">
                <a:solidFill>
                  <a:schemeClr val="tx2">
                    <a:lumMod val="75000"/>
                  </a:schemeClr>
                </a:solidFill>
                <a:ea typeface="Verdana" panose="020B0604030504040204" pitchFamily="34" charset="0"/>
                <a:cs typeface="Times New Roman" panose="02020603050405020304" pitchFamily="18" charset="0"/>
              </a:rPr>
              <a:t>Ja, moet worden geweigerd (in </a:t>
            </a:r>
            <a:r>
              <a:rPr lang="nl-NL" sz="2000" b="1" u="sng" kern="100" dirty="0" err="1">
                <a:solidFill>
                  <a:schemeClr val="tx2">
                    <a:lumMod val="75000"/>
                  </a:schemeClr>
                </a:solidFill>
                <a:ea typeface="Verdana" panose="020B0604030504040204" pitchFamily="34" charset="0"/>
                <a:cs typeface="Times New Roman" panose="02020603050405020304" pitchFamily="18" charset="0"/>
              </a:rPr>
              <a:t>bopa</a:t>
            </a:r>
            <a:r>
              <a:rPr lang="nl-NL" sz="2000" b="1" u="sng" kern="100" dirty="0">
                <a:solidFill>
                  <a:schemeClr val="tx2">
                    <a:lumMod val="75000"/>
                  </a:schemeClr>
                </a:solidFill>
                <a:ea typeface="Verdana" panose="020B0604030504040204" pitchFamily="34" charset="0"/>
                <a:cs typeface="Times New Roman" panose="02020603050405020304" pitchFamily="18" charset="0"/>
              </a:rPr>
              <a:t> kan VG worden aangewezen)</a:t>
            </a:r>
            <a:endParaRPr lang="nl-NL" sz="2000" b="1" u="sng" dirty="0">
              <a:solidFill>
                <a:schemeClr val="tx2">
                  <a:lumMod val="75000"/>
                </a:schemeClr>
              </a:solidFill>
            </a:endParaRPr>
          </a:p>
        </p:txBody>
      </p:sp>
      <p:sp>
        <p:nvSpPr>
          <p:cNvPr id="30" name="Titel 1">
            <a:extLst>
              <a:ext uri="{FF2B5EF4-FFF2-40B4-BE49-F238E27FC236}">
                <a16:creationId xmlns:a16="http://schemas.microsoft.com/office/drawing/2014/main" id="{2F2B06B5-9D15-3D3A-3243-54B082B927D4}"/>
              </a:ext>
            </a:extLst>
          </p:cNvPr>
          <p:cNvSpPr>
            <a:spLocks noGrp="1"/>
          </p:cNvSpPr>
          <p:nvPr>
            <p:ph type="ctrTitle"/>
          </p:nvPr>
        </p:nvSpPr>
        <p:spPr>
          <a:xfrm>
            <a:off x="571500" y="336507"/>
            <a:ext cx="9732433" cy="528222"/>
          </a:xfrm>
        </p:spPr>
        <p:txBody>
          <a:bodyPr/>
          <a:lstStyle/>
          <a:p>
            <a:pPr algn="ctr"/>
            <a:r>
              <a:rPr lang="nl-NL" sz="3200" dirty="0"/>
              <a:t>Situatie 2: Nieuw ZKG in aandachtsgebied</a:t>
            </a:r>
          </a:p>
        </p:txBody>
      </p:sp>
      <p:pic>
        <p:nvPicPr>
          <p:cNvPr id="3" name="Afbeelding 2" descr="Afbeelding met tekst, schermopname, diagram, tekening">
            <a:extLst>
              <a:ext uri="{FF2B5EF4-FFF2-40B4-BE49-F238E27FC236}">
                <a16:creationId xmlns:a16="http://schemas.microsoft.com/office/drawing/2014/main" id="{C9DEF262-98F3-6DA3-16DE-2B3CDFC58D5E}"/>
              </a:ext>
            </a:extLst>
          </p:cNvPr>
          <p:cNvPicPr>
            <a:picLocks noChangeAspect="1"/>
          </p:cNvPicPr>
          <p:nvPr/>
        </p:nvPicPr>
        <p:blipFill>
          <a:blip r:embed="rId3">
            <a:extLst>
              <a:ext uri="{28A0092B-C50C-407E-A947-70E740481C1C}">
                <a14:useLocalDpi xmlns:a14="http://schemas.microsoft.com/office/drawing/2010/main" val="0"/>
              </a:ext>
            </a:extLst>
          </a:blip>
          <a:srcRect t="10593" b="27306"/>
          <a:stretch/>
        </p:blipFill>
        <p:spPr>
          <a:xfrm>
            <a:off x="1888067" y="2415173"/>
            <a:ext cx="8415866" cy="4182508"/>
          </a:xfrm>
          <a:prstGeom prst="rect">
            <a:avLst/>
          </a:prstGeom>
        </p:spPr>
      </p:pic>
    </p:spTree>
    <p:extLst>
      <p:ext uri="{BB962C8B-B14F-4D97-AF65-F5344CB8AC3E}">
        <p14:creationId xmlns:p14="http://schemas.microsoft.com/office/powerpoint/2010/main" val="381081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A6FEC-B348-02D7-68BB-405F1990744B}"/>
            </a:ext>
          </a:extLst>
        </p:cNvPr>
        <p:cNvGrpSpPr/>
        <p:nvPr/>
      </p:nvGrpSpPr>
      <p:grpSpPr>
        <a:xfrm>
          <a:off x="0" y="0"/>
          <a:ext cx="0" cy="0"/>
          <a:chOff x="0" y="0"/>
          <a:chExt cx="0" cy="0"/>
        </a:xfrm>
      </p:grpSpPr>
      <p:sp>
        <p:nvSpPr>
          <p:cNvPr id="29" name="Tekstvak 28">
            <a:extLst>
              <a:ext uri="{FF2B5EF4-FFF2-40B4-BE49-F238E27FC236}">
                <a16:creationId xmlns:a16="http://schemas.microsoft.com/office/drawing/2014/main" id="{C6433198-5C79-7C03-F770-906F6B2A1EE4}"/>
              </a:ext>
            </a:extLst>
          </p:cNvPr>
          <p:cNvSpPr txBox="1"/>
          <p:nvPr/>
        </p:nvSpPr>
        <p:spPr>
          <a:xfrm>
            <a:off x="507996" y="1101121"/>
            <a:ext cx="10382250" cy="1323439"/>
          </a:xfrm>
          <a:prstGeom prst="rect">
            <a:avLst/>
          </a:prstGeom>
          <a:noFill/>
        </p:spPr>
        <p:txBody>
          <a:bodyPr wrap="square">
            <a:spAutoFit/>
          </a:bodyPr>
          <a:lstStyle/>
          <a:p>
            <a:r>
              <a:rPr lang="nl-NL" sz="2000" dirty="0"/>
              <a:t>Een milieubelastende activiteit met een aandachtsgebied wordt met een </a:t>
            </a:r>
            <a:r>
              <a:rPr lang="nl-NL" sz="2000" dirty="0" err="1"/>
              <a:t>bopa</a:t>
            </a:r>
            <a:r>
              <a:rPr lang="nl-NL" sz="2000" dirty="0"/>
              <a:t> aangevraagd, waarbij een ZKG in dit aandachtsgebied ligt. </a:t>
            </a:r>
          </a:p>
          <a:p>
            <a:r>
              <a:rPr lang="nl-NL" sz="2000" dirty="0"/>
              <a:t>Kan/moet dit worden geweigerd?</a:t>
            </a:r>
          </a:p>
          <a:p>
            <a:pPr lvl="1"/>
            <a:r>
              <a:rPr lang="nl-NL" sz="2000" b="1" u="sng" kern="100" dirty="0">
                <a:solidFill>
                  <a:schemeClr val="tx2">
                    <a:lumMod val="75000"/>
                  </a:schemeClr>
                </a:solidFill>
                <a:ea typeface="Verdana" panose="020B0604030504040204" pitchFamily="34" charset="0"/>
                <a:cs typeface="Times New Roman" panose="02020603050405020304" pitchFamily="18" charset="0"/>
              </a:rPr>
              <a:t>Ja, moet worden geweigerd</a:t>
            </a:r>
          </a:p>
        </p:txBody>
      </p:sp>
      <p:sp>
        <p:nvSpPr>
          <p:cNvPr id="30" name="Titel 1">
            <a:extLst>
              <a:ext uri="{FF2B5EF4-FFF2-40B4-BE49-F238E27FC236}">
                <a16:creationId xmlns:a16="http://schemas.microsoft.com/office/drawing/2014/main" id="{DCAF8FC9-99D4-7250-92A0-02476960D678}"/>
              </a:ext>
            </a:extLst>
          </p:cNvPr>
          <p:cNvSpPr>
            <a:spLocks noGrp="1"/>
          </p:cNvSpPr>
          <p:nvPr>
            <p:ph type="ctrTitle"/>
          </p:nvPr>
        </p:nvSpPr>
        <p:spPr>
          <a:xfrm>
            <a:off x="571500" y="336507"/>
            <a:ext cx="9732433" cy="528222"/>
          </a:xfrm>
        </p:spPr>
        <p:txBody>
          <a:bodyPr/>
          <a:lstStyle/>
          <a:p>
            <a:pPr algn="ctr"/>
            <a:r>
              <a:rPr lang="nl-NL" sz="3200" dirty="0"/>
              <a:t>Situatie 3: Nieuwe MBA bij ZKG</a:t>
            </a:r>
          </a:p>
        </p:txBody>
      </p:sp>
      <p:pic>
        <p:nvPicPr>
          <p:cNvPr id="2" name="Afbeelding 1" descr="Afbeelding met tekst, diagram, tekening, tekenfilm">
            <a:extLst>
              <a:ext uri="{FF2B5EF4-FFF2-40B4-BE49-F238E27FC236}">
                <a16:creationId xmlns:a16="http://schemas.microsoft.com/office/drawing/2014/main" id="{F4088AA6-A08F-31BE-19D8-4E8F4498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591" y="2424560"/>
            <a:ext cx="7984818" cy="4237532"/>
          </a:xfrm>
          <a:prstGeom prst="rect">
            <a:avLst/>
          </a:prstGeom>
        </p:spPr>
      </p:pic>
    </p:spTree>
    <p:extLst>
      <p:ext uri="{BB962C8B-B14F-4D97-AF65-F5344CB8AC3E}">
        <p14:creationId xmlns:p14="http://schemas.microsoft.com/office/powerpoint/2010/main" val="51006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CBB67-259E-BF9E-2573-48085610CCB7}"/>
            </a:ext>
          </a:extLst>
        </p:cNvPr>
        <p:cNvGrpSpPr/>
        <p:nvPr/>
      </p:nvGrpSpPr>
      <p:grpSpPr>
        <a:xfrm>
          <a:off x="0" y="0"/>
          <a:ext cx="0" cy="0"/>
          <a:chOff x="0" y="0"/>
          <a:chExt cx="0" cy="0"/>
        </a:xfrm>
      </p:grpSpPr>
      <p:sp>
        <p:nvSpPr>
          <p:cNvPr id="29" name="Tekstvak 28">
            <a:extLst>
              <a:ext uri="{FF2B5EF4-FFF2-40B4-BE49-F238E27FC236}">
                <a16:creationId xmlns:a16="http://schemas.microsoft.com/office/drawing/2014/main" id="{B2680BB6-1EB0-BBE3-BF3F-1DA73189D7EA}"/>
              </a:ext>
            </a:extLst>
          </p:cNvPr>
          <p:cNvSpPr txBox="1"/>
          <p:nvPr/>
        </p:nvSpPr>
        <p:spPr>
          <a:xfrm>
            <a:off x="507996" y="1101021"/>
            <a:ext cx="10382250" cy="1015663"/>
          </a:xfrm>
          <a:prstGeom prst="rect">
            <a:avLst/>
          </a:prstGeom>
          <a:noFill/>
        </p:spPr>
        <p:txBody>
          <a:bodyPr wrap="square">
            <a:spAutoFit/>
          </a:bodyPr>
          <a:lstStyle/>
          <a:p>
            <a:r>
              <a:rPr lang="nl-NL" sz="2000" dirty="0"/>
              <a:t>Een vergunningaanvraag voor een </a:t>
            </a:r>
            <a:r>
              <a:rPr lang="nl-NL" sz="2000" dirty="0" err="1"/>
              <a:t>mba</a:t>
            </a:r>
            <a:r>
              <a:rPr lang="nl-NL" sz="2000" dirty="0"/>
              <a:t> die binnen het omgevingsplan past met aandachtsgebieden over een ZKG. Kan/moet dit worden geweigerd?</a:t>
            </a:r>
          </a:p>
          <a:p>
            <a:pPr lvl="1"/>
            <a:r>
              <a:rPr lang="nl-NL" sz="2000" b="1" u="sng" kern="100" dirty="0">
                <a:solidFill>
                  <a:schemeClr val="tx2">
                    <a:lumMod val="75000"/>
                  </a:schemeClr>
                </a:solidFill>
                <a:ea typeface="Verdana" panose="020B0604030504040204" pitchFamily="34" charset="0"/>
                <a:cs typeface="Times New Roman" panose="02020603050405020304" pitchFamily="18" charset="0"/>
              </a:rPr>
              <a:t>Ontbreken van VG is geen weigeringsgrond, maar afweging AG kan dat wel zijn</a:t>
            </a:r>
            <a:endParaRPr lang="nl-NL" sz="2000" b="1" u="sng" dirty="0">
              <a:solidFill>
                <a:schemeClr val="tx2">
                  <a:lumMod val="75000"/>
                </a:schemeClr>
              </a:solidFill>
            </a:endParaRPr>
          </a:p>
        </p:txBody>
      </p:sp>
      <p:sp>
        <p:nvSpPr>
          <p:cNvPr id="30" name="Titel 1">
            <a:extLst>
              <a:ext uri="{FF2B5EF4-FFF2-40B4-BE49-F238E27FC236}">
                <a16:creationId xmlns:a16="http://schemas.microsoft.com/office/drawing/2014/main" id="{90430CA4-91D5-378B-03B5-1DA9B2A1A1F1}"/>
              </a:ext>
            </a:extLst>
          </p:cNvPr>
          <p:cNvSpPr>
            <a:spLocks noGrp="1"/>
          </p:cNvSpPr>
          <p:nvPr>
            <p:ph type="ctrTitle"/>
          </p:nvPr>
        </p:nvSpPr>
        <p:spPr>
          <a:xfrm>
            <a:off x="571500" y="336507"/>
            <a:ext cx="9732433" cy="528222"/>
          </a:xfrm>
        </p:spPr>
        <p:txBody>
          <a:bodyPr/>
          <a:lstStyle/>
          <a:p>
            <a:pPr algn="ctr"/>
            <a:r>
              <a:rPr lang="nl-NL" sz="3200" dirty="0"/>
              <a:t>Situatie 4: Nieuwe MBA bij ZKG</a:t>
            </a:r>
          </a:p>
        </p:txBody>
      </p:sp>
      <p:pic>
        <p:nvPicPr>
          <p:cNvPr id="2" name="Afbeelding 1" descr="Afbeelding met tekst, diagram, schermopname, tekenfilm">
            <a:extLst>
              <a:ext uri="{FF2B5EF4-FFF2-40B4-BE49-F238E27FC236}">
                <a16:creationId xmlns:a16="http://schemas.microsoft.com/office/drawing/2014/main" id="{E1240351-21C5-79D6-62D0-EC146759D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00" y="2234437"/>
            <a:ext cx="8509000" cy="4443654"/>
          </a:xfrm>
          <a:prstGeom prst="rect">
            <a:avLst/>
          </a:prstGeom>
        </p:spPr>
      </p:pic>
    </p:spTree>
    <p:extLst>
      <p:ext uri="{BB962C8B-B14F-4D97-AF65-F5344CB8AC3E}">
        <p14:creationId xmlns:p14="http://schemas.microsoft.com/office/powerpoint/2010/main" val="202353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56EFA-8977-10EA-89FA-1B903F7EDD22}"/>
            </a:ext>
          </a:extLst>
        </p:cNvPr>
        <p:cNvGrpSpPr/>
        <p:nvPr/>
      </p:nvGrpSpPr>
      <p:grpSpPr>
        <a:xfrm>
          <a:off x="0" y="0"/>
          <a:ext cx="0" cy="0"/>
          <a:chOff x="0" y="0"/>
          <a:chExt cx="0" cy="0"/>
        </a:xfrm>
      </p:grpSpPr>
      <p:sp>
        <p:nvSpPr>
          <p:cNvPr id="29" name="Tekstvak 28">
            <a:extLst>
              <a:ext uri="{FF2B5EF4-FFF2-40B4-BE49-F238E27FC236}">
                <a16:creationId xmlns:a16="http://schemas.microsoft.com/office/drawing/2014/main" id="{98A9A429-C827-F228-2C3D-14FDA028D376}"/>
              </a:ext>
              <a:ext uri="{C183D7F6-B498-43B3-948B-1728B52AA6E4}">
                <adec:decorative xmlns:adec="http://schemas.microsoft.com/office/drawing/2017/decorative" val="1"/>
              </a:ext>
            </a:extLst>
          </p:cNvPr>
          <p:cNvSpPr txBox="1"/>
          <p:nvPr/>
        </p:nvSpPr>
        <p:spPr>
          <a:xfrm>
            <a:off x="507996" y="1240721"/>
            <a:ext cx="5467291" cy="3139321"/>
          </a:xfrm>
          <a:prstGeom prst="rect">
            <a:avLst/>
          </a:prstGeom>
          <a:noFill/>
        </p:spPr>
        <p:txBody>
          <a:bodyPr wrap="square">
            <a:spAutoFit/>
          </a:bodyPr>
          <a:lstStyle/>
          <a:p>
            <a:endParaRPr lang="nl-NL" dirty="0"/>
          </a:p>
          <a:p>
            <a:pPr marL="285750" indent="-285750">
              <a:buFont typeface="Arial" panose="020B0604020202020204" pitchFamily="34" charset="0"/>
              <a:buChar char="•"/>
            </a:pPr>
            <a:r>
              <a:rPr lang="nl-NL" sz="2000" dirty="0"/>
              <a:t>Aan</a:t>
            </a:r>
            <a:r>
              <a:rPr lang="nl-NL" sz="1600" dirty="0">
                <a:solidFill>
                  <a:srgbClr val="275937"/>
                </a:solidFill>
                <a:latin typeface="Verdana"/>
              </a:rPr>
              <a:t> </a:t>
            </a:r>
            <a:r>
              <a:rPr lang="nl-NL" sz="2000" dirty="0"/>
              <a:t>de hand van veel gestelde vragen zetten wij binnenkort extra informatie over aandachtsgebieden op de IPLO-website</a:t>
            </a:r>
          </a:p>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r>
              <a:rPr lang="nl-NL" sz="2000" dirty="0"/>
              <a:t>Is er nog behoefte aan bepaalde informatie? Laat het ons weten!</a:t>
            </a:r>
          </a:p>
          <a:p>
            <a:pPr marL="285750" indent="-285750">
              <a:buFont typeface="Arial" panose="020B0604020202020204" pitchFamily="34" charset="0"/>
              <a:buChar char="•"/>
            </a:pPr>
            <a:endParaRPr lang="nl-NL" sz="2000" dirty="0"/>
          </a:p>
          <a:p>
            <a:pPr marL="742950" lvl="1" indent="-285750">
              <a:buFont typeface="Arial" panose="020B0604020202020204" pitchFamily="34" charset="0"/>
              <a:buChar char="•"/>
            </a:pPr>
            <a:r>
              <a:rPr lang="nl-NL" sz="2000" dirty="0"/>
              <a:t>Manuel.beterams@rws.nl</a:t>
            </a:r>
          </a:p>
          <a:p>
            <a:pPr marL="742950" lvl="1" indent="-285750">
              <a:buFont typeface="Arial" panose="020B0604020202020204" pitchFamily="34" charset="0"/>
              <a:buChar char="•"/>
            </a:pPr>
            <a:r>
              <a:rPr lang="nl-NL" sz="2000" dirty="0"/>
              <a:t>Koen.wiering@rws.nl</a:t>
            </a:r>
          </a:p>
        </p:txBody>
      </p:sp>
      <p:sp>
        <p:nvSpPr>
          <p:cNvPr id="30" name="Titel 1">
            <a:extLst>
              <a:ext uri="{FF2B5EF4-FFF2-40B4-BE49-F238E27FC236}">
                <a16:creationId xmlns:a16="http://schemas.microsoft.com/office/drawing/2014/main" id="{FE6A52B6-27EE-2F73-F311-296D44953C0E}"/>
              </a:ext>
              <a:ext uri="{C183D7F6-B498-43B3-948B-1728B52AA6E4}">
                <adec:decorative xmlns:adec="http://schemas.microsoft.com/office/drawing/2017/decorative" val="1"/>
              </a:ext>
            </a:extLst>
          </p:cNvPr>
          <p:cNvSpPr>
            <a:spLocks noGrp="1"/>
          </p:cNvSpPr>
          <p:nvPr>
            <p:ph type="ctrTitle"/>
          </p:nvPr>
        </p:nvSpPr>
        <p:spPr>
          <a:xfrm>
            <a:off x="290844" y="420516"/>
            <a:ext cx="6870448" cy="528222"/>
          </a:xfrm>
        </p:spPr>
        <p:txBody>
          <a:bodyPr/>
          <a:lstStyle/>
          <a:p>
            <a:pPr algn="ctr"/>
            <a:r>
              <a:rPr lang="nl-NL" sz="3200" dirty="0"/>
              <a:t>IPLO website</a:t>
            </a:r>
          </a:p>
        </p:txBody>
      </p:sp>
      <p:sp>
        <p:nvSpPr>
          <p:cNvPr id="3" name="Tijdelijke aanduiding voor dianummer 2">
            <a:extLst>
              <a:ext uri="{FF2B5EF4-FFF2-40B4-BE49-F238E27FC236}">
                <a16:creationId xmlns:a16="http://schemas.microsoft.com/office/drawing/2014/main" id="{B951B7E1-2EA7-7BE5-DC59-7723B257C36D}"/>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17</a:t>
            </a:fld>
            <a:endParaRPr lang="nl-NL"/>
          </a:p>
        </p:txBody>
      </p:sp>
      <p:pic>
        <p:nvPicPr>
          <p:cNvPr id="2" name="Afbeelding 1">
            <a:extLst>
              <a:ext uri="{FF2B5EF4-FFF2-40B4-BE49-F238E27FC236}">
                <a16:creationId xmlns:a16="http://schemas.microsoft.com/office/drawing/2014/main" id="{B4B77BE2-5D1F-0DAB-D263-0DEB49F7EEE7}"/>
              </a:ext>
              <a:ext uri="{C183D7F6-B498-43B3-948B-1728B52AA6E4}">
                <adec:decorative xmlns:adec="http://schemas.microsoft.com/office/drawing/2017/decorative" val="1"/>
              </a:ext>
            </a:extLst>
          </p:cNvPr>
          <p:cNvPicPr>
            <a:picLocks noChangeAspect="1"/>
          </p:cNvPicPr>
          <p:nvPr/>
        </p:nvPicPr>
        <p:blipFill>
          <a:blip r:embed="rId2"/>
          <a:srcRect l="69007" t="9141" r="14496" b="29763"/>
          <a:stretch/>
        </p:blipFill>
        <p:spPr>
          <a:xfrm>
            <a:off x="5975287" y="948738"/>
            <a:ext cx="5531644" cy="48654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3695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65DDD-F2D1-F8F8-A119-5B9E36E155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7A25E4-36AF-78BF-7DB6-89A47FB4D599}"/>
              </a:ext>
              <a:ext uri="{C183D7F6-B498-43B3-948B-1728B52AA6E4}">
                <adec:decorative xmlns:adec="http://schemas.microsoft.com/office/drawing/2017/decorative" val="1"/>
              </a:ext>
            </a:extLst>
          </p:cNvPr>
          <p:cNvSpPr>
            <a:spLocks noGrp="1"/>
          </p:cNvSpPr>
          <p:nvPr>
            <p:ph type="ctrTitle"/>
          </p:nvPr>
        </p:nvSpPr>
        <p:spPr>
          <a:xfrm>
            <a:off x="571500" y="2327770"/>
            <a:ext cx="6001316" cy="1312423"/>
          </a:xfrm>
        </p:spPr>
        <p:txBody>
          <a:bodyPr/>
          <a:lstStyle/>
          <a:p>
            <a:r>
              <a:rPr lang="nl-NL" dirty="0"/>
              <a:t>Actualiteiten</a:t>
            </a:r>
          </a:p>
        </p:txBody>
      </p:sp>
      <p:pic>
        <p:nvPicPr>
          <p:cNvPr id="12" name="Picture Placeholder 11">
            <a:extLst>
              <a:ext uri="{FF2B5EF4-FFF2-40B4-BE49-F238E27FC236}">
                <a16:creationId xmlns:a16="http://schemas.microsoft.com/office/drawing/2014/main" id="{FA469DD4-AE71-5341-C907-55F368648D51}"/>
              </a:ext>
              <a:ext uri="{C183D7F6-B498-43B3-948B-1728B52AA6E4}">
                <adec:decorative xmlns:adec="http://schemas.microsoft.com/office/drawing/2017/decorative" val="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201027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FA8A6-2C7A-E995-712B-A09F03D35E6A}"/>
            </a:ext>
          </a:extLst>
        </p:cNvPr>
        <p:cNvGrpSpPr/>
        <p:nvPr/>
      </p:nvGrpSpPr>
      <p:grpSpPr>
        <a:xfrm>
          <a:off x="0" y="0"/>
          <a:ext cx="0" cy="0"/>
          <a:chOff x="0" y="0"/>
          <a:chExt cx="0" cy="0"/>
        </a:xfrm>
      </p:grpSpPr>
      <p:sp>
        <p:nvSpPr>
          <p:cNvPr id="29" name="Tekstvak 28">
            <a:extLst>
              <a:ext uri="{FF2B5EF4-FFF2-40B4-BE49-F238E27FC236}">
                <a16:creationId xmlns:a16="http://schemas.microsoft.com/office/drawing/2014/main" id="{DDFA503B-0096-CD0E-5ECB-E946486C6FB4}"/>
              </a:ext>
              <a:ext uri="{C183D7F6-B498-43B3-948B-1728B52AA6E4}">
                <adec:decorative xmlns:adec="http://schemas.microsoft.com/office/drawing/2017/decorative" val="1"/>
              </a:ext>
            </a:extLst>
          </p:cNvPr>
          <p:cNvSpPr txBox="1"/>
          <p:nvPr/>
        </p:nvSpPr>
        <p:spPr>
          <a:xfrm>
            <a:off x="507996" y="1240721"/>
            <a:ext cx="9912543" cy="3847207"/>
          </a:xfrm>
          <a:prstGeom prst="rect">
            <a:avLst/>
          </a:prstGeom>
          <a:noFill/>
        </p:spPr>
        <p:txBody>
          <a:bodyPr wrap="square">
            <a:spAutoFit/>
          </a:bodyPr>
          <a:lstStyle/>
          <a:p>
            <a:pPr marL="285750" indent="-285750">
              <a:buFont typeface="Arial" panose="020B0604020202020204" pitchFamily="34" charset="0"/>
              <a:buChar char="•"/>
            </a:pPr>
            <a:endParaRPr lang="nl-NL" sz="2000" dirty="0"/>
          </a:p>
          <a:p>
            <a:pPr marL="342900" indent="-342900">
              <a:buFont typeface="Arial" panose="020B0604020202020204" pitchFamily="34" charset="0"/>
              <a:buChar char="•"/>
            </a:pPr>
            <a:r>
              <a:rPr lang="nl-NL" sz="2400" dirty="0"/>
              <a:t>Verzamelbesluit externe veiligheid 2027 </a:t>
            </a:r>
            <a:r>
              <a:rPr lang="nl-NL" sz="1200" dirty="0"/>
              <a:t>(verwachte inwerkingtreding 1 juli 2027)</a:t>
            </a:r>
          </a:p>
          <a:p>
            <a:pPr marL="742950" lvl="1" indent="-285750">
              <a:lnSpc>
                <a:spcPct val="200000"/>
              </a:lnSpc>
              <a:buFont typeface="Arial" panose="020B0604020202020204" pitchFamily="34" charset="0"/>
              <a:buChar char="•"/>
            </a:pPr>
            <a:r>
              <a:rPr lang="nl-NL" dirty="0"/>
              <a:t>Aanwijzing gifwolkaandachtsgebied Basisnet</a:t>
            </a:r>
          </a:p>
          <a:p>
            <a:pPr marL="742950" lvl="1" indent="-285750">
              <a:lnSpc>
                <a:spcPct val="200000"/>
              </a:lnSpc>
              <a:buFont typeface="Arial" panose="020B0604020202020204" pitchFamily="34" charset="0"/>
              <a:buChar char="•"/>
            </a:pPr>
            <a:r>
              <a:rPr lang="nl-NL" dirty="0"/>
              <a:t>Vervallen van rechtswege geldend voorschriftengebied bij PAG</a:t>
            </a:r>
          </a:p>
          <a:p>
            <a:pPr marL="742950" lvl="1" indent="-285750">
              <a:lnSpc>
                <a:spcPct val="200000"/>
              </a:lnSpc>
              <a:buFont typeface="Arial" panose="020B0604020202020204" pitchFamily="34" charset="0"/>
              <a:buChar char="•"/>
            </a:pPr>
            <a:r>
              <a:rPr lang="nl-NL" dirty="0"/>
              <a:t>Geen aanwijzing voorschriftengebied nodig bij tunnels</a:t>
            </a:r>
          </a:p>
          <a:p>
            <a:pPr marL="742950" lvl="1" indent="-285750">
              <a:lnSpc>
                <a:spcPct val="200000"/>
              </a:lnSpc>
              <a:buFont typeface="Arial" panose="020B0604020202020204" pitchFamily="34" charset="0"/>
              <a:buChar char="•"/>
            </a:pPr>
            <a:r>
              <a:rPr lang="nl-NL" dirty="0"/>
              <a:t>Voorwaardelijk aanwijzen voorschriftengebied mogelijk</a:t>
            </a:r>
          </a:p>
          <a:p>
            <a:pPr marL="742950" lvl="1" indent="-285750">
              <a:lnSpc>
                <a:spcPct val="200000"/>
              </a:lnSpc>
              <a:buFont typeface="Arial" panose="020B0604020202020204" pitchFamily="34" charset="0"/>
              <a:buChar char="•"/>
            </a:pPr>
            <a:r>
              <a:rPr lang="nl-NL" dirty="0"/>
              <a:t>Verduidelijking artikel 4.90 </a:t>
            </a:r>
            <a:r>
              <a:rPr lang="nl-NL" dirty="0" err="1"/>
              <a:t>Bbl</a:t>
            </a:r>
            <a:r>
              <a:rPr lang="nl-NL" dirty="0"/>
              <a:t> in relatie tot gelijkwaardigheid</a:t>
            </a:r>
          </a:p>
          <a:p>
            <a:pPr marL="742950" lvl="1" indent="-285750">
              <a:buFont typeface="Arial" panose="020B0604020202020204" pitchFamily="34" charset="0"/>
              <a:buChar char="•"/>
            </a:pPr>
            <a:endParaRPr lang="nl-NL" sz="2000" dirty="0"/>
          </a:p>
        </p:txBody>
      </p:sp>
      <p:sp>
        <p:nvSpPr>
          <p:cNvPr id="30" name="Titel 1">
            <a:extLst>
              <a:ext uri="{FF2B5EF4-FFF2-40B4-BE49-F238E27FC236}">
                <a16:creationId xmlns:a16="http://schemas.microsoft.com/office/drawing/2014/main" id="{99B77BAA-9545-70FF-0EBF-F7DFCE9D67EF}"/>
              </a:ext>
            </a:extLst>
          </p:cNvPr>
          <p:cNvSpPr>
            <a:spLocks noGrp="1"/>
          </p:cNvSpPr>
          <p:nvPr>
            <p:ph type="ctrTitle"/>
          </p:nvPr>
        </p:nvSpPr>
        <p:spPr>
          <a:xfrm>
            <a:off x="290843" y="420516"/>
            <a:ext cx="10872079" cy="528222"/>
          </a:xfrm>
        </p:spPr>
        <p:txBody>
          <a:bodyPr/>
          <a:lstStyle/>
          <a:p>
            <a:pPr algn="ctr"/>
            <a:r>
              <a:rPr lang="nl-NL" sz="3200" dirty="0"/>
              <a:t>Ontwikkelingen aandachtsgebieden</a:t>
            </a:r>
          </a:p>
        </p:txBody>
      </p:sp>
      <p:sp>
        <p:nvSpPr>
          <p:cNvPr id="2" name="Tijdelijke aanduiding voor dianummer 1">
            <a:extLst>
              <a:ext uri="{FF2B5EF4-FFF2-40B4-BE49-F238E27FC236}">
                <a16:creationId xmlns:a16="http://schemas.microsoft.com/office/drawing/2014/main" id="{98646441-7F92-222F-F27C-A17201F4A0D2}"/>
              </a:ext>
            </a:extLst>
          </p:cNvPr>
          <p:cNvSpPr>
            <a:spLocks noGrp="1"/>
          </p:cNvSpPr>
          <p:nvPr>
            <p:ph type="sldNum" sz="quarter" idx="12"/>
          </p:nvPr>
        </p:nvSpPr>
        <p:spPr/>
        <p:txBody>
          <a:bodyPr/>
          <a:lstStyle/>
          <a:p>
            <a:fld id="{1B71BB4A-7DC0-41F9-B589-288E53C2F0C1}" type="slidenum">
              <a:rPr lang="nl-NL" smtClean="0"/>
              <a:t>19</a:t>
            </a:fld>
            <a:endParaRPr lang="nl-NL"/>
          </a:p>
        </p:txBody>
      </p:sp>
    </p:spTree>
    <p:extLst>
      <p:ext uri="{BB962C8B-B14F-4D97-AF65-F5344CB8AC3E}">
        <p14:creationId xmlns:p14="http://schemas.microsoft.com/office/powerpoint/2010/main" val="3298701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D44AC8-8CD1-C95C-A1B0-0873C1528B64}"/>
              </a:ext>
              <a:ext uri="{C183D7F6-B498-43B3-948B-1728B52AA6E4}">
                <adec:decorative xmlns:adec="http://schemas.microsoft.com/office/drawing/2017/decorative" val="1"/>
              </a:ext>
            </a:extLst>
          </p:cNvPr>
          <p:cNvSpPr>
            <a:spLocks noGrp="1"/>
          </p:cNvSpPr>
          <p:nvPr>
            <p:ph type="ctrTitle"/>
          </p:nvPr>
        </p:nvSpPr>
        <p:spPr>
          <a:xfrm>
            <a:off x="571498" y="1848461"/>
            <a:ext cx="6479129" cy="1580539"/>
          </a:xfrm>
        </p:spPr>
        <p:txBody>
          <a:bodyPr/>
          <a:lstStyle/>
          <a:p>
            <a:r>
              <a:rPr lang="nl-NL" b="1" dirty="0"/>
              <a:t>Aandachtsgebieden</a:t>
            </a:r>
            <a:r>
              <a:rPr lang="nl-NL" dirty="0"/>
              <a:t> Omgevingsveiligheid</a:t>
            </a:r>
            <a:endParaRPr lang="nl-NL" sz="5200" dirty="0"/>
          </a:p>
        </p:txBody>
      </p:sp>
      <p:sp>
        <p:nvSpPr>
          <p:cNvPr id="3" name="Ondertitel 2">
            <a:extLst>
              <a:ext uri="{FF2B5EF4-FFF2-40B4-BE49-F238E27FC236}">
                <a16:creationId xmlns:a16="http://schemas.microsoft.com/office/drawing/2014/main" id="{8A4D444E-EB53-FA99-B39F-7A0B1685362B}"/>
              </a:ext>
              <a:ext uri="{C183D7F6-B498-43B3-948B-1728B52AA6E4}">
                <adec:decorative xmlns:adec="http://schemas.microsoft.com/office/drawing/2017/decorative" val="1"/>
              </a:ext>
            </a:extLst>
          </p:cNvPr>
          <p:cNvSpPr>
            <a:spLocks noGrp="1"/>
          </p:cNvSpPr>
          <p:nvPr>
            <p:ph type="subTitle" idx="1"/>
          </p:nvPr>
        </p:nvSpPr>
        <p:spPr>
          <a:xfrm>
            <a:off x="571498" y="4615545"/>
            <a:ext cx="5380037" cy="1580539"/>
          </a:xfrm>
        </p:spPr>
        <p:txBody>
          <a:bodyPr/>
          <a:lstStyle/>
          <a:p>
            <a:r>
              <a:rPr lang="nl-NL" dirty="0"/>
              <a:t>Rutger de Groot, Brandweer Fryslân</a:t>
            </a:r>
          </a:p>
          <a:p>
            <a:r>
              <a:rPr lang="nl-NL" dirty="0"/>
              <a:t>Manuel Beterams, Rijkswaterstaat</a:t>
            </a:r>
          </a:p>
          <a:p>
            <a:r>
              <a:rPr lang="nl-NL" dirty="0"/>
              <a:t>Koen Wiering, Rijkswaterstaat</a:t>
            </a:r>
          </a:p>
          <a:p>
            <a:endParaRPr lang="nl-NL" dirty="0"/>
          </a:p>
          <a:p>
            <a:endParaRPr lang="nl-NL" dirty="0"/>
          </a:p>
        </p:txBody>
      </p:sp>
      <p:pic>
        <p:nvPicPr>
          <p:cNvPr id="12" name="Picture Placeholder 11">
            <a:extLst>
              <a:ext uri="{FF2B5EF4-FFF2-40B4-BE49-F238E27FC236}">
                <a16:creationId xmlns:a16="http://schemas.microsoft.com/office/drawing/2014/main" id="{56F4A6CE-5DDB-A300-2B9A-B7AA4F9F8351}"/>
              </a:ext>
              <a:ext uri="{C183D7F6-B498-43B3-948B-1728B52AA6E4}">
                <adec:decorative xmlns:adec="http://schemas.microsoft.com/office/drawing/2017/decorative" val="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961217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8821D-5682-0596-00C3-3D62E2E33B19}"/>
            </a:ext>
          </a:extLst>
        </p:cNvPr>
        <p:cNvGrpSpPr/>
        <p:nvPr/>
      </p:nvGrpSpPr>
      <p:grpSpPr>
        <a:xfrm>
          <a:off x="0" y="0"/>
          <a:ext cx="0" cy="0"/>
          <a:chOff x="0" y="0"/>
          <a:chExt cx="0" cy="0"/>
        </a:xfrm>
      </p:grpSpPr>
      <p:sp>
        <p:nvSpPr>
          <p:cNvPr id="29" name="Tekstvak 28">
            <a:extLst>
              <a:ext uri="{FF2B5EF4-FFF2-40B4-BE49-F238E27FC236}">
                <a16:creationId xmlns:a16="http://schemas.microsoft.com/office/drawing/2014/main" id="{D3B01F7A-B71A-F4E7-7F77-4B8C798E16B5}"/>
              </a:ext>
              <a:ext uri="{C183D7F6-B498-43B3-948B-1728B52AA6E4}">
                <adec:decorative xmlns:adec="http://schemas.microsoft.com/office/drawing/2017/decorative" val="1"/>
              </a:ext>
            </a:extLst>
          </p:cNvPr>
          <p:cNvSpPr txBox="1"/>
          <p:nvPr/>
        </p:nvSpPr>
        <p:spPr>
          <a:xfrm>
            <a:off x="507996" y="1240721"/>
            <a:ext cx="10576122" cy="3154710"/>
          </a:xfrm>
          <a:prstGeom prst="rect">
            <a:avLst/>
          </a:prstGeom>
          <a:noFill/>
        </p:spPr>
        <p:txBody>
          <a:bodyPr wrap="square">
            <a:spAutoFit/>
          </a:bodyPr>
          <a:lstStyle/>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r>
              <a:rPr lang="nl-NL" sz="2400" dirty="0"/>
              <a:t>Buiten het verzamelbesluit externe veiligheid 2027</a:t>
            </a:r>
          </a:p>
          <a:p>
            <a:pPr marL="742950" lvl="1" indent="-285750">
              <a:buFont typeface="Arial" panose="020B0604020202020204" pitchFamily="34" charset="0"/>
              <a:buChar char="•"/>
            </a:pPr>
            <a:r>
              <a:rPr lang="nl-NL" sz="2000" dirty="0"/>
              <a:t>Aanwijzing nieuwe </a:t>
            </a:r>
            <a:r>
              <a:rPr lang="nl-NL" sz="2000" dirty="0" err="1"/>
              <a:t>mba’s</a:t>
            </a:r>
            <a:r>
              <a:rPr lang="nl-NL" sz="2000" dirty="0"/>
              <a:t> (met regels, verwijzing naar PGS 37-1 en-2 en afstanden PR en AG):</a:t>
            </a:r>
          </a:p>
          <a:p>
            <a:pPr marL="1200150" lvl="2" indent="-285750">
              <a:buFont typeface="Arial" panose="020B0604020202020204" pitchFamily="34" charset="0"/>
              <a:buChar char="•"/>
            </a:pPr>
            <a:r>
              <a:rPr lang="nl-NL" sz="1800" dirty="0"/>
              <a:t>EOS</a:t>
            </a:r>
          </a:p>
          <a:p>
            <a:pPr marL="1200150" lvl="2" indent="-285750">
              <a:buFont typeface="Arial" panose="020B0604020202020204" pitchFamily="34" charset="0"/>
              <a:buChar char="•"/>
            </a:pPr>
            <a:r>
              <a:rPr lang="nl-NL" sz="1800" dirty="0"/>
              <a:t>Li-ion batterijen opslag</a:t>
            </a:r>
          </a:p>
          <a:p>
            <a:pPr marL="1200150" lvl="2" indent="-285750">
              <a:buFont typeface="Arial" panose="020B0604020202020204" pitchFamily="34" charset="0"/>
              <a:buChar char="•"/>
            </a:pPr>
            <a:endParaRPr lang="nl-NL" sz="1500" dirty="0"/>
          </a:p>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r>
              <a:rPr lang="nl-NL" sz="2400" dirty="0"/>
              <a:t>Handreiking gelijkwaardigheid voorschriftengebieden</a:t>
            </a:r>
          </a:p>
          <a:p>
            <a:pPr marL="742950" lvl="1" indent="-285750">
              <a:buFont typeface="Arial" panose="020B0604020202020204" pitchFamily="34" charset="0"/>
              <a:buChar char="•"/>
            </a:pPr>
            <a:r>
              <a:rPr lang="nl-NL" sz="2000" dirty="0"/>
              <a:t>Eerste concept gereed, verwacht Q1 2026</a:t>
            </a:r>
          </a:p>
        </p:txBody>
      </p:sp>
      <p:sp>
        <p:nvSpPr>
          <p:cNvPr id="30" name="Titel 1">
            <a:extLst>
              <a:ext uri="{FF2B5EF4-FFF2-40B4-BE49-F238E27FC236}">
                <a16:creationId xmlns:a16="http://schemas.microsoft.com/office/drawing/2014/main" id="{40ECCFE6-3D52-9783-B504-591CFE60C2B5}"/>
              </a:ext>
              <a:ext uri="{C183D7F6-B498-43B3-948B-1728B52AA6E4}">
                <adec:decorative xmlns:adec="http://schemas.microsoft.com/office/drawing/2017/decorative" val="1"/>
              </a:ext>
            </a:extLst>
          </p:cNvPr>
          <p:cNvSpPr>
            <a:spLocks noGrp="1"/>
          </p:cNvSpPr>
          <p:nvPr>
            <p:ph type="ctrTitle"/>
          </p:nvPr>
        </p:nvSpPr>
        <p:spPr>
          <a:xfrm>
            <a:off x="290843" y="420516"/>
            <a:ext cx="10872079" cy="528222"/>
          </a:xfrm>
        </p:spPr>
        <p:txBody>
          <a:bodyPr/>
          <a:lstStyle/>
          <a:p>
            <a:pPr algn="ctr"/>
            <a:r>
              <a:rPr lang="nl-NL" sz="3200" dirty="0"/>
              <a:t>Ontwikkelingen aandachtsgebieden 2</a:t>
            </a:r>
          </a:p>
        </p:txBody>
      </p:sp>
      <p:sp>
        <p:nvSpPr>
          <p:cNvPr id="2" name="Tijdelijke aanduiding voor dianummer 1">
            <a:extLst>
              <a:ext uri="{FF2B5EF4-FFF2-40B4-BE49-F238E27FC236}">
                <a16:creationId xmlns:a16="http://schemas.microsoft.com/office/drawing/2014/main" id="{E82B51D5-1560-FD20-A4C6-87E21A3F3DAD}"/>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20</a:t>
            </a:fld>
            <a:endParaRPr lang="nl-NL"/>
          </a:p>
        </p:txBody>
      </p:sp>
    </p:spTree>
    <p:extLst>
      <p:ext uri="{BB962C8B-B14F-4D97-AF65-F5344CB8AC3E}">
        <p14:creationId xmlns:p14="http://schemas.microsoft.com/office/powerpoint/2010/main" val="705136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D44AC8-8CD1-C95C-A1B0-0873C1528B64}"/>
              </a:ext>
              <a:ext uri="{C183D7F6-B498-43B3-948B-1728B52AA6E4}">
                <adec:decorative xmlns:adec="http://schemas.microsoft.com/office/drawing/2017/decorative" val="1"/>
              </a:ext>
            </a:extLst>
          </p:cNvPr>
          <p:cNvSpPr>
            <a:spLocks noGrp="1"/>
          </p:cNvSpPr>
          <p:nvPr>
            <p:ph type="ctrTitle"/>
          </p:nvPr>
        </p:nvSpPr>
        <p:spPr/>
        <p:txBody>
          <a:bodyPr/>
          <a:lstStyle/>
          <a:p>
            <a:r>
              <a:rPr lang="nl-NL" dirty="0"/>
              <a:t>Advisering en ervaringen Brandweer</a:t>
            </a:r>
            <a:br>
              <a:rPr lang="nl-NL" dirty="0"/>
            </a:br>
            <a:endParaRPr lang="nl-NL" dirty="0"/>
          </a:p>
        </p:txBody>
      </p:sp>
      <p:sp>
        <p:nvSpPr>
          <p:cNvPr id="3" name="Ondertitel 2">
            <a:extLst>
              <a:ext uri="{FF2B5EF4-FFF2-40B4-BE49-F238E27FC236}">
                <a16:creationId xmlns:a16="http://schemas.microsoft.com/office/drawing/2014/main" id="{8A4D444E-EB53-FA99-B39F-7A0B1685362B}"/>
              </a:ext>
              <a:ext uri="{C183D7F6-B498-43B3-948B-1728B52AA6E4}">
                <adec:decorative xmlns:adec="http://schemas.microsoft.com/office/drawing/2017/decorative" val="1"/>
              </a:ext>
            </a:extLst>
          </p:cNvPr>
          <p:cNvSpPr>
            <a:spLocks noGrp="1"/>
          </p:cNvSpPr>
          <p:nvPr>
            <p:ph type="subTitle" idx="1"/>
          </p:nvPr>
        </p:nvSpPr>
        <p:spPr>
          <a:xfrm>
            <a:off x="571501" y="3796748"/>
            <a:ext cx="7606402" cy="677265"/>
          </a:xfrm>
        </p:spPr>
        <p:txBody>
          <a:bodyPr/>
          <a:lstStyle/>
          <a:p>
            <a:endParaRPr lang="nl-NL" dirty="0"/>
          </a:p>
        </p:txBody>
      </p:sp>
      <p:sp>
        <p:nvSpPr>
          <p:cNvPr id="5" name="Tijdelijke aanduiding voor voettekst 4">
            <a:extLst>
              <a:ext uri="{FF2B5EF4-FFF2-40B4-BE49-F238E27FC236}">
                <a16:creationId xmlns:a16="http://schemas.microsoft.com/office/drawing/2014/main" id="{0E77D1C3-96F6-B50B-BCC2-7737B0870B43}"/>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Brandweer Fryslân – Rutger de Groot</a:t>
            </a:r>
          </a:p>
        </p:txBody>
      </p:sp>
      <p:pic>
        <p:nvPicPr>
          <p:cNvPr id="17" name="Tijdelijke aanduiding voor afbeelding 16" descr="Afbeelding met tekst, voertuig, buitenshuis, Landvoertuig">
            <a:extLst>
              <a:ext uri="{FF2B5EF4-FFF2-40B4-BE49-F238E27FC236}">
                <a16:creationId xmlns:a16="http://schemas.microsoft.com/office/drawing/2014/main" id="{E09A29EA-28EB-CABD-5FF1-6BA7630B766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675" r="16675"/>
          <a:stretch>
            <a:fillRect/>
          </a:stretch>
        </p:blipFill>
        <p:spPr/>
      </p:pic>
    </p:spTree>
    <p:extLst>
      <p:ext uri="{BB962C8B-B14F-4D97-AF65-F5344CB8AC3E}">
        <p14:creationId xmlns:p14="http://schemas.microsoft.com/office/powerpoint/2010/main" val="667823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B41852-71F5-518D-53B2-298A67BF7372}"/>
              </a:ext>
            </a:extLst>
          </p:cNvPr>
          <p:cNvSpPr>
            <a:spLocks noGrp="1"/>
          </p:cNvSpPr>
          <p:nvPr>
            <p:ph type="ctrTitle"/>
          </p:nvPr>
        </p:nvSpPr>
        <p:spPr/>
        <p:txBody>
          <a:bodyPr/>
          <a:lstStyle/>
          <a:p>
            <a:r>
              <a:rPr lang="nl-NL" dirty="0"/>
              <a:t>Inhoud</a:t>
            </a:r>
          </a:p>
        </p:txBody>
      </p:sp>
      <p:sp>
        <p:nvSpPr>
          <p:cNvPr id="3" name="Ondertitel 2">
            <a:extLst>
              <a:ext uri="{FF2B5EF4-FFF2-40B4-BE49-F238E27FC236}">
                <a16:creationId xmlns:a16="http://schemas.microsoft.com/office/drawing/2014/main" id="{9EDB0B39-9F43-5F95-F4CA-A8D538BDABF8}"/>
              </a:ext>
            </a:extLst>
          </p:cNvPr>
          <p:cNvSpPr>
            <a:spLocks noGrp="1"/>
          </p:cNvSpPr>
          <p:nvPr>
            <p:ph type="subTitle" idx="1"/>
          </p:nvPr>
        </p:nvSpPr>
        <p:spPr/>
        <p:txBody>
          <a:bodyPr/>
          <a:lstStyle/>
          <a:p>
            <a:pPr marL="342900" indent="-342900">
              <a:buFontTx/>
              <a:buChar char="-"/>
            </a:pPr>
            <a:r>
              <a:rPr lang="nl-NL" dirty="0"/>
              <a:t>Advisering Brandweer</a:t>
            </a:r>
          </a:p>
          <a:p>
            <a:pPr marL="342900" indent="-342900">
              <a:buFontTx/>
              <a:buChar char="-"/>
            </a:pPr>
            <a:r>
              <a:rPr lang="nl-NL" dirty="0"/>
              <a:t>Ervaringen</a:t>
            </a:r>
          </a:p>
          <a:p>
            <a:pPr marL="342900" indent="-342900">
              <a:buFontTx/>
              <a:buChar char="-"/>
            </a:pPr>
            <a:r>
              <a:rPr lang="nl-NL" dirty="0"/>
              <a:t>Basis Brandweerzorg</a:t>
            </a:r>
          </a:p>
        </p:txBody>
      </p:sp>
      <p:pic>
        <p:nvPicPr>
          <p:cNvPr id="12" name="Tijdelijke aanduiding voor afbeelding 11" descr="Afbeelding met brandweerman, vuur, buitenshuis, hemel">
            <a:extLst>
              <a:ext uri="{FF2B5EF4-FFF2-40B4-BE49-F238E27FC236}">
                <a16:creationId xmlns:a16="http://schemas.microsoft.com/office/drawing/2014/main" id="{5BAF5F15-4309-E2BF-AB0B-FB945E9E497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680" r="16680"/>
          <a:stretch>
            <a:fillRect/>
          </a:stretch>
        </p:blipFill>
        <p:spPr/>
      </p:pic>
    </p:spTree>
    <p:extLst>
      <p:ext uri="{BB962C8B-B14F-4D97-AF65-F5344CB8AC3E}">
        <p14:creationId xmlns:p14="http://schemas.microsoft.com/office/powerpoint/2010/main" val="171125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10718BE-BCD3-76A2-0136-0DB1BD7E1797}"/>
              </a:ext>
              <a:ext uri="{C183D7F6-B498-43B3-948B-1728B52AA6E4}">
                <adec:decorative xmlns:adec="http://schemas.microsoft.com/office/drawing/2017/decorative" val="1"/>
              </a:ext>
            </a:extLst>
          </p:cNvPr>
          <p:cNvSpPr>
            <a:spLocks noGrp="1"/>
          </p:cNvSpPr>
          <p:nvPr>
            <p:ph type="ctrTitle"/>
          </p:nvPr>
        </p:nvSpPr>
        <p:spPr/>
        <p:txBody>
          <a:bodyPr/>
          <a:lstStyle/>
          <a:p>
            <a:r>
              <a:rPr lang="nl-NL" dirty="0"/>
              <a:t>Advisering</a:t>
            </a:r>
          </a:p>
        </p:txBody>
      </p:sp>
      <p:sp>
        <p:nvSpPr>
          <p:cNvPr id="4" name="Ondertitel 3">
            <a:extLst>
              <a:ext uri="{FF2B5EF4-FFF2-40B4-BE49-F238E27FC236}">
                <a16:creationId xmlns:a16="http://schemas.microsoft.com/office/drawing/2014/main" id="{5E91E8BC-D1F5-6824-8B2A-7033FDD422E4}"/>
              </a:ext>
              <a:ext uri="{C183D7F6-B498-43B3-948B-1728B52AA6E4}">
                <adec:decorative xmlns:adec="http://schemas.microsoft.com/office/drawing/2017/decorative" val="1"/>
              </a:ext>
            </a:extLst>
          </p:cNvPr>
          <p:cNvSpPr>
            <a:spLocks noGrp="1"/>
          </p:cNvSpPr>
          <p:nvPr>
            <p:ph type="subTitle" idx="1"/>
          </p:nvPr>
        </p:nvSpPr>
        <p:spPr/>
        <p:txBody>
          <a:bodyPr/>
          <a:lstStyle/>
          <a:p>
            <a:r>
              <a:rPr lang="nl-NL" dirty="0" err="1"/>
              <a:t>MBA’s</a:t>
            </a:r>
            <a:r>
              <a:rPr lang="nl-NL" dirty="0"/>
              <a:t> [</a:t>
            </a:r>
            <a:r>
              <a:rPr lang="nl-NL" dirty="0" err="1"/>
              <a:t>Omg.Besluit</a:t>
            </a:r>
            <a:r>
              <a:rPr lang="nl-NL" dirty="0"/>
              <a:t> 4.33]</a:t>
            </a:r>
          </a:p>
          <a:p>
            <a:r>
              <a:rPr lang="nl-NL" dirty="0"/>
              <a:t>Fysieke veiligheid [</a:t>
            </a:r>
            <a:r>
              <a:rPr lang="nl-NL" dirty="0" err="1"/>
              <a:t>Bkl</a:t>
            </a:r>
            <a:r>
              <a:rPr lang="nl-NL" dirty="0"/>
              <a:t> 5.2]</a:t>
            </a:r>
          </a:p>
          <a:p>
            <a:endParaRPr lang="nl-NL" dirty="0"/>
          </a:p>
          <a:p>
            <a:r>
              <a:rPr lang="nl-NL" dirty="0"/>
              <a:t>Gericht op zelfredzaamheid en fysieke veiligheid:</a:t>
            </a:r>
          </a:p>
          <a:p>
            <a:pPr>
              <a:buFont typeface="+mj-lt"/>
              <a:buAutoNum type="arabicPeriod"/>
            </a:pPr>
            <a:r>
              <a:rPr lang="nl-NL" dirty="0"/>
              <a:t>Plaatsgebonden Risico</a:t>
            </a:r>
          </a:p>
          <a:p>
            <a:pPr>
              <a:buFont typeface="+mj-lt"/>
              <a:buAutoNum type="arabicPeriod"/>
            </a:pPr>
            <a:r>
              <a:rPr lang="nl-NL" dirty="0"/>
              <a:t>Aandachtsgebieden/ Voorschriftengebieden</a:t>
            </a:r>
          </a:p>
          <a:p>
            <a:pPr>
              <a:buFont typeface="+mj-lt"/>
              <a:buAutoNum type="arabicPeriod"/>
            </a:pPr>
            <a:r>
              <a:rPr lang="nl-NL" dirty="0"/>
              <a:t>Omgevingswaarden</a:t>
            </a:r>
          </a:p>
          <a:p>
            <a:pPr>
              <a:buFont typeface="+mj-lt"/>
              <a:buAutoNum type="arabicPeriod"/>
            </a:pPr>
            <a:endParaRPr lang="nl-NL" dirty="0"/>
          </a:p>
          <a:p>
            <a:r>
              <a:rPr lang="nl-NL" dirty="0"/>
              <a:t>Advies gericht op optimaliseren van veiligheid</a:t>
            </a:r>
          </a:p>
          <a:p>
            <a:pPr>
              <a:buFont typeface="+mj-lt"/>
              <a:buAutoNum type="arabicPeriod"/>
            </a:pPr>
            <a:r>
              <a:rPr lang="nl-NL" dirty="0"/>
              <a:t>Verplaatsen van opslagen</a:t>
            </a:r>
          </a:p>
          <a:p>
            <a:pPr>
              <a:buFont typeface="+mj-lt"/>
              <a:buAutoNum type="arabicPeriod"/>
            </a:pPr>
            <a:r>
              <a:rPr lang="nl-NL" dirty="0"/>
              <a:t>Draaien van panden/ blinde muren etc.</a:t>
            </a:r>
          </a:p>
          <a:p>
            <a:pPr marL="0" indent="0">
              <a:buNone/>
            </a:pPr>
            <a:endParaRPr lang="nl-NL" dirty="0"/>
          </a:p>
          <a:p>
            <a:pPr marL="0" indent="0">
              <a:buNone/>
            </a:pPr>
            <a:endParaRPr lang="nl-NL" dirty="0"/>
          </a:p>
        </p:txBody>
      </p:sp>
      <p:sp>
        <p:nvSpPr>
          <p:cNvPr id="6" name="Tijdelijke aanduiding voor dianummer 5">
            <a:extLst>
              <a:ext uri="{FF2B5EF4-FFF2-40B4-BE49-F238E27FC236}">
                <a16:creationId xmlns:a16="http://schemas.microsoft.com/office/drawing/2014/main" id="{9DD0ABA0-9B5F-E7D5-CACB-4ACE5555C587}"/>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23</a:t>
            </a:fld>
            <a:endParaRPr lang="nl-NL"/>
          </a:p>
        </p:txBody>
      </p:sp>
      <p:pic>
        <p:nvPicPr>
          <p:cNvPr id="7" name="Graphic 6">
            <a:extLst>
              <a:ext uri="{FF2B5EF4-FFF2-40B4-BE49-F238E27FC236}">
                <a16:creationId xmlns:a16="http://schemas.microsoft.com/office/drawing/2014/main" id="{19A155F1-5830-8A7C-F921-0D44B845109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pic>
        <p:nvPicPr>
          <p:cNvPr id="25" name="Tijdelijke aanduiding voor afbeelding 24" descr="Afbeelding met tekst, cirkel, diagram, kaart">
            <a:extLst>
              <a:ext uri="{FF2B5EF4-FFF2-40B4-BE49-F238E27FC236}">
                <a16:creationId xmlns:a16="http://schemas.microsoft.com/office/drawing/2014/main" id="{B8430355-2421-49D6-E426-CD10F49AF6A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3092" r="13092"/>
          <a:stretch>
            <a:fillRect/>
          </a:stretch>
        </p:blipFill>
        <p:spPr/>
      </p:pic>
    </p:spTree>
    <p:extLst>
      <p:ext uri="{BB962C8B-B14F-4D97-AF65-F5344CB8AC3E}">
        <p14:creationId xmlns:p14="http://schemas.microsoft.com/office/powerpoint/2010/main" val="108526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7900393-4089-B9DF-6A59-5CC348677C00}"/>
              </a:ext>
            </a:extLst>
          </p:cNvPr>
          <p:cNvSpPr>
            <a:spLocks noGrp="1"/>
          </p:cNvSpPr>
          <p:nvPr>
            <p:ph type="ctrTitle"/>
          </p:nvPr>
        </p:nvSpPr>
        <p:spPr/>
        <p:txBody>
          <a:bodyPr/>
          <a:lstStyle/>
          <a:p>
            <a:r>
              <a:rPr lang="nl-NL" dirty="0"/>
              <a:t>Ervaringen - Leeuwarden</a:t>
            </a:r>
          </a:p>
        </p:txBody>
      </p:sp>
      <p:sp>
        <p:nvSpPr>
          <p:cNvPr id="4" name="Ondertitel 3">
            <a:extLst>
              <a:ext uri="{FF2B5EF4-FFF2-40B4-BE49-F238E27FC236}">
                <a16:creationId xmlns:a16="http://schemas.microsoft.com/office/drawing/2014/main" id="{0A60301A-044C-A956-224D-B84F2DBE5C51}"/>
              </a:ext>
            </a:extLst>
          </p:cNvPr>
          <p:cNvSpPr>
            <a:spLocks noGrp="1"/>
          </p:cNvSpPr>
          <p:nvPr>
            <p:ph type="subTitle" idx="1"/>
          </p:nvPr>
        </p:nvSpPr>
        <p:spPr>
          <a:xfrm>
            <a:off x="6246813" y="2035628"/>
            <a:ext cx="5380038" cy="3963533"/>
          </a:xfrm>
        </p:spPr>
        <p:txBody>
          <a:bodyPr/>
          <a:lstStyle/>
          <a:p>
            <a:r>
              <a:rPr lang="nl-NL" dirty="0"/>
              <a:t>Regionaal (maar ook landelijk) ervaringen met het gebruik van aandachtsgebieden.</a:t>
            </a:r>
          </a:p>
          <a:p>
            <a:endParaRPr lang="nl-NL" dirty="0"/>
          </a:p>
          <a:p>
            <a:r>
              <a:rPr lang="nl-NL" dirty="0"/>
              <a:t>Gemeente Leeuwarden – Buitengebied Zuid</a:t>
            </a:r>
          </a:p>
          <a:p>
            <a:endParaRPr lang="nl-NL" dirty="0"/>
          </a:p>
          <a:p>
            <a:r>
              <a:rPr lang="nl-NL" dirty="0"/>
              <a:t>Gebiedstypen</a:t>
            </a:r>
          </a:p>
          <a:p>
            <a:r>
              <a:rPr lang="nl-NL" dirty="0"/>
              <a:t>Aandachtsgebieden</a:t>
            </a:r>
          </a:p>
          <a:p>
            <a:r>
              <a:rPr lang="nl-NL" dirty="0"/>
              <a:t>Voorschriftengebieden</a:t>
            </a:r>
          </a:p>
          <a:p>
            <a:endParaRPr lang="nl-NL" dirty="0"/>
          </a:p>
          <a:p>
            <a:r>
              <a:rPr lang="nl-NL" dirty="0"/>
              <a:t>Bijbehorende planregels</a:t>
            </a:r>
          </a:p>
          <a:p>
            <a:endParaRPr lang="nl-NL" dirty="0"/>
          </a:p>
        </p:txBody>
      </p:sp>
      <p:sp>
        <p:nvSpPr>
          <p:cNvPr id="6" name="Tijdelijke aanduiding voor dianummer 5">
            <a:extLst>
              <a:ext uri="{FF2B5EF4-FFF2-40B4-BE49-F238E27FC236}">
                <a16:creationId xmlns:a16="http://schemas.microsoft.com/office/drawing/2014/main" id="{536995A4-4223-38B0-76AC-D9C74D36DC00}"/>
              </a:ext>
            </a:extLst>
          </p:cNvPr>
          <p:cNvSpPr>
            <a:spLocks noGrp="1"/>
          </p:cNvSpPr>
          <p:nvPr>
            <p:ph type="sldNum" sz="quarter" idx="12"/>
          </p:nvPr>
        </p:nvSpPr>
        <p:spPr/>
        <p:txBody>
          <a:bodyPr/>
          <a:lstStyle/>
          <a:p>
            <a:fld id="{1B71BB4A-7DC0-41F9-B589-288E53C2F0C1}" type="slidenum">
              <a:rPr lang="nl-NL" smtClean="0"/>
              <a:t>24</a:t>
            </a:fld>
            <a:endParaRPr lang="nl-NL"/>
          </a:p>
        </p:txBody>
      </p:sp>
      <p:pic>
        <p:nvPicPr>
          <p:cNvPr id="5" name="Afbeelding 4" descr="Afbeelding met kaart, tekst, atlas">
            <a:extLst>
              <a:ext uri="{FF2B5EF4-FFF2-40B4-BE49-F238E27FC236}">
                <a16:creationId xmlns:a16="http://schemas.microsoft.com/office/drawing/2014/main" id="{A8D5C353-02CE-9950-F4A6-B11B9D3858C2}"/>
              </a:ext>
            </a:extLst>
          </p:cNvPr>
          <p:cNvPicPr>
            <a:picLocks noChangeAspect="1"/>
          </p:cNvPicPr>
          <p:nvPr/>
        </p:nvPicPr>
        <p:blipFill>
          <a:blip r:embed="rId2"/>
          <a:stretch>
            <a:fillRect/>
          </a:stretch>
        </p:blipFill>
        <p:spPr>
          <a:xfrm>
            <a:off x="239846" y="2017421"/>
            <a:ext cx="5856154" cy="3897156"/>
          </a:xfrm>
          <a:prstGeom prst="rect">
            <a:avLst/>
          </a:prstGeom>
        </p:spPr>
      </p:pic>
      <p:pic>
        <p:nvPicPr>
          <p:cNvPr id="7" name="Content Placeholder 3" descr="Afbeelding met kaart, tekst&#10;&#10;">
            <a:extLst>
              <a:ext uri="{FF2B5EF4-FFF2-40B4-BE49-F238E27FC236}">
                <a16:creationId xmlns:a16="http://schemas.microsoft.com/office/drawing/2014/main" id="{D237D323-A894-E9C8-A80D-FCCCDF44A4A9}"/>
              </a:ext>
            </a:extLst>
          </p:cNvPr>
          <p:cNvPicPr>
            <a:picLocks noChangeAspect="1"/>
          </p:cNvPicPr>
          <p:nvPr/>
        </p:nvPicPr>
        <p:blipFill>
          <a:blip r:embed="rId3"/>
          <a:stretch>
            <a:fillRect/>
          </a:stretch>
        </p:blipFill>
        <p:spPr>
          <a:xfrm>
            <a:off x="154006" y="663108"/>
            <a:ext cx="6009449" cy="5885325"/>
          </a:xfrm>
          <a:prstGeom prst="rect">
            <a:avLst/>
          </a:prstGeom>
        </p:spPr>
      </p:pic>
    </p:spTree>
    <p:extLst>
      <p:ext uri="{BB962C8B-B14F-4D97-AF65-F5344CB8AC3E}">
        <p14:creationId xmlns:p14="http://schemas.microsoft.com/office/powerpoint/2010/main" val="24383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19B1F5-8B5A-0B30-5ABA-9608DDE1D0FE}"/>
              </a:ext>
              <a:ext uri="{C183D7F6-B498-43B3-948B-1728B52AA6E4}">
                <adec:decorative xmlns:adec="http://schemas.microsoft.com/office/drawing/2017/decorative" val="1"/>
              </a:ext>
            </a:extLst>
          </p:cNvPr>
          <p:cNvSpPr>
            <a:spLocks noGrp="1"/>
          </p:cNvSpPr>
          <p:nvPr>
            <p:ph type="ctrTitle"/>
          </p:nvPr>
        </p:nvSpPr>
        <p:spPr/>
        <p:txBody>
          <a:bodyPr/>
          <a:lstStyle/>
          <a:p>
            <a:r>
              <a:rPr lang="nl-NL" dirty="0"/>
              <a:t>Leerpunten</a:t>
            </a:r>
          </a:p>
        </p:txBody>
      </p:sp>
      <p:sp>
        <p:nvSpPr>
          <p:cNvPr id="3" name="Ondertitel 2">
            <a:extLst>
              <a:ext uri="{FF2B5EF4-FFF2-40B4-BE49-F238E27FC236}">
                <a16:creationId xmlns:a16="http://schemas.microsoft.com/office/drawing/2014/main" id="{258542C2-835C-581B-83B2-4C5F65295C16}"/>
              </a:ext>
              <a:ext uri="{C183D7F6-B498-43B3-948B-1728B52AA6E4}">
                <adec:decorative xmlns:adec="http://schemas.microsoft.com/office/drawing/2017/decorative" val="1"/>
              </a:ext>
            </a:extLst>
          </p:cNvPr>
          <p:cNvSpPr>
            <a:spLocks noGrp="1"/>
          </p:cNvSpPr>
          <p:nvPr>
            <p:ph type="subTitle" idx="1"/>
          </p:nvPr>
        </p:nvSpPr>
        <p:spPr>
          <a:xfrm>
            <a:off x="571501" y="1127562"/>
            <a:ext cx="4326502" cy="1002738"/>
          </a:xfrm>
        </p:spPr>
        <p:txBody>
          <a:bodyPr/>
          <a:lstStyle/>
          <a:p>
            <a:r>
              <a:rPr lang="nl-NL" dirty="0"/>
              <a:t>Meedenken met gemeenten levert uitdagingen op, legt complexiteit van het Omgevingsplan bloot en leidt tot mooie samenwerking:</a:t>
            </a:r>
          </a:p>
        </p:txBody>
      </p:sp>
      <p:sp>
        <p:nvSpPr>
          <p:cNvPr id="5" name="Tijdelijke aanduiding voor dianummer 4">
            <a:extLst>
              <a:ext uri="{FF2B5EF4-FFF2-40B4-BE49-F238E27FC236}">
                <a16:creationId xmlns:a16="http://schemas.microsoft.com/office/drawing/2014/main" id="{8D9C356C-7E55-D48C-7D60-24FE89F390AF}"/>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25</a:t>
            </a:fld>
            <a:endParaRPr lang="nl-NL"/>
          </a:p>
        </p:txBody>
      </p:sp>
      <p:sp>
        <p:nvSpPr>
          <p:cNvPr id="7" name="Tijdelijke aanduiding voor tekst 6">
            <a:extLst>
              <a:ext uri="{FF2B5EF4-FFF2-40B4-BE49-F238E27FC236}">
                <a16:creationId xmlns:a16="http://schemas.microsoft.com/office/drawing/2014/main" id="{E1A2837E-94B6-7A5C-4774-5D69476B3863}"/>
              </a:ext>
              <a:ext uri="{C183D7F6-B498-43B3-948B-1728B52AA6E4}">
                <adec:decorative xmlns:adec="http://schemas.microsoft.com/office/drawing/2017/decorative" val="1"/>
              </a:ext>
            </a:extLst>
          </p:cNvPr>
          <p:cNvSpPr>
            <a:spLocks noGrp="1"/>
          </p:cNvSpPr>
          <p:nvPr>
            <p:ph type="body" sz="quarter" idx="14"/>
          </p:nvPr>
        </p:nvSpPr>
        <p:spPr>
          <a:xfrm>
            <a:off x="1129684" y="2169451"/>
            <a:ext cx="7080000" cy="611999"/>
          </a:xfrm>
        </p:spPr>
        <p:txBody>
          <a:bodyPr/>
          <a:lstStyle/>
          <a:p>
            <a:r>
              <a:rPr lang="nl-NL" dirty="0"/>
              <a:t>Bepalen/ controleren van functies, vergunningen en gebouwen in plangebied</a:t>
            </a:r>
          </a:p>
        </p:txBody>
      </p:sp>
      <p:sp>
        <p:nvSpPr>
          <p:cNvPr id="9" name="Tijdelijke aanduiding voor tekst 8">
            <a:extLst>
              <a:ext uri="{FF2B5EF4-FFF2-40B4-BE49-F238E27FC236}">
                <a16:creationId xmlns:a16="http://schemas.microsoft.com/office/drawing/2014/main" id="{EB5C235C-7C26-B7D3-41D9-BAD54C5AA105}"/>
              </a:ext>
              <a:ext uri="{C183D7F6-B498-43B3-948B-1728B52AA6E4}">
                <adec:decorative xmlns:adec="http://schemas.microsoft.com/office/drawing/2017/decorative" val="1"/>
              </a:ext>
            </a:extLst>
          </p:cNvPr>
          <p:cNvSpPr>
            <a:spLocks noGrp="1"/>
          </p:cNvSpPr>
          <p:nvPr>
            <p:ph type="body" sz="quarter" idx="16"/>
          </p:nvPr>
        </p:nvSpPr>
        <p:spPr>
          <a:xfrm>
            <a:off x="1129684" y="2903467"/>
            <a:ext cx="6366519" cy="611999"/>
          </a:xfrm>
        </p:spPr>
        <p:txBody>
          <a:bodyPr/>
          <a:lstStyle/>
          <a:p>
            <a:r>
              <a:rPr lang="nl-NL" dirty="0"/>
              <a:t>Bepalen van kwaliteitsniveaus/ ambities per gebiedstype</a:t>
            </a:r>
          </a:p>
        </p:txBody>
      </p:sp>
      <p:sp>
        <p:nvSpPr>
          <p:cNvPr id="11" name="Tijdelijke aanduiding voor tekst 10">
            <a:extLst>
              <a:ext uri="{FF2B5EF4-FFF2-40B4-BE49-F238E27FC236}">
                <a16:creationId xmlns:a16="http://schemas.microsoft.com/office/drawing/2014/main" id="{46887D26-782C-4226-D63B-020DD9E42C25}"/>
              </a:ext>
              <a:ext uri="{C183D7F6-B498-43B3-948B-1728B52AA6E4}">
                <adec:decorative xmlns:adec="http://schemas.microsoft.com/office/drawing/2017/decorative" val="1"/>
              </a:ext>
            </a:extLst>
          </p:cNvPr>
          <p:cNvSpPr>
            <a:spLocks noGrp="1"/>
          </p:cNvSpPr>
          <p:nvPr>
            <p:ph type="body" sz="quarter" idx="18"/>
          </p:nvPr>
        </p:nvSpPr>
        <p:spPr>
          <a:xfrm>
            <a:off x="1132065" y="3636415"/>
            <a:ext cx="7405538" cy="611999"/>
          </a:xfrm>
        </p:spPr>
        <p:txBody>
          <a:bodyPr/>
          <a:lstStyle/>
          <a:p>
            <a:r>
              <a:rPr lang="nl-NL" dirty="0"/>
              <a:t>Bepalen type in te zetten planregels [meldplicht/ vergunningplicht/ maatwerk/ proces]</a:t>
            </a:r>
          </a:p>
        </p:txBody>
      </p:sp>
      <p:pic>
        <p:nvPicPr>
          <p:cNvPr id="13" name="Afbeelding 12">
            <a:extLst>
              <a:ext uri="{FF2B5EF4-FFF2-40B4-BE49-F238E27FC236}">
                <a16:creationId xmlns:a16="http://schemas.microsoft.com/office/drawing/2014/main" id="{E740F48E-0CFA-EEAE-6928-03885A01823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53" y="2189558"/>
            <a:ext cx="615100" cy="615100"/>
          </a:xfrm>
          <a:prstGeom prst="rect">
            <a:avLst/>
          </a:prstGeom>
        </p:spPr>
      </p:pic>
      <p:pic>
        <p:nvPicPr>
          <p:cNvPr id="18" name="Afbeelding 17">
            <a:extLst>
              <a:ext uri="{FF2B5EF4-FFF2-40B4-BE49-F238E27FC236}">
                <a16:creationId xmlns:a16="http://schemas.microsoft.com/office/drawing/2014/main" id="{01332D45-12D8-DAC7-801C-DC581DC3755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41" y="2875843"/>
            <a:ext cx="615100" cy="615100"/>
          </a:xfrm>
          <a:prstGeom prst="rect">
            <a:avLst/>
          </a:prstGeom>
        </p:spPr>
      </p:pic>
      <p:pic>
        <p:nvPicPr>
          <p:cNvPr id="19" name="Afbeelding 18">
            <a:extLst>
              <a:ext uri="{FF2B5EF4-FFF2-40B4-BE49-F238E27FC236}">
                <a16:creationId xmlns:a16="http://schemas.microsoft.com/office/drawing/2014/main" id="{05B893B5-E521-BDB8-5755-C4EB7DB2F87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79" y="3633314"/>
            <a:ext cx="615100" cy="615100"/>
          </a:xfrm>
          <a:prstGeom prst="rect">
            <a:avLst/>
          </a:prstGeom>
        </p:spPr>
      </p:pic>
      <p:pic>
        <p:nvPicPr>
          <p:cNvPr id="21" name="Afbeelding 20">
            <a:extLst>
              <a:ext uri="{FF2B5EF4-FFF2-40B4-BE49-F238E27FC236}">
                <a16:creationId xmlns:a16="http://schemas.microsoft.com/office/drawing/2014/main" id="{219F6032-3B10-13B6-32B5-9F144F31D6BF}"/>
              </a:ext>
              <a:ext uri="{C183D7F6-B498-43B3-948B-1728B52AA6E4}">
                <adec:decorative xmlns:adec="http://schemas.microsoft.com/office/drawing/2017/decorative" val="1"/>
              </a:ext>
            </a:extLst>
          </p:cNvPr>
          <p:cNvPicPr>
            <a:picLocks noChangeAspect="1"/>
          </p:cNvPicPr>
          <p:nvPr/>
        </p:nvPicPr>
        <p:blipFill>
          <a:blip r:embed="rId4"/>
          <a:srcRect t="7532" b="4122"/>
          <a:stretch>
            <a:fillRect/>
          </a:stretch>
        </p:blipFill>
        <p:spPr>
          <a:xfrm>
            <a:off x="6570013" y="814168"/>
            <a:ext cx="5293717" cy="1579177"/>
          </a:xfrm>
          <a:prstGeom prst="rect">
            <a:avLst/>
          </a:prstGeom>
        </p:spPr>
      </p:pic>
      <p:sp>
        <p:nvSpPr>
          <p:cNvPr id="22" name="Tijdelijke aanduiding voor tekst 10">
            <a:extLst>
              <a:ext uri="{FF2B5EF4-FFF2-40B4-BE49-F238E27FC236}">
                <a16:creationId xmlns:a16="http://schemas.microsoft.com/office/drawing/2014/main" id="{6E8526EF-D494-5109-788E-E6937DC4C9BE}"/>
              </a:ext>
              <a:ext uri="{C183D7F6-B498-43B3-948B-1728B52AA6E4}">
                <adec:decorative xmlns:adec="http://schemas.microsoft.com/office/drawing/2017/decorative" val="1"/>
              </a:ext>
            </a:extLst>
          </p:cNvPr>
          <p:cNvSpPr txBox="1">
            <a:spLocks/>
          </p:cNvSpPr>
          <p:nvPr/>
        </p:nvSpPr>
        <p:spPr>
          <a:xfrm>
            <a:off x="1166768" y="4319599"/>
            <a:ext cx="7405538" cy="611999"/>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Bepalen en opstellen van passende en bruikbare planregels</a:t>
            </a:r>
          </a:p>
        </p:txBody>
      </p:sp>
      <p:pic>
        <p:nvPicPr>
          <p:cNvPr id="23" name="Afbeelding 22" descr="Afbeelding met logo, symbool, ontwerp">
            <a:extLst>
              <a:ext uri="{FF2B5EF4-FFF2-40B4-BE49-F238E27FC236}">
                <a16:creationId xmlns:a16="http://schemas.microsoft.com/office/drawing/2014/main" id="{21CDC321-1D36-EFBC-BD40-F6E35BD2E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03" y="4319599"/>
            <a:ext cx="615100" cy="615100"/>
          </a:xfrm>
          <a:prstGeom prst="rect">
            <a:avLst/>
          </a:prstGeom>
        </p:spPr>
      </p:pic>
      <p:pic>
        <p:nvPicPr>
          <p:cNvPr id="6" name="Afbeelding 5" descr="Afbeelding met tekst, schermopname, Lettertype, document">
            <a:extLst>
              <a:ext uri="{FF2B5EF4-FFF2-40B4-BE49-F238E27FC236}">
                <a16:creationId xmlns:a16="http://schemas.microsoft.com/office/drawing/2014/main" id="{BCE0B65F-2618-9936-819B-03D4CCC7BCC9}"/>
              </a:ext>
            </a:extLst>
          </p:cNvPr>
          <p:cNvPicPr>
            <a:picLocks noChangeAspect="1"/>
          </p:cNvPicPr>
          <p:nvPr/>
        </p:nvPicPr>
        <p:blipFill>
          <a:blip r:embed="rId5"/>
          <a:srcRect l="5517"/>
          <a:stretch>
            <a:fillRect/>
          </a:stretch>
        </p:blipFill>
        <p:spPr>
          <a:xfrm>
            <a:off x="6570012" y="2639002"/>
            <a:ext cx="5621987" cy="3930852"/>
          </a:xfrm>
          <a:prstGeom prst="rect">
            <a:avLst/>
          </a:prstGeom>
        </p:spPr>
      </p:pic>
    </p:spTree>
    <p:extLst>
      <p:ext uri="{BB962C8B-B14F-4D97-AF65-F5344CB8AC3E}">
        <p14:creationId xmlns:p14="http://schemas.microsoft.com/office/powerpoint/2010/main" val="195868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33B3F5-92B8-A0F3-EDA8-45903844C027}"/>
              </a:ext>
              <a:ext uri="{C183D7F6-B498-43B3-948B-1728B52AA6E4}">
                <adec:decorative xmlns:adec="http://schemas.microsoft.com/office/drawing/2017/decorative" val="1"/>
              </a:ext>
            </a:extLst>
          </p:cNvPr>
          <p:cNvSpPr>
            <a:spLocks noGrp="1"/>
          </p:cNvSpPr>
          <p:nvPr>
            <p:ph type="ctrTitle"/>
          </p:nvPr>
        </p:nvSpPr>
        <p:spPr/>
        <p:txBody>
          <a:bodyPr/>
          <a:lstStyle/>
          <a:p>
            <a:r>
              <a:rPr lang="nl-NL" dirty="0"/>
              <a:t>Basis Brandweerzorg</a:t>
            </a:r>
          </a:p>
        </p:txBody>
      </p:sp>
      <p:sp>
        <p:nvSpPr>
          <p:cNvPr id="3" name="Ondertitel 2">
            <a:extLst>
              <a:ext uri="{FF2B5EF4-FFF2-40B4-BE49-F238E27FC236}">
                <a16:creationId xmlns:a16="http://schemas.microsoft.com/office/drawing/2014/main" id="{E5EAD15E-FC41-D417-FE20-C6B22E9CE361}"/>
              </a:ext>
              <a:ext uri="{C183D7F6-B498-43B3-948B-1728B52AA6E4}">
                <adec:decorative xmlns:adec="http://schemas.microsoft.com/office/drawing/2017/decorative" val="1"/>
              </a:ext>
            </a:extLst>
          </p:cNvPr>
          <p:cNvSpPr>
            <a:spLocks noGrp="1"/>
          </p:cNvSpPr>
          <p:nvPr>
            <p:ph type="subTitle" idx="1"/>
          </p:nvPr>
        </p:nvSpPr>
        <p:spPr/>
        <p:txBody>
          <a:bodyPr/>
          <a:lstStyle/>
          <a:p>
            <a:r>
              <a:rPr lang="nl-NL" dirty="0"/>
              <a:t>Naast de optimalisatie van de fysieke veiligheid heeft de brandweer nog een aantal belangen bij de betrokkenheid/ het meedenken en het adviseren op Omgevingsplannen, - en vergunningen:</a:t>
            </a:r>
          </a:p>
        </p:txBody>
      </p:sp>
      <p:sp>
        <p:nvSpPr>
          <p:cNvPr id="5" name="Tijdelijke aanduiding voor dianummer 4">
            <a:extLst>
              <a:ext uri="{FF2B5EF4-FFF2-40B4-BE49-F238E27FC236}">
                <a16:creationId xmlns:a16="http://schemas.microsoft.com/office/drawing/2014/main" id="{4BAAFB1F-E49B-B26F-F4E2-EC3C614D1690}"/>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26</a:t>
            </a:fld>
            <a:endParaRPr lang="nl-NL"/>
          </a:p>
        </p:txBody>
      </p:sp>
      <p:pic>
        <p:nvPicPr>
          <p:cNvPr id="24" name="Tijdelijke aanduiding voor afbeelding 23">
            <a:extLst>
              <a:ext uri="{FF2B5EF4-FFF2-40B4-BE49-F238E27FC236}">
                <a16:creationId xmlns:a16="http://schemas.microsoft.com/office/drawing/2014/main" id="{BE53642D-82CC-C0AA-4BA4-F859D9B46E30}"/>
              </a:ext>
              <a:ext uri="{C183D7F6-B498-43B3-948B-1728B52AA6E4}">
                <adec:decorative xmlns:adec="http://schemas.microsoft.com/office/drawing/2017/decorative" val="1"/>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14703" r="14703"/>
          <a:stretch>
            <a:fillRect/>
          </a:stretch>
        </p:blipFill>
        <p:spPr/>
      </p:pic>
      <p:sp>
        <p:nvSpPr>
          <p:cNvPr id="25" name="Tijdelijke aanduiding voor tekst 6">
            <a:extLst>
              <a:ext uri="{FF2B5EF4-FFF2-40B4-BE49-F238E27FC236}">
                <a16:creationId xmlns:a16="http://schemas.microsoft.com/office/drawing/2014/main" id="{5688B40C-CDF9-779F-1805-C7D7497FC113}"/>
              </a:ext>
              <a:ext uri="{C183D7F6-B498-43B3-948B-1728B52AA6E4}">
                <adec:decorative xmlns:adec="http://schemas.microsoft.com/office/drawing/2017/decorative" val="1"/>
              </a:ext>
            </a:extLst>
          </p:cNvPr>
          <p:cNvSpPr txBox="1">
            <a:spLocks/>
          </p:cNvSpPr>
          <p:nvPr/>
        </p:nvSpPr>
        <p:spPr>
          <a:xfrm>
            <a:off x="6919738" y="3765942"/>
            <a:ext cx="7080000" cy="611999"/>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Informatie behoefte</a:t>
            </a:r>
          </a:p>
        </p:txBody>
      </p:sp>
      <p:pic>
        <p:nvPicPr>
          <p:cNvPr id="26" name="Afbeelding 25">
            <a:extLst>
              <a:ext uri="{FF2B5EF4-FFF2-40B4-BE49-F238E27FC236}">
                <a16:creationId xmlns:a16="http://schemas.microsoft.com/office/drawing/2014/main" id="{304DDF14-0313-5583-0A84-DEEB4CFF9ED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927" y="3725058"/>
            <a:ext cx="615100" cy="615100"/>
          </a:xfrm>
          <a:prstGeom prst="rect">
            <a:avLst/>
          </a:prstGeom>
        </p:spPr>
      </p:pic>
      <p:sp>
        <p:nvSpPr>
          <p:cNvPr id="27" name="Tijdelijke aanduiding voor tekst 6">
            <a:extLst>
              <a:ext uri="{FF2B5EF4-FFF2-40B4-BE49-F238E27FC236}">
                <a16:creationId xmlns:a16="http://schemas.microsoft.com/office/drawing/2014/main" id="{6A1E902E-EB73-2C0C-A2E3-FAA2E934B3B3}"/>
              </a:ext>
              <a:ext uri="{C183D7F6-B498-43B3-948B-1728B52AA6E4}">
                <adec:decorative xmlns:adec="http://schemas.microsoft.com/office/drawing/2017/decorative" val="1"/>
              </a:ext>
            </a:extLst>
          </p:cNvPr>
          <p:cNvSpPr txBox="1">
            <a:spLocks/>
          </p:cNvSpPr>
          <p:nvPr/>
        </p:nvSpPr>
        <p:spPr>
          <a:xfrm>
            <a:off x="6919738" y="4377941"/>
            <a:ext cx="7080000" cy="611999"/>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Voorbereiding op een snelle en adequate inzet</a:t>
            </a:r>
          </a:p>
        </p:txBody>
      </p:sp>
      <p:sp>
        <p:nvSpPr>
          <p:cNvPr id="28" name="Tijdelijke aanduiding voor tekst 6">
            <a:extLst>
              <a:ext uri="{FF2B5EF4-FFF2-40B4-BE49-F238E27FC236}">
                <a16:creationId xmlns:a16="http://schemas.microsoft.com/office/drawing/2014/main" id="{07C56D2E-4DE9-B9F7-FCDA-D602F27C770B}"/>
              </a:ext>
              <a:ext uri="{C183D7F6-B498-43B3-948B-1728B52AA6E4}">
                <adec:decorative xmlns:adec="http://schemas.microsoft.com/office/drawing/2017/decorative" val="1"/>
              </a:ext>
            </a:extLst>
          </p:cNvPr>
          <p:cNvSpPr txBox="1">
            <a:spLocks/>
          </p:cNvSpPr>
          <p:nvPr/>
        </p:nvSpPr>
        <p:spPr>
          <a:xfrm>
            <a:off x="6919738" y="5038696"/>
            <a:ext cx="7080000" cy="611999"/>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Veiligheid eigen personeel</a:t>
            </a:r>
          </a:p>
        </p:txBody>
      </p:sp>
      <p:pic>
        <p:nvPicPr>
          <p:cNvPr id="29" name="Afbeelding 28">
            <a:extLst>
              <a:ext uri="{FF2B5EF4-FFF2-40B4-BE49-F238E27FC236}">
                <a16:creationId xmlns:a16="http://schemas.microsoft.com/office/drawing/2014/main" id="{64448E5F-502F-8228-0155-4AEE5BD0CA3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888" y="4377941"/>
            <a:ext cx="615100" cy="615100"/>
          </a:xfrm>
          <a:prstGeom prst="rect">
            <a:avLst/>
          </a:prstGeom>
        </p:spPr>
      </p:pic>
      <p:pic>
        <p:nvPicPr>
          <p:cNvPr id="30" name="Afbeelding 29">
            <a:extLst>
              <a:ext uri="{FF2B5EF4-FFF2-40B4-BE49-F238E27FC236}">
                <a16:creationId xmlns:a16="http://schemas.microsoft.com/office/drawing/2014/main" id="{186009AE-035F-30EA-489F-7D7112CE75C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142" y="5060002"/>
            <a:ext cx="615100" cy="615100"/>
          </a:xfrm>
          <a:prstGeom prst="rect">
            <a:avLst/>
          </a:prstGeom>
        </p:spPr>
      </p:pic>
    </p:spTree>
    <p:extLst>
      <p:ext uri="{BB962C8B-B14F-4D97-AF65-F5344CB8AC3E}">
        <p14:creationId xmlns:p14="http://schemas.microsoft.com/office/powerpoint/2010/main" val="369181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3E7D2-759A-8707-B7B4-25389EB956EF}"/>
            </a:ext>
          </a:extLst>
        </p:cNvPr>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5A162664-A2DE-9F2D-78F7-37C16D0FE80B}"/>
              </a:ext>
            </a:extLst>
          </p:cNvPr>
          <p:cNvSpPr>
            <a:spLocks noGrp="1"/>
          </p:cNvSpPr>
          <p:nvPr>
            <p:ph type="title" idx="4294967295"/>
          </p:nvPr>
        </p:nvSpPr>
        <p:spPr>
          <a:xfrm>
            <a:off x="571500" y="6324600"/>
            <a:ext cx="360363" cy="179388"/>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400" rtl="0" eaLnBrk="1" fontAlgn="auto" latinLnBrk="0" hangingPunct="1">
              <a:lnSpc>
                <a:spcPts val="1000"/>
              </a:lnSpc>
              <a:spcBef>
                <a:spcPts val="0"/>
              </a:spcBef>
              <a:spcAft>
                <a:spcPts val="0"/>
              </a:spcAft>
              <a:buClrTx/>
              <a:buSzTx/>
              <a:buFontTx/>
              <a:buNone/>
              <a:tabLst/>
              <a:defRPr/>
            </a:pPr>
            <a:fld id="{1B71BB4A-7DC0-41F9-B589-288E53C2F0C1}" type="slidenum">
              <a:rPr kumimoji="0" lang="nl-NL" sz="105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ts val="1000"/>
                </a:lnSpc>
                <a:spcBef>
                  <a:spcPts val="0"/>
                </a:spcBef>
                <a:spcAft>
                  <a:spcPts val="0"/>
                </a:spcAft>
                <a:buClrTx/>
                <a:buSzTx/>
                <a:buFontTx/>
                <a:buNone/>
                <a:tabLst/>
                <a:defRPr/>
              </a:pPr>
              <a:t>27</a:t>
            </a:fld>
            <a:endParaRPr kumimoji="0" lang="nl-NL" sz="105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Afbeelding 11">
            <a:extLst>
              <a:ext uri="{FF2B5EF4-FFF2-40B4-BE49-F238E27FC236}">
                <a16:creationId xmlns:a16="http://schemas.microsoft.com/office/drawing/2014/main" id="{FD461A03-EE06-4B7D-7DAF-419F551C082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71500" y="875943"/>
            <a:ext cx="10155067" cy="5106113"/>
          </a:xfrm>
          <a:prstGeom prst="rect">
            <a:avLst/>
          </a:prstGeom>
        </p:spPr>
      </p:pic>
      <p:pic>
        <p:nvPicPr>
          <p:cNvPr id="14" name="Afbeelding 13">
            <a:extLst>
              <a:ext uri="{FF2B5EF4-FFF2-40B4-BE49-F238E27FC236}">
                <a16:creationId xmlns:a16="http://schemas.microsoft.com/office/drawing/2014/main" id="{84DD8D50-C36D-2556-2306-403B70997A2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1500" y="1255029"/>
            <a:ext cx="10383699" cy="5249008"/>
          </a:xfrm>
          <a:prstGeom prst="rect">
            <a:avLst/>
          </a:prstGeom>
        </p:spPr>
      </p:pic>
      <p:pic>
        <p:nvPicPr>
          <p:cNvPr id="16" name="Afbeelding 15">
            <a:extLst>
              <a:ext uri="{FF2B5EF4-FFF2-40B4-BE49-F238E27FC236}">
                <a16:creationId xmlns:a16="http://schemas.microsoft.com/office/drawing/2014/main" id="{988B6380-9FA5-EBD1-8DE7-F0E29190835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4762" y="769187"/>
            <a:ext cx="10917174" cy="5734850"/>
          </a:xfrm>
          <a:prstGeom prst="rect">
            <a:avLst/>
          </a:prstGeom>
        </p:spPr>
      </p:pic>
      <p:pic>
        <p:nvPicPr>
          <p:cNvPr id="18" name="Afbeelding 17">
            <a:extLst>
              <a:ext uri="{FF2B5EF4-FFF2-40B4-BE49-F238E27FC236}">
                <a16:creationId xmlns:a16="http://schemas.microsoft.com/office/drawing/2014/main" id="{74496C1A-FFB4-C4CA-ECFA-7772017AE4B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972" y="265203"/>
            <a:ext cx="11421528" cy="6280874"/>
          </a:xfrm>
          <a:prstGeom prst="rect">
            <a:avLst/>
          </a:prstGeom>
        </p:spPr>
      </p:pic>
    </p:spTree>
    <p:extLst>
      <p:ext uri="{BB962C8B-B14F-4D97-AF65-F5344CB8AC3E}">
        <p14:creationId xmlns:p14="http://schemas.microsoft.com/office/powerpoint/2010/main" val="239592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831BC-1BBB-6F14-DD84-C9C70648F9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7CE5F3-F8E0-D2C8-104B-D6C4A1BE798E}"/>
              </a:ext>
              <a:ext uri="{C183D7F6-B498-43B3-948B-1728B52AA6E4}">
                <adec:decorative xmlns:adec="http://schemas.microsoft.com/office/drawing/2017/decorative" val="1"/>
              </a:ext>
            </a:extLst>
          </p:cNvPr>
          <p:cNvSpPr>
            <a:spLocks noGrp="1"/>
          </p:cNvSpPr>
          <p:nvPr>
            <p:ph type="ctrTitle"/>
          </p:nvPr>
        </p:nvSpPr>
        <p:spPr/>
        <p:txBody>
          <a:bodyPr/>
          <a:lstStyle/>
          <a:p>
            <a:r>
              <a:rPr lang="nl-NL" dirty="0"/>
              <a:t>Heb je nog vragen?</a:t>
            </a:r>
            <a:br>
              <a:rPr lang="nl-NL" dirty="0"/>
            </a:br>
            <a:endParaRPr lang="nl-NL" dirty="0"/>
          </a:p>
        </p:txBody>
      </p:sp>
      <p:sp>
        <p:nvSpPr>
          <p:cNvPr id="3" name="Ondertitel 2">
            <a:extLst>
              <a:ext uri="{FF2B5EF4-FFF2-40B4-BE49-F238E27FC236}">
                <a16:creationId xmlns:a16="http://schemas.microsoft.com/office/drawing/2014/main" id="{8DE8CC9A-4EB3-4F77-3051-B526BE266F3F}"/>
              </a:ext>
              <a:ext uri="{C183D7F6-B498-43B3-948B-1728B52AA6E4}">
                <adec:decorative xmlns:adec="http://schemas.microsoft.com/office/drawing/2017/decorative" val="1"/>
              </a:ext>
            </a:extLst>
          </p:cNvPr>
          <p:cNvSpPr>
            <a:spLocks noGrp="1"/>
          </p:cNvSpPr>
          <p:nvPr>
            <p:ph type="subTitle" idx="1"/>
          </p:nvPr>
        </p:nvSpPr>
        <p:spPr>
          <a:xfrm>
            <a:off x="571500" y="3821294"/>
            <a:ext cx="5380037" cy="1153041"/>
          </a:xfrm>
        </p:spPr>
        <p:txBody>
          <a:bodyPr/>
          <a:lstStyle/>
          <a:p>
            <a:pPr marL="285750" indent="-285750">
              <a:buFont typeface="Arial" panose="020B0604020202020204" pitchFamily="34" charset="0"/>
              <a:buChar char="•"/>
            </a:pPr>
            <a:r>
              <a:rPr lang="nl-NL" sz="1800" dirty="0">
                <a:effectLst/>
                <a:ea typeface="Times New Roman" panose="02020603050405020304" pitchFamily="18" charset="0"/>
              </a:rPr>
              <a:t>Kom langs bij de IPLO-corner op het Ontmoetingsplein en spreek mij of een van onze experts aan.</a:t>
            </a:r>
          </a:p>
          <a:p>
            <a:pPr marL="285750" indent="-285750">
              <a:buFont typeface="Arial" panose="020B0604020202020204" pitchFamily="34" charset="0"/>
              <a:buChar char="•"/>
            </a:pPr>
            <a:r>
              <a:rPr lang="nl-NL" sz="1800" dirty="0">
                <a:effectLst/>
                <a:ea typeface="Times New Roman" panose="02020603050405020304" pitchFamily="18" charset="0"/>
                <a:cs typeface="Calibri" panose="020F0502020204030204" pitchFamily="34" charset="0"/>
              </a:rPr>
              <a:t>Ook na de Schakel Special 2025 beantwoord ik graag je vragen. Je kunt contact met mij opnemen via</a:t>
            </a:r>
            <a:r>
              <a:rPr lang="nl-NL" sz="1800" dirty="0">
                <a:ea typeface="Times New Roman" panose="02020603050405020304" pitchFamily="18" charset="0"/>
                <a:cs typeface="Calibri" panose="020F0502020204030204" pitchFamily="34" charset="0"/>
              </a:rPr>
              <a:t> </a:t>
            </a:r>
            <a:r>
              <a:rPr lang="nl-NL" sz="1800" dirty="0">
                <a:cs typeface="Calibri" panose="020F0502020204030204" pitchFamily="34" charset="0"/>
                <a:hlinkClick r:id="rId3"/>
              </a:rPr>
              <a:t>R.degroot@brandweerfryslan.nl</a:t>
            </a:r>
            <a:r>
              <a:rPr lang="nl-NL" sz="1800" dirty="0">
                <a:cs typeface="Calibri" panose="020F0502020204030204" pitchFamily="34" charset="0"/>
              </a:rPr>
              <a:t> of 088 – 229 89 14</a:t>
            </a:r>
            <a:endParaRPr lang="nl-NL" dirty="0"/>
          </a:p>
        </p:txBody>
      </p:sp>
      <p:pic>
        <p:nvPicPr>
          <p:cNvPr id="12" name="Picture Placeholder 11">
            <a:extLst>
              <a:ext uri="{FF2B5EF4-FFF2-40B4-BE49-F238E27FC236}">
                <a16:creationId xmlns:a16="http://schemas.microsoft.com/office/drawing/2014/main" id="{9ABF5988-7F7A-280C-3FAC-A18277C33528}"/>
              </a:ext>
              <a:ext uri="{C183D7F6-B498-43B3-948B-1728B52AA6E4}">
                <adec:decorative xmlns:adec="http://schemas.microsoft.com/office/drawing/2017/decorative" val="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p:pic>
      <p:sp>
        <p:nvSpPr>
          <p:cNvPr id="5" name="Tijdelijke aanduiding voor voettekst 4">
            <a:extLst>
              <a:ext uri="{FF2B5EF4-FFF2-40B4-BE49-F238E27FC236}">
                <a16:creationId xmlns:a16="http://schemas.microsoft.com/office/drawing/2014/main" id="{B54EA2F3-8705-8E87-FB2B-C16A35FDBCEE}"/>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invoegen &gt; Koptekst en voettekst</a:t>
            </a:r>
          </a:p>
        </p:txBody>
      </p:sp>
    </p:spTree>
    <p:extLst>
      <p:ext uri="{BB962C8B-B14F-4D97-AF65-F5344CB8AC3E}">
        <p14:creationId xmlns:p14="http://schemas.microsoft.com/office/powerpoint/2010/main" val="1319782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831BC-1BBB-6F14-DD84-C9C70648F9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7CE5F3-F8E0-D2C8-104B-D6C4A1BE798E}"/>
              </a:ext>
              <a:ext uri="{C183D7F6-B498-43B3-948B-1728B52AA6E4}">
                <adec:decorative xmlns:adec="http://schemas.microsoft.com/office/drawing/2017/decorative" val="1"/>
              </a:ext>
            </a:extLst>
          </p:cNvPr>
          <p:cNvSpPr>
            <a:spLocks noGrp="1"/>
          </p:cNvSpPr>
          <p:nvPr>
            <p:ph type="ctrTitle"/>
          </p:nvPr>
        </p:nvSpPr>
        <p:spPr/>
        <p:txBody>
          <a:bodyPr/>
          <a:lstStyle/>
          <a:p>
            <a:r>
              <a:rPr lang="nl-NL" dirty="0"/>
              <a:t>Verder praten?</a:t>
            </a:r>
            <a:br>
              <a:rPr lang="nl-NL" dirty="0"/>
            </a:br>
            <a:endParaRPr lang="nl-NL" dirty="0"/>
          </a:p>
        </p:txBody>
      </p:sp>
      <p:sp>
        <p:nvSpPr>
          <p:cNvPr id="3" name="Ondertitel 2">
            <a:extLst>
              <a:ext uri="{FF2B5EF4-FFF2-40B4-BE49-F238E27FC236}">
                <a16:creationId xmlns:a16="http://schemas.microsoft.com/office/drawing/2014/main" id="{8DE8CC9A-4EB3-4F77-3051-B526BE266F3F}"/>
              </a:ext>
              <a:ext uri="{C183D7F6-B498-43B3-948B-1728B52AA6E4}">
                <adec:decorative xmlns:adec="http://schemas.microsoft.com/office/drawing/2017/decorative" val="1"/>
              </a:ext>
            </a:extLst>
          </p:cNvPr>
          <p:cNvSpPr>
            <a:spLocks noGrp="1"/>
          </p:cNvSpPr>
          <p:nvPr>
            <p:ph type="subTitle" idx="1"/>
          </p:nvPr>
        </p:nvSpPr>
        <p:spPr>
          <a:xfrm>
            <a:off x="571500" y="3821294"/>
            <a:ext cx="5380037" cy="1153041"/>
          </a:xfrm>
        </p:spPr>
        <p:txBody>
          <a:bodyPr/>
          <a:lstStyle/>
          <a:p>
            <a:pPr marL="285750" indent="-285750">
              <a:buFont typeface="Arial" panose="020B0604020202020204" pitchFamily="34" charset="0"/>
              <a:buChar char="•"/>
            </a:pPr>
            <a:r>
              <a:rPr lang="nl-NL" sz="1800" dirty="0">
                <a:effectLst/>
                <a:ea typeface="Times New Roman" panose="02020603050405020304" pitchFamily="18" charset="0"/>
                <a:cs typeface="Calibri" panose="020F0502020204030204" pitchFamily="34" charset="0"/>
              </a:rPr>
              <a:t>Ook na de </a:t>
            </a:r>
            <a:r>
              <a:rPr lang="nl-NL" sz="1800" dirty="0" err="1">
                <a:effectLst/>
                <a:ea typeface="Times New Roman" panose="02020603050405020304" pitchFamily="18" charset="0"/>
                <a:cs typeface="Calibri" panose="020F0502020204030204" pitchFamily="34" charset="0"/>
              </a:rPr>
              <a:t>Schakeldag</a:t>
            </a:r>
            <a:r>
              <a:rPr lang="nl-NL" sz="1800" dirty="0">
                <a:effectLst/>
                <a:ea typeface="Times New Roman" panose="02020603050405020304" pitchFamily="18" charset="0"/>
                <a:cs typeface="Calibri" panose="020F0502020204030204" pitchFamily="34" charset="0"/>
              </a:rPr>
              <a:t> beantwoorden we graag je vragen. Je kunt contact met ons opnemen via</a:t>
            </a:r>
            <a:r>
              <a:rPr lang="nl-NL" sz="1800" dirty="0">
                <a:ea typeface="Times New Roman" panose="02020603050405020304" pitchFamily="18" charset="0"/>
                <a:cs typeface="Calibri" panose="020F0502020204030204" pitchFamily="34" charset="0"/>
              </a:rPr>
              <a:t> </a:t>
            </a:r>
            <a:r>
              <a:rPr lang="nl-NL" sz="1800" dirty="0">
                <a:hlinkClick r:id="rId3"/>
              </a:rPr>
              <a:t>Manuel.beterams@rws.nl</a:t>
            </a:r>
            <a:r>
              <a:rPr lang="nl-NL" sz="1800" dirty="0"/>
              <a:t> </a:t>
            </a:r>
          </a:p>
          <a:p>
            <a:r>
              <a:rPr lang="nl-NL" sz="1800" dirty="0"/>
              <a:t>     </a:t>
            </a:r>
            <a:r>
              <a:rPr lang="nl-NL" sz="1800" dirty="0">
                <a:hlinkClick r:id="rId4"/>
              </a:rPr>
              <a:t>Koen.wiering@rws.nl</a:t>
            </a:r>
            <a:r>
              <a:rPr lang="nl-NL" sz="1800" dirty="0"/>
              <a:t> </a:t>
            </a:r>
          </a:p>
          <a:p>
            <a:r>
              <a:rPr lang="nl-NL" sz="1800" dirty="0">
                <a:effectLst/>
                <a:ea typeface="Times New Roman" panose="02020603050405020304" pitchFamily="18" charset="0"/>
                <a:cs typeface="Calibri" panose="020F0502020204030204" pitchFamily="34" charset="0"/>
              </a:rPr>
              <a:t> </a:t>
            </a:r>
            <a:endParaRPr lang="nl-NL" dirty="0"/>
          </a:p>
        </p:txBody>
      </p:sp>
      <p:pic>
        <p:nvPicPr>
          <p:cNvPr id="12" name="Picture Placeholder 11">
            <a:extLst>
              <a:ext uri="{FF2B5EF4-FFF2-40B4-BE49-F238E27FC236}">
                <a16:creationId xmlns:a16="http://schemas.microsoft.com/office/drawing/2014/main" id="{9ABF5988-7F7A-280C-3FAC-A18277C33528}"/>
              </a:ext>
              <a:ext uri="{C183D7F6-B498-43B3-948B-1728B52AA6E4}">
                <adec:decorative xmlns:adec="http://schemas.microsoft.com/office/drawing/2017/decorative" val="1"/>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96422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9EDB0B39-9F43-5F95-F4CA-A8D538BDABF8}"/>
              </a:ext>
              <a:ext uri="{C183D7F6-B498-43B3-948B-1728B52AA6E4}">
                <adec:decorative xmlns:adec="http://schemas.microsoft.com/office/drawing/2017/decorative" val="1"/>
              </a:ext>
            </a:extLst>
          </p:cNvPr>
          <p:cNvSpPr>
            <a:spLocks noGrp="1"/>
          </p:cNvSpPr>
          <p:nvPr>
            <p:ph type="subTitle" idx="1"/>
          </p:nvPr>
        </p:nvSpPr>
        <p:spPr>
          <a:xfrm>
            <a:off x="571499" y="3205010"/>
            <a:ext cx="7153134" cy="2861256"/>
          </a:xfrm>
        </p:spPr>
        <p:txBody>
          <a:bodyPr/>
          <a:lstStyle/>
          <a:p>
            <a:pPr marL="342900" indent="-342900">
              <a:lnSpc>
                <a:spcPct val="100000"/>
              </a:lnSpc>
              <a:buFont typeface="Arial" panose="020B0604020202020204" pitchFamily="34" charset="0"/>
              <a:buChar char="•"/>
            </a:pPr>
            <a:r>
              <a:rPr lang="nl-NL" sz="2800" dirty="0"/>
              <a:t>Aandachtsgebieden &amp; voorschriftengebieden</a:t>
            </a:r>
          </a:p>
          <a:p>
            <a:pPr marL="342900" indent="-342900">
              <a:lnSpc>
                <a:spcPct val="100000"/>
              </a:lnSpc>
              <a:buFont typeface="Arial" panose="020B0604020202020204" pitchFamily="34" charset="0"/>
              <a:buChar char="•"/>
            </a:pPr>
            <a:r>
              <a:rPr lang="nl-NL" sz="2800" dirty="0"/>
              <a:t>Kijkje in de IPLO Helpdesk keuken</a:t>
            </a:r>
          </a:p>
          <a:p>
            <a:pPr marL="342900" indent="-342900">
              <a:lnSpc>
                <a:spcPct val="100000"/>
              </a:lnSpc>
              <a:buFont typeface="Arial" panose="020B0604020202020204" pitchFamily="34" charset="0"/>
              <a:buChar char="•"/>
            </a:pPr>
            <a:r>
              <a:rPr lang="nl-NL" sz="2800" dirty="0"/>
              <a:t>Actualiteiten</a:t>
            </a:r>
          </a:p>
          <a:p>
            <a:pPr marL="342900" indent="-342900">
              <a:lnSpc>
                <a:spcPct val="100000"/>
              </a:lnSpc>
              <a:buFont typeface="Arial" panose="020B0604020202020204" pitchFamily="34" charset="0"/>
              <a:buChar char="•"/>
            </a:pPr>
            <a:r>
              <a:rPr lang="nl-NL" sz="2800" dirty="0"/>
              <a:t>Casus Leeuwarden </a:t>
            </a:r>
            <a:br>
              <a:rPr lang="nl-NL" sz="2800" dirty="0"/>
            </a:br>
            <a:r>
              <a:rPr lang="nl-NL" sz="2800" dirty="0"/>
              <a:t>Brandweer Fryslân</a:t>
            </a:r>
          </a:p>
          <a:p>
            <a:pPr marL="342900" indent="-342900">
              <a:lnSpc>
                <a:spcPct val="100000"/>
              </a:lnSpc>
              <a:buFont typeface="Arial" panose="020B0604020202020204" pitchFamily="34" charset="0"/>
              <a:buChar char="•"/>
            </a:pPr>
            <a:r>
              <a:rPr lang="nl-NL" sz="2800" dirty="0"/>
              <a:t>Vragen/discussie</a:t>
            </a:r>
          </a:p>
          <a:p>
            <a:endParaRPr lang="nl-NL" sz="2900" dirty="0"/>
          </a:p>
        </p:txBody>
      </p:sp>
      <p:pic>
        <p:nvPicPr>
          <p:cNvPr id="7" name="Picture Placeholder 6">
            <a:extLst>
              <a:ext uri="{FF2B5EF4-FFF2-40B4-BE49-F238E27FC236}">
                <a16:creationId xmlns:a16="http://schemas.microsoft.com/office/drawing/2014/main" id="{FF2C21C6-DCDA-7161-01C5-CF3BEDC9F9A2}"/>
              </a:ext>
              <a:ext uri="{C183D7F6-B498-43B3-948B-1728B52AA6E4}">
                <adec:decorative xmlns:adec="http://schemas.microsoft.com/office/drawing/2017/decorative" val="1"/>
              </a:ext>
            </a:extLst>
          </p:cNvPr>
          <p:cNvPicPr>
            <a:picLocks noGrp="1" noChangeAspect="1"/>
          </p:cNvPicPr>
          <p:nvPr>
            <p:ph type="pic" sz="quarter" idx="12"/>
          </p:nvPr>
        </p:nvPicPr>
        <p:blipFill>
          <a:blip r:embed="rId2"/>
          <a:srcRect/>
          <a:stretch>
            <a:fillRect/>
          </a:stretch>
        </p:blipFill>
        <p:spPr/>
      </p:pic>
      <p:sp>
        <p:nvSpPr>
          <p:cNvPr id="5" name="Titel 3">
            <a:extLst>
              <a:ext uri="{FF2B5EF4-FFF2-40B4-BE49-F238E27FC236}">
                <a16:creationId xmlns:a16="http://schemas.microsoft.com/office/drawing/2014/main" id="{DC8EA8E4-94AC-01E6-06A4-977A55F1DA6D}"/>
              </a:ext>
              <a:ext uri="{C183D7F6-B498-43B3-948B-1728B52AA6E4}">
                <adec:decorative xmlns:adec="http://schemas.microsoft.com/office/drawing/2017/decorative" val="1"/>
              </a:ext>
            </a:extLst>
          </p:cNvPr>
          <p:cNvSpPr>
            <a:spLocks noGrp="1"/>
          </p:cNvSpPr>
          <p:nvPr>
            <p:ph type="ctrTitle"/>
          </p:nvPr>
        </p:nvSpPr>
        <p:spPr>
          <a:xfrm>
            <a:off x="571499" y="1647724"/>
            <a:ext cx="5380038" cy="901887"/>
          </a:xfrm>
        </p:spPr>
        <p:txBody>
          <a:bodyPr/>
          <a:lstStyle/>
          <a:p>
            <a:r>
              <a:rPr lang="nl-NL" dirty="0"/>
              <a:t>Wat bespreken we?</a:t>
            </a:r>
          </a:p>
        </p:txBody>
      </p:sp>
    </p:spTree>
    <p:extLst>
      <p:ext uri="{BB962C8B-B14F-4D97-AF65-F5344CB8AC3E}">
        <p14:creationId xmlns:p14="http://schemas.microsoft.com/office/powerpoint/2010/main" val="2312112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3B971-8D17-4F04-D154-EF3BBD387E6B}"/>
              </a:ext>
              <a:ext uri="{C183D7F6-B498-43B3-948B-1728B52AA6E4}">
                <adec:decorative xmlns:adec="http://schemas.microsoft.com/office/drawing/2017/decorative" val="1"/>
              </a:ext>
            </a:extLst>
          </p:cNvPr>
          <p:cNvSpPr>
            <a:spLocks noGrp="1"/>
          </p:cNvSpPr>
          <p:nvPr>
            <p:ph type="ctrTitle"/>
          </p:nvPr>
        </p:nvSpPr>
        <p:spPr/>
        <p:txBody>
          <a:bodyPr/>
          <a:lstStyle/>
          <a:p>
            <a:r>
              <a:rPr lang="nl-NL" dirty="0"/>
              <a:t>Meer weten</a:t>
            </a:r>
          </a:p>
        </p:txBody>
      </p:sp>
      <p:sp>
        <p:nvSpPr>
          <p:cNvPr id="3" name="Tijdelijke aanduiding voor tekst 2">
            <a:extLst>
              <a:ext uri="{FF2B5EF4-FFF2-40B4-BE49-F238E27FC236}">
                <a16:creationId xmlns:a16="http://schemas.microsoft.com/office/drawing/2014/main" id="{D1FDC984-745A-D3B2-F603-EA61E9F0100E}"/>
              </a:ext>
              <a:ext uri="{C183D7F6-B498-43B3-948B-1728B52AA6E4}">
                <adec:decorative xmlns:adec="http://schemas.microsoft.com/office/drawing/2017/decorative" val="1"/>
              </a:ext>
            </a:extLst>
          </p:cNvPr>
          <p:cNvSpPr>
            <a:spLocks noGrp="1"/>
          </p:cNvSpPr>
          <p:nvPr>
            <p:ph type="body" sz="quarter" idx="10"/>
          </p:nvPr>
        </p:nvSpPr>
        <p:spPr/>
        <p:txBody>
          <a:bodyPr/>
          <a:lstStyle/>
          <a:p>
            <a:r>
              <a:rPr lang="nl-NL" dirty="0"/>
              <a:t>Iplo.nl</a:t>
            </a:r>
          </a:p>
        </p:txBody>
      </p:sp>
      <p:pic>
        <p:nvPicPr>
          <p:cNvPr id="8" name="Picture Placeholder 7">
            <a:extLst>
              <a:ext uri="{FF2B5EF4-FFF2-40B4-BE49-F238E27FC236}">
                <a16:creationId xmlns:a16="http://schemas.microsoft.com/office/drawing/2014/main" id="{8B800B06-DAF6-707F-AA6E-A621CC943FBB}"/>
              </a:ext>
              <a:ext uri="{C183D7F6-B498-43B3-948B-1728B52AA6E4}">
                <adec:decorative xmlns:adec="http://schemas.microsoft.com/office/drawing/2017/decorative" val="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sp>
        <p:nvSpPr>
          <p:cNvPr id="9" name="TextBox 8">
            <a:extLst>
              <a:ext uri="{FF2B5EF4-FFF2-40B4-BE49-F238E27FC236}">
                <a16:creationId xmlns:a16="http://schemas.microsoft.com/office/drawing/2014/main" id="{95536727-F4FD-4B35-2D6C-F9F7CC2E84C6}"/>
              </a:ext>
              <a:ext uri="{C183D7F6-B498-43B3-948B-1728B52AA6E4}">
                <adec:decorative xmlns:adec="http://schemas.microsoft.com/office/drawing/2017/decorative" val="1"/>
              </a:ext>
            </a:extLst>
          </p:cNvPr>
          <p:cNvSpPr txBox="1"/>
          <p:nvPr/>
        </p:nvSpPr>
        <p:spPr>
          <a:xfrm>
            <a:off x="1152939" y="3087757"/>
            <a:ext cx="184731" cy="369332"/>
          </a:xfrm>
          <a:prstGeom prst="rect">
            <a:avLst/>
          </a:prstGeom>
          <a:noFill/>
        </p:spPr>
        <p:txBody>
          <a:bodyPr wrap="none" rtlCol="0">
            <a:spAutoFit/>
          </a:bodyPr>
          <a:lstStyle/>
          <a:p>
            <a:endParaRPr lang="en-NL" dirty="0"/>
          </a:p>
        </p:txBody>
      </p:sp>
      <p:sp>
        <p:nvSpPr>
          <p:cNvPr id="12" name="Oval 11">
            <a:extLst>
              <a:ext uri="{FF2B5EF4-FFF2-40B4-BE49-F238E27FC236}">
                <a16:creationId xmlns:a16="http://schemas.microsoft.com/office/drawing/2014/main" id="{9F99E276-6F3B-B77D-09FE-05B6AB32DEA4}"/>
              </a:ext>
              <a:ext uri="{C183D7F6-B498-43B3-948B-1728B52AA6E4}">
                <adec:decorative xmlns:adec="http://schemas.microsoft.com/office/drawing/2017/decorative" val="1"/>
              </a:ext>
            </a:extLst>
          </p:cNvPr>
          <p:cNvSpPr/>
          <p:nvPr/>
        </p:nvSpPr>
        <p:spPr>
          <a:xfrm>
            <a:off x="-162167" y="1641541"/>
            <a:ext cx="3631096" cy="363109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2824722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3FC5C0-63FB-3900-8B5C-938C0BA16334}"/>
              </a:ext>
            </a:extLst>
          </p:cNvPr>
          <p:cNvSpPr>
            <a:spLocks noGrp="1"/>
          </p:cNvSpPr>
          <p:nvPr>
            <p:ph type="ctrTitle"/>
          </p:nvPr>
        </p:nvSpPr>
        <p:spPr>
          <a:xfrm>
            <a:off x="573881" y="902064"/>
            <a:ext cx="11044238" cy="492131"/>
          </a:xfrm>
        </p:spPr>
        <p:txBody>
          <a:bodyPr/>
          <a:lstStyle/>
          <a:p>
            <a:r>
              <a:rPr lang="nl-NL" dirty="0"/>
              <a:t>Van kracht sinds invoering Omgevingswet</a:t>
            </a:r>
          </a:p>
        </p:txBody>
      </p:sp>
      <p:pic>
        <p:nvPicPr>
          <p:cNvPr id="6" name="Picture 4" descr="Uitleg omgevingswet">
            <a:extLst>
              <a:ext uri="{FF2B5EF4-FFF2-40B4-BE49-F238E27FC236}">
                <a16:creationId xmlns:a16="http://schemas.microsoft.com/office/drawing/2014/main" id="{5CA1FF50-EE19-B9D3-44FA-A5B23EF721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49" t="18130" r="13753" b="16741"/>
          <a:stretch/>
        </p:blipFill>
        <p:spPr bwMode="auto">
          <a:xfrm>
            <a:off x="492984" y="2203121"/>
            <a:ext cx="7294729" cy="3521123"/>
          </a:xfrm>
          <a:prstGeom prst="rect">
            <a:avLst/>
          </a:prstGeom>
          <a:solidFill>
            <a:srgbClr val="FFFFFF"/>
          </a:solidFill>
        </p:spPr>
      </p:pic>
      <p:sp>
        <p:nvSpPr>
          <p:cNvPr id="9" name="Picture Placeholder 5">
            <a:extLst>
              <a:ext uri="{FF2B5EF4-FFF2-40B4-BE49-F238E27FC236}">
                <a16:creationId xmlns:a16="http://schemas.microsoft.com/office/drawing/2014/main" id="{3AE1EBBF-FF72-93C1-5B1C-241038C4C4A9}"/>
              </a:ext>
            </a:extLst>
          </p:cNvPr>
          <p:cNvSpPr txBox="1">
            <a:spLocks/>
          </p:cNvSpPr>
          <p:nvPr/>
        </p:nvSpPr>
        <p:spPr>
          <a:xfrm>
            <a:off x="8015726" y="2721938"/>
            <a:ext cx="3947674" cy="22540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200" b="1" dirty="0">
                <a:solidFill>
                  <a:srgbClr val="333333"/>
                </a:solidFill>
                <a:latin typeface="Arial" panose="020B0604020202020204" pitchFamily="34" charset="0"/>
                <a:ea typeface="Verdana" panose="020B0604030504040204" pitchFamily="34" charset="0"/>
                <a:cs typeface="Arial" panose="020B0604020202020204" pitchFamily="34" charset="0"/>
              </a:rPr>
              <a:t>Besluit Kwaliteit Leefomgeving:</a:t>
            </a:r>
          </a:p>
          <a:p>
            <a:pPr marL="285750" indent="-285750"/>
            <a:r>
              <a:rPr lang="nl-NL" sz="1200" b="1" dirty="0">
                <a:solidFill>
                  <a:srgbClr val="333333"/>
                </a:solidFill>
                <a:latin typeface="Arial" panose="020B0604020202020204" pitchFamily="34" charset="0"/>
                <a:ea typeface="Verdana" panose="020B0604030504040204" pitchFamily="34" charset="0"/>
                <a:cs typeface="Arial" panose="020B0604020202020204" pitchFamily="34" charset="0"/>
              </a:rPr>
              <a:t>Artikel 5.12. (aandachtsgebieden: categorieën)</a:t>
            </a:r>
          </a:p>
          <a:p>
            <a:pPr marL="285750" indent="-285750"/>
            <a:r>
              <a:rPr lang="nl-NL" sz="1200" b="1" dirty="0">
                <a:solidFill>
                  <a:srgbClr val="333333"/>
                </a:solidFill>
                <a:latin typeface="Arial" panose="020B0604020202020204" pitchFamily="34" charset="0"/>
                <a:ea typeface="Verdana" panose="020B0604030504040204" pitchFamily="34" charset="0"/>
                <a:cs typeface="Arial" panose="020B0604020202020204" pitchFamily="34" charset="0"/>
              </a:rPr>
              <a:t>Artikel 5.13. (aandachtsgebieden: begrenzing)</a:t>
            </a:r>
          </a:p>
          <a:p>
            <a:pPr marL="285750" indent="-285750"/>
            <a:r>
              <a:rPr lang="nl-NL" sz="1200" b="1" dirty="0">
                <a:solidFill>
                  <a:srgbClr val="333333"/>
                </a:solidFill>
                <a:latin typeface="Arial" panose="020B0604020202020204" pitchFamily="34" charset="0"/>
                <a:ea typeface="Verdana" panose="020B0604030504040204" pitchFamily="34" charset="0"/>
                <a:cs typeface="Arial" panose="020B0604020202020204" pitchFamily="34" charset="0"/>
              </a:rPr>
              <a:t>Artikel 5.14. (aandachtsgebieden: voorschriftengebieden)</a:t>
            </a:r>
          </a:p>
          <a:p>
            <a:pPr marL="285750" indent="-285750"/>
            <a:r>
              <a:rPr lang="nl-NL" sz="1200" b="1" dirty="0">
                <a:solidFill>
                  <a:srgbClr val="333333"/>
                </a:solidFill>
                <a:latin typeface="Arial" panose="020B0604020202020204" pitchFamily="34" charset="0"/>
                <a:ea typeface="Verdana" panose="020B0604030504040204" pitchFamily="34" charset="0"/>
                <a:cs typeface="Arial" panose="020B0604020202020204" pitchFamily="34" charset="0"/>
              </a:rPr>
              <a:t>Artikel 5.15. (aandachtsgebieden : groepsrisico)</a:t>
            </a:r>
            <a:endParaRPr lang="nl-NL" b="1" dirty="0">
              <a:solidFill>
                <a:srgbClr val="333333"/>
              </a:solidFill>
              <a:latin typeface="Verdana" panose="020B0604030504040204" pitchFamily="34" charset="0"/>
              <a:ea typeface="Verdana" panose="020B0604030504040204" pitchFamily="34" charset="0"/>
            </a:endParaRPr>
          </a:p>
          <a:p>
            <a:endParaRPr lang="nl-NL" dirty="0">
              <a:latin typeface="Verdana" panose="020B0604030504040204" pitchFamily="34" charset="0"/>
              <a:ea typeface="Verdana" panose="020B0604030504040204" pitchFamily="34" charset="0"/>
            </a:endParaRPr>
          </a:p>
        </p:txBody>
      </p:sp>
      <p:sp>
        <p:nvSpPr>
          <p:cNvPr id="10" name="Linkeraccolade 9">
            <a:extLst>
              <a:ext uri="{FF2B5EF4-FFF2-40B4-BE49-F238E27FC236}">
                <a16:creationId xmlns:a16="http://schemas.microsoft.com/office/drawing/2014/main" id="{0F3A1379-6649-9990-8E67-A46401E31CC9}"/>
              </a:ext>
              <a:ext uri="{C183D7F6-B498-43B3-948B-1728B52AA6E4}">
                <adec:decorative xmlns:adec="http://schemas.microsoft.com/office/drawing/2017/decorative" val="1"/>
              </a:ext>
            </a:extLst>
          </p:cNvPr>
          <p:cNvSpPr/>
          <p:nvPr/>
        </p:nvSpPr>
        <p:spPr>
          <a:xfrm>
            <a:off x="7787713" y="3072811"/>
            <a:ext cx="228013" cy="1201479"/>
          </a:xfrm>
          <a:prstGeom prst="leftBrace">
            <a:avLst>
              <a:gd name="adj1" fmla="val 21281"/>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3" name="Tijdelijke aanduiding voor dianummer 2">
            <a:extLst>
              <a:ext uri="{FF2B5EF4-FFF2-40B4-BE49-F238E27FC236}">
                <a16:creationId xmlns:a16="http://schemas.microsoft.com/office/drawing/2014/main" id="{D8D9B4CD-0AE5-A4DB-8B11-BD641F0D923D}"/>
              </a:ext>
            </a:extLst>
          </p:cNvPr>
          <p:cNvSpPr>
            <a:spLocks noGrp="1"/>
          </p:cNvSpPr>
          <p:nvPr>
            <p:ph type="sldNum" sz="quarter" idx="12"/>
          </p:nvPr>
        </p:nvSpPr>
        <p:spPr/>
        <p:txBody>
          <a:bodyPr/>
          <a:lstStyle/>
          <a:p>
            <a:fld id="{1B71BB4A-7DC0-41F9-B589-288E53C2F0C1}" type="slidenum">
              <a:rPr lang="nl-NL" smtClean="0"/>
              <a:t>4</a:t>
            </a:fld>
            <a:endParaRPr lang="nl-NL"/>
          </a:p>
        </p:txBody>
      </p:sp>
    </p:spTree>
    <p:extLst>
      <p:ext uri="{BB962C8B-B14F-4D97-AF65-F5344CB8AC3E}">
        <p14:creationId xmlns:p14="http://schemas.microsoft.com/office/powerpoint/2010/main" val="3026732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C7144-D2FF-5FBD-FD02-3435B106EFC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DC4BD3-2570-505A-4FF7-F7BDCA59C51A}"/>
              </a:ext>
              <a:ext uri="{C183D7F6-B498-43B3-948B-1728B52AA6E4}">
                <adec:decorative xmlns:adec="http://schemas.microsoft.com/office/drawing/2017/decorative" val="1"/>
              </a:ext>
            </a:extLst>
          </p:cNvPr>
          <p:cNvSpPr>
            <a:spLocks noGrp="1"/>
          </p:cNvSpPr>
          <p:nvPr>
            <p:ph type="ctrTitle"/>
          </p:nvPr>
        </p:nvSpPr>
        <p:spPr>
          <a:xfrm>
            <a:off x="698248" y="762510"/>
            <a:ext cx="11044238" cy="492131"/>
          </a:xfrm>
        </p:spPr>
        <p:txBody>
          <a:bodyPr/>
          <a:lstStyle/>
          <a:p>
            <a:r>
              <a:rPr lang="nl-NL" dirty="0"/>
              <a:t>Aandachtsgebieden</a:t>
            </a:r>
          </a:p>
        </p:txBody>
      </p:sp>
      <p:pic>
        <p:nvPicPr>
          <p:cNvPr id="3" name="Afbeelding 2">
            <a:extLst>
              <a:ext uri="{FF2B5EF4-FFF2-40B4-BE49-F238E27FC236}">
                <a16:creationId xmlns:a16="http://schemas.microsoft.com/office/drawing/2014/main" id="{95A12511-469C-5959-0637-5F6786E2541E}"/>
              </a:ext>
              <a:ext uri="{C183D7F6-B498-43B3-948B-1728B52AA6E4}">
                <adec:decorative xmlns:adec="http://schemas.microsoft.com/office/drawing/2017/decorative" val="1"/>
              </a:ext>
            </a:extLst>
          </p:cNvPr>
          <p:cNvPicPr>
            <a:picLocks noChangeAspect="1"/>
          </p:cNvPicPr>
          <p:nvPr/>
        </p:nvPicPr>
        <p:blipFill>
          <a:blip r:embed="rId3"/>
          <a:srcRect l="73209" t="7532" r="393" b="25177"/>
          <a:stretch/>
        </p:blipFill>
        <p:spPr>
          <a:xfrm>
            <a:off x="5336446" y="1885131"/>
            <a:ext cx="6141788" cy="3718228"/>
          </a:xfrm>
          <a:prstGeom prst="rect">
            <a:avLst/>
          </a:prstGeom>
        </p:spPr>
      </p:pic>
      <p:sp>
        <p:nvSpPr>
          <p:cNvPr id="7" name="Tijdelijke aanduiding voor tekst 3">
            <a:extLst>
              <a:ext uri="{FF2B5EF4-FFF2-40B4-BE49-F238E27FC236}">
                <a16:creationId xmlns:a16="http://schemas.microsoft.com/office/drawing/2014/main" id="{17FD7CA9-3B9C-6925-2260-BB71D14D0942}"/>
              </a:ext>
            </a:extLst>
          </p:cNvPr>
          <p:cNvSpPr txBox="1">
            <a:spLocks/>
          </p:cNvSpPr>
          <p:nvPr/>
        </p:nvSpPr>
        <p:spPr>
          <a:xfrm>
            <a:off x="611257" y="1885131"/>
            <a:ext cx="4523757" cy="4305685"/>
          </a:xfrm>
          <a:prstGeom prst="rect">
            <a:avLst/>
          </a:prstGeom>
        </p:spPr>
        <p:txBody>
          <a:bodyPr vert="horz" lIns="91440" tIns="45720" rIns="91440" bIns="45720" rtlCol="0">
            <a:normAutofit/>
          </a:bodyPr>
          <a:lstStyle>
            <a:lvl1pPr marL="0" indent="0" algn="l" defTabSz="457200" rtl="0" eaLnBrk="1" latinLnBrk="0" hangingPunct="1">
              <a:lnSpc>
                <a:spcPct val="100000"/>
              </a:lnSpc>
              <a:spcBef>
                <a:spcPct val="20000"/>
              </a:spcBef>
              <a:buFontTx/>
              <a:buNone/>
              <a:defRPr sz="14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nl-NL" sz="2400" dirty="0">
                <a:solidFill>
                  <a:schemeClr val="tx1"/>
                </a:solidFill>
                <a:latin typeface="+mn-lt"/>
                <a:cs typeface="+mn-cs"/>
              </a:rPr>
              <a:t>Informeert over effecten</a:t>
            </a:r>
          </a:p>
          <a:p>
            <a:pPr marL="285750" indent="-285750">
              <a:buFont typeface="Arial" panose="020B0604020202020204" pitchFamily="34" charset="0"/>
              <a:buChar char="•"/>
            </a:pPr>
            <a:endParaRPr lang="nl-NL" sz="2400" dirty="0">
              <a:solidFill>
                <a:schemeClr val="tx1"/>
              </a:solidFill>
              <a:latin typeface="+mn-lt"/>
              <a:cs typeface="+mn-cs"/>
            </a:endParaRPr>
          </a:p>
          <a:p>
            <a:pPr marL="285750" indent="-285750">
              <a:buFont typeface="Arial" panose="020B0604020202020204" pitchFamily="34" charset="0"/>
              <a:buChar char="•"/>
            </a:pPr>
            <a:r>
              <a:rPr lang="nl-NL" sz="2400" dirty="0">
                <a:solidFill>
                  <a:schemeClr val="tx1"/>
                </a:solidFill>
                <a:latin typeface="+mn-lt"/>
                <a:cs typeface="+mn-cs"/>
              </a:rPr>
              <a:t>Rekening houden met kans op tien of meer personen per jaar overlijden</a:t>
            </a:r>
          </a:p>
          <a:p>
            <a:endParaRPr lang="nl-NL" sz="2400" dirty="0">
              <a:solidFill>
                <a:schemeClr val="tx1"/>
              </a:solidFill>
              <a:latin typeface="+mn-lt"/>
              <a:cs typeface="+mn-cs"/>
            </a:endParaRPr>
          </a:p>
          <a:p>
            <a:pPr marL="285750" indent="-285750">
              <a:buFont typeface="Arial" panose="020B0604020202020204" pitchFamily="34" charset="0"/>
              <a:buChar char="•"/>
            </a:pPr>
            <a:r>
              <a:rPr lang="nl-NL" sz="2400" dirty="0">
                <a:solidFill>
                  <a:schemeClr val="tx1"/>
                </a:solidFill>
                <a:latin typeface="+mn-lt"/>
                <a:cs typeface="+mn-cs"/>
              </a:rPr>
              <a:t>Afweging van bevoegd gezag</a:t>
            </a:r>
          </a:p>
          <a:p>
            <a:pPr marL="342900" indent="-342900">
              <a:buFont typeface="Arial" panose="020B0604020202020204" pitchFamily="34" charset="0"/>
              <a:buChar char="•"/>
            </a:pPr>
            <a:endParaRPr lang="nl-NL" dirty="0"/>
          </a:p>
        </p:txBody>
      </p:sp>
      <p:sp>
        <p:nvSpPr>
          <p:cNvPr id="4" name="Tijdelijke aanduiding voor dianummer 3">
            <a:extLst>
              <a:ext uri="{FF2B5EF4-FFF2-40B4-BE49-F238E27FC236}">
                <a16:creationId xmlns:a16="http://schemas.microsoft.com/office/drawing/2014/main" id="{9872E6FB-71A8-8BAE-8AC8-4D09B8EA8496}"/>
              </a:ext>
            </a:extLst>
          </p:cNvPr>
          <p:cNvSpPr>
            <a:spLocks noGrp="1"/>
          </p:cNvSpPr>
          <p:nvPr>
            <p:ph type="sldNum" sz="quarter" idx="12"/>
          </p:nvPr>
        </p:nvSpPr>
        <p:spPr/>
        <p:txBody>
          <a:bodyPr/>
          <a:lstStyle/>
          <a:p>
            <a:fld id="{1B71BB4A-7DC0-41F9-B589-288E53C2F0C1}" type="slidenum">
              <a:rPr lang="nl-NL" smtClean="0"/>
              <a:t>5</a:t>
            </a:fld>
            <a:endParaRPr lang="nl-NL"/>
          </a:p>
        </p:txBody>
      </p:sp>
    </p:spTree>
    <p:extLst>
      <p:ext uri="{BB962C8B-B14F-4D97-AF65-F5344CB8AC3E}">
        <p14:creationId xmlns:p14="http://schemas.microsoft.com/office/powerpoint/2010/main" val="96014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0A60301A-044C-A956-224D-B84F2DBE5C51}"/>
              </a:ext>
              <a:ext uri="{C183D7F6-B498-43B3-948B-1728B52AA6E4}">
                <adec:decorative xmlns:adec="http://schemas.microsoft.com/office/drawing/2017/decorative" val="1"/>
              </a:ext>
            </a:extLst>
          </p:cNvPr>
          <p:cNvSpPr>
            <a:spLocks noGrp="1"/>
          </p:cNvSpPr>
          <p:nvPr>
            <p:ph type="subTitle" idx="1"/>
          </p:nvPr>
        </p:nvSpPr>
        <p:spPr>
          <a:xfrm>
            <a:off x="698247" y="1967947"/>
            <a:ext cx="6292099" cy="4356089"/>
          </a:xfrm>
        </p:spPr>
        <p:txBody>
          <a:bodyPr/>
          <a:lstStyle/>
          <a:p>
            <a:pPr marL="0" marR="0" lvl="0" indent="0" algn="l" defTabSz="457200" rtl="0" eaLnBrk="1" fontAlgn="auto" latinLnBrk="0" hangingPunct="1">
              <a:lnSpc>
                <a:spcPct val="100000"/>
              </a:lnSpc>
              <a:spcBef>
                <a:spcPts val="0"/>
              </a:spcBef>
              <a:spcAft>
                <a:spcPts val="0"/>
              </a:spcAft>
              <a:buClrTx/>
              <a:buSzTx/>
              <a:buNone/>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Maatregelen: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Afstand houden</a:t>
            </a:r>
          </a:p>
          <a:p>
            <a:pPr marL="742950" lvl="1" indent="-285750" algn="l" defTabSz="457200">
              <a:lnSpc>
                <a:spcPct val="100000"/>
              </a:lnSpc>
              <a:spcBef>
                <a:spcPts val="0"/>
              </a:spcBef>
              <a:buFont typeface="Arial" panose="020B0604020202020204" pitchFamily="34" charset="0"/>
              <a:buChar char="•"/>
              <a:defRPr/>
            </a:pPr>
            <a:r>
              <a:rPr lang="nl-NL" sz="2800" dirty="0">
                <a:solidFill>
                  <a:prstClr val="black"/>
                </a:solidFill>
                <a:latin typeface="Calibri"/>
              </a:rPr>
              <a:t>Beperken persoonsdichtheid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Risicocommunicatie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Vlucht- en schuilmogelijkheden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Omgevingsmaatregelen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Calibri"/>
                <a:ea typeface="+mn-ea"/>
                <a:cs typeface="+mn-cs"/>
              </a:rPr>
              <a:t>Aanvullende bouwmaatregelen VG</a:t>
            </a:r>
          </a:p>
          <a:p>
            <a:endParaRPr lang="nl-NL" dirty="0"/>
          </a:p>
        </p:txBody>
      </p:sp>
      <p:sp>
        <p:nvSpPr>
          <p:cNvPr id="6" name="Tijdelijke aanduiding voor dianummer 5">
            <a:extLst>
              <a:ext uri="{FF2B5EF4-FFF2-40B4-BE49-F238E27FC236}">
                <a16:creationId xmlns:a16="http://schemas.microsoft.com/office/drawing/2014/main" id="{536995A4-4223-38B0-76AC-D9C74D36DC00}"/>
              </a:ext>
              <a:ext uri="{C183D7F6-B498-43B3-948B-1728B52AA6E4}">
                <adec:decorative xmlns:adec="http://schemas.microsoft.com/office/drawing/2017/decorative" val="1"/>
              </a:ext>
            </a:extLst>
          </p:cNvPr>
          <p:cNvSpPr>
            <a:spLocks noGrp="1"/>
          </p:cNvSpPr>
          <p:nvPr>
            <p:ph type="sldNum" sz="quarter" idx="12"/>
          </p:nvPr>
        </p:nvSpPr>
        <p:spPr/>
        <p:txBody>
          <a:bodyPr/>
          <a:lstStyle/>
          <a:p>
            <a:fld id="{1B71BB4A-7DC0-41F9-B589-288E53C2F0C1}" type="slidenum">
              <a:rPr lang="nl-NL" smtClean="0"/>
              <a:t>6</a:t>
            </a:fld>
            <a:endParaRPr lang="nl-NL"/>
          </a:p>
        </p:txBody>
      </p:sp>
      <p:sp>
        <p:nvSpPr>
          <p:cNvPr id="11" name="Titel 1">
            <a:extLst>
              <a:ext uri="{FF2B5EF4-FFF2-40B4-BE49-F238E27FC236}">
                <a16:creationId xmlns:a16="http://schemas.microsoft.com/office/drawing/2014/main" id="{583B34B2-3F4B-4DFC-2B14-5923B0699144}"/>
              </a:ext>
              <a:ext uri="{C183D7F6-B498-43B3-948B-1728B52AA6E4}">
                <adec:decorative xmlns:adec="http://schemas.microsoft.com/office/drawing/2017/decorative" val="1"/>
              </a:ext>
            </a:extLst>
          </p:cNvPr>
          <p:cNvSpPr txBox="1">
            <a:spLocks noGrp="1"/>
          </p:cNvSpPr>
          <p:nvPr>
            <p:ph type="title" idx="4294967295"/>
          </p:nvPr>
        </p:nvSpPr>
        <p:spPr>
          <a:xfrm>
            <a:off x="698248" y="762510"/>
            <a:ext cx="11044238" cy="4921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ts val="5000"/>
              </a:lnSpc>
              <a:spcBef>
                <a:spcPct val="0"/>
              </a:spcBef>
              <a:buNone/>
              <a:defRPr sz="5000" kern="1200">
                <a:solidFill>
                  <a:schemeClr val="accent1"/>
                </a:solidFill>
                <a:latin typeface="+mj-lt"/>
                <a:ea typeface="+mj-ea"/>
                <a:cs typeface="+mj-cs"/>
              </a:defRPr>
            </a:lvl1pPr>
          </a:lstStyle>
          <a:p>
            <a:pPr marL="0" marR="0" lvl="0" indent="0" algn="l" defTabSz="914400" rtl="0" eaLnBrk="1" fontAlgn="auto" latinLnBrk="0" hangingPunct="1">
              <a:lnSpc>
                <a:spcPts val="5000"/>
              </a:lnSpc>
              <a:spcBef>
                <a:spcPct val="0"/>
              </a:spcBef>
              <a:spcAft>
                <a:spcPts val="0"/>
              </a:spcAft>
              <a:buClrTx/>
              <a:buSzTx/>
              <a:buFontTx/>
              <a:buNone/>
              <a:tabLst/>
              <a:defRPr/>
            </a:pPr>
            <a:r>
              <a:rPr kumimoji="0" lang="nl-NL" sz="5000" b="0" i="0" u="none" strike="noStrike" kern="1200" cap="none" spc="0" normalizeH="0" baseline="0" noProof="0" dirty="0">
                <a:ln>
                  <a:noFill/>
                </a:ln>
                <a:solidFill>
                  <a:schemeClr val="accent1"/>
                </a:solidFill>
                <a:effectLst/>
                <a:uLnTx/>
                <a:uFillTx/>
                <a:latin typeface="+mj-lt"/>
                <a:ea typeface="+mj-ea"/>
                <a:cs typeface="+mj-cs"/>
              </a:rPr>
              <a:t>Aandachtsgebieden 2</a:t>
            </a:r>
          </a:p>
        </p:txBody>
      </p:sp>
    </p:spTree>
    <p:extLst>
      <p:ext uri="{BB962C8B-B14F-4D97-AF65-F5344CB8AC3E}">
        <p14:creationId xmlns:p14="http://schemas.microsoft.com/office/powerpoint/2010/main" val="2471588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33B3F5-92B8-A0F3-EDA8-45903844C027}"/>
              </a:ext>
            </a:extLst>
          </p:cNvPr>
          <p:cNvSpPr>
            <a:spLocks noGrp="1"/>
          </p:cNvSpPr>
          <p:nvPr>
            <p:ph type="ctrTitle"/>
          </p:nvPr>
        </p:nvSpPr>
        <p:spPr>
          <a:xfrm>
            <a:off x="877889" y="851567"/>
            <a:ext cx="5368925" cy="528222"/>
          </a:xfrm>
        </p:spPr>
        <p:txBody>
          <a:bodyPr/>
          <a:lstStyle/>
          <a:p>
            <a:r>
              <a:rPr lang="nl-NL" dirty="0"/>
              <a:t>Voorschriftengebied </a:t>
            </a:r>
            <a:br>
              <a:rPr lang="nl-NL" dirty="0"/>
            </a:br>
            <a:endParaRPr lang="nl-NL" dirty="0"/>
          </a:p>
        </p:txBody>
      </p:sp>
      <p:sp>
        <p:nvSpPr>
          <p:cNvPr id="3" name="Ondertitel 2">
            <a:extLst>
              <a:ext uri="{FF2B5EF4-FFF2-40B4-BE49-F238E27FC236}">
                <a16:creationId xmlns:a16="http://schemas.microsoft.com/office/drawing/2014/main" id="{E5EAD15E-FC41-D417-FE20-C6B22E9CE361}"/>
              </a:ext>
            </a:extLst>
          </p:cNvPr>
          <p:cNvSpPr>
            <a:spLocks noGrp="1"/>
          </p:cNvSpPr>
          <p:nvPr>
            <p:ph type="subTitle" idx="1"/>
          </p:nvPr>
        </p:nvSpPr>
        <p:spPr>
          <a:xfrm>
            <a:off x="877889" y="1967474"/>
            <a:ext cx="9312858" cy="1738252"/>
          </a:xfrm>
        </p:spPr>
        <p:txBody>
          <a:bodyPr/>
          <a:lstStyle/>
          <a:p>
            <a:pPr marL="285750" indent="-285750">
              <a:buFont typeface="Arial" panose="020B0604020202020204" pitchFamily="34" charset="0"/>
              <a:buChar char="•"/>
            </a:pPr>
            <a:r>
              <a:rPr lang="nl-NL" sz="2400" dirty="0"/>
              <a:t>Aanvullende bouweisen voor nieuwbouw en vervangende nieuwbouw.</a:t>
            </a:r>
          </a:p>
          <a:p>
            <a:pPr marL="285750" indent="-285750">
              <a:buFont typeface="Arial" panose="020B0604020202020204" pitchFamily="34" charset="0"/>
              <a:buChar char="•"/>
            </a:pPr>
            <a:r>
              <a:rPr lang="nl-NL" sz="2400" dirty="0"/>
              <a:t>Zeer kwetsbare gebouwen</a:t>
            </a:r>
          </a:p>
          <a:p>
            <a:pPr marL="285750" indent="-285750">
              <a:buFont typeface="Arial" panose="020B0604020202020204" pitchFamily="34" charset="0"/>
              <a:buChar char="•"/>
            </a:pPr>
            <a:r>
              <a:rPr lang="nl-NL" sz="2400" dirty="0"/>
              <a:t>Gelijkwaardigheid</a:t>
            </a:r>
          </a:p>
        </p:txBody>
      </p:sp>
      <p:sp>
        <p:nvSpPr>
          <p:cNvPr id="4" name="Tijdelijke aanduiding voor dianummer 3">
            <a:extLst>
              <a:ext uri="{FF2B5EF4-FFF2-40B4-BE49-F238E27FC236}">
                <a16:creationId xmlns:a16="http://schemas.microsoft.com/office/drawing/2014/main" id="{04C668E2-14EA-91B6-2D8A-703217981060}"/>
              </a:ext>
            </a:extLst>
          </p:cNvPr>
          <p:cNvSpPr>
            <a:spLocks noGrp="1"/>
          </p:cNvSpPr>
          <p:nvPr>
            <p:ph type="sldNum" sz="quarter" idx="12"/>
          </p:nvPr>
        </p:nvSpPr>
        <p:spPr/>
        <p:txBody>
          <a:bodyPr/>
          <a:lstStyle/>
          <a:p>
            <a:fld id="{1B71BB4A-7DC0-41F9-B589-288E53C2F0C1}" type="slidenum">
              <a:rPr lang="nl-NL" smtClean="0"/>
              <a:t>7</a:t>
            </a:fld>
            <a:endParaRPr lang="nl-NL"/>
          </a:p>
        </p:txBody>
      </p:sp>
    </p:spTree>
    <p:extLst>
      <p:ext uri="{BB962C8B-B14F-4D97-AF65-F5344CB8AC3E}">
        <p14:creationId xmlns:p14="http://schemas.microsoft.com/office/powerpoint/2010/main" val="3581694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19B1F5-8B5A-0B30-5ABA-9608DDE1D0FE}"/>
              </a:ext>
            </a:extLst>
          </p:cNvPr>
          <p:cNvSpPr>
            <a:spLocks noGrp="1"/>
          </p:cNvSpPr>
          <p:nvPr>
            <p:ph type="ctrTitle"/>
          </p:nvPr>
        </p:nvSpPr>
        <p:spPr>
          <a:xfrm>
            <a:off x="757741" y="1032542"/>
            <a:ext cx="10627637" cy="987327"/>
          </a:xfrm>
        </p:spPr>
        <p:txBody>
          <a:bodyPr/>
          <a:lstStyle/>
          <a:p>
            <a:pPr algn="ctr"/>
            <a:r>
              <a:rPr lang="en-US" sz="4200" dirty="0" err="1"/>
              <a:t>Aandachtsgebieden</a:t>
            </a:r>
            <a:r>
              <a:rPr lang="en-US" sz="4200" dirty="0"/>
              <a:t> </a:t>
            </a:r>
            <a:r>
              <a:rPr lang="en-US" sz="4200" dirty="0" err="1"/>
              <a:t>en</a:t>
            </a:r>
            <a:r>
              <a:rPr lang="en-US" sz="4200" dirty="0"/>
              <a:t> </a:t>
            </a:r>
            <a:r>
              <a:rPr lang="en-US" sz="4200" dirty="0" err="1"/>
              <a:t>Voorschriftengebieden</a:t>
            </a:r>
            <a:endParaRPr lang="nl-NL" sz="4200" dirty="0"/>
          </a:p>
        </p:txBody>
      </p:sp>
      <p:graphicFrame>
        <p:nvGraphicFramePr>
          <p:cNvPr id="28" name="Tabel 27">
            <a:extLst>
              <a:ext uri="{FF2B5EF4-FFF2-40B4-BE49-F238E27FC236}">
                <a16:creationId xmlns:a16="http://schemas.microsoft.com/office/drawing/2014/main" id="{5E3013CD-353B-8130-AD36-8A93B270FB7B}"/>
              </a:ext>
            </a:extLst>
          </p:cNvPr>
          <p:cNvGraphicFramePr>
            <a:graphicFrameLocks noGrp="1"/>
          </p:cNvGraphicFramePr>
          <p:nvPr/>
        </p:nvGraphicFramePr>
        <p:xfrm>
          <a:off x="1080460" y="2600455"/>
          <a:ext cx="9982200" cy="2326823"/>
        </p:xfrm>
        <a:graphic>
          <a:graphicData uri="http://schemas.openxmlformats.org/drawingml/2006/table">
            <a:tbl>
              <a:tblPr firstRow="1" bandRow="1">
                <a:tableStyleId>{00A15C55-8517-42AA-B614-E9B94910E393}</a:tableStyleId>
              </a:tblPr>
              <a:tblGrid>
                <a:gridCol w="4986330">
                  <a:extLst>
                    <a:ext uri="{9D8B030D-6E8A-4147-A177-3AD203B41FA5}">
                      <a16:colId xmlns:a16="http://schemas.microsoft.com/office/drawing/2014/main" val="188740733"/>
                    </a:ext>
                  </a:extLst>
                </a:gridCol>
                <a:gridCol w="4995870">
                  <a:extLst>
                    <a:ext uri="{9D8B030D-6E8A-4147-A177-3AD203B41FA5}">
                      <a16:colId xmlns:a16="http://schemas.microsoft.com/office/drawing/2014/main" val="2577145489"/>
                    </a:ext>
                  </a:extLst>
                </a:gridCol>
              </a:tblGrid>
              <a:tr h="497544">
                <a:tc>
                  <a:txBody>
                    <a:bodyPr/>
                    <a:lstStyle/>
                    <a:p>
                      <a:pPr algn="ctr">
                        <a:buNone/>
                      </a:pPr>
                      <a:r>
                        <a:rPr lang="nl-NL" sz="1800" kern="100" dirty="0">
                          <a:solidFill>
                            <a:schemeClr val="tx1"/>
                          </a:solidFill>
                          <a:effectLst/>
                        </a:rPr>
                        <a:t>Aandachtsgebied</a:t>
                      </a:r>
                      <a:endParaRPr lang="nl-NL" sz="180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tc>
                  <a:txBody>
                    <a:bodyPr/>
                    <a:lstStyle/>
                    <a:p>
                      <a:pPr algn="ctr">
                        <a:buNone/>
                      </a:pPr>
                      <a:r>
                        <a:rPr lang="nl-NL" sz="1800" kern="100" dirty="0">
                          <a:solidFill>
                            <a:schemeClr val="tx1"/>
                          </a:solidFill>
                          <a:effectLst/>
                        </a:rPr>
                        <a:t>Voorschriftengebied</a:t>
                      </a:r>
                      <a:endParaRPr lang="nl-NL" sz="180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614746749"/>
                  </a:ext>
                </a:extLst>
              </a:tr>
              <a:tr h="4975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kern="100" dirty="0">
                          <a:solidFill>
                            <a:schemeClr val="tx1"/>
                          </a:solidFill>
                          <a:effectLst/>
                        </a:rPr>
                        <a:t>Informeert over effecten</a:t>
                      </a:r>
                    </a:p>
                    <a:p>
                      <a:pPr algn="l">
                        <a:buNone/>
                      </a:pPr>
                      <a:endParaRPr lang="nl-NL" sz="180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nl-NL" sz="1800" kern="100" dirty="0">
                          <a:solidFill>
                            <a:schemeClr val="tx1"/>
                          </a:solidFill>
                          <a:effectLst/>
                        </a:rPr>
                        <a:t>Legt extra bouwvoorschriften vast</a:t>
                      </a:r>
                    </a:p>
                    <a:p>
                      <a:pPr algn="r">
                        <a:buNone/>
                      </a:pPr>
                      <a:endParaRPr lang="nl-NL" sz="180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611733177"/>
                  </a:ext>
                </a:extLst>
              </a:tr>
              <a:tr h="4975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kern="100" dirty="0">
                          <a:solidFill>
                            <a:schemeClr val="tx1"/>
                          </a:solidFill>
                          <a:effectLst/>
                        </a:rPr>
                        <a:t>Automatisch van kracht</a:t>
                      </a:r>
                    </a:p>
                    <a:p>
                      <a:pPr algn="l">
                        <a:buNone/>
                      </a:pPr>
                      <a:endParaRPr lang="nl-NL" sz="1800" i="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nl-NL" sz="1800" kern="100" dirty="0">
                          <a:solidFill>
                            <a:schemeClr val="tx1"/>
                          </a:solidFill>
                          <a:effectLst/>
                        </a:rPr>
                        <a:t>Wordt actief aangewezen</a:t>
                      </a:r>
                    </a:p>
                    <a:p>
                      <a:pPr algn="r">
                        <a:buNone/>
                      </a:pPr>
                      <a:endParaRPr lang="nl-NL" sz="1800" i="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523231371"/>
                  </a:ext>
                </a:extLst>
              </a:tr>
              <a:tr h="693899">
                <a:tc>
                  <a:txBody>
                    <a:bodyPr/>
                    <a:lstStyle/>
                    <a:p>
                      <a:pPr algn="l">
                        <a:buNone/>
                      </a:pPr>
                      <a:r>
                        <a:rPr lang="nl-NL" sz="1800" kern="100" dirty="0">
                          <a:solidFill>
                            <a:schemeClr val="tx1"/>
                          </a:solidFill>
                          <a:effectLst/>
                        </a:rPr>
                        <a:t>Geen besluit nodig</a:t>
                      </a:r>
                      <a:endParaRPr lang="nl-NL" sz="1800" i="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tc>
                  <a:txBody>
                    <a:bodyPr/>
                    <a:lstStyle/>
                    <a:p>
                      <a:pPr algn="r">
                        <a:buNone/>
                      </a:pPr>
                      <a:r>
                        <a:rPr lang="nl-NL" sz="1800" kern="100" dirty="0">
                          <a:solidFill>
                            <a:schemeClr val="tx1"/>
                          </a:solidFill>
                          <a:effectLst/>
                        </a:rPr>
                        <a:t>Is besluitvorming en motivering vereist</a:t>
                      </a:r>
                      <a:endParaRPr lang="nl-NL" sz="1800" i="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868183220"/>
                  </a:ext>
                </a:extLst>
              </a:tr>
            </a:tbl>
          </a:graphicData>
        </a:graphic>
      </p:graphicFrame>
      <p:sp>
        <p:nvSpPr>
          <p:cNvPr id="3" name="Tijdelijke aanduiding voor dianummer 2">
            <a:extLst>
              <a:ext uri="{FF2B5EF4-FFF2-40B4-BE49-F238E27FC236}">
                <a16:creationId xmlns:a16="http://schemas.microsoft.com/office/drawing/2014/main" id="{71484572-D5F1-5411-8C3F-C1EEA34BE4C9}"/>
              </a:ext>
            </a:extLst>
          </p:cNvPr>
          <p:cNvSpPr>
            <a:spLocks noGrp="1"/>
          </p:cNvSpPr>
          <p:nvPr>
            <p:ph type="sldNum" sz="quarter" idx="12"/>
          </p:nvPr>
        </p:nvSpPr>
        <p:spPr/>
        <p:txBody>
          <a:bodyPr/>
          <a:lstStyle/>
          <a:p>
            <a:fld id="{1B71BB4A-7DC0-41F9-B589-288E53C2F0C1}" type="slidenum">
              <a:rPr lang="nl-NL" smtClean="0"/>
              <a:t>8</a:t>
            </a:fld>
            <a:endParaRPr lang="nl-NL"/>
          </a:p>
        </p:txBody>
      </p:sp>
    </p:spTree>
    <p:extLst>
      <p:ext uri="{BB962C8B-B14F-4D97-AF65-F5344CB8AC3E}">
        <p14:creationId xmlns:p14="http://schemas.microsoft.com/office/powerpoint/2010/main" val="837081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D44AC8-8CD1-C95C-A1B0-0873C1528B64}"/>
              </a:ext>
              <a:ext uri="{C183D7F6-B498-43B3-948B-1728B52AA6E4}">
                <adec:decorative xmlns:adec="http://schemas.microsoft.com/office/drawing/2017/decorative" val="1"/>
              </a:ext>
            </a:extLst>
          </p:cNvPr>
          <p:cNvSpPr>
            <a:spLocks noGrp="1"/>
          </p:cNvSpPr>
          <p:nvPr>
            <p:ph type="ctrTitle"/>
          </p:nvPr>
        </p:nvSpPr>
        <p:spPr>
          <a:xfrm>
            <a:off x="571500" y="2327770"/>
            <a:ext cx="6001316" cy="1312423"/>
          </a:xfrm>
        </p:spPr>
        <p:txBody>
          <a:bodyPr/>
          <a:lstStyle/>
          <a:p>
            <a:r>
              <a:rPr lang="nl-NL" dirty="0"/>
              <a:t>Kijkje in de IPLO helpdesk keuken</a:t>
            </a:r>
          </a:p>
        </p:txBody>
      </p:sp>
      <p:pic>
        <p:nvPicPr>
          <p:cNvPr id="12" name="Picture Placeholder 11">
            <a:extLst>
              <a:ext uri="{FF2B5EF4-FFF2-40B4-BE49-F238E27FC236}">
                <a16:creationId xmlns:a16="http://schemas.microsoft.com/office/drawing/2014/main" id="{56F4A6CE-5DDB-A300-2B9A-B7AA4F9F8351}"/>
              </a:ext>
              <a:ext uri="{C183D7F6-B498-43B3-948B-1728B52AA6E4}">
                <adec:decorative xmlns:adec="http://schemas.microsoft.com/office/drawing/2017/decorative" val="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701307405"/>
      </p:ext>
    </p:extLst>
  </p:cSld>
  <p:clrMapOvr>
    <a:masterClrMapping/>
  </p:clrMapOvr>
</p:sld>
</file>

<file path=ppt/theme/theme1.xml><?xml version="1.0" encoding="utf-8"?>
<a:theme xmlns:a="http://schemas.openxmlformats.org/drawingml/2006/main" name="Kantoorthema">
  <a:themeElements>
    <a:clrScheme name="IPLO Kleuren">
      <a:dk1>
        <a:srgbClr val="000000"/>
      </a:dk1>
      <a:lt1>
        <a:sysClr val="window" lastClr="FFFFFF"/>
      </a:lt1>
      <a:dk2>
        <a:srgbClr val="35577E"/>
      </a:dk2>
      <a:lt2>
        <a:srgbClr val="FFFFFF"/>
      </a:lt2>
      <a:accent1>
        <a:srgbClr val="34573A"/>
      </a:accent1>
      <a:accent2>
        <a:srgbClr val="35577E"/>
      </a:accent2>
      <a:accent3>
        <a:srgbClr val="D3752B"/>
      </a:accent3>
      <a:accent4>
        <a:srgbClr val="97B550"/>
      </a:accent4>
      <a:accent5>
        <a:srgbClr val="D6DDE5"/>
      </a:accent5>
      <a:accent6>
        <a:srgbClr val="F6E3D4"/>
      </a:accent6>
      <a:hlink>
        <a:srgbClr val="35577E"/>
      </a:hlink>
      <a:folHlink>
        <a:srgbClr val="35577E"/>
      </a:folHlink>
    </a:clrScheme>
    <a:fontScheme name="IPLO">
      <a:majorFont>
        <a:latin typeface="Asap SemiBold"/>
        <a:ea typeface=""/>
        <a:cs typeface=""/>
      </a:majorFont>
      <a:minorFont>
        <a:latin typeface="Asa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hakeldag 2025 PowerPoint Template Digitaal Toegankelijk" id="{12406DB1-8DB9-44A6-A2E2-8685FD0B3BB7}" vid="{B6CCD726-C29C-401D-99DF-A0EFF5529559}"/>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hakeldag 2025 PowerPoint Template Digitaal Toegankelijk" id="{12406DB1-8DB9-44A6-A2E2-8685FD0B3BB7}" vid="{0ECA86D6-2DEF-40C8-ACE0-65768174FE44}"/>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Metadata/LabelInfo.xml><?xml version="1.0" encoding="utf-8"?>
<clbl:labelList xmlns:clbl="http://schemas.microsoft.com/office/2020/mipLabelMetadata">
  <clbl:label id="{37276b06-72c2-4081-996b-9af57fe26b63}" enabled="1" method="Standard" siteId="{ac843cea-7a2b-4dc6-9f37-919c3e210fed}" contentBits="0" removed="0"/>
</clbl:labelList>
</file>

<file path=docProps/app.xml><?xml version="1.0" encoding="utf-8"?>
<Properties xmlns="http://schemas.openxmlformats.org/officeDocument/2006/extended-properties" xmlns:vt="http://schemas.openxmlformats.org/officeDocument/2006/docPropsVTypes">
  <Template>Kantoorthema</Template>
  <TotalTime>399</TotalTime>
  <Words>1450</Words>
  <Application>Microsoft Office PowerPoint</Application>
  <PresentationFormat>Breedbeeld</PresentationFormat>
  <Paragraphs>224</Paragraphs>
  <Slides>30</Slides>
  <Notes>14</Notes>
  <HiddenSlides>0</HiddenSlides>
  <MMClips>0</MMClips>
  <ScaleCrop>false</ScaleCrop>
  <HeadingPairs>
    <vt:vector size="6" baseType="variant">
      <vt:variant>
        <vt:lpstr>Gebruikte lettertypen</vt:lpstr>
      </vt:variant>
      <vt:variant>
        <vt:i4>11</vt:i4>
      </vt:variant>
      <vt:variant>
        <vt:lpstr>Thema</vt:lpstr>
      </vt:variant>
      <vt:variant>
        <vt:i4>2</vt:i4>
      </vt:variant>
      <vt:variant>
        <vt:lpstr>Diatitels</vt:lpstr>
      </vt:variant>
      <vt:variant>
        <vt:i4>30</vt:i4>
      </vt:variant>
    </vt:vector>
  </HeadingPairs>
  <TitlesOfParts>
    <vt:vector size="43" baseType="lpstr">
      <vt:lpstr>Abadi Extra Light</vt:lpstr>
      <vt:lpstr>Aptos</vt:lpstr>
      <vt:lpstr>Arial</vt:lpstr>
      <vt:lpstr>Asap</vt:lpstr>
      <vt:lpstr>Asap SemiBold</vt:lpstr>
      <vt:lpstr>Calibri</vt:lpstr>
      <vt:lpstr>Open Sans</vt:lpstr>
      <vt:lpstr>Segoe UI</vt:lpstr>
      <vt:lpstr>Times New Roman</vt:lpstr>
      <vt:lpstr>Verdana</vt:lpstr>
      <vt:lpstr>Wingdings</vt:lpstr>
      <vt:lpstr>Kantoorthema</vt:lpstr>
      <vt:lpstr>Aangepast ontwerp</vt:lpstr>
      <vt:lpstr>Openingsdia powerpointpresentatie Schakel Special</vt:lpstr>
      <vt:lpstr>Aandachtsgebieden Omgevingsveiligheid</vt:lpstr>
      <vt:lpstr>Wat bespreken we?</vt:lpstr>
      <vt:lpstr>Van kracht sinds invoering Omgevingswet</vt:lpstr>
      <vt:lpstr>Aandachtsgebieden</vt:lpstr>
      <vt:lpstr>Aandachtsgebieden 2</vt:lpstr>
      <vt:lpstr>Voorschriftengebied  </vt:lpstr>
      <vt:lpstr>Aandachtsgebieden en Voorschriftengebieden</vt:lpstr>
      <vt:lpstr>Kijkje in de IPLO helpdesk keuken</vt:lpstr>
      <vt:lpstr>Wat doet IPLO helpdesk veiligheid?</vt:lpstr>
      <vt:lpstr>Voorbeelden van vragen over aandachtsgebieden</vt:lpstr>
      <vt:lpstr>Voorbeeldsituaties</vt:lpstr>
      <vt:lpstr>Situatie 1: Nieuw ZKG in aandachtsgebied</vt:lpstr>
      <vt:lpstr>Situatie 2: Nieuw ZKG in aandachtsgebied</vt:lpstr>
      <vt:lpstr>Situatie 3: Nieuwe MBA bij ZKG</vt:lpstr>
      <vt:lpstr>Situatie 4: Nieuwe MBA bij ZKG</vt:lpstr>
      <vt:lpstr>IPLO website</vt:lpstr>
      <vt:lpstr>Actualiteiten</vt:lpstr>
      <vt:lpstr>Ontwikkelingen aandachtsgebieden</vt:lpstr>
      <vt:lpstr>Ontwikkelingen aandachtsgebieden 2</vt:lpstr>
      <vt:lpstr>Advisering en ervaringen Brandweer </vt:lpstr>
      <vt:lpstr>Inhoud</vt:lpstr>
      <vt:lpstr>Advisering</vt:lpstr>
      <vt:lpstr>Ervaringen - Leeuwarden</vt:lpstr>
      <vt:lpstr>Leerpunten</vt:lpstr>
      <vt:lpstr>Basis Brandweerzorg</vt:lpstr>
      <vt:lpstr>27</vt:lpstr>
      <vt:lpstr>Heb je nog vragen? </vt:lpstr>
      <vt:lpstr>Verder praten? </vt:lpstr>
      <vt:lpstr>Meer weten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Femke Luiten | Obsession</dc:creator>
  <cp:lastModifiedBy>Jonkers, Henk (RWS WVL)</cp:lastModifiedBy>
  <cp:revision>8</cp:revision>
  <dcterms:created xsi:type="dcterms:W3CDTF">2025-11-10T07:48:44Z</dcterms:created>
  <dcterms:modified xsi:type="dcterms:W3CDTF">2025-12-01T07:38:46Z</dcterms:modified>
</cp:coreProperties>
</file>