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1"/>
  </p:notesMasterIdLst>
  <p:sldIdLst>
    <p:sldId id="256" r:id="rId5"/>
    <p:sldId id="282" r:id="rId6"/>
    <p:sldId id="413" r:id="rId7"/>
    <p:sldId id="327" r:id="rId8"/>
    <p:sldId id="328" r:id="rId9"/>
    <p:sldId id="332" r:id="rId10"/>
    <p:sldId id="410" r:id="rId11"/>
    <p:sldId id="411" r:id="rId12"/>
    <p:sldId id="329" r:id="rId13"/>
    <p:sldId id="412" r:id="rId14"/>
    <p:sldId id="405" r:id="rId15"/>
    <p:sldId id="345" r:id="rId16"/>
    <p:sldId id="346" r:id="rId17"/>
    <p:sldId id="294" r:id="rId18"/>
    <p:sldId id="347" r:id="rId19"/>
    <p:sldId id="300" r:id="rId20"/>
    <p:sldId id="302" r:id="rId21"/>
    <p:sldId id="304" r:id="rId22"/>
    <p:sldId id="336" r:id="rId23"/>
    <p:sldId id="313" r:id="rId24"/>
    <p:sldId id="314" r:id="rId25"/>
    <p:sldId id="317" r:id="rId26"/>
    <p:sldId id="321" r:id="rId27"/>
    <p:sldId id="316" r:id="rId28"/>
    <p:sldId id="407" r:id="rId29"/>
    <p:sldId id="409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BD582A-44B9-5238-C1BB-37170FCFF6B0}" name="Maïllis Jansen | Keijzer" initials="MJ|K" userId="S::Maillis@vankeijzer.nl::8d5c4c37-bb92-487d-8a26-0eaa871b3f92" providerId="AD"/>
  <p188:author id="{438D734D-2A75-687C-647E-365340159042}" name="Ellen Roof" initials="ER" userId="S::ellen@duwtje.com::e2ebc367-06c1-44f8-b703-e20f80f04f7f" providerId="AD"/>
  <p188:author id="{902E534F-4AD4-4A54-FBBA-0C36DCDFB54B}" name="Hedwig Dijkstra | Keijzer" initials="" userId="S::Hedwig@vankeijzer.nl::8b1e5076-5202-4246-84eb-1a6817da5ffc" providerId="AD"/>
  <p188:author id="{A8A9BC67-8E97-2D37-C307-FDFAFA06B00E}" name="Ellen Roof" initials="ER" userId="c33f639c79c6a1ab" providerId="Windows Live"/>
  <p188:author id="{9F259572-C833-84B5-46AA-B38BB65479DA}" name="Siem Elstgeest | Keijzer" initials="SE|K" userId="S::siem@vankeijzer.nl::5b011d9a-a663-4237-893a-0773cc0945ab" providerId="AD"/>
  <p188:author id="{42DB72D5-3DCC-3DAE-883E-0B96F8DC2629}" name="Hedwig Dijkstra | Keijzer" initials="HK" userId="S::hedwig@vankeijzer.nl::8b1e5076-5202-4246-84eb-1a6817da5ffc" providerId="AD"/>
  <p188:author id="{AE5DEAE4-D028-2AC2-82FA-F18D714C487D}" name="Siem Elstgeest" initials="SE" userId="S::SElstgeest@brabant.nl::bf06c8a0-2ea4-4e65-93c4-4ee6d8e772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B2B2B"/>
    <a:srgbClr val="154273"/>
    <a:srgbClr val="8FCAE7"/>
    <a:srgbClr val="E17000"/>
    <a:srgbClr val="D2EAF5"/>
    <a:srgbClr val="398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A50520-F4DF-4F82-9E22-712699C42CF7}" v="9" dt="2025-11-24T13:23:45.829"/>
    <p1510:client id="{5FDA3319-FBDC-DD81-6C91-0F92C5FFD3E1}" v="2" dt="2025-11-25T11:14:57.933"/>
    <p1510:client id="{674D0F97-E011-D856-801F-0257AECFB78A}" v="224" dt="2025-11-25T10:06:21.6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ijl, licht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Stijl, licht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81"/>
    <p:restoredTop sz="94622"/>
  </p:normalViewPr>
  <p:slideViewPr>
    <p:cSldViewPr snapToGrid="0">
      <p:cViewPr varScale="1">
        <p:scale>
          <a:sx n="91" d="100"/>
          <a:sy n="91" d="100"/>
        </p:scale>
        <p:origin x="1374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2F2E4-B247-E145-9D32-7671C8E967C8}" type="datetimeFigureOut">
              <a:rPr lang="nl-NL" smtClean="0"/>
              <a:t>1-12-2025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E88AD-C8BF-AD4B-B2EA-BD41A608FF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949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Slide voor tijdens inloop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E88AD-C8BF-AD4B-B2EA-BD41A608FF7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70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66D97-5E57-3C96-4389-0B4AD7037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E0000B2-5AB0-2F9C-3B9B-AC4F8840E4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CD4B2BF-34E1-9D49-682E-EE80E6C423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Waarom deze dag?</a:t>
            </a:r>
          </a:p>
          <a:p>
            <a:endParaRPr lang="nl-NL"/>
          </a:p>
          <a:p>
            <a:r>
              <a:rPr lang="nl-NL"/>
              <a:t>Inleveren van de badges na afloop.</a:t>
            </a:r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7260E8-41FB-68F0-1DE6-97CA007E9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E88AD-C8BF-AD4B-B2EA-BD41A608FF73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708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E1460-5C20-E6CE-6BD1-8E84624DD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EC61343-F675-BACB-AC43-87596D6A4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B2CAA98-7324-54FE-63A2-3132339A8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Joost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ED463F0-186A-0DB4-88A9-7C733D96A2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E88AD-C8BF-AD4B-B2EA-BD41A608FF7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5456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Joost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E88AD-C8BF-AD4B-B2EA-BD41A608FF7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6231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Joost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E88AD-C8BF-AD4B-B2EA-BD41A608FF7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0802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Joost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E88AD-C8BF-AD4B-B2EA-BD41A608FF7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8727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E88AD-C8BF-AD4B-B2EA-BD41A608FF7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031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BE39A-3097-E273-B5B8-DD558C7BE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279396D-EC2E-4C6D-7D4E-B6B4A7D509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A59B6A8-F9E0-8C5B-813C-26F09BE4A0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E3CE3A6-0B8E-1EB0-1AE3-3B1C9B73A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E88AD-C8BF-AD4B-B2EA-BD41A608FF7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8594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7DE05-0BF0-FC2D-0BC4-72DDE336A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7188144-3895-568F-8292-93E0836DD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95E01BF-B48A-B4BE-4E40-02526D72F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DD39A9-47A6-572D-0FAC-FB19B80880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E88AD-C8BF-AD4B-B2EA-BD41A608FF7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1086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C5887-63BF-331D-A182-11368F837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ABCCCCC-B573-A266-3E5D-8159B9A64B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92C868C-B23D-5593-6D6C-D24BEA916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5C5AA1-9DA8-FAC1-2225-2D6188A156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E88AD-C8BF-AD4B-B2EA-BD41A608FF73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718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sslide">
    <p:bg>
      <p:bgPr>
        <a:solidFill>
          <a:srgbClr val="8FC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BE4FCA7E-2455-C40E-6583-85C39AD3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Asbestdaken Inspiratiemiddag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EE7796CE-EC1A-78DC-C6A9-4ABF3930C2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1475" y="1355834"/>
            <a:ext cx="11412538" cy="4930666"/>
          </a:xfrm>
          <a:prstGeom prst="round1Rect">
            <a:avLst/>
          </a:prstGeom>
          <a:solidFill>
            <a:srgbClr val="E17000"/>
          </a:solidFill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CF4C915-876C-10B4-A1F2-EF9EB5F29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6191" y="0"/>
            <a:ext cx="6139618" cy="141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56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sessies">
    <p:bg>
      <p:bgPr>
        <a:solidFill>
          <a:srgbClr val="8FCAE7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57DDCE4A-F694-C736-8FC4-01E74E86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Asbestdaken Inspiratiemiddag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D3AB076-3B8D-DF7A-9D5B-32F62CE25F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764" y="896707"/>
            <a:ext cx="6989248" cy="4837574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  <a:lvl2pPr marL="6858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2pPr>
            <a:lvl3pPr marL="11430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3pPr>
            <a:lvl4pPr marL="16002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4pPr>
            <a:lvl5pPr marL="20574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Afgeronde rechthoek 1">
            <a:extLst>
              <a:ext uri="{FF2B5EF4-FFF2-40B4-BE49-F238E27FC236}">
                <a16:creationId xmlns:a16="http://schemas.microsoft.com/office/drawing/2014/main" id="{6869C771-B656-D6D4-367A-82D930A2944C}"/>
              </a:ext>
            </a:extLst>
          </p:cNvPr>
          <p:cNvSpPr/>
          <p:nvPr userDrawn="1"/>
        </p:nvSpPr>
        <p:spPr>
          <a:xfrm>
            <a:off x="407988" y="355600"/>
            <a:ext cx="4028545" cy="5919788"/>
          </a:xfrm>
          <a:prstGeom prst="roundRect">
            <a:avLst>
              <a:gd name="adj" fmla="val 4285"/>
            </a:avLst>
          </a:prstGeom>
          <a:solidFill>
            <a:srgbClr val="3987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0967B8C-0F86-9292-93F1-41A30B8628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2426" y="995627"/>
            <a:ext cx="3259668" cy="4639734"/>
          </a:xfrm>
        </p:spPr>
        <p:txBody>
          <a:bodyPr anchor="ctr">
            <a:normAutofit/>
          </a:bodyPr>
          <a:lstStyle>
            <a:lvl1pPr algn="ctr">
              <a:defRPr sz="6000" b="0" i="1">
                <a:solidFill>
                  <a:schemeClr val="bg1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Deelsessie Overheid</a:t>
            </a:r>
          </a:p>
        </p:txBody>
      </p:sp>
    </p:spTree>
    <p:extLst>
      <p:ext uri="{BB962C8B-B14F-4D97-AF65-F5344CB8AC3E}">
        <p14:creationId xmlns:p14="http://schemas.microsoft.com/office/powerpoint/2010/main" val="181595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bg>
      <p:bgPr>
        <a:solidFill>
          <a:srgbClr val="8FCAE7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57DDCE4A-F694-C736-8FC4-01E74E86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Asbestdaken Inspiratiemiddag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0967B8C-0F86-9292-93F1-41A30B8628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457200"/>
            <a:ext cx="10703550" cy="608549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Titel hier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D3AB076-3B8D-DF7A-9D5B-32F62CE25F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7" y="1437814"/>
            <a:ext cx="11376025" cy="4837574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  <a:lvl2pPr marL="6858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2pPr>
            <a:lvl3pPr marL="11430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3pPr>
            <a:lvl4pPr marL="16002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4pPr>
            <a:lvl5pPr marL="20574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1426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jlers - Website">
    <p:bg>
      <p:bgPr>
        <a:solidFill>
          <a:srgbClr val="8FCAE7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57DDCE4A-F694-C736-8FC4-01E74E86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Asbestdaken Inspiratiemiddag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0967B8C-0F86-9292-93F1-41A30B8628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582613"/>
            <a:ext cx="5775997" cy="2538180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Titel hier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D3AB076-3B8D-DF7A-9D5B-32F62CE25F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7" y="3429000"/>
            <a:ext cx="5775997" cy="2846388"/>
          </a:xfrm>
        </p:spPr>
        <p:txBody>
          <a:bodyPr anchor="t">
            <a:normAutofit/>
          </a:bodyPr>
          <a:lstStyle>
            <a:lvl1pPr marL="2286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  <a:lvl2pPr marL="6858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2pPr>
            <a:lvl3pPr marL="11430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3pPr>
            <a:lvl4pPr marL="16002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4pPr>
            <a:lvl5pPr marL="20574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4" name="Afbeelding 13" descr="Afbeelding met elektronica, computer, computer, Netbook&#10;&#10;Door AI gegenereerde inhoud is mogelijk onjuist.">
            <a:extLst>
              <a:ext uri="{FF2B5EF4-FFF2-40B4-BE49-F238E27FC236}">
                <a16:creationId xmlns:a16="http://schemas.microsoft.com/office/drawing/2014/main" id="{EA36C8AC-E565-E491-0A79-B2B2CE639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582" y="-585222"/>
            <a:ext cx="5973988" cy="656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17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bg>
      <p:bgPr>
        <a:solidFill>
          <a:srgbClr val="8FCAE7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abel 2">
            <a:extLst>
              <a:ext uri="{FF2B5EF4-FFF2-40B4-BE49-F238E27FC236}">
                <a16:creationId xmlns:a16="http://schemas.microsoft.com/office/drawing/2014/main" id="{03E621FD-9649-A2C7-86EA-C7180A62719E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407988" y="1438275"/>
            <a:ext cx="11376025" cy="4837113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57DDCE4A-F694-C736-8FC4-01E74E86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Asbestdaken Inspiratiemiddag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0967B8C-0F86-9292-93F1-41A30B8628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457200"/>
            <a:ext cx="10703550" cy="608549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Titel hier</a:t>
            </a:r>
          </a:p>
        </p:txBody>
      </p:sp>
    </p:spTree>
    <p:extLst>
      <p:ext uri="{BB962C8B-B14F-4D97-AF65-F5344CB8AC3E}">
        <p14:creationId xmlns:p14="http://schemas.microsoft.com/office/powerpoint/2010/main" val="1521774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n twee kolommen">
    <p:bg>
      <p:bgPr>
        <a:solidFill>
          <a:srgbClr val="8FCAE7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57DDCE4A-F694-C736-8FC4-01E74E86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Asbestdaken Inspiratiemiddag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0967B8C-0F86-9292-93F1-41A30B8628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457200"/>
            <a:ext cx="10703550" cy="608549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Titel hier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D3AB076-3B8D-DF7A-9D5B-32F62CE25F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1437814"/>
            <a:ext cx="5576602" cy="4837574"/>
          </a:xfrm>
        </p:spPr>
        <p:txBody>
          <a:bodyPr numCol="1" anchor="ctr">
            <a:normAutofit/>
          </a:bodyPr>
          <a:lstStyle>
            <a:lvl1pPr marL="2286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  <a:lvl2pPr marL="6858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2pPr>
            <a:lvl3pPr marL="11430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3pPr>
            <a:lvl4pPr marL="16002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4pPr>
            <a:lvl5pPr marL="20574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EE8D6665-345C-E64C-2FA7-BB8737FF44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9699" y="1437814"/>
            <a:ext cx="5576602" cy="4837574"/>
          </a:xfrm>
        </p:spPr>
        <p:txBody>
          <a:bodyPr numCol="1" anchor="ctr">
            <a:normAutofit/>
          </a:bodyPr>
          <a:lstStyle>
            <a:lvl1pPr marL="2286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  <a:lvl2pPr marL="6858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2pPr>
            <a:lvl3pPr marL="11430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3pPr>
            <a:lvl4pPr marL="16002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4pPr>
            <a:lvl5pPr marL="20574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0502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illustratie 1">
    <p:bg>
      <p:bgPr>
        <a:solidFill>
          <a:srgbClr val="8FCAE7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0AC4CFF-12BB-EC6F-750F-EB157834E7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9496"/>
          <a:stretch>
            <a:fillRect/>
          </a:stretch>
        </p:blipFill>
        <p:spPr>
          <a:xfrm>
            <a:off x="0" y="2133939"/>
            <a:ext cx="12192000" cy="4724061"/>
          </a:xfrm>
          <a:prstGeom prst="rect">
            <a:avLst/>
          </a:prstGeom>
        </p:spPr>
      </p:pic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57DDCE4A-F694-C736-8FC4-01E74E86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Asbestdaken Inspiratiemiddag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0967B8C-0F86-9292-93F1-41A30B8628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457200"/>
            <a:ext cx="10703550" cy="608549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Titel hier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D3AB076-3B8D-DF7A-9D5B-32F62CE25F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5226" y="2133938"/>
            <a:ext cx="5538787" cy="3049763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  <a:lvl2pPr marL="6858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2pPr>
            <a:lvl3pPr marL="11430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3pPr>
            <a:lvl4pPr marL="16002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4pPr>
            <a:lvl5pPr marL="20574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06714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illustratie 2">
    <p:bg>
      <p:bgPr>
        <a:solidFill>
          <a:srgbClr val="8FCAE7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165E756-DD0C-F2F5-3946-B01789056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57DDCE4A-F694-C736-8FC4-01E74E86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Asbestdaken Inspiratiemiddag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0967B8C-0F86-9292-93F1-41A30B8628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457200"/>
            <a:ext cx="10703550" cy="608549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Titel hier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D3AB076-3B8D-DF7A-9D5B-32F62CE25F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5226" y="1522948"/>
            <a:ext cx="5538787" cy="3049763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  <a:lvl2pPr marL="6858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2pPr>
            <a:lvl3pPr marL="11430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3pPr>
            <a:lvl4pPr marL="16002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4pPr>
            <a:lvl5pPr marL="20574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86262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solidFill>
          <a:srgbClr val="8FC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3C35B56-42BC-3ABB-417F-0D656A240F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457200"/>
            <a:ext cx="10703550" cy="608549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Titel hier</a:t>
            </a:r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BE4FCA7E-2455-C40E-6583-85C39AD3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Asbestdaken Inspiratiemiddag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EE7796CE-EC1A-78DC-C6A9-4ABF3930C2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1475" y="1355834"/>
            <a:ext cx="11412538" cy="4930666"/>
          </a:xfrm>
          <a:prstGeom prst="round1Rect">
            <a:avLst/>
          </a:prstGeom>
          <a:solidFill>
            <a:srgbClr val="E17000"/>
          </a:solidFill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8705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solidFill>
          <a:srgbClr val="E17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7B3543-48A0-B4D0-F812-3954D782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chemeClr val="bg1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Asbestdaken Inspiratiemiddag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58B288F5-8113-BC3A-5919-2C0BDC2801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1475" y="377825"/>
            <a:ext cx="11412538" cy="5908675"/>
          </a:xfrm>
          <a:prstGeom prst="round1Rect">
            <a:avLst/>
          </a:prstGeom>
          <a:solidFill>
            <a:srgbClr val="8FCAE7"/>
          </a:solidFill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2030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bg>
      <p:bgPr>
        <a:solidFill>
          <a:srgbClr val="8FCAE7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met één afgeronde hoek 1">
            <a:extLst>
              <a:ext uri="{FF2B5EF4-FFF2-40B4-BE49-F238E27FC236}">
                <a16:creationId xmlns:a16="http://schemas.microsoft.com/office/drawing/2014/main" id="{970BDC3C-AF12-E6D5-1CEA-C844F7F52314}"/>
              </a:ext>
            </a:extLst>
          </p:cNvPr>
          <p:cNvSpPr/>
          <p:nvPr userDrawn="1"/>
        </p:nvSpPr>
        <p:spPr>
          <a:xfrm flipH="1">
            <a:off x="6096000" y="1437814"/>
            <a:ext cx="5688013" cy="483757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57DDCE4A-F694-C736-8FC4-01E74E86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Asbestdaken Inspiratiemiddag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0967B8C-0F86-9292-93F1-41A30B862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457200"/>
            <a:ext cx="10703550" cy="608549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D3AB076-3B8D-DF7A-9D5B-32F62CE25F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2194560"/>
            <a:ext cx="5538787" cy="3354902"/>
          </a:xfrm>
        </p:spPr>
        <p:txBody>
          <a:bodyPr anchor="ctr">
            <a:normAutofit/>
          </a:bodyPr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+mj-lt"/>
              <a:buAutoNum type="arabicPeriod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  <a:lvl2pPr marL="6858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2pPr>
            <a:lvl3pPr marL="11430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3pPr>
            <a:lvl4pPr marL="16002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4pPr>
            <a:lvl5pPr marL="20574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EBDBFE70-35FC-315E-9247-6E1712AB04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80238" y="1665288"/>
            <a:ext cx="4597400" cy="277812"/>
          </a:xfrm>
        </p:spPr>
        <p:txBody>
          <a:bodyPr>
            <a:noAutofit/>
          </a:bodyPr>
          <a:lstStyle>
            <a:lvl1pPr marL="0" indent="0" algn="r">
              <a:buNone/>
              <a:defRPr sz="18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</a:lstStyle>
          <a:p>
            <a:pPr lvl="0"/>
            <a:r>
              <a:rPr lang="nl-NL"/>
              <a:t>Titel grafiek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66C3B5D-EA9A-B0B9-62E5-1E2CFE4B14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7920" y="5763873"/>
            <a:ext cx="5442257" cy="390985"/>
          </a:xfrm>
        </p:spPr>
        <p:txBody>
          <a:bodyPr anchor="b">
            <a:normAutofit/>
          </a:bodyPr>
          <a:lstStyle>
            <a:lvl1pPr marL="0" indent="0">
              <a:buNone/>
              <a:defRPr sz="1100"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  <a:lvl2pPr marL="457200" indent="0">
              <a:buNone/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2pPr>
            <a:lvl3pPr marL="914400" indent="0">
              <a:buNone/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3pPr>
            <a:lvl4pPr marL="1371600" indent="0">
              <a:buNone/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4pPr>
            <a:lvl5pPr marL="1828800" indent="0">
              <a:buNone/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5pPr>
          </a:lstStyle>
          <a:p>
            <a:pPr lvl="0"/>
            <a:r>
              <a:rPr lang="nl-NL"/>
              <a:t>Eventuele ondertitel voor grafiek</a:t>
            </a:r>
          </a:p>
        </p:txBody>
      </p:sp>
    </p:spTree>
    <p:extLst>
      <p:ext uri="{BB962C8B-B14F-4D97-AF65-F5344CB8AC3E}">
        <p14:creationId xmlns:p14="http://schemas.microsoft.com/office/powerpoint/2010/main" val="3525831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8FC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D1CDB8-B703-1AC9-AD3C-E5D6C82DE1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415" y="1683612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Titel hier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A35C6D7-DBE5-632C-D17B-AEF4C32D8D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0415" y="4225937"/>
            <a:ext cx="9144000" cy="1505238"/>
          </a:xfrm>
        </p:spPr>
        <p:txBody>
          <a:bodyPr/>
          <a:lstStyle>
            <a:lvl1pPr marL="0" indent="0" algn="l">
              <a:buNone/>
              <a:defRPr sz="2400" b="0" i="1">
                <a:solidFill>
                  <a:srgbClr val="154273"/>
                </a:solidFill>
                <a:latin typeface="RijksSans" panose="020B05040101010101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hier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2DF59F9-30B8-C4A0-DBD4-0E2ACBDE8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6191" y="0"/>
            <a:ext cx="6139618" cy="1416290"/>
          </a:xfrm>
          <a:prstGeom prst="rect">
            <a:avLst/>
          </a:prstGeom>
        </p:spPr>
      </p:pic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083D8E45-469E-7480-1525-A0B39CFB7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Asbestdaken Inspiratiemiddag</a:t>
            </a:r>
          </a:p>
        </p:txBody>
      </p:sp>
    </p:spTree>
    <p:extLst>
      <p:ext uri="{BB962C8B-B14F-4D97-AF65-F5344CB8AC3E}">
        <p14:creationId xmlns:p14="http://schemas.microsoft.com/office/powerpoint/2010/main" val="1108462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57" userDrawn="1">
          <p15:clr>
            <a:srgbClr val="FBAE40"/>
          </p15:clr>
        </p15:guide>
        <p15:guide id="3" pos="742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bg>
      <p:bgPr>
        <a:solidFill>
          <a:srgbClr val="8FCAE7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6269A3-EF15-DBAA-097B-7EABFD63B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3575" y="4268876"/>
            <a:ext cx="3563007" cy="69562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E3EFF0B-41DF-BBFA-935A-B713796C1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03575" y="5057577"/>
            <a:ext cx="3563007" cy="851339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  <a:lvl2pPr algn="ctr">
              <a:defRPr sz="1400" b="0" i="0">
                <a:solidFill>
                  <a:srgbClr val="154273"/>
                </a:solidFill>
                <a:latin typeface="RijksSans" panose="020B0504010101010104" pitchFamily="34" charset="77"/>
              </a:defRPr>
            </a:lvl2pPr>
            <a:lvl3pPr algn="ctr">
              <a:defRPr sz="1400" b="0" i="0">
                <a:solidFill>
                  <a:srgbClr val="154273"/>
                </a:solidFill>
                <a:latin typeface="RijksSans" panose="020B0504010101010104" pitchFamily="34" charset="77"/>
              </a:defRPr>
            </a:lvl3pPr>
            <a:lvl4pPr algn="ctr">
              <a:defRPr sz="1400" b="0" i="0">
                <a:solidFill>
                  <a:srgbClr val="154273"/>
                </a:solidFill>
                <a:latin typeface="RijksSans" panose="020B0504010101010104" pitchFamily="34" charset="77"/>
              </a:defRPr>
            </a:lvl4pPr>
            <a:lvl5pPr algn="ctr">
              <a:defRPr sz="1400" b="0" i="0">
                <a:solidFill>
                  <a:srgbClr val="154273"/>
                </a:solidFill>
                <a:latin typeface="RijksSans" panose="020B05040101010101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CF6ECB2-3AF2-CF4A-C7E6-CC215FB8FA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25420" y="4268876"/>
            <a:ext cx="3563005" cy="69562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3042732-6145-9E9D-38CB-A94FBFA764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25418" y="5057577"/>
            <a:ext cx="3563007" cy="851339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  <a:lvl2pPr algn="ctr">
              <a:defRPr sz="1400" b="0" i="0">
                <a:solidFill>
                  <a:srgbClr val="154273"/>
                </a:solidFill>
                <a:latin typeface="RijksSans" panose="020B0504010101010104" pitchFamily="34" charset="77"/>
              </a:defRPr>
            </a:lvl2pPr>
            <a:lvl3pPr algn="ctr">
              <a:defRPr sz="1400" b="0" i="0">
                <a:solidFill>
                  <a:srgbClr val="154273"/>
                </a:solidFill>
                <a:latin typeface="RijksSans" panose="020B0504010101010104" pitchFamily="34" charset="77"/>
              </a:defRPr>
            </a:lvl3pPr>
            <a:lvl4pPr algn="ctr">
              <a:defRPr sz="1400" b="0" i="0">
                <a:solidFill>
                  <a:srgbClr val="154273"/>
                </a:solidFill>
                <a:latin typeface="RijksSans" panose="020B0504010101010104" pitchFamily="34" charset="77"/>
              </a:defRPr>
            </a:lvl4pPr>
            <a:lvl5pPr algn="ctr">
              <a:defRPr sz="1400" b="0" i="0">
                <a:solidFill>
                  <a:srgbClr val="154273"/>
                </a:solidFill>
                <a:latin typeface="RijksSans" panose="020B05040101010101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97A74BB3-6B92-8657-C72F-9674AE32F5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13479" y="1413622"/>
            <a:ext cx="2762173" cy="2762173"/>
          </a:xfrm>
          <a:prstGeom prst="ellipse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E724CCD8-8FBF-9503-55CA-CF22F5CD1E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32141" y="1413622"/>
            <a:ext cx="2762173" cy="2762173"/>
          </a:xfrm>
          <a:prstGeom prst="ellipse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A1AD8CE-1ABF-9B4D-BB6F-A428B16A32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457200"/>
            <a:ext cx="10703550" cy="608549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Titel hier</a:t>
            </a:r>
          </a:p>
        </p:txBody>
      </p:sp>
      <p:sp>
        <p:nvSpPr>
          <p:cNvPr id="13" name="Tijdelijke aanduiding voor voettekst 4">
            <a:extLst>
              <a:ext uri="{FF2B5EF4-FFF2-40B4-BE49-F238E27FC236}">
                <a16:creationId xmlns:a16="http://schemas.microsoft.com/office/drawing/2014/main" id="{47EA69A7-BE82-4BF9-487C-01E13ACE5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Asbestdaken Inspiratiemiddag</a:t>
            </a:r>
          </a:p>
        </p:txBody>
      </p:sp>
    </p:spTree>
    <p:extLst>
      <p:ext uri="{BB962C8B-B14F-4D97-AF65-F5344CB8AC3E}">
        <p14:creationId xmlns:p14="http://schemas.microsoft.com/office/powerpoint/2010/main" val="611987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bg>
      <p:bgPr>
        <a:solidFill>
          <a:srgbClr val="8FC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A70938AB-54F2-AA10-4195-E48166F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Asbestdaken Inspiratiemiddag</a:t>
            </a:r>
          </a:p>
        </p:txBody>
      </p:sp>
    </p:spTree>
    <p:extLst>
      <p:ext uri="{BB962C8B-B14F-4D97-AF65-F5344CB8AC3E}">
        <p14:creationId xmlns:p14="http://schemas.microsoft.com/office/powerpoint/2010/main" val="788396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-code">
    <p:bg>
      <p:bgPr>
        <a:solidFill>
          <a:srgbClr val="E17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57DDCE4A-F694-C736-8FC4-01E74E86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chemeClr val="bg1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Asbestdaken Inspiratiemiddag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0967B8C-0F86-9292-93F1-41A30B862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0466" y="1284139"/>
            <a:ext cx="8173547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RijksSans ExtraBold" panose="020B0504010101010104" pitchFamily="34" charset="77"/>
              </a:defRPr>
            </a:lvl1pPr>
          </a:lstStyle>
          <a:p>
            <a:endParaRPr lang="nl-NL"/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281ADE99-A9B0-0DDE-A049-0DBD4E679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0466" y="3826464"/>
            <a:ext cx="8173547" cy="1505238"/>
          </a:xfrm>
        </p:spPr>
        <p:txBody>
          <a:bodyPr/>
          <a:lstStyle>
            <a:lvl1pPr marL="0" indent="0" algn="l">
              <a:buNone/>
              <a:defRPr sz="2400" b="0" i="1">
                <a:solidFill>
                  <a:schemeClr val="bg1"/>
                </a:solidFill>
                <a:latin typeface="RijksSans" panose="020B05040101010101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" name="Afgeronde rechthoek 1">
            <a:extLst>
              <a:ext uri="{FF2B5EF4-FFF2-40B4-BE49-F238E27FC236}">
                <a16:creationId xmlns:a16="http://schemas.microsoft.com/office/drawing/2014/main" id="{2AAD8BC2-A9AC-40B5-4DB8-7B646D9CA0D3}"/>
              </a:ext>
            </a:extLst>
          </p:cNvPr>
          <p:cNvSpPr/>
          <p:nvPr userDrawn="1"/>
        </p:nvSpPr>
        <p:spPr>
          <a:xfrm>
            <a:off x="537328" y="2328420"/>
            <a:ext cx="2686639" cy="2686639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7620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1">
    <p:bg>
      <p:bgPr>
        <a:solidFill>
          <a:srgbClr val="8FCAE7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93E0BA6-1387-DAD0-EEFC-EFB07D117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705948"/>
            <a:ext cx="12312000" cy="4180235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9E336D1-91C0-7374-DD1B-D95B692C7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767" y="485433"/>
            <a:ext cx="10140381" cy="1021751"/>
          </a:xfrm>
        </p:spPr>
        <p:txBody>
          <a:bodyPr anchor="b"/>
          <a:lstStyle>
            <a:lvl1pPr algn="ctr">
              <a:defRPr sz="60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6FFA68F-2F0F-76D0-77FE-E73962E2A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767" y="1639614"/>
            <a:ext cx="10140381" cy="933904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8E7D7863-CDF1-B550-5A57-9652FF94960E}"/>
              </a:ext>
            </a:extLst>
          </p:cNvPr>
          <p:cNvSpPr txBox="1">
            <a:spLocks/>
          </p:cNvSpPr>
          <p:nvPr userDrawn="1"/>
        </p:nvSpPr>
        <p:spPr>
          <a:xfrm>
            <a:off x="7839324" y="6434792"/>
            <a:ext cx="3944689" cy="2866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Asbestdaken Inspiratiemiddag</a:t>
            </a:r>
          </a:p>
        </p:txBody>
      </p:sp>
    </p:spTree>
    <p:extLst>
      <p:ext uri="{BB962C8B-B14F-4D97-AF65-F5344CB8AC3E}">
        <p14:creationId xmlns:p14="http://schemas.microsoft.com/office/powerpoint/2010/main" val="174151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2">
    <p:bg>
      <p:bgPr>
        <a:solidFill>
          <a:srgbClr val="8FCAE7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5D2D7B8-0782-7754-4941-B99DC53521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63192" y="1805833"/>
            <a:ext cx="13455192" cy="5061595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9E336D1-91C0-7374-DD1B-D95B692C7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767" y="485433"/>
            <a:ext cx="10140381" cy="1021751"/>
          </a:xfrm>
        </p:spPr>
        <p:txBody>
          <a:bodyPr anchor="b"/>
          <a:lstStyle>
            <a:lvl1pPr algn="ctr">
              <a:defRPr sz="60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6FFA68F-2F0F-76D0-77FE-E73962E2A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767" y="1639614"/>
            <a:ext cx="10140381" cy="915050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8E7D7863-CDF1-B550-5A57-9652FF94960E}"/>
              </a:ext>
            </a:extLst>
          </p:cNvPr>
          <p:cNvSpPr txBox="1">
            <a:spLocks/>
          </p:cNvSpPr>
          <p:nvPr userDrawn="1"/>
        </p:nvSpPr>
        <p:spPr>
          <a:xfrm>
            <a:off x="7839324" y="6434792"/>
            <a:ext cx="3944689" cy="2866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Asbestdaken Inspiratiemiddag</a:t>
            </a:r>
          </a:p>
        </p:txBody>
      </p:sp>
    </p:spTree>
    <p:extLst>
      <p:ext uri="{BB962C8B-B14F-4D97-AF65-F5344CB8AC3E}">
        <p14:creationId xmlns:p14="http://schemas.microsoft.com/office/powerpoint/2010/main" val="3199831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625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r weten?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al 17">
            <a:extLst>
              <a:ext uri="{FF2B5EF4-FFF2-40B4-BE49-F238E27FC236}">
                <a16:creationId xmlns:a16="http://schemas.microsoft.com/office/drawing/2014/main" id="{161DBC0C-CECC-92E8-7621-0A1B8B342E61}"/>
              </a:ext>
            </a:extLst>
          </p:cNvPr>
          <p:cNvSpPr/>
          <p:nvPr userDrawn="1"/>
        </p:nvSpPr>
        <p:spPr>
          <a:xfrm>
            <a:off x="-742156" y="1077118"/>
            <a:ext cx="4791075" cy="47910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0333" y="2181859"/>
            <a:ext cx="3875405" cy="438151"/>
          </a:xfrm>
        </p:spPr>
        <p:txBody>
          <a:bodyPr anchor="b">
            <a:noAutofit/>
          </a:bodyPr>
          <a:lstStyle>
            <a:lvl1pPr algn="l">
              <a:lnSpc>
                <a:spcPts val="48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Meer weten?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2A3E3DB-68DA-97CF-92B0-2073EEF14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6813" y="2847967"/>
            <a:ext cx="5368925" cy="1162066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28452839-26B7-D7C9-A728-0C766FEE6C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40332" y="4217035"/>
            <a:ext cx="3875405" cy="332105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Iplo.nl</a:t>
            </a: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4559956D-9DEE-6A75-53D3-552461F16E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219325" y="-400051"/>
            <a:ext cx="7745413" cy="7745413"/>
          </a:xfrm>
          <a:prstGeom prst="donut">
            <a:avLst>
              <a:gd name="adj" fmla="val 27202"/>
            </a:avLst>
          </a:prstGeom>
          <a:solidFill>
            <a:schemeClr val="accent5"/>
          </a:solidFill>
        </p:spPr>
        <p:txBody>
          <a:bodyPr lIns="0" tIns="756000" bIns="0"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4210805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bg>
      <p:bgPr>
        <a:solidFill>
          <a:srgbClr val="8FC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06FDC24F-A250-80E6-40E6-8BF3AE19EE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0800000">
            <a:off x="6095997" y="1683612"/>
            <a:ext cx="5688013" cy="4591064"/>
          </a:xfrm>
          <a:prstGeom prst="round1Rect">
            <a:avLst/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D1CDB8-B703-1AC9-AD3C-E5D6C82DE1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415" y="1683612"/>
            <a:ext cx="5255171" cy="2387600"/>
          </a:xfrm>
        </p:spPr>
        <p:txBody>
          <a:bodyPr anchor="b"/>
          <a:lstStyle>
            <a:lvl1pPr algn="l">
              <a:defRPr sz="60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Titel hier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A35C6D7-DBE5-632C-D17B-AEF4C32D8D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0415" y="4225937"/>
            <a:ext cx="5255171" cy="1505238"/>
          </a:xfrm>
        </p:spPr>
        <p:txBody>
          <a:bodyPr/>
          <a:lstStyle>
            <a:lvl1pPr marL="0" indent="0" algn="l">
              <a:buNone/>
              <a:defRPr sz="2400" b="0" i="1">
                <a:solidFill>
                  <a:srgbClr val="154273"/>
                </a:solidFill>
                <a:latin typeface="RijksSans" panose="020B05040101010101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hier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BDE088-F20C-745A-6ED3-E6B0A365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Asbestdaken Inspiratiemiddag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2DF59F9-30B8-C4A0-DBD4-0E2ACBDE86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26191" y="0"/>
            <a:ext cx="6139618" cy="141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04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257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dia Blauw">
    <p:bg>
      <p:bgPr>
        <a:solidFill>
          <a:srgbClr val="8FC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89E336D1-91C0-7374-DD1B-D95B692C7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767" y="1683612"/>
            <a:ext cx="10140381" cy="1021751"/>
          </a:xfrm>
        </p:spPr>
        <p:txBody>
          <a:bodyPr anchor="b"/>
          <a:lstStyle>
            <a:lvl1pPr algn="ctr">
              <a:defRPr sz="60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6FFA68F-2F0F-76D0-77FE-E73962E2A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767" y="2837793"/>
            <a:ext cx="10140381" cy="289338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8E7D7863-CDF1-B550-5A57-9652FF94960E}"/>
              </a:ext>
            </a:extLst>
          </p:cNvPr>
          <p:cNvSpPr txBox="1">
            <a:spLocks/>
          </p:cNvSpPr>
          <p:nvPr userDrawn="1"/>
        </p:nvSpPr>
        <p:spPr>
          <a:xfrm>
            <a:off x="7839324" y="6434792"/>
            <a:ext cx="3944689" cy="2866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Asbestdaken Inspiratiemiddag</a:t>
            </a:r>
          </a:p>
        </p:txBody>
      </p:sp>
    </p:spTree>
    <p:extLst>
      <p:ext uri="{BB962C8B-B14F-4D97-AF65-F5344CB8AC3E}">
        <p14:creationId xmlns:p14="http://schemas.microsoft.com/office/powerpoint/2010/main" val="95051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dia Oranje">
    <p:bg>
      <p:bgPr>
        <a:solidFill>
          <a:srgbClr val="E17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8E7D7863-CDF1-B550-5A57-9652FF94960E}"/>
              </a:ext>
            </a:extLst>
          </p:cNvPr>
          <p:cNvSpPr txBox="1">
            <a:spLocks/>
          </p:cNvSpPr>
          <p:nvPr userDrawn="1"/>
        </p:nvSpPr>
        <p:spPr>
          <a:xfrm>
            <a:off x="7839324" y="6434792"/>
            <a:ext cx="3944689" cy="2866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>
                <a:solidFill>
                  <a:schemeClr val="bg1"/>
                </a:solidFill>
              </a:rPr>
              <a:t>Asbestdaken Inspiratiemiddag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20C799-740E-F491-3C71-EA273B636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767" y="1683612"/>
            <a:ext cx="10140381" cy="1021751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25F0CBE-C930-549D-F3F8-04CA3B508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767" y="2837793"/>
            <a:ext cx="10140381" cy="289338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RijksSans" panose="020B05040101010101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94871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dstukdia Links">
    <p:bg>
      <p:bgPr>
        <a:solidFill>
          <a:srgbClr val="E17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8270F641-DE9C-2B40-5DFD-BB80BE67D3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200"/>
            <a:ext cx="5688013" cy="5818188"/>
          </a:xfrm>
          <a:prstGeom prst="round1Rect">
            <a:avLst/>
          </a:prstGeom>
          <a:solidFill>
            <a:srgbClr val="8FCAE7"/>
          </a:solidFill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57DDCE4A-F694-C736-8FC4-01E74E86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chemeClr val="bg1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Asbestdaken Inspiratiemiddag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0967B8C-0F86-9292-93F1-41A30B862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415" y="1683612"/>
            <a:ext cx="5255171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281ADE99-A9B0-0DDE-A049-0DBD4E679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415" y="4225937"/>
            <a:ext cx="5255171" cy="1505238"/>
          </a:xfrm>
        </p:spPr>
        <p:txBody>
          <a:bodyPr/>
          <a:lstStyle>
            <a:lvl1pPr marL="0" indent="0" algn="l">
              <a:buNone/>
              <a:defRPr sz="2400" b="0" i="1">
                <a:solidFill>
                  <a:schemeClr val="bg1"/>
                </a:solidFill>
                <a:latin typeface="RijksSans" panose="020B05040101010101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13843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dstukdia Rechts">
    <p:bg>
      <p:bgPr>
        <a:solidFill>
          <a:srgbClr val="E17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8270F641-DE9C-2B40-5DFD-BB80BE67D3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415" y="457200"/>
            <a:ext cx="5688013" cy="5818188"/>
          </a:xfrm>
          <a:prstGeom prst="round1Rect">
            <a:avLst/>
          </a:prstGeom>
          <a:solidFill>
            <a:srgbClr val="8FCAE7"/>
          </a:solidFill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57DDCE4A-F694-C736-8FC4-01E74E86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chemeClr val="bg1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Asbestdaken Inspiratiemiddag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0967B8C-0F86-9292-93F1-41A30B862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8842" y="1683612"/>
            <a:ext cx="5255171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281ADE99-A9B0-0DDE-A049-0DBD4E679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8842" y="4225937"/>
            <a:ext cx="5255171" cy="1505238"/>
          </a:xfrm>
        </p:spPr>
        <p:txBody>
          <a:bodyPr/>
          <a:lstStyle>
            <a:lvl1pPr marL="0" indent="0" algn="l">
              <a:buNone/>
              <a:defRPr sz="2400" b="0" i="1">
                <a:solidFill>
                  <a:schemeClr val="bg1"/>
                </a:solidFill>
                <a:latin typeface="RijksSans" panose="020B05040101010101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0805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quote">
    <p:bg>
      <p:bgPr>
        <a:solidFill>
          <a:srgbClr val="8FC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8270F641-DE9C-2B40-5DFD-BB80BE67D3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30566" y="372066"/>
            <a:ext cx="7653447" cy="5903321"/>
          </a:xfrm>
          <a:prstGeom prst="round1Rect">
            <a:avLst/>
          </a:prstGeom>
          <a:solidFill>
            <a:srgbClr val="E17000"/>
          </a:solidFill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57DDCE4A-F694-C736-8FC4-01E74E86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Asbestdaken Inspiratiemiddag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0967B8C-0F86-9292-93F1-41A30B8628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1236018"/>
            <a:ext cx="3464024" cy="4262994"/>
          </a:xfrm>
        </p:spPr>
        <p:txBody>
          <a:bodyPr anchor="ctr">
            <a:normAutofit/>
          </a:bodyPr>
          <a:lstStyle>
            <a:lvl1pPr algn="l">
              <a:defRPr sz="40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Quote passend bij afbeelding hier</a:t>
            </a:r>
          </a:p>
        </p:txBody>
      </p:sp>
    </p:spTree>
    <p:extLst>
      <p:ext uri="{BB962C8B-B14F-4D97-AF65-F5344CB8AC3E}">
        <p14:creationId xmlns:p14="http://schemas.microsoft.com/office/powerpoint/2010/main" val="330095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en afbeelding">
    <p:bg>
      <p:bgPr>
        <a:solidFill>
          <a:srgbClr val="8FCAE7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8270F641-DE9C-2B40-5DFD-BB80BE67D3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437814"/>
            <a:ext cx="5688013" cy="4837573"/>
          </a:xfrm>
          <a:prstGeom prst="round1Rect">
            <a:avLst/>
          </a:prstGeom>
          <a:solidFill>
            <a:srgbClr val="8FCAE7"/>
          </a:solidFill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57DDCE4A-F694-C736-8FC4-01E74E86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9324" y="6434792"/>
            <a:ext cx="3944689" cy="286683"/>
          </a:xfrm>
        </p:spPr>
        <p:txBody>
          <a:bodyPr/>
          <a:lstStyle>
            <a:lvl1pPr algn="r">
              <a:defRPr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</a:lstStyle>
          <a:p>
            <a:r>
              <a:rPr lang="nl-NL"/>
              <a:t>Asbestdaken Inspiratiemiddag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0967B8C-0F86-9292-93F1-41A30B8628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457200"/>
            <a:ext cx="10703550" cy="608549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154273"/>
                </a:solidFill>
                <a:latin typeface="RijksSans ExtraBold" panose="020B0504010101010104" pitchFamily="34" charset="77"/>
              </a:defRPr>
            </a:lvl1pPr>
          </a:lstStyle>
          <a:p>
            <a:r>
              <a:rPr lang="nl-NL"/>
              <a:t>Titel hier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D3AB076-3B8D-DF7A-9D5B-32F62CE25F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1437814"/>
            <a:ext cx="5538787" cy="4837574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1pPr>
            <a:lvl2pPr marL="6858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2pPr>
            <a:lvl3pPr marL="11430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3pPr>
            <a:lvl4pPr marL="16002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4pPr>
            <a:lvl5pPr marL="2057400" indent="-228600">
              <a:lnSpc>
                <a:spcPct val="100000"/>
              </a:lnSpc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>
                <a:solidFill>
                  <a:srgbClr val="154273"/>
                </a:solidFill>
                <a:latin typeface="RijksSans" panose="020B0504010101010104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52942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4C8C0CF-C577-C944-B208-CE94E5FC2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D8BB1F-4768-1046-A02B-5200FC48E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CB5B79-051B-F83B-7210-7996DF9A5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AD8E0B-E9E1-5147-8E1C-EEFB86B75A87}" type="datetime1">
              <a:rPr lang="nl-NL" smtClean="0"/>
              <a:t>1-12-2025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DFFC64-ED9A-2F5C-6A53-D3ABE0428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nl-NL"/>
              <a:t>Inspiratiemiddag Asbestdaken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5F5507-BB00-6DDB-075D-D8B94AACA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BC7537-2BB1-CB47-ADF5-7497BBBE5D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222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49" r:id="rId2"/>
    <p:sldLayoutId id="2147483660" r:id="rId3"/>
    <p:sldLayoutId id="2147483651" r:id="rId4"/>
    <p:sldLayoutId id="2147483666" r:id="rId5"/>
    <p:sldLayoutId id="2147483662" r:id="rId6"/>
    <p:sldLayoutId id="2147483657" r:id="rId7"/>
    <p:sldLayoutId id="2147483661" r:id="rId8"/>
    <p:sldLayoutId id="2147483670" r:id="rId9"/>
    <p:sldLayoutId id="2147483676" r:id="rId10"/>
    <p:sldLayoutId id="2147483667" r:id="rId11"/>
    <p:sldLayoutId id="2147483674" r:id="rId12"/>
    <p:sldLayoutId id="2147483669" r:id="rId13"/>
    <p:sldLayoutId id="2147483668" r:id="rId14"/>
    <p:sldLayoutId id="2147483663" r:id="rId15"/>
    <p:sldLayoutId id="2147483664" r:id="rId16"/>
    <p:sldLayoutId id="2147483650" r:id="rId17"/>
    <p:sldLayoutId id="2147483655" r:id="rId18"/>
    <p:sldLayoutId id="2147483665" r:id="rId19"/>
    <p:sldLayoutId id="2147483653" r:id="rId20"/>
    <p:sldLayoutId id="2147483654" r:id="rId21"/>
    <p:sldLayoutId id="2147483673" r:id="rId22"/>
    <p:sldLayoutId id="2147483671" r:id="rId23"/>
    <p:sldLayoutId id="2147483672" r:id="rId24"/>
    <p:sldLayoutId id="2147483677" r:id="rId25"/>
    <p:sldLayoutId id="2147483678" r:id="rId2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asbestvrijdak.nl/" TargetMode="Externa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bestvrijdak.nl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partners@asbestvrijdakmail.n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876C1C-4B3A-AAA0-6DCC-E2D5E6D3B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 err="1"/>
              <a:t>Openingsdia</a:t>
            </a:r>
            <a:r>
              <a:rPr lang="nl-NL" dirty="0"/>
              <a:t> </a:t>
            </a:r>
            <a:r>
              <a:rPr lang="nl-NL" dirty="0" err="1"/>
              <a:t>powerpointpresentatie</a:t>
            </a:r>
            <a:r>
              <a:rPr lang="nl-NL" dirty="0"/>
              <a:t> Schakel Special</a:t>
            </a:r>
          </a:p>
        </p:txBody>
      </p:sp>
    </p:spTree>
    <p:extLst>
      <p:ext uri="{BB962C8B-B14F-4D97-AF65-F5344CB8AC3E}">
        <p14:creationId xmlns:p14="http://schemas.microsoft.com/office/powerpoint/2010/main" val="1433335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81B4F46-212E-97C7-3172-A9FEE5DAC6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Highlights</a:t>
            </a:r>
            <a:r>
              <a:rPr lang="nl-NL" dirty="0"/>
              <a:t> strategie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5B2CF75-4890-4B6F-031A-62443404BC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fontAlgn="base"/>
            <a:r>
              <a:rPr lang="nl-NL" dirty="0"/>
              <a:t>Samenspraak met doelgroepen: pre-testen​​</a:t>
            </a:r>
          </a:p>
          <a:p>
            <a:pPr fontAlgn="base"/>
            <a:r>
              <a:rPr lang="nl-NL" dirty="0"/>
              <a:t>Eerste periode:</a:t>
            </a:r>
            <a:r>
              <a:rPr lang="en-US" dirty="0"/>
              <a:t>​​</a:t>
            </a:r>
          </a:p>
          <a:p>
            <a:pPr lvl="1" fontAlgn="base"/>
            <a:r>
              <a:rPr lang="nl-NL" dirty="0"/>
              <a:t>Urgentie: 'als ik er niet aan kom, is er niks aan de hand', geldt niet meer</a:t>
            </a:r>
            <a:r>
              <a:rPr lang="en-US" dirty="0"/>
              <a:t>​​</a:t>
            </a:r>
          </a:p>
          <a:p>
            <a:pPr lvl="1" fontAlgn="base"/>
            <a:r>
              <a:rPr lang="nl-NL" dirty="0"/>
              <a:t>Onderscheid </a:t>
            </a:r>
            <a:r>
              <a:rPr lang="nl-NL" dirty="0" err="1"/>
              <a:t>asbestdak</a:t>
            </a:r>
            <a:r>
              <a:rPr lang="nl-NL" dirty="0"/>
              <a:t> en asbest elders in huis</a:t>
            </a:r>
            <a:r>
              <a:rPr lang="en-US" dirty="0"/>
              <a:t>​​</a:t>
            </a:r>
          </a:p>
          <a:p>
            <a:pPr fontAlgn="base"/>
            <a:r>
              <a:rPr lang="nl-NL" dirty="0"/>
              <a:t>Cruciale rol voor partners zoals gemeenten, omgevingsdiensten, provincies, saneerders, makelaars, verzekeraars, etc.</a:t>
            </a:r>
            <a:r>
              <a:rPr lang="en-US" dirty="0"/>
              <a:t>​​</a:t>
            </a:r>
          </a:p>
          <a:p>
            <a:pPr fontAlgn="base"/>
            <a:r>
              <a:rPr lang="nl-NL" dirty="0"/>
              <a:t>Communicatie wordt steeds persoonlijker en actiegerichter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00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1387D6D2-5C2C-812A-205A-15BF3F3C8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2367" y="2044280"/>
            <a:ext cx="2124000" cy="3233344"/>
          </a:xfrm>
          <a:prstGeom prst="rect">
            <a:avLst/>
          </a:prstGeom>
          <a:solidFill>
            <a:srgbClr val="D2EAF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>
              <a:solidFill>
                <a:srgbClr val="D2EAF5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0A5C1C9-8E02-8210-96A9-598CA5E5B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99278" y="2028497"/>
            <a:ext cx="2124000" cy="3233344"/>
          </a:xfrm>
          <a:prstGeom prst="rect">
            <a:avLst/>
          </a:prstGeom>
          <a:solidFill>
            <a:srgbClr val="D2EAF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>
              <a:solidFill>
                <a:srgbClr val="D2EAF5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DA6F2412-4663-68A1-2AAF-6F2C14BC5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86189" y="2028497"/>
            <a:ext cx="2124000" cy="3233344"/>
          </a:xfrm>
          <a:prstGeom prst="rect">
            <a:avLst/>
          </a:prstGeom>
          <a:solidFill>
            <a:srgbClr val="D2EAF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>
              <a:solidFill>
                <a:srgbClr val="D2EAF5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831153B-3145-6476-2120-13B515E82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3100" y="2044280"/>
            <a:ext cx="2124000" cy="3233344"/>
          </a:xfrm>
          <a:prstGeom prst="rect">
            <a:avLst/>
          </a:prstGeom>
          <a:solidFill>
            <a:srgbClr val="D2EAF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>
              <a:solidFill>
                <a:srgbClr val="D2EAF5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9CA69AE-F575-9A5D-6952-D6DDE4388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60013" y="2044280"/>
            <a:ext cx="2124000" cy="3233344"/>
          </a:xfrm>
          <a:prstGeom prst="rect">
            <a:avLst/>
          </a:prstGeom>
          <a:solidFill>
            <a:srgbClr val="D2EAF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>
              <a:solidFill>
                <a:srgbClr val="D2EAF5"/>
              </a:solidFill>
            </a:endParaRPr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373FD128-F990-C0E9-5FEF-F766984D08D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7987" y="457200"/>
            <a:ext cx="10703550" cy="6085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154273"/>
                </a:solidFill>
                <a:effectLst/>
                <a:uLnTx/>
                <a:uFillTx/>
                <a:latin typeface="RijksSans ExtraBold"/>
                <a:ea typeface="+mj-ea"/>
                <a:cs typeface="+mj-cs"/>
              </a:rPr>
              <a:t>De vijf pijlers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rgbClr val="15427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kstvak 25">
            <a:extLst>
              <a:ext uri="{FF2B5EF4-FFF2-40B4-BE49-F238E27FC236}">
                <a16:creationId xmlns:a16="http://schemas.microsoft.com/office/drawing/2014/main" id="{81B59194-1402-9706-D0B4-D42290916635}"/>
              </a:ext>
            </a:extLst>
          </p:cNvPr>
          <p:cNvSpPr txBox="1"/>
          <p:nvPr/>
        </p:nvSpPr>
        <p:spPr>
          <a:xfrm>
            <a:off x="636567" y="2258540"/>
            <a:ext cx="1875600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000" b="1" dirty="0">
                <a:solidFill>
                  <a:srgbClr val="154273"/>
                </a:solidFill>
                <a:latin typeface="RijksSans ExtraBold" panose="020B0504010101010104" pitchFamily="34" charset="77"/>
              </a:rPr>
              <a:t>Pijler 1</a:t>
            </a:r>
          </a:p>
          <a:p>
            <a:pPr algn="ctr"/>
            <a:r>
              <a:rPr lang="nl-NL" b="1" dirty="0">
                <a:solidFill>
                  <a:srgbClr val="154273"/>
                </a:solidFill>
                <a:latin typeface="RijksSans" panose="020B0504010101010104" pitchFamily="34" charset="77"/>
              </a:rPr>
              <a:t>Basis-communicatie</a:t>
            </a:r>
          </a:p>
          <a:p>
            <a:pPr algn="ctr"/>
            <a:endParaRPr lang="nl-NL" sz="1400" dirty="0">
              <a:solidFill>
                <a:srgbClr val="154273"/>
              </a:solidFill>
              <a:latin typeface="RijksSans"/>
            </a:endParaRPr>
          </a:p>
          <a:p>
            <a:pPr algn="ctr"/>
            <a:endParaRPr lang="nl-NL" sz="1400" i="1" dirty="0">
              <a:solidFill>
                <a:srgbClr val="154273"/>
              </a:solidFill>
              <a:latin typeface="RijksSans" panose="020B0504010101010104" pitchFamily="34" charset="77"/>
            </a:endParaRPr>
          </a:p>
          <a:p>
            <a:pPr algn="ctr"/>
            <a:r>
              <a:rPr lang="nl-NL" sz="1400" i="1" dirty="0" err="1">
                <a:solidFill>
                  <a:srgbClr val="154273"/>
                </a:solidFill>
                <a:latin typeface="RijksSans" panose="020B0504010101010104" pitchFamily="34" charset="77"/>
              </a:rPr>
              <a:t>Reuring</a:t>
            </a:r>
            <a:r>
              <a:rPr lang="nl-NL" sz="1400" i="1" dirty="0">
                <a:solidFill>
                  <a:srgbClr val="154273"/>
                </a:solidFill>
                <a:latin typeface="RijksSans" panose="020B0504010101010104" pitchFamily="34" charset="77"/>
              </a:rPr>
              <a:t>, breed aandacht voor urgentie en boodschap ‘ga aan de slag met jouw asbestdak’ </a:t>
            </a:r>
            <a:r>
              <a:rPr lang="nl-NL" sz="1400" dirty="0">
                <a:solidFill>
                  <a:srgbClr val="154273"/>
                </a:solidFill>
                <a:latin typeface="RijksSans" panose="020B0504010101010104" pitchFamily="34" charset="77"/>
              </a:rPr>
              <a:t> </a:t>
            </a:r>
          </a:p>
        </p:txBody>
      </p:sp>
      <p:sp>
        <p:nvSpPr>
          <p:cNvPr id="10" name="Tekstvak 25">
            <a:extLst>
              <a:ext uri="{FF2B5EF4-FFF2-40B4-BE49-F238E27FC236}">
                <a16:creationId xmlns:a16="http://schemas.microsoft.com/office/drawing/2014/main" id="{E2FD4156-A8A6-0F7A-9166-FA36988A1C3B}"/>
              </a:ext>
            </a:extLst>
          </p:cNvPr>
          <p:cNvSpPr txBox="1"/>
          <p:nvPr/>
        </p:nvSpPr>
        <p:spPr>
          <a:xfrm>
            <a:off x="2846465" y="2258540"/>
            <a:ext cx="2029625" cy="23391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000" b="1" dirty="0">
                <a:solidFill>
                  <a:srgbClr val="154273"/>
                </a:solidFill>
                <a:latin typeface="RijksSans ExtraBold" panose="020B0504010101010104" pitchFamily="34" charset="77"/>
              </a:rPr>
              <a:t>Pijler 2</a:t>
            </a:r>
          </a:p>
          <a:p>
            <a:pPr algn="ctr"/>
            <a:r>
              <a:rPr lang="nl-NL" b="1" dirty="0">
                <a:solidFill>
                  <a:srgbClr val="154273"/>
                </a:solidFill>
                <a:latin typeface="RijksSans" panose="020B0504010101010104" pitchFamily="34" charset="77"/>
              </a:rPr>
              <a:t>Doelgroepgerichte communicatie</a:t>
            </a:r>
          </a:p>
          <a:p>
            <a:pPr algn="ctr"/>
            <a:endParaRPr lang="nl-NL" sz="1400" dirty="0">
              <a:solidFill>
                <a:srgbClr val="154273"/>
              </a:solidFill>
              <a:latin typeface="RijksSans"/>
            </a:endParaRPr>
          </a:p>
          <a:p>
            <a:pPr algn="ctr"/>
            <a:endParaRPr lang="nl-NL" sz="1400" i="1" dirty="0">
              <a:solidFill>
                <a:srgbClr val="154273"/>
              </a:solidFill>
              <a:latin typeface="RijksSans" panose="020B0504010101010104" pitchFamily="34" charset="77"/>
            </a:endParaRPr>
          </a:p>
          <a:p>
            <a:pPr algn="ctr"/>
            <a:r>
              <a:rPr lang="nl-NL" sz="1400" i="1" dirty="0">
                <a:solidFill>
                  <a:srgbClr val="154273"/>
                </a:solidFill>
                <a:latin typeface="RijksSans" panose="020B0504010101010104" pitchFamily="34" charset="77"/>
              </a:rPr>
              <a:t>Gericht aandacht voor handelingsperspectief </a:t>
            </a:r>
            <a:br>
              <a:rPr lang="nl-NL" sz="1400" i="1" dirty="0">
                <a:solidFill>
                  <a:srgbClr val="154273"/>
                </a:solidFill>
                <a:latin typeface="RijksSans" panose="020B0504010101010104" pitchFamily="34" charset="77"/>
              </a:rPr>
            </a:br>
            <a:r>
              <a:rPr lang="nl-NL" sz="1400" i="1" dirty="0">
                <a:solidFill>
                  <a:srgbClr val="154273"/>
                </a:solidFill>
                <a:latin typeface="RijksSans" panose="020B0504010101010104" pitchFamily="34" charset="77"/>
              </a:rPr>
              <a:t>per doelgroep</a:t>
            </a:r>
          </a:p>
        </p:txBody>
      </p:sp>
      <p:sp>
        <p:nvSpPr>
          <p:cNvPr id="11" name="Tekstvak 25">
            <a:extLst>
              <a:ext uri="{FF2B5EF4-FFF2-40B4-BE49-F238E27FC236}">
                <a16:creationId xmlns:a16="http://schemas.microsoft.com/office/drawing/2014/main" id="{4DB7CFD5-EC1C-A050-2064-D0142C1D60A6}"/>
              </a:ext>
            </a:extLst>
          </p:cNvPr>
          <p:cNvSpPr txBox="1"/>
          <p:nvPr/>
        </p:nvSpPr>
        <p:spPr>
          <a:xfrm>
            <a:off x="5210389" y="2268320"/>
            <a:ext cx="1875600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000" b="1" dirty="0">
                <a:solidFill>
                  <a:srgbClr val="154273"/>
                </a:solidFill>
                <a:latin typeface="RijksSans ExtraBold"/>
              </a:rPr>
              <a:t>Pijler 3</a:t>
            </a:r>
          </a:p>
          <a:p>
            <a:pPr algn="ctr"/>
            <a:r>
              <a:rPr lang="nl-NL" b="1" dirty="0">
                <a:solidFill>
                  <a:srgbClr val="154273"/>
                </a:solidFill>
                <a:latin typeface="RijksSans"/>
              </a:rPr>
              <a:t>Persoonlijke communicatie</a:t>
            </a:r>
            <a:endParaRPr lang="nl-NL" b="1" dirty="0">
              <a:solidFill>
                <a:srgbClr val="154273"/>
              </a:solidFill>
              <a:latin typeface="RijksSans" panose="020B0504010101010104" pitchFamily="34" charset="77"/>
            </a:endParaRPr>
          </a:p>
          <a:p>
            <a:pPr algn="ctr"/>
            <a:endParaRPr lang="nl-NL" b="1" dirty="0">
              <a:solidFill>
                <a:srgbClr val="154273"/>
              </a:solidFill>
              <a:latin typeface="RijksSans" panose="020B0504010101010104" pitchFamily="34" charset="77"/>
            </a:endParaRPr>
          </a:p>
          <a:p>
            <a:pPr algn="ctr"/>
            <a:endParaRPr lang="nl-NL" sz="1400" i="1" dirty="0">
              <a:solidFill>
                <a:srgbClr val="154273"/>
              </a:solidFill>
              <a:latin typeface="RijksSans" panose="020B0504010101010104" pitchFamily="34" charset="77"/>
            </a:endParaRPr>
          </a:p>
          <a:p>
            <a:pPr algn="ctr"/>
            <a:r>
              <a:rPr lang="nl-NL" sz="1400" i="1" dirty="0">
                <a:solidFill>
                  <a:srgbClr val="154273"/>
                </a:solidFill>
                <a:latin typeface="RijksSans"/>
              </a:rPr>
              <a:t>Persoonlijk verleiden om actie te ondernemen</a:t>
            </a:r>
          </a:p>
        </p:txBody>
      </p:sp>
      <p:sp>
        <p:nvSpPr>
          <p:cNvPr id="13" name="Tekstvak 25">
            <a:extLst>
              <a:ext uri="{FF2B5EF4-FFF2-40B4-BE49-F238E27FC236}">
                <a16:creationId xmlns:a16="http://schemas.microsoft.com/office/drawing/2014/main" id="{A9B78F5D-EB68-9FD8-0CB6-EF1DE8DC3A3D}"/>
              </a:ext>
            </a:extLst>
          </p:cNvPr>
          <p:cNvSpPr txBox="1"/>
          <p:nvPr/>
        </p:nvSpPr>
        <p:spPr>
          <a:xfrm>
            <a:off x="7497300" y="2258540"/>
            <a:ext cx="1875600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000" b="1" dirty="0">
                <a:solidFill>
                  <a:srgbClr val="154273"/>
                </a:solidFill>
                <a:latin typeface="RijksSans ExtraBold" panose="020B0504010101010104" pitchFamily="34" charset="77"/>
              </a:rPr>
              <a:t>Pijler 4</a:t>
            </a:r>
          </a:p>
          <a:p>
            <a:pPr algn="ctr"/>
            <a:r>
              <a:rPr lang="nl-NL" b="1" dirty="0">
                <a:solidFill>
                  <a:srgbClr val="154273"/>
                </a:solidFill>
                <a:latin typeface="RijksSans" panose="020B0504010101010104" pitchFamily="34" charset="77"/>
              </a:rPr>
              <a:t>Stakeholders</a:t>
            </a:r>
          </a:p>
          <a:p>
            <a:pPr algn="ctr"/>
            <a:endParaRPr lang="nl-NL" b="1" dirty="0">
              <a:solidFill>
                <a:srgbClr val="154273"/>
              </a:solidFill>
              <a:latin typeface="RijksSans" panose="020B0504010101010104" pitchFamily="34" charset="77"/>
            </a:endParaRPr>
          </a:p>
          <a:p>
            <a:pPr algn="ctr"/>
            <a:endParaRPr lang="nl-NL" sz="1400" dirty="0">
              <a:solidFill>
                <a:srgbClr val="154273"/>
              </a:solidFill>
              <a:latin typeface="RijksSans"/>
            </a:endParaRPr>
          </a:p>
          <a:p>
            <a:pPr algn="ctr"/>
            <a:endParaRPr lang="nl-NL" sz="1400" i="1" dirty="0">
              <a:solidFill>
                <a:srgbClr val="154273"/>
              </a:solidFill>
              <a:latin typeface="RijksSans" panose="020B0504010101010104" pitchFamily="34" charset="77"/>
            </a:endParaRPr>
          </a:p>
          <a:p>
            <a:pPr algn="ctr"/>
            <a:r>
              <a:rPr lang="nl-NL" sz="1400" i="1" dirty="0">
                <a:solidFill>
                  <a:srgbClr val="154273"/>
                </a:solidFill>
                <a:latin typeface="RijksSans" panose="020B0504010101010104" pitchFamily="34" charset="77"/>
              </a:rPr>
              <a:t>Alle stakeholders vertellen hetzelfde verhaal over asbestdaken en verwijzen naar Asbestvrij dak</a:t>
            </a:r>
          </a:p>
        </p:txBody>
      </p:sp>
      <p:sp>
        <p:nvSpPr>
          <p:cNvPr id="15" name="Tekstvak 25">
            <a:extLst>
              <a:ext uri="{FF2B5EF4-FFF2-40B4-BE49-F238E27FC236}">
                <a16:creationId xmlns:a16="http://schemas.microsoft.com/office/drawing/2014/main" id="{69C541F7-2C3C-9630-DCD3-25C0B07B85BC}"/>
              </a:ext>
            </a:extLst>
          </p:cNvPr>
          <p:cNvSpPr txBox="1"/>
          <p:nvPr/>
        </p:nvSpPr>
        <p:spPr>
          <a:xfrm>
            <a:off x="9780138" y="2268320"/>
            <a:ext cx="1875600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000" b="1" dirty="0">
                <a:solidFill>
                  <a:srgbClr val="154273"/>
                </a:solidFill>
                <a:latin typeface="RijksSans ExtraBold" panose="020B0504010101010104" pitchFamily="34" charset="77"/>
              </a:rPr>
              <a:t>Pijler 5</a:t>
            </a:r>
          </a:p>
          <a:p>
            <a:pPr algn="ctr"/>
            <a:r>
              <a:rPr lang="nl-NL" b="1" dirty="0">
                <a:solidFill>
                  <a:srgbClr val="154273"/>
                </a:solidFill>
                <a:latin typeface="RijksSans" panose="020B0504010101010104" pitchFamily="34" charset="77"/>
              </a:rPr>
              <a:t>Beïnvloeders</a:t>
            </a:r>
          </a:p>
          <a:p>
            <a:pPr algn="ctr"/>
            <a:endParaRPr lang="nl-NL" b="1" dirty="0">
              <a:solidFill>
                <a:srgbClr val="154273"/>
              </a:solidFill>
              <a:latin typeface="RijksSans" panose="020B0504010101010104" pitchFamily="34" charset="77"/>
            </a:endParaRPr>
          </a:p>
          <a:p>
            <a:pPr algn="ctr"/>
            <a:endParaRPr lang="nl-NL" sz="1400" dirty="0">
              <a:solidFill>
                <a:srgbClr val="154273"/>
              </a:solidFill>
              <a:latin typeface="RijksSans"/>
            </a:endParaRPr>
          </a:p>
          <a:p>
            <a:pPr algn="ctr"/>
            <a:endParaRPr lang="nl-NL" sz="1400" i="1" dirty="0">
              <a:solidFill>
                <a:srgbClr val="154273"/>
              </a:solidFill>
              <a:latin typeface="RijksSans" panose="020B0504010101010104" pitchFamily="34" charset="77"/>
            </a:endParaRPr>
          </a:p>
          <a:p>
            <a:pPr algn="ctr"/>
            <a:r>
              <a:rPr lang="nl-NL" sz="1400" i="1" dirty="0">
                <a:solidFill>
                  <a:srgbClr val="154273"/>
                </a:solidFill>
                <a:latin typeface="RijksSans" panose="020B0504010101010104" pitchFamily="34" charset="77"/>
              </a:rPr>
              <a:t>Alle beïnvloeders die in de klantreis van de </a:t>
            </a:r>
            <a:r>
              <a:rPr lang="nl-NL" sz="1400" i="1" dirty="0" err="1">
                <a:solidFill>
                  <a:srgbClr val="154273"/>
                </a:solidFill>
                <a:latin typeface="RijksSans" panose="020B0504010101010104" pitchFamily="34" charset="77"/>
              </a:rPr>
              <a:t>dakeigenaar</a:t>
            </a:r>
            <a:r>
              <a:rPr lang="nl-NL" sz="1400" i="1" dirty="0">
                <a:solidFill>
                  <a:srgbClr val="154273"/>
                </a:solidFill>
                <a:latin typeface="RijksSans" panose="020B0504010101010104" pitchFamily="34" charset="77"/>
              </a:rPr>
              <a:t> voorkomen, stimuleren tot saneren</a:t>
            </a:r>
          </a:p>
        </p:txBody>
      </p:sp>
    </p:spTree>
    <p:extLst>
      <p:ext uri="{BB962C8B-B14F-4D97-AF65-F5344CB8AC3E}">
        <p14:creationId xmlns:p14="http://schemas.microsoft.com/office/powerpoint/2010/main" val="3699522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EDB542F-2C55-5DEF-31FF-8C4BA353C8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nl-NL" sz="3600" dirty="0">
                <a:latin typeface="RijksSans ExtraBold"/>
              </a:rPr>
              <a:t>Pijler 1 – basiscommunicatie</a:t>
            </a:r>
            <a:br>
              <a:rPr lang="nl-NL" sz="3600" dirty="0">
                <a:latin typeface="RijksSans ExtraBold"/>
              </a:rPr>
            </a:b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DD3284C-A023-37A3-EE6F-1D56501AA0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1765738"/>
            <a:ext cx="5538787" cy="4509650"/>
          </a:xfrm>
        </p:spPr>
        <p:txBody>
          <a:bodyPr>
            <a:normAutofit/>
          </a:bodyPr>
          <a:lstStyle/>
          <a:p>
            <a:r>
              <a:rPr lang="nl-NL" sz="2400" dirty="0">
                <a:latin typeface="RijksSans"/>
              </a:rPr>
              <a:t>Website: </a:t>
            </a:r>
            <a:r>
              <a:rPr lang="nl-NL" sz="2400" dirty="0">
                <a:latin typeface="Rijks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www.asbestvrijdak.nl</a:t>
            </a:r>
            <a:r>
              <a:rPr lang="nl-NL" sz="2400" dirty="0">
                <a:latin typeface="RijksSans"/>
              </a:rPr>
              <a:t>   </a:t>
            </a:r>
            <a:endParaRPr lang="nl-NL" sz="2000" dirty="0"/>
          </a:p>
          <a:p>
            <a:r>
              <a:rPr lang="nl-NL" sz="2400" dirty="0">
                <a:latin typeface="RijksSans"/>
              </a:rPr>
              <a:t>Online campagnes </a:t>
            </a:r>
          </a:p>
          <a:p>
            <a:r>
              <a:rPr lang="nl-NL" sz="2400" dirty="0">
                <a:latin typeface="RijksSans"/>
              </a:rPr>
              <a:t>Mediaplan</a:t>
            </a:r>
          </a:p>
          <a:p>
            <a:endParaRPr lang="nl-NL" sz="2400" dirty="0"/>
          </a:p>
        </p:txBody>
      </p:sp>
      <p:pic>
        <p:nvPicPr>
          <p:cNvPr id="11" name="Afbeelding 10" descr="Afbeelding van een laptop en telefoon met de website van astbestvrijdak op het scherm">
            <a:extLst>
              <a:ext uri="{FF2B5EF4-FFF2-40B4-BE49-F238E27FC236}">
                <a16:creationId xmlns:a16="http://schemas.microsoft.com/office/drawing/2014/main" id="{AE0DE80B-C029-4745-C661-1E68F5EFA8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048" y="209464"/>
            <a:ext cx="6724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28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4D8B164-8EAD-08FB-CD18-956C34FBF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7987" y="1780674"/>
            <a:ext cx="3579562" cy="4295273"/>
          </a:xfrm>
          <a:prstGeom prst="rect">
            <a:avLst/>
          </a:prstGeom>
          <a:solidFill>
            <a:srgbClr val="8FCA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862CD00-785E-07EA-8FE8-4EEE9522C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06218" y="1792706"/>
            <a:ext cx="3579562" cy="4295273"/>
          </a:xfrm>
          <a:prstGeom prst="rect">
            <a:avLst/>
          </a:prstGeom>
          <a:solidFill>
            <a:srgbClr val="8FCA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8AF94EF-B98E-2F41-E029-0F238AAED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04450" y="1792706"/>
            <a:ext cx="3579562" cy="4295273"/>
          </a:xfrm>
          <a:prstGeom prst="rect">
            <a:avLst/>
          </a:prstGeom>
          <a:solidFill>
            <a:srgbClr val="8FCA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877807C-3F59-628F-DD00-7C84C108A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>
                <a:latin typeface="RijksSans ExtraBold"/>
              </a:rPr>
              <a:t>Pijler 2 – doelgroepgerichte communicatie </a:t>
            </a:r>
            <a:br>
              <a:rPr lang="nl-NL" sz="3600">
                <a:latin typeface="RijksSans ExtraBold"/>
              </a:rPr>
            </a:br>
            <a:r>
              <a:rPr lang="nl-NL" sz="3600" i="1">
                <a:latin typeface="RijksSans ExtraBold"/>
              </a:rPr>
              <a:t>terugblik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73AFAA8-C909-88CF-DA5D-F4522402D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5700" y="4970955"/>
            <a:ext cx="3579562" cy="1182496"/>
          </a:xfrm>
        </p:spPr>
        <p:txBody>
          <a:bodyPr anchor="t"/>
          <a:lstStyle/>
          <a:p>
            <a:pPr marL="0" indent="0" algn="ctr">
              <a:buNone/>
            </a:pPr>
            <a:r>
              <a:rPr lang="nl-NL" sz="2000" b="1">
                <a:latin typeface="RijksSans ExtraBold" panose="020B0504010101010104" pitchFamily="34" charset="77"/>
              </a:rPr>
              <a:t>Animaties per doelgroep</a:t>
            </a:r>
            <a:br>
              <a:rPr lang="nl-NL" sz="2400">
                <a:latin typeface="RijksSans"/>
              </a:rPr>
            </a:br>
            <a:r>
              <a:rPr lang="nl-NL" sz="1600">
                <a:latin typeface="RijksSans"/>
              </a:rPr>
              <a:t>Animaties mogen gedeeld worden </a:t>
            </a:r>
            <a:br>
              <a:rPr lang="nl-NL" sz="1600">
                <a:latin typeface="RijksSans"/>
              </a:rPr>
            </a:br>
            <a:r>
              <a:rPr lang="nl-NL" sz="1600">
                <a:latin typeface="RijksSans"/>
              </a:rPr>
              <a:t>door de partners!</a:t>
            </a:r>
          </a:p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8669499-4E5D-172D-A374-C6C25B0B8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14195" y="4977197"/>
            <a:ext cx="3572106" cy="1307348"/>
          </a:xfrm>
        </p:spPr>
        <p:txBody>
          <a:bodyPr anchor="t"/>
          <a:lstStyle/>
          <a:p>
            <a:pPr marL="0" indent="0" algn="ctr">
              <a:buNone/>
            </a:pPr>
            <a:r>
              <a:rPr lang="nl-NL" sz="2000" b="1">
                <a:latin typeface="RijksSans ExtraBold" panose="020B0504010101010104" pitchFamily="34" charset="77"/>
              </a:rPr>
              <a:t>RMV-dagen</a:t>
            </a:r>
            <a:br>
              <a:rPr lang="nl-NL" sz="2400"/>
            </a:br>
            <a:r>
              <a:rPr lang="nl-NL" sz="1600"/>
              <a:t>Beurs voor agrariërs</a:t>
            </a:r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FCA18B9B-1B1F-B74D-5B15-0EA53DBCD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315963" y="4970955"/>
            <a:ext cx="3579562" cy="1182496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b="1" dirty="0">
                <a:latin typeface="RijksSans ExtraBold" panose="020B0504010101010104" pitchFamily="34" charset="77"/>
              </a:rPr>
              <a:t>Ervaringsverhalen, advertenties, </a:t>
            </a:r>
            <a:r>
              <a:rPr lang="nl-NL" sz="2000" b="1" dirty="0" err="1">
                <a:latin typeface="RijksSans ExtraBold" panose="020B0504010101010104" pitchFamily="34" charset="77"/>
              </a:rPr>
              <a:t>advertorials</a:t>
            </a:r>
            <a:br>
              <a:rPr lang="nl-NL" sz="2400" dirty="0">
                <a:latin typeface="RijksSans"/>
              </a:rPr>
            </a:br>
            <a:r>
              <a:rPr lang="nl-NL" sz="1600" dirty="0">
                <a:latin typeface="RijksSans"/>
              </a:rPr>
              <a:t>Voor specifieke doelgroepen</a:t>
            </a:r>
            <a:endParaRPr lang="nl-NL" sz="1600" dirty="0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EBE08230-276B-E290-9F6B-0615EC445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8809" y="2337677"/>
            <a:ext cx="2997843" cy="2187249"/>
            <a:chOff x="883913" y="1890209"/>
            <a:chExt cx="2997843" cy="2187249"/>
          </a:xfrm>
        </p:grpSpPr>
        <p:pic>
          <p:nvPicPr>
            <p:cNvPr id="16" name="Afbeelding 15" descr="Afbeelding met computer, elektronica, computer, Netbook&#10;&#10;Door AI gegenereerde inhoud is mogelijk onjuist.">
              <a:extLst>
                <a:ext uri="{FF2B5EF4-FFF2-40B4-BE49-F238E27FC236}">
                  <a16:creationId xmlns:a16="http://schemas.microsoft.com/office/drawing/2014/main" id="{915AA0D8-4D1D-AC70-FABB-AA10859E9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83913" y="1890209"/>
              <a:ext cx="2997843" cy="2187249"/>
            </a:xfrm>
            <a:prstGeom prst="rect">
              <a:avLst/>
            </a:prstGeom>
          </p:spPr>
        </p:pic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5084C866-1C70-24A8-B9EA-E7ADD59E1823}"/>
                </a:ext>
              </a:extLst>
            </p:cNvPr>
            <p:cNvSpPr/>
            <p:nvPr/>
          </p:nvSpPr>
          <p:spPr>
            <a:xfrm>
              <a:off x="1276349" y="2043013"/>
              <a:ext cx="2212975" cy="13574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Afbeelding 9" descr="Afbeelding met schermopname, tekenfilm&#10;&#10;Door AI gegenereerde inhoud is mogelijk onjuist.">
              <a:extLst>
                <a:ext uri="{FF2B5EF4-FFF2-40B4-BE49-F238E27FC236}">
                  <a16:creationId xmlns:a16="http://schemas.microsoft.com/office/drawing/2014/main" id="{319042EF-05F8-A493-B090-80C30315C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7753" y="2043012"/>
              <a:ext cx="2150165" cy="1357413"/>
            </a:xfrm>
            <a:prstGeom prst="rect">
              <a:avLst/>
            </a:prstGeom>
          </p:spPr>
        </p:pic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22C9EA84-5867-D71A-7269-D8181F7AB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64828" y="2337677"/>
            <a:ext cx="2997843" cy="2187249"/>
            <a:chOff x="883913" y="1890209"/>
            <a:chExt cx="2997843" cy="2187249"/>
          </a:xfrm>
        </p:grpSpPr>
        <p:pic>
          <p:nvPicPr>
            <p:cNvPr id="20" name="Afbeelding 19" descr="Afbeelding met computer, elektronica, computer, Netbook&#10;&#10;Door AI gegenereerde inhoud is mogelijk onjuist.">
              <a:extLst>
                <a:ext uri="{FF2B5EF4-FFF2-40B4-BE49-F238E27FC236}">
                  <a16:creationId xmlns:a16="http://schemas.microsoft.com/office/drawing/2014/main" id="{90C503BF-738A-3FDA-2E98-70C43FBC2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83913" y="1890209"/>
              <a:ext cx="2997843" cy="2187249"/>
            </a:xfrm>
            <a:prstGeom prst="rect">
              <a:avLst/>
            </a:prstGeom>
          </p:spPr>
        </p:pic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7C33CB8-B268-6ED4-6E24-9DF9D8C8EFB7}"/>
                </a:ext>
              </a:extLst>
            </p:cNvPr>
            <p:cNvSpPr/>
            <p:nvPr/>
          </p:nvSpPr>
          <p:spPr>
            <a:xfrm>
              <a:off x="1276349" y="2043013"/>
              <a:ext cx="2212975" cy="13574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364F73-CA05-9A83-F45B-D5A845814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975" y="2478448"/>
            <a:ext cx="2212975" cy="138679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0DEC840-122E-5E56-E268-8CA351DE6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1002" y="2337677"/>
            <a:ext cx="2517169" cy="189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2849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473BED9-743A-7F00-72AC-F65802321A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 dirty="0">
                <a:latin typeface="RijksSans ExtraBold"/>
              </a:rPr>
              <a:t>Pijler 3 – persoonlijke communicatie</a:t>
            </a:r>
            <a:br>
              <a:rPr lang="nl-NL" sz="3600" dirty="0">
                <a:latin typeface="RijksSans ExtraBold"/>
              </a:rPr>
            </a:br>
            <a:endParaRPr lang="nl-NL" sz="3600" i="1" dirty="0">
              <a:latin typeface="RijksSans ExtraBold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880D157-158E-7E90-1E46-A35387B708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7" y="2020426"/>
            <a:ext cx="11376025" cy="4837574"/>
          </a:xfrm>
        </p:spPr>
        <p:txBody>
          <a:bodyPr>
            <a:normAutofit/>
          </a:bodyPr>
          <a:lstStyle/>
          <a:p>
            <a:r>
              <a:rPr lang="nl-NL" sz="2400" dirty="0">
                <a:latin typeface="RijksSans"/>
              </a:rPr>
              <a:t>Helpdesk</a:t>
            </a:r>
          </a:p>
          <a:p>
            <a:r>
              <a:rPr lang="nl-NL" sz="2400" dirty="0">
                <a:latin typeface="RijksSans"/>
              </a:rPr>
              <a:t>Interventies</a:t>
            </a:r>
          </a:p>
          <a:p>
            <a:pPr lvl="1"/>
            <a:r>
              <a:rPr lang="nl-NL" sz="2000" dirty="0">
                <a:latin typeface="RijksSans"/>
              </a:rPr>
              <a:t>Opzet: brieven naar mensen met een asbestverdacht dak</a:t>
            </a:r>
          </a:p>
          <a:p>
            <a:pPr lvl="1"/>
            <a:r>
              <a:rPr lang="nl-NL" sz="2000" dirty="0">
                <a:latin typeface="RijksSans"/>
              </a:rPr>
              <a:t>Pilot in geselecteerde gemeenten</a:t>
            </a:r>
            <a:endParaRPr lang="nl-NL" sz="2000" dirty="0"/>
          </a:p>
          <a:p>
            <a:pPr lvl="1"/>
            <a:endParaRPr lang="nl-NL" sz="2000" dirty="0"/>
          </a:p>
          <a:p>
            <a:endParaRPr lang="nl-NL" dirty="0"/>
          </a:p>
        </p:txBody>
      </p:sp>
      <p:pic>
        <p:nvPicPr>
          <p:cNvPr id="2" name="Afbeelding 1" descr="Afbeelding van een laptop">
            <a:extLst>
              <a:ext uri="{FF2B5EF4-FFF2-40B4-BE49-F238E27FC236}">
                <a16:creationId xmlns:a16="http://schemas.microsoft.com/office/drawing/2014/main" id="{C67902E5-42E3-18C7-48C5-FB8B629702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324" y="776196"/>
            <a:ext cx="4533695" cy="470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35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5D5C662-CBD7-5B13-0075-AA7715D84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 dirty="0">
                <a:latin typeface="RijksSans ExtraBold"/>
              </a:rPr>
              <a:t>Pijler 3 – persoonlijke communicatie </a:t>
            </a:r>
            <a:br>
              <a:rPr lang="nl-NL" sz="3600">
                <a:latin typeface="RijksSans ExtraBold"/>
              </a:rPr>
            </a:br>
            <a:r>
              <a:rPr lang="nl-NL" sz="3600" i="1" dirty="0">
                <a:latin typeface="RijksSans ExtraBold"/>
              </a:rPr>
              <a:t>terugblik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039ECC9B-ACC6-BD4D-C322-C780C7F86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7987" y="1780674"/>
            <a:ext cx="3579562" cy="3769371"/>
          </a:xfrm>
          <a:prstGeom prst="rect">
            <a:avLst/>
          </a:prstGeom>
          <a:solidFill>
            <a:srgbClr val="8FCA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DE51E25-17A6-AA49-0C71-30561F9AE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06218" y="1792706"/>
            <a:ext cx="3579562" cy="3769371"/>
          </a:xfrm>
          <a:prstGeom prst="rect">
            <a:avLst/>
          </a:prstGeom>
          <a:solidFill>
            <a:srgbClr val="8FCA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688D3C8-9076-D215-7BCB-65DFB7F88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04450" y="1792706"/>
            <a:ext cx="3579562" cy="3769371"/>
          </a:xfrm>
          <a:prstGeom prst="rect">
            <a:avLst/>
          </a:prstGeom>
          <a:solidFill>
            <a:srgbClr val="8FCA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D9FAE334-C888-4F65-C179-91E5DA99A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05700" y="1928197"/>
            <a:ext cx="3579562" cy="6085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400" b="1" dirty="0">
                <a:latin typeface="RijksSans ExtraBold"/>
              </a:rPr>
              <a:t>Particulieren schuurtje</a:t>
            </a:r>
            <a:endParaRPr lang="nl-NL" dirty="0"/>
          </a:p>
        </p:txBody>
      </p:sp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01B6B37A-A8A4-467F-DA27-0ADCFE9ED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214195" y="1967953"/>
            <a:ext cx="3572106" cy="586728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rgbClr val="154273"/>
                </a:solidFill>
                <a:latin typeface="RijksSans ExtraBold" panose="020B0504010101010104" pitchFamily="34" charset="77"/>
              </a:rPr>
              <a:t>Bedrijven</a:t>
            </a:r>
            <a:endParaRPr lang="nl-NL" sz="2400" dirty="0"/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1EB390BA-5F89-EC8D-DE5A-8234F2153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315963" y="1928197"/>
            <a:ext cx="3579562" cy="608549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400" b="1" dirty="0">
                <a:latin typeface="RijksSans ExtraBold"/>
              </a:rPr>
              <a:t>Agrariërs en voormalig agrarische bebouwing</a:t>
            </a:r>
            <a:endParaRPr lang="nl-NL" dirty="0"/>
          </a:p>
        </p:txBody>
      </p:sp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E8CF18C0-E992-FBCD-6FF0-BD89ED8AB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42601" y="5101007"/>
            <a:ext cx="3254148" cy="41564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400" dirty="0">
                <a:latin typeface="RijksSans"/>
              </a:rPr>
              <a:t>Twee brieven en helpdesk</a:t>
            </a:r>
          </a:p>
          <a:p>
            <a:pPr algn="ctr"/>
            <a:endParaRPr lang="nl-NL" sz="1400">
              <a:latin typeface="RijksSans"/>
            </a:endParaRPr>
          </a:p>
        </p:txBody>
      </p:sp>
      <p:sp>
        <p:nvSpPr>
          <p:cNvPr id="12" name="Tijdelijke aanduiding voor tekst 4">
            <a:extLst>
              <a:ext uri="{FF2B5EF4-FFF2-40B4-BE49-F238E27FC236}">
                <a16:creationId xmlns:a16="http://schemas.microsoft.com/office/drawing/2014/main" id="{452A694E-3BBF-CFFB-70B1-1BC7C0423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58618" y="5101007"/>
            <a:ext cx="3254148" cy="4156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400" dirty="0">
                <a:latin typeface="RijksSans"/>
              </a:rPr>
              <a:t>Brief, krantje, </a:t>
            </a:r>
            <a:r>
              <a:rPr lang="nl-NL" sz="1400" dirty="0" err="1">
                <a:latin typeface="RijksSans"/>
              </a:rPr>
              <a:t>info-avond</a:t>
            </a:r>
            <a:r>
              <a:rPr lang="nl-NL" sz="1400" dirty="0">
                <a:latin typeface="RijksSans"/>
              </a:rPr>
              <a:t> en adviesgesprek</a:t>
            </a:r>
          </a:p>
          <a:p>
            <a:pPr algn="ctr"/>
            <a:endParaRPr lang="nl-NL" sz="1400">
              <a:latin typeface="RijksSans"/>
            </a:endParaRPr>
          </a:p>
        </p:txBody>
      </p: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5F6421FF-8D4C-B41C-8932-72540E77D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374635" y="5101007"/>
            <a:ext cx="3254148" cy="41564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400" dirty="0">
                <a:latin typeface="RijksSans"/>
              </a:rPr>
              <a:t>Folder, </a:t>
            </a:r>
            <a:r>
              <a:rPr lang="nl-NL" sz="1400" dirty="0" err="1">
                <a:latin typeface="RijksSans"/>
              </a:rPr>
              <a:t>info-avond</a:t>
            </a:r>
            <a:r>
              <a:rPr lang="nl-NL" sz="1400" dirty="0">
                <a:latin typeface="RijksSans"/>
              </a:rPr>
              <a:t> en adviesgesprek</a:t>
            </a:r>
          </a:p>
          <a:p>
            <a:pPr lvl="1" algn="ctr"/>
            <a:endParaRPr lang="nl-NL" sz="1400">
              <a:latin typeface="RijksSans"/>
            </a:endParaRPr>
          </a:p>
          <a:p>
            <a:pPr algn="ctr"/>
            <a:endParaRPr lang="nl-NL" sz="1400">
              <a:latin typeface="RijksSan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4329FE1F-3049-B217-0071-455FC4A6E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9132" y="2430558"/>
            <a:ext cx="4013119" cy="267044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E487E46-4B3B-4824-441D-536763D60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15" y="2369625"/>
            <a:ext cx="2615532" cy="2615532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C16570E2-38A7-4564-3335-FA8E66FF4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12035" y="2275411"/>
            <a:ext cx="3481484" cy="2670449"/>
            <a:chOff x="8414149" y="2260514"/>
            <a:chExt cx="3123146" cy="2395589"/>
          </a:xfrm>
        </p:grpSpPr>
        <p:pic>
          <p:nvPicPr>
            <p:cNvPr id="20" name="Afbeelding 19" descr="Afbeelding met tekst, schermopname, ontwerp, grafische vormgeving&#10;&#10;Door AI gegenereerde inhoud is mogelijk onjuist.">
              <a:extLst>
                <a:ext uri="{FF2B5EF4-FFF2-40B4-BE49-F238E27FC236}">
                  <a16:creationId xmlns:a16="http://schemas.microsoft.com/office/drawing/2014/main" id="{D9E30E4E-FC15-1E72-E622-EBEF343F5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21071685">
              <a:off x="8414149" y="2860112"/>
              <a:ext cx="1228715" cy="1750524"/>
            </a:xfrm>
            <a:prstGeom prst="rect">
              <a:avLst/>
            </a:prstGeom>
          </p:spPr>
        </p:pic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2DEDE1EF-AB14-350B-C390-83DE125FD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20"/>
            <a:stretch>
              <a:fillRect/>
            </a:stretch>
          </p:blipFill>
          <p:spPr>
            <a:xfrm rot="336740">
              <a:off x="9435222" y="2260514"/>
              <a:ext cx="2102073" cy="23955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4108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A45BBD-A462-5C00-4188-3CD2BCDC1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 dirty="0">
                <a:latin typeface="RijksSans ExtraBold"/>
              </a:rPr>
              <a:t>Pijler 4 – stakeholders</a:t>
            </a:r>
            <a:br>
              <a:rPr lang="nl-NL" sz="3600" dirty="0">
                <a:latin typeface="RijksSans ExtraBold"/>
              </a:rPr>
            </a:br>
            <a:r>
              <a:rPr lang="nl-NL" sz="2400" i="1" dirty="0">
                <a:latin typeface="RijksSans ExtraBold"/>
              </a:rPr>
              <a:t>Bijvoorbeeld gemeenten, </a:t>
            </a:r>
            <a:r>
              <a:rPr lang="nl-NL" sz="2400" i="1" dirty="0" err="1">
                <a:latin typeface="RijksSans ExtraBold"/>
              </a:rPr>
              <a:t>OD’s</a:t>
            </a:r>
            <a:r>
              <a:rPr lang="nl-NL" sz="2400" i="1" dirty="0">
                <a:latin typeface="RijksSans ExtraBold"/>
              </a:rPr>
              <a:t>, provincies, etc. </a:t>
            </a:r>
            <a:br>
              <a:rPr lang="nl-NL" sz="3600" dirty="0">
                <a:latin typeface="RijksSans ExtraBold"/>
              </a:rPr>
            </a:br>
            <a:endParaRPr lang="nl-NL" sz="3600" i="1" dirty="0">
              <a:latin typeface="RijksSans ExtraBold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C69A068-412F-65A9-47CF-DA30A9E4F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6183" y="1584055"/>
            <a:ext cx="6233855" cy="5137419"/>
          </a:xfrm>
        </p:spPr>
        <p:txBody>
          <a:bodyPr>
            <a:normAutofit fontScale="55000" lnSpcReduction="20000"/>
          </a:bodyPr>
          <a:lstStyle/>
          <a:p>
            <a:r>
              <a:rPr lang="nl-NL" sz="4400" dirty="0">
                <a:latin typeface="RijksSans"/>
              </a:rPr>
              <a:t>Doel: iedereen vertelt hetzelfde verhaal</a:t>
            </a:r>
          </a:p>
          <a:p>
            <a:r>
              <a:rPr lang="nl-NL" sz="4400" dirty="0">
                <a:latin typeface="RijksSans"/>
              </a:rPr>
              <a:t>140 partners aangehaakt bij </a:t>
            </a:r>
            <a:r>
              <a:rPr lang="nl-NL" sz="4400" b="1" dirty="0"/>
              <a:t>Asbestvrij dak</a:t>
            </a:r>
            <a:endParaRPr lang="en-US" sz="4400" b="1" dirty="0"/>
          </a:p>
          <a:p>
            <a:r>
              <a:rPr lang="nl-NL" sz="4400" dirty="0" err="1">
                <a:latin typeface="RijksSans"/>
              </a:rPr>
              <a:t>Toolkits</a:t>
            </a:r>
            <a:endParaRPr lang="nl-NL" sz="4400" dirty="0">
              <a:latin typeface="RijksSans"/>
            </a:endParaRPr>
          </a:p>
          <a:p>
            <a:pPr lvl="1"/>
            <a:r>
              <a:rPr lang="nl-NL" sz="4400" dirty="0">
                <a:latin typeface="RijksSans"/>
              </a:rPr>
              <a:t>Teksten, animaties, foto’s, ervaringsverhalen, stappenplannen  </a:t>
            </a:r>
          </a:p>
          <a:p>
            <a:r>
              <a:rPr lang="nl-NL" sz="4400" dirty="0">
                <a:latin typeface="RijksSans"/>
              </a:rPr>
              <a:t>Samenwerkingsverbanden gemeenten/regio’s</a:t>
            </a:r>
          </a:p>
          <a:p>
            <a:r>
              <a:rPr lang="nl-NL" sz="3800" dirty="0">
                <a:latin typeface="RijksSans"/>
              </a:rPr>
              <a:t>Steeds meer stakeholders verspreiden de boodschap </a:t>
            </a:r>
            <a:endParaRPr lang="nl-NL" sz="3800" dirty="0">
              <a:highlight>
                <a:srgbClr val="FFFF00"/>
              </a:highlight>
            </a:endParaRPr>
          </a:p>
          <a:p>
            <a:pPr lvl="1"/>
            <a:r>
              <a:rPr lang="nl-NL" sz="3200" dirty="0">
                <a:latin typeface="RijksSans"/>
              </a:rPr>
              <a:t>Gemeenten/provincies/</a:t>
            </a:r>
            <a:r>
              <a:rPr lang="nl-NL" sz="3200" dirty="0" err="1">
                <a:latin typeface="RijksSans"/>
              </a:rPr>
              <a:t>OD's</a:t>
            </a:r>
            <a:endParaRPr lang="nl-NL" sz="3200" dirty="0">
              <a:latin typeface="RijksSans"/>
            </a:endParaRPr>
          </a:p>
          <a:p>
            <a:pPr lvl="1"/>
            <a:r>
              <a:rPr lang="nl-NL" sz="3200" dirty="0">
                <a:latin typeface="RijksSans"/>
              </a:rPr>
              <a:t>Vereniging Eigen Huis</a:t>
            </a:r>
          </a:p>
          <a:p>
            <a:pPr lvl="1"/>
            <a:r>
              <a:rPr lang="nl-NL" sz="3200" dirty="0">
                <a:latin typeface="RijksSans"/>
              </a:rPr>
              <a:t>LTO</a:t>
            </a:r>
          </a:p>
          <a:p>
            <a:pPr lvl="1"/>
            <a:r>
              <a:rPr lang="nl-NL" sz="3200" dirty="0">
                <a:latin typeface="RijksSans"/>
              </a:rPr>
              <a:t>GGD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6A2330C-B94D-4ADA-CE14-1E18C5D64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4464" y="739999"/>
            <a:ext cx="2252114" cy="2801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000000">
                <a:alpha val="23000"/>
              </a:srgb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F55D8D7-85DB-3082-B99C-2B2476FBBE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038" y="1560780"/>
            <a:ext cx="2398570" cy="2801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000000">
                <a:alpha val="23000"/>
              </a:srgb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BA43F70-BFA1-9216-D95A-EB41F600B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433" y="3769265"/>
            <a:ext cx="3214793" cy="1630325"/>
          </a:xfrm>
          <a:prstGeom prst="rect">
            <a:avLst/>
          </a:prstGeom>
          <a:effectLst>
            <a:outerShdw blurRad="292100" dist="139700" dir="2700000" algn="tl" rotWithShape="0">
              <a:srgbClr val="000000">
                <a:alpha val="23000"/>
              </a:srgb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F56FB71-7FAA-4172-2061-D5344098A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7055" y="4831158"/>
            <a:ext cx="1528964" cy="1376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000000">
                <a:alpha val="2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968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E3D0544-B058-43C3-AD2A-7F37C3CE74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latin typeface="RijksSans ExtraBold"/>
              </a:rPr>
              <a:t>Pijler 5 - </a:t>
            </a:r>
            <a:r>
              <a:rPr lang="nl-NL" dirty="0" err="1">
                <a:latin typeface="RijksSans ExtraBold"/>
              </a:rPr>
              <a:t>beïnvloeders</a:t>
            </a:r>
            <a:r>
              <a:rPr lang="nl-NL" dirty="0">
                <a:latin typeface="RijksSans ExtraBold"/>
              </a:rPr>
              <a:t> </a:t>
            </a:r>
            <a:br>
              <a:rPr lang="nl-NL" dirty="0">
                <a:latin typeface="RijksSans ExtraBold"/>
              </a:rPr>
            </a:br>
            <a:r>
              <a:rPr lang="nl-NL" sz="3100" i="1" dirty="0">
                <a:latin typeface="RijksSans ExtraBold"/>
              </a:rPr>
              <a:t>Bijvoorbeeld vastgoed, makelaars, saneerders, bouwbedrijven, etc.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C2CD914-0045-7B55-174A-EB2E4ED25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7" y="1883901"/>
            <a:ext cx="6757844" cy="4837574"/>
          </a:xfrm>
        </p:spPr>
        <p:txBody>
          <a:bodyPr>
            <a:normAutofit fontScale="85000" lnSpcReduction="10000"/>
          </a:bodyPr>
          <a:lstStyle/>
          <a:p>
            <a:r>
              <a:rPr lang="nl-NL" sz="2400" dirty="0">
                <a:latin typeface="RijksSans"/>
              </a:rPr>
              <a:t>Doel: op elke moment in de klantreis de boodschap ‘aan de slag met je </a:t>
            </a:r>
            <a:r>
              <a:rPr lang="nl-NL" sz="2400" dirty="0" err="1">
                <a:latin typeface="RijksSans"/>
              </a:rPr>
              <a:t>asbestdak</a:t>
            </a:r>
            <a:r>
              <a:rPr lang="nl-NL" sz="2400" dirty="0">
                <a:latin typeface="RijksSans"/>
              </a:rPr>
              <a:t>’</a:t>
            </a:r>
          </a:p>
          <a:p>
            <a:r>
              <a:rPr lang="nl-NL" sz="2400" dirty="0">
                <a:latin typeface="RijksSans"/>
              </a:rPr>
              <a:t>Informatiepakketten </a:t>
            </a:r>
          </a:p>
          <a:p>
            <a:r>
              <a:rPr lang="nl-NL" sz="2400" dirty="0">
                <a:latin typeface="RijksSans"/>
              </a:rPr>
              <a:t>Maatwerkmiddelen</a:t>
            </a:r>
          </a:p>
          <a:p>
            <a:r>
              <a:rPr lang="nl-NL" sz="2400" dirty="0">
                <a:latin typeface="RijksSans"/>
              </a:rPr>
              <a:t>Webinar vereniging agrarisch bedrijfsadviseurs</a:t>
            </a:r>
          </a:p>
          <a:p>
            <a:r>
              <a:rPr lang="nl-NL" sz="2400" dirty="0">
                <a:latin typeface="RijksSans"/>
              </a:rPr>
              <a:t>Steeds meer </a:t>
            </a:r>
            <a:r>
              <a:rPr lang="nl-NL" sz="2400" dirty="0" err="1">
                <a:latin typeface="RijksSans"/>
              </a:rPr>
              <a:t>beïnvloeders</a:t>
            </a:r>
            <a:r>
              <a:rPr lang="nl-NL" sz="2400" dirty="0">
                <a:latin typeface="RijksSans"/>
              </a:rPr>
              <a:t> vertellen de boodschap, </a:t>
            </a:r>
            <a:r>
              <a:rPr lang="nl-NL" sz="2400" dirty="0" err="1">
                <a:latin typeface="RijksSans"/>
              </a:rPr>
              <a:t>bijv</a:t>
            </a:r>
            <a:r>
              <a:rPr lang="nl-NL" sz="2400" dirty="0">
                <a:latin typeface="RijksSans"/>
              </a:rPr>
              <a:t>:</a:t>
            </a:r>
            <a:endParaRPr lang="nl-NL" sz="2400" dirty="0">
              <a:highlight>
                <a:srgbClr val="FFFF00"/>
              </a:highlight>
              <a:latin typeface="RijksSans"/>
            </a:endParaRPr>
          </a:p>
          <a:p>
            <a:pPr lvl="1"/>
            <a:r>
              <a:rPr lang="nl-NL" sz="2000" dirty="0">
                <a:latin typeface="RijksSans"/>
              </a:rPr>
              <a:t>Bouwend NL: bouwers informeren hoe om te gaan met een </a:t>
            </a:r>
            <a:r>
              <a:rPr lang="nl-NL" sz="2000" dirty="0" err="1">
                <a:latin typeface="RijksSans"/>
              </a:rPr>
              <a:t>asbestdak</a:t>
            </a:r>
            <a:endParaRPr lang="nl-NL" sz="2000" dirty="0">
              <a:latin typeface="RijksSans"/>
            </a:endParaRPr>
          </a:p>
          <a:p>
            <a:pPr lvl="1"/>
            <a:r>
              <a:rPr lang="nl-NL" sz="2000" dirty="0" err="1">
                <a:latin typeface="RijksSans"/>
              </a:rPr>
              <a:t>HomeKeur</a:t>
            </a:r>
            <a:r>
              <a:rPr lang="nl-NL" sz="2000" dirty="0">
                <a:latin typeface="RijksSans"/>
              </a:rPr>
              <a:t>: tekst over </a:t>
            </a:r>
            <a:r>
              <a:rPr lang="nl-NL" sz="2000" dirty="0" err="1">
                <a:latin typeface="RijksSans"/>
              </a:rPr>
              <a:t>asbestdak</a:t>
            </a:r>
            <a:r>
              <a:rPr lang="nl-NL" sz="2000" dirty="0">
                <a:latin typeface="RijksSans"/>
              </a:rPr>
              <a:t> in bouwkundige rapportages</a:t>
            </a:r>
          </a:p>
          <a:p>
            <a:pPr lvl="1"/>
            <a:r>
              <a:rPr lang="nl-NL" sz="2000" dirty="0">
                <a:latin typeface="RijksSans"/>
              </a:rPr>
              <a:t>AVM (saneerder)</a:t>
            </a:r>
          </a:p>
          <a:p>
            <a:pPr lvl="1"/>
            <a:r>
              <a:rPr lang="nl-NL" sz="2000" dirty="0">
                <a:latin typeface="RijksSans"/>
              </a:rPr>
              <a:t>Focus op: verschil </a:t>
            </a:r>
            <a:r>
              <a:rPr lang="nl-NL" sz="2000" dirty="0" err="1">
                <a:latin typeface="RijksSans"/>
              </a:rPr>
              <a:t>asbestdak</a:t>
            </a:r>
            <a:r>
              <a:rPr lang="nl-NL" sz="2000" dirty="0">
                <a:latin typeface="RijksSans"/>
              </a:rPr>
              <a:t> en asbest elders in huis</a:t>
            </a:r>
            <a:endParaRPr lang="nl-NL" sz="2000" dirty="0"/>
          </a:p>
          <a:p>
            <a:endParaRPr lang="nl-NL" dirty="0"/>
          </a:p>
        </p:txBody>
      </p:sp>
      <p:pic>
        <p:nvPicPr>
          <p:cNvPr id="2" name="Afbeelding 1" descr="Afbeelding van een websiteartikel over asbestdaken">
            <a:extLst>
              <a:ext uri="{FF2B5EF4-FFF2-40B4-BE49-F238E27FC236}">
                <a16:creationId xmlns:a16="http://schemas.microsoft.com/office/drawing/2014/main" id="{55EE615E-C09A-DC2C-F116-63395C802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324" y="1426138"/>
            <a:ext cx="4362450" cy="2876550"/>
          </a:xfrm>
          <a:prstGeom prst="rect">
            <a:avLst/>
          </a:prstGeom>
        </p:spPr>
      </p:pic>
      <p:pic>
        <p:nvPicPr>
          <p:cNvPr id="5" name="Afbeelding 4" descr="Afbeelding van een websiteartikel over asbestdaken">
            <a:extLst>
              <a:ext uri="{FF2B5EF4-FFF2-40B4-BE49-F238E27FC236}">
                <a16:creationId xmlns:a16="http://schemas.microsoft.com/office/drawing/2014/main" id="{D14C70BA-2BB8-C83D-91BF-4AFBCDD15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237" y="3911133"/>
            <a:ext cx="43053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3818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5400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8F0C5-6111-3DCB-3AD9-4633AEBE6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E3F93EC-A9BC-7960-C92F-FF2A7C1A76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Conclusie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89B234-E8C0-3CAD-442B-F2E719583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7" y="1437814"/>
            <a:ext cx="10943185" cy="4837574"/>
          </a:xfrm>
        </p:spPr>
        <p:txBody>
          <a:bodyPr>
            <a:normAutofit/>
          </a:bodyPr>
          <a:lstStyle/>
          <a:p>
            <a:r>
              <a:rPr lang="nl-NL" sz="2400" dirty="0">
                <a:latin typeface="RijksSans"/>
              </a:rPr>
              <a:t>Er gebeurt veel op diverse vlakken</a:t>
            </a:r>
            <a:endParaRPr lang="nl-NL" sz="2400" dirty="0"/>
          </a:p>
          <a:p>
            <a:r>
              <a:rPr lang="nl-NL" sz="2400" dirty="0">
                <a:latin typeface="RijksSans"/>
              </a:rPr>
              <a:t>Maar: er is meer nodig om het onderwerp op de agenda te zetten én aan te zetten tot actie</a:t>
            </a:r>
            <a:endParaRPr lang="nl-NL" sz="2400" dirty="0"/>
          </a:p>
          <a:p>
            <a:r>
              <a:rPr lang="nl-NL" sz="2400" dirty="0">
                <a:latin typeface="RijksSans"/>
              </a:rPr>
              <a:t>Dat lukt alleen als we samen met alle partners hetzelfde verhaal vertellen</a:t>
            </a: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463700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366BD-2929-580B-FC4C-624CB0D52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4957BF7-94AA-949C-8562-BB5AEAF38C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800" dirty="0">
                <a:latin typeface="RijksSans ExtraBold"/>
              </a:rPr>
              <a:t>Hoe kunt u bijdragen?</a:t>
            </a:r>
            <a:endParaRPr lang="nl-NL" dirty="0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B328649C-A54D-5FAB-A5DD-CB011D82A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7" name="Tijdelijke aanduiding voor afbeelding 16" descr="Foto van twee mannen die door een raam naar buiten kijken. Eén man heeft een blauwe overall aan, de andere man draagt een wit overhemd en houdt een ipad vast">
            <a:extLst>
              <a:ext uri="{FF2B5EF4-FFF2-40B4-BE49-F238E27FC236}">
                <a16:creationId xmlns:a16="http://schemas.microsoft.com/office/drawing/2014/main" id="{2CC4A79C-C1C0-61E1-A3A4-D372A6087B8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9170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23EC45CA-BB54-D985-DFB4-9BA500B24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893C4F-1ACD-D6D8-0ADA-023E11AB5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957837"/>
            <a:ext cx="10515600" cy="1325563"/>
          </a:xfrm>
        </p:spPr>
        <p:txBody>
          <a:bodyPr/>
          <a:lstStyle/>
          <a:p>
            <a:r>
              <a:rPr lang="nl-NL" dirty="0" err="1"/>
              <a:t>Introductiedia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8782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3B1DDB81-95A0-219E-C948-17559D214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ound1Rect">
            <a:avLst/>
          </a:prstGeom>
          <a:solidFill>
            <a:srgbClr val="8FCAE7"/>
          </a:solidFill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1D48782-47E2-0A01-A474-394346936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Doel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152DF92-154F-F3D5-9BF0-334A3BD4E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dirty="0">
                <a:latin typeface="RijksSans"/>
              </a:rPr>
              <a:t>Meehelpen met het creëren van </a:t>
            </a:r>
            <a:r>
              <a:rPr lang="nl-NL" sz="2800" dirty="0" err="1">
                <a:latin typeface="RijksSans"/>
              </a:rPr>
              <a:t>reuring</a:t>
            </a:r>
            <a:r>
              <a:rPr lang="nl-NL" sz="2800" dirty="0">
                <a:latin typeface="RijksSans"/>
              </a:rPr>
              <a:t> in de samenleving:</a:t>
            </a:r>
            <a:br>
              <a:rPr lang="nl-NL" sz="2800" dirty="0"/>
            </a:br>
            <a:br>
              <a:rPr lang="nl-NL" sz="2800" dirty="0"/>
            </a:br>
            <a:r>
              <a:rPr lang="nl-NL" sz="2800" dirty="0">
                <a:latin typeface="RijksSans"/>
              </a:rPr>
              <a:t>“</a:t>
            </a:r>
            <a:r>
              <a:rPr lang="nl-NL" sz="2800" b="1" dirty="0">
                <a:latin typeface="RijksSans"/>
              </a:rPr>
              <a:t>Dit is het moment om aan de slag te gaan met jouw </a:t>
            </a:r>
            <a:r>
              <a:rPr lang="nl-NL" sz="2800" b="1" dirty="0" err="1">
                <a:latin typeface="RijksSans"/>
              </a:rPr>
              <a:t>asbestdak</a:t>
            </a:r>
            <a:r>
              <a:rPr lang="nl-NL" sz="2800" b="1" dirty="0">
                <a:latin typeface="Rijks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0780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31B14-D98D-85FB-17B0-B3F2D584E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E18A03D-0FD7-CF2E-0135-3A72087F3F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latin typeface="RijksSans ExtraBold"/>
              </a:rPr>
              <a:t>Hoe kunt u als partner aan de slag?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9E79603-35CA-58BA-0761-F88E323F57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nl-NL" b="1" dirty="0">
                <a:latin typeface="RijksSans"/>
              </a:rPr>
              <a:t>Basis – korte termijn, vanaf 8 uur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nl-NL" dirty="0">
                <a:latin typeface="RijksSans"/>
              </a:rPr>
              <a:t>Aanmelden als partner 		&gt;&gt;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nl-NL" dirty="0">
                <a:latin typeface="RijksSans"/>
              </a:rPr>
              <a:t>Benut de </a:t>
            </a:r>
            <a:r>
              <a:rPr lang="nl-NL" dirty="0" err="1">
                <a:latin typeface="RijksSans"/>
              </a:rPr>
              <a:t>toolkit</a:t>
            </a:r>
            <a:r>
              <a:rPr lang="nl-NL" dirty="0">
                <a:latin typeface="RijksSans"/>
              </a:rPr>
              <a:t>: delen content via eigen online kanalen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nl-NL" dirty="0">
                <a:latin typeface="RijksSans"/>
              </a:rPr>
              <a:t>Aan de slag met maatwerkmiddelen</a:t>
            </a:r>
            <a:endParaRPr lang="nl-NL" b="1" dirty="0"/>
          </a:p>
          <a:p>
            <a:pPr marL="0" indent="0">
              <a:buNone/>
            </a:pPr>
            <a:br>
              <a:rPr lang="nl-NL" b="1" dirty="0">
                <a:latin typeface="RijksSans"/>
              </a:rPr>
            </a:br>
            <a:r>
              <a:rPr lang="nl-NL" b="1" dirty="0">
                <a:latin typeface="RijksSans"/>
              </a:rPr>
              <a:t>Meer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nl-NL" dirty="0" err="1">
                <a:latin typeface="RijksSans"/>
              </a:rPr>
              <a:t>Campagneflights</a:t>
            </a:r>
            <a:r>
              <a:rPr lang="nl-NL" dirty="0">
                <a:latin typeface="RijksSans"/>
              </a:rPr>
              <a:t> delen - 2x per jaar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nl-NL" dirty="0">
                <a:latin typeface="RijksSans"/>
              </a:rPr>
              <a:t>Overige kanalen van uw organisatie inzetten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nl-NL" dirty="0">
                <a:latin typeface="RijksSans"/>
              </a:rPr>
              <a:t>Thema asbestdaken op de agenda zetten bij bestuur en andere organisaties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nl-NL" dirty="0">
                <a:latin typeface="RijksSans"/>
              </a:rPr>
              <a:t>Opzetten van lokale samenwerkingen met andere organisaties/bedrijven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nl-NL" dirty="0">
                <a:latin typeface="RijksSans"/>
              </a:rPr>
              <a:t>Leenfonds openstellen (</a:t>
            </a:r>
            <a:r>
              <a:rPr lang="nl-NL" dirty="0" err="1">
                <a:latin typeface="RijksSans"/>
              </a:rPr>
              <a:t>SVn</a:t>
            </a:r>
            <a:r>
              <a:rPr lang="nl-NL" dirty="0">
                <a:latin typeface="RijksSans"/>
              </a:rPr>
              <a:t>)</a:t>
            </a:r>
          </a:p>
        </p:txBody>
      </p:sp>
      <p:pic>
        <p:nvPicPr>
          <p:cNvPr id="2" name="Afbeelding 1" descr="QR code voor de website asbestvrijdak.nl/voor-partners&#10;">
            <a:extLst>
              <a:ext uri="{FF2B5EF4-FFF2-40B4-BE49-F238E27FC236}">
                <a16:creationId xmlns:a16="http://schemas.microsoft.com/office/drawing/2014/main" id="{7DD80477-F854-64DB-DFD9-9B85103EB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676" y="1065750"/>
            <a:ext cx="2368104" cy="2364554"/>
          </a:xfrm>
          <a:prstGeom prst="rect">
            <a:avLst/>
          </a:prstGeom>
        </p:spPr>
      </p:pic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7ACC3281-A730-2B78-3C42-5612CF921ECB}"/>
              </a:ext>
            </a:extLst>
          </p:cNvPr>
          <p:cNvSpPr txBox="1">
            <a:spLocks/>
          </p:cNvSpPr>
          <p:nvPr/>
        </p:nvSpPr>
        <p:spPr>
          <a:xfrm>
            <a:off x="8634676" y="3429000"/>
            <a:ext cx="2514506" cy="48375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rgbClr val="154273"/>
                </a:solidFill>
                <a:latin typeface="RijksSans" panose="020B05040101010101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000" b="1" dirty="0" err="1">
                <a:ea typeface="Verdana"/>
              </a:rPr>
              <a:t>asbestvrijdak.nl</a:t>
            </a:r>
            <a:r>
              <a:rPr lang="nl-NL" sz="2000" b="1" dirty="0">
                <a:ea typeface="Verdana"/>
              </a:rPr>
              <a:t>/voor-partners</a:t>
            </a:r>
          </a:p>
        </p:txBody>
      </p:sp>
    </p:spTree>
    <p:extLst>
      <p:ext uri="{BB962C8B-B14F-4D97-AF65-F5344CB8AC3E}">
        <p14:creationId xmlns:p14="http://schemas.microsoft.com/office/powerpoint/2010/main" val="1358842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A6BA2-1C0B-A28E-5559-FB2D88918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192CFD8-62C2-185E-62FC-6DC2CADDE4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Werksessie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D2EED8D-E1A7-FC2B-3FFC-8C8E033961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1437814"/>
            <a:ext cx="2514506" cy="483757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l-NL" sz="2000" dirty="0">
                <a:ea typeface="Verdana"/>
              </a:rPr>
              <a:t>Pak je laptop of telefoon erbij en ga naar de website van jouw organisatie</a:t>
            </a:r>
          </a:p>
          <a:p>
            <a:pPr marL="0" indent="0">
              <a:buNone/>
            </a:pPr>
            <a:r>
              <a:rPr lang="nl-NL" sz="2000" dirty="0">
                <a:ea typeface="Verdana"/>
              </a:rPr>
              <a:t>Zoek naar de webpagina’s die over asbest(daken) gaan.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189824E-DA77-1151-FAF0-BC9A881E8E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91436" y="1437814"/>
            <a:ext cx="9000564" cy="483757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nl-NL" b="1">
                <a:latin typeface="RijksSans ExtraBold"/>
                <a:ea typeface="Verdana"/>
              </a:rPr>
              <a:t>Checklist </a:t>
            </a:r>
            <a:endParaRPr lang="nl-NL" b="1">
              <a:latin typeface="RijksSans ExtraBold"/>
            </a:endParaRPr>
          </a:p>
          <a:p>
            <a:pPr marL="285750" indent="-28575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Wingdings" panose="02070309020205020404" pitchFamily="49" charset="0"/>
              <a:buChar char="ü"/>
            </a:pPr>
            <a:r>
              <a:rPr lang="nl-NL">
                <a:ea typeface="Verdana"/>
              </a:rPr>
              <a:t>Er is een goed vindbare pagina over asbest(daken).</a:t>
            </a: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Wingdings" panose="02070309020205020404" pitchFamily="49" charset="0"/>
              <a:buChar char="ü"/>
            </a:pPr>
            <a:r>
              <a:rPr lang="nl-NL">
                <a:latin typeface="RijksSans"/>
                <a:ea typeface="Verdana"/>
              </a:rPr>
              <a:t>De oproep “aan de slag met jouw </a:t>
            </a:r>
            <a:r>
              <a:rPr lang="nl-NL" err="1">
                <a:latin typeface="RijksSans"/>
                <a:ea typeface="Verdana"/>
              </a:rPr>
              <a:t>asbestdak</a:t>
            </a:r>
            <a:r>
              <a:rPr lang="nl-NL">
                <a:latin typeface="RijksSans"/>
                <a:ea typeface="Verdana"/>
              </a:rPr>
              <a:t>” valt als eerste op.</a:t>
            </a: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Wingdings" panose="02070309020205020404" pitchFamily="49" charset="0"/>
              <a:buChar char="ü"/>
            </a:pPr>
            <a:r>
              <a:rPr lang="nl-NL">
                <a:latin typeface="RijksSans"/>
                <a:ea typeface="Verdana"/>
              </a:rPr>
              <a:t>Er is een duidelijk onderscheid tussen </a:t>
            </a:r>
            <a:r>
              <a:rPr lang="nl-NL" err="1">
                <a:latin typeface="RijksSans"/>
                <a:ea typeface="Verdana"/>
              </a:rPr>
              <a:t>asbestdak</a:t>
            </a:r>
            <a:r>
              <a:rPr lang="nl-NL">
                <a:latin typeface="RijksSans"/>
                <a:ea typeface="Verdana"/>
              </a:rPr>
              <a:t> en asbest elders in een pand:</a:t>
            </a:r>
            <a:br>
              <a:rPr lang="nl-NL">
                <a:ea typeface="Verdana"/>
              </a:rPr>
            </a:br>
            <a:r>
              <a:rPr lang="nl-NL">
                <a:latin typeface="RijksSans"/>
                <a:ea typeface="Verdana"/>
              </a:rPr>
              <a:t>met een </a:t>
            </a:r>
            <a:r>
              <a:rPr lang="nl-NL" err="1">
                <a:latin typeface="RijksSans"/>
                <a:ea typeface="Verdana"/>
              </a:rPr>
              <a:t>asbestdak</a:t>
            </a:r>
            <a:r>
              <a:rPr lang="nl-NL">
                <a:latin typeface="RijksSans"/>
                <a:ea typeface="Verdana"/>
              </a:rPr>
              <a:t> moet je aan de slag.</a:t>
            </a:r>
            <a:endParaRPr lang="nl-NL">
              <a:latin typeface="RijksSans"/>
            </a:endParaRP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Wingdings" panose="02070309020205020404" pitchFamily="49" charset="0"/>
              <a:buChar char="ü"/>
            </a:pPr>
            <a:r>
              <a:rPr lang="nl-NL">
                <a:latin typeface="RijksSans"/>
                <a:ea typeface="Verdana"/>
              </a:rPr>
              <a:t>Het wordt benoemd dat een </a:t>
            </a:r>
            <a:r>
              <a:rPr lang="nl-NL" err="1">
                <a:latin typeface="RijksSans"/>
                <a:ea typeface="Verdana"/>
              </a:rPr>
              <a:t>asbestdak</a:t>
            </a:r>
            <a:r>
              <a:rPr lang="nl-NL">
                <a:latin typeface="RijksSans"/>
                <a:ea typeface="Verdana"/>
              </a:rPr>
              <a:t> slijt (verweert) door regen, vorst en zonlicht.</a:t>
            </a: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Wingdings" panose="02070309020205020404" pitchFamily="49" charset="0"/>
              <a:buChar char="ü"/>
            </a:pPr>
            <a:r>
              <a:rPr lang="nl-NL">
                <a:ea typeface="Verdana"/>
              </a:rPr>
              <a:t>Het wordt benoemd dat asbestvezels schadelijk zijn voor de gezondheid.</a:t>
            </a: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Wingdings" panose="02070309020205020404" pitchFamily="49" charset="0"/>
              <a:buChar char="ü"/>
            </a:pPr>
            <a:r>
              <a:rPr lang="nl-NL">
                <a:latin typeface="RijksSans"/>
                <a:ea typeface="Verdana"/>
              </a:rPr>
              <a:t>Overige argumenten worden genoemd:</a:t>
            </a:r>
            <a:br>
              <a:rPr lang="nl-NL">
                <a:ea typeface="Verdana"/>
              </a:rPr>
            </a:br>
            <a:r>
              <a:rPr lang="nl-NL">
                <a:latin typeface="RijksSans"/>
                <a:ea typeface="Verdana"/>
              </a:rPr>
              <a:t>verzekerbaarheid, nieuwe kansen, klaar voor de toekomst </a:t>
            </a: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Wingdings" panose="02070309020205020404" pitchFamily="49" charset="0"/>
              <a:buChar char="ü"/>
            </a:pPr>
            <a:r>
              <a:rPr lang="nl-NL">
                <a:latin typeface="RijksSans"/>
                <a:ea typeface="Verdana"/>
              </a:rPr>
              <a:t>Er wordt handelingsperspectief gegeven voor verschillende doelgroepen:</a:t>
            </a:r>
            <a:br>
              <a:rPr lang="nl-NL">
                <a:ea typeface="Verdana"/>
              </a:rPr>
            </a:br>
            <a:r>
              <a:rPr lang="nl-NL">
                <a:latin typeface="RijksSans"/>
                <a:ea typeface="Verdana"/>
              </a:rPr>
              <a:t>hoe ga ik aan de slag met mijn </a:t>
            </a:r>
            <a:r>
              <a:rPr lang="nl-NL" err="1">
                <a:latin typeface="RijksSans"/>
                <a:ea typeface="Verdana"/>
              </a:rPr>
              <a:t>asbestdak</a:t>
            </a:r>
            <a:r>
              <a:rPr lang="nl-NL">
                <a:latin typeface="RijksSans"/>
                <a:ea typeface="Verdana"/>
              </a:rPr>
              <a:t>?</a:t>
            </a:r>
          </a:p>
          <a:p>
            <a:pPr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Font typeface="Wingdings" panose="02070309020205020404" pitchFamily="49" charset="0"/>
              <a:buChar char="ü"/>
            </a:pPr>
            <a:r>
              <a:rPr lang="nl-NL">
                <a:latin typeface="RijksSans"/>
                <a:ea typeface="Verdana"/>
              </a:rPr>
              <a:t>Verwijzing naar </a:t>
            </a:r>
            <a:r>
              <a:rPr lang="nl-NL">
                <a:latin typeface="RijksSans"/>
                <a:ea typeface="Verdana"/>
                <a:hlinkClick r:id="rId3"/>
              </a:rPr>
              <a:t>www.asbestvrijdak.nl</a:t>
            </a:r>
            <a:endParaRPr lang="nl-NL">
              <a:latin typeface="RijksSans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3581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301E4-BDF8-0C43-17D5-05588660F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C579C7D-E47E-DBE4-09DB-0F8B72293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767" y="1683611"/>
            <a:ext cx="10140381" cy="3287781"/>
          </a:xfrm>
        </p:spPr>
        <p:txBody>
          <a:bodyPr anchor="ctr">
            <a:normAutofit/>
          </a:bodyPr>
          <a:lstStyle/>
          <a:p>
            <a:r>
              <a:rPr lang="nl-NL"/>
              <a:t>Wat heb je gevonden?</a:t>
            </a:r>
          </a:p>
        </p:txBody>
      </p:sp>
    </p:spTree>
    <p:extLst>
      <p:ext uri="{BB962C8B-B14F-4D97-AF65-F5344CB8AC3E}">
        <p14:creationId xmlns:p14="http://schemas.microsoft.com/office/powerpoint/2010/main" val="3120130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30DBA-C9FA-4CD1-ED03-710019C04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64C7803-D496-0929-6F1E-054ED18AF0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Concreet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C9C2472-AA58-830A-F67C-556AD29D1A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t">
            <a:normAutofit/>
          </a:bodyPr>
          <a:lstStyle/>
          <a:p>
            <a:pPr marL="316230" indent="-316230"/>
            <a:r>
              <a:rPr lang="nl-NL" sz="2000" b="1" dirty="0">
                <a:ea typeface="Verdana"/>
              </a:rPr>
              <a:t>Meld u aan als partner: </a:t>
            </a:r>
            <a:r>
              <a:rPr lang="nl-NL" sz="2000" dirty="0" err="1">
                <a:ea typeface="Verdana"/>
              </a:rPr>
              <a:t>asbestvrijdak.nl</a:t>
            </a:r>
            <a:r>
              <a:rPr lang="nl-NL" sz="2000" dirty="0">
                <a:ea typeface="Verdana"/>
              </a:rPr>
              <a:t>/voor-partners</a:t>
            </a:r>
          </a:p>
          <a:p>
            <a:pPr marL="316230" indent="-316230"/>
            <a:r>
              <a:rPr lang="nl-NL" sz="2000" b="1" dirty="0">
                <a:ea typeface="Verdana"/>
              </a:rPr>
              <a:t>Bepaal wat voor u haalbaar is: basis of meer</a:t>
            </a:r>
          </a:p>
          <a:p>
            <a:pPr marL="629430" lvl="1" indent="-316230"/>
            <a:r>
              <a:rPr lang="nl-NL" sz="2000" dirty="0"/>
              <a:t>Zet eerste acties in gang en stem gebruik communicatiemiddelen af met uw communicatieteam</a:t>
            </a:r>
          </a:p>
          <a:p>
            <a:pPr marL="316230" indent="-316230"/>
            <a:r>
              <a:rPr lang="nl-NL" sz="2000" b="1" dirty="0">
                <a:ea typeface="Verdana"/>
              </a:rPr>
              <a:t>Meld uw vragen, ideeën en verzoeken </a:t>
            </a:r>
            <a:r>
              <a:rPr lang="nl-NL" sz="2000" dirty="0">
                <a:ea typeface="Verdana"/>
              </a:rPr>
              <a:t>via </a:t>
            </a:r>
            <a:r>
              <a:rPr lang="nl-NL" sz="2000" dirty="0">
                <a:ea typeface="Verdana"/>
                <a:hlinkClick r:id="rId3"/>
              </a:rPr>
              <a:t>partners@asbestvrijdakmail.nl</a:t>
            </a:r>
            <a:r>
              <a:rPr lang="nl-NL" sz="2000" dirty="0">
                <a:ea typeface="Verdana"/>
              </a:rPr>
              <a:t> </a:t>
            </a:r>
          </a:p>
          <a:p>
            <a:pPr marL="316230" indent="-316230"/>
            <a:r>
              <a:rPr lang="nl-NL" sz="2000" dirty="0">
                <a:ea typeface="Verdana"/>
              </a:rPr>
              <a:t>Behoefte om </a:t>
            </a:r>
            <a:r>
              <a:rPr lang="nl-NL" sz="2000" b="1" dirty="0">
                <a:ea typeface="Verdana"/>
              </a:rPr>
              <a:t>samen door te praten </a:t>
            </a:r>
            <a:r>
              <a:rPr lang="nl-NL" sz="2000" dirty="0">
                <a:ea typeface="Verdana"/>
              </a:rPr>
              <a:t>over wat uw organisatie kan doen? Wij gaan graag met u in gesprek!</a:t>
            </a:r>
          </a:p>
        </p:txBody>
      </p:sp>
    </p:spTree>
    <p:extLst>
      <p:ext uri="{BB962C8B-B14F-4D97-AF65-F5344CB8AC3E}">
        <p14:creationId xmlns:p14="http://schemas.microsoft.com/office/powerpoint/2010/main" val="4234364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F14A4-FDDF-8242-0348-EC3F90C77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39E4E0-847B-2EB2-2EB2-F6C019CB4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332" y="1031971"/>
            <a:ext cx="11313336" cy="1021751"/>
          </a:xfrm>
        </p:spPr>
        <p:txBody>
          <a:bodyPr>
            <a:normAutofit/>
          </a:bodyPr>
          <a:lstStyle/>
          <a:p>
            <a:r>
              <a:rPr lang="nl-NL" sz="5400"/>
              <a:t>Aan de slag met asbestdaken!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ECDA76CB-BB83-2938-2784-CA6237106D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766" y="2154621"/>
            <a:ext cx="10140381" cy="915050"/>
          </a:xfrm>
        </p:spPr>
        <p:txBody>
          <a:bodyPr>
            <a:normAutofit/>
          </a:bodyPr>
          <a:lstStyle/>
          <a:p>
            <a:r>
              <a:rPr lang="nl-NL" sz="3600" i="1">
                <a:ea typeface="Verdana"/>
              </a:rPr>
              <a:t>Ideeën? Vragen?</a:t>
            </a:r>
          </a:p>
          <a:p>
            <a:endParaRPr lang="nl-NL" sz="3600"/>
          </a:p>
        </p:txBody>
      </p:sp>
    </p:spTree>
    <p:extLst>
      <p:ext uri="{BB962C8B-B14F-4D97-AF65-F5344CB8AC3E}">
        <p14:creationId xmlns:p14="http://schemas.microsoft.com/office/powerpoint/2010/main" val="1744634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3B971-8D17-4F04-D154-EF3BBD387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Meer weten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FDC984-745A-D3B2-F603-EA61E9F01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Iplo.nl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B800B06-DAF6-707F-AA6E-A621CC943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536727-F4FD-4B35-2D6C-F9F7CC2E8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52939" y="30877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99E276-6F3B-B77D-09FE-05B6AB32D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62167" y="1641541"/>
            <a:ext cx="3631096" cy="3631096"/>
          </a:xfrm>
          <a:prstGeom prst="ellipse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24722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0DF63-19FA-2C74-468C-C508984FD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ACFB8-D9ED-009B-05C8-F294832A0E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Agenda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6C1DDF1-8EB1-4465-6737-34F72801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7" y="1716894"/>
            <a:ext cx="11376025" cy="4837574"/>
          </a:xfrm>
        </p:spPr>
        <p:txBody>
          <a:bodyPr>
            <a:normAutofit/>
          </a:bodyPr>
          <a:lstStyle/>
          <a:p>
            <a:r>
              <a:rPr lang="nl-NL" sz="2400" dirty="0">
                <a:latin typeface="RijksSans"/>
              </a:rPr>
              <a:t>Over asbestdaken</a:t>
            </a:r>
            <a:endParaRPr lang="nl-NL" sz="2400">
              <a:latin typeface="RijksSans"/>
            </a:endParaRPr>
          </a:p>
          <a:p>
            <a:pPr marL="0" indent="0">
              <a:buNone/>
            </a:pPr>
            <a:endParaRPr lang="nl-NL" sz="2400" dirty="0">
              <a:latin typeface="RijksSans"/>
            </a:endParaRPr>
          </a:p>
          <a:p>
            <a:r>
              <a:rPr lang="nl-NL" sz="2400" dirty="0">
                <a:latin typeface="RijksSans"/>
              </a:rPr>
              <a:t>Communicatieaanpak asbestdaken</a:t>
            </a:r>
          </a:p>
          <a:p>
            <a:pPr marL="0" indent="0">
              <a:buNone/>
            </a:pPr>
            <a:endParaRPr lang="nl-NL" sz="2400" dirty="0">
              <a:latin typeface="RijksSans"/>
            </a:endParaRPr>
          </a:p>
          <a:p>
            <a:r>
              <a:rPr lang="nl-NL" sz="2400" dirty="0">
                <a:latin typeface="RijksSans"/>
              </a:rPr>
              <a:t>Hoe kunt u bijdragen?</a:t>
            </a:r>
            <a:endParaRPr lang="nl-NL" sz="2400">
              <a:latin typeface="RijksSans"/>
            </a:endParaRP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091536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1249C-C815-1BE0-FDF8-117ADB93A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676BB331-4B9C-0A9A-89C4-754CCB176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ound1Rect">
            <a:avLst/>
          </a:prstGeom>
          <a:solidFill>
            <a:srgbClr val="8FCAE7"/>
          </a:solidFill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02FB1957-9847-2D3B-C04D-E11794DCC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>
                <a:latin typeface="RijksSans ExtraBold"/>
              </a:rPr>
              <a:t>Over asbestdaken</a:t>
            </a:r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CE46EF9-752F-5644-D480-D25BC0BA5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1702857"/>
            <a:ext cx="5538787" cy="457253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16230" indent="-31623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nl-NL" sz="2400" dirty="0">
                <a:latin typeface="RijksSans"/>
                <a:ea typeface="Verdana"/>
              </a:rPr>
              <a:t>Er ligt nog zo’n </a:t>
            </a:r>
            <a:r>
              <a:rPr lang="nl-NL" sz="2400" b="1" dirty="0">
                <a:latin typeface="RijksSans"/>
                <a:ea typeface="Verdana"/>
              </a:rPr>
              <a:t>80</a:t>
            </a:r>
            <a:r>
              <a:rPr lang="nl-NL" sz="2400" b="1" dirty="0">
                <a:ea typeface="Verdana"/>
              </a:rPr>
              <a:t> miljoen vierkante meter</a:t>
            </a:r>
            <a:r>
              <a:rPr lang="nl-NL" sz="2400" dirty="0">
                <a:latin typeface="RijksSans"/>
                <a:ea typeface="Verdana"/>
              </a:rPr>
              <a:t> </a:t>
            </a:r>
            <a:r>
              <a:rPr lang="nl-NL" sz="2400" dirty="0" err="1">
                <a:latin typeface="RijksSans"/>
                <a:ea typeface="Verdana"/>
              </a:rPr>
              <a:t>asbestdak</a:t>
            </a:r>
            <a:r>
              <a:rPr lang="nl-NL" sz="2400" dirty="0">
                <a:latin typeface="RijksSans"/>
                <a:ea typeface="Verdana"/>
              </a:rPr>
              <a:t> in Nederland</a:t>
            </a:r>
          </a:p>
          <a:p>
            <a:pPr marL="629920" lvl="1" indent="-316230">
              <a:lnSpc>
                <a:spcPct val="90000"/>
              </a:lnSpc>
              <a:spcAft>
                <a:spcPts val="0"/>
              </a:spcAft>
            </a:pPr>
            <a:r>
              <a:rPr lang="nl-NL" sz="2000" dirty="0">
                <a:latin typeface="RijksSans"/>
                <a:ea typeface="Verdana"/>
              </a:rPr>
              <a:t>54% buitengebied (agrariërs en voormalig agrarische bebouwing)</a:t>
            </a:r>
          </a:p>
          <a:p>
            <a:pPr marL="629920" lvl="1" indent="-316230">
              <a:lnSpc>
                <a:spcPct val="90000"/>
              </a:lnSpc>
              <a:spcAft>
                <a:spcPts val="0"/>
              </a:spcAft>
            </a:pPr>
            <a:r>
              <a:rPr lang="nl-NL" sz="2000" dirty="0">
                <a:latin typeface="RijksSans"/>
                <a:ea typeface="Verdana"/>
              </a:rPr>
              <a:t>26% overige bedrijven</a:t>
            </a:r>
          </a:p>
          <a:p>
            <a:pPr marL="629920" lvl="1" indent="-316230">
              <a:lnSpc>
                <a:spcPct val="90000"/>
              </a:lnSpc>
              <a:spcAft>
                <a:spcPts val="0"/>
              </a:spcAft>
            </a:pPr>
            <a:r>
              <a:rPr lang="nl-NL" sz="2000" dirty="0">
                <a:latin typeface="RijksSans"/>
                <a:ea typeface="Verdana"/>
              </a:rPr>
              <a:t>8% particulieren schuur</a:t>
            </a:r>
          </a:p>
          <a:p>
            <a:pPr marL="629920" lvl="1" indent="-316230">
              <a:lnSpc>
                <a:spcPct val="90000"/>
              </a:lnSpc>
              <a:spcAft>
                <a:spcPts val="0"/>
              </a:spcAft>
            </a:pPr>
            <a:r>
              <a:rPr lang="nl-NL" sz="2000" dirty="0">
                <a:latin typeface="RijksSans"/>
                <a:ea typeface="Verdana"/>
              </a:rPr>
              <a:t>12% overige doelgroepen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nl-NL" sz="2400" dirty="0">
                <a:latin typeface="RijksSans"/>
                <a:ea typeface="Verdana"/>
              </a:rPr>
              <a:t>Bij ongeveer 670.000 panden</a:t>
            </a:r>
            <a:r>
              <a:rPr lang="nl-NL" sz="2000" dirty="0">
                <a:latin typeface="RijksSans"/>
                <a:ea typeface="Verdana"/>
              </a:rPr>
              <a:t> </a:t>
            </a:r>
          </a:p>
          <a:p>
            <a:pPr marL="316230" indent="-31623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nl-NL" sz="2400" dirty="0">
                <a:latin typeface="RijksSans"/>
                <a:ea typeface="Verdana"/>
              </a:rPr>
              <a:t>Door die daken komt </a:t>
            </a:r>
            <a:r>
              <a:rPr lang="nl-NL" sz="2400" b="1" dirty="0">
                <a:latin typeface="RijksSans"/>
                <a:ea typeface="Verdana"/>
              </a:rPr>
              <a:t>jaarlijks 90 ton asbest</a:t>
            </a:r>
            <a:r>
              <a:rPr lang="nl-NL" sz="2400" dirty="0">
                <a:latin typeface="RijksSans"/>
                <a:ea typeface="Verdana"/>
              </a:rPr>
              <a:t> in het leefmilieu terecht</a:t>
            </a:r>
            <a:endParaRPr lang="nl-NL" dirty="0">
              <a:latin typeface="RijksSans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764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BBAEB-BF8B-A457-1E33-3A6C01257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2486EE1-6F2B-AA17-FA64-7EB7A4FE6F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>
                <a:latin typeface="RijksSans ExtraBold"/>
              </a:rPr>
              <a:t>Waarom asbestdaken vervangen?</a:t>
            </a:r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DDD9C11-46DD-EDB8-2DEF-A74447C873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1702857"/>
            <a:ext cx="5538787" cy="4572531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nl-NL" sz="2400" dirty="0">
                <a:latin typeface="RijksSans"/>
                <a:ea typeface="Verdana"/>
              </a:rPr>
              <a:t>Asbestdaken zijn </a:t>
            </a:r>
            <a:r>
              <a:rPr lang="nl-NL" sz="2400" b="1" dirty="0">
                <a:ea typeface="Verdana"/>
              </a:rPr>
              <a:t>ouder dan 30 jaar </a:t>
            </a:r>
            <a:endParaRPr lang="en-US" sz="2400" b="1" dirty="0">
              <a:ea typeface="Verdana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nl-NL" sz="2400" dirty="0">
                <a:latin typeface="RijksSans"/>
                <a:ea typeface="Verdana"/>
              </a:rPr>
              <a:t>Einde technische levensduur asbestdaken, van </a:t>
            </a:r>
            <a:r>
              <a:rPr lang="nl-NL" sz="2400" dirty="0" err="1">
                <a:latin typeface="RijksSans"/>
                <a:ea typeface="Verdana"/>
              </a:rPr>
              <a:t>hechtgebonden</a:t>
            </a:r>
            <a:r>
              <a:rPr lang="nl-NL" sz="2400" dirty="0">
                <a:latin typeface="RijksSans"/>
                <a:ea typeface="Verdana"/>
              </a:rPr>
              <a:t> naar niet </a:t>
            </a:r>
            <a:r>
              <a:rPr lang="nl-NL" sz="2400" dirty="0" err="1">
                <a:latin typeface="RijksSans"/>
                <a:ea typeface="Verdana"/>
              </a:rPr>
              <a:t>hechtgebonden</a:t>
            </a:r>
            <a:endParaRPr lang="nl-NL" sz="2400" dirty="0">
              <a:latin typeface="RijksSans"/>
              <a:ea typeface="Verdana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nl-NL" sz="2400" dirty="0">
                <a:latin typeface="RijksSans"/>
                <a:ea typeface="Verdana"/>
              </a:rPr>
              <a:t>Toename vezelemissie naar de leefomgeving: lucht, inspoelen bodem/water</a:t>
            </a:r>
            <a:endParaRPr lang="en-US" sz="2400" dirty="0">
              <a:latin typeface="RijksSans"/>
              <a:ea typeface="Verdana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nl-NL" sz="2400" dirty="0">
                <a:latin typeface="RijksSans"/>
                <a:ea typeface="Verdana"/>
              </a:rPr>
              <a:t>Verzekeren wordt steeds lastiger en duurder</a:t>
            </a:r>
            <a:endParaRPr lang="en-US" sz="2400" dirty="0">
              <a:latin typeface="RijksSans"/>
              <a:ea typeface="Verdana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nl-NL" sz="2400" dirty="0">
                <a:latin typeface="RijksSans"/>
                <a:ea typeface="Verdana"/>
              </a:rPr>
              <a:t>Verweerde daken zijn moeilijker te verwijderen (hogere kosten) </a:t>
            </a:r>
            <a:endParaRPr lang="nl-NL" dirty="0">
              <a:latin typeface="RijksSans"/>
            </a:endParaRPr>
          </a:p>
          <a:p>
            <a:endParaRPr lang="nl-NL" dirty="0"/>
          </a:p>
        </p:txBody>
      </p:sp>
      <p:pic>
        <p:nvPicPr>
          <p:cNvPr id="3" name="Tijdelijke aanduiding voor afbeelding 2" descr="Foto van een man en een vrouw die samen buiten voor een halfhoge muur staam. De vrouw wijst naar het dak dat op het gebouw ligt.">
            <a:extLst>
              <a:ext uri="{FF2B5EF4-FFF2-40B4-BE49-F238E27FC236}">
                <a16:creationId xmlns:a16="http://schemas.microsoft.com/office/drawing/2014/main" id="{868EAA3C-9E5C-D475-094F-C720528A45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ound1Rect">
            <a:avLst/>
          </a:prstGeom>
          <a:solidFill>
            <a:srgbClr val="8FCAE7"/>
          </a:solidFill>
        </p:spPr>
      </p:pic>
    </p:spTree>
    <p:extLst>
      <p:ext uri="{BB962C8B-B14F-4D97-AF65-F5344CB8AC3E}">
        <p14:creationId xmlns:p14="http://schemas.microsoft.com/office/powerpoint/2010/main" val="3712194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BCC09-70AA-2BC3-60BE-F1121AB1F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D4CE831-8A6B-3103-3AF3-666294B9FD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>
                <a:latin typeface="RijksSans ExtraBold"/>
              </a:rPr>
              <a:t>Landelijke registratie asbestdaken</a:t>
            </a: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420501B-4DF8-EB50-1664-159B740DB5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7" y="2023968"/>
            <a:ext cx="11376025" cy="4837574"/>
          </a:xfrm>
        </p:spPr>
        <p:txBody>
          <a:bodyPr>
            <a:normAutofit/>
          </a:bodyPr>
          <a:lstStyle/>
          <a:p>
            <a:r>
              <a:rPr lang="nl-NL" sz="2400" dirty="0">
                <a:latin typeface="RijksSans"/>
              </a:rPr>
              <a:t>Op basis van luchtfoto's asbestverdachte daken meerjarig in kaart brengen</a:t>
            </a:r>
            <a:endParaRPr lang="nl-NL" sz="2400" dirty="0"/>
          </a:p>
          <a:p>
            <a:r>
              <a:rPr lang="nl-NL" sz="2400" dirty="0">
                <a:latin typeface="RijksSans"/>
              </a:rPr>
              <a:t>Doel: </a:t>
            </a:r>
          </a:p>
          <a:p>
            <a:pPr lvl="1"/>
            <a:r>
              <a:rPr lang="nl-NL" sz="2400" dirty="0">
                <a:latin typeface="RijksSans"/>
              </a:rPr>
              <a:t>Monitoring </a:t>
            </a:r>
            <a:endParaRPr lang="nl-NL" sz="2400">
              <a:latin typeface="RijksSans"/>
            </a:endParaRPr>
          </a:p>
          <a:p>
            <a:pPr lvl="1"/>
            <a:r>
              <a:rPr lang="nl-NL" sz="2400" dirty="0">
                <a:latin typeface="RijksSans"/>
              </a:rPr>
              <a:t>Databestand gebruiken in communicatie (interventies)</a:t>
            </a:r>
            <a:endParaRPr lang="nl-NL" sz="2400">
              <a:latin typeface="RijksSans"/>
            </a:endParaRPr>
          </a:p>
          <a:p>
            <a:pPr lvl="1"/>
            <a:r>
              <a:rPr lang="nl-NL" sz="2400" dirty="0">
                <a:latin typeface="RijksSans"/>
              </a:rPr>
              <a:t>Databestand delen met decentrale overheden</a:t>
            </a:r>
            <a:endParaRPr lang="nl-NL" sz="2400">
              <a:latin typeface="RijksSans"/>
            </a:endParaRPr>
          </a:p>
          <a:p>
            <a:r>
              <a:rPr lang="nl-NL" sz="2400" dirty="0">
                <a:latin typeface="RijksSans"/>
              </a:rPr>
              <a:t>Status: er wordt nog gewerkt aan verdere verhoging van de betrouwbaarheid</a:t>
            </a:r>
          </a:p>
          <a:p>
            <a:r>
              <a:rPr lang="nl-NL" sz="2400" dirty="0">
                <a:latin typeface="RijksSans"/>
              </a:rPr>
              <a:t>Eventuele openbare publicatie: vorm staat nog open </a:t>
            </a:r>
          </a:p>
          <a:p>
            <a:r>
              <a:rPr lang="nl-NL" sz="2400" dirty="0">
                <a:latin typeface="RijksSans"/>
              </a:rPr>
              <a:t>Planning: in Q1 ‘26 eerste landelijke registratie gereed </a:t>
            </a:r>
          </a:p>
          <a:p>
            <a:endParaRPr lang="nl-NL" sz="2400" dirty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557679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00B69FF-50EC-8407-1DA4-4019C2C8FA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Asbestverdachte daken in uw gemeente of regio</a:t>
            </a:r>
          </a:p>
        </p:txBody>
      </p:sp>
      <p:sp>
        <p:nvSpPr>
          <p:cNvPr id="6" name="Rectangle 1" descr="Tabel  met drie kollomen: gemeentes/regio’s, aantal daken, en m2 oppervlakte">
            <a:extLst>
              <a:ext uri="{FF2B5EF4-FFF2-40B4-BE49-F238E27FC236}">
                <a16:creationId xmlns:a16="http://schemas.microsoft.com/office/drawing/2014/main" id="{B6D5F0B9-B097-EBD2-DFC7-AA19CE181674}"/>
              </a:ext>
            </a:extLst>
          </p:cNvPr>
          <p:cNvSpPr>
            <a:spLocks noGrp="1" noChangeArrowheads="1"/>
          </p:cNvSpPr>
          <p:nvPr>
            <p:ph type="body" sz="quarter" idx="15"/>
          </p:nvPr>
        </p:nvSpPr>
        <p:spPr bwMode="auto">
          <a:xfrm>
            <a:off x="86712" y="1331483"/>
            <a:ext cx="11376025" cy="483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/>
              </a:rPr>
              <a:t> 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771C2B40-FEB3-49EC-E2EE-DAFD21779B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612609"/>
              </p:ext>
            </p:extLst>
          </p:nvPr>
        </p:nvGraphicFramePr>
        <p:xfrm>
          <a:off x="1698025" y="2604325"/>
          <a:ext cx="8153400" cy="2581275"/>
        </p:xfrm>
        <a:graphic>
          <a:graphicData uri="http://schemas.openxmlformats.org/drawingml/2006/table">
            <a:tbl>
              <a:tblPr firstRow="1"/>
              <a:tblGrid>
                <a:gridCol w="3200400">
                  <a:extLst>
                    <a:ext uri="{9D8B030D-6E8A-4147-A177-3AD203B41FA5}">
                      <a16:colId xmlns:a16="http://schemas.microsoft.com/office/drawing/2014/main" val="2794330669"/>
                    </a:ext>
                  </a:extLst>
                </a:gridCol>
                <a:gridCol w="2238375">
                  <a:extLst>
                    <a:ext uri="{9D8B030D-6E8A-4147-A177-3AD203B41FA5}">
                      <a16:colId xmlns:a16="http://schemas.microsoft.com/office/drawing/2014/main" val="1371935052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1738230242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1" i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Gemeente of regio​</a:t>
                      </a:r>
                      <a:endParaRPr lang="nl-NL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7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7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1" i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Aantal daken​</a:t>
                      </a:r>
                      <a:endParaRPr lang="nl-NL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7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7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1" i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Oppervlakte m2​</a:t>
                      </a:r>
                      <a:endParaRPr lang="nl-NL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7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7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93540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 Fryske Marren​</a:t>
                      </a:r>
                      <a:endParaRPr lang="nl-N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7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7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3.376​</a:t>
                      </a:r>
                      <a:endParaRPr lang="nl-N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7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7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69.4207​</a:t>
                      </a:r>
                      <a:endParaRPr lang="nl-N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7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7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61068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Oldambt​</a:t>
                      </a:r>
                      <a:endParaRPr lang="nl-N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1.952​</a:t>
                      </a:r>
                      <a:endParaRPr lang="nl-N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46.3902​</a:t>
                      </a:r>
                      <a:endParaRPr lang="nl-N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75962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Waadhoeke​</a:t>
                      </a:r>
                      <a:endParaRPr lang="nl-N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7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2.771​</a:t>
                      </a:r>
                      <a:endParaRPr lang="nl-N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7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60.0680​</a:t>
                      </a:r>
                      <a:endParaRPr lang="nl-N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7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99654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FUMO​</a:t>
                      </a:r>
                      <a:endParaRPr lang="nl-N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32.757​</a:t>
                      </a:r>
                      <a:endParaRPr lang="nl-N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634.0729​</a:t>
                      </a:r>
                      <a:endParaRPr lang="nl-N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535712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Groningen (gemeente)​</a:t>
                      </a:r>
                      <a:endParaRPr lang="nl-N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7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2.424​</a:t>
                      </a:r>
                      <a:endParaRPr lang="nl-N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7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43.6510​</a:t>
                      </a:r>
                      <a:endParaRPr lang="nl-N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7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62918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Westerwolde​</a:t>
                      </a:r>
                      <a:endParaRPr lang="nl-N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0" i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1.672​</a:t>
                      </a:r>
                      <a:endParaRPr lang="nl-N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nl-NL" sz="1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44.7224​</a:t>
                      </a:r>
                      <a:endParaRPr lang="nl-N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43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6790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6835302-1900-6670-D5A5-ABCBFB4318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Communicatie-aanpak Asbestdaken</a:t>
            </a:r>
          </a:p>
        </p:txBody>
      </p:sp>
      <p:pic>
        <p:nvPicPr>
          <p:cNvPr id="6" name="Tijdelijke aanduiding voor afbeelding 5" descr="Afbeelding met een gezin dat buiten staat. Twee meisjes zijn aan het spelen, de ouders staan voor hun huis en wijzen naar het dak.">
            <a:extLst>
              <a:ext uri="{FF2B5EF4-FFF2-40B4-BE49-F238E27FC236}">
                <a16:creationId xmlns:a16="http://schemas.microsoft.com/office/drawing/2014/main" id="{23B8D8FB-B586-304E-AA82-6AC6B54AC6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439056"/>
            <a:ext cx="5686553" cy="4836331"/>
          </a:xfrm>
          <a:prstGeom prst="round1Rect">
            <a:avLst/>
          </a:prstGeom>
          <a:solidFill>
            <a:srgbClr val="8FCAE7"/>
          </a:solidFill>
        </p:spPr>
      </p:pic>
    </p:spTree>
    <p:extLst>
      <p:ext uri="{BB962C8B-B14F-4D97-AF65-F5344CB8AC3E}">
        <p14:creationId xmlns:p14="http://schemas.microsoft.com/office/powerpoint/2010/main" val="1397181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2375440-FDDD-0E4C-1ECF-7C28CED9B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>
                <a:latin typeface="RijksSans ExtraBold"/>
              </a:rPr>
              <a:t>Doelgroeponderzoek</a:t>
            </a:r>
            <a:endParaRPr lang="nl-NL"/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DF890E83-6CFF-F50C-00E2-CF096384F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33638" y="1666061"/>
            <a:ext cx="1249180" cy="44970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dirty="0">
                <a:solidFill>
                  <a:srgbClr val="2B2B2B"/>
                </a:solidFill>
                <a:latin typeface="RijksSans" panose="020B0504010101010104" pitchFamily="34" charset="77"/>
                <a:cs typeface="Calibri"/>
              </a:rPr>
              <a:t>Gedoe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08BB737E-5986-CD6E-9DF5-4232C26AC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64015" y="1666061"/>
            <a:ext cx="2136098" cy="44970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>
                <a:solidFill>
                  <a:srgbClr val="000000"/>
                </a:solidFill>
                <a:latin typeface="RijksSans" panose="020B0504010101010104" pitchFamily="34" charset="77"/>
                <a:cs typeface="Calibri"/>
              </a:rPr>
              <a:t>Urgentie ontbreekt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89AEE20E-3398-3B03-9A05-392D544F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81310" y="1666061"/>
            <a:ext cx="2261015" cy="44970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>
                <a:solidFill>
                  <a:srgbClr val="000000"/>
                </a:solidFill>
                <a:latin typeface="RijksSans" panose="020B0504010101010104" pitchFamily="34" charset="77"/>
                <a:cs typeface="Calibri"/>
              </a:rPr>
              <a:t>Lage risicoperceptie</a:t>
            </a:r>
            <a:endParaRPr lang="nl-NL" sz="1400">
              <a:solidFill>
                <a:srgbClr val="000000"/>
              </a:solidFill>
              <a:latin typeface="RijksSans" panose="020B0504010101010104" pitchFamily="34" charset="77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9EED1E29-5430-13D4-D24F-23CF8C00B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42261" y="2484274"/>
            <a:ext cx="1567720" cy="44970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>
                <a:solidFill>
                  <a:srgbClr val="000000"/>
                </a:solidFill>
                <a:latin typeface="RijksSans" panose="020B0504010101010104" pitchFamily="34" charset="77"/>
                <a:cs typeface="Calibri"/>
              </a:rPr>
              <a:t>Koppelkansen</a:t>
            </a:r>
            <a:endParaRPr lang="nl-NL" sz="1400">
              <a:solidFill>
                <a:srgbClr val="000000"/>
              </a:solidFill>
              <a:latin typeface="RijksSans" panose="020B0504010101010104" pitchFamily="34" charset="77"/>
            </a:endParaRP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F342FA68-5140-97FB-5D37-A6F7CEBEB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93801" y="2484275"/>
            <a:ext cx="2261015" cy="44970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>
                <a:solidFill>
                  <a:srgbClr val="000000"/>
                </a:solidFill>
                <a:latin typeface="RijksSans" panose="020B0504010101010104" pitchFamily="34" charset="77"/>
                <a:cs typeface="Calibri"/>
              </a:rPr>
              <a:t>Lage risicoperceptie</a:t>
            </a:r>
            <a:endParaRPr lang="nl-NL" sz="1400">
              <a:solidFill>
                <a:srgbClr val="000000"/>
              </a:solidFill>
              <a:latin typeface="RijksSans" panose="020B0504010101010104" pitchFamily="34" charset="77"/>
            </a:endParaRP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6B7EF379-E9A9-A704-FE0D-4E51B1C19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6506" y="2484274"/>
            <a:ext cx="2136098" cy="44970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>
                <a:solidFill>
                  <a:srgbClr val="000000"/>
                </a:solidFill>
                <a:latin typeface="RijksSans" panose="020B0504010101010104" pitchFamily="34" charset="77"/>
                <a:cs typeface="Calibri"/>
              </a:rPr>
              <a:t>Urgentie ontbreekt</a:t>
            </a: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24AE5A72-5943-8300-BAD3-0C753DC7E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0259" y="3240027"/>
            <a:ext cx="4478311" cy="44970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>
                <a:solidFill>
                  <a:srgbClr val="000000"/>
                </a:solidFill>
                <a:latin typeface="RijksSans" panose="020B0504010101010104" pitchFamily="34" charset="77"/>
                <a:cs typeface="Calibri"/>
              </a:rPr>
              <a:t>Verzekerbaarheid en gevolgschade</a:t>
            </a: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680CE29E-DF75-C263-49E0-DBC6883BB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6504" y="4101961"/>
            <a:ext cx="4478311" cy="44970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>
                <a:solidFill>
                  <a:srgbClr val="000000"/>
                </a:solidFill>
                <a:latin typeface="RijksSans" panose="020B0504010101010104" pitchFamily="34" charset="77"/>
                <a:cs typeface="Calibri"/>
              </a:rPr>
              <a:t>Verzekerbaarheid en gevolgschade</a:t>
            </a: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E097CDE6-10CA-264B-88A0-4D44E467C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6505" y="4620371"/>
            <a:ext cx="2710720" cy="44970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>
                <a:solidFill>
                  <a:srgbClr val="000000"/>
                </a:solidFill>
                <a:latin typeface="RijksSans" panose="020B0504010101010104" pitchFamily="34" charset="77"/>
                <a:cs typeface="Calibri"/>
              </a:rPr>
              <a:t>Fiscale mogelijkheden</a:t>
            </a: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ABB6744C-46E1-D818-5B22-54455D6D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36014" y="3240027"/>
            <a:ext cx="1567720" cy="44970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>
                <a:solidFill>
                  <a:srgbClr val="000000"/>
                </a:solidFill>
                <a:latin typeface="RijksSans" panose="020B0504010101010104" pitchFamily="34" charset="77"/>
                <a:cs typeface="Calibri"/>
              </a:rPr>
              <a:t>Koppelkansen</a:t>
            </a:r>
            <a:endParaRPr lang="nl-NL" sz="1400">
              <a:solidFill>
                <a:srgbClr val="000000"/>
              </a:solidFill>
              <a:latin typeface="RijksSans" panose="020B0504010101010104" pitchFamily="34" charset="77"/>
            </a:endParaRPr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67B042E1-85C8-1BC9-3570-E876D0EC8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23523" y="4101962"/>
            <a:ext cx="1567720" cy="44970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>
                <a:solidFill>
                  <a:srgbClr val="000000"/>
                </a:solidFill>
                <a:latin typeface="RijksSans" panose="020B0504010101010104" pitchFamily="34" charset="77"/>
                <a:cs typeface="Calibri"/>
              </a:rPr>
              <a:t>Koppelkansen</a:t>
            </a:r>
            <a:endParaRPr lang="nl-NL" sz="1400">
              <a:solidFill>
                <a:srgbClr val="000000"/>
              </a:solidFill>
              <a:latin typeface="RijksSans" panose="020B0504010101010104" pitchFamily="34" charset="77"/>
            </a:endParaRPr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D1E4F9A5-D4DE-EB98-D924-1926B6CBA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29769" y="5488552"/>
            <a:ext cx="1567720" cy="44970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>
                <a:solidFill>
                  <a:srgbClr val="000000"/>
                </a:solidFill>
                <a:latin typeface="RijksSans" panose="020B0504010101010104" pitchFamily="34" charset="77"/>
                <a:cs typeface="Calibri"/>
              </a:rPr>
              <a:t>Koppelkansen</a:t>
            </a:r>
            <a:endParaRPr lang="nl-NL" sz="1400">
              <a:solidFill>
                <a:srgbClr val="000000"/>
              </a:solidFill>
              <a:latin typeface="RijksSans" panose="020B0504010101010104" pitchFamily="34" charset="77"/>
            </a:endParaRPr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8739CB94-9E7A-CFA2-358A-45BAABF0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31981" y="5482778"/>
            <a:ext cx="1567720" cy="44970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>
                <a:solidFill>
                  <a:srgbClr val="000000"/>
                </a:solidFill>
                <a:latin typeface="RijksSans" panose="020B0504010101010104" pitchFamily="34" charset="77"/>
                <a:cs typeface="Calibri"/>
              </a:rPr>
              <a:t>Kosten</a:t>
            </a:r>
            <a:endParaRPr lang="nl-NL" sz="1400">
              <a:solidFill>
                <a:srgbClr val="000000"/>
              </a:solidFill>
              <a:latin typeface="RijksSans" panose="020B0504010101010104" pitchFamily="34" charset="77"/>
            </a:endParaRPr>
          </a:p>
        </p:txBody>
      </p: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D2BD1E2E-5A43-12F7-8E9C-8C327C5A1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7703" y="1666060"/>
            <a:ext cx="2248524" cy="449704"/>
          </a:xfrm>
          <a:prstGeom prst="round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>
                <a:solidFill>
                  <a:srgbClr val="FFFFFF"/>
                </a:solidFill>
                <a:latin typeface="RijksSans ExtraBold" panose="020B0504010101010104" pitchFamily="34" charset="77"/>
                <a:cs typeface="Calibri"/>
              </a:rPr>
              <a:t>Particulier (schuur)</a:t>
            </a:r>
            <a:endParaRPr lang="nl-NL" sz="1400" b="1">
              <a:latin typeface="RijksSans ExtraBold" panose="020B0504010101010104" pitchFamily="34" charset="77"/>
            </a:endParaRP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A365D5D2-172F-5B44-A6E7-08A51514A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0194" y="2484273"/>
            <a:ext cx="2248524" cy="449704"/>
          </a:xfrm>
          <a:prstGeom prst="round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>
                <a:solidFill>
                  <a:srgbClr val="FFFFFF"/>
                </a:solidFill>
                <a:latin typeface="RijksSans ExtraBold" panose="020B0504010101010104" pitchFamily="34" charset="77"/>
                <a:cs typeface="Calibri"/>
              </a:rPr>
              <a:t>Particulier (dak)</a:t>
            </a:r>
            <a:endParaRPr lang="nl-NL" sz="1400" b="1">
              <a:latin typeface="RijksSans ExtraBold" panose="020B0504010101010104" pitchFamily="34" charset="77"/>
            </a:endParaRPr>
          </a:p>
        </p:txBody>
      </p: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003FACCA-C4B3-CB1A-C86D-C9892EDEC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3949" y="3240027"/>
            <a:ext cx="2248524" cy="449704"/>
          </a:xfrm>
          <a:prstGeom prst="round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rgbClr val="FFFFFF"/>
                </a:solidFill>
                <a:latin typeface="RijksSans ExtraBold" panose="020B0504010101010104" pitchFamily="34" charset="77"/>
                <a:ea typeface="+mn-lt"/>
                <a:cs typeface="+mn-lt"/>
              </a:rPr>
              <a:t>Bedrijven (overig)</a:t>
            </a:r>
            <a:endParaRPr lang="nl-NL" sz="1400" b="1" dirty="0">
              <a:latin typeface="RijksSans ExtraBold" panose="020B0504010101010104" pitchFamily="34" charset="77"/>
              <a:cs typeface="Calibri" panose="020F0502020204030204"/>
            </a:endParaRPr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BF000A83-D552-7AD8-BA27-3B66EFAF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1457" y="4101961"/>
            <a:ext cx="2248524" cy="449704"/>
          </a:xfrm>
          <a:prstGeom prst="round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>
                <a:solidFill>
                  <a:srgbClr val="FFFFFF"/>
                </a:solidFill>
                <a:latin typeface="RijksSans ExtraBold" panose="020B0504010101010104" pitchFamily="34" charset="77"/>
                <a:cs typeface="Calibri"/>
              </a:rPr>
              <a:t>Actief agrarisch</a:t>
            </a:r>
            <a:endParaRPr lang="nl-NL" sz="1400" b="1">
              <a:latin typeface="RijksSans ExtraBold" panose="020B0504010101010104" pitchFamily="34" charset="77"/>
            </a:endParaRPr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EA4EECC1-5729-FBDC-1516-14530720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7702" y="5488551"/>
            <a:ext cx="2248524" cy="449704"/>
          </a:xfrm>
          <a:prstGeom prst="round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>
                <a:solidFill>
                  <a:srgbClr val="FFFFFF"/>
                </a:solidFill>
                <a:latin typeface="RijksSans ExtraBold"/>
                <a:cs typeface="Calibri"/>
              </a:rPr>
              <a:t>Voormalig agrarische bebouwing</a:t>
            </a:r>
            <a:endParaRPr lang="nl-NL" sz="1400" b="1">
              <a:latin typeface="RijksSans ExtraBold" panose="020B0504010101010104" pitchFamily="34" charset="77"/>
            </a:endParaRPr>
          </a:p>
        </p:txBody>
      </p: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8637B417-09A9-597A-016F-943C2924C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854441" y="2273054"/>
            <a:ext cx="9896005" cy="2248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A2A74992-0572-3360-43A6-147F6B27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48194" y="3078775"/>
            <a:ext cx="9896005" cy="2248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CE04BD06-CE7B-4427-7A9E-49ED91C32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54441" y="3884496"/>
            <a:ext cx="9896005" cy="2248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DF719C1D-88A2-99A8-371E-B3B260848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54441" y="5214873"/>
            <a:ext cx="9896005" cy="2248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951DF781-4D5C-BAE5-52F0-CA16E1D87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93801" y="5487451"/>
            <a:ext cx="2261015" cy="449704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>
                <a:solidFill>
                  <a:srgbClr val="000000"/>
                </a:solidFill>
                <a:latin typeface="RijksSans" panose="020B0504010101010104" pitchFamily="34" charset="77"/>
                <a:cs typeface="Calibri"/>
              </a:rPr>
              <a:t>Lage risicoperceptie</a:t>
            </a:r>
            <a:endParaRPr lang="nl-NL" sz="1400">
              <a:solidFill>
                <a:srgbClr val="000000"/>
              </a:solidFill>
              <a:latin typeface="RijksSans" panose="020B050401010101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884711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>
        <a:normAutofit/>
      </a:bodyPr>
      <a:lstStyle>
        <a:defPPr algn="r"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bestdaken_Powerpoint-template" id="{42BC9F8E-1A37-394F-B1FA-28C6F3849B76}" vid="{91DC4AF5-AD0A-6742-B17E-EA1D39297E4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AEDCFA5BD7804D875D5C37158337C7" ma:contentTypeVersion="16" ma:contentTypeDescription="Een nieuw document maken." ma:contentTypeScope="" ma:versionID="c16593e204fb476e65b25c493c4e13e2">
  <xsd:schema xmlns:xsd="http://www.w3.org/2001/XMLSchema" xmlns:xs="http://www.w3.org/2001/XMLSchema" xmlns:p="http://schemas.microsoft.com/office/2006/metadata/properties" xmlns:ns2="2d46f00f-cd29-4ec4-bfc9-dd5c630bf237" xmlns:ns3="691762b0-0b0e-43a6-85a8-301cfeba9aa3" targetNamespace="http://schemas.microsoft.com/office/2006/metadata/properties" ma:root="true" ma:fieldsID="c4035e96c4b004aee2b4e105cd202da7" ns2:_="" ns3:_="">
    <xsd:import namespace="2d46f00f-cd29-4ec4-bfc9-dd5c630bf237"/>
    <xsd:import namespace="691762b0-0b0e-43a6-85a8-301cfeba9a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46f00f-cd29-4ec4-bfc9-dd5c630bf2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e1a86791-aad9-4770-825c-ef26cc3fa5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1762b0-0b0e-43a6-85a8-301cfeba9aa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cf7a6ffd-59a2-4181-a64c-4d1fbf268d9b}" ma:internalName="TaxCatchAll" ma:showField="CatchAllData" ma:web="691762b0-0b0e-43a6-85a8-301cfeba9a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91762b0-0b0e-43a6-85a8-301cfeba9aa3" xsi:nil="true"/>
    <lcf76f155ced4ddcb4097134ff3c332f xmlns="2d46f00f-cd29-4ec4-bfc9-dd5c630bf23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62E5CB-E6AC-4374-B204-1B7D97BE7D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46f00f-cd29-4ec4-bfc9-dd5c630bf237"/>
    <ds:schemaRef ds:uri="691762b0-0b0e-43a6-85a8-301cfeba9a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96515A-21D9-4990-A790-22E46E1BCC1F}">
  <ds:schemaRefs>
    <ds:schemaRef ds:uri="http://schemas.microsoft.com/office/2006/metadata/properties"/>
    <ds:schemaRef ds:uri="2d46f00f-cd29-4ec4-bfc9-dd5c630bf237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dcmitype/"/>
    <ds:schemaRef ds:uri="691762b0-0b0e-43a6-85a8-301cfeba9aa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D9DB887-23CA-4914-8E1C-89774C9E4B9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7276b06-72c2-4081-996b-9af57fe26b63}" enabled="1" method="Standard" siteId="{ac843cea-7a2b-4dc6-9f37-919c3e210fe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</TotalTime>
  <Words>1077</Words>
  <Application>Microsoft Office PowerPoint</Application>
  <PresentationFormat>Breedbeeld</PresentationFormat>
  <Paragraphs>212</Paragraphs>
  <Slides>26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5" baseType="lpstr">
      <vt:lpstr>Aptos</vt:lpstr>
      <vt:lpstr>Aptos Display</vt:lpstr>
      <vt:lpstr>Arial</vt:lpstr>
      <vt:lpstr>RijksSans</vt:lpstr>
      <vt:lpstr>RijksSans ExtraBold</vt:lpstr>
      <vt:lpstr>Times</vt:lpstr>
      <vt:lpstr>Verdana</vt:lpstr>
      <vt:lpstr>Wingdings</vt:lpstr>
      <vt:lpstr>Kantoorthema</vt:lpstr>
      <vt:lpstr>Openingsdia powerpointpresentatie Schakel Special</vt:lpstr>
      <vt:lpstr>Introductiedia</vt:lpstr>
      <vt:lpstr>Agenda</vt:lpstr>
      <vt:lpstr>Over asbestdaken</vt:lpstr>
      <vt:lpstr>Waarom asbestdaken vervangen?</vt:lpstr>
      <vt:lpstr>Landelijke registratie asbestdaken</vt:lpstr>
      <vt:lpstr>Asbestverdachte daken in uw gemeente of regio</vt:lpstr>
      <vt:lpstr>Communicatie-aanpak Asbestdaken</vt:lpstr>
      <vt:lpstr>Doelgroeponderzoek</vt:lpstr>
      <vt:lpstr>Highlights strategie</vt:lpstr>
      <vt:lpstr>De vijf pijlers</vt:lpstr>
      <vt:lpstr>Pijler 1 – basiscommunicatie </vt:lpstr>
      <vt:lpstr>Pijler 2 – doelgroepgerichte communicatie  terugblik </vt:lpstr>
      <vt:lpstr>Pijler 3 – persoonlijke communicatie </vt:lpstr>
      <vt:lpstr>Pijler 3 – persoonlijke communicatie  terugblik</vt:lpstr>
      <vt:lpstr>Pijler 4 – stakeholders Bijvoorbeeld gemeenten, OD’s, provincies, etc.  </vt:lpstr>
      <vt:lpstr>Pijler 5 - beïnvloeders  Bijvoorbeeld vastgoed, makelaars, saneerders, bouwbedrijven, etc.</vt:lpstr>
      <vt:lpstr>Conclusie</vt:lpstr>
      <vt:lpstr>Hoe kunt u bijdragen?</vt:lpstr>
      <vt:lpstr>Doel</vt:lpstr>
      <vt:lpstr>Hoe kunt u als partner aan de slag?</vt:lpstr>
      <vt:lpstr>Werksessie</vt:lpstr>
      <vt:lpstr>Wat heb je gevonden?</vt:lpstr>
      <vt:lpstr>Concreet</vt:lpstr>
      <vt:lpstr>Aan de slag met asbestdaken!</vt:lpstr>
      <vt:lpstr>Meer weten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Ellen Roof</dc:creator>
  <cp:lastModifiedBy>Jonkers, Henk (RWS WVL)</cp:lastModifiedBy>
  <cp:revision>51</cp:revision>
  <dcterms:created xsi:type="dcterms:W3CDTF">2025-09-25T09:29:43Z</dcterms:created>
  <dcterms:modified xsi:type="dcterms:W3CDTF">2025-12-01T07:29:30Z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0x010100DBAEDCFA5BD7804D875D5C37158337C7</vt:lpwstr>
  </property>
  <property fmtid="{D5CDD505-2E9C-101B-9397-08002B2CF9AE}" pid="3" name="MediaServiceImageTags">
    <vt:lpwstr/>
  </property>
</Properties>
</file>