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25"/>
  </p:notesMasterIdLst>
  <p:sldIdLst>
    <p:sldId id="256" r:id="rId3"/>
    <p:sldId id="257" r:id="rId4"/>
    <p:sldId id="259" r:id="rId5"/>
    <p:sldId id="326" r:id="rId6"/>
    <p:sldId id="325" r:id="rId7"/>
    <p:sldId id="302" r:id="rId8"/>
    <p:sldId id="303" r:id="rId9"/>
    <p:sldId id="305" r:id="rId10"/>
    <p:sldId id="307" r:id="rId11"/>
    <p:sldId id="308" r:id="rId12"/>
    <p:sldId id="327" r:id="rId13"/>
    <p:sldId id="317" r:id="rId14"/>
    <p:sldId id="309" r:id="rId15"/>
    <p:sldId id="310" r:id="rId16"/>
    <p:sldId id="313" r:id="rId17"/>
    <p:sldId id="314" r:id="rId18"/>
    <p:sldId id="315" r:id="rId19"/>
    <p:sldId id="316" r:id="rId20"/>
    <p:sldId id="321" r:id="rId21"/>
    <p:sldId id="322" r:id="rId22"/>
    <p:sldId id="269" r:id="rId23"/>
    <p:sldId id="261" r:id="rId24"/>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52" autoAdjust="0"/>
    <p:restoredTop sz="78198" autoAdjust="0"/>
  </p:normalViewPr>
  <p:slideViewPr>
    <p:cSldViewPr snapToGrid="0" showGuides="1">
      <p:cViewPr varScale="1">
        <p:scale>
          <a:sx n="99" d="100"/>
          <a:sy n="99" d="100"/>
        </p:scale>
        <p:origin x="126" y="72"/>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BEB59695-2CA7-400E-896D-210B5153E9FD}" type="datetimeFigureOut">
              <a:rPr lang="nl-NL" smtClean="0"/>
              <a:t>1-12-2025</a:t>
            </a:fld>
            <a:endParaRPr lang="nl-NL"/>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62F04C93-797C-4EBB-9AAD-63C2F3576D20}" type="slidenum">
              <a:rPr lang="nl-NL" smtClean="0"/>
              <a:t>‹nr.›</a:t>
            </a:fld>
            <a:endParaRPr lang="nl-NL"/>
          </a:p>
        </p:txBody>
      </p:sp>
    </p:spTree>
    <p:extLst>
      <p:ext uri="{BB962C8B-B14F-4D97-AF65-F5344CB8AC3E}">
        <p14:creationId xmlns:p14="http://schemas.microsoft.com/office/powerpoint/2010/main" val="138883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etten.overheid.nl/BWBR0024779/2023-04-19/0#Hoofdstuk2_Paragraaf2.1_Artikel2.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etten.overheid.nl/BWBR0022762/2023-07-01/0#Hoofdstuk2_Afdeling2.3_Artikel2.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Korte intro Gijs</a:t>
            </a:r>
          </a:p>
          <a:p>
            <a:r>
              <a:rPr lang="nl-NL" dirty="0"/>
              <a:t>IPLO, RWS: adviseur </a:t>
            </a:r>
            <a:r>
              <a:rPr lang="nl-NL" dirty="0" err="1"/>
              <a:t>Industriele</a:t>
            </a:r>
            <a:r>
              <a:rPr lang="nl-NL" dirty="0"/>
              <a:t> luchtemissies, </a:t>
            </a:r>
            <a:r>
              <a:rPr lang="nl-NL" dirty="0" err="1"/>
              <a:t>Coordinator</a:t>
            </a:r>
            <a:r>
              <a:rPr lang="nl-NL" dirty="0"/>
              <a:t> BREF Herzieningen</a:t>
            </a:r>
          </a:p>
          <a:p>
            <a:r>
              <a:rPr lang="nl-NL" dirty="0"/>
              <a:t>STAB, Gerechtelijk deskundige</a:t>
            </a:r>
          </a:p>
          <a:p>
            <a:r>
              <a:rPr lang="nl-NL" dirty="0" err="1"/>
              <a:t>Prov</a:t>
            </a:r>
            <a:r>
              <a:rPr lang="nl-NL" dirty="0"/>
              <a:t> NH en ODNZKG: </a:t>
            </a:r>
            <a:r>
              <a:rPr lang="nl-NL" dirty="0" err="1"/>
              <a:t>Verg.verlener</a:t>
            </a:r>
            <a:r>
              <a:rPr lang="nl-NL" dirty="0"/>
              <a:t> </a:t>
            </a:r>
            <a:r>
              <a:rPr lang="nl-NL" dirty="0" err="1"/>
              <a:t>Industr</a:t>
            </a:r>
            <a:r>
              <a:rPr lang="nl-NL" dirty="0"/>
              <a:t>. Bedrijven.</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a:t>
            </a:fld>
            <a:endParaRPr lang="nl-NL"/>
          </a:p>
        </p:txBody>
      </p:sp>
    </p:spTree>
    <p:extLst>
      <p:ext uri="{BB962C8B-B14F-4D97-AF65-F5344CB8AC3E}">
        <p14:creationId xmlns:p14="http://schemas.microsoft.com/office/powerpoint/2010/main" val="3023559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OUD</a:t>
            </a:r>
          </a:p>
          <a:p>
            <a:endParaRPr lang="nl-NL" dirty="0"/>
          </a:p>
          <a:p>
            <a:r>
              <a:rPr lang="nl-NL" dirty="0" err="1"/>
              <a:t>Wabo</a:t>
            </a:r>
            <a:r>
              <a:rPr lang="nl-NL" dirty="0"/>
              <a:t> art 2.14 </a:t>
            </a:r>
          </a:p>
          <a:p>
            <a:r>
              <a:rPr lang="nl-NL" dirty="0"/>
              <a:t>lid 1: </a:t>
            </a:r>
            <a:r>
              <a:rPr lang="nl-NL" sz="800" dirty="0"/>
              <a:t>Voor zover de aanvraag betrekking heeft op een activiteit als bedoeld in </a:t>
            </a:r>
            <a:r>
              <a:rPr lang="nl-NL" sz="800" u="sng" dirty="0">
                <a:hlinkClick r:id="rId3"/>
              </a:rPr>
              <a:t>artikel 2.1, eerste lid, onder e</a:t>
            </a:r>
            <a:r>
              <a:rPr lang="nl-NL" sz="800" dirty="0"/>
              <a:t>:</a:t>
            </a:r>
          </a:p>
          <a:p>
            <a:r>
              <a:rPr lang="nl-NL" sz="800" b="1" dirty="0" err="1"/>
              <a:t>c.</a:t>
            </a:r>
            <a:r>
              <a:rPr lang="nl-NL" sz="800" dirty="0" err="1"/>
              <a:t>neemt</a:t>
            </a:r>
            <a:r>
              <a:rPr lang="nl-NL" sz="800" dirty="0"/>
              <a:t> het bevoegd gezag bij die beslissing in ieder geval in acht:</a:t>
            </a:r>
          </a:p>
          <a:p>
            <a:r>
              <a:rPr lang="nl-NL" sz="800" b="1" dirty="0"/>
              <a:t>1°.</a:t>
            </a:r>
            <a:r>
              <a:rPr lang="nl-NL" sz="800" dirty="0"/>
              <a:t>dat in de inrichting of het mijnbouwwerk ten minste de voor de inrichting of het mijnbouwwerk in aanmerking komende beste beschikbare technieken moeten worden toegepast;</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14</a:t>
            </a:fld>
            <a:endParaRPr lang="nl-NL"/>
          </a:p>
        </p:txBody>
      </p:sp>
    </p:spTree>
    <p:extLst>
      <p:ext uri="{BB962C8B-B14F-4D97-AF65-F5344CB8AC3E}">
        <p14:creationId xmlns:p14="http://schemas.microsoft.com/office/powerpoint/2010/main" val="2637906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487558">
              <a:defRPr/>
            </a:pPr>
            <a:r>
              <a:rPr lang="nl-NL" sz="800" dirty="0"/>
              <a:t>bijlage XVIII, onder A. lijst Nederlandse info documenten zoals PGS en documenten </a:t>
            </a:r>
            <a:r>
              <a:rPr lang="nl-NL" sz="800" dirty="0" err="1"/>
              <a:t>Riooloverstorten</a:t>
            </a:r>
            <a:endParaRPr lang="nl-NL" sz="800" dirty="0"/>
          </a:p>
          <a:p>
            <a:pPr defTabSz="487558">
              <a:defRPr/>
            </a:pPr>
            <a:endParaRPr lang="nl-NL" sz="800" kern="0" dirty="0"/>
          </a:p>
          <a:p>
            <a:r>
              <a:rPr lang="nl-NL" sz="800" b="1" dirty="0"/>
              <a:t>van de beste beschikbare technieken</a:t>
            </a:r>
          </a:p>
          <a:p>
            <a:pPr marL="99036"/>
            <a:r>
              <a:rPr lang="nl-NL" sz="800" b="1" dirty="0"/>
              <a:t>1 </a:t>
            </a:r>
            <a:r>
              <a:rPr lang="nl-NL" sz="800" dirty="0"/>
              <a:t>Het bevoegd gezag houdt bij de bepaling van de voor een inrichting of met betrekking tot een lozing in aanmerking komende beste beschikbare technieken rekening met BBT-conclusies en bij ministeriële regeling aangewezen informatiedocumenten over beste beschikbare technieken.</a:t>
            </a:r>
          </a:p>
          <a:p>
            <a:pPr defTabSz="487558">
              <a:defRPr/>
            </a:pPr>
            <a:endParaRPr lang="nl-NL" kern="0" dirty="0"/>
          </a:p>
          <a:p>
            <a:r>
              <a:rPr lang="nl-NL" dirty="0"/>
              <a:t>LET OP Ontwikkeling Aanpassing RIE 2.0</a:t>
            </a:r>
          </a:p>
          <a:p>
            <a:endParaRPr lang="nl-NL" dirty="0"/>
          </a:p>
          <a:p>
            <a:r>
              <a:rPr lang="nl-NL" dirty="0"/>
              <a:t>ERVARINGEN met SLA. Heeft jouw Prov./Gem </a:t>
            </a:r>
            <a:r>
              <a:rPr lang="nl-NL" dirty="0" err="1"/>
              <a:t>danwel</a:t>
            </a:r>
            <a:r>
              <a:rPr lang="nl-NL" dirty="0"/>
              <a:t> OD SLA ondertekent.</a:t>
            </a:r>
          </a:p>
          <a:p>
            <a:r>
              <a:rPr lang="nl-NL" dirty="0"/>
              <a:t>Wat merk je hiervan als vergunningverlener of als aanvrager??</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15</a:t>
            </a:fld>
            <a:endParaRPr lang="nl-NL"/>
          </a:p>
        </p:txBody>
      </p:sp>
    </p:spTree>
    <p:extLst>
      <p:ext uri="{BB962C8B-B14F-4D97-AF65-F5344CB8AC3E}">
        <p14:creationId xmlns:p14="http://schemas.microsoft.com/office/powerpoint/2010/main" val="1019380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492190">
              <a:defRPr/>
            </a:pPr>
            <a:r>
              <a:rPr lang="nl-NL" dirty="0"/>
              <a:t>Startpunt voor overleg, NIET vaste waarde !</a:t>
            </a:r>
          </a:p>
          <a:p>
            <a:pPr defTabSz="492190">
              <a:defRPr/>
            </a:pPr>
            <a:r>
              <a:rPr lang="nl-NL" dirty="0"/>
              <a:t>SA, Slacht- en destructiehuizen</a:t>
            </a:r>
          </a:p>
          <a:p>
            <a:pPr defTabSz="492190">
              <a:defRPr/>
            </a:pPr>
            <a:r>
              <a:rPr lang="nl-NL" dirty="0"/>
              <a:t>SF, Smederijen en gieterijen</a:t>
            </a:r>
          </a:p>
          <a:p>
            <a:pPr defTabSz="492190">
              <a:defRPr/>
            </a:pPr>
            <a:r>
              <a:rPr lang="nl-NL" dirty="0"/>
              <a:t>FMP, Ferrometaalverwerking</a:t>
            </a:r>
          </a:p>
          <a:p>
            <a:pPr defTabSz="492190">
              <a:defRPr/>
            </a:pPr>
            <a:r>
              <a:rPr lang="nl-NL" dirty="0" err="1"/>
              <a:t>WGC,Afvalgasbehand</a:t>
            </a:r>
            <a:r>
              <a:rPr lang="nl-NL" dirty="0"/>
              <a:t>.</a:t>
            </a:r>
            <a:r>
              <a:rPr lang="nl-NL" baseline="0" dirty="0"/>
              <a:t> </a:t>
            </a:r>
            <a:r>
              <a:rPr lang="nl-NL" baseline="0" dirty="0" err="1"/>
              <a:t>Chemind</a:t>
            </a:r>
            <a:r>
              <a:rPr lang="nl-NL" baseline="0" dirty="0"/>
              <a:t>.</a:t>
            </a:r>
            <a:endParaRPr lang="nl-NL" dirty="0"/>
          </a:p>
          <a:p>
            <a:pPr defTabSz="492190">
              <a:defRPr/>
            </a:pPr>
            <a:r>
              <a:rPr lang="nl-NL" dirty="0"/>
              <a:t>FDM, Voedsel,</a:t>
            </a:r>
            <a:r>
              <a:rPr lang="nl-NL" baseline="0" dirty="0"/>
              <a:t> Drank en Melk</a:t>
            </a:r>
            <a:endParaRPr lang="nl-NL" dirty="0"/>
          </a:p>
          <a:p>
            <a:pPr defTabSz="492190">
              <a:defRPr/>
            </a:pPr>
            <a:r>
              <a:rPr lang="nl-NL" dirty="0"/>
              <a:t>LCP, grote </a:t>
            </a:r>
            <a:r>
              <a:rPr lang="nl-NL" dirty="0" err="1"/>
              <a:t>stookinst</a:t>
            </a:r>
            <a:endParaRPr lang="nl-NL" dirty="0"/>
          </a:p>
          <a:p>
            <a:pPr defTabSz="492190">
              <a:defRPr/>
            </a:pPr>
            <a:r>
              <a:rPr lang="nl-NL" dirty="0"/>
              <a:t>WI, Afvalverbranding</a:t>
            </a:r>
          </a:p>
          <a:p>
            <a:pPr defTabSz="492190">
              <a:defRPr/>
            </a:pPr>
            <a:r>
              <a:rPr lang="nl-NL" dirty="0"/>
              <a:t>STS: oppervlaktebehandeling met oplosmiddelen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16</a:t>
            </a:fld>
            <a:endParaRPr lang="nl-NL"/>
          </a:p>
        </p:txBody>
      </p:sp>
    </p:spTree>
    <p:extLst>
      <p:ext uri="{BB962C8B-B14F-4D97-AF65-F5344CB8AC3E}">
        <p14:creationId xmlns:p14="http://schemas.microsoft.com/office/powerpoint/2010/main" val="2702019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17</a:t>
            </a:fld>
            <a:endParaRPr lang="nl-NL"/>
          </a:p>
        </p:txBody>
      </p:sp>
    </p:spTree>
    <p:extLst>
      <p:ext uri="{BB962C8B-B14F-4D97-AF65-F5344CB8AC3E}">
        <p14:creationId xmlns:p14="http://schemas.microsoft.com/office/powerpoint/2010/main" val="3828168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Oude artikel: </a:t>
            </a:r>
            <a:r>
              <a:rPr lang="nl-NL" dirty="0" err="1"/>
              <a:t>Bor</a:t>
            </a:r>
            <a:r>
              <a:rPr lang="nl-NL" dirty="0"/>
              <a:t>, art 5.4</a:t>
            </a:r>
            <a:r>
              <a:rPr lang="nl-NL" baseline="0" dirty="0"/>
              <a:t> lid 3. </a:t>
            </a:r>
          </a:p>
          <a:p>
            <a:r>
              <a:rPr lang="nl-NL" baseline="0" dirty="0"/>
              <a:t>Toevoeging lid l : Informatiedocumenten uit Bijlage XVIII, onder A (PGS-en)</a:t>
            </a:r>
          </a:p>
          <a:p>
            <a:endParaRPr lang="nl-NL" baseline="0" dirty="0"/>
          </a:p>
          <a:p>
            <a:r>
              <a:rPr lang="nl-NL" baseline="0" dirty="0"/>
              <a:t>LET OP:</a:t>
            </a:r>
          </a:p>
          <a:p>
            <a:r>
              <a:rPr lang="nl-NL" baseline="0" dirty="0"/>
              <a:t>BBT conclusie kan gelden per component, dus wel </a:t>
            </a:r>
            <a:r>
              <a:rPr lang="nl-NL" baseline="0" dirty="0" err="1"/>
              <a:t>NOx</a:t>
            </a:r>
            <a:r>
              <a:rPr lang="nl-NL" baseline="0" dirty="0"/>
              <a:t> maar niet </a:t>
            </a:r>
            <a:r>
              <a:rPr lang="nl-NL" baseline="0" dirty="0" err="1"/>
              <a:t>HCl</a:t>
            </a:r>
            <a:r>
              <a:rPr lang="nl-NL" baseline="0" dirty="0"/>
              <a:t>.</a:t>
            </a:r>
          </a:p>
          <a:p>
            <a:r>
              <a:rPr lang="nl-NL" baseline="0" dirty="0"/>
              <a:t>Dan </a:t>
            </a:r>
            <a:r>
              <a:rPr lang="nl-NL" baseline="0" dirty="0" err="1"/>
              <a:t>HCl</a:t>
            </a:r>
            <a:r>
              <a:rPr lang="nl-NL" baseline="0" dirty="0"/>
              <a:t> bepalen </a:t>
            </a:r>
            <a:r>
              <a:rPr lang="nl-NL" baseline="0" dirty="0" err="1"/>
              <a:t>obv</a:t>
            </a:r>
            <a:r>
              <a:rPr lang="nl-NL" baseline="0" dirty="0"/>
              <a:t> alg regels.</a:t>
            </a:r>
            <a:endParaRPr lang="nl-NL" dirty="0"/>
          </a:p>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18</a:t>
            </a:fld>
            <a:endParaRPr lang="nl-NL"/>
          </a:p>
        </p:txBody>
      </p:sp>
    </p:spTree>
    <p:extLst>
      <p:ext uri="{BB962C8B-B14F-4D97-AF65-F5344CB8AC3E}">
        <p14:creationId xmlns:p14="http://schemas.microsoft.com/office/powerpoint/2010/main" val="182773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OUD</a:t>
            </a:r>
          </a:p>
          <a:p>
            <a:endParaRPr lang="nl-NL" dirty="0"/>
          </a:p>
          <a:p>
            <a:r>
              <a:rPr lang="nl-NL" dirty="0" err="1"/>
              <a:t>Abm</a:t>
            </a:r>
            <a:r>
              <a:rPr lang="nl-NL" dirty="0"/>
              <a:t> art 2.3a</a:t>
            </a:r>
          </a:p>
          <a:p>
            <a:r>
              <a:rPr lang="nl-NL" sz="800" b="1" dirty="0"/>
              <a:t>1</a:t>
            </a:r>
            <a:r>
              <a:rPr lang="nl-NL" sz="800" dirty="0"/>
              <a:t>Deze afdeling is van toepassing op degene die een inrichting type A, een inrichting type B of een inrichting type C drijft.</a:t>
            </a:r>
          </a:p>
          <a:p>
            <a:r>
              <a:rPr lang="nl-NL" sz="800" b="1" dirty="0"/>
              <a:t>2</a:t>
            </a:r>
            <a:r>
              <a:rPr lang="nl-NL" sz="800" dirty="0"/>
              <a:t>In afwijking van het eerste lid is deze afdeling, met uitzondering van de </a:t>
            </a:r>
            <a:r>
              <a:rPr lang="nl-NL" sz="800" u="sng" dirty="0">
                <a:hlinkClick r:id="rId3"/>
              </a:rPr>
              <a:t>artikelen 2.4, tweede lid</a:t>
            </a:r>
            <a:r>
              <a:rPr lang="nl-NL" sz="800" dirty="0"/>
              <a:t>, niet van toepassing op emissies naar de lucht van een IPPC-installatie indien en voor zover voor de activiteit of het type productieproces BBT-conclusies voor deze emissies zijn vastgesteld op grond van artikel 13, vijfde en zevende lid, van de EU-richtlijn industriële emissies. Indien de BBT-conclusie van toepassing is op een groep van stoffen, geldt de eerste volzin voor alle stoffen die tot die groep van stoffen behoren.</a:t>
            </a:r>
          </a:p>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19</a:t>
            </a:fld>
            <a:endParaRPr lang="nl-NL"/>
          </a:p>
        </p:txBody>
      </p:sp>
    </p:spTree>
    <p:extLst>
      <p:ext uri="{BB962C8B-B14F-4D97-AF65-F5344CB8AC3E}">
        <p14:creationId xmlns:p14="http://schemas.microsoft.com/office/powerpoint/2010/main" val="3541881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slide is voor de medewerkers van IPLO. Werkzaam bij een andere organisatie, pas dan aan zoals gewenst</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21</a:t>
            </a:fld>
            <a:endParaRPr lang="nl-NL"/>
          </a:p>
        </p:txBody>
      </p:sp>
    </p:spTree>
    <p:extLst>
      <p:ext uri="{BB962C8B-B14F-4D97-AF65-F5344CB8AC3E}">
        <p14:creationId xmlns:p14="http://schemas.microsoft.com/office/powerpoint/2010/main" val="693391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22</a:t>
            </a:fld>
            <a:endParaRPr lang="nl-NL"/>
          </a:p>
        </p:txBody>
      </p:sp>
    </p:spTree>
    <p:extLst>
      <p:ext uri="{BB962C8B-B14F-4D97-AF65-F5344CB8AC3E}">
        <p14:creationId xmlns:p14="http://schemas.microsoft.com/office/powerpoint/2010/main" val="18156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err="1"/>
              <a:t>ippc</a:t>
            </a:r>
            <a:r>
              <a:rPr lang="en-US" dirty="0"/>
              <a:t> integrated pollution prevention and control</a:t>
            </a:r>
          </a:p>
          <a:p>
            <a:endParaRPr lang="en-US" dirty="0"/>
          </a:p>
          <a:p>
            <a:r>
              <a:rPr lang="nl-NL" dirty="0"/>
              <a:t>Waar komt term Sevilla</a:t>
            </a:r>
            <a:r>
              <a:rPr lang="nl-NL" baseline="0" dirty="0"/>
              <a:t> vandaan?</a:t>
            </a:r>
          </a:p>
          <a:p>
            <a:r>
              <a:rPr lang="nl-NL" baseline="0" dirty="0"/>
              <a:t>EIPPCB: European </a:t>
            </a:r>
            <a:r>
              <a:rPr lang="nl-NL" baseline="0" dirty="0" err="1"/>
              <a:t>Integrated</a:t>
            </a:r>
            <a:r>
              <a:rPr lang="nl-NL" baseline="0" dirty="0"/>
              <a:t> </a:t>
            </a:r>
            <a:r>
              <a:rPr lang="nl-NL" baseline="0" dirty="0" err="1"/>
              <a:t>Pollution</a:t>
            </a:r>
            <a:r>
              <a:rPr lang="nl-NL" baseline="0" dirty="0"/>
              <a:t> Prevention </a:t>
            </a:r>
            <a:r>
              <a:rPr lang="nl-NL" baseline="0" dirty="0" err="1"/>
              <a:t>and</a:t>
            </a:r>
            <a:r>
              <a:rPr lang="nl-NL" baseline="0" dirty="0"/>
              <a:t> Control  Bureau:  NU</a:t>
            </a:r>
          </a:p>
          <a:p>
            <a:pPr defTabSz="487558"/>
            <a:r>
              <a:rPr lang="nl-NL" baseline="0" dirty="0"/>
              <a:t>EU-BRITE </a:t>
            </a:r>
            <a:r>
              <a:rPr lang="en-US" dirty="0"/>
              <a:t>European Bureau for Research on Industrial Transformation and Emissions</a:t>
            </a:r>
            <a:endParaRPr lang="nl-NL" dirty="0"/>
          </a:p>
          <a:p>
            <a:endParaRPr lang="nl-NL" dirty="0"/>
          </a:p>
          <a:p>
            <a:r>
              <a:rPr lang="nl-NL" dirty="0"/>
              <a:t>Wat is RIE? Richtlijn om vervuiling van grote </a:t>
            </a:r>
            <a:r>
              <a:rPr lang="nl-NL" dirty="0" err="1"/>
              <a:t>industriele</a:t>
            </a:r>
            <a:r>
              <a:rPr lang="nl-NL" dirty="0"/>
              <a:t> installaties te voorkomen/beperken.</a:t>
            </a:r>
          </a:p>
          <a:p>
            <a:r>
              <a:rPr lang="nl-NL" dirty="0"/>
              <a:t>Richtlijn dus implementeren in NL wetgeving =&gt; Bal en </a:t>
            </a:r>
            <a:r>
              <a:rPr lang="nl-NL" dirty="0" err="1"/>
              <a:t>Bkl</a:t>
            </a:r>
            <a:r>
              <a:rPr lang="nl-NL" dirty="0"/>
              <a:t>. (1 juli 2026)</a:t>
            </a:r>
          </a:p>
          <a:p>
            <a:r>
              <a:rPr lang="nl-NL" dirty="0"/>
              <a:t>RIE:  art 13: De EU stelt </a:t>
            </a:r>
            <a:r>
              <a:rPr lang="nl-NL" dirty="0" err="1"/>
              <a:t>BREFs</a:t>
            </a:r>
            <a:r>
              <a:rPr lang="nl-NL" dirty="0"/>
              <a:t> op en daar aan gekoppeld BBT-conclusies.</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4</a:t>
            </a:fld>
            <a:endParaRPr lang="nl-NL"/>
          </a:p>
        </p:txBody>
      </p:sp>
    </p:spTree>
    <p:extLst>
      <p:ext uri="{BB962C8B-B14F-4D97-AF65-F5344CB8AC3E}">
        <p14:creationId xmlns:p14="http://schemas.microsoft.com/office/powerpoint/2010/main" val="2615035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8DAA1-07AC-3A8E-0332-AA73AC4EA55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B57BBAD-DEEC-AB5C-7EA7-3989DB2AFE1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50FCAF0-F550-2D18-44A9-E4752BD86204}"/>
              </a:ext>
            </a:extLst>
          </p:cNvPr>
          <p:cNvSpPr>
            <a:spLocks noGrp="1"/>
          </p:cNvSpPr>
          <p:nvPr>
            <p:ph type="body" idx="1"/>
          </p:nvPr>
        </p:nvSpPr>
        <p:spPr/>
        <p:txBody>
          <a:bodyPr/>
          <a:lstStyle/>
          <a:p>
            <a:r>
              <a:rPr lang="en-US" b="1" dirty="0" err="1"/>
              <a:t>ippc</a:t>
            </a:r>
            <a:r>
              <a:rPr lang="en-US" dirty="0"/>
              <a:t> integrated pollution prevention and control</a:t>
            </a:r>
          </a:p>
          <a:p>
            <a:endParaRPr lang="en-US" dirty="0"/>
          </a:p>
          <a:p>
            <a:r>
              <a:rPr lang="nl-NL" dirty="0"/>
              <a:t>Waar komt term Sevilla</a:t>
            </a:r>
            <a:r>
              <a:rPr lang="nl-NL" baseline="0" dirty="0"/>
              <a:t> vandaan?</a:t>
            </a:r>
          </a:p>
          <a:p>
            <a:r>
              <a:rPr lang="nl-NL" baseline="0" dirty="0"/>
              <a:t>EIPPCB: European </a:t>
            </a:r>
            <a:r>
              <a:rPr lang="nl-NL" baseline="0" dirty="0" err="1"/>
              <a:t>Integrated</a:t>
            </a:r>
            <a:r>
              <a:rPr lang="nl-NL" baseline="0" dirty="0"/>
              <a:t> </a:t>
            </a:r>
            <a:r>
              <a:rPr lang="nl-NL" baseline="0" dirty="0" err="1"/>
              <a:t>Pollution</a:t>
            </a:r>
            <a:r>
              <a:rPr lang="nl-NL" baseline="0" dirty="0"/>
              <a:t> Prevention </a:t>
            </a:r>
            <a:r>
              <a:rPr lang="nl-NL" baseline="0" dirty="0" err="1"/>
              <a:t>and</a:t>
            </a:r>
            <a:r>
              <a:rPr lang="nl-NL" baseline="0" dirty="0"/>
              <a:t> Control  Bureau:  NU</a:t>
            </a:r>
          </a:p>
          <a:p>
            <a:pPr defTabSz="487558"/>
            <a:r>
              <a:rPr lang="nl-NL" baseline="0" dirty="0"/>
              <a:t>EU-BRITE </a:t>
            </a:r>
            <a:r>
              <a:rPr lang="en-US" dirty="0"/>
              <a:t>European Bureau for Research on Industrial Transformation and Emissions</a:t>
            </a:r>
            <a:endParaRPr lang="nl-NL" dirty="0"/>
          </a:p>
          <a:p>
            <a:endParaRPr lang="nl-NL" dirty="0"/>
          </a:p>
        </p:txBody>
      </p:sp>
      <p:sp>
        <p:nvSpPr>
          <p:cNvPr id="4" name="Tijdelijke aanduiding voor dianummer 3">
            <a:extLst>
              <a:ext uri="{FF2B5EF4-FFF2-40B4-BE49-F238E27FC236}">
                <a16:creationId xmlns:a16="http://schemas.microsoft.com/office/drawing/2014/main" id="{4E0CB3BE-3AD3-EECF-1B4F-2C60501C23AF}"/>
              </a:ext>
            </a:extLst>
          </p:cNvPr>
          <p:cNvSpPr>
            <a:spLocks noGrp="1"/>
          </p:cNvSpPr>
          <p:nvPr>
            <p:ph type="sldNum" sz="quarter" idx="5"/>
          </p:nvPr>
        </p:nvSpPr>
        <p:spPr/>
        <p:txBody>
          <a:bodyPr/>
          <a:lstStyle/>
          <a:p>
            <a:fld id="{62F04C93-797C-4EBB-9AAD-63C2F3576D20}" type="slidenum">
              <a:rPr lang="nl-NL" smtClean="0"/>
              <a:t>5</a:t>
            </a:fld>
            <a:endParaRPr lang="nl-NL"/>
          </a:p>
        </p:txBody>
      </p:sp>
    </p:spTree>
    <p:extLst>
      <p:ext uri="{BB962C8B-B14F-4D97-AF65-F5344CB8AC3E}">
        <p14:creationId xmlns:p14="http://schemas.microsoft.com/office/powerpoint/2010/main" val="4128959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 komt term Sevilla</a:t>
            </a:r>
            <a:r>
              <a:rPr lang="nl-NL" baseline="0" dirty="0"/>
              <a:t> vandaan?</a:t>
            </a:r>
          </a:p>
          <a:p>
            <a:r>
              <a:rPr lang="nl-NL" baseline="0" dirty="0"/>
              <a:t>EIPPCB: European </a:t>
            </a:r>
            <a:r>
              <a:rPr lang="nl-NL" baseline="0" dirty="0" err="1"/>
              <a:t>Integrated</a:t>
            </a:r>
            <a:r>
              <a:rPr lang="nl-NL" baseline="0" dirty="0"/>
              <a:t> </a:t>
            </a:r>
            <a:r>
              <a:rPr lang="nl-NL" baseline="0" dirty="0" err="1"/>
              <a:t>Pollution</a:t>
            </a:r>
            <a:r>
              <a:rPr lang="nl-NL" baseline="0" dirty="0"/>
              <a:t> Prevention </a:t>
            </a:r>
            <a:r>
              <a:rPr lang="nl-NL" baseline="0" dirty="0" err="1"/>
              <a:t>and</a:t>
            </a:r>
            <a:r>
              <a:rPr lang="nl-NL" baseline="0" dirty="0"/>
              <a:t> Control  Bureau:  NU</a:t>
            </a:r>
          </a:p>
          <a:p>
            <a:pPr defTabSz="487558"/>
            <a:r>
              <a:rPr lang="nl-NL" baseline="0" dirty="0"/>
              <a:t>EU-BRITE </a:t>
            </a:r>
            <a:r>
              <a:rPr lang="en-US" dirty="0"/>
              <a:t>European Bureau for Research on Industrial Transformation and Emissions</a:t>
            </a:r>
            <a:endParaRPr lang="nl-NL" dirty="0"/>
          </a:p>
          <a:p>
            <a:endParaRPr lang="nl-NL" baseline="0" dirty="0"/>
          </a:p>
          <a:p>
            <a:r>
              <a:rPr lang="nl-NL" baseline="0" dirty="0"/>
              <a:t>10-12 eerst publicatie BBT-conclusies met vertaling vervolgens publiceren BREF </a:t>
            </a:r>
            <a:r>
              <a:rPr lang="nl-NL" baseline="0" dirty="0" err="1"/>
              <a:t>doc</a:t>
            </a:r>
            <a:r>
              <a:rPr lang="nl-NL" baseline="0" dirty="0"/>
              <a:t>.</a:t>
            </a:r>
            <a:endParaRPr lang="nl-NL" dirty="0"/>
          </a:p>
          <a:p>
            <a:endParaRPr lang="nl-NL" dirty="0"/>
          </a:p>
          <a:p>
            <a:r>
              <a:rPr lang="nl-NL" dirty="0"/>
              <a:t>Kort stappen duiden, later per stap uitleg</a:t>
            </a:r>
          </a:p>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6</a:t>
            </a:fld>
            <a:endParaRPr lang="nl-NL"/>
          </a:p>
        </p:txBody>
      </p:sp>
    </p:spTree>
    <p:extLst>
      <p:ext uri="{BB962C8B-B14F-4D97-AF65-F5344CB8AC3E}">
        <p14:creationId xmlns:p14="http://schemas.microsoft.com/office/powerpoint/2010/main" val="307671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Welke partijen betrokken.</a:t>
            </a:r>
          </a:p>
          <a:p>
            <a:r>
              <a:rPr lang="nl-NL" dirty="0"/>
              <a:t>Hoe in NL georganiseerd?</a:t>
            </a:r>
          </a:p>
          <a:p>
            <a:r>
              <a:rPr lang="nl-NL" dirty="0"/>
              <a:t>Hoe kan je stand van zaken bekijken?</a:t>
            </a:r>
          </a:p>
          <a:p>
            <a:endParaRPr lang="nl-NL" dirty="0"/>
          </a:p>
          <a:p>
            <a:r>
              <a:rPr lang="nl-NL" dirty="0"/>
              <a:t>NGO: EEB: European </a:t>
            </a:r>
            <a:r>
              <a:rPr lang="nl-NL" dirty="0" err="1"/>
              <a:t>Environmental</a:t>
            </a:r>
            <a:r>
              <a:rPr lang="nl-NL" dirty="0"/>
              <a:t> Bureau, vanuit NL </a:t>
            </a:r>
            <a:r>
              <a:rPr lang="nl-NL" dirty="0" err="1"/>
              <a:t>oa</a:t>
            </a:r>
            <a:r>
              <a:rPr lang="nl-NL" dirty="0"/>
              <a:t> St. Nat en Mil, Milieudefensie en Natuurmonumenten.</a:t>
            </a:r>
          </a:p>
          <a:p>
            <a:endParaRPr lang="nl-NL" dirty="0"/>
          </a:p>
          <a:p>
            <a:r>
              <a:rPr lang="nl-NL" sz="600" dirty="0" err="1"/>
              <a:t>informal</a:t>
            </a:r>
            <a:r>
              <a:rPr lang="nl-NL" sz="600" dirty="0"/>
              <a:t> Industrial </a:t>
            </a:r>
            <a:r>
              <a:rPr lang="nl-NL" sz="600" dirty="0" err="1"/>
              <a:t>Emissions</a:t>
            </a:r>
            <a:r>
              <a:rPr lang="nl-NL" sz="600" dirty="0"/>
              <a:t> Alliance</a:t>
            </a:r>
            <a:endParaRPr lang="nl-NL" dirty="0"/>
          </a:p>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7</a:t>
            </a:fld>
            <a:endParaRPr lang="nl-NL"/>
          </a:p>
        </p:txBody>
      </p:sp>
    </p:spTree>
    <p:extLst>
      <p:ext uri="{BB962C8B-B14F-4D97-AF65-F5344CB8AC3E}">
        <p14:creationId xmlns:p14="http://schemas.microsoft.com/office/powerpoint/2010/main" val="2050679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Referentieplant</a:t>
            </a:r>
            <a:r>
              <a:rPr lang="nl-NL" baseline="0" dirty="0"/>
              <a:t> geven beeld van aanwezige installaties in </a:t>
            </a:r>
            <a:r>
              <a:rPr lang="nl-NL" baseline="0" dirty="0" err="1"/>
              <a:t>europa</a:t>
            </a:r>
            <a:r>
              <a:rPr lang="nl-NL" baseline="0" dirty="0"/>
              <a:t>.</a:t>
            </a:r>
          </a:p>
          <a:p>
            <a:r>
              <a:rPr lang="nl-NL" baseline="0" dirty="0"/>
              <a:t>Voorwaarde: Onherroepelijke vergunning (geen rechtszaken), BBT toegepast en vergund, geen HH-traject.</a:t>
            </a:r>
          </a:p>
          <a:p>
            <a:endParaRPr lang="nl-NL" baseline="0" dirty="0"/>
          </a:p>
          <a:p>
            <a:r>
              <a:rPr lang="nl-NL" baseline="0" dirty="0"/>
              <a:t>Nadeel is dat niet de nieuwste technieken meegenomen worden, einde pres. INCITE</a:t>
            </a:r>
          </a:p>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8</a:t>
            </a:fld>
            <a:endParaRPr lang="nl-NL"/>
          </a:p>
        </p:txBody>
      </p:sp>
    </p:spTree>
    <p:extLst>
      <p:ext uri="{BB962C8B-B14F-4D97-AF65-F5344CB8AC3E}">
        <p14:creationId xmlns:p14="http://schemas.microsoft.com/office/powerpoint/2010/main" val="3904469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Split view: nagaan door welke lidstaat / partij de</a:t>
            </a:r>
            <a:r>
              <a:rPr lang="nl-NL" baseline="0" dirty="0"/>
              <a:t> splitview is ingebracht.</a:t>
            </a:r>
          </a:p>
          <a:p>
            <a:endParaRPr lang="nl-NL" baseline="0" dirty="0"/>
          </a:p>
          <a:p>
            <a:r>
              <a:rPr lang="nl-NL" baseline="0" dirty="0"/>
              <a:t>Art. 75 comité: omvang bevolking bepaalt weging </a:t>
            </a:r>
            <a:r>
              <a:rPr lang="nl-NL" baseline="0" dirty="0" err="1"/>
              <a:t>vd</a:t>
            </a:r>
            <a:r>
              <a:rPr lang="nl-NL" baseline="0" dirty="0"/>
              <a:t> stemmen </a:t>
            </a:r>
            <a:r>
              <a:rPr lang="nl-NL" baseline="0" dirty="0" err="1"/>
              <a:t>ve</a:t>
            </a:r>
            <a:r>
              <a:rPr lang="nl-NL" baseline="0" dirty="0"/>
              <a:t> lidstaat.</a:t>
            </a:r>
          </a:p>
          <a:p>
            <a:endParaRPr lang="nl-NL" baseline="0" dirty="0"/>
          </a:p>
          <a:p>
            <a:r>
              <a:rPr lang="nl-NL" baseline="0" dirty="0"/>
              <a:t>Bijdrage bij Herziening?</a:t>
            </a:r>
          </a:p>
          <a:p>
            <a:r>
              <a:rPr lang="nl-NL" baseline="0" dirty="0"/>
              <a:t>Welke opdracht heeft BG gegeven?</a:t>
            </a:r>
          </a:p>
          <a:p>
            <a:r>
              <a:rPr lang="nl-NL" baseline="0" dirty="0"/>
              <a:t>Bijdrage aan voorkant geeft voordeel bij actualisatie</a:t>
            </a:r>
            <a:endParaRPr lang="nl-NL" dirty="0"/>
          </a:p>
          <a:p>
            <a:endParaRPr lang="nl-NL" dirty="0"/>
          </a:p>
          <a:p>
            <a:r>
              <a:rPr lang="nl-NL" dirty="0"/>
              <a:t>Hoe kunnen we jullie (nog) beter helpen om taak uit te voeren?</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10</a:t>
            </a:fld>
            <a:endParaRPr lang="nl-NL"/>
          </a:p>
        </p:txBody>
      </p:sp>
    </p:spTree>
    <p:extLst>
      <p:ext uri="{BB962C8B-B14F-4D97-AF65-F5344CB8AC3E}">
        <p14:creationId xmlns:p14="http://schemas.microsoft.com/office/powerpoint/2010/main" val="2012209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07000"/>
              </a:lnSpc>
              <a:buFont typeface="+mj-lt"/>
              <a:buAutoNum type="alphaLcPeriod"/>
            </a:pPr>
            <a:r>
              <a:rPr lang="nl-NL" sz="1200" dirty="0">
                <a:effectLst/>
                <a:latin typeface="Verdana" panose="020B0604030504040204" pitchFamily="34" charset="0"/>
                <a:ea typeface="Calibri" panose="020F0502020204030204" pitchFamily="34" charset="0"/>
                <a:cs typeface="Times New Roman" panose="02020603050405020304" pitchFamily="18" charset="0"/>
              </a:rPr>
              <a:t>De technieken en </a:t>
            </a:r>
            <a:r>
              <a:rPr lang="nl-NL" sz="1200" b="1" dirty="0">
                <a:effectLst/>
                <a:latin typeface="Verdana" panose="020B0604030504040204" pitchFamily="34" charset="0"/>
                <a:ea typeface="Calibri" panose="020F0502020204030204" pitchFamily="34" charset="0"/>
                <a:cs typeface="Times New Roman" panose="02020603050405020304" pitchFamily="18" charset="0"/>
              </a:rPr>
              <a:t>combinaties van technieken </a:t>
            </a:r>
            <a:r>
              <a:rPr lang="nl-NL" sz="1200" dirty="0">
                <a:effectLst/>
                <a:latin typeface="Verdana" panose="020B0604030504040204" pitchFamily="34" charset="0"/>
                <a:ea typeface="Calibri" panose="020F0502020204030204" pitchFamily="34" charset="0"/>
                <a:cs typeface="Times New Roman" panose="02020603050405020304" pitchFamily="18" charset="0"/>
              </a:rPr>
              <a:t>en maatregelen genoemd in de BBT-conclusie van die activiteit of proces, die </a:t>
            </a:r>
            <a:r>
              <a:rPr lang="nl-NL" sz="1200" b="1" dirty="0">
                <a:effectLst/>
                <a:latin typeface="Verdana" panose="020B0604030504040204" pitchFamily="34" charset="0"/>
                <a:ea typeface="Calibri" panose="020F0502020204030204" pitchFamily="34" charset="0"/>
                <a:cs typeface="Times New Roman" panose="02020603050405020304" pitchFamily="18" charset="0"/>
              </a:rPr>
              <a:t>technisch toepasbaar </a:t>
            </a:r>
            <a:r>
              <a:rPr lang="nl-NL" sz="1200" dirty="0">
                <a:effectLst/>
                <a:latin typeface="Verdana" panose="020B0604030504040204" pitchFamily="34" charset="0"/>
                <a:ea typeface="Calibri" panose="020F0502020204030204" pitchFamily="34" charset="0"/>
                <a:cs typeface="Times New Roman" panose="02020603050405020304" pitchFamily="18" charset="0"/>
              </a:rPr>
              <a:t>en </a:t>
            </a:r>
            <a:r>
              <a:rPr lang="nl-NL" sz="1200" b="1" dirty="0">
                <a:effectLst/>
                <a:latin typeface="Verdana" panose="020B0604030504040204" pitchFamily="34" charset="0"/>
                <a:ea typeface="Calibri" panose="020F0502020204030204" pitchFamily="34" charset="0"/>
                <a:cs typeface="Times New Roman" panose="02020603050405020304" pitchFamily="18" charset="0"/>
              </a:rPr>
              <a:t>niet</a:t>
            </a:r>
            <a:r>
              <a:rPr lang="nl-NL" sz="1200" dirty="0">
                <a:effectLst/>
                <a:latin typeface="Verdana" panose="020B0604030504040204" pitchFamily="34" charset="0"/>
                <a:ea typeface="Calibri" panose="020F0502020204030204" pitchFamily="34" charset="0"/>
                <a:cs typeface="Times New Roman" panose="02020603050405020304" pitchFamily="18" charset="0"/>
              </a:rPr>
              <a:t> </a:t>
            </a:r>
            <a:r>
              <a:rPr lang="nl-NL" sz="1200" b="1" dirty="0">
                <a:effectLst/>
                <a:latin typeface="Verdana" panose="020B0604030504040204" pitchFamily="34" charset="0"/>
                <a:ea typeface="Calibri" panose="020F0502020204030204" pitchFamily="34" charset="0"/>
                <a:cs typeface="Times New Roman" panose="02020603050405020304" pitchFamily="18" charset="0"/>
              </a:rPr>
              <a:t>toepasbaar</a:t>
            </a:r>
            <a:r>
              <a:rPr lang="nl-NL" sz="1200" dirty="0">
                <a:effectLst/>
                <a:latin typeface="Verdana" panose="020B0604030504040204" pitchFamily="34" charset="0"/>
                <a:ea typeface="Calibri" panose="020F0502020204030204" pitchFamily="34" charset="0"/>
                <a:cs typeface="Times New Roman" panose="02020603050405020304" pitchFamily="18" charset="0"/>
              </a:rPr>
              <a:t> zijn;</a:t>
            </a:r>
          </a:p>
          <a:p>
            <a:pPr marL="342900" lvl="0" indent="-342900">
              <a:lnSpc>
                <a:spcPct val="107000"/>
              </a:lnSpc>
              <a:buFont typeface="+mj-lt"/>
              <a:buAutoNum type="alphaLcPeriod"/>
            </a:pPr>
            <a:r>
              <a:rPr lang="nl-NL" sz="1200" dirty="0">
                <a:effectLst/>
                <a:latin typeface="Verdana" panose="020B0604030504040204" pitchFamily="34" charset="0"/>
                <a:ea typeface="Calibri" panose="020F0502020204030204" pitchFamily="34" charset="0"/>
                <a:cs typeface="Times New Roman" panose="02020603050405020304" pitchFamily="18" charset="0"/>
              </a:rPr>
              <a:t>Informatie over de </a:t>
            </a:r>
            <a:r>
              <a:rPr lang="nl-NL" sz="1200" b="1" dirty="0">
                <a:effectLst/>
                <a:latin typeface="Verdana" panose="020B0604030504040204" pitchFamily="34" charset="0"/>
                <a:ea typeface="Calibri" panose="020F0502020204030204" pitchFamily="34" charset="0"/>
                <a:cs typeface="Times New Roman" panose="02020603050405020304" pitchFamily="18" charset="0"/>
              </a:rPr>
              <a:t>omvang van de effecten op het milieu </a:t>
            </a:r>
            <a:r>
              <a:rPr lang="nl-NL" sz="1200" dirty="0">
                <a:effectLst/>
                <a:latin typeface="Verdana" panose="020B0604030504040204" pitchFamily="34" charset="0"/>
                <a:ea typeface="Calibri" panose="020F0502020204030204" pitchFamily="34" charset="0"/>
                <a:cs typeface="Times New Roman" panose="02020603050405020304" pitchFamily="18" charset="0"/>
              </a:rPr>
              <a:t>en mogelijke </a:t>
            </a:r>
            <a:r>
              <a:rPr lang="nl-NL" sz="1200" b="1" dirty="0">
                <a:effectLst/>
                <a:latin typeface="Verdana" panose="020B0604030504040204" pitchFamily="34" charset="0"/>
                <a:ea typeface="Calibri" panose="020F0502020204030204" pitchFamily="34" charset="0"/>
                <a:cs typeface="Times New Roman" panose="02020603050405020304" pitchFamily="18" charset="0"/>
              </a:rPr>
              <a:t>afwenteleffecten</a:t>
            </a:r>
            <a:r>
              <a:rPr lang="nl-NL" sz="1200" dirty="0">
                <a:effectLst/>
                <a:latin typeface="Verdana" panose="020B0604030504040204" pitchFamily="34" charset="0"/>
                <a:ea typeface="Calibri" panose="020F0502020204030204" pitchFamily="34" charset="0"/>
                <a:cs typeface="Times New Roman" panose="02020603050405020304" pitchFamily="18" charset="0"/>
              </a:rPr>
              <a:t>;</a:t>
            </a:r>
          </a:p>
          <a:p>
            <a:pPr marL="342900" lvl="0" indent="-342900">
              <a:lnSpc>
                <a:spcPct val="107000"/>
              </a:lnSpc>
              <a:buFont typeface="+mj-lt"/>
              <a:buAutoNum type="alphaLcPeriod"/>
            </a:pPr>
            <a:r>
              <a:rPr lang="nl-NL" sz="1200" dirty="0">
                <a:effectLst/>
                <a:latin typeface="Verdana" panose="020B0604030504040204" pitchFamily="34" charset="0"/>
                <a:ea typeface="Calibri" panose="020F0502020204030204" pitchFamily="34" charset="0"/>
                <a:cs typeface="Times New Roman" panose="02020603050405020304" pitchFamily="18" charset="0"/>
              </a:rPr>
              <a:t>De </a:t>
            </a:r>
            <a:r>
              <a:rPr lang="nl-NL" sz="1200" b="1" dirty="0">
                <a:effectLst/>
                <a:latin typeface="Verdana" panose="020B0604030504040204" pitchFamily="34" charset="0"/>
                <a:ea typeface="Calibri" panose="020F0502020204030204" pitchFamily="34" charset="0"/>
                <a:cs typeface="Times New Roman" panose="02020603050405020304" pitchFamily="18" charset="0"/>
              </a:rPr>
              <a:t>laagste emissieconcentratie die haalbaar </a:t>
            </a:r>
            <a:r>
              <a:rPr lang="nl-NL" sz="1200" dirty="0">
                <a:effectLst/>
                <a:latin typeface="Verdana" panose="020B0604030504040204" pitchFamily="34" charset="0"/>
                <a:ea typeface="Calibri" panose="020F0502020204030204" pitchFamily="34" charset="0"/>
                <a:cs typeface="Times New Roman" panose="02020603050405020304" pitchFamily="18" charset="0"/>
              </a:rPr>
              <a:t>is met de technieken en combinaties van technieken en maatregelen die toepasbaar zijn;</a:t>
            </a:r>
          </a:p>
          <a:p>
            <a:pPr marL="342900" lvl="0" indent="-342900">
              <a:lnSpc>
                <a:spcPct val="107000"/>
              </a:lnSpc>
              <a:buFont typeface="+mj-lt"/>
              <a:buAutoNum type="alphaLcPeriod"/>
            </a:pPr>
            <a:r>
              <a:rPr lang="nl-NL" sz="1200" dirty="0">
                <a:effectLst/>
                <a:latin typeface="Verdana" panose="020B0604030504040204" pitchFamily="34" charset="0"/>
                <a:ea typeface="Calibri" panose="020F0502020204030204" pitchFamily="34" charset="0"/>
                <a:cs typeface="Times New Roman" panose="02020603050405020304" pitchFamily="18" charset="0"/>
              </a:rPr>
              <a:t>Een </a:t>
            </a:r>
            <a:r>
              <a:rPr lang="nl-NL" sz="1200" b="1" dirty="0">
                <a:effectLst/>
                <a:latin typeface="Verdana" panose="020B0604030504040204" pitchFamily="34" charset="0"/>
                <a:ea typeface="Calibri" panose="020F0502020204030204" pitchFamily="34" charset="0"/>
                <a:cs typeface="Times New Roman" panose="02020603050405020304" pitchFamily="18" charset="0"/>
              </a:rPr>
              <a:t>onderbouwing</a:t>
            </a:r>
            <a:r>
              <a:rPr lang="nl-NL" sz="1200" dirty="0">
                <a:effectLst/>
                <a:latin typeface="Verdana" panose="020B0604030504040204" pitchFamily="34" charset="0"/>
                <a:ea typeface="Calibri" panose="020F0502020204030204" pitchFamily="34" charset="0"/>
                <a:cs typeface="Times New Roman" panose="02020603050405020304" pitchFamily="18" charset="0"/>
              </a:rPr>
              <a:t> van de </a:t>
            </a:r>
            <a:r>
              <a:rPr lang="nl-NL" sz="1200" b="1" dirty="0">
                <a:effectLst/>
                <a:latin typeface="Verdana" panose="020B0604030504040204" pitchFamily="34" charset="0"/>
                <a:ea typeface="Calibri" panose="020F0502020204030204" pitchFamily="34" charset="0"/>
                <a:cs typeface="Times New Roman" panose="02020603050405020304" pitchFamily="18" charset="0"/>
              </a:rPr>
              <a:t>laagste emissieconcentratie die haalbaar </a:t>
            </a:r>
            <a:r>
              <a:rPr lang="nl-NL" sz="1200" dirty="0">
                <a:effectLst/>
                <a:latin typeface="Verdana" panose="020B0604030504040204" pitchFamily="34" charset="0"/>
                <a:ea typeface="Calibri" panose="020F0502020204030204" pitchFamily="34" charset="0"/>
                <a:cs typeface="Times New Roman" panose="02020603050405020304" pitchFamily="18" charset="0"/>
              </a:rPr>
              <a:t>is. In de onderbouwing wordt in ieder geval ook ingegaan op de </a:t>
            </a:r>
            <a:r>
              <a:rPr lang="nl-NL" sz="1200" b="1" dirty="0">
                <a:effectLst/>
                <a:latin typeface="Verdana" panose="020B0604030504040204" pitchFamily="34" charset="0"/>
                <a:ea typeface="Calibri" panose="020F0502020204030204" pitchFamily="34" charset="0"/>
                <a:cs typeface="Times New Roman" panose="02020603050405020304" pitchFamily="18" charset="0"/>
              </a:rPr>
              <a:t>technische kenmerken van de installatie</a:t>
            </a:r>
            <a:r>
              <a:rPr lang="nl-NL" sz="1200" dirty="0">
                <a:effectLst/>
                <a:latin typeface="Verdana" panose="020B060403050404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800"/>
              </a:spcAft>
              <a:buFont typeface="+mj-lt"/>
              <a:buAutoNum type="alphaLcPeriod"/>
            </a:pPr>
            <a:r>
              <a:rPr lang="nl-NL" sz="1200" dirty="0">
                <a:effectLst/>
                <a:latin typeface="Verdana" panose="020B0604030504040204" pitchFamily="34" charset="0"/>
                <a:ea typeface="Calibri" panose="020F0502020204030204" pitchFamily="34" charset="0"/>
                <a:cs typeface="Times New Roman" panose="02020603050405020304" pitchFamily="18" charset="0"/>
              </a:rPr>
              <a:t>De </a:t>
            </a:r>
            <a:r>
              <a:rPr lang="nl-NL" sz="1200" b="1" dirty="0">
                <a:effectLst/>
                <a:latin typeface="Verdana" panose="020B0604030504040204" pitchFamily="34" charset="0"/>
                <a:ea typeface="Calibri" panose="020F0502020204030204" pitchFamily="34" charset="0"/>
                <a:cs typeface="Times New Roman" panose="02020603050405020304" pitchFamily="18" charset="0"/>
              </a:rPr>
              <a:t>termijn</a:t>
            </a:r>
            <a:r>
              <a:rPr lang="nl-NL" sz="1200" dirty="0">
                <a:effectLst/>
                <a:latin typeface="Verdana" panose="020B0604030504040204" pitchFamily="34" charset="0"/>
                <a:ea typeface="Calibri" panose="020F0502020204030204" pitchFamily="34" charset="0"/>
                <a:cs typeface="Times New Roman" panose="02020603050405020304" pitchFamily="18" charset="0"/>
              </a:rPr>
              <a:t> waarop de maatregelen </a:t>
            </a:r>
            <a:r>
              <a:rPr lang="nl-NL" sz="1200" b="1" dirty="0">
                <a:effectLst/>
                <a:latin typeface="Verdana" panose="020B0604030504040204" pitchFamily="34" charset="0"/>
                <a:ea typeface="Calibri" panose="020F0502020204030204" pitchFamily="34" charset="0"/>
                <a:cs typeface="Times New Roman" panose="02020603050405020304" pitchFamily="18" charset="0"/>
              </a:rPr>
              <a:t>uitgevoerd</a:t>
            </a:r>
            <a:r>
              <a:rPr lang="nl-NL" sz="1200" dirty="0">
                <a:effectLst/>
                <a:latin typeface="Verdana" panose="020B0604030504040204" pitchFamily="34" charset="0"/>
                <a:ea typeface="Calibri" panose="020F0502020204030204" pitchFamily="34" charset="0"/>
                <a:cs typeface="Times New Roman" panose="02020603050405020304" pitchFamily="18" charset="0"/>
              </a:rPr>
              <a:t> kunnen worden.</a:t>
            </a:r>
          </a:p>
          <a:p>
            <a:pPr marL="342900" lvl="0" indent="-342900">
              <a:lnSpc>
                <a:spcPct val="107000"/>
              </a:lnSpc>
              <a:spcAft>
                <a:spcPts val="800"/>
              </a:spcAft>
              <a:buFont typeface="+mj-lt"/>
              <a:buAutoNum type="alphaLcPeriod"/>
            </a:pP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nl-NL" sz="1200" dirty="0">
                <a:effectLst/>
                <a:latin typeface="Verdana" panose="020B0604030504040204" pitchFamily="34" charset="0"/>
                <a:ea typeface="Calibri" panose="020F0502020204030204" pitchFamily="34" charset="0"/>
                <a:cs typeface="Times New Roman" panose="02020603050405020304" pitchFamily="18" charset="0"/>
              </a:rPr>
              <a:t>Geeft invulling Onderzoek voldoende steun? Of ook behoefte aan vaardigheden OD </a:t>
            </a:r>
            <a:r>
              <a:rPr lang="nl-NL" sz="1200" dirty="0" err="1">
                <a:effectLst/>
                <a:latin typeface="Verdana" panose="020B0604030504040204" pitchFamily="34" charset="0"/>
                <a:ea typeface="Calibri" panose="020F0502020204030204" pitchFamily="34" charset="0"/>
                <a:cs typeface="Times New Roman" panose="02020603050405020304" pitchFamily="18" charset="0"/>
              </a:rPr>
              <a:t>medew</a:t>
            </a:r>
            <a:r>
              <a:rPr lang="nl-NL" sz="1200" dirty="0">
                <a:effectLst/>
                <a:latin typeface="Verdana" panose="020B0604030504040204" pitchFamily="34" charset="0"/>
                <a:ea typeface="Calibri" panose="020F0502020204030204" pitchFamily="34" charset="0"/>
                <a:cs typeface="Times New Roman" panose="02020603050405020304" pitchFamily="18" charset="0"/>
              </a:rPr>
              <a:t>.?</a:t>
            </a:r>
          </a:p>
          <a:p>
            <a:pPr marL="0" lvl="0" indent="0">
              <a:lnSpc>
                <a:spcPct val="107000"/>
              </a:lnSpc>
              <a:spcAft>
                <a:spcPts val="800"/>
              </a:spcAft>
              <a:buFont typeface="+mj-lt"/>
              <a:buNone/>
            </a:pP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nl-NL" sz="1200" dirty="0">
                <a:effectLst/>
                <a:latin typeface="Verdana" panose="020B0604030504040204" pitchFamily="34" charset="0"/>
                <a:ea typeface="Calibri" panose="020F0502020204030204" pitchFamily="34" charset="0"/>
                <a:cs typeface="Times New Roman" panose="02020603050405020304" pitchFamily="18" charset="0"/>
              </a:rPr>
              <a:t>Als onderkant range haalbaar is? Borgen in Vergunning of is verwijzing naar BBT-c voldoende?</a:t>
            </a:r>
          </a:p>
          <a:p>
            <a:endParaRPr lang="nl-NL" dirty="0"/>
          </a:p>
          <a:p>
            <a:r>
              <a:rPr lang="nl-NL" dirty="0" err="1"/>
              <a:t>Nw</a:t>
            </a:r>
            <a:r>
              <a:rPr lang="nl-NL" dirty="0"/>
              <a:t> IPPC-cat. 1.4:</a:t>
            </a:r>
          </a:p>
          <a:p>
            <a:r>
              <a:rPr lang="nl-NL" dirty="0"/>
              <a:t>Het vergassen, vloeibaar maken of de </a:t>
            </a:r>
            <a:r>
              <a:rPr lang="nl-NL" b="1" dirty="0"/>
              <a:t>pyrolyse</a:t>
            </a:r>
            <a:r>
              <a:rPr lang="nl-NL" dirty="0"/>
              <a:t> van:</a:t>
            </a:r>
          </a:p>
          <a:p>
            <a:r>
              <a:rPr lang="nl-NL" dirty="0"/>
              <a:t> a) steenkool; </a:t>
            </a:r>
          </a:p>
          <a:p>
            <a:r>
              <a:rPr lang="nl-NL" dirty="0"/>
              <a:t>b) andere brandstoffen in installaties met een totaal nominaal thermisch ingangsvermogen van 20 MW of meer</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12</a:t>
            </a:fld>
            <a:endParaRPr lang="nl-NL"/>
          </a:p>
        </p:txBody>
      </p:sp>
    </p:spTree>
    <p:extLst>
      <p:ext uri="{BB962C8B-B14F-4D97-AF65-F5344CB8AC3E}">
        <p14:creationId xmlns:p14="http://schemas.microsoft.com/office/powerpoint/2010/main" val="1219640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OUD</a:t>
            </a:r>
            <a:r>
              <a:rPr lang="nl-NL" dirty="0"/>
              <a:t>:  </a:t>
            </a:r>
          </a:p>
          <a:p>
            <a:endParaRPr lang="nl-NL" dirty="0"/>
          </a:p>
          <a:p>
            <a:r>
              <a:rPr lang="nl-NL" dirty="0" err="1"/>
              <a:t>Bor</a:t>
            </a:r>
            <a:r>
              <a:rPr lang="nl-NL" dirty="0"/>
              <a:t>: </a:t>
            </a:r>
            <a:r>
              <a:rPr lang="nl-NL" sz="800" b="1" dirty="0">
                <a:latin typeface="Asap"/>
              </a:rPr>
              <a:t>Artikel 5.10. Actualisatieplicht</a:t>
            </a:r>
          </a:p>
          <a:p>
            <a:r>
              <a:rPr lang="nl-NL" sz="800" b="1" dirty="0">
                <a:latin typeface="Asap"/>
              </a:rPr>
              <a:t>1 </a:t>
            </a:r>
            <a:r>
              <a:rPr lang="nl-NL" sz="800" dirty="0">
                <a:latin typeface="Asap"/>
              </a:rPr>
              <a:t>Binnen vier jaar na de publicatie in het Publicatieblad van de Europese Unie van, voor de hoofdactiviteit van de betreffende IPPC-installatie, relevante BBT-conclusies:</a:t>
            </a:r>
          </a:p>
          <a:p>
            <a:r>
              <a:rPr lang="nl-NL" sz="800" b="1" dirty="0">
                <a:latin typeface="Asap"/>
              </a:rPr>
              <a:t>a. </a:t>
            </a:r>
            <a:r>
              <a:rPr lang="nl-NL" sz="800" dirty="0">
                <a:latin typeface="Asap"/>
              </a:rPr>
              <a:t>toetst het bevoegd gezag of de vergunningvoorschriften voldoen aan deze nieuwe BBT-conclusies, aan overige relevante BBT-conclusies en aan bij ministeriële regeling aangewezen informatiedocumenten over beste beschikbare technieken, die sinds het verlenen van de vergunning of de laatste toetsing zijn vastgesteld of herzien,</a:t>
            </a:r>
          </a:p>
          <a:p>
            <a:r>
              <a:rPr lang="nl-NL" sz="800" b="1" dirty="0">
                <a:latin typeface="Asap"/>
              </a:rPr>
              <a:t>b. </a:t>
            </a:r>
            <a:r>
              <a:rPr lang="nl-NL" sz="800" dirty="0">
                <a:latin typeface="Asap"/>
              </a:rPr>
              <a:t>actualiseert het bevoegd gezag, indien noodzakelijk, de vergunningvoorschriften, en</a:t>
            </a:r>
          </a:p>
          <a:p>
            <a:r>
              <a:rPr lang="nl-NL" sz="800" b="1" dirty="0">
                <a:latin typeface="Asap"/>
              </a:rPr>
              <a:t>c. </a:t>
            </a:r>
            <a:r>
              <a:rPr lang="nl-NL" sz="800" dirty="0">
                <a:latin typeface="Asap"/>
              </a:rPr>
              <a:t>controleert het bevoegd gezag dat de inrichting na actualisatie van de vergunningvoorschriften aan die voorschriften voldoet.</a:t>
            </a:r>
          </a:p>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13</a:t>
            </a:fld>
            <a:endParaRPr lang="nl-NL"/>
          </a:p>
        </p:txBody>
      </p:sp>
    </p:spTree>
    <p:extLst>
      <p:ext uri="{BB962C8B-B14F-4D97-AF65-F5344CB8AC3E}">
        <p14:creationId xmlns:p14="http://schemas.microsoft.com/office/powerpoint/2010/main" val="3246076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V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dirty="0"/>
              <a:t>Klik om stijl te bewerken</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a:t>invoegen &gt; Koptekst en voettekst</a:t>
            </a:r>
            <a:endParaRPr lang="nl-NL" dirty="0"/>
          </a:p>
        </p:txBody>
      </p:sp>
      <p:pic>
        <p:nvPicPr>
          <p:cNvPr id="9" name="Graphic 8">
            <a:extLst>
              <a:ext uri="{FF2B5EF4-FFF2-40B4-BE49-F238E27FC236}">
                <a16:creationId xmlns:a16="http://schemas.microsoft.com/office/drawing/2014/main" id="{5700EAFD-ACD8-8E83-310B-BDDC6421D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3882" y="386556"/>
            <a:ext cx="1663255" cy="360000"/>
          </a:xfrm>
          <a:prstGeom prst="rect">
            <a:avLst/>
          </a:prstGeom>
        </p:spPr>
      </p:pic>
      <p:pic>
        <p:nvPicPr>
          <p:cNvPr id="11" name="Graphic 10">
            <a:extLst>
              <a:ext uri="{FF2B5EF4-FFF2-40B4-BE49-F238E27FC236}">
                <a16:creationId xmlns:a16="http://schemas.microsoft.com/office/drawing/2014/main" id="{6055F990-61A8-0786-78A7-F0D3C04C5D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25671" y="10400"/>
            <a:ext cx="6896065" cy="3420000"/>
          </a:xfrm>
          <a:prstGeom prst="rect">
            <a:avLst/>
          </a:prstGeom>
        </p:spPr>
      </p:pic>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349168970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053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26CAFB3-B952-5E41-8366-D28F5BBD163D}"/>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353493983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el">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AF4B903-1467-C34F-9567-8E31016B8910}"/>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8" name="Afbeelding 7">
            <a:extLst>
              <a:ext uri="{FF2B5EF4-FFF2-40B4-BE49-F238E27FC236}">
                <a16:creationId xmlns:a16="http://schemas.microsoft.com/office/drawing/2014/main" id="{22DC3BBA-D385-EF47-B9A6-F185736EA7F7}"/>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311339281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7CBC099-CCD2-3C47-AD87-7F5EFB280463}"/>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13" name="Afbeelding 12">
            <a:extLst>
              <a:ext uri="{FF2B5EF4-FFF2-40B4-BE49-F238E27FC236}">
                <a16:creationId xmlns:a16="http://schemas.microsoft.com/office/drawing/2014/main" id="{E77F28CE-3807-4F4B-962D-474278733B72}"/>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375079715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oofdstuk + afb ">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E99B19B-C344-0D42-81F4-64B43FAE8D5D}"/>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6" name="Afbeelding 5">
            <a:extLst>
              <a:ext uri="{FF2B5EF4-FFF2-40B4-BE49-F238E27FC236}">
                <a16:creationId xmlns:a16="http://schemas.microsoft.com/office/drawing/2014/main" id="{D4AF8A1A-4A3E-584A-A9A1-B9AF37AAC0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11" name="Afbeelding 10">
            <a:extLst>
              <a:ext uri="{FF2B5EF4-FFF2-40B4-BE49-F238E27FC236}">
                <a16:creationId xmlns:a16="http://schemas.microsoft.com/office/drawing/2014/main" id="{4AE6D71D-11A7-9F49-9E1B-C6D812DC6BF3}"/>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2498270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9" name="Afbeelding 8">
            <a:extLst>
              <a:ext uri="{FF2B5EF4-FFF2-40B4-BE49-F238E27FC236}">
                <a16:creationId xmlns:a16="http://schemas.microsoft.com/office/drawing/2014/main" id="{1EF75599-F1CF-3C43-89DE-9AFFD388489D}"/>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181734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356144" y="1171764"/>
            <a:ext cx="5353512"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8" name="Afbeelding 7">
            <a:extLst>
              <a:ext uri="{FF2B5EF4-FFF2-40B4-BE49-F238E27FC236}">
                <a16:creationId xmlns:a16="http://schemas.microsoft.com/office/drawing/2014/main" id="{F6A851FF-3974-124A-B209-6F99BD08377F}"/>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1477385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0" name="Rechthoek 9"/>
          <p:cNvSpPr/>
          <p:nvPr userDrawn="1"/>
        </p:nvSpPr>
        <p:spPr>
          <a:xfrm>
            <a:off x="-8342" y="6499852"/>
            <a:ext cx="12208683"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674550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3" name="Rechthoek 12"/>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7" name="Rechthoek 6">
            <a:extLst>
              <a:ext uri="{FF2B5EF4-FFF2-40B4-BE49-F238E27FC236}">
                <a16:creationId xmlns:a16="http://schemas.microsoft.com/office/drawing/2014/main" id="{E18E1D89-AC64-E14C-A351-0097B0BA1A06}"/>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1813998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D71E858-B10F-3F46-9281-6B6F1FFFB29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510844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V0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BEF4368-5F82-CF1A-D5D2-4AC66AAAD8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4136" y="10400"/>
            <a:ext cx="6897600" cy="3420761"/>
          </a:xfrm>
          <a:prstGeom prst="rect">
            <a:avLst/>
          </a:prstGeom>
        </p:spPr>
      </p:pic>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dirty="0"/>
              <a:t>Klik om stijl te bewerken</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a:t>invoegen &gt; Koptekst en voettekst</a:t>
            </a:r>
            <a:endParaRPr lang="nl-NL" dirty="0"/>
          </a:p>
        </p:txBody>
      </p:sp>
      <p:pic>
        <p:nvPicPr>
          <p:cNvPr id="9" name="Graphic 8">
            <a:extLst>
              <a:ext uri="{FF2B5EF4-FFF2-40B4-BE49-F238E27FC236}">
                <a16:creationId xmlns:a16="http://schemas.microsoft.com/office/drawing/2014/main" id="{5700EAFD-ACD8-8E83-310B-BDDC6421DC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3882" y="386556"/>
            <a:ext cx="1663255" cy="360000"/>
          </a:xfrm>
          <a:prstGeom prst="rect">
            <a:avLst/>
          </a:prstGeom>
        </p:spPr>
      </p:pic>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389829516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3612BFF-8B8D-A445-BE85-25A4D5787366}"/>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Tree>
    <p:extLst>
      <p:ext uri="{BB962C8B-B14F-4D97-AF65-F5344CB8AC3E}">
        <p14:creationId xmlns:p14="http://schemas.microsoft.com/office/powerpoint/2010/main" val="2640586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9F7C79B-7513-0040-807E-BCD64B44B92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590551" y="1811338"/>
            <a:ext cx="59383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
        <p:nvSpPr>
          <p:cNvPr id="7" name="Tijdelijke aanduiding voor afbeelding 6"/>
          <p:cNvSpPr>
            <a:spLocks noGrp="1"/>
          </p:cNvSpPr>
          <p:nvPr>
            <p:ph type="pic" sz="quarter" idx="13"/>
          </p:nvPr>
        </p:nvSpPr>
        <p:spPr>
          <a:xfrm>
            <a:off x="6915151" y="1811338"/>
            <a:ext cx="4658783" cy="4300538"/>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1165460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059EE069-E041-7D4E-AF5F-769655BE0B2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9"/>
            <a:ext cx="12192000" cy="148604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8"/>
            <a:ext cx="10964333"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971754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8CC9E27-A66F-9947-B318-08B7BF55BA1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01133" y="4078830"/>
            <a:ext cx="5187672"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1133" y="1811339"/>
            <a:ext cx="109728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574310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B9C7D7F-C5E1-0140-BB57-0FBAD667583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390192" y="1805083"/>
            <a:ext cx="5187672"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9"/>
            <a:ext cx="5262747"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568112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3BE2A5B-4D60-474A-9000-DB2D4E89182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a:xfrm>
            <a:off x="601133" y="1169391"/>
            <a:ext cx="4981736" cy="663123"/>
          </a:xfrm>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609600" y="2182862"/>
            <a:ext cx="4973269"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6"/>
          <p:cNvSpPr>
            <a:spLocks noGrp="1"/>
          </p:cNvSpPr>
          <p:nvPr>
            <p:ph type="pic" sz="quarter" idx="14"/>
          </p:nvPr>
        </p:nvSpPr>
        <p:spPr>
          <a:xfrm>
            <a:off x="6089652" y="1160463"/>
            <a:ext cx="5646689" cy="4972051"/>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832782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C612CF5-18B5-914F-B3E0-D3BD0CF3F51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9" name="Tijdelijke aanduiding voor afbeelding 8"/>
          <p:cNvSpPr>
            <a:spLocks noGrp="1"/>
          </p:cNvSpPr>
          <p:nvPr>
            <p:ph type="pic" sz="quarter" idx="13"/>
          </p:nvPr>
        </p:nvSpPr>
        <p:spPr>
          <a:xfrm>
            <a:off x="1926167" y="1168400"/>
            <a:ext cx="8326197"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Tree>
    <p:extLst>
      <p:ext uri="{BB962C8B-B14F-4D97-AF65-F5344CB8AC3E}">
        <p14:creationId xmlns:p14="http://schemas.microsoft.com/office/powerpoint/2010/main" val="3721762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1D9D6F7E-172C-1F44-81E6-052D9B58844C}"/>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9" name="Tijdelijke aanduiding voor afbeelding 8"/>
          <p:cNvSpPr>
            <a:spLocks noGrp="1"/>
          </p:cNvSpPr>
          <p:nvPr>
            <p:ph type="pic" sz="quarter" idx="13"/>
          </p:nvPr>
        </p:nvSpPr>
        <p:spPr>
          <a:xfrm>
            <a:off x="1926166" y="1168400"/>
            <a:ext cx="3892743"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
        <p:nvSpPr>
          <p:cNvPr id="8" name="Tijdelijke aanduiding voor afbeelding 8"/>
          <p:cNvSpPr>
            <a:spLocks noGrp="1"/>
          </p:cNvSpPr>
          <p:nvPr>
            <p:ph type="pic" sz="quarter" idx="14"/>
          </p:nvPr>
        </p:nvSpPr>
        <p:spPr>
          <a:xfrm>
            <a:off x="6342303" y="1160463"/>
            <a:ext cx="3910061" cy="4159250"/>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656839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Copy + Afbeeldin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246813"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5954141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fbeelding + Titel + Copy">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351"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6246813"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9340107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beelding + 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6246814"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6246813"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6786813"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6249094"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6789094"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6251475"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6791475"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a:off x="-826861" y="-899885"/>
            <a:ext cx="6480000"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2054669879"/>
      </p:ext>
    </p:extLst>
  </p:cSld>
  <p:clrMapOvr>
    <a:masterClrMapping/>
  </p:clrMapOvr>
  <p:extLst>
    <p:ext uri="{DCECCB84-F9BA-43D5-87BE-67443E8EF086}">
      <p15:sldGuideLst xmlns:p15="http://schemas.microsoft.com/office/powerpoint/2012/main">
        <p15:guide id="1" orient="horz" pos="353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C Copy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flipH="1">
            <a:off x="6258719" y="-865012"/>
            <a:ext cx="6969601"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2704863263"/>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07"/>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1127562"/>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2437654"/>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243765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3178467"/>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3178466"/>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3911415"/>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3911414"/>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Tree>
    <p:extLst>
      <p:ext uri="{BB962C8B-B14F-4D97-AF65-F5344CB8AC3E}">
        <p14:creationId xmlns:p14="http://schemas.microsoft.com/office/powerpoint/2010/main" val="1435764976"/>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110442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110442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9624783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r weten?">
    <p:bg>
      <p:bgPr>
        <a:solidFill>
          <a:schemeClr val="tx2"/>
        </a:solidFill>
        <a:effectLst/>
      </p:bgPr>
    </p:bg>
    <p:spTree>
      <p:nvGrpSpPr>
        <p:cNvPr id="1" name=""/>
        <p:cNvGrpSpPr/>
        <p:nvPr/>
      </p:nvGrpSpPr>
      <p:grpSpPr>
        <a:xfrm>
          <a:off x="0" y="0"/>
          <a:ext cx="0" cy="0"/>
          <a:chOff x="0" y="0"/>
          <a:chExt cx="0" cy="0"/>
        </a:xfrm>
      </p:grpSpPr>
      <p:sp>
        <p:nvSpPr>
          <p:cNvPr id="18" name="Ovaal 17">
            <a:extLst>
              <a:ext uri="{FF2B5EF4-FFF2-40B4-BE49-F238E27FC236}">
                <a16:creationId xmlns:a16="http://schemas.microsoft.com/office/drawing/2014/main" id="{161DBC0C-CECC-92E8-7621-0A1B8B342E61}"/>
              </a:ext>
            </a:extLst>
          </p:cNvPr>
          <p:cNvSpPr/>
          <p:nvPr userDrawn="1"/>
        </p:nvSpPr>
        <p:spPr>
          <a:xfrm>
            <a:off x="-742156" y="1077118"/>
            <a:ext cx="4791075" cy="47910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7740333" y="2181859"/>
            <a:ext cx="3875405" cy="438151"/>
          </a:xfrm>
        </p:spPr>
        <p:txBody>
          <a:bodyPr anchor="b">
            <a:noAutofit/>
          </a:bodyPr>
          <a:lstStyle>
            <a:lvl1pPr algn="l">
              <a:lnSpc>
                <a:spcPts val="4800"/>
              </a:lnSpc>
              <a:defRPr sz="3200">
                <a:solidFill>
                  <a:schemeClr val="bg1"/>
                </a:solidFill>
              </a:defRPr>
            </a:lvl1pPr>
          </a:lstStyle>
          <a:p>
            <a:r>
              <a:rPr lang="nl-NL" dirty="0"/>
              <a:t>Meer weten?</a:t>
            </a:r>
          </a:p>
        </p:txBody>
      </p:sp>
      <p:pic>
        <p:nvPicPr>
          <p:cNvPr id="7" name="Graphic 6">
            <a:extLst>
              <a:ext uri="{FF2B5EF4-FFF2-40B4-BE49-F238E27FC236}">
                <a16:creationId xmlns:a16="http://schemas.microsoft.com/office/drawing/2014/main" id="{22A3E3DB-68DA-97CF-92B0-2073EEF14E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6813" y="2847967"/>
            <a:ext cx="5368925" cy="1162066"/>
          </a:xfrm>
          <a:prstGeom prst="rect">
            <a:avLst/>
          </a:prstGeom>
        </p:spPr>
      </p:pic>
      <p:sp>
        <p:nvSpPr>
          <p:cNvPr id="12" name="Tijdelijke aanduiding voor tekst 11">
            <a:extLst>
              <a:ext uri="{FF2B5EF4-FFF2-40B4-BE49-F238E27FC236}">
                <a16:creationId xmlns:a16="http://schemas.microsoft.com/office/drawing/2014/main" id="{28452839-26B7-D7C9-A728-0C766FEE6C4B}"/>
              </a:ext>
            </a:extLst>
          </p:cNvPr>
          <p:cNvSpPr>
            <a:spLocks noGrp="1"/>
          </p:cNvSpPr>
          <p:nvPr>
            <p:ph type="body" sz="quarter" idx="10" hasCustomPrompt="1"/>
          </p:nvPr>
        </p:nvSpPr>
        <p:spPr>
          <a:xfrm>
            <a:off x="7740332" y="4217035"/>
            <a:ext cx="3875405" cy="332105"/>
          </a:xfrm>
        </p:spPr>
        <p:txBody>
          <a:bodyPr/>
          <a:lstStyle>
            <a:lvl1pPr marL="0" indent="0">
              <a:buNone/>
              <a:defRPr sz="2400">
                <a:solidFill>
                  <a:schemeClr val="accent4"/>
                </a:solidFill>
                <a:latin typeface="+mj-lt"/>
              </a:defRPr>
            </a:lvl1pPr>
          </a:lstStyle>
          <a:p>
            <a:pPr lvl="0"/>
            <a:r>
              <a:rPr lang="nl-NL" dirty="0"/>
              <a:t>Iplo.nl</a:t>
            </a:r>
          </a:p>
        </p:txBody>
      </p:sp>
      <p:sp>
        <p:nvSpPr>
          <p:cNvPr id="17" name="Tijdelijke aanduiding voor afbeelding 16">
            <a:extLst>
              <a:ext uri="{FF2B5EF4-FFF2-40B4-BE49-F238E27FC236}">
                <a16:creationId xmlns:a16="http://schemas.microsoft.com/office/drawing/2014/main" id="{4559956D-9DEE-6A75-53D3-552461F16E7D}"/>
              </a:ext>
            </a:extLst>
          </p:cNvPr>
          <p:cNvSpPr>
            <a:spLocks noGrp="1"/>
          </p:cNvSpPr>
          <p:nvPr>
            <p:ph type="pic" sz="quarter" idx="11" hasCustomPrompt="1"/>
          </p:nvPr>
        </p:nvSpPr>
        <p:spPr>
          <a:xfrm>
            <a:off x="-2219325" y="-400051"/>
            <a:ext cx="7745413" cy="7745413"/>
          </a:xfrm>
          <a:prstGeom prst="donut">
            <a:avLst>
              <a:gd name="adj" fmla="val 27202"/>
            </a:avLst>
          </a:prstGeom>
          <a:solidFill>
            <a:schemeClr val="accent5"/>
          </a:solidFill>
        </p:spPr>
        <p:txBody>
          <a:bodyPr lIns="0" tIns="756000" bIns="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401769303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12.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37F57F3-AECE-D976-3559-F251AC81AA51}"/>
              </a:ext>
            </a:extLst>
          </p:cNvPr>
          <p:cNvSpPr>
            <a:spLocks noGrp="1"/>
          </p:cNvSpPr>
          <p:nvPr>
            <p:ph type="title"/>
          </p:nvPr>
        </p:nvSpPr>
        <p:spPr>
          <a:xfrm>
            <a:off x="571500" y="384176"/>
            <a:ext cx="11044238" cy="1006213"/>
          </a:xfrm>
          <a:prstGeom prst="rect">
            <a:avLst/>
          </a:prstGeom>
        </p:spPr>
        <p:txBody>
          <a:bodyPr vert="horz" lIns="0" tIns="0" rIns="0" bIns="0" rtlCol="0" anchor="ctr">
            <a:normAutofit/>
          </a:bodyPr>
          <a:lstStyle/>
          <a:p>
            <a:r>
              <a:rPr lang="nl-NL" dirty="0"/>
              <a:t>Klik om stijl te </a:t>
            </a:r>
            <a:br>
              <a:rPr lang="nl-NL" dirty="0"/>
            </a:br>
            <a:r>
              <a:rPr lang="nl-NL" dirty="0"/>
              <a:t>bewerken</a:t>
            </a:r>
          </a:p>
        </p:txBody>
      </p:sp>
      <p:sp>
        <p:nvSpPr>
          <p:cNvPr id="3" name="Tijdelijke aanduiding voor tekst 2">
            <a:extLst>
              <a:ext uri="{FF2B5EF4-FFF2-40B4-BE49-F238E27FC236}">
                <a16:creationId xmlns:a16="http://schemas.microsoft.com/office/drawing/2014/main" id="{293F2252-11EA-B059-326C-39132E1E5064}"/>
              </a:ext>
            </a:extLst>
          </p:cNvPr>
          <p:cNvSpPr>
            <a:spLocks noGrp="1"/>
          </p:cNvSpPr>
          <p:nvPr>
            <p:ph type="body" idx="1"/>
          </p:nvPr>
        </p:nvSpPr>
        <p:spPr>
          <a:xfrm>
            <a:off x="571500" y="1774565"/>
            <a:ext cx="11044238" cy="4224598"/>
          </a:xfrm>
          <a:prstGeom prst="rect">
            <a:avLst/>
          </a:prstGeom>
        </p:spPr>
        <p:txBody>
          <a:bodyPr vert="horz" lIns="0" tIns="0" rIns="0" bIns="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a:extLst>
              <a:ext uri="{FF2B5EF4-FFF2-40B4-BE49-F238E27FC236}">
                <a16:creationId xmlns:a16="http://schemas.microsoft.com/office/drawing/2014/main" id="{273D8C75-6249-66BB-CC2C-0CAD1C42FB10}"/>
              </a:ext>
            </a:extLst>
          </p:cNvPr>
          <p:cNvSpPr>
            <a:spLocks noGrp="1"/>
          </p:cNvSpPr>
          <p:nvPr>
            <p:ph type="ftr" sz="quarter" idx="3"/>
          </p:nvPr>
        </p:nvSpPr>
        <p:spPr>
          <a:xfrm>
            <a:off x="1062038" y="6324037"/>
            <a:ext cx="4889499" cy="180000"/>
          </a:xfrm>
          <a:prstGeom prst="rect">
            <a:avLst/>
          </a:prstGeom>
        </p:spPr>
        <p:txBody>
          <a:bodyPr vert="horz" lIns="0" tIns="0" rIns="0" bIns="0" rtlCol="0" anchor="b"/>
          <a:lstStyle>
            <a:lvl1pPr algn="l">
              <a:lnSpc>
                <a:spcPts val="1000"/>
              </a:lnSpc>
              <a:defRPr sz="1000">
                <a:solidFill>
                  <a:schemeClr val="tx1"/>
                </a:solidFill>
                <a:latin typeface="+mn-lt"/>
              </a:defRPr>
            </a:lvl1p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8B072843-F20D-EC0F-D21A-7E685A9CF726}"/>
              </a:ext>
            </a:extLst>
          </p:cNvPr>
          <p:cNvSpPr>
            <a:spLocks noGrp="1"/>
          </p:cNvSpPr>
          <p:nvPr>
            <p:ph type="sldNum" sz="quarter" idx="4"/>
          </p:nvPr>
        </p:nvSpPr>
        <p:spPr>
          <a:xfrm>
            <a:off x="571500" y="6324037"/>
            <a:ext cx="360000" cy="180000"/>
          </a:xfrm>
          <a:prstGeom prst="rect">
            <a:avLst/>
          </a:prstGeom>
        </p:spPr>
        <p:txBody>
          <a:bodyPr vert="horz" lIns="0" tIns="0" rIns="0" bIns="0" rtlCol="0" anchor="b"/>
          <a:lstStyle>
            <a:lvl1pPr algn="l">
              <a:lnSpc>
                <a:spcPts val="1000"/>
              </a:lnSpc>
              <a:defRPr sz="1050">
                <a:solidFill>
                  <a:schemeClr val="tx1"/>
                </a:solidFill>
                <a:latin typeface="+mn-lt"/>
              </a:defRPr>
            </a:lvl1pPr>
          </a:lstStyle>
          <a:p>
            <a:fld id="{1B71BB4A-7DC0-41F9-B589-288E53C2F0C1}" type="slidenum">
              <a:rPr lang="nl-NL" smtClean="0"/>
              <a:pPr/>
              <a:t>‹nr.›</a:t>
            </a:fld>
            <a:endParaRPr lang="nl-NL" dirty="0"/>
          </a:p>
        </p:txBody>
      </p:sp>
    </p:spTree>
    <p:extLst>
      <p:ext uri="{BB962C8B-B14F-4D97-AF65-F5344CB8AC3E}">
        <p14:creationId xmlns:p14="http://schemas.microsoft.com/office/powerpoint/2010/main" val="358824837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2" r:id="rId5"/>
    <p:sldLayoutId id="2147483655" r:id="rId6"/>
    <p:sldLayoutId id="2147483657" r:id="rId7"/>
    <p:sldLayoutId id="2147483656" r:id="rId8"/>
    <p:sldLayoutId id="2147483653" r:id="rId9"/>
    <p:sldLayoutId id="2147483676" r:id="rId10"/>
  </p:sldLayoutIdLst>
  <p:hf hdr="0" dt="0"/>
  <p:txStyles>
    <p:titleStyle>
      <a:lvl1pPr algn="l" defTabSz="914400" rtl="0" eaLnBrk="1" latinLnBrk="0" hangingPunct="1">
        <a:lnSpc>
          <a:spcPts val="5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77" userDrawn="1">
          <p15:clr>
            <a:srgbClr val="F26B43"/>
          </p15:clr>
        </p15:guide>
        <p15:guide id="2" pos="3749" userDrawn="1">
          <p15:clr>
            <a:srgbClr val="F26B43"/>
          </p15:clr>
        </p15:guide>
        <p15:guide id="3" pos="7317" userDrawn="1">
          <p15:clr>
            <a:srgbClr val="F26B43"/>
          </p15:clr>
        </p15:guide>
        <p15:guide id="4" pos="360" userDrawn="1">
          <p15:clr>
            <a:srgbClr val="F26B43"/>
          </p15:clr>
        </p15:guide>
        <p15:guide id="5" pos="3935" userDrawn="1">
          <p15:clr>
            <a:srgbClr val="F26B43"/>
          </p15:clr>
        </p15:guide>
        <p15:guide id="7" orient="horz" pos="242" userDrawn="1">
          <p15:clr>
            <a:srgbClr val="F26B43"/>
          </p15:clr>
        </p15:guide>
        <p15:guide id="8" orient="horz" pos="37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1133" y="1169391"/>
            <a:ext cx="109728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601133" y="1733121"/>
            <a:ext cx="11057212"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8891540" y="6506109"/>
            <a:ext cx="28448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1/12/25</a:t>
            </a:fld>
            <a:endParaRPr lang="nl-NL" dirty="0"/>
          </a:p>
        </p:txBody>
      </p:sp>
      <p:sp>
        <p:nvSpPr>
          <p:cNvPr id="11" name="Tijdelijke aanduiding voor voettekst 10"/>
          <p:cNvSpPr>
            <a:spLocks noGrp="1"/>
          </p:cNvSpPr>
          <p:nvPr>
            <p:ph type="ftr" sz="quarter" idx="3"/>
          </p:nvPr>
        </p:nvSpPr>
        <p:spPr>
          <a:xfrm>
            <a:off x="609600"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5" name="Afbeelding 4">
            <a:extLst>
              <a:ext uri="{FF2B5EF4-FFF2-40B4-BE49-F238E27FC236}">
                <a16:creationId xmlns:a16="http://schemas.microsoft.com/office/drawing/2014/main" id="{45804278-0ED3-524C-8B87-AC1FCEE79A0D}"/>
              </a:ext>
            </a:extLst>
          </p:cNvPr>
          <p:cNvPicPr>
            <a:picLocks noChangeAspect="1"/>
          </p:cNvPicPr>
          <p:nvPr userDrawn="1"/>
        </p:nvPicPr>
        <p:blipFill>
          <a:blip r:embed="rId19"/>
          <a:stretch>
            <a:fillRect/>
          </a:stretch>
        </p:blipFill>
        <p:spPr>
          <a:xfrm>
            <a:off x="415288" y="73590"/>
            <a:ext cx="2709572" cy="788994"/>
          </a:xfrm>
          <a:prstGeom prst="rect">
            <a:avLst/>
          </a:prstGeom>
        </p:spPr>
      </p:pic>
    </p:spTree>
    <p:extLst>
      <p:ext uri="{BB962C8B-B14F-4D97-AF65-F5344CB8AC3E}">
        <p14:creationId xmlns:p14="http://schemas.microsoft.com/office/powerpoint/2010/main" val="189524931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wetten.overheid.nl/BWBR0041313/2024-01-01#BijlageXVIII"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s://iplo.nl/regelgeving/regels-voor-activiteiten/toelichting-milieubelastende-activiteiten/vergunning-milieubelastende-activiteit/ippc/oplegnotities-bbt-conclusies/"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mailto:Gijs.rurup@rws.nl"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hyperlink" Target="https://eippcb.jrc.ec.europa.eu/about"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hyperlink" Target="https://www.infomil.nl/onderwerpen/duurzaamheid-energie/ippc-installaties/totstandkoming-bbt/"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eippcb.jrc.ec.europa.eu/about"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4D3BF-6C98-D7C4-E906-88155114104B}"/>
              </a:ext>
            </a:extLst>
          </p:cNvPr>
          <p:cNvSpPr>
            <a:spLocks noGrp="1"/>
          </p:cNvSpPr>
          <p:nvPr>
            <p:ph type="title" idx="4294967295"/>
          </p:nvPr>
        </p:nvSpPr>
        <p:spPr/>
        <p:txBody>
          <a:bodyPr/>
          <a:lstStyle/>
          <a:p>
            <a:r>
              <a:rPr lang="nl-NL" dirty="0"/>
              <a:t>.</a:t>
            </a:r>
          </a:p>
        </p:txBody>
      </p:sp>
    </p:spTree>
    <p:extLst>
      <p:ext uri="{BB962C8B-B14F-4D97-AF65-F5344CB8AC3E}">
        <p14:creationId xmlns:p14="http://schemas.microsoft.com/office/powerpoint/2010/main" val="1433335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83FAA-3F4D-79C9-386E-30B3BCB3BB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0EC588-8210-BC98-9D4D-ACD7C389415F}"/>
              </a:ext>
            </a:extLst>
          </p:cNvPr>
          <p:cNvSpPr>
            <a:spLocks noGrp="1"/>
          </p:cNvSpPr>
          <p:nvPr>
            <p:ph type="ctrTitle"/>
          </p:nvPr>
        </p:nvSpPr>
        <p:spPr/>
        <p:txBody>
          <a:bodyPr/>
          <a:lstStyle/>
          <a:p>
            <a:r>
              <a:rPr lang="nl-NL" dirty="0"/>
              <a:t>Vaststellen BREF, BBT-c</a:t>
            </a:r>
          </a:p>
        </p:txBody>
      </p:sp>
      <p:sp>
        <p:nvSpPr>
          <p:cNvPr id="3" name="Ondertitel 2">
            <a:extLst>
              <a:ext uri="{FF2B5EF4-FFF2-40B4-BE49-F238E27FC236}">
                <a16:creationId xmlns:a16="http://schemas.microsoft.com/office/drawing/2014/main" id="{E919E26D-3029-996F-5F14-05B7D4864C94}"/>
              </a:ext>
            </a:extLst>
          </p:cNvPr>
          <p:cNvSpPr>
            <a:spLocks noGrp="1"/>
          </p:cNvSpPr>
          <p:nvPr>
            <p:ph type="subTitle" idx="1"/>
          </p:nvPr>
        </p:nvSpPr>
        <p:spPr/>
        <p:txBody>
          <a:bodyPr/>
          <a:lstStyle/>
          <a:p>
            <a:pPr marL="277246" indent="-277246"/>
            <a:r>
              <a:rPr lang="nl-NL" sz="2600" spc="-6" dirty="0" err="1">
                <a:solidFill>
                  <a:srgbClr val="275837"/>
                </a:solidFill>
                <a:latin typeface="Asap"/>
                <a:cs typeface="Asap"/>
              </a:rPr>
              <a:t>Final</a:t>
            </a:r>
            <a:r>
              <a:rPr lang="nl-NL" sz="2600" spc="-6" dirty="0">
                <a:solidFill>
                  <a:srgbClr val="275837"/>
                </a:solidFill>
                <a:latin typeface="Asap"/>
                <a:cs typeface="Asap"/>
              </a:rPr>
              <a:t> meeting: vaststellen </a:t>
            </a:r>
            <a:r>
              <a:rPr lang="nl-NL" sz="2600" spc="-6" dirty="0" err="1">
                <a:solidFill>
                  <a:srgbClr val="275837"/>
                </a:solidFill>
                <a:latin typeface="Asap"/>
                <a:cs typeface="Asap"/>
              </a:rPr>
              <a:t>final</a:t>
            </a:r>
            <a:r>
              <a:rPr lang="nl-NL" sz="2600" spc="-6" dirty="0">
                <a:solidFill>
                  <a:srgbClr val="275837"/>
                </a:solidFill>
                <a:latin typeface="Asap"/>
                <a:cs typeface="Asap"/>
              </a:rPr>
              <a:t> draft BREF inclusief BBT-conclusies</a:t>
            </a:r>
          </a:p>
          <a:p>
            <a:pPr marL="277246" indent="-277246"/>
            <a:r>
              <a:rPr lang="nl-NL" sz="2600" spc="-6" dirty="0">
                <a:solidFill>
                  <a:srgbClr val="275837"/>
                </a:solidFill>
                <a:latin typeface="Asap"/>
                <a:cs typeface="Asap"/>
              </a:rPr>
              <a:t>Vaststellen BREF document (artikel 13 forum)</a:t>
            </a:r>
          </a:p>
          <a:p>
            <a:pPr marL="277246" indent="-277246"/>
            <a:r>
              <a:rPr lang="nl-NL" sz="2600" spc="-6" dirty="0">
                <a:solidFill>
                  <a:srgbClr val="275837"/>
                </a:solidFill>
                <a:latin typeface="Asap"/>
                <a:cs typeface="Asap"/>
              </a:rPr>
              <a:t>Vaststellen BBT-Conclusies (en evt. Split-view) (artikel 75 comité)</a:t>
            </a:r>
          </a:p>
          <a:p>
            <a:pPr marL="277246" indent="-277246"/>
            <a:r>
              <a:rPr lang="nl-NL" sz="2600" spc="-6" dirty="0">
                <a:solidFill>
                  <a:srgbClr val="275837"/>
                </a:solidFill>
                <a:latin typeface="Asap"/>
                <a:cs typeface="Asap"/>
              </a:rPr>
              <a:t>Europese Commissie stelt uiteindelijk BBT-conclusies vast.</a:t>
            </a:r>
          </a:p>
          <a:p>
            <a:pPr marL="277246" indent="-277246"/>
            <a:r>
              <a:rPr lang="nl-NL" sz="2600" spc="-6" dirty="0">
                <a:solidFill>
                  <a:srgbClr val="275837"/>
                </a:solidFill>
                <a:latin typeface="Asap"/>
                <a:cs typeface="Asap"/>
              </a:rPr>
              <a:t>Datum vaststelling BBT-conclusies =&gt; </a:t>
            </a:r>
            <a:r>
              <a:rPr lang="nl-NL" sz="2600" b="1" spc="-6" dirty="0">
                <a:solidFill>
                  <a:srgbClr val="275837"/>
                </a:solidFill>
                <a:latin typeface="Asap"/>
                <a:cs typeface="Asap"/>
              </a:rPr>
              <a:t>start 4 jaar actualisatieperiode</a:t>
            </a:r>
            <a:r>
              <a:rPr lang="nl-NL" sz="2600" spc="-6" dirty="0">
                <a:solidFill>
                  <a:srgbClr val="275837"/>
                </a:solidFill>
                <a:latin typeface="Asap"/>
                <a:cs typeface="Asap"/>
              </a:rPr>
              <a:t>.</a:t>
            </a:r>
          </a:p>
          <a:p>
            <a:pPr marL="277246" indent="-277246"/>
            <a:r>
              <a:rPr lang="nl-NL" sz="2600" spc="-6" dirty="0">
                <a:solidFill>
                  <a:srgbClr val="275837"/>
                </a:solidFill>
                <a:cs typeface="Asap"/>
              </a:rPr>
              <a:t>BREF alleen in Engels (beschikbaar enkele maanden na vaststellen BBT-conclusies)</a:t>
            </a:r>
          </a:p>
          <a:p>
            <a:pPr marL="277246" indent="-277246"/>
            <a:r>
              <a:rPr lang="nl-NL" sz="2600" spc="-6" dirty="0">
                <a:solidFill>
                  <a:srgbClr val="275837"/>
                </a:solidFill>
                <a:cs typeface="Asap"/>
              </a:rPr>
              <a:t>BBT-conclusies </a:t>
            </a:r>
            <a:r>
              <a:rPr lang="nl-NL" sz="2600" spc="-6" dirty="0">
                <a:solidFill>
                  <a:srgbClr val="275837"/>
                </a:solidFill>
                <a:latin typeface="Asap"/>
                <a:cs typeface="Asap"/>
              </a:rPr>
              <a:t>vertalen. </a:t>
            </a:r>
          </a:p>
          <a:p>
            <a:pPr marL="0" indent="0">
              <a:buNone/>
            </a:pPr>
            <a:endParaRPr lang="nl-NL" sz="2600" spc="-6" dirty="0">
              <a:solidFill>
                <a:srgbClr val="275837"/>
              </a:solidFill>
              <a:latin typeface="Asap"/>
              <a:cs typeface="Asap"/>
            </a:endParaRPr>
          </a:p>
        </p:txBody>
      </p:sp>
      <p:sp>
        <p:nvSpPr>
          <p:cNvPr id="5" name="Tijdelijke aanduiding voor dianummer 4">
            <a:extLst>
              <a:ext uri="{FF2B5EF4-FFF2-40B4-BE49-F238E27FC236}">
                <a16:creationId xmlns:a16="http://schemas.microsoft.com/office/drawing/2014/main" id="{AB290723-A0AB-16E5-6675-EBF995C59F64}"/>
              </a:ext>
            </a:extLst>
          </p:cNvPr>
          <p:cNvSpPr>
            <a:spLocks noGrp="1"/>
          </p:cNvSpPr>
          <p:nvPr>
            <p:ph type="sldNum" sz="quarter" idx="12"/>
          </p:nvPr>
        </p:nvSpPr>
        <p:spPr/>
        <p:txBody>
          <a:bodyPr/>
          <a:lstStyle/>
          <a:p>
            <a:fld id="{1B71BB4A-7DC0-41F9-B589-288E53C2F0C1}" type="slidenum">
              <a:rPr lang="nl-NL" smtClean="0"/>
              <a:t>10</a:t>
            </a:fld>
            <a:endParaRPr lang="nl-NL"/>
          </a:p>
        </p:txBody>
      </p:sp>
      <p:sp>
        <p:nvSpPr>
          <p:cNvPr id="6" name="Tijdelijke aanduiding voor tekst 2">
            <a:extLst>
              <a:ext uri="{FF2B5EF4-FFF2-40B4-BE49-F238E27FC236}">
                <a16:creationId xmlns:a16="http://schemas.microsoft.com/office/drawing/2014/main" id="{A32BF9DD-4431-2F12-516C-E720AFE5D240}"/>
              </a:ext>
            </a:extLst>
          </p:cNvPr>
          <p:cNvSpPr txBox="1">
            <a:spLocks/>
          </p:cNvSpPr>
          <p:nvPr/>
        </p:nvSpPr>
        <p:spPr bwMode="auto">
          <a:xfrm rot="21119180">
            <a:off x="6902789" y="4195491"/>
            <a:ext cx="5056196" cy="2145438"/>
          </a:xfrm>
          <a:prstGeom prst="rect">
            <a:avLst/>
          </a:prstGeom>
          <a:solidFill>
            <a:schemeClr val="accent1">
              <a:lumMod val="20000"/>
              <a:lumOff val="80000"/>
            </a:schemeClr>
          </a:solidFill>
          <a:ln w="9525">
            <a:solidFill>
              <a:schemeClr val="accent1">
                <a:lumMod val="60000"/>
                <a:lumOff val="40000"/>
              </a:schemeClr>
            </a:solidFill>
            <a:miter lim="800000"/>
            <a:headEnd/>
            <a:tailEnd/>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ts val="423"/>
              </a:spcBef>
              <a:spcAft>
                <a:spcPct val="0"/>
              </a:spcAft>
              <a:buFont typeface="Arial" pitchFamily="34" charset="0"/>
              <a:buChar char="•"/>
              <a:defRPr sz="1800">
                <a:solidFill>
                  <a:srgbClr val="000000"/>
                </a:solidFill>
                <a:latin typeface="+mn-lt"/>
                <a:ea typeface="+mn-ea"/>
                <a:cs typeface="+mn-cs"/>
              </a:defRPr>
            </a:lvl1pPr>
            <a:lvl2pPr marL="741600" indent="-284400" algn="l" rtl="0" eaLnBrk="1" fontAlgn="base" hangingPunct="1">
              <a:spcBef>
                <a:spcPts val="423"/>
              </a:spcBef>
              <a:spcAft>
                <a:spcPct val="0"/>
              </a:spcAft>
              <a:buFont typeface="Verdana" pitchFamily="34" charset="0"/>
              <a:buChar char="–"/>
              <a:defRPr sz="1800">
                <a:solidFill>
                  <a:srgbClr val="000000"/>
                </a:solidFill>
                <a:latin typeface="+mn-lt"/>
              </a:defRPr>
            </a:lvl2pPr>
            <a:lvl3pPr marL="965200" indent="-342900" algn="l" rtl="0" eaLnBrk="1" fontAlgn="base" hangingPunct="1">
              <a:spcBef>
                <a:spcPts val="423"/>
              </a:spcBef>
              <a:spcAft>
                <a:spcPct val="0"/>
              </a:spcAft>
              <a:buFont typeface="Arial" pitchFamily="34" charset="0"/>
              <a:buChar char="•"/>
              <a:defRPr sz="1800">
                <a:solidFill>
                  <a:srgbClr val="000000"/>
                </a:solidFill>
                <a:latin typeface="+mn-lt"/>
              </a:defRPr>
            </a:lvl3pPr>
            <a:lvl4pPr marL="1274763" indent="-285750" algn="l" rtl="0" eaLnBrk="1" fontAlgn="base" hangingPunct="1">
              <a:spcBef>
                <a:spcPct val="5000"/>
              </a:spcBef>
              <a:spcAft>
                <a:spcPct val="0"/>
              </a:spcAft>
              <a:buFont typeface="Verdana" pitchFamily="34" charset="0"/>
              <a:buChar char="–"/>
              <a:defRPr sz="1800">
                <a:solidFill>
                  <a:srgbClr val="000000"/>
                </a:solidFill>
                <a:latin typeface="+mn-lt"/>
              </a:defRPr>
            </a:lvl4pPr>
            <a:lvl5pPr marL="1631950" indent="-285750" algn="l" rtl="0" eaLnBrk="1" fontAlgn="base" hangingPunct="1">
              <a:spcBef>
                <a:spcPts val="423"/>
              </a:spcBef>
              <a:spcAft>
                <a:spcPct val="0"/>
              </a:spcAft>
              <a:buFont typeface="Verdana" pitchFamily="34" charset="0"/>
              <a:buChar char="»"/>
              <a:defRPr sz="1800" baseline="0">
                <a:solidFill>
                  <a:srgbClr val="000000"/>
                </a:solidFill>
                <a:latin typeface="+mn-lt"/>
              </a:defRPr>
            </a:lvl5pPr>
            <a:lvl6pPr marL="1803400" algn="l" rtl="0" eaLnBrk="1" fontAlgn="base" hangingPunct="1">
              <a:spcBef>
                <a:spcPts val="423"/>
              </a:spcBef>
              <a:spcAft>
                <a:spcPct val="0"/>
              </a:spcAft>
              <a:buFont typeface="Verdana" pitchFamily="34" charset="0"/>
              <a:buChar char="»"/>
              <a:defRPr sz="1800" baseline="0">
                <a:solidFill>
                  <a:srgbClr val="000000"/>
                </a:solidFill>
                <a:latin typeface="+mn-lt"/>
              </a:defRPr>
            </a:lvl6pPr>
            <a:lvl7pPr marL="2260600" algn="l" rtl="0" eaLnBrk="1" fontAlgn="base" hangingPunct="1">
              <a:spcBef>
                <a:spcPct val="5000"/>
              </a:spcBef>
              <a:spcAft>
                <a:spcPct val="0"/>
              </a:spcAft>
              <a:buFont typeface="Verdana" pitchFamily="34" charset="0"/>
              <a:buChar char="»"/>
              <a:defRPr sz="2200">
                <a:solidFill>
                  <a:srgbClr val="000000"/>
                </a:solidFill>
                <a:latin typeface="+mn-lt"/>
              </a:defRPr>
            </a:lvl7pPr>
            <a:lvl8pPr marL="2717800" algn="l" rtl="0" eaLnBrk="1" fontAlgn="base" hangingPunct="1">
              <a:spcBef>
                <a:spcPct val="5000"/>
              </a:spcBef>
              <a:spcAft>
                <a:spcPct val="0"/>
              </a:spcAft>
              <a:buFont typeface="Verdana" pitchFamily="34" charset="0"/>
              <a:buChar char="»"/>
              <a:defRPr sz="2200">
                <a:solidFill>
                  <a:srgbClr val="000000"/>
                </a:solidFill>
                <a:latin typeface="+mn-lt"/>
              </a:defRPr>
            </a:lvl8pPr>
            <a:lvl9pPr marL="3175000" algn="l" rtl="0" eaLnBrk="1" fontAlgn="base" hangingPunct="1">
              <a:spcBef>
                <a:spcPct val="5000"/>
              </a:spcBef>
              <a:spcAft>
                <a:spcPct val="0"/>
              </a:spcAft>
              <a:buFont typeface="Verdana" pitchFamily="34" charset="0"/>
              <a:buChar char="»"/>
              <a:defRPr sz="2200">
                <a:solidFill>
                  <a:srgbClr val="000000"/>
                </a:solidFill>
                <a:latin typeface="+mn-lt"/>
              </a:defRPr>
            </a:lvl9pPr>
          </a:lstStyle>
          <a:p>
            <a:pPr marL="284163" indent="-195263">
              <a:buNone/>
            </a:pPr>
            <a:r>
              <a:rPr lang="nl-NL" sz="2400" spc="-10" dirty="0">
                <a:solidFill>
                  <a:srgbClr val="275837"/>
                </a:solidFill>
                <a:latin typeface="Asap"/>
                <a:cs typeface="Asap"/>
              </a:rPr>
              <a:t>We hebben kennis en ervaring uit het veld nodig!</a:t>
            </a:r>
          </a:p>
          <a:p>
            <a:pPr marL="284163" indent="-195263">
              <a:buNone/>
            </a:pPr>
            <a:r>
              <a:rPr lang="nl-NL" sz="2400" spc="-10" dirty="0">
                <a:solidFill>
                  <a:srgbClr val="275837"/>
                </a:solidFill>
                <a:latin typeface="Asap"/>
                <a:cs typeface="Asap"/>
              </a:rPr>
              <a:t>Kan jij een rol spelen in dit traject?</a:t>
            </a:r>
          </a:p>
          <a:p>
            <a:pPr marL="284163" lvl="1" indent="-195263">
              <a:buFont typeface="Arial" panose="020B0604020202020204" pitchFamily="34" charset="0"/>
              <a:buChar char="•"/>
            </a:pPr>
            <a:r>
              <a:rPr lang="nl-NL" sz="2400" spc="-10" dirty="0">
                <a:solidFill>
                  <a:srgbClr val="275837"/>
                </a:solidFill>
                <a:latin typeface="Asap"/>
                <a:cs typeface="Asap"/>
              </a:rPr>
              <a:t>Opdracht van Bevoegd gezag</a:t>
            </a:r>
          </a:p>
          <a:p>
            <a:pPr marL="284163" lvl="1" indent="-195263">
              <a:buFont typeface="Arial" panose="020B0604020202020204" pitchFamily="34" charset="0"/>
              <a:buChar char="•"/>
            </a:pPr>
            <a:r>
              <a:rPr lang="nl-NL" sz="2400" spc="-10" dirty="0">
                <a:solidFill>
                  <a:srgbClr val="275837"/>
                </a:solidFill>
                <a:latin typeface="Asap"/>
                <a:cs typeface="Asap"/>
              </a:rPr>
              <a:t>Voldoende kennis bedrijfstak</a:t>
            </a:r>
          </a:p>
          <a:p>
            <a:pPr lvl="1"/>
            <a:endParaRPr lang="nl-NL" sz="1600" kern="0" dirty="0"/>
          </a:p>
          <a:p>
            <a:pPr lvl="1"/>
            <a:endParaRPr lang="nl-NL" sz="1600" kern="0" dirty="0"/>
          </a:p>
          <a:p>
            <a:pPr marL="0" indent="0">
              <a:buFont typeface="Arial" pitchFamily="34" charset="0"/>
              <a:buNone/>
            </a:pPr>
            <a:endParaRPr lang="nl-NL" sz="1600" kern="0" dirty="0"/>
          </a:p>
          <a:p>
            <a:endParaRPr lang="nl-NL" kern="0" dirty="0"/>
          </a:p>
          <a:p>
            <a:endParaRPr lang="nl-NL" kern="0" dirty="0"/>
          </a:p>
        </p:txBody>
      </p:sp>
    </p:spTree>
    <p:extLst>
      <p:ext uri="{BB962C8B-B14F-4D97-AF65-F5344CB8AC3E}">
        <p14:creationId xmlns:p14="http://schemas.microsoft.com/office/powerpoint/2010/main" val="170983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8E355A-0A35-61E9-8D7C-8379F978AEAC}"/>
              </a:ext>
            </a:extLst>
          </p:cNvPr>
          <p:cNvSpPr>
            <a:spLocks noGrp="1"/>
          </p:cNvSpPr>
          <p:nvPr>
            <p:ph type="ctrTitle"/>
          </p:nvPr>
        </p:nvSpPr>
        <p:spPr/>
        <p:txBody>
          <a:bodyPr/>
          <a:lstStyle/>
          <a:p>
            <a:r>
              <a:rPr lang="nl-NL" dirty="0"/>
              <a:t> BREF Stand van Zaken</a:t>
            </a:r>
          </a:p>
        </p:txBody>
      </p:sp>
      <p:sp>
        <p:nvSpPr>
          <p:cNvPr id="3" name="Ondertitel 2">
            <a:extLst>
              <a:ext uri="{FF2B5EF4-FFF2-40B4-BE49-F238E27FC236}">
                <a16:creationId xmlns:a16="http://schemas.microsoft.com/office/drawing/2014/main" id="{4F7F1FBF-29A1-0DE2-CB19-C01F6B1B5052}"/>
              </a:ext>
            </a:extLst>
          </p:cNvPr>
          <p:cNvSpPr>
            <a:spLocks noGrp="1"/>
          </p:cNvSpPr>
          <p:nvPr>
            <p:ph type="subTitle" idx="1"/>
          </p:nvPr>
        </p:nvSpPr>
        <p:spPr/>
        <p:txBody>
          <a:bodyPr/>
          <a:lstStyle/>
          <a:p>
            <a:endParaRPr lang="nl-NL" dirty="0"/>
          </a:p>
        </p:txBody>
      </p:sp>
      <p:sp>
        <p:nvSpPr>
          <p:cNvPr id="5" name="Tijdelijke aanduiding voor dianummer 4">
            <a:extLst>
              <a:ext uri="{FF2B5EF4-FFF2-40B4-BE49-F238E27FC236}">
                <a16:creationId xmlns:a16="http://schemas.microsoft.com/office/drawing/2014/main" id="{55CF4670-BAC6-5534-DE05-54234834AB6C}"/>
              </a:ext>
            </a:extLst>
          </p:cNvPr>
          <p:cNvSpPr>
            <a:spLocks noGrp="1"/>
          </p:cNvSpPr>
          <p:nvPr>
            <p:ph type="sldNum" sz="quarter" idx="12"/>
          </p:nvPr>
        </p:nvSpPr>
        <p:spPr/>
        <p:txBody>
          <a:bodyPr/>
          <a:lstStyle/>
          <a:p>
            <a:fld id="{1B71BB4A-7DC0-41F9-B589-288E53C2F0C1}" type="slidenum">
              <a:rPr lang="nl-NL" smtClean="0"/>
              <a:t>11</a:t>
            </a:fld>
            <a:endParaRPr lang="nl-NL"/>
          </a:p>
        </p:txBody>
      </p:sp>
      <p:graphicFrame>
        <p:nvGraphicFramePr>
          <p:cNvPr id="9" name="Tabel 8">
            <a:extLst>
              <a:ext uri="{FF2B5EF4-FFF2-40B4-BE49-F238E27FC236}">
                <a16:creationId xmlns:a16="http://schemas.microsoft.com/office/drawing/2014/main" id="{1801AE1E-95EC-2776-271B-83B8D809C7F8}"/>
              </a:ext>
            </a:extLst>
          </p:cNvPr>
          <p:cNvGraphicFramePr>
            <a:graphicFrameLocks noGrp="1"/>
          </p:cNvGraphicFramePr>
          <p:nvPr>
            <p:extLst>
              <p:ext uri="{D42A27DB-BD31-4B8C-83A1-F6EECF244321}">
                <p14:modId xmlns:p14="http://schemas.microsoft.com/office/powerpoint/2010/main" val="3060865693"/>
              </p:ext>
            </p:extLst>
          </p:nvPr>
        </p:nvGraphicFramePr>
        <p:xfrm>
          <a:off x="800660" y="1031770"/>
          <a:ext cx="10742411" cy="5276356"/>
        </p:xfrm>
        <a:graphic>
          <a:graphicData uri="http://schemas.openxmlformats.org/drawingml/2006/table">
            <a:tbl>
              <a:tblPr firstRow="1" firstCol="1" bandRow="1">
                <a:tableStyleId>{5C22544A-7EE6-4342-B048-85BDC9FD1C3A}</a:tableStyleId>
              </a:tblPr>
              <a:tblGrid>
                <a:gridCol w="2145079">
                  <a:extLst>
                    <a:ext uri="{9D8B030D-6E8A-4147-A177-3AD203B41FA5}">
                      <a16:colId xmlns:a16="http://schemas.microsoft.com/office/drawing/2014/main" val="3304184577"/>
                    </a:ext>
                  </a:extLst>
                </a:gridCol>
                <a:gridCol w="812238">
                  <a:extLst>
                    <a:ext uri="{9D8B030D-6E8A-4147-A177-3AD203B41FA5}">
                      <a16:colId xmlns:a16="http://schemas.microsoft.com/office/drawing/2014/main" val="2096160649"/>
                    </a:ext>
                  </a:extLst>
                </a:gridCol>
                <a:gridCol w="1644585">
                  <a:extLst>
                    <a:ext uri="{9D8B030D-6E8A-4147-A177-3AD203B41FA5}">
                      <a16:colId xmlns:a16="http://schemas.microsoft.com/office/drawing/2014/main" val="1206820915"/>
                    </a:ext>
                  </a:extLst>
                </a:gridCol>
                <a:gridCol w="1497950">
                  <a:extLst>
                    <a:ext uri="{9D8B030D-6E8A-4147-A177-3AD203B41FA5}">
                      <a16:colId xmlns:a16="http://schemas.microsoft.com/office/drawing/2014/main" val="4004198197"/>
                    </a:ext>
                  </a:extLst>
                </a:gridCol>
                <a:gridCol w="1698497">
                  <a:extLst>
                    <a:ext uri="{9D8B030D-6E8A-4147-A177-3AD203B41FA5}">
                      <a16:colId xmlns:a16="http://schemas.microsoft.com/office/drawing/2014/main" val="2345205451"/>
                    </a:ext>
                  </a:extLst>
                </a:gridCol>
                <a:gridCol w="1700180">
                  <a:extLst>
                    <a:ext uri="{9D8B030D-6E8A-4147-A177-3AD203B41FA5}">
                      <a16:colId xmlns:a16="http://schemas.microsoft.com/office/drawing/2014/main" val="3913234919"/>
                    </a:ext>
                  </a:extLst>
                </a:gridCol>
                <a:gridCol w="1243882">
                  <a:extLst>
                    <a:ext uri="{9D8B030D-6E8A-4147-A177-3AD203B41FA5}">
                      <a16:colId xmlns:a16="http://schemas.microsoft.com/office/drawing/2014/main" val="680379108"/>
                    </a:ext>
                  </a:extLst>
                </a:gridCol>
              </a:tblGrid>
              <a:tr h="1045757">
                <a:tc>
                  <a:txBody>
                    <a:bodyPr/>
                    <a:lstStyle/>
                    <a:p>
                      <a:pPr>
                        <a:lnSpc>
                          <a:spcPct val="115000"/>
                        </a:lnSpc>
                        <a:spcAft>
                          <a:spcPts val="800"/>
                        </a:spcAft>
                        <a:buNone/>
                      </a:pPr>
                      <a:r>
                        <a:rPr lang="nl-NL" sz="1400" kern="100">
                          <a:effectLst/>
                        </a:rPr>
                        <a:t>BREF</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en-US" sz="1400" kern="100">
                          <a:effectLst/>
                        </a:rPr>
                        <a:t>Start gepland</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en-US" sz="1400" kern="100">
                          <a:effectLst/>
                        </a:rPr>
                        <a:t>Technical Working Group (TWG) opstarten</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Kick of Meeting</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Data verzamelen en verwerken.</a:t>
                      </a:r>
                    </a:p>
                    <a:p>
                      <a:pPr>
                        <a:lnSpc>
                          <a:spcPct val="115000"/>
                        </a:lnSpc>
                        <a:spcAft>
                          <a:spcPts val="800"/>
                        </a:spcAft>
                        <a:buNone/>
                      </a:pPr>
                      <a:r>
                        <a:rPr lang="nl-NL" sz="1400" kern="100">
                          <a:effectLst/>
                        </a:rPr>
                        <a:t>Questionnaires</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Draft</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BBT-conclusies  </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extLst>
                  <a:ext uri="{0D108BD9-81ED-4DB2-BD59-A6C34878D82A}">
                    <a16:rowId xmlns:a16="http://schemas.microsoft.com/office/drawing/2014/main" val="3333602957"/>
                  </a:ext>
                </a:extLst>
              </a:tr>
              <a:tr h="632129">
                <a:tc>
                  <a:txBody>
                    <a:bodyPr/>
                    <a:lstStyle/>
                    <a:p>
                      <a:pPr>
                        <a:lnSpc>
                          <a:spcPct val="115000"/>
                        </a:lnSpc>
                        <a:spcAft>
                          <a:spcPts val="800"/>
                        </a:spcAft>
                        <a:buNone/>
                      </a:pPr>
                      <a:r>
                        <a:rPr lang="nl-NL" sz="1400" kern="100" dirty="0">
                          <a:effectLst/>
                        </a:rPr>
                        <a:t>Keramiek (CER)</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Mei 2019</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Februari 2021</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Q2 2025 (2</a:t>
                      </a:r>
                      <a:r>
                        <a:rPr lang="nl-NL" sz="1400" kern="100" baseline="30000" dirty="0">
                          <a:effectLst/>
                        </a:rPr>
                        <a:t>e</a:t>
                      </a:r>
                      <a:r>
                        <a:rPr lang="nl-NL" sz="1400" kern="100" dirty="0">
                          <a:effectLst/>
                        </a:rPr>
                        <a:t> data workshop)</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Draft 1, november 2024. </a:t>
                      </a:r>
                    </a:p>
                    <a:p>
                      <a:pPr>
                        <a:lnSpc>
                          <a:spcPct val="115000"/>
                        </a:lnSpc>
                        <a:spcAft>
                          <a:spcPts val="800"/>
                        </a:spcAft>
                        <a:buNone/>
                      </a:pPr>
                      <a:r>
                        <a:rPr lang="nl-NL" sz="1400" kern="100">
                          <a:effectLst/>
                        </a:rPr>
                        <a:t>Draft 2, Q4 2025</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Q1 2026</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extLst>
                  <a:ext uri="{0D108BD9-81ED-4DB2-BD59-A6C34878D82A}">
                    <a16:rowId xmlns:a16="http://schemas.microsoft.com/office/drawing/2014/main" val="672405734"/>
                  </a:ext>
                </a:extLst>
              </a:tr>
              <a:tr h="757083">
                <a:tc>
                  <a:txBody>
                    <a:bodyPr/>
                    <a:lstStyle/>
                    <a:p>
                      <a:pPr>
                        <a:lnSpc>
                          <a:spcPct val="115000"/>
                        </a:lnSpc>
                        <a:spcAft>
                          <a:spcPts val="800"/>
                        </a:spcAft>
                        <a:buNone/>
                      </a:pPr>
                      <a:r>
                        <a:rPr lang="nl-NL" sz="1400" kern="100" dirty="0">
                          <a:effectLst/>
                        </a:rPr>
                        <a:t>Oppervlaktebehandeling van metalen en plastics (STM)</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Juni 2021</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Juni 2022</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2024</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Gepland Q1 2025 nog niet gepubliceerd</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extLst>
                  <a:ext uri="{0D108BD9-81ED-4DB2-BD59-A6C34878D82A}">
                    <a16:rowId xmlns:a16="http://schemas.microsoft.com/office/drawing/2014/main" val="3967401155"/>
                  </a:ext>
                </a:extLst>
              </a:tr>
              <a:tr h="593778">
                <a:tc>
                  <a:txBody>
                    <a:bodyPr/>
                    <a:lstStyle/>
                    <a:p>
                      <a:pPr>
                        <a:lnSpc>
                          <a:spcPct val="115000"/>
                        </a:lnSpc>
                        <a:spcAft>
                          <a:spcPts val="800"/>
                        </a:spcAft>
                        <a:buNone/>
                      </a:pPr>
                      <a:r>
                        <a:rPr lang="nl-NL" sz="1400" kern="100">
                          <a:effectLst/>
                        </a:rPr>
                        <a:t>Anorganische Bulkchemie (LVIC)</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 </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 </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Q4 2022</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2025</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extLst>
                  <a:ext uri="{0D108BD9-81ED-4DB2-BD59-A6C34878D82A}">
                    <a16:rowId xmlns:a16="http://schemas.microsoft.com/office/drawing/2014/main" val="1347515300"/>
                  </a:ext>
                </a:extLst>
              </a:tr>
              <a:tr h="289021">
                <a:tc>
                  <a:txBody>
                    <a:bodyPr/>
                    <a:lstStyle/>
                    <a:p>
                      <a:pPr>
                        <a:lnSpc>
                          <a:spcPct val="115000"/>
                        </a:lnSpc>
                        <a:spcAft>
                          <a:spcPts val="800"/>
                        </a:spcAft>
                        <a:buNone/>
                      </a:pPr>
                      <a:r>
                        <a:rPr lang="nl-NL" sz="1400" kern="100">
                          <a:effectLst/>
                        </a:rPr>
                        <a:t>Stortplaatsen (LAN)</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 </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Q4 2024</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6-9 okt. 2025</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2026</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Q3 2027</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extLst>
                  <a:ext uri="{0D108BD9-81ED-4DB2-BD59-A6C34878D82A}">
                    <a16:rowId xmlns:a16="http://schemas.microsoft.com/office/drawing/2014/main" val="4007818546"/>
                  </a:ext>
                </a:extLst>
              </a:tr>
              <a:tr h="289021">
                <a:tc>
                  <a:txBody>
                    <a:bodyPr/>
                    <a:lstStyle/>
                    <a:p>
                      <a:pPr>
                        <a:lnSpc>
                          <a:spcPct val="115000"/>
                        </a:lnSpc>
                        <a:spcAft>
                          <a:spcPts val="800"/>
                        </a:spcAft>
                        <a:buNone/>
                      </a:pPr>
                      <a:r>
                        <a:rPr lang="nl-NL" sz="1400" kern="100">
                          <a:effectLst/>
                        </a:rPr>
                        <a:t>IJzer en Staal (IS)</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2026</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Q1-Q2 2026</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extLst>
                  <a:ext uri="{0D108BD9-81ED-4DB2-BD59-A6C34878D82A}">
                    <a16:rowId xmlns:a16="http://schemas.microsoft.com/office/drawing/2014/main" val="1858944868"/>
                  </a:ext>
                </a:extLst>
              </a:tr>
              <a:tr h="593778">
                <a:tc>
                  <a:txBody>
                    <a:bodyPr/>
                    <a:lstStyle/>
                    <a:p>
                      <a:pPr>
                        <a:lnSpc>
                          <a:spcPct val="115000"/>
                        </a:lnSpc>
                        <a:spcAft>
                          <a:spcPts val="800"/>
                        </a:spcAft>
                        <a:buNone/>
                      </a:pPr>
                      <a:r>
                        <a:rPr lang="nl-NL" sz="1400" kern="100">
                          <a:effectLst/>
                        </a:rPr>
                        <a:t>Grootschalige productie van batterijen (PBG)</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2025</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extLst>
                  <a:ext uri="{0D108BD9-81ED-4DB2-BD59-A6C34878D82A}">
                    <a16:rowId xmlns:a16="http://schemas.microsoft.com/office/drawing/2014/main" val="2347463994"/>
                  </a:ext>
                </a:extLst>
              </a:tr>
              <a:tr h="593778">
                <a:tc>
                  <a:txBody>
                    <a:bodyPr/>
                    <a:lstStyle/>
                    <a:p>
                      <a:pPr>
                        <a:lnSpc>
                          <a:spcPct val="115000"/>
                        </a:lnSpc>
                        <a:spcAft>
                          <a:spcPts val="800"/>
                        </a:spcAft>
                        <a:buNone/>
                      </a:pPr>
                      <a:r>
                        <a:rPr lang="nl-NL" sz="1400" kern="100">
                          <a:effectLst/>
                        </a:rPr>
                        <a:t>Cement, kalk en magnesiumoxide (CLM)</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2027</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extLst>
                  <a:ext uri="{0D108BD9-81ED-4DB2-BD59-A6C34878D82A}">
                    <a16:rowId xmlns:a16="http://schemas.microsoft.com/office/drawing/2014/main" val="2975985568"/>
                  </a:ext>
                </a:extLst>
              </a:tr>
              <a:tr h="289021">
                <a:tc>
                  <a:txBody>
                    <a:bodyPr/>
                    <a:lstStyle/>
                    <a:p>
                      <a:pPr>
                        <a:lnSpc>
                          <a:spcPct val="115000"/>
                        </a:lnSpc>
                        <a:spcAft>
                          <a:spcPts val="800"/>
                        </a:spcAft>
                        <a:buNone/>
                      </a:pPr>
                      <a:r>
                        <a:rPr lang="nl-NL" sz="1400" kern="100" dirty="0">
                          <a:effectLst/>
                        </a:rPr>
                        <a:t>Papier en pulp (PP)</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2027</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a:effectLst/>
                        </a:rPr>
                        <a:t>-</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tc>
                  <a:txBody>
                    <a:bodyPr/>
                    <a:lstStyle/>
                    <a:p>
                      <a:pPr>
                        <a:lnSpc>
                          <a:spcPct val="115000"/>
                        </a:lnSpc>
                        <a:spcAft>
                          <a:spcPts val="800"/>
                        </a:spcAft>
                        <a:buNone/>
                      </a:pPr>
                      <a:r>
                        <a:rPr lang="nl-NL" sz="1400" kern="100" dirty="0">
                          <a:effectLst/>
                        </a:rPr>
                        <a:t>-</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128" marR="67128" marT="0" marB="0"/>
                </a:tc>
                <a:extLst>
                  <a:ext uri="{0D108BD9-81ED-4DB2-BD59-A6C34878D82A}">
                    <a16:rowId xmlns:a16="http://schemas.microsoft.com/office/drawing/2014/main" val="2226958680"/>
                  </a:ext>
                </a:extLst>
              </a:tr>
            </a:tbl>
          </a:graphicData>
        </a:graphic>
      </p:graphicFrame>
    </p:spTree>
    <p:extLst>
      <p:ext uri="{BB962C8B-B14F-4D97-AF65-F5344CB8AC3E}">
        <p14:creationId xmlns:p14="http://schemas.microsoft.com/office/powerpoint/2010/main" val="3128894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78CB1-4B2E-BFF7-8AA0-A8F789DF99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71E8FA-DAF0-2045-0F4F-B5EEAD83A5D2}"/>
              </a:ext>
              <a:ext uri="{C183D7F6-B498-43B3-948B-1728B52AA6E4}">
                <adec:decorative xmlns:adec="http://schemas.microsoft.com/office/drawing/2017/decorative" val="1"/>
              </a:ext>
            </a:extLst>
          </p:cNvPr>
          <p:cNvSpPr>
            <a:spLocks noGrp="1"/>
          </p:cNvSpPr>
          <p:nvPr>
            <p:ph type="ctrTitle"/>
          </p:nvPr>
        </p:nvSpPr>
        <p:spPr/>
        <p:txBody>
          <a:bodyPr/>
          <a:lstStyle/>
          <a:p>
            <a:r>
              <a:rPr lang="nl-NL" dirty="0"/>
              <a:t>Implementatie RIE 2.0 (1/7/2026)</a:t>
            </a:r>
            <a:br>
              <a:rPr lang="nl-NL" spc="-10" dirty="0">
                <a:solidFill>
                  <a:schemeClr val="tx1"/>
                </a:solidFill>
              </a:rPr>
            </a:br>
            <a:endParaRPr lang="nl-NL" dirty="0"/>
          </a:p>
        </p:txBody>
      </p:sp>
      <p:sp>
        <p:nvSpPr>
          <p:cNvPr id="3" name="Ondertitel 2">
            <a:extLst>
              <a:ext uri="{FF2B5EF4-FFF2-40B4-BE49-F238E27FC236}">
                <a16:creationId xmlns:a16="http://schemas.microsoft.com/office/drawing/2014/main" id="{D792D644-2421-E19D-91EF-762356470BF8}"/>
              </a:ext>
              <a:ext uri="{C183D7F6-B498-43B3-948B-1728B52AA6E4}">
                <adec:decorative xmlns:adec="http://schemas.microsoft.com/office/drawing/2017/decorative" val="1"/>
              </a:ext>
            </a:extLst>
          </p:cNvPr>
          <p:cNvSpPr>
            <a:spLocks noGrp="1"/>
          </p:cNvSpPr>
          <p:nvPr>
            <p:ph type="subTitle" idx="1"/>
          </p:nvPr>
        </p:nvSpPr>
        <p:spPr/>
        <p:txBody>
          <a:bodyPr/>
          <a:lstStyle/>
          <a:p>
            <a:pPr marL="457200" indent="-457200">
              <a:buFont typeface="Wingdings" panose="05000000000000000000" pitchFamily="2" charset="2"/>
              <a:buChar char="v"/>
            </a:pPr>
            <a:r>
              <a:rPr lang="nl-NL" sz="2800" spc="-10" dirty="0">
                <a:solidFill>
                  <a:srgbClr val="275837"/>
                </a:solidFill>
                <a:latin typeface="Asap"/>
              </a:rPr>
              <a:t>Onderkant BREF-range is uitgangspunt; ‘het strengste uiterste van de volledige bandbreedte’.</a:t>
            </a:r>
          </a:p>
          <a:p>
            <a:pPr marL="0" indent="0">
              <a:buNone/>
            </a:pPr>
            <a:endParaRPr lang="nl-NL" dirty="0"/>
          </a:p>
        </p:txBody>
      </p:sp>
      <p:sp>
        <p:nvSpPr>
          <p:cNvPr id="5" name="Tijdelijke aanduiding voor dianummer 4">
            <a:extLst>
              <a:ext uri="{FF2B5EF4-FFF2-40B4-BE49-F238E27FC236}">
                <a16:creationId xmlns:a16="http://schemas.microsoft.com/office/drawing/2014/main" id="{34BF9A07-11E6-6BFD-9C26-06188D99A2BA}"/>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12</a:t>
            </a:fld>
            <a:endParaRPr lang="nl-NL"/>
          </a:p>
        </p:txBody>
      </p:sp>
      <p:sp>
        <p:nvSpPr>
          <p:cNvPr id="18" name="object 5">
            <a:extLst>
              <a:ext uri="{FF2B5EF4-FFF2-40B4-BE49-F238E27FC236}">
                <a16:creationId xmlns:a16="http://schemas.microsoft.com/office/drawing/2014/main" id="{B046D48B-ECED-E042-E528-E6CFA2764E77}"/>
              </a:ext>
              <a:ext uri="{C183D7F6-B498-43B3-948B-1728B52AA6E4}">
                <adec:decorative xmlns:adec="http://schemas.microsoft.com/office/drawing/2017/decorative" val="1"/>
              </a:ext>
            </a:extLst>
          </p:cNvPr>
          <p:cNvSpPr txBox="1"/>
          <p:nvPr/>
        </p:nvSpPr>
        <p:spPr>
          <a:xfrm>
            <a:off x="571500" y="3987472"/>
            <a:ext cx="7241508" cy="2166619"/>
          </a:xfrm>
          <a:prstGeom prst="rect">
            <a:avLst/>
          </a:prstGeom>
        </p:spPr>
        <p:txBody>
          <a:bodyPr vert="horz" wrap="square" lIns="0" tIns="12065" rIns="0" bIns="0" rtlCol="0">
            <a:spAutoFit/>
          </a:bodyPr>
          <a:lstStyle/>
          <a:p>
            <a:pPr marL="457200" indent="-457200">
              <a:buFont typeface="Wingdings" panose="05000000000000000000" pitchFamily="2" charset="2"/>
              <a:buChar char="v"/>
            </a:pPr>
            <a:r>
              <a:rPr lang="nl-NL" sz="2800" spc="-10" dirty="0">
                <a:solidFill>
                  <a:srgbClr val="275837"/>
                </a:solidFill>
                <a:latin typeface="Asap"/>
              </a:rPr>
              <a:t>Als onderkant range haalbaar is? </a:t>
            </a:r>
          </a:p>
          <a:p>
            <a:pPr marL="457200" indent="-457200">
              <a:buFont typeface="Wingdings" panose="05000000000000000000" pitchFamily="2" charset="2"/>
              <a:buChar char="v"/>
            </a:pPr>
            <a:r>
              <a:rPr lang="nl-NL" sz="2800" spc="-10" dirty="0">
                <a:solidFill>
                  <a:srgbClr val="275837"/>
                </a:solidFill>
                <a:latin typeface="Asap"/>
              </a:rPr>
              <a:t>Invulling Onderzoek en Kostenbatenanalyse.</a:t>
            </a:r>
          </a:p>
          <a:p>
            <a:pPr marL="457200" indent="-457200">
              <a:buFont typeface="Wingdings" panose="05000000000000000000" pitchFamily="2" charset="2"/>
              <a:buChar char="v"/>
            </a:pPr>
            <a:r>
              <a:rPr lang="nl-NL" sz="2800" spc="-10" dirty="0">
                <a:solidFill>
                  <a:srgbClr val="275837"/>
                </a:solidFill>
                <a:latin typeface="Asap"/>
              </a:rPr>
              <a:t>Welke behoefte bij format ‘Onderzoek’?</a:t>
            </a:r>
          </a:p>
          <a:p>
            <a:endParaRPr lang="nl-NL" sz="2800" spc="-10" dirty="0">
              <a:solidFill>
                <a:srgbClr val="275837"/>
              </a:solidFill>
              <a:latin typeface="Asap"/>
            </a:endParaRPr>
          </a:p>
          <a:p>
            <a:r>
              <a:rPr lang="nl-NL" sz="2800" spc="-10" dirty="0">
                <a:solidFill>
                  <a:srgbClr val="275837"/>
                </a:solidFill>
                <a:latin typeface="Asap"/>
              </a:rPr>
              <a:t>Nieuwe IPPC-cat.: </a:t>
            </a:r>
          </a:p>
        </p:txBody>
      </p:sp>
      <p:grpSp>
        <p:nvGrpSpPr>
          <p:cNvPr id="19" name="Groep 18">
            <a:extLst>
              <a:ext uri="{FF2B5EF4-FFF2-40B4-BE49-F238E27FC236}">
                <a16:creationId xmlns:a16="http://schemas.microsoft.com/office/drawing/2014/main" id="{59BC9686-15AC-7C30-7BEA-82816D4C3D9A}"/>
              </a:ext>
              <a:ext uri="{C183D7F6-B498-43B3-948B-1728B52AA6E4}">
                <adec:decorative xmlns:adec="http://schemas.microsoft.com/office/drawing/2017/decorative" val="1"/>
              </a:ext>
            </a:extLst>
          </p:cNvPr>
          <p:cNvGrpSpPr/>
          <p:nvPr/>
        </p:nvGrpSpPr>
        <p:grpSpPr>
          <a:xfrm>
            <a:off x="571500" y="1865105"/>
            <a:ext cx="11044238" cy="2010845"/>
            <a:chOff x="751500" y="2047690"/>
            <a:chExt cx="11044238" cy="2010845"/>
          </a:xfrm>
        </p:grpSpPr>
        <p:cxnSp>
          <p:nvCxnSpPr>
            <p:cNvPr id="20" name="Rechte verbindingslijn 19">
              <a:extLst>
                <a:ext uri="{FF2B5EF4-FFF2-40B4-BE49-F238E27FC236}">
                  <a16:creationId xmlns:a16="http://schemas.microsoft.com/office/drawing/2014/main" id="{DB7EB2A9-58C6-204B-76A6-D238E07DBEB1}"/>
                </a:ext>
              </a:extLst>
            </p:cNvPr>
            <p:cNvCxnSpPr/>
            <p:nvPr/>
          </p:nvCxnSpPr>
          <p:spPr>
            <a:xfrm>
              <a:off x="751500" y="2666770"/>
              <a:ext cx="11044238"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9D3D917-1D52-0775-1C64-1A4240477F69}"/>
                </a:ext>
              </a:extLst>
            </p:cNvPr>
            <p:cNvCxnSpPr/>
            <p:nvPr/>
          </p:nvCxnSpPr>
          <p:spPr>
            <a:xfrm>
              <a:off x="1492272" y="2273745"/>
              <a:ext cx="0" cy="829104"/>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3CE62F5A-0372-25DA-187A-B907CE80F7DA}"/>
                </a:ext>
              </a:extLst>
            </p:cNvPr>
            <p:cNvCxnSpPr/>
            <p:nvPr/>
          </p:nvCxnSpPr>
          <p:spPr>
            <a:xfrm>
              <a:off x="7795555" y="2273745"/>
              <a:ext cx="0" cy="829104"/>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D15740B7-AE66-DEF2-E1C1-5182C9646F7D}"/>
                </a:ext>
              </a:extLst>
            </p:cNvPr>
            <p:cNvSpPr txBox="1"/>
            <p:nvPr/>
          </p:nvSpPr>
          <p:spPr>
            <a:xfrm>
              <a:off x="3398070" y="2047690"/>
              <a:ext cx="2808203" cy="539733"/>
            </a:xfrm>
            <a:prstGeom prst="rect">
              <a:avLst/>
            </a:prstGeom>
            <a:noFill/>
          </p:spPr>
          <p:txBody>
            <a:bodyPr wrap="square" rtlCol="0">
              <a:spAutoFit/>
            </a:bodyPr>
            <a:lstStyle/>
            <a:p>
              <a:r>
                <a:rPr lang="en-US" sz="2800" dirty="0"/>
                <a:t>Range BBT-GEN</a:t>
              </a:r>
              <a:endParaRPr lang="nl-NL" sz="2800" dirty="0"/>
            </a:p>
          </p:txBody>
        </p:sp>
        <p:sp>
          <p:nvSpPr>
            <p:cNvPr id="24" name="Tekstvak 23">
              <a:extLst>
                <a:ext uri="{FF2B5EF4-FFF2-40B4-BE49-F238E27FC236}">
                  <a16:creationId xmlns:a16="http://schemas.microsoft.com/office/drawing/2014/main" id="{47BAF028-ECD2-E785-12DF-C23C4B44B213}"/>
                </a:ext>
              </a:extLst>
            </p:cNvPr>
            <p:cNvSpPr txBox="1"/>
            <p:nvPr/>
          </p:nvSpPr>
          <p:spPr>
            <a:xfrm>
              <a:off x="1215196" y="3300652"/>
              <a:ext cx="554149" cy="523220"/>
            </a:xfrm>
            <a:prstGeom prst="rect">
              <a:avLst/>
            </a:prstGeom>
            <a:noFill/>
          </p:spPr>
          <p:txBody>
            <a:bodyPr wrap="square" rtlCol="0">
              <a:spAutoFit/>
            </a:bodyPr>
            <a:lstStyle/>
            <a:p>
              <a:r>
                <a:rPr lang="nl-NL" sz="2800" dirty="0"/>
                <a:t>40</a:t>
              </a:r>
            </a:p>
          </p:txBody>
        </p:sp>
        <p:sp>
          <p:nvSpPr>
            <p:cNvPr id="25" name="Tekstvak 24">
              <a:extLst>
                <a:ext uri="{FF2B5EF4-FFF2-40B4-BE49-F238E27FC236}">
                  <a16:creationId xmlns:a16="http://schemas.microsoft.com/office/drawing/2014/main" id="{716E4BDD-5C7D-D081-17A3-16A6378DA2FD}"/>
                </a:ext>
              </a:extLst>
            </p:cNvPr>
            <p:cNvSpPr txBox="1"/>
            <p:nvPr/>
          </p:nvSpPr>
          <p:spPr>
            <a:xfrm>
              <a:off x="7518970" y="3300652"/>
              <a:ext cx="553169" cy="539733"/>
            </a:xfrm>
            <a:prstGeom prst="rect">
              <a:avLst/>
            </a:prstGeom>
            <a:noFill/>
          </p:spPr>
          <p:txBody>
            <a:bodyPr wrap="square" rtlCol="0">
              <a:spAutoFit/>
            </a:bodyPr>
            <a:lstStyle/>
            <a:p>
              <a:r>
                <a:rPr lang="en-US" sz="2800" dirty="0"/>
                <a:t>90</a:t>
              </a:r>
              <a:endParaRPr lang="nl-NL" sz="2800" dirty="0"/>
            </a:p>
          </p:txBody>
        </p:sp>
        <p:sp>
          <p:nvSpPr>
            <p:cNvPr id="26" name="Tekstvak 25">
              <a:extLst>
                <a:ext uri="{FF2B5EF4-FFF2-40B4-BE49-F238E27FC236}">
                  <a16:creationId xmlns:a16="http://schemas.microsoft.com/office/drawing/2014/main" id="{A0D6F8A1-D028-2673-2187-733DADC394FE}"/>
                </a:ext>
              </a:extLst>
            </p:cNvPr>
            <p:cNvSpPr txBox="1"/>
            <p:nvPr/>
          </p:nvSpPr>
          <p:spPr>
            <a:xfrm>
              <a:off x="3502789" y="3143716"/>
              <a:ext cx="3432114" cy="830997"/>
            </a:xfrm>
            <a:prstGeom prst="rect">
              <a:avLst/>
            </a:prstGeom>
            <a:noFill/>
          </p:spPr>
          <p:txBody>
            <a:bodyPr wrap="square" rtlCol="0">
              <a:spAutoFit/>
            </a:bodyPr>
            <a:lstStyle/>
            <a:p>
              <a:pPr algn="ctr"/>
              <a:r>
                <a:rPr lang="en-US" sz="2800" dirty="0" err="1"/>
                <a:t>Onderzoek</a:t>
              </a:r>
              <a:endParaRPr lang="en-US" sz="2800" dirty="0"/>
            </a:p>
            <a:p>
              <a:pPr algn="ctr"/>
              <a:r>
                <a:rPr lang="en-US" sz="2000" dirty="0"/>
                <a:t>Technical Assessment</a:t>
              </a:r>
              <a:endParaRPr lang="nl-NL" sz="2000" dirty="0"/>
            </a:p>
          </p:txBody>
        </p:sp>
        <p:sp>
          <p:nvSpPr>
            <p:cNvPr id="27" name="Tekstvak 26">
              <a:extLst>
                <a:ext uri="{FF2B5EF4-FFF2-40B4-BE49-F238E27FC236}">
                  <a16:creationId xmlns:a16="http://schemas.microsoft.com/office/drawing/2014/main" id="{1194EDA9-1DF1-2E17-FE02-56E52F5807B4}"/>
                </a:ext>
              </a:extLst>
            </p:cNvPr>
            <p:cNvSpPr txBox="1"/>
            <p:nvPr/>
          </p:nvSpPr>
          <p:spPr>
            <a:xfrm>
              <a:off x="8250364" y="3074316"/>
              <a:ext cx="3073967" cy="984219"/>
            </a:xfrm>
            <a:prstGeom prst="rect">
              <a:avLst/>
            </a:prstGeom>
            <a:noFill/>
          </p:spPr>
          <p:txBody>
            <a:bodyPr wrap="square" rtlCol="0">
              <a:spAutoFit/>
            </a:bodyPr>
            <a:lstStyle/>
            <a:p>
              <a:r>
                <a:rPr lang="en-US" sz="2800" dirty="0"/>
                <a:t>Onderzoek + kostenbatenanalyse</a:t>
              </a:r>
              <a:endParaRPr lang="nl-NL" sz="2800" dirty="0"/>
            </a:p>
          </p:txBody>
        </p:sp>
        <p:cxnSp>
          <p:nvCxnSpPr>
            <p:cNvPr id="28" name="Rechte verbindingslijn met pijl 27">
              <a:extLst>
                <a:ext uri="{FF2B5EF4-FFF2-40B4-BE49-F238E27FC236}">
                  <a16:creationId xmlns:a16="http://schemas.microsoft.com/office/drawing/2014/main" id="{18A33FCC-1265-0379-CDE3-8F8457AA4F4E}"/>
                </a:ext>
              </a:extLst>
            </p:cNvPr>
            <p:cNvCxnSpPr/>
            <p:nvPr/>
          </p:nvCxnSpPr>
          <p:spPr>
            <a:xfrm flipH="1">
              <a:off x="1492271" y="2349672"/>
              <a:ext cx="1905799"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53E3844F-C925-126A-114C-B29A7A8BD4E9}"/>
                </a:ext>
              </a:extLst>
            </p:cNvPr>
            <p:cNvCxnSpPr>
              <a:cxnSpLocks/>
            </p:cNvCxnSpPr>
            <p:nvPr/>
          </p:nvCxnSpPr>
          <p:spPr>
            <a:xfrm>
              <a:off x="6004247" y="2349672"/>
              <a:ext cx="1791309" cy="0"/>
            </a:xfrm>
            <a:prstGeom prst="straightConnector1">
              <a:avLst/>
            </a:prstGeom>
            <a:ln w="571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 name="object 5">
            <a:extLst>
              <a:ext uri="{FF2B5EF4-FFF2-40B4-BE49-F238E27FC236}">
                <a16:creationId xmlns:a16="http://schemas.microsoft.com/office/drawing/2014/main" id="{1C46E840-B434-5009-39A0-FAD6B1B7477D}"/>
              </a:ext>
              <a:ext uri="{C183D7F6-B498-43B3-948B-1728B52AA6E4}">
                <adec:decorative xmlns:adec="http://schemas.microsoft.com/office/drawing/2017/decorative" val="1"/>
              </a:ext>
            </a:extLst>
          </p:cNvPr>
          <p:cNvSpPr txBox="1"/>
          <p:nvPr/>
        </p:nvSpPr>
        <p:spPr>
          <a:xfrm>
            <a:off x="3354842" y="5377517"/>
            <a:ext cx="5075522" cy="1243289"/>
          </a:xfrm>
          <a:prstGeom prst="rect">
            <a:avLst/>
          </a:prstGeom>
          <a:ln>
            <a:solidFill>
              <a:schemeClr val="tx1">
                <a:lumMod val="65000"/>
                <a:lumOff val="35000"/>
              </a:schemeClr>
            </a:solidFill>
          </a:ln>
        </p:spPr>
        <p:txBody>
          <a:bodyPr vert="horz" wrap="square" lIns="0" tIns="12065" rIns="0" bIns="0" rtlCol="0">
            <a:spAutoFit/>
          </a:bodyPr>
          <a:lstStyle/>
          <a:p>
            <a:pPr marL="92075"/>
            <a:r>
              <a:rPr lang="nl-NL" sz="2000" spc="-10" dirty="0">
                <a:solidFill>
                  <a:srgbClr val="275837"/>
                </a:solidFill>
                <a:latin typeface="Asap"/>
              </a:rPr>
              <a:t>1.4, pyrolyse toegevoegd</a:t>
            </a:r>
          </a:p>
          <a:p>
            <a:pPr marL="92075"/>
            <a:r>
              <a:rPr lang="nl-NL" sz="2000" spc="-10" dirty="0">
                <a:solidFill>
                  <a:srgbClr val="275837"/>
                </a:solidFill>
                <a:latin typeface="Asap"/>
              </a:rPr>
              <a:t>2.7, fabricage batterijen (grootschalig)</a:t>
            </a:r>
          </a:p>
          <a:p>
            <a:pPr marL="92075"/>
            <a:r>
              <a:rPr lang="nl-NL" sz="2000" spc="-10" dirty="0">
                <a:solidFill>
                  <a:srgbClr val="275837"/>
                </a:solidFill>
                <a:latin typeface="Asap"/>
              </a:rPr>
              <a:t>4.2, productie H</a:t>
            </a:r>
            <a:r>
              <a:rPr lang="nl-NL" sz="2000" spc="-10" baseline="-25000" dirty="0">
                <a:solidFill>
                  <a:srgbClr val="275837"/>
                </a:solidFill>
                <a:latin typeface="Asap"/>
              </a:rPr>
              <a:t>2</a:t>
            </a:r>
            <a:r>
              <a:rPr lang="nl-NL" sz="2000" spc="-10" dirty="0">
                <a:solidFill>
                  <a:srgbClr val="275837"/>
                </a:solidFill>
                <a:latin typeface="Asap"/>
              </a:rPr>
              <a:t> (</a:t>
            </a:r>
            <a:r>
              <a:rPr lang="nl-NL" sz="2000" spc="-10" dirty="0" err="1">
                <a:solidFill>
                  <a:srgbClr val="275837"/>
                </a:solidFill>
                <a:latin typeface="Asap"/>
              </a:rPr>
              <a:t>electrolyse</a:t>
            </a:r>
            <a:r>
              <a:rPr lang="nl-NL" sz="2000" spc="-10" dirty="0">
                <a:solidFill>
                  <a:srgbClr val="275837"/>
                </a:solidFill>
                <a:latin typeface="Asap"/>
              </a:rPr>
              <a:t>) naar 6.6</a:t>
            </a:r>
          </a:p>
          <a:p>
            <a:pPr marL="92075"/>
            <a:r>
              <a:rPr lang="nl-NL" sz="2000" spc="-10" dirty="0">
                <a:solidFill>
                  <a:srgbClr val="275837"/>
                </a:solidFill>
                <a:latin typeface="Asap"/>
              </a:rPr>
              <a:t>Veehouderij (was 6.6) naar art. 70 wel VV-plicht</a:t>
            </a:r>
          </a:p>
        </p:txBody>
      </p:sp>
    </p:spTree>
    <p:extLst>
      <p:ext uri="{BB962C8B-B14F-4D97-AF65-F5344CB8AC3E}">
        <p14:creationId xmlns:p14="http://schemas.microsoft.com/office/powerpoint/2010/main" val="2166371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8C707-3A12-9EEE-9178-D16B08B418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B49F69F-9278-197F-E119-136C73CEE9BC}"/>
              </a:ext>
            </a:extLst>
          </p:cNvPr>
          <p:cNvSpPr>
            <a:spLocks noGrp="1"/>
          </p:cNvSpPr>
          <p:nvPr>
            <p:ph type="ctrTitle"/>
          </p:nvPr>
        </p:nvSpPr>
        <p:spPr/>
        <p:txBody>
          <a:bodyPr/>
          <a:lstStyle/>
          <a:p>
            <a:r>
              <a:rPr lang="nl-NL" sz="4800" dirty="0"/>
              <a:t>En dan… Actualiseren vergunningen.</a:t>
            </a:r>
          </a:p>
        </p:txBody>
      </p:sp>
      <p:sp>
        <p:nvSpPr>
          <p:cNvPr id="3" name="Ondertitel 2">
            <a:extLst>
              <a:ext uri="{FF2B5EF4-FFF2-40B4-BE49-F238E27FC236}">
                <a16:creationId xmlns:a16="http://schemas.microsoft.com/office/drawing/2014/main" id="{7D6E94EE-66A3-56CE-C98D-24DECCF858D4}"/>
              </a:ext>
            </a:extLst>
          </p:cNvPr>
          <p:cNvSpPr>
            <a:spLocks noGrp="1"/>
          </p:cNvSpPr>
          <p:nvPr>
            <p:ph type="subTitle" idx="1"/>
          </p:nvPr>
        </p:nvSpPr>
        <p:spPr>
          <a:xfrm>
            <a:off x="571499" y="1212850"/>
            <a:ext cx="11296035" cy="2216150"/>
          </a:xfrm>
        </p:spPr>
        <p:txBody>
          <a:bodyPr/>
          <a:lstStyle/>
          <a:p>
            <a:pPr marL="0" lvl="0" indent="0" eaLnBrk="0" hangingPunct="0">
              <a:spcBef>
                <a:spcPts val="425"/>
              </a:spcBef>
              <a:buNone/>
              <a:defRPr/>
            </a:pPr>
            <a:r>
              <a:rPr lang="nl-NL" sz="2800" spc="-10" dirty="0">
                <a:solidFill>
                  <a:srgbClr val="275837"/>
                </a:solidFill>
                <a:latin typeface="Asap"/>
                <a:cs typeface="Asap"/>
              </a:rPr>
              <a:t>Actualisatieplicht binnen 4 jaar na publicatie BBT-conclusies:</a:t>
            </a:r>
          </a:p>
          <a:p>
            <a:pPr lvl="0" eaLnBrk="0" hangingPunct="0">
              <a:spcBef>
                <a:spcPts val="425"/>
              </a:spcBef>
              <a:buFont typeface="Wingdings" panose="05000000000000000000" pitchFamily="2" charset="2"/>
              <a:buChar char="v"/>
              <a:defRPr/>
            </a:pPr>
            <a:r>
              <a:rPr lang="nl-NL" sz="2800" spc="-10" dirty="0">
                <a:solidFill>
                  <a:srgbClr val="275837"/>
                </a:solidFill>
                <a:latin typeface="Asap"/>
                <a:cs typeface="Asap"/>
              </a:rPr>
              <a:t>Voorschriften toetsen aan BBT-conclusies (Milieu en Water)</a:t>
            </a:r>
          </a:p>
          <a:p>
            <a:pPr lvl="0" eaLnBrk="0" hangingPunct="0">
              <a:spcBef>
                <a:spcPts val="425"/>
              </a:spcBef>
              <a:buFont typeface="Wingdings" panose="05000000000000000000" pitchFamily="2" charset="2"/>
              <a:buChar char="v"/>
              <a:defRPr/>
            </a:pPr>
            <a:r>
              <a:rPr lang="nl-NL" sz="2800" spc="-10" dirty="0" err="1">
                <a:solidFill>
                  <a:srgbClr val="275837"/>
                </a:solidFill>
                <a:latin typeface="Asap"/>
                <a:cs typeface="Asap"/>
              </a:rPr>
              <a:t>Zonodig</a:t>
            </a:r>
            <a:r>
              <a:rPr lang="nl-NL" sz="2800" spc="-10" dirty="0">
                <a:solidFill>
                  <a:srgbClr val="275837"/>
                </a:solidFill>
                <a:latin typeface="Asap"/>
                <a:cs typeface="Asap"/>
              </a:rPr>
              <a:t> actualiseren</a:t>
            </a:r>
          </a:p>
          <a:p>
            <a:pPr lvl="0" eaLnBrk="0" hangingPunct="0">
              <a:spcBef>
                <a:spcPts val="425"/>
              </a:spcBef>
              <a:buFont typeface="Wingdings" panose="05000000000000000000" pitchFamily="2" charset="2"/>
              <a:buChar char="v"/>
              <a:defRPr/>
            </a:pPr>
            <a:r>
              <a:rPr lang="nl-NL" sz="2800" spc="-10" dirty="0">
                <a:solidFill>
                  <a:srgbClr val="275837"/>
                </a:solidFill>
                <a:latin typeface="Asap"/>
                <a:cs typeface="Asap"/>
              </a:rPr>
              <a:t>IPPC-installatie moet binnen 4 jaar voldoen aan deze geactualiseerde voorschriften.</a:t>
            </a:r>
          </a:p>
          <a:p>
            <a:pPr lvl="0" eaLnBrk="0" hangingPunct="0">
              <a:spcBef>
                <a:spcPts val="425"/>
              </a:spcBef>
              <a:buFont typeface="Wingdings" panose="05000000000000000000" pitchFamily="2" charset="2"/>
              <a:buChar char="v"/>
              <a:defRPr/>
            </a:pPr>
            <a:r>
              <a:rPr lang="nl-NL" sz="2800" spc="-10" dirty="0">
                <a:solidFill>
                  <a:srgbClr val="275837"/>
                </a:solidFill>
                <a:latin typeface="Asap"/>
                <a:cs typeface="Asap"/>
              </a:rPr>
              <a:t>Afwijkingen melden IPPC-database</a:t>
            </a:r>
          </a:p>
        </p:txBody>
      </p:sp>
      <p:sp>
        <p:nvSpPr>
          <p:cNvPr id="5" name="Tijdelijke aanduiding voor dianummer 4">
            <a:extLst>
              <a:ext uri="{FF2B5EF4-FFF2-40B4-BE49-F238E27FC236}">
                <a16:creationId xmlns:a16="http://schemas.microsoft.com/office/drawing/2014/main" id="{6189C4FE-F468-1838-AD9D-8E397394D39E}"/>
              </a:ext>
            </a:extLst>
          </p:cNvPr>
          <p:cNvSpPr>
            <a:spLocks noGrp="1"/>
          </p:cNvSpPr>
          <p:nvPr>
            <p:ph type="sldNum" sz="quarter" idx="12"/>
          </p:nvPr>
        </p:nvSpPr>
        <p:spPr/>
        <p:txBody>
          <a:bodyPr/>
          <a:lstStyle/>
          <a:p>
            <a:fld id="{1B71BB4A-7DC0-41F9-B589-288E53C2F0C1}" type="slidenum">
              <a:rPr lang="nl-NL" smtClean="0"/>
              <a:t>13</a:t>
            </a:fld>
            <a:endParaRPr lang="nl-NL"/>
          </a:p>
        </p:txBody>
      </p:sp>
      <p:sp>
        <p:nvSpPr>
          <p:cNvPr id="7" name="Tijdelijke aanduiding voor tekst 2">
            <a:extLst>
              <a:ext uri="{FF2B5EF4-FFF2-40B4-BE49-F238E27FC236}">
                <a16:creationId xmlns:a16="http://schemas.microsoft.com/office/drawing/2014/main" id="{7F30E063-3841-2ADD-9014-0AD51A37D50F}"/>
              </a:ext>
            </a:extLst>
          </p:cNvPr>
          <p:cNvSpPr txBox="1">
            <a:spLocks/>
          </p:cNvSpPr>
          <p:nvPr/>
        </p:nvSpPr>
        <p:spPr bwMode="auto">
          <a:xfrm rot="21352933">
            <a:off x="3298504" y="3144731"/>
            <a:ext cx="8826391" cy="2186342"/>
          </a:xfrm>
          <a:prstGeom prst="rect">
            <a:avLst/>
          </a:prstGeom>
          <a:solidFill>
            <a:schemeClr val="accent1">
              <a:lumMod val="20000"/>
              <a:lumOff val="80000"/>
            </a:schemeClr>
          </a:solidFill>
          <a:ln>
            <a:noFill/>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ts val="423"/>
              </a:spcBef>
              <a:spcAft>
                <a:spcPct val="0"/>
              </a:spcAft>
              <a:buFont typeface="Arial" pitchFamily="34" charset="0"/>
              <a:buChar char="•"/>
              <a:defRPr sz="1800">
                <a:solidFill>
                  <a:srgbClr val="000000"/>
                </a:solidFill>
                <a:latin typeface="+mn-lt"/>
                <a:ea typeface="+mn-ea"/>
                <a:cs typeface="+mn-cs"/>
              </a:defRPr>
            </a:lvl1pPr>
            <a:lvl2pPr marL="741600" indent="-284400" algn="l" rtl="0" eaLnBrk="1" fontAlgn="base" hangingPunct="1">
              <a:spcBef>
                <a:spcPts val="423"/>
              </a:spcBef>
              <a:spcAft>
                <a:spcPct val="0"/>
              </a:spcAft>
              <a:buFont typeface="Verdana" pitchFamily="34" charset="0"/>
              <a:buChar char="–"/>
              <a:defRPr sz="1800">
                <a:solidFill>
                  <a:srgbClr val="000000"/>
                </a:solidFill>
                <a:latin typeface="+mn-lt"/>
              </a:defRPr>
            </a:lvl2pPr>
            <a:lvl3pPr marL="965200" indent="-342900" algn="l" rtl="0" eaLnBrk="1" fontAlgn="base" hangingPunct="1">
              <a:spcBef>
                <a:spcPts val="423"/>
              </a:spcBef>
              <a:spcAft>
                <a:spcPct val="0"/>
              </a:spcAft>
              <a:buFont typeface="Arial" pitchFamily="34" charset="0"/>
              <a:buChar char="•"/>
              <a:defRPr sz="1800">
                <a:solidFill>
                  <a:srgbClr val="000000"/>
                </a:solidFill>
                <a:latin typeface="+mn-lt"/>
              </a:defRPr>
            </a:lvl3pPr>
            <a:lvl4pPr marL="1274763" indent="-285750" algn="l" rtl="0" eaLnBrk="1" fontAlgn="base" hangingPunct="1">
              <a:spcBef>
                <a:spcPct val="5000"/>
              </a:spcBef>
              <a:spcAft>
                <a:spcPct val="0"/>
              </a:spcAft>
              <a:buFont typeface="Verdana" pitchFamily="34" charset="0"/>
              <a:buChar char="–"/>
              <a:defRPr sz="1800">
                <a:solidFill>
                  <a:srgbClr val="000000"/>
                </a:solidFill>
                <a:latin typeface="+mn-lt"/>
              </a:defRPr>
            </a:lvl4pPr>
            <a:lvl5pPr marL="1631950" indent="-285750" algn="l" rtl="0" eaLnBrk="1" fontAlgn="base" hangingPunct="1">
              <a:spcBef>
                <a:spcPts val="423"/>
              </a:spcBef>
              <a:spcAft>
                <a:spcPct val="0"/>
              </a:spcAft>
              <a:buFont typeface="Verdana" pitchFamily="34" charset="0"/>
              <a:buChar char="»"/>
              <a:defRPr sz="1800" baseline="0">
                <a:solidFill>
                  <a:srgbClr val="000000"/>
                </a:solidFill>
                <a:latin typeface="+mn-lt"/>
              </a:defRPr>
            </a:lvl5pPr>
            <a:lvl6pPr marL="1803400" algn="l" rtl="0" eaLnBrk="1" fontAlgn="base" hangingPunct="1">
              <a:spcBef>
                <a:spcPts val="423"/>
              </a:spcBef>
              <a:spcAft>
                <a:spcPct val="0"/>
              </a:spcAft>
              <a:buFont typeface="Verdana" pitchFamily="34" charset="0"/>
              <a:buChar char="»"/>
              <a:defRPr sz="1800" baseline="0">
                <a:solidFill>
                  <a:srgbClr val="000000"/>
                </a:solidFill>
                <a:latin typeface="+mn-lt"/>
              </a:defRPr>
            </a:lvl6pPr>
            <a:lvl7pPr marL="2260600" algn="l" rtl="0" eaLnBrk="1" fontAlgn="base" hangingPunct="1">
              <a:spcBef>
                <a:spcPct val="5000"/>
              </a:spcBef>
              <a:spcAft>
                <a:spcPct val="0"/>
              </a:spcAft>
              <a:buFont typeface="Verdana" pitchFamily="34" charset="0"/>
              <a:buChar char="»"/>
              <a:defRPr sz="2200">
                <a:solidFill>
                  <a:srgbClr val="000000"/>
                </a:solidFill>
                <a:latin typeface="+mn-lt"/>
              </a:defRPr>
            </a:lvl7pPr>
            <a:lvl8pPr marL="2717800" algn="l" rtl="0" eaLnBrk="1" fontAlgn="base" hangingPunct="1">
              <a:spcBef>
                <a:spcPct val="5000"/>
              </a:spcBef>
              <a:spcAft>
                <a:spcPct val="0"/>
              </a:spcAft>
              <a:buFont typeface="Verdana" pitchFamily="34" charset="0"/>
              <a:buChar char="»"/>
              <a:defRPr sz="2200">
                <a:solidFill>
                  <a:srgbClr val="000000"/>
                </a:solidFill>
                <a:latin typeface="+mn-lt"/>
              </a:defRPr>
            </a:lvl8pPr>
            <a:lvl9pPr marL="3175000" algn="l" rtl="0" eaLnBrk="1" fontAlgn="base" hangingPunct="1">
              <a:spcBef>
                <a:spcPct val="5000"/>
              </a:spcBef>
              <a:spcAft>
                <a:spcPct val="0"/>
              </a:spcAft>
              <a:buFont typeface="Verdana" pitchFamily="34" charset="0"/>
              <a:buChar char="»"/>
              <a:defRPr sz="2200">
                <a:solidFill>
                  <a:srgbClr val="000000"/>
                </a:solidFill>
                <a:latin typeface="+mn-lt"/>
              </a:defRPr>
            </a:lvl9pPr>
          </a:lstStyle>
          <a:p>
            <a:pPr marL="0" indent="0">
              <a:buNone/>
            </a:pPr>
            <a:r>
              <a:rPr lang="nl-NL" sz="1600" b="1" dirty="0" err="1">
                <a:latin typeface="Asap"/>
              </a:rPr>
              <a:t>Bkl</a:t>
            </a:r>
            <a:r>
              <a:rPr lang="nl-NL" sz="1600" b="1" dirty="0">
                <a:latin typeface="Asap"/>
              </a:rPr>
              <a:t>, Artikel 8.98. Actualisatieplicht</a:t>
            </a:r>
          </a:p>
          <a:p>
            <a:pPr marL="457200" indent="-457200">
              <a:buFont typeface="+mj-lt"/>
              <a:buAutoNum type="arabicPeriod"/>
            </a:pPr>
            <a:r>
              <a:rPr lang="nl-NL" sz="1600" dirty="0"/>
              <a:t>Het bevoegd gezag voor een omgevingsvergunning voor een milieubelastende activiteit, een lozingsactiviteit op een oppervlaktewaterlichaam of een lozingsactiviteit op een zuiveringtechnisch werk beziet </a:t>
            </a:r>
            <a:r>
              <a:rPr lang="nl-NL" sz="1600" b="1" dirty="0"/>
              <a:t>binnen vier jaar</a:t>
            </a:r>
            <a:r>
              <a:rPr lang="nl-NL" sz="1600" dirty="0"/>
              <a:t> na de bekendmaking van </a:t>
            </a:r>
            <a:r>
              <a:rPr lang="nl-NL" sz="1600" b="1" dirty="0"/>
              <a:t>nieuwe of herziene BBT-conclusies </a:t>
            </a:r>
            <a:r>
              <a:rPr lang="nl-NL" sz="1600" dirty="0"/>
              <a:t>over de hoofdactiviteit van de ippc-installatie of de aan de omgevingsvergunning verbonden voorschriften voldoen aan die nieuwe BBT-conclusies, aan overige BBT-conclusies en aan informatiedocumenten als bedoeld in </a:t>
            </a:r>
            <a:r>
              <a:rPr lang="nl-NL" sz="1600" dirty="0">
                <a:hlinkClick r:id="rId3"/>
              </a:rPr>
              <a:t>bijlage XVIII</a:t>
            </a:r>
            <a:r>
              <a:rPr lang="nl-NL" sz="1600" dirty="0"/>
              <a:t>, onder A, die sinds de verlening van de omgevingsvergunning of de laatste toetsing zijn vastgesteld of herzien.</a:t>
            </a:r>
          </a:p>
        </p:txBody>
      </p:sp>
    </p:spTree>
    <p:extLst>
      <p:ext uri="{BB962C8B-B14F-4D97-AF65-F5344CB8AC3E}">
        <p14:creationId xmlns:p14="http://schemas.microsoft.com/office/powerpoint/2010/main" val="4005778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C4DF8-A4FC-1237-6B4F-84A09CC8FC3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BFC3EF1-BC21-9AC6-0A6B-8C659A4E6FC5}"/>
              </a:ext>
            </a:extLst>
          </p:cNvPr>
          <p:cNvSpPr>
            <a:spLocks noGrp="1"/>
          </p:cNvSpPr>
          <p:nvPr>
            <p:ph type="ctrTitle"/>
          </p:nvPr>
        </p:nvSpPr>
        <p:spPr/>
        <p:txBody>
          <a:bodyPr/>
          <a:lstStyle/>
          <a:p>
            <a:r>
              <a:rPr lang="nl-NL" dirty="0"/>
              <a:t>Van BBT naar voorschrift.</a:t>
            </a:r>
          </a:p>
        </p:txBody>
      </p:sp>
      <p:sp>
        <p:nvSpPr>
          <p:cNvPr id="3" name="Ondertitel 2">
            <a:extLst>
              <a:ext uri="{FF2B5EF4-FFF2-40B4-BE49-F238E27FC236}">
                <a16:creationId xmlns:a16="http://schemas.microsoft.com/office/drawing/2014/main" id="{D39A7D47-24D2-78DA-47FE-A7B2C306A6E4}"/>
              </a:ext>
            </a:extLst>
          </p:cNvPr>
          <p:cNvSpPr>
            <a:spLocks noGrp="1"/>
          </p:cNvSpPr>
          <p:nvPr>
            <p:ph type="subTitle" idx="1"/>
          </p:nvPr>
        </p:nvSpPr>
        <p:spPr/>
        <p:txBody>
          <a:bodyPr/>
          <a:lstStyle/>
          <a:p>
            <a:pPr marL="0" lvl="0" indent="0" eaLnBrk="0" hangingPunct="0">
              <a:spcBef>
                <a:spcPts val="425"/>
              </a:spcBef>
              <a:buNone/>
              <a:defRPr/>
            </a:pPr>
            <a:r>
              <a:rPr lang="nl-NL" sz="2800" spc="-10" dirty="0">
                <a:solidFill>
                  <a:srgbClr val="275837"/>
                </a:solidFill>
                <a:latin typeface="Asap"/>
              </a:rPr>
              <a:t>Bepalen beste beschikbare technieken -&gt; BREF-document -&gt; BBT-conclusies</a:t>
            </a:r>
          </a:p>
          <a:p>
            <a:pPr marL="0" lvl="0" indent="0" eaLnBrk="0" hangingPunct="0">
              <a:spcBef>
                <a:spcPts val="425"/>
              </a:spcBef>
              <a:buNone/>
              <a:defRPr/>
            </a:pPr>
            <a:r>
              <a:rPr lang="nl-NL" sz="2800" spc="-10" dirty="0">
                <a:solidFill>
                  <a:srgbClr val="275837"/>
                </a:solidFill>
                <a:latin typeface="Asap"/>
              </a:rPr>
              <a:t>En natuurlijk… Oplegnotities.</a:t>
            </a:r>
          </a:p>
          <a:p>
            <a:pPr marL="0" lvl="0" indent="0" eaLnBrk="0" hangingPunct="0">
              <a:spcBef>
                <a:spcPts val="425"/>
              </a:spcBef>
              <a:buNone/>
              <a:defRPr/>
            </a:pPr>
            <a:endParaRPr lang="nl-NL" sz="2800" spc="-10" dirty="0">
              <a:solidFill>
                <a:srgbClr val="275837"/>
              </a:solidFill>
              <a:latin typeface="Asap"/>
            </a:endParaRPr>
          </a:p>
          <a:p>
            <a:pPr marL="0" lvl="0" indent="0" eaLnBrk="0" hangingPunct="0">
              <a:spcBef>
                <a:spcPts val="425"/>
              </a:spcBef>
              <a:buNone/>
              <a:defRPr/>
            </a:pPr>
            <a:r>
              <a:rPr lang="nl-NL" sz="2800" spc="-10" dirty="0">
                <a:solidFill>
                  <a:srgbClr val="275837"/>
                </a:solidFill>
                <a:latin typeface="Asap"/>
              </a:rPr>
              <a:t>BBT-conclusie: techniek met bijbehorende emissie(range)</a:t>
            </a:r>
          </a:p>
          <a:p>
            <a:pPr marL="0" lvl="0" indent="0" eaLnBrk="0" hangingPunct="0">
              <a:spcBef>
                <a:spcPts val="425"/>
              </a:spcBef>
              <a:buNone/>
              <a:defRPr/>
            </a:pPr>
            <a:endParaRPr lang="nl-NL" sz="2800" spc="-10" dirty="0">
              <a:solidFill>
                <a:srgbClr val="275837"/>
              </a:solidFill>
              <a:latin typeface="Asap"/>
            </a:endParaRPr>
          </a:p>
          <a:p>
            <a:pPr marL="0" lvl="0" indent="0" eaLnBrk="0" hangingPunct="0">
              <a:spcBef>
                <a:spcPts val="425"/>
              </a:spcBef>
              <a:buNone/>
              <a:defRPr/>
            </a:pPr>
            <a:r>
              <a:rPr lang="nl-NL" sz="2800" spc="-10" dirty="0">
                <a:solidFill>
                  <a:srgbClr val="275837"/>
                </a:solidFill>
                <a:latin typeface="Asap"/>
              </a:rPr>
              <a:t>Is emissie-eis haalbaar bij de aangevraagde techniek?</a:t>
            </a:r>
          </a:p>
          <a:p>
            <a:pPr marL="0" lvl="0" indent="0" eaLnBrk="0" hangingPunct="0">
              <a:spcBef>
                <a:spcPts val="425"/>
              </a:spcBef>
              <a:buNone/>
              <a:defRPr/>
            </a:pPr>
            <a:r>
              <a:rPr lang="nl-NL" sz="2800" spc="-10" dirty="0">
                <a:solidFill>
                  <a:srgbClr val="275837"/>
                </a:solidFill>
                <a:latin typeface="Asap"/>
              </a:rPr>
              <a:t>Motiveren waarom emissie-eis haalbaar is, enkel verwijzen naar BBT</a:t>
            </a:r>
          </a:p>
        </p:txBody>
      </p:sp>
      <p:sp>
        <p:nvSpPr>
          <p:cNvPr id="5" name="Tijdelijke aanduiding voor dianummer 4">
            <a:extLst>
              <a:ext uri="{FF2B5EF4-FFF2-40B4-BE49-F238E27FC236}">
                <a16:creationId xmlns:a16="http://schemas.microsoft.com/office/drawing/2014/main" id="{870310ED-CAE1-D5CF-9ECC-7481F92127E3}"/>
              </a:ext>
            </a:extLst>
          </p:cNvPr>
          <p:cNvSpPr>
            <a:spLocks noGrp="1"/>
          </p:cNvSpPr>
          <p:nvPr>
            <p:ph type="sldNum" sz="quarter" idx="12"/>
          </p:nvPr>
        </p:nvSpPr>
        <p:spPr/>
        <p:txBody>
          <a:bodyPr/>
          <a:lstStyle/>
          <a:p>
            <a:fld id="{1B71BB4A-7DC0-41F9-B589-288E53C2F0C1}" type="slidenum">
              <a:rPr lang="nl-NL" smtClean="0"/>
              <a:t>14</a:t>
            </a:fld>
            <a:endParaRPr lang="nl-NL"/>
          </a:p>
        </p:txBody>
      </p:sp>
      <p:sp>
        <p:nvSpPr>
          <p:cNvPr id="4" name="Tekstvak 3">
            <a:extLst>
              <a:ext uri="{FF2B5EF4-FFF2-40B4-BE49-F238E27FC236}">
                <a16:creationId xmlns:a16="http://schemas.microsoft.com/office/drawing/2014/main" id="{967E5C83-3972-C4FB-577F-41A5ABA6DEEC}"/>
              </a:ext>
            </a:extLst>
          </p:cNvPr>
          <p:cNvSpPr txBox="1"/>
          <p:nvPr/>
        </p:nvSpPr>
        <p:spPr>
          <a:xfrm>
            <a:off x="10433050" y="2921168"/>
            <a:ext cx="732723" cy="1015663"/>
          </a:xfrm>
          <a:prstGeom prst="rect">
            <a:avLst/>
          </a:prstGeom>
          <a:noFill/>
        </p:spPr>
        <p:txBody>
          <a:bodyPr wrap="square" rtlCol="0">
            <a:spAutoFit/>
          </a:bodyPr>
          <a:lstStyle/>
          <a:p>
            <a:r>
              <a:rPr lang="nl-NL" sz="6000" b="1" spc="-10" dirty="0">
                <a:solidFill>
                  <a:srgbClr val="FF0000"/>
                </a:solidFill>
              </a:rPr>
              <a:t>X</a:t>
            </a:r>
            <a:endParaRPr lang="nl-NL" sz="6000" dirty="0"/>
          </a:p>
        </p:txBody>
      </p:sp>
      <p:sp>
        <p:nvSpPr>
          <p:cNvPr id="6" name="Tijdelijke aanduiding voor tekst 2">
            <a:extLst>
              <a:ext uri="{FF2B5EF4-FFF2-40B4-BE49-F238E27FC236}">
                <a16:creationId xmlns:a16="http://schemas.microsoft.com/office/drawing/2014/main" id="{5E04195A-A9F4-0F62-9FEA-9B7E45670721}"/>
              </a:ext>
            </a:extLst>
          </p:cNvPr>
          <p:cNvSpPr txBox="1">
            <a:spLocks/>
          </p:cNvSpPr>
          <p:nvPr/>
        </p:nvSpPr>
        <p:spPr bwMode="auto">
          <a:xfrm rot="21178129">
            <a:off x="4479536" y="4198479"/>
            <a:ext cx="7615991" cy="2044131"/>
          </a:xfrm>
          <a:prstGeom prst="rect">
            <a:avLst/>
          </a:prstGeom>
          <a:solidFill>
            <a:schemeClr val="accent1">
              <a:lumMod val="20000"/>
              <a:lumOff val="80000"/>
            </a:schemeClr>
          </a:solidFill>
          <a:ln>
            <a:noFill/>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ts val="423"/>
              </a:spcBef>
              <a:spcAft>
                <a:spcPct val="0"/>
              </a:spcAft>
              <a:buFont typeface="Arial" pitchFamily="34" charset="0"/>
              <a:buChar char="•"/>
              <a:defRPr sz="1800">
                <a:solidFill>
                  <a:srgbClr val="000000"/>
                </a:solidFill>
                <a:latin typeface="+mn-lt"/>
                <a:ea typeface="+mn-ea"/>
                <a:cs typeface="+mn-cs"/>
              </a:defRPr>
            </a:lvl1pPr>
            <a:lvl2pPr marL="741600" indent="-284400" algn="l" rtl="0" eaLnBrk="1" fontAlgn="base" hangingPunct="1">
              <a:spcBef>
                <a:spcPts val="423"/>
              </a:spcBef>
              <a:spcAft>
                <a:spcPct val="0"/>
              </a:spcAft>
              <a:buFont typeface="Verdana" pitchFamily="34" charset="0"/>
              <a:buChar char="–"/>
              <a:defRPr sz="1800">
                <a:solidFill>
                  <a:srgbClr val="000000"/>
                </a:solidFill>
                <a:latin typeface="+mn-lt"/>
              </a:defRPr>
            </a:lvl2pPr>
            <a:lvl3pPr marL="965200" indent="-342900" algn="l" rtl="0" eaLnBrk="1" fontAlgn="base" hangingPunct="1">
              <a:spcBef>
                <a:spcPts val="423"/>
              </a:spcBef>
              <a:spcAft>
                <a:spcPct val="0"/>
              </a:spcAft>
              <a:buFont typeface="Arial" pitchFamily="34" charset="0"/>
              <a:buChar char="•"/>
              <a:defRPr sz="1800">
                <a:solidFill>
                  <a:srgbClr val="000000"/>
                </a:solidFill>
                <a:latin typeface="+mn-lt"/>
              </a:defRPr>
            </a:lvl3pPr>
            <a:lvl4pPr marL="1274763" indent="-285750" algn="l" rtl="0" eaLnBrk="1" fontAlgn="base" hangingPunct="1">
              <a:spcBef>
                <a:spcPct val="5000"/>
              </a:spcBef>
              <a:spcAft>
                <a:spcPct val="0"/>
              </a:spcAft>
              <a:buFont typeface="Verdana" pitchFamily="34" charset="0"/>
              <a:buChar char="–"/>
              <a:defRPr sz="1800">
                <a:solidFill>
                  <a:srgbClr val="000000"/>
                </a:solidFill>
                <a:latin typeface="+mn-lt"/>
              </a:defRPr>
            </a:lvl4pPr>
            <a:lvl5pPr marL="1631950" indent="-285750" algn="l" rtl="0" eaLnBrk="1" fontAlgn="base" hangingPunct="1">
              <a:spcBef>
                <a:spcPts val="423"/>
              </a:spcBef>
              <a:spcAft>
                <a:spcPct val="0"/>
              </a:spcAft>
              <a:buFont typeface="Verdana" pitchFamily="34" charset="0"/>
              <a:buChar char="»"/>
              <a:defRPr sz="1800" baseline="0">
                <a:solidFill>
                  <a:srgbClr val="000000"/>
                </a:solidFill>
                <a:latin typeface="+mn-lt"/>
              </a:defRPr>
            </a:lvl5pPr>
            <a:lvl6pPr marL="1803400" algn="l" rtl="0" eaLnBrk="1" fontAlgn="base" hangingPunct="1">
              <a:spcBef>
                <a:spcPts val="423"/>
              </a:spcBef>
              <a:spcAft>
                <a:spcPct val="0"/>
              </a:spcAft>
              <a:buFont typeface="Verdana" pitchFamily="34" charset="0"/>
              <a:buChar char="»"/>
              <a:defRPr sz="1800" baseline="0">
                <a:solidFill>
                  <a:srgbClr val="000000"/>
                </a:solidFill>
                <a:latin typeface="+mn-lt"/>
              </a:defRPr>
            </a:lvl6pPr>
            <a:lvl7pPr marL="2260600" algn="l" rtl="0" eaLnBrk="1" fontAlgn="base" hangingPunct="1">
              <a:spcBef>
                <a:spcPct val="5000"/>
              </a:spcBef>
              <a:spcAft>
                <a:spcPct val="0"/>
              </a:spcAft>
              <a:buFont typeface="Verdana" pitchFamily="34" charset="0"/>
              <a:buChar char="»"/>
              <a:defRPr sz="2200">
                <a:solidFill>
                  <a:srgbClr val="000000"/>
                </a:solidFill>
                <a:latin typeface="+mn-lt"/>
              </a:defRPr>
            </a:lvl7pPr>
            <a:lvl8pPr marL="2717800" algn="l" rtl="0" eaLnBrk="1" fontAlgn="base" hangingPunct="1">
              <a:spcBef>
                <a:spcPct val="5000"/>
              </a:spcBef>
              <a:spcAft>
                <a:spcPct val="0"/>
              </a:spcAft>
              <a:buFont typeface="Verdana" pitchFamily="34" charset="0"/>
              <a:buChar char="»"/>
              <a:defRPr sz="2200">
                <a:solidFill>
                  <a:srgbClr val="000000"/>
                </a:solidFill>
                <a:latin typeface="+mn-lt"/>
              </a:defRPr>
            </a:lvl8pPr>
            <a:lvl9pPr marL="3175000" algn="l" rtl="0" eaLnBrk="1" fontAlgn="base" hangingPunct="1">
              <a:spcBef>
                <a:spcPct val="5000"/>
              </a:spcBef>
              <a:spcAft>
                <a:spcPct val="0"/>
              </a:spcAft>
              <a:buFont typeface="Verdana" pitchFamily="34" charset="0"/>
              <a:buChar char="»"/>
              <a:defRPr sz="2200">
                <a:solidFill>
                  <a:srgbClr val="000000"/>
                </a:solidFill>
                <a:latin typeface="+mn-lt"/>
              </a:defRPr>
            </a:lvl9pPr>
          </a:lstStyle>
          <a:p>
            <a:pPr marL="0" indent="0">
              <a:buNone/>
            </a:pPr>
            <a:r>
              <a:rPr lang="nl-NL" sz="1600" b="1" dirty="0">
                <a:latin typeface="Asap"/>
              </a:rPr>
              <a:t>BKL, Artikel 8.9 Beoordelingsregels mba algemeen</a:t>
            </a:r>
          </a:p>
          <a:p>
            <a:pPr marL="187325" indent="-187325">
              <a:buAutoNum type="arabicPeriod"/>
            </a:pPr>
            <a:r>
              <a:rPr lang="nl-NL" sz="1600" dirty="0">
                <a:latin typeface="Asap"/>
              </a:rPr>
              <a:t>Voor zover een aanvraag om een omgevingsvergunning betrekking heeft op een milieubelastende activiteit, wordt de omgevingsvergunning alleen verleend als wordt voldaan aan de volgende criteria:… </a:t>
            </a:r>
          </a:p>
          <a:p>
            <a:pPr marL="179388" indent="0">
              <a:buNone/>
            </a:pPr>
            <a:r>
              <a:rPr lang="nl-NL" sz="1600" dirty="0">
                <a:latin typeface="Asap"/>
              </a:rPr>
              <a:t>d. de voor de activiteit in aanmerking komende beste beschikbare technieken worden toegepast;</a:t>
            </a:r>
          </a:p>
        </p:txBody>
      </p:sp>
    </p:spTree>
    <p:extLst>
      <p:ext uri="{BB962C8B-B14F-4D97-AF65-F5344CB8AC3E}">
        <p14:creationId xmlns:p14="http://schemas.microsoft.com/office/powerpoint/2010/main" val="3880905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932AC-B045-EEB3-4B8D-3888B7BFA5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A35600-BD03-A16B-D383-5365FB28DB6D}"/>
              </a:ext>
            </a:extLst>
          </p:cNvPr>
          <p:cNvSpPr>
            <a:spLocks noGrp="1"/>
          </p:cNvSpPr>
          <p:nvPr>
            <p:ph type="ctrTitle"/>
          </p:nvPr>
        </p:nvSpPr>
        <p:spPr/>
        <p:txBody>
          <a:bodyPr/>
          <a:lstStyle/>
          <a:p>
            <a:r>
              <a:rPr lang="nl-NL" sz="4400" dirty="0"/>
              <a:t>BBT-conclusies met emissieniveau: BAT-</a:t>
            </a:r>
            <a:r>
              <a:rPr lang="nl-NL" sz="4400" dirty="0" err="1"/>
              <a:t>AEL’s</a:t>
            </a:r>
            <a:r>
              <a:rPr lang="nl-NL" sz="4400" dirty="0"/>
              <a:t> (BBT-GEN)*</a:t>
            </a:r>
          </a:p>
        </p:txBody>
      </p:sp>
      <p:sp>
        <p:nvSpPr>
          <p:cNvPr id="3" name="Ondertitel 2">
            <a:extLst>
              <a:ext uri="{FF2B5EF4-FFF2-40B4-BE49-F238E27FC236}">
                <a16:creationId xmlns:a16="http://schemas.microsoft.com/office/drawing/2014/main" id="{0F3F70AC-9C4E-DF48-58FC-558858E78C61}"/>
              </a:ext>
            </a:extLst>
          </p:cNvPr>
          <p:cNvSpPr>
            <a:spLocks noGrp="1"/>
          </p:cNvSpPr>
          <p:nvPr>
            <p:ph type="subTitle" idx="1"/>
          </p:nvPr>
        </p:nvSpPr>
        <p:spPr>
          <a:xfrm>
            <a:off x="571500" y="1627725"/>
            <a:ext cx="11044238" cy="4786312"/>
          </a:xfrm>
        </p:spPr>
        <p:txBody>
          <a:bodyPr/>
          <a:lstStyle/>
          <a:p>
            <a:pPr marL="0" lvl="0" indent="0" eaLnBrk="0" hangingPunct="0">
              <a:spcBef>
                <a:spcPts val="425"/>
              </a:spcBef>
              <a:buNone/>
              <a:defRPr/>
            </a:pPr>
            <a:r>
              <a:rPr lang="nl-NL" sz="2800" spc="-10" dirty="0">
                <a:solidFill>
                  <a:srgbClr val="275837"/>
                </a:solidFill>
                <a:latin typeface="Asap"/>
                <a:cs typeface="Asap"/>
              </a:rPr>
              <a:t>BAT-AEL vormt basis emissie-eis in vergunning </a:t>
            </a:r>
          </a:p>
          <a:p>
            <a:pPr marL="0" lvl="0" indent="0" eaLnBrk="0" hangingPunct="0">
              <a:spcBef>
                <a:spcPts val="425"/>
              </a:spcBef>
              <a:buNone/>
              <a:defRPr/>
            </a:pPr>
            <a:r>
              <a:rPr lang="nl-NL" sz="2800" spc="-10" dirty="0">
                <a:solidFill>
                  <a:srgbClr val="275837"/>
                </a:solidFill>
                <a:latin typeface="Asap"/>
                <a:cs typeface="Asap"/>
              </a:rPr>
              <a:t>BAT-AEL: emissierange </a:t>
            </a:r>
            <a:r>
              <a:rPr lang="nl-NL" sz="2800" spc="-10" dirty="0">
                <a:solidFill>
                  <a:srgbClr val="275837"/>
                </a:solidFill>
                <a:latin typeface="Asap"/>
                <a:cs typeface="Asap"/>
                <a:sym typeface="Wingdings" panose="05000000000000000000" pitchFamily="2" charset="2"/>
              </a:rPr>
              <a:t> welke waarden vergunnen?</a:t>
            </a:r>
            <a:endParaRPr lang="nl-NL" sz="2800" spc="-10" dirty="0">
              <a:solidFill>
                <a:srgbClr val="275837"/>
              </a:solidFill>
              <a:latin typeface="Asap"/>
              <a:cs typeface="Asap"/>
            </a:endParaRPr>
          </a:p>
          <a:p>
            <a:pPr marL="0" indent="0">
              <a:buNone/>
            </a:pPr>
            <a:r>
              <a:rPr lang="nl-NL" sz="2800" spc="-10" dirty="0">
                <a:solidFill>
                  <a:srgbClr val="275837"/>
                </a:solidFill>
                <a:latin typeface="Asap"/>
                <a:cs typeface="Asap"/>
              </a:rPr>
              <a:t>* BBT-GEN: geassocieerde emissieniveau</a:t>
            </a:r>
          </a:p>
        </p:txBody>
      </p:sp>
      <p:sp>
        <p:nvSpPr>
          <p:cNvPr id="5" name="Tijdelijke aanduiding voor dianummer 4">
            <a:extLst>
              <a:ext uri="{FF2B5EF4-FFF2-40B4-BE49-F238E27FC236}">
                <a16:creationId xmlns:a16="http://schemas.microsoft.com/office/drawing/2014/main" id="{A3974A1F-9200-EAB0-E77E-D4BA44E0174A}"/>
              </a:ext>
            </a:extLst>
          </p:cNvPr>
          <p:cNvSpPr>
            <a:spLocks noGrp="1"/>
          </p:cNvSpPr>
          <p:nvPr>
            <p:ph type="sldNum" sz="quarter" idx="12"/>
          </p:nvPr>
        </p:nvSpPr>
        <p:spPr/>
        <p:txBody>
          <a:bodyPr/>
          <a:lstStyle/>
          <a:p>
            <a:fld id="{1B71BB4A-7DC0-41F9-B589-288E53C2F0C1}" type="slidenum">
              <a:rPr lang="nl-NL" smtClean="0"/>
              <a:t>15</a:t>
            </a:fld>
            <a:endParaRPr lang="nl-NL"/>
          </a:p>
        </p:txBody>
      </p:sp>
      <p:sp>
        <p:nvSpPr>
          <p:cNvPr id="4" name="Tijdelijke aanduiding voor tekst 2">
            <a:extLst>
              <a:ext uri="{FF2B5EF4-FFF2-40B4-BE49-F238E27FC236}">
                <a16:creationId xmlns:a16="http://schemas.microsoft.com/office/drawing/2014/main" id="{147A17DE-82A5-B00A-A096-3C920EC88EC7}"/>
              </a:ext>
            </a:extLst>
          </p:cNvPr>
          <p:cNvSpPr txBox="1">
            <a:spLocks/>
          </p:cNvSpPr>
          <p:nvPr/>
        </p:nvSpPr>
        <p:spPr bwMode="auto">
          <a:xfrm>
            <a:off x="382062" y="2902567"/>
            <a:ext cx="5563934" cy="625974"/>
          </a:xfrm>
          <a:prstGeom prst="rect">
            <a:avLst/>
          </a:prstGeom>
          <a:solidFill>
            <a:schemeClr val="bg1"/>
          </a:solidFill>
          <a:ln>
            <a:noFill/>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ts val="423"/>
              </a:spcBef>
              <a:spcAft>
                <a:spcPct val="0"/>
              </a:spcAft>
              <a:buFont typeface="Arial" pitchFamily="34" charset="0"/>
              <a:buChar char="•"/>
              <a:defRPr sz="1800">
                <a:solidFill>
                  <a:srgbClr val="000000"/>
                </a:solidFill>
                <a:latin typeface="+mn-lt"/>
                <a:ea typeface="+mn-ea"/>
                <a:cs typeface="+mn-cs"/>
              </a:defRPr>
            </a:lvl1pPr>
            <a:lvl2pPr marL="741600" indent="-284400" algn="l" rtl="0" eaLnBrk="1" fontAlgn="base" hangingPunct="1">
              <a:spcBef>
                <a:spcPts val="423"/>
              </a:spcBef>
              <a:spcAft>
                <a:spcPct val="0"/>
              </a:spcAft>
              <a:buFont typeface="Verdana" pitchFamily="34" charset="0"/>
              <a:buChar char="–"/>
              <a:defRPr sz="1800">
                <a:solidFill>
                  <a:srgbClr val="000000"/>
                </a:solidFill>
                <a:latin typeface="+mn-lt"/>
              </a:defRPr>
            </a:lvl2pPr>
            <a:lvl3pPr marL="965200" indent="-342900" algn="l" rtl="0" eaLnBrk="1" fontAlgn="base" hangingPunct="1">
              <a:spcBef>
                <a:spcPts val="423"/>
              </a:spcBef>
              <a:spcAft>
                <a:spcPct val="0"/>
              </a:spcAft>
              <a:buFont typeface="Arial" pitchFamily="34" charset="0"/>
              <a:buChar char="•"/>
              <a:defRPr sz="1800">
                <a:solidFill>
                  <a:srgbClr val="000000"/>
                </a:solidFill>
                <a:latin typeface="+mn-lt"/>
              </a:defRPr>
            </a:lvl3pPr>
            <a:lvl4pPr marL="1274763" indent="-285750" algn="l" rtl="0" eaLnBrk="1" fontAlgn="base" hangingPunct="1">
              <a:spcBef>
                <a:spcPct val="5000"/>
              </a:spcBef>
              <a:spcAft>
                <a:spcPct val="0"/>
              </a:spcAft>
              <a:buFont typeface="Verdana" pitchFamily="34" charset="0"/>
              <a:buChar char="–"/>
              <a:defRPr sz="1800">
                <a:solidFill>
                  <a:srgbClr val="000000"/>
                </a:solidFill>
                <a:latin typeface="+mn-lt"/>
              </a:defRPr>
            </a:lvl4pPr>
            <a:lvl5pPr marL="1631950" indent="-285750" algn="l" rtl="0" eaLnBrk="1" fontAlgn="base" hangingPunct="1">
              <a:spcBef>
                <a:spcPts val="423"/>
              </a:spcBef>
              <a:spcAft>
                <a:spcPct val="0"/>
              </a:spcAft>
              <a:buFont typeface="Verdana" pitchFamily="34" charset="0"/>
              <a:buChar char="»"/>
              <a:defRPr sz="1800" baseline="0">
                <a:solidFill>
                  <a:srgbClr val="000000"/>
                </a:solidFill>
                <a:latin typeface="+mn-lt"/>
              </a:defRPr>
            </a:lvl5pPr>
            <a:lvl6pPr marL="1803400" algn="l" rtl="0" eaLnBrk="1" fontAlgn="base" hangingPunct="1">
              <a:spcBef>
                <a:spcPts val="423"/>
              </a:spcBef>
              <a:spcAft>
                <a:spcPct val="0"/>
              </a:spcAft>
              <a:buFont typeface="Verdana" pitchFamily="34" charset="0"/>
              <a:buChar char="»"/>
              <a:defRPr sz="1800" baseline="0">
                <a:solidFill>
                  <a:srgbClr val="000000"/>
                </a:solidFill>
                <a:latin typeface="+mn-lt"/>
              </a:defRPr>
            </a:lvl6pPr>
            <a:lvl7pPr marL="2260600" algn="l" rtl="0" eaLnBrk="1" fontAlgn="base" hangingPunct="1">
              <a:spcBef>
                <a:spcPct val="5000"/>
              </a:spcBef>
              <a:spcAft>
                <a:spcPct val="0"/>
              </a:spcAft>
              <a:buFont typeface="Verdana" pitchFamily="34" charset="0"/>
              <a:buChar char="»"/>
              <a:defRPr sz="2200">
                <a:solidFill>
                  <a:srgbClr val="000000"/>
                </a:solidFill>
                <a:latin typeface="+mn-lt"/>
              </a:defRPr>
            </a:lvl7pPr>
            <a:lvl8pPr marL="2717800" algn="l" rtl="0" eaLnBrk="1" fontAlgn="base" hangingPunct="1">
              <a:spcBef>
                <a:spcPct val="5000"/>
              </a:spcBef>
              <a:spcAft>
                <a:spcPct val="0"/>
              </a:spcAft>
              <a:buFont typeface="Verdana" pitchFamily="34" charset="0"/>
              <a:buChar char="»"/>
              <a:defRPr sz="2200">
                <a:solidFill>
                  <a:srgbClr val="000000"/>
                </a:solidFill>
                <a:latin typeface="+mn-lt"/>
              </a:defRPr>
            </a:lvl8pPr>
            <a:lvl9pPr marL="3175000" algn="l" rtl="0" eaLnBrk="1" fontAlgn="base" hangingPunct="1">
              <a:spcBef>
                <a:spcPct val="5000"/>
              </a:spcBef>
              <a:spcAft>
                <a:spcPct val="0"/>
              </a:spcAft>
              <a:buFont typeface="Verdana" pitchFamily="34" charset="0"/>
              <a:buChar char="»"/>
              <a:defRPr sz="2200">
                <a:solidFill>
                  <a:srgbClr val="000000"/>
                </a:solidFill>
                <a:latin typeface="+mn-lt"/>
              </a:defRPr>
            </a:lvl9pPr>
          </a:lstStyle>
          <a:p>
            <a:pPr marL="0" indent="0" eaLnBrk="0" hangingPunct="0">
              <a:spcBef>
                <a:spcPts val="425"/>
              </a:spcBef>
              <a:buFont typeface="Arial" pitchFamily="34" charset="0"/>
              <a:buNone/>
              <a:defRPr/>
            </a:pPr>
            <a:r>
              <a:rPr lang="nl-NL" sz="3600" kern="0" dirty="0"/>
              <a:t>  Schone Lucht Akkoord - SLA</a:t>
            </a:r>
          </a:p>
          <a:p>
            <a:endParaRPr lang="nl-NL" kern="0" dirty="0"/>
          </a:p>
          <a:p>
            <a:pPr marL="0" indent="0">
              <a:buFont typeface="Arial" pitchFamily="34" charset="0"/>
              <a:buNone/>
            </a:pPr>
            <a:endParaRPr lang="nl-NL" kern="0" dirty="0"/>
          </a:p>
          <a:p>
            <a:pPr marL="0" indent="0">
              <a:buFont typeface="Arial" pitchFamily="34" charset="0"/>
              <a:buNone/>
            </a:pPr>
            <a:endParaRPr lang="nl-NL" kern="0" dirty="0"/>
          </a:p>
          <a:p>
            <a:pPr marL="0" indent="0">
              <a:buFont typeface="Arial" pitchFamily="34" charset="0"/>
              <a:buNone/>
            </a:pPr>
            <a:endParaRPr lang="nl-NL" kern="0" dirty="0"/>
          </a:p>
          <a:p>
            <a:pPr marL="0" indent="0">
              <a:buFont typeface="Arial" pitchFamily="34" charset="0"/>
              <a:buNone/>
            </a:pPr>
            <a:endParaRPr lang="nl-NL" kern="0" dirty="0"/>
          </a:p>
          <a:p>
            <a:pPr marL="0" indent="0">
              <a:buFont typeface="Arial" pitchFamily="34" charset="0"/>
              <a:buNone/>
            </a:pPr>
            <a:endParaRPr lang="nl-NL" kern="0" dirty="0"/>
          </a:p>
          <a:p>
            <a:pPr marL="0" indent="0">
              <a:buFont typeface="Arial" pitchFamily="34" charset="0"/>
              <a:buNone/>
            </a:pPr>
            <a:endParaRPr lang="nl-NL" sz="1400" kern="0" dirty="0"/>
          </a:p>
        </p:txBody>
      </p:sp>
      <p:pic>
        <p:nvPicPr>
          <p:cNvPr id="7" name="Picture 4" descr="Manifest: 'Zet gezondheid op 1!' | Longfonds">
            <a:extLst>
              <a:ext uri="{FF2B5EF4-FFF2-40B4-BE49-F238E27FC236}">
                <a16:creationId xmlns:a16="http://schemas.microsoft.com/office/drawing/2014/main" id="{4DBA9448-E0A1-BA55-D1E8-E2B2673BEC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7876" y="1243220"/>
            <a:ext cx="2817300" cy="2037125"/>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tekst 2">
            <a:extLst>
              <a:ext uri="{FF2B5EF4-FFF2-40B4-BE49-F238E27FC236}">
                <a16:creationId xmlns:a16="http://schemas.microsoft.com/office/drawing/2014/main" id="{C0D98E77-E0FC-5E0C-2A37-BCE04998522D}"/>
              </a:ext>
            </a:extLst>
          </p:cNvPr>
          <p:cNvSpPr txBox="1">
            <a:spLocks/>
          </p:cNvSpPr>
          <p:nvPr/>
        </p:nvSpPr>
        <p:spPr bwMode="auto">
          <a:xfrm rot="21303678">
            <a:off x="4769191" y="4821840"/>
            <a:ext cx="7170721" cy="1580045"/>
          </a:xfrm>
          <a:prstGeom prst="rect">
            <a:avLst/>
          </a:prstGeom>
          <a:solidFill>
            <a:schemeClr val="accent1">
              <a:lumMod val="20000"/>
              <a:lumOff val="80000"/>
            </a:schemeClr>
          </a:solidFill>
          <a:ln>
            <a:noFill/>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ts val="423"/>
              </a:spcBef>
              <a:spcAft>
                <a:spcPct val="0"/>
              </a:spcAft>
              <a:buFont typeface="Arial" pitchFamily="34" charset="0"/>
              <a:buChar char="•"/>
              <a:defRPr sz="1800">
                <a:solidFill>
                  <a:srgbClr val="000000"/>
                </a:solidFill>
                <a:latin typeface="+mn-lt"/>
                <a:ea typeface="+mn-ea"/>
                <a:cs typeface="+mn-cs"/>
              </a:defRPr>
            </a:lvl1pPr>
            <a:lvl2pPr marL="741600" indent="-284400" algn="l" rtl="0" eaLnBrk="1" fontAlgn="base" hangingPunct="1">
              <a:spcBef>
                <a:spcPts val="423"/>
              </a:spcBef>
              <a:spcAft>
                <a:spcPct val="0"/>
              </a:spcAft>
              <a:buFont typeface="Verdana" pitchFamily="34" charset="0"/>
              <a:buChar char="–"/>
              <a:defRPr sz="1800">
                <a:solidFill>
                  <a:srgbClr val="000000"/>
                </a:solidFill>
                <a:latin typeface="+mn-lt"/>
              </a:defRPr>
            </a:lvl2pPr>
            <a:lvl3pPr marL="965200" indent="-342900" algn="l" rtl="0" eaLnBrk="1" fontAlgn="base" hangingPunct="1">
              <a:spcBef>
                <a:spcPts val="423"/>
              </a:spcBef>
              <a:spcAft>
                <a:spcPct val="0"/>
              </a:spcAft>
              <a:buFont typeface="Arial" pitchFamily="34" charset="0"/>
              <a:buChar char="•"/>
              <a:defRPr sz="1800">
                <a:solidFill>
                  <a:srgbClr val="000000"/>
                </a:solidFill>
                <a:latin typeface="+mn-lt"/>
              </a:defRPr>
            </a:lvl3pPr>
            <a:lvl4pPr marL="1274763" indent="-285750" algn="l" rtl="0" eaLnBrk="1" fontAlgn="base" hangingPunct="1">
              <a:spcBef>
                <a:spcPct val="5000"/>
              </a:spcBef>
              <a:spcAft>
                <a:spcPct val="0"/>
              </a:spcAft>
              <a:buFont typeface="Verdana" pitchFamily="34" charset="0"/>
              <a:buChar char="–"/>
              <a:defRPr sz="1800">
                <a:solidFill>
                  <a:srgbClr val="000000"/>
                </a:solidFill>
                <a:latin typeface="+mn-lt"/>
              </a:defRPr>
            </a:lvl4pPr>
            <a:lvl5pPr marL="1631950" indent="-285750" algn="l" rtl="0" eaLnBrk="1" fontAlgn="base" hangingPunct="1">
              <a:spcBef>
                <a:spcPts val="423"/>
              </a:spcBef>
              <a:spcAft>
                <a:spcPct val="0"/>
              </a:spcAft>
              <a:buFont typeface="Verdana" pitchFamily="34" charset="0"/>
              <a:buChar char="»"/>
              <a:defRPr sz="1800" baseline="0">
                <a:solidFill>
                  <a:srgbClr val="000000"/>
                </a:solidFill>
                <a:latin typeface="+mn-lt"/>
              </a:defRPr>
            </a:lvl5pPr>
            <a:lvl6pPr marL="1803400" algn="l" rtl="0" eaLnBrk="1" fontAlgn="base" hangingPunct="1">
              <a:spcBef>
                <a:spcPts val="423"/>
              </a:spcBef>
              <a:spcAft>
                <a:spcPct val="0"/>
              </a:spcAft>
              <a:buFont typeface="Verdana" pitchFamily="34" charset="0"/>
              <a:buChar char="»"/>
              <a:defRPr sz="1800" baseline="0">
                <a:solidFill>
                  <a:srgbClr val="000000"/>
                </a:solidFill>
                <a:latin typeface="+mn-lt"/>
              </a:defRPr>
            </a:lvl6pPr>
            <a:lvl7pPr marL="2260600" algn="l" rtl="0" eaLnBrk="1" fontAlgn="base" hangingPunct="1">
              <a:spcBef>
                <a:spcPct val="5000"/>
              </a:spcBef>
              <a:spcAft>
                <a:spcPct val="0"/>
              </a:spcAft>
              <a:buFont typeface="Verdana" pitchFamily="34" charset="0"/>
              <a:buChar char="»"/>
              <a:defRPr sz="2200">
                <a:solidFill>
                  <a:srgbClr val="000000"/>
                </a:solidFill>
                <a:latin typeface="+mn-lt"/>
              </a:defRPr>
            </a:lvl7pPr>
            <a:lvl8pPr marL="2717800" algn="l" rtl="0" eaLnBrk="1" fontAlgn="base" hangingPunct="1">
              <a:spcBef>
                <a:spcPct val="5000"/>
              </a:spcBef>
              <a:spcAft>
                <a:spcPct val="0"/>
              </a:spcAft>
              <a:buFont typeface="Verdana" pitchFamily="34" charset="0"/>
              <a:buChar char="»"/>
              <a:defRPr sz="2200">
                <a:solidFill>
                  <a:srgbClr val="000000"/>
                </a:solidFill>
                <a:latin typeface="+mn-lt"/>
              </a:defRPr>
            </a:lvl8pPr>
            <a:lvl9pPr marL="3175000" algn="l" rtl="0" eaLnBrk="1" fontAlgn="base" hangingPunct="1">
              <a:spcBef>
                <a:spcPct val="5000"/>
              </a:spcBef>
              <a:spcAft>
                <a:spcPct val="0"/>
              </a:spcAft>
              <a:buFont typeface="Verdana" pitchFamily="34" charset="0"/>
              <a:buChar char="»"/>
              <a:defRPr sz="2200">
                <a:solidFill>
                  <a:srgbClr val="000000"/>
                </a:solidFill>
                <a:latin typeface="+mn-lt"/>
              </a:defRPr>
            </a:lvl9pPr>
          </a:lstStyle>
          <a:p>
            <a:pPr marL="0" indent="0">
              <a:buNone/>
            </a:pPr>
            <a:r>
              <a:rPr lang="nl-NL" b="1" dirty="0"/>
              <a:t>BKL: Artikel 8.10 (bepalen beste beschikbare technieken) </a:t>
            </a:r>
          </a:p>
          <a:p>
            <a:pPr marL="0" indent="0">
              <a:buNone/>
            </a:pPr>
            <a:r>
              <a:rPr lang="nl-NL" dirty="0"/>
              <a:t>1. Bij de beoordeling of de milieubelastende activiteit voldoet aan het criterium, bedoeld in artikel 8.9, eerste lid, aanhef en onder d, wordt bij het bepalen van de beste beschikbare technieken rekening gehouden met de BBT-conclusies en informatiedocumenten, bedoeld in bijlage XVIII, onder A.</a:t>
            </a:r>
            <a:endParaRPr lang="nl-NL" kern="0" dirty="0"/>
          </a:p>
        </p:txBody>
      </p:sp>
      <p:pic>
        <p:nvPicPr>
          <p:cNvPr id="6" name="Afbeelding 5" descr="Tekst SLA voor industrie">
            <a:extLst>
              <a:ext uri="{FF2B5EF4-FFF2-40B4-BE49-F238E27FC236}">
                <a16:creationId xmlns:a16="http://schemas.microsoft.com/office/drawing/2014/main" id="{B71427EB-D8CC-E3A9-95BA-AFE5BE8E5585}"/>
              </a:ext>
            </a:extLst>
          </p:cNvPr>
          <p:cNvPicPr>
            <a:picLocks noChangeAspect="1"/>
          </p:cNvPicPr>
          <p:nvPr/>
        </p:nvPicPr>
        <p:blipFill>
          <a:blip r:embed="rId4"/>
          <a:srcRect t="3490" b="-4386"/>
          <a:stretch/>
        </p:blipFill>
        <p:spPr>
          <a:xfrm>
            <a:off x="382062" y="3489722"/>
            <a:ext cx="8304738" cy="2247160"/>
          </a:xfrm>
          <a:prstGeom prst="rect">
            <a:avLst/>
          </a:prstGeom>
        </p:spPr>
      </p:pic>
    </p:spTree>
    <p:extLst>
      <p:ext uri="{BB962C8B-B14F-4D97-AF65-F5344CB8AC3E}">
        <p14:creationId xmlns:p14="http://schemas.microsoft.com/office/powerpoint/2010/main" val="288367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E4D83-3FA2-D242-8EC0-EEEF9A6496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0876BB3-847D-82E5-FFFC-CE75076B9270}"/>
              </a:ext>
              <a:ext uri="{C183D7F6-B498-43B3-948B-1728B52AA6E4}">
                <adec:decorative xmlns:adec="http://schemas.microsoft.com/office/drawing/2017/decorative" val="1"/>
              </a:ext>
            </a:extLst>
          </p:cNvPr>
          <p:cNvSpPr>
            <a:spLocks noGrp="1"/>
          </p:cNvSpPr>
          <p:nvPr>
            <p:ph type="ctrTitle"/>
          </p:nvPr>
        </p:nvSpPr>
        <p:spPr/>
        <p:txBody>
          <a:bodyPr/>
          <a:lstStyle/>
          <a:p>
            <a:r>
              <a:rPr lang="nl-NL" sz="4400" dirty="0"/>
              <a:t>BBT-conclusies met emissieniveau, </a:t>
            </a:r>
            <a:r>
              <a:rPr lang="nl-NL" sz="4400" dirty="0">
                <a:hlinkClick r:id="rId3"/>
              </a:rPr>
              <a:t>Oplegnotitie</a:t>
            </a:r>
            <a:endParaRPr lang="nl-NL" sz="4400" dirty="0"/>
          </a:p>
        </p:txBody>
      </p:sp>
      <p:sp>
        <p:nvSpPr>
          <p:cNvPr id="3" name="Ondertitel 2">
            <a:extLst>
              <a:ext uri="{FF2B5EF4-FFF2-40B4-BE49-F238E27FC236}">
                <a16:creationId xmlns:a16="http://schemas.microsoft.com/office/drawing/2014/main" id="{96E00DB9-BA4A-3513-C983-C60487CB748D}"/>
              </a:ext>
              <a:ext uri="{C183D7F6-B498-43B3-948B-1728B52AA6E4}">
                <adec:decorative xmlns:adec="http://schemas.microsoft.com/office/drawing/2017/decorative" val="1"/>
              </a:ext>
            </a:extLst>
          </p:cNvPr>
          <p:cNvSpPr>
            <a:spLocks noGrp="1"/>
          </p:cNvSpPr>
          <p:nvPr>
            <p:ph type="subTitle" idx="1"/>
          </p:nvPr>
        </p:nvSpPr>
        <p:spPr>
          <a:xfrm>
            <a:off x="571500" y="1155700"/>
            <a:ext cx="11044238" cy="4843462"/>
          </a:xfrm>
        </p:spPr>
        <p:txBody>
          <a:bodyPr/>
          <a:lstStyle/>
          <a:p>
            <a:pPr marL="0" indent="0">
              <a:buNone/>
            </a:pPr>
            <a:r>
              <a:rPr lang="nl-NL" sz="2800" spc="-10" dirty="0">
                <a:solidFill>
                  <a:srgbClr val="275837"/>
                </a:solidFill>
                <a:latin typeface="Asap"/>
                <a:cs typeface="Asap"/>
              </a:rPr>
              <a:t>Handvat voor bepalen Emissie-eis</a:t>
            </a:r>
          </a:p>
          <a:p>
            <a:pPr marL="0" indent="0">
              <a:buNone/>
            </a:pPr>
            <a:r>
              <a:rPr lang="nl-NL" sz="2800" spc="-10" dirty="0">
                <a:solidFill>
                  <a:srgbClr val="275837"/>
                </a:solidFill>
                <a:latin typeface="Asap"/>
                <a:cs typeface="Asap"/>
              </a:rPr>
              <a:t>Welke </a:t>
            </a:r>
            <a:r>
              <a:rPr lang="nl-NL" sz="2800" spc="-10" dirty="0" err="1">
                <a:solidFill>
                  <a:srgbClr val="275837"/>
                </a:solidFill>
                <a:latin typeface="Asap"/>
                <a:cs typeface="Asap"/>
              </a:rPr>
              <a:t>BREF’s</a:t>
            </a:r>
            <a:r>
              <a:rPr lang="nl-NL" sz="2800" spc="-10" dirty="0">
                <a:solidFill>
                  <a:srgbClr val="275837"/>
                </a:solidFill>
                <a:latin typeface="Asap"/>
                <a:cs typeface="Asap"/>
              </a:rPr>
              <a:t>? SA, SF, FMP, WGC, FDM, LCP, WI, STS</a:t>
            </a:r>
          </a:p>
          <a:p>
            <a:pPr marL="0" indent="0">
              <a:buNone/>
            </a:pPr>
            <a:r>
              <a:rPr lang="nl-NL" sz="2800" spc="-10" dirty="0">
                <a:solidFill>
                  <a:srgbClr val="275837"/>
                </a:solidFill>
                <a:latin typeface="Asap"/>
                <a:cs typeface="Asap"/>
              </a:rPr>
              <a:t>Systematiek:</a:t>
            </a:r>
          </a:p>
          <a:p>
            <a:pPr marL="457200" indent="-457200">
              <a:buFont typeface="Arial" panose="020B0604020202020204" pitchFamily="34" charset="0"/>
              <a:buChar char="•"/>
            </a:pPr>
            <a:r>
              <a:rPr lang="nl-NL" sz="2800" spc="-10" dirty="0">
                <a:solidFill>
                  <a:srgbClr val="275837"/>
                </a:solidFill>
                <a:latin typeface="Asap"/>
                <a:cs typeface="Asap"/>
              </a:rPr>
              <a:t>Nieuwe installatie onderkant range</a:t>
            </a:r>
          </a:p>
          <a:p>
            <a:pPr marL="457200" indent="-457200">
              <a:buFont typeface="Arial" panose="020B0604020202020204" pitchFamily="34" charset="0"/>
              <a:buChar char="•"/>
            </a:pPr>
            <a:r>
              <a:rPr lang="nl-NL" sz="2800" spc="-10" dirty="0">
                <a:solidFill>
                  <a:srgbClr val="275837"/>
                </a:solidFill>
                <a:latin typeface="Asap"/>
                <a:cs typeface="Asap"/>
              </a:rPr>
              <a:t>Bestaande installatie:</a:t>
            </a:r>
          </a:p>
          <a:p>
            <a:pPr lvl="1"/>
            <a:r>
              <a:rPr lang="nl-NL" sz="2800" spc="-10" dirty="0">
                <a:solidFill>
                  <a:srgbClr val="275837"/>
                </a:solidFill>
                <a:latin typeface="Asap"/>
                <a:cs typeface="Asap"/>
              </a:rPr>
              <a:t>- Waarde waar 30% van de Europese (referentie-)installatie aan voldoet.</a:t>
            </a:r>
          </a:p>
        </p:txBody>
      </p:sp>
      <p:sp>
        <p:nvSpPr>
          <p:cNvPr id="5" name="Tijdelijke aanduiding voor dianummer 4">
            <a:extLst>
              <a:ext uri="{FF2B5EF4-FFF2-40B4-BE49-F238E27FC236}">
                <a16:creationId xmlns:a16="http://schemas.microsoft.com/office/drawing/2014/main" id="{FDB1A4D8-02F3-881A-D2B0-BCA9B8C140B9}"/>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16</a:t>
            </a:fld>
            <a:endParaRPr lang="nl-NL"/>
          </a:p>
        </p:txBody>
      </p:sp>
      <p:pic>
        <p:nvPicPr>
          <p:cNvPr id="4" name="Afbeelding 3">
            <a:extLst>
              <a:ext uri="{FF2B5EF4-FFF2-40B4-BE49-F238E27FC236}">
                <a16:creationId xmlns:a16="http://schemas.microsoft.com/office/drawing/2014/main" id="{EE6E4737-692F-0440-7EE4-6947CF71287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15296" y="4191000"/>
            <a:ext cx="8676703" cy="2457388"/>
          </a:xfrm>
          <a:prstGeom prst="rect">
            <a:avLst/>
          </a:prstGeom>
        </p:spPr>
      </p:pic>
      <p:sp>
        <p:nvSpPr>
          <p:cNvPr id="6" name="Tekstvak 5">
            <a:extLst>
              <a:ext uri="{FF2B5EF4-FFF2-40B4-BE49-F238E27FC236}">
                <a16:creationId xmlns:a16="http://schemas.microsoft.com/office/drawing/2014/main" id="{31ED3E3F-5809-E481-5DA8-65F6EF3AE873}"/>
              </a:ext>
            </a:extLst>
          </p:cNvPr>
          <p:cNvSpPr txBox="1"/>
          <p:nvPr/>
        </p:nvSpPr>
        <p:spPr>
          <a:xfrm>
            <a:off x="2138001" y="4834463"/>
            <a:ext cx="1545000" cy="461665"/>
          </a:xfrm>
          <a:prstGeom prst="rect">
            <a:avLst/>
          </a:prstGeom>
          <a:noFill/>
        </p:spPr>
        <p:txBody>
          <a:bodyPr wrap="square" rtlCol="0">
            <a:spAutoFit/>
          </a:bodyPr>
          <a:lstStyle/>
          <a:p>
            <a:r>
              <a:rPr lang="nl-NL" sz="2400" spc="-10" dirty="0">
                <a:solidFill>
                  <a:srgbClr val="275837"/>
                </a:solidFill>
                <a:latin typeface="Asap"/>
              </a:rPr>
              <a:t>BREF WGC</a:t>
            </a:r>
          </a:p>
        </p:txBody>
      </p:sp>
    </p:spTree>
    <p:extLst>
      <p:ext uri="{BB962C8B-B14F-4D97-AF65-F5344CB8AC3E}">
        <p14:creationId xmlns:p14="http://schemas.microsoft.com/office/powerpoint/2010/main" val="1876651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A9B7B-92DA-9386-13EE-2B3C179ACD7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944B6A-A812-FA3D-DCD0-ABFE27A5CA71}"/>
              </a:ext>
              <a:ext uri="{C183D7F6-B498-43B3-948B-1728B52AA6E4}">
                <adec:decorative xmlns:adec="http://schemas.microsoft.com/office/drawing/2017/decorative" val="1"/>
              </a:ext>
            </a:extLst>
          </p:cNvPr>
          <p:cNvSpPr>
            <a:spLocks noGrp="1"/>
          </p:cNvSpPr>
          <p:nvPr>
            <p:ph type="ctrTitle"/>
          </p:nvPr>
        </p:nvSpPr>
        <p:spPr/>
        <p:txBody>
          <a:bodyPr/>
          <a:lstStyle/>
          <a:p>
            <a:r>
              <a:rPr lang="nl-NL" dirty="0"/>
              <a:t>BBT-conclusies zonder emissieniveau</a:t>
            </a:r>
          </a:p>
        </p:txBody>
      </p:sp>
      <p:sp>
        <p:nvSpPr>
          <p:cNvPr id="3" name="Ondertitel 2">
            <a:extLst>
              <a:ext uri="{FF2B5EF4-FFF2-40B4-BE49-F238E27FC236}">
                <a16:creationId xmlns:a16="http://schemas.microsoft.com/office/drawing/2014/main" id="{536E1A16-DDB5-6AEC-F4CB-16D5D0B70669}"/>
              </a:ext>
              <a:ext uri="{C183D7F6-B498-43B3-948B-1728B52AA6E4}">
                <adec:decorative xmlns:adec="http://schemas.microsoft.com/office/drawing/2017/decorative" val="1"/>
              </a:ext>
            </a:extLst>
          </p:cNvPr>
          <p:cNvSpPr>
            <a:spLocks noGrp="1"/>
          </p:cNvSpPr>
          <p:nvPr>
            <p:ph type="subTitle" idx="1"/>
          </p:nvPr>
        </p:nvSpPr>
        <p:spPr/>
        <p:txBody>
          <a:bodyPr/>
          <a:lstStyle/>
          <a:p>
            <a:pPr marL="0" lvl="0" indent="0" eaLnBrk="0" hangingPunct="0">
              <a:spcBef>
                <a:spcPts val="425"/>
              </a:spcBef>
              <a:buNone/>
              <a:defRPr/>
            </a:pPr>
            <a:r>
              <a:rPr lang="nl-NL" sz="2800" spc="-10" dirty="0">
                <a:solidFill>
                  <a:srgbClr val="275837"/>
                </a:solidFill>
                <a:latin typeface="Asap"/>
                <a:cs typeface="Asap"/>
              </a:rPr>
              <a:t>Voorbeelden:</a:t>
            </a:r>
          </a:p>
          <a:p>
            <a:pPr lvl="0" eaLnBrk="0" hangingPunct="0">
              <a:spcBef>
                <a:spcPts val="425"/>
              </a:spcBef>
              <a:buFontTx/>
              <a:buChar char="-"/>
              <a:defRPr/>
            </a:pPr>
            <a:r>
              <a:rPr lang="nl-NL" sz="2800" spc="-10" dirty="0">
                <a:solidFill>
                  <a:srgbClr val="275837"/>
                </a:solidFill>
                <a:latin typeface="Asap"/>
                <a:cs typeface="Asap"/>
              </a:rPr>
              <a:t> Technieken</a:t>
            </a:r>
          </a:p>
          <a:p>
            <a:pPr lvl="0" eaLnBrk="0" hangingPunct="0">
              <a:spcBef>
                <a:spcPts val="425"/>
              </a:spcBef>
              <a:buFontTx/>
              <a:buChar char="-"/>
              <a:defRPr/>
            </a:pPr>
            <a:r>
              <a:rPr lang="nl-NL" sz="2800" spc="-10" dirty="0">
                <a:solidFill>
                  <a:srgbClr val="275837"/>
                </a:solidFill>
                <a:latin typeface="Asap"/>
                <a:cs typeface="Asap"/>
              </a:rPr>
              <a:t> Verbruik grondstof, water, energie</a:t>
            </a:r>
          </a:p>
          <a:p>
            <a:pPr lvl="0" eaLnBrk="0" hangingPunct="0">
              <a:spcBef>
                <a:spcPts val="425"/>
              </a:spcBef>
              <a:buFontTx/>
              <a:buChar char="-"/>
              <a:defRPr/>
            </a:pPr>
            <a:r>
              <a:rPr lang="nl-NL" sz="2800" spc="-10" dirty="0">
                <a:solidFill>
                  <a:srgbClr val="275837"/>
                </a:solidFill>
                <a:latin typeface="Asap"/>
                <a:cs typeface="Asap"/>
              </a:rPr>
              <a:t> Ontstaan afvalstoffen</a:t>
            </a:r>
          </a:p>
          <a:p>
            <a:pPr marL="0" lvl="0" indent="0" eaLnBrk="0" hangingPunct="0">
              <a:spcBef>
                <a:spcPts val="425"/>
              </a:spcBef>
              <a:buNone/>
              <a:defRPr/>
            </a:pPr>
            <a:r>
              <a:rPr lang="nl-NL" sz="2800" spc="-10" dirty="0">
                <a:solidFill>
                  <a:srgbClr val="275837"/>
                </a:solidFill>
                <a:latin typeface="Asap"/>
                <a:cs typeface="Asap"/>
              </a:rPr>
              <a:t>Toetsen aan milieuprestatie / maatregel in BBT-conc</a:t>
            </a:r>
            <a:r>
              <a:rPr lang="nl-NL" sz="2800" spc="-10" dirty="0">
                <a:solidFill>
                  <a:srgbClr val="275837"/>
                </a:solidFill>
                <a:latin typeface="Asap"/>
              </a:rPr>
              <a:t>lusie</a:t>
            </a:r>
            <a:r>
              <a:rPr lang="nl-NL" sz="2800" spc="-10" dirty="0">
                <a:solidFill>
                  <a:srgbClr val="275837"/>
                </a:solidFill>
                <a:latin typeface="Asap"/>
                <a:cs typeface="Asap"/>
              </a:rPr>
              <a:t>s.</a:t>
            </a:r>
          </a:p>
        </p:txBody>
      </p:sp>
      <p:sp>
        <p:nvSpPr>
          <p:cNvPr id="5" name="Tijdelijke aanduiding voor dianummer 4">
            <a:extLst>
              <a:ext uri="{FF2B5EF4-FFF2-40B4-BE49-F238E27FC236}">
                <a16:creationId xmlns:a16="http://schemas.microsoft.com/office/drawing/2014/main" id="{639CBD19-2C67-9DAB-5990-E40925473DF3}"/>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17</a:t>
            </a:fld>
            <a:endParaRPr lang="nl-NL"/>
          </a:p>
        </p:txBody>
      </p:sp>
      <p:grpSp>
        <p:nvGrpSpPr>
          <p:cNvPr id="4" name="Groep 3">
            <a:extLst>
              <a:ext uri="{FF2B5EF4-FFF2-40B4-BE49-F238E27FC236}">
                <a16:creationId xmlns:a16="http://schemas.microsoft.com/office/drawing/2014/main" id="{8C42BA95-95A3-C0B6-1660-EC2DA75BC2C3}"/>
              </a:ext>
              <a:ext uri="{C183D7F6-B498-43B3-948B-1728B52AA6E4}">
                <adec:decorative xmlns:adec="http://schemas.microsoft.com/office/drawing/2017/decorative" val="1"/>
              </a:ext>
            </a:extLst>
          </p:cNvPr>
          <p:cNvGrpSpPr/>
          <p:nvPr/>
        </p:nvGrpSpPr>
        <p:grpSpPr>
          <a:xfrm>
            <a:off x="5143500" y="2984500"/>
            <a:ext cx="6932824" cy="3586662"/>
            <a:chOff x="603250" y="6051403"/>
            <a:chExt cx="7162800" cy="4000584"/>
          </a:xfrm>
        </p:grpSpPr>
        <p:pic>
          <p:nvPicPr>
            <p:cNvPr id="6" name="Afbeelding 5">
              <a:extLst>
                <a:ext uri="{FF2B5EF4-FFF2-40B4-BE49-F238E27FC236}">
                  <a16:creationId xmlns:a16="http://schemas.microsoft.com/office/drawing/2014/main" id="{73FCC761-F8FD-CF4A-C214-0DC8791668C8}"/>
                </a:ext>
              </a:extLst>
            </p:cNvPr>
            <p:cNvPicPr>
              <a:picLocks noChangeAspect="1"/>
            </p:cNvPicPr>
            <p:nvPr/>
          </p:nvPicPr>
          <p:blipFill>
            <a:blip r:embed="rId3"/>
            <a:stretch>
              <a:fillRect/>
            </a:stretch>
          </p:blipFill>
          <p:spPr>
            <a:xfrm>
              <a:off x="603522" y="6051403"/>
              <a:ext cx="7162528" cy="2308824"/>
            </a:xfrm>
            <a:prstGeom prst="rect">
              <a:avLst/>
            </a:prstGeom>
          </p:spPr>
        </p:pic>
        <p:pic>
          <p:nvPicPr>
            <p:cNvPr id="7" name="Afbeelding 6">
              <a:extLst>
                <a:ext uri="{FF2B5EF4-FFF2-40B4-BE49-F238E27FC236}">
                  <a16:creationId xmlns:a16="http://schemas.microsoft.com/office/drawing/2014/main" id="{7E174406-4669-9E22-09A9-55119CEAA5BC}"/>
                </a:ext>
              </a:extLst>
            </p:cNvPr>
            <p:cNvPicPr>
              <a:picLocks noChangeAspect="1"/>
            </p:cNvPicPr>
            <p:nvPr/>
          </p:nvPicPr>
          <p:blipFill>
            <a:blip r:embed="rId4"/>
            <a:stretch>
              <a:fillRect/>
            </a:stretch>
          </p:blipFill>
          <p:spPr>
            <a:xfrm>
              <a:off x="603250" y="8354065"/>
              <a:ext cx="7162800" cy="1697922"/>
            </a:xfrm>
            <a:prstGeom prst="rect">
              <a:avLst/>
            </a:prstGeom>
          </p:spPr>
        </p:pic>
      </p:grpSp>
      <p:sp>
        <p:nvSpPr>
          <p:cNvPr id="8" name="Tijdelijke aanduiding voor tekst 2">
            <a:extLst>
              <a:ext uri="{FF2B5EF4-FFF2-40B4-BE49-F238E27FC236}">
                <a16:creationId xmlns:a16="http://schemas.microsoft.com/office/drawing/2014/main" id="{1D98A625-8786-622E-AE47-EA64485F2BA2}"/>
              </a:ext>
              <a:ext uri="{C183D7F6-B498-43B3-948B-1728B52AA6E4}">
                <adec:decorative xmlns:adec="http://schemas.microsoft.com/office/drawing/2017/decorative" val="1"/>
              </a:ext>
            </a:extLst>
          </p:cNvPr>
          <p:cNvSpPr txBox="1">
            <a:spLocks/>
          </p:cNvSpPr>
          <p:nvPr/>
        </p:nvSpPr>
        <p:spPr>
          <a:xfrm>
            <a:off x="3565795" y="4522795"/>
            <a:ext cx="1577705" cy="40249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spcBef>
                <a:spcPts val="425"/>
              </a:spcBef>
              <a:buFont typeface="Arial" panose="020B0604020202020204" pitchFamily="34" charset="0"/>
              <a:buNone/>
              <a:defRPr/>
            </a:pPr>
            <a:r>
              <a:rPr lang="nl-NL" sz="2800" spc="-10" dirty="0">
                <a:solidFill>
                  <a:srgbClr val="275837"/>
                </a:solidFill>
                <a:latin typeface="Asap"/>
                <a:sym typeface="Wingdings" panose="05000000000000000000" pitchFamily="2" charset="2"/>
              </a:rPr>
              <a:t>BREF FMP</a:t>
            </a:r>
          </a:p>
        </p:txBody>
      </p:sp>
    </p:spTree>
    <p:extLst>
      <p:ext uri="{BB962C8B-B14F-4D97-AF65-F5344CB8AC3E}">
        <p14:creationId xmlns:p14="http://schemas.microsoft.com/office/powerpoint/2010/main" val="673826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BF8BD-8AC6-8122-F99E-1B8D7A8F11D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05B0B59-4178-C818-86C0-6A06D5E1E37B}"/>
              </a:ext>
            </a:extLst>
          </p:cNvPr>
          <p:cNvSpPr>
            <a:spLocks noGrp="1"/>
          </p:cNvSpPr>
          <p:nvPr>
            <p:ph type="ctrTitle"/>
          </p:nvPr>
        </p:nvSpPr>
        <p:spPr/>
        <p:txBody>
          <a:bodyPr/>
          <a:lstStyle/>
          <a:p>
            <a:r>
              <a:rPr lang="nl-NL" dirty="0"/>
              <a:t>Geen BBT-conclusie</a:t>
            </a:r>
          </a:p>
        </p:txBody>
      </p:sp>
      <p:sp>
        <p:nvSpPr>
          <p:cNvPr id="3" name="Ondertitel 2">
            <a:extLst>
              <a:ext uri="{FF2B5EF4-FFF2-40B4-BE49-F238E27FC236}">
                <a16:creationId xmlns:a16="http://schemas.microsoft.com/office/drawing/2014/main" id="{F9E3E577-D9CD-BB40-3DB8-B4554BA740A8}"/>
              </a:ext>
            </a:extLst>
          </p:cNvPr>
          <p:cNvSpPr>
            <a:spLocks noGrp="1"/>
          </p:cNvSpPr>
          <p:nvPr>
            <p:ph type="subTitle" idx="1"/>
          </p:nvPr>
        </p:nvSpPr>
        <p:spPr/>
        <p:txBody>
          <a:bodyPr/>
          <a:lstStyle/>
          <a:p>
            <a:pPr marL="0" lvl="0" indent="0" eaLnBrk="0" hangingPunct="0">
              <a:spcBef>
                <a:spcPts val="425"/>
              </a:spcBef>
              <a:buNone/>
              <a:defRPr/>
            </a:pPr>
            <a:r>
              <a:rPr lang="nl-NL" sz="2800" spc="-10" dirty="0">
                <a:solidFill>
                  <a:srgbClr val="275837"/>
                </a:solidFill>
                <a:latin typeface="Asap"/>
                <a:cs typeface="Asap"/>
              </a:rPr>
              <a:t>Kan voorkomen als:</a:t>
            </a:r>
          </a:p>
          <a:p>
            <a:pPr lvl="0" eaLnBrk="0" hangingPunct="0">
              <a:spcBef>
                <a:spcPts val="425"/>
              </a:spcBef>
              <a:buFontTx/>
              <a:buChar char="-"/>
              <a:defRPr/>
            </a:pPr>
            <a:r>
              <a:rPr lang="nl-NL" sz="2800" spc="-10" dirty="0">
                <a:solidFill>
                  <a:srgbClr val="275837"/>
                </a:solidFill>
                <a:latin typeface="Asap"/>
                <a:cs typeface="Asap"/>
              </a:rPr>
              <a:t> proces/activiteit buiten scope van BBT-conclusies valt;</a:t>
            </a:r>
          </a:p>
          <a:p>
            <a:pPr lvl="0" eaLnBrk="0" hangingPunct="0">
              <a:spcBef>
                <a:spcPts val="425"/>
              </a:spcBef>
              <a:buFontTx/>
              <a:buChar char="-"/>
              <a:defRPr/>
            </a:pPr>
            <a:r>
              <a:rPr lang="nl-NL" sz="2800" spc="-10" dirty="0">
                <a:solidFill>
                  <a:srgbClr val="275837"/>
                </a:solidFill>
                <a:latin typeface="Asap"/>
                <a:cs typeface="Asap"/>
              </a:rPr>
              <a:t> te weinig referentie-installaties waren om een BBT-conclusie af te leiden.</a:t>
            </a:r>
          </a:p>
          <a:p>
            <a:pPr lvl="0" eaLnBrk="0" hangingPunct="0">
              <a:spcBef>
                <a:spcPts val="425"/>
              </a:spcBef>
              <a:defRPr/>
            </a:pPr>
            <a:endParaRPr lang="nl-NL" sz="2800" spc="-10" dirty="0">
              <a:solidFill>
                <a:srgbClr val="275837"/>
              </a:solidFill>
              <a:latin typeface="Asap"/>
              <a:cs typeface="Asap"/>
            </a:endParaRPr>
          </a:p>
          <a:p>
            <a:pPr marL="0" lvl="0" indent="0" eaLnBrk="0" hangingPunct="0">
              <a:spcBef>
                <a:spcPts val="425"/>
              </a:spcBef>
              <a:buNone/>
              <a:defRPr/>
            </a:pPr>
            <a:r>
              <a:rPr lang="nl-NL" sz="2800" spc="-10" dirty="0">
                <a:solidFill>
                  <a:srgbClr val="275837"/>
                </a:solidFill>
                <a:latin typeface="Asap"/>
                <a:cs typeface="Asap"/>
              </a:rPr>
              <a:t>Vergunningverlener bepaalt dan zelf BBT (</a:t>
            </a:r>
            <a:r>
              <a:rPr lang="nl-NL" sz="2800" spc="-10" dirty="0" err="1">
                <a:solidFill>
                  <a:srgbClr val="275837"/>
                </a:solidFill>
                <a:latin typeface="Asap"/>
                <a:cs typeface="Asap"/>
              </a:rPr>
              <a:t>Bkl</a:t>
            </a:r>
            <a:r>
              <a:rPr lang="nl-NL" sz="2800" spc="-10" dirty="0">
                <a:solidFill>
                  <a:srgbClr val="275837"/>
                </a:solidFill>
                <a:latin typeface="Asap"/>
                <a:cs typeface="Asap"/>
              </a:rPr>
              <a:t> art 8.10 lid 2). </a:t>
            </a:r>
          </a:p>
          <a:p>
            <a:pPr lvl="0" eaLnBrk="0" hangingPunct="0">
              <a:spcBef>
                <a:spcPts val="425"/>
              </a:spcBef>
              <a:buFont typeface="Wingdings"/>
              <a:buChar char="à"/>
              <a:defRPr/>
            </a:pPr>
            <a:r>
              <a:rPr lang="nl-NL" sz="2800" spc="-10" dirty="0">
                <a:solidFill>
                  <a:srgbClr val="275837"/>
                </a:solidFill>
                <a:latin typeface="Asap"/>
                <a:cs typeface="Asap"/>
                <a:sym typeface="Wingdings" panose="05000000000000000000" pitchFamily="2" charset="2"/>
              </a:rPr>
              <a:t> Rekening houden met criteria uit </a:t>
            </a:r>
            <a:r>
              <a:rPr lang="nl-NL" sz="2800" spc="-10" dirty="0" err="1">
                <a:solidFill>
                  <a:srgbClr val="275837"/>
                </a:solidFill>
                <a:latin typeface="Asap"/>
                <a:cs typeface="Asap"/>
                <a:sym typeface="Wingdings" panose="05000000000000000000" pitchFamily="2" charset="2"/>
              </a:rPr>
              <a:t>Bkl</a:t>
            </a:r>
            <a:r>
              <a:rPr lang="nl-NL" sz="2800" spc="-10" dirty="0">
                <a:solidFill>
                  <a:srgbClr val="275837"/>
                </a:solidFill>
                <a:latin typeface="Asap"/>
                <a:cs typeface="Asap"/>
                <a:sym typeface="Wingdings" panose="05000000000000000000" pitchFamily="2" charset="2"/>
              </a:rPr>
              <a:t> </a:t>
            </a:r>
            <a:r>
              <a:rPr lang="nl-NL" sz="2800" spc="-10" dirty="0">
                <a:solidFill>
                  <a:srgbClr val="275837"/>
                </a:solidFill>
                <a:latin typeface="Asap"/>
                <a:sym typeface="Wingdings" panose="05000000000000000000" pitchFamily="2" charset="2"/>
              </a:rPr>
              <a:t>art 8.10 lid </a:t>
            </a:r>
            <a:r>
              <a:rPr lang="nl-NL" sz="2800" spc="-10" dirty="0">
                <a:solidFill>
                  <a:srgbClr val="275837"/>
                </a:solidFill>
                <a:latin typeface="Asap"/>
                <a:cs typeface="Asap"/>
                <a:sym typeface="Wingdings" panose="05000000000000000000" pitchFamily="2" charset="2"/>
              </a:rPr>
              <a:t>2;</a:t>
            </a:r>
          </a:p>
          <a:p>
            <a:pPr lvl="0" eaLnBrk="0" hangingPunct="0">
              <a:spcBef>
                <a:spcPts val="425"/>
              </a:spcBef>
              <a:buFont typeface="Wingdings"/>
              <a:buChar char="à"/>
              <a:defRPr/>
            </a:pPr>
            <a:r>
              <a:rPr lang="nl-NL" sz="2800" spc="-10" dirty="0">
                <a:solidFill>
                  <a:srgbClr val="275837"/>
                </a:solidFill>
                <a:latin typeface="Asap"/>
                <a:cs typeface="Asap"/>
                <a:sym typeface="Wingdings" panose="05000000000000000000" pitchFamily="2" charset="2"/>
              </a:rPr>
              <a:t> Voor luchtemissies geldt dan:</a:t>
            </a:r>
          </a:p>
          <a:p>
            <a:pPr marL="0" lvl="0" indent="0" eaLnBrk="0" hangingPunct="0">
              <a:spcBef>
                <a:spcPts val="425"/>
              </a:spcBef>
              <a:buNone/>
              <a:defRPr/>
            </a:pPr>
            <a:r>
              <a:rPr lang="nl-NL" sz="2800" spc="-10" dirty="0">
                <a:solidFill>
                  <a:srgbClr val="275837"/>
                </a:solidFill>
                <a:latin typeface="Asap"/>
                <a:cs typeface="Asap"/>
                <a:sym typeface="Wingdings" panose="05000000000000000000" pitchFamily="2" charset="2"/>
              </a:rPr>
              <a:t>	Bal </a:t>
            </a:r>
            <a:r>
              <a:rPr lang="nl-NL" sz="2800" spc="-10" dirty="0">
                <a:solidFill>
                  <a:srgbClr val="275837"/>
                </a:solidFill>
                <a:latin typeface="Times New Roman" panose="02020603050405020304" pitchFamily="18" charset="0"/>
                <a:cs typeface="Times New Roman" panose="02020603050405020304" pitchFamily="18" charset="0"/>
                <a:sym typeface="Wingdings" panose="05000000000000000000" pitchFamily="2" charset="2"/>
              </a:rPr>
              <a:t>§</a:t>
            </a:r>
            <a:r>
              <a:rPr lang="nl-NL" sz="2800" spc="-10" dirty="0">
                <a:solidFill>
                  <a:srgbClr val="275837"/>
                </a:solidFill>
                <a:latin typeface="Asap"/>
                <a:cs typeface="Asap"/>
                <a:sym typeface="Wingdings" panose="05000000000000000000" pitchFamily="2" charset="2"/>
              </a:rPr>
              <a:t> 5.4.4. Emissies in de lucht </a:t>
            </a:r>
          </a:p>
          <a:p>
            <a:pPr marL="0" lvl="0" indent="0" eaLnBrk="0" hangingPunct="0">
              <a:spcBef>
                <a:spcPts val="425"/>
              </a:spcBef>
              <a:buNone/>
              <a:defRPr/>
            </a:pPr>
            <a:r>
              <a:rPr lang="nl-NL" sz="2800" spc="-10" dirty="0">
                <a:solidFill>
                  <a:srgbClr val="275837"/>
                </a:solidFill>
                <a:latin typeface="Asap"/>
                <a:cs typeface="Asap"/>
                <a:sym typeface="Wingdings" panose="05000000000000000000" pitchFamily="2" charset="2"/>
              </a:rPr>
              <a:t>	</a:t>
            </a:r>
          </a:p>
        </p:txBody>
      </p:sp>
      <p:sp>
        <p:nvSpPr>
          <p:cNvPr id="5" name="Tijdelijke aanduiding voor dianummer 4">
            <a:extLst>
              <a:ext uri="{FF2B5EF4-FFF2-40B4-BE49-F238E27FC236}">
                <a16:creationId xmlns:a16="http://schemas.microsoft.com/office/drawing/2014/main" id="{6863D24E-B835-351A-DCB5-7ACAB8ED35D9}"/>
              </a:ext>
            </a:extLst>
          </p:cNvPr>
          <p:cNvSpPr>
            <a:spLocks noGrp="1"/>
          </p:cNvSpPr>
          <p:nvPr>
            <p:ph type="sldNum" sz="quarter" idx="12"/>
          </p:nvPr>
        </p:nvSpPr>
        <p:spPr/>
        <p:txBody>
          <a:bodyPr/>
          <a:lstStyle/>
          <a:p>
            <a:fld id="{1B71BB4A-7DC0-41F9-B589-288E53C2F0C1}" type="slidenum">
              <a:rPr lang="nl-NL" smtClean="0"/>
              <a:t>18</a:t>
            </a:fld>
            <a:endParaRPr lang="nl-NL"/>
          </a:p>
        </p:txBody>
      </p:sp>
      <p:sp>
        <p:nvSpPr>
          <p:cNvPr id="7" name="Tijdelijke aanduiding voor tekst 2">
            <a:extLst>
              <a:ext uri="{FF2B5EF4-FFF2-40B4-BE49-F238E27FC236}">
                <a16:creationId xmlns:a16="http://schemas.microsoft.com/office/drawing/2014/main" id="{490EBDD2-E9B2-11A0-0BEB-198E2579619C}"/>
              </a:ext>
            </a:extLst>
          </p:cNvPr>
          <p:cNvSpPr txBox="1">
            <a:spLocks/>
          </p:cNvSpPr>
          <p:nvPr/>
        </p:nvSpPr>
        <p:spPr bwMode="auto">
          <a:xfrm rot="21241436">
            <a:off x="2842389" y="4704989"/>
            <a:ext cx="9296649" cy="1502665"/>
          </a:xfrm>
          <a:prstGeom prst="rect">
            <a:avLst/>
          </a:prstGeom>
          <a:solidFill>
            <a:schemeClr val="accent1">
              <a:lumMod val="20000"/>
              <a:lumOff val="80000"/>
            </a:schemeClr>
          </a:solidFill>
          <a:ln>
            <a:noFill/>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ts val="423"/>
              </a:spcBef>
              <a:spcAft>
                <a:spcPct val="0"/>
              </a:spcAft>
              <a:buFont typeface="Arial" pitchFamily="34" charset="0"/>
              <a:buChar char="•"/>
              <a:defRPr sz="1800">
                <a:solidFill>
                  <a:srgbClr val="000000"/>
                </a:solidFill>
                <a:latin typeface="+mn-lt"/>
                <a:ea typeface="+mn-ea"/>
                <a:cs typeface="+mn-cs"/>
              </a:defRPr>
            </a:lvl1pPr>
            <a:lvl2pPr marL="741600" indent="-284400" algn="l" rtl="0" eaLnBrk="1" fontAlgn="base" hangingPunct="1">
              <a:spcBef>
                <a:spcPts val="423"/>
              </a:spcBef>
              <a:spcAft>
                <a:spcPct val="0"/>
              </a:spcAft>
              <a:buFont typeface="Verdana" pitchFamily="34" charset="0"/>
              <a:buChar char="–"/>
              <a:defRPr sz="1800">
                <a:solidFill>
                  <a:srgbClr val="000000"/>
                </a:solidFill>
                <a:latin typeface="+mn-lt"/>
              </a:defRPr>
            </a:lvl2pPr>
            <a:lvl3pPr marL="965200" indent="-342900" algn="l" rtl="0" eaLnBrk="1" fontAlgn="base" hangingPunct="1">
              <a:spcBef>
                <a:spcPts val="423"/>
              </a:spcBef>
              <a:spcAft>
                <a:spcPct val="0"/>
              </a:spcAft>
              <a:buFont typeface="Arial" pitchFamily="34" charset="0"/>
              <a:buChar char="•"/>
              <a:defRPr sz="1800">
                <a:solidFill>
                  <a:srgbClr val="000000"/>
                </a:solidFill>
                <a:latin typeface="+mn-lt"/>
              </a:defRPr>
            </a:lvl3pPr>
            <a:lvl4pPr marL="1274763" indent="-285750" algn="l" rtl="0" eaLnBrk="1" fontAlgn="base" hangingPunct="1">
              <a:spcBef>
                <a:spcPct val="5000"/>
              </a:spcBef>
              <a:spcAft>
                <a:spcPct val="0"/>
              </a:spcAft>
              <a:buFont typeface="Verdana" pitchFamily="34" charset="0"/>
              <a:buChar char="–"/>
              <a:defRPr sz="1800">
                <a:solidFill>
                  <a:srgbClr val="000000"/>
                </a:solidFill>
                <a:latin typeface="+mn-lt"/>
              </a:defRPr>
            </a:lvl4pPr>
            <a:lvl5pPr marL="1631950" indent="-285750" algn="l" rtl="0" eaLnBrk="1" fontAlgn="base" hangingPunct="1">
              <a:spcBef>
                <a:spcPts val="423"/>
              </a:spcBef>
              <a:spcAft>
                <a:spcPct val="0"/>
              </a:spcAft>
              <a:buFont typeface="Verdana" pitchFamily="34" charset="0"/>
              <a:buChar char="»"/>
              <a:defRPr sz="1800" baseline="0">
                <a:solidFill>
                  <a:srgbClr val="000000"/>
                </a:solidFill>
                <a:latin typeface="+mn-lt"/>
              </a:defRPr>
            </a:lvl5pPr>
            <a:lvl6pPr marL="1803400" algn="l" rtl="0" eaLnBrk="1" fontAlgn="base" hangingPunct="1">
              <a:spcBef>
                <a:spcPts val="423"/>
              </a:spcBef>
              <a:spcAft>
                <a:spcPct val="0"/>
              </a:spcAft>
              <a:buFont typeface="Verdana" pitchFamily="34" charset="0"/>
              <a:buChar char="»"/>
              <a:defRPr sz="1800" baseline="0">
                <a:solidFill>
                  <a:srgbClr val="000000"/>
                </a:solidFill>
                <a:latin typeface="+mn-lt"/>
              </a:defRPr>
            </a:lvl6pPr>
            <a:lvl7pPr marL="2260600" algn="l" rtl="0" eaLnBrk="1" fontAlgn="base" hangingPunct="1">
              <a:spcBef>
                <a:spcPct val="5000"/>
              </a:spcBef>
              <a:spcAft>
                <a:spcPct val="0"/>
              </a:spcAft>
              <a:buFont typeface="Verdana" pitchFamily="34" charset="0"/>
              <a:buChar char="»"/>
              <a:defRPr sz="2200">
                <a:solidFill>
                  <a:srgbClr val="000000"/>
                </a:solidFill>
                <a:latin typeface="+mn-lt"/>
              </a:defRPr>
            </a:lvl7pPr>
            <a:lvl8pPr marL="2717800" algn="l" rtl="0" eaLnBrk="1" fontAlgn="base" hangingPunct="1">
              <a:spcBef>
                <a:spcPct val="5000"/>
              </a:spcBef>
              <a:spcAft>
                <a:spcPct val="0"/>
              </a:spcAft>
              <a:buFont typeface="Verdana" pitchFamily="34" charset="0"/>
              <a:buChar char="»"/>
              <a:defRPr sz="2200">
                <a:solidFill>
                  <a:srgbClr val="000000"/>
                </a:solidFill>
                <a:latin typeface="+mn-lt"/>
              </a:defRPr>
            </a:lvl8pPr>
            <a:lvl9pPr marL="3175000" algn="l" rtl="0" eaLnBrk="1" fontAlgn="base" hangingPunct="1">
              <a:spcBef>
                <a:spcPct val="5000"/>
              </a:spcBef>
              <a:spcAft>
                <a:spcPct val="0"/>
              </a:spcAft>
              <a:buFont typeface="Verdana" pitchFamily="34" charset="0"/>
              <a:buChar char="»"/>
              <a:defRPr sz="2200">
                <a:solidFill>
                  <a:srgbClr val="000000"/>
                </a:solidFill>
                <a:latin typeface="+mn-lt"/>
              </a:defRPr>
            </a:lvl9pPr>
          </a:lstStyle>
          <a:p>
            <a:pPr marL="0" indent="0">
              <a:buNone/>
            </a:pPr>
            <a:r>
              <a:rPr lang="nl-NL" b="1" dirty="0">
                <a:latin typeface="Asap"/>
              </a:rPr>
              <a:t>BKL, Artikel 8.10 Bepalen beste beschikbare technieken</a:t>
            </a:r>
          </a:p>
          <a:p>
            <a:pPr marL="0" indent="0">
              <a:buNone/>
            </a:pPr>
            <a:r>
              <a:rPr lang="nl-NL" b="1" dirty="0">
                <a:latin typeface="Asap"/>
              </a:rPr>
              <a:t>2 </a:t>
            </a:r>
            <a:r>
              <a:rPr lang="nl-NL" dirty="0">
                <a:latin typeface="Asap"/>
              </a:rPr>
              <a:t> Als op een milieubelastende activiteit geen BBT-conclusies van toepassing zijn of als de van toepassing zijnde BBT-conclusies niet alle mogelijke milieugevolgen van de activiteit behandelen, wordt bij het bepalen van de beste beschikbare technieken in ieder geval rekening gehouden met: … a – l.</a:t>
            </a:r>
          </a:p>
        </p:txBody>
      </p:sp>
    </p:spTree>
    <p:extLst>
      <p:ext uri="{BB962C8B-B14F-4D97-AF65-F5344CB8AC3E}">
        <p14:creationId xmlns:p14="http://schemas.microsoft.com/office/powerpoint/2010/main" val="2420205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B7CEE-EFC8-9C2B-076F-47188F7CBD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5453261-6156-1895-FEAB-E68B02EA5E77}"/>
              </a:ext>
            </a:extLst>
          </p:cNvPr>
          <p:cNvSpPr>
            <a:spLocks noGrp="1"/>
          </p:cNvSpPr>
          <p:nvPr>
            <p:ph type="ctrTitle"/>
          </p:nvPr>
        </p:nvSpPr>
        <p:spPr/>
        <p:txBody>
          <a:bodyPr/>
          <a:lstStyle/>
          <a:p>
            <a:r>
              <a:rPr lang="nl-NL" spc="-10" dirty="0">
                <a:sym typeface="Wingdings" panose="05000000000000000000" pitchFamily="2" charset="2"/>
              </a:rPr>
              <a:t>En Bal art 5.27 dan?</a:t>
            </a:r>
            <a:endParaRPr lang="nl-NL" dirty="0"/>
          </a:p>
        </p:txBody>
      </p:sp>
      <p:sp>
        <p:nvSpPr>
          <p:cNvPr id="3" name="Ondertitel 2">
            <a:extLst>
              <a:ext uri="{FF2B5EF4-FFF2-40B4-BE49-F238E27FC236}">
                <a16:creationId xmlns:a16="http://schemas.microsoft.com/office/drawing/2014/main" id="{61A44E89-BF36-F37D-703F-D9E0B7AC0F95}"/>
              </a:ext>
            </a:extLst>
          </p:cNvPr>
          <p:cNvSpPr>
            <a:spLocks noGrp="1"/>
          </p:cNvSpPr>
          <p:nvPr>
            <p:ph type="subTitle" idx="1"/>
          </p:nvPr>
        </p:nvSpPr>
        <p:spPr>
          <a:xfrm>
            <a:off x="571500" y="1212850"/>
            <a:ext cx="9334500" cy="4641850"/>
          </a:xfrm>
        </p:spPr>
        <p:txBody>
          <a:bodyPr/>
          <a:lstStyle/>
          <a:p>
            <a:pPr marL="0" lvl="0" indent="0" eaLnBrk="0" hangingPunct="0">
              <a:spcBef>
                <a:spcPts val="425"/>
              </a:spcBef>
              <a:buNone/>
              <a:defRPr/>
            </a:pPr>
            <a:r>
              <a:rPr lang="nl-NL" sz="2800" spc="-10" dirty="0">
                <a:solidFill>
                  <a:srgbClr val="275837"/>
                </a:solidFill>
                <a:latin typeface="Asap"/>
                <a:sym typeface="Wingdings" panose="05000000000000000000" pitchFamily="2" charset="2"/>
              </a:rPr>
              <a:t>Naast algemene eisen uit art 5.27 blijft de verplichting om vast </a:t>
            </a:r>
          </a:p>
          <a:p>
            <a:pPr marL="0" lvl="0" indent="0" eaLnBrk="0" hangingPunct="0">
              <a:spcBef>
                <a:spcPts val="425"/>
              </a:spcBef>
              <a:buNone/>
              <a:defRPr/>
            </a:pPr>
            <a:r>
              <a:rPr lang="nl-NL" sz="2800" spc="-10" dirty="0">
                <a:solidFill>
                  <a:srgbClr val="275837"/>
                </a:solidFill>
                <a:latin typeface="Asap"/>
                <a:sym typeface="Wingdings" panose="05000000000000000000" pitchFamily="2" charset="2"/>
              </a:rPr>
              <a:t>te stellen of </a:t>
            </a:r>
            <a:r>
              <a:rPr lang="nl-NL" sz="2800" spc="-10" dirty="0" err="1">
                <a:solidFill>
                  <a:srgbClr val="275837"/>
                </a:solidFill>
                <a:latin typeface="Asap"/>
                <a:sym typeface="Wingdings" panose="05000000000000000000" pitchFamily="2" charset="2"/>
              </a:rPr>
              <a:t>bbt</a:t>
            </a:r>
            <a:r>
              <a:rPr lang="nl-NL" sz="2800" spc="-10" dirty="0">
                <a:solidFill>
                  <a:srgbClr val="275837"/>
                </a:solidFill>
                <a:latin typeface="Asap"/>
                <a:sym typeface="Wingdings" panose="05000000000000000000" pitchFamily="2" charset="2"/>
              </a:rPr>
              <a:t> wordt toegepast. </a:t>
            </a:r>
          </a:p>
          <a:p>
            <a:pPr marL="0" lvl="0" indent="0" eaLnBrk="0" hangingPunct="0">
              <a:spcBef>
                <a:spcPts val="425"/>
              </a:spcBef>
              <a:buNone/>
              <a:defRPr/>
            </a:pPr>
            <a:r>
              <a:rPr lang="nl-NL" sz="2800" spc="-10" dirty="0">
                <a:solidFill>
                  <a:srgbClr val="275837"/>
                </a:solidFill>
                <a:latin typeface="Asap"/>
                <a:sym typeface="Wingdings" panose="05000000000000000000" pitchFamily="2" charset="2"/>
              </a:rPr>
              <a:t>Dus beide van kracht, </a:t>
            </a:r>
            <a:r>
              <a:rPr lang="nl-NL" sz="2800" spc="-10" dirty="0" err="1">
                <a:solidFill>
                  <a:srgbClr val="275837"/>
                </a:solidFill>
                <a:latin typeface="Asap"/>
                <a:sym typeface="Wingdings" panose="05000000000000000000" pitchFamily="2" charset="2"/>
              </a:rPr>
              <a:t>zonodig</a:t>
            </a:r>
            <a:r>
              <a:rPr lang="nl-NL" sz="2800" spc="-10" dirty="0">
                <a:solidFill>
                  <a:srgbClr val="275837"/>
                </a:solidFill>
                <a:latin typeface="Asap"/>
                <a:sym typeface="Wingdings" panose="05000000000000000000" pitchFamily="2" charset="2"/>
              </a:rPr>
              <a:t> maatwerk toepassen.</a:t>
            </a:r>
          </a:p>
        </p:txBody>
      </p:sp>
      <p:sp>
        <p:nvSpPr>
          <p:cNvPr id="5" name="Tijdelijke aanduiding voor dianummer 4">
            <a:extLst>
              <a:ext uri="{FF2B5EF4-FFF2-40B4-BE49-F238E27FC236}">
                <a16:creationId xmlns:a16="http://schemas.microsoft.com/office/drawing/2014/main" id="{FC511182-E3EB-18A9-FCF0-76E0DC5AB91B}"/>
              </a:ext>
            </a:extLst>
          </p:cNvPr>
          <p:cNvSpPr>
            <a:spLocks noGrp="1"/>
          </p:cNvSpPr>
          <p:nvPr>
            <p:ph type="sldNum" sz="quarter" idx="12"/>
          </p:nvPr>
        </p:nvSpPr>
        <p:spPr/>
        <p:txBody>
          <a:bodyPr/>
          <a:lstStyle/>
          <a:p>
            <a:fld id="{1B71BB4A-7DC0-41F9-B589-288E53C2F0C1}" type="slidenum">
              <a:rPr lang="nl-NL" smtClean="0"/>
              <a:t>19</a:t>
            </a:fld>
            <a:endParaRPr lang="nl-NL"/>
          </a:p>
        </p:txBody>
      </p:sp>
      <p:sp>
        <p:nvSpPr>
          <p:cNvPr id="7" name="Tijdelijke aanduiding voor tekst 2">
            <a:extLst>
              <a:ext uri="{FF2B5EF4-FFF2-40B4-BE49-F238E27FC236}">
                <a16:creationId xmlns:a16="http://schemas.microsoft.com/office/drawing/2014/main" id="{293472D7-A4EC-FE2C-9503-36227875EF38}"/>
              </a:ext>
            </a:extLst>
          </p:cNvPr>
          <p:cNvSpPr txBox="1">
            <a:spLocks/>
          </p:cNvSpPr>
          <p:nvPr/>
        </p:nvSpPr>
        <p:spPr bwMode="auto">
          <a:xfrm rot="21081344">
            <a:off x="2055883" y="3088450"/>
            <a:ext cx="9977029" cy="2870987"/>
          </a:xfrm>
          <a:prstGeom prst="rect">
            <a:avLst/>
          </a:prstGeom>
          <a:solidFill>
            <a:schemeClr val="accent1">
              <a:lumMod val="20000"/>
              <a:lumOff val="80000"/>
            </a:schemeClr>
          </a:solidFill>
          <a:ln>
            <a:noFill/>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ts val="423"/>
              </a:spcBef>
              <a:spcAft>
                <a:spcPct val="0"/>
              </a:spcAft>
              <a:buFont typeface="Arial" pitchFamily="34" charset="0"/>
              <a:buChar char="•"/>
              <a:defRPr sz="1800">
                <a:solidFill>
                  <a:srgbClr val="000000"/>
                </a:solidFill>
                <a:latin typeface="+mn-lt"/>
                <a:ea typeface="+mn-ea"/>
                <a:cs typeface="+mn-cs"/>
              </a:defRPr>
            </a:lvl1pPr>
            <a:lvl2pPr marL="741600" indent="-284400" algn="l" rtl="0" eaLnBrk="1" fontAlgn="base" hangingPunct="1">
              <a:spcBef>
                <a:spcPts val="423"/>
              </a:spcBef>
              <a:spcAft>
                <a:spcPct val="0"/>
              </a:spcAft>
              <a:buFont typeface="Verdana" pitchFamily="34" charset="0"/>
              <a:buChar char="–"/>
              <a:defRPr sz="1800">
                <a:solidFill>
                  <a:srgbClr val="000000"/>
                </a:solidFill>
                <a:latin typeface="+mn-lt"/>
              </a:defRPr>
            </a:lvl2pPr>
            <a:lvl3pPr marL="965200" indent="-342900" algn="l" rtl="0" eaLnBrk="1" fontAlgn="base" hangingPunct="1">
              <a:spcBef>
                <a:spcPts val="423"/>
              </a:spcBef>
              <a:spcAft>
                <a:spcPct val="0"/>
              </a:spcAft>
              <a:buFont typeface="Arial" pitchFamily="34" charset="0"/>
              <a:buChar char="•"/>
              <a:defRPr sz="1800">
                <a:solidFill>
                  <a:srgbClr val="000000"/>
                </a:solidFill>
                <a:latin typeface="+mn-lt"/>
              </a:defRPr>
            </a:lvl3pPr>
            <a:lvl4pPr marL="1274763" indent="-285750" algn="l" rtl="0" eaLnBrk="1" fontAlgn="base" hangingPunct="1">
              <a:spcBef>
                <a:spcPct val="5000"/>
              </a:spcBef>
              <a:spcAft>
                <a:spcPct val="0"/>
              </a:spcAft>
              <a:buFont typeface="Verdana" pitchFamily="34" charset="0"/>
              <a:buChar char="–"/>
              <a:defRPr sz="1800">
                <a:solidFill>
                  <a:srgbClr val="000000"/>
                </a:solidFill>
                <a:latin typeface="+mn-lt"/>
              </a:defRPr>
            </a:lvl4pPr>
            <a:lvl5pPr marL="1631950" indent="-285750" algn="l" rtl="0" eaLnBrk="1" fontAlgn="base" hangingPunct="1">
              <a:spcBef>
                <a:spcPts val="423"/>
              </a:spcBef>
              <a:spcAft>
                <a:spcPct val="0"/>
              </a:spcAft>
              <a:buFont typeface="Verdana" pitchFamily="34" charset="0"/>
              <a:buChar char="»"/>
              <a:defRPr sz="1800" baseline="0">
                <a:solidFill>
                  <a:srgbClr val="000000"/>
                </a:solidFill>
                <a:latin typeface="+mn-lt"/>
              </a:defRPr>
            </a:lvl5pPr>
            <a:lvl6pPr marL="1803400" algn="l" rtl="0" eaLnBrk="1" fontAlgn="base" hangingPunct="1">
              <a:spcBef>
                <a:spcPts val="423"/>
              </a:spcBef>
              <a:spcAft>
                <a:spcPct val="0"/>
              </a:spcAft>
              <a:buFont typeface="Verdana" pitchFamily="34" charset="0"/>
              <a:buChar char="»"/>
              <a:defRPr sz="1800" baseline="0">
                <a:solidFill>
                  <a:srgbClr val="000000"/>
                </a:solidFill>
                <a:latin typeface="+mn-lt"/>
              </a:defRPr>
            </a:lvl6pPr>
            <a:lvl7pPr marL="2260600" algn="l" rtl="0" eaLnBrk="1" fontAlgn="base" hangingPunct="1">
              <a:spcBef>
                <a:spcPct val="5000"/>
              </a:spcBef>
              <a:spcAft>
                <a:spcPct val="0"/>
              </a:spcAft>
              <a:buFont typeface="Verdana" pitchFamily="34" charset="0"/>
              <a:buChar char="»"/>
              <a:defRPr sz="2200">
                <a:solidFill>
                  <a:srgbClr val="000000"/>
                </a:solidFill>
                <a:latin typeface="+mn-lt"/>
              </a:defRPr>
            </a:lvl7pPr>
            <a:lvl8pPr marL="2717800" algn="l" rtl="0" eaLnBrk="1" fontAlgn="base" hangingPunct="1">
              <a:spcBef>
                <a:spcPct val="5000"/>
              </a:spcBef>
              <a:spcAft>
                <a:spcPct val="0"/>
              </a:spcAft>
              <a:buFont typeface="Verdana" pitchFamily="34" charset="0"/>
              <a:buChar char="»"/>
              <a:defRPr sz="2200">
                <a:solidFill>
                  <a:srgbClr val="000000"/>
                </a:solidFill>
                <a:latin typeface="+mn-lt"/>
              </a:defRPr>
            </a:lvl8pPr>
            <a:lvl9pPr marL="3175000" algn="l" rtl="0" eaLnBrk="1" fontAlgn="base" hangingPunct="1">
              <a:spcBef>
                <a:spcPct val="5000"/>
              </a:spcBef>
              <a:spcAft>
                <a:spcPct val="0"/>
              </a:spcAft>
              <a:buFont typeface="Verdana" pitchFamily="34" charset="0"/>
              <a:buChar char="»"/>
              <a:defRPr sz="2200">
                <a:solidFill>
                  <a:srgbClr val="000000"/>
                </a:solidFill>
                <a:latin typeface="+mn-lt"/>
              </a:defRPr>
            </a:lvl9pPr>
          </a:lstStyle>
          <a:p>
            <a:pPr marL="0" indent="0">
              <a:buNone/>
            </a:pPr>
            <a:r>
              <a:rPr lang="nl-NL" b="1" dirty="0">
                <a:latin typeface="Asap"/>
              </a:rPr>
              <a:t>BAL § 5.4.4 Emissies in de lucht</a:t>
            </a:r>
          </a:p>
          <a:p>
            <a:pPr marL="0" indent="0">
              <a:buNone/>
            </a:pPr>
            <a:r>
              <a:rPr lang="nl-NL" b="1" dirty="0">
                <a:latin typeface="Asap"/>
              </a:rPr>
              <a:t>Artikel 5.27 uitzondering toepassingsbereik</a:t>
            </a:r>
          </a:p>
          <a:p>
            <a:pPr marL="0" indent="0">
              <a:buNone/>
            </a:pPr>
            <a:r>
              <a:rPr lang="nl-NL" dirty="0"/>
              <a:t>Deze paragraaf is niet van toepassing op emissies in de lucht: </a:t>
            </a:r>
          </a:p>
          <a:p>
            <a:pPr marL="266700" indent="-266700">
              <a:buAutoNum type="alphaLcPeriod"/>
            </a:pPr>
            <a:r>
              <a:rPr lang="nl-NL" dirty="0"/>
              <a:t>vanuit een </a:t>
            </a:r>
            <a:r>
              <a:rPr lang="nl-NL" b="1" dirty="0" err="1"/>
              <a:t>ippc</a:t>
            </a:r>
            <a:r>
              <a:rPr lang="nl-NL" b="1" dirty="0"/>
              <a:t>-installatie</a:t>
            </a:r>
            <a:r>
              <a:rPr lang="nl-NL" dirty="0"/>
              <a:t> voor zover daarvoor een document met de conclusies over beste beschikbare technieken is vastgesteld in overeenstemming met artikel 13, vijfde en zevende lid, van de richtlijn industriële emissies, dat een conclusie bevat over die emissies; </a:t>
            </a:r>
          </a:p>
          <a:p>
            <a:pPr marL="266700" indent="-266700">
              <a:buAutoNum type="alphaLcPeriod"/>
            </a:pPr>
            <a:r>
              <a:rPr lang="nl-NL" dirty="0"/>
              <a:t>voor zover daarvoor op grond van hoofdstuk 4 emissiegrenswaarden gelden; of </a:t>
            </a:r>
          </a:p>
          <a:p>
            <a:pPr marL="266700" indent="-266700">
              <a:buAutoNum type="alphaLcPeriod"/>
            </a:pPr>
            <a:r>
              <a:rPr lang="nl-NL" dirty="0"/>
              <a:t>door het exploiteren van een mijnbouwwerk, bedoeld in artikel 3.320, voor zover het gaat om een mijnbouwinstallatie.</a:t>
            </a:r>
            <a:endParaRPr lang="nl-NL" dirty="0">
              <a:latin typeface="Asap"/>
            </a:endParaRPr>
          </a:p>
        </p:txBody>
      </p:sp>
    </p:spTree>
    <p:extLst>
      <p:ext uri="{BB962C8B-B14F-4D97-AF65-F5344CB8AC3E}">
        <p14:creationId xmlns:p14="http://schemas.microsoft.com/office/powerpoint/2010/main" val="3535641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D44AC8-8CD1-C95C-A1B0-0873C1528B64}"/>
              </a:ext>
              <a:ext uri="{C183D7F6-B498-43B3-948B-1728B52AA6E4}">
                <adec:decorative xmlns:adec="http://schemas.microsoft.com/office/drawing/2017/decorative" val="1"/>
              </a:ext>
            </a:extLst>
          </p:cNvPr>
          <p:cNvSpPr>
            <a:spLocks noGrp="1"/>
          </p:cNvSpPr>
          <p:nvPr>
            <p:ph type="ctrTitle"/>
          </p:nvPr>
        </p:nvSpPr>
        <p:spPr>
          <a:xfrm>
            <a:off x="765136" y="2111421"/>
            <a:ext cx="7109461" cy="2574758"/>
          </a:xfrm>
        </p:spPr>
        <p:txBody>
          <a:bodyPr/>
          <a:lstStyle/>
          <a:p>
            <a:r>
              <a:rPr lang="nl-NL" dirty="0"/>
              <a:t>Industriële emissies:</a:t>
            </a:r>
            <a:br>
              <a:rPr lang="nl-NL" dirty="0"/>
            </a:br>
            <a:r>
              <a:rPr lang="nl-NL" dirty="0"/>
              <a:t>De weg van Europese </a:t>
            </a:r>
            <a:br>
              <a:rPr lang="nl-NL" dirty="0"/>
            </a:br>
            <a:r>
              <a:rPr lang="nl-NL" dirty="0"/>
              <a:t>regels naar jouw werkpraktijk.</a:t>
            </a:r>
          </a:p>
        </p:txBody>
      </p:sp>
      <p:pic>
        <p:nvPicPr>
          <p:cNvPr id="12" name="Picture Placeholder 11">
            <a:extLst>
              <a:ext uri="{FF2B5EF4-FFF2-40B4-BE49-F238E27FC236}">
                <a16:creationId xmlns:a16="http://schemas.microsoft.com/office/drawing/2014/main" id="{56F4A6CE-5DDB-A300-2B9A-B7AA4F9F8351}"/>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
        <p:nvSpPr>
          <p:cNvPr id="4" name="Ondertitel 2">
            <a:extLst>
              <a:ext uri="{FF2B5EF4-FFF2-40B4-BE49-F238E27FC236}">
                <a16:creationId xmlns:a16="http://schemas.microsoft.com/office/drawing/2014/main" id="{C1EC7B64-ECB0-8D82-54A0-479DF58B774A}"/>
              </a:ext>
              <a:ext uri="{C183D7F6-B498-43B3-948B-1728B52AA6E4}">
                <adec:decorative xmlns:adec="http://schemas.microsoft.com/office/drawing/2017/decorative" val="1"/>
              </a:ext>
            </a:extLst>
          </p:cNvPr>
          <p:cNvSpPr txBox="1">
            <a:spLocks/>
          </p:cNvSpPr>
          <p:nvPr/>
        </p:nvSpPr>
        <p:spPr>
          <a:xfrm>
            <a:off x="765136" y="5504200"/>
            <a:ext cx="3105152" cy="54700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sap"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sap"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sap"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sap"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spc="-10" dirty="0">
                <a:solidFill>
                  <a:srgbClr val="275837"/>
                </a:solidFill>
                <a:latin typeface="Asap"/>
              </a:rPr>
              <a:t>Gijs Rurup, IPLO</a:t>
            </a:r>
            <a:endParaRPr lang="nl-NL" sz="2800" spc="-10" dirty="0">
              <a:solidFill>
                <a:srgbClr val="275837"/>
              </a:solidFill>
              <a:latin typeface="Asap"/>
            </a:endParaRPr>
          </a:p>
        </p:txBody>
      </p:sp>
    </p:spTree>
    <p:extLst>
      <p:ext uri="{BB962C8B-B14F-4D97-AF65-F5344CB8AC3E}">
        <p14:creationId xmlns:p14="http://schemas.microsoft.com/office/powerpoint/2010/main" val="2961217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0600D-B1EE-8C7C-8F16-B834531FC3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8A13D59-C5CB-FC38-FD99-37CA94902BC1}"/>
              </a:ext>
              <a:ext uri="{C183D7F6-B498-43B3-948B-1728B52AA6E4}">
                <adec:decorative xmlns:adec="http://schemas.microsoft.com/office/drawing/2017/decorative" val="1"/>
              </a:ext>
            </a:extLst>
          </p:cNvPr>
          <p:cNvSpPr>
            <a:spLocks noGrp="1"/>
          </p:cNvSpPr>
          <p:nvPr>
            <p:ph type="ctrTitle"/>
          </p:nvPr>
        </p:nvSpPr>
        <p:spPr/>
        <p:txBody>
          <a:bodyPr/>
          <a:lstStyle/>
          <a:p>
            <a:r>
              <a:rPr lang="nl-NL" dirty="0"/>
              <a:t>BAT – AEPL (BBT-GMPN*)</a:t>
            </a:r>
          </a:p>
        </p:txBody>
      </p:sp>
      <p:sp>
        <p:nvSpPr>
          <p:cNvPr id="3" name="Ondertitel 2">
            <a:extLst>
              <a:ext uri="{FF2B5EF4-FFF2-40B4-BE49-F238E27FC236}">
                <a16:creationId xmlns:a16="http://schemas.microsoft.com/office/drawing/2014/main" id="{409395B1-CBD9-C496-1C7D-2C4326BC98B7}"/>
              </a:ext>
              <a:ext uri="{C183D7F6-B498-43B3-948B-1728B52AA6E4}">
                <adec:decorative xmlns:adec="http://schemas.microsoft.com/office/drawing/2017/decorative" val="1"/>
              </a:ext>
            </a:extLst>
          </p:cNvPr>
          <p:cNvSpPr>
            <a:spLocks noGrp="1"/>
          </p:cNvSpPr>
          <p:nvPr>
            <p:ph type="subTitle" idx="1"/>
          </p:nvPr>
        </p:nvSpPr>
        <p:spPr/>
        <p:txBody>
          <a:bodyPr/>
          <a:lstStyle/>
          <a:p>
            <a:r>
              <a:rPr lang="nl-NL" sz="2800" spc="-10" dirty="0">
                <a:solidFill>
                  <a:srgbClr val="275837"/>
                </a:solidFill>
                <a:latin typeface="Asap"/>
                <a:cs typeface="Asap"/>
              </a:rPr>
              <a:t>Best </a:t>
            </a:r>
            <a:r>
              <a:rPr lang="nl-NL" sz="2800" spc="-10" dirty="0" err="1">
                <a:solidFill>
                  <a:srgbClr val="275837"/>
                </a:solidFill>
                <a:latin typeface="Asap"/>
                <a:cs typeface="Asap"/>
              </a:rPr>
              <a:t>Available</a:t>
            </a:r>
            <a:r>
              <a:rPr lang="nl-NL" sz="2800" spc="-10" dirty="0">
                <a:solidFill>
                  <a:srgbClr val="275837"/>
                </a:solidFill>
                <a:latin typeface="Asap"/>
                <a:cs typeface="Asap"/>
              </a:rPr>
              <a:t> </a:t>
            </a:r>
            <a:r>
              <a:rPr lang="nl-NL" sz="2800" spc="-10" dirty="0" err="1">
                <a:solidFill>
                  <a:srgbClr val="275837"/>
                </a:solidFill>
                <a:latin typeface="Asap"/>
                <a:cs typeface="Asap"/>
              </a:rPr>
              <a:t>Techniques</a:t>
            </a:r>
            <a:r>
              <a:rPr lang="nl-NL" sz="2800" spc="-10" dirty="0">
                <a:solidFill>
                  <a:srgbClr val="275837"/>
                </a:solidFill>
                <a:latin typeface="Asap"/>
                <a:cs typeface="Asap"/>
              </a:rPr>
              <a:t> - </a:t>
            </a:r>
            <a:r>
              <a:rPr lang="nl-NL" sz="2800" spc="-10" dirty="0" err="1">
                <a:solidFill>
                  <a:srgbClr val="275837"/>
                </a:solidFill>
                <a:latin typeface="Asap"/>
                <a:cs typeface="Asap"/>
              </a:rPr>
              <a:t>Associated</a:t>
            </a:r>
            <a:r>
              <a:rPr lang="nl-NL" sz="2800" spc="-10" dirty="0">
                <a:solidFill>
                  <a:srgbClr val="275837"/>
                </a:solidFill>
                <a:latin typeface="Asap"/>
                <a:cs typeface="Asap"/>
              </a:rPr>
              <a:t> Performance </a:t>
            </a:r>
            <a:r>
              <a:rPr lang="nl-NL" sz="2800" spc="-10" dirty="0" err="1">
                <a:solidFill>
                  <a:srgbClr val="275837"/>
                </a:solidFill>
                <a:latin typeface="Asap"/>
                <a:cs typeface="Asap"/>
              </a:rPr>
              <a:t>Emission</a:t>
            </a:r>
            <a:r>
              <a:rPr lang="nl-NL" sz="2800" spc="-10" dirty="0">
                <a:solidFill>
                  <a:srgbClr val="275837"/>
                </a:solidFill>
                <a:latin typeface="Asap"/>
                <a:cs typeface="Asap"/>
              </a:rPr>
              <a:t> Level</a:t>
            </a:r>
          </a:p>
          <a:p>
            <a:pPr marL="0" indent="0">
              <a:buNone/>
            </a:pPr>
            <a:r>
              <a:rPr lang="nl-NL" sz="2800" spc="-10" dirty="0">
                <a:solidFill>
                  <a:srgbClr val="275837"/>
                </a:solidFill>
                <a:latin typeface="Asap"/>
                <a:cs typeface="Asap"/>
              </a:rPr>
              <a:t>	BBT-GMPN: geassocieerde milieuprestatieniveaus</a:t>
            </a:r>
          </a:p>
        </p:txBody>
      </p:sp>
      <p:sp>
        <p:nvSpPr>
          <p:cNvPr id="5" name="Tijdelijke aanduiding voor dianummer 4">
            <a:extLst>
              <a:ext uri="{FF2B5EF4-FFF2-40B4-BE49-F238E27FC236}">
                <a16:creationId xmlns:a16="http://schemas.microsoft.com/office/drawing/2014/main" id="{159E2716-346E-438B-2F29-54F88B426325}"/>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20</a:t>
            </a:fld>
            <a:endParaRPr lang="nl-NL"/>
          </a:p>
        </p:txBody>
      </p:sp>
      <p:grpSp>
        <p:nvGrpSpPr>
          <p:cNvPr id="4" name="Groep 3">
            <a:extLst>
              <a:ext uri="{FF2B5EF4-FFF2-40B4-BE49-F238E27FC236}">
                <a16:creationId xmlns:a16="http://schemas.microsoft.com/office/drawing/2014/main" id="{22B45617-1528-8736-D45E-1D75D6D719D0}"/>
              </a:ext>
              <a:ext uri="{C183D7F6-B498-43B3-948B-1728B52AA6E4}">
                <adec:decorative xmlns:adec="http://schemas.microsoft.com/office/drawing/2017/decorative" val="1"/>
              </a:ext>
            </a:extLst>
          </p:cNvPr>
          <p:cNvGrpSpPr/>
          <p:nvPr/>
        </p:nvGrpSpPr>
        <p:grpSpPr>
          <a:xfrm>
            <a:off x="3111500" y="2825363"/>
            <a:ext cx="8836352" cy="3678674"/>
            <a:chOff x="1890062" y="1496054"/>
            <a:chExt cx="9306594" cy="4104646"/>
          </a:xfrm>
        </p:grpSpPr>
        <p:pic>
          <p:nvPicPr>
            <p:cNvPr id="6" name="Afbeelding 5">
              <a:extLst>
                <a:ext uri="{FF2B5EF4-FFF2-40B4-BE49-F238E27FC236}">
                  <a16:creationId xmlns:a16="http://schemas.microsoft.com/office/drawing/2014/main" id="{C8D8C3B7-69C9-DC27-650D-B6DCF86CE0A1}"/>
                </a:ext>
              </a:extLst>
            </p:cNvPr>
            <p:cNvPicPr>
              <a:picLocks noChangeAspect="1"/>
            </p:cNvPicPr>
            <p:nvPr/>
          </p:nvPicPr>
          <p:blipFill rotWithShape="1">
            <a:blip r:embed="rId2"/>
            <a:srcRect l="1618"/>
            <a:stretch/>
          </p:blipFill>
          <p:spPr>
            <a:xfrm>
              <a:off x="1890062" y="1496054"/>
              <a:ext cx="9306594" cy="2267266"/>
            </a:xfrm>
            <a:prstGeom prst="rect">
              <a:avLst/>
            </a:prstGeom>
          </p:spPr>
        </p:pic>
        <p:pic>
          <p:nvPicPr>
            <p:cNvPr id="7" name="Afbeelding 6">
              <a:extLst>
                <a:ext uri="{FF2B5EF4-FFF2-40B4-BE49-F238E27FC236}">
                  <a16:creationId xmlns:a16="http://schemas.microsoft.com/office/drawing/2014/main" id="{AE583727-C2B5-94A9-6206-B9F5F87ABA55}"/>
                </a:ext>
              </a:extLst>
            </p:cNvPr>
            <p:cNvPicPr>
              <a:picLocks noChangeAspect="1"/>
            </p:cNvPicPr>
            <p:nvPr/>
          </p:nvPicPr>
          <p:blipFill>
            <a:blip r:embed="rId3"/>
            <a:stretch>
              <a:fillRect/>
            </a:stretch>
          </p:blipFill>
          <p:spPr>
            <a:xfrm>
              <a:off x="1890062" y="3647802"/>
              <a:ext cx="9297698" cy="1952898"/>
            </a:xfrm>
            <a:prstGeom prst="rect">
              <a:avLst/>
            </a:prstGeom>
          </p:spPr>
        </p:pic>
      </p:grpSp>
      <p:sp>
        <p:nvSpPr>
          <p:cNvPr id="8" name="Tekstvak 7">
            <a:extLst>
              <a:ext uri="{FF2B5EF4-FFF2-40B4-BE49-F238E27FC236}">
                <a16:creationId xmlns:a16="http://schemas.microsoft.com/office/drawing/2014/main" id="{987B907C-3E24-EDA2-F0DE-2A57D5EA9312}"/>
              </a:ext>
            </a:extLst>
          </p:cNvPr>
          <p:cNvSpPr txBox="1"/>
          <p:nvPr/>
        </p:nvSpPr>
        <p:spPr>
          <a:xfrm>
            <a:off x="571500" y="4280137"/>
            <a:ext cx="2540000" cy="461665"/>
          </a:xfrm>
          <a:prstGeom prst="rect">
            <a:avLst/>
          </a:prstGeom>
          <a:noFill/>
        </p:spPr>
        <p:txBody>
          <a:bodyPr wrap="square" rtlCol="0">
            <a:spAutoFit/>
          </a:bodyPr>
          <a:lstStyle/>
          <a:p>
            <a:r>
              <a:rPr lang="nl-NL" sz="2400" spc="-10" dirty="0">
                <a:solidFill>
                  <a:srgbClr val="275837"/>
                </a:solidFill>
                <a:latin typeface="Asap"/>
                <a:ea typeface="+mn-ea"/>
                <a:cs typeface="Asap"/>
              </a:rPr>
              <a:t>BREF</a:t>
            </a:r>
            <a:r>
              <a:rPr lang="nl-NL" sz="2400" dirty="0">
                <a:latin typeface="Asap"/>
              </a:rPr>
              <a:t> </a:t>
            </a:r>
            <a:r>
              <a:rPr lang="nl-NL" sz="2400" spc="-10" dirty="0">
                <a:solidFill>
                  <a:srgbClr val="275837"/>
                </a:solidFill>
                <a:latin typeface="Asap"/>
                <a:ea typeface="+mn-ea"/>
                <a:cs typeface="Asap"/>
              </a:rPr>
              <a:t>Textiel</a:t>
            </a:r>
            <a:r>
              <a:rPr lang="nl-NL" sz="2400" dirty="0">
                <a:latin typeface="Asap"/>
              </a:rPr>
              <a:t> (</a:t>
            </a:r>
            <a:r>
              <a:rPr lang="nl-NL" sz="2400" spc="-10" dirty="0">
                <a:solidFill>
                  <a:srgbClr val="275837"/>
                </a:solidFill>
                <a:latin typeface="Asap"/>
                <a:ea typeface="+mn-ea"/>
                <a:cs typeface="Asap"/>
              </a:rPr>
              <a:t>2022</a:t>
            </a:r>
            <a:r>
              <a:rPr lang="nl-NL" sz="2400" dirty="0">
                <a:latin typeface="Asap"/>
              </a:rPr>
              <a:t>)</a:t>
            </a:r>
          </a:p>
        </p:txBody>
      </p:sp>
      <p:sp>
        <p:nvSpPr>
          <p:cNvPr id="9" name="Gebogen pijl 13">
            <a:extLst>
              <a:ext uri="{FF2B5EF4-FFF2-40B4-BE49-F238E27FC236}">
                <a16:creationId xmlns:a16="http://schemas.microsoft.com/office/drawing/2014/main" id="{933D9B71-D950-5EB7-4A7D-0A1052F487A4}"/>
              </a:ext>
              <a:ext uri="{C183D7F6-B498-43B3-948B-1728B52AA6E4}">
                <adec:decorative xmlns:adec="http://schemas.microsoft.com/office/drawing/2017/decorative" val="1"/>
              </a:ext>
            </a:extLst>
          </p:cNvPr>
          <p:cNvSpPr/>
          <p:nvPr/>
        </p:nvSpPr>
        <p:spPr bwMode="auto">
          <a:xfrm flipV="1">
            <a:off x="1595244" y="4741802"/>
            <a:ext cx="1520855" cy="986905"/>
          </a:xfrm>
          <a:prstGeom prst="bentArrow">
            <a:avLst/>
          </a:prstGeom>
          <a:solidFill>
            <a:schemeClr val="tx2">
              <a:lumMod val="60000"/>
              <a:lumOff val="40000"/>
            </a:schemeClr>
          </a:solidFill>
          <a:ln>
            <a:noFill/>
          </a:ln>
          <a:effectLst/>
        </p:spPr>
        <p:txBody>
          <a:bodyPr vert="horz" wrap="square" lIns="0" tIns="0" rIns="0" bIns="0" numCol="1" rtlCol="0" anchor="b"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nl-NL" sz="22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600974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831BC-1BBB-6F14-DD84-C9C70648F9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7CE5F3-F8E0-D2C8-104B-D6C4A1BE798E}"/>
              </a:ext>
              <a:ext uri="{C183D7F6-B498-43B3-948B-1728B52AA6E4}">
                <adec:decorative xmlns:adec="http://schemas.microsoft.com/office/drawing/2017/decorative" val="1"/>
              </a:ext>
            </a:extLst>
          </p:cNvPr>
          <p:cNvSpPr>
            <a:spLocks noGrp="1"/>
          </p:cNvSpPr>
          <p:nvPr>
            <p:ph type="ctrTitle"/>
          </p:nvPr>
        </p:nvSpPr>
        <p:spPr>
          <a:xfrm>
            <a:off x="571499" y="1218919"/>
            <a:ext cx="5380037" cy="1312423"/>
          </a:xfrm>
        </p:spPr>
        <p:txBody>
          <a:bodyPr/>
          <a:lstStyle/>
          <a:p>
            <a:r>
              <a:rPr lang="nl-NL" dirty="0"/>
              <a:t>Heb je nog vragen?</a:t>
            </a:r>
            <a:br>
              <a:rPr lang="nl-NL" dirty="0"/>
            </a:br>
            <a:endParaRPr lang="nl-NL" dirty="0"/>
          </a:p>
        </p:txBody>
      </p:sp>
      <p:sp>
        <p:nvSpPr>
          <p:cNvPr id="3" name="Ondertitel 2">
            <a:extLst>
              <a:ext uri="{FF2B5EF4-FFF2-40B4-BE49-F238E27FC236}">
                <a16:creationId xmlns:a16="http://schemas.microsoft.com/office/drawing/2014/main" id="{8DE8CC9A-4EB3-4F77-3051-B526BE266F3F}"/>
              </a:ext>
              <a:ext uri="{C183D7F6-B498-43B3-948B-1728B52AA6E4}">
                <adec:decorative xmlns:adec="http://schemas.microsoft.com/office/drawing/2017/decorative" val="1"/>
              </a:ext>
            </a:extLst>
          </p:cNvPr>
          <p:cNvSpPr>
            <a:spLocks noGrp="1"/>
          </p:cNvSpPr>
          <p:nvPr>
            <p:ph type="subTitle" idx="1"/>
          </p:nvPr>
        </p:nvSpPr>
        <p:spPr>
          <a:xfrm>
            <a:off x="571499" y="2202746"/>
            <a:ext cx="5380037" cy="3905953"/>
          </a:xfrm>
        </p:spPr>
        <p:txBody>
          <a:bodyPr/>
          <a:lstStyle/>
          <a:p>
            <a:pPr marL="285750" indent="-285750">
              <a:buFont typeface="Arial" panose="020B0604020202020204" pitchFamily="34" charset="0"/>
              <a:buChar char="•"/>
            </a:pPr>
            <a:r>
              <a:rPr lang="nl-NL" spc="-10" dirty="0">
                <a:solidFill>
                  <a:srgbClr val="275837"/>
                </a:solidFill>
                <a:latin typeface="Asap"/>
              </a:rPr>
              <a:t>Kom langs bij de IPLO-corner op het Ontmoetingsplein en spreek mij of een van onze experts aan.</a:t>
            </a:r>
          </a:p>
          <a:p>
            <a:pPr marL="285750" indent="-285750">
              <a:buFont typeface="Arial" panose="020B0604020202020204" pitchFamily="34" charset="0"/>
              <a:buChar char="•"/>
            </a:pPr>
            <a:r>
              <a:rPr lang="nl-NL" spc="-10" dirty="0">
                <a:solidFill>
                  <a:srgbClr val="275837"/>
                </a:solidFill>
                <a:latin typeface="Asap"/>
              </a:rPr>
              <a:t>Ook na de </a:t>
            </a:r>
            <a:r>
              <a:rPr lang="nl-NL" spc="-10" dirty="0" err="1">
                <a:solidFill>
                  <a:srgbClr val="275837"/>
                </a:solidFill>
                <a:latin typeface="Asap"/>
              </a:rPr>
              <a:t>Schakeldag</a:t>
            </a:r>
            <a:r>
              <a:rPr lang="nl-NL" spc="-10" dirty="0">
                <a:solidFill>
                  <a:srgbClr val="275837"/>
                </a:solidFill>
                <a:latin typeface="Asap"/>
              </a:rPr>
              <a:t> beantwoord ik graag je vragen. Je kunt contact met mij opnemen; Gijs Rurup, </a:t>
            </a:r>
            <a:r>
              <a:rPr lang="nl-NL" spc="-10" dirty="0">
                <a:solidFill>
                  <a:srgbClr val="275837"/>
                </a:solidFill>
                <a:latin typeface="Asap"/>
                <a:hlinkClick r:id="rId3">
                  <a:extLst>
                    <a:ext uri="{A12FA001-AC4F-418D-AE19-62706E023703}">
                      <ahyp:hlinkClr xmlns:ahyp="http://schemas.microsoft.com/office/drawing/2018/hyperlinkcolor" val="tx"/>
                    </a:ext>
                  </a:extLst>
                </a:hlinkClick>
              </a:rPr>
              <a:t>Gijs.Rurup@rws.nl</a:t>
            </a:r>
            <a:endParaRPr lang="nl-NL" spc="-10" dirty="0">
              <a:solidFill>
                <a:srgbClr val="275837"/>
              </a:solidFill>
              <a:latin typeface="Asap"/>
            </a:endParaRPr>
          </a:p>
          <a:p>
            <a:pPr marL="285750" indent="-285750">
              <a:buFont typeface="Arial" panose="020B0604020202020204" pitchFamily="34" charset="0"/>
              <a:buChar char="•"/>
            </a:pPr>
            <a:r>
              <a:rPr lang="nl-NL" spc="-10" dirty="0">
                <a:solidFill>
                  <a:srgbClr val="275837"/>
                </a:solidFill>
                <a:latin typeface="Asap"/>
              </a:rPr>
              <a:t>Fijn vervolg van deze Schakeldag!</a:t>
            </a:r>
          </a:p>
          <a:p>
            <a:endParaRPr lang="nl-NL" dirty="0"/>
          </a:p>
        </p:txBody>
      </p:sp>
      <p:pic>
        <p:nvPicPr>
          <p:cNvPr id="12" name="Picture Placeholder 11">
            <a:extLst>
              <a:ext uri="{FF2B5EF4-FFF2-40B4-BE49-F238E27FC236}">
                <a16:creationId xmlns:a16="http://schemas.microsoft.com/office/drawing/2014/main" id="{9ABF5988-7F7A-280C-3FAC-A18277C33528}"/>
              </a:ext>
              <a:ext uri="{C183D7F6-B498-43B3-948B-1728B52AA6E4}">
                <adec:decorative xmlns:adec="http://schemas.microsoft.com/office/drawing/2017/decorative" val="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96422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3B971-8D17-4F04-D154-EF3BBD387E6B}"/>
              </a:ext>
              <a:ext uri="{C183D7F6-B498-43B3-948B-1728B52AA6E4}">
                <adec:decorative xmlns:adec="http://schemas.microsoft.com/office/drawing/2017/decorative" val="1"/>
              </a:ext>
            </a:extLst>
          </p:cNvPr>
          <p:cNvSpPr>
            <a:spLocks noGrp="1"/>
          </p:cNvSpPr>
          <p:nvPr>
            <p:ph type="ctrTitle"/>
          </p:nvPr>
        </p:nvSpPr>
        <p:spPr/>
        <p:txBody>
          <a:bodyPr/>
          <a:lstStyle/>
          <a:p>
            <a:r>
              <a:rPr lang="nl-NL" dirty="0"/>
              <a:t>Meer weten</a:t>
            </a:r>
          </a:p>
        </p:txBody>
      </p:sp>
      <p:sp>
        <p:nvSpPr>
          <p:cNvPr id="3" name="Tijdelijke aanduiding voor tekst 2">
            <a:extLst>
              <a:ext uri="{FF2B5EF4-FFF2-40B4-BE49-F238E27FC236}">
                <a16:creationId xmlns:a16="http://schemas.microsoft.com/office/drawing/2014/main" id="{D1FDC984-745A-D3B2-F603-EA61E9F0100E}"/>
              </a:ext>
              <a:ext uri="{C183D7F6-B498-43B3-948B-1728B52AA6E4}">
                <adec:decorative xmlns:adec="http://schemas.microsoft.com/office/drawing/2017/decorative" val="1"/>
              </a:ext>
            </a:extLst>
          </p:cNvPr>
          <p:cNvSpPr>
            <a:spLocks noGrp="1"/>
          </p:cNvSpPr>
          <p:nvPr>
            <p:ph type="body" sz="quarter" idx="10"/>
          </p:nvPr>
        </p:nvSpPr>
        <p:spPr/>
        <p:txBody>
          <a:bodyPr/>
          <a:lstStyle/>
          <a:p>
            <a:r>
              <a:rPr lang="nl-NL" dirty="0"/>
              <a:t>Iplo.nl</a:t>
            </a:r>
          </a:p>
        </p:txBody>
      </p:sp>
      <p:pic>
        <p:nvPicPr>
          <p:cNvPr id="8" name="Picture Placeholder 7">
            <a:extLst>
              <a:ext uri="{FF2B5EF4-FFF2-40B4-BE49-F238E27FC236}">
                <a16:creationId xmlns:a16="http://schemas.microsoft.com/office/drawing/2014/main" id="{8B800B06-DAF6-707F-AA6E-A621CC943FBB}"/>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
        <p:nvSpPr>
          <p:cNvPr id="9" name="TextBox 8">
            <a:extLst>
              <a:ext uri="{FF2B5EF4-FFF2-40B4-BE49-F238E27FC236}">
                <a16:creationId xmlns:a16="http://schemas.microsoft.com/office/drawing/2014/main" id="{95536727-F4FD-4B35-2D6C-F9F7CC2E84C6}"/>
              </a:ext>
              <a:ext uri="{C183D7F6-B498-43B3-948B-1728B52AA6E4}">
                <adec:decorative xmlns:adec="http://schemas.microsoft.com/office/drawing/2017/decorative" val="1"/>
              </a:ext>
            </a:extLst>
          </p:cNvPr>
          <p:cNvSpPr txBox="1"/>
          <p:nvPr/>
        </p:nvSpPr>
        <p:spPr>
          <a:xfrm>
            <a:off x="1152939" y="3087757"/>
            <a:ext cx="184731" cy="369332"/>
          </a:xfrm>
          <a:prstGeom prst="rect">
            <a:avLst/>
          </a:prstGeom>
          <a:noFill/>
        </p:spPr>
        <p:txBody>
          <a:bodyPr wrap="none" rtlCol="0">
            <a:spAutoFit/>
          </a:bodyPr>
          <a:lstStyle/>
          <a:p>
            <a:endParaRPr lang="en-NL" dirty="0"/>
          </a:p>
        </p:txBody>
      </p:sp>
      <p:sp>
        <p:nvSpPr>
          <p:cNvPr id="12" name="Oval 11">
            <a:extLst>
              <a:ext uri="{FF2B5EF4-FFF2-40B4-BE49-F238E27FC236}">
                <a16:creationId xmlns:a16="http://schemas.microsoft.com/office/drawing/2014/main" id="{9F99E276-6F3B-B77D-09FE-05B6AB32DEA4}"/>
              </a:ext>
              <a:ext uri="{C183D7F6-B498-43B3-948B-1728B52AA6E4}">
                <adec:decorative xmlns:adec="http://schemas.microsoft.com/office/drawing/2017/decorative" val="1"/>
              </a:ext>
            </a:extLst>
          </p:cNvPr>
          <p:cNvSpPr/>
          <p:nvPr/>
        </p:nvSpPr>
        <p:spPr>
          <a:xfrm>
            <a:off x="-162167" y="1641541"/>
            <a:ext cx="3631096" cy="363109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824722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EA5AA29-1FC0-B16D-0950-E0E90A3E84D3}"/>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491" r="20491"/>
          <a:stretch>
            <a:fillRect/>
          </a:stretch>
        </p:blipFill>
        <p:spPr/>
      </p:pic>
      <p:sp>
        <p:nvSpPr>
          <p:cNvPr id="4" name="Ondertitel 3">
            <a:extLst>
              <a:ext uri="{FF2B5EF4-FFF2-40B4-BE49-F238E27FC236}">
                <a16:creationId xmlns:a16="http://schemas.microsoft.com/office/drawing/2014/main" id="{5E91E8BC-D1F5-6824-8B2A-7033FDD422E4}"/>
              </a:ext>
              <a:ext uri="{C183D7F6-B498-43B3-948B-1728B52AA6E4}">
                <adec:decorative xmlns:adec="http://schemas.microsoft.com/office/drawing/2017/decorative" val="1"/>
              </a:ext>
            </a:extLst>
          </p:cNvPr>
          <p:cNvSpPr>
            <a:spLocks noGrp="1"/>
          </p:cNvSpPr>
          <p:nvPr>
            <p:ph type="subTitle" idx="1"/>
          </p:nvPr>
        </p:nvSpPr>
        <p:spPr/>
        <p:txBody>
          <a:bodyPr/>
          <a:lstStyle/>
          <a:p>
            <a:pPr marL="342900" indent="-342900">
              <a:buFont typeface="Wingdings" panose="05000000000000000000" pitchFamily="2" charset="2"/>
              <a:buChar char="v"/>
            </a:pPr>
            <a:r>
              <a:rPr lang="nl-NL" sz="3200" dirty="0">
                <a:solidFill>
                  <a:srgbClr val="275937"/>
                </a:solidFill>
                <a:latin typeface="Asap-Medium"/>
                <a:ea typeface="+mj-ea"/>
                <a:cs typeface="Asap-Medium"/>
              </a:rPr>
              <a:t>BREF-documenten</a:t>
            </a:r>
          </a:p>
          <a:p>
            <a:pPr marL="342900" indent="-342900">
              <a:buFont typeface="Wingdings" panose="05000000000000000000" pitchFamily="2" charset="2"/>
              <a:buChar char="v"/>
            </a:pPr>
            <a:r>
              <a:rPr lang="nl-NL" sz="3200" dirty="0">
                <a:solidFill>
                  <a:srgbClr val="275937"/>
                </a:solidFill>
                <a:latin typeface="Asap-Medium"/>
                <a:ea typeface="+mj-ea"/>
                <a:cs typeface="Asap-Medium"/>
              </a:rPr>
              <a:t>Sevilla proces</a:t>
            </a:r>
          </a:p>
          <a:p>
            <a:pPr marL="342900" indent="-342900">
              <a:buFont typeface="Wingdings" panose="05000000000000000000" pitchFamily="2" charset="2"/>
              <a:buChar char="v"/>
            </a:pPr>
            <a:r>
              <a:rPr lang="nl-NL" sz="3200" dirty="0">
                <a:solidFill>
                  <a:srgbClr val="275937"/>
                </a:solidFill>
                <a:latin typeface="Asap-Medium"/>
                <a:ea typeface="+mj-ea"/>
                <a:cs typeface="Asap-Medium"/>
              </a:rPr>
              <a:t>Actualiseren vergunningen</a:t>
            </a:r>
          </a:p>
          <a:p>
            <a:pPr marL="342900" indent="-342900">
              <a:buFont typeface="Wingdings" panose="05000000000000000000" pitchFamily="2" charset="2"/>
              <a:buChar char="v"/>
            </a:pPr>
            <a:r>
              <a:rPr lang="nl-NL" sz="3200" dirty="0">
                <a:solidFill>
                  <a:srgbClr val="275937"/>
                </a:solidFill>
                <a:latin typeface="Asap-Medium"/>
                <a:ea typeface="+mj-ea"/>
                <a:cs typeface="Asap-Medium"/>
              </a:rPr>
              <a:t>BBT in praktijk</a:t>
            </a:r>
          </a:p>
          <a:p>
            <a:pPr marL="342900" indent="-342900">
              <a:buFont typeface="Wingdings" panose="05000000000000000000" pitchFamily="2" charset="2"/>
              <a:buChar char="v"/>
            </a:pPr>
            <a:endParaRPr lang="nl-NL" sz="3200" dirty="0">
              <a:solidFill>
                <a:srgbClr val="275937"/>
              </a:solidFill>
              <a:latin typeface="Asap-Medium"/>
              <a:ea typeface="+mj-ea"/>
              <a:cs typeface="Asap-Medium"/>
            </a:endParaRPr>
          </a:p>
        </p:txBody>
      </p:sp>
      <p:sp>
        <p:nvSpPr>
          <p:cNvPr id="6" name="Tijdelijke aanduiding voor dianummer 5">
            <a:extLst>
              <a:ext uri="{FF2B5EF4-FFF2-40B4-BE49-F238E27FC236}">
                <a16:creationId xmlns:a16="http://schemas.microsoft.com/office/drawing/2014/main" id="{9DD0ABA0-9B5F-E7D5-CACB-4ACE5555C587}"/>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3</a:t>
            </a:fld>
            <a:endParaRPr lang="nl-NL"/>
          </a:p>
        </p:txBody>
      </p:sp>
      <p:pic>
        <p:nvPicPr>
          <p:cNvPr id="7" name="Graphic 6">
            <a:extLst>
              <a:ext uri="{FF2B5EF4-FFF2-40B4-BE49-F238E27FC236}">
                <a16:creationId xmlns:a16="http://schemas.microsoft.com/office/drawing/2014/main" id="{19A155F1-5830-8A7C-F921-0D44B845109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62300" y="384176"/>
            <a:ext cx="444500" cy="444500"/>
          </a:xfrm>
          <a:prstGeom prst="rect">
            <a:avLst/>
          </a:prstGeom>
        </p:spPr>
      </p:pic>
      <p:sp>
        <p:nvSpPr>
          <p:cNvPr id="2" name="Titel 1">
            <a:extLst>
              <a:ext uri="{FF2B5EF4-FFF2-40B4-BE49-F238E27FC236}">
                <a16:creationId xmlns:a16="http://schemas.microsoft.com/office/drawing/2014/main" id="{64953C54-7349-492F-D945-41CA1F768E2E}"/>
              </a:ext>
            </a:extLst>
          </p:cNvPr>
          <p:cNvSpPr>
            <a:spLocks noGrp="1"/>
          </p:cNvSpPr>
          <p:nvPr>
            <p:ph type="ctrTitle"/>
          </p:nvPr>
        </p:nvSpPr>
        <p:spPr>
          <a:xfrm>
            <a:off x="571500" y="336544"/>
            <a:ext cx="11044238" cy="492131"/>
          </a:xfrm>
        </p:spPr>
        <p:txBody>
          <a:bodyPr/>
          <a:lstStyle/>
          <a:p>
            <a:r>
              <a:rPr lang="nl-NL" dirty="0"/>
              <a:t>Onderwerpen</a:t>
            </a:r>
          </a:p>
        </p:txBody>
      </p:sp>
    </p:spTree>
    <p:extLst>
      <p:ext uri="{BB962C8B-B14F-4D97-AF65-F5344CB8AC3E}">
        <p14:creationId xmlns:p14="http://schemas.microsoft.com/office/powerpoint/2010/main" val="108526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Verbindingslijn: gebogen 17">
            <a:extLst>
              <a:ext uri="{FF2B5EF4-FFF2-40B4-BE49-F238E27FC236}">
                <a16:creationId xmlns:a16="http://schemas.microsoft.com/office/drawing/2014/main" id="{469CFFB9-2DDC-CA39-CAEE-A58E0CB90CA6}"/>
              </a:ext>
              <a:ext uri="{C183D7F6-B498-43B3-948B-1728B52AA6E4}">
                <adec:decorative xmlns:adec="http://schemas.microsoft.com/office/drawing/2017/decorative" val="1"/>
              </a:ext>
            </a:extLst>
          </p:cNvPr>
          <p:cNvCxnSpPr>
            <a:cxnSpLocks/>
          </p:cNvCxnSpPr>
          <p:nvPr/>
        </p:nvCxnSpPr>
        <p:spPr>
          <a:xfrm flipV="1">
            <a:off x="2373848" y="1450738"/>
            <a:ext cx="2215646" cy="2125617"/>
          </a:xfrm>
          <a:prstGeom prst="bentConnector3">
            <a:avLst>
              <a:gd name="adj1" fmla="val 6775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310180EB-255F-D367-5054-0120046BE582}"/>
              </a:ext>
              <a:ext uri="{C183D7F6-B498-43B3-948B-1728B52AA6E4}">
                <adec:decorative xmlns:adec="http://schemas.microsoft.com/office/drawing/2017/decorative" val="1"/>
              </a:ext>
            </a:extLst>
          </p:cNvPr>
          <p:cNvSpPr>
            <a:spLocks noGrp="1"/>
          </p:cNvSpPr>
          <p:nvPr>
            <p:ph type="ctrTitle"/>
          </p:nvPr>
        </p:nvSpPr>
        <p:spPr/>
        <p:txBody>
          <a:bodyPr/>
          <a:lstStyle/>
          <a:p>
            <a:r>
              <a:rPr lang="nl-NL" dirty="0"/>
              <a:t>Europese Richtlijn -&gt; Vergunning</a:t>
            </a:r>
          </a:p>
        </p:txBody>
      </p:sp>
      <p:pic>
        <p:nvPicPr>
          <p:cNvPr id="13" name="Afbeelding 12">
            <a:extLst>
              <a:ext uri="{FF2B5EF4-FFF2-40B4-BE49-F238E27FC236}">
                <a16:creationId xmlns:a16="http://schemas.microsoft.com/office/drawing/2014/main" id="{0E9522AE-687A-9E2D-DA63-6FEFBF1055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1499" y="1083975"/>
            <a:ext cx="2144413" cy="1576235"/>
          </a:xfrm>
          <a:prstGeom prst="rect">
            <a:avLst/>
          </a:prstGeom>
        </p:spPr>
      </p:pic>
      <p:pic>
        <p:nvPicPr>
          <p:cNvPr id="8" name="Afbeelding 7">
            <a:extLst>
              <a:ext uri="{FF2B5EF4-FFF2-40B4-BE49-F238E27FC236}">
                <a16:creationId xmlns:a16="http://schemas.microsoft.com/office/drawing/2014/main" id="{937070AB-603C-F123-BA7F-B2271FA4B9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1500" y="2082494"/>
            <a:ext cx="2144413" cy="2397176"/>
          </a:xfrm>
          <a:prstGeom prst="rect">
            <a:avLst/>
          </a:prstGeom>
        </p:spPr>
      </p:pic>
      <p:sp>
        <p:nvSpPr>
          <p:cNvPr id="7" name="Titel 1">
            <a:extLst>
              <a:ext uri="{FF2B5EF4-FFF2-40B4-BE49-F238E27FC236}">
                <a16:creationId xmlns:a16="http://schemas.microsoft.com/office/drawing/2014/main" id="{055E9220-4D03-019E-FA98-62653A194E3D}"/>
              </a:ext>
              <a:ext uri="{C183D7F6-B498-43B3-948B-1728B52AA6E4}">
                <adec:decorative xmlns:adec="http://schemas.microsoft.com/office/drawing/2017/decorative" val="1"/>
              </a:ext>
            </a:extLst>
          </p:cNvPr>
          <p:cNvSpPr txBox="1">
            <a:spLocks/>
          </p:cNvSpPr>
          <p:nvPr/>
        </p:nvSpPr>
        <p:spPr>
          <a:xfrm>
            <a:off x="789654" y="4548851"/>
            <a:ext cx="2589570" cy="592164"/>
          </a:xfrm>
          <a:prstGeom prst="rect">
            <a:avLst/>
          </a:prstGeom>
        </p:spPr>
        <p:txBody>
          <a:bodyPr vert="horz" lIns="0" tIns="0" rIns="0" bIns="0" rtlCol="0" anchor="t">
            <a:noAutofit/>
          </a:bodyPr>
          <a:lstStyle>
            <a:lvl1pPr algn="l" defTabSz="914400" rtl="0" eaLnBrk="1" latinLnBrk="0" hangingPunct="1">
              <a:lnSpc>
                <a:spcPts val="5000"/>
              </a:lnSpc>
              <a:spcBef>
                <a:spcPct val="0"/>
              </a:spcBef>
              <a:buNone/>
              <a:defRPr sz="5000" kern="1200">
                <a:solidFill>
                  <a:schemeClr val="accent1"/>
                </a:solidFill>
                <a:latin typeface="+mj-lt"/>
                <a:ea typeface="+mj-ea"/>
                <a:cs typeface="+mj-cs"/>
              </a:defRPr>
            </a:lvl1pPr>
          </a:lstStyle>
          <a:p>
            <a:r>
              <a:rPr lang="nl-NL" dirty="0"/>
              <a:t>EU-BRITE</a:t>
            </a:r>
          </a:p>
        </p:txBody>
      </p:sp>
      <p:sp>
        <p:nvSpPr>
          <p:cNvPr id="9" name="Titel 1">
            <a:extLst>
              <a:ext uri="{FF2B5EF4-FFF2-40B4-BE49-F238E27FC236}">
                <a16:creationId xmlns:a16="http://schemas.microsoft.com/office/drawing/2014/main" id="{38E4FFB7-2995-942D-15B4-2E05F8DA51B2}"/>
              </a:ext>
            </a:extLst>
          </p:cNvPr>
          <p:cNvSpPr txBox="1">
            <a:spLocks/>
          </p:cNvSpPr>
          <p:nvPr/>
        </p:nvSpPr>
        <p:spPr>
          <a:xfrm>
            <a:off x="4770894" y="1183176"/>
            <a:ext cx="3872680" cy="688916"/>
          </a:xfrm>
          <a:prstGeom prst="rect">
            <a:avLst/>
          </a:prstGeom>
        </p:spPr>
        <p:txBody>
          <a:bodyPr vert="horz" lIns="0" tIns="0" rIns="0" bIns="0" rtlCol="0" anchor="t">
            <a:noAutofit/>
          </a:bodyPr>
          <a:lstStyle>
            <a:lvl1pPr algn="l" defTabSz="914400" rtl="0" eaLnBrk="1" latinLnBrk="0" hangingPunct="1">
              <a:lnSpc>
                <a:spcPts val="5000"/>
              </a:lnSpc>
              <a:spcBef>
                <a:spcPct val="0"/>
              </a:spcBef>
              <a:buNone/>
              <a:defRPr sz="5000" kern="1200">
                <a:solidFill>
                  <a:schemeClr val="accent1"/>
                </a:solidFill>
                <a:latin typeface="+mj-lt"/>
                <a:ea typeface="+mj-ea"/>
                <a:cs typeface="+mj-cs"/>
              </a:defRPr>
            </a:lvl1pPr>
          </a:lstStyle>
          <a:p>
            <a:r>
              <a:rPr lang="nl-NL" dirty="0"/>
              <a:t>IED / RIE</a:t>
            </a:r>
          </a:p>
        </p:txBody>
      </p:sp>
      <p:sp>
        <p:nvSpPr>
          <p:cNvPr id="3" name="Ondertitel 2">
            <a:extLst>
              <a:ext uri="{FF2B5EF4-FFF2-40B4-BE49-F238E27FC236}">
                <a16:creationId xmlns:a16="http://schemas.microsoft.com/office/drawing/2014/main" id="{35907E0D-2387-D96E-799C-CD8A74ECE9C5}"/>
              </a:ext>
            </a:extLst>
          </p:cNvPr>
          <p:cNvSpPr>
            <a:spLocks noGrp="1"/>
          </p:cNvSpPr>
          <p:nvPr>
            <p:ph type="subTitle" idx="1"/>
          </p:nvPr>
        </p:nvSpPr>
        <p:spPr>
          <a:xfrm>
            <a:off x="5437677" y="1863286"/>
            <a:ext cx="5822823" cy="1408839"/>
          </a:xfrm>
          <a:ln>
            <a:solidFill>
              <a:schemeClr val="tx1">
                <a:lumMod val="50000"/>
                <a:lumOff val="50000"/>
              </a:schemeClr>
            </a:solidFill>
          </a:ln>
        </p:spPr>
        <p:txBody>
          <a:bodyPr/>
          <a:lstStyle/>
          <a:p>
            <a:pPr marL="88900" indent="0" defTabSz="265113">
              <a:buNone/>
            </a:pPr>
            <a:r>
              <a:rPr lang="nl-NL" spc="-10" dirty="0" err="1">
                <a:solidFill>
                  <a:srgbClr val="275837"/>
                </a:solidFill>
              </a:rPr>
              <a:t>Hfd</a:t>
            </a:r>
            <a:r>
              <a:rPr lang="nl-NL" spc="-10" dirty="0">
                <a:solidFill>
                  <a:srgbClr val="275837"/>
                </a:solidFill>
              </a:rPr>
              <a:t> 2, van toepassing op Bijlage 1</a:t>
            </a:r>
            <a:br>
              <a:rPr lang="nl-NL" spc="-10" dirty="0">
                <a:solidFill>
                  <a:srgbClr val="275837"/>
                </a:solidFill>
              </a:rPr>
            </a:br>
            <a:r>
              <a:rPr lang="nl-NL" spc="-10" dirty="0">
                <a:solidFill>
                  <a:srgbClr val="275837"/>
                </a:solidFill>
              </a:rPr>
              <a:t>	- art 13, BBT-referentiedocument (BREF)</a:t>
            </a:r>
            <a:br>
              <a:rPr lang="nl-NL" spc="-10" dirty="0">
                <a:solidFill>
                  <a:srgbClr val="275837"/>
                </a:solidFill>
              </a:rPr>
            </a:br>
            <a:r>
              <a:rPr lang="nl-NL" spc="-10" dirty="0">
                <a:solidFill>
                  <a:srgbClr val="275837"/>
                </a:solidFill>
              </a:rPr>
              <a:t>	- art 14 lid 3, BBT-c basis bij vaststellen vergunningsvoorwaarden</a:t>
            </a:r>
            <a:br>
              <a:rPr lang="nl-NL" spc="-10" dirty="0">
                <a:solidFill>
                  <a:srgbClr val="275837"/>
                </a:solidFill>
              </a:rPr>
            </a:br>
            <a:r>
              <a:rPr lang="nl-NL" spc="-10" dirty="0">
                <a:solidFill>
                  <a:srgbClr val="275837"/>
                </a:solidFill>
              </a:rPr>
              <a:t>Bijlage 1, lijst met activiteiten (capaciteitsdrempels)</a:t>
            </a:r>
          </a:p>
          <a:p>
            <a:endParaRPr lang="nl-NL" dirty="0"/>
          </a:p>
        </p:txBody>
      </p:sp>
      <p:sp>
        <p:nvSpPr>
          <p:cNvPr id="12" name="Pijl: gebogen 11">
            <a:extLst>
              <a:ext uri="{FF2B5EF4-FFF2-40B4-BE49-F238E27FC236}">
                <a16:creationId xmlns:a16="http://schemas.microsoft.com/office/drawing/2014/main" id="{E8A27A43-C509-D079-A176-AFBC08FAAC9E}"/>
              </a:ext>
              <a:ext uri="{C183D7F6-B498-43B3-948B-1728B52AA6E4}">
                <adec:decorative xmlns:adec="http://schemas.microsoft.com/office/drawing/2017/decorative" val="1"/>
              </a:ext>
            </a:extLst>
          </p:cNvPr>
          <p:cNvSpPr/>
          <p:nvPr/>
        </p:nvSpPr>
        <p:spPr>
          <a:xfrm flipV="1">
            <a:off x="5113637" y="1892782"/>
            <a:ext cx="567594" cy="2236765"/>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0" name="Titel 1">
            <a:extLst>
              <a:ext uri="{FF2B5EF4-FFF2-40B4-BE49-F238E27FC236}">
                <a16:creationId xmlns:a16="http://schemas.microsoft.com/office/drawing/2014/main" id="{8046E592-6442-5D78-E156-8F79E458313B}"/>
              </a:ext>
            </a:extLst>
          </p:cNvPr>
          <p:cNvSpPr txBox="1">
            <a:spLocks/>
          </p:cNvSpPr>
          <p:nvPr/>
        </p:nvSpPr>
        <p:spPr>
          <a:xfrm>
            <a:off x="5782952" y="3740264"/>
            <a:ext cx="3872680" cy="688916"/>
          </a:xfrm>
          <a:prstGeom prst="rect">
            <a:avLst/>
          </a:prstGeom>
        </p:spPr>
        <p:txBody>
          <a:bodyPr vert="horz" lIns="0" tIns="0" rIns="0" bIns="0" rtlCol="0" anchor="t">
            <a:noAutofit/>
          </a:bodyPr>
          <a:lstStyle>
            <a:lvl1pPr algn="l" defTabSz="914400" rtl="0" eaLnBrk="1" latinLnBrk="0" hangingPunct="1">
              <a:lnSpc>
                <a:spcPts val="5000"/>
              </a:lnSpc>
              <a:spcBef>
                <a:spcPct val="0"/>
              </a:spcBef>
              <a:buNone/>
              <a:defRPr sz="5000" kern="1200">
                <a:solidFill>
                  <a:schemeClr val="accent1"/>
                </a:solidFill>
                <a:latin typeface="+mj-lt"/>
                <a:ea typeface="+mj-ea"/>
                <a:cs typeface="+mj-cs"/>
              </a:defRPr>
            </a:lvl1pPr>
          </a:lstStyle>
          <a:p>
            <a:r>
              <a:rPr lang="nl-NL" dirty="0"/>
              <a:t>IPPC-installatie</a:t>
            </a:r>
          </a:p>
        </p:txBody>
      </p:sp>
      <p:sp>
        <p:nvSpPr>
          <p:cNvPr id="14" name="Pijl: gebogen 13">
            <a:extLst>
              <a:ext uri="{FF2B5EF4-FFF2-40B4-BE49-F238E27FC236}">
                <a16:creationId xmlns:a16="http://schemas.microsoft.com/office/drawing/2014/main" id="{C395EF06-E61B-C236-6BFA-EEBAE102591C}"/>
              </a:ext>
              <a:ext uri="{C183D7F6-B498-43B3-948B-1728B52AA6E4}">
                <adec:decorative xmlns:adec="http://schemas.microsoft.com/office/drawing/2017/decorative" val="1"/>
              </a:ext>
            </a:extLst>
          </p:cNvPr>
          <p:cNvSpPr/>
          <p:nvPr/>
        </p:nvSpPr>
        <p:spPr>
          <a:xfrm flipV="1">
            <a:off x="4764208" y="1892782"/>
            <a:ext cx="567594" cy="3420599"/>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Titel 1">
            <a:extLst>
              <a:ext uri="{FF2B5EF4-FFF2-40B4-BE49-F238E27FC236}">
                <a16:creationId xmlns:a16="http://schemas.microsoft.com/office/drawing/2014/main" id="{F4B3425C-BCC7-2E19-1315-A8A4CC749013}"/>
              </a:ext>
            </a:extLst>
          </p:cNvPr>
          <p:cNvSpPr txBox="1">
            <a:spLocks/>
          </p:cNvSpPr>
          <p:nvPr/>
        </p:nvSpPr>
        <p:spPr>
          <a:xfrm>
            <a:off x="5635114" y="4844933"/>
            <a:ext cx="3872680" cy="688916"/>
          </a:xfrm>
          <a:prstGeom prst="rect">
            <a:avLst/>
          </a:prstGeom>
        </p:spPr>
        <p:txBody>
          <a:bodyPr vert="horz" lIns="0" tIns="0" rIns="0" bIns="0" rtlCol="0" anchor="t">
            <a:noAutofit/>
          </a:bodyPr>
          <a:lstStyle>
            <a:lvl1pPr algn="l" defTabSz="914400" rtl="0" eaLnBrk="1" latinLnBrk="0" hangingPunct="1">
              <a:lnSpc>
                <a:spcPts val="5000"/>
              </a:lnSpc>
              <a:spcBef>
                <a:spcPct val="0"/>
              </a:spcBef>
              <a:buNone/>
              <a:defRPr sz="5000" kern="1200">
                <a:solidFill>
                  <a:schemeClr val="accent1"/>
                </a:solidFill>
                <a:latin typeface="+mj-lt"/>
                <a:ea typeface="+mj-ea"/>
                <a:cs typeface="+mj-cs"/>
              </a:defRPr>
            </a:lvl1pPr>
          </a:lstStyle>
          <a:p>
            <a:r>
              <a:rPr lang="nl-NL" dirty="0"/>
              <a:t>BREF -&gt; BBT-c</a:t>
            </a:r>
          </a:p>
        </p:txBody>
      </p:sp>
      <p:sp>
        <p:nvSpPr>
          <p:cNvPr id="32" name="Pijl: gebogen 31">
            <a:extLst>
              <a:ext uri="{FF2B5EF4-FFF2-40B4-BE49-F238E27FC236}">
                <a16:creationId xmlns:a16="http://schemas.microsoft.com/office/drawing/2014/main" id="{518E29EB-7933-B840-5C04-02C29CAAE5D5}"/>
              </a:ext>
              <a:ext uri="{C183D7F6-B498-43B3-948B-1728B52AA6E4}">
                <adec:decorative xmlns:adec="http://schemas.microsoft.com/office/drawing/2017/decorative" val="1"/>
              </a:ext>
            </a:extLst>
          </p:cNvPr>
          <p:cNvSpPr/>
          <p:nvPr/>
        </p:nvSpPr>
        <p:spPr>
          <a:xfrm flipV="1">
            <a:off x="7781494" y="5414401"/>
            <a:ext cx="567594" cy="68891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31" name="Titel 1">
            <a:extLst>
              <a:ext uri="{FF2B5EF4-FFF2-40B4-BE49-F238E27FC236}">
                <a16:creationId xmlns:a16="http://schemas.microsoft.com/office/drawing/2014/main" id="{FBA42FD5-1FA7-CA8A-0F88-5247519538E0}"/>
              </a:ext>
            </a:extLst>
          </p:cNvPr>
          <p:cNvSpPr txBox="1">
            <a:spLocks/>
          </p:cNvSpPr>
          <p:nvPr/>
        </p:nvSpPr>
        <p:spPr>
          <a:xfrm>
            <a:off x="8465433" y="5635121"/>
            <a:ext cx="3219910" cy="688916"/>
          </a:xfrm>
          <a:prstGeom prst="rect">
            <a:avLst/>
          </a:prstGeom>
        </p:spPr>
        <p:txBody>
          <a:bodyPr vert="horz" lIns="0" tIns="0" rIns="0" bIns="0" rtlCol="0" anchor="t">
            <a:noAutofit/>
          </a:bodyPr>
          <a:lstStyle>
            <a:lvl1pPr algn="l" defTabSz="914400" rtl="0" eaLnBrk="1" latinLnBrk="0" hangingPunct="1">
              <a:lnSpc>
                <a:spcPts val="5000"/>
              </a:lnSpc>
              <a:spcBef>
                <a:spcPct val="0"/>
              </a:spcBef>
              <a:buNone/>
              <a:defRPr sz="5000" kern="1200">
                <a:solidFill>
                  <a:schemeClr val="accent1"/>
                </a:solidFill>
                <a:latin typeface="+mj-lt"/>
                <a:ea typeface="+mj-ea"/>
                <a:cs typeface="+mj-cs"/>
              </a:defRPr>
            </a:lvl1pPr>
          </a:lstStyle>
          <a:p>
            <a:r>
              <a:rPr lang="nl-NL" dirty="0"/>
              <a:t>Vergunning</a:t>
            </a:r>
          </a:p>
        </p:txBody>
      </p:sp>
      <p:sp>
        <p:nvSpPr>
          <p:cNvPr id="11" name="Ondertitel 2" hidden="1">
            <a:extLst>
              <a:ext uri="{FF2B5EF4-FFF2-40B4-BE49-F238E27FC236}">
                <a16:creationId xmlns:a16="http://schemas.microsoft.com/office/drawing/2014/main" id="{B1722F65-6835-B21D-94FE-637B5C4E411B}"/>
              </a:ext>
            </a:extLst>
          </p:cNvPr>
          <p:cNvSpPr txBox="1">
            <a:spLocks/>
          </p:cNvSpPr>
          <p:nvPr/>
        </p:nvSpPr>
        <p:spPr>
          <a:xfrm>
            <a:off x="571500" y="282045"/>
            <a:ext cx="10273481" cy="6041992"/>
          </a:xfrm>
          <a:prstGeom prst="rect">
            <a:avLst/>
          </a:prstGeom>
          <a:solidFill>
            <a:schemeClr val="bg1"/>
          </a:solidFill>
          <a:ln>
            <a:solidFill>
              <a:schemeClr val="tx1">
                <a:lumMod val="50000"/>
                <a:lumOff val="50000"/>
              </a:schemeClr>
            </a:solidFill>
          </a:ln>
        </p:spPr>
        <p:txBody>
          <a:bodyPr vert="horz" lIns="0" tIns="0" rIns="0" bIns="0" rtlCol="0">
            <a:noAutofit/>
          </a:bodyPr>
          <a:lstStyle>
            <a:lvl1pPr marL="342900" indent="-342900" algn="l" defTabSz="914400" rtl="0" eaLnBrk="1" latinLnBrk="0" hangingPunct="1">
              <a:lnSpc>
                <a:spcPts val="2400"/>
              </a:lnSpc>
              <a:spcBef>
                <a:spcPts val="1000"/>
              </a:spcBef>
              <a:buClr>
                <a:schemeClr val="accent1"/>
              </a:buClr>
              <a:buFont typeface="Abadi Extra Light" panose="020B0204020104020204" pitchFamily="34" charset="0"/>
              <a:buChar char="●"/>
              <a:defRPr sz="1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sap"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sap"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sap"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sap"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8900" indent="0">
              <a:buNone/>
            </a:pPr>
            <a:r>
              <a:rPr lang="nl-NL" b="1" dirty="0"/>
              <a:t>RIE Bijlage 1</a:t>
            </a:r>
            <a:endParaRPr lang="nl-NL" dirty="0"/>
          </a:p>
          <a:p>
            <a:pPr marL="88900" indent="0">
              <a:buNone/>
            </a:pPr>
            <a:r>
              <a:rPr lang="nl-NL" b="1" dirty="0"/>
              <a:t>Energie-industrieën</a:t>
            </a:r>
            <a:endParaRPr lang="nl-NL" dirty="0"/>
          </a:p>
          <a:p>
            <a:pPr marL="88900" indent="0">
              <a:buNone/>
            </a:pPr>
            <a:r>
              <a:rPr lang="nl-NL" b="1" dirty="0"/>
              <a:t>1.1 </a:t>
            </a:r>
            <a:r>
              <a:rPr lang="nl-NL" dirty="0"/>
              <a:t>Het stoken in installaties met een totaal nominaal thermisch ingangsvermogen van 50 MW of meer</a:t>
            </a:r>
          </a:p>
          <a:p>
            <a:pPr marL="88900" indent="0">
              <a:buNone/>
            </a:pPr>
            <a:r>
              <a:rPr lang="nl-NL" b="1" dirty="0"/>
              <a:t>1.2 </a:t>
            </a:r>
            <a:r>
              <a:rPr lang="nl-NL" dirty="0"/>
              <a:t>Het raffineren van aardolie en gas…</a:t>
            </a:r>
          </a:p>
          <a:p>
            <a:pPr marL="88900" indent="0">
              <a:buNone/>
            </a:pPr>
            <a:r>
              <a:rPr lang="nl-NL" b="1" dirty="0"/>
              <a:t>Productie en verwerken van metalen</a:t>
            </a:r>
            <a:endParaRPr lang="nl-NL" dirty="0"/>
          </a:p>
          <a:p>
            <a:pPr marL="88900" indent="0">
              <a:buNone/>
            </a:pPr>
            <a:r>
              <a:rPr lang="nl-NL" b="1" dirty="0"/>
              <a:t>2.3 </a:t>
            </a:r>
            <a:r>
              <a:rPr lang="nl-NL" dirty="0"/>
              <a:t>De verwerking van </a:t>
            </a:r>
            <a:r>
              <a:rPr lang="nl-NL" dirty="0" err="1"/>
              <a:t>ferrometalen</a:t>
            </a:r>
            <a:r>
              <a:rPr lang="nl-NL" dirty="0"/>
              <a:t> door:</a:t>
            </a:r>
          </a:p>
          <a:p>
            <a:pPr marL="88900" indent="0" defTabSz="354013">
              <a:buNone/>
            </a:pPr>
            <a:r>
              <a:rPr lang="nl-NL" b="1" dirty="0"/>
              <a:t>	a, </a:t>
            </a:r>
            <a:r>
              <a:rPr lang="nl-NL" dirty="0"/>
              <a:t>warmwalsen met een capaciteit van meer dan 20 ton ruwstaal per uur…</a:t>
            </a:r>
          </a:p>
          <a:p>
            <a:pPr marL="88900" indent="0">
              <a:buNone/>
            </a:pPr>
            <a:r>
              <a:rPr lang="nl-NL" b="1" dirty="0"/>
              <a:t>Chemische industrie</a:t>
            </a:r>
            <a:endParaRPr lang="nl-NL" dirty="0"/>
          </a:p>
          <a:p>
            <a:pPr marL="88900" indent="0">
              <a:buNone/>
            </a:pPr>
            <a:r>
              <a:rPr lang="nl-NL" b="1" dirty="0"/>
              <a:t>4.1 </a:t>
            </a:r>
            <a:r>
              <a:rPr lang="nl-NL" dirty="0"/>
              <a:t>De fabricage van organisch-chemische producten, zoals:</a:t>
            </a:r>
          </a:p>
          <a:p>
            <a:pPr marL="541338" lvl="0" indent="-187325">
              <a:buNone/>
            </a:pPr>
            <a:r>
              <a:rPr lang="nl-NL" b="1" dirty="0"/>
              <a:t>a,</a:t>
            </a:r>
            <a:r>
              <a:rPr lang="nl-NL" dirty="0"/>
              <a:t> Eenvoudige koolwaterstoffen (lineaire of cyclische, verzadigde of onverzadigde, </a:t>
            </a:r>
            <a:r>
              <a:rPr lang="nl-NL" dirty="0" err="1"/>
              <a:t>alifatische</a:t>
            </a:r>
            <a:r>
              <a:rPr lang="nl-NL" dirty="0"/>
              <a:t> of aromatische)…</a:t>
            </a:r>
          </a:p>
          <a:p>
            <a:pPr marL="88900" indent="0">
              <a:buNone/>
            </a:pPr>
            <a:r>
              <a:rPr lang="nl-NL" b="1" dirty="0"/>
              <a:t>Andere activiteiten</a:t>
            </a:r>
            <a:endParaRPr lang="nl-NL" dirty="0"/>
          </a:p>
          <a:p>
            <a:pPr marL="88900" indent="0">
              <a:buNone/>
            </a:pPr>
            <a:r>
              <a:rPr lang="nl-NL" b="1" dirty="0"/>
              <a:t>6.1 </a:t>
            </a:r>
            <a:r>
              <a:rPr lang="nl-NL" dirty="0"/>
              <a:t>De fabricage, in industriële installaties van:</a:t>
            </a:r>
          </a:p>
          <a:p>
            <a:pPr marL="354013" lvl="0" indent="0">
              <a:buNone/>
            </a:pPr>
            <a:r>
              <a:rPr lang="nl-NL" b="1" dirty="0"/>
              <a:t>a,</a:t>
            </a:r>
            <a:r>
              <a:rPr lang="nl-NL" dirty="0"/>
              <a:t> papierpulp uit hout of uit andere vezelstoffen</a:t>
            </a:r>
          </a:p>
          <a:p>
            <a:pPr marL="354013" lvl="0" indent="0">
              <a:buNone/>
            </a:pPr>
            <a:r>
              <a:rPr lang="nl-NL" b="1" dirty="0"/>
              <a:t>b,</a:t>
            </a:r>
            <a:r>
              <a:rPr lang="nl-NL" dirty="0"/>
              <a:t> papier of karton met een productiecapaciteit van meer dan 20 ton per dag…</a:t>
            </a:r>
          </a:p>
          <a:p>
            <a:pPr marL="88900" indent="0" defTabSz="265113">
              <a:buFont typeface="Abadi Extra Light" panose="020B0204020104020204" pitchFamily="34" charset="0"/>
              <a:buNone/>
            </a:pPr>
            <a:endParaRPr lang="nl-NL" spc="-10" dirty="0">
              <a:solidFill>
                <a:srgbClr val="275837"/>
              </a:solidFill>
            </a:endParaRPr>
          </a:p>
          <a:p>
            <a:endParaRPr lang="nl-NL" dirty="0"/>
          </a:p>
        </p:txBody>
      </p:sp>
      <p:sp>
        <p:nvSpPr>
          <p:cNvPr id="5" name="Tijdelijke aanduiding voor dianummer 4">
            <a:extLst>
              <a:ext uri="{FF2B5EF4-FFF2-40B4-BE49-F238E27FC236}">
                <a16:creationId xmlns:a16="http://schemas.microsoft.com/office/drawing/2014/main" id="{8B6A1E34-B55C-0639-5621-68770007E82A}"/>
              </a:ext>
            </a:extLst>
          </p:cNvPr>
          <p:cNvSpPr>
            <a:spLocks noGrp="1"/>
          </p:cNvSpPr>
          <p:nvPr>
            <p:ph type="sldNum" sz="quarter" idx="12"/>
          </p:nvPr>
        </p:nvSpPr>
        <p:spPr/>
        <p:txBody>
          <a:bodyPr/>
          <a:lstStyle/>
          <a:p>
            <a:fld id="{1B71BB4A-7DC0-41F9-B589-288E53C2F0C1}" type="slidenum">
              <a:rPr lang="nl-NL" smtClean="0"/>
              <a:t>4</a:t>
            </a:fld>
            <a:endParaRPr lang="nl-NL"/>
          </a:p>
        </p:txBody>
      </p:sp>
    </p:spTree>
    <p:extLst>
      <p:ext uri="{BB962C8B-B14F-4D97-AF65-F5344CB8AC3E}">
        <p14:creationId xmlns:p14="http://schemas.microsoft.com/office/powerpoint/2010/main" val="311893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7A5C9-E2AB-4D70-9A37-1515CB2A0DA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2C1FA2E-EF02-CC46-FB10-FCBFCD5B872F}"/>
              </a:ext>
            </a:extLst>
          </p:cNvPr>
          <p:cNvSpPr>
            <a:spLocks noGrp="1"/>
          </p:cNvSpPr>
          <p:nvPr>
            <p:ph type="ctrTitle"/>
          </p:nvPr>
        </p:nvSpPr>
        <p:spPr>
          <a:xfrm>
            <a:off x="571500" y="336544"/>
            <a:ext cx="8896591" cy="492131"/>
          </a:xfrm>
        </p:spPr>
        <p:txBody>
          <a:bodyPr/>
          <a:lstStyle/>
          <a:p>
            <a:r>
              <a:rPr lang="nl-NL" dirty="0"/>
              <a:t>BREF en BBT-c</a:t>
            </a:r>
          </a:p>
        </p:txBody>
      </p:sp>
      <p:sp>
        <p:nvSpPr>
          <p:cNvPr id="3" name="Ondertitel 2">
            <a:extLst>
              <a:ext uri="{FF2B5EF4-FFF2-40B4-BE49-F238E27FC236}">
                <a16:creationId xmlns:a16="http://schemas.microsoft.com/office/drawing/2014/main" id="{40D3D6B3-729C-FD06-EF32-9655524301E7}"/>
              </a:ext>
            </a:extLst>
          </p:cNvPr>
          <p:cNvSpPr>
            <a:spLocks noGrp="1"/>
          </p:cNvSpPr>
          <p:nvPr>
            <p:ph type="subTitle" idx="1"/>
          </p:nvPr>
        </p:nvSpPr>
        <p:spPr>
          <a:xfrm>
            <a:off x="571500" y="1212850"/>
            <a:ext cx="8449210" cy="3968750"/>
          </a:xfrm>
        </p:spPr>
        <p:txBody>
          <a:bodyPr/>
          <a:lstStyle/>
          <a:p>
            <a:pPr marL="0" indent="0" defTabSz="358775">
              <a:buNone/>
            </a:pPr>
            <a:r>
              <a:rPr lang="nl-NL" sz="2800" spc="-10" dirty="0">
                <a:solidFill>
                  <a:srgbClr val="275837"/>
                </a:solidFill>
                <a:cs typeface="Asap"/>
                <a:hlinkClick r:id="rId3"/>
              </a:rPr>
              <a:t>eippcb.jrc.ec.europa.eu</a:t>
            </a:r>
            <a:endParaRPr lang="nl-NL" sz="2800" spc="-10" dirty="0">
              <a:solidFill>
                <a:srgbClr val="275837"/>
              </a:solidFill>
              <a:cs typeface="Asap"/>
            </a:endParaRPr>
          </a:p>
          <a:p>
            <a:pPr marL="0" indent="0" defTabSz="358775">
              <a:buNone/>
            </a:pPr>
            <a:endParaRPr lang="en-US" sz="2800" spc="-10" dirty="0">
              <a:solidFill>
                <a:srgbClr val="275837"/>
              </a:solidFill>
            </a:endParaRPr>
          </a:p>
          <a:p>
            <a:pPr marL="0" indent="0" defTabSz="358775">
              <a:buNone/>
            </a:pPr>
            <a:endParaRPr lang="en-US" sz="2800" spc="-10" dirty="0">
              <a:solidFill>
                <a:srgbClr val="275837"/>
              </a:solidFill>
            </a:endParaRPr>
          </a:p>
          <a:p>
            <a:pPr defTabSz="358775">
              <a:buFont typeface="Wingdings" panose="05000000000000000000" pitchFamily="2" charset="2"/>
              <a:buChar char="v"/>
            </a:pPr>
            <a:endParaRPr lang="en-US" sz="2800" spc="-10" dirty="0">
              <a:solidFill>
                <a:srgbClr val="275837"/>
              </a:solidFill>
            </a:endParaRPr>
          </a:p>
          <a:p>
            <a:pPr>
              <a:buFont typeface="Wingdings" panose="05000000000000000000" pitchFamily="2" charset="2"/>
              <a:buChar char="v"/>
            </a:pPr>
            <a:endParaRPr lang="en-US" sz="2800" spc="-10" dirty="0">
              <a:solidFill>
                <a:srgbClr val="275837"/>
              </a:solidFill>
              <a:latin typeface="Asap"/>
            </a:endParaRPr>
          </a:p>
          <a:p>
            <a:pPr>
              <a:buFont typeface="Wingdings" panose="05000000000000000000" pitchFamily="2" charset="2"/>
              <a:buChar char="v"/>
            </a:pPr>
            <a:endParaRPr lang="en-US" sz="2800" spc="-10" dirty="0">
              <a:solidFill>
                <a:srgbClr val="275837"/>
              </a:solidFill>
              <a:latin typeface="Asap"/>
            </a:endParaRPr>
          </a:p>
          <a:p>
            <a:pPr>
              <a:buFont typeface="Wingdings" panose="05000000000000000000" pitchFamily="2" charset="2"/>
              <a:buChar char="v"/>
            </a:pPr>
            <a:endParaRPr lang="nl-NL" sz="2800" spc="-10" dirty="0">
              <a:solidFill>
                <a:srgbClr val="275837"/>
              </a:solidFill>
              <a:latin typeface="Asap"/>
            </a:endParaRPr>
          </a:p>
        </p:txBody>
      </p:sp>
      <p:sp>
        <p:nvSpPr>
          <p:cNvPr id="5" name="Tijdelijke aanduiding voor dianummer 4">
            <a:extLst>
              <a:ext uri="{FF2B5EF4-FFF2-40B4-BE49-F238E27FC236}">
                <a16:creationId xmlns:a16="http://schemas.microsoft.com/office/drawing/2014/main" id="{5492FFE5-D23E-DAC7-CEBA-977C1F3EDC68}"/>
              </a:ext>
            </a:extLst>
          </p:cNvPr>
          <p:cNvSpPr>
            <a:spLocks noGrp="1"/>
          </p:cNvSpPr>
          <p:nvPr>
            <p:ph type="sldNum" sz="quarter" idx="12"/>
          </p:nvPr>
        </p:nvSpPr>
        <p:spPr/>
        <p:txBody>
          <a:bodyPr/>
          <a:lstStyle/>
          <a:p>
            <a:fld id="{1B71BB4A-7DC0-41F9-B589-288E53C2F0C1}" type="slidenum">
              <a:rPr lang="nl-NL" smtClean="0"/>
              <a:t>5</a:t>
            </a:fld>
            <a:endParaRPr lang="nl-NL"/>
          </a:p>
        </p:txBody>
      </p:sp>
      <p:grpSp>
        <p:nvGrpSpPr>
          <p:cNvPr id="9" name="Groep 8" descr="selectie van website EU-Brite met BREF">
            <a:extLst>
              <a:ext uri="{FF2B5EF4-FFF2-40B4-BE49-F238E27FC236}">
                <a16:creationId xmlns:a16="http://schemas.microsoft.com/office/drawing/2014/main" id="{8FC04D95-F53C-0C08-2426-CB0871C16211}"/>
              </a:ext>
            </a:extLst>
          </p:cNvPr>
          <p:cNvGrpSpPr/>
          <p:nvPr/>
        </p:nvGrpSpPr>
        <p:grpSpPr>
          <a:xfrm>
            <a:off x="463550" y="1572102"/>
            <a:ext cx="11264900" cy="1625123"/>
            <a:chOff x="751499" y="4841044"/>
            <a:chExt cx="10374174" cy="1158118"/>
          </a:xfrm>
        </p:grpSpPr>
        <p:pic>
          <p:nvPicPr>
            <p:cNvPr id="10" name="Afbeelding 9">
              <a:extLst>
                <a:ext uri="{FF2B5EF4-FFF2-40B4-BE49-F238E27FC236}">
                  <a16:creationId xmlns:a16="http://schemas.microsoft.com/office/drawing/2014/main" id="{B5800C07-37B8-8A91-8E5B-1A67A6FCF720}"/>
                </a:ext>
              </a:extLst>
            </p:cNvPr>
            <p:cNvPicPr>
              <a:picLocks noChangeAspect="1"/>
            </p:cNvPicPr>
            <p:nvPr/>
          </p:nvPicPr>
          <p:blipFill>
            <a:blip r:embed="rId4"/>
            <a:srcRect t="75157"/>
            <a:stretch/>
          </p:blipFill>
          <p:spPr>
            <a:xfrm>
              <a:off x="751500" y="5506908"/>
              <a:ext cx="10374173" cy="492254"/>
            </a:xfrm>
            <a:prstGeom prst="rect">
              <a:avLst/>
            </a:prstGeom>
          </p:spPr>
        </p:pic>
        <p:pic>
          <p:nvPicPr>
            <p:cNvPr id="11" name="Afbeelding 10">
              <a:extLst>
                <a:ext uri="{FF2B5EF4-FFF2-40B4-BE49-F238E27FC236}">
                  <a16:creationId xmlns:a16="http://schemas.microsoft.com/office/drawing/2014/main" id="{129B2C4A-BB9D-16B3-03DA-40553A00758D}"/>
                </a:ext>
              </a:extLst>
            </p:cNvPr>
            <p:cNvPicPr>
              <a:picLocks noChangeAspect="1"/>
            </p:cNvPicPr>
            <p:nvPr/>
          </p:nvPicPr>
          <p:blipFill>
            <a:blip r:embed="rId4"/>
            <a:srcRect b="66396"/>
            <a:stretch/>
          </p:blipFill>
          <p:spPr>
            <a:xfrm>
              <a:off x="751499" y="4841044"/>
              <a:ext cx="10374173" cy="665864"/>
            </a:xfrm>
            <a:prstGeom prst="rect">
              <a:avLst/>
            </a:prstGeom>
          </p:spPr>
        </p:pic>
      </p:grpSp>
    </p:spTree>
    <p:extLst>
      <p:ext uri="{BB962C8B-B14F-4D97-AF65-F5344CB8AC3E}">
        <p14:creationId xmlns:p14="http://schemas.microsoft.com/office/powerpoint/2010/main" val="1815106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945D2-3901-27A6-F13D-90F686C72F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BE8A0E-CA33-DB2B-041F-1BF9566B2AA5}"/>
              </a:ext>
            </a:extLst>
          </p:cNvPr>
          <p:cNvSpPr>
            <a:spLocks noGrp="1"/>
          </p:cNvSpPr>
          <p:nvPr>
            <p:ph type="ctrTitle"/>
          </p:nvPr>
        </p:nvSpPr>
        <p:spPr/>
        <p:txBody>
          <a:bodyPr/>
          <a:lstStyle/>
          <a:p>
            <a:r>
              <a:rPr lang="nl-NL" dirty="0"/>
              <a:t>Sevilla proces, EU-BRITE</a:t>
            </a:r>
          </a:p>
        </p:txBody>
      </p:sp>
      <p:sp>
        <p:nvSpPr>
          <p:cNvPr id="3" name="Ondertitel 2">
            <a:extLst>
              <a:ext uri="{FF2B5EF4-FFF2-40B4-BE49-F238E27FC236}">
                <a16:creationId xmlns:a16="http://schemas.microsoft.com/office/drawing/2014/main" id="{B395AB13-E921-142B-5E95-23F11E9B4F91}"/>
              </a:ext>
            </a:extLst>
          </p:cNvPr>
          <p:cNvSpPr>
            <a:spLocks noGrp="1"/>
          </p:cNvSpPr>
          <p:nvPr>
            <p:ph type="subTitle" idx="1"/>
          </p:nvPr>
        </p:nvSpPr>
        <p:spPr>
          <a:xfrm>
            <a:off x="571500" y="1105431"/>
            <a:ext cx="11044238" cy="5308606"/>
          </a:xfrm>
        </p:spPr>
        <p:txBody>
          <a:bodyPr/>
          <a:lstStyle/>
          <a:p>
            <a:pPr marL="457200" lvl="0" indent="-457200" defTabSz="914400" fontAlgn="base">
              <a:lnSpc>
                <a:spcPct val="100000"/>
              </a:lnSpc>
              <a:spcBef>
                <a:spcPct val="0"/>
              </a:spcBef>
              <a:spcAft>
                <a:spcPct val="0"/>
              </a:spcAft>
              <a:buFontTx/>
              <a:buAutoNum type="arabicPeriod"/>
              <a:defRPr/>
            </a:pPr>
            <a:r>
              <a:rPr lang="nl-NL" altLang="nl-NL" sz="2400" spc="-10" dirty="0">
                <a:solidFill>
                  <a:srgbClr val="275837"/>
                </a:solidFill>
                <a:latin typeface="Asap"/>
                <a:cs typeface="Asap"/>
              </a:rPr>
              <a:t>TWG Wensenlijst</a:t>
            </a:r>
          </a:p>
          <a:p>
            <a:pPr marL="457200" lvl="0" indent="-457200" defTabSz="914400" fontAlgn="base">
              <a:lnSpc>
                <a:spcPct val="100000"/>
              </a:lnSpc>
              <a:spcBef>
                <a:spcPct val="0"/>
              </a:spcBef>
              <a:spcAft>
                <a:spcPct val="0"/>
              </a:spcAft>
              <a:buFontTx/>
              <a:buAutoNum type="arabicPeriod"/>
              <a:defRPr/>
            </a:pPr>
            <a:r>
              <a:rPr lang="nl-NL" altLang="nl-NL" sz="2400" spc="-10" dirty="0">
                <a:solidFill>
                  <a:srgbClr val="275837"/>
                </a:solidFill>
                <a:latin typeface="Asap"/>
                <a:cs typeface="Asap"/>
              </a:rPr>
              <a:t>TWG Kick off meeting</a:t>
            </a:r>
          </a:p>
          <a:p>
            <a:pPr marL="457200" lvl="0" indent="-457200" defTabSz="914400" fontAlgn="base">
              <a:lnSpc>
                <a:spcPct val="100000"/>
              </a:lnSpc>
              <a:spcBef>
                <a:spcPct val="0"/>
              </a:spcBef>
              <a:spcAft>
                <a:spcPct val="0"/>
              </a:spcAft>
              <a:buFontTx/>
              <a:buAutoNum type="arabicPeriod"/>
              <a:defRPr/>
            </a:pPr>
            <a:r>
              <a:rPr lang="nl-NL" altLang="nl-NL" sz="2400" spc="-10" dirty="0">
                <a:solidFill>
                  <a:srgbClr val="275837"/>
                </a:solidFill>
                <a:latin typeface="Asap"/>
                <a:cs typeface="Asap"/>
              </a:rPr>
              <a:t>Vragenlijst (Questionnaire)</a:t>
            </a:r>
          </a:p>
          <a:p>
            <a:pPr marL="457200" lvl="0" indent="-457200" defTabSz="914400" fontAlgn="base">
              <a:lnSpc>
                <a:spcPct val="100000"/>
              </a:lnSpc>
              <a:spcBef>
                <a:spcPct val="0"/>
              </a:spcBef>
              <a:spcAft>
                <a:spcPct val="0"/>
              </a:spcAft>
              <a:buFontTx/>
              <a:buAutoNum type="arabicPeriod"/>
              <a:defRPr/>
            </a:pPr>
            <a:r>
              <a:rPr lang="nl-NL" altLang="nl-NL" sz="2400" spc="-10" dirty="0">
                <a:solidFill>
                  <a:srgbClr val="275837"/>
                </a:solidFill>
                <a:latin typeface="Asap"/>
                <a:cs typeface="Asap"/>
              </a:rPr>
              <a:t>Validatie</a:t>
            </a:r>
          </a:p>
          <a:p>
            <a:pPr marL="457200" lvl="0" indent="-457200" defTabSz="914400" fontAlgn="base">
              <a:lnSpc>
                <a:spcPct val="100000"/>
              </a:lnSpc>
              <a:spcBef>
                <a:spcPct val="0"/>
              </a:spcBef>
              <a:spcAft>
                <a:spcPct val="0"/>
              </a:spcAft>
              <a:buFontTx/>
              <a:buAutoNum type="arabicPeriod"/>
              <a:defRPr/>
            </a:pPr>
            <a:r>
              <a:rPr lang="nl-NL" altLang="nl-NL" sz="2400" spc="-10" dirty="0">
                <a:solidFill>
                  <a:srgbClr val="275837"/>
                </a:solidFill>
                <a:latin typeface="Asap"/>
                <a:cs typeface="Asap"/>
              </a:rPr>
              <a:t>Verwerken </a:t>
            </a:r>
          </a:p>
          <a:p>
            <a:pPr marL="457200" lvl="0" indent="-457200" defTabSz="914400" fontAlgn="base">
              <a:lnSpc>
                <a:spcPct val="100000"/>
              </a:lnSpc>
              <a:spcBef>
                <a:spcPct val="0"/>
              </a:spcBef>
              <a:spcAft>
                <a:spcPct val="0"/>
              </a:spcAft>
              <a:buFontTx/>
              <a:buAutoNum type="arabicPeriod"/>
              <a:defRPr/>
            </a:pPr>
            <a:r>
              <a:rPr lang="nl-NL" altLang="nl-NL" sz="2400" spc="-10" dirty="0">
                <a:solidFill>
                  <a:srgbClr val="275837"/>
                </a:solidFill>
                <a:latin typeface="Asap"/>
                <a:cs typeface="Asap"/>
              </a:rPr>
              <a:t>Draft (1)</a:t>
            </a:r>
          </a:p>
          <a:p>
            <a:pPr marL="457200" lvl="0" indent="-457200" defTabSz="914400" fontAlgn="base">
              <a:lnSpc>
                <a:spcPct val="100000"/>
              </a:lnSpc>
              <a:spcBef>
                <a:spcPct val="0"/>
              </a:spcBef>
              <a:spcAft>
                <a:spcPct val="0"/>
              </a:spcAft>
              <a:buFontTx/>
              <a:buAutoNum type="arabicPeriod"/>
              <a:defRPr/>
            </a:pPr>
            <a:r>
              <a:rPr lang="nl-NL" altLang="nl-NL" sz="2400" spc="-10" dirty="0">
                <a:solidFill>
                  <a:srgbClr val="275837"/>
                </a:solidFill>
                <a:latin typeface="Asap"/>
                <a:cs typeface="Asap"/>
              </a:rPr>
              <a:t>Commentaren</a:t>
            </a:r>
          </a:p>
          <a:p>
            <a:pPr marL="457200" lvl="0" indent="-457200" defTabSz="914400" fontAlgn="base">
              <a:lnSpc>
                <a:spcPct val="100000"/>
              </a:lnSpc>
              <a:spcBef>
                <a:spcPct val="0"/>
              </a:spcBef>
              <a:spcAft>
                <a:spcPct val="0"/>
              </a:spcAft>
              <a:buFontTx/>
              <a:buAutoNum type="arabicPeriod"/>
              <a:defRPr/>
            </a:pPr>
            <a:r>
              <a:rPr lang="nl-NL" altLang="nl-NL" sz="2400" spc="-10" dirty="0">
                <a:solidFill>
                  <a:srgbClr val="275837"/>
                </a:solidFill>
                <a:latin typeface="Asap"/>
                <a:cs typeface="Asap"/>
              </a:rPr>
              <a:t>Background paper en BAT-conclusies</a:t>
            </a:r>
          </a:p>
          <a:p>
            <a:pPr marL="457200" lvl="0" indent="-457200" defTabSz="914400" fontAlgn="base">
              <a:lnSpc>
                <a:spcPct val="100000"/>
              </a:lnSpc>
              <a:spcBef>
                <a:spcPct val="0"/>
              </a:spcBef>
              <a:spcAft>
                <a:spcPct val="0"/>
              </a:spcAft>
              <a:buFontTx/>
              <a:buAutoNum type="arabicPeriod"/>
              <a:defRPr/>
            </a:pPr>
            <a:r>
              <a:rPr lang="nl-NL" altLang="nl-NL" sz="2400" spc="-10" dirty="0" err="1">
                <a:solidFill>
                  <a:srgbClr val="275837"/>
                </a:solidFill>
                <a:latin typeface="Asap"/>
                <a:cs typeface="Asap"/>
              </a:rPr>
              <a:t>Final</a:t>
            </a:r>
            <a:r>
              <a:rPr lang="nl-NL" altLang="nl-NL" sz="2400" spc="-10" dirty="0">
                <a:solidFill>
                  <a:srgbClr val="275837"/>
                </a:solidFill>
                <a:latin typeface="Asap"/>
                <a:cs typeface="Asap"/>
              </a:rPr>
              <a:t> meeting</a:t>
            </a:r>
            <a:endParaRPr lang="nl-NL" altLang="nl-NL" sz="2800" spc="-10" dirty="0">
              <a:solidFill>
                <a:srgbClr val="275837"/>
              </a:solidFill>
              <a:latin typeface="Asap"/>
              <a:cs typeface="Asap"/>
            </a:endParaRPr>
          </a:p>
          <a:p>
            <a:pPr marL="457200" lvl="0" indent="-457200" defTabSz="914400" fontAlgn="base">
              <a:lnSpc>
                <a:spcPct val="100000"/>
              </a:lnSpc>
              <a:spcBef>
                <a:spcPct val="0"/>
              </a:spcBef>
              <a:spcAft>
                <a:spcPct val="0"/>
              </a:spcAft>
              <a:buFontTx/>
              <a:buAutoNum type="arabicPeriod"/>
              <a:defRPr/>
            </a:pPr>
            <a:r>
              <a:rPr lang="nl-NL" altLang="nl-NL" sz="2400" spc="-10" dirty="0">
                <a:solidFill>
                  <a:srgbClr val="275837"/>
                </a:solidFill>
                <a:latin typeface="Asap"/>
                <a:cs typeface="Asap"/>
              </a:rPr>
              <a:t>Artikel 13 Forum</a:t>
            </a:r>
          </a:p>
          <a:p>
            <a:pPr marL="457200" lvl="0" indent="-457200" defTabSz="914400" fontAlgn="base">
              <a:lnSpc>
                <a:spcPct val="100000"/>
              </a:lnSpc>
              <a:spcBef>
                <a:spcPct val="0"/>
              </a:spcBef>
              <a:spcAft>
                <a:spcPct val="0"/>
              </a:spcAft>
              <a:buFontTx/>
              <a:buAutoNum type="arabicPeriod"/>
              <a:defRPr/>
            </a:pPr>
            <a:r>
              <a:rPr lang="nl-NL" altLang="nl-NL" sz="2400" spc="-10" dirty="0">
                <a:solidFill>
                  <a:srgbClr val="275837"/>
                </a:solidFill>
                <a:latin typeface="Asap"/>
                <a:cs typeface="Asap"/>
              </a:rPr>
              <a:t>Artikel 75 Comité</a:t>
            </a:r>
          </a:p>
          <a:p>
            <a:pPr marL="457200" lvl="0" indent="-457200" defTabSz="914400" fontAlgn="base">
              <a:lnSpc>
                <a:spcPct val="100000"/>
              </a:lnSpc>
              <a:spcBef>
                <a:spcPct val="0"/>
              </a:spcBef>
              <a:spcAft>
                <a:spcPct val="0"/>
              </a:spcAft>
              <a:buFontTx/>
              <a:buAutoNum type="arabicPeriod"/>
              <a:defRPr/>
            </a:pPr>
            <a:r>
              <a:rPr lang="nl-NL" altLang="nl-NL" sz="2400" spc="-10" dirty="0">
                <a:solidFill>
                  <a:srgbClr val="275837"/>
                </a:solidFill>
                <a:latin typeface="Asap"/>
                <a:cs typeface="Asap"/>
              </a:rPr>
              <a:t>Vertalen, publiceren</a:t>
            </a:r>
          </a:p>
          <a:p>
            <a:pPr marL="0" indent="0">
              <a:buNone/>
            </a:pPr>
            <a:r>
              <a:rPr lang="nl-NL" sz="2400" spc="-10" dirty="0">
                <a:solidFill>
                  <a:srgbClr val="275837"/>
                </a:solidFill>
                <a:latin typeface="Asap"/>
                <a:cs typeface="Asap"/>
              </a:rPr>
              <a:t>Tijdsduur totstandkoming / herziening: 3 tot 4 jaar</a:t>
            </a:r>
          </a:p>
          <a:p>
            <a:pPr marL="0" indent="0">
              <a:buNone/>
            </a:pPr>
            <a:r>
              <a:rPr lang="nl-NL" sz="2400" spc="-10" dirty="0">
                <a:solidFill>
                  <a:srgbClr val="275837"/>
                </a:solidFill>
                <a:latin typeface="Asap"/>
              </a:rPr>
              <a:t>Zie ook: </a:t>
            </a:r>
            <a:r>
              <a:rPr lang="nl-NL" sz="2400" dirty="0">
                <a:hlinkClick r:id="rId3"/>
              </a:rPr>
              <a:t>BREF proces</a:t>
            </a:r>
            <a:endParaRPr lang="nl-NL" sz="2400" dirty="0"/>
          </a:p>
        </p:txBody>
      </p:sp>
      <p:sp>
        <p:nvSpPr>
          <p:cNvPr id="5" name="Tijdelijke aanduiding voor dianummer 4">
            <a:extLst>
              <a:ext uri="{FF2B5EF4-FFF2-40B4-BE49-F238E27FC236}">
                <a16:creationId xmlns:a16="http://schemas.microsoft.com/office/drawing/2014/main" id="{58B4C766-810E-2525-4D22-6764D9DC6161}"/>
              </a:ext>
            </a:extLst>
          </p:cNvPr>
          <p:cNvSpPr>
            <a:spLocks noGrp="1"/>
          </p:cNvSpPr>
          <p:nvPr>
            <p:ph type="sldNum" sz="quarter" idx="12"/>
          </p:nvPr>
        </p:nvSpPr>
        <p:spPr/>
        <p:txBody>
          <a:bodyPr/>
          <a:lstStyle/>
          <a:p>
            <a:fld id="{1B71BB4A-7DC0-41F9-B589-288E53C2F0C1}" type="slidenum">
              <a:rPr lang="nl-NL" smtClean="0"/>
              <a:t>6</a:t>
            </a:fld>
            <a:endParaRPr lang="nl-NL"/>
          </a:p>
        </p:txBody>
      </p:sp>
    </p:spTree>
    <p:extLst>
      <p:ext uri="{BB962C8B-B14F-4D97-AF65-F5344CB8AC3E}">
        <p14:creationId xmlns:p14="http://schemas.microsoft.com/office/powerpoint/2010/main" val="557225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2BFD7-0193-560C-2254-52C70ADBDC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50BA7F-AC7E-7187-29F6-3F409A4DC8A5}"/>
              </a:ext>
            </a:extLst>
          </p:cNvPr>
          <p:cNvSpPr>
            <a:spLocks noGrp="1"/>
          </p:cNvSpPr>
          <p:nvPr>
            <p:ph type="ctrTitle"/>
          </p:nvPr>
        </p:nvSpPr>
        <p:spPr/>
        <p:txBody>
          <a:bodyPr/>
          <a:lstStyle/>
          <a:p>
            <a:r>
              <a:rPr lang="nl-NL" dirty="0"/>
              <a:t>Sevilla, TWG</a:t>
            </a:r>
          </a:p>
        </p:txBody>
      </p:sp>
      <p:sp>
        <p:nvSpPr>
          <p:cNvPr id="3" name="Ondertitel 2">
            <a:extLst>
              <a:ext uri="{FF2B5EF4-FFF2-40B4-BE49-F238E27FC236}">
                <a16:creationId xmlns:a16="http://schemas.microsoft.com/office/drawing/2014/main" id="{49F1E327-CBA1-A3C0-2A59-90C0FB6AB13B}"/>
              </a:ext>
            </a:extLst>
          </p:cNvPr>
          <p:cNvSpPr>
            <a:spLocks noGrp="1"/>
          </p:cNvSpPr>
          <p:nvPr>
            <p:ph type="subTitle" idx="1"/>
          </p:nvPr>
        </p:nvSpPr>
        <p:spPr/>
        <p:txBody>
          <a:bodyPr/>
          <a:lstStyle/>
          <a:p>
            <a:pPr marL="0" indent="0">
              <a:buNone/>
            </a:pPr>
            <a:r>
              <a:rPr lang="nl-NL" sz="2800" spc="-10" dirty="0">
                <a:solidFill>
                  <a:srgbClr val="275837"/>
                </a:solidFill>
                <a:latin typeface="Asap"/>
                <a:cs typeface="Asap"/>
              </a:rPr>
              <a:t>Technical </a:t>
            </a:r>
            <a:r>
              <a:rPr lang="nl-NL" sz="2800" spc="-10" dirty="0" err="1">
                <a:solidFill>
                  <a:srgbClr val="275837"/>
                </a:solidFill>
                <a:latin typeface="Asap"/>
                <a:cs typeface="Asap"/>
              </a:rPr>
              <a:t>Working</a:t>
            </a:r>
            <a:r>
              <a:rPr lang="nl-NL" sz="2800" spc="-10" dirty="0">
                <a:solidFill>
                  <a:srgbClr val="275837"/>
                </a:solidFill>
                <a:latin typeface="Asap"/>
                <a:cs typeface="Asap"/>
              </a:rPr>
              <a:t> Group (TWG)</a:t>
            </a:r>
          </a:p>
          <a:p>
            <a:pPr marL="0" indent="0">
              <a:buNone/>
            </a:pPr>
            <a:r>
              <a:rPr lang="nl-NL" sz="2800" spc="-10" dirty="0">
                <a:solidFill>
                  <a:srgbClr val="275837"/>
                </a:solidFill>
                <a:latin typeface="Asap"/>
                <a:cs typeface="Asap"/>
              </a:rPr>
              <a:t>Technische experts van:</a:t>
            </a:r>
          </a:p>
          <a:p>
            <a:pPr>
              <a:buFont typeface="Wingdings" panose="05000000000000000000" pitchFamily="2" charset="2"/>
              <a:buChar char="v"/>
            </a:pPr>
            <a:r>
              <a:rPr lang="nl-NL" sz="2800" spc="-10" dirty="0">
                <a:solidFill>
                  <a:srgbClr val="275837"/>
                </a:solidFill>
                <a:latin typeface="Asap"/>
              </a:rPr>
              <a:t>Europese Commissie</a:t>
            </a:r>
          </a:p>
          <a:p>
            <a:pPr>
              <a:buFont typeface="Wingdings" panose="05000000000000000000" pitchFamily="2" charset="2"/>
              <a:buChar char="v"/>
            </a:pPr>
            <a:r>
              <a:rPr lang="nl-NL" sz="2800" spc="-10" dirty="0">
                <a:solidFill>
                  <a:srgbClr val="275837"/>
                </a:solidFill>
                <a:latin typeface="Asap"/>
                <a:cs typeface="Asap"/>
              </a:rPr>
              <a:t>Lidstaten; NL: Ministerie </a:t>
            </a:r>
            <a:r>
              <a:rPr lang="nl-NL" sz="2800" spc="-10" dirty="0" err="1">
                <a:solidFill>
                  <a:srgbClr val="275837"/>
                </a:solidFill>
                <a:latin typeface="Asap"/>
                <a:cs typeface="Asap"/>
              </a:rPr>
              <a:t>IenW</a:t>
            </a:r>
            <a:r>
              <a:rPr lang="nl-NL" sz="2800" spc="-10" dirty="0">
                <a:solidFill>
                  <a:srgbClr val="275837"/>
                </a:solidFill>
                <a:latin typeface="Asap"/>
                <a:cs typeface="Asap"/>
              </a:rPr>
              <a:t> / RWS (IPLO) / </a:t>
            </a:r>
            <a:r>
              <a:rPr lang="nl-NL" sz="2800" spc="-10" dirty="0" err="1">
                <a:solidFill>
                  <a:srgbClr val="275837"/>
                </a:solidFill>
                <a:latin typeface="Asap"/>
                <a:cs typeface="Asap"/>
              </a:rPr>
              <a:t>OD’s</a:t>
            </a:r>
            <a:r>
              <a:rPr lang="nl-NL" sz="2800" spc="-10" dirty="0">
                <a:solidFill>
                  <a:srgbClr val="275837"/>
                </a:solidFill>
                <a:latin typeface="Asap"/>
                <a:cs typeface="Asap"/>
              </a:rPr>
              <a:t> / Waterschap</a:t>
            </a:r>
          </a:p>
          <a:p>
            <a:pPr>
              <a:buFont typeface="Wingdings" panose="05000000000000000000" pitchFamily="2" charset="2"/>
              <a:buChar char="v"/>
            </a:pPr>
            <a:r>
              <a:rPr lang="nl-NL" sz="2800" spc="-10" dirty="0">
                <a:solidFill>
                  <a:srgbClr val="275837"/>
                </a:solidFill>
                <a:latin typeface="Asap"/>
                <a:cs typeface="Asap"/>
              </a:rPr>
              <a:t>Bedrijven / </a:t>
            </a:r>
            <a:r>
              <a:rPr lang="nl-NL" sz="2800" spc="-10" dirty="0" err="1">
                <a:solidFill>
                  <a:srgbClr val="275837"/>
                </a:solidFill>
                <a:latin typeface="Asap"/>
                <a:cs typeface="Asap"/>
              </a:rPr>
              <a:t>branche-organisatie</a:t>
            </a:r>
            <a:r>
              <a:rPr lang="nl-NL" sz="2800" spc="-10" dirty="0">
                <a:solidFill>
                  <a:srgbClr val="275837"/>
                </a:solidFill>
                <a:latin typeface="Asap"/>
                <a:cs typeface="Asap"/>
              </a:rPr>
              <a:t>, </a:t>
            </a:r>
            <a:r>
              <a:rPr lang="nl-NL" sz="2800" spc="-10" dirty="0" err="1">
                <a:solidFill>
                  <a:srgbClr val="275837"/>
                </a:solidFill>
                <a:latin typeface="Asap"/>
                <a:cs typeface="Asap"/>
              </a:rPr>
              <a:t>oa</a:t>
            </a:r>
            <a:r>
              <a:rPr lang="nl-NL" sz="2800" spc="-10" dirty="0">
                <a:solidFill>
                  <a:srgbClr val="275837"/>
                </a:solidFill>
                <a:latin typeface="Asap"/>
                <a:cs typeface="Asap"/>
              </a:rPr>
              <a:t>. </a:t>
            </a:r>
            <a:r>
              <a:rPr lang="nl-NL" sz="2800" spc="-10" dirty="0" err="1">
                <a:solidFill>
                  <a:srgbClr val="275837"/>
                </a:solidFill>
                <a:latin typeface="Asap"/>
                <a:cs typeface="Asap"/>
              </a:rPr>
              <a:t>Informal</a:t>
            </a:r>
            <a:r>
              <a:rPr lang="nl-NL" sz="2800" spc="-10" dirty="0">
                <a:solidFill>
                  <a:srgbClr val="275837"/>
                </a:solidFill>
                <a:latin typeface="Asap"/>
                <a:cs typeface="Asap"/>
              </a:rPr>
              <a:t> Industrial </a:t>
            </a:r>
            <a:r>
              <a:rPr lang="nl-NL" sz="2800" spc="-10" dirty="0" err="1">
                <a:solidFill>
                  <a:srgbClr val="275837"/>
                </a:solidFill>
                <a:latin typeface="Asap"/>
                <a:cs typeface="Asap"/>
              </a:rPr>
              <a:t>Emissions</a:t>
            </a:r>
            <a:r>
              <a:rPr lang="nl-NL" sz="2800" spc="-10" dirty="0">
                <a:solidFill>
                  <a:srgbClr val="275837"/>
                </a:solidFill>
                <a:latin typeface="Asap"/>
                <a:cs typeface="Asap"/>
              </a:rPr>
              <a:t> Alliance</a:t>
            </a:r>
          </a:p>
          <a:p>
            <a:pPr>
              <a:buFont typeface="Wingdings" panose="05000000000000000000" pitchFamily="2" charset="2"/>
              <a:buChar char="v"/>
            </a:pPr>
            <a:r>
              <a:rPr lang="nl-NL" sz="2800" spc="-10" dirty="0" err="1">
                <a:solidFill>
                  <a:srgbClr val="275837"/>
                </a:solidFill>
                <a:latin typeface="Asap"/>
                <a:cs typeface="Asap"/>
              </a:rPr>
              <a:t>NGO’s</a:t>
            </a:r>
            <a:r>
              <a:rPr lang="nl-NL" sz="2800" spc="-10" dirty="0">
                <a:solidFill>
                  <a:srgbClr val="275837"/>
                </a:solidFill>
                <a:latin typeface="Asap"/>
                <a:cs typeface="Asap"/>
              </a:rPr>
              <a:t>; </a:t>
            </a:r>
            <a:r>
              <a:rPr lang="nl-NL" sz="2800" spc="-10" dirty="0" err="1">
                <a:solidFill>
                  <a:srgbClr val="275837"/>
                </a:solidFill>
                <a:latin typeface="Asap"/>
                <a:cs typeface="Asap"/>
              </a:rPr>
              <a:t>milieu-organisaties</a:t>
            </a:r>
            <a:r>
              <a:rPr lang="nl-NL" sz="2800" spc="-10" dirty="0">
                <a:solidFill>
                  <a:srgbClr val="275837"/>
                </a:solidFill>
                <a:latin typeface="Asap"/>
                <a:cs typeface="Asap"/>
              </a:rPr>
              <a:t> verenigd in EEB.</a:t>
            </a:r>
          </a:p>
          <a:p>
            <a:pPr>
              <a:buFont typeface="Wingdings" panose="05000000000000000000" pitchFamily="2" charset="2"/>
              <a:buChar char="v"/>
            </a:pPr>
            <a:endParaRPr lang="nl-NL" sz="2800" spc="-10" dirty="0">
              <a:solidFill>
                <a:srgbClr val="275837"/>
              </a:solidFill>
              <a:latin typeface="Asap"/>
              <a:cs typeface="Asap"/>
              <a:hlinkClick r:id="rId3"/>
            </a:endParaRPr>
          </a:p>
        </p:txBody>
      </p:sp>
      <p:sp>
        <p:nvSpPr>
          <p:cNvPr id="5" name="Tijdelijke aanduiding voor dianummer 4">
            <a:extLst>
              <a:ext uri="{FF2B5EF4-FFF2-40B4-BE49-F238E27FC236}">
                <a16:creationId xmlns:a16="http://schemas.microsoft.com/office/drawing/2014/main" id="{168CF65E-FC23-73B3-C73D-DAAE919A0215}"/>
              </a:ext>
            </a:extLst>
          </p:cNvPr>
          <p:cNvSpPr>
            <a:spLocks noGrp="1"/>
          </p:cNvSpPr>
          <p:nvPr>
            <p:ph type="sldNum" sz="quarter" idx="12"/>
          </p:nvPr>
        </p:nvSpPr>
        <p:spPr/>
        <p:txBody>
          <a:bodyPr/>
          <a:lstStyle/>
          <a:p>
            <a:fld id="{1B71BB4A-7DC0-41F9-B589-288E53C2F0C1}" type="slidenum">
              <a:rPr lang="nl-NL" smtClean="0"/>
              <a:t>7</a:t>
            </a:fld>
            <a:endParaRPr lang="nl-NL"/>
          </a:p>
        </p:txBody>
      </p:sp>
    </p:spTree>
    <p:extLst>
      <p:ext uri="{BB962C8B-B14F-4D97-AF65-F5344CB8AC3E}">
        <p14:creationId xmlns:p14="http://schemas.microsoft.com/office/powerpoint/2010/main" val="1486145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95BFC-2FC3-990E-0AC6-83DD2225728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B88E37-98EC-B490-ECF6-ADF126A74833}"/>
              </a:ext>
            </a:extLst>
          </p:cNvPr>
          <p:cNvSpPr>
            <a:spLocks noGrp="1"/>
          </p:cNvSpPr>
          <p:nvPr>
            <p:ph type="ctrTitle"/>
          </p:nvPr>
        </p:nvSpPr>
        <p:spPr/>
        <p:txBody>
          <a:bodyPr/>
          <a:lstStyle/>
          <a:p>
            <a:r>
              <a:rPr lang="nl-NL" dirty="0"/>
              <a:t>Sevilla, </a:t>
            </a:r>
            <a:r>
              <a:rPr lang="nl-NL" dirty="0" err="1"/>
              <a:t>Referentieplants</a:t>
            </a:r>
            <a:endParaRPr lang="nl-NL" dirty="0"/>
          </a:p>
        </p:txBody>
      </p:sp>
      <p:sp>
        <p:nvSpPr>
          <p:cNvPr id="3" name="Ondertitel 2">
            <a:extLst>
              <a:ext uri="{FF2B5EF4-FFF2-40B4-BE49-F238E27FC236}">
                <a16:creationId xmlns:a16="http://schemas.microsoft.com/office/drawing/2014/main" id="{C4A0ADE2-E3A0-C665-E6E0-F5347218B89D}"/>
              </a:ext>
            </a:extLst>
          </p:cNvPr>
          <p:cNvSpPr>
            <a:spLocks noGrp="1"/>
          </p:cNvSpPr>
          <p:nvPr>
            <p:ph type="subTitle" idx="1"/>
          </p:nvPr>
        </p:nvSpPr>
        <p:spPr/>
        <p:txBody>
          <a:bodyPr/>
          <a:lstStyle/>
          <a:p>
            <a:pPr>
              <a:buFont typeface="Wingdings" panose="05000000000000000000" pitchFamily="2" charset="2"/>
              <a:buChar char="v"/>
            </a:pPr>
            <a:r>
              <a:rPr lang="nl-NL" sz="2800" spc="-10" dirty="0">
                <a:solidFill>
                  <a:srgbClr val="275837"/>
                </a:solidFill>
                <a:latin typeface="Asap"/>
                <a:cs typeface="Asap"/>
              </a:rPr>
              <a:t>Lidstaten melden referentie-installaties aan </a:t>
            </a:r>
            <a:r>
              <a:rPr lang="nl-NL" sz="2400" spc="-10" dirty="0">
                <a:solidFill>
                  <a:srgbClr val="275837"/>
                </a:solidFill>
                <a:latin typeface="Asap"/>
                <a:cs typeface="Asap"/>
              </a:rPr>
              <a:t>(</a:t>
            </a:r>
            <a:r>
              <a:rPr lang="nl-NL" sz="2400" i="1" spc="-10" dirty="0">
                <a:solidFill>
                  <a:srgbClr val="275837"/>
                </a:solidFill>
                <a:latin typeface="Asap"/>
                <a:cs typeface="Asap"/>
              </a:rPr>
              <a:t>niet alleen beste jongetjes </a:t>
            </a:r>
            <a:r>
              <a:rPr lang="nl-NL" sz="2400" i="1" spc="-10" dirty="0" err="1">
                <a:solidFill>
                  <a:srgbClr val="275837"/>
                </a:solidFill>
                <a:latin typeface="Asap"/>
                <a:cs typeface="Asap"/>
              </a:rPr>
              <a:t>vd</a:t>
            </a:r>
            <a:r>
              <a:rPr lang="nl-NL" sz="2400" i="1" spc="-10" dirty="0">
                <a:solidFill>
                  <a:srgbClr val="275837"/>
                </a:solidFill>
                <a:latin typeface="Asap"/>
                <a:cs typeface="Asap"/>
              </a:rPr>
              <a:t> klas</a:t>
            </a:r>
            <a:r>
              <a:rPr lang="nl-NL" sz="2400" spc="-10" dirty="0">
                <a:solidFill>
                  <a:srgbClr val="275837"/>
                </a:solidFill>
                <a:latin typeface="Asap"/>
                <a:cs typeface="Asap"/>
              </a:rPr>
              <a:t>)</a:t>
            </a:r>
          </a:p>
          <a:p>
            <a:pPr>
              <a:buFont typeface="Wingdings" panose="05000000000000000000" pitchFamily="2" charset="2"/>
              <a:buChar char="v"/>
            </a:pPr>
            <a:r>
              <a:rPr lang="nl-NL" sz="2800" spc="-10" dirty="0">
                <a:solidFill>
                  <a:srgbClr val="275837"/>
                </a:solidFill>
                <a:latin typeface="Asap"/>
                <a:cs typeface="Asap"/>
              </a:rPr>
              <a:t>Vragenlijst invullen, veel gegevens over bedrijfsproces</a:t>
            </a:r>
          </a:p>
          <a:p>
            <a:pPr>
              <a:buFont typeface="Wingdings" panose="05000000000000000000" pitchFamily="2" charset="2"/>
              <a:buChar char="v"/>
            </a:pPr>
            <a:r>
              <a:rPr lang="nl-NL" sz="2800" spc="-10" dirty="0">
                <a:solidFill>
                  <a:srgbClr val="275837"/>
                </a:solidFill>
                <a:latin typeface="Asap"/>
                <a:cs typeface="Asap"/>
              </a:rPr>
              <a:t>Validatie door bevoegd gezag</a:t>
            </a:r>
          </a:p>
          <a:p>
            <a:pPr>
              <a:buFont typeface="Wingdings" panose="05000000000000000000" pitchFamily="2" charset="2"/>
              <a:buChar char="v"/>
            </a:pPr>
            <a:r>
              <a:rPr lang="nl-NL" sz="2800" spc="-10" dirty="0">
                <a:solidFill>
                  <a:srgbClr val="275837"/>
                </a:solidFill>
                <a:latin typeface="Asap"/>
                <a:cs typeface="Asap"/>
              </a:rPr>
              <a:t>Kan installatie worden beschouwd als BBT?</a:t>
            </a:r>
          </a:p>
          <a:p>
            <a:pPr>
              <a:buFont typeface="Wingdings" panose="05000000000000000000" pitchFamily="2" charset="2"/>
              <a:buChar char="v"/>
            </a:pPr>
            <a:r>
              <a:rPr lang="nl-NL" sz="2800" spc="-10" dirty="0">
                <a:solidFill>
                  <a:srgbClr val="275837"/>
                </a:solidFill>
                <a:latin typeface="Asap"/>
                <a:cs typeface="Asap"/>
              </a:rPr>
              <a:t>Niet alle installaties leiden tot BBT-conclusies</a:t>
            </a:r>
          </a:p>
          <a:p>
            <a:pPr marL="900113" indent="-457200">
              <a:buFont typeface="Arial" panose="020B0604020202020204" pitchFamily="34" charset="0"/>
              <a:buChar char="•"/>
              <a:tabLst>
                <a:tab pos="900113" algn="l"/>
              </a:tabLst>
            </a:pPr>
            <a:r>
              <a:rPr lang="nl-NL" sz="2800" spc="-10" dirty="0">
                <a:solidFill>
                  <a:srgbClr val="275837"/>
                </a:solidFill>
                <a:latin typeface="Asap"/>
              </a:rPr>
              <a:t>	Toegepaste processen en technieken</a:t>
            </a:r>
          </a:p>
          <a:p>
            <a:pPr marL="900113" indent="-457200">
              <a:buFont typeface="Arial" panose="020B0604020202020204" pitchFamily="34" charset="0"/>
              <a:buChar char="•"/>
              <a:tabLst>
                <a:tab pos="900113" algn="l"/>
              </a:tabLst>
            </a:pPr>
            <a:r>
              <a:rPr lang="nl-NL" sz="2800" spc="-10" dirty="0">
                <a:solidFill>
                  <a:srgbClr val="275837"/>
                </a:solidFill>
                <a:latin typeface="Asap"/>
                <a:cs typeface="Asap"/>
              </a:rPr>
              <a:t>	Huidige emissies en verbruik niveaus</a:t>
            </a:r>
          </a:p>
          <a:p>
            <a:pPr marL="900113" indent="-457200">
              <a:buFont typeface="Arial" panose="020B0604020202020204" pitchFamily="34" charset="0"/>
              <a:buChar char="•"/>
              <a:tabLst>
                <a:tab pos="900113" algn="l"/>
              </a:tabLst>
            </a:pPr>
            <a:r>
              <a:rPr lang="nl-NL" sz="2800" spc="-10" dirty="0">
                <a:solidFill>
                  <a:srgbClr val="275837"/>
                </a:solidFill>
                <a:latin typeface="Asap"/>
                <a:cs typeface="Asap"/>
              </a:rPr>
              <a:t>	Technieken om te overwegen bij bepalen BBT</a:t>
            </a:r>
          </a:p>
        </p:txBody>
      </p:sp>
      <p:sp>
        <p:nvSpPr>
          <p:cNvPr id="5" name="Tijdelijke aanduiding voor dianummer 4">
            <a:extLst>
              <a:ext uri="{FF2B5EF4-FFF2-40B4-BE49-F238E27FC236}">
                <a16:creationId xmlns:a16="http://schemas.microsoft.com/office/drawing/2014/main" id="{7A46014F-9804-4300-7406-71FA6440AAE7}"/>
              </a:ext>
            </a:extLst>
          </p:cNvPr>
          <p:cNvSpPr>
            <a:spLocks noGrp="1"/>
          </p:cNvSpPr>
          <p:nvPr>
            <p:ph type="sldNum" sz="quarter" idx="12"/>
          </p:nvPr>
        </p:nvSpPr>
        <p:spPr/>
        <p:txBody>
          <a:bodyPr/>
          <a:lstStyle/>
          <a:p>
            <a:fld id="{1B71BB4A-7DC0-41F9-B589-288E53C2F0C1}" type="slidenum">
              <a:rPr lang="nl-NL" smtClean="0"/>
              <a:t>8</a:t>
            </a:fld>
            <a:endParaRPr lang="nl-NL"/>
          </a:p>
        </p:txBody>
      </p:sp>
    </p:spTree>
    <p:extLst>
      <p:ext uri="{BB962C8B-B14F-4D97-AF65-F5344CB8AC3E}">
        <p14:creationId xmlns:p14="http://schemas.microsoft.com/office/powerpoint/2010/main" val="3004350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C8DAF-DB51-4419-6DE7-F0D269B74D2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E694339-350D-F41F-1056-3017DD5A36CF}"/>
              </a:ext>
            </a:extLst>
          </p:cNvPr>
          <p:cNvSpPr>
            <a:spLocks noGrp="1"/>
          </p:cNvSpPr>
          <p:nvPr>
            <p:ph type="ctrTitle"/>
          </p:nvPr>
        </p:nvSpPr>
        <p:spPr/>
        <p:txBody>
          <a:bodyPr/>
          <a:lstStyle/>
          <a:p>
            <a:r>
              <a:rPr lang="nl-NL" dirty="0"/>
              <a:t>Sevilla, Draft</a:t>
            </a:r>
          </a:p>
        </p:txBody>
      </p:sp>
      <p:sp>
        <p:nvSpPr>
          <p:cNvPr id="3" name="Ondertitel 2">
            <a:extLst>
              <a:ext uri="{FF2B5EF4-FFF2-40B4-BE49-F238E27FC236}">
                <a16:creationId xmlns:a16="http://schemas.microsoft.com/office/drawing/2014/main" id="{9B764004-DD1D-EA91-9288-9CCCEA9C4067}"/>
              </a:ext>
            </a:extLst>
          </p:cNvPr>
          <p:cNvSpPr>
            <a:spLocks noGrp="1"/>
          </p:cNvSpPr>
          <p:nvPr>
            <p:ph type="subTitle" idx="1"/>
          </p:nvPr>
        </p:nvSpPr>
        <p:spPr/>
        <p:txBody>
          <a:bodyPr/>
          <a:lstStyle/>
          <a:p>
            <a:pPr marL="0" indent="0">
              <a:buNone/>
            </a:pPr>
            <a:r>
              <a:rPr lang="nl-NL" sz="2800" spc="-10" dirty="0">
                <a:solidFill>
                  <a:srgbClr val="275837"/>
                </a:solidFill>
                <a:latin typeface="Asap"/>
                <a:cs typeface="Asap"/>
              </a:rPr>
              <a:t>Na aanleveren info </a:t>
            </a:r>
            <a:r>
              <a:rPr lang="nl-NL" sz="2800" spc="-10" dirty="0" err="1">
                <a:solidFill>
                  <a:srgbClr val="275837"/>
                </a:solidFill>
                <a:latin typeface="Asap"/>
                <a:cs typeface="Asap"/>
              </a:rPr>
              <a:t>referentieplants</a:t>
            </a:r>
            <a:r>
              <a:rPr lang="nl-NL" sz="2800" spc="-10" dirty="0">
                <a:solidFill>
                  <a:srgbClr val="275837"/>
                </a:solidFill>
                <a:latin typeface="Asap"/>
                <a:cs typeface="Asap"/>
              </a:rPr>
              <a:t>:</a:t>
            </a:r>
          </a:p>
          <a:p>
            <a:pPr marL="179388" indent="0">
              <a:buFont typeface="Arial" panose="020B0604020202020204" pitchFamily="34" charset="0"/>
              <a:buChar char="•"/>
            </a:pPr>
            <a:r>
              <a:rPr lang="nl-NL" sz="2800" spc="-10" dirty="0">
                <a:solidFill>
                  <a:srgbClr val="275837"/>
                </a:solidFill>
                <a:latin typeface="Asap"/>
                <a:cs typeface="Asap"/>
              </a:rPr>
              <a:t> Opstellen Draft</a:t>
            </a:r>
          </a:p>
          <a:p>
            <a:pPr marL="179388" indent="0">
              <a:buFont typeface="Arial" panose="020B0604020202020204" pitchFamily="34" charset="0"/>
              <a:buChar char="•"/>
            </a:pPr>
            <a:r>
              <a:rPr lang="nl-NL" sz="2800" spc="-10" dirty="0">
                <a:solidFill>
                  <a:srgbClr val="275837"/>
                </a:solidFill>
                <a:latin typeface="Asap"/>
                <a:cs typeface="Asap"/>
              </a:rPr>
              <a:t> Publicatie op website EU-BRITE</a:t>
            </a:r>
          </a:p>
          <a:p>
            <a:pPr marL="179388" indent="0">
              <a:buFont typeface="Arial" panose="020B0604020202020204" pitchFamily="34" charset="0"/>
              <a:buChar char="•"/>
            </a:pPr>
            <a:r>
              <a:rPr lang="nl-NL" sz="2800" spc="-10" dirty="0">
                <a:solidFill>
                  <a:srgbClr val="275837"/>
                </a:solidFill>
                <a:latin typeface="Asap"/>
                <a:cs typeface="Asap"/>
              </a:rPr>
              <a:t> Commentaar door TWG</a:t>
            </a:r>
          </a:p>
          <a:p>
            <a:pPr marL="179388" indent="0">
              <a:buFont typeface="Arial" panose="020B0604020202020204" pitchFamily="34" charset="0"/>
              <a:buChar char="•"/>
            </a:pPr>
            <a:r>
              <a:rPr lang="nl-NL" sz="2800" spc="-10" dirty="0">
                <a:solidFill>
                  <a:srgbClr val="275837"/>
                </a:solidFill>
                <a:latin typeface="Asap"/>
                <a:cs typeface="Asap"/>
              </a:rPr>
              <a:t> Bevoegd gezag kan commentaar </a:t>
            </a:r>
          </a:p>
          <a:p>
            <a:pPr marL="179388" indent="0">
              <a:buNone/>
            </a:pPr>
            <a:r>
              <a:rPr lang="nl-NL" sz="2800" spc="-10" dirty="0">
                <a:solidFill>
                  <a:srgbClr val="275837"/>
                </a:solidFill>
                <a:latin typeface="Asap"/>
                <a:cs typeface="Asap"/>
              </a:rPr>
              <a:t>   indienen via Min. </a:t>
            </a:r>
            <a:r>
              <a:rPr lang="nl-NL" sz="2800" spc="-10" dirty="0" err="1">
                <a:solidFill>
                  <a:srgbClr val="275837"/>
                </a:solidFill>
                <a:latin typeface="Asap"/>
                <a:cs typeface="Asap"/>
              </a:rPr>
              <a:t>IenW</a:t>
            </a:r>
            <a:r>
              <a:rPr lang="nl-NL" sz="2800" spc="-10" dirty="0">
                <a:solidFill>
                  <a:srgbClr val="275837"/>
                </a:solidFill>
                <a:latin typeface="Asap"/>
                <a:cs typeface="Asap"/>
              </a:rPr>
              <a:t> (evt. 2e Draft)</a:t>
            </a:r>
          </a:p>
        </p:txBody>
      </p:sp>
      <p:sp>
        <p:nvSpPr>
          <p:cNvPr id="5" name="Tijdelijke aanduiding voor dianummer 4">
            <a:extLst>
              <a:ext uri="{FF2B5EF4-FFF2-40B4-BE49-F238E27FC236}">
                <a16:creationId xmlns:a16="http://schemas.microsoft.com/office/drawing/2014/main" id="{13F825C7-DA1F-7C39-9EE1-FD978EA6C77D}"/>
              </a:ext>
            </a:extLst>
          </p:cNvPr>
          <p:cNvSpPr>
            <a:spLocks noGrp="1"/>
          </p:cNvSpPr>
          <p:nvPr>
            <p:ph type="sldNum" sz="quarter" idx="12"/>
          </p:nvPr>
        </p:nvSpPr>
        <p:spPr/>
        <p:txBody>
          <a:bodyPr/>
          <a:lstStyle/>
          <a:p>
            <a:fld id="{1B71BB4A-7DC0-41F9-B589-288E53C2F0C1}" type="slidenum">
              <a:rPr lang="nl-NL" smtClean="0"/>
              <a:t>9</a:t>
            </a:fld>
            <a:endParaRPr lang="nl-NL"/>
          </a:p>
        </p:txBody>
      </p:sp>
      <p:pic>
        <p:nvPicPr>
          <p:cNvPr id="4" name="Afbeelding 3" descr="Voorblad BREF Smederijen en gieterijen">
            <a:extLst>
              <a:ext uri="{FF2B5EF4-FFF2-40B4-BE49-F238E27FC236}">
                <a16:creationId xmlns:a16="http://schemas.microsoft.com/office/drawing/2014/main" id="{D33AE6E6-7D7D-8CCB-7C1D-886CCB930753}"/>
              </a:ext>
            </a:extLst>
          </p:cNvPr>
          <p:cNvPicPr>
            <a:picLocks noChangeAspect="1"/>
          </p:cNvPicPr>
          <p:nvPr/>
        </p:nvPicPr>
        <p:blipFill>
          <a:blip r:embed="rId2"/>
          <a:stretch>
            <a:fillRect/>
          </a:stretch>
        </p:blipFill>
        <p:spPr>
          <a:xfrm>
            <a:off x="8062453" y="867604"/>
            <a:ext cx="4129548" cy="5831170"/>
          </a:xfrm>
          <a:prstGeom prst="rect">
            <a:avLst/>
          </a:prstGeom>
          <a:ln>
            <a:solidFill>
              <a:schemeClr val="tx1"/>
            </a:solidFill>
          </a:ln>
        </p:spPr>
      </p:pic>
    </p:spTree>
    <p:extLst>
      <p:ext uri="{BB962C8B-B14F-4D97-AF65-F5344CB8AC3E}">
        <p14:creationId xmlns:p14="http://schemas.microsoft.com/office/powerpoint/2010/main" val="232339143"/>
      </p:ext>
    </p:extLst>
  </p:cSld>
  <p:clrMapOvr>
    <a:masterClrMapping/>
  </p:clrMapOvr>
</p:sld>
</file>

<file path=ppt/theme/theme1.xml><?xml version="1.0" encoding="utf-8"?>
<a:theme xmlns:a="http://schemas.openxmlformats.org/drawingml/2006/main" name="Kantoorthema">
  <a:themeElements>
    <a:clrScheme name="IPLO Kleuren">
      <a:dk1>
        <a:srgbClr val="000000"/>
      </a:dk1>
      <a:lt1>
        <a:sysClr val="window" lastClr="FFFFFF"/>
      </a:lt1>
      <a:dk2>
        <a:srgbClr val="35577E"/>
      </a:dk2>
      <a:lt2>
        <a:srgbClr val="FFFFFF"/>
      </a:lt2>
      <a:accent1>
        <a:srgbClr val="34573A"/>
      </a:accent1>
      <a:accent2>
        <a:srgbClr val="35577E"/>
      </a:accent2>
      <a:accent3>
        <a:srgbClr val="D3752B"/>
      </a:accent3>
      <a:accent4>
        <a:srgbClr val="97B550"/>
      </a:accent4>
      <a:accent5>
        <a:srgbClr val="D6DDE5"/>
      </a:accent5>
      <a:accent6>
        <a:srgbClr val="F6E3D4"/>
      </a:accent6>
      <a:hlink>
        <a:srgbClr val="35577E"/>
      </a:hlink>
      <a:folHlink>
        <a:srgbClr val="35577E"/>
      </a:folHlink>
    </a:clrScheme>
    <a:fontScheme name="IPLO">
      <a:majorFont>
        <a:latin typeface="Asap SemiBold"/>
        <a:ea typeface=""/>
        <a:cs typeface=""/>
      </a:majorFont>
      <a:minorFont>
        <a:latin typeface="Asa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5A996074-B84D-6F42-8143-CCA715446DCD}" vid="{F9227270-10CD-5D40-98F1-7AA12FF94A75}"/>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7276b06-72c2-4081-996b-9af57fe26b63}" enabled="1" method="Standard" siteId="{ac843cea-7a2b-4dc6-9f37-919c3e210fed}" contentBits="0" removed="0"/>
</clbl:labelList>
</file>

<file path=docProps/app.xml><?xml version="1.0" encoding="utf-8"?>
<Properties xmlns="http://schemas.openxmlformats.org/officeDocument/2006/extended-properties" xmlns:vt="http://schemas.openxmlformats.org/officeDocument/2006/docPropsVTypes">
  <TotalTime>3563</TotalTime>
  <Words>2512</Words>
  <Application>Microsoft Office PowerPoint</Application>
  <PresentationFormat>Breedbeeld</PresentationFormat>
  <Paragraphs>387</Paragraphs>
  <Slides>22</Slides>
  <Notes>17</Notes>
  <HiddenSlides>0</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22</vt:i4>
      </vt:variant>
    </vt:vector>
  </HeadingPairs>
  <TitlesOfParts>
    <vt:vector size="33" baseType="lpstr">
      <vt:lpstr>Abadi Extra Light</vt:lpstr>
      <vt:lpstr>Aptos</vt:lpstr>
      <vt:lpstr>Arial</vt:lpstr>
      <vt:lpstr>Asap</vt:lpstr>
      <vt:lpstr>Asap SemiBold</vt:lpstr>
      <vt:lpstr>Asap-Medium</vt:lpstr>
      <vt:lpstr>Times New Roman</vt:lpstr>
      <vt:lpstr>Verdana</vt:lpstr>
      <vt:lpstr>Wingdings</vt:lpstr>
      <vt:lpstr>Kantoorthema</vt:lpstr>
      <vt:lpstr>Aangepast ontwerp</vt:lpstr>
      <vt:lpstr>.</vt:lpstr>
      <vt:lpstr>Industriële emissies: De weg van Europese  regels naar jouw werkpraktijk.</vt:lpstr>
      <vt:lpstr>Onderwerpen</vt:lpstr>
      <vt:lpstr>Europese Richtlijn -&gt; Vergunning</vt:lpstr>
      <vt:lpstr>BREF en BBT-c</vt:lpstr>
      <vt:lpstr>Sevilla proces, EU-BRITE</vt:lpstr>
      <vt:lpstr>Sevilla, TWG</vt:lpstr>
      <vt:lpstr>Sevilla, Referentieplants</vt:lpstr>
      <vt:lpstr>Sevilla, Draft</vt:lpstr>
      <vt:lpstr>Vaststellen BREF, BBT-c</vt:lpstr>
      <vt:lpstr> BREF Stand van Zaken</vt:lpstr>
      <vt:lpstr>Implementatie RIE 2.0 (1/7/2026) </vt:lpstr>
      <vt:lpstr>En dan… Actualiseren vergunningen.</vt:lpstr>
      <vt:lpstr>Van BBT naar voorschrift.</vt:lpstr>
      <vt:lpstr>BBT-conclusies met emissieniveau: BAT-AEL’s (BBT-GEN)*</vt:lpstr>
      <vt:lpstr>BBT-conclusies met emissieniveau, Oplegnotitie</vt:lpstr>
      <vt:lpstr>BBT-conclusies zonder emissieniveau</vt:lpstr>
      <vt:lpstr>Geen BBT-conclusie</vt:lpstr>
      <vt:lpstr>En Bal art 5.27 dan?</vt:lpstr>
      <vt:lpstr>BAT – AEPL (BBT-GMPN*)</vt:lpstr>
      <vt:lpstr>Heb je nog vragen? </vt:lpstr>
      <vt:lpstr>Meer weten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Mohsen Halimi</dc:creator>
  <cp:lastModifiedBy>Jonkers, Henk (RWS WVL)</cp:lastModifiedBy>
  <cp:revision>46</cp:revision>
  <cp:lastPrinted>2025-11-20T09:20:31Z</cp:lastPrinted>
  <dcterms:created xsi:type="dcterms:W3CDTF">2025-04-04T12:03:38Z</dcterms:created>
  <dcterms:modified xsi:type="dcterms:W3CDTF">2025-12-01T07:27:06Z</dcterms:modified>
</cp:coreProperties>
</file>