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4"/>
  </p:notesMasterIdLst>
  <p:sldIdLst>
    <p:sldId id="268" r:id="rId3"/>
    <p:sldId id="257" r:id="rId4"/>
    <p:sldId id="259" r:id="rId5"/>
    <p:sldId id="315" r:id="rId6"/>
    <p:sldId id="264" r:id="rId7"/>
    <p:sldId id="301" r:id="rId8"/>
    <p:sldId id="266" r:id="rId9"/>
    <p:sldId id="302" r:id="rId10"/>
    <p:sldId id="303" r:id="rId11"/>
    <p:sldId id="304" r:id="rId12"/>
    <p:sldId id="305" r:id="rId13"/>
    <p:sldId id="306" r:id="rId14"/>
    <p:sldId id="31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94694"/>
  </p:normalViewPr>
  <p:slideViewPr>
    <p:cSldViewPr snapToGrid="0" showGuides="1">
      <p:cViewPr varScale="1">
        <p:scale>
          <a:sx n="96" d="100"/>
          <a:sy n="96" d="100"/>
        </p:scale>
        <p:origin x="96" y="61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4T13:56:30.0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30,'283'16,"-72"-4,-142-11,-1 3,85 15,-21 4,248 12,140-35,-227-4,29-20,-294 19,0-1,30-11,-36 10,0 1,0 1,1 0,31-1,607 5,-297 4,637-3,-777-14,-48 2,-141 9,44-9,-46 7,56-4,1211 7,-629 5,1265-3,-1710 5,-139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4T13:56:58.0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58,'113'-2,"120"4,-194 3,53 14,3 0,15-2,8 3,234 8,-185-27,118-4,-230-3,56-14,-66 10,0 2,76-3,-100 10,0-1,32-8,37-2,634 10,-357 4,-291-3,129-19,-136 14,0 2,89 6,-34 1,4-1,138-5,-257 2,0 0,0 0,0-1,0-1,-1 1,1-1,-1-1,0 1,1-2,-2 1,16-11,-10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4T13:57:04.7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65,'119'-2,"133"4,-187 5,111 26,-111-18,114 10,-48-21,1-6,138-20,-101 11,3 0,-12-19,-110 18,0 3,100-6,-135 14,0 0,0-1,0-1,0 0,-1-1,19-8,-5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4T13:57:08.5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53 0,'1684'-53'0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4T13:57:22.3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3,'0'2,"0"-1,1 0,-1 0,1 0,0 0,-1 1,1-1,0 0,0 0,0 0,-1 0,1-1,0 1,0 0,0 0,1 0,-1-1,0 1,0-1,0 1,0-1,1 1,-1-1,0 0,0 1,1-1,-1 0,0 0,1 0,1 0,42 0,174-19,310 13,-273 9,2247-3,-2479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4T13:57:25.4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 0,'1765'-26'0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59695-2CA7-400E-896D-210B5153E9FD}" type="datetimeFigureOut">
              <a:rPr lang="nl-NL" smtClean="0"/>
              <a:t>25-11-2025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04C93-797C-4EBB-9AAD-63C2F3576D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8837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V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2327770"/>
            <a:ext cx="5380037" cy="1312423"/>
          </a:xfr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821295"/>
            <a:ext cx="5380037" cy="672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324037"/>
            <a:ext cx="5380037" cy="180000"/>
          </a:xfrm>
        </p:spPr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700EAFD-ACD8-8E83-310B-BDDC6421D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882" y="386556"/>
            <a:ext cx="1663255" cy="3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055F990-61A8-0786-78A7-F0D3C04C5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5671" y="10400"/>
            <a:ext cx="6896065" cy="3420000"/>
          </a:xfrm>
          <a:prstGeom prst="rect">
            <a:avLst/>
          </a:prstGeom>
        </p:spPr>
      </p:pic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62D6F59B-43A4-9275-111B-9050F0A3B7A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94400" y="3398800"/>
            <a:ext cx="6897600" cy="6897600"/>
          </a:xfrm>
          <a:prstGeom prst="ellipse">
            <a:avLst/>
          </a:prstGeom>
          <a:solidFill>
            <a:schemeClr val="accent5"/>
          </a:solidFill>
        </p:spPr>
        <p:txBody>
          <a:bodyPr tIns="468000" bIns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3491689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26CAFB3-B952-5E41-8366-D28F5BBD163D}"/>
              </a:ext>
            </a:extLst>
          </p:cNvPr>
          <p:cNvSpPr/>
          <p:nvPr userDrawn="1"/>
        </p:nvSpPr>
        <p:spPr>
          <a:xfrm>
            <a:off x="251" y="892799"/>
            <a:ext cx="12208683" cy="5609601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4939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AF4B903-1467-C34F-9567-8E31016B8910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DC3BBA-D385-EF47-B9A6-F185736EA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92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7CBC099-CCD2-3C47-AD87-7F5EFB280463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77F28CE-3807-4F4B-962D-474278733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97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E99B19B-C344-0D42-81F4-64B43FAE8D5D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4AF8A1A-4A3E-584A-A9A1-B9AF37AAC0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AE6D71D-11A7-9F49-9E1B-C6D812DC6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70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EF75599-F1CF-3C43-89DE-9AFFD3884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42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oofdstuk +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6A851FF-3974-124A-B209-6F99BD083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85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-8342" y="6499852"/>
            <a:ext cx="12208683" cy="383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674550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6506109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18E1D89-AC64-E14C-A351-0097B0BA1A06}"/>
              </a:ext>
            </a:extLst>
          </p:cNvPr>
          <p:cNvSpPr/>
          <p:nvPr userDrawn="1"/>
        </p:nvSpPr>
        <p:spPr>
          <a:xfrm>
            <a:off x="251" y="892799"/>
            <a:ext cx="12208683" cy="5609601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813998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D71E858-B10F-3F46-9281-6B6F1FFFB29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0844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3612BFF-8B8D-A445-BE85-25A4D5787366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640586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V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BEF4368-5F82-CF1A-D5D2-4AC66AAAD8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4136" y="10400"/>
            <a:ext cx="6897600" cy="34207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2327770"/>
            <a:ext cx="5380037" cy="1312423"/>
          </a:xfr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821295"/>
            <a:ext cx="5380037" cy="672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324037"/>
            <a:ext cx="5380037" cy="180000"/>
          </a:xfrm>
        </p:spPr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700EAFD-ACD8-8E83-310B-BDDC6421DC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3882" y="386556"/>
            <a:ext cx="1663255" cy="360000"/>
          </a:xfrm>
          <a:prstGeom prst="rect">
            <a:avLst/>
          </a:prstGeom>
        </p:spPr>
      </p:pic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62D6F59B-43A4-9275-111B-9050F0A3B7A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94400" y="3398800"/>
            <a:ext cx="6897600" cy="6897600"/>
          </a:xfrm>
          <a:prstGeom prst="ellipse">
            <a:avLst/>
          </a:prstGeom>
          <a:solidFill>
            <a:schemeClr val="accent5"/>
          </a:solidFill>
        </p:spPr>
        <p:txBody>
          <a:bodyPr tIns="468000" bIns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38982951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9F7C79B-7513-0040-807E-BCD64B44B92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90551" y="1811338"/>
            <a:ext cx="5938399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6915151" y="1811338"/>
            <a:ext cx="4658783" cy="430053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5460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059EE069-E041-7D4E-AF5F-769655BE0B2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0" y="4779819"/>
            <a:ext cx="12192000" cy="148604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8"/>
            <a:ext cx="10964333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1754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2x beeld 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8CC9E27-A66F-9947-B318-08B7BF55BA1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01133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1133" y="1811339"/>
            <a:ext cx="10972800" cy="2073559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4310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+ 2x beeld 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B9C7D7F-C5E1-0140-BB57-0FBAD667583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390192" y="1805083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9"/>
            <a:ext cx="5262747" cy="432117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8112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3BE2A5B-4D60-474A-9000-DB2D4E89182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4981736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2182862"/>
            <a:ext cx="4973269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4"/>
          </p:nvPr>
        </p:nvSpPr>
        <p:spPr>
          <a:xfrm>
            <a:off x="6089652" y="1160463"/>
            <a:ext cx="5646689" cy="4972051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2782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C612CF5-18B5-914F-B3E0-D3BD0CF3F51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7" y="1168400"/>
            <a:ext cx="8326197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1762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fbeeldingen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1D9D6F7E-172C-1F44-81E6-052D9B58844C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6" y="1168400"/>
            <a:ext cx="3892743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6342303" y="1160463"/>
            <a:ext cx="3910061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683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Copy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6BB8BF2D-6A06-B916-F03C-CD87D42F5E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6813" y="0"/>
            <a:ext cx="5945187" cy="6714000"/>
          </a:xfrm>
          <a:solidFill>
            <a:schemeClr val="accent5"/>
          </a:solidFill>
        </p:spPr>
        <p:txBody>
          <a:bodyPr tIns="86400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36544"/>
            <a:ext cx="5380038" cy="492131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50"/>
            <a:ext cx="5380038" cy="4786312"/>
          </a:xfrm>
        </p:spPr>
        <p:txBody>
          <a:bodyPr/>
          <a:lstStyle>
            <a:lvl1pPr marL="342900" indent="-342900" algn="l">
              <a:lnSpc>
                <a:spcPts val="2400"/>
              </a:lnSpc>
              <a:buClr>
                <a:schemeClr val="accent1"/>
              </a:buClr>
              <a:buFont typeface="Abadi Extra Light" panose="020B0204020104020204" pitchFamily="34" charset="0"/>
              <a:buChar char="●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9541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+ Titel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6BB8BF2D-6A06-B916-F03C-CD87D42F5E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51" y="0"/>
            <a:ext cx="5945187" cy="6714000"/>
          </a:xfrm>
          <a:solidFill>
            <a:schemeClr val="accent5"/>
          </a:solidFill>
        </p:spPr>
        <p:txBody>
          <a:bodyPr tIns="86400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6813" y="336544"/>
            <a:ext cx="5380038" cy="492131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6813" y="1212850"/>
            <a:ext cx="5380038" cy="4786312"/>
          </a:xfrm>
        </p:spPr>
        <p:txBody>
          <a:bodyPr/>
          <a:lstStyle>
            <a:lvl1pPr marL="342900" indent="-342900" algn="l">
              <a:lnSpc>
                <a:spcPts val="2400"/>
              </a:lnSpc>
              <a:buClr>
                <a:schemeClr val="accent1"/>
              </a:buClr>
              <a:buFont typeface="Abadi Extra Light" panose="020B0204020104020204" pitchFamily="34" charset="0"/>
              <a:buChar char="●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3401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+ ABC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6813" y="1513304"/>
            <a:ext cx="5368925" cy="528222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6814" y="2304359"/>
            <a:ext cx="5359500" cy="10027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1"/>
              </a:buClr>
              <a:buFont typeface="Abadi Extra Light" panose="020B0204020104020204" pitchFamily="34" charset="0"/>
              <a:buNone/>
              <a:defRPr sz="1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2689890-0AA5-3E4A-1FFD-5A39EBF6B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6813" y="3614451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4DEA1DA3-1493-C2AF-4B1D-FAE45B7C0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813" y="3614450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14305B85-52EE-C81A-CFC2-8B2A3AE37B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9094" y="4355264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AB1F7EE0-4907-3BCC-91C8-78DF27065A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89094" y="4355263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8" name="Tijdelijke aanduiding voor tekst 22">
            <a:extLst>
              <a:ext uri="{FF2B5EF4-FFF2-40B4-BE49-F238E27FC236}">
                <a16:creationId xmlns:a16="http://schemas.microsoft.com/office/drawing/2014/main" id="{2743486A-E445-509B-635A-F53B50CC0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1475" y="5088212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422BFDF2-EE78-C84F-801E-B690D0AC1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91475" y="5088211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FC04DBAC-CC27-1756-73A3-BA0FAC1EB2D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826861" y="-899885"/>
            <a:ext cx="6480000" cy="6480000"/>
          </a:xfrm>
          <a:prstGeom prst="round2DiagRect">
            <a:avLst>
              <a:gd name="adj1" fmla="val 40669"/>
              <a:gd name="adj2" fmla="val 0"/>
            </a:avLst>
          </a:prstGeom>
          <a:solidFill>
            <a:schemeClr val="accent5"/>
          </a:solidFill>
        </p:spPr>
        <p:txBody>
          <a:bodyPr tIns="100800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2054669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C Copy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1513304"/>
            <a:ext cx="5368925" cy="528222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1" y="2304359"/>
            <a:ext cx="5359500" cy="10027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1"/>
              </a:buClr>
              <a:buFont typeface="Abadi Extra Light" panose="020B0204020104020204" pitchFamily="34" charset="0"/>
              <a:buNone/>
              <a:defRPr sz="1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2689890-0AA5-3E4A-1FFD-5A39EBF6B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3614451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4DEA1DA3-1493-C2AF-4B1D-FAE45B7C0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1500" y="3614450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14305B85-52EE-C81A-CFC2-8B2A3AE37B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781" y="4355264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AB1F7EE0-4907-3BCC-91C8-78DF27065A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13781" y="4355263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8" name="Tijdelijke aanduiding voor tekst 22">
            <a:extLst>
              <a:ext uri="{FF2B5EF4-FFF2-40B4-BE49-F238E27FC236}">
                <a16:creationId xmlns:a16="http://schemas.microsoft.com/office/drawing/2014/main" id="{2743486A-E445-509B-635A-F53B50CC0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162" y="5088212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422BFDF2-EE78-C84F-801E-B690D0AC1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16162" y="5088211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FC04DBAC-CC27-1756-73A3-BA0FAC1EB2D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flipH="1">
            <a:off x="6258719" y="-865012"/>
            <a:ext cx="6969601" cy="6480000"/>
          </a:xfrm>
          <a:prstGeom prst="round2DiagRect">
            <a:avLst>
              <a:gd name="adj1" fmla="val 40669"/>
              <a:gd name="adj2" fmla="val 0"/>
            </a:avLst>
          </a:prstGeom>
          <a:solidFill>
            <a:schemeClr val="accent5"/>
          </a:solidFill>
        </p:spPr>
        <p:txBody>
          <a:bodyPr tIns="100800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2704863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C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36507"/>
            <a:ext cx="5368925" cy="528222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1" y="1127562"/>
            <a:ext cx="5359500" cy="10027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1"/>
              </a:buClr>
              <a:buFont typeface="Abadi Extra Light" panose="020B0204020104020204" pitchFamily="34" charset="0"/>
              <a:buNone/>
              <a:defRPr sz="1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2689890-0AA5-3E4A-1FFD-5A39EBF6B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2437654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4DEA1DA3-1493-C2AF-4B1D-FAE45B7C0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1500" y="2437653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14305B85-52EE-C81A-CFC2-8B2A3AE37B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781" y="3178467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AB1F7EE0-4907-3BCC-91C8-78DF27065A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13781" y="3178466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8" name="Tijdelijke aanduiding voor tekst 22">
            <a:extLst>
              <a:ext uri="{FF2B5EF4-FFF2-40B4-BE49-F238E27FC236}">
                <a16:creationId xmlns:a16="http://schemas.microsoft.com/office/drawing/2014/main" id="{2743486A-E445-509B-635A-F53B50CC0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162" y="3911415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422BFDF2-EE78-C84F-801E-B690D0AC1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16162" y="3911414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5764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36544"/>
            <a:ext cx="11044238" cy="492131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50"/>
            <a:ext cx="11044238" cy="4786312"/>
          </a:xfrm>
        </p:spPr>
        <p:txBody>
          <a:bodyPr/>
          <a:lstStyle>
            <a:lvl1pPr marL="342900" indent="-342900" algn="l">
              <a:lnSpc>
                <a:spcPts val="2400"/>
              </a:lnSpc>
              <a:buClr>
                <a:schemeClr val="accent1"/>
              </a:buClr>
              <a:buFont typeface="Abadi Extra Light" panose="020B0204020104020204" pitchFamily="34" charset="0"/>
              <a:buChar char="●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6247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r weten?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al 17">
            <a:extLst>
              <a:ext uri="{FF2B5EF4-FFF2-40B4-BE49-F238E27FC236}">
                <a16:creationId xmlns:a16="http://schemas.microsoft.com/office/drawing/2014/main" id="{161DBC0C-CECC-92E8-7621-0A1B8B342E61}"/>
              </a:ext>
            </a:extLst>
          </p:cNvPr>
          <p:cNvSpPr/>
          <p:nvPr userDrawn="1"/>
        </p:nvSpPr>
        <p:spPr>
          <a:xfrm>
            <a:off x="-742156" y="1077118"/>
            <a:ext cx="4791075" cy="47910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40333" y="2181859"/>
            <a:ext cx="3875405" cy="438151"/>
          </a:xfr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Meer weten?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2A3E3DB-68DA-97CF-92B0-2073EEF14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6813" y="2847967"/>
            <a:ext cx="5368925" cy="1162066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28452839-26B7-D7C9-A728-0C766FEE6C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40332" y="4217035"/>
            <a:ext cx="3875405" cy="332105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Iplo.nl</a:t>
            </a: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4559956D-9DEE-6A75-53D3-552461F16E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219325" y="-400051"/>
            <a:ext cx="7745413" cy="7745413"/>
          </a:xfrm>
          <a:prstGeom prst="donut">
            <a:avLst>
              <a:gd name="adj" fmla="val 27202"/>
            </a:avLst>
          </a:prstGeom>
          <a:solidFill>
            <a:schemeClr val="accent5"/>
          </a:solidFill>
        </p:spPr>
        <p:txBody>
          <a:bodyPr lIns="0" tIns="75600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40176930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37F57F3-AECE-D976-3559-F251AC81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84176"/>
            <a:ext cx="11044238" cy="10062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stijl te </a:t>
            </a:r>
            <a:br>
              <a:rPr lang="nl-NL" dirty="0"/>
            </a:br>
            <a:r>
              <a:rPr lang="nl-NL" dirty="0"/>
              <a:t>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93F2252-11EA-B059-326C-39132E1E5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774565"/>
            <a:ext cx="11044238" cy="42245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3D8C75-6249-66BB-CC2C-0CAD1C42F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2038" y="6324037"/>
            <a:ext cx="4889499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072843-F20D-EC0F-D21A-7E685A9CF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500" y="6324037"/>
            <a:ext cx="3600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000"/>
              </a:lnSpc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fld id="{1B71BB4A-7DC0-41F9-B589-288E53C2F0C1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824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2" r:id="rId5"/>
    <p:sldLayoutId id="2147483655" r:id="rId6"/>
    <p:sldLayoutId id="2147483657" r:id="rId7"/>
    <p:sldLayoutId id="2147483656" r:id="rId8"/>
    <p:sldLayoutId id="2147483653" r:id="rId9"/>
  </p:sldLayoutIdLst>
  <p:hf hdr="0" dt="0"/>
  <p:txStyles>
    <p:titleStyle>
      <a:lvl1pPr algn="l" defTabSz="914400" rtl="0" eaLnBrk="1" latinLnBrk="0" hangingPunct="1">
        <a:lnSpc>
          <a:spcPts val="5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77" userDrawn="1">
          <p15:clr>
            <a:srgbClr val="F26B43"/>
          </p15:clr>
        </p15:guide>
        <p15:guide id="2" pos="3749" userDrawn="1">
          <p15:clr>
            <a:srgbClr val="F26B43"/>
          </p15:clr>
        </p15:guide>
        <p15:guide id="3" pos="7317" userDrawn="1">
          <p15:clr>
            <a:srgbClr val="F26B43"/>
          </p15:clr>
        </p15:guide>
        <p15:guide id="4" pos="360" userDrawn="1">
          <p15:clr>
            <a:srgbClr val="F26B43"/>
          </p15:clr>
        </p15:guide>
        <p15:guide id="5" pos="3935" userDrawn="1">
          <p15:clr>
            <a:srgbClr val="F26B43"/>
          </p15:clr>
        </p15:guide>
        <p15:guide id="7" orient="horz" pos="242" userDrawn="1">
          <p15:clr>
            <a:srgbClr val="F26B43"/>
          </p15:clr>
        </p15:guide>
        <p15:guide id="8" orient="horz" pos="377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1133" y="1733121"/>
            <a:ext cx="11057212" cy="4016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2"/>
          </p:nvPr>
        </p:nvSpPr>
        <p:spPr>
          <a:xfrm>
            <a:off x="8891540" y="65061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fld id="{33B407B4-DD70-D045-8D0A-4EFC055441BF}" type="datetime3">
              <a:rPr lang="nl-NL" smtClean="0"/>
              <a:t>25/11/25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3"/>
          </p:nvPr>
        </p:nvSpPr>
        <p:spPr>
          <a:xfrm>
            <a:off x="609600" y="65130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5804278-0ED3-524C-8B87-AC1FCEE79A0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15288" y="73590"/>
            <a:ext cx="2709572" cy="7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4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rgbClr val="275937"/>
          </a:solidFill>
          <a:latin typeface="Verdana"/>
          <a:ea typeface="+mj-ea"/>
          <a:cs typeface="Verdana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1pPr>
      <a:lvl2pPr marL="4572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2pPr>
      <a:lvl3pPr marL="9144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3pPr>
      <a:lvl4pPr marL="13716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4pPr>
      <a:lvl5pPr marL="18288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cadac.com/compass/viewer/document/Gj9zepQL1zIn5omwZ3BWcZWo5rA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customXml" Target="../ink/ink4.xml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45D8AC0-E45C-5724-D395-237EC8454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A31057E-1031-7737-A8D2-EC2A6171E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</a:t>
            </a:fld>
            <a:endParaRPr lang="nl-NL"/>
          </a:p>
        </p:txBody>
      </p:sp>
      <p:pic>
        <p:nvPicPr>
          <p:cNvPr id="6" name="Afbeelding 5" descr="Afbeelding met tekst, schermopname, grafische vormgeving, Graphics">
            <a:extLst>
              <a:ext uri="{FF2B5EF4-FFF2-40B4-BE49-F238E27FC236}">
                <a16:creationId xmlns:a16="http://schemas.microsoft.com/office/drawing/2014/main" id="{F4E46AE2-5BD8-2FFA-18C2-02E38AB38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4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2F005-5478-FEFE-FF33-4441CCF9F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7BE018-76EF-3343-442D-C8C8B8987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10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98905C-96DA-548A-07A6-FFC9F05FA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5" name="Ondertitel 3">
            <a:extLst>
              <a:ext uri="{FF2B5EF4-FFF2-40B4-BE49-F238E27FC236}">
                <a16:creationId xmlns:a16="http://schemas.microsoft.com/office/drawing/2014/main" id="{2A968D7B-90AA-759F-CA5F-EBBE61F339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20257"/>
            <a:ext cx="4202269" cy="4786312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dirty="0"/>
              <a:t>Tweede stap</a:t>
            </a:r>
          </a:p>
          <a:p>
            <a:pPr>
              <a:lnSpc>
                <a:spcPct val="200000"/>
              </a:lnSpc>
            </a:pP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Inventarisatie van zonegrens en vastgestelde hogere grenswaarden</a:t>
            </a:r>
          </a:p>
          <a:p>
            <a:pPr>
              <a:lnSpc>
                <a:spcPct val="200000"/>
              </a:lnSpc>
            </a:pPr>
            <a:r>
              <a:rPr lang="nl-NL" dirty="0"/>
              <a:t>Opvullen geïnventariseerde grenswaarden met virtueel model</a:t>
            </a:r>
          </a:p>
        </p:txBody>
      </p:sp>
      <p:pic>
        <p:nvPicPr>
          <p:cNvPr id="8" name="Afbeelding 7" descr="Kavelbronnen">
            <a:extLst>
              <a:ext uri="{FF2B5EF4-FFF2-40B4-BE49-F238E27FC236}">
                <a16:creationId xmlns:a16="http://schemas.microsoft.com/office/drawing/2014/main" id="{865C0034-E801-2AC9-3267-B382533EF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769" y="1220257"/>
            <a:ext cx="7418231" cy="5103779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13740DE5-CE03-9340-9769-9AA655963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9" y="336544"/>
            <a:ext cx="8659127" cy="492131"/>
          </a:xfrm>
        </p:spPr>
        <p:txBody>
          <a:bodyPr/>
          <a:lstStyle/>
          <a:p>
            <a:r>
              <a:rPr lang="nl-NL" dirty="0"/>
              <a:t>Rekenkundige omzetting zone</a:t>
            </a:r>
          </a:p>
        </p:txBody>
      </p:sp>
    </p:spTree>
    <p:extLst>
      <p:ext uri="{BB962C8B-B14F-4D97-AF65-F5344CB8AC3E}">
        <p14:creationId xmlns:p14="http://schemas.microsoft.com/office/powerpoint/2010/main" val="3386766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9E1D5-A364-9007-8330-F1874101D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F451F4-7F09-D41B-C153-AA7CB7F32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11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05EEBC-5228-A4EF-7879-B53E1FD9D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5" name="Ondertitel 3">
            <a:extLst>
              <a:ext uri="{FF2B5EF4-FFF2-40B4-BE49-F238E27FC236}">
                <a16:creationId xmlns:a16="http://schemas.microsoft.com/office/drawing/2014/main" id="{9DF91E33-AE14-613E-FD26-8491D2424B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20257"/>
            <a:ext cx="4202269" cy="4786312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dirty="0"/>
              <a:t>Derde stap</a:t>
            </a:r>
          </a:p>
          <a:p>
            <a:pPr>
              <a:lnSpc>
                <a:spcPct val="200000"/>
              </a:lnSpc>
            </a:pP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Inventarisatie van zonegrens en vastgestelde hogere grenswaarden</a:t>
            </a:r>
          </a:p>
          <a:p>
            <a:pPr>
              <a:lnSpc>
                <a:spcPct val="200000"/>
              </a:lnSpc>
            </a:pP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Opvullen geïnventariseerde grenswaarden met virtueel model</a:t>
            </a:r>
          </a:p>
          <a:p>
            <a:pPr>
              <a:lnSpc>
                <a:spcPct val="200000"/>
              </a:lnSpc>
            </a:pPr>
            <a:r>
              <a:rPr lang="nl-NL" dirty="0"/>
              <a:t>Berekenen </a:t>
            </a:r>
            <a:r>
              <a:rPr lang="nl-NL" dirty="0" err="1"/>
              <a:t>L</a:t>
            </a:r>
            <a:r>
              <a:rPr lang="nl-NL" baseline="-25000" dirty="0" err="1"/>
              <a:t>den</a:t>
            </a:r>
            <a:r>
              <a:rPr lang="nl-NL" dirty="0"/>
              <a:t> en </a:t>
            </a:r>
            <a:r>
              <a:rPr lang="nl-NL" dirty="0" err="1"/>
              <a:t>L</a:t>
            </a:r>
            <a:r>
              <a:rPr lang="nl-NL" baseline="-25000" dirty="0" err="1"/>
              <a:t>night</a:t>
            </a:r>
            <a:r>
              <a:rPr lang="nl-NL" dirty="0"/>
              <a:t> referentiepunten op basis van maximale invulling</a:t>
            </a:r>
          </a:p>
        </p:txBody>
      </p:sp>
      <p:pic>
        <p:nvPicPr>
          <p:cNvPr id="4" name="Afbeelding 3" descr="Geluidproductieplafonds">
            <a:extLst>
              <a:ext uri="{FF2B5EF4-FFF2-40B4-BE49-F238E27FC236}">
                <a16:creationId xmlns:a16="http://schemas.microsoft.com/office/drawing/2014/main" id="{7C0B6721-DD57-AF53-BDC6-5253F2EDC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769" y="1220258"/>
            <a:ext cx="7418231" cy="5103779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C3FD993C-12CA-9B59-2969-367CE3A3A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9" y="336544"/>
            <a:ext cx="8659127" cy="492131"/>
          </a:xfrm>
        </p:spPr>
        <p:txBody>
          <a:bodyPr/>
          <a:lstStyle/>
          <a:p>
            <a:r>
              <a:rPr lang="nl-NL" dirty="0"/>
              <a:t>Rekenkundige omzetting zone</a:t>
            </a:r>
          </a:p>
        </p:txBody>
      </p:sp>
    </p:spTree>
    <p:extLst>
      <p:ext uri="{BB962C8B-B14F-4D97-AF65-F5344CB8AC3E}">
        <p14:creationId xmlns:p14="http://schemas.microsoft.com/office/powerpoint/2010/main" val="1895632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4B180-232C-AC4F-76C7-CAFCB7B1A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F44B27-D4FC-EA7E-3B95-8662DEBCB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12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EC3EB9C-0799-A21C-6FE4-EBF3D1604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5" name="Ondertitel 3">
            <a:extLst>
              <a:ext uri="{FF2B5EF4-FFF2-40B4-BE49-F238E27FC236}">
                <a16:creationId xmlns:a16="http://schemas.microsoft.com/office/drawing/2014/main" id="{88D6A07B-3451-4E30-3018-B9356FA4A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1" y="1220257"/>
            <a:ext cx="4125628" cy="4786312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dirty="0"/>
              <a:t>Vierde stap</a:t>
            </a:r>
          </a:p>
          <a:p>
            <a:pPr>
              <a:lnSpc>
                <a:spcPct val="200000"/>
              </a:lnSpc>
            </a:pP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Inventarisatie van zonegrens en vastgestelde hogere grenswaarden</a:t>
            </a:r>
          </a:p>
          <a:p>
            <a:pPr>
              <a:lnSpc>
                <a:spcPct val="200000"/>
              </a:lnSpc>
            </a:pP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Opvullen geïnventariseerde grenswaarden met virtueel model</a:t>
            </a:r>
          </a:p>
          <a:p>
            <a:pPr>
              <a:lnSpc>
                <a:spcPct val="200000"/>
              </a:lnSpc>
            </a:pP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Berekenen </a:t>
            </a:r>
            <a:r>
              <a:rPr lang="nl-NL" dirty="0" err="1">
                <a:solidFill>
                  <a:schemeClr val="bg1">
                    <a:lumMod val="75000"/>
                  </a:schemeClr>
                </a:solidFill>
              </a:rPr>
              <a:t>L</a:t>
            </a:r>
            <a:r>
              <a:rPr lang="nl-NL" baseline="-25000" dirty="0" err="1">
                <a:solidFill>
                  <a:schemeClr val="bg1">
                    <a:lumMod val="75000"/>
                  </a:schemeClr>
                </a:solidFill>
              </a:rPr>
              <a:t>den</a:t>
            </a: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bg1">
                    <a:lumMod val="75000"/>
                  </a:schemeClr>
                </a:solidFill>
              </a:rPr>
              <a:t>L</a:t>
            </a:r>
            <a:r>
              <a:rPr lang="nl-NL" baseline="-25000" dirty="0" err="1">
                <a:solidFill>
                  <a:schemeClr val="bg1">
                    <a:lumMod val="75000"/>
                  </a:schemeClr>
                </a:solidFill>
              </a:rPr>
              <a:t>night</a:t>
            </a: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 referentiepunten op basis van maximale invulling</a:t>
            </a:r>
          </a:p>
          <a:p>
            <a:pPr>
              <a:lnSpc>
                <a:spcPct val="200000"/>
              </a:lnSpc>
            </a:pPr>
            <a:r>
              <a:rPr lang="nl-NL" dirty="0"/>
              <a:t>Doorrekenen maximale invulling naar referentiepunten </a:t>
            </a:r>
            <a:r>
              <a:rPr lang="nl-NL" dirty="0" err="1"/>
              <a:t>inc.</a:t>
            </a:r>
            <a:r>
              <a:rPr lang="nl-NL" dirty="0"/>
              <a:t> uitbreiding (stand-</a:t>
            </a:r>
            <a:r>
              <a:rPr lang="nl-NL" dirty="0" err="1"/>
              <a:t>still</a:t>
            </a:r>
            <a:r>
              <a:rPr lang="nl-NL" dirty="0"/>
              <a:t>)</a:t>
            </a:r>
          </a:p>
          <a:p>
            <a:pPr>
              <a:lnSpc>
                <a:spcPct val="200000"/>
              </a:lnSpc>
            </a:pPr>
            <a:endParaRPr lang="nl-NL" dirty="0"/>
          </a:p>
        </p:txBody>
      </p:sp>
      <p:pic>
        <p:nvPicPr>
          <p:cNvPr id="8" name="Afbeelding 7" descr="Geluidproductieplafonds">
            <a:extLst>
              <a:ext uri="{FF2B5EF4-FFF2-40B4-BE49-F238E27FC236}">
                <a16:creationId xmlns:a16="http://schemas.microsoft.com/office/drawing/2014/main" id="{A77FAAE1-160D-E590-E858-9ACA9FAD3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769" y="1220257"/>
            <a:ext cx="7418231" cy="5103779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8992E0FF-05AC-2064-F558-FFF58B496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9" y="336544"/>
            <a:ext cx="8659127" cy="492131"/>
          </a:xfrm>
        </p:spPr>
        <p:txBody>
          <a:bodyPr/>
          <a:lstStyle/>
          <a:p>
            <a:r>
              <a:rPr lang="nl-NL" dirty="0"/>
              <a:t>Rekenkundige omzetting zone</a:t>
            </a:r>
          </a:p>
        </p:txBody>
      </p:sp>
    </p:spTree>
    <p:extLst>
      <p:ext uri="{BB962C8B-B14F-4D97-AF65-F5344CB8AC3E}">
        <p14:creationId xmlns:p14="http://schemas.microsoft.com/office/powerpoint/2010/main" val="601835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4E7B4F5-2A12-C5E0-810B-19DE8FFF2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9" y="336544"/>
            <a:ext cx="9667653" cy="492131"/>
          </a:xfrm>
        </p:spPr>
        <p:txBody>
          <a:bodyPr/>
          <a:lstStyle/>
          <a:p>
            <a:r>
              <a:rPr lang="nl-NL" dirty="0"/>
              <a:t>Verankering in het omgevingsplan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A424DC-1576-A40B-07B2-5110B902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13</a:t>
            </a:fld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F1AB4E4-27EA-F7E8-268F-1B42F21D4D46}"/>
              </a:ext>
            </a:extLst>
          </p:cNvPr>
          <p:cNvSpPr txBox="1"/>
          <p:nvPr/>
        </p:nvSpPr>
        <p:spPr>
          <a:xfrm>
            <a:off x="1809750" y="3059668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2"/>
              </a:rPr>
              <a:t>https://app.cadac.com/compass/viewer/document/Gj9zepQL1zIn5omwZ3BWcZWo5rA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4127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32A61-5D63-3141-F327-9094BB93C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9AE9DB-ADD5-696B-C32F-05774A75E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14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8089DD-81E7-B012-48D2-F9C20BBFD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5" name="Ondertitel 3">
            <a:extLst>
              <a:ext uri="{FF2B5EF4-FFF2-40B4-BE49-F238E27FC236}">
                <a16:creationId xmlns:a16="http://schemas.microsoft.com/office/drawing/2014/main" id="{17CC30BD-D499-AC9B-1158-2A15427B62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1" y="1220257"/>
            <a:ext cx="4125628" cy="4786312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dirty="0"/>
              <a:t>Instructieregels:</a:t>
            </a:r>
          </a:p>
          <a:p>
            <a:pPr>
              <a:lnSpc>
                <a:spcPct val="200000"/>
              </a:lnSpc>
            </a:pPr>
            <a:r>
              <a:rPr lang="nl-NL" dirty="0"/>
              <a:t>Vastleggen begrenzing industrieterrein in het omgevingsplan (art 5.78d </a:t>
            </a:r>
            <a:r>
              <a:rPr lang="nl-NL" dirty="0" err="1"/>
              <a:t>Bkl</a:t>
            </a:r>
            <a:r>
              <a:rPr lang="nl-NL" dirty="0"/>
              <a:t>)</a:t>
            </a:r>
          </a:p>
          <a:p>
            <a:pPr>
              <a:lnSpc>
                <a:spcPct val="200000"/>
              </a:lnSpc>
            </a:pPr>
            <a:endParaRPr lang="nl-NL" dirty="0"/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391E2677-5472-50E2-58AD-6A9B5183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9" y="336544"/>
            <a:ext cx="8659127" cy="492131"/>
          </a:xfrm>
        </p:spPr>
        <p:txBody>
          <a:bodyPr/>
          <a:lstStyle/>
          <a:p>
            <a:r>
              <a:rPr lang="nl-NL" dirty="0"/>
              <a:t>Verankering in omgevingsplan</a:t>
            </a:r>
          </a:p>
        </p:txBody>
      </p:sp>
      <p:pic>
        <p:nvPicPr>
          <p:cNvPr id="3" name="Afbeelding 2" descr="Afbeelding met tekst, kaart, schermopname, diagram">
            <a:extLst>
              <a:ext uri="{FF2B5EF4-FFF2-40B4-BE49-F238E27FC236}">
                <a16:creationId xmlns:a16="http://schemas.microsoft.com/office/drawing/2014/main" id="{28B5628A-17DF-3BF6-513B-FB9BC92BA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2" r="21684"/>
          <a:stretch/>
        </p:blipFill>
        <p:spPr>
          <a:xfrm>
            <a:off x="4827396" y="1220257"/>
            <a:ext cx="7364604" cy="478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34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E48A5-468F-BA14-E3E9-8A24C0DB2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C9FB75-B2DA-E0FE-14CC-8FBA7938D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15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0A85C82-0336-9F1F-FE8D-3BC0BE32D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5" name="Ondertitel 3">
            <a:extLst>
              <a:ext uri="{FF2B5EF4-FFF2-40B4-BE49-F238E27FC236}">
                <a16:creationId xmlns:a16="http://schemas.microsoft.com/office/drawing/2014/main" id="{1311EEDB-0EE2-2345-423D-884A9A6F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1" y="1220257"/>
            <a:ext cx="4125628" cy="4786312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dirty="0"/>
              <a:t>Instructieregels:</a:t>
            </a:r>
          </a:p>
          <a:p>
            <a:pPr>
              <a:lnSpc>
                <a:spcPct val="200000"/>
              </a:lnSpc>
            </a:pP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Vastleggen begrenzing industrieterrein in het omgevingsplan (art 5.78d </a:t>
            </a:r>
            <a:r>
              <a:rPr lang="nl-NL" dirty="0" err="1">
                <a:solidFill>
                  <a:schemeClr val="bg1">
                    <a:lumMod val="75000"/>
                  </a:schemeClr>
                </a:solidFill>
              </a:rPr>
              <a:t>Bkl</a:t>
            </a: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nl-NL" dirty="0"/>
              <a:t>Vastleggen omgevingswaarden gemeenten voor geluidproductieplafonds industrieterreinen (art 2.11a Ow)</a:t>
            </a:r>
          </a:p>
          <a:p>
            <a:pPr>
              <a:lnSpc>
                <a:spcPct val="200000"/>
              </a:lnSpc>
            </a:pPr>
            <a:endParaRPr lang="nl-NL" dirty="0"/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9B546C39-17A3-E489-55AC-5AE45EEA7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9" y="336544"/>
            <a:ext cx="8659127" cy="492131"/>
          </a:xfrm>
        </p:spPr>
        <p:txBody>
          <a:bodyPr/>
          <a:lstStyle/>
          <a:p>
            <a:r>
              <a:rPr lang="nl-NL" dirty="0"/>
              <a:t>Verankering in omgevingsplan</a:t>
            </a:r>
          </a:p>
        </p:txBody>
      </p:sp>
      <p:pic>
        <p:nvPicPr>
          <p:cNvPr id="4" name="Afbeelding 3" descr="Planregel geluidproductieplafonds">
            <a:extLst>
              <a:ext uri="{FF2B5EF4-FFF2-40B4-BE49-F238E27FC236}">
                <a16:creationId xmlns:a16="http://schemas.microsoft.com/office/drawing/2014/main" id="{397D5C5E-4BED-0D09-3650-AD0B826625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192" r="23421"/>
          <a:stretch/>
        </p:blipFill>
        <p:spPr>
          <a:xfrm>
            <a:off x="4899258" y="1223742"/>
            <a:ext cx="7292741" cy="484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68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FB435-970C-5396-76DD-2572D7BBA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59E5118-EC8F-228E-67F4-D3D593996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16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DE360F-A960-CC2B-F155-D8AF16F3E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5" name="Ondertitel 3">
            <a:extLst>
              <a:ext uri="{FF2B5EF4-FFF2-40B4-BE49-F238E27FC236}">
                <a16:creationId xmlns:a16="http://schemas.microsoft.com/office/drawing/2014/main" id="{4508294A-AEA2-2763-779A-80D433E87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1" y="1220257"/>
            <a:ext cx="4125628" cy="4786312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dirty="0"/>
              <a:t>Instructieregels:</a:t>
            </a:r>
          </a:p>
          <a:p>
            <a:pPr>
              <a:lnSpc>
                <a:spcPct val="200000"/>
              </a:lnSpc>
            </a:pP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Vastleggen begrenzing industrieterrein in het omgevingsplan (art 5.78d </a:t>
            </a:r>
            <a:r>
              <a:rPr lang="nl-NL" dirty="0" err="1">
                <a:solidFill>
                  <a:schemeClr val="bg1">
                    <a:lumMod val="75000"/>
                  </a:schemeClr>
                </a:solidFill>
              </a:rPr>
              <a:t>Bkl</a:t>
            </a: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Vastleggen omgevingswaarden gemeenten voor geluidproductieplafonds industrieterreinen (art 2.11a Ow)</a:t>
            </a:r>
          </a:p>
          <a:p>
            <a:pPr>
              <a:lnSpc>
                <a:spcPct val="200000"/>
              </a:lnSpc>
            </a:pPr>
            <a:r>
              <a:rPr lang="nl-NL" dirty="0"/>
              <a:t>Naleving geluidproductieplafonds borgen (art 5.78f </a:t>
            </a:r>
            <a:r>
              <a:rPr lang="nl-NL" dirty="0" err="1"/>
              <a:t>Bkl</a:t>
            </a:r>
            <a:r>
              <a:rPr lang="nl-NL" dirty="0"/>
              <a:t>)</a:t>
            </a:r>
          </a:p>
          <a:p>
            <a:pPr>
              <a:lnSpc>
                <a:spcPct val="200000"/>
              </a:lnSpc>
            </a:pPr>
            <a:endParaRPr lang="nl-NL" dirty="0"/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58724C5C-3D7F-89EE-177F-2A3F3299F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9" y="336544"/>
            <a:ext cx="8659127" cy="492131"/>
          </a:xfrm>
        </p:spPr>
        <p:txBody>
          <a:bodyPr/>
          <a:lstStyle/>
          <a:p>
            <a:r>
              <a:rPr lang="nl-NL" dirty="0"/>
              <a:t>Verankering in omgevingsplan</a:t>
            </a:r>
          </a:p>
        </p:txBody>
      </p:sp>
      <p:pic>
        <p:nvPicPr>
          <p:cNvPr id="3" name="Afbeelding 2" descr="Planregel geluidquota">
            <a:extLst>
              <a:ext uri="{FF2B5EF4-FFF2-40B4-BE49-F238E27FC236}">
                <a16:creationId xmlns:a16="http://schemas.microsoft.com/office/drawing/2014/main" id="{05BE6449-5E92-2B13-278D-9869F6AA11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866" t="8353"/>
          <a:stretch/>
        </p:blipFill>
        <p:spPr>
          <a:xfrm>
            <a:off x="4870384" y="1035310"/>
            <a:ext cx="7321616" cy="515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41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8494D-3CF1-157D-898B-21E26CD09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74130E-3FBC-54AD-CBAE-34E303E03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17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4ECD59-3EBC-E40C-0C34-41FAE219C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5" name="Ondertitel 3">
            <a:extLst>
              <a:ext uri="{FF2B5EF4-FFF2-40B4-BE49-F238E27FC236}">
                <a16:creationId xmlns:a16="http://schemas.microsoft.com/office/drawing/2014/main" id="{CBBC2B60-419B-7C52-ABE1-EFB4863536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1" y="1220257"/>
            <a:ext cx="4125628" cy="4786312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dirty="0"/>
              <a:t>Instructieregels:</a:t>
            </a:r>
          </a:p>
          <a:p>
            <a:pPr>
              <a:lnSpc>
                <a:spcPct val="200000"/>
              </a:lnSpc>
            </a:pP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Vastleggen begrenzing industrieterrein in het omgevingsplan (art 5.78d </a:t>
            </a:r>
            <a:r>
              <a:rPr lang="nl-NL" dirty="0" err="1">
                <a:solidFill>
                  <a:schemeClr val="bg1">
                    <a:lumMod val="75000"/>
                  </a:schemeClr>
                </a:solidFill>
              </a:rPr>
              <a:t>Bkl</a:t>
            </a: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Vastleggen omgevingswaarden gemeenten voor geluidproductieplafonds industrieterreinen (art 2.11a Ow)</a:t>
            </a:r>
          </a:p>
          <a:p>
            <a:pPr>
              <a:lnSpc>
                <a:spcPct val="200000"/>
              </a:lnSpc>
            </a:pPr>
            <a:r>
              <a:rPr lang="nl-NL" dirty="0"/>
              <a:t>Naleving geluidproductieplafonds borgen (art 5.78f </a:t>
            </a:r>
            <a:r>
              <a:rPr lang="nl-NL" dirty="0" err="1"/>
              <a:t>Bkl</a:t>
            </a:r>
            <a:r>
              <a:rPr lang="nl-NL" dirty="0"/>
              <a:t>)</a:t>
            </a:r>
          </a:p>
          <a:p>
            <a:pPr>
              <a:lnSpc>
                <a:spcPct val="200000"/>
              </a:lnSpc>
            </a:pPr>
            <a:endParaRPr lang="nl-NL" dirty="0"/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C74649ED-D43E-35B9-3C13-08BBA5F70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9" y="336544"/>
            <a:ext cx="8659127" cy="492131"/>
          </a:xfrm>
        </p:spPr>
        <p:txBody>
          <a:bodyPr/>
          <a:lstStyle/>
          <a:p>
            <a:r>
              <a:rPr lang="nl-NL" dirty="0"/>
              <a:t>Verankering in omgevingsplan</a:t>
            </a:r>
          </a:p>
        </p:txBody>
      </p:sp>
      <p:pic>
        <p:nvPicPr>
          <p:cNvPr id="4" name="Afbeelding 3" descr="Afbeelding met patroon, zwart-wit, lijn, Parallel">
            <a:extLst>
              <a:ext uri="{FF2B5EF4-FFF2-40B4-BE49-F238E27FC236}">
                <a16:creationId xmlns:a16="http://schemas.microsoft.com/office/drawing/2014/main" id="{C898F593-15CC-63AE-9E0B-259F217AB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68" y="980885"/>
            <a:ext cx="5329732" cy="554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12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1752C-6537-BDEC-0054-DEC7116A8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46095D-E77C-7F82-68C3-363384688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18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04145B4-BCDC-E9E8-59BA-124316539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5" name="Ondertitel 3">
            <a:extLst>
              <a:ext uri="{FF2B5EF4-FFF2-40B4-BE49-F238E27FC236}">
                <a16:creationId xmlns:a16="http://schemas.microsoft.com/office/drawing/2014/main" id="{2285A2FE-9C04-F421-3AAB-F6B9C7E5F2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1" y="1220257"/>
            <a:ext cx="4125628" cy="4786312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dirty="0"/>
              <a:t>Instructieregels:</a:t>
            </a:r>
          </a:p>
          <a:p>
            <a:pPr>
              <a:lnSpc>
                <a:spcPct val="200000"/>
              </a:lnSpc>
            </a:pP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Vastleggen begrenzing industrieterrein in het omgevingsplan (art 5.78d </a:t>
            </a:r>
            <a:r>
              <a:rPr lang="nl-NL" dirty="0" err="1">
                <a:solidFill>
                  <a:schemeClr val="bg1">
                    <a:lumMod val="75000"/>
                  </a:schemeClr>
                </a:solidFill>
              </a:rPr>
              <a:t>Bkl</a:t>
            </a: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Vastleggen omgevingswaarden gemeenten voor geluidproductieplafonds industrieterreinen (art 2.11a Ow)</a:t>
            </a:r>
          </a:p>
          <a:p>
            <a:pPr>
              <a:lnSpc>
                <a:spcPct val="200000"/>
              </a:lnSpc>
            </a:pPr>
            <a:r>
              <a:rPr lang="nl-NL" dirty="0"/>
              <a:t>Naleving geluidproductieplafonds borgen (art 5.78f </a:t>
            </a:r>
            <a:r>
              <a:rPr lang="nl-NL" dirty="0" err="1"/>
              <a:t>Bkl</a:t>
            </a:r>
            <a:r>
              <a:rPr lang="nl-NL" dirty="0"/>
              <a:t>)</a:t>
            </a:r>
          </a:p>
          <a:p>
            <a:pPr>
              <a:lnSpc>
                <a:spcPct val="200000"/>
              </a:lnSpc>
            </a:pPr>
            <a:endParaRPr lang="nl-NL" dirty="0"/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69DAA8C4-B80E-4BAC-4B28-158235CE2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9" y="336544"/>
            <a:ext cx="8659127" cy="492131"/>
          </a:xfrm>
        </p:spPr>
        <p:txBody>
          <a:bodyPr/>
          <a:lstStyle/>
          <a:p>
            <a:r>
              <a:rPr lang="nl-NL" dirty="0"/>
              <a:t>Verankering in omgevingsplan</a:t>
            </a:r>
          </a:p>
        </p:txBody>
      </p:sp>
      <p:pic>
        <p:nvPicPr>
          <p:cNvPr id="3" name="Afbeelding 2" descr="Afbeelding met tekst, lijn, Parallel, diagram">
            <a:extLst>
              <a:ext uri="{FF2B5EF4-FFF2-40B4-BE49-F238E27FC236}">
                <a16:creationId xmlns:a16="http://schemas.microsoft.com/office/drawing/2014/main" id="{D9C04AB7-8CCA-D4DF-4A87-FF866AA0E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68" y="980884"/>
            <a:ext cx="5329732" cy="554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27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B6B4C-3E32-A2EA-DD1E-4389EF732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33A6EA-6892-FB14-B97C-94D18513C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19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ABBEFEE-7162-A8C5-25BE-566315E55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5" name="Ondertitel 3">
            <a:extLst>
              <a:ext uri="{FF2B5EF4-FFF2-40B4-BE49-F238E27FC236}">
                <a16:creationId xmlns:a16="http://schemas.microsoft.com/office/drawing/2014/main" id="{A1589498-7FEA-A5E7-E607-B52D46C90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1" y="1220257"/>
            <a:ext cx="4125628" cy="4786312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dirty="0"/>
              <a:t>Instructieregels:</a:t>
            </a:r>
          </a:p>
          <a:p>
            <a:pPr>
              <a:lnSpc>
                <a:spcPct val="200000"/>
              </a:lnSpc>
            </a:pP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Vastleggen begrenzing industrieterrein in het omgevingsplan (art 5.78d </a:t>
            </a:r>
            <a:r>
              <a:rPr lang="nl-NL" dirty="0" err="1">
                <a:solidFill>
                  <a:schemeClr val="bg1">
                    <a:lumMod val="75000"/>
                  </a:schemeClr>
                </a:solidFill>
              </a:rPr>
              <a:t>Bkl</a:t>
            </a: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Vastleggen omgevingswaarden gemeenten voor geluidproductieplafonds industrieterreinen (art 2.11a Ow)</a:t>
            </a:r>
          </a:p>
          <a:p>
            <a:pPr>
              <a:lnSpc>
                <a:spcPct val="200000"/>
              </a:lnSpc>
            </a:pPr>
            <a:r>
              <a:rPr lang="nl-NL" dirty="0"/>
              <a:t>Naleving geluidproductieplafonds borgen (art 5.78f </a:t>
            </a:r>
            <a:r>
              <a:rPr lang="nl-NL" dirty="0" err="1"/>
              <a:t>Bkl</a:t>
            </a:r>
            <a:r>
              <a:rPr lang="nl-NL" dirty="0"/>
              <a:t>)</a:t>
            </a:r>
          </a:p>
          <a:p>
            <a:pPr>
              <a:lnSpc>
                <a:spcPct val="200000"/>
              </a:lnSpc>
            </a:pPr>
            <a:endParaRPr lang="nl-NL" dirty="0"/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1B39F77D-802D-584B-6D8F-A26800764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9" y="336544"/>
            <a:ext cx="8659127" cy="492131"/>
          </a:xfrm>
        </p:spPr>
        <p:txBody>
          <a:bodyPr/>
          <a:lstStyle/>
          <a:p>
            <a:r>
              <a:rPr lang="nl-NL" dirty="0"/>
              <a:t>Verankering in omgevingsplan</a:t>
            </a:r>
          </a:p>
        </p:txBody>
      </p:sp>
      <p:pic>
        <p:nvPicPr>
          <p:cNvPr id="4" name="Afbeelding 3" descr="Locatie geluidquota">
            <a:extLst>
              <a:ext uri="{FF2B5EF4-FFF2-40B4-BE49-F238E27FC236}">
                <a16:creationId xmlns:a16="http://schemas.microsoft.com/office/drawing/2014/main" id="{4FA5C77B-4738-C898-39BE-AAAA7BE03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769" y="1061523"/>
            <a:ext cx="7418231" cy="510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21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D44AC8-8CD1-C95C-A1B0-0873C1528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3600" dirty="0"/>
              <a:t>Industrieterrein met geluidproductieplafonds in het omgevingsplan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A4D444E-EB53-FA99-B39F-7A0B16853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5115926"/>
            <a:ext cx="5380037" cy="672596"/>
          </a:xfrm>
        </p:spPr>
        <p:txBody>
          <a:bodyPr/>
          <a:lstStyle/>
          <a:p>
            <a:r>
              <a:rPr lang="nl-NL" sz="2000" dirty="0" err="1"/>
              <a:t>Joske</a:t>
            </a:r>
            <a:r>
              <a:rPr lang="nl-NL" sz="2000" dirty="0"/>
              <a:t> </a:t>
            </a:r>
            <a:r>
              <a:rPr lang="nl-NL" sz="2000" dirty="0" err="1"/>
              <a:t>Poelstra</a:t>
            </a:r>
            <a:r>
              <a:rPr lang="nl-NL" sz="2000" dirty="0"/>
              <a:t> (Sherpa Consultancy en Advies)</a:t>
            </a:r>
          </a:p>
          <a:p>
            <a:r>
              <a:rPr lang="nl-NL" sz="2000" dirty="0"/>
              <a:t>Wim Drost (Sherpa Consultancy en Advies)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6F4A6CE-5DDB-A300-2B9A-B7AA4F9F8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1217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78B13-514A-F206-5EE2-304BFFDA7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DB8E06-48E6-BD17-4E29-11E8954DB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20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843EE7A-ECC8-75A5-5FD3-BB15022BF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5" name="Ondertitel 3">
            <a:extLst>
              <a:ext uri="{FF2B5EF4-FFF2-40B4-BE49-F238E27FC236}">
                <a16:creationId xmlns:a16="http://schemas.microsoft.com/office/drawing/2014/main" id="{58BBFBA4-6D09-DA79-2FF9-AFD2D3765A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1" y="1220257"/>
            <a:ext cx="4125628" cy="4786312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dirty="0"/>
              <a:t>Borging van het naleven van de geluidproductieplafonds:</a:t>
            </a:r>
          </a:p>
          <a:p>
            <a:pPr>
              <a:lnSpc>
                <a:spcPct val="200000"/>
              </a:lnSpc>
            </a:pPr>
            <a:r>
              <a:rPr lang="nl-NL" dirty="0"/>
              <a:t>Milieubelastende activiteiten zijn bij recht toegestaan op voorwaarde dat zij passen binnen het kavelquotum</a:t>
            </a:r>
          </a:p>
          <a:p>
            <a:pPr>
              <a:lnSpc>
                <a:spcPct val="200000"/>
              </a:lnSpc>
            </a:pPr>
            <a:r>
              <a:rPr lang="nl-NL" dirty="0" err="1"/>
              <a:t>Normadressaat</a:t>
            </a:r>
            <a:r>
              <a:rPr lang="nl-NL" dirty="0"/>
              <a:t> is de drijver van de milieubelastende activiteiten in onderlinge samenhang</a:t>
            </a:r>
          </a:p>
          <a:p>
            <a:pPr>
              <a:lnSpc>
                <a:spcPct val="200000"/>
              </a:lnSpc>
            </a:pPr>
            <a:r>
              <a:rPr lang="nl-NL" dirty="0"/>
              <a:t>Monitoring is verplicht o.g.v. art 20.1 O.w.</a:t>
            </a:r>
          </a:p>
          <a:p>
            <a:pPr>
              <a:lnSpc>
                <a:spcPct val="200000"/>
              </a:lnSpc>
            </a:pPr>
            <a:endParaRPr lang="nl-NL" dirty="0"/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28E495A2-52BE-74A2-8B0B-58842FE80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9" y="336544"/>
            <a:ext cx="8659127" cy="492131"/>
          </a:xfrm>
        </p:spPr>
        <p:txBody>
          <a:bodyPr/>
          <a:lstStyle/>
          <a:p>
            <a:r>
              <a:rPr lang="nl-NL" dirty="0"/>
              <a:t>Verankering in omgevingsplan</a:t>
            </a:r>
          </a:p>
        </p:txBody>
      </p:sp>
      <p:pic>
        <p:nvPicPr>
          <p:cNvPr id="4" name="Afbeelding 3" descr="Locatie geluidquota">
            <a:extLst>
              <a:ext uri="{FF2B5EF4-FFF2-40B4-BE49-F238E27FC236}">
                <a16:creationId xmlns:a16="http://schemas.microsoft.com/office/drawing/2014/main" id="{44E52912-4983-1D55-BB94-2353DCD92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769" y="1061523"/>
            <a:ext cx="7418231" cy="510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5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533AC-944E-A414-6F20-B7020B812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5A330C-550E-B986-9AC0-B23D68C77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21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E8BEC2C-B8B7-90CE-B6E1-2D6A2921F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B8FA4F33-DAA1-9F83-4F6A-BFE2907E9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9" y="336544"/>
            <a:ext cx="8659127" cy="492131"/>
          </a:xfrm>
        </p:spPr>
        <p:txBody>
          <a:bodyPr/>
          <a:lstStyle/>
          <a:p>
            <a:r>
              <a:rPr lang="nl-NL" dirty="0"/>
              <a:t>Verankering in omgevingsplan</a:t>
            </a:r>
          </a:p>
        </p:txBody>
      </p:sp>
      <p:pic>
        <p:nvPicPr>
          <p:cNvPr id="9" name="Afbeelding 8" descr="Planregel rekenregel">
            <a:extLst>
              <a:ext uri="{FF2B5EF4-FFF2-40B4-BE49-F238E27FC236}">
                <a16:creationId xmlns:a16="http://schemas.microsoft.com/office/drawing/2014/main" id="{564E8962-25B5-576F-98AF-3726C0981B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05" t="15189" b="15114"/>
          <a:stretch/>
        </p:blipFill>
        <p:spPr>
          <a:xfrm>
            <a:off x="298194" y="2146434"/>
            <a:ext cx="11508606" cy="4514249"/>
          </a:xfrm>
          <a:prstGeom prst="rect">
            <a:avLst/>
          </a:prstGeom>
        </p:spPr>
      </p:pic>
      <p:sp>
        <p:nvSpPr>
          <p:cNvPr id="10" name="Ondertitel 3">
            <a:extLst>
              <a:ext uri="{FF2B5EF4-FFF2-40B4-BE49-F238E27FC236}">
                <a16:creationId xmlns:a16="http://schemas.microsoft.com/office/drawing/2014/main" id="{AECB391D-1571-B952-2966-127792537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1" y="1220257"/>
            <a:ext cx="5425038" cy="4786312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dirty="0"/>
              <a:t>Wat als een bedrijf maar een deel van een kavel beslaat?</a:t>
            </a:r>
          </a:p>
          <a:p>
            <a:pPr>
              <a:lnSpc>
                <a:spcPct val="200000"/>
              </a:lnSpc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4286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10718BE-BCD3-76A2-0136-0DB1BD7E1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Wie zijn wij?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D0ABA0-9B5F-E7D5-CACB-4ACE5555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3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9A155F1-5830-8A7C-F921-0D44B8451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pic>
        <p:nvPicPr>
          <p:cNvPr id="11" name="Afbeelding 10" descr="Afbeelding met pop, kleding, tekenfilm, tekst">
            <a:extLst>
              <a:ext uri="{FF2B5EF4-FFF2-40B4-BE49-F238E27FC236}">
                <a16:creationId xmlns:a16="http://schemas.microsoft.com/office/drawing/2014/main" id="{940D8F4E-7C1C-16CF-6D42-A7D8E8D67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17" y="1231042"/>
            <a:ext cx="3394004" cy="5092995"/>
          </a:xfrm>
          <a:prstGeom prst="rect">
            <a:avLst/>
          </a:prstGeom>
        </p:spPr>
      </p:pic>
      <p:pic>
        <p:nvPicPr>
          <p:cNvPr id="14" name="Afbeelding 13" descr="Afbeelding met speelgoed, tekenfilm, tekst, glimlach">
            <a:extLst>
              <a:ext uri="{FF2B5EF4-FFF2-40B4-BE49-F238E27FC236}">
                <a16:creationId xmlns:a16="http://schemas.microsoft.com/office/drawing/2014/main" id="{D0F705F6-50F7-A8AE-83CA-C367B3686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81" y="1231042"/>
            <a:ext cx="3395330" cy="509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6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4BF0A-6157-0870-2DE7-1DF9ABAFA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9405D77-C2D2-0EA3-6CAF-8CA9C2D81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Wie zijn wij?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E43D7A7-6BBD-EAC6-6357-469E582C5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4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C06585-C99C-8902-23AF-90B98B763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pic>
        <p:nvPicPr>
          <p:cNvPr id="4" name="Afbeelding 3" descr="Afbeelding met Menselijk gezicht, kleding, violet, Magenta">
            <a:extLst>
              <a:ext uri="{FF2B5EF4-FFF2-40B4-BE49-F238E27FC236}">
                <a16:creationId xmlns:a16="http://schemas.microsoft.com/office/drawing/2014/main" id="{F2979E96-EC20-5FB3-617A-AFDB24D1A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617" y="909226"/>
            <a:ext cx="4779841" cy="576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35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7900393-4089-B9DF-6A59-5CC348677C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Inleiding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0A60301A-044C-A956-224D-B84F2DBE5C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dirty="0"/>
              <a:t>Het bestaande industrieterrein Rollepaal:</a:t>
            </a:r>
          </a:p>
          <a:p>
            <a:pPr>
              <a:lnSpc>
                <a:spcPct val="200000"/>
              </a:lnSpc>
            </a:pPr>
            <a:r>
              <a:rPr lang="nl-NL" dirty="0"/>
              <a:t>Ongeveer 117 hectare</a:t>
            </a:r>
          </a:p>
          <a:p>
            <a:pPr>
              <a:lnSpc>
                <a:spcPct val="200000"/>
              </a:lnSpc>
            </a:pPr>
            <a:r>
              <a:rPr lang="nl-NL" dirty="0"/>
              <a:t>Ongeveer 160 bedrijfskavels</a:t>
            </a:r>
          </a:p>
          <a:p>
            <a:pPr>
              <a:lnSpc>
                <a:spcPct val="200000"/>
              </a:lnSpc>
            </a:pPr>
            <a:r>
              <a:rPr lang="nl-NL" dirty="0"/>
              <a:t>Tot categorie 4.2 toegelaten</a:t>
            </a:r>
          </a:p>
          <a:p>
            <a:pPr>
              <a:lnSpc>
                <a:spcPct val="200000"/>
              </a:lnSpc>
            </a:pPr>
            <a:r>
              <a:rPr lang="nl-NL" dirty="0"/>
              <a:t>Géén activiteiten die in aanzienlijke mate geluid veroorzaken</a:t>
            </a:r>
          </a:p>
          <a:p>
            <a:pPr>
              <a:lnSpc>
                <a:spcPct val="200000"/>
              </a:lnSpc>
            </a:pPr>
            <a:r>
              <a:rPr lang="nl-NL" dirty="0"/>
              <a:t>Wél zone op grond van hoofdstuk V (voormalige) Wet geluidhinder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3A6C00-85B5-2733-1F9F-0BE9D1CFD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6995A4-4223-38B0-76AC-D9C74D36D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5</a:t>
            </a:fld>
            <a:endParaRPr lang="nl-NL"/>
          </a:p>
        </p:txBody>
      </p:sp>
      <p:pic>
        <p:nvPicPr>
          <p:cNvPr id="10" name="Tijdelijke aanduiding voor afbeelding 9" descr="Afbeelding met kaart, tekst, Plan, diagram">
            <a:extLst>
              <a:ext uri="{FF2B5EF4-FFF2-40B4-BE49-F238E27FC236}">
                <a16:creationId xmlns:a16="http://schemas.microsoft.com/office/drawing/2014/main" id="{491F82C8-8208-2CA0-DEDA-923A12D520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109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1588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2EFF3-1266-6D8C-2C8E-16B37761F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98DADA6-363E-B28E-6BB3-9CE4581EF2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Inleiding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AFB3A2E5-48A8-1CC1-53AC-759FF3A29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dirty="0"/>
              <a:t>Industrieterrein Rollepaal na uitbreiding:</a:t>
            </a:r>
          </a:p>
          <a:p>
            <a:pPr>
              <a:lnSpc>
                <a:spcPct val="200000"/>
              </a:lnSpc>
            </a:pPr>
            <a:r>
              <a:rPr lang="nl-NL" dirty="0"/>
              <a:t>Uitbreiding met 29 hectare</a:t>
            </a:r>
          </a:p>
          <a:p>
            <a:pPr>
              <a:lnSpc>
                <a:spcPct val="200000"/>
              </a:lnSpc>
            </a:pPr>
            <a:r>
              <a:rPr lang="nl-NL" dirty="0"/>
              <a:t>11 tot 13 hectare in optie</a:t>
            </a:r>
          </a:p>
          <a:p>
            <a:pPr marL="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NL" dirty="0"/>
              <a:t>Uitbreiding bestaand schakelstation</a:t>
            </a:r>
          </a:p>
          <a:p>
            <a:pPr marL="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NL" dirty="0"/>
              <a:t>Uitbreiding bestaand transportbedrijf</a:t>
            </a:r>
          </a:p>
          <a:p>
            <a:pPr>
              <a:lnSpc>
                <a:spcPct val="200000"/>
              </a:lnSpc>
            </a:pPr>
            <a:r>
              <a:rPr lang="nl-NL" dirty="0"/>
              <a:t>Bedrijfsvestiging tot categorie 4.2</a:t>
            </a:r>
          </a:p>
          <a:p>
            <a:pPr>
              <a:lnSpc>
                <a:spcPct val="200000"/>
              </a:lnSpc>
            </a:pPr>
            <a:r>
              <a:rPr lang="nl-NL" dirty="0"/>
              <a:t>Wordt onderdeel van het industrieterrein, dus omzetting van zone naar </a:t>
            </a:r>
            <a:r>
              <a:rPr lang="nl-NL" dirty="0" err="1"/>
              <a:t>gpp’s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C663895-A88A-6ACD-C24E-2FC612DCE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D80773-FF39-EABD-CF56-A93048292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6</a:t>
            </a:fld>
            <a:endParaRPr lang="nl-NL"/>
          </a:p>
        </p:txBody>
      </p:sp>
      <p:pic>
        <p:nvPicPr>
          <p:cNvPr id="9" name="Tijdelijke aanduiding voor afbeelding 8" descr="Afbeelding met tekst, kaart, Plan, diagram">
            <a:extLst>
              <a:ext uri="{FF2B5EF4-FFF2-40B4-BE49-F238E27FC236}">
                <a16:creationId xmlns:a16="http://schemas.microsoft.com/office/drawing/2014/main" id="{6AC8AB72-530A-0DC8-BA33-6A69742596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109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8882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FC5C0-63FB-3900-8B5C-938C0BA16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Inleiding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96F43D-A862-6CE1-7CED-2F2DB69DC3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Kader voor de omzetting van de zone naar </a:t>
            </a:r>
            <a:r>
              <a:rPr lang="nl-NL" dirty="0" err="1"/>
              <a:t>gpp’s</a:t>
            </a:r>
            <a:r>
              <a:rPr lang="nl-NL" dirty="0"/>
              <a:t>: het overgangsrecht volgens artikel 12.2, lid 1 van het </a:t>
            </a:r>
            <a:r>
              <a:rPr lang="nl-NL" dirty="0" err="1"/>
              <a:t>Bkl</a:t>
            </a:r>
            <a:r>
              <a:rPr lang="nl-NL" dirty="0"/>
              <a:t>:</a:t>
            </a: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438D69-B91E-758A-DC00-94B686B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7</a:t>
            </a:fld>
            <a:endParaRPr lang="nl-NL"/>
          </a:p>
        </p:txBody>
      </p:sp>
      <p:pic>
        <p:nvPicPr>
          <p:cNvPr id="7" name="Afbeelding 6" descr="Art 12.2 Bkl">
            <a:extLst>
              <a:ext uri="{FF2B5EF4-FFF2-40B4-BE49-F238E27FC236}">
                <a16:creationId xmlns:a16="http://schemas.microsoft.com/office/drawing/2014/main" id="{8B492691-C5AF-3D0F-0914-81B20FA474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11" t="8444" r="9516" b="23044"/>
          <a:stretch/>
        </p:blipFill>
        <p:spPr>
          <a:xfrm>
            <a:off x="931500" y="1590948"/>
            <a:ext cx="10753402" cy="47863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t 10" descr="Art 12.2 Bkl">
                <a:extLst>
                  <a:ext uri="{FF2B5EF4-FFF2-40B4-BE49-F238E27FC236}">
                    <a16:creationId xmlns:a16="http://schemas.microsoft.com/office/drawing/2014/main" id="{BF041F46-067B-D897-02E5-0246D708C443}"/>
                  </a:ext>
                </a:extLst>
              </p14:cNvPr>
              <p14:cNvContentPartPr/>
              <p14:nvPr/>
            </p14:nvContentPartPr>
            <p14:xfrm>
              <a:off x="7844741" y="2982752"/>
              <a:ext cx="3445200" cy="50760"/>
            </p14:xfrm>
          </p:contentPart>
        </mc:Choice>
        <mc:Fallback xmlns="">
          <p:pic>
            <p:nvPicPr>
              <p:cNvPr id="11" name="Inkt 10" descr="Art 12.2 Bkl">
                <a:extLst>
                  <a:ext uri="{FF2B5EF4-FFF2-40B4-BE49-F238E27FC236}">
                    <a16:creationId xmlns:a16="http://schemas.microsoft.com/office/drawing/2014/main" id="{BF041F46-067B-D897-02E5-0246D708C4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90747" y="2874752"/>
                <a:ext cx="3552829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t 11" descr="Art 12.2 Bkl">
                <a:extLst>
                  <a:ext uri="{FF2B5EF4-FFF2-40B4-BE49-F238E27FC236}">
                    <a16:creationId xmlns:a16="http://schemas.microsoft.com/office/drawing/2014/main" id="{E398A5D0-4E72-00BE-58DF-F75A6BB7B690}"/>
                  </a:ext>
                </a:extLst>
              </p14:cNvPr>
              <p14:cNvContentPartPr/>
              <p14:nvPr/>
            </p14:nvContentPartPr>
            <p14:xfrm>
              <a:off x="7209341" y="3636872"/>
              <a:ext cx="1613880" cy="60480"/>
            </p14:xfrm>
          </p:contentPart>
        </mc:Choice>
        <mc:Fallback xmlns="">
          <p:pic>
            <p:nvPicPr>
              <p:cNvPr id="12" name="Inkt 11" descr="Art 12.2 Bkl">
                <a:extLst>
                  <a:ext uri="{FF2B5EF4-FFF2-40B4-BE49-F238E27FC236}">
                    <a16:creationId xmlns:a16="http://schemas.microsoft.com/office/drawing/2014/main" id="{E398A5D0-4E72-00BE-58DF-F75A6BB7B69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55341" y="3528872"/>
                <a:ext cx="172152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t 12" descr="Art 12.2 Bkl">
                <a:extLst>
                  <a:ext uri="{FF2B5EF4-FFF2-40B4-BE49-F238E27FC236}">
                    <a16:creationId xmlns:a16="http://schemas.microsoft.com/office/drawing/2014/main" id="{ED7B54CE-DEEE-C2B6-141F-28A630D2EFF8}"/>
                  </a:ext>
                </a:extLst>
              </p14:cNvPr>
              <p14:cNvContentPartPr/>
              <p14:nvPr/>
            </p14:nvContentPartPr>
            <p14:xfrm>
              <a:off x="4629581" y="4346432"/>
              <a:ext cx="824760" cy="53640"/>
            </p14:xfrm>
          </p:contentPart>
        </mc:Choice>
        <mc:Fallback xmlns="">
          <p:pic>
            <p:nvPicPr>
              <p:cNvPr id="13" name="Inkt 12" descr="Art 12.2 Bkl">
                <a:extLst>
                  <a:ext uri="{FF2B5EF4-FFF2-40B4-BE49-F238E27FC236}">
                    <a16:creationId xmlns:a16="http://schemas.microsoft.com/office/drawing/2014/main" id="{ED7B54CE-DEEE-C2B6-141F-28A630D2EFF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75581" y="4238432"/>
                <a:ext cx="93240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t 14" descr="Art 12.2 Bkl">
                <a:extLst>
                  <a:ext uri="{FF2B5EF4-FFF2-40B4-BE49-F238E27FC236}">
                    <a16:creationId xmlns:a16="http://schemas.microsoft.com/office/drawing/2014/main" id="{D7955598-31CC-FF76-6A1B-E1789FC6932D}"/>
                  </a:ext>
                </a:extLst>
              </p14:cNvPr>
              <p14:cNvContentPartPr/>
              <p14:nvPr/>
            </p14:nvContentPartPr>
            <p14:xfrm>
              <a:off x="4610501" y="4870232"/>
              <a:ext cx="606600" cy="19440"/>
            </p14:xfrm>
          </p:contentPart>
        </mc:Choice>
        <mc:Fallback xmlns="">
          <p:pic>
            <p:nvPicPr>
              <p:cNvPr id="15" name="Inkt 14" descr="Art 12.2 Bkl">
                <a:extLst>
                  <a:ext uri="{FF2B5EF4-FFF2-40B4-BE49-F238E27FC236}">
                    <a16:creationId xmlns:a16="http://schemas.microsoft.com/office/drawing/2014/main" id="{D7955598-31CC-FF76-6A1B-E1789FC6932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56501" y="4762232"/>
                <a:ext cx="71424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t 15" descr="Art 12.2 Bkl">
                <a:extLst>
                  <a:ext uri="{FF2B5EF4-FFF2-40B4-BE49-F238E27FC236}">
                    <a16:creationId xmlns:a16="http://schemas.microsoft.com/office/drawing/2014/main" id="{66FA3B03-E084-FADB-D85C-C212E826C54E}"/>
                  </a:ext>
                </a:extLst>
              </p14:cNvPr>
              <p14:cNvContentPartPr/>
              <p14:nvPr/>
            </p14:nvContentPartPr>
            <p14:xfrm>
              <a:off x="5082101" y="5254352"/>
              <a:ext cx="1299240" cy="9360"/>
            </p14:xfrm>
          </p:contentPart>
        </mc:Choice>
        <mc:Fallback xmlns="">
          <p:pic>
            <p:nvPicPr>
              <p:cNvPr id="16" name="Inkt 15" descr="Art 12.2 Bkl">
                <a:extLst>
                  <a:ext uri="{FF2B5EF4-FFF2-40B4-BE49-F238E27FC236}">
                    <a16:creationId xmlns:a16="http://schemas.microsoft.com/office/drawing/2014/main" id="{66FA3B03-E084-FADB-D85C-C212E826C54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28101" y="5146352"/>
                <a:ext cx="140688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kt 17" descr="Art 12.2 Bkl">
                <a:extLst>
                  <a:ext uri="{FF2B5EF4-FFF2-40B4-BE49-F238E27FC236}">
                    <a16:creationId xmlns:a16="http://schemas.microsoft.com/office/drawing/2014/main" id="{4E478421-11BC-581E-D823-A237E83FDC0D}"/>
                  </a:ext>
                </a:extLst>
              </p14:cNvPr>
              <p14:cNvContentPartPr/>
              <p14:nvPr/>
            </p14:nvContentPartPr>
            <p14:xfrm>
              <a:off x="6727661" y="5438312"/>
              <a:ext cx="635760" cy="9720"/>
            </p14:xfrm>
          </p:contentPart>
        </mc:Choice>
        <mc:Fallback xmlns="">
          <p:pic>
            <p:nvPicPr>
              <p:cNvPr id="18" name="Inkt 17" descr="Art 12.2 Bkl">
                <a:extLst>
                  <a:ext uri="{FF2B5EF4-FFF2-40B4-BE49-F238E27FC236}">
                    <a16:creationId xmlns:a16="http://schemas.microsoft.com/office/drawing/2014/main" id="{4E478421-11BC-581E-D823-A237E83FDC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73661" y="5330312"/>
                <a:ext cx="743400" cy="22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6732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87096-5BCD-0A9F-4BC7-3461ADC88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DE9F598-7ACD-C2A9-0C6F-BC2E93D15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9" y="336544"/>
            <a:ext cx="8659127" cy="492131"/>
          </a:xfrm>
        </p:spPr>
        <p:txBody>
          <a:bodyPr/>
          <a:lstStyle/>
          <a:p>
            <a:r>
              <a:rPr lang="nl-NL" dirty="0"/>
              <a:t>Rekenkundige omzetting zone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5A9D42-B96F-14C9-45CE-3858755CA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8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4D1DE0A-3105-6FED-3D7D-E7FE2D8434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pic>
        <p:nvPicPr>
          <p:cNvPr id="11" name="Afbeelding 10" descr="Stappenplan omzetting zone">
            <a:extLst>
              <a:ext uri="{FF2B5EF4-FFF2-40B4-BE49-F238E27FC236}">
                <a16:creationId xmlns:a16="http://schemas.microsoft.com/office/drawing/2014/main" id="{250DD776-6F89-EB77-1C81-7E3B3C3ED9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205"/>
          <a:stretch/>
        </p:blipFill>
        <p:spPr>
          <a:xfrm>
            <a:off x="325668" y="1020278"/>
            <a:ext cx="11540664" cy="562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25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ECAEC-AC39-5906-76D4-5B84B9A30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9685B75-0C63-354D-68EC-E7E590F45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9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533AB8-944D-E279-80DE-FFDCA3B1F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pic>
        <p:nvPicPr>
          <p:cNvPr id="4" name="Afbeelding 3" descr="Zone industrielawaai">
            <a:extLst>
              <a:ext uri="{FF2B5EF4-FFF2-40B4-BE49-F238E27FC236}">
                <a16:creationId xmlns:a16="http://schemas.microsoft.com/office/drawing/2014/main" id="{0F922BAC-2830-CB00-F281-7054B59AA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769" y="1220258"/>
            <a:ext cx="7418231" cy="5103779"/>
          </a:xfrm>
          <a:prstGeom prst="rect">
            <a:avLst/>
          </a:prstGeom>
        </p:spPr>
      </p:pic>
      <p:sp>
        <p:nvSpPr>
          <p:cNvPr id="5" name="Ondertitel 3">
            <a:extLst>
              <a:ext uri="{FF2B5EF4-FFF2-40B4-BE49-F238E27FC236}">
                <a16:creationId xmlns:a16="http://schemas.microsoft.com/office/drawing/2014/main" id="{CB423FC4-AE72-D859-129B-82D9DCADD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20257"/>
            <a:ext cx="4202269" cy="4786312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dirty="0"/>
              <a:t>Eerste stap</a:t>
            </a:r>
          </a:p>
          <a:p>
            <a:pPr>
              <a:lnSpc>
                <a:spcPct val="200000"/>
              </a:lnSpc>
            </a:pPr>
            <a:r>
              <a:rPr lang="nl-NL" dirty="0"/>
              <a:t>Inventarisatie van zonegrens en vastgestelde hogere grenswaarden</a:t>
            </a:r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A30A3051-7046-0DD4-2219-F12710595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9" y="336544"/>
            <a:ext cx="8659127" cy="492131"/>
          </a:xfrm>
        </p:spPr>
        <p:txBody>
          <a:bodyPr/>
          <a:lstStyle/>
          <a:p>
            <a:r>
              <a:rPr lang="nl-NL" dirty="0"/>
              <a:t>Rekenkundige omzetting zone</a:t>
            </a:r>
          </a:p>
        </p:txBody>
      </p:sp>
    </p:spTree>
    <p:extLst>
      <p:ext uri="{BB962C8B-B14F-4D97-AF65-F5344CB8AC3E}">
        <p14:creationId xmlns:p14="http://schemas.microsoft.com/office/powerpoint/2010/main" val="412380560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IPLO Kleuren">
      <a:dk1>
        <a:srgbClr val="000000"/>
      </a:dk1>
      <a:lt1>
        <a:sysClr val="window" lastClr="FFFFFF"/>
      </a:lt1>
      <a:dk2>
        <a:srgbClr val="35577E"/>
      </a:dk2>
      <a:lt2>
        <a:srgbClr val="FFFFFF"/>
      </a:lt2>
      <a:accent1>
        <a:srgbClr val="34573A"/>
      </a:accent1>
      <a:accent2>
        <a:srgbClr val="35577E"/>
      </a:accent2>
      <a:accent3>
        <a:srgbClr val="D3752B"/>
      </a:accent3>
      <a:accent4>
        <a:srgbClr val="97B550"/>
      </a:accent4>
      <a:accent5>
        <a:srgbClr val="D6DDE5"/>
      </a:accent5>
      <a:accent6>
        <a:srgbClr val="F6E3D4"/>
      </a:accent6>
      <a:hlink>
        <a:srgbClr val="35577E"/>
      </a:hlink>
      <a:folHlink>
        <a:srgbClr val="35577E"/>
      </a:folHlink>
    </a:clrScheme>
    <a:fontScheme name="IPLO">
      <a:majorFont>
        <a:latin typeface="Asap SemiBold"/>
        <a:ea typeface=""/>
        <a:cs typeface=""/>
      </a:majorFont>
      <a:minorFont>
        <a:latin typeface="Asa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5A996074-B84D-6F42-8143-CCA715446DCD}" vid="{F9227270-10CD-5D40-98F1-7AA12FF94A75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7276b06-72c2-4081-996b-9af57fe26b63}" enabled="1" method="Standard" siteId="{ac843cea-7a2b-4dc6-9f37-919c3e210fe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530</Words>
  <Application>Microsoft Office PowerPoint</Application>
  <PresentationFormat>Breedbeeld</PresentationFormat>
  <Paragraphs>100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21</vt:i4>
      </vt:variant>
    </vt:vector>
  </HeadingPairs>
  <TitlesOfParts>
    <vt:vector size="29" baseType="lpstr">
      <vt:lpstr>Abadi Extra Light</vt:lpstr>
      <vt:lpstr>Aptos</vt:lpstr>
      <vt:lpstr>Arial</vt:lpstr>
      <vt:lpstr>Asap</vt:lpstr>
      <vt:lpstr>Asap SemiBold</vt:lpstr>
      <vt:lpstr>Verdana</vt:lpstr>
      <vt:lpstr>Kantoorthema</vt:lpstr>
      <vt:lpstr>Aangepast ontwerp</vt:lpstr>
      <vt:lpstr>PowerPoint-presentatie</vt:lpstr>
      <vt:lpstr>Industrieterrein met geluidproductieplafonds in het omgevingsplan</vt:lpstr>
      <vt:lpstr>Wie zijn wij?</vt:lpstr>
      <vt:lpstr>Wie zijn wij?</vt:lpstr>
      <vt:lpstr>Inleiding</vt:lpstr>
      <vt:lpstr>Inleiding</vt:lpstr>
      <vt:lpstr>Inleiding</vt:lpstr>
      <vt:lpstr>Rekenkundige omzetting zone</vt:lpstr>
      <vt:lpstr>Rekenkundige omzetting zone</vt:lpstr>
      <vt:lpstr>Rekenkundige omzetting zone</vt:lpstr>
      <vt:lpstr>Rekenkundige omzetting zone</vt:lpstr>
      <vt:lpstr>Rekenkundige omzetting zone</vt:lpstr>
      <vt:lpstr>Verankering in het omgevingsplan</vt:lpstr>
      <vt:lpstr>Verankering in omgevingsplan</vt:lpstr>
      <vt:lpstr>Verankering in omgevingsplan</vt:lpstr>
      <vt:lpstr>Verankering in omgevingsplan</vt:lpstr>
      <vt:lpstr>Verankering in omgevingsplan</vt:lpstr>
      <vt:lpstr>Verankering in omgevingsplan</vt:lpstr>
      <vt:lpstr>Verankering in omgevingsplan</vt:lpstr>
      <vt:lpstr>Verankering in omgevingsplan</vt:lpstr>
      <vt:lpstr>Verankering in omgevingsplan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Mohsen Halimi</dc:creator>
  <cp:lastModifiedBy>Jonkers, Henk (RWS WVL)</cp:lastModifiedBy>
  <cp:revision>13</cp:revision>
  <dcterms:created xsi:type="dcterms:W3CDTF">2025-04-04T12:03:38Z</dcterms:created>
  <dcterms:modified xsi:type="dcterms:W3CDTF">2025-11-25T16:26:39Z</dcterms:modified>
</cp:coreProperties>
</file>