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2"/>
  </p:notesMasterIdLst>
  <p:sldIdLst>
    <p:sldId id="256" r:id="rId3"/>
    <p:sldId id="257" r:id="rId4"/>
    <p:sldId id="266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2" r:id="rId16"/>
    <p:sldId id="280" r:id="rId17"/>
    <p:sldId id="281" r:id="rId18"/>
    <p:sldId id="283" r:id="rId19"/>
    <p:sldId id="269" r:id="rId20"/>
    <p:sldId id="261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726"/>
  </p:normalViewPr>
  <p:slideViewPr>
    <p:cSldViewPr snapToGrid="0" showGuides="1">
      <p:cViewPr varScale="1">
        <p:scale>
          <a:sx n="96" d="100"/>
          <a:sy n="96" d="100"/>
        </p:scale>
        <p:origin x="96" y="9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59695-2CA7-400E-896D-210B5153E9FD}" type="datetimeFigureOut">
              <a:rPr lang="nl-NL" smtClean="0"/>
              <a:t>1-12-2025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4C93-797C-4EBB-9AAD-63C2F3576D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83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4C93-797C-4EBB-9AAD-63C2F3576D2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3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55F990-61A8-0786-78A7-F0D3C04C5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5671" y="10400"/>
            <a:ext cx="6896065" cy="342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pic>
        <p:nvPicPr>
          <p:cNvPr id="7" name="Afbeelding 6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353D4464-162C-1D3C-2926-8C146B3013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380724"/>
            <a:ext cx="2042401" cy="5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23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93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7455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1399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84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51F660C7-9ECC-A705-6A95-73155CAA2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380724"/>
            <a:ext cx="2042401" cy="5870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BEF4368-5F82-CF1A-D5D2-4AC66AAAD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4136" y="10400"/>
            <a:ext cx="6897600" cy="3420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89829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40586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546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754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4310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11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2782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1762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83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41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itel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0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6814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6813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813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094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9094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475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475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26861" y="-899885"/>
            <a:ext cx="6480000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05466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6258719" y="-865012"/>
            <a:ext cx="6969601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70486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5764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110442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110442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2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1769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F57F3-AECE-D976-3559-F251AC8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4176"/>
            <a:ext cx="11044238" cy="10062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3F2252-11EA-B059-326C-39132E1E5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74565"/>
            <a:ext cx="11044238" cy="4224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D8C75-6249-66BB-CC2C-0CAD1C42F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38" y="6324037"/>
            <a:ext cx="488949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072843-F20D-EC0F-D21A-7E685A9C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324037"/>
            <a:ext cx="36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B71BB4A-7DC0-41F9-B589-288E53C2F0C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2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5" r:id="rId6"/>
    <p:sldLayoutId id="2147483657" r:id="rId7"/>
    <p:sldLayoutId id="2147483656" r:id="rId8"/>
    <p:sldLayoutId id="2147483653" r:id="rId9"/>
    <p:sldLayoutId id="2147483676" r:id="rId10"/>
  </p:sldLayoutIdLst>
  <p:hf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77" userDrawn="1">
          <p15:clr>
            <a:srgbClr val="F26B43"/>
          </p15:clr>
        </p15:guide>
        <p15:guide id="2" pos="3749" userDrawn="1">
          <p15:clr>
            <a:srgbClr val="F26B43"/>
          </p15:clr>
        </p15:guide>
        <p15:guide id="3" pos="7317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3935" userDrawn="1">
          <p15:clr>
            <a:srgbClr val="F26B43"/>
          </p15:clr>
        </p15:guide>
        <p15:guide id="7" orient="horz" pos="242" userDrawn="1">
          <p15:clr>
            <a:srgbClr val="F26B43"/>
          </p15:clr>
        </p15:guide>
        <p15:guide id="8" orient="horz" pos="37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Lettertype, schermopnam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EC5D7BFA-26E4-A4D4-EA00-3AE3345B9E3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" y="239592"/>
            <a:ext cx="2042401" cy="587087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1/12/25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52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kwaliteitscriteriavth.vng.nl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3D7BE-1D8F-57C4-A874-A57773276B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-1006213"/>
            <a:ext cx="11044238" cy="100621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l-NL"/>
              <a:t>Openingsdia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33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Deel A Algemeen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Toelichting, uitleg, spelregels, afbakening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43 pg’s uit 2012 herschreven =&gt; 14 pg’s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Aansluiting bij nieuwe deel B, C en D en praktijk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9187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Deel B Kritieke massa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Update deskundigheidsgebieden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Generieke, juridische, specialistische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Betere ordening: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Eisen a/d organisatie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Taken (of werkzaamheden)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Eisen aan de medewerkers: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Opleiding/kennis/werkervaring/frequentie/</a:t>
            </a:r>
            <a:r>
              <a:rPr kumimoji="0" lang="nl-NL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competentie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2/3 fte = 900 uur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Nieuwe en vervallen deskundigheidsgebieden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27 =&gt; 23 deskundigheidsgebieden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69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Deel C Procescriteria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Systematische samenhang tussen beleid en uitvoering (Big8)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Criteria =&gt; proceselementen die minimaal aanwezig moeten zijn in de organisatie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Grondslagen op een plek: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- Ob art 13.5 - 13.11 / Handreiking RBC / bestaande criteria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Hanteerbaar detailniveau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Vorm: Checklist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74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Deel D Competentieprofielen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Aanbeveling Berenschot 2019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Moeilijk objectief en kwantitatief meetbaar te maken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Stappenplan met toetsing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vlgs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3 stappen: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- 1. Zelfevaluatie  2. Collegiale toetsing  3. Conclusies en actieplan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 profielen met 5 kerncompetenties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- omgevingsbewust/verbinden/bestuurlijke sensitiviteit/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 </a:t>
            </a:r>
            <a:r>
              <a:rPr lang="nl-NL" sz="2800" dirty="0">
                <a:solidFill>
                  <a:srgbClr val="000000"/>
                </a:solidFill>
              </a:rPr>
              <a:t>  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integraal (samen)werken/verantwoordelijkheid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=&gt; Deel D niet aangepast, later evalueren en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doorontwikkelen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07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Vervolg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Huidige set voor 2 jaar (m.u.v. kleine wijzigingen)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Toekomstige wensen: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 - Model voor continue bijscholingsregister met puntensysteem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 - Digitaliseren van de KC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 - Iets regelen voor monitoring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 - Curriculum van gekwalificeerde opleiding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84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Zelfevaluatietool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 15 september 2025 gelanceerd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2800" dirty="0">
              <a:solidFill>
                <a:srgbClr val="00000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Voor provincies, gemeenten en omgevingsdiensten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  <a:hlinkClick r:id="rId2" tooltip="Originele URL: https://kwaliteitscriteriavth.vng.nl/. Klik of tik als u deze koppeling vertrouwt."/>
              </a:rPr>
              <a:t>https://kwaliteitscriteriavth.vng.nl/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97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Vervolg 2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Invullen van de zelfevaluatie uiterlijk 2025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NL" sz="28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Oproep om rapportage te delen t.b.v. rode-draden-rapportage van </a:t>
            </a:r>
            <a:r>
              <a:rPr lang="nl-NL" sz="2800" dirty="0">
                <a:solidFill>
                  <a:srgbClr val="000000"/>
                </a:solidFill>
              </a:rPr>
              <a:t>gemeenten/provincies/omgevingsdiensten t.b.v. ondersteuning implementatie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2800" dirty="0">
                <a:solidFill>
                  <a:srgbClr val="000000"/>
                </a:solidFill>
              </a:rPr>
              <a:t>Q1 2026 rapportage aan gemeenteraden en provinciale staten (format)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56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Aandacht voor implementatie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Communicatie en uitleg (regionale informatiesessies, Q&amp;A)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Deel C Procescriteria koppelen aan implementatie van handreiking RBC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Link leggen met Visitaties &amp;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SvVTH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Samenwerking zoeken met IBT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srgbClr val="000000"/>
                </a:solidFill>
              </a:rPr>
              <a:t>Afstemming met marktpartijen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786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31BC-1BBB-6F14-DD84-C9C70648F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E5F3-F8E0-D2C8-104B-D6C4A1BE7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Heb je nog vragen?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E8CC9A-4EB3-4F77-3051-B526BE266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4"/>
            <a:ext cx="5380037" cy="1153041"/>
          </a:xfrm>
        </p:spPr>
        <p:txBody>
          <a:bodyPr/>
          <a:lstStyle/>
          <a:p>
            <a:r>
              <a:rPr lang="nl-NL" sz="3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Kwaliteitscriteria3.0@vng.nl</a:t>
            </a:r>
            <a:endParaRPr lang="nl-NL" sz="36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ABF5988-7F7A-280C-3FAC-A18277C33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422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3B971-8D17-4F04-D154-EF3BBD38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DC984-745A-D3B2-F603-EA61E9F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Iplo.nl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B800B06-DAF6-707F-AA6E-A621CC94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36727-F4FD-4B35-2D6C-F9F7CC2E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2939" y="3087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99E276-6F3B-B77D-09FE-05B6AB32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2167" y="1641541"/>
            <a:ext cx="3631096" cy="3631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472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4AC8-8CD1-C95C-A1B0-0873C1528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Kwaliteitscriteria 3.0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4D444E-EB53-FA99-B39F-7A0B16853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Voor uitvoering en handhaving krachtens de Omgevingswet 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6F4A6CE-5DDB-A300-2B9A-B7AA4F9F8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77D1C3-96F6-B50B-BCC2-7737B0870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4800600"/>
            <a:ext cx="5380037" cy="1253067"/>
          </a:xfrm>
        </p:spPr>
        <p:txBody>
          <a:bodyPr/>
          <a:lstStyle/>
          <a:p>
            <a:r>
              <a:rPr lang="nl-NL" sz="3600" dirty="0"/>
              <a:t>Ronald Kersbergen </a:t>
            </a:r>
          </a:p>
          <a:p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projectleider KC 3.0</a:t>
            </a:r>
            <a:endParaRPr lang="nl-NL" sz="3600" dirty="0"/>
          </a:p>
          <a:p>
            <a:endParaRPr lang="nl-NL" sz="3600" dirty="0"/>
          </a:p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96121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Aanleiding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Historie kwaliteitscriteria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Belang kwaliteitscriteria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Wettelijke grondslag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800" dirty="0">
                <a:solidFill>
                  <a:srgbClr val="000000"/>
                </a:solidFill>
              </a:rPr>
              <a:t>Feitelijke situatie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Opbouw KC 3.0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Zelfevaluatietool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Vervolg/aandacht implementatie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73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Aanleiding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Commissie Van Aartsen 2021 </a:t>
            </a:r>
            <a:r>
              <a: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Om de leefomgeving</a:t>
            </a:r>
          </a:p>
          <a:p>
            <a:pPr marL="228600" indent="-228600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nl-NL" sz="2800" dirty="0"/>
          </a:p>
          <a:p>
            <a:pPr marL="228600" indent="-228600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nl-NL" sz="2800" dirty="0"/>
              <a:t>Kwaliteit van VTH is voor verbetering vatbaar</a:t>
            </a:r>
          </a:p>
          <a:p>
            <a:pPr marL="228600" indent="-228600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nl-NL" sz="2800" dirty="0"/>
          </a:p>
          <a:p>
            <a:pPr marL="228600" indent="-228600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nl-NL" sz="2800" dirty="0"/>
              <a:t>Signaal: (on)gelijk speelveld en complexe toepassing</a:t>
            </a:r>
          </a:p>
          <a:p>
            <a:pPr marL="228600" indent="-228600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nl-NL" sz="2800" dirty="0"/>
          </a:p>
          <a:p>
            <a:pPr marL="228600" indent="-228600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nl-NL" sz="2800" dirty="0"/>
              <a:t>Opdracht:</a:t>
            </a:r>
          </a:p>
          <a:p>
            <a:pPr marL="0" indent="0">
              <a:buNone/>
            </a:pPr>
            <a:r>
              <a:rPr lang="nl-NL" sz="2800" dirty="0"/>
              <a:t>   - Nieuwe set kwaliteitscriteria voor U&amp;H Omgevingswet (KC 3.0)</a:t>
            </a:r>
          </a:p>
          <a:p>
            <a:pPr marL="0" indent="0">
              <a:buNone/>
            </a:pPr>
            <a:r>
              <a:rPr lang="nl-NL" sz="2800" dirty="0"/>
              <a:t>   - Voorstel voor implementatie, borging en beheer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418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Historie kwaliteitscriteria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548428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2005 Besluit kwaliteitseisen handhaving milieubeheer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2009 KPMG Versie 1.0 (opdrachtgever VROM)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 - Kritische massa, Procescriteria (BIG 8),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 kwaliteit en prioriteiten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2012 Arena Versie 2.1 (opdracht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IenM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2800" dirty="0">
                <a:solidFill>
                  <a:srgbClr val="000000"/>
                </a:solidFill>
              </a:rPr>
              <a:t> 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- Actualisatie en toevoeging van deskundigheidsgebieden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2013 Oprichting omgevingsdiensten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(Slimmer organiseren van VTH omgevingsrecht =&gt; met meer kwaliteit)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2015 Eerste modelverordening kwaliteit VTH omgevingsrecht (VNG en IPO)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2019 Aanpassing modelverordening en de kwaliteitscriteria (juridisch) Ow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2022 Herziening deel B en toevoeging competentieprofielen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2025 Geactualiseerde KC versie 3.0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11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Belang kwaliteitscriteria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Verbeteren dienstverlening door overheden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Realiseren van maatschappelijke doelen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=&gt; vraagt om goede en uniforme borging van de uitvoeringskwaliteit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KC gaan over proces, inhoud en kritieke massa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Continu proces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0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Wettelijke grondslag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Artikel 18.20 Ow: zorgplicht voor alle VTH-taken van bevoegd gezag (optie via een verordening)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Artikel 18.23 Ow: basistakenpakket (moet via verordening)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sz="2800" dirty="0">
                <a:solidFill>
                  <a:srgbClr val="000000"/>
                </a:solidFill>
              </a:rPr>
              <a:t>=&gt; Modelverordening van IPO/VNG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= kwaliteitskader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artikel 5. Kwaliteitsborging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Op de uitvoering en handhaving van de betrokken wetten door (thuistaken) of in opdracht (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OD’s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 van B&amp;W/GS zijn de actuele kwaliteitscriteria van toepassing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Over naleving van KC doen B&amp;W/GS jaarlijks mededeling aan Raden/Staten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51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Feitelijke situatie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11 (van 12) provincies,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312 (van 342) gemeenten hebben modelverordening ongewijzigd vastgesteld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daarmee verklaren deze organisaties dat ze ook voor de thuistaken aan de     kwaliteitscriteria voldoen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lang="nl-NL" sz="2800" dirty="0">
              <a:solidFill>
                <a:srgbClr val="000000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het voldoen aan de geactualiseerde kwaliteitscriteria (KC3.0) voor de thuistaken is een punt van zorg bij veel gemeenten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34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Opbouw KC 3.0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49"/>
            <a:ext cx="11044238" cy="46799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Deel A Algemeen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Deel B Kritieke massa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Deel C Procescriteria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Deel D Competentieprofielen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460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PLO Kleuren">
      <a:dk1>
        <a:srgbClr val="000000"/>
      </a:dk1>
      <a:lt1>
        <a:sysClr val="window" lastClr="FFFFFF"/>
      </a:lt1>
      <a:dk2>
        <a:srgbClr val="35577E"/>
      </a:dk2>
      <a:lt2>
        <a:srgbClr val="FFFFFF"/>
      </a:lt2>
      <a:accent1>
        <a:srgbClr val="34573A"/>
      </a:accent1>
      <a:accent2>
        <a:srgbClr val="35577E"/>
      </a:accent2>
      <a:accent3>
        <a:srgbClr val="D3752B"/>
      </a:accent3>
      <a:accent4>
        <a:srgbClr val="97B550"/>
      </a:accent4>
      <a:accent5>
        <a:srgbClr val="D6DDE5"/>
      </a:accent5>
      <a:accent6>
        <a:srgbClr val="F6E3D4"/>
      </a:accent6>
      <a:hlink>
        <a:srgbClr val="35577E"/>
      </a:hlink>
      <a:folHlink>
        <a:srgbClr val="35577E"/>
      </a:folHlink>
    </a:clrScheme>
    <a:fontScheme name="IPLO">
      <a:majorFont>
        <a:latin typeface="Asap SemiBold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hakeldag 2025 PowerPoint Template Digitaal Toegankelijk" id="{12406DB1-8DB9-44A6-A2E2-8685FD0B3BB7}" vid="{B6CCD726-C29C-401D-99DF-A0EFF5529559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hakeldag 2025 PowerPoint Template Digitaal Toegankelijk" id="{12406DB1-8DB9-44A6-A2E2-8685FD0B3BB7}" vid="{0ECA86D6-2DEF-40C8-ACE0-65768174FE44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0</TotalTime>
  <Words>752</Words>
  <Application>Microsoft Office PowerPoint</Application>
  <PresentationFormat>Breedbeeld</PresentationFormat>
  <Paragraphs>153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30" baseType="lpstr">
      <vt:lpstr>Abadi Extra Light</vt:lpstr>
      <vt:lpstr>Aptos</vt:lpstr>
      <vt:lpstr>Arial</vt:lpstr>
      <vt:lpstr>Asap</vt:lpstr>
      <vt:lpstr>Asap SemiBold</vt:lpstr>
      <vt:lpstr>Calibri</vt:lpstr>
      <vt:lpstr>Symbol</vt:lpstr>
      <vt:lpstr>Times New Roman</vt:lpstr>
      <vt:lpstr>Verdana</vt:lpstr>
      <vt:lpstr>Kantoorthema</vt:lpstr>
      <vt:lpstr>Aangepast ontwerp</vt:lpstr>
      <vt:lpstr>Openingsdia</vt:lpstr>
      <vt:lpstr>Kwaliteitscriteria 3.0</vt:lpstr>
      <vt:lpstr>Inhoud</vt:lpstr>
      <vt:lpstr>Aanleiding</vt:lpstr>
      <vt:lpstr>Historie kwaliteitscriteria </vt:lpstr>
      <vt:lpstr>Belang kwaliteitscriteria </vt:lpstr>
      <vt:lpstr>Wettelijke grondslag </vt:lpstr>
      <vt:lpstr>Feitelijke situatie </vt:lpstr>
      <vt:lpstr>Opbouw KC 3.0 </vt:lpstr>
      <vt:lpstr>Deel A Algemeen </vt:lpstr>
      <vt:lpstr>Deel B Kritieke massa </vt:lpstr>
      <vt:lpstr>Deel C Procescriteria </vt:lpstr>
      <vt:lpstr>Deel D Competentieprofielen </vt:lpstr>
      <vt:lpstr>Vervolg </vt:lpstr>
      <vt:lpstr>Zelfevaluatietool </vt:lpstr>
      <vt:lpstr>Vervolg 2 </vt:lpstr>
      <vt:lpstr>Aandacht voor implementatie </vt:lpstr>
      <vt:lpstr>Heb je nog vragen? </vt:lpstr>
      <vt:lpstr>Meer weten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Femke Luiten | Obsession</dc:creator>
  <cp:lastModifiedBy>Jonkers, Henk (RWS WVL)</cp:lastModifiedBy>
  <cp:revision>21</cp:revision>
  <dcterms:created xsi:type="dcterms:W3CDTF">2025-11-10T07:48:44Z</dcterms:created>
  <dcterms:modified xsi:type="dcterms:W3CDTF">2025-12-01T07:51:30Z</dcterms:modified>
</cp:coreProperties>
</file>