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</p:sldMasterIdLst>
  <p:notesMasterIdLst>
    <p:notesMasterId r:id="rId30"/>
  </p:notesMasterIdLst>
  <p:sldIdLst>
    <p:sldId id="256" r:id="rId6"/>
    <p:sldId id="257" r:id="rId7"/>
    <p:sldId id="259" r:id="rId8"/>
    <p:sldId id="303" r:id="rId9"/>
    <p:sldId id="313" r:id="rId10"/>
    <p:sldId id="264" r:id="rId11"/>
    <p:sldId id="266" r:id="rId12"/>
    <p:sldId id="263" r:id="rId13"/>
    <p:sldId id="314" r:id="rId14"/>
    <p:sldId id="304" r:id="rId15"/>
    <p:sldId id="315" r:id="rId16"/>
    <p:sldId id="301" r:id="rId17"/>
    <p:sldId id="305" r:id="rId18"/>
    <p:sldId id="302" r:id="rId19"/>
    <p:sldId id="306" r:id="rId20"/>
    <p:sldId id="265" r:id="rId21"/>
    <p:sldId id="316" r:id="rId22"/>
    <p:sldId id="307" r:id="rId23"/>
    <p:sldId id="309" r:id="rId24"/>
    <p:sldId id="310" r:id="rId25"/>
    <p:sldId id="311" r:id="rId26"/>
    <p:sldId id="312" r:id="rId27"/>
    <p:sldId id="269" r:id="rId28"/>
    <p:sldId id="261" r:id="rId29"/>
  </p:sldIdLst>
  <p:sldSz cx="12192000" cy="6858000"/>
  <p:notesSz cx="6724650" cy="97742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726"/>
  </p:normalViewPr>
  <p:slideViewPr>
    <p:cSldViewPr snapToGrid="0" showGuides="1">
      <p:cViewPr varScale="1">
        <p:scale>
          <a:sx n="96" d="100"/>
          <a:sy n="96" d="100"/>
        </p:scale>
        <p:origin x="1452" y="58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59695-2CA7-400E-896D-210B5153E9FD}" type="datetimeFigureOut">
              <a:rPr lang="nl-NL" smtClean="0"/>
              <a:t>28-11-2025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04C93-797C-4EBB-9AAD-63C2F3576D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83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04C93-797C-4EBB-9AAD-63C2F3576D2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79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slide is voor de medewerkers van IPLO. Werkzaam bij een andere organisatie, pas dan aan zoals gewenst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04C93-797C-4EBB-9AAD-63C2F3576D2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39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55F990-61A8-0786-78A7-F0D3C04C5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5671" y="10400"/>
            <a:ext cx="6896065" cy="3420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pic>
        <p:nvPicPr>
          <p:cNvPr id="7" name="Afbeelding 6" descr="Afbeelding met Lettertype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353D4464-162C-1D3C-2926-8C146B3013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9" y="380724"/>
            <a:ext cx="2042401" cy="5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9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23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6CAFB3-B952-5E41-8366-D28F5BBD163D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4939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AF4B903-1467-C34F-9567-8E31016B8910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92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7F28CE-3807-4F4B-962D-47427873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7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E99B19B-C344-0D42-81F4-64B43FAE8D5D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6D71D-11A7-9F49-9E1B-C6D812DC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0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F75599-F1CF-3C43-89DE-9AFFD388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51FF-3974-124A-B209-6F99BD08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85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67455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8E1D89-AC64-E14C-A351-0097B0BA1A06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13998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084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51F660C7-9ECC-A705-6A95-73155CAA2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9" y="380724"/>
            <a:ext cx="2042401" cy="58708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EF4368-5F82-CF1A-D5D2-4AC66AAAD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4136" y="10400"/>
            <a:ext cx="6897600" cy="34207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898295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40586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546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754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4310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8112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2782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1762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6839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813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021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813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541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Titel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1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813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01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6814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6813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813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094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9094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1475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475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826861" y="-899885"/>
            <a:ext cx="6480000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054669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6258719" y="-865012"/>
            <a:ext cx="6969601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704863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07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1127562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43765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243765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3178467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3178466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3911415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3911414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5764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110442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110442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24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r weten?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161DBC0C-CECC-92E8-7621-0A1B8B342E61}"/>
              </a:ext>
            </a:extLst>
          </p:cNvPr>
          <p:cNvSpPr/>
          <p:nvPr userDrawn="1"/>
        </p:nvSpPr>
        <p:spPr>
          <a:xfrm>
            <a:off x="-742156" y="1077118"/>
            <a:ext cx="4791075" cy="4791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0333" y="2181859"/>
            <a:ext cx="3875405" cy="438151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Meer weten?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A3E3DB-68DA-97CF-92B0-2073EEF14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6813" y="2847967"/>
            <a:ext cx="5368925" cy="1162066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8452839-26B7-D7C9-A728-0C766FEE6C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0332" y="4217035"/>
            <a:ext cx="3875405" cy="33210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Iplo.nl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4559956D-9DEE-6A75-53D3-552461F16E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19325" y="-400051"/>
            <a:ext cx="7745413" cy="7745413"/>
          </a:xfrm>
          <a:prstGeom prst="donut">
            <a:avLst>
              <a:gd name="adj" fmla="val 27202"/>
            </a:avLst>
          </a:prstGeom>
          <a:solidFill>
            <a:schemeClr val="accent5"/>
          </a:solidFill>
        </p:spPr>
        <p:txBody>
          <a:bodyPr lIns="0" tIns="756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4017693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7F57F3-AECE-D976-3559-F251AC81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84176"/>
            <a:ext cx="11044238" cy="10062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</a:t>
            </a:r>
            <a:br>
              <a:rPr lang="nl-NL" dirty="0"/>
            </a:br>
            <a:r>
              <a:rPr lang="nl-NL" dirty="0"/>
              <a:t>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3F2252-11EA-B059-326C-39132E1E5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74565"/>
            <a:ext cx="11044238" cy="42245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D8C75-6249-66BB-CC2C-0CAD1C42F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2038" y="6324037"/>
            <a:ext cx="4889499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072843-F20D-EC0F-D21A-7E685A9CF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0" y="6324037"/>
            <a:ext cx="3600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B71BB4A-7DC0-41F9-B589-288E53C2F0C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82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5" r:id="rId6"/>
    <p:sldLayoutId id="2147483657" r:id="rId7"/>
    <p:sldLayoutId id="2147483656" r:id="rId8"/>
    <p:sldLayoutId id="2147483653" r:id="rId9"/>
    <p:sldLayoutId id="2147483676" r:id="rId10"/>
  </p:sldLayoutIdLst>
  <p:hf hdr="0" dt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77" userDrawn="1">
          <p15:clr>
            <a:srgbClr val="F26B43"/>
          </p15:clr>
        </p15:guide>
        <p15:guide id="2" pos="3749" userDrawn="1">
          <p15:clr>
            <a:srgbClr val="F26B43"/>
          </p15:clr>
        </p15:guide>
        <p15:guide id="3" pos="7317" userDrawn="1">
          <p15:clr>
            <a:srgbClr val="F26B43"/>
          </p15:clr>
        </p15:guide>
        <p15:guide id="4" pos="360" userDrawn="1">
          <p15:clr>
            <a:srgbClr val="F26B43"/>
          </p15:clr>
        </p15:guide>
        <p15:guide id="5" pos="3935" userDrawn="1">
          <p15:clr>
            <a:srgbClr val="F26B43"/>
          </p15:clr>
        </p15:guide>
        <p15:guide id="7" orient="horz" pos="242" userDrawn="1">
          <p15:clr>
            <a:srgbClr val="F26B43"/>
          </p15:clr>
        </p15:guide>
        <p15:guide id="8" orient="horz" pos="37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Lettertype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EC5D7BFA-26E4-A4D4-EA00-3AE3345B9E3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9" y="239592"/>
            <a:ext cx="2042401" cy="587087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28/11/25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524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7" r:id="rId1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vng.nl/artikelen/sprong-regionaal-samenwerken-aan-omgevingsplannen" TargetMode="Externa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vng.nl/artikelen/consultatie-milieuregels-omgevingspla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c.vanmullem@odwh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83383-2FF5-51E7-B7CC-4750596369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-1006213"/>
            <a:ext cx="11044238" cy="1006213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l-NL" dirty="0"/>
              <a:t>Introductie van de Schakel Special</a:t>
            </a:r>
          </a:p>
        </p:txBody>
      </p:sp>
    </p:spTree>
    <p:extLst>
      <p:ext uri="{BB962C8B-B14F-4D97-AF65-F5344CB8AC3E}">
        <p14:creationId xmlns:p14="http://schemas.microsoft.com/office/powerpoint/2010/main" val="143333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5A38D4-A85E-81DD-C7FD-0B38EBA5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895071"/>
            <a:ext cx="10972800" cy="663123"/>
          </a:xfrm>
        </p:spPr>
        <p:txBody>
          <a:bodyPr>
            <a:normAutofit fontScale="90000"/>
          </a:bodyPr>
          <a:lstStyle/>
          <a:p>
            <a:r>
              <a:rPr lang="nl-NL" sz="4000" b="0" dirty="0">
                <a:latin typeface="Asap SemiBold"/>
              </a:rPr>
              <a:t>Inwerkingtreding Omgevingswet</a:t>
            </a:r>
            <a:endParaRPr lang="nl-NL" b="0" dirty="0">
              <a:latin typeface="Asap SemiBold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66EC817-36D0-7C2C-4BB9-D3B88A9899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1558194"/>
            <a:ext cx="10964333" cy="4481263"/>
          </a:xfrm>
        </p:spPr>
        <p:txBody>
          <a:bodyPr>
            <a:noAutofit/>
          </a:bodyPr>
          <a:lstStyle/>
          <a:p>
            <a:pPr>
              <a:lnSpc>
                <a:spcPts val="600"/>
              </a:lnSpc>
              <a:spcBef>
                <a:spcPts val="0"/>
              </a:spcBef>
            </a:pPr>
            <a:endParaRPr lang="nl-NL" sz="1200" i="1" dirty="0">
              <a:latin typeface="Asap SemiBold"/>
            </a:endParaRPr>
          </a:p>
          <a:p>
            <a:r>
              <a:rPr lang="nl-NL" sz="2400" i="1" dirty="0">
                <a:latin typeface="Asap SemiBold"/>
              </a:rPr>
              <a:t>Tot aan 1 januari 2024: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Gemeenten waren druk bezig met hun eigen organisatie en voorbereiden op de inwerkingtreding.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Trajecten rondom de toepasbare regels, opstellen verordening fysieke leefomgeving,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Asap SemiBold"/>
            </a:endParaRPr>
          </a:p>
          <a:p>
            <a:r>
              <a:rPr lang="nl-NL" sz="2400" i="1" dirty="0">
                <a:latin typeface="Asap SemiBold"/>
              </a:rPr>
              <a:t>Na 1 januari 2024: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Alle aanvragen van december 2023 afhandelen, “minimale” interesse om over milieu regels na te denken!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Steeds meer vragen in het kader van een BOPA.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Regionale werkgroep Omgevingsplan liep niet, gestopt.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Medio 2024 nieuw project opgestart: </a:t>
            </a:r>
            <a:r>
              <a:rPr lang="nl-NL" sz="2400" b="1" dirty="0">
                <a:latin typeface="Asap SemiBold"/>
              </a:rPr>
              <a:t>Advisering Omgevingsplan</a:t>
            </a:r>
            <a:r>
              <a:rPr lang="nl-NL" sz="2400" dirty="0">
                <a:latin typeface="Asap Semi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07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3F52A-B50F-B881-08AB-89481FD49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9F0AA59-1E9E-BC70-7A35-4CC65A82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895071"/>
            <a:ext cx="10972800" cy="663123"/>
          </a:xfrm>
        </p:spPr>
        <p:txBody>
          <a:bodyPr>
            <a:normAutofit fontScale="90000"/>
          </a:bodyPr>
          <a:lstStyle/>
          <a:p>
            <a:r>
              <a:rPr lang="nl-NL" sz="4000" b="0" dirty="0">
                <a:latin typeface="Asap SemiBold"/>
              </a:rPr>
              <a:t>Project ODWH: Advisering Omgevingsplan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20A6A81-1D78-8069-EBCC-71EF6966DC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1558194"/>
            <a:ext cx="11106149" cy="4481263"/>
          </a:xfrm>
        </p:spPr>
        <p:txBody>
          <a:bodyPr>
            <a:noAutofit/>
          </a:bodyPr>
          <a:lstStyle/>
          <a:p>
            <a:r>
              <a:rPr lang="nl-NL" sz="2400" i="1" dirty="0"/>
              <a:t>Fase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Milieuregels per milieuthema (zoals geur, geluid, afvalwater, …) op basis bruidsschat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Input: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/>
              <a:t>Analyse </a:t>
            </a:r>
            <a:r>
              <a:rPr lang="nl-NL" sz="2000" dirty="0" err="1"/>
              <a:t>bruidschat</a:t>
            </a:r>
            <a:r>
              <a:rPr lang="nl-NL" sz="2000" dirty="0"/>
              <a:t> door ODWH met advies (overnemen, aanpassen, vervallen)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/>
              <a:t>Instructieregels (</a:t>
            </a:r>
            <a:r>
              <a:rPr lang="nl-NL" sz="2000" dirty="0" err="1"/>
              <a:t>Bkl</a:t>
            </a:r>
            <a:r>
              <a:rPr lang="nl-NL" sz="2000" dirty="0"/>
              <a:t> en ZHOV)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Basis documenten beschikbaar voor elke gemeente (bibliotheek)</a:t>
            </a:r>
            <a:endParaRPr lang="nl-NL" sz="600" dirty="0"/>
          </a:p>
          <a:p>
            <a:endParaRPr lang="nl-NL" sz="2400" i="1" dirty="0"/>
          </a:p>
          <a:p>
            <a:r>
              <a:rPr lang="nl-NL" sz="2400" i="1" dirty="0"/>
              <a:t>Fase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Lokale invulling door gemeenten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Nieuwe beleidsregels toevoegen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r>
              <a:rPr lang="nl-NL" sz="2400" dirty="0"/>
              <a:t>Structuur van het Omgevingsplan (casco) is aan de gemeente</a:t>
            </a:r>
          </a:p>
        </p:txBody>
      </p:sp>
    </p:spTree>
    <p:extLst>
      <p:ext uri="{BB962C8B-B14F-4D97-AF65-F5344CB8AC3E}">
        <p14:creationId xmlns:p14="http://schemas.microsoft.com/office/powerpoint/2010/main" val="1576123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84E31B2-7EAB-67CD-C7EE-138E82EAA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r="20482"/>
          <a:stretch>
            <a:fillRect/>
          </a:stretch>
        </p:blipFill>
        <p:spPr>
          <a:xfrm>
            <a:off x="6246813" y="0"/>
            <a:ext cx="5945187" cy="671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512562-C40E-6DED-E23E-BBE4B84D8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2" y="1169391"/>
            <a:ext cx="5494867" cy="663123"/>
          </a:xfrm>
        </p:spPr>
        <p:txBody>
          <a:bodyPr>
            <a:normAutofit/>
          </a:bodyPr>
          <a:lstStyle/>
          <a:p>
            <a:r>
              <a:rPr lang="nl-NL" sz="3600" b="0" dirty="0">
                <a:latin typeface="Asap SemiBold"/>
              </a:rPr>
              <a:t>Projectopzet/uitvoering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4CB670-32C4-7EB1-7F04-0501102E7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8D8FDD70-D0BE-C93A-9EF0-723733417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09600" y="2182812"/>
            <a:ext cx="5335588" cy="3923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badi Extra Light" panose="020B0204020104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sap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sap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sap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sap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Projectteams met integraal adviseur, specialist, VV en toezichthouder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Gebruikmaken van gepubliceerde Omgevingsplannen</a:t>
            </a:r>
          </a:p>
          <a:p>
            <a:r>
              <a:rPr lang="nl-NL" sz="2400" dirty="0">
                <a:latin typeface="Asap SemiBold"/>
              </a:rPr>
              <a:t>                 Het wiel niet opnieuw uitvinden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Sparren met een paar gemeenten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Ketenpartners betrekken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Regionale projectgroep Omgevingsplan ter ondersteuning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2CCAD7C7-593F-5253-16CA-CEE24482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840" y="3961604"/>
            <a:ext cx="660400" cy="2649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8333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9C019-C4D9-9A0B-F52A-3E0BFBC1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50184"/>
            <a:ext cx="10972800" cy="663123"/>
          </a:xfrm>
        </p:spPr>
        <p:txBody>
          <a:bodyPr>
            <a:normAutofit/>
          </a:bodyPr>
          <a:lstStyle/>
          <a:p>
            <a:r>
              <a:rPr lang="nl-NL" sz="3600" b="0" dirty="0"/>
              <a:t>Waar staan we nu/resultaten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3384914-FDCB-9365-B0CE-808F4407E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5523A84-28A4-91A3-F622-807556A080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nl-NL" sz="2400" dirty="0">
                <a:latin typeface="Asap SemiBold"/>
              </a:rPr>
              <a:t>Concept basisdocumenten zijn praktisch af.</a:t>
            </a:r>
          </a:p>
          <a:p>
            <a:pPr>
              <a:spcBef>
                <a:spcPts val="1200"/>
              </a:spcBef>
            </a:pPr>
            <a:r>
              <a:rPr lang="nl-NL" sz="2400" dirty="0">
                <a:latin typeface="Asap SemiBold"/>
              </a:rPr>
              <a:t>Beleidsarme omzetting</a:t>
            </a:r>
          </a:p>
          <a:p>
            <a:pPr>
              <a:spcBef>
                <a:spcPts val="1200"/>
              </a:spcBef>
            </a:pPr>
            <a:r>
              <a:rPr lang="nl-NL" sz="2400" dirty="0">
                <a:latin typeface="Asap SemiBold"/>
              </a:rPr>
              <a:t>Thematische indeling, geen activiteiten</a:t>
            </a:r>
          </a:p>
          <a:p>
            <a:pPr>
              <a:spcBef>
                <a:spcPts val="1200"/>
              </a:spcBef>
            </a:pPr>
            <a:r>
              <a:rPr lang="nl-NL" sz="2400" dirty="0">
                <a:latin typeface="Asap SemiBold"/>
              </a:rPr>
              <a:t>Aan algemene regels wordt nog gewerkt.</a:t>
            </a:r>
          </a:p>
          <a:p>
            <a:pPr>
              <a:spcBef>
                <a:spcPts val="1200"/>
              </a:spcBef>
            </a:pPr>
            <a:r>
              <a:rPr lang="nl-NL" sz="2400" dirty="0">
                <a:latin typeface="Asap SemiBold"/>
              </a:rPr>
              <a:t>Gezamenlijk project met gemeente Leiden</a:t>
            </a:r>
          </a:p>
          <a:p>
            <a:pPr>
              <a:spcBef>
                <a:spcPts val="1200"/>
              </a:spcBef>
            </a:pPr>
            <a:r>
              <a:rPr lang="nl-NL" sz="2400" dirty="0">
                <a:latin typeface="Asap SemiBold"/>
              </a:rPr>
              <a:t>Regionale bijeenkomsten (elke 6 weken) inclusief ketenpartners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chemeClr val="tx1"/>
                </a:solidFill>
                <a:latin typeface="Asap SemiBold"/>
              </a:rPr>
              <a:t>Bespreken van de documenten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chemeClr val="tx1"/>
                </a:solidFill>
                <a:latin typeface="Asap SemiBold"/>
              </a:rPr>
              <a:t>Ervaringen uitwisselen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2000" dirty="0">
                <a:solidFill>
                  <a:schemeClr val="tx1"/>
                </a:solidFill>
                <a:latin typeface="Asap SemiBold"/>
              </a:rPr>
              <a:t>Andere onderwerpen (Milieuzonering, omgevingsveiligheid, structuur, ….)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1161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ABFF7-9A78-2CE2-FED9-DEDDA9274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512E987-E08D-5BB2-F7E2-131D8D52B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5625" y="384176"/>
            <a:ext cx="5368925" cy="528222"/>
          </a:xfrm>
        </p:spPr>
        <p:txBody>
          <a:bodyPr/>
          <a:lstStyle/>
          <a:p>
            <a:r>
              <a:rPr lang="nl-NL" sz="4000" b="0" dirty="0"/>
              <a:t>Ervaringen op inhoud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1484A879-6E51-A039-31AF-E9BD38704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5625" y="1340954"/>
            <a:ext cx="5359500" cy="45449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Beleidsneutraal omzetten is het niet.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Motiveer aanpassingen in regels.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Bepaal vooraf aanpak en welk lokale regelgeving meegenomen wordt.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Afstemming met het adviesbureau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Wij zijn geen planjurist, borg deze kennis als gemeente.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Publiceren is een vak apart.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Betrek de Omgevingsdienst vooraf, niet achteraf!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6609FB2-5D1F-6827-EA98-6DE942072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/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84B3499-25B1-1406-D5BC-572AEA321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8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6B7632F-E9FD-55BD-4BFC-DA32A18F4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950184"/>
            <a:ext cx="10972800" cy="663123"/>
          </a:xfrm>
        </p:spPr>
        <p:txBody>
          <a:bodyPr>
            <a:normAutofit/>
          </a:bodyPr>
          <a:lstStyle/>
          <a:p>
            <a:r>
              <a:rPr lang="nl-NL" sz="3600" b="0" dirty="0">
                <a:latin typeface="Asap SemiBold"/>
              </a:rPr>
              <a:t>Ervaringen op het proces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41C866-8E21-2838-D15B-7FE5B813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98A74CD-1C7B-EB63-37C4-0F23D62E14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nl-NL" sz="2800" dirty="0">
                <a:latin typeface="Asap SemiBold"/>
              </a:rPr>
              <a:t>Gemeente start eerst met de bouwregels, daarna vaak de milieuregels.</a:t>
            </a:r>
          </a:p>
          <a:p>
            <a:pPr>
              <a:lnSpc>
                <a:spcPts val="2900"/>
              </a:lnSpc>
              <a:spcBef>
                <a:spcPts val="1200"/>
              </a:spcBef>
            </a:pPr>
            <a:r>
              <a:rPr lang="nl-NL" sz="2800" dirty="0">
                <a:latin typeface="Asap SemiBold"/>
              </a:rPr>
              <a:t>Doorlooptijd bij de gemeentelijke projectgroep, planningen zijn vaak (te) optimistisch.</a:t>
            </a:r>
          </a:p>
          <a:p>
            <a:pPr>
              <a:spcBef>
                <a:spcPts val="1200"/>
              </a:spcBef>
            </a:pPr>
            <a:r>
              <a:rPr lang="nl-NL" sz="2800" dirty="0">
                <a:latin typeface="Asap SemiBold"/>
              </a:rPr>
              <a:t>Capaciteit bij gemeente en Omgevingsdienst.</a:t>
            </a:r>
          </a:p>
          <a:p>
            <a:pPr>
              <a:spcBef>
                <a:spcPts val="1200"/>
              </a:spcBef>
            </a:pPr>
            <a:r>
              <a:rPr lang="nl-NL" sz="2800" dirty="0">
                <a:latin typeface="Asap SemiBold"/>
              </a:rPr>
              <a:t>Maak duidelijke afspraken vooraf!</a:t>
            </a:r>
          </a:p>
          <a:p>
            <a:pPr>
              <a:spcBef>
                <a:spcPts val="1200"/>
              </a:spcBef>
            </a:pPr>
            <a:r>
              <a:rPr lang="nl-NL" sz="2800" dirty="0">
                <a:latin typeface="Asap SemiBold"/>
              </a:rPr>
              <a:t>Samenwerken komt van beiden kanten.</a:t>
            </a:r>
          </a:p>
          <a:p>
            <a:pPr>
              <a:spcBef>
                <a:spcPts val="1200"/>
              </a:spcBef>
            </a:pPr>
            <a:r>
              <a:rPr lang="nl-NL" sz="2800" dirty="0">
                <a:latin typeface="Asap SemiBold"/>
              </a:rPr>
              <a:t>De juridische regel vertalen naar een toepasbare regel.</a:t>
            </a:r>
          </a:p>
          <a:p>
            <a:pPr>
              <a:spcBef>
                <a:spcPts val="1200"/>
              </a:spcBef>
            </a:pPr>
            <a:r>
              <a:rPr lang="nl-NL" sz="2800" dirty="0">
                <a:latin typeface="Asap SemiBold"/>
              </a:rPr>
              <a:t>Samenwerking met ketenpartners (VR, GGD en HH)</a:t>
            </a:r>
          </a:p>
          <a:p>
            <a:pPr>
              <a:spcBef>
                <a:spcPts val="1200"/>
              </a:spcBef>
            </a:pPr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901086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E8013-66EE-62F5-FE3F-DC42485C8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575" y="629566"/>
            <a:ext cx="11430100" cy="528222"/>
          </a:xfrm>
        </p:spPr>
        <p:txBody>
          <a:bodyPr/>
          <a:lstStyle/>
          <a:p>
            <a:r>
              <a:rPr lang="nl-NL" sz="4400" dirty="0"/>
              <a:t>Samenwerking met ketenpartners</a:t>
            </a:r>
          </a:p>
        </p:txBody>
      </p:sp>
      <p:sp>
        <p:nvSpPr>
          <p:cNvPr id="3" name="Ondertitel 2" descr="Het document van GGD Hollands Midden van het kernadvies">
            <a:extLst>
              <a:ext uri="{FF2B5EF4-FFF2-40B4-BE49-F238E27FC236}">
                <a16:creationId xmlns:a16="http://schemas.microsoft.com/office/drawing/2014/main" id="{290C47EE-E932-91D6-B1E6-542808537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2304358"/>
            <a:ext cx="5359500" cy="3310629"/>
          </a:xfrm>
        </p:spPr>
        <p:txBody>
          <a:bodyPr/>
          <a:lstStyle/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13" name="Afbeelding 12" descr="Afbeelding van het kernadvies van GGD Hollands Midden">
            <a:extLst>
              <a:ext uri="{FF2B5EF4-FFF2-40B4-BE49-F238E27FC236}">
                <a16:creationId xmlns:a16="http://schemas.microsoft.com/office/drawing/2014/main" id="{D27962B3-15FC-CAB1-FB1C-04FD3EBE8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40" y="2201606"/>
            <a:ext cx="6225136" cy="3078612"/>
          </a:xfrm>
          <a:prstGeom prst="rect">
            <a:avLst/>
          </a:prstGeom>
        </p:spPr>
      </p:pic>
      <p:pic>
        <p:nvPicPr>
          <p:cNvPr id="18" name="Afbeelding 17" descr="Afbeelding van het document van VRHM en ODWH">
            <a:extLst>
              <a:ext uri="{FF2B5EF4-FFF2-40B4-BE49-F238E27FC236}">
                <a16:creationId xmlns:a16="http://schemas.microsoft.com/office/drawing/2014/main" id="{CC5F1590-23F5-8F98-9473-378DC0A87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950" y="1918991"/>
            <a:ext cx="3400900" cy="42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63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5969B-96D2-03C0-2C0A-C4329F3BB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98020-628F-E662-8A0F-2593A9E49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575" y="629566"/>
            <a:ext cx="5359500" cy="528222"/>
          </a:xfrm>
        </p:spPr>
        <p:txBody>
          <a:bodyPr/>
          <a:lstStyle/>
          <a:p>
            <a:r>
              <a:rPr lang="nl-NL" sz="4400" dirty="0"/>
              <a:t>Wat gebeurt er de Noordelijke regio’s?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160DA0-C658-8A74-713E-A1F108F86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11C350-1D8E-DFB1-97A2-5826C3F75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D242DD7-466F-BB87-0F97-C56EC75B6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r="14100"/>
          <a:stretch>
            <a:fillRect/>
          </a:stretch>
        </p:blipFill>
        <p:spPr>
          <a:xfrm>
            <a:off x="6258719" y="-865012"/>
            <a:ext cx="6969601" cy="64800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A378D1A-0B82-8203-5F5C-1E86233E0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00" y="4553640"/>
            <a:ext cx="3259500" cy="10669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ACE9B3-DA42-3B52-4461-FAA65F43F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378" y="2784180"/>
            <a:ext cx="3130306" cy="128963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F1541F4-329A-A590-DC32-0A8F4E2FE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86" y="2143433"/>
            <a:ext cx="2671904" cy="103837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1B92FD7-7FB2-7D43-D832-9B94529E9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2304358"/>
            <a:ext cx="5359500" cy="3310629"/>
          </a:xfrm>
        </p:spPr>
        <p:txBody>
          <a:bodyPr/>
          <a:lstStyle/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45614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AA933-8DF0-B530-1E1F-5AF41C22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50184"/>
            <a:ext cx="10972800" cy="663123"/>
          </a:xfrm>
        </p:spPr>
        <p:txBody>
          <a:bodyPr/>
          <a:lstStyle/>
          <a:p>
            <a:r>
              <a:rPr lang="nl-NL" dirty="0"/>
              <a:t>Landelijk ontwikkelingen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994A08C-22CF-AF07-2029-81913CB90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7C43EF-A01F-9DAD-8DE8-1E4D07A09B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latin typeface="Asap SemiBold"/>
              </a:rPr>
              <a:t>SPRONG (</a:t>
            </a:r>
            <a:r>
              <a:rPr lang="nl-NL" sz="2000" dirty="0">
                <a:latin typeface="Asap SemiBold"/>
                <a:hlinkClick r:id="rId2"/>
              </a:rPr>
              <a:t>https://vng.nl/artikelen/sprong-regionaal-samenwerken-aan-omgevingsplannen</a:t>
            </a:r>
            <a:r>
              <a:rPr lang="nl-NL" sz="2400" dirty="0">
                <a:latin typeface="Asap SemiBold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Asap SemiBold"/>
              </a:rPr>
              <a:t>Initiatief van VNG voor regionale samenwerking in het maken van omgevingsplannen</a:t>
            </a:r>
          </a:p>
          <a:p>
            <a:endParaRPr lang="nl-NL" sz="2400" dirty="0">
              <a:latin typeface="Asap SemiBold"/>
            </a:endParaRPr>
          </a:p>
          <a:p>
            <a:r>
              <a:rPr lang="nl-NL" sz="2400" dirty="0">
                <a:latin typeface="Asap SemiBold"/>
              </a:rPr>
              <a:t>Regelbibliotheken beschikbaar vanuit Omgevingsdiensten (</a:t>
            </a:r>
            <a:r>
              <a:rPr lang="nl-NL" sz="2400" b="1" dirty="0">
                <a:latin typeface="Asap SemiBold"/>
              </a:rPr>
              <a:t>regels</a:t>
            </a:r>
            <a:r>
              <a:rPr lang="nl-NL" sz="2400" dirty="0">
                <a:latin typeface="Asap SemiBold"/>
              </a:rPr>
              <a:t>)</a:t>
            </a:r>
          </a:p>
          <a:p>
            <a:endParaRPr lang="nl-NL" sz="2400" dirty="0">
              <a:latin typeface="Asap SemiBold"/>
            </a:endParaRPr>
          </a:p>
          <a:p>
            <a:r>
              <a:rPr lang="nl-NL" sz="2400" dirty="0">
                <a:latin typeface="Asap SemiBold"/>
              </a:rPr>
              <a:t>Advieskaders opgesteld door Omgevingsdiensten (</a:t>
            </a:r>
            <a:r>
              <a:rPr lang="nl-NL" sz="2400" b="1" dirty="0">
                <a:latin typeface="Asap SemiBold"/>
              </a:rPr>
              <a:t>advies welke regels</a:t>
            </a:r>
            <a:r>
              <a:rPr lang="nl-NL" sz="2400" dirty="0">
                <a:latin typeface="Asap SemiBold"/>
              </a:rPr>
              <a:t>)</a:t>
            </a:r>
          </a:p>
          <a:p>
            <a:endParaRPr lang="nl-NL" sz="2400" dirty="0">
              <a:latin typeface="Asap SemiBold"/>
            </a:endParaRPr>
          </a:p>
          <a:p>
            <a:r>
              <a:rPr lang="nl-NL" sz="2400" dirty="0">
                <a:latin typeface="Asap SemiBold"/>
              </a:rPr>
              <a:t>Eigen regionale aanpak, bv. Regio Zuid-Holland-Zuid (Dordrecht e.o.)</a:t>
            </a:r>
          </a:p>
          <a:p>
            <a:endParaRPr lang="nl-NL" sz="2400" dirty="0">
              <a:latin typeface="Asap SemiBold"/>
            </a:endParaRPr>
          </a:p>
          <a:p>
            <a:r>
              <a:rPr lang="nl-NL" sz="2400" dirty="0">
                <a:latin typeface="Asap SemiBold"/>
              </a:rPr>
              <a:t>Consultatie Milieuregels (samenwerking VNG met vier </a:t>
            </a:r>
            <a:r>
              <a:rPr lang="nl-NL" sz="2400" dirty="0" err="1">
                <a:latin typeface="Asap SemiBold"/>
              </a:rPr>
              <a:t>OD’s</a:t>
            </a:r>
            <a:r>
              <a:rPr lang="nl-NL" sz="2400" dirty="0">
                <a:latin typeface="Asap SemiBold"/>
              </a:rPr>
              <a:t>)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2291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62487F39-E857-77C4-4769-25AA7832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2" y="1169391"/>
            <a:ext cx="8619067" cy="663123"/>
          </a:xfrm>
        </p:spPr>
        <p:txBody>
          <a:bodyPr>
            <a:normAutofit/>
          </a:bodyPr>
          <a:lstStyle/>
          <a:p>
            <a:r>
              <a:rPr lang="nl-NL" dirty="0"/>
              <a:t>Consultatie milieuregels Omgevingsplan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2F48B3-7613-E4C5-0AB4-2D3B082D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230EE96-B1BD-87B5-20A5-3DAA34F38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3" name="Tijdelijke aanduiding voor afbeelding 2" descr="Afbeelding met tekst, overdekt, muur, Weergave-apparaat">
            <a:extLst>
              <a:ext uri="{FF2B5EF4-FFF2-40B4-BE49-F238E27FC236}">
                <a16:creationId xmlns:a16="http://schemas.microsoft.com/office/drawing/2014/main" id="{31EB0C21-0F6B-2BED-4424-48836663AB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r="7411" b="14975"/>
          <a:stretch>
            <a:fillRect/>
          </a:stretch>
        </p:blipFill>
        <p:spPr>
          <a:xfrm>
            <a:off x="6308880" y="1933004"/>
            <a:ext cx="5420994" cy="4162678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54A7151-4CE0-B616-ABA8-9BA7B0B64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695" y="4721069"/>
            <a:ext cx="2614449" cy="8333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3C43C13-150B-7D20-4006-E3C5AEE4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95" y="3717014"/>
            <a:ext cx="2715254" cy="77645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9DA1A8A-8AEB-81D9-DDAB-595058DA7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92" y="2811224"/>
            <a:ext cx="2534004" cy="78115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0D7475-E6BF-2CFF-83D3-58A6C1D8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26" y="1832514"/>
            <a:ext cx="2257740" cy="79068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F0B3A1D-D687-D6D4-07B9-5E46CE259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595" y="2657965"/>
            <a:ext cx="1746873" cy="10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4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4AC8-8CD1-C95C-A1B0-0873C1528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2012565"/>
            <a:ext cx="5380037" cy="1312423"/>
          </a:xfrm>
        </p:spPr>
        <p:txBody>
          <a:bodyPr/>
          <a:lstStyle/>
          <a:p>
            <a:r>
              <a:rPr lang="nl-NL" dirty="0"/>
              <a:t>Milieuregels in het Omgevingsplan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A4D444E-EB53-FA99-B39F-7A0B16853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498" y="3398800"/>
            <a:ext cx="5798822" cy="672596"/>
          </a:xfrm>
        </p:spPr>
        <p:txBody>
          <a:bodyPr/>
          <a:lstStyle/>
          <a:p>
            <a:r>
              <a:rPr lang="nl-NL" dirty="0"/>
              <a:t>Hulp vanuit een Omgevingsdienst en/of VNG?</a:t>
            </a:r>
          </a:p>
          <a:p>
            <a:endParaRPr lang="nl-NL" dirty="0"/>
          </a:p>
          <a:p>
            <a:endParaRPr lang="nl-NL" sz="1600" dirty="0"/>
          </a:p>
          <a:p>
            <a:r>
              <a:rPr lang="nl-NL" sz="3200" dirty="0"/>
              <a:t>Cees van Mullem</a:t>
            </a:r>
          </a:p>
          <a:p>
            <a:r>
              <a:rPr lang="nl-NL" sz="2000" dirty="0"/>
              <a:t>c.vanmullem@odwh.nl</a:t>
            </a:r>
          </a:p>
          <a:p>
            <a:endParaRPr lang="nl-NL" sz="3200" dirty="0"/>
          </a:p>
          <a:p>
            <a:endParaRPr lang="nl-NL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6F4A6CE-5DDB-A300-2B9A-B7AA4F9F8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77D1C3-96F6-B50B-BCC2-7737B0870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28F453E-978F-EF49-C2DE-66FA03AE6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881" y="5621019"/>
            <a:ext cx="3848100" cy="12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CF52668-E38F-8D90-3CC2-C1A259537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2AED0E-0C59-5AED-04F6-180150FEB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C378984-63EF-4A8A-300E-369F89DA5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EB23E80-8BC1-A239-AA6C-2B88DB35A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867" y="740127"/>
            <a:ext cx="9582547" cy="40500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CC07EA1-82F2-D9F1-0B8B-10AC4B6F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7" y="706582"/>
            <a:ext cx="2060391" cy="5444836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87F0BEDD-6D2E-4549-309B-EEE598146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12867" y="5631873"/>
            <a:ext cx="9352786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https://vng.nl/artikelen/consultatie-milieuregels-omgevingsplan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00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B6F56-4F13-5C14-0DF2-8B83D4B1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63" y="1049043"/>
            <a:ext cx="5713942" cy="663123"/>
          </a:xfrm>
        </p:spPr>
        <p:txBody>
          <a:bodyPr>
            <a:noAutofit/>
          </a:bodyPr>
          <a:lstStyle/>
          <a:p>
            <a:r>
              <a:rPr lang="nl-NL" sz="3200" b="0" dirty="0">
                <a:latin typeface="Asap SemiBold"/>
              </a:rPr>
              <a:t>Ervaringen met de consultatie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6336D85-A576-7D56-ED56-855F28CC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A3AE49-7277-7192-204D-23F7FE6E0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59" y="1700307"/>
            <a:ext cx="4973269" cy="4525823"/>
          </a:xfrm>
        </p:spPr>
        <p:txBody>
          <a:bodyPr>
            <a:normAutofit fontScale="62500" lnSpcReduction="20000"/>
          </a:bodyPr>
          <a:lstStyle/>
          <a:p>
            <a:r>
              <a:rPr lang="nl-NL" sz="3400" dirty="0">
                <a:latin typeface="Asap SemiBold"/>
              </a:rPr>
              <a:t>Twee pilots: Holten-Rijssen en Ridderkerk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3400" dirty="0">
                <a:latin typeface="Asap SemiBold"/>
              </a:rPr>
              <a:t>Algemene omzetting bruidsschat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3400" dirty="0">
                <a:latin typeface="Asap SemiBold"/>
              </a:rPr>
              <a:t>Bodemregels</a:t>
            </a:r>
          </a:p>
          <a:p>
            <a:r>
              <a:rPr lang="nl-NL" sz="3400" dirty="0">
                <a:latin typeface="Asap SemiBold"/>
              </a:rPr>
              <a:t>Consultatie Amersfoort: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3400" dirty="0">
                <a:latin typeface="Asap SemiBold"/>
              </a:rPr>
              <a:t>Geluid met drie onderwerpen: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nl-NL" sz="3400" dirty="0">
                <a:latin typeface="Asap SemiBold"/>
              </a:rPr>
              <a:t>Gezamenlijk geluid, Eerbiedige werking en Stemgeluid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3400" dirty="0">
                <a:latin typeface="Asap SemiBold"/>
              </a:rPr>
              <a:t>Leereffecten voor gemeente Amersfoort en aanwezige </a:t>
            </a:r>
            <a:r>
              <a:rPr lang="nl-NL" sz="3400" dirty="0" err="1">
                <a:latin typeface="Asap SemiBold"/>
              </a:rPr>
              <a:t>OD’s</a:t>
            </a:r>
            <a:endParaRPr lang="nl-NL" sz="3400" dirty="0">
              <a:latin typeface="Asap SemiBold"/>
            </a:endParaRPr>
          </a:p>
          <a:p>
            <a:endParaRPr lang="nl-NL" sz="3400" b="1" i="1" dirty="0">
              <a:latin typeface="Asap SemiBold"/>
            </a:endParaRPr>
          </a:p>
          <a:p>
            <a:r>
              <a:rPr lang="nl-NL" sz="3400" b="1" i="1" dirty="0">
                <a:latin typeface="Asap SemiBold"/>
              </a:rPr>
              <a:t>Publiceren van de resultaten van de consultatie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nl-NL" dirty="0"/>
          </a:p>
        </p:txBody>
      </p:sp>
      <p:pic>
        <p:nvPicPr>
          <p:cNvPr id="28" name="Afbeelding 27" descr="Afbeelding met tekst, kaart, atlas">
            <a:extLst>
              <a:ext uri="{FF2B5EF4-FFF2-40B4-BE49-F238E27FC236}">
                <a16:creationId xmlns:a16="http://schemas.microsoft.com/office/drawing/2014/main" id="{72A9E64F-8097-9F6A-5535-703381E64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25" y="980897"/>
            <a:ext cx="6490812" cy="50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94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6182083-DAA3-AE9C-A8C9-86EB7DF8A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sz="4900" b="1" u="sng" dirty="0"/>
              <a:t>Advies</a:t>
            </a:r>
            <a:br>
              <a:rPr lang="nl-NL" dirty="0"/>
            </a:br>
            <a:br>
              <a:rPr lang="nl-NL" dirty="0"/>
            </a:br>
            <a:r>
              <a:rPr lang="nl-NL" dirty="0"/>
              <a:t>Gemeenten en </a:t>
            </a:r>
            <a:r>
              <a:rPr lang="nl-NL" dirty="0" err="1"/>
              <a:t>OD’s</a:t>
            </a:r>
            <a:r>
              <a:rPr lang="nl-NL" dirty="0"/>
              <a:t>:</a:t>
            </a:r>
            <a:br>
              <a:rPr lang="nl-NL" dirty="0"/>
            </a:br>
            <a:r>
              <a:rPr lang="nl-NL" dirty="0"/>
              <a:t>weet elkaar te vinden </a:t>
            </a:r>
            <a:br>
              <a:rPr lang="nl-NL" dirty="0"/>
            </a:br>
            <a:r>
              <a:rPr lang="nl-NL" dirty="0"/>
              <a:t>voor de Milieuregels!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14FE740-FB9E-3CD7-403C-3F3608F31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afbeelding 5" descr="Afbeelding met buitenshuis, Luchtfotografie, hemel, wolk">
            <a:extLst>
              <a:ext uri="{FF2B5EF4-FFF2-40B4-BE49-F238E27FC236}">
                <a16:creationId xmlns:a16="http://schemas.microsoft.com/office/drawing/2014/main" id="{B79D157C-0055-DB86-8965-913E920E7F0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9000"/>
          <a:stretch>
            <a:fillRect/>
          </a:stretch>
        </p:blipFill>
        <p:spPr>
          <a:xfrm>
            <a:off x="6258719" y="-865012"/>
            <a:ext cx="6969601" cy="6480000"/>
          </a:xfrm>
        </p:spPr>
      </p:pic>
    </p:spTree>
    <p:extLst>
      <p:ext uri="{BB962C8B-B14F-4D97-AF65-F5344CB8AC3E}">
        <p14:creationId xmlns:p14="http://schemas.microsoft.com/office/powerpoint/2010/main" val="1213756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31BC-1BBB-6F14-DD84-C9C70648F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E5F3-F8E0-D2C8-104B-D6C4A1BE7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Heb je nog vragen?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DE8CC9A-4EB3-4F77-3051-B526BE266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4"/>
            <a:ext cx="5380037" cy="11530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Times New Roman" panose="02020603050405020304" pitchFamily="18" charset="0"/>
              </a:rPr>
              <a:t>Kom langs bij de IPLO-corner op het Ontmoetingsplein en spreek mij of een van onze experts aan.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Ook na de Schakel Special 2025 beantwoord ik graag je vragen. Je kunt contact met mij opnemen via:</a:t>
            </a:r>
          </a:p>
          <a:p>
            <a:r>
              <a:rPr lang="nl-NL" sz="1800" dirty="0"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</a:p>
          <a:p>
            <a:r>
              <a:rPr lang="nl-NL" sz="1800" b="1" dirty="0">
                <a:ea typeface="Times New Roman" panose="02020603050405020304" pitchFamily="18" charset="0"/>
                <a:cs typeface="Calibri" panose="020F0502020204030204" pitchFamily="34" charset="0"/>
              </a:rPr>
              <a:t>      Cees van Mullem (</a:t>
            </a:r>
            <a:r>
              <a:rPr lang="nl-NL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c.vanmullem@odwh.nl</a:t>
            </a:r>
            <a:r>
              <a:rPr lang="nl-NL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endParaRPr lang="nl-NL" sz="1800" dirty="0">
              <a:effectLst/>
              <a:ea typeface="Calibri" panose="020F0502020204030204" pitchFamily="34" charset="0"/>
            </a:endParaRPr>
          </a:p>
          <a:p>
            <a:endParaRPr lang="nl-NL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ABF5988-7F7A-280C-3FAC-A18277C33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422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3B971-8D17-4F04-D154-EF3BBD38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Meer weten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FDC984-745A-D3B2-F603-EA61E9F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Iplo.nl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B800B06-DAF6-707F-AA6E-A621CC943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36727-F4FD-4B35-2D6C-F9F7CC2E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2939" y="30877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99E276-6F3B-B77D-09FE-05B6AB32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2167" y="1641541"/>
            <a:ext cx="3631096" cy="3631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472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EA5AA29-1FC0-B16D-0950-E0E90A3E8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r="2049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10718BE-BCD3-76A2-0136-0DB1BD7E1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400" dirty="0"/>
              <a:t>Onderwerpen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5E91E8BC-D1F5-6824-8B2A-7033FDD42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269" y="1731010"/>
            <a:ext cx="5524500" cy="389763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nl-NL" sz="2400" dirty="0"/>
              <a:t>Voorstellen en scope presentatie</a:t>
            </a:r>
          </a:p>
          <a:p>
            <a:pPr>
              <a:spcBef>
                <a:spcPts val="1800"/>
              </a:spcBef>
            </a:pPr>
            <a:r>
              <a:rPr lang="nl-NL" sz="2400" dirty="0"/>
              <a:t>Wie zit er in de zaal?</a:t>
            </a:r>
          </a:p>
          <a:p>
            <a:pPr>
              <a:spcBef>
                <a:spcPts val="1800"/>
              </a:spcBef>
            </a:pPr>
            <a:r>
              <a:rPr lang="nl-NL" sz="2400" dirty="0"/>
              <a:t>Van tijdelijk naar definitief Omgevingsplan</a:t>
            </a:r>
          </a:p>
          <a:p>
            <a:pPr>
              <a:spcBef>
                <a:spcPts val="1800"/>
              </a:spcBef>
            </a:pPr>
            <a:r>
              <a:rPr lang="nl-NL" sz="2400" dirty="0"/>
              <a:t>Aanpak en resultaten regio West-Holland</a:t>
            </a:r>
          </a:p>
          <a:p>
            <a:pPr>
              <a:spcBef>
                <a:spcPts val="1800"/>
              </a:spcBef>
            </a:pPr>
            <a:r>
              <a:rPr lang="nl-NL" sz="2400" dirty="0"/>
              <a:t>Landelijke en regionale ontwikkelingen</a:t>
            </a:r>
          </a:p>
          <a:p>
            <a:pPr>
              <a:spcBef>
                <a:spcPts val="1800"/>
              </a:spcBef>
            </a:pPr>
            <a:r>
              <a:rPr lang="nl-NL" sz="2400" dirty="0"/>
              <a:t>Consultatie milieuregels Omgevingsplan</a:t>
            </a:r>
          </a:p>
          <a:p>
            <a:pPr>
              <a:spcBef>
                <a:spcPts val="1800"/>
              </a:spcBef>
            </a:pPr>
            <a:r>
              <a:rPr lang="nl-NL" sz="2400" dirty="0"/>
              <a:t>Advies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9A155F1-5830-8A7C-F921-0D44B8451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D8B5EC07-AAAE-0E5E-8132-3863F2603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076" y="378432"/>
            <a:ext cx="5368925" cy="528222"/>
          </a:xfrm>
        </p:spPr>
        <p:txBody>
          <a:bodyPr/>
          <a:lstStyle/>
          <a:p>
            <a:r>
              <a:rPr lang="nl-NL" sz="4400" dirty="0"/>
              <a:t>Even voorstellen</a:t>
            </a:r>
          </a:p>
        </p:txBody>
      </p:sp>
      <p:sp>
        <p:nvSpPr>
          <p:cNvPr id="18" name="Ondertitel 17">
            <a:extLst>
              <a:ext uri="{FF2B5EF4-FFF2-40B4-BE49-F238E27FC236}">
                <a16:creationId xmlns:a16="http://schemas.microsoft.com/office/drawing/2014/main" id="{B534979F-9B09-65EC-6392-37DA90C47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076" y="1163782"/>
            <a:ext cx="5994588" cy="49787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Strategische beleidsadviseur ODWH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Projectleider Advisering Omgevingsplan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Projectlid</a:t>
            </a:r>
            <a:r>
              <a:rPr lang="nl-NL" sz="2400" dirty="0"/>
              <a:t> Milieu in Omgevingsplan (5 </a:t>
            </a:r>
            <a:r>
              <a:rPr lang="nl-NL" sz="2400" dirty="0" err="1"/>
              <a:t>OD’s</a:t>
            </a:r>
            <a:r>
              <a:rPr lang="nl-NL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Organisatie VNG Consultatie Milieuregels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ODWH:</a:t>
            </a:r>
          </a:p>
          <a:p>
            <a:pPr marL="809625" indent="-266700">
              <a:buFont typeface="Arial" panose="020B0604020202020204" pitchFamily="34" charset="0"/>
              <a:buChar char="•"/>
            </a:pPr>
            <a:r>
              <a:rPr lang="nl-NL" sz="2000" dirty="0"/>
              <a:t>VTH Milieu-, bouwtaken en Integrale Advisering</a:t>
            </a:r>
          </a:p>
          <a:p>
            <a:pPr marL="809625" indent="-266700">
              <a:buFont typeface="Arial" panose="020B0604020202020204" pitchFamily="34" charset="0"/>
              <a:buChar char="•"/>
            </a:pPr>
            <a:r>
              <a:rPr lang="nl-NL" sz="2000" dirty="0"/>
              <a:t>12 gemeenten en Provincie ZH</a:t>
            </a:r>
          </a:p>
          <a:p>
            <a:pPr marL="809625" indent="-266700">
              <a:buFont typeface="Arial" panose="020B0604020202020204" pitchFamily="34" charset="0"/>
              <a:buChar char="•"/>
            </a:pPr>
            <a:r>
              <a:rPr lang="nl-NL" sz="2000" dirty="0"/>
              <a:t>Stedelijk gebied, Bollenstreek en Groene Hart</a:t>
            </a:r>
          </a:p>
          <a:p>
            <a:pPr marL="809625" indent="-266700">
              <a:buFont typeface="Arial" panose="020B0604020202020204" pitchFamily="34" charset="0"/>
              <a:buChar char="•"/>
            </a:pPr>
            <a:r>
              <a:rPr lang="nl-NL" sz="2000" dirty="0"/>
              <a:t> ca. 175 medewerkers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endParaRPr lang="nl-NL" sz="2400" dirty="0"/>
          </a:p>
          <a:p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D6EB46-384F-896B-3D4B-D09610BF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4</a:t>
            </a:fld>
            <a:endParaRPr lang="nl-NL" dirty="0"/>
          </a:p>
        </p:txBody>
      </p:sp>
      <p:pic>
        <p:nvPicPr>
          <p:cNvPr id="28" name="Tijdelijke aanduiding voor afbeelding 27">
            <a:extLst>
              <a:ext uri="{FF2B5EF4-FFF2-40B4-BE49-F238E27FC236}">
                <a16:creationId xmlns:a16="http://schemas.microsoft.com/office/drawing/2014/main" id="{9884741C-5029-8242-F55D-D65957104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r="14134"/>
          <a:stretch>
            <a:fillRect/>
          </a:stretch>
        </p:blipFill>
        <p:spPr>
          <a:xfrm>
            <a:off x="6645260" y="0"/>
            <a:ext cx="6409950" cy="5959663"/>
          </a:xfr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59B4611-8473-4EBD-8E0D-DE6575F55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715" y="5432097"/>
            <a:ext cx="3848100" cy="12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6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27BF4-C69A-277A-C11E-7D1207FC0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44D8D439-93D5-0278-B071-A50658C17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6813" y="336544"/>
            <a:ext cx="5380038" cy="492131"/>
          </a:xfrm>
        </p:spPr>
        <p:txBody>
          <a:bodyPr anchor="t">
            <a:noAutofit/>
          </a:bodyPr>
          <a:lstStyle/>
          <a:p>
            <a:r>
              <a:rPr lang="nl-NL" sz="4400" dirty="0"/>
              <a:t>Scope</a:t>
            </a:r>
          </a:p>
        </p:txBody>
      </p:sp>
      <p:sp>
        <p:nvSpPr>
          <p:cNvPr id="18" name="Ondertitel 17">
            <a:extLst>
              <a:ext uri="{FF2B5EF4-FFF2-40B4-BE49-F238E27FC236}">
                <a16:creationId xmlns:a16="http://schemas.microsoft.com/office/drawing/2014/main" id="{A66F138B-2BCD-D34E-4D70-50D77EC50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813" y="1212850"/>
            <a:ext cx="5203508" cy="4786312"/>
          </a:xfrm>
        </p:spPr>
        <p:txBody>
          <a:bodyPr>
            <a:normAutofit/>
          </a:bodyPr>
          <a:lstStyle/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Presentatie is beperkt tot de milieuregels in het Omgevingsplan.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Geen inhoudelijke regels in de presentatie maar het proces.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Mijn eigen/onze ervaringen en er zijn “</a:t>
            </a:r>
            <a:r>
              <a:rPr lang="nl-NL" sz="2400" i="1" dirty="0"/>
              <a:t>vele wegen die naar Rome leiden</a:t>
            </a:r>
            <a:r>
              <a:rPr lang="nl-NL" sz="2400" dirty="0"/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Want geen “format” voorgeschreven, dus … </a:t>
            </a:r>
          </a:p>
          <a:p>
            <a:pPr marL="0" indent="0">
              <a:buNone/>
            </a:pPr>
            <a:endParaRPr lang="nl-NL" sz="2400" dirty="0"/>
          </a:p>
          <a:p>
            <a:pPr marL="0" indent="0" algn="ctr">
              <a:buNone/>
            </a:pPr>
            <a:r>
              <a:rPr lang="nl-NL" sz="2800" b="1" u="sng" dirty="0"/>
              <a:t> Flinke klus voor een gemeente</a:t>
            </a:r>
            <a:r>
              <a:rPr lang="nl-NL" sz="2800" u="sng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344CB3-C891-687F-9276-D52ECB497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2038" y="6324037"/>
            <a:ext cx="4889499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invoegen &gt; Koptekst en voettekst</a:t>
            </a:r>
            <a:endParaRPr lang="nl-NL"/>
          </a:p>
        </p:txBody>
      </p:sp>
      <p:pic>
        <p:nvPicPr>
          <p:cNvPr id="7" name="Tijdelijke aanduiding voor afbeelding 6" descr="Afbeelding met buitenshuis, kleding, persoon, schoeisel">
            <a:extLst>
              <a:ext uri="{FF2B5EF4-FFF2-40B4-BE49-F238E27FC236}">
                <a16:creationId xmlns:a16="http://schemas.microsoft.com/office/drawing/2014/main" id="{FC85856D-6939-EA0F-809B-7C7CEDFBC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5" r="20445"/>
          <a:stretch/>
        </p:blipFill>
        <p:spPr>
          <a:xfrm flipH="1">
            <a:off x="6351" y="194"/>
            <a:ext cx="5945187" cy="6713612"/>
          </a:xfrm>
          <a:noFill/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D691E0-463D-FA13-BC74-49ABEF179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0" y="6324037"/>
            <a:ext cx="360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B71BB4A-7DC0-41F9-B589-288E53C2F0C1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04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15642E1-DC30-8342-E1AF-BE7672DD4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r="20482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7900393-4089-B9DF-6A59-5CC348677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6813" y="966784"/>
            <a:ext cx="5380038" cy="492131"/>
          </a:xfrm>
        </p:spPr>
        <p:txBody>
          <a:bodyPr/>
          <a:lstStyle/>
          <a:p>
            <a:r>
              <a:rPr lang="nl-NL" sz="4800" dirty="0"/>
              <a:t>Wie zit er in de zaal?</a:t>
            </a:r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A60301A-044C-A956-224D-B84F2DBE5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z="2000" dirty="0"/>
          </a:p>
          <a:p>
            <a:pPr>
              <a:spcBef>
                <a:spcPts val="600"/>
              </a:spcBef>
            </a:pPr>
            <a:endParaRPr lang="nl-NL" sz="2400" dirty="0"/>
          </a:p>
          <a:p>
            <a:pPr>
              <a:spcBef>
                <a:spcPts val="600"/>
              </a:spcBef>
            </a:pPr>
            <a:r>
              <a:rPr lang="nl-NL" sz="2400" dirty="0"/>
              <a:t>Gemeente</a:t>
            </a:r>
          </a:p>
          <a:p>
            <a:pPr>
              <a:spcBef>
                <a:spcPts val="600"/>
              </a:spcBef>
            </a:pPr>
            <a:endParaRPr lang="nl-NL" sz="2400" dirty="0"/>
          </a:p>
          <a:p>
            <a:pPr>
              <a:spcBef>
                <a:spcPts val="600"/>
              </a:spcBef>
            </a:pPr>
            <a:r>
              <a:rPr lang="nl-NL" sz="2400" dirty="0"/>
              <a:t>Omgevingsdienst</a:t>
            </a:r>
          </a:p>
          <a:p>
            <a:pPr>
              <a:spcBef>
                <a:spcPts val="600"/>
              </a:spcBef>
            </a:pPr>
            <a:endParaRPr lang="nl-NL" sz="2400" dirty="0"/>
          </a:p>
          <a:p>
            <a:pPr>
              <a:spcBef>
                <a:spcPts val="600"/>
              </a:spcBef>
            </a:pPr>
            <a:r>
              <a:rPr lang="nl-NL" sz="2400" dirty="0"/>
              <a:t>Provincie</a:t>
            </a:r>
          </a:p>
          <a:p>
            <a:pPr>
              <a:spcBef>
                <a:spcPts val="600"/>
              </a:spcBef>
            </a:pPr>
            <a:endParaRPr lang="nl-NL" sz="2400" dirty="0"/>
          </a:p>
          <a:p>
            <a:pPr>
              <a:spcBef>
                <a:spcPts val="600"/>
              </a:spcBef>
            </a:pPr>
            <a:r>
              <a:rPr lang="nl-NL" sz="2400" dirty="0"/>
              <a:t>Adviesbureau</a:t>
            </a:r>
          </a:p>
          <a:p>
            <a:pPr>
              <a:spcBef>
                <a:spcPts val="600"/>
              </a:spcBef>
            </a:pPr>
            <a:endParaRPr lang="nl-NL" sz="2400" dirty="0"/>
          </a:p>
          <a:p>
            <a:pPr>
              <a:spcBef>
                <a:spcPts val="600"/>
              </a:spcBef>
            </a:pPr>
            <a:r>
              <a:rPr lang="nl-NL" sz="2400" dirty="0"/>
              <a:t>Overige organisatie</a:t>
            </a: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3A6C00-85B5-2733-1F9F-0BE9D1CFD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6995A4-4223-38B0-76AC-D9C74D36D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588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400" dirty="0"/>
              <a:t>Van tijdelijk naar definitief Omgevingsplan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 descr="proces beschrijving van omzetten tijdelijk omgevingsplan naar definietf omgevingsplan">
            <a:extLst>
              <a:ext uri="{FF2B5EF4-FFF2-40B4-BE49-F238E27FC236}">
                <a16:creationId xmlns:a16="http://schemas.microsoft.com/office/drawing/2014/main" id="{5862046F-426C-F3D5-CCE9-4816E2BB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146229"/>
            <a:ext cx="6592409" cy="3969882"/>
          </a:xfrm>
          <a:prstGeom prst="rect">
            <a:avLst/>
          </a:prstGeom>
        </p:spPr>
      </p:pic>
      <p:pic>
        <p:nvPicPr>
          <p:cNvPr id="7" name="Afbeelding 6" descr="Bestuurlijke afwegeningsruimte in het omgevingsplan">
            <a:extLst>
              <a:ext uri="{FF2B5EF4-FFF2-40B4-BE49-F238E27FC236}">
                <a16:creationId xmlns:a16="http://schemas.microsoft.com/office/drawing/2014/main" id="{75DD651F-67F8-A1F0-9519-8BDC08222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909" y="3131170"/>
            <a:ext cx="4008508" cy="286799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6C33E11-0E35-34D7-DC9A-6D9B4F503482}"/>
              </a:ext>
            </a:extLst>
          </p:cNvPr>
          <p:cNvSpPr txBox="1"/>
          <p:nvPr/>
        </p:nvSpPr>
        <p:spPr>
          <a:xfrm rot="1599977">
            <a:off x="7351800" y="1750750"/>
            <a:ext cx="274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Instructieregels</a:t>
            </a:r>
            <a:endParaRPr lang="nl-NL" sz="2400" dirty="0">
              <a:solidFill>
                <a:srgbClr val="00B0F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4FE1356-B23F-9095-8573-E353086CF190}"/>
              </a:ext>
            </a:extLst>
          </p:cNvPr>
          <p:cNvSpPr txBox="1"/>
          <p:nvPr/>
        </p:nvSpPr>
        <p:spPr>
          <a:xfrm rot="20485961">
            <a:off x="9315449" y="227134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</a:rPr>
              <a:t>Bruidsschat</a:t>
            </a:r>
          </a:p>
        </p:txBody>
      </p:sp>
    </p:spTree>
    <p:extLst>
      <p:ext uri="{BB962C8B-B14F-4D97-AF65-F5344CB8AC3E}">
        <p14:creationId xmlns:p14="http://schemas.microsoft.com/office/powerpoint/2010/main" val="302673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3B3F5-92B8-A0F3-EDA8-45903844C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5787" y="353963"/>
            <a:ext cx="5435601" cy="528222"/>
          </a:xfrm>
        </p:spPr>
        <p:txBody>
          <a:bodyPr/>
          <a:lstStyle/>
          <a:p>
            <a:r>
              <a:rPr lang="nl-NL" sz="4400" dirty="0"/>
              <a:t>Aanpak West-Holland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EAD15E-FC41-D417-FE20-C6B22E9CE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5120" y="1356877"/>
            <a:ext cx="6360159" cy="3558023"/>
          </a:xfrm>
        </p:spPr>
        <p:txBody>
          <a:bodyPr/>
          <a:lstStyle/>
          <a:p>
            <a:r>
              <a:rPr lang="nl-NL" sz="2800" b="1" dirty="0"/>
              <a:t>Waarom?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Milieu maakt nu deel uit van het Omgevingsplan.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Ruimtelijke advisering door ODWH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Gemeenten hebben geen milieu specialisten meer in dienst/milieukennis ontbreekt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Gemeente kwamen bij ons met vragen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Eenduidig advies kader vanuit ODWH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ODWH voert VTH uit voor Omgevingsplan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nl-NL" sz="2400" dirty="0"/>
          </a:p>
          <a:p>
            <a:pPr>
              <a:spcBef>
                <a:spcPts val="1200"/>
              </a:spcBef>
            </a:pPr>
            <a:r>
              <a:rPr lang="nl-NL" sz="2400" dirty="0"/>
              <a:t>Welke stappen hebben wij genomen?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14" name="Picture Placeholder 13" descr="A train station with many buildings&#10;&#10;AI-generated content may be incorrect.">
            <a:extLst>
              <a:ext uri="{FF2B5EF4-FFF2-40B4-BE49-F238E27FC236}">
                <a16:creationId xmlns:a16="http://schemas.microsoft.com/office/drawing/2014/main" id="{8165ED55-00CB-6106-83A1-C6372315F7F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>
          <a:xfrm>
            <a:off x="-826861" y="-109310"/>
            <a:ext cx="5814785" cy="5814785"/>
          </a:xfrm>
        </p:spPr>
      </p:pic>
    </p:spTree>
    <p:extLst>
      <p:ext uri="{BB962C8B-B14F-4D97-AF65-F5344CB8AC3E}">
        <p14:creationId xmlns:p14="http://schemas.microsoft.com/office/powerpoint/2010/main" val="358169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783E9-1C9F-92CD-2CE4-11B3430EF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C1054-7F57-B8C4-18BC-37676E487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8213" y="353963"/>
            <a:ext cx="5368925" cy="528222"/>
          </a:xfrm>
        </p:spPr>
        <p:txBody>
          <a:bodyPr/>
          <a:lstStyle/>
          <a:p>
            <a:r>
              <a:rPr lang="nl-NL" sz="4000" dirty="0"/>
              <a:t>Analyse bruidsschat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7E4205-7D3F-E6FE-B02A-B168C9DC8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1537" y="1356877"/>
            <a:ext cx="5903765" cy="355802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nl-NL" sz="2400" b="1" dirty="0"/>
              <a:t>Analyse is als eerste uitgevoerd (2022)</a:t>
            </a:r>
            <a:endParaRPr lang="nl-NL" sz="24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Onze eigen kennis opbouwen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Ondersteuning gemeenten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Per milieu thema is een analyse gemaakt.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Projectteam met een RO adviseur, inhoudelijke adviseur en VTH medewerkers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Per milieuregel is bepaald: </a:t>
            </a:r>
          </a:p>
          <a:p>
            <a:pPr marL="808038" indent="-271463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nl-NL" sz="2000" dirty="0"/>
              <a:t>Overnemen</a:t>
            </a:r>
          </a:p>
          <a:p>
            <a:pPr marL="808038" indent="-271463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nl-NL" sz="2000" dirty="0"/>
              <a:t>Aanpassen</a:t>
            </a:r>
          </a:p>
          <a:p>
            <a:pPr marL="808038" indent="-271463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nl-NL" sz="2000" dirty="0"/>
              <a:t>Schrappen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EB7938DD-2751-EE0C-ADC0-79289B3C2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r="10562"/>
          <a:stretch>
            <a:fillRect/>
          </a:stretch>
        </p:blipFill>
        <p:spPr>
          <a:xfrm>
            <a:off x="0" y="0"/>
            <a:ext cx="5290298" cy="5290257"/>
          </a:xfrm>
        </p:spPr>
      </p:pic>
    </p:spTree>
    <p:extLst>
      <p:ext uri="{BB962C8B-B14F-4D97-AF65-F5344CB8AC3E}">
        <p14:creationId xmlns:p14="http://schemas.microsoft.com/office/powerpoint/2010/main" val="41668806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IPLO Kleuren">
      <a:dk1>
        <a:srgbClr val="000000"/>
      </a:dk1>
      <a:lt1>
        <a:sysClr val="window" lastClr="FFFFFF"/>
      </a:lt1>
      <a:dk2>
        <a:srgbClr val="35577E"/>
      </a:dk2>
      <a:lt2>
        <a:srgbClr val="FFFFFF"/>
      </a:lt2>
      <a:accent1>
        <a:srgbClr val="34573A"/>
      </a:accent1>
      <a:accent2>
        <a:srgbClr val="35577E"/>
      </a:accent2>
      <a:accent3>
        <a:srgbClr val="D3752B"/>
      </a:accent3>
      <a:accent4>
        <a:srgbClr val="97B550"/>
      </a:accent4>
      <a:accent5>
        <a:srgbClr val="D6DDE5"/>
      </a:accent5>
      <a:accent6>
        <a:srgbClr val="F6E3D4"/>
      </a:accent6>
      <a:hlink>
        <a:srgbClr val="35577E"/>
      </a:hlink>
      <a:folHlink>
        <a:srgbClr val="35577E"/>
      </a:folHlink>
    </a:clrScheme>
    <a:fontScheme name="IPLO">
      <a:majorFont>
        <a:latin typeface="Asap SemiBold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chakeldag 2025 PowerPoint Template Digitaal Toegankelijk" id="{12406DB1-8DB9-44A6-A2E2-8685FD0B3BB7}" vid="{B6CCD726-C29C-401D-99DF-A0EFF5529559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chakeldag 2025 PowerPoint Template Digitaal Toegankelijk" id="{12406DB1-8DB9-44A6-A2E2-8685FD0B3BB7}" vid="{0ECA86D6-2DEF-40C8-ACE0-65768174FE44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8459e5-1c0e-45f4-a4c2-1ed9407c8a60">
      <UserInfo>
        <DisplayName/>
        <AccountId xsi:nil="true"/>
        <AccountType/>
      </UserInfo>
    </SharedWithUsers>
    <TaxCatchAll xmlns="f68459e5-1c0e-45f4-a4c2-1ed9407c8a60" xsi:nil="true"/>
    <lcf76f155ced4ddcb4097134ff3c332f xmlns="4d455ac1-572d-4100-bba0-a2dfb9a0807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71F76E7E7F824AB7A8778FF12C4CE8" ma:contentTypeVersion="14" ma:contentTypeDescription="Een nieuw document maken." ma:contentTypeScope="" ma:versionID="ee01d46e1eac4197b8c982fd4dadce30">
  <xsd:schema xmlns:xsd="http://www.w3.org/2001/XMLSchema" xmlns:xs="http://www.w3.org/2001/XMLSchema" xmlns:p="http://schemas.microsoft.com/office/2006/metadata/properties" xmlns:ns2="4d455ac1-572d-4100-bba0-a2dfb9a08071" xmlns:ns3="f68459e5-1c0e-45f4-a4c2-1ed9407c8a60" targetNamespace="http://schemas.microsoft.com/office/2006/metadata/properties" ma:root="true" ma:fieldsID="6d8ad72457cf113ba67887909274791c" ns2:_="" ns3:_="">
    <xsd:import namespace="4d455ac1-572d-4100-bba0-a2dfb9a08071"/>
    <xsd:import namespace="f68459e5-1c0e-45f4-a4c2-1ed9407c8a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55ac1-572d-4100-bba0-a2dfb9a08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0abb4764-856e-420c-9370-7ca6f53f76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459e5-1c0e-45f4-a4c2-1ed9407c8a6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f672a74-863b-4ffb-83f5-326c6fcafc4c}" ma:internalName="TaxCatchAll" ma:showField="CatchAllData" ma:web="f68459e5-1c0e-45f4-a4c2-1ed9407c8a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67956D-ED40-49AD-B46F-D68E8AF2250A}">
  <ds:schemaRefs>
    <ds:schemaRef ds:uri="http://schemas.microsoft.com/office/2006/metadata/properties"/>
    <ds:schemaRef ds:uri="http://schemas.microsoft.com/office/infopath/2007/PartnerControls"/>
    <ds:schemaRef ds:uri="f68459e5-1c0e-45f4-a4c2-1ed9407c8a60"/>
    <ds:schemaRef ds:uri="4d455ac1-572d-4100-bba0-a2dfb9a08071"/>
  </ds:schemaRefs>
</ds:datastoreItem>
</file>

<file path=customXml/itemProps2.xml><?xml version="1.0" encoding="utf-8"?>
<ds:datastoreItem xmlns:ds="http://schemas.openxmlformats.org/officeDocument/2006/customXml" ds:itemID="{E6F85806-3174-449B-ADE5-39392107FA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455ac1-572d-4100-bba0-a2dfb9a08071"/>
    <ds:schemaRef ds:uri="f68459e5-1c0e-45f4-a4c2-1ed9407c8a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16B0CB-ECC6-4E64-90B7-EA02718102C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5359</TotalTime>
  <Words>890</Words>
  <Application>Microsoft Office PowerPoint</Application>
  <PresentationFormat>Breedbeeld</PresentationFormat>
  <Paragraphs>174</Paragraphs>
  <Slides>24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5" baseType="lpstr">
      <vt:lpstr>Abadi Extra Light</vt:lpstr>
      <vt:lpstr>Aptos</vt:lpstr>
      <vt:lpstr>Arial</vt:lpstr>
      <vt:lpstr>Asap</vt:lpstr>
      <vt:lpstr>Asap SemiBold</vt:lpstr>
      <vt:lpstr>Calibri</vt:lpstr>
      <vt:lpstr>Courier New</vt:lpstr>
      <vt:lpstr>Times New Roman</vt:lpstr>
      <vt:lpstr>Verdana</vt:lpstr>
      <vt:lpstr>Kantoorthema</vt:lpstr>
      <vt:lpstr>Aangepast ontwerp</vt:lpstr>
      <vt:lpstr>Introductie van de Schakel Special</vt:lpstr>
      <vt:lpstr>Milieuregels in het Omgevingsplan </vt:lpstr>
      <vt:lpstr>Onderwerpen</vt:lpstr>
      <vt:lpstr>Even voorstellen</vt:lpstr>
      <vt:lpstr>Scope</vt:lpstr>
      <vt:lpstr>Wie zit er in de zaal?</vt:lpstr>
      <vt:lpstr>Van tijdelijk naar definitief Omgevingsplan</vt:lpstr>
      <vt:lpstr>Aanpak West-Holland</vt:lpstr>
      <vt:lpstr>Analyse bruidsschat</vt:lpstr>
      <vt:lpstr>Inwerkingtreding Omgevingswet</vt:lpstr>
      <vt:lpstr>Project ODWH: Advisering Omgevingsplan</vt:lpstr>
      <vt:lpstr>Projectopzet/uitvoering</vt:lpstr>
      <vt:lpstr>Waar staan we nu/resultaten</vt:lpstr>
      <vt:lpstr>Ervaringen op inhoud</vt:lpstr>
      <vt:lpstr>Ervaringen op het proces</vt:lpstr>
      <vt:lpstr>Samenwerking met ketenpartners</vt:lpstr>
      <vt:lpstr>Wat gebeurt er de Noordelijke regio’s?</vt:lpstr>
      <vt:lpstr>Landelijk ontwikkelingen</vt:lpstr>
      <vt:lpstr>Consultatie milieuregels Omgevingsplan</vt:lpstr>
      <vt:lpstr>https://vng.nl/artikelen/consultatie-milieuregels-omgevingsplan </vt:lpstr>
      <vt:lpstr>Ervaringen met de consultatie</vt:lpstr>
      <vt:lpstr>Advies  Gemeenten en OD’s: weet elkaar te vinden  voor de Milieuregels!</vt:lpstr>
      <vt:lpstr>Heb je nog vragen? </vt:lpstr>
      <vt:lpstr>Meer weten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Femke Luiten | Obsession</dc:creator>
  <cp:lastModifiedBy>Jonkers, Henk (RWS WVL)</cp:lastModifiedBy>
  <cp:revision>7</cp:revision>
  <cp:lastPrinted>2025-11-24T15:45:24Z</cp:lastPrinted>
  <dcterms:created xsi:type="dcterms:W3CDTF">2025-11-10T07:48:44Z</dcterms:created>
  <dcterms:modified xsi:type="dcterms:W3CDTF">2025-11-28T08:12:19Z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0x0101002E71F76E7E7F824AB7A8778FF12C4CE8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