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7" r:id="rId3"/>
  </p:sldMasterIdLst>
  <p:notesMasterIdLst>
    <p:notesMasterId r:id="rId30"/>
  </p:notesMasterIdLst>
  <p:sldIdLst>
    <p:sldId id="256" r:id="rId4"/>
    <p:sldId id="257" r:id="rId5"/>
    <p:sldId id="259" r:id="rId6"/>
    <p:sldId id="266" r:id="rId7"/>
    <p:sldId id="264" r:id="rId8"/>
    <p:sldId id="301" r:id="rId9"/>
    <p:sldId id="303" r:id="rId10"/>
    <p:sldId id="304" r:id="rId11"/>
    <p:sldId id="305" r:id="rId12"/>
    <p:sldId id="837" r:id="rId13"/>
    <p:sldId id="832" r:id="rId14"/>
    <p:sldId id="831" r:id="rId15"/>
    <p:sldId id="834" r:id="rId16"/>
    <p:sldId id="826" r:id="rId17"/>
    <p:sldId id="829" r:id="rId18"/>
    <p:sldId id="836" r:id="rId19"/>
    <p:sldId id="825" r:id="rId20"/>
    <p:sldId id="828" r:id="rId21"/>
    <p:sldId id="835" r:id="rId22"/>
    <p:sldId id="824" r:id="rId23"/>
    <p:sldId id="833" r:id="rId24"/>
    <p:sldId id="827" r:id="rId25"/>
    <p:sldId id="830" r:id="rId26"/>
    <p:sldId id="300" r:id="rId27"/>
    <p:sldId id="269" r:id="rId28"/>
    <p:sldId id="261"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726"/>
  </p:normalViewPr>
  <p:slideViewPr>
    <p:cSldViewPr snapToGrid="0" showGuides="1">
      <p:cViewPr varScale="1">
        <p:scale>
          <a:sx n="116" d="100"/>
          <a:sy n="116" d="100"/>
        </p:scale>
        <p:origin x="102" y="84"/>
      </p:cViewPr>
      <p:guideLst>
        <p:guide pos="3840"/>
        <p:guide orient="horz" pos="216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59695-2CA7-400E-896D-210B5153E9FD}" type="datetimeFigureOut">
              <a:rPr lang="nl-NL" smtClean="0"/>
              <a:t>1-12-2025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04C93-797C-4EBB-9AAD-63C2F3576D20}" type="slidenum">
              <a:rPr lang="nl-NL" smtClean="0"/>
              <a:t>‹nr.›</a:t>
            </a:fld>
            <a:endParaRPr lang="nl-NL"/>
          </a:p>
        </p:txBody>
      </p:sp>
    </p:spTree>
    <p:extLst>
      <p:ext uri="{BB962C8B-B14F-4D97-AF65-F5344CB8AC3E}">
        <p14:creationId xmlns:p14="http://schemas.microsoft.com/office/powerpoint/2010/main" val="138883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is voor de medewerkers van IPLO. Werkzaam bij een andere organisatie, pas dan aan zoals gewenst</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25</a:t>
            </a:fld>
            <a:endParaRPr lang="nl-NL"/>
          </a:p>
        </p:txBody>
      </p:sp>
    </p:spTree>
    <p:extLst>
      <p:ext uri="{BB962C8B-B14F-4D97-AF65-F5344CB8AC3E}">
        <p14:creationId xmlns:p14="http://schemas.microsoft.com/office/powerpoint/2010/main" val="693391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V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Ontwikkelingen DSO – Schakeldag 27-11-2027</a:t>
            </a:r>
            <a:endParaRPr lang="nl-NL" dirty="0"/>
          </a:p>
        </p:txBody>
      </p:sp>
      <p:pic>
        <p:nvPicPr>
          <p:cNvPr id="11" name="Graphic 10">
            <a:extLst>
              <a:ext uri="{FF2B5EF4-FFF2-40B4-BE49-F238E27FC236}">
                <a16:creationId xmlns:a16="http://schemas.microsoft.com/office/drawing/2014/main" id="{6055F990-61A8-0786-78A7-F0D3C04C5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5671" y="10400"/>
            <a:ext cx="6896065" cy="342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pic>
        <p:nvPicPr>
          <p:cNvPr id="7" name="Afbeelding 6" descr="Afbeelding met Lettertype, schermopname, Graphics, grafische vormgeving&#10;&#10;Door AI gegenereerde inhoud is mogelijk onjuist.">
            <a:extLst>
              <a:ext uri="{FF2B5EF4-FFF2-40B4-BE49-F238E27FC236}">
                <a16:creationId xmlns:a16="http://schemas.microsoft.com/office/drawing/2014/main" id="{353D4464-162C-1D3C-2926-8C146B3013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589" y="380724"/>
            <a:ext cx="2042401" cy="587087"/>
          </a:xfrm>
          <a:prstGeom prst="rect">
            <a:avLst/>
          </a:prstGeom>
        </p:spPr>
      </p:pic>
    </p:spTree>
    <p:extLst>
      <p:ext uri="{BB962C8B-B14F-4D97-AF65-F5344CB8AC3E}">
        <p14:creationId xmlns:p14="http://schemas.microsoft.com/office/powerpoint/2010/main" val="34916897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234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353493983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11339281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75079715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498270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81734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47738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674550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7" name="Rechthoek 6">
            <a:extLst>
              <a:ext uri="{FF2B5EF4-FFF2-40B4-BE49-F238E27FC236}">
                <a16:creationId xmlns:a16="http://schemas.microsoft.com/office/drawing/2014/main" id="{E18E1D89-AC64-E14C-A351-0097B0BA1A06}"/>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813998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Ontwikkelingen DSO – Schakeldag 27-11-2027</a:t>
            </a:r>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51084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V02">
    <p:spTree>
      <p:nvGrpSpPr>
        <p:cNvPr id="1" name=""/>
        <p:cNvGrpSpPr/>
        <p:nvPr/>
      </p:nvGrpSpPr>
      <p:grpSpPr>
        <a:xfrm>
          <a:off x="0" y="0"/>
          <a:ext cx="0" cy="0"/>
          <a:chOff x="0" y="0"/>
          <a:chExt cx="0" cy="0"/>
        </a:xfrm>
      </p:grpSpPr>
      <p:pic>
        <p:nvPicPr>
          <p:cNvPr id="7" name="Afbeelding 6" descr="Afbeelding met Lettertype, schermopname, Graphics, grafische vormgeving&#10;&#10;Door AI gegenereerde inhoud is mogelijk onjuist.">
            <a:extLst>
              <a:ext uri="{FF2B5EF4-FFF2-40B4-BE49-F238E27FC236}">
                <a16:creationId xmlns:a16="http://schemas.microsoft.com/office/drawing/2014/main" id="{51F660C7-9ECC-A705-6A95-73155CAA2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589" y="380724"/>
            <a:ext cx="2042401" cy="587087"/>
          </a:xfrm>
          <a:prstGeom prst="rect">
            <a:avLst/>
          </a:prstGeom>
        </p:spPr>
      </p:pic>
      <p:pic>
        <p:nvPicPr>
          <p:cNvPr id="6" name="Graphic 5">
            <a:extLst>
              <a:ext uri="{FF2B5EF4-FFF2-40B4-BE49-F238E27FC236}">
                <a16:creationId xmlns:a16="http://schemas.microsoft.com/office/drawing/2014/main" id="{CBEF4368-5F82-CF1A-D5D2-4AC66AAAD89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24136" y="10400"/>
            <a:ext cx="6897600" cy="3420761"/>
          </a:xfrm>
          <a:prstGeom prst="rect">
            <a:avLst/>
          </a:prstGeom>
        </p:spPr>
      </p:pic>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Ontwikkelingen DSO – Schakeldag 27-11-2027</a:t>
            </a:r>
            <a:endParaRPr lang="nl-NL" dirty="0"/>
          </a:p>
        </p:txBody>
      </p:sp>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8982951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Ontwikkelingen DSO – Schakeldag 27-11-2027</a:t>
            </a:r>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Tree>
    <p:extLst>
      <p:ext uri="{BB962C8B-B14F-4D97-AF65-F5344CB8AC3E}">
        <p14:creationId xmlns:p14="http://schemas.microsoft.com/office/powerpoint/2010/main" val="264058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Ontwikkelingen DSO – Schakeldag 27-11-2027</a:t>
            </a:r>
            <a:endParaRPr lang="nl-NL" dirty="0"/>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1165460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r>
              <a:rPr lang="nl-NL"/>
              <a:t>Ontwikkelingen DSO – Schakeldag 27-11-2027</a:t>
            </a:r>
            <a:endParaRPr lang="nl-NL" dirty="0"/>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71754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r>
              <a:rPr lang="nl-NL"/>
              <a:t>Ontwikkelingen DSO – Schakeldag 27-11-2027</a:t>
            </a:r>
            <a:endParaRPr lang="nl-NL" dirty="0"/>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74310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r>
              <a:rPr lang="nl-NL"/>
              <a:t>Ontwikkelingen DSO – Schakeldag 27-11-2027</a:t>
            </a:r>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68112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a:xfrm>
            <a:off x="601133" y="1169391"/>
            <a:ext cx="4981736" cy="663123"/>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Ontwikkelingen DSO – Schakeldag 27-11-2027</a:t>
            </a:r>
            <a:endParaRPr lang="nl-NL" dirty="0"/>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32782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Ontwikkelingen DSO – Schakeldag 27-11-2027</a:t>
            </a:r>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Tree>
    <p:extLst>
      <p:ext uri="{BB962C8B-B14F-4D97-AF65-F5344CB8AC3E}">
        <p14:creationId xmlns:p14="http://schemas.microsoft.com/office/powerpoint/2010/main" val="3721762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Ontwikkelingen DSO – Schakeldag 27-11-2027</a:t>
            </a:r>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656839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98DE1AE-CCA3-4EDA-A419-89957154C2C7}" type="datetime1">
              <a:rPr lang="nl-NL" smtClean="0"/>
              <a:t>1-12-2025</a:t>
            </a:fld>
            <a:endParaRPr lang="nl-NL"/>
          </a:p>
        </p:txBody>
      </p:sp>
      <p:sp>
        <p:nvSpPr>
          <p:cNvPr id="5" name="Footer Placeholder 4"/>
          <p:cNvSpPr>
            <a:spLocks noGrp="1"/>
          </p:cNvSpPr>
          <p:nvPr>
            <p:ph type="ftr" sz="quarter" idx="11"/>
          </p:nvPr>
        </p:nvSpPr>
        <p:spPr/>
        <p:txBody>
          <a:bodyPr/>
          <a:lstStyle/>
          <a:p>
            <a:r>
              <a:rPr lang="nl-NL"/>
              <a:t>Terug naar PFP</a:t>
            </a:r>
          </a:p>
        </p:txBody>
      </p:sp>
      <p:sp>
        <p:nvSpPr>
          <p:cNvPr id="6" name="Slide Number Placeholder 5"/>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2465919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B453F34-742C-42D0-9D4B-92FE0D1DC424}" type="datetime1">
              <a:rPr lang="nl-NL" smtClean="0"/>
              <a:t>1-12-2025</a:t>
            </a:fld>
            <a:endParaRPr lang="nl-NL"/>
          </a:p>
        </p:txBody>
      </p:sp>
      <p:sp>
        <p:nvSpPr>
          <p:cNvPr id="5" name="Footer Placeholder 4"/>
          <p:cNvSpPr>
            <a:spLocks noGrp="1"/>
          </p:cNvSpPr>
          <p:nvPr>
            <p:ph type="ftr" sz="quarter" idx="11"/>
          </p:nvPr>
        </p:nvSpPr>
        <p:spPr/>
        <p:txBody>
          <a:bodyPr/>
          <a:lstStyle/>
          <a:p>
            <a:r>
              <a:rPr lang="nl-NL"/>
              <a:t>Terug naar PFP</a:t>
            </a:r>
          </a:p>
        </p:txBody>
      </p:sp>
      <p:sp>
        <p:nvSpPr>
          <p:cNvPr id="6" name="Slide Number Placeholder 5"/>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527743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Copy + Afbeeldin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246813"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Ontwikkelingen DSO – Schakeldag 27-11-2027</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5954141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A51FA611-C50A-47CD-AC99-51A325BC160F}" type="datetime1">
              <a:rPr lang="nl-NL" smtClean="0"/>
              <a:t>1-12-2025</a:t>
            </a:fld>
            <a:endParaRPr lang="nl-NL"/>
          </a:p>
        </p:txBody>
      </p:sp>
      <p:sp>
        <p:nvSpPr>
          <p:cNvPr id="5" name="Footer Placeholder 4"/>
          <p:cNvSpPr>
            <a:spLocks noGrp="1"/>
          </p:cNvSpPr>
          <p:nvPr>
            <p:ph type="ftr" sz="quarter" idx="11"/>
          </p:nvPr>
        </p:nvSpPr>
        <p:spPr/>
        <p:txBody>
          <a:bodyPr/>
          <a:lstStyle/>
          <a:p>
            <a:r>
              <a:rPr lang="nl-NL"/>
              <a:t>Terug naar PFP</a:t>
            </a:r>
          </a:p>
        </p:txBody>
      </p:sp>
      <p:sp>
        <p:nvSpPr>
          <p:cNvPr id="6" name="Slide Number Placeholder 5"/>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1200875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14F6C5A1-45F9-4D34-B12C-52F88D209885}" type="datetime1">
              <a:rPr lang="nl-NL" smtClean="0"/>
              <a:t>1-12-2025</a:t>
            </a:fld>
            <a:endParaRPr lang="nl-NL"/>
          </a:p>
        </p:txBody>
      </p:sp>
      <p:sp>
        <p:nvSpPr>
          <p:cNvPr id="6" name="Footer Placeholder 5"/>
          <p:cNvSpPr>
            <a:spLocks noGrp="1"/>
          </p:cNvSpPr>
          <p:nvPr>
            <p:ph type="ftr" sz="quarter" idx="11"/>
          </p:nvPr>
        </p:nvSpPr>
        <p:spPr/>
        <p:txBody>
          <a:bodyPr/>
          <a:lstStyle/>
          <a:p>
            <a:r>
              <a:rPr lang="nl-NL"/>
              <a:t>Terug naar PFP</a:t>
            </a:r>
          </a:p>
        </p:txBody>
      </p:sp>
      <p:sp>
        <p:nvSpPr>
          <p:cNvPr id="7" name="Slide Number Placeholder 6"/>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1668831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9"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31ACA58-D636-4C46-B219-19952571B105}" type="datetime1">
              <a:rPr lang="nl-NL" smtClean="0"/>
              <a:t>1-12-2025</a:t>
            </a:fld>
            <a:endParaRPr lang="nl-NL"/>
          </a:p>
        </p:txBody>
      </p:sp>
      <p:sp>
        <p:nvSpPr>
          <p:cNvPr id="8" name="Footer Placeholder 7"/>
          <p:cNvSpPr>
            <a:spLocks noGrp="1"/>
          </p:cNvSpPr>
          <p:nvPr>
            <p:ph type="ftr" sz="quarter" idx="11"/>
          </p:nvPr>
        </p:nvSpPr>
        <p:spPr/>
        <p:txBody>
          <a:bodyPr/>
          <a:lstStyle/>
          <a:p>
            <a:r>
              <a:rPr lang="nl-NL"/>
              <a:t>Terug naar PFP</a:t>
            </a:r>
          </a:p>
        </p:txBody>
      </p:sp>
      <p:sp>
        <p:nvSpPr>
          <p:cNvPr id="9" name="Slide Number Placeholder 8"/>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3743636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872FC63-BAA7-4300-BE46-3B346B8D5897}" type="datetime1">
              <a:rPr lang="nl-NL" smtClean="0"/>
              <a:t>1-12-2025</a:t>
            </a:fld>
            <a:endParaRPr lang="nl-NL"/>
          </a:p>
        </p:txBody>
      </p:sp>
      <p:sp>
        <p:nvSpPr>
          <p:cNvPr id="4" name="Footer Placeholder 3"/>
          <p:cNvSpPr>
            <a:spLocks noGrp="1"/>
          </p:cNvSpPr>
          <p:nvPr>
            <p:ph type="ftr" sz="quarter" idx="11"/>
          </p:nvPr>
        </p:nvSpPr>
        <p:spPr/>
        <p:txBody>
          <a:bodyPr/>
          <a:lstStyle/>
          <a:p>
            <a:r>
              <a:rPr lang="nl-NL"/>
              <a:t>Terug naar PFP</a:t>
            </a:r>
          </a:p>
        </p:txBody>
      </p:sp>
      <p:sp>
        <p:nvSpPr>
          <p:cNvPr id="5" name="Slide Number Placeholder 4"/>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1101782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FEDA1-C60D-481D-9596-F0FD22033C20}" type="datetime1">
              <a:rPr lang="nl-NL" smtClean="0"/>
              <a:t>1-12-2025</a:t>
            </a:fld>
            <a:endParaRPr lang="nl-NL"/>
          </a:p>
        </p:txBody>
      </p:sp>
      <p:sp>
        <p:nvSpPr>
          <p:cNvPr id="3" name="Footer Placeholder 2"/>
          <p:cNvSpPr>
            <a:spLocks noGrp="1"/>
          </p:cNvSpPr>
          <p:nvPr>
            <p:ph type="ftr" sz="quarter" idx="11"/>
          </p:nvPr>
        </p:nvSpPr>
        <p:spPr/>
        <p:txBody>
          <a:bodyPr/>
          <a:lstStyle/>
          <a:p>
            <a:r>
              <a:rPr lang="nl-NL"/>
              <a:t>Terug naar PFP</a:t>
            </a:r>
          </a:p>
        </p:txBody>
      </p:sp>
      <p:sp>
        <p:nvSpPr>
          <p:cNvPr id="4" name="Slide Number Placeholder 3"/>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369507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807AA81-9C6A-43D8-A9D2-F97696ECC185}" type="datetime1">
              <a:rPr lang="nl-NL" smtClean="0"/>
              <a:t>1-12-2025</a:t>
            </a:fld>
            <a:endParaRPr lang="nl-NL"/>
          </a:p>
        </p:txBody>
      </p:sp>
      <p:sp>
        <p:nvSpPr>
          <p:cNvPr id="6" name="Footer Placeholder 5"/>
          <p:cNvSpPr>
            <a:spLocks noGrp="1"/>
          </p:cNvSpPr>
          <p:nvPr>
            <p:ph type="ftr" sz="quarter" idx="11"/>
          </p:nvPr>
        </p:nvSpPr>
        <p:spPr/>
        <p:txBody>
          <a:bodyPr/>
          <a:lstStyle/>
          <a:p>
            <a:r>
              <a:rPr lang="nl-NL"/>
              <a:t>Terug naar PFP</a:t>
            </a:r>
          </a:p>
        </p:txBody>
      </p:sp>
      <p:sp>
        <p:nvSpPr>
          <p:cNvPr id="7" name="Slide Number Placeholder 6"/>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3604615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CED67D5-7334-4A1F-BA07-5B67C2A1470E}" type="datetime1">
              <a:rPr lang="nl-NL" smtClean="0"/>
              <a:t>1-12-2025</a:t>
            </a:fld>
            <a:endParaRPr lang="nl-NL"/>
          </a:p>
        </p:txBody>
      </p:sp>
      <p:sp>
        <p:nvSpPr>
          <p:cNvPr id="6" name="Footer Placeholder 5"/>
          <p:cNvSpPr>
            <a:spLocks noGrp="1"/>
          </p:cNvSpPr>
          <p:nvPr>
            <p:ph type="ftr" sz="quarter" idx="11"/>
          </p:nvPr>
        </p:nvSpPr>
        <p:spPr/>
        <p:txBody>
          <a:bodyPr/>
          <a:lstStyle/>
          <a:p>
            <a:r>
              <a:rPr lang="nl-NL"/>
              <a:t>Terug naar PFP</a:t>
            </a:r>
          </a:p>
        </p:txBody>
      </p:sp>
      <p:sp>
        <p:nvSpPr>
          <p:cNvPr id="7" name="Slide Number Placeholder 6"/>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1837993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9D972C9-C3D4-4DE4-B2E4-90F6841BFD9D}" type="datetime1">
              <a:rPr lang="nl-NL" smtClean="0"/>
              <a:t>1-12-2025</a:t>
            </a:fld>
            <a:endParaRPr lang="nl-NL"/>
          </a:p>
        </p:txBody>
      </p:sp>
      <p:sp>
        <p:nvSpPr>
          <p:cNvPr id="5" name="Footer Placeholder 4"/>
          <p:cNvSpPr>
            <a:spLocks noGrp="1"/>
          </p:cNvSpPr>
          <p:nvPr>
            <p:ph type="ftr" sz="quarter" idx="11"/>
          </p:nvPr>
        </p:nvSpPr>
        <p:spPr/>
        <p:txBody>
          <a:bodyPr/>
          <a:lstStyle/>
          <a:p>
            <a:r>
              <a:rPr lang="nl-NL"/>
              <a:t>Terug naar PFP</a:t>
            </a:r>
          </a:p>
        </p:txBody>
      </p:sp>
      <p:sp>
        <p:nvSpPr>
          <p:cNvPr id="6" name="Slide Number Placeholder 5"/>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2030388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26667BC-6640-4E80-A27C-CC520FEC281F}" type="datetime1">
              <a:rPr lang="nl-NL" smtClean="0"/>
              <a:t>1-12-2025</a:t>
            </a:fld>
            <a:endParaRPr lang="nl-NL"/>
          </a:p>
        </p:txBody>
      </p:sp>
      <p:sp>
        <p:nvSpPr>
          <p:cNvPr id="5" name="Footer Placeholder 4"/>
          <p:cNvSpPr>
            <a:spLocks noGrp="1"/>
          </p:cNvSpPr>
          <p:nvPr>
            <p:ph type="ftr" sz="quarter" idx="11"/>
          </p:nvPr>
        </p:nvSpPr>
        <p:spPr/>
        <p:txBody>
          <a:bodyPr/>
          <a:lstStyle/>
          <a:p>
            <a:r>
              <a:rPr lang="nl-NL"/>
              <a:t>Terug naar PFP</a:t>
            </a:r>
          </a:p>
        </p:txBody>
      </p:sp>
      <p:sp>
        <p:nvSpPr>
          <p:cNvPr id="6" name="Slide Number Placeholder 5"/>
          <p:cNvSpPr>
            <a:spLocks noGrp="1"/>
          </p:cNvSpPr>
          <p:nvPr>
            <p:ph type="sldNum" sz="quarter" idx="12"/>
          </p:nvPr>
        </p:nvSpPr>
        <p:spPr/>
        <p:txBody>
          <a:bodyPr/>
          <a:lstStyle/>
          <a:p>
            <a:fld id="{87F34691-5488-4037-898F-089D64712A36}" type="slidenum">
              <a:rPr lang="nl-NL" smtClean="0"/>
              <a:t>‹nr.›</a:t>
            </a:fld>
            <a:endParaRPr lang="nl-NL"/>
          </a:p>
        </p:txBody>
      </p:sp>
    </p:spTree>
    <p:extLst>
      <p:ext uri="{BB962C8B-B14F-4D97-AF65-F5344CB8AC3E}">
        <p14:creationId xmlns:p14="http://schemas.microsoft.com/office/powerpoint/2010/main" val="192454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Hoofdstuk + afb">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hasCustomPrompt="1"/>
          </p:nvPr>
        </p:nvSpPr>
        <p:spPr>
          <a:xfrm>
            <a:off x="6356145"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6" indent="-285756" algn="l">
              <a:buFont typeface="Arial"/>
              <a:buChar char="•"/>
              <a:defRPr sz="1800" baseline="0">
                <a:solidFill>
                  <a:srgbClr val="FFFFFF"/>
                </a:solidFill>
              </a:defRPr>
            </a:lvl1pPr>
            <a:lvl2pPr marL="457209" indent="0" algn="ctr">
              <a:buNone/>
              <a:defRPr>
                <a:solidFill>
                  <a:schemeClr val="tx1">
                    <a:tint val="75000"/>
                  </a:schemeClr>
                </a:solidFill>
              </a:defRPr>
            </a:lvl2pPr>
            <a:lvl3pPr marL="914418" indent="0" algn="ctr">
              <a:buNone/>
              <a:defRPr>
                <a:solidFill>
                  <a:schemeClr val="tx1">
                    <a:tint val="75000"/>
                  </a:schemeClr>
                </a:solidFill>
              </a:defRPr>
            </a:lvl3pPr>
            <a:lvl4pPr marL="1371627" indent="0" algn="ctr">
              <a:buNone/>
              <a:defRPr>
                <a:solidFill>
                  <a:schemeClr val="tx1">
                    <a:tint val="75000"/>
                  </a:schemeClr>
                </a:solidFill>
              </a:defRPr>
            </a:lvl4pPr>
            <a:lvl5pPr marL="1828837" indent="0" algn="ctr">
              <a:buNone/>
              <a:defRPr>
                <a:solidFill>
                  <a:schemeClr val="tx1">
                    <a:tint val="75000"/>
                  </a:schemeClr>
                </a:solidFill>
              </a:defRPr>
            </a:lvl5pPr>
            <a:lvl6pPr marL="2286046" indent="0" algn="ctr">
              <a:buNone/>
              <a:defRPr>
                <a:solidFill>
                  <a:schemeClr val="tx1">
                    <a:tint val="75000"/>
                  </a:schemeClr>
                </a:solidFill>
              </a:defRPr>
            </a:lvl6pPr>
            <a:lvl7pPr marL="2743255" indent="0" algn="ctr">
              <a:buNone/>
              <a:defRPr>
                <a:solidFill>
                  <a:schemeClr val="tx1">
                    <a:tint val="75000"/>
                  </a:schemeClr>
                </a:solidFill>
              </a:defRPr>
            </a:lvl7pPr>
            <a:lvl8pPr marL="3200464" indent="0" algn="ctr">
              <a:buNone/>
              <a:defRPr>
                <a:solidFill>
                  <a:schemeClr val="tx1">
                    <a:tint val="75000"/>
                  </a:schemeClr>
                </a:solidFill>
              </a:defRPr>
            </a:lvl8pPr>
            <a:lvl9pPr marL="3657673"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783" y="0"/>
            <a:ext cx="4060864" cy="898525"/>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4164037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 Titel + Copy">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351"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6246813"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Ontwikkelingen DSO – Schakeldag 27-11-2027</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9340107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 + 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6246814"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Ontwikkelingen DSO – Schakeldag 27-11-2027</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6246813"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6786813"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6249094"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6789094"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6251475"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6791475"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a:off x="-826861" y="-899885"/>
            <a:ext cx="6480000"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054669879"/>
      </p:ext>
    </p:extLst>
  </p:cSld>
  <p:clrMapOvr>
    <a:masterClrMapping/>
  </p:clrMapOvr>
  <p:extLst>
    <p:ext uri="{DCECCB84-F9BA-43D5-87BE-67443E8EF086}">
      <p15:sldGuideLst xmlns:p15="http://schemas.microsoft.com/office/powerpoint/2012/main">
        <p15:guide id="1" orient="horz" pos="353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C Copy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Ontwikkelingen DSO – Schakeldag 27-11-2027</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flipH="1">
            <a:off x="6258719" y="-865012"/>
            <a:ext cx="6969601"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704863263"/>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07"/>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1127562"/>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Ontwikkelingen DSO – Schakeldag 27-11-2027</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2437654"/>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243765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3178467"/>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3178466"/>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3911415"/>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3911414"/>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Tree>
    <p:extLst>
      <p:ext uri="{BB962C8B-B14F-4D97-AF65-F5344CB8AC3E}">
        <p14:creationId xmlns:p14="http://schemas.microsoft.com/office/powerpoint/2010/main" val="1435764976"/>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110442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110442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Ontwikkelingen DSO – Schakeldag 27-11-2027</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9624783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r weten?">
    <p:bg>
      <p:bgPr>
        <a:solidFill>
          <a:schemeClr val="tx2"/>
        </a:solidFill>
        <a:effectLst/>
      </p:bgPr>
    </p:bg>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61DBC0C-CECC-92E8-7621-0A1B8B342E61}"/>
              </a:ext>
            </a:extLst>
          </p:cNvPr>
          <p:cNvSpPr/>
          <p:nvPr userDrawn="1"/>
        </p:nvSpPr>
        <p:spPr>
          <a:xfrm>
            <a:off x="-742156" y="1077118"/>
            <a:ext cx="4791075" cy="4791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7740333" y="2181859"/>
            <a:ext cx="3875405" cy="438151"/>
          </a:xfrm>
        </p:spPr>
        <p:txBody>
          <a:bodyPr anchor="b">
            <a:noAutofit/>
          </a:bodyPr>
          <a:lstStyle>
            <a:lvl1pPr algn="l">
              <a:lnSpc>
                <a:spcPts val="4800"/>
              </a:lnSpc>
              <a:defRPr sz="3200">
                <a:solidFill>
                  <a:schemeClr val="bg1"/>
                </a:solidFill>
              </a:defRPr>
            </a:lvl1pPr>
          </a:lstStyle>
          <a:p>
            <a:r>
              <a:rPr lang="nl-NL" dirty="0"/>
              <a:t>Meer weten?</a:t>
            </a:r>
          </a:p>
        </p:txBody>
      </p:sp>
      <p:pic>
        <p:nvPicPr>
          <p:cNvPr id="7" name="Graphic 6">
            <a:extLst>
              <a:ext uri="{FF2B5EF4-FFF2-40B4-BE49-F238E27FC236}">
                <a16:creationId xmlns:a16="http://schemas.microsoft.com/office/drawing/2014/main" id="{22A3E3DB-68DA-97CF-92B0-2073EEF14E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6813" y="2847967"/>
            <a:ext cx="5368925" cy="1162066"/>
          </a:xfrm>
          <a:prstGeom prst="rect">
            <a:avLst/>
          </a:prstGeom>
        </p:spPr>
      </p:pic>
      <p:sp>
        <p:nvSpPr>
          <p:cNvPr id="12" name="Tijdelijke aanduiding voor tekst 11">
            <a:extLst>
              <a:ext uri="{FF2B5EF4-FFF2-40B4-BE49-F238E27FC236}">
                <a16:creationId xmlns:a16="http://schemas.microsoft.com/office/drawing/2014/main" id="{28452839-26B7-D7C9-A728-0C766FEE6C4B}"/>
              </a:ext>
            </a:extLst>
          </p:cNvPr>
          <p:cNvSpPr>
            <a:spLocks noGrp="1"/>
          </p:cNvSpPr>
          <p:nvPr>
            <p:ph type="body" sz="quarter" idx="10" hasCustomPrompt="1"/>
          </p:nvPr>
        </p:nvSpPr>
        <p:spPr>
          <a:xfrm>
            <a:off x="7740332" y="4217035"/>
            <a:ext cx="3875405" cy="332105"/>
          </a:xfrm>
        </p:spPr>
        <p:txBody>
          <a:bodyPr/>
          <a:lstStyle>
            <a:lvl1pPr marL="0" indent="0">
              <a:buNone/>
              <a:defRPr sz="2400">
                <a:solidFill>
                  <a:schemeClr val="accent4"/>
                </a:solidFill>
                <a:latin typeface="+mj-lt"/>
              </a:defRPr>
            </a:lvl1pPr>
          </a:lstStyle>
          <a:p>
            <a:pPr lvl="0"/>
            <a:r>
              <a:rPr lang="nl-NL" dirty="0"/>
              <a:t>Iplo.nl</a:t>
            </a:r>
          </a:p>
        </p:txBody>
      </p:sp>
      <p:sp>
        <p:nvSpPr>
          <p:cNvPr id="17" name="Tijdelijke aanduiding voor afbeelding 16">
            <a:extLst>
              <a:ext uri="{FF2B5EF4-FFF2-40B4-BE49-F238E27FC236}">
                <a16:creationId xmlns:a16="http://schemas.microsoft.com/office/drawing/2014/main" id="{4559956D-9DEE-6A75-53D3-552461F16E7D}"/>
              </a:ext>
            </a:extLst>
          </p:cNvPr>
          <p:cNvSpPr>
            <a:spLocks noGrp="1"/>
          </p:cNvSpPr>
          <p:nvPr>
            <p:ph type="pic" sz="quarter" idx="11" hasCustomPrompt="1"/>
          </p:nvPr>
        </p:nvSpPr>
        <p:spPr>
          <a:xfrm>
            <a:off x="-2219325" y="-400051"/>
            <a:ext cx="7745413" cy="7745413"/>
          </a:xfrm>
          <a:prstGeom prst="donut">
            <a:avLst>
              <a:gd name="adj" fmla="val 27202"/>
            </a:avLst>
          </a:prstGeom>
          <a:solidFill>
            <a:schemeClr val="accent5"/>
          </a:solidFill>
        </p:spPr>
        <p:txBody>
          <a:bodyPr lIns="0" tIns="756000" bIns="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40176930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3.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7F57F3-AECE-D976-3559-F251AC81AA51}"/>
              </a:ext>
            </a:extLst>
          </p:cNvPr>
          <p:cNvSpPr>
            <a:spLocks noGrp="1"/>
          </p:cNvSpPr>
          <p:nvPr>
            <p:ph type="title"/>
          </p:nvPr>
        </p:nvSpPr>
        <p:spPr>
          <a:xfrm>
            <a:off x="571500" y="384176"/>
            <a:ext cx="11044238" cy="1006213"/>
          </a:xfrm>
          <a:prstGeom prst="rect">
            <a:avLst/>
          </a:prstGeom>
        </p:spPr>
        <p:txBody>
          <a:bodyPr vert="horz" lIns="0" tIns="0" rIns="0" bIns="0" rtlCol="0" anchor="ctr">
            <a:normAutofit/>
          </a:bodyPr>
          <a:lstStyle/>
          <a:p>
            <a:r>
              <a:rPr lang="nl-NL" dirty="0"/>
              <a:t>Klik om stijl te </a:t>
            </a:r>
            <a:br>
              <a:rPr lang="nl-NL" dirty="0"/>
            </a:br>
            <a:r>
              <a:rPr lang="nl-NL" dirty="0"/>
              <a:t>bewerken</a:t>
            </a:r>
          </a:p>
        </p:txBody>
      </p:sp>
      <p:sp>
        <p:nvSpPr>
          <p:cNvPr id="3" name="Tijdelijke aanduiding voor tekst 2">
            <a:extLst>
              <a:ext uri="{FF2B5EF4-FFF2-40B4-BE49-F238E27FC236}">
                <a16:creationId xmlns:a16="http://schemas.microsoft.com/office/drawing/2014/main" id="{293F2252-11EA-B059-326C-39132E1E5064}"/>
              </a:ext>
            </a:extLst>
          </p:cNvPr>
          <p:cNvSpPr>
            <a:spLocks noGrp="1"/>
          </p:cNvSpPr>
          <p:nvPr>
            <p:ph type="body" idx="1"/>
          </p:nvPr>
        </p:nvSpPr>
        <p:spPr>
          <a:xfrm>
            <a:off x="571500" y="1774565"/>
            <a:ext cx="11044238" cy="4224598"/>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273D8C75-6249-66BB-CC2C-0CAD1C42FB10}"/>
              </a:ext>
            </a:extLst>
          </p:cNvPr>
          <p:cNvSpPr>
            <a:spLocks noGrp="1"/>
          </p:cNvSpPr>
          <p:nvPr>
            <p:ph type="ftr" sz="quarter" idx="3"/>
          </p:nvPr>
        </p:nvSpPr>
        <p:spPr>
          <a:xfrm>
            <a:off x="1062038" y="6324037"/>
            <a:ext cx="4889499" cy="180000"/>
          </a:xfrm>
          <a:prstGeom prst="rect">
            <a:avLst/>
          </a:prstGeom>
        </p:spPr>
        <p:txBody>
          <a:bodyPr vert="horz" lIns="0" tIns="0" rIns="0" bIns="0" rtlCol="0" anchor="b"/>
          <a:lstStyle>
            <a:lvl1pPr algn="l">
              <a:lnSpc>
                <a:spcPts val="1000"/>
              </a:lnSpc>
              <a:defRPr sz="1000">
                <a:solidFill>
                  <a:schemeClr val="tx1"/>
                </a:solidFill>
                <a:latin typeface="+mn-lt"/>
              </a:defRPr>
            </a:lvl1pPr>
          </a:lstStyle>
          <a:p>
            <a:r>
              <a:rPr lang="nl-NL"/>
              <a:t>Ontwikkelingen DSO – Schakeldag 27-11-2027</a:t>
            </a:r>
            <a:endParaRPr lang="nl-NL" dirty="0"/>
          </a:p>
        </p:txBody>
      </p:sp>
      <p:sp>
        <p:nvSpPr>
          <p:cNvPr id="6" name="Tijdelijke aanduiding voor dianummer 5">
            <a:extLst>
              <a:ext uri="{FF2B5EF4-FFF2-40B4-BE49-F238E27FC236}">
                <a16:creationId xmlns:a16="http://schemas.microsoft.com/office/drawing/2014/main" id="{8B072843-F20D-EC0F-D21A-7E685A9CF726}"/>
              </a:ext>
            </a:extLst>
          </p:cNvPr>
          <p:cNvSpPr>
            <a:spLocks noGrp="1"/>
          </p:cNvSpPr>
          <p:nvPr>
            <p:ph type="sldNum" sz="quarter" idx="4"/>
          </p:nvPr>
        </p:nvSpPr>
        <p:spPr>
          <a:xfrm>
            <a:off x="571500" y="6324037"/>
            <a:ext cx="360000" cy="180000"/>
          </a:xfrm>
          <a:prstGeom prst="rect">
            <a:avLst/>
          </a:prstGeom>
        </p:spPr>
        <p:txBody>
          <a:bodyPr vert="horz" lIns="0" tIns="0" rIns="0" bIns="0" rtlCol="0" anchor="b"/>
          <a:lstStyle>
            <a:lvl1pPr algn="l">
              <a:lnSpc>
                <a:spcPts val="1000"/>
              </a:lnSpc>
              <a:defRPr sz="1050">
                <a:solidFill>
                  <a:schemeClr val="tx1"/>
                </a:solidFill>
                <a:latin typeface="+mn-lt"/>
              </a:defRPr>
            </a:lvl1pPr>
          </a:lstStyle>
          <a:p>
            <a:fld id="{1B71BB4A-7DC0-41F9-B589-288E53C2F0C1}" type="slidenum">
              <a:rPr lang="nl-NL" smtClean="0"/>
              <a:pPr/>
              <a:t>‹nr.›</a:t>
            </a:fld>
            <a:endParaRPr lang="nl-NL" dirty="0"/>
          </a:p>
        </p:txBody>
      </p:sp>
    </p:spTree>
    <p:extLst>
      <p:ext uri="{BB962C8B-B14F-4D97-AF65-F5344CB8AC3E}">
        <p14:creationId xmlns:p14="http://schemas.microsoft.com/office/powerpoint/2010/main" val="358824837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2" r:id="rId5"/>
    <p:sldLayoutId id="2147483655" r:id="rId6"/>
    <p:sldLayoutId id="2147483657" r:id="rId7"/>
    <p:sldLayoutId id="2147483656" r:id="rId8"/>
    <p:sldLayoutId id="2147483653" r:id="rId9"/>
    <p:sldLayoutId id="2147483676" r:id="rId10"/>
  </p:sldLayoutIdLst>
  <p:hf sldNum="0" hdr="0" dt="0"/>
  <p:txStyles>
    <p:titleStyle>
      <a:lvl1pPr algn="l" defTabSz="914400" rtl="0" eaLnBrk="1" latinLnBrk="0" hangingPunct="1">
        <a:lnSpc>
          <a:spcPts val="5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77" userDrawn="1">
          <p15:clr>
            <a:srgbClr val="F26B43"/>
          </p15:clr>
        </p15:guide>
        <p15:guide id="2" pos="3749" userDrawn="1">
          <p15:clr>
            <a:srgbClr val="F26B43"/>
          </p15:clr>
        </p15:guide>
        <p15:guide id="3" pos="7317" userDrawn="1">
          <p15:clr>
            <a:srgbClr val="F26B43"/>
          </p15:clr>
        </p15:guide>
        <p15:guide id="4" pos="360" userDrawn="1">
          <p15:clr>
            <a:srgbClr val="F26B43"/>
          </p15:clr>
        </p15:guide>
        <p15:guide id="5" pos="3935" userDrawn="1">
          <p15:clr>
            <a:srgbClr val="F26B43"/>
          </p15:clr>
        </p15:guide>
        <p15:guide id="7" orient="horz" pos="242" userDrawn="1">
          <p15:clr>
            <a:srgbClr val="F26B43"/>
          </p15:clr>
        </p15:guide>
        <p15:guide id="8" orient="horz" pos="37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Afbeelding 12" descr="Afbeelding met Lettertype, schermopname, Graphics, grafische vormgeving&#10;&#10;Door AI gegenereerde inhoud is mogelijk onjuist.">
            <a:extLst>
              <a:ext uri="{FF2B5EF4-FFF2-40B4-BE49-F238E27FC236}">
                <a16:creationId xmlns:a16="http://schemas.microsoft.com/office/drawing/2014/main" id="{EC5D7BFA-26E4-A4D4-EA00-3AE3345B9E3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71589" y="239592"/>
            <a:ext cx="2042401" cy="587087"/>
          </a:xfrm>
          <a:prstGeom prst="rect">
            <a:avLst/>
          </a:prstGeom>
        </p:spPr>
      </p:pic>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endParaRPr lang="nl-NL" dirty="0"/>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r>
              <a:rPr lang="nl-NL"/>
              <a:t>Ontwikkelingen DSO – Schakeldag 27-11-2027</a:t>
            </a:r>
            <a:endParaRPr lang="nl-NL" dirty="0"/>
          </a:p>
        </p:txBody>
      </p:sp>
    </p:spTree>
    <p:extLst>
      <p:ext uri="{BB962C8B-B14F-4D97-AF65-F5344CB8AC3E}">
        <p14:creationId xmlns:p14="http://schemas.microsoft.com/office/powerpoint/2010/main" val="189524931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372E8-4AFD-4891-836A-60C4D5E73C5F}" type="datetime1">
              <a:rPr lang="nl-NL" smtClean="0"/>
              <a:t>1-12-2025</a:t>
            </a:fld>
            <a:endParaRPr lang="nl-N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Terug naar PFP</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F34691-5488-4037-898F-089D64712A36}" type="slidenum">
              <a:rPr lang="nl-NL" smtClean="0"/>
              <a:t>‹nr.›</a:t>
            </a:fld>
            <a:endParaRPr lang="nl-NL"/>
          </a:p>
        </p:txBody>
      </p:sp>
    </p:spTree>
    <p:extLst>
      <p:ext uri="{BB962C8B-B14F-4D97-AF65-F5344CB8AC3E}">
        <p14:creationId xmlns:p14="http://schemas.microsoft.com/office/powerpoint/2010/main" val="237289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hyperlink" Target="https://iplo.nl/contact/vragenformulier/" TargetMode="External"/><Relationship Id="rId2" Type="http://schemas.openxmlformats.org/officeDocument/2006/relationships/hyperlink" Target="http://www.iplo.nl/" TargetMode="External"/><Relationship Id="rId1" Type="http://schemas.openxmlformats.org/officeDocument/2006/relationships/slideLayout" Target="../slideLayouts/slideLayout7.xml"/><Relationship Id="rId5" Type="http://schemas.openxmlformats.org/officeDocument/2006/relationships/hyperlink" Target="https://iplo.nl/nieuwsbrief/" TargetMode="External"/><Relationship Id="rId4" Type="http://schemas.openxmlformats.org/officeDocument/2006/relationships/hyperlink" Target="https://iplo.nl/over-ons/informatiepunt-leefomgevin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hennie.genee@minbzk.n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hyperlink" Target="mailto:arie.duindam@kadaster.nl"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iplo.nl/digitaal-stelsel/documenten/visie-globaal-programma-eisen-doelarchitectuur/" TargetMode="Externa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0F7B3-618C-5CD7-40DE-FB8E9CABEDFA}"/>
              </a:ext>
            </a:extLst>
          </p:cNvPr>
          <p:cNvSpPr>
            <a:spLocks noGrp="1"/>
          </p:cNvSpPr>
          <p:nvPr>
            <p:ph type="title" idx="4294967295"/>
          </p:nvPr>
        </p:nvSpPr>
        <p:spPr>
          <a:xfrm>
            <a:off x="571500" y="-1006213"/>
            <a:ext cx="11044238" cy="1006213"/>
          </a:xfrm>
        </p:spPr>
        <p:txBody>
          <a:bodyPr vert="horz" lIns="0" tIns="0" rIns="0" bIns="0" rtlCol="0" anchor="b">
            <a:normAutofit fontScale="90000"/>
          </a:bodyPr>
          <a:lstStyle/>
          <a:p>
            <a:r>
              <a:rPr lang="nl-NL" dirty="0" err="1"/>
              <a:t>Openingsdia</a:t>
            </a:r>
            <a:br>
              <a:rPr lang="nl-NL" dirty="0"/>
            </a:br>
            <a:endParaRPr lang="nl-NL" dirty="0"/>
          </a:p>
        </p:txBody>
      </p:sp>
    </p:spTree>
    <p:extLst>
      <p:ext uri="{BB962C8B-B14F-4D97-AF65-F5344CB8AC3E}">
        <p14:creationId xmlns:p14="http://schemas.microsoft.com/office/powerpoint/2010/main" val="143333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40ECF-7D13-7D12-8D06-7EC29322109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0F87959-4D9B-5A33-FFE5-47121B8A2919}"/>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91" r="20491"/>
          <a:stretch>
            <a:fillRect/>
          </a:stretch>
        </p:blipFill>
        <p:spPr/>
      </p:pic>
      <p:sp>
        <p:nvSpPr>
          <p:cNvPr id="3" name="Titel 2">
            <a:extLst>
              <a:ext uri="{FF2B5EF4-FFF2-40B4-BE49-F238E27FC236}">
                <a16:creationId xmlns:a16="http://schemas.microsoft.com/office/drawing/2014/main" id="{235893C5-3384-96E0-029F-4714ECA7C570}"/>
              </a:ext>
              <a:ext uri="{C183D7F6-B498-43B3-948B-1728B52AA6E4}">
                <adec:decorative xmlns:adec="http://schemas.microsoft.com/office/drawing/2017/decorative" val="1"/>
              </a:ext>
            </a:extLst>
          </p:cNvPr>
          <p:cNvSpPr>
            <a:spLocks noGrp="1"/>
          </p:cNvSpPr>
          <p:nvPr>
            <p:ph type="ctrTitle"/>
          </p:nvPr>
        </p:nvSpPr>
        <p:spPr/>
        <p:txBody>
          <a:bodyPr/>
          <a:lstStyle/>
          <a:p>
            <a:r>
              <a:rPr lang="nl-NL" dirty="0"/>
              <a:t>Ontwikkelingen </a:t>
            </a:r>
          </a:p>
        </p:txBody>
      </p:sp>
      <p:sp>
        <p:nvSpPr>
          <p:cNvPr id="4" name="Ondertitel 3">
            <a:extLst>
              <a:ext uri="{FF2B5EF4-FFF2-40B4-BE49-F238E27FC236}">
                <a16:creationId xmlns:a16="http://schemas.microsoft.com/office/drawing/2014/main" id="{3E50B60A-4EF9-AF5A-F15A-97027CA0FA69}"/>
              </a:ext>
              <a:ext uri="{C183D7F6-B498-43B3-948B-1728B52AA6E4}">
                <adec:decorative xmlns:adec="http://schemas.microsoft.com/office/drawing/2017/decorative" val="1"/>
              </a:ext>
            </a:extLst>
          </p:cNvPr>
          <p:cNvSpPr>
            <a:spLocks noGrp="1"/>
          </p:cNvSpPr>
          <p:nvPr>
            <p:ph type="subTitle" idx="1"/>
          </p:nvPr>
        </p:nvSpPr>
        <p:spPr/>
        <p:txBody>
          <a:bodyPr/>
          <a:lstStyle/>
          <a:p>
            <a:pPr>
              <a:buFont typeface="+mj-lt"/>
              <a:buAutoNum type="alphaUcPeriod"/>
            </a:pPr>
            <a:endParaRPr lang="nl-NL" dirty="0"/>
          </a:p>
          <a:p>
            <a:pPr>
              <a:buFont typeface="+mj-lt"/>
              <a:buAutoNum type="alphaUcPeriod"/>
            </a:pPr>
            <a:r>
              <a:rPr lang="nl-NL" dirty="0"/>
              <a:t>Visie, strategische thema’s en bedrijfsfuncties</a:t>
            </a:r>
          </a:p>
          <a:p>
            <a:pPr>
              <a:buFont typeface="+mj-lt"/>
              <a:buAutoNum type="alphaUcPeriod"/>
            </a:pPr>
            <a:r>
              <a:rPr lang="nl-NL" dirty="0"/>
              <a:t>Ontwikkelproces: Safe Agile</a:t>
            </a:r>
          </a:p>
          <a:p>
            <a:pPr>
              <a:buFont typeface="+mj-lt"/>
              <a:buAutoNum type="alphaUcPeriod"/>
            </a:pPr>
            <a:endParaRPr lang="nl-NL" dirty="0"/>
          </a:p>
          <a:p>
            <a:pPr>
              <a:buFont typeface="+mj-lt"/>
              <a:buAutoNum type="alphaUcPeriod" startAt="3"/>
            </a:pPr>
            <a:r>
              <a:rPr lang="nl-NL" b="1" dirty="0"/>
              <a:t>‘Rolling forecast’ DSO-LV komende 6 kwartalen</a:t>
            </a:r>
          </a:p>
          <a:p>
            <a:pPr>
              <a:buFont typeface="+mj-lt"/>
              <a:buAutoNum type="alphaUcPeriod" startAt="3"/>
            </a:pPr>
            <a:r>
              <a:rPr lang="nl-NL" b="1" dirty="0"/>
              <a:t>Toelichting enkele grote onderwerpen Portfolio DSO-LV</a:t>
            </a:r>
          </a:p>
        </p:txBody>
      </p:sp>
      <p:sp>
        <p:nvSpPr>
          <p:cNvPr id="5" name="Tijdelijke aanduiding voor voettekst 4">
            <a:extLst>
              <a:ext uri="{FF2B5EF4-FFF2-40B4-BE49-F238E27FC236}">
                <a16:creationId xmlns:a16="http://schemas.microsoft.com/office/drawing/2014/main" id="{6A444547-C3D0-4F0D-63E7-4F09BB442B95}"/>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nl-NL" sz="1000" b="0" i="0" u="none" strike="noStrike" kern="1200" cap="none" spc="0" normalizeH="0" baseline="0" noProof="0">
                <a:ln>
                  <a:noFill/>
                </a:ln>
                <a:solidFill>
                  <a:srgbClr val="000000"/>
                </a:solidFill>
                <a:effectLst/>
                <a:uLnTx/>
                <a:uFillTx/>
                <a:latin typeface="Asap"/>
                <a:ea typeface="+mn-ea"/>
                <a:cs typeface="+mn-cs"/>
              </a:rPr>
              <a:t>Ontwikkelingen DSO – Schakeldag 27-11-2027</a:t>
            </a:r>
            <a:endParaRPr kumimoji="0" lang="nl-NL" sz="1000" b="0" i="0" u="none" strike="noStrike" kern="1200" cap="none" spc="0" normalizeH="0" baseline="0" noProof="0" dirty="0">
              <a:ln>
                <a:noFill/>
              </a:ln>
              <a:solidFill>
                <a:srgbClr val="000000"/>
              </a:solidFill>
              <a:effectLst/>
              <a:uLnTx/>
              <a:uFillTx/>
              <a:latin typeface="Asap"/>
              <a:ea typeface="+mn-ea"/>
              <a:cs typeface="+mn-cs"/>
            </a:endParaRPr>
          </a:p>
        </p:txBody>
      </p:sp>
      <p:pic>
        <p:nvPicPr>
          <p:cNvPr id="7" name="Graphic 6">
            <a:extLst>
              <a:ext uri="{FF2B5EF4-FFF2-40B4-BE49-F238E27FC236}">
                <a16:creationId xmlns:a16="http://schemas.microsoft.com/office/drawing/2014/main" id="{4A658CA3-FC39-EBE2-5012-403E4CD2E8F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2300" y="384176"/>
            <a:ext cx="444500" cy="444500"/>
          </a:xfrm>
          <a:prstGeom prst="rect">
            <a:avLst/>
          </a:prstGeom>
        </p:spPr>
      </p:pic>
    </p:spTree>
    <p:extLst>
      <p:ext uri="{BB962C8B-B14F-4D97-AF65-F5344CB8AC3E}">
        <p14:creationId xmlns:p14="http://schemas.microsoft.com/office/powerpoint/2010/main" val="1894926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8C34-AA5D-45DA-55FA-FB005AE4D584}"/>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E2B7762-9ED4-E70A-D753-5CF1F9B67EE8}"/>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82" r="20482"/>
          <a:stretch>
            <a:fillRect/>
          </a:stretch>
        </p:blipFill>
        <p:spPr/>
      </p:pic>
      <p:sp>
        <p:nvSpPr>
          <p:cNvPr id="3" name="Titel 2">
            <a:extLst>
              <a:ext uri="{FF2B5EF4-FFF2-40B4-BE49-F238E27FC236}">
                <a16:creationId xmlns:a16="http://schemas.microsoft.com/office/drawing/2014/main" id="{2CE17739-DCEA-D0A2-A2A5-BA95853C6E6F}"/>
              </a:ext>
              <a:ext uri="{C183D7F6-B498-43B3-948B-1728B52AA6E4}">
                <adec:decorative xmlns:adec="http://schemas.microsoft.com/office/drawing/2017/decorative" val="1"/>
              </a:ext>
            </a:extLst>
          </p:cNvPr>
          <p:cNvSpPr>
            <a:spLocks noGrp="1"/>
          </p:cNvSpPr>
          <p:nvPr>
            <p:ph type="ctrTitle"/>
          </p:nvPr>
        </p:nvSpPr>
        <p:spPr>
          <a:xfrm>
            <a:off x="6246813" y="336545"/>
            <a:ext cx="5380038" cy="655828"/>
          </a:xfrm>
        </p:spPr>
        <p:txBody>
          <a:bodyPr/>
          <a:lstStyle/>
          <a:p>
            <a:r>
              <a:rPr lang="nl-NL" sz="4400" dirty="0"/>
              <a:t>Strategische thema’s 2</a:t>
            </a:r>
            <a:br>
              <a:rPr lang="nl-NL" sz="4400" dirty="0"/>
            </a:br>
            <a:endParaRPr lang="nl-NL" sz="1800" dirty="0"/>
          </a:p>
        </p:txBody>
      </p:sp>
      <p:sp>
        <p:nvSpPr>
          <p:cNvPr id="4" name="Ondertitel 3">
            <a:extLst>
              <a:ext uri="{FF2B5EF4-FFF2-40B4-BE49-F238E27FC236}">
                <a16:creationId xmlns:a16="http://schemas.microsoft.com/office/drawing/2014/main" id="{D7D0F2A3-37ED-42C8-52EA-E40597130753}"/>
              </a:ext>
              <a:ext uri="{C183D7F6-B498-43B3-948B-1728B52AA6E4}">
                <adec:decorative xmlns:adec="http://schemas.microsoft.com/office/drawing/2017/decorative" val="1"/>
              </a:ext>
            </a:extLst>
          </p:cNvPr>
          <p:cNvSpPr>
            <a:spLocks noGrp="1"/>
          </p:cNvSpPr>
          <p:nvPr>
            <p:ph type="subTitle" idx="1"/>
          </p:nvPr>
        </p:nvSpPr>
        <p:spPr>
          <a:xfrm>
            <a:off x="6240464" y="1407229"/>
            <a:ext cx="5938836" cy="4786312"/>
          </a:xfrm>
        </p:spPr>
        <p:txBody>
          <a:bodyPr/>
          <a:lstStyle/>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samenwerken </a:t>
            </a:r>
            <a:r>
              <a:rPr lang="nl-NL" b="1" dirty="0">
                <a:solidFill>
                  <a:srgbClr val="FF0000"/>
                </a:solidFill>
                <a:latin typeface="Calibri" panose="020F0502020204030204" pitchFamily="34" charset="0"/>
                <a:ea typeface="Calibri" panose="020F0502020204030204" pitchFamily="34" charset="0"/>
                <a:cs typeface="Calibri" panose="020F0502020204030204" pitchFamily="34" charset="0"/>
              </a:rPr>
              <a:t>(I. Samenwerken)</a:t>
            </a:r>
            <a:endParaRPr lang="nl-NL"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vergunningverlening, toezicht en handhaving (VTH)</a:t>
            </a:r>
            <a:br>
              <a:rPr lang="nl-NL" b="1" dirty="0">
                <a:latin typeface="Calibri" panose="020F0502020204030204" pitchFamily="34" charset="0"/>
                <a:ea typeface="Calibri" panose="020F0502020204030204" pitchFamily="34" charset="0"/>
                <a:cs typeface="Calibri" panose="020F0502020204030204" pitchFamily="34" charset="0"/>
              </a:rPr>
            </a:br>
            <a:r>
              <a:rPr lang="nl-NL" b="1" dirty="0">
                <a:solidFill>
                  <a:srgbClr val="FF0000"/>
                </a:solidFill>
                <a:latin typeface="Calibri" panose="020F0502020204030204" pitchFamily="34" charset="0"/>
                <a:ea typeface="Calibri" panose="020F0502020204030204" pitchFamily="34" charset="0"/>
                <a:cs typeface="Calibri" panose="020F0502020204030204" pitchFamily="34" charset="0"/>
              </a:rPr>
              <a:t>(I. Samenwerken)</a:t>
            </a: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Aansluiten bronnen van omgevingsinformatie </a:t>
            </a:r>
            <a:br>
              <a:rPr lang="nl-NL" b="1" dirty="0">
                <a:latin typeface="Calibri" panose="020F0502020204030204" pitchFamily="34" charset="0"/>
                <a:ea typeface="Calibri" panose="020F0502020204030204" pitchFamily="34" charset="0"/>
                <a:cs typeface="Calibri" panose="020F0502020204030204" pitchFamily="34" charset="0"/>
              </a:rPr>
            </a:br>
            <a:r>
              <a:rPr lang="nl-NL" b="1" dirty="0">
                <a:solidFill>
                  <a:srgbClr val="FF0000"/>
                </a:solidFill>
                <a:latin typeface="Calibri" panose="020F0502020204030204" pitchFamily="34" charset="0"/>
                <a:ea typeface="Calibri" panose="020F0502020204030204" pitchFamily="34" charset="0"/>
                <a:cs typeface="Calibri" panose="020F0502020204030204" pitchFamily="34" charset="0"/>
              </a:rPr>
              <a:t>(II. Informatiebronnen)</a:t>
            </a:r>
          </a:p>
          <a:p>
            <a:pPr>
              <a:buFont typeface="+mj-lt"/>
              <a:buAutoNum type="arabicPeriod"/>
            </a:pPr>
            <a:r>
              <a:rPr lang="nl-NL" dirty="0" err="1">
                <a:latin typeface="Calibri" panose="020F0502020204030204" pitchFamily="34" charset="0"/>
                <a:ea typeface="Calibri" panose="020F0502020204030204" pitchFamily="34" charset="0"/>
                <a:cs typeface="Calibri" panose="020F0502020204030204" pitchFamily="34" charset="0"/>
              </a:rPr>
              <a:t>Onderzoekshulp</a:t>
            </a: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omgevingsdocumenten (STOP/TP) </a:t>
            </a:r>
            <a:r>
              <a:rPr lang="nl-NL" b="1" dirty="0">
                <a:solidFill>
                  <a:srgbClr val="FF0000"/>
                </a:solidFill>
                <a:latin typeface="Calibri" panose="020F0502020204030204" pitchFamily="34" charset="0"/>
                <a:ea typeface="Calibri" panose="020F0502020204030204" pitchFamily="34" charset="0"/>
                <a:cs typeface="Calibri" panose="020F0502020204030204" pitchFamily="34" charset="0"/>
              </a:rPr>
              <a:t>(III. Planketen)</a:t>
            </a: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Eén loket / Gebruikersvriendelijkheid</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zienswijze en bezwaar</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3D en dynamische informatie</a:t>
            </a: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rechterlijke macht </a:t>
            </a:r>
            <a:br>
              <a:rPr lang="nl-NL" b="1" dirty="0">
                <a:latin typeface="Calibri" panose="020F0502020204030204" pitchFamily="34" charset="0"/>
                <a:ea typeface="Calibri" panose="020F0502020204030204" pitchFamily="34" charset="0"/>
                <a:cs typeface="Calibri" panose="020F0502020204030204" pitchFamily="34" charset="0"/>
              </a:rPr>
            </a:br>
            <a:r>
              <a:rPr lang="nl-NL" b="1" dirty="0">
                <a:solidFill>
                  <a:srgbClr val="FF0000"/>
                </a:solidFill>
                <a:latin typeface="Calibri" panose="020F0502020204030204" pitchFamily="34" charset="0"/>
                <a:ea typeface="Calibri" panose="020F0502020204030204" pitchFamily="34" charset="0"/>
                <a:cs typeface="Calibri" panose="020F0502020204030204" pitchFamily="34" charset="0"/>
              </a:rPr>
              <a:t>(IV. Oriënteren/gebruiken)</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Waarborgen gegevenskwaliteit</a:t>
            </a: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800" dirty="0">
              <a:latin typeface="Calibri" panose="020F0502020204030204" pitchFamily="34" charset="0"/>
              <a:ea typeface="Calibri" panose="020F0502020204030204" pitchFamily="34" charset="0"/>
              <a:cs typeface="Times New Roman" panose="02020603050405020304" pitchFamily="18"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p:txBody>
      </p:sp>
      <p:sp>
        <p:nvSpPr>
          <p:cNvPr id="5" name="Tijdelijke aanduiding voor voettekst 4">
            <a:extLst>
              <a:ext uri="{FF2B5EF4-FFF2-40B4-BE49-F238E27FC236}">
                <a16:creationId xmlns:a16="http://schemas.microsoft.com/office/drawing/2014/main" id="{0B5BD63D-A776-EF59-392E-0EB57FD34C63}"/>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Asap"/>
                <a:ea typeface="+mn-ea"/>
                <a:cs typeface="+mn-cs"/>
              </a:rPr>
              <a:t>Ontwikkelingen DSO – </a:t>
            </a:r>
            <a:r>
              <a:rPr kumimoji="0" lang="nl-NL" sz="1000" b="0" i="0" u="none" strike="noStrike" kern="1200" cap="none" spc="0" normalizeH="0" baseline="0" noProof="0" dirty="0" err="1">
                <a:ln>
                  <a:noFill/>
                </a:ln>
                <a:solidFill>
                  <a:srgbClr val="000000"/>
                </a:solidFill>
                <a:effectLst/>
                <a:uLnTx/>
                <a:uFillTx/>
                <a:latin typeface="Asap"/>
                <a:ea typeface="+mn-ea"/>
                <a:cs typeface="+mn-cs"/>
              </a:rPr>
              <a:t>Schakeldag</a:t>
            </a:r>
            <a:r>
              <a:rPr kumimoji="0" lang="nl-NL" sz="1000" b="0" i="0" u="none" strike="noStrike" kern="1200" cap="none" spc="0" normalizeH="0" baseline="0" noProof="0" dirty="0">
                <a:ln>
                  <a:noFill/>
                </a:ln>
                <a:solidFill>
                  <a:srgbClr val="000000"/>
                </a:solidFill>
                <a:effectLst/>
                <a:uLnTx/>
                <a:uFillTx/>
                <a:latin typeface="Asap"/>
                <a:ea typeface="+mn-ea"/>
                <a:cs typeface="+mn-cs"/>
              </a:rPr>
              <a:t> 27-11-2027</a:t>
            </a:r>
          </a:p>
        </p:txBody>
      </p:sp>
      <p:sp>
        <p:nvSpPr>
          <p:cNvPr id="2" name="Titel 2">
            <a:extLst>
              <a:ext uri="{FF2B5EF4-FFF2-40B4-BE49-F238E27FC236}">
                <a16:creationId xmlns:a16="http://schemas.microsoft.com/office/drawing/2014/main" id="{2FFBCCA7-C949-ECD3-6998-D8DB8ACD4484}"/>
              </a:ext>
              <a:ext uri="{C183D7F6-B498-43B3-948B-1728B52AA6E4}">
                <adec:decorative xmlns:adec="http://schemas.microsoft.com/office/drawing/2017/decorative" val="1"/>
              </a:ext>
            </a:extLst>
          </p:cNvPr>
          <p:cNvSpPr txBox="1">
            <a:spLocks/>
          </p:cNvSpPr>
          <p:nvPr/>
        </p:nvSpPr>
        <p:spPr>
          <a:xfrm>
            <a:off x="6246813" y="664459"/>
            <a:ext cx="5380038" cy="875413"/>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pPr marL="0" marR="0" lvl="0" indent="0" algn="l" defTabSz="914400" rtl="0" eaLnBrk="1" fontAlgn="auto" latinLnBrk="0" hangingPunct="1">
              <a:lnSpc>
                <a:spcPts val="5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0000"/>
                </a:solidFill>
                <a:effectLst/>
                <a:uLnTx/>
                <a:uFillTx/>
                <a:latin typeface="Asap SemiBold"/>
                <a:ea typeface="+mj-ea"/>
                <a:cs typeface="+mj-cs"/>
              </a:rPr>
              <a:t>(</a:t>
            </a:r>
            <a:r>
              <a:rPr lang="nl-NL" sz="1800" b="1" dirty="0">
                <a:solidFill>
                  <a:srgbClr val="FF0000"/>
                </a:solidFill>
                <a:latin typeface="Asap SemiBold"/>
              </a:rPr>
              <a:t>en grote onderwerpen Portfolio DSO-LV</a:t>
            </a:r>
            <a:r>
              <a:rPr kumimoji="0" lang="nl-NL" sz="1800" b="1" i="0" u="none" strike="noStrike" kern="1200" cap="none" spc="0" normalizeH="0" baseline="0" noProof="0" dirty="0">
                <a:ln>
                  <a:noFill/>
                </a:ln>
                <a:solidFill>
                  <a:srgbClr val="FF0000"/>
                </a:solidFill>
                <a:effectLst/>
                <a:uLnTx/>
                <a:uFillTx/>
                <a:latin typeface="Asap SemiBold"/>
                <a:ea typeface="+mj-ea"/>
                <a:cs typeface="+mj-cs"/>
              </a:rPr>
              <a:t>)</a:t>
            </a:r>
          </a:p>
        </p:txBody>
      </p:sp>
    </p:spTree>
    <p:extLst>
      <p:ext uri="{BB962C8B-B14F-4D97-AF65-F5344CB8AC3E}">
        <p14:creationId xmlns:p14="http://schemas.microsoft.com/office/powerpoint/2010/main" val="1026608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7FB-E3D0-A400-77FF-EFC0C1B83AF6}"/>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869521BC-C0D8-5A6D-7799-68F2FE540503}"/>
              </a:ext>
              <a:ext uri="{C183D7F6-B498-43B3-948B-1728B52AA6E4}">
                <adec:decorative xmlns:adec="http://schemas.microsoft.com/office/drawing/2017/decorative" val="1"/>
              </a:ext>
            </a:extLst>
          </p:cNvPr>
          <p:cNvGrpSpPr/>
          <p:nvPr/>
        </p:nvGrpSpPr>
        <p:grpSpPr>
          <a:xfrm>
            <a:off x="179240" y="403715"/>
            <a:ext cx="11210944" cy="6348565"/>
            <a:chOff x="5497475" y="690705"/>
            <a:chExt cx="15695322" cy="7871838"/>
          </a:xfrm>
        </p:grpSpPr>
        <p:sp>
          <p:nvSpPr>
            <p:cNvPr id="5" name="Rechthoek: afgeronde hoeken 55">
              <a:extLst>
                <a:ext uri="{FF2B5EF4-FFF2-40B4-BE49-F238E27FC236}">
                  <a16:creationId xmlns:a16="http://schemas.microsoft.com/office/drawing/2014/main" id="{4EA5A1B6-7C1E-35ED-583A-4EE6550B55AD}"/>
                </a:ext>
              </a:extLst>
            </p:cNvPr>
            <p:cNvSpPr/>
            <p:nvPr/>
          </p:nvSpPr>
          <p:spPr>
            <a:xfrm>
              <a:off x="5497475" y="4172442"/>
              <a:ext cx="15658944" cy="2996533"/>
            </a:xfrm>
            <a:prstGeom prst="round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algn="ctr" defTabSz="326578">
                <a:defRPr/>
              </a:pPr>
              <a:r>
                <a:rPr lang="nl-NL" sz="1000" b="1" dirty="0">
                  <a:solidFill>
                    <a:prstClr val="black"/>
                  </a:solidFill>
                  <a:latin typeface="Calibri" panose="020F0502020204030204"/>
                </a:rPr>
                <a:t>Bedrijfsfuncties</a:t>
              </a:r>
              <a:br>
                <a:rPr lang="nl-NL" sz="1000" b="1" dirty="0">
                  <a:solidFill>
                    <a:prstClr val="black"/>
                  </a:solidFill>
                  <a:latin typeface="Calibri" panose="020F0502020204030204"/>
                </a:rPr>
              </a:br>
              <a:r>
                <a:rPr lang="nl-NL" sz="1000" b="1" dirty="0">
                  <a:solidFill>
                    <a:prstClr val="black"/>
                  </a:solidFill>
                  <a:latin typeface="Calibri" panose="020F0502020204030204"/>
                </a:rPr>
                <a:t>G</a:t>
              </a:r>
              <a:r>
                <a:rPr lang="nl-NL" sz="1000" b="1" dirty="0" err="1">
                  <a:solidFill>
                    <a:prstClr val="black"/>
                  </a:solidFill>
                  <a:latin typeface="Calibri" panose="020F0502020204030204"/>
                </a:rPr>
                <a:t>ebruiken</a:t>
              </a:r>
              <a:r>
                <a:rPr lang="nl-NL" sz="1000" b="1" dirty="0">
                  <a:solidFill>
                    <a:prstClr val="black"/>
                  </a:solidFill>
                  <a:latin typeface="Calibri" panose="020F0502020204030204"/>
                </a:rPr>
                <a:t> en Ontsluiten</a:t>
              </a:r>
            </a:p>
          </p:txBody>
        </p:sp>
        <p:sp>
          <p:nvSpPr>
            <p:cNvPr id="4" name="Rechthoek: afgeronde hoeken 55">
              <a:extLst>
                <a:ext uri="{FF2B5EF4-FFF2-40B4-BE49-F238E27FC236}">
                  <a16:creationId xmlns:a16="http://schemas.microsoft.com/office/drawing/2014/main" id="{494B70F3-5A7E-2978-3093-C220282BE28C}"/>
                </a:ext>
              </a:extLst>
            </p:cNvPr>
            <p:cNvSpPr/>
            <p:nvPr/>
          </p:nvSpPr>
          <p:spPr>
            <a:xfrm>
              <a:off x="5513251" y="690705"/>
              <a:ext cx="15679546" cy="3457328"/>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algn="ctr" defTabSz="326578">
                <a:defRPr/>
              </a:pPr>
              <a:r>
                <a:rPr lang="nl-NL" sz="1000" b="1" dirty="0" err="1">
                  <a:solidFill>
                    <a:prstClr val="black"/>
                  </a:solidFill>
                  <a:latin typeface="Calibri" panose="020F0502020204030204"/>
                </a:rPr>
                <a:t>Bedrijfsfuncties</a:t>
              </a:r>
              <a:br>
                <a:rPr lang="nl-NL" sz="1000" b="1" dirty="0">
                  <a:solidFill>
                    <a:prstClr val="black"/>
                  </a:solidFill>
                  <a:latin typeface="Calibri" panose="020F0502020204030204"/>
                </a:rPr>
              </a:br>
              <a:r>
                <a:rPr lang="nl-NL" sz="1000" b="1" dirty="0">
                  <a:solidFill>
                    <a:prstClr val="black"/>
                  </a:solidFill>
                  <a:latin typeface="Calibri" panose="020F0502020204030204"/>
                </a:rPr>
                <a:t>Beschikbaar stellen</a:t>
              </a:r>
            </a:p>
          </p:txBody>
        </p:sp>
        <p:sp>
          <p:nvSpPr>
            <p:cNvPr id="6" name="Rechthoek: afgeronde hoeken 55">
              <a:extLst>
                <a:ext uri="{FF2B5EF4-FFF2-40B4-BE49-F238E27FC236}">
                  <a16:creationId xmlns:a16="http://schemas.microsoft.com/office/drawing/2014/main" id="{36CC1014-5C47-B8B8-2F6E-BCED36065AC9}"/>
                </a:ext>
              </a:extLst>
            </p:cNvPr>
            <p:cNvSpPr/>
            <p:nvPr/>
          </p:nvSpPr>
          <p:spPr>
            <a:xfrm>
              <a:off x="5533853" y="7215049"/>
              <a:ext cx="15658944" cy="1347494"/>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algn="ctr" defTabSz="326578">
                <a:defRPr/>
              </a:pPr>
              <a:r>
                <a:rPr lang="nl-NL" sz="1000" b="1" dirty="0">
                  <a:solidFill>
                    <a:prstClr val="black"/>
                  </a:solidFill>
                  <a:latin typeface="Calibri" panose="020F0502020204030204"/>
                </a:rPr>
                <a:t>Ondersteunende</a:t>
              </a:r>
              <a:br>
                <a:rPr lang="nl-NL" sz="1000" b="1" dirty="0">
                  <a:solidFill>
                    <a:prstClr val="black"/>
                  </a:solidFill>
                  <a:latin typeface="Calibri" panose="020F0502020204030204"/>
                </a:rPr>
              </a:br>
              <a:r>
                <a:rPr lang="nl-NL" sz="1000" b="1" dirty="0">
                  <a:solidFill>
                    <a:prstClr val="black"/>
                  </a:solidFill>
                  <a:latin typeface="Calibri" panose="020F0502020204030204"/>
                </a:rPr>
                <a:t>Functies</a:t>
              </a:r>
            </a:p>
          </p:txBody>
        </p:sp>
      </p:grpSp>
      <p:cxnSp>
        <p:nvCxnSpPr>
          <p:cNvPr id="41" name="Rechte verbindingslijn 40">
            <a:extLst>
              <a:ext uri="{FF2B5EF4-FFF2-40B4-BE49-F238E27FC236}">
                <a16:creationId xmlns:a16="http://schemas.microsoft.com/office/drawing/2014/main" id="{5F9F72BB-9967-6685-D29C-886904830F94}"/>
              </a:ext>
              <a:ext uri="{C183D7F6-B498-43B3-948B-1728B52AA6E4}">
                <adec:decorative xmlns:adec="http://schemas.microsoft.com/office/drawing/2017/decorative" val="1"/>
              </a:ext>
            </a:extLst>
          </p:cNvPr>
          <p:cNvCxnSpPr>
            <a:cxnSpLocks/>
          </p:cNvCxnSpPr>
          <p:nvPr/>
        </p:nvCxnSpPr>
        <p:spPr>
          <a:xfrm>
            <a:off x="2269894" y="278191"/>
            <a:ext cx="13484" cy="63232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C8B6D148-8B7E-9C07-39C0-5853B58211FF}"/>
              </a:ext>
              <a:ext uri="{C183D7F6-B498-43B3-948B-1728B52AA6E4}">
                <adec:decorative xmlns:adec="http://schemas.microsoft.com/office/drawing/2017/decorative" val="1"/>
              </a:ext>
            </a:extLst>
          </p:cNvPr>
          <p:cNvCxnSpPr>
            <a:cxnSpLocks/>
          </p:cNvCxnSpPr>
          <p:nvPr/>
        </p:nvCxnSpPr>
        <p:spPr>
          <a:xfrm>
            <a:off x="3914893" y="234027"/>
            <a:ext cx="0" cy="632828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2465893C-FED2-44BB-7231-DFBDF447A8EA}"/>
              </a:ext>
              <a:ext uri="{C183D7F6-B498-43B3-948B-1728B52AA6E4}">
                <adec:decorative xmlns:adec="http://schemas.microsoft.com/office/drawing/2017/decorative" val="1"/>
              </a:ext>
            </a:extLst>
          </p:cNvPr>
          <p:cNvSpPr txBox="1"/>
          <p:nvPr/>
        </p:nvSpPr>
        <p:spPr>
          <a:xfrm>
            <a:off x="-1" y="-26942"/>
            <a:ext cx="7623476" cy="24622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defTabSz="326578">
              <a:defRPr/>
            </a:pPr>
            <a:r>
              <a:rPr lang="nl-NL" sz="1000" b="1" dirty="0">
                <a:solidFill>
                  <a:prstClr val="black"/>
                </a:solidFill>
                <a:latin typeface="Calibri" panose="020F0502020204030204"/>
              </a:rPr>
              <a:t>Integrale portfolioprognose DSO-LV 2026 en verder (rolling forecast 6 PI’s), versie november 2025</a:t>
            </a:r>
            <a:endParaRPr lang="nl-NL" sz="1000" b="1" dirty="0">
              <a:solidFill>
                <a:prstClr val="black"/>
              </a:solidFill>
              <a:highlight>
                <a:srgbClr val="FFFF00"/>
              </a:highlight>
              <a:latin typeface="Calibri" panose="020F0502020204030204"/>
            </a:endParaRPr>
          </a:p>
        </p:txBody>
      </p:sp>
      <p:sp>
        <p:nvSpPr>
          <p:cNvPr id="21" name="Tekstvak 20">
            <a:extLst>
              <a:ext uri="{FF2B5EF4-FFF2-40B4-BE49-F238E27FC236}">
                <a16:creationId xmlns:a16="http://schemas.microsoft.com/office/drawing/2014/main" id="{3805A889-F5E3-3C60-467F-F8F0538EF64C}"/>
              </a:ext>
              <a:ext uri="{C183D7F6-B498-43B3-948B-1728B52AA6E4}">
                <adec:decorative xmlns:adec="http://schemas.microsoft.com/office/drawing/2017/decorative" val="1"/>
              </a:ext>
            </a:extLst>
          </p:cNvPr>
          <p:cNvSpPr txBox="1"/>
          <p:nvPr/>
        </p:nvSpPr>
        <p:spPr>
          <a:xfrm>
            <a:off x="688422" y="433823"/>
            <a:ext cx="2495284" cy="312137"/>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BF03: Besluiten en beschikbaar stellen omgevingsdocumenten</a:t>
            </a:r>
          </a:p>
        </p:txBody>
      </p:sp>
      <p:sp>
        <p:nvSpPr>
          <p:cNvPr id="23" name="Tekstvak 22">
            <a:extLst>
              <a:ext uri="{FF2B5EF4-FFF2-40B4-BE49-F238E27FC236}">
                <a16:creationId xmlns:a16="http://schemas.microsoft.com/office/drawing/2014/main" id="{09688C6C-3945-6AB8-E085-AC4245960654}"/>
              </a:ext>
              <a:ext uri="{C183D7F6-B498-43B3-948B-1728B52AA6E4}">
                <adec:decorative xmlns:adec="http://schemas.microsoft.com/office/drawing/2017/decorative" val="1"/>
              </a:ext>
            </a:extLst>
          </p:cNvPr>
          <p:cNvSpPr txBox="1"/>
          <p:nvPr/>
        </p:nvSpPr>
        <p:spPr>
          <a:xfrm>
            <a:off x="719753" y="3037757"/>
            <a:ext cx="2547012"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BF04: Beschikbaar stellen toepasbare regels</a:t>
            </a:r>
          </a:p>
        </p:txBody>
      </p:sp>
      <p:sp>
        <p:nvSpPr>
          <p:cNvPr id="24" name="Tekstvak 23">
            <a:extLst>
              <a:ext uri="{FF2B5EF4-FFF2-40B4-BE49-F238E27FC236}">
                <a16:creationId xmlns:a16="http://schemas.microsoft.com/office/drawing/2014/main" id="{81DB8241-F46E-6355-EA11-21DA8FAAE8CD}"/>
              </a:ext>
              <a:ext uri="{C183D7F6-B498-43B3-948B-1728B52AA6E4}">
                <adec:decorative xmlns:adec="http://schemas.microsoft.com/office/drawing/2017/decorative" val="1"/>
              </a:ext>
            </a:extLst>
          </p:cNvPr>
          <p:cNvSpPr txBox="1"/>
          <p:nvPr/>
        </p:nvSpPr>
        <p:spPr>
          <a:xfrm>
            <a:off x="708359" y="4635855"/>
            <a:ext cx="833474"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BF01: Oriënteren </a:t>
            </a:r>
          </a:p>
        </p:txBody>
      </p:sp>
      <p:sp>
        <p:nvSpPr>
          <p:cNvPr id="25" name="Tekstvak 24">
            <a:extLst>
              <a:ext uri="{FF2B5EF4-FFF2-40B4-BE49-F238E27FC236}">
                <a16:creationId xmlns:a16="http://schemas.microsoft.com/office/drawing/2014/main" id="{0993C7A4-CD58-6BF3-63F1-DDE8B9DDDD2F}"/>
              </a:ext>
              <a:ext uri="{C183D7F6-B498-43B3-948B-1728B52AA6E4}">
                <adec:decorative xmlns:adec="http://schemas.microsoft.com/office/drawing/2017/decorative" val="1"/>
              </a:ext>
            </a:extLst>
          </p:cNvPr>
          <p:cNvSpPr txBox="1"/>
          <p:nvPr/>
        </p:nvSpPr>
        <p:spPr>
          <a:xfrm>
            <a:off x="704956" y="3229677"/>
            <a:ext cx="2562672"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BF02: Opstellen, indienen en afhandelen aanvraag / melding</a:t>
            </a:r>
          </a:p>
        </p:txBody>
      </p:sp>
      <p:sp>
        <p:nvSpPr>
          <p:cNvPr id="28" name="Tekstvak 27">
            <a:extLst>
              <a:ext uri="{FF2B5EF4-FFF2-40B4-BE49-F238E27FC236}">
                <a16:creationId xmlns:a16="http://schemas.microsoft.com/office/drawing/2014/main" id="{FA80D944-CB02-E1C6-4AF1-57AA4CBB099B}"/>
              </a:ext>
              <a:ext uri="{C183D7F6-B498-43B3-948B-1728B52AA6E4}">
                <adec:decorative xmlns:adec="http://schemas.microsoft.com/office/drawing/2017/decorative" val="1"/>
              </a:ext>
            </a:extLst>
          </p:cNvPr>
          <p:cNvSpPr txBox="1"/>
          <p:nvPr/>
        </p:nvSpPr>
        <p:spPr>
          <a:xfrm>
            <a:off x="695969" y="2503742"/>
            <a:ext cx="2893856"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BF05: Beschikbaarstellen informatieproducten</a:t>
            </a:r>
          </a:p>
        </p:txBody>
      </p:sp>
      <p:sp>
        <p:nvSpPr>
          <p:cNvPr id="29" name="Tekstvak 28">
            <a:extLst>
              <a:ext uri="{FF2B5EF4-FFF2-40B4-BE49-F238E27FC236}">
                <a16:creationId xmlns:a16="http://schemas.microsoft.com/office/drawing/2014/main" id="{6ECCAA33-9D8E-60C9-369D-23F5CDB3CA95}"/>
              </a:ext>
              <a:ext uri="{C183D7F6-B498-43B3-948B-1728B52AA6E4}">
                <adec:decorative xmlns:adec="http://schemas.microsoft.com/office/drawing/2017/decorative" val="1"/>
              </a:ext>
            </a:extLst>
          </p:cNvPr>
          <p:cNvSpPr txBox="1"/>
          <p:nvPr/>
        </p:nvSpPr>
        <p:spPr>
          <a:xfrm>
            <a:off x="682736" y="5142162"/>
            <a:ext cx="3267238"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BF06: Beschikbaar stellen begrippen, informatiemodellen en datasets (één taal) </a:t>
            </a:r>
          </a:p>
        </p:txBody>
      </p:sp>
      <p:sp>
        <p:nvSpPr>
          <p:cNvPr id="30" name="Tekstvak 29">
            <a:extLst>
              <a:ext uri="{FF2B5EF4-FFF2-40B4-BE49-F238E27FC236}">
                <a16:creationId xmlns:a16="http://schemas.microsoft.com/office/drawing/2014/main" id="{DE2B454C-7F89-247C-7833-7F2893DF24FE}"/>
              </a:ext>
              <a:ext uri="{C183D7F6-B498-43B3-948B-1728B52AA6E4}">
                <adec:decorative xmlns:adec="http://schemas.microsoft.com/office/drawing/2017/decorative" val="1"/>
              </a:ext>
            </a:extLst>
          </p:cNvPr>
          <p:cNvSpPr txBox="1"/>
          <p:nvPr/>
        </p:nvSpPr>
        <p:spPr>
          <a:xfrm>
            <a:off x="688421" y="5309365"/>
            <a:ext cx="3111856"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BF07: Uitwisselen gegevens (Open Stelsel voor Derden)</a:t>
            </a:r>
          </a:p>
        </p:txBody>
      </p:sp>
      <p:sp>
        <p:nvSpPr>
          <p:cNvPr id="33" name="Tekstvak 32">
            <a:extLst>
              <a:ext uri="{FF2B5EF4-FFF2-40B4-BE49-F238E27FC236}">
                <a16:creationId xmlns:a16="http://schemas.microsoft.com/office/drawing/2014/main" id="{7230BD2A-DF9F-A79C-FD97-0B1B830641AC}"/>
              </a:ext>
              <a:ext uri="{C183D7F6-B498-43B3-948B-1728B52AA6E4}">
                <adec:decorative xmlns:adec="http://schemas.microsoft.com/office/drawing/2017/decorative" val="1"/>
              </a:ext>
            </a:extLst>
          </p:cNvPr>
          <p:cNvSpPr txBox="1"/>
          <p:nvPr/>
        </p:nvSpPr>
        <p:spPr>
          <a:xfrm>
            <a:off x="1176160" y="216168"/>
            <a:ext cx="952505" cy="246221"/>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ED7D31">
                    <a:lumMod val="75000"/>
                  </a:srgbClr>
                </a:solidFill>
                <a:effectLst/>
                <a:uLnTx/>
                <a:uFillTx/>
                <a:latin typeface="Calibri" panose="020F0502020204030204"/>
              </a:defRPr>
            </a:lvl1pPr>
          </a:lstStyle>
          <a:p>
            <a:pPr defTabSz="326578"/>
            <a:r>
              <a:rPr lang="nl-NL" sz="1000" dirty="0"/>
              <a:t>Q1 ’26 | PI-37 </a:t>
            </a:r>
          </a:p>
        </p:txBody>
      </p:sp>
      <p:sp>
        <p:nvSpPr>
          <p:cNvPr id="38" name="Tekstvak 37">
            <a:extLst>
              <a:ext uri="{FF2B5EF4-FFF2-40B4-BE49-F238E27FC236}">
                <a16:creationId xmlns:a16="http://schemas.microsoft.com/office/drawing/2014/main" id="{B023D827-48AD-26D5-49B7-1C22D5ECE470}"/>
              </a:ext>
              <a:ext uri="{C183D7F6-B498-43B3-948B-1728B52AA6E4}">
                <adec:decorative xmlns:adec="http://schemas.microsoft.com/office/drawing/2017/decorative" val="1"/>
              </a:ext>
            </a:extLst>
          </p:cNvPr>
          <p:cNvSpPr txBox="1"/>
          <p:nvPr/>
        </p:nvSpPr>
        <p:spPr>
          <a:xfrm>
            <a:off x="2746886" y="206149"/>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Q2 ‘26 | PI-38</a:t>
            </a:r>
          </a:p>
        </p:txBody>
      </p:sp>
      <p:cxnSp>
        <p:nvCxnSpPr>
          <p:cNvPr id="45" name="Rechte verbindingslijn 44">
            <a:extLst>
              <a:ext uri="{FF2B5EF4-FFF2-40B4-BE49-F238E27FC236}">
                <a16:creationId xmlns:a16="http://schemas.microsoft.com/office/drawing/2014/main" id="{7F1D0A63-6DC0-7338-E5AF-40D7AC6FB421}"/>
              </a:ext>
              <a:ext uri="{C183D7F6-B498-43B3-948B-1728B52AA6E4}">
                <adec:decorative xmlns:adec="http://schemas.microsoft.com/office/drawing/2017/decorative" val="1"/>
              </a:ext>
            </a:extLst>
          </p:cNvPr>
          <p:cNvCxnSpPr>
            <a:cxnSpLocks/>
          </p:cNvCxnSpPr>
          <p:nvPr/>
        </p:nvCxnSpPr>
        <p:spPr>
          <a:xfrm>
            <a:off x="5498436" y="253361"/>
            <a:ext cx="0" cy="631495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3D8830C4-F587-08B5-B7C1-DDB13B08A7B7}"/>
              </a:ext>
              <a:ext uri="{C183D7F6-B498-43B3-948B-1728B52AA6E4}">
                <adec:decorative xmlns:adec="http://schemas.microsoft.com/office/drawing/2017/decorative" val="1"/>
              </a:ext>
            </a:extLst>
          </p:cNvPr>
          <p:cNvCxnSpPr>
            <a:cxnSpLocks/>
          </p:cNvCxnSpPr>
          <p:nvPr/>
        </p:nvCxnSpPr>
        <p:spPr>
          <a:xfrm>
            <a:off x="7096783" y="251006"/>
            <a:ext cx="0" cy="63485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48C112C2-42D2-CB9F-9969-E9C7908BEDC1}"/>
              </a:ext>
              <a:ext uri="{C183D7F6-B498-43B3-948B-1728B52AA6E4}">
                <adec:decorative xmlns:adec="http://schemas.microsoft.com/office/drawing/2017/decorative" val="1"/>
              </a:ext>
            </a:extLst>
          </p:cNvPr>
          <p:cNvCxnSpPr>
            <a:cxnSpLocks/>
          </p:cNvCxnSpPr>
          <p:nvPr/>
        </p:nvCxnSpPr>
        <p:spPr>
          <a:xfrm>
            <a:off x="10129992" y="291454"/>
            <a:ext cx="44751" cy="6213433"/>
          </a:xfrm>
          <a:prstGeom prst="line">
            <a:avLst/>
          </a:prstGeom>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8" name="Rectangle: Rounded Corners 50">
            <a:hlinkClick r:id="" action="ppaction://noaction"/>
            <a:extLst>
              <a:ext uri="{FF2B5EF4-FFF2-40B4-BE49-F238E27FC236}">
                <a16:creationId xmlns:a16="http://schemas.microsoft.com/office/drawing/2014/main" id="{2B06FC54-F0AB-6423-A14A-D6EEEA67EFC4}"/>
              </a:ext>
              <a:ext uri="{C183D7F6-B498-43B3-948B-1728B52AA6E4}">
                <adec:decorative xmlns:adec="http://schemas.microsoft.com/office/drawing/2017/decorative" val="1"/>
              </a:ext>
            </a:extLst>
          </p:cNvPr>
          <p:cNvSpPr/>
          <p:nvPr/>
        </p:nvSpPr>
        <p:spPr>
          <a:xfrm>
            <a:off x="732545" y="4053359"/>
            <a:ext cx="6343028" cy="12716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 Eén loket – gebruikersvriendelijkheid </a:t>
            </a:r>
            <a:r>
              <a:rPr lang="nl-NL" sz="750" dirty="0" err="1">
                <a:solidFill>
                  <a:prstClr val="black"/>
                </a:solidFill>
                <a:highlight>
                  <a:srgbClr val="00FF00"/>
                </a:highlight>
                <a:latin typeface="Calibri" panose="020F0502020204030204"/>
              </a:rPr>
              <a:t>vergunningcheck</a:t>
            </a:r>
            <a:r>
              <a:rPr lang="nl-NL" sz="750" dirty="0">
                <a:solidFill>
                  <a:prstClr val="black"/>
                </a:solidFill>
                <a:highlight>
                  <a:srgbClr val="00FF00"/>
                </a:highlight>
                <a:latin typeface="Calibri" panose="020F0502020204030204"/>
              </a:rPr>
              <a:t> en aanvragen van omgevingsloket [PORT-7]</a:t>
            </a:r>
          </a:p>
        </p:txBody>
      </p:sp>
      <p:sp>
        <p:nvSpPr>
          <p:cNvPr id="122" name="Rectangle: Rounded Corners 50">
            <a:extLst>
              <a:ext uri="{FF2B5EF4-FFF2-40B4-BE49-F238E27FC236}">
                <a16:creationId xmlns:a16="http://schemas.microsoft.com/office/drawing/2014/main" id="{C770732D-2D0E-DF80-37AB-F6EAFEB4A8F6}"/>
              </a:ext>
              <a:ext uri="{C183D7F6-B498-43B3-948B-1728B52AA6E4}">
                <adec:decorative xmlns:adec="http://schemas.microsoft.com/office/drawing/2017/decorative" val="1"/>
              </a:ext>
            </a:extLst>
          </p:cNvPr>
          <p:cNvSpPr/>
          <p:nvPr/>
        </p:nvSpPr>
        <p:spPr>
          <a:xfrm>
            <a:off x="738781" y="1496198"/>
            <a:ext cx="10625419" cy="137016"/>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Complexe mutatie scenario’s (STOP 1.4) [PORT-52]</a:t>
            </a:r>
          </a:p>
        </p:txBody>
      </p:sp>
      <p:sp>
        <p:nvSpPr>
          <p:cNvPr id="123" name="Rectangle: Rounded Corners 50">
            <a:extLst>
              <a:ext uri="{FF2B5EF4-FFF2-40B4-BE49-F238E27FC236}">
                <a16:creationId xmlns:a16="http://schemas.microsoft.com/office/drawing/2014/main" id="{57C3445E-46FD-E25D-7962-B942B201BF1A}"/>
              </a:ext>
              <a:ext uri="{C183D7F6-B498-43B3-948B-1728B52AA6E4}">
                <adec:decorative xmlns:adec="http://schemas.microsoft.com/office/drawing/2017/decorative" val="1"/>
              </a:ext>
            </a:extLst>
          </p:cNvPr>
          <p:cNvSpPr/>
          <p:nvPr/>
        </p:nvSpPr>
        <p:spPr>
          <a:xfrm>
            <a:off x="7081979" y="953138"/>
            <a:ext cx="4282221" cy="114769"/>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a:solidFill>
                  <a:prstClr val="black"/>
                </a:solidFill>
                <a:highlight>
                  <a:srgbClr val="00FF00"/>
                </a:highlight>
                <a:latin typeface="Calibri" panose="020F0502020204030204"/>
              </a:rPr>
              <a:t>Specifieke mutatie scenario’s [PORT-31]</a:t>
            </a:r>
          </a:p>
        </p:txBody>
      </p:sp>
      <p:sp>
        <p:nvSpPr>
          <p:cNvPr id="133" name="Rectangle: Rounded Corners 50">
            <a:hlinkClick r:id="" action="ppaction://noaction"/>
            <a:extLst>
              <a:ext uri="{FF2B5EF4-FFF2-40B4-BE49-F238E27FC236}">
                <a16:creationId xmlns:a16="http://schemas.microsoft.com/office/drawing/2014/main" id="{987A93B2-9D27-CCB7-4A9B-C54884E90352}"/>
              </a:ext>
              <a:ext uri="{C183D7F6-B498-43B3-948B-1728B52AA6E4}">
                <adec:decorative xmlns:adec="http://schemas.microsoft.com/office/drawing/2017/decorative" val="1"/>
              </a:ext>
            </a:extLst>
          </p:cNvPr>
          <p:cNvSpPr/>
          <p:nvPr/>
        </p:nvSpPr>
        <p:spPr>
          <a:xfrm>
            <a:off x="744968" y="4225251"/>
            <a:ext cx="3176331" cy="100259"/>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Ondersteunen Toezicht en Handhaving – gebruik SWF [PORT-32]</a:t>
            </a:r>
          </a:p>
        </p:txBody>
      </p:sp>
      <p:sp>
        <p:nvSpPr>
          <p:cNvPr id="138" name="Rectangle: Rounded Corners 50">
            <a:extLst>
              <a:ext uri="{FF2B5EF4-FFF2-40B4-BE49-F238E27FC236}">
                <a16:creationId xmlns:a16="http://schemas.microsoft.com/office/drawing/2014/main" id="{52C048F3-3DCE-3534-7D40-56817E29327D}"/>
              </a:ext>
              <a:ext uri="{C183D7F6-B498-43B3-948B-1728B52AA6E4}">
                <adec:decorative xmlns:adec="http://schemas.microsoft.com/office/drawing/2017/decorative" val="1"/>
              </a:ext>
            </a:extLst>
          </p:cNvPr>
          <p:cNvSpPr/>
          <p:nvPr/>
        </p:nvSpPr>
        <p:spPr>
          <a:xfrm>
            <a:off x="731126" y="1895247"/>
            <a:ext cx="3188696" cy="12432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a:solidFill>
                  <a:prstClr val="black"/>
                </a:solidFill>
                <a:highlight>
                  <a:srgbClr val="00FF00"/>
                </a:highlight>
                <a:latin typeface="Calibri" panose="020F0502020204030204"/>
              </a:rPr>
              <a:t>High Value Dataset [PORT-124]</a:t>
            </a:r>
          </a:p>
        </p:txBody>
      </p:sp>
      <p:sp>
        <p:nvSpPr>
          <p:cNvPr id="140" name="Rectangle: Rounded Corners 50">
            <a:extLst>
              <a:ext uri="{FF2B5EF4-FFF2-40B4-BE49-F238E27FC236}">
                <a16:creationId xmlns:a16="http://schemas.microsoft.com/office/drawing/2014/main" id="{D799197E-F6A7-88F8-CD1B-FD2E7D271EF5}"/>
              </a:ext>
              <a:ext uri="{C183D7F6-B498-43B3-948B-1728B52AA6E4}">
                <adec:decorative xmlns:adec="http://schemas.microsoft.com/office/drawing/2017/decorative" val="1"/>
              </a:ext>
            </a:extLst>
          </p:cNvPr>
          <p:cNvSpPr/>
          <p:nvPr/>
        </p:nvSpPr>
        <p:spPr>
          <a:xfrm>
            <a:off x="738781" y="1119594"/>
            <a:ext cx="3181041" cy="128548"/>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Concurrent Versioning in de planketen [PORT-46]</a:t>
            </a:r>
          </a:p>
        </p:txBody>
      </p:sp>
      <p:sp>
        <p:nvSpPr>
          <p:cNvPr id="142" name="Rectangle: Rounded Corners 50">
            <a:extLst>
              <a:ext uri="{FF2B5EF4-FFF2-40B4-BE49-F238E27FC236}">
                <a16:creationId xmlns:a16="http://schemas.microsoft.com/office/drawing/2014/main" id="{C71C129F-92AE-CB5E-9740-2AD952D09AFE}"/>
              </a:ext>
              <a:ext uri="{C183D7F6-B498-43B3-948B-1728B52AA6E4}">
                <adec:decorative xmlns:adec="http://schemas.microsoft.com/office/drawing/2017/decorative" val="1"/>
              </a:ext>
            </a:extLst>
          </p:cNvPr>
          <p:cNvSpPr/>
          <p:nvPr/>
        </p:nvSpPr>
        <p:spPr>
          <a:xfrm>
            <a:off x="731126" y="2079145"/>
            <a:ext cx="3163294" cy="14606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a:solidFill>
                  <a:prstClr val="black"/>
                </a:solidFill>
                <a:highlight>
                  <a:srgbClr val="00FF00"/>
                </a:highlight>
                <a:latin typeface="Calibri" panose="020F0502020204030204"/>
              </a:rPr>
              <a:t>Motie Moonen [PORT-125]</a:t>
            </a:r>
          </a:p>
        </p:txBody>
      </p:sp>
      <p:sp>
        <p:nvSpPr>
          <p:cNvPr id="143" name="Rectangle: Rounded Corners 50">
            <a:extLst>
              <a:ext uri="{FF2B5EF4-FFF2-40B4-BE49-F238E27FC236}">
                <a16:creationId xmlns:a16="http://schemas.microsoft.com/office/drawing/2014/main" id="{C65841CD-0EC9-02F7-0E48-DDF1A4D38143}"/>
              </a:ext>
              <a:ext uri="{C183D7F6-B498-43B3-948B-1728B52AA6E4}">
                <adec:decorative xmlns:adec="http://schemas.microsoft.com/office/drawing/2017/decorative" val="1"/>
              </a:ext>
            </a:extLst>
          </p:cNvPr>
          <p:cNvSpPr/>
          <p:nvPr/>
        </p:nvSpPr>
        <p:spPr>
          <a:xfrm>
            <a:off x="732544" y="1700655"/>
            <a:ext cx="10631656" cy="122309"/>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14" dirty="0">
                <a:solidFill>
                  <a:prstClr val="black"/>
                </a:solidFill>
                <a:highlight>
                  <a:srgbClr val="00FF00"/>
                </a:highlight>
                <a:latin typeface="Calibri" panose="020F0502020204030204"/>
              </a:rPr>
              <a:t>Rijksautomatisering: Raadplegen vigerende OW-Besluiten [PORT-63]</a:t>
            </a:r>
          </a:p>
        </p:txBody>
      </p:sp>
      <p:sp>
        <p:nvSpPr>
          <p:cNvPr id="145" name="Rectangle: Rounded Corners 50">
            <a:extLst>
              <a:ext uri="{FF2B5EF4-FFF2-40B4-BE49-F238E27FC236}">
                <a16:creationId xmlns:a16="http://schemas.microsoft.com/office/drawing/2014/main" id="{5C7FF2E8-0E10-AFAF-18F1-08B4D6657B39}"/>
              </a:ext>
              <a:ext uri="{C183D7F6-B498-43B3-948B-1728B52AA6E4}">
                <adec:decorative xmlns:adec="http://schemas.microsoft.com/office/drawing/2017/decorative" val="1"/>
              </a:ext>
            </a:extLst>
          </p:cNvPr>
          <p:cNvSpPr/>
          <p:nvPr/>
        </p:nvSpPr>
        <p:spPr>
          <a:xfrm>
            <a:off x="3914893" y="6272735"/>
            <a:ext cx="6245512" cy="100328"/>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Leveranciers Testomgeving (LTO) [PORT-76]</a:t>
            </a:r>
          </a:p>
        </p:txBody>
      </p:sp>
      <p:sp>
        <p:nvSpPr>
          <p:cNvPr id="148" name="Rectangle: Rounded Corners 50">
            <a:extLst>
              <a:ext uri="{FF2B5EF4-FFF2-40B4-BE49-F238E27FC236}">
                <a16:creationId xmlns:a16="http://schemas.microsoft.com/office/drawing/2014/main" id="{1345766F-1F00-6181-C9B3-DC23A64A9BDA}"/>
              </a:ext>
              <a:ext uri="{C183D7F6-B498-43B3-948B-1728B52AA6E4}">
                <adec:decorative xmlns:adec="http://schemas.microsoft.com/office/drawing/2017/decorative" val="1"/>
              </a:ext>
            </a:extLst>
          </p:cNvPr>
          <p:cNvSpPr/>
          <p:nvPr/>
        </p:nvSpPr>
        <p:spPr>
          <a:xfrm>
            <a:off x="720434" y="6596163"/>
            <a:ext cx="6359307" cy="113776"/>
          </a:xfrm>
          <a:prstGeom prst="round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14" dirty="0">
                <a:solidFill>
                  <a:prstClr val="black"/>
                </a:solidFill>
                <a:highlight>
                  <a:srgbClr val="00FF00"/>
                </a:highlight>
                <a:latin typeface="Calibri" panose="020F0502020204030204"/>
              </a:rPr>
              <a:t>Inrichten monitoring ten behoeve van het leveren van stuurinformatie over de werking van het stelsel [PORT-71]</a:t>
            </a:r>
          </a:p>
        </p:txBody>
      </p:sp>
      <p:sp>
        <p:nvSpPr>
          <p:cNvPr id="3" name="Rectangle: Rounded Corners 50">
            <a:hlinkClick r:id="" action="ppaction://noaction"/>
            <a:extLst>
              <a:ext uri="{FF2B5EF4-FFF2-40B4-BE49-F238E27FC236}">
                <a16:creationId xmlns:a16="http://schemas.microsoft.com/office/drawing/2014/main" id="{A0909CC4-75DC-58F9-ABA3-7ABFF3FE9A9E}"/>
              </a:ext>
              <a:ext uri="{C183D7F6-B498-43B3-948B-1728B52AA6E4}">
                <adec:decorative xmlns:adec="http://schemas.microsoft.com/office/drawing/2017/decorative" val="1"/>
              </a:ext>
            </a:extLst>
          </p:cNvPr>
          <p:cNvSpPr/>
          <p:nvPr/>
        </p:nvSpPr>
        <p:spPr>
          <a:xfrm>
            <a:off x="746413" y="763250"/>
            <a:ext cx="1545000" cy="137498"/>
          </a:xfrm>
          <a:prstGeom prst="roundRect">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Proefpublicatie  [PORT-107]</a:t>
            </a:r>
          </a:p>
        </p:txBody>
      </p:sp>
      <p:sp>
        <p:nvSpPr>
          <p:cNvPr id="129" name="Rectangle: Rounded Corners 50">
            <a:extLst>
              <a:ext uri="{FF2B5EF4-FFF2-40B4-BE49-F238E27FC236}">
                <a16:creationId xmlns:a16="http://schemas.microsoft.com/office/drawing/2014/main" id="{7F4607E4-DB34-DA3F-3F6F-9E0B5D66AE86}"/>
              </a:ext>
              <a:ext uri="{C183D7F6-B498-43B3-948B-1728B52AA6E4}">
                <adec:decorative xmlns:adec="http://schemas.microsoft.com/office/drawing/2017/decorative" val="1"/>
              </a:ext>
            </a:extLst>
          </p:cNvPr>
          <p:cNvSpPr/>
          <p:nvPr/>
        </p:nvSpPr>
        <p:spPr>
          <a:xfrm>
            <a:off x="743088" y="2808322"/>
            <a:ext cx="7841483" cy="100932"/>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err="1">
                <a:solidFill>
                  <a:prstClr val="black"/>
                </a:solidFill>
                <a:highlight>
                  <a:srgbClr val="00FF00"/>
                </a:highlight>
                <a:latin typeface="Calibri" panose="020F0502020204030204"/>
              </a:rPr>
              <a:t>Aansl</a:t>
            </a:r>
            <a:r>
              <a:rPr lang="nl-NL" sz="750" dirty="0">
                <a:solidFill>
                  <a:prstClr val="black"/>
                </a:solidFill>
                <a:highlight>
                  <a:srgbClr val="00FF00"/>
                </a:highlight>
                <a:latin typeface="Calibri" panose="020F0502020204030204"/>
              </a:rPr>
              <a:t>. informatiebronnen geluid, natuur, publiekrechtelijke beperkingen en externe veiligheid  [PORT-30]</a:t>
            </a:r>
          </a:p>
        </p:txBody>
      </p:sp>
      <p:sp>
        <p:nvSpPr>
          <p:cNvPr id="141" name="Rectangle: Rounded Corners 50">
            <a:extLst>
              <a:ext uri="{FF2B5EF4-FFF2-40B4-BE49-F238E27FC236}">
                <a16:creationId xmlns:a16="http://schemas.microsoft.com/office/drawing/2014/main" id="{7D8161CF-6A74-1FE3-7601-A87A28B47B7A}"/>
              </a:ext>
              <a:ext uri="{C183D7F6-B498-43B3-948B-1728B52AA6E4}">
                <adec:decorative xmlns:adec="http://schemas.microsoft.com/office/drawing/2017/decorative" val="1"/>
              </a:ext>
            </a:extLst>
          </p:cNvPr>
          <p:cNvSpPr/>
          <p:nvPr/>
        </p:nvSpPr>
        <p:spPr>
          <a:xfrm>
            <a:off x="738781" y="1316271"/>
            <a:ext cx="6353071" cy="115853"/>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Afronden implementatie STOP 1.0 en IMOW (niet prioritair) [PORT-49]</a:t>
            </a:r>
          </a:p>
        </p:txBody>
      </p:sp>
      <p:sp>
        <p:nvSpPr>
          <p:cNvPr id="13" name="Rectangle: Rounded Corners 50">
            <a:extLst>
              <a:ext uri="{FF2B5EF4-FFF2-40B4-BE49-F238E27FC236}">
                <a16:creationId xmlns:a16="http://schemas.microsoft.com/office/drawing/2014/main" id="{3F2AD503-A3ED-F2C2-63C8-6214848677E6}"/>
              </a:ext>
              <a:ext uri="{C183D7F6-B498-43B3-948B-1728B52AA6E4}">
                <adec:decorative xmlns:adec="http://schemas.microsoft.com/office/drawing/2017/decorative" val="1"/>
              </a:ext>
            </a:extLst>
          </p:cNvPr>
          <p:cNvSpPr/>
          <p:nvPr/>
        </p:nvSpPr>
        <p:spPr>
          <a:xfrm>
            <a:off x="704956" y="3412794"/>
            <a:ext cx="6350932" cy="98874"/>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Samenwerken aan initiatieven PORT-4)</a:t>
            </a:r>
          </a:p>
        </p:txBody>
      </p:sp>
      <p:sp>
        <p:nvSpPr>
          <p:cNvPr id="124" name="Rectangle: Rounded Corners 50">
            <a:extLst>
              <a:ext uri="{FF2B5EF4-FFF2-40B4-BE49-F238E27FC236}">
                <a16:creationId xmlns:a16="http://schemas.microsoft.com/office/drawing/2014/main" id="{420D3DC1-1691-6B5C-CBE2-125F6F23CDAF}"/>
              </a:ext>
              <a:ext uri="{C183D7F6-B498-43B3-948B-1728B52AA6E4}">
                <adec:decorative xmlns:adec="http://schemas.microsoft.com/office/drawing/2017/decorative" val="1"/>
              </a:ext>
            </a:extLst>
          </p:cNvPr>
          <p:cNvSpPr/>
          <p:nvPr/>
        </p:nvSpPr>
        <p:spPr>
          <a:xfrm>
            <a:off x="7096783" y="591041"/>
            <a:ext cx="3073704" cy="9165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Ondersteunen TPOD Legger [PORT-10] </a:t>
            </a:r>
          </a:p>
        </p:txBody>
      </p:sp>
      <p:sp>
        <p:nvSpPr>
          <p:cNvPr id="127" name="Rectangle: Rounded Corners 50">
            <a:extLst>
              <a:ext uri="{FF2B5EF4-FFF2-40B4-BE49-F238E27FC236}">
                <a16:creationId xmlns:a16="http://schemas.microsoft.com/office/drawing/2014/main" id="{400E887F-734F-2874-03B0-754E9AC36AFF}"/>
              </a:ext>
              <a:ext uri="{C183D7F6-B498-43B3-948B-1728B52AA6E4}">
                <adec:decorative xmlns:adec="http://schemas.microsoft.com/office/drawing/2017/decorative" val="1"/>
              </a:ext>
            </a:extLst>
          </p:cNvPr>
          <p:cNvSpPr/>
          <p:nvPr/>
        </p:nvSpPr>
        <p:spPr>
          <a:xfrm>
            <a:off x="743088" y="4818972"/>
            <a:ext cx="6343610" cy="155892"/>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Omgevingsvergunning zichtbaar in DSO-LV (TPOD)  [PORT-11]</a:t>
            </a:r>
          </a:p>
        </p:txBody>
      </p:sp>
      <p:sp>
        <p:nvSpPr>
          <p:cNvPr id="44" name="Tekstvak 43">
            <a:extLst>
              <a:ext uri="{FF2B5EF4-FFF2-40B4-BE49-F238E27FC236}">
                <a16:creationId xmlns:a16="http://schemas.microsoft.com/office/drawing/2014/main" id="{1E45ED28-1BEF-FD89-7A95-94710ADA6CD9}"/>
              </a:ext>
              <a:ext uri="{C183D7F6-B498-43B3-948B-1728B52AA6E4}">
                <adec:decorative xmlns:adec="http://schemas.microsoft.com/office/drawing/2017/decorative" val="1"/>
              </a:ext>
            </a:extLst>
          </p:cNvPr>
          <p:cNvSpPr txBox="1"/>
          <p:nvPr/>
        </p:nvSpPr>
        <p:spPr>
          <a:xfrm>
            <a:off x="5838503" y="204231"/>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Q4 ‘26 | PI-40</a:t>
            </a:r>
          </a:p>
        </p:txBody>
      </p:sp>
      <p:cxnSp>
        <p:nvCxnSpPr>
          <p:cNvPr id="10" name="Rechte verbindingslijn 9">
            <a:extLst>
              <a:ext uri="{FF2B5EF4-FFF2-40B4-BE49-F238E27FC236}">
                <a16:creationId xmlns:a16="http://schemas.microsoft.com/office/drawing/2014/main" id="{0EB5784B-B84C-F3BD-65FC-E5897291F38A}"/>
              </a:ext>
              <a:ext uri="{C183D7F6-B498-43B3-948B-1728B52AA6E4}">
                <adec:decorative xmlns:adec="http://schemas.microsoft.com/office/drawing/2017/decorative" val="1"/>
              </a:ext>
            </a:extLst>
          </p:cNvPr>
          <p:cNvCxnSpPr>
            <a:cxnSpLocks/>
          </p:cNvCxnSpPr>
          <p:nvPr/>
        </p:nvCxnSpPr>
        <p:spPr>
          <a:xfrm>
            <a:off x="8584576" y="251006"/>
            <a:ext cx="0" cy="63485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D540BC84-7802-1840-4DE7-E6D024420262}"/>
              </a:ext>
              <a:ext uri="{C183D7F6-B498-43B3-948B-1728B52AA6E4}">
                <adec:decorative xmlns:adec="http://schemas.microsoft.com/office/drawing/2017/decorative" val="1"/>
              </a:ext>
            </a:extLst>
          </p:cNvPr>
          <p:cNvSpPr txBox="1"/>
          <p:nvPr/>
        </p:nvSpPr>
        <p:spPr>
          <a:xfrm>
            <a:off x="7396372" y="209620"/>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Q1 ‘27 | PI-41</a:t>
            </a:r>
          </a:p>
        </p:txBody>
      </p:sp>
      <p:sp>
        <p:nvSpPr>
          <p:cNvPr id="26" name="Rectangle: Rounded Corners 50">
            <a:extLst>
              <a:ext uri="{FF2B5EF4-FFF2-40B4-BE49-F238E27FC236}">
                <a16:creationId xmlns:a16="http://schemas.microsoft.com/office/drawing/2014/main" id="{0F3491D5-3235-0D3C-23BA-74A71077E668}"/>
              </a:ext>
              <a:ext uri="{C183D7F6-B498-43B3-948B-1728B52AA6E4}">
                <adec:decorative xmlns:adec="http://schemas.microsoft.com/office/drawing/2017/decorative" val="1"/>
              </a:ext>
            </a:extLst>
          </p:cNvPr>
          <p:cNvSpPr/>
          <p:nvPr/>
        </p:nvSpPr>
        <p:spPr>
          <a:xfrm>
            <a:off x="743336" y="5465387"/>
            <a:ext cx="6332234" cy="105144"/>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DSO als open stelsel voor derden [PORT-111]</a:t>
            </a:r>
          </a:p>
        </p:txBody>
      </p:sp>
      <p:sp>
        <p:nvSpPr>
          <p:cNvPr id="31" name="Rectangle: Rounded Corners 50">
            <a:extLst>
              <a:ext uri="{FF2B5EF4-FFF2-40B4-BE49-F238E27FC236}">
                <a16:creationId xmlns:a16="http://schemas.microsoft.com/office/drawing/2014/main" id="{7235AC2D-39E1-2349-4E6C-14ABB85C297D}"/>
              </a:ext>
              <a:ext uri="{C183D7F6-B498-43B3-948B-1728B52AA6E4}">
                <adec:decorative xmlns:adec="http://schemas.microsoft.com/office/drawing/2017/decorative" val="1"/>
              </a:ext>
            </a:extLst>
          </p:cNvPr>
          <p:cNvSpPr/>
          <p:nvPr/>
        </p:nvSpPr>
        <p:spPr>
          <a:xfrm>
            <a:off x="727336" y="6446908"/>
            <a:ext cx="9457944" cy="100328"/>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Beheerefficiency in exploitatie [PORT-110]</a:t>
            </a:r>
          </a:p>
        </p:txBody>
      </p:sp>
      <p:grpSp>
        <p:nvGrpSpPr>
          <p:cNvPr id="27" name="Groep 26">
            <a:extLst>
              <a:ext uri="{FF2B5EF4-FFF2-40B4-BE49-F238E27FC236}">
                <a16:creationId xmlns:a16="http://schemas.microsoft.com/office/drawing/2014/main" id="{B01D2FA0-21FB-5970-DA4D-540286D6D026}"/>
              </a:ext>
              <a:ext uri="{C183D7F6-B498-43B3-948B-1728B52AA6E4}">
                <adec:decorative xmlns:adec="http://schemas.microsoft.com/office/drawing/2017/decorative" val="1"/>
              </a:ext>
            </a:extLst>
          </p:cNvPr>
          <p:cNvGrpSpPr/>
          <p:nvPr/>
        </p:nvGrpSpPr>
        <p:grpSpPr>
          <a:xfrm>
            <a:off x="10349382" y="5858532"/>
            <a:ext cx="1746257" cy="688704"/>
            <a:chOff x="13288899" y="8410613"/>
            <a:chExt cx="3709060" cy="864269"/>
          </a:xfrm>
        </p:grpSpPr>
        <p:grpSp>
          <p:nvGrpSpPr>
            <p:cNvPr id="191" name="Groep 190">
              <a:extLst>
                <a:ext uri="{FF2B5EF4-FFF2-40B4-BE49-F238E27FC236}">
                  <a16:creationId xmlns:a16="http://schemas.microsoft.com/office/drawing/2014/main" id="{33FBF7BE-0B66-D5A4-0B5C-60939F33708B}"/>
                </a:ext>
              </a:extLst>
            </p:cNvPr>
            <p:cNvGrpSpPr/>
            <p:nvPr/>
          </p:nvGrpSpPr>
          <p:grpSpPr>
            <a:xfrm>
              <a:off x="13288899" y="8410613"/>
              <a:ext cx="3709060" cy="864269"/>
              <a:chOff x="13901342" y="7960836"/>
              <a:chExt cx="3082967" cy="1576734"/>
            </a:xfrm>
          </p:grpSpPr>
          <p:sp>
            <p:nvSpPr>
              <p:cNvPr id="2" name="Rechthoek 1">
                <a:extLst>
                  <a:ext uri="{FF2B5EF4-FFF2-40B4-BE49-F238E27FC236}">
                    <a16:creationId xmlns:a16="http://schemas.microsoft.com/office/drawing/2014/main" id="{7DB3E04D-126C-3265-F35E-903F179B416D}"/>
                  </a:ext>
                </a:extLst>
              </p:cNvPr>
              <p:cNvSpPr/>
              <p:nvPr/>
            </p:nvSpPr>
            <p:spPr>
              <a:xfrm>
                <a:off x="13901342" y="7960836"/>
                <a:ext cx="3082967" cy="1576734"/>
              </a:xfrm>
              <a:prstGeom prst="rect">
                <a:avLst/>
              </a:prstGeom>
              <a:ln w="19050" cmpd="thickThin">
                <a:prstDash val="solid"/>
              </a:ln>
            </p:spPr>
            <p:style>
              <a:lnRef idx="2">
                <a:schemeClr val="dk1"/>
              </a:lnRef>
              <a:fillRef idx="1">
                <a:schemeClr val="lt1"/>
              </a:fillRef>
              <a:effectRef idx="0">
                <a:schemeClr val="dk1"/>
              </a:effectRef>
              <a:fontRef idx="minor">
                <a:schemeClr val="dk1"/>
              </a:fontRef>
            </p:style>
            <p:txBody>
              <a:bodyPr rtlCol="0" anchor="ctr"/>
              <a:lstStyle/>
              <a:p>
                <a:pPr algn="r" defTabSz="326578">
                  <a:defRPr/>
                </a:pPr>
                <a:r>
                  <a:rPr lang="nl-NL" sz="786" dirty="0">
                    <a:solidFill>
                      <a:prstClr val="black"/>
                    </a:solidFill>
                    <a:highlight>
                      <a:srgbClr val="FFFF00"/>
                    </a:highlight>
                    <a:latin typeface="Calibri" panose="020F0502020204030204"/>
                  </a:rPr>
                  <a:t>Analyse</a:t>
                </a:r>
              </a:p>
              <a:p>
                <a:pPr algn="r" defTabSz="326578">
                  <a:defRPr/>
                </a:pPr>
                <a:endParaRPr lang="nl-NL" sz="786" dirty="0">
                  <a:solidFill>
                    <a:prstClr val="black"/>
                  </a:solidFill>
                  <a:highlight>
                    <a:srgbClr val="FFFF00"/>
                  </a:highlight>
                  <a:latin typeface="Calibri" panose="020F0502020204030204"/>
                </a:endParaRPr>
              </a:p>
              <a:p>
                <a:pPr algn="r" defTabSz="326578">
                  <a:defRPr/>
                </a:pPr>
                <a:r>
                  <a:rPr lang="nl-NL" sz="786" dirty="0">
                    <a:solidFill>
                      <a:prstClr val="black"/>
                    </a:solidFill>
                    <a:highlight>
                      <a:srgbClr val="00FF00"/>
                    </a:highlight>
                    <a:latin typeface="Calibri" panose="020F0502020204030204"/>
                  </a:rPr>
                  <a:t>Realisatie</a:t>
                </a:r>
              </a:p>
            </p:txBody>
          </p:sp>
          <p:sp>
            <p:nvSpPr>
              <p:cNvPr id="156" name="Rectangle: Rounded Corners 50">
                <a:extLst>
                  <a:ext uri="{FF2B5EF4-FFF2-40B4-BE49-F238E27FC236}">
                    <a16:creationId xmlns:a16="http://schemas.microsoft.com/office/drawing/2014/main" id="{E87C9E1A-80C6-472B-6385-EFEC184C460C}"/>
                  </a:ext>
                </a:extLst>
              </p:cNvPr>
              <p:cNvSpPr/>
              <p:nvPr/>
            </p:nvSpPr>
            <p:spPr>
              <a:xfrm>
                <a:off x="13993135" y="8901870"/>
                <a:ext cx="1987802" cy="336928"/>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26578">
                  <a:defRPr/>
                </a:pPr>
                <a:r>
                  <a:rPr lang="nl-NL" sz="571" dirty="0">
                    <a:solidFill>
                      <a:prstClr val="black"/>
                    </a:solidFill>
                    <a:latin typeface="Calibri" panose="020F0502020204030204"/>
                  </a:rPr>
                  <a:t>Enabling epic in portfolioproces</a:t>
                </a:r>
              </a:p>
            </p:txBody>
          </p:sp>
          <p:sp>
            <p:nvSpPr>
              <p:cNvPr id="157" name="Rectangle: Rounded Corners 50">
                <a:extLst>
                  <a:ext uri="{FF2B5EF4-FFF2-40B4-BE49-F238E27FC236}">
                    <a16:creationId xmlns:a16="http://schemas.microsoft.com/office/drawing/2014/main" id="{03303EDC-8476-9774-DA65-07E54626C613}"/>
                  </a:ext>
                </a:extLst>
              </p:cNvPr>
              <p:cNvSpPr/>
              <p:nvPr/>
            </p:nvSpPr>
            <p:spPr>
              <a:xfrm>
                <a:off x="13993134" y="8310414"/>
                <a:ext cx="1987803" cy="37137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571" dirty="0">
                    <a:solidFill>
                      <a:prstClr val="black"/>
                    </a:solidFill>
                    <a:latin typeface="Calibri" panose="020F0502020204030204"/>
                  </a:rPr>
                  <a:t>Business epic in portfolioproces</a:t>
                </a:r>
              </a:p>
            </p:txBody>
          </p:sp>
        </p:grpSp>
        <p:sp>
          <p:nvSpPr>
            <p:cNvPr id="213" name="Tekstvak 212">
              <a:extLst>
                <a:ext uri="{FF2B5EF4-FFF2-40B4-BE49-F238E27FC236}">
                  <a16:creationId xmlns:a16="http://schemas.microsoft.com/office/drawing/2014/main" id="{0637DC60-EF6D-CBD6-0EBB-D942AF1D81A4}"/>
                </a:ext>
              </a:extLst>
            </p:cNvPr>
            <p:cNvSpPr txBox="1"/>
            <p:nvPr/>
          </p:nvSpPr>
          <p:spPr>
            <a:xfrm>
              <a:off x="13349495" y="8421653"/>
              <a:ext cx="1001690" cy="240030"/>
            </a:xfrm>
            <a:prstGeom prst="rect">
              <a:avLst/>
            </a:prstGeom>
            <a:noFill/>
          </p:spPr>
          <p:txBody>
            <a:bodyPr wrap="none" rtlCol="0">
              <a:spAutoFit/>
            </a:bodyPr>
            <a:lstStyle/>
            <a:p>
              <a:pPr defTabSz="326578">
                <a:defRPr/>
              </a:pPr>
              <a:r>
                <a:rPr lang="nl-NL" sz="643" b="1" dirty="0">
                  <a:solidFill>
                    <a:prstClr val="black"/>
                  </a:solidFill>
                  <a:latin typeface="Calibri" panose="020F0502020204030204"/>
                </a:rPr>
                <a:t>Legenda</a:t>
              </a:r>
              <a:endParaRPr lang="nl-NL" sz="857" b="1" dirty="0">
                <a:solidFill>
                  <a:prstClr val="black"/>
                </a:solidFill>
                <a:latin typeface="Calibri" panose="020F0502020204030204"/>
              </a:endParaRPr>
            </a:p>
          </p:txBody>
        </p:sp>
      </p:grpSp>
      <p:sp>
        <p:nvSpPr>
          <p:cNvPr id="9" name="Tekstvak 8">
            <a:extLst>
              <a:ext uri="{FF2B5EF4-FFF2-40B4-BE49-F238E27FC236}">
                <a16:creationId xmlns:a16="http://schemas.microsoft.com/office/drawing/2014/main" id="{EB477D0F-F930-44C8-58C5-5D35E9D616AC}"/>
              </a:ext>
              <a:ext uri="{C183D7F6-B498-43B3-948B-1728B52AA6E4}">
                <adec:decorative xmlns:adec="http://schemas.microsoft.com/office/drawing/2017/decorative" val="1"/>
              </a:ext>
            </a:extLst>
          </p:cNvPr>
          <p:cNvSpPr txBox="1"/>
          <p:nvPr/>
        </p:nvSpPr>
        <p:spPr>
          <a:xfrm>
            <a:off x="4210470" y="192898"/>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Q3 ‘26 | PI-39</a:t>
            </a:r>
          </a:p>
        </p:txBody>
      </p:sp>
      <p:sp>
        <p:nvSpPr>
          <p:cNvPr id="20" name="Tekstvak 19">
            <a:extLst>
              <a:ext uri="{FF2B5EF4-FFF2-40B4-BE49-F238E27FC236}">
                <a16:creationId xmlns:a16="http://schemas.microsoft.com/office/drawing/2014/main" id="{2635AF23-E1D8-D218-851B-E6E49AEA040D}"/>
              </a:ext>
              <a:ext uri="{C183D7F6-B498-43B3-948B-1728B52AA6E4}">
                <adec:decorative xmlns:adec="http://schemas.microsoft.com/office/drawing/2017/decorative" val="1"/>
              </a:ext>
            </a:extLst>
          </p:cNvPr>
          <p:cNvSpPr txBox="1"/>
          <p:nvPr/>
        </p:nvSpPr>
        <p:spPr>
          <a:xfrm>
            <a:off x="10160405" y="198075"/>
            <a:ext cx="1746257" cy="246221"/>
          </a:xfrm>
          <a:prstGeom prst="rect">
            <a:avLst/>
          </a:prstGeom>
          <a:noFill/>
        </p:spPr>
        <p:txBody>
          <a:bodyPr wrap="square" rtlCol="0">
            <a:spAutoFit/>
          </a:bodyPr>
          <a:lstStyle/>
          <a:p>
            <a:pPr defTabSz="326578">
              <a:defRPr/>
            </a:pPr>
            <a:r>
              <a:rPr lang="nl-NL" sz="1000" b="1" dirty="0">
                <a:solidFill>
                  <a:srgbClr val="ED7D31">
                    <a:lumMod val="75000"/>
                  </a:srgbClr>
                </a:solidFill>
                <a:latin typeface="Calibri" panose="020F0502020204030204"/>
              </a:rPr>
              <a:t>Q3 ‘27 | PI-43 en verder</a:t>
            </a:r>
          </a:p>
        </p:txBody>
      </p:sp>
      <p:sp>
        <p:nvSpPr>
          <p:cNvPr id="32" name="Tekstvak 31">
            <a:extLst>
              <a:ext uri="{FF2B5EF4-FFF2-40B4-BE49-F238E27FC236}">
                <a16:creationId xmlns:a16="http://schemas.microsoft.com/office/drawing/2014/main" id="{4D07C9E0-B741-F002-15EE-D2EBF47478D4}"/>
              </a:ext>
              <a:ext uri="{C183D7F6-B498-43B3-948B-1728B52AA6E4}">
                <adec:decorative xmlns:adec="http://schemas.microsoft.com/office/drawing/2017/decorative" val="1"/>
              </a:ext>
            </a:extLst>
          </p:cNvPr>
          <p:cNvSpPr txBox="1"/>
          <p:nvPr/>
        </p:nvSpPr>
        <p:spPr>
          <a:xfrm>
            <a:off x="8871659" y="207515"/>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Q2 ‘27 | PI-42</a:t>
            </a:r>
          </a:p>
        </p:txBody>
      </p:sp>
      <p:sp>
        <p:nvSpPr>
          <p:cNvPr id="19" name="Rectangle: Rounded Corners 50">
            <a:extLst>
              <a:ext uri="{FF2B5EF4-FFF2-40B4-BE49-F238E27FC236}">
                <a16:creationId xmlns:a16="http://schemas.microsoft.com/office/drawing/2014/main" id="{C69C216A-EB33-15A2-C3E0-30409BF3ACE1}"/>
              </a:ext>
              <a:ext uri="{C183D7F6-B498-43B3-948B-1728B52AA6E4}">
                <adec:decorative xmlns:adec="http://schemas.microsoft.com/office/drawing/2017/decorative" val="1"/>
              </a:ext>
            </a:extLst>
          </p:cNvPr>
          <p:cNvSpPr/>
          <p:nvPr/>
        </p:nvSpPr>
        <p:spPr>
          <a:xfrm>
            <a:off x="7091852" y="740806"/>
            <a:ext cx="3056087" cy="12290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Ontsluiten peilbesluitinformatie in het stelsel [PORT-38] </a:t>
            </a:r>
          </a:p>
        </p:txBody>
      </p:sp>
      <p:sp>
        <p:nvSpPr>
          <p:cNvPr id="22" name="Rectangle: Rounded Corners 50">
            <a:extLst>
              <a:ext uri="{FF2B5EF4-FFF2-40B4-BE49-F238E27FC236}">
                <a16:creationId xmlns:a16="http://schemas.microsoft.com/office/drawing/2014/main" id="{C17F804F-5C65-F2A9-5CA7-CDB02C22973E}"/>
              </a:ext>
              <a:ext uri="{C183D7F6-B498-43B3-948B-1728B52AA6E4}">
                <adec:decorative xmlns:adec="http://schemas.microsoft.com/office/drawing/2017/decorative" val="1"/>
              </a:ext>
            </a:extLst>
          </p:cNvPr>
          <p:cNvSpPr/>
          <p:nvPr/>
        </p:nvSpPr>
        <p:spPr>
          <a:xfrm>
            <a:off x="720680" y="3558375"/>
            <a:ext cx="1531517" cy="108465"/>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PDC in SWF [PORT-69]</a:t>
            </a:r>
          </a:p>
        </p:txBody>
      </p:sp>
      <p:sp>
        <p:nvSpPr>
          <p:cNvPr id="35" name="Rectangle: Rounded Corners 50">
            <a:extLst>
              <a:ext uri="{FF2B5EF4-FFF2-40B4-BE49-F238E27FC236}">
                <a16:creationId xmlns:a16="http://schemas.microsoft.com/office/drawing/2014/main" id="{72394DE3-48AD-2765-4D50-E36B3B78226B}"/>
              </a:ext>
              <a:ext uri="{C183D7F6-B498-43B3-948B-1728B52AA6E4}">
                <adec:decorative xmlns:adec="http://schemas.microsoft.com/office/drawing/2017/decorative" val="1"/>
              </a:ext>
            </a:extLst>
          </p:cNvPr>
          <p:cNvSpPr/>
          <p:nvPr/>
        </p:nvSpPr>
        <p:spPr>
          <a:xfrm>
            <a:off x="739843" y="2672833"/>
            <a:ext cx="4758587" cy="92074"/>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Aansluiten informatiebronnen – tranche 2 [PORT-14] </a:t>
            </a:r>
          </a:p>
        </p:txBody>
      </p:sp>
      <p:sp>
        <p:nvSpPr>
          <p:cNvPr id="36" name="Rectangle: Rounded Corners 50">
            <a:extLst>
              <a:ext uri="{FF2B5EF4-FFF2-40B4-BE49-F238E27FC236}">
                <a16:creationId xmlns:a16="http://schemas.microsoft.com/office/drawing/2014/main" id="{B253EF97-2103-01A4-DB6A-02FB626DE1BF}"/>
              </a:ext>
              <a:ext uri="{C183D7F6-B498-43B3-948B-1728B52AA6E4}">
                <adec:decorative xmlns:adec="http://schemas.microsoft.com/office/drawing/2017/decorative" val="1"/>
              </a:ext>
            </a:extLst>
          </p:cNvPr>
          <p:cNvSpPr/>
          <p:nvPr/>
        </p:nvSpPr>
        <p:spPr>
          <a:xfrm>
            <a:off x="743089" y="5015372"/>
            <a:ext cx="1540289" cy="108465"/>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Regels op maat [PORT-123]</a:t>
            </a:r>
          </a:p>
        </p:txBody>
      </p:sp>
      <p:sp>
        <p:nvSpPr>
          <p:cNvPr id="37" name="Rectangle: Rounded Corners 50">
            <a:extLst>
              <a:ext uri="{FF2B5EF4-FFF2-40B4-BE49-F238E27FC236}">
                <a16:creationId xmlns:a16="http://schemas.microsoft.com/office/drawing/2014/main" id="{5B4DAC07-5058-5D6D-F3C2-ED0BA6268E89}"/>
              </a:ext>
              <a:ext uri="{C183D7F6-B498-43B3-948B-1728B52AA6E4}">
                <adec:decorative xmlns:adec="http://schemas.microsoft.com/office/drawing/2017/decorative" val="1"/>
              </a:ext>
            </a:extLst>
          </p:cNvPr>
          <p:cNvSpPr/>
          <p:nvPr/>
        </p:nvSpPr>
        <p:spPr>
          <a:xfrm>
            <a:off x="724642" y="3712047"/>
            <a:ext cx="6350932" cy="98874"/>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Onderzoekshulp uitwerking thema PORT-126)</a:t>
            </a:r>
          </a:p>
        </p:txBody>
      </p:sp>
      <p:sp>
        <p:nvSpPr>
          <p:cNvPr id="40" name="Rectangle: Rounded Corners 50">
            <a:extLst>
              <a:ext uri="{FF2B5EF4-FFF2-40B4-BE49-F238E27FC236}">
                <a16:creationId xmlns:a16="http://schemas.microsoft.com/office/drawing/2014/main" id="{42A030DD-B4A9-C6FE-8100-6F02E071439A}"/>
              </a:ext>
              <a:ext uri="{C183D7F6-B498-43B3-948B-1728B52AA6E4}">
                <adec:decorative xmlns:adec="http://schemas.microsoft.com/office/drawing/2017/decorative" val="1"/>
              </a:ext>
            </a:extLst>
          </p:cNvPr>
          <p:cNvSpPr/>
          <p:nvPr/>
        </p:nvSpPr>
        <p:spPr>
          <a:xfrm>
            <a:off x="746413" y="610879"/>
            <a:ext cx="3194569" cy="108216"/>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Validatieservice Plan-Plan [PORT-129]</a:t>
            </a:r>
          </a:p>
        </p:txBody>
      </p:sp>
      <p:sp>
        <p:nvSpPr>
          <p:cNvPr id="42" name="Rectangle: Rounded Corners 50">
            <a:extLst>
              <a:ext uri="{FF2B5EF4-FFF2-40B4-BE49-F238E27FC236}">
                <a16:creationId xmlns:a16="http://schemas.microsoft.com/office/drawing/2014/main" id="{2B2F34E3-EC45-A941-1C21-C4BE539AFE7A}"/>
              </a:ext>
              <a:ext uri="{C183D7F6-B498-43B3-948B-1728B52AA6E4}">
                <adec:decorative xmlns:adec="http://schemas.microsoft.com/office/drawing/2017/decorative" val="1"/>
              </a:ext>
            </a:extLst>
          </p:cNvPr>
          <p:cNvSpPr/>
          <p:nvPr/>
        </p:nvSpPr>
        <p:spPr>
          <a:xfrm>
            <a:off x="732545" y="5707886"/>
            <a:ext cx="1602626" cy="11377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AI en DSO[PORT-130]</a:t>
            </a:r>
          </a:p>
        </p:txBody>
      </p:sp>
      <p:sp>
        <p:nvSpPr>
          <p:cNvPr id="43" name="Rectangle: Rounded Corners 50">
            <a:extLst>
              <a:ext uri="{FF2B5EF4-FFF2-40B4-BE49-F238E27FC236}">
                <a16:creationId xmlns:a16="http://schemas.microsoft.com/office/drawing/2014/main" id="{E744ED50-6335-2A5B-F445-6CEC49761224}"/>
              </a:ext>
              <a:ext uri="{C183D7F6-B498-43B3-948B-1728B52AA6E4}">
                <adec:decorative xmlns:adec="http://schemas.microsoft.com/office/drawing/2017/decorative" val="1"/>
              </a:ext>
            </a:extLst>
          </p:cNvPr>
          <p:cNvSpPr/>
          <p:nvPr/>
        </p:nvSpPr>
        <p:spPr>
          <a:xfrm>
            <a:off x="743088" y="5884767"/>
            <a:ext cx="3065599" cy="120698"/>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Eén loket – gebruikersvriendelijkheid – mobiel gebruik [PORT-115]</a:t>
            </a:r>
          </a:p>
        </p:txBody>
      </p:sp>
      <p:sp>
        <p:nvSpPr>
          <p:cNvPr id="46" name="Rectangle: Rounded Corners 50">
            <a:extLst>
              <a:ext uri="{FF2B5EF4-FFF2-40B4-BE49-F238E27FC236}">
                <a16:creationId xmlns:a16="http://schemas.microsoft.com/office/drawing/2014/main" id="{1C814711-D662-968C-BC6B-8FDA8A29BA71}"/>
              </a:ext>
              <a:ext uri="{C183D7F6-B498-43B3-948B-1728B52AA6E4}">
                <adec:decorative xmlns:adec="http://schemas.microsoft.com/office/drawing/2017/decorative" val="1"/>
              </a:ext>
            </a:extLst>
          </p:cNvPr>
          <p:cNvSpPr/>
          <p:nvPr/>
        </p:nvSpPr>
        <p:spPr>
          <a:xfrm>
            <a:off x="727773" y="3850218"/>
            <a:ext cx="1524425" cy="132122"/>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Asbestmeldingen [PORT-134]</a:t>
            </a:r>
          </a:p>
        </p:txBody>
      </p:sp>
      <p:sp>
        <p:nvSpPr>
          <p:cNvPr id="48" name="Rectangle: Rounded Corners 50">
            <a:extLst>
              <a:ext uri="{FF2B5EF4-FFF2-40B4-BE49-F238E27FC236}">
                <a16:creationId xmlns:a16="http://schemas.microsoft.com/office/drawing/2014/main" id="{1B8ADB77-4A22-FDFB-9D18-F650FC9A98D1}"/>
              </a:ext>
              <a:ext uri="{C183D7F6-B498-43B3-948B-1728B52AA6E4}">
                <adec:decorative xmlns:adec="http://schemas.microsoft.com/office/drawing/2017/decorative" val="1"/>
              </a:ext>
            </a:extLst>
          </p:cNvPr>
          <p:cNvSpPr/>
          <p:nvPr/>
        </p:nvSpPr>
        <p:spPr>
          <a:xfrm>
            <a:off x="731126" y="6091546"/>
            <a:ext cx="1552251" cy="119277"/>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Technische upgrade LVBB [PORT-128]</a:t>
            </a:r>
          </a:p>
        </p:txBody>
      </p:sp>
      <p:sp>
        <p:nvSpPr>
          <p:cNvPr id="7" name="Titel 6">
            <a:extLst>
              <a:ext uri="{FF2B5EF4-FFF2-40B4-BE49-F238E27FC236}">
                <a16:creationId xmlns:a16="http://schemas.microsoft.com/office/drawing/2014/main" id="{72BF5632-34DD-E7C6-5EB9-5BF38F45D937}"/>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nl-NL" dirty="0"/>
              <a:t>Portfolioprognose</a:t>
            </a:r>
            <a:br>
              <a:rPr lang="nl-NL" dirty="0"/>
            </a:br>
            <a:endParaRPr lang="nl-NL" dirty="0"/>
          </a:p>
        </p:txBody>
      </p:sp>
    </p:spTree>
    <p:extLst>
      <p:ext uri="{BB962C8B-B14F-4D97-AF65-F5344CB8AC3E}">
        <p14:creationId xmlns:p14="http://schemas.microsoft.com/office/powerpoint/2010/main" val="1317300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9BBEE-8869-3D5E-2A71-9F7C6865FC67}"/>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AB837FA-C6CC-0FB4-05FD-AB82258E5ACA}"/>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82" r="20482"/>
          <a:stretch>
            <a:fillRect/>
          </a:stretch>
        </p:blipFill>
        <p:spPr/>
      </p:pic>
      <p:sp>
        <p:nvSpPr>
          <p:cNvPr id="3" name="Titel 2">
            <a:extLst>
              <a:ext uri="{FF2B5EF4-FFF2-40B4-BE49-F238E27FC236}">
                <a16:creationId xmlns:a16="http://schemas.microsoft.com/office/drawing/2014/main" id="{E8BC4ECE-3652-E8F1-C30A-EA9D86B43DF8}"/>
              </a:ext>
              <a:ext uri="{C183D7F6-B498-43B3-948B-1728B52AA6E4}">
                <adec:decorative xmlns:adec="http://schemas.microsoft.com/office/drawing/2017/decorative" val="1"/>
              </a:ext>
            </a:extLst>
          </p:cNvPr>
          <p:cNvSpPr>
            <a:spLocks noGrp="1"/>
          </p:cNvSpPr>
          <p:nvPr>
            <p:ph type="ctrTitle"/>
          </p:nvPr>
        </p:nvSpPr>
        <p:spPr>
          <a:xfrm>
            <a:off x="6246813" y="336545"/>
            <a:ext cx="5380038" cy="655828"/>
          </a:xfrm>
        </p:spPr>
        <p:txBody>
          <a:bodyPr/>
          <a:lstStyle/>
          <a:p>
            <a:r>
              <a:rPr lang="nl-NL" sz="4400" dirty="0"/>
              <a:t>Strategische thema’s</a:t>
            </a:r>
            <a:br>
              <a:rPr lang="nl-NL" sz="4400" dirty="0"/>
            </a:br>
            <a:endParaRPr lang="nl-NL" sz="1800" dirty="0"/>
          </a:p>
        </p:txBody>
      </p:sp>
      <p:sp>
        <p:nvSpPr>
          <p:cNvPr id="4" name="Ondertitel 3">
            <a:extLst>
              <a:ext uri="{FF2B5EF4-FFF2-40B4-BE49-F238E27FC236}">
                <a16:creationId xmlns:a16="http://schemas.microsoft.com/office/drawing/2014/main" id="{177F0078-A643-C2C9-C75A-48DD208D77C9}"/>
              </a:ext>
              <a:ext uri="{C183D7F6-B498-43B3-948B-1728B52AA6E4}">
                <adec:decorative xmlns:adec="http://schemas.microsoft.com/office/drawing/2017/decorative" val="1"/>
              </a:ext>
            </a:extLst>
          </p:cNvPr>
          <p:cNvSpPr>
            <a:spLocks noGrp="1"/>
          </p:cNvSpPr>
          <p:nvPr>
            <p:ph type="subTitle" idx="1"/>
          </p:nvPr>
        </p:nvSpPr>
        <p:spPr>
          <a:xfrm>
            <a:off x="6240464" y="1407229"/>
            <a:ext cx="5938836" cy="4786312"/>
          </a:xfrm>
        </p:spPr>
        <p:txBody>
          <a:bodyPr/>
          <a:lstStyle/>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samenwerken </a:t>
            </a:r>
            <a:r>
              <a:rPr lang="nl-NL" b="1" dirty="0">
                <a:solidFill>
                  <a:srgbClr val="FF0000"/>
                </a:solidFill>
                <a:latin typeface="Calibri" panose="020F0502020204030204" pitchFamily="34" charset="0"/>
                <a:ea typeface="Calibri" panose="020F0502020204030204" pitchFamily="34" charset="0"/>
                <a:cs typeface="Calibri" panose="020F0502020204030204" pitchFamily="34" charset="0"/>
              </a:rPr>
              <a:t>(I. Samenwerken)</a:t>
            </a:r>
            <a:endParaRPr lang="nl-NL"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vergunningverlening, toezicht en handhaving (VTH)</a:t>
            </a:r>
            <a:br>
              <a:rPr lang="nl-NL" b="1" dirty="0">
                <a:latin typeface="Calibri" panose="020F0502020204030204" pitchFamily="34" charset="0"/>
                <a:ea typeface="Calibri" panose="020F0502020204030204" pitchFamily="34" charset="0"/>
                <a:cs typeface="Calibri" panose="020F0502020204030204" pitchFamily="34" charset="0"/>
              </a:rPr>
            </a:br>
            <a:r>
              <a:rPr lang="nl-NL" b="1" dirty="0">
                <a:solidFill>
                  <a:srgbClr val="FF0000"/>
                </a:solidFill>
                <a:latin typeface="Calibri" panose="020F0502020204030204" pitchFamily="34" charset="0"/>
                <a:ea typeface="Calibri" panose="020F0502020204030204" pitchFamily="34" charset="0"/>
                <a:cs typeface="Calibri" panose="020F0502020204030204" pitchFamily="34" charset="0"/>
              </a:rPr>
              <a:t>(I. Samenwerken)</a:t>
            </a: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Aansluiten bronnen van omgevingsinformatie </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dirty="0" err="1">
                <a:latin typeface="Calibri" panose="020F0502020204030204" pitchFamily="34" charset="0"/>
                <a:ea typeface="Calibri" panose="020F0502020204030204" pitchFamily="34" charset="0"/>
                <a:cs typeface="Calibri" panose="020F0502020204030204" pitchFamily="34" charset="0"/>
              </a:rPr>
              <a:t>Onderzoekshulp</a:t>
            </a: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omgevingsdocumenten (STOP/TP)</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Eén loket / Gebruikersvriendelijkheid</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zienswijze en bezwaar</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3D en dynamische informatie</a:t>
            </a: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rechterlijke macht </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Waarborgen gegevenskwaliteit</a:t>
            </a: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800" dirty="0">
              <a:latin typeface="Calibri" panose="020F0502020204030204" pitchFamily="34" charset="0"/>
              <a:ea typeface="Calibri" panose="020F0502020204030204" pitchFamily="34" charset="0"/>
              <a:cs typeface="Times New Roman" panose="02020603050405020304" pitchFamily="18"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p:txBody>
      </p:sp>
      <p:sp>
        <p:nvSpPr>
          <p:cNvPr id="5" name="Tijdelijke aanduiding voor voettekst 4">
            <a:extLst>
              <a:ext uri="{FF2B5EF4-FFF2-40B4-BE49-F238E27FC236}">
                <a16:creationId xmlns:a16="http://schemas.microsoft.com/office/drawing/2014/main" id="{8B5E4A8A-1D7C-8B6F-997B-6F0B03350902}"/>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Asap"/>
                <a:ea typeface="+mn-ea"/>
                <a:cs typeface="+mn-cs"/>
              </a:rPr>
              <a:t>Ontwikkelingen DSO – </a:t>
            </a:r>
            <a:r>
              <a:rPr kumimoji="0" lang="nl-NL" sz="1000" b="0" i="0" u="none" strike="noStrike" kern="1200" cap="none" spc="0" normalizeH="0" baseline="0" noProof="0" dirty="0" err="1">
                <a:ln>
                  <a:noFill/>
                </a:ln>
                <a:solidFill>
                  <a:srgbClr val="000000"/>
                </a:solidFill>
                <a:effectLst/>
                <a:uLnTx/>
                <a:uFillTx/>
                <a:latin typeface="Asap"/>
                <a:ea typeface="+mn-ea"/>
                <a:cs typeface="+mn-cs"/>
              </a:rPr>
              <a:t>Schakeldag</a:t>
            </a:r>
            <a:r>
              <a:rPr kumimoji="0" lang="nl-NL" sz="1000" b="0" i="0" u="none" strike="noStrike" kern="1200" cap="none" spc="0" normalizeH="0" baseline="0" noProof="0" dirty="0">
                <a:ln>
                  <a:noFill/>
                </a:ln>
                <a:solidFill>
                  <a:srgbClr val="000000"/>
                </a:solidFill>
                <a:effectLst/>
                <a:uLnTx/>
                <a:uFillTx/>
                <a:latin typeface="Asap"/>
                <a:ea typeface="+mn-ea"/>
                <a:cs typeface="+mn-cs"/>
              </a:rPr>
              <a:t> 27-11-2027</a:t>
            </a:r>
          </a:p>
        </p:txBody>
      </p:sp>
      <p:sp>
        <p:nvSpPr>
          <p:cNvPr id="2" name="Titel 2">
            <a:extLst>
              <a:ext uri="{FF2B5EF4-FFF2-40B4-BE49-F238E27FC236}">
                <a16:creationId xmlns:a16="http://schemas.microsoft.com/office/drawing/2014/main" id="{97F23C05-4E0E-D2A5-D062-8D3F03F6DFD5}"/>
              </a:ext>
              <a:ext uri="{C183D7F6-B498-43B3-948B-1728B52AA6E4}">
                <adec:decorative xmlns:adec="http://schemas.microsoft.com/office/drawing/2017/decorative" val="1"/>
              </a:ext>
            </a:extLst>
          </p:cNvPr>
          <p:cNvSpPr txBox="1">
            <a:spLocks/>
          </p:cNvSpPr>
          <p:nvPr/>
        </p:nvSpPr>
        <p:spPr>
          <a:xfrm>
            <a:off x="6246813" y="664459"/>
            <a:ext cx="5380038" cy="875413"/>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pPr marL="0" marR="0" lvl="0" indent="0" algn="l" defTabSz="914400" rtl="0" eaLnBrk="1" fontAlgn="auto" latinLnBrk="0" hangingPunct="1">
              <a:lnSpc>
                <a:spcPts val="5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0000"/>
                </a:solidFill>
                <a:effectLst/>
                <a:uLnTx/>
                <a:uFillTx/>
                <a:latin typeface="Asap SemiBold"/>
                <a:ea typeface="+mj-ea"/>
                <a:cs typeface="+mj-cs"/>
              </a:rPr>
              <a:t>(en grote onderwerpen Portfolio DSO-LV)</a:t>
            </a:r>
          </a:p>
        </p:txBody>
      </p:sp>
    </p:spTree>
    <p:extLst>
      <p:ext uri="{BB962C8B-B14F-4D97-AF65-F5344CB8AC3E}">
        <p14:creationId xmlns:p14="http://schemas.microsoft.com/office/powerpoint/2010/main" val="1954117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0FB08-9145-1D37-480C-6F725B1B8960}"/>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E2ED8BA0-FFD8-1C74-4495-8D3673BD77F2}"/>
              </a:ext>
              <a:ext uri="{C183D7F6-B498-43B3-948B-1728B52AA6E4}">
                <adec:decorative xmlns:adec="http://schemas.microsoft.com/office/drawing/2017/decorative" val="1"/>
              </a:ext>
            </a:extLst>
          </p:cNvPr>
          <p:cNvGrpSpPr/>
          <p:nvPr/>
        </p:nvGrpSpPr>
        <p:grpSpPr>
          <a:xfrm>
            <a:off x="179240" y="403715"/>
            <a:ext cx="11210944" cy="6348565"/>
            <a:chOff x="5497475" y="690705"/>
            <a:chExt cx="15695322" cy="7871838"/>
          </a:xfrm>
        </p:grpSpPr>
        <p:sp>
          <p:nvSpPr>
            <p:cNvPr id="5" name="Rechthoek: afgeronde hoeken 55">
              <a:extLst>
                <a:ext uri="{FF2B5EF4-FFF2-40B4-BE49-F238E27FC236}">
                  <a16:creationId xmlns:a16="http://schemas.microsoft.com/office/drawing/2014/main" id="{6B8EB540-FC87-9F8A-7364-97FC851A4B94}"/>
                </a:ext>
              </a:extLst>
            </p:cNvPr>
            <p:cNvSpPr/>
            <p:nvPr/>
          </p:nvSpPr>
          <p:spPr>
            <a:xfrm>
              <a:off x="5497475" y="4172442"/>
              <a:ext cx="15658944" cy="2996533"/>
            </a:xfrm>
            <a:prstGeom prst="round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Bedrijfsfuncties</a:t>
              </a:r>
              <a:b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nl-NL" sz="1000" b="1" i="0" u="none" strike="noStrike" kern="1200" cap="none" spc="0" normalizeH="0" baseline="0" noProof="0" dirty="0" err="1">
                  <a:ln>
                    <a:noFill/>
                  </a:ln>
                  <a:solidFill>
                    <a:prstClr val="black"/>
                  </a:solidFill>
                  <a:effectLst/>
                  <a:uLnTx/>
                  <a:uFillTx/>
                  <a:latin typeface="Calibri" panose="020F0502020204030204"/>
                  <a:ea typeface="+mn-ea"/>
                  <a:cs typeface="+mn-cs"/>
                </a:rPr>
                <a:t>ebruiken</a:t>
              </a: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 en Ontsluiten</a:t>
              </a:r>
            </a:p>
          </p:txBody>
        </p:sp>
        <p:sp>
          <p:nvSpPr>
            <p:cNvPr id="4" name="Rechthoek: afgeronde hoeken 55">
              <a:extLst>
                <a:ext uri="{FF2B5EF4-FFF2-40B4-BE49-F238E27FC236}">
                  <a16:creationId xmlns:a16="http://schemas.microsoft.com/office/drawing/2014/main" id="{4189EB3C-09D0-5279-3227-C9D174125A0F}"/>
                </a:ext>
              </a:extLst>
            </p:cNvPr>
            <p:cNvSpPr/>
            <p:nvPr/>
          </p:nvSpPr>
          <p:spPr>
            <a:xfrm>
              <a:off x="5513251" y="690705"/>
              <a:ext cx="15679546" cy="3457328"/>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err="1">
                  <a:ln>
                    <a:noFill/>
                  </a:ln>
                  <a:solidFill>
                    <a:prstClr val="black"/>
                  </a:solidFill>
                  <a:effectLst/>
                  <a:uLnTx/>
                  <a:uFillTx/>
                  <a:latin typeface="Calibri" panose="020F0502020204030204"/>
                  <a:ea typeface="+mn-ea"/>
                  <a:cs typeface="+mn-cs"/>
                </a:rPr>
                <a:t>Bedrijfsfuncties</a:t>
              </a:r>
              <a:b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Beschikbaar stellen</a:t>
              </a:r>
            </a:p>
          </p:txBody>
        </p:sp>
        <p:sp>
          <p:nvSpPr>
            <p:cNvPr id="6" name="Rechthoek: afgeronde hoeken 55">
              <a:extLst>
                <a:ext uri="{FF2B5EF4-FFF2-40B4-BE49-F238E27FC236}">
                  <a16:creationId xmlns:a16="http://schemas.microsoft.com/office/drawing/2014/main" id="{6F400EEF-92B9-E1CF-6325-CF51340A8F01}"/>
                </a:ext>
              </a:extLst>
            </p:cNvPr>
            <p:cNvSpPr/>
            <p:nvPr/>
          </p:nvSpPr>
          <p:spPr>
            <a:xfrm>
              <a:off x="5533853" y="7215049"/>
              <a:ext cx="15658944" cy="1347494"/>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Ondersteunende</a:t>
              </a:r>
              <a:b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Functies</a:t>
              </a:r>
            </a:p>
          </p:txBody>
        </p:sp>
      </p:grpSp>
      <p:cxnSp>
        <p:nvCxnSpPr>
          <p:cNvPr id="41" name="Rechte verbindingslijn 40">
            <a:extLst>
              <a:ext uri="{FF2B5EF4-FFF2-40B4-BE49-F238E27FC236}">
                <a16:creationId xmlns:a16="http://schemas.microsoft.com/office/drawing/2014/main" id="{446294C8-F209-DD14-3BEA-36501B469950}"/>
              </a:ext>
              <a:ext uri="{C183D7F6-B498-43B3-948B-1728B52AA6E4}">
                <adec:decorative xmlns:adec="http://schemas.microsoft.com/office/drawing/2017/decorative" val="1"/>
              </a:ext>
            </a:extLst>
          </p:cNvPr>
          <p:cNvCxnSpPr>
            <a:cxnSpLocks/>
          </p:cNvCxnSpPr>
          <p:nvPr/>
        </p:nvCxnSpPr>
        <p:spPr>
          <a:xfrm>
            <a:off x="2269894" y="278191"/>
            <a:ext cx="13484" cy="63232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922F6575-259C-7B1F-96B3-2A9E0CEBF158}"/>
              </a:ext>
              <a:ext uri="{C183D7F6-B498-43B3-948B-1728B52AA6E4}">
                <adec:decorative xmlns:adec="http://schemas.microsoft.com/office/drawing/2017/decorative" val="1"/>
              </a:ext>
            </a:extLst>
          </p:cNvPr>
          <p:cNvCxnSpPr>
            <a:cxnSpLocks/>
          </p:cNvCxnSpPr>
          <p:nvPr/>
        </p:nvCxnSpPr>
        <p:spPr>
          <a:xfrm>
            <a:off x="3914893" y="234027"/>
            <a:ext cx="0" cy="632828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A96D4E41-FB7C-7560-0725-A433F7C5DF9D}"/>
              </a:ext>
              <a:ext uri="{C183D7F6-B498-43B3-948B-1728B52AA6E4}">
                <adec:decorative xmlns:adec="http://schemas.microsoft.com/office/drawing/2017/decorative" val="1"/>
              </a:ext>
            </a:extLst>
          </p:cNvPr>
          <p:cNvSpPr txBox="1"/>
          <p:nvPr/>
        </p:nvSpPr>
        <p:spPr>
          <a:xfrm>
            <a:off x="-1" y="-26942"/>
            <a:ext cx="7623476" cy="24622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Integrale portfolioprognose DSO-LV 2026 en verder (rolling forecast 6 PI’s), versie november 2025</a:t>
            </a:r>
            <a:endParaRPr kumimoji="0" lang="nl-NL" sz="1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1" name="Tekstvak 20">
            <a:extLst>
              <a:ext uri="{FF2B5EF4-FFF2-40B4-BE49-F238E27FC236}">
                <a16:creationId xmlns:a16="http://schemas.microsoft.com/office/drawing/2014/main" id="{01DA1293-55E7-8597-4B69-7C0C1CD148A8}"/>
              </a:ext>
              <a:ext uri="{C183D7F6-B498-43B3-948B-1728B52AA6E4}">
                <adec:decorative xmlns:adec="http://schemas.microsoft.com/office/drawing/2017/decorative" val="1"/>
              </a:ext>
            </a:extLst>
          </p:cNvPr>
          <p:cNvSpPr txBox="1"/>
          <p:nvPr/>
        </p:nvSpPr>
        <p:spPr>
          <a:xfrm>
            <a:off x="688422" y="433823"/>
            <a:ext cx="2495284" cy="312137"/>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BF03: Besluiten en beschikbaar stellen omgevingsdocumenten</a:t>
            </a:r>
          </a:p>
        </p:txBody>
      </p:sp>
      <p:sp>
        <p:nvSpPr>
          <p:cNvPr id="23" name="Tekstvak 22">
            <a:extLst>
              <a:ext uri="{FF2B5EF4-FFF2-40B4-BE49-F238E27FC236}">
                <a16:creationId xmlns:a16="http://schemas.microsoft.com/office/drawing/2014/main" id="{AE8F4CBF-F02F-D3DB-89D6-252EC1DCC76E}"/>
              </a:ext>
              <a:ext uri="{C183D7F6-B498-43B3-948B-1728B52AA6E4}">
                <adec:decorative xmlns:adec="http://schemas.microsoft.com/office/drawing/2017/decorative" val="1"/>
              </a:ext>
            </a:extLst>
          </p:cNvPr>
          <p:cNvSpPr txBox="1"/>
          <p:nvPr/>
        </p:nvSpPr>
        <p:spPr>
          <a:xfrm>
            <a:off x="719753" y="3037757"/>
            <a:ext cx="2547012"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BF04: Beschikbaar stellen toepasbare regels</a:t>
            </a:r>
          </a:p>
        </p:txBody>
      </p:sp>
      <p:sp>
        <p:nvSpPr>
          <p:cNvPr id="24" name="Tekstvak 23">
            <a:extLst>
              <a:ext uri="{FF2B5EF4-FFF2-40B4-BE49-F238E27FC236}">
                <a16:creationId xmlns:a16="http://schemas.microsoft.com/office/drawing/2014/main" id="{C455683E-DFBF-C5F4-52E6-C0220802DB85}"/>
              </a:ext>
              <a:ext uri="{C183D7F6-B498-43B3-948B-1728B52AA6E4}">
                <adec:decorative xmlns:adec="http://schemas.microsoft.com/office/drawing/2017/decorative" val="1"/>
              </a:ext>
            </a:extLst>
          </p:cNvPr>
          <p:cNvSpPr txBox="1"/>
          <p:nvPr/>
        </p:nvSpPr>
        <p:spPr>
          <a:xfrm>
            <a:off x="708359" y="4635855"/>
            <a:ext cx="833474"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BF01: Oriënteren </a:t>
            </a:r>
          </a:p>
        </p:txBody>
      </p:sp>
      <p:sp>
        <p:nvSpPr>
          <p:cNvPr id="25" name="Tekstvak 24">
            <a:extLst>
              <a:ext uri="{FF2B5EF4-FFF2-40B4-BE49-F238E27FC236}">
                <a16:creationId xmlns:a16="http://schemas.microsoft.com/office/drawing/2014/main" id="{E30F14B1-53DE-6A31-072E-E18B31C1D21B}"/>
              </a:ext>
              <a:ext uri="{C183D7F6-B498-43B3-948B-1728B52AA6E4}">
                <adec:decorative xmlns:adec="http://schemas.microsoft.com/office/drawing/2017/decorative" val="1"/>
              </a:ext>
            </a:extLst>
          </p:cNvPr>
          <p:cNvSpPr txBox="1"/>
          <p:nvPr/>
        </p:nvSpPr>
        <p:spPr>
          <a:xfrm>
            <a:off x="704956" y="3229677"/>
            <a:ext cx="2562672"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BF02: Opstellen, indienen en afhandelen aanvraag / melding</a:t>
            </a:r>
          </a:p>
        </p:txBody>
      </p:sp>
      <p:sp>
        <p:nvSpPr>
          <p:cNvPr id="28" name="Tekstvak 27">
            <a:extLst>
              <a:ext uri="{FF2B5EF4-FFF2-40B4-BE49-F238E27FC236}">
                <a16:creationId xmlns:a16="http://schemas.microsoft.com/office/drawing/2014/main" id="{42608C4D-EF65-6012-3A37-09DFC35779D1}"/>
              </a:ext>
              <a:ext uri="{C183D7F6-B498-43B3-948B-1728B52AA6E4}">
                <adec:decorative xmlns:adec="http://schemas.microsoft.com/office/drawing/2017/decorative" val="1"/>
              </a:ext>
            </a:extLst>
          </p:cNvPr>
          <p:cNvSpPr txBox="1"/>
          <p:nvPr/>
        </p:nvSpPr>
        <p:spPr>
          <a:xfrm>
            <a:off x="695969" y="2503742"/>
            <a:ext cx="2893856"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BF05: Beschikbaarstellen informatieproducten</a:t>
            </a:r>
          </a:p>
        </p:txBody>
      </p:sp>
      <p:sp>
        <p:nvSpPr>
          <p:cNvPr id="29" name="Tekstvak 28">
            <a:extLst>
              <a:ext uri="{FF2B5EF4-FFF2-40B4-BE49-F238E27FC236}">
                <a16:creationId xmlns:a16="http://schemas.microsoft.com/office/drawing/2014/main" id="{E4783D37-C6A7-E9B9-9E5D-89775FF85672}"/>
              </a:ext>
              <a:ext uri="{C183D7F6-B498-43B3-948B-1728B52AA6E4}">
                <adec:decorative xmlns:adec="http://schemas.microsoft.com/office/drawing/2017/decorative" val="1"/>
              </a:ext>
            </a:extLst>
          </p:cNvPr>
          <p:cNvSpPr txBox="1"/>
          <p:nvPr/>
        </p:nvSpPr>
        <p:spPr>
          <a:xfrm>
            <a:off x="682736" y="5142162"/>
            <a:ext cx="3267238"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BF06: Beschikbaar stellen begrippen, informatiemodellen en datasets (één taal) </a:t>
            </a:r>
          </a:p>
        </p:txBody>
      </p:sp>
      <p:sp>
        <p:nvSpPr>
          <p:cNvPr id="30" name="Tekstvak 29">
            <a:extLst>
              <a:ext uri="{FF2B5EF4-FFF2-40B4-BE49-F238E27FC236}">
                <a16:creationId xmlns:a16="http://schemas.microsoft.com/office/drawing/2014/main" id="{3318BACD-D92B-2DD3-CB3D-EB5130ED58A4}"/>
              </a:ext>
              <a:ext uri="{C183D7F6-B498-43B3-948B-1728B52AA6E4}">
                <adec:decorative xmlns:adec="http://schemas.microsoft.com/office/drawing/2017/decorative" val="1"/>
              </a:ext>
            </a:extLst>
          </p:cNvPr>
          <p:cNvSpPr txBox="1"/>
          <p:nvPr/>
        </p:nvSpPr>
        <p:spPr>
          <a:xfrm>
            <a:off x="688421" y="5309365"/>
            <a:ext cx="3111856"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BF07: Uitwisselen gegevens (Open Stelsel voor Derden)</a:t>
            </a:r>
          </a:p>
        </p:txBody>
      </p:sp>
      <p:sp>
        <p:nvSpPr>
          <p:cNvPr id="33" name="Tekstvak 32">
            <a:extLst>
              <a:ext uri="{FF2B5EF4-FFF2-40B4-BE49-F238E27FC236}">
                <a16:creationId xmlns:a16="http://schemas.microsoft.com/office/drawing/2014/main" id="{9ECBAE9F-99DF-011F-CA59-D0A12284F082}"/>
              </a:ext>
              <a:ext uri="{C183D7F6-B498-43B3-948B-1728B52AA6E4}">
                <adec:decorative xmlns:adec="http://schemas.microsoft.com/office/drawing/2017/decorative" val="1"/>
              </a:ext>
            </a:extLst>
          </p:cNvPr>
          <p:cNvSpPr txBox="1"/>
          <p:nvPr/>
        </p:nvSpPr>
        <p:spPr>
          <a:xfrm>
            <a:off x="1176160" y="216168"/>
            <a:ext cx="952505" cy="246221"/>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ED7D31">
                    <a:lumMod val="75000"/>
                  </a:srgbClr>
                </a:solidFill>
                <a:effectLst/>
                <a:uLnTx/>
                <a:uFillTx/>
                <a:latin typeface="Calibri" panose="020F0502020204030204"/>
              </a:defRPr>
            </a:lvl1p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Q1 ’26 | PI-37 </a:t>
            </a:r>
          </a:p>
        </p:txBody>
      </p:sp>
      <p:sp>
        <p:nvSpPr>
          <p:cNvPr id="38" name="Titel 37">
            <a:extLst>
              <a:ext uri="{FF2B5EF4-FFF2-40B4-BE49-F238E27FC236}">
                <a16:creationId xmlns:a16="http://schemas.microsoft.com/office/drawing/2014/main" id="{765B417B-0CE1-FF85-DBFE-4353CF02416D}"/>
              </a:ext>
              <a:ext uri="{C183D7F6-B498-43B3-948B-1728B52AA6E4}">
                <adec:decorative xmlns:adec="http://schemas.microsoft.com/office/drawing/2017/decorative" val="1"/>
              </a:ext>
            </a:extLst>
          </p:cNvPr>
          <p:cNvSpPr txBox="1">
            <a:spLocks noGrp="1"/>
          </p:cNvSpPr>
          <p:nvPr>
            <p:ph type="title" idx="4294967295"/>
          </p:nvPr>
        </p:nvSpPr>
        <p:spPr>
          <a:xfrm>
            <a:off x="2746886" y="206149"/>
            <a:ext cx="923651" cy="24622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Q2 ‘26 | PI-38</a:t>
            </a:r>
          </a:p>
        </p:txBody>
      </p:sp>
      <p:cxnSp>
        <p:nvCxnSpPr>
          <p:cNvPr id="45" name="Rechte verbindingslijn 44">
            <a:extLst>
              <a:ext uri="{FF2B5EF4-FFF2-40B4-BE49-F238E27FC236}">
                <a16:creationId xmlns:a16="http://schemas.microsoft.com/office/drawing/2014/main" id="{0784476A-D9E1-0CB2-31EA-5B48A830F927}"/>
              </a:ext>
              <a:ext uri="{C183D7F6-B498-43B3-948B-1728B52AA6E4}">
                <adec:decorative xmlns:adec="http://schemas.microsoft.com/office/drawing/2017/decorative" val="1"/>
              </a:ext>
            </a:extLst>
          </p:cNvPr>
          <p:cNvCxnSpPr>
            <a:cxnSpLocks/>
          </p:cNvCxnSpPr>
          <p:nvPr/>
        </p:nvCxnSpPr>
        <p:spPr>
          <a:xfrm>
            <a:off x="5498436" y="253361"/>
            <a:ext cx="0" cy="631495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0A8947A2-3C4D-B8AE-A35C-F38321307E40}"/>
              </a:ext>
              <a:ext uri="{C183D7F6-B498-43B3-948B-1728B52AA6E4}">
                <adec:decorative xmlns:adec="http://schemas.microsoft.com/office/drawing/2017/decorative" val="1"/>
              </a:ext>
            </a:extLst>
          </p:cNvPr>
          <p:cNvCxnSpPr>
            <a:cxnSpLocks/>
          </p:cNvCxnSpPr>
          <p:nvPr/>
        </p:nvCxnSpPr>
        <p:spPr>
          <a:xfrm>
            <a:off x="7096783" y="251006"/>
            <a:ext cx="0" cy="63485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CBD438F1-8436-985B-BD38-593B80667E7E}"/>
              </a:ext>
              <a:ext uri="{C183D7F6-B498-43B3-948B-1728B52AA6E4}">
                <adec:decorative xmlns:adec="http://schemas.microsoft.com/office/drawing/2017/decorative" val="1"/>
              </a:ext>
            </a:extLst>
          </p:cNvPr>
          <p:cNvCxnSpPr>
            <a:cxnSpLocks/>
          </p:cNvCxnSpPr>
          <p:nvPr/>
        </p:nvCxnSpPr>
        <p:spPr>
          <a:xfrm>
            <a:off x="10129992" y="291454"/>
            <a:ext cx="44751" cy="6213433"/>
          </a:xfrm>
          <a:prstGeom prst="line">
            <a:avLst/>
          </a:prstGeom>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8" name="Rectangle: Rounded Corners 50">
            <a:hlinkClick r:id="" action="ppaction://noaction"/>
            <a:extLst>
              <a:ext uri="{FF2B5EF4-FFF2-40B4-BE49-F238E27FC236}">
                <a16:creationId xmlns:a16="http://schemas.microsoft.com/office/drawing/2014/main" id="{DDD3E8A1-0D95-5EF3-0865-21667A004C91}"/>
              </a:ext>
              <a:ext uri="{C183D7F6-B498-43B3-948B-1728B52AA6E4}">
                <adec:decorative xmlns:adec="http://schemas.microsoft.com/office/drawing/2017/decorative" val="1"/>
              </a:ext>
            </a:extLst>
          </p:cNvPr>
          <p:cNvSpPr/>
          <p:nvPr/>
        </p:nvSpPr>
        <p:spPr>
          <a:xfrm>
            <a:off x="732545" y="4053359"/>
            <a:ext cx="6343028" cy="12716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Eén loket – gebruikersvriendelijkheid </a:t>
            </a:r>
            <a:r>
              <a:rPr kumimoji="0" lang="nl-NL" sz="750" b="0"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vergunningcheck</a:t>
            </a: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en aanvragen van omgevingsloket [PORT-7]</a:t>
            </a:r>
          </a:p>
        </p:txBody>
      </p:sp>
      <p:sp>
        <p:nvSpPr>
          <p:cNvPr id="122" name="Rectangle: Rounded Corners 50">
            <a:extLst>
              <a:ext uri="{FF2B5EF4-FFF2-40B4-BE49-F238E27FC236}">
                <a16:creationId xmlns:a16="http://schemas.microsoft.com/office/drawing/2014/main" id="{071D0D57-5654-11D8-C4BA-D2695EBEBE79}"/>
              </a:ext>
              <a:ext uri="{C183D7F6-B498-43B3-948B-1728B52AA6E4}">
                <adec:decorative xmlns:adec="http://schemas.microsoft.com/office/drawing/2017/decorative" val="1"/>
              </a:ext>
            </a:extLst>
          </p:cNvPr>
          <p:cNvSpPr/>
          <p:nvPr/>
        </p:nvSpPr>
        <p:spPr>
          <a:xfrm>
            <a:off x="738781" y="1496198"/>
            <a:ext cx="10625419" cy="137016"/>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Complexe mutatie scenario’s (STOP 1.4) [PORT-52]</a:t>
            </a:r>
          </a:p>
        </p:txBody>
      </p:sp>
      <p:sp>
        <p:nvSpPr>
          <p:cNvPr id="123" name="Rectangle: Rounded Corners 50">
            <a:extLst>
              <a:ext uri="{FF2B5EF4-FFF2-40B4-BE49-F238E27FC236}">
                <a16:creationId xmlns:a16="http://schemas.microsoft.com/office/drawing/2014/main" id="{5882C25F-B717-F55D-85EF-A82A21A53F55}"/>
              </a:ext>
              <a:ext uri="{C183D7F6-B498-43B3-948B-1728B52AA6E4}">
                <adec:decorative xmlns:adec="http://schemas.microsoft.com/office/drawing/2017/decorative" val="1"/>
              </a:ext>
            </a:extLst>
          </p:cNvPr>
          <p:cNvSpPr/>
          <p:nvPr/>
        </p:nvSpPr>
        <p:spPr>
          <a:xfrm>
            <a:off x="7081979" y="953138"/>
            <a:ext cx="4282221" cy="114769"/>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Specifieke mutatie scenario’s [PORT-31]</a:t>
            </a:r>
          </a:p>
        </p:txBody>
      </p:sp>
      <p:sp>
        <p:nvSpPr>
          <p:cNvPr id="133" name="Rectangle: Rounded Corners 50">
            <a:hlinkClick r:id="" action="ppaction://noaction"/>
            <a:extLst>
              <a:ext uri="{FF2B5EF4-FFF2-40B4-BE49-F238E27FC236}">
                <a16:creationId xmlns:a16="http://schemas.microsoft.com/office/drawing/2014/main" id="{73B500EC-3B00-0E68-28B2-8CC417828ACA}"/>
              </a:ext>
              <a:ext uri="{C183D7F6-B498-43B3-948B-1728B52AA6E4}">
                <adec:decorative xmlns:adec="http://schemas.microsoft.com/office/drawing/2017/decorative" val="1"/>
              </a:ext>
            </a:extLst>
          </p:cNvPr>
          <p:cNvSpPr/>
          <p:nvPr/>
        </p:nvSpPr>
        <p:spPr>
          <a:xfrm>
            <a:off x="744968" y="4225251"/>
            <a:ext cx="3176331" cy="100259"/>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Ondersteunen Toezicht en Handhaving – gebruik SWF [PORT-32]</a:t>
            </a:r>
          </a:p>
        </p:txBody>
      </p:sp>
      <p:sp>
        <p:nvSpPr>
          <p:cNvPr id="138" name="Rectangle: Rounded Corners 50">
            <a:extLst>
              <a:ext uri="{FF2B5EF4-FFF2-40B4-BE49-F238E27FC236}">
                <a16:creationId xmlns:a16="http://schemas.microsoft.com/office/drawing/2014/main" id="{627A5254-D57F-70E5-6B10-D8B7E003D312}"/>
              </a:ext>
              <a:ext uri="{C183D7F6-B498-43B3-948B-1728B52AA6E4}">
                <adec:decorative xmlns:adec="http://schemas.microsoft.com/office/drawing/2017/decorative" val="1"/>
              </a:ext>
            </a:extLst>
          </p:cNvPr>
          <p:cNvSpPr/>
          <p:nvPr/>
        </p:nvSpPr>
        <p:spPr>
          <a:xfrm>
            <a:off x="731126" y="1895247"/>
            <a:ext cx="3188696" cy="12432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High Value Dataset [PORT-124]</a:t>
            </a:r>
          </a:p>
        </p:txBody>
      </p:sp>
      <p:sp>
        <p:nvSpPr>
          <p:cNvPr id="140" name="Rectangle: Rounded Corners 50">
            <a:extLst>
              <a:ext uri="{FF2B5EF4-FFF2-40B4-BE49-F238E27FC236}">
                <a16:creationId xmlns:a16="http://schemas.microsoft.com/office/drawing/2014/main" id="{5635E215-8014-7D3B-8D74-6C8533F067D7}"/>
              </a:ext>
              <a:ext uri="{C183D7F6-B498-43B3-948B-1728B52AA6E4}">
                <adec:decorative xmlns:adec="http://schemas.microsoft.com/office/drawing/2017/decorative" val="1"/>
              </a:ext>
            </a:extLst>
          </p:cNvPr>
          <p:cNvSpPr/>
          <p:nvPr/>
        </p:nvSpPr>
        <p:spPr>
          <a:xfrm>
            <a:off x="738781" y="1119594"/>
            <a:ext cx="3181041" cy="128548"/>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Concurrent Versioning in de planketen [PORT-46]</a:t>
            </a:r>
          </a:p>
        </p:txBody>
      </p:sp>
      <p:sp>
        <p:nvSpPr>
          <p:cNvPr id="142" name="Rectangle: Rounded Corners 50">
            <a:extLst>
              <a:ext uri="{FF2B5EF4-FFF2-40B4-BE49-F238E27FC236}">
                <a16:creationId xmlns:a16="http://schemas.microsoft.com/office/drawing/2014/main" id="{2E502733-CCBA-A628-219A-EF692D49F9A4}"/>
              </a:ext>
              <a:ext uri="{C183D7F6-B498-43B3-948B-1728B52AA6E4}">
                <adec:decorative xmlns:adec="http://schemas.microsoft.com/office/drawing/2017/decorative" val="1"/>
              </a:ext>
            </a:extLst>
          </p:cNvPr>
          <p:cNvSpPr/>
          <p:nvPr/>
        </p:nvSpPr>
        <p:spPr>
          <a:xfrm>
            <a:off x="731126" y="2079145"/>
            <a:ext cx="3163294" cy="14606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Motie Moonen [PORT-125]</a:t>
            </a:r>
          </a:p>
        </p:txBody>
      </p:sp>
      <p:sp>
        <p:nvSpPr>
          <p:cNvPr id="143" name="Rectangle: Rounded Corners 50">
            <a:extLst>
              <a:ext uri="{FF2B5EF4-FFF2-40B4-BE49-F238E27FC236}">
                <a16:creationId xmlns:a16="http://schemas.microsoft.com/office/drawing/2014/main" id="{6717A73B-B99B-9A99-1EB9-9C19D32A697B}"/>
              </a:ext>
              <a:ext uri="{C183D7F6-B498-43B3-948B-1728B52AA6E4}">
                <adec:decorative xmlns:adec="http://schemas.microsoft.com/office/drawing/2017/decorative" val="1"/>
              </a:ext>
            </a:extLst>
          </p:cNvPr>
          <p:cNvSpPr/>
          <p:nvPr/>
        </p:nvSpPr>
        <p:spPr>
          <a:xfrm>
            <a:off x="732544" y="1700655"/>
            <a:ext cx="10631656" cy="122309"/>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14"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Rijksautomatisering: Raadplegen vigerende OW-Besluiten [PORT-63]</a:t>
            </a:r>
          </a:p>
        </p:txBody>
      </p:sp>
      <p:sp>
        <p:nvSpPr>
          <p:cNvPr id="145" name="Rectangle: Rounded Corners 50">
            <a:extLst>
              <a:ext uri="{FF2B5EF4-FFF2-40B4-BE49-F238E27FC236}">
                <a16:creationId xmlns:a16="http://schemas.microsoft.com/office/drawing/2014/main" id="{9506770B-8EC2-4026-1F5B-E82999BC583A}"/>
              </a:ext>
              <a:ext uri="{C183D7F6-B498-43B3-948B-1728B52AA6E4}">
                <adec:decorative xmlns:adec="http://schemas.microsoft.com/office/drawing/2017/decorative" val="1"/>
              </a:ext>
            </a:extLst>
          </p:cNvPr>
          <p:cNvSpPr/>
          <p:nvPr/>
        </p:nvSpPr>
        <p:spPr>
          <a:xfrm>
            <a:off x="3914893" y="6272735"/>
            <a:ext cx="6245512" cy="100328"/>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Leveranciers Testomgeving (LTO) [PORT-76]</a:t>
            </a:r>
          </a:p>
        </p:txBody>
      </p:sp>
      <p:sp>
        <p:nvSpPr>
          <p:cNvPr id="148" name="Rectangle: Rounded Corners 50">
            <a:extLst>
              <a:ext uri="{FF2B5EF4-FFF2-40B4-BE49-F238E27FC236}">
                <a16:creationId xmlns:a16="http://schemas.microsoft.com/office/drawing/2014/main" id="{2932ACA1-D914-D97C-26F4-D34A70906BC5}"/>
              </a:ext>
              <a:ext uri="{C183D7F6-B498-43B3-948B-1728B52AA6E4}">
                <adec:decorative xmlns:adec="http://schemas.microsoft.com/office/drawing/2017/decorative" val="1"/>
              </a:ext>
            </a:extLst>
          </p:cNvPr>
          <p:cNvSpPr/>
          <p:nvPr/>
        </p:nvSpPr>
        <p:spPr>
          <a:xfrm>
            <a:off x="720434" y="6596163"/>
            <a:ext cx="6359307" cy="113776"/>
          </a:xfrm>
          <a:prstGeom prst="round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14"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Inrichten monitoring ten behoeve van het leveren van stuurinformatie over de werking van het stelsel [PORT-71]</a:t>
            </a:r>
          </a:p>
        </p:txBody>
      </p:sp>
      <p:sp>
        <p:nvSpPr>
          <p:cNvPr id="3" name="Rectangle: Rounded Corners 50">
            <a:hlinkClick r:id="" action="ppaction://noaction"/>
            <a:extLst>
              <a:ext uri="{FF2B5EF4-FFF2-40B4-BE49-F238E27FC236}">
                <a16:creationId xmlns:a16="http://schemas.microsoft.com/office/drawing/2014/main" id="{E4B6ACD6-5B64-E750-1CAA-0779BF86A0C9}"/>
              </a:ext>
              <a:ext uri="{C183D7F6-B498-43B3-948B-1728B52AA6E4}">
                <adec:decorative xmlns:adec="http://schemas.microsoft.com/office/drawing/2017/decorative" val="1"/>
              </a:ext>
            </a:extLst>
          </p:cNvPr>
          <p:cNvSpPr/>
          <p:nvPr/>
        </p:nvSpPr>
        <p:spPr>
          <a:xfrm>
            <a:off x="746413" y="763250"/>
            <a:ext cx="1545000" cy="137498"/>
          </a:xfrm>
          <a:prstGeom prst="roundRect">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Proefpublicatie  [PORT-107]</a:t>
            </a:r>
          </a:p>
        </p:txBody>
      </p:sp>
      <p:sp>
        <p:nvSpPr>
          <p:cNvPr id="129" name="Rectangle: Rounded Corners 50">
            <a:extLst>
              <a:ext uri="{FF2B5EF4-FFF2-40B4-BE49-F238E27FC236}">
                <a16:creationId xmlns:a16="http://schemas.microsoft.com/office/drawing/2014/main" id="{5818D122-CAE9-D42D-96B5-549D2D580941}"/>
              </a:ext>
              <a:ext uri="{C183D7F6-B498-43B3-948B-1728B52AA6E4}">
                <adec:decorative xmlns:adec="http://schemas.microsoft.com/office/drawing/2017/decorative" val="1"/>
              </a:ext>
            </a:extLst>
          </p:cNvPr>
          <p:cNvSpPr/>
          <p:nvPr/>
        </p:nvSpPr>
        <p:spPr>
          <a:xfrm>
            <a:off x="743088" y="2808322"/>
            <a:ext cx="7841483" cy="100932"/>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Aansl</a:t>
            </a: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informatiebronnen geluid, natuur, publiekrechtelijke beperkingen en externe veiligheid  [PORT-30]</a:t>
            </a:r>
          </a:p>
        </p:txBody>
      </p:sp>
      <p:sp>
        <p:nvSpPr>
          <p:cNvPr id="141" name="Rectangle: Rounded Corners 50">
            <a:extLst>
              <a:ext uri="{FF2B5EF4-FFF2-40B4-BE49-F238E27FC236}">
                <a16:creationId xmlns:a16="http://schemas.microsoft.com/office/drawing/2014/main" id="{B692926D-317B-8775-9B9A-CBD8C6E1E2BC}"/>
              </a:ext>
              <a:ext uri="{C183D7F6-B498-43B3-948B-1728B52AA6E4}">
                <adec:decorative xmlns:adec="http://schemas.microsoft.com/office/drawing/2017/decorative" val="1"/>
              </a:ext>
            </a:extLst>
          </p:cNvPr>
          <p:cNvSpPr/>
          <p:nvPr/>
        </p:nvSpPr>
        <p:spPr>
          <a:xfrm>
            <a:off x="738781" y="1316271"/>
            <a:ext cx="6353071" cy="115853"/>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Afronden implementatie STOP 1.0 en IMOW (niet prioritair) [PORT-49]</a:t>
            </a:r>
          </a:p>
        </p:txBody>
      </p:sp>
      <p:sp>
        <p:nvSpPr>
          <p:cNvPr id="13" name="Rectangle: Rounded Corners 50">
            <a:extLst>
              <a:ext uri="{FF2B5EF4-FFF2-40B4-BE49-F238E27FC236}">
                <a16:creationId xmlns:a16="http://schemas.microsoft.com/office/drawing/2014/main" id="{B028CF02-D0A1-DD42-B5CB-12E011B59883}"/>
              </a:ext>
              <a:ext uri="{C183D7F6-B498-43B3-948B-1728B52AA6E4}">
                <adec:decorative xmlns:adec="http://schemas.microsoft.com/office/drawing/2017/decorative" val="1"/>
              </a:ext>
            </a:extLst>
          </p:cNvPr>
          <p:cNvSpPr/>
          <p:nvPr/>
        </p:nvSpPr>
        <p:spPr>
          <a:xfrm>
            <a:off x="704956" y="3412794"/>
            <a:ext cx="6350932" cy="98874"/>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Samenwerken aan initiatieven PORT-4)</a:t>
            </a:r>
          </a:p>
        </p:txBody>
      </p:sp>
      <p:sp>
        <p:nvSpPr>
          <p:cNvPr id="124" name="Rectangle: Rounded Corners 50">
            <a:extLst>
              <a:ext uri="{FF2B5EF4-FFF2-40B4-BE49-F238E27FC236}">
                <a16:creationId xmlns:a16="http://schemas.microsoft.com/office/drawing/2014/main" id="{D267ED2E-EE08-BCF2-090D-4B3A00821662}"/>
              </a:ext>
              <a:ext uri="{C183D7F6-B498-43B3-948B-1728B52AA6E4}">
                <adec:decorative xmlns:adec="http://schemas.microsoft.com/office/drawing/2017/decorative" val="1"/>
              </a:ext>
            </a:extLst>
          </p:cNvPr>
          <p:cNvSpPr/>
          <p:nvPr/>
        </p:nvSpPr>
        <p:spPr>
          <a:xfrm>
            <a:off x="7096783" y="591041"/>
            <a:ext cx="3073704" cy="9165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Ondersteunen TPOD Legger [PORT-10] </a:t>
            </a:r>
          </a:p>
        </p:txBody>
      </p:sp>
      <p:sp>
        <p:nvSpPr>
          <p:cNvPr id="127" name="Rectangle: Rounded Corners 50">
            <a:extLst>
              <a:ext uri="{FF2B5EF4-FFF2-40B4-BE49-F238E27FC236}">
                <a16:creationId xmlns:a16="http://schemas.microsoft.com/office/drawing/2014/main" id="{E6F561E1-C7E5-BC58-9B29-5477A003BEE8}"/>
              </a:ext>
              <a:ext uri="{C183D7F6-B498-43B3-948B-1728B52AA6E4}">
                <adec:decorative xmlns:adec="http://schemas.microsoft.com/office/drawing/2017/decorative" val="1"/>
              </a:ext>
            </a:extLst>
          </p:cNvPr>
          <p:cNvSpPr/>
          <p:nvPr/>
        </p:nvSpPr>
        <p:spPr>
          <a:xfrm>
            <a:off x="743088" y="4818972"/>
            <a:ext cx="6343610" cy="155892"/>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Omgevingsvergunning zichtbaar in DSO-LV (TPOD)  [PORT-11]</a:t>
            </a:r>
          </a:p>
        </p:txBody>
      </p:sp>
      <p:sp>
        <p:nvSpPr>
          <p:cNvPr id="44" name="Tekstvak 43">
            <a:extLst>
              <a:ext uri="{FF2B5EF4-FFF2-40B4-BE49-F238E27FC236}">
                <a16:creationId xmlns:a16="http://schemas.microsoft.com/office/drawing/2014/main" id="{5ABD9462-4B2C-6852-31F7-655CC0D4980A}"/>
              </a:ext>
              <a:ext uri="{C183D7F6-B498-43B3-948B-1728B52AA6E4}">
                <adec:decorative xmlns:adec="http://schemas.microsoft.com/office/drawing/2017/decorative" val="1"/>
              </a:ext>
            </a:extLst>
          </p:cNvPr>
          <p:cNvSpPr txBox="1"/>
          <p:nvPr/>
        </p:nvSpPr>
        <p:spPr>
          <a:xfrm>
            <a:off x="5838503" y="204231"/>
            <a:ext cx="923651" cy="246221"/>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Q4 ‘26 | PI-40</a:t>
            </a:r>
          </a:p>
        </p:txBody>
      </p:sp>
      <p:cxnSp>
        <p:nvCxnSpPr>
          <p:cNvPr id="10" name="Rechte verbindingslijn 9">
            <a:extLst>
              <a:ext uri="{FF2B5EF4-FFF2-40B4-BE49-F238E27FC236}">
                <a16:creationId xmlns:a16="http://schemas.microsoft.com/office/drawing/2014/main" id="{436F65DF-96CF-9FCC-09A4-84CC4199723B}"/>
              </a:ext>
              <a:ext uri="{C183D7F6-B498-43B3-948B-1728B52AA6E4}">
                <adec:decorative xmlns:adec="http://schemas.microsoft.com/office/drawing/2017/decorative" val="1"/>
              </a:ext>
            </a:extLst>
          </p:cNvPr>
          <p:cNvCxnSpPr>
            <a:cxnSpLocks/>
          </p:cNvCxnSpPr>
          <p:nvPr/>
        </p:nvCxnSpPr>
        <p:spPr>
          <a:xfrm>
            <a:off x="8584576" y="251006"/>
            <a:ext cx="0" cy="63485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B39BF2DB-3C1E-F4A0-E1C4-037774FFF4B8}"/>
              </a:ext>
              <a:ext uri="{C183D7F6-B498-43B3-948B-1728B52AA6E4}">
                <adec:decorative xmlns:adec="http://schemas.microsoft.com/office/drawing/2017/decorative" val="1"/>
              </a:ext>
            </a:extLst>
          </p:cNvPr>
          <p:cNvSpPr txBox="1"/>
          <p:nvPr/>
        </p:nvSpPr>
        <p:spPr>
          <a:xfrm>
            <a:off x="7396372" y="209620"/>
            <a:ext cx="923651" cy="246221"/>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Q1 ‘27 | PI-41</a:t>
            </a:r>
          </a:p>
        </p:txBody>
      </p:sp>
      <p:sp>
        <p:nvSpPr>
          <p:cNvPr id="26" name="Rectangle: Rounded Corners 50">
            <a:extLst>
              <a:ext uri="{FF2B5EF4-FFF2-40B4-BE49-F238E27FC236}">
                <a16:creationId xmlns:a16="http://schemas.microsoft.com/office/drawing/2014/main" id="{7ED89BBC-9A6C-F2A8-85EC-481168CB7828}"/>
              </a:ext>
              <a:ext uri="{C183D7F6-B498-43B3-948B-1728B52AA6E4}">
                <adec:decorative xmlns:adec="http://schemas.microsoft.com/office/drawing/2017/decorative" val="1"/>
              </a:ext>
            </a:extLst>
          </p:cNvPr>
          <p:cNvSpPr/>
          <p:nvPr/>
        </p:nvSpPr>
        <p:spPr>
          <a:xfrm>
            <a:off x="743336" y="5465387"/>
            <a:ext cx="6332234" cy="105144"/>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DSO als open stelsel voor derden [PORT-111]</a:t>
            </a:r>
          </a:p>
        </p:txBody>
      </p:sp>
      <p:sp>
        <p:nvSpPr>
          <p:cNvPr id="31" name="Rectangle: Rounded Corners 50">
            <a:extLst>
              <a:ext uri="{FF2B5EF4-FFF2-40B4-BE49-F238E27FC236}">
                <a16:creationId xmlns:a16="http://schemas.microsoft.com/office/drawing/2014/main" id="{1F9CC651-D66A-C059-90E9-D847B49927C9}"/>
              </a:ext>
              <a:ext uri="{C183D7F6-B498-43B3-948B-1728B52AA6E4}">
                <adec:decorative xmlns:adec="http://schemas.microsoft.com/office/drawing/2017/decorative" val="1"/>
              </a:ext>
            </a:extLst>
          </p:cNvPr>
          <p:cNvSpPr/>
          <p:nvPr/>
        </p:nvSpPr>
        <p:spPr>
          <a:xfrm>
            <a:off x="727336" y="6446908"/>
            <a:ext cx="9457944" cy="100328"/>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Beheerefficiency in exploitatie [PORT-110]</a:t>
            </a:r>
          </a:p>
        </p:txBody>
      </p:sp>
      <p:grpSp>
        <p:nvGrpSpPr>
          <p:cNvPr id="27" name="Groep 26">
            <a:extLst>
              <a:ext uri="{FF2B5EF4-FFF2-40B4-BE49-F238E27FC236}">
                <a16:creationId xmlns:a16="http://schemas.microsoft.com/office/drawing/2014/main" id="{FCB9E0BC-4656-290C-92A7-8454C14F7611}"/>
              </a:ext>
              <a:ext uri="{C183D7F6-B498-43B3-948B-1728B52AA6E4}">
                <adec:decorative xmlns:adec="http://schemas.microsoft.com/office/drawing/2017/decorative" val="1"/>
              </a:ext>
            </a:extLst>
          </p:cNvPr>
          <p:cNvGrpSpPr/>
          <p:nvPr/>
        </p:nvGrpSpPr>
        <p:grpSpPr>
          <a:xfrm>
            <a:off x="10349382" y="5858532"/>
            <a:ext cx="1746257" cy="688704"/>
            <a:chOff x="13288899" y="8410613"/>
            <a:chExt cx="3709060" cy="864269"/>
          </a:xfrm>
        </p:grpSpPr>
        <p:grpSp>
          <p:nvGrpSpPr>
            <p:cNvPr id="191" name="Groep 190">
              <a:extLst>
                <a:ext uri="{FF2B5EF4-FFF2-40B4-BE49-F238E27FC236}">
                  <a16:creationId xmlns:a16="http://schemas.microsoft.com/office/drawing/2014/main" id="{F0662B2F-F707-A537-86C3-5D7D1C217161}"/>
                </a:ext>
              </a:extLst>
            </p:cNvPr>
            <p:cNvGrpSpPr/>
            <p:nvPr/>
          </p:nvGrpSpPr>
          <p:grpSpPr>
            <a:xfrm>
              <a:off x="13288899" y="8410613"/>
              <a:ext cx="3709060" cy="864269"/>
              <a:chOff x="13901342" y="7960836"/>
              <a:chExt cx="3082967" cy="1576734"/>
            </a:xfrm>
          </p:grpSpPr>
          <p:sp>
            <p:nvSpPr>
              <p:cNvPr id="2" name="Rechthoek 1">
                <a:extLst>
                  <a:ext uri="{FF2B5EF4-FFF2-40B4-BE49-F238E27FC236}">
                    <a16:creationId xmlns:a16="http://schemas.microsoft.com/office/drawing/2014/main" id="{F9AD36D3-5641-361D-EDB7-C453E4ED07EE}"/>
                  </a:ext>
                </a:extLst>
              </p:cNvPr>
              <p:cNvSpPr/>
              <p:nvPr/>
            </p:nvSpPr>
            <p:spPr>
              <a:xfrm>
                <a:off x="13901342" y="7960836"/>
                <a:ext cx="3082967" cy="1576734"/>
              </a:xfrm>
              <a:prstGeom prst="rect">
                <a:avLst/>
              </a:prstGeom>
              <a:ln w="19050" cmpd="thickThin">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r" defTabSz="326578" rtl="0" eaLnBrk="1" fontAlgn="auto" latinLnBrk="0" hangingPunct="1">
                  <a:lnSpc>
                    <a:spcPct val="100000"/>
                  </a:lnSpc>
                  <a:spcBef>
                    <a:spcPts val="0"/>
                  </a:spcBef>
                  <a:spcAft>
                    <a:spcPts val="0"/>
                  </a:spcAft>
                  <a:buClrTx/>
                  <a:buSzTx/>
                  <a:buFontTx/>
                  <a:buNone/>
                  <a:tabLst/>
                  <a:defRPr/>
                </a:pPr>
                <a:r>
                  <a:rPr kumimoji="0" lang="nl-NL" sz="786"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Analyse</a:t>
                </a:r>
              </a:p>
              <a:p>
                <a:pPr marL="0" marR="0" lvl="0" indent="0" algn="r" defTabSz="326578" rtl="0" eaLnBrk="1" fontAlgn="auto" latinLnBrk="0" hangingPunct="1">
                  <a:lnSpc>
                    <a:spcPct val="100000"/>
                  </a:lnSpc>
                  <a:spcBef>
                    <a:spcPts val="0"/>
                  </a:spcBef>
                  <a:spcAft>
                    <a:spcPts val="0"/>
                  </a:spcAft>
                  <a:buClrTx/>
                  <a:buSzTx/>
                  <a:buFontTx/>
                  <a:buNone/>
                  <a:tabLst/>
                  <a:defRPr/>
                </a:pPr>
                <a:endParaRPr kumimoji="0" lang="nl-NL" sz="786"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r" defTabSz="326578" rtl="0" eaLnBrk="1" fontAlgn="auto" latinLnBrk="0" hangingPunct="1">
                  <a:lnSpc>
                    <a:spcPct val="100000"/>
                  </a:lnSpc>
                  <a:spcBef>
                    <a:spcPts val="0"/>
                  </a:spcBef>
                  <a:spcAft>
                    <a:spcPts val="0"/>
                  </a:spcAft>
                  <a:buClrTx/>
                  <a:buSzTx/>
                  <a:buFontTx/>
                  <a:buNone/>
                  <a:tabLst/>
                  <a:defRPr/>
                </a:pPr>
                <a:r>
                  <a:rPr kumimoji="0" lang="nl-NL" sz="786"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Realisatie</a:t>
                </a:r>
              </a:p>
            </p:txBody>
          </p:sp>
          <p:sp>
            <p:nvSpPr>
              <p:cNvPr id="156" name="Rectangle: Rounded Corners 50">
                <a:extLst>
                  <a:ext uri="{FF2B5EF4-FFF2-40B4-BE49-F238E27FC236}">
                    <a16:creationId xmlns:a16="http://schemas.microsoft.com/office/drawing/2014/main" id="{AC9685BF-346E-1E93-F100-AB776A46D33B}"/>
                  </a:ext>
                </a:extLst>
              </p:cNvPr>
              <p:cNvSpPr/>
              <p:nvPr/>
            </p:nvSpPr>
            <p:spPr>
              <a:xfrm>
                <a:off x="13993135" y="8901870"/>
                <a:ext cx="1987802" cy="336928"/>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571" b="0" i="0" u="none" strike="noStrike" kern="1200" cap="none" spc="0" normalizeH="0" baseline="0" noProof="0" dirty="0">
                    <a:ln>
                      <a:noFill/>
                    </a:ln>
                    <a:solidFill>
                      <a:prstClr val="black"/>
                    </a:solidFill>
                    <a:effectLst/>
                    <a:uLnTx/>
                    <a:uFillTx/>
                    <a:latin typeface="Calibri" panose="020F0502020204030204"/>
                    <a:ea typeface="+mn-ea"/>
                    <a:cs typeface="+mn-cs"/>
                  </a:rPr>
                  <a:t>Enabling epic in portfolioproces</a:t>
                </a:r>
              </a:p>
            </p:txBody>
          </p:sp>
          <p:sp>
            <p:nvSpPr>
              <p:cNvPr id="157" name="Rectangle: Rounded Corners 50">
                <a:extLst>
                  <a:ext uri="{FF2B5EF4-FFF2-40B4-BE49-F238E27FC236}">
                    <a16:creationId xmlns:a16="http://schemas.microsoft.com/office/drawing/2014/main" id="{B5365712-8721-06FC-0F65-00E843C5FDAD}"/>
                  </a:ext>
                </a:extLst>
              </p:cNvPr>
              <p:cNvSpPr/>
              <p:nvPr/>
            </p:nvSpPr>
            <p:spPr>
              <a:xfrm>
                <a:off x="13993134" y="8310414"/>
                <a:ext cx="1987803" cy="37137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571" b="0" i="0" u="none" strike="noStrike" kern="1200" cap="none" spc="0" normalizeH="0" baseline="0" noProof="0" dirty="0">
                    <a:ln>
                      <a:noFill/>
                    </a:ln>
                    <a:solidFill>
                      <a:prstClr val="black"/>
                    </a:solidFill>
                    <a:effectLst/>
                    <a:uLnTx/>
                    <a:uFillTx/>
                    <a:latin typeface="Calibri" panose="020F0502020204030204"/>
                    <a:ea typeface="+mn-ea"/>
                    <a:cs typeface="+mn-cs"/>
                  </a:rPr>
                  <a:t>Business epic in portfolioproces</a:t>
                </a:r>
              </a:p>
            </p:txBody>
          </p:sp>
        </p:grpSp>
        <p:sp>
          <p:nvSpPr>
            <p:cNvPr id="213" name="Tekstvak 212">
              <a:extLst>
                <a:ext uri="{FF2B5EF4-FFF2-40B4-BE49-F238E27FC236}">
                  <a16:creationId xmlns:a16="http://schemas.microsoft.com/office/drawing/2014/main" id="{99FBABD1-46D7-772D-E542-61254CCA188E}"/>
                </a:ext>
              </a:extLst>
            </p:cNvPr>
            <p:cNvSpPr txBox="1"/>
            <p:nvPr/>
          </p:nvSpPr>
          <p:spPr>
            <a:xfrm>
              <a:off x="13349495" y="8421653"/>
              <a:ext cx="1001690" cy="240030"/>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643" b="1" i="0" u="none" strike="noStrike" kern="1200" cap="none" spc="0" normalizeH="0" baseline="0" noProof="0" dirty="0">
                  <a:ln>
                    <a:noFill/>
                  </a:ln>
                  <a:solidFill>
                    <a:prstClr val="black"/>
                  </a:solidFill>
                  <a:effectLst/>
                  <a:uLnTx/>
                  <a:uFillTx/>
                  <a:latin typeface="Calibri" panose="020F0502020204030204"/>
                  <a:ea typeface="+mn-ea"/>
                  <a:cs typeface="+mn-cs"/>
                </a:rPr>
                <a:t>Legenda</a:t>
              </a:r>
              <a:endParaRPr kumimoji="0" lang="nl-NL" sz="857"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ekstvak 8">
            <a:extLst>
              <a:ext uri="{FF2B5EF4-FFF2-40B4-BE49-F238E27FC236}">
                <a16:creationId xmlns:a16="http://schemas.microsoft.com/office/drawing/2014/main" id="{091B9B2C-C4A7-4F26-F832-9CF8CE4BC7CF}"/>
              </a:ext>
              <a:ext uri="{C183D7F6-B498-43B3-948B-1728B52AA6E4}">
                <adec:decorative xmlns:adec="http://schemas.microsoft.com/office/drawing/2017/decorative" val="1"/>
              </a:ext>
            </a:extLst>
          </p:cNvPr>
          <p:cNvSpPr txBox="1"/>
          <p:nvPr/>
        </p:nvSpPr>
        <p:spPr>
          <a:xfrm>
            <a:off x="4210470" y="192898"/>
            <a:ext cx="923651" cy="246221"/>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Q3 ‘26 | PI-39</a:t>
            </a:r>
          </a:p>
        </p:txBody>
      </p:sp>
      <p:sp>
        <p:nvSpPr>
          <p:cNvPr id="20" name="Tekstvak 19">
            <a:extLst>
              <a:ext uri="{FF2B5EF4-FFF2-40B4-BE49-F238E27FC236}">
                <a16:creationId xmlns:a16="http://schemas.microsoft.com/office/drawing/2014/main" id="{4A1D9DD9-B8BC-7571-BCFB-CB1827C8B618}"/>
              </a:ext>
              <a:ext uri="{C183D7F6-B498-43B3-948B-1728B52AA6E4}">
                <adec:decorative xmlns:adec="http://schemas.microsoft.com/office/drawing/2017/decorative" val="1"/>
              </a:ext>
            </a:extLst>
          </p:cNvPr>
          <p:cNvSpPr txBox="1"/>
          <p:nvPr/>
        </p:nvSpPr>
        <p:spPr>
          <a:xfrm>
            <a:off x="10160405" y="198075"/>
            <a:ext cx="1746257" cy="246221"/>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Q3 ‘27 | PI-43 en verder</a:t>
            </a:r>
          </a:p>
        </p:txBody>
      </p:sp>
      <p:sp>
        <p:nvSpPr>
          <p:cNvPr id="32" name="Tekstvak 31">
            <a:extLst>
              <a:ext uri="{FF2B5EF4-FFF2-40B4-BE49-F238E27FC236}">
                <a16:creationId xmlns:a16="http://schemas.microsoft.com/office/drawing/2014/main" id="{E0579FD0-516F-EC17-304C-2DFECB6F6AF5}"/>
              </a:ext>
              <a:ext uri="{C183D7F6-B498-43B3-948B-1728B52AA6E4}">
                <adec:decorative xmlns:adec="http://schemas.microsoft.com/office/drawing/2017/decorative" val="1"/>
              </a:ext>
            </a:extLst>
          </p:cNvPr>
          <p:cNvSpPr txBox="1"/>
          <p:nvPr/>
        </p:nvSpPr>
        <p:spPr>
          <a:xfrm>
            <a:off x="8871659" y="207515"/>
            <a:ext cx="923651" cy="246221"/>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Q2 ‘27 | PI-42</a:t>
            </a:r>
          </a:p>
        </p:txBody>
      </p:sp>
      <p:sp>
        <p:nvSpPr>
          <p:cNvPr id="19" name="Rectangle: Rounded Corners 50">
            <a:extLst>
              <a:ext uri="{FF2B5EF4-FFF2-40B4-BE49-F238E27FC236}">
                <a16:creationId xmlns:a16="http://schemas.microsoft.com/office/drawing/2014/main" id="{D178F6BF-994A-C7BE-C430-1B8BBF5CB257}"/>
              </a:ext>
              <a:ext uri="{C183D7F6-B498-43B3-948B-1728B52AA6E4}">
                <adec:decorative xmlns:adec="http://schemas.microsoft.com/office/drawing/2017/decorative" val="1"/>
              </a:ext>
            </a:extLst>
          </p:cNvPr>
          <p:cNvSpPr/>
          <p:nvPr/>
        </p:nvSpPr>
        <p:spPr>
          <a:xfrm>
            <a:off x="7091852" y="740806"/>
            <a:ext cx="3056087" cy="12290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Ontsluiten peilbesluitinformatie in het stelsel [PORT-38] </a:t>
            </a:r>
          </a:p>
        </p:txBody>
      </p:sp>
      <p:sp>
        <p:nvSpPr>
          <p:cNvPr id="22" name="Rectangle: Rounded Corners 50">
            <a:extLst>
              <a:ext uri="{FF2B5EF4-FFF2-40B4-BE49-F238E27FC236}">
                <a16:creationId xmlns:a16="http://schemas.microsoft.com/office/drawing/2014/main" id="{C47EB172-0FD0-087C-A295-A5223BCCC212}"/>
              </a:ext>
              <a:ext uri="{C183D7F6-B498-43B3-948B-1728B52AA6E4}">
                <adec:decorative xmlns:adec="http://schemas.microsoft.com/office/drawing/2017/decorative" val="1"/>
              </a:ext>
            </a:extLst>
          </p:cNvPr>
          <p:cNvSpPr/>
          <p:nvPr/>
        </p:nvSpPr>
        <p:spPr>
          <a:xfrm>
            <a:off x="720680" y="3558375"/>
            <a:ext cx="1531517" cy="108465"/>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PDC in SWF [PORT-69]</a:t>
            </a:r>
          </a:p>
        </p:txBody>
      </p:sp>
      <p:sp>
        <p:nvSpPr>
          <p:cNvPr id="35" name="Rectangle: Rounded Corners 50">
            <a:extLst>
              <a:ext uri="{FF2B5EF4-FFF2-40B4-BE49-F238E27FC236}">
                <a16:creationId xmlns:a16="http://schemas.microsoft.com/office/drawing/2014/main" id="{54880266-5679-E47D-4004-2922ADB67BCE}"/>
              </a:ext>
              <a:ext uri="{C183D7F6-B498-43B3-948B-1728B52AA6E4}">
                <adec:decorative xmlns:adec="http://schemas.microsoft.com/office/drawing/2017/decorative" val="1"/>
              </a:ext>
            </a:extLst>
          </p:cNvPr>
          <p:cNvSpPr/>
          <p:nvPr/>
        </p:nvSpPr>
        <p:spPr>
          <a:xfrm>
            <a:off x="739843" y="2672833"/>
            <a:ext cx="4758587" cy="92074"/>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Aansluiten informatiebronnen – tranche 2 [PORT-14] </a:t>
            </a:r>
          </a:p>
        </p:txBody>
      </p:sp>
      <p:sp>
        <p:nvSpPr>
          <p:cNvPr id="36" name="Rectangle: Rounded Corners 50">
            <a:extLst>
              <a:ext uri="{FF2B5EF4-FFF2-40B4-BE49-F238E27FC236}">
                <a16:creationId xmlns:a16="http://schemas.microsoft.com/office/drawing/2014/main" id="{F55ABA11-0CE4-F47C-D041-323F59D03297}"/>
              </a:ext>
              <a:ext uri="{C183D7F6-B498-43B3-948B-1728B52AA6E4}">
                <adec:decorative xmlns:adec="http://schemas.microsoft.com/office/drawing/2017/decorative" val="1"/>
              </a:ext>
            </a:extLst>
          </p:cNvPr>
          <p:cNvSpPr/>
          <p:nvPr/>
        </p:nvSpPr>
        <p:spPr>
          <a:xfrm>
            <a:off x="743089" y="5015372"/>
            <a:ext cx="1540289" cy="108465"/>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Regels op maat [PORT-123]</a:t>
            </a:r>
          </a:p>
        </p:txBody>
      </p:sp>
      <p:sp>
        <p:nvSpPr>
          <p:cNvPr id="37" name="Rectangle: Rounded Corners 50">
            <a:extLst>
              <a:ext uri="{FF2B5EF4-FFF2-40B4-BE49-F238E27FC236}">
                <a16:creationId xmlns:a16="http://schemas.microsoft.com/office/drawing/2014/main" id="{BA7DE6CD-4EA9-3FB0-317D-2019620E5507}"/>
              </a:ext>
              <a:ext uri="{C183D7F6-B498-43B3-948B-1728B52AA6E4}">
                <adec:decorative xmlns:adec="http://schemas.microsoft.com/office/drawing/2017/decorative" val="1"/>
              </a:ext>
            </a:extLst>
          </p:cNvPr>
          <p:cNvSpPr/>
          <p:nvPr/>
        </p:nvSpPr>
        <p:spPr>
          <a:xfrm>
            <a:off x="724642" y="3712047"/>
            <a:ext cx="6350932" cy="98874"/>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Onderzoekshulp uitwerking thema PORT-126)</a:t>
            </a:r>
          </a:p>
        </p:txBody>
      </p:sp>
      <p:sp>
        <p:nvSpPr>
          <p:cNvPr id="40" name="Rectangle: Rounded Corners 50">
            <a:extLst>
              <a:ext uri="{FF2B5EF4-FFF2-40B4-BE49-F238E27FC236}">
                <a16:creationId xmlns:a16="http://schemas.microsoft.com/office/drawing/2014/main" id="{AD720008-D307-38FD-1C69-4AFE88C469EC}"/>
              </a:ext>
              <a:ext uri="{C183D7F6-B498-43B3-948B-1728B52AA6E4}">
                <adec:decorative xmlns:adec="http://schemas.microsoft.com/office/drawing/2017/decorative" val="1"/>
              </a:ext>
            </a:extLst>
          </p:cNvPr>
          <p:cNvSpPr/>
          <p:nvPr/>
        </p:nvSpPr>
        <p:spPr>
          <a:xfrm>
            <a:off x="746413" y="610879"/>
            <a:ext cx="3194569" cy="108216"/>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Validatieservice Plan-Plan [PORT-129]</a:t>
            </a:r>
          </a:p>
        </p:txBody>
      </p:sp>
      <p:sp>
        <p:nvSpPr>
          <p:cNvPr id="42" name="Rectangle: Rounded Corners 50">
            <a:extLst>
              <a:ext uri="{FF2B5EF4-FFF2-40B4-BE49-F238E27FC236}">
                <a16:creationId xmlns:a16="http://schemas.microsoft.com/office/drawing/2014/main" id="{449631BA-C9B8-0091-93AE-9EF32EACA263}"/>
              </a:ext>
              <a:ext uri="{C183D7F6-B498-43B3-948B-1728B52AA6E4}">
                <adec:decorative xmlns:adec="http://schemas.microsoft.com/office/drawing/2017/decorative" val="1"/>
              </a:ext>
            </a:extLst>
          </p:cNvPr>
          <p:cNvSpPr/>
          <p:nvPr/>
        </p:nvSpPr>
        <p:spPr>
          <a:xfrm>
            <a:off x="732545" y="5707886"/>
            <a:ext cx="1602626" cy="11377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AI en DSO[PORT-130]</a:t>
            </a:r>
          </a:p>
        </p:txBody>
      </p:sp>
      <p:sp>
        <p:nvSpPr>
          <p:cNvPr id="43" name="Rectangle: Rounded Corners 50">
            <a:extLst>
              <a:ext uri="{FF2B5EF4-FFF2-40B4-BE49-F238E27FC236}">
                <a16:creationId xmlns:a16="http://schemas.microsoft.com/office/drawing/2014/main" id="{C05B2491-3EF7-C0D9-66F2-34CDA46B80EC}"/>
              </a:ext>
              <a:ext uri="{C183D7F6-B498-43B3-948B-1728B52AA6E4}">
                <adec:decorative xmlns:adec="http://schemas.microsoft.com/office/drawing/2017/decorative" val="1"/>
              </a:ext>
            </a:extLst>
          </p:cNvPr>
          <p:cNvSpPr/>
          <p:nvPr/>
        </p:nvSpPr>
        <p:spPr>
          <a:xfrm>
            <a:off x="743088" y="5884767"/>
            <a:ext cx="3065599" cy="120698"/>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Eén loket – gebruikersvriendelijkheid – mobiel gebruik [PORT-115]</a:t>
            </a:r>
          </a:p>
        </p:txBody>
      </p:sp>
      <p:sp>
        <p:nvSpPr>
          <p:cNvPr id="46" name="Rectangle: Rounded Corners 50">
            <a:extLst>
              <a:ext uri="{FF2B5EF4-FFF2-40B4-BE49-F238E27FC236}">
                <a16:creationId xmlns:a16="http://schemas.microsoft.com/office/drawing/2014/main" id="{6C70EB2C-8991-82A3-8D72-98D9E1FA4CA1}"/>
              </a:ext>
              <a:ext uri="{C183D7F6-B498-43B3-948B-1728B52AA6E4}">
                <adec:decorative xmlns:adec="http://schemas.microsoft.com/office/drawing/2017/decorative" val="1"/>
              </a:ext>
            </a:extLst>
          </p:cNvPr>
          <p:cNvSpPr/>
          <p:nvPr/>
        </p:nvSpPr>
        <p:spPr>
          <a:xfrm>
            <a:off x="727773" y="3850218"/>
            <a:ext cx="1524425" cy="132122"/>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Asbestmeldingen [PORT-134]</a:t>
            </a:r>
          </a:p>
        </p:txBody>
      </p:sp>
      <p:sp>
        <p:nvSpPr>
          <p:cNvPr id="48" name="Rectangle: Rounded Corners 50">
            <a:extLst>
              <a:ext uri="{FF2B5EF4-FFF2-40B4-BE49-F238E27FC236}">
                <a16:creationId xmlns:a16="http://schemas.microsoft.com/office/drawing/2014/main" id="{31340C17-F0F9-0452-F9AC-0B16E8EDAF40}"/>
              </a:ext>
              <a:ext uri="{C183D7F6-B498-43B3-948B-1728B52AA6E4}">
                <adec:decorative xmlns:adec="http://schemas.microsoft.com/office/drawing/2017/decorative" val="1"/>
              </a:ext>
            </a:extLst>
          </p:cNvPr>
          <p:cNvSpPr/>
          <p:nvPr/>
        </p:nvSpPr>
        <p:spPr>
          <a:xfrm>
            <a:off x="731126" y="6091546"/>
            <a:ext cx="1552251" cy="119277"/>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Technische upgrade LVBB [PORT-128]</a:t>
            </a:r>
          </a:p>
        </p:txBody>
      </p:sp>
      <p:sp>
        <p:nvSpPr>
          <p:cNvPr id="51" name="Ovaal 50">
            <a:extLst>
              <a:ext uri="{FF2B5EF4-FFF2-40B4-BE49-F238E27FC236}">
                <a16:creationId xmlns:a16="http://schemas.microsoft.com/office/drawing/2014/main" id="{A944F532-375D-57FF-7C22-A823347B16F9}"/>
              </a:ext>
              <a:ext uri="{C183D7F6-B498-43B3-948B-1728B52AA6E4}">
                <adec:decorative xmlns:adec="http://schemas.microsoft.com/office/drawing/2017/decorative" val="1"/>
              </a:ext>
            </a:extLst>
          </p:cNvPr>
          <p:cNvSpPr/>
          <p:nvPr/>
        </p:nvSpPr>
        <p:spPr>
          <a:xfrm>
            <a:off x="813564" y="3471969"/>
            <a:ext cx="1369308" cy="269279"/>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nl-NL" sz="1286"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52" name="Ovaal 51">
            <a:extLst>
              <a:ext uri="{FF2B5EF4-FFF2-40B4-BE49-F238E27FC236}">
                <a16:creationId xmlns:a16="http://schemas.microsoft.com/office/drawing/2014/main" id="{597893B9-7EF1-10CA-8B2C-907B02954D01}"/>
              </a:ext>
              <a:ext uri="{C183D7F6-B498-43B3-948B-1728B52AA6E4}">
                <adec:decorative xmlns:adec="http://schemas.microsoft.com/office/drawing/2017/decorative" val="1"/>
              </a:ext>
            </a:extLst>
          </p:cNvPr>
          <p:cNvSpPr/>
          <p:nvPr/>
        </p:nvSpPr>
        <p:spPr>
          <a:xfrm>
            <a:off x="2924820" y="3323006"/>
            <a:ext cx="1939376" cy="269279"/>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nl-NL" sz="1286"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53" name="Ovaal 52">
            <a:extLst>
              <a:ext uri="{FF2B5EF4-FFF2-40B4-BE49-F238E27FC236}">
                <a16:creationId xmlns:a16="http://schemas.microsoft.com/office/drawing/2014/main" id="{B593EB95-4F1B-0862-8999-D0354CCBE737}"/>
              </a:ext>
              <a:ext uri="{C183D7F6-B498-43B3-948B-1728B52AA6E4}">
                <adec:decorative xmlns:adec="http://schemas.microsoft.com/office/drawing/2017/decorative" val="1"/>
              </a:ext>
            </a:extLst>
          </p:cNvPr>
          <p:cNvSpPr/>
          <p:nvPr/>
        </p:nvSpPr>
        <p:spPr>
          <a:xfrm>
            <a:off x="859399" y="4136571"/>
            <a:ext cx="2913361" cy="269279"/>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nl-NL" sz="1286" b="0" i="0" u="none" strike="noStrike" kern="1200" cap="none" spc="0" normalizeH="0" baseline="0" noProof="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044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85186A4-C5CF-E60F-37DC-0AA616261FC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0516" y="216627"/>
            <a:ext cx="5034643" cy="5422446"/>
          </a:xfrm>
          <a:prstGeom prst="rect">
            <a:avLst/>
          </a:prstGeom>
          <a:ln>
            <a:solidFill>
              <a:schemeClr val="tx1"/>
            </a:solidFill>
          </a:ln>
        </p:spPr>
      </p:pic>
      <p:pic>
        <p:nvPicPr>
          <p:cNvPr id="7" name="Afbeelding 6">
            <a:extLst>
              <a:ext uri="{FF2B5EF4-FFF2-40B4-BE49-F238E27FC236}">
                <a16:creationId xmlns:a16="http://schemas.microsoft.com/office/drawing/2014/main" id="{6F01FE3E-B315-885A-5A96-4F3BB4AE0C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32754" y="2899033"/>
            <a:ext cx="7082518" cy="3871232"/>
          </a:xfrm>
          <a:prstGeom prst="rect">
            <a:avLst/>
          </a:prstGeom>
          <a:ln>
            <a:solidFill>
              <a:schemeClr val="tx1"/>
            </a:solidFill>
          </a:ln>
        </p:spPr>
      </p:pic>
      <p:sp>
        <p:nvSpPr>
          <p:cNvPr id="2" name="Titel 1">
            <a:extLst>
              <a:ext uri="{FF2B5EF4-FFF2-40B4-BE49-F238E27FC236}">
                <a16:creationId xmlns:a16="http://schemas.microsoft.com/office/drawing/2014/main" id="{E5B0148F-535E-8FE1-77E0-57BF92E51F77}"/>
              </a:ext>
              <a:ext uri="{C183D7F6-B498-43B3-948B-1728B52AA6E4}">
                <adec:decorative xmlns:adec="http://schemas.microsoft.com/office/drawing/2017/decorative" val="1"/>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2181574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DC2D7-AAFB-A5A7-71AE-72D4F7067E11}"/>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14D14B4-BE96-97B3-10C1-5BEA25D551B7}"/>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82" r="20482"/>
          <a:stretch>
            <a:fillRect/>
          </a:stretch>
        </p:blipFill>
        <p:spPr/>
      </p:pic>
      <p:sp>
        <p:nvSpPr>
          <p:cNvPr id="3" name="Titel 2">
            <a:extLst>
              <a:ext uri="{FF2B5EF4-FFF2-40B4-BE49-F238E27FC236}">
                <a16:creationId xmlns:a16="http://schemas.microsoft.com/office/drawing/2014/main" id="{30EB2B40-E2E8-739C-21AF-DE9164D7BA72}"/>
              </a:ext>
              <a:ext uri="{C183D7F6-B498-43B3-948B-1728B52AA6E4}">
                <adec:decorative xmlns:adec="http://schemas.microsoft.com/office/drawing/2017/decorative" val="1"/>
              </a:ext>
            </a:extLst>
          </p:cNvPr>
          <p:cNvSpPr>
            <a:spLocks noGrp="1"/>
          </p:cNvSpPr>
          <p:nvPr>
            <p:ph type="ctrTitle"/>
          </p:nvPr>
        </p:nvSpPr>
        <p:spPr>
          <a:xfrm>
            <a:off x="6246813" y="336545"/>
            <a:ext cx="5380038" cy="655828"/>
          </a:xfrm>
        </p:spPr>
        <p:txBody>
          <a:bodyPr/>
          <a:lstStyle/>
          <a:p>
            <a:r>
              <a:rPr lang="nl-NL" sz="4400" dirty="0"/>
              <a:t>Strategische thema’s</a:t>
            </a:r>
            <a:br>
              <a:rPr lang="nl-NL" sz="4400" dirty="0"/>
            </a:br>
            <a:endParaRPr lang="nl-NL" sz="1800" dirty="0"/>
          </a:p>
        </p:txBody>
      </p:sp>
      <p:sp>
        <p:nvSpPr>
          <p:cNvPr id="4" name="Ondertitel 3">
            <a:extLst>
              <a:ext uri="{FF2B5EF4-FFF2-40B4-BE49-F238E27FC236}">
                <a16:creationId xmlns:a16="http://schemas.microsoft.com/office/drawing/2014/main" id="{B2CF9773-3E8B-183C-CEDB-1A2670E0161A}"/>
              </a:ext>
              <a:ext uri="{C183D7F6-B498-43B3-948B-1728B52AA6E4}">
                <adec:decorative xmlns:adec="http://schemas.microsoft.com/office/drawing/2017/decorative" val="1"/>
              </a:ext>
            </a:extLst>
          </p:cNvPr>
          <p:cNvSpPr>
            <a:spLocks noGrp="1"/>
          </p:cNvSpPr>
          <p:nvPr>
            <p:ph type="subTitle" idx="1"/>
          </p:nvPr>
        </p:nvSpPr>
        <p:spPr>
          <a:xfrm>
            <a:off x="6240464" y="1407229"/>
            <a:ext cx="5938836" cy="4786312"/>
          </a:xfrm>
        </p:spPr>
        <p:txBody>
          <a:bodyPr/>
          <a:lstStyle/>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samenwerken</a:t>
            </a:r>
            <a:endParaRPr lang="nl-NL"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vergunningverlening, toezicht en handhaving (VTH)</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Aansluiten bronnen van omgevingsinformatie</a:t>
            </a:r>
            <a:br>
              <a:rPr lang="nl-NL" b="1" dirty="0">
                <a:latin typeface="Calibri" panose="020F0502020204030204" pitchFamily="34" charset="0"/>
                <a:ea typeface="Calibri" panose="020F0502020204030204" pitchFamily="34" charset="0"/>
                <a:cs typeface="Calibri" panose="020F0502020204030204" pitchFamily="34" charset="0"/>
              </a:rPr>
            </a:br>
            <a:r>
              <a:rPr lang="nl-NL" b="1" dirty="0">
                <a:solidFill>
                  <a:srgbClr val="FF0000"/>
                </a:solidFill>
                <a:latin typeface="Calibri" panose="020F0502020204030204" pitchFamily="34" charset="0"/>
                <a:ea typeface="Calibri" panose="020F0502020204030204" pitchFamily="34" charset="0"/>
                <a:cs typeface="Calibri" panose="020F0502020204030204" pitchFamily="34" charset="0"/>
              </a:rPr>
              <a:t>II. Informatiebronnen</a:t>
            </a:r>
          </a:p>
          <a:p>
            <a:pPr>
              <a:buFont typeface="+mj-lt"/>
              <a:buAutoNum type="arabicPeriod"/>
            </a:pPr>
            <a:r>
              <a:rPr lang="nl-NL" dirty="0" err="1">
                <a:latin typeface="Calibri" panose="020F0502020204030204" pitchFamily="34" charset="0"/>
                <a:ea typeface="Calibri" panose="020F0502020204030204" pitchFamily="34" charset="0"/>
                <a:cs typeface="Calibri" panose="020F0502020204030204" pitchFamily="34" charset="0"/>
              </a:rPr>
              <a:t>Onderzoekshulp</a:t>
            </a: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omgevingsdocumenten (STOP/TP)</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Eén loket / Gebruikersvriendelijkheid</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zienswijze en bezwaar</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3D en dynamische informatie</a:t>
            </a: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rechterlijke macht </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Waarborgen gegevenskwaliteit</a:t>
            </a: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800" dirty="0">
              <a:latin typeface="Calibri" panose="020F0502020204030204" pitchFamily="34" charset="0"/>
              <a:ea typeface="Calibri" panose="020F0502020204030204" pitchFamily="34" charset="0"/>
              <a:cs typeface="Times New Roman" panose="02020603050405020304" pitchFamily="18"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p:txBody>
      </p:sp>
      <p:sp>
        <p:nvSpPr>
          <p:cNvPr id="5" name="Tijdelijke aanduiding voor voettekst 4">
            <a:extLst>
              <a:ext uri="{FF2B5EF4-FFF2-40B4-BE49-F238E27FC236}">
                <a16:creationId xmlns:a16="http://schemas.microsoft.com/office/drawing/2014/main" id="{E30E24FF-756F-A952-58B6-4AC685A20840}"/>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Asap"/>
                <a:ea typeface="+mn-ea"/>
                <a:cs typeface="+mn-cs"/>
              </a:rPr>
              <a:t>Ontwikkelingen DSO – </a:t>
            </a:r>
            <a:r>
              <a:rPr kumimoji="0" lang="nl-NL" sz="1000" b="0" i="0" u="none" strike="noStrike" kern="1200" cap="none" spc="0" normalizeH="0" baseline="0" noProof="0" dirty="0" err="1">
                <a:ln>
                  <a:noFill/>
                </a:ln>
                <a:solidFill>
                  <a:srgbClr val="000000"/>
                </a:solidFill>
                <a:effectLst/>
                <a:uLnTx/>
                <a:uFillTx/>
                <a:latin typeface="Asap"/>
                <a:ea typeface="+mn-ea"/>
                <a:cs typeface="+mn-cs"/>
              </a:rPr>
              <a:t>Schakeldag</a:t>
            </a:r>
            <a:r>
              <a:rPr kumimoji="0" lang="nl-NL" sz="1000" b="0" i="0" u="none" strike="noStrike" kern="1200" cap="none" spc="0" normalizeH="0" baseline="0" noProof="0" dirty="0">
                <a:ln>
                  <a:noFill/>
                </a:ln>
                <a:solidFill>
                  <a:srgbClr val="000000"/>
                </a:solidFill>
                <a:effectLst/>
                <a:uLnTx/>
                <a:uFillTx/>
                <a:latin typeface="Asap"/>
                <a:ea typeface="+mn-ea"/>
                <a:cs typeface="+mn-cs"/>
              </a:rPr>
              <a:t> 27-11-2027</a:t>
            </a:r>
          </a:p>
        </p:txBody>
      </p:sp>
      <p:sp>
        <p:nvSpPr>
          <p:cNvPr id="2" name="Titel 2">
            <a:extLst>
              <a:ext uri="{FF2B5EF4-FFF2-40B4-BE49-F238E27FC236}">
                <a16:creationId xmlns:a16="http://schemas.microsoft.com/office/drawing/2014/main" id="{E09ACE6B-7E7D-0874-CAD8-BCA101B13518}"/>
              </a:ext>
              <a:ext uri="{C183D7F6-B498-43B3-948B-1728B52AA6E4}">
                <adec:decorative xmlns:adec="http://schemas.microsoft.com/office/drawing/2017/decorative" val="1"/>
              </a:ext>
            </a:extLst>
          </p:cNvPr>
          <p:cNvSpPr txBox="1">
            <a:spLocks/>
          </p:cNvSpPr>
          <p:nvPr/>
        </p:nvSpPr>
        <p:spPr>
          <a:xfrm>
            <a:off x="6246813" y="664459"/>
            <a:ext cx="5380038" cy="875413"/>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pPr marL="0" marR="0" lvl="0" indent="0" algn="l" defTabSz="914400" rtl="0" eaLnBrk="1" fontAlgn="auto" latinLnBrk="0" hangingPunct="1">
              <a:lnSpc>
                <a:spcPts val="5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0000"/>
                </a:solidFill>
                <a:effectLst/>
                <a:uLnTx/>
                <a:uFillTx/>
                <a:latin typeface="Asap SemiBold"/>
                <a:ea typeface="+mj-ea"/>
                <a:cs typeface="+mj-cs"/>
              </a:rPr>
              <a:t>(en grote onderwerpen Portfolio DSO-LV)</a:t>
            </a:r>
          </a:p>
        </p:txBody>
      </p:sp>
    </p:spTree>
    <p:extLst>
      <p:ext uri="{BB962C8B-B14F-4D97-AF65-F5344CB8AC3E}">
        <p14:creationId xmlns:p14="http://schemas.microsoft.com/office/powerpoint/2010/main" val="326126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73F57-E7A9-4DB9-61F6-A692ED1B0D71}"/>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F06AD7D0-91EC-241C-6DE8-0A7319F471B0}"/>
              </a:ext>
              <a:ext uri="{C183D7F6-B498-43B3-948B-1728B52AA6E4}">
                <adec:decorative xmlns:adec="http://schemas.microsoft.com/office/drawing/2017/decorative" val="1"/>
              </a:ext>
            </a:extLst>
          </p:cNvPr>
          <p:cNvGrpSpPr/>
          <p:nvPr/>
        </p:nvGrpSpPr>
        <p:grpSpPr>
          <a:xfrm>
            <a:off x="179240" y="403715"/>
            <a:ext cx="11210944" cy="6348565"/>
            <a:chOff x="5497475" y="690705"/>
            <a:chExt cx="15695322" cy="7871838"/>
          </a:xfrm>
        </p:grpSpPr>
        <p:sp>
          <p:nvSpPr>
            <p:cNvPr id="5" name="Rechthoek: afgeronde hoeken 55">
              <a:extLst>
                <a:ext uri="{FF2B5EF4-FFF2-40B4-BE49-F238E27FC236}">
                  <a16:creationId xmlns:a16="http://schemas.microsoft.com/office/drawing/2014/main" id="{33890575-55DC-FD39-7982-853410AA6168}"/>
                </a:ext>
              </a:extLst>
            </p:cNvPr>
            <p:cNvSpPr/>
            <p:nvPr/>
          </p:nvSpPr>
          <p:spPr>
            <a:xfrm>
              <a:off x="5497475" y="4172442"/>
              <a:ext cx="15658944" cy="2996533"/>
            </a:xfrm>
            <a:prstGeom prst="round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Bedrijfsfuncties</a:t>
              </a:r>
              <a:b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nl-NL" sz="1000" b="1" i="0" u="none" strike="noStrike" kern="1200" cap="none" spc="0" normalizeH="0" baseline="0" noProof="0" dirty="0" err="1">
                  <a:ln>
                    <a:noFill/>
                  </a:ln>
                  <a:solidFill>
                    <a:prstClr val="black"/>
                  </a:solidFill>
                  <a:effectLst/>
                  <a:uLnTx/>
                  <a:uFillTx/>
                  <a:latin typeface="Calibri" panose="020F0502020204030204"/>
                  <a:ea typeface="+mn-ea"/>
                  <a:cs typeface="+mn-cs"/>
                </a:rPr>
                <a:t>ebruiken</a:t>
              </a: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 en Ontsluiten</a:t>
              </a:r>
            </a:p>
          </p:txBody>
        </p:sp>
        <p:sp>
          <p:nvSpPr>
            <p:cNvPr id="4" name="Rechthoek: afgeronde hoeken 55">
              <a:extLst>
                <a:ext uri="{FF2B5EF4-FFF2-40B4-BE49-F238E27FC236}">
                  <a16:creationId xmlns:a16="http://schemas.microsoft.com/office/drawing/2014/main" id="{66AF24F4-AD4F-594F-6D37-46D97EB55382}"/>
                </a:ext>
              </a:extLst>
            </p:cNvPr>
            <p:cNvSpPr/>
            <p:nvPr/>
          </p:nvSpPr>
          <p:spPr>
            <a:xfrm>
              <a:off x="5513251" y="690705"/>
              <a:ext cx="15679546" cy="3457328"/>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err="1">
                  <a:ln>
                    <a:noFill/>
                  </a:ln>
                  <a:solidFill>
                    <a:prstClr val="black"/>
                  </a:solidFill>
                  <a:effectLst/>
                  <a:uLnTx/>
                  <a:uFillTx/>
                  <a:latin typeface="Calibri" panose="020F0502020204030204"/>
                  <a:ea typeface="+mn-ea"/>
                  <a:cs typeface="+mn-cs"/>
                </a:rPr>
                <a:t>Bedrijfsfuncties</a:t>
              </a:r>
              <a:b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Beschikbaar stellen</a:t>
              </a:r>
            </a:p>
          </p:txBody>
        </p:sp>
        <p:sp>
          <p:nvSpPr>
            <p:cNvPr id="6" name="Rechthoek: afgeronde hoeken 55">
              <a:extLst>
                <a:ext uri="{FF2B5EF4-FFF2-40B4-BE49-F238E27FC236}">
                  <a16:creationId xmlns:a16="http://schemas.microsoft.com/office/drawing/2014/main" id="{97343241-3B89-57AB-E7EF-A6F78ECEEFB3}"/>
                </a:ext>
              </a:extLst>
            </p:cNvPr>
            <p:cNvSpPr/>
            <p:nvPr/>
          </p:nvSpPr>
          <p:spPr>
            <a:xfrm>
              <a:off x="5533853" y="7215049"/>
              <a:ext cx="15658944" cy="1347494"/>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Ondersteunende</a:t>
              </a:r>
              <a:b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Functies</a:t>
              </a:r>
            </a:p>
          </p:txBody>
        </p:sp>
      </p:grpSp>
      <p:cxnSp>
        <p:nvCxnSpPr>
          <p:cNvPr id="41" name="Rechte verbindingslijn 40">
            <a:extLst>
              <a:ext uri="{FF2B5EF4-FFF2-40B4-BE49-F238E27FC236}">
                <a16:creationId xmlns:a16="http://schemas.microsoft.com/office/drawing/2014/main" id="{E49552A6-C1DF-9E4E-EB6D-00A90997B2FC}"/>
              </a:ext>
              <a:ext uri="{C183D7F6-B498-43B3-948B-1728B52AA6E4}">
                <adec:decorative xmlns:adec="http://schemas.microsoft.com/office/drawing/2017/decorative" val="1"/>
              </a:ext>
            </a:extLst>
          </p:cNvPr>
          <p:cNvCxnSpPr>
            <a:cxnSpLocks/>
          </p:cNvCxnSpPr>
          <p:nvPr/>
        </p:nvCxnSpPr>
        <p:spPr>
          <a:xfrm>
            <a:off x="2269894" y="278191"/>
            <a:ext cx="13484" cy="63232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5D269E51-CB60-BB4E-E0D4-8FA8DBD1C166}"/>
              </a:ext>
              <a:ext uri="{C183D7F6-B498-43B3-948B-1728B52AA6E4}">
                <adec:decorative xmlns:adec="http://schemas.microsoft.com/office/drawing/2017/decorative" val="1"/>
              </a:ext>
            </a:extLst>
          </p:cNvPr>
          <p:cNvCxnSpPr>
            <a:cxnSpLocks/>
          </p:cNvCxnSpPr>
          <p:nvPr/>
        </p:nvCxnSpPr>
        <p:spPr>
          <a:xfrm>
            <a:off x="3914893" y="234027"/>
            <a:ext cx="0" cy="632828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E17B3EE8-D21C-EF5D-0EAB-F3BB4CF1AB87}"/>
              </a:ext>
              <a:ext uri="{C183D7F6-B498-43B3-948B-1728B52AA6E4}">
                <adec:decorative xmlns:adec="http://schemas.microsoft.com/office/drawing/2017/decorative" val="1"/>
              </a:ext>
            </a:extLst>
          </p:cNvPr>
          <p:cNvSpPr txBox="1"/>
          <p:nvPr/>
        </p:nvSpPr>
        <p:spPr>
          <a:xfrm>
            <a:off x="-1" y="-26942"/>
            <a:ext cx="7623476" cy="24622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prstClr val="black"/>
                </a:solidFill>
                <a:effectLst/>
                <a:uLnTx/>
                <a:uFillTx/>
                <a:latin typeface="Calibri" panose="020F0502020204030204"/>
                <a:ea typeface="+mn-ea"/>
                <a:cs typeface="+mn-cs"/>
              </a:rPr>
              <a:t>Integrale portfolioprognose DSO-LV 2026 en verder (rolling forecast 6 PI’s), versie november 2025</a:t>
            </a:r>
            <a:endParaRPr kumimoji="0" lang="nl-NL" sz="1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1" name="Tekstvak 20">
            <a:extLst>
              <a:ext uri="{FF2B5EF4-FFF2-40B4-BE49-F238E27FC236}">
                <a16:creationId xmlns:a16="http://schemas.microsoft.com/office/drawing/2014/main" id="{0C6F2114-5D37-3D28-8600-14544DC71224}"/>
              </a:ext>
              <a:ext uri="{C183D7F6-B498-43B3-948B-1728B52AA6E4}">
                <adec:decorative xmlns:adec="http://schemas.microsoft.com/office/drawing/2017/decorative" val="1"/>
              </a:ext>
            </a:extLst>
          </p:cNvPr>
          <p:cNvSpPr txBox="1"/>
          <p:nvPr/>
        </p:nvSpPr>
        <p:spPr>
          <a:xfrm>
            <a:off x="688422" y="433823"/>
            <a:ext cx="2495284" cy="312137"/>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BF03: Besluiten en beschikbaar stellen omgevingsdocumenten</a:t>
            </a:r>
          </a:p>
        </p:txBody>
      </p:sp>
      <p:sp>
        <p:nvSpPr>
          <p:cNvPr id="23" name="Tekstvak 22">
            <a:extLst>
              <a:ext uri="{FF2B5EF4-FFF2-40B4-BE49-F238E27FC236}">
                <a16:creationId xmlns:a16="http://schemas.microsoft.com/office/drawing/2014/main" id="{C804EF29-70C0-E843-06CF-9B37D3B7769F}"/>
              </a:ext>
              <a:ext uri="{C183D7F6-B498-43B3-948B-1728B52AA6E4}">
                <adec:decorative xmlns:adec="http://schemas.microsoft.com/office/drawing/2017/decorative" val="1"/>
              </a:ext>
            </a:extLst>
          </p:cNvPr>
          <p:cNvSpPr txBox="1"/>
          <p:nvPr/>
        </p:nvSpPr>
        <p:spPr>
          <a:xfrm>
            <a:off x="719753" y="3037757"/>
            <a:ext cx="2547012"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BF04: Beschikbaar stellen toepasbare regels</a:t>
            </a:r>
          </a:p>
        </p:txBody>
      </p:sp>
      <p:sp>
        <p:nvSpPr>
          <p:cNvPr id="24" name="Tekstvak 23">
            <a:extLst>
              <a:ext uri="{FF2B5EF4-FFF2-40B4-BE49-F238E27FC236}">
                <a16:creationId xmlns:a16="http://schemas.microsoft.com/office/drawing/2014/main" id="{343304BF-EDA5-614E-B2FC-ABD4E99E0C11}"/>
              </a:ext>
              <a:ext uri="{C183D7F6-B498-43B3-948B-1728B52AA6E4}">
                <adec:decorative xmlns:adec="http://schemas.microsoft.com/office/drawing/2017/decorative" val="1"/>
              </a:ext>
            </a:extLst>
          </p:cNvPr>
          <p:cNvSpPr txBox="1"/>
          <p:nvPr/>
        </p:nvSpPr>
        <p:spPr>
          <a:xfrm>
            <a:off x="708359" y="4635855"/>
            <a:ext cx="833474"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BF01: Oriënteren </a:t>
            </a:r>
          </a:p>
        </p:txBody>
      </p:sp>
      <p:sp>
        <p:nvSpPr>
          <p:cNvPr id="25" name="Tekstvak 24">
            <a:extLst>
              <a:ext uri="{FF2B5EF4-FFF2-40B4-BE49-F238E27FC236}">
                <a16:creationId xmlns:a16="http://schemas.microsoft.com/office/drawing/2014/main" id="{78886027-7D3F-C7E1-F260-91C09DFC1CB5}"/>
              </a:ext>
              <a:ext uri="{C183D7F6-B498-43B3-948B-1728B52AA6E4}">
                <adec:decorative xmlns:adec="http://schemas.microsoft.com/office/drawing/2017/decorative" val="1"/>
              </a:ext>
            </a:extLst>
          </p:cNvPr>
          <p:cNvSpPr txBox="1"/>
          <p:nvPr/>
        </p:nvSpPr>
        <p:spPr>
          <a:xfrm>
            <a:off x="704956" y="3229677"/>
            <a:ext cx="2562672"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BF02: Opstellen, indienen en afhandelen aanvraag / melding</a:t>
            </a:r>
          </a:p>
        </p:txBody>
      </p:sp>
      <p:sp>
        <p:nvSpPr>
          <p:cNvPr id="28" name="Tekstvak 27">
            <a:extLst>
              <a:ext uri="{FF2B5EF4-FFF2-40B4-BE49-F238E27FC236}">
                <a16:creationId xmlns:a16="http://schemas.microsoft.com/office/drawing/2014/main" id="{93C585BC-1F8E-EF1C-4A68-9011CE09189B}"/>
              </a:ext>
              <a:ext uri="{C183D7F6-B498-43B3-948B-1728B52AA6E4}">
                <adec:decorative xmlns:adec="http://schemas.microsoft.com/office/drawing/2017/decorative" val="1"/>
              </a:ext>
            </a:extLst>
          </p:cNvPr>
          <p:cNvSpPr txBox="1"/>
          <p:nvPr/>
        </p:nvSpPr>
        <p:spPr>
          <a:xfrm>
            <a:off x="695969" y="2503742"/>
            <a:ext cx="2893856"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BF05: Beschikbaarstellen informatieproducten</a:t>
            </a:r>
          </a:p>
        </p:txBody>
      </p:sp>
      <p:sp>
        <p:nvSpPr>
          <p:cNvPr id="29" name="Tekstvak 28">
            <a:extLst>
              <a:ext uri="{FF2B5EF4-FFF2-40B4-BE49-F238E27FC236}">
                <a16:creationId xmlns:a16="http://schemas.microsoft.com/office/drawing/2014/main" id="{C8A2BD6A-DEDB-B78D-B668-C0D71E2C5A40}"/>
              </a:ext>
              <a:ext uri="{C183D7F6-B498-43B3-948B-1728B52AA6E4}">
                <adec:decorative xmlns:adec="http://schemas.microsoft.com/office/drawing/2017/decorative" val="1"/>
              </a:ext>
            </a:extLst>
          </p:cNvPr>
          <p:cNvSpPr txBox="1"/>
          <p:nvPr/>
        </p:nvSpPr>
        <p:spPr>
          <a:xfrm>
            <a:off x="682736" y="5142162"/>
            <a:ext cx="3267238"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BF06: Beschikbaar stellen begrippen, informatiemodellen en datasets (één taal) </a:t>
            </a:r>
          </a:p>
        </p:txBody>
      </p:sp>
      <p:sp>
        <p:nvSpPr>
          <p:cNvPr id="30" name="Tekstvak 29">
            <a:extLst>
              <a:ext uri="{FF2B5EF4-FFF2-40B4-BE49-F238E27FC236}">
                <a16:creationId xmlns:a16="http://schemas.microsoft.com/office/drawing/2014/main" id="{456A6CA5-C9C2-2E41-97D0-0C77F30CAA16}"/>
              </a:ext>
              <a:ext uri="{C183D7F6-B498-43B3-948B-1728B52AA6E4}">
                <adec:decorative xmlns:adec="http://schemas.microsoft.com/office/drawing/2017/decorative" val="1"/>
              </a:ext>
            </a:extLst>
          </p:cNvPr>
          <p:cNvSpPr txBox="1"/>
          <p:nvPr/>
        </p:nvSpPr>
        <p:spPr>
          <a:xfrm>
            <a:off x="688421" y="5309365"/>
            <a:ext cx="3111856" cy="202235"/>
          </a:xfrm>
          <a:prstGeom prst="rect">
            <a:avLst/>
          </a:prstGeom>
          <a:noFill/>
        </p:spPr>
        <p:txBody>
          <a:bodyPr wrap="square">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714" b="1" i="0" u="none" strike="noStrike" kern="1200" cap="none" spc="0" normalizeH="0" baseline="0" noProof="0" dirty="0">
                <a:ln>
                  <a:noFill/>
                </a:ln>
                <a:solidFill>
                  <a:prstClr val="black"/>
                </a:solidFill>
                <a:effectLst/>
                <a:uLnTx/>
                <a:uFillTx/>
                <a:latin typeface="Calibri" panose="020F0502020204030204"/>
                <a:ea typeface="+mn-ea"/>
                <a:cs typeface="+mn-cs"/>
              </a:rPr>
              <a:t>BF07: Uitwisselen gegevens (Open Stelsel voor Derden)</a:t>
            </a:r>
          </a:p>
        </p:txBody>
      </p:sp>
      <p:sp>
        <p:nvSpPr>
          <p:cNvPr id="33" name="Tekstvak 32">
            <a:extLst>
              <a:ext uri="{FF2B5EF4-FFF2-40B4-BE49-F238E27FC236}">
                <a16:creationId xmlns:a16="http://schemas.microsoft.com/office/drawing/2014/main" id="{E4730477-F585-9C22-7F9D-2D164C71B311}"/>
              </a:ext>
              <a:ext uri="{C183D7F6-B498-43B3-948B-1728B52AA6E4}">
                <adec:decorative xmlns:adec="http://schemas.microsoft.com/office/drawing/2017/decorative" val="1"/>
              </a:ext>
            </a:extLst>
          </p:cNvPr>
          <p:cNvSpPr txBox="1"/>
          <p:nvPr/>
        </p:nvSpPr>
        <p:spPr>
          <a:xfrm>
            <a:off x="1176160" y="216168"/>
            <a:ext cx="952505" cy="246221"/>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ED7D31">
                    <a:lumMod val="75000"/>
                  </a:srgbClr>
                </a:solidFill>
                <a:effectLst/>
                <a:uLnTx/>
                <a:uFillTx/>
                <a:latin typeface="Calibri" panose="020F0502020204030204"/>
              </a:defRPr>
            </a:lvl1p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Q1 ’26 | PI-37 </a:t>
            </a:r>
          </a:p>
        </p:txBody>
      </p:sp>
      <p:sp>
        <p:nvSpPr>
          <p:cNvPr id="38" name="Tekstvak 37">
            <a:extLst>
              <a:ext uri="{FF2B5EF4-FFF2-40B4-BE49-F238E27FC236}">
                <a16:creationId xmlns:a16="http://schemas.microsoft.com/office/drawing/2014/main" id="{93A1D0A9-B884-64AD-584C-75D84DCAA1DE}"/>
              </a:ext>
              <a:ext uri="{C183D7F6-B498-43B3-948B-1728B52AA6E4}">
                <adec:decorative xmlns:adec="http://schemas.microsoft.com/office/drawing/2017/decorative" val="1"/>
              </a:ext>
            </a:extLst>
          </p:cNvPr>
          <p:cNvSpPr txBox="1"/>
          <p:nvPr/>
        </p:nvSpPr>
        <p:spPr>
          <a:xfrm>
            <a:off x="2746886" y="206149"/>
            <a:ext cx="923651" cy="246221"/>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Q2 ‘26 | PI-38</a:t>
            </a:r>
          </a:p>
        </p:txBody>
      </p:sp>
      <p:cxnSp>
        <p:nvCxnSpPr>
          <p:cNvPr id="45" name="Rechte verbindingslijn 44">
            <a:extLst>
              <a:ext uri="{FF2B5EF4-FFF2-40B4-BE49-F238E27FC236}">
                <a16:creationId xmlns:a16="http://schemas.microsoft.com/office/drawing/2014/main" id="{CE01B1D0-6695-1056-6011-7E30E04B1952}"/>
              </a:ext>
              <a:ext uri="{C183D7F6-B498-43B3-948B-1728B52AA6E4}">
                <adec:decorative xmlns:adec="http://schemas.microsoft.com/office/drawing/2017/decorative" val="1"/>
              </a:ext>
            </a:extLst>
          </p:cNvPr>
          <p:cNvCxnSpPr>
            <a:cxnSpLocks/>
          </p:cNvCxnSpPr>
          <p:nvPr/>
        </p:nvCxnSpPr>
        <p:spPr>
          <a:xfrm>
            <a:off x="5498436" y="253361"/>
            <a:ext cx="0" cy="631495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0CA5DF33-B1CF-0A56-B403-F5531B43AF48}"/>
              </a:ext>
              <a:ext uri="{C183D7F6-B498-43B3-948B-1728B52AA6E4}">
                <adec:decorative xmlns:adec="http://schemas.microsoft.com/office/drawing/2017/decorative" val="1"/>
              </a:ext>
            </a:extLst>
          </p:cNvPr>
          <p:cNvCxnSpPr>
            <a:cxnSpLocks/>
          </p:cNvCxnSpPr>
          <p:nvPr/>
        </p:nvCxnSpPr>
        <p:spPr>
          <a:xfrm>
            <a:off x="7096783" y="251006"/>
            <a:ext cx="0" cy="63485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6F90060A-4211-D28B-2B14-F3A28FB3E737}"/>
              </a:ext>
              <a:ext uri="{C183D7F6-B498-43B3-948B-1728B52AA6E4}">
                <adec:decorative xmlns:adec="http://schemas.microsoft.com/office/drawing/2017/decorative" val="1"/>
              </a:ext>
            </a:extLst>
          </p:cNvPr>
          <p:cNvCxnSpPr>
            <a:cxnSpLocks/>
          </p:cNvCxnSpPr>
          <p:nvPr/>
        </p:nvCxnSpPr>
        <p:spPr>
          <a:xfrm>
            <a:off x="10129992" y="291454"/>
            <a:ext cx="44751" cy="6213433"/>
          </a:xfrm>
          <a:prstGeom prst="line">
            <a:avLst/>
          </a:prstGeom>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8" name="Rectangle: Rounded Corners 50">
            <a:hlinkClick r:id="" action="ppaction://noaction"/>
            <a:extLst>
              <a:ext uri="{FF2B5EF4-FFF2-40B4-BE49-F238E27FC236}">
                <a16:creationId xmlns:a16="http://schemas.microsoft.com/office/drawing/2014/main" id="{86CCDDE1-004C-D4D5-7BB7-51798C9CBAE6}"/>
              </a:ext>
              <a:ext uri="{C183D7F6-B498-43B3-948B-1728B52AA6E4}">
                <adec:decorative xmlns:adec="http://schemas.microsoft.com/office/drawing/2017/decorative" val="1"/>
              </a:ext>
            </a:extLst>
          </p:cNvPr>
          <p:cNvSpPr/>
          <p:nvPr/>
        </p:nvSpPr>
        <p:spPr>
          <a:xfrm>
            <a:off x="732545" y="4053359"/>
            <a:ext cx="6343028" cy="12716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Eén loket – gebruikersvriendelijkheid </a:t>
            </a:r>
            <a:r>
              <a:rPr kumimoji="0" lang="nl-NL" sz="750" b="0"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vergunningcheck</a:t>
            </a: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en aanvragen van omgevingsloket [PORT-7]</a:t>
            </a:r>
          </a:p>
        </p:txBody>
      </p:sp>
      <p:sp>
        <p:nvSpPr>
          <p:cNvPr id="122" name="Rectangle: Rounded Corners 50">
            <a:extLst>
              <a:ext uri="{FF2B5EF4-FFF2-40B4-BE49-F238E27FC236}">
                <a16:creationId xmlns:a16="http://schemas.microsoft.com/office/drawing/2014/main" id="{0DAAEFF1-167F-F109-F89A-240B707C5D80}"/>
              </a:ext>
              <a:ext uri="{C183D7F6-B498-43B3-948B-1728B52AA6E4}">
                <adec:decorative xmlns:adec="http://schemas.microsoft.com/office/drawing/2017/decorative" val="1"/>
              </a:ext>
            </a:extLst>
          </p:cNvPr>
          <p:cNvSpPr/>
          <p:nvPr/>
        </p:nvSpPr>
        <p:spPr>
          <a:xfrm>
            <a:off x="738781" y="1496198"/>
            <a:ext cx="10625419" cy="137016"/>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Complexe mutatie scenario’s (STOP 1.4) [PORT-52]</a:t>
            </a:r>
          </a:p>
        </p:txBody>
      </p:sp>
      <p:sp>
        <p:nvSpPr>
          <p:cNvPr id="123" name="Rectangle: Rounded Corners 50">
            <a:extLst>
              <a:ext uri="{FF2B5EF4-FFF2-40B4-BE49-F238E27FC236}">
                <a16:creationId xmlns:a16="http://schemas.microsoft.com/office/drawing/2014/main" id="{9D9AE391-D5AC-2454-6089-FA9B54D00EFA}"/>
              </a:ext>
              <a:ext uri="{C183D7F6-B498-43B3-948B-1728B52AA6E4}">
                <adec:decorative xmlns:adec="http://schemas.microsoft.com/office/drawing/2017/decorative" val="1"/>
              </a:ext>
            </a:extLst>
          </p:cNvPr>
          <p:cNvSpPr/>
          <p:nvPr/>
        </p:nvSpPr>
        <p:spPr>
          <a:xfrm>
            <a:off x="7081979" y="953138"/>
            <a:ext cx="4282221" cy="114769"/>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Specifieke mutatie scenario’s [PORT-31]</a:t>
            </a:r>
          </a:p>
        </p:txBody>
      </p:sp>
      <p:sp>
        <p:nvSpPr>
          <p:cNvPr id="133" name="Rectangle: Rounded Corners 50">
            <a:hlinkClick r:id="" action="ppaction://noaction"/>
            <a:extLst>
              <a:ext uri="{FF2B5EF4-FFF2-40B4-BE49-F238E27FC236}">
                <a16:creationId xmlns:a16="http://schemas.microsoft.com/office/drawing/2014/main" id="{9FEF946D-C9B7-A7B7-8C6D-C2D09DAC210B}"/>
              </a:ext>
              <a:ext uri="{C183D7F6-B498-43B3-948B-1728B52AA6E4}">
                <adec:decorative xmlns:adec="http://schemas.microsoft.com/office/drawing/2017/decorative" val="1"/>
              </a:ext>
            </a:extLst>
          </p:cNvPr>
          <p:cNvSpPr/>
          <p:nvPr/>
        </p:nvSpPr>
        <p:spPr>
          <a:xfrm>
            <a:off x="744968" y="4225251"/>
            <a:ext cx="3176331" cy="100259"/>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Ondersteunen Toezicht en Handhaving – gebruik SWF [PORT-32]</a:t>
            </a:r>
          </a:p>
        </p:txBody>
      </p:sp>
      <p:sp>
        <p:nvSpPr>
          <p:cNvPr id="138" name="Rectangle: Rounded Corners 50">
            <a:extLst>
              <a:ext uri="{FF2B5EF4-FFF2-40B4-BE49-F238E27FC236}">
                <a16:creationId xmlns:a16="http://schemas.microsoft.com/office/drawing/2014/main" id="{41993EEC-E2AB-9D80-7762-832C51234856}"/>
              </a:ext>
              <a:ext uri="{C183D7F6-B498-43B3-948B-1728B52AA6E4}">
                <adec:decorative xmlns:adec="http://schemas.microsoft.com/office/drawing/2017/decorative" val="1"/>
              </a:ext>
            </a:extLst>
          </p:cNvPr>
          <p:cNvSpPr/>
          <p:nvPr/>
        </p:nvSpPr>
        <p:spPr>
          <a:xfrm>
            <a:off x="731126" y="1895247"/>
            <a:ext cx="3188696" cy="12432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High Value Dataset [PORT-124]</a:t>
            </a:r>
          </a:p>
        </p:txBody>
      </p:sp>
      <p:sp>
        <p:nvSpPr>
          <p:cNvPr id="140" name="Rectangle: Rounded Corners 50">
            <a:extLst>
              <a:ext uri="{FF2B5EF4-FFF2-40B4-BE49-F238E27FC236}">
                <a16:creationId xmlns:a16="http://schemas.microsoft.com/office/drawing/2014/main" id="{A3971EB0-19D4-69D8-2A08-821A666AC60E}"/>
              </a:ext>
              <a:ext uri="{C183D7F6-B498-43B3-948B-1728B52AA6E4}">
                <adec:decorative xmlns:adec="http://schemas.microsoft.com/office/drawing/2017/decorative" val="1"/>
              </a:ext>
            </a:extLst>
          </p:cNvPr>
          <p:cNvSpPr/>
          <p:nvPr/>
        </p:nvSpPr>
        <p:spPr>
          <a:xfrm>
            <a:off x="738781" y="1119594"/>
            <a:ext cx="3181041" cy="128548"/>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Concurrent Versioning in de planketen [PORT-46]</a:t>
            </a:r>
          </a:p>
        </p:txBody>
      </p:sp>
      <p:sp>
        <p:nvSpPr>
          <p:cNvPr id="142" name="Rectangle: Rounded Corners 50">
            <a:extLst>
              <a:ext uri="{FF2B5EF4-FFF2-40B4-BE49-F238E27FC236}">
                <a16:creationId xmlns:a16="http://schemas.microsoft.com/office/drawing/2014/main" id="{C04B686E-9433-A3DE-E946-B3070F93AAC8}"/>
              </a:ext>
              <a:ext uri="{C183D7F6-B498-43B3-948B-1728B52AA6E4}">
                <adec:decorative xmlns:adec="http://schemas.microsoft.com/office/drawing/2017/decorative" val="1"/>
              </a:ext>
            </a:extLst>
          </p:cNvPr>
          <p:cNvSpPr/>
          <p:nvPr/>
        </p:nvSpPr>
        <p:spPr>
          <a:xfrm>
            <a:off x="731126" y="2079145"/>
            <a:ext cx="3163294" cy="14606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Motie Moonen [PORT-125]</a:t>
            </a:r>
          </a:p>
        </p:txBody>
      </p:sp>
      <p:sp>
        <p:nvSpPr>
          <p:cNvPr id="143" name="Rectangle: Rounded Corners 50">
            <a:extLst>
              <a:ext uri="{FF2B5EF4-FFF2-40B4-BE49-F238E27FC236}">
                <a16:creationId xmlns:a16="http://schemas.microsoft.com/office/drawing/2014/main" id="{404FF819-AAB1-57B1-AFC9-893B334AFD7D}"/>
              </a:ext>
              <a:ext uri="{C183D7F6-B498-43B3-948B-1728B52AA6E4}">
                <adec:decorative xmlns:adec="http://schemas.microsoft.com/office/drawing/2017/decorative" val="1"/>
              </a:ext>
            </a:extLst>
          </p:cNvPr>
          <p:cNvSpPr/>
          <p:nvPr/>
        </p:nvSpPr>
        <p:spPr>
          <a:xfrm>
            <a:off x="732544" y="1700655"/>
            <a:ext cx="10631656" cy="122309"/>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14"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Rijksautomatisering: Raadplegen vigerende OW-Besluiten [PORT-63]</a:t>
            </a:r>
          </a:p>
        </p:txBody>
      </p:sp>
      <p:sp>
        <p:nvSpPr>
          <p:cNvPr id="145" name="Rectangle: Rounded Corners 50">
            <a:extLst>
              <a:ext uri="{FF2B5EF4-FFF2-40B4-BE49-F238E27FC236}">
                <a16:creationId xmlns:a16="http://schemas.microsoft.com/office/drawing/2014/main" id="{D52D6D90-D8B1-CB83-E733-33885478AB04}"/>
              </a:ext>
              <a:ext uri="{C183D7F6-B498-43B3-948B-1728B52AA6E4}">
                <adec:decorative xmlns:adec="http://schemas.microsoft.com/office/drawing/2017/decorative" val="1"/>
              </a:ext>
            </a:extLst>
          </p:cNvPr>
          <p:cNvSpPr/>
          <p:nvPr/>
        </p:nvSpPr>
        <p:spPr>
          <a:xfrm>
            <a:off x="3914893" y="6272735"/>
            <a:ext cx="6245512" cy="100328"/>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Leveranciers Testomgeving (LTO) [PORT-76]</a:t>
            </a:r>
          </a:p>
        </p:txBody>
      </p:sp>
      <p:sp>
        <p:nvSpPr>
          <p:cNvPr id="148" name="Rectangle: Rounded Corners 50">
            <a:extLst>
              <a:ext uri="{FF2B5EF4-FFF2-40B4-BE49-F238E27FC236}">
                <a16:creationId xmlns:a16="http://schemas.microsoft.com/office/drawing/2014/main" id="{BBFA2424-D945-4B3D-C59B-E36436EBB55F}"/>
              </a:ext>
              <a:ext uri="{C183D7F6-B498-43B3-948B-1728B52AA6E4}">
                <adec:decorative xmlns:adec="http://schemas.microsoft.com/office/drawing/2017/decorative" val="1"/>
              </a:ext>
            </a:extLst>
          </p:cNvPr>
          <p:cNvSpPr/>
          <p:nvPr/>
        </p:nvSpPr>
        <p:spPr>
          <a:xfrm>
            <a:off x="720434" y="6596163"/>
            <a:ext cx="6359307" cy="113776"/>
          </a:xfrm>
          <a:prstGeom prst="round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14"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Inrichten monitoring ten behoeve van het leveren van stuurinformatie over de werking van het stelsel [PORT-71]</a:t>
            </a:r>
          </a:p>
        </p:txBody>
      </p:sp>
      <p:sp>
        <p:nvSpPr>
          <p:cNvPr id="3" name="Rectangle: Rounded Corners 50">
            <a:hlinkClick r:id="" action="ppaction://noaction"/>
            <a:extLst>
              <a:ext uri="{FF2B5EF4-FFF2-40B4-BE49-F238E27FC236}">
                <a16:creationId xmlns:a16="http://schemas.microsoft.com/office/drawing/2014/main" id="{9AF1C700-47EC-FB08-BC50-CDB60C618FC6}"/>
              </a:ext>
              <a:ext uri="{C183D7F6-B498-43B3-948B-1728B52AA6E4}">
                <adec:decorative xmlns:adec="http://schemas.microsoft.com/office/drawing/2017/decorative" val="1"/>
              </a:ext>
            </a:extLst>
          </p:cNvPr>
          <p:cNvSpPr/>
          <p:nvPr/>
        </p:nvSpPr>
        <p:spPr>
          <a:xfrm>
            <a:off x="746413" y="763250"/>
            <a:ext cx="1545000" cy="137498"/>
          </a:xfrm>
          <a:prstGeom prst="roundRect">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Proefpublicatie  [PORT-107]</a:t>
            </a:r>
          </a:p>
        </p:txBody>
      </p:sp>
      <p:sp>
        <p:nvSpPr>
          <p:cNvPr id="129" name="Rectangle: Rounded Corners 50">
            <a:extLst>
              <a:ext uri="{FF2B5EF4-FFF2-40B4-BE49-F238E27FC236}">
                <a16:creationId xmlns:a16="http://schemas.microsoft.com/office/drawing/2014/main" id="{C219F4CF-68E7-0029-8609-AF26843B7C69}"/>
              </a:ext>
              <a:ext uri="{C183D7F6-B498-43B3-948B-1728B52AA6E4}">
                <adec:decorative xmlns:adec="http://schemas.microsoft.com/office/drawing/2017/decorative" val="1"/>
              </a:ext>
            </a:extLst>
          </p:cNvPr>
          <p:cNvSpPr/>
          <p:nvPr/>
        </p:nvSpPr>
        <p:spPr>
          <a:xfrm>
            <a:off x="743088" y="2808322"/>
            <a:ext cx="7841483" cy="100932"/>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Aansl</a:t>
            </a: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informatiebronnen geluid, natuur, publiekrechtelijke beperkingen en externe veiligheid  [PORT-30]</a:t>
            </a:r>
          </a:p>
        </p:txBody>
      </p:sp>
      <p:sp>
        <p:nvSpPr>
          <p:cNvPr id="141" name="Rectangle: Rounded Corners 50">
            <a:extLst>
              <a:ext uri="{FF2B5EF4-FFF2-40B4-BE49-F238E27FC236}">
                <a16:creationId xmlns:a16="http://schemas.microsoft.com/office/drawing/2014/main" id="{73D1AEE9-9C9D-CB65-FB13-EF71A23F8787}"/>
              </a:ext>
              <a:ext uri="{C183D7F6-B498-43B3-948B-1728B52AA6E4}">
                <adec:decorative xmlns:adec="http://schemas.microsoft.com/office/drawing/2017/decorative" val="1"/>
              </a:ext>
            </a:extLst>
          </p:cNvPr>
          <p:cNvSpPr/>
          <p:nvPr/>
        </p:nvSpPr>
        <p:spPr>
          <a:xfrm>
            <a:off x="738781" y="1316271"/>
            <a:ext cx="6353071" cy="115853"/>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Afronden implementatie STOP 1.0 en IMOW (niet prioritair) [PORT-49]</a:t>
            </a:r>
          </a:p>
        </p:txBody>
      </p:sp>
      <p:sp>
        <p:nvSpPr>
          <p:cNvPr id="13" name="Rectangle: Rounded Corners 50">
            <a:extLst>
              <a:ext uri="{FF2B5EF4-FFF2-40B4-BE49-F238E27FC236}">
                <a16:creationId xmlns:a16="http://schemas.microsoft.com/office/drawing/2014/main" id="{4ACF9F8B-053A-6A4D-BF8B-807CBD6E107A}"/>
              </a:ext>
              <a:ext uri="{C183D7F6-B498-43B3-948B-1728B52AA6E4}">
                <adec:decorative xmlns:adec="http://schemas.microsoft.com/office/drawing/2017/decorative" val="1"/>
              </a:ext>
            </a:extLst>
          </p:cNvPr>
          <p:cNvSpPr/>
          <p:nvPr/>
        </p:nvSpPr>
        <p:spPr>
          <a:xfrm>
            <a:off x="704956" y="3412794"/>
            <a:ext cx="6350932" cy="98874"/>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Samenwerken aan initiatieven PORT-4)</a:t>
            </a:r>
          </a:p>
        </p:txBody>
      </p:sp>
      <p:sp>
        <p:nvSpPr>
          <p:cNvPr id="124" name="Rectangle: Rounded Corners 50">
            <a:extLst>
              <a:ext uri="{FF2B5EF4-FFF2-40B4-BE49-F238E27FC236}">
                <a16:creationId xmlns:a16="http://schemas.microsoft.com/office/drawing/2014/main" id="{BEC2B205-44B1-7586-DEB5-855C52EE3817}"/>
              </a:ext>
              <a:ext uri="{C183D7F6-B498-43B3-948B-1728B52AA6E4}">
                <adec:decorative xmlns:adec="http://schemas.microsoft.com/office/drawing/2017/decorative" val="1"/>
              </a:ext>
            </a:extLst>
          </p:cNvPr>
          <p:cNvSpPr/>
          <p:nvPr/>
        </p:nvSpPr>
        <p:spPr>
          <a:xfrm>
            <a:off x="7096783" y="591041"/>
            <a:ext cx="3073704" cy="9165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Ondersteunen TPOD Legger [PORT-10] </a:t>
            </a:r>
          </a:p>
        </p:txBody>
      </p:sp>
      <p:sp>
        <p:nvSpPr>
          <p:cNvPr id="127" name="Rectangle: Rounded Corners 50">
            <a:extLst>
              <a:ext uri="{FF2B5EF4-FFF2-40B4-BE49-F238E27FC236}">
                <a16:creationId xmlns:a16="http://schemas.microsoft.com/office/drawing/2014/main" id="{23AC8F95-2CCC-3161-9D14-F2F3915C84A2}"/>
              </a:ext>
              <a:ext uri="{C183D7F6-B498-43B3-948B-1728B52AA6E4}">
                <adec:decorative xmlns:adec="http://schemas.microsoft.com/office/drawing/2017/decorative" val="1"/>
              </a:ext>
            </a:extLst>
          </p:cNvPr>
          <p:cNvSpPr/>
          <p:nvPr/>
        </p:nvSpPr>
        <p:spPr>
          <a:xfrm>
            <a:off x="743088" y="4818972"/>
            <a:ext cx="6343610" cy="155892"/>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Omgevingsvergunning zichtbaar in DSO-LV (TPOD)  [PORT-11]</a:t>
            </a:r>
          </a:p>
        </p:txBody>
      </p:sp>
      <p:sp>
        <p:nvSpPr>
          <p:cNvPr id="44" name="Tekstvak 43">
            <a:extLst>
              <a:ext uri="{FF2B5EF4-FFF2-40B4-BE49-F238E27FC236}">
                <a16:creationId xmlns:a16="http://schemas.microsoft.com/office/drawing/2014/main" id="{48FABE42-D090-F394-0635-B6B829DFF47D}"/>
              </a:ext>
              <a:ext uri="{C183D7F6-B498-43B3-948B-1728B52AA6E4}">
                <adec:decorative xmlns:adec="http://schemas.microsoft.com/office/drawing/2017/decorative" val="1"/>
              </a:ext>
            </a:extLst>
          </p:cNvPr>
          <p:cNvSpPr txBox="1"/>
          <p:nvPr/>
        </p:nvSpPr>
        <p:spPr>
          <a:xfrm>
            <a:off x="5838503" y="204231"/>
            <a:ext cx="923651" cy="246221"/>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Q4 ‘26 | PI-40</a:t>
            </a:r>
          </a:p>
        </p:txBody>
      </p:sp>
      <p:cxnSp>
        <p:nvCxnSpPr>
          <p:cNvPr id="10" name="Rechte verbindingslijn 9">
            <a:extLst>
              <a:ext uri="{FF2B5EF4-FFF2-40B4-BE49-F238E27FC236}">
                <a16:creationId xmlns:a16="http://schemas.microsoft.com/office/drawing/2014/main" id="{D280C270-348F-1649-015E-237A1B2CA3E7}"/>
              </a:ext>
              <a:ext uri="{C183D7F6-B498-43B3-948B-1728B52AA6E4}">
                <adec:decorative xmlns:adec="http://schemas.microsoft.com/office/drawing/2017/decorative" val="1"/>
              </a:ext>
            </a:extLst>
          </p:cNvPr>
          <p:cNvCxnSpPr>
            <a:cxnSpLocks/>
          </p:cNvCxnSpPr>
          <p:nvPr/>
        </p:nvCxnSpPr>
        <p:spPr>
          <a:xfrm>
            <a:off x="8584576" y="251006"/>
            <a:ext cx="0" cy="63485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1C8A7C6B-2601-02CE-7FCF-5B881B2595D7}"/>
              </a:ext>
              <a:ext uri="{C183D7F6-B498-43B3-948B-1728B52AA6E4}">
                <adec:decorative xmlns:adec="http://schemas.microsoft.com/office/drawing/2017/decorative" val="1"/>
              </a:ext>
            </a:extLst>
          </p:cNvPr>
          <p:cNvSpPr txBox="1"/>
          <p:nvPr/>
        </p:nvSpPr>
        <p:spPr>
          <a:xfrm>
            <a:off x="7396372" y="209620"/>
            <a:ext cx="923651" cy="246221"/>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Q1 ‘27 | PI-41</a:t>
            </a:r>
          </a:p>
        </p:txBody>
      </p:sp>
      <p:sp>
        <p:nvSpPr>
          <p:cNvPr id="26" name="Rectangle: Rounded Corners 50">
            <a:extLst>
              <a:ext uri="{FF2B5EF4-FFF2-40B4-BE49-F238E27FC236}">
                <a16:creationId xmlns:a16="http://schemas.microsoft.com/office/drawing/2014/main" id="{09FEBC11-1482-D2D0-8E95-13E175E19766}"/>
              </a:ext>
              <a:ext uri="{C183D7F6-B498-43B3-948B-1728B52AA6E4}">
                <adec:decorative xmlns:adec="http://schemas.microsoft.com/office/drawing/2017/decorative" val="1"/>
              </a:ext>
            </a:extLst>
          </p:cNvPr>
          <p:cNvSpPr/>
          <p:nvPr/>
        </p:nvSpPr>
        <p:spPr>
          <a:xfrm>
            <a:off x="743336" y="5465387"/>
            <a:ext cx="6332234" cy="105144"/>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DSO als open stelsel voor derden [PORT-111]</a:t>
            </a:r>
          </a:p>
        </p:txBody>
      </p:sp>
      <p:sp>
        <p:nvSpPr>
          <p:cNvPr id="31" name="Rectangle: Rounded Corners 50">
            <a:extLst>
              <a:ext uri="{FF2B5EF4-FFF2-40B4-BE49-F238E27FC236}">
                <a16:creationId xmlns:a16="http://schemas.microsoft.com/office/drawing/2014/main" id="{64BC2C73-D193-8E67-48D6-4AEFCFE1658E}"/>
              </a:ext>
              <a:ext uri="{C183D7F6-B498-43B3-948B-1728B52AA6E4}">
                <adec:decorative xmlns:adec="http://schemas.microsoft.com/office/drawing/2017/decorative" val="1"/>
              </a:ext>
            </a:extLst>
          </p:cNvPr>
          <p:cNvSpPr/>
          <p:nvPr/>
        </p:nvSpPr>
        <p:spPr>
          <a:xfrm>
            <a:off x="727336" y="6446908"/>
            <a:ext cx="9457944" cy="100328"/>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Beheerefficiency in exploitatie [PORT-110]</a:t>
            </a:r>
          </a:p>
        </p:txBody>
      </p:sp>
      <p:grpSp>
        <p:nvGrpSpPr>
          <p:cNvPr id="27" name="Groep 26">
            <a:extLst>
              <a:ext uri="{FF2B5EF4-FFF2-40B4-BE49-F238E27FC236}">
                <a16:creationId xmlns:a16="http://schemas.microsoft.com/office/drawing/2014/main" id="{AADE2353-EAD1-AD86-A04D-7514A781AC4E}"/>
              </a:ext>
              <a:ext uri="{C183D7F6-B498-43B3-948B-1728B52AA6E4}">
                <adec:decorative xmlns:adec="http://schemas.microsoft.com/office/drawing/2017/decorative" val="1"/>
              </a:ext>
            </a:extLst>
          </p:cNvPr>
          <p:cNvGrpSpPr/>
          <p:nvPr/>
        </p:nvGrpSpPr>
        <p:grpSpPr>
          <a:xfrm>
            <a:off x="10349382" y="5858532"/>
            <a:ext cx="1746257" cy="688704"/>
            <a:chOff x="13288899" y="8410613"/>
            <a:chExt cx="3709060" cy="864269"/>
          </a:xfrm>
        </p:grpSpPr>
        <p:grpSp>
          <p:nvGrpSpPr>
            <p:cNvPr id="191" name="Groep 190">
              <a:extLst>
                <a:ext uri="{FF2B5EF4-FFF2-40B4-BE49-F238E27FC236}">
                  <a16:creationId xmlns:a16="http://schemas.microsoft.com/office/drawing/2014/main" id="{A46A78ED-05FB-9415-642F-1EB21785B860}"/>
                </a:ext>
              </a:extLst>
            </p:cNvPr>
            <p:cNvGrpSpPr/>
            <p:nvPr/>
          </p:nvGrpSpPr>
          <p:grpSpPr>
            <a:xfrm>
              <a:off x="13288899" y="8410613"/>
              <a:ext cx="3709060" cy="864269"/>
              <a:chOff x="13901342" y="7960836"/>
              <a:chExt cx="3082967" cy="1576734"/>
            </a:xfrm>
          </p:grpSpPr>
          <p:sp>
            <p:nvSpPr>
              <p:cNvPr id="2" name="Rechthoek 1">
                <a:extLst>
                  <a:ext uri="{FF2B5EF4-FFF2-40B4-BE49-F238E27FC236}">
                    <a16:creationId xmlns:a16="http://schemas.microsoft.com/office/drawing/2014/main" id="{59F89794-4E49-EB92-EB0A-02E7B10CF1C0}"/>
                  </a:ext>
                </a:extLst>
              </p:cNvPr>
              <p:cNvSpPr/>
              <p:nvPr/>
            </p:nvSpPr>
            <p:spPr>
              <a:xfrm>
                <a:off x="13901342" y="7960836"/>
                <a:ext cx="3082967" cy="1576734"/>
              </a:xfrm>
              <a:prstGeom prst="rect">
                <a:avLst/>
              </a:prstGeom>
              <a:ln w="19050" cmpd="thickThin">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r" defTabSz="326578" rtl="0" eaLnBrk="1" fontAlgn="auto" latinLnBrk="0" hangingPunct="1">
                  <a:lnSpc>
                    <a:spcPct val="100000"/>
                  </a:lnSpc>
                  <a:spcBef>
                    <a:spcPts val="0"/>
                  </a:spcBef>
                  <a:spcAft>
                    <a:spcPts val="0"/>
                  </a:spcAft>
                  <a:buClrTx/>
                  <a:buSzTx/>
                  <a:buFontTx/>
                  <a:buNone/>
                  <a:tabLst/>
                  <a:defRPr/>
                </a:pPr>
                <a:r>
                  <a:rPr kumimoji="0" lang="nl-NL" sz="786"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Analyse</a:t>
                </a:r>
              </a:p>
              <a:p>
                <a:pPr marL="0" marR="0" lvl="0" indent="0" algn="r" defTabSz="326578" rtl="0" eaLnBrk="1" fontAlgn="auto" latinLnBrk="0" hangingPunct="1">
                  <a:lnSpc>
                    <a:spcPct val="100000"/>
                  </a:lnSpc>
                  <a:spcBef>
                    <a:spcPts val="0"/>
                  </a:spcBef>
                  <a:spcAft>
                    <a:spcPts val="0"/>
                  </a:spcAft>
                  <a:buClrTx/>
                  <a:buSzTx/>
                  <a:buFontTx/>
                  <a:buNone/>
                  <a:tabLst/>
                  <a:defRPr/>
                </a:pPr>
                <a:endParaRPr kumimoji="0" lang="nl-NL" sz="786"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r" defTabSz="326578" rtl="0" eaLnBrk="1" fontAlgn="auto" latinLnBrk="0" hangingPunct="1">
                  <a:lnSpc>
                    <a:spcPct val="100000"/>
                  </a:lnSpc>
                  <a:spcBef>
                    <a:spcPts val="0"/>
                  </a:spcBef>
                  <a:spcAft>
                    <a:spcPts val="0"/>
                  </a:spcAft>
                  <a:buClrTx/>
                  <a:buSzTx/>
                  <a:buFontTx/>
                  <a:buNone/>
                  <a:tabLst/>
                  <a:defRPr/>
                </a:pPr>
                <a:r>
                  <a:rPr kumimoji="0" lang="nl-NL" sz="786"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Realisatie</a:t>
                </a:r>
              </a:p>
            </p:txBody>
          </p:sp>
          <p:sp>
            <p:nvSpPr>
              <p:cNvPr id="156" name="Rectangle: Rounded Corners 50">
                <a:extLst>
                  <a:ext uri="{FF2B5EF4-FFF2-40B4-BE49-F238E27FC236}">
                    <a16:creationId xmlns:a16="http://schemas.microsoft.com/office/drawing/2014/main" id="{3915AB55-6B36-8CC8-BDAC-EF9CAF46C37F}"/>
                  </a:ext>
                </a:extLst>
              </p:cNvPr>
              <p:cNvSpPr/>
              <p:nvPr/>
            </p:nvSpPr>
            <p:spPr>
              <a:xfrm>
                <a:off x="13993135" y="8901870"/>
                <a:ext cx="1987802" cy="336928"/>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571" b="0" i="0" u="none" strike="noStrike" kern="1200" cap="none" spc="0" normalizeH="0" baseline="0" noProof="0" dirty="0">
                    <a:ln>
                      <a:noFill/>
                    </a:ln>
                    <a:solidFill>
                      <a:prstClr val="black"/>
                    </a:solidFill>
                    <a:effectLst/>
                    <a:uLnTx/>
                    <a:uFillTx/>
                    <a:latin typeface="Calibri" panose="020F0502020204030204"/>
                    <a:ea typeface="+mn-ea"/>
                    <a:cs typeface="+mn-cs"/>
                  </a:rPr>
                  <a:t>Enabling epic in portfolioproces</a:t>
                </a:r>
              </a:p>
            </p:txBody>
          </p:sp>
          <p:sp>
            <p:nvSpPr>
              <p:cNvPr id="157" name="Rectangle: Rounded Corners 50">
                <a:extLst>
                  <a:ext uri="{FF2B5EF4-FFF2-40B4-BE49-F238E27FC236}">
                    <a16:creationId xmlns:a16="http://schemas.microsoft.com/office/drawing/2014/main" id="{71F3DD20-556B-98CC-199B-B05D43829DBE}"/>
                  </a:ext>
                </a:extLst>
              </p:cNvPr>
              <p:cNvSpPr/>
              <p:nvPr/>
            </p:nvSpPr>
            <p:spPr>
              <a:xfrm>
                <a:off x="13993134" y="8310414"/>
                <a:ext cx="1987803" cy="37137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571" b="0" i="0" u="none" strike="noStrike" kern="1200" cap="none" spc="0" normalizeH="0" baseline="0" noProof="0" dirty="0">
                    <a:ln>
                      <a:noFill/>
                    </a:ln>
                    <a:solidFill>
                      <a:prstClr val="black"/>
                    </a:solidFill>
                    <a:effectLst/>
                    <a:uLnTx/>
                    <a:uFillTx/>
                    <a:latin typeface="Calibri" panose="020F0502020204030204"/>
                    <a:ea typeface="+mn-ea"/>
                    <a:cs typeface="+mn-cs"/>
                  </a:rPr>
                  <a:t>Business epic in portfolioproces</a:t>
                </a:r>
              </a:p>
            </p:txBody>
          </p:sp>
        </p:grpSp>
        <p:sp>
          <p:nvSpPr>
            <p:cNvPr id="213" name="Tekstvak 212">
              <a:extLst>
                <a:ext uri="{FF2B5EF4-FFF2-40B4-BE49-F238E27FC236}">
                  <a16:creationId xmlns:a16="http://schemas.microsoft.com/office/drawing/2014/main" id="{9EECB73E-745C-8022-AD9E-B7EBC2A5C08D}"/>
                </a:ext>
              </a:extLst>
            </p:cNvPr>
            <p:cNvSpPr txBox="1"/>
            <p:nvPr/>
          </p:nvSpPr>
          <p:spPr>
            <a:xfrm>
              <a:off x="13349495" y="8421653"/>
              <a:ext cx="1001690" cy="240030"/>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643" b="1" i="0" u="none" strike="noStrike" kern="1200" cap="none" spc="0" normalizeH="0" baseline="0" noProof="0" dirty="0">
                  <a:ln>
                    <a:noFill/>
                  </a:ln>
                  <a:solidFill>
                    <a:prstClr val="black"/>
                  </a:solidFill>
                  <a:effectLst/>
                  <a:uLnTx/>
                  <a:uFillTx/>
                  <a:latin typeface="Calibri" panose="020F0502020204030204"/>
                  <a:ea typeface="+mn-ea"/>
                  <a:cs typeface="+mn-cs"/>
                </a:rPr>
                <a:t>Legenda</a:t>
              </a:r>
              <a:endParaRPr kumimoji="0" lang="nl-NL" sz="857"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ekstvak 8">
            <a:extLst>
              <a:ext uri="{FF2B5EF4-FFF2-40B4-BE49-F238E27FC236}">
                <a16:creationId xmlns:a16="http://schemas.microsoft.com/office/drawing/2014/main" id="{8F90A1F3-AC75-D553-1A5C-4A0859DD37FF}"/>
              </a:ext>
              <a:ext uri="{C183D7F6-B498-43B3-948B-1728B52AA6E4}">
                <adec:decorative xmlns:adec="http://schemas.microsoft.com/office/drawing/2017/decorative" val="1"/>
              </a:ext>
            </a:extLst>
          </p:cNvPr>
          <p:cNvSpPr txBox="1"/>
          <p:nvPr/>
        </p:nvSpPr>
        <p:spPr>
          <a:xfrm>
            <a:off x="4210470" y="192898"/>
            <a:ext cx="923651" cy="246221"/>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Q3 ‘26 | PI-39</a:t>
            </a:r>
          </a:p>
        </p:txBody>
      </p:sp>
      <p:sp>
        <p:nvSpPr>
          <p:cNvPr id="20" name="Tekstvak 19">
            <a:extLst>
              <a:ext uri="{FF2B5EF4-FFF2-40B4-BE49-F238E27FC236}">
                <a16:creationId xmlns:a16="http://schemas.microsoft.com/office/drawing/2014/main" id="{04E3A431-AEE6-E97C-2A55-2B15E80254AC}"/>
              </a:ext>
              <a:ext uri="{C183D7F6-B498-43B3-948B-1728B52AA6E4}">
                <adec:decorative xmlns:adec="http://schemas.microsoft.com/office/drawing/2017/decorative" val="1"/>
              </a:ext>
            </a:extLst>
          </p:cNvPr>
          <p:cNvSpPr txBox="1"/>
          <p:nvPr/>
        </p:nvSpPr>
        <p:spPr>
          <a:xfrm>
            <a:off x="10160405" y="198075"/>
            <a:ext cx="1746257" cy="246221"/>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Q3 ‘27 | PI-43 en verder</a:t>
            </a:r>
          </a:p>
        </p:txBody>
      </p:sp>
      <p:sp>
        <p:nvSpPr>
          <p:cNvPr id="32" name="Tekstvak 31">
            <a:extLst>
              <a:ext uri="{FF2B5EF4-FFF2-40B4-BE49-F238E27FC236}">
                <a16:creationId xmlns:a16="http://schemas.microsoft.com/office/drawing/2014/main" id="{24ED3621-708D-B3B0-E46B-99BA101AB124}"/>
              </a:ext>
              <a:ext uri="{C183D7F6-B498-43B3-948B-1728B52AA6E4}">
                <adec:decorative xmlns:adec="http://schemas.microsoft.com/office/drawing/2017/decorative" val="1"/>
              </a:ext>
            </a:extLst>
          </p:cNvPr>
          <p:cNvSpPr txBox="1"/>
          <p:nvPr/>
        </p:nvSpPr>
        <p:spPr>
          <a:xfrm>
            <a:off x="8871659" y="207515"/>
            <a:ext cx="923651" cy="246221"/>
          </a:xfrm>
          <a:prstGeom prst="rect">
            <a:avLst/>
          </a:prstGeom>
          <a:noFill/>
        </p:spPr>
        <p:txBody>
          <a:bodyPr wrap="non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Q2 ‘27 | PI-42</a:t>
            </a:r>
          </a:p>
        </p:txBody>
      </p:sp>
      <p:sp>
        <p:nvSpPr>
          <p:cNvPr id="19" name="Rectangle: Rounded Corners 50">
            <a:extLst>
              <a:ext uri="{FF2B5EF4-FFF2-40B4-BE49-F238E27FC236}">
                <a16:creationId xmlns:a16="http://schemas.microsoft.com/office/drawing/2014/main" id="{C596128B-B157-1CBD-7C5C-EC50567B5A78}"/>
              </a:ext>
              <a:ext uri="{C183D7F6-B498-43B3-948B-1728B52AA6E4}">
                <adec:decorative xmlns:adec="http://schemas.microsoft.com/office/drawing/2017/decorative" val="1"/>
              </a:ext>
            </a:extLst>
          </p:cNvPr>
          <p:cNvSpPr/>
          <p:nvPr/>
        </p:nvSpPr>
        <p:spPr>
          <a:xfrm>
            <a:off x="7091852" y="740806"/>
            <a:ext cx="3056087" cy="12290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Ontsluiten peilbesluitinformatie in het stelsel [PORT-38] </a:t>
            </a:r>
          </a:p>
        </p:txBody>
      </p:sp>
      <p:sp>
        <p:nvSpPr>
          <p:cNvPr id="22" name="Rectangle: Rounded Corners 50">
            <a:extLst>
              <a:ext uri="{FF2B5EF4-FFF2-40B4-BE49-F238E27FC236}">
                <a16:creationId xmlns:a16="http://schemas.microsoft.com/office/drawing/2014/main" id="{D4E2A6E9-AC41-FF36-9B29-F0AF6E159EBE}"/>
              </a:ext>
              <a:ext uri="{C183D7F6-B498-43B3-948B-1728B52AA6E4}">
                <adec:decorative xmlns:adec="http://schemas.microsoft.com/office/drawing/2017/decorative" val="1"/>
              </a:ext>
            </a:extLst>
          </p:cNvPr>
          <p:cNvSpPr/>
          <p:nvPr/>
        </p:nvSpPr>
        <p:spPr>
          <a:xfrm>
            <a:off x="720680" y="3558375"/>
            <a:ext cx="1531517" cy="108465"/>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PDC in SWF [PORT-69]</a:t>
            </a:r>
          </a:p>
        </p:txBody>
      </p:sp>
      <p:sp>
        <p:nvSpPr>
          <p:cNvPr id="35" name="Rectangle: Rounded Corners 50">
            <a:extLst>
              <a:ext uri="{FF2B5EF4-FFF2-40B4-BE49-F238E27FC236}">
                <a16:creationId xmlns:a16="http://schemas.microsoft.com/office/drawing/2014/main" id="{377D6419-0F8A-7835-FE89-CC4C5890EF45}"/>
              </a:ext>
              <a:ext uri="{C183D7F6-B498-43B3-948B-1728B52AA6E4}">
                <adec:decorative xmlns:adec="http://schemas.microsoft.com/office/drawing/2017/decorative" val="1"/>
              </a:ext>
            </a:extLst>
          </p:cNvPr>
          <p:cNvSpPr/>
          <p:nvPr/>
        </p:nvSpPr>
        <p:spPr>
          <a:xfrm>
            <a:off x="739843" y="2672833"/>
            <a:ext cx="4758587" cy="92074"/>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Aansluiten informatiebronnen – tranche 2 [PORT-14] </a:t>
            </a:r>
          </a:p>
        </p:txBody>
      </p:sp>
      <p:sp>
        <p:nvSpPr>
          <p:cNvPr id="36" name="Rectangle: Rounded Corners 50">
            <a:extLst>
              <a:ext uri="{FF2B5EF4-FFF2-40B4-BE49-F238E27FC236}">
                <a16:creationId xmlns:a16="http://schemas.microsoft.com/office/drawing/2014/main" id="{AFF7228A-B38A-2E35-5211-F807A4391EF2}"/>
              </a:ext>
              <a:ext uri="{C183D7F6-B498-43B3-948B-1728B52AA6E4}">
                <adec:decorative xmlns:adec="http://schemas.microsoft.com/office/drawing/2017/decorative" val="1"/>
              </a:ext>
            </a:extLst>
          </p:cNvPr>
          <p:cNvSpPr/>
          <p:nvPr/>
        </p:nvSpPr>
        <p:spPr>
          <a:xfrm>
            <a:off x="743089" y="5015372"/>
            <a:ext cx="1540289" cy="108465"/>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Regels op maat [PORT-123]</a:t>
            </a:r>
          </a:p>
        </p:txBody>
      </p:sp>
      <p:sp>
        <p:nvSpPr>
          <p:cNvPr id="37" name="Rectangle: Rounded Corners 50">
            <a:extLst>
              <a:ext uri="{FF2B5EF4-FFF2-40B4-BE49-F238E27FC236}">
                <a16:creationId xmlns:a16="http://schemas.microsoft.com/office/drawing/2014/main" id="{A690EB8A-02B0-1D6C-30BD-8A9047F19E96}"/>
              </a:ext>
              <a:ext uri="{C183D7F6-B498-43B3-948B-1728B52AA6E4}">
                <adec:decorative xmlns:adec="http://schemas.microsoft.com/office/drawing/2017/decorative" val="1"/>
              </a:ext>
            </a:extLst>
          </p:cNvPr>
          <p:cNvSpPr/>
          <p:nvPr/>
        </p:nvSpPr>
        <p:spPr>
          <a:xfrm>
            <a:off x="724642" y="3712047"/>
            <a:ext cx="6350932" cy="98874"/>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Onderzoekshulp uitwerking thema PORT-126)</a:t>
            </a:r>
          </a:p>
        </p:txBody>
      </p:sp>
      <p:sp>
        <p:nvSpPr>
          <p:cNvPr id="40" name="Rectangle: Rounded Corners 50">
            <a:extLst>
              <a:ext uri="{FF2B5EF4-FFF2-40B4-BE49-F238E27FC236}">
                <a16:creationId xmlns:a16="http://schemas.microsoft.com/office/drawing/2014/main" id="{49FD7EB3-2172-AF1A-D457-17324C418208}"/>
              </a:ext>
              <a:ext uri="{C183D7F6-B498-43B3-948B-1728B52AA6E4}">
                <adec:decorative xmlns:adec="http://schemas.microsoft.com/office/drawing/2017/decorative" val="1"/>
              </a:ext>
            </a:extLst>
          </p:cNvPr>
          <p:cNvSpPr/>
          <p:nvPr/>
        </p:nvSpPr>
        <p:spPr>
          <a:xfrm>
            <a:off x="746413" y="610879"/>
            <a:ext cx="3194569" cy="108216"/>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Validatieservice Plan-Plan [PORT-129]</a:t>
            </a:r>
          </a:p>
        </p:txBody>
      </p:sp>
      <p:sp>
        <p:nvSpPr>
          <p:cNvPr id="42" name="Rectangle: Rounded Corners 50">
            <a:extLst>
              <a:ext uri="{FF2B5EF4-FFF2-40B4-BE49-F238E27FC236}">
                <a16:creationId xmlns:a16="http://schemas.microsoft.com/office/drawing/2014/main" id="{44B96BF7-F32A-4630-BE3E-DD9A92333FD5}"/>
              </a:ext>
              <a:ext uri="{C183D7F6-B498-43B3-948B-1728B52AA6E4}">
                <adec:decorative xmlns:adec="http://schemas.microsoft.com/office/drawing/2017/decorative" val="1"/>
              </a:ext>
            </a:extLst>
          </p:cNvPr>
          <p:cNvSpPr/>
          <p:nvPr/>
        </p:nvSpPr>
        <p:spPr>
          <a:xfrm>
            <a:off x="732545" y="5707886"/>
            <a:ext cx="1602626" cy="11377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AI en DSO[PORT-130]</a:t>
            </a:r>
          </a:p>
        </p:txBody>
      </p:sp>
      <p:sp>
        <p:nvSpPr>
          <p:cNvPr id="43" name="Rectangle: Rounded Corners 50">
            <a:extLst>
              <a:ext uri="{FF2B5EF4-FFF2-40B4-BE49-F238E27FC236}">
                <a16:creationId xmlns:a16="http://schemas.microsoft.com/office/drawing/2014/main" id="{E44954D5-D899-8B9F-5089-3759FAF6A6E3}"/>
              </a:ext>
              <a:ext uri="{C183D7F6-B498-43B3-948B-1728B52AA6E4}">
                <adec:decorative xmlns:adec="http://schemas.microsoft.com/office/drawing/2017/decorative" val="1"/>
              </a:ext>
            </a:extLst>
          </p:cNvPr>
          <p:cNvSpPr/>
          <p:nvPr/>
        </p:nvSpPr>
        <p:spPr>
          <a:xfrm>
            <a:off x="743088" y="5884767"/>
            <a:ext cx="3065599" cy="120698"/>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Eén loket – gebruikersvriendelijkheid – mobiel gebruik [PORT-115]</a:t>
            </a:r>
          </a:p>
        </p:txBody>
      </p:sp>
      <p:sp>
        <p:nvSpPr>
          <p:cNvPr id="46" name="Rectangle: Rounded Corners 50">
            <a:extLst>
              <a:ext uri="{FF2B5EF4-FFF2-40B4-BE49-F238E27FC236}">
                <a16:creationId xmlns:a16="http://schemas.microsoft.com/office/drawing/2014/main" id="{F50A95A5-9E0D-8A63-5ADD-6519F92D189B}"/>
              </a:ext>
              <a:ext uri="{C183D7F6-B498-43B3-948B-1728B52AA6E4}">
                <adec:decorative xmlns:adec="http://schemas.microsoft.com/office/drawing/2017/decorative" val="1"/>
              </a:ext>
            </a:extLst>
          </p:cNvPr>
          <p:cNvSpPr/>
          <p:nvPr/>
        </p:nvSpPr>
        <p:spPr>
          <a:xfrm>
            <a:off x="727773" y="3850218"/>
            <a:ext cx="1524425" cy="132122"/>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Asbestmeldingen [PORT-134]</a:t>
            </a:r>
          </a:p>
        </p:txBody>
      </p:sp>
      <p:sp>
        <p:nvSpPr>
          <p:cNvPr id="48" name="Rectangle: Rounded Corners 50">
            <a:extLst>
              <a:ext uri="{FF2B5EF4-FFF2-40B4-BE49-F238E27FC236}">
                <a16:creationId xmlns:a16="http://schemas.microsoft.com/office/drawing/2014/main" id="{C5B8C2C6-238C-C47F-7135-A93B32C976A0}"/>
              </a:ext>
              <a:ext uri="{C183D7F6-B498-43B3-948B-1728B52AA6E4}">
                <adec:decorative xmlns:adec="http://schemas.microsoft.com/office/drawing/2017/decorative" val="1"/>
              </a:ext>
            </a:extLst>
          </p:cNvPr>
          <p:cNvSpPr/>
          <p:nvPr/>
        </p:nvSpPr>
        <p:spPr>
          <a:xfrm>
            <a:off x="731126" y="6091546"/>
            <a:ext cx="1552251" cy="119277"/>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nl-NL" sz="75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Technische upgrade LVBB [PORT-128]</a:t>
            </a:r>
          </a:p>
        </p:txBody>
      </p:sp>
      <p:sp>
        <p:nvSpPr>
          <p:cNvPr id="16" name="Ovaal 15">
            <a:extLst>
              <a:ext uri="{FF2B5EF4-FFF2-40B4-BE49-F238E27FC236}">
                <a16:creationId xmlns:a16="http://schemas.microsoft.com/office/drawing/2014/main" id="{68368492-FF79-E711-0EBE-FC883FA5889B}"/>
              </a:ext>
              <a:ext uri="{C183D7F6-B498-43B3-948B-1728B52AA6E4}">
                <adec:decorative xmlns:adec="http://schemas.microsoft.com/office/drawing/2017/decorative" val="1"/>
              </a:ext>
            </a:extLst>
          </p:cNvPr>
          <p:cNvSpPr/>
          <p:nvPr/>
        </p:nvSpPr>
        <p:spPr>
          <a:xfrm>
            <a:off x="7201759" y="550014"/>
            <a:ext cx="2801640" cy="360947"/>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nl-NL" sz="1286"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39" name="Ovaal 38">
            <a:extLst>
              <a:ext uri="{FF2B5EF4-FFF2-40B4-BE49-F238E27FC236}">
                <a16:creationId xmlns:a16="http://schemas.microsoft.com/office/drawing/2014/main" id="{B59F60A2-D3B7-18D2-2768-0458C66075E8}"/>
              </a:ext>
              <a:ext uri="{C183D7F6-B498-43B3-948B-1728B52AA6E4}">
                <adec:decorative xmlns:adec="http://schemas.microsoft.com/office/drawing/2017/decorative" val="1"/>
              </a:ext>
            </a:extLst>
          </p:cNvPr>
          <p:cNvSpPr/>
          <p:nvPr/>
        </p:nvSpPr>
        <p:spPr>
          <a:xfrm>
            <a:off x="1624262" y="2031045"/>
            <a:ext cx="1369308" cy="269279"/>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nl-NL" sz="1286"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50" name="Ovaal 49">
            <a:extLst>
              <a:ext uri="{FF2B5EF4-FFF2-40B4-BE49-F238E27FC236}">
                <a16:creationId xmlns:a16="http://schemas.microsoft.com/office/drawing/2014/main" id="{DA9F3421-9F32-60D1-C827-973DC17C195D}"/>
              </a:ext>
              <a:ext uri="{C183D7F6-B498-43B3-948B-1728B52AA6E4}">
                <adec:decorative xmlns:adec="http://schemas.microsoft.com/office/drawing/2017/decorative" val="1"/>
              </a:ext>
            </a:extLst>
          </p:cNvPr>
          <p:cNvSpPr/>
          <p:nvPr/>
        </p:nvSpPr>
        <p:spPr>
          <a:xfrm>
            <a:off x="1632857" y="2509444"/>
            <a:ext cx="5371241" cy="567203"/>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nl-NL" sz="1286" b="0" i="0" u="none" strike="noStrike" kern="1200" cap="none" spc="0" normalizeH="0" baseline="0" noProof="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100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Omgevingsloket, onderdeel Regels op de kaart">
            <a:extLst>
              <a:ext uri="{FF2B5EF4-FFF2-40B4-BE49-F238E27FC236}">
                <a16:creationId xmlns:a16="http://schemas.microsoft.com/office/drawing/2014/main" id="{56400044-628F-CEE7-42B7-3650A79E6C0B}"/>
              </a:ext>
            </a:extLst>
          </p:cNvPr>
          <p:cNvPicPr>
            <a:picLocks noChangeAspect="1"/>
          </p:cNvPicPr>
          <p:nvPr/>
        </p:nvPicPr>
        <p:blipFill>
          <a:blip r:embed="rId2"/>
          <a:stretch>
            <a:fillRect/>
          </a:stretch>
        </p:blipFill>
        <p:spPr>
          <a:xfrm>
            <a:off x="297173" y="255032"/>
            <a:ext cx="5885089" cy="5626554"/>
          </a:xfrm>
          <a:prstGeom prst="rect">
            <a:avLst/>
          </a:prstGeom>
          <a:ln>
            <a:solidFill>
              <a:schemeClr val="tx1"/>
            </a:solidFill>
          </a:ln>
        </p:spPr>
      </p:pic>
      <p:pic>
        <p:nvPicPr>
          <p:cNvPr id="9" name="Afbeelding 8" descr="Website 'Berichten over uw buurt'">
            <a:extLst>
              <a:ext uri="{FF2B5EF4-FFF2-40B4-BE49-F238E27FC236}">
                <a16:creationId xmlns:a16="http://schemas.microsoft.com/office/drawing/2014/main" id="{2821E327-B87A-708C-07DC-6B69C0366F6E}"/>
              </a:ext>
            </a:extLst>
          </p:cNvPr>
          <p:cNvPicPr>
            <a:picLocks noChangeAspect="1"/>
          </p:cNvPicPr>
          <p:nvPr/>
        </p:nvPicPr>
        <p:blipFill>
          <a:blip r:embed="rId3"/>
          <a:stretch>
            <a:fillRect/>
          </a:stretch>
        </p:blipFill>
        <p:spPr>
          <a:xfrm>
            <a:off x="5607383" y="2202922"/>
            <a:ext cx="5476875" cy="4136571"/>
          </a:xfrm>
          <a:prstGeom prst="rect">
            <a:avLst/>
          </a:prstGeom>
          <a:ln>
            <a:solidFill>
              <a:schemeClr val="tx1"/>
            </a:solidFill>
          </a:ln>
        </p:spPr>
      </p:pic>
    </p:spTree>
    <p:extLst>
      <p:ext uri="{BB962C8B-B14F-4D97-AF65-F5344CB8AC3E}">
        <p14:creationId xmlns:p14="http://schemas.microsoft.com/office/powerpoint/2010/main" val="3805322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06880-27AF-856C-DCBA-183CED1A71C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B1EA5A8-94EC-3277-29B1-B079DA7E22A8}"/>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82" r="20482"/>
          <a:stretch>
            <a:fillRect/>
          </a:stretch>
        </p:blipFill>
        <p:spPr/>
      </p:pic>
      <p:sp>
        <p:nvSpPr>
          <p:cNvPr id="3" name="Titel 2">
            <a:extLst>
              <a:ext uri="{FF2B5EF4-FFF2-40B4-BE49-F238E27FC236}">
                <a16:creationId xmlns:a16="http://schemas.microsoft.com/office/drawing/2014/main" id="{A0C25DF7-8FE3-09CC-C17E-F92D7C76ED25}"/>
              </a:ext>
              <a:ext uri="{C183D7F6-B498-43B3-948B-1728B52AA6E4}">
                <adec:decorative xmlns:adec="http://schemas.microsoft.com/office/drawing/2017/decorative" val="1"/>
              </a:ext>
            </a:extLst>
          </p:cNvPr>
          <p:cNvSpPr>
            <a:spLocks noGrp="1"/>
          </p:cNvSpPr>
          <p:nvPr>
            <p:ph type="ctrTitle"/>
          </p:nvPr>
        </p:nvSpPr>
        <p:spPr>
          <a:xfrm>
            <a:off x="6246813" y="336545"/>
            <a:ext cx="5380038" cy="655828"/>
          </a:xfrm>
        </p:spPr>
        <p:txBody>
          <a:bodyPr/>
          <a:lstStyle/>
          <a:p>
            <a:r>
              <a:rPr lang="nl-NL" sz="4400" dirty="0"/>
              <a:t>Strategische thema’s</a:t>
            </a:r>
            <a:br>
              <a:rPr lang="nl-NL" sz="4400" dirty="0"/>
            </a:br>
            <a:endParaRPr lang="nl-NL" sz="1800" dirty="0"/>
          </a:p>
        </p:txBody>
      </p:sp>
      <p:sp>
        <p:nvSpPr>
          <p:cNvPr id="4" name="Ondertitel 3">
            <a:extLst>
              <a:ext uri="{FF2B5EF4-FFF2-40B4-BE49-F238E27FC236}">
                <a16:creationId xmlns:a16="http://schemas.microsoft.com/office/drawing/2014/main" id="{6E15472F-D97A-4596-0A65-226D2817ACD7}"/>
              </a:ext>
              <a:ext uri="{C183D7F6-B498-43B3-948B-1728B52AA6E4}">
                <adec:decorative xmlns:adec="http://schemas.microsoft.com/office/drawing/2017/decorative" val="1"/>
              </a:ext>
            </a:extLst>
          </p:cNvPr>
          <p:cNvSpPr>
            <a:spLocks noGrp="1"/>
          </p:cNvSpPr>
          <p:nvPr>
            <p:ph type="subTitle" idx="1"/>
          </p:nvPr>
        </p:nvSpPr>
        <p:spPr>
          <a:xfrm>
            <a:off x="6240464" y="1407229"/>
            <a:ext cx="5938836" cy="4786312"/>
          </a:xfrm>
        </p:spPr>
        <p:txBody>
          <a:bodyPr/>
          <a:lstStyle/>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samenwerken</a:t>
            </a:r>
            <a:endParaRPr lang="nl-NL"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vergunningverlening, toezicht en handhaving (VTH)</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Aansluiten bronnen van omgevingsinformatie </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dirty="0" err="1">
                <a:latin typeface="Calibri" panose="020F0502020204030204" pitchFamily="34" charset="0"/>
                <a:ea typeface="Calibri" panose="020F0502020204030204" pitchFamily="34" charset="0"/>
                <a:cs typeface="Calibri" panose="020F0502020204030204" pitchFamily="34" charset="0"/>
              </a:rPr>
              <a:t>Onderzoekshulp</a:t>
            </a: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omgevingsdocumenten (STOP/TP) </a:t>
            </a:r>
            <a:r>
              <a:rPr lang="nl-NL" b="1" dirty="0">
                <a:solidFill>
                  <a:srgbClr val="FF0000"/>
                </a:solidFill>
                <a:latin typeface="Calibri" panose="020F0502020204030204" pitchFamily="34" charset="0"/>
                <a:ea typeface="Calibri" panose="020F0502020204030204" pitchFamily="34" charset="0"/>
                <a:cs typeface="Calibri" panose="020F0502020204030204" pitchFamily="34" charset="0"/>
              </a:rPr>
              <a:t>(III. Planketen)</a:t>
            </a: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Eén loket / Gebruikersvriendelijkheid</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zienswijze en bezwaar</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3D en dynamische informatie</a:t>
            </a: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rechterlijke macht </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Waarborgen gegevenskwaliteit</a:t>
            </a: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800" dirty="0">
              <a:latin typeface="Calibri" panose="020F0502020204030204" pitchFamily="34" charset="0"/>
              <a:ea typeface="Calibri" panose="020F0502020204030204" pitchFamily="34" charset="0"/>
              <a:cs typeface="Times New Roman" panose="02020603050405020304" pitchFamily="18"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p:txBody>
      </p:sp>
      <p:sp>
        <p:nvSpPr>
          <p:cNvPr id="5" name="Tijdelijke aanduiding voor voettekst 4">
            <a:extLst>
              <a:ext uri="{FF2B5EF4-FFF2-40B4-BE49-F238E27FC236}">
                <a16:creationId xmlns:a16="http://schemas.microsoft.com/office/drawing/2014/main" id="{1208412F-01FD-435A-FE58-19DD4B2C000C}"/>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Asap"/>
                <a:ea typeface="+mn-ea"/>
                <a:cs typeface="+mn-cs"/>
              </a:rPr>
              <a:t>Ontwikkelingen DSO – </a:t>
            </a:r>
            <a:r>
              <a:rPr kumimoji="0" lang="nl-NL" sz="1000" b="0" i="0" u="none" strike="noStrike" kern="1200" cap="none" spc="0" normalizeH="0" baseline="0" noProof="0" dirty="0" err="1">
                <a:ln>
                  <a:noFill/>
                </a:ln>
                <a:solidFill>
                  <a:srgbClr val="000000"/>
                </a:solidFill>
                <a:effectLst/>
                <a:uLnTx/>
                <a:uFillTx/>
                <a:latin typeface="Asap"/>
                <a:ea typeface="+mn-ea"/>
                <a:cs typeface="+mn-cs"/>
              </a:rPr>
              <a:t>Schakeldag</a:t>
            </a:r>
            <a:r>
              <a:rPr kumimoji="0" lang="nl-NL" sz="1000" b="0" i="0" u="none" strike="noStrike" kern="1200" cap="none" spc="0" normalizeH="0" baseline="0" noProof="0" dirty="0">
                <a:ln>
                  <a:noFill/>
                </a:ln>
                <a:solidFill>
                  <a:srgbClr val="000000"/>
                </a:solidFill>
                <a:effectLst/>
                <a:uLnTx/>
                <a:uFillTx/>
                <a:latin typeface="Asap"/>
                <a:ea typeface="+mn-ea"/>
                <a:cs typeface="+mn-cs"/>
              </a:rPr>
              <a:t> 27-11-2027</a:t>
            </a:r>
          </a:p>
        </p:txBody>
      </p:sp>
      <p:sp>
        <p:nvSpPr>
          <p:cNvPr id="2" name="Titel 2">
            <a:extLst>
              <a:ext uri="{FF2B5EF4-FFF2-40B4-BE49-F238E27FC236}">
                <a16:creationId xmlns:a16="http://schemas.microsoft.com/office/drawing/2014/main" id="{7BCED731-1384-7BB1-E338-FF5B85A837C2}"/>
              </a:ext>
              <a:ext uri="{C183D7F6-B498-43B3-948B-1728B52AA6E4}">
                <adec:decorative xmlns:adec="http://schemas.microsoft.com/office/drawing/2017/decorative" val="1"/>
              </a:ext>
            </a:extLst>
          </p:cNvPr>
          <p:cNvSpPr txBox="1">
            <a:spLocks/>
          </p:cNvSpPr>
          <p:nvPr/>
        </p:nvSpPr>
        <p:spPr>
          <a:xfrm>
            <a:off x="6246813" y="664459"/>
            <a:ext cx="5380038" cy="875413"/>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pPr marL="0" marR="0" lvl="0" indent="0" algn="l" defTabSz="914400" rtl="0" eaLnBrk="1" fontAlgn="auto" latinLnBrk="0" hangingPunct="1">
              <a:lnSpc>
                <a:spcPts val="5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0000"/>
                </a:solidFill>
                <a:effectLst/>
                <a:uLnTx/>
                <a:uFillTx/>
                <a:latin typeface="Asap SemiBold"/>
                <a:ea typeface="+mj-ea"/>
                <a:cs typeface="+mj-cs"/>
              </a:rPr>
              <a:t>(en grote onderwerpen Portfolio DSO-LV)</a:t>
            </a:r>
          </a:p>
        </p:txBody>
      </p:sp>
    </p:spTree>
    <p:extLst>
      <p:ext uri="{BB962C8B-B14F-4D97-AF65-F5344CB8AC3E}">
        <p14:creationId xmlns:p14="http://schemas.microsoft.com/office/powerpoint/2010/main" val="3397018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44AC8-8CD1-C95C-A1B0-0873C1528B64}"/>
              </a:ext>
              <a:ext uri="{C183D7F6-B498-43B3-948B-1728B52AA6E4}">
                <adec:decorative xmlns:adec="http://schemas.microsoft.com/office/drawing/2017/decorative" val="1"/>
              </a:ext>
            </a:extLst>
          </p:cNvPr>
          <p:cNvSpPr>
            <a:spLocks noGrp="1"/>
          </p:cNvSpPr>
          <p:nvPr>
            <p:ph type="ctrTitle"/>
          </p:nvPr>
        </p:nvSpPr>
        <p:spPr>
          <a:xfrm>
            <a:off x="571500" y="1679643"/>
            <a:ext cx="5380037" cy="1960550"/>
          </a:xfrm>
        </p:spPr>
        <p:txBody>
          <a:bodyPr/>
          <a:lstStyle/>
          <a:p>
            <a:r>
              <a:rPr lang="nl-NL" dirty="0"/>
              <a:t>Ontwikkelingen Digitaal Stelsel Omgevingswet (DSO)</a:t>
            </a:r>
          </a:p>
        </p:txBody>
      </p:sp>
      <p:sp>
        <p:nvSpPr>
          <p:cNvPr id="3" name="Ondertitel 2">
            <a:extLst>
              <a:ext uri="{FF2B5EF4-FFF2-40B4-BE49-F238E27FC236}">
                <a16:creationId xmlns:a16="http://schemas.microsoft.com/office/drawing/2014/main" id="{8A4D444E-EB53-FA99-B39F-7A0B1685362B}"/>
              </a:ext>
              <a:ext uri="{C183D7F6-B498-43B3-948B-1728B52AA6E4}">
                <adec:decorative xmlns:adec="http://schemas.microsoft.com/office/drawing/2017/decorative" val="1"/>
              </a:ext>
            </a:extLst>
          </p:cNvPr>
          <p:cNvSpPr>
            <a:spLocks noGrp="1"/>
          </p:cNvSpPr>
          <p:nvPr>
            <p:ph type="subTitle" idx="1"/>
          </p:nvPr>
        </p:nvSpPr>
        <p:spPr>
          <a:xfrm>
            <a:off x="571500" y="3821295"/>
            <a:ext cx="5524500" cy="672596"/>
          </a:xfrm>
        </p:spPr>
        <p:txBody>
          <a:bodyPr/>
          <a:lstStyle/>
          <a:p>
            <a:r>
              <a:rPr lang="nl-NL" sz="1800" dirty="0"/>
              <a:t>Hennie Genee - strategisch portfoliomanager DSO-LV (SBO)</a:t>
            </a:r>
          </a:p>
          <a:p>
            <a:r>
              <a:rPr lang="nl-NL" sz="1800" dirty="0"/>
              <a:t>Arie Duindam – lead productmanager DSO-LV (TBO)</a:t>
            </a:r>
          </a:p>
        </p:txBody>
      </p:sp>
      <p:pic>
        <p:nvPicPr>
          <p:cNvPr id="12" name="Picture Placeholder 11">
            <a:extLst>
              <a:ext uri="{FF2B5EF4-FFF2-40B4-BE49-F238E27FC236}">
                <a16:creationId xmlns:a16="http://schemas.microsoft.com/office/drawing/2014/main" id="{56F4A6CE-5DDB-A300-2B9A-B7AA4F9F8351}"/>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5" name="Tijdelijke aanduiding voor voettekst 4">
            <a:extLst>
              <a:ext uri="{FF2B5EF4-FFF2-40B4-BE49-F238E27FC236}">
                <a16:creationId xmlns:a16="http://schemas.microsoft.com/office/drawing/2014/main" id="{0E77D1C3-96F6-B50B-BCC2-7737B0870B43}"/>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a:t>Ontwikkelingen DSO – Schakeldag 27-11-2027</a:t>
            </a:r>
            <a:endParaRPr lang="nl-NL" dirty="0"/>
          </a:p>
        </p:txBody>
      </p:sp>
    </p:spTree>
    <p:extLst>
      <p:ext uri="{BB962C8B-B14F-4D97-AF65-F5344CB8AC3E}">
        <p14:creationId xmlns:p14="http://schemas.microsoft.com/office/powerpoint/2010/main" val="2961217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ep 14">
            <a:extLst>
              <a:ext uri="{FF2B5EF4-FFF2-40B4-BE49-F238E27FC236}">
                <a16:creationId xmlns:a16="http://schemas.microsoft.com/office/drawing/2014/main" id="{E2BB95A8-E62C-5197-EB99-98376F0DE545}"/>
              </a:ext>
              <a:ext uri="{C183D7F6-B498-43B3-948B-1728B52AA6E4}">
                <adec:decorative xmlns:adec="http://schemas.microsoft.com/office/drawing/2017/decorative" val="1"/>
              </a:ext>
            </a:extLst>
          </p:cNvPr>
          <p:cNvGrpSpPr/>
          <p:nvPr/>
        </p:nvGrpSpPr>
        <p:grpSpPr>
          <a:xfrm>
            <a:off x="179240" y="403715"/>
            <a:ext cx="11210944" cy="6348565"/>
            <a:chOff x="5497475" y="690705"/>
            <a:chExt cx="15695322" cy="7871838"/>
          </a:xfrm>
        </p:grpSpPr>
        <p:sp>
          <p:nvSpPr>
            <p:cNvPr id="5" name="Rechthoek: afgeronde hoeken 55">
              <a:extLst>
                <a:ext uri="{FF2B5EF4-FFF2-40B4-BE49-F238E27FC236}">
                  <a16:creationId xmlns:a16="http://schemas.microsoft.com/office/drawing/2014/main" id="{AD7B39C5-74D3-85A5-D801-B1CC11D96FF8}"/>
                </a:ext>
              </a:extLst>
            </p:cNvPr>
            <p:cNvSpPr/>
            <p:nvPr/>
          </p:nvSpPr>
          <p:spPr>
            <a:xfrm>
              <a:off x="5497475" y="4172442"/>
              <a:ext cx="15658944" cy="2996533"/>
            </a:xfrm>
            <a:prstGeom prst="round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algn="ctr" defTabSz="326578">
                <a:defRPr/>
              </a:pPr>
              <a:r>
                <a:rPr lang="nl-NL" sz="1000" b="1" dirty="0">
                  <a:solidFill>
                    <a:prstClr val="black"/>
                  </a:solidFill>
                  <a:latin typeface="Calibri" panose="020F0502020204030204"/>
                </a:rPr>
                <a:t>Bedrijfsfuncties</a:t>
              </a:r>
              <a:br>
                <a:rPr lang="nl-NL" sz="1000" b="1" dirty="0">
                  <a:solidFill>
                    <a:prstClr val="black"/>
                  </a:solidFill>
                  <a:latin typeface="Calibri" panose="020F0502020204030204"/>
                </a:rPr>
              </a:br>
              <a:r>
                <a:rPr lang="nl-NL" sz="1000" b="1" dirty="0">
                  <a:solidFill>
                    <a:prstClr val="black"/>
                  </a:solidFill>
                  <a:latin typeface="Calibri" panose="020F0502020204030204"/>
                </a:rPr>
                <a:t>G</a:t>
              </a:r>
              <a:r>
                <a:rPr lang="nl-NL" sz="1000" b="1" dirty="0" err="1">
                  <a:solidFill>
                    <a:prstClr val="black"/>
                  </a:solidFill>
                  <a:latin typeface="Calibri" panose="020F0502020204030204"/>
                </a:rPr>
                <a:t>ebruiken</a:t>
              </a:r>
              <a:r>
                <a:rPr lang="nl-NL" sz="1000" b="1" dirty="0">
                  <a:solidFill>
                    <a:prstClr val="black"/>
                  </a:solidFill>
                  <a:latin typeface="Calibri" panose="020F0502020204030204"/>
                </a:rPr>
                <a:t> en Ontsluiten</a:t>
              </a:r>
            </a:p>
          </p:txBody>
        </p:sp>
        <p:sp>
          <p:nvSpPr>
            <p:cNvPr id="4" name="Rechthoek: afgeronde hoeken 55">
              <a:extLst>
                <a:ext uri="{FF2B5EF4-FFF2-40B4-BE49-F238E27FC236}">
                  <a16:creationId xmlns:a16="http://schemas.microsoft.com/office/drawing/2014/main" id="{12198822-B243-4158-EC73-F485BAA16A03}"/>
                </a:ext>
              </a:extLst>
            </p:cNvPr>
            <p:cNvSpPr/>
            <p:nvPr/>
          </p:nvSpPr>
          <p:spPr>
            <a:xfrm>
              <a:off x="5513251" y="690705"/>
              <a:ext cx="15679546" cy="3457328"/>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algn="ctr" defTabSz="326578">
                <a:defRPr/>
              </a:pPr>
              <a:r>
                <a:rPr lang="nl-NL" sz="1000" b="1" dirty="0" err="1">
                  <a:solidFill>
                    <a:prstClr val="black"/>
                  </a:solidFill>
                  <a:latin typeface="Calibri" panose="020F0502020204030204"/>
                </a:rPr>
                <a:t>Bedrijfsfuncties</a:t>
              </a:r>
              <a:br>
                <a:rPr lang="nl-NL" sz="1000" b="1" dirty="0">
                  <a:solidFill>
                    <a:prstClr val="black"/>
                  </a:solidFill>
                  <a:latin typeface="Calibri" panose="020F0502020204030204"/>
                </a:rPr>
              </a:br>
              <a:r>
                <a:rPr lang="nl-NL" sz="1000" b="1" dirty="0">
                  <a:solidFill>
                    <a:prstClr val="black"/>
                  </a:solidFill>
                  <a:latin typeface="Calibri" panose="020F0502020204030204"/>
                </a:rPr>
                <a:t>Beschikbaar stellen</a:t>
              </a:r>
            </a:p>
          </p:txBody>
        </p:sp>
        <p:sp>
          <p:nvSpPr>
            <p:cNvPr id="6" name="Rechthoek: afgeronde hoeken 55">
              <a:extLst>
                <a:ext uri="{FF2B5EF4-FFF2-40B4-BE49-F238E27FC236}">
                  <a16:creationId xmlns:a16="http://schemas.microsoft.com/office/drawing/2014/main" id="{CB704941-6BBC-08F4-EFE1-9C78DCAB6D9F}"/>
                </a:ext>
              </a:extLst>
            </p:cNvPr>
            <p:cNvSpPr/>
            <p:nvPr/>
          </p:nvSpPr>
          <p:spPr>
            <a:xfrm>
              <a:off x="5533853" y="7215049"/>
              <a:ext cx="15658944" cy="1347494"/>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algn="ctr" defTabSz="326578">
                <a:defRPr/>
              </a:pPr>
              <a:r>
                <a:rPr lang="nl-NL" sz="1000" b="1" dirty="0">
                  <a:solidFill>
                    <a:prstClr val="black"/>
                  </a:solidFill>
                  <a:latin typeface="Calibri" panose="020F0502020204030204"/>
                </a:rPr>
                <a:t>Ondersteunende</a:t>
              </a:r>
              <a:br>
                <a:rPr lang="nl-NL" sz="1000" b="1" dirty="0">
                  <a:solidFill>
                    <a:prstClr val="black"/>
                  </a:solidFill>
                  <a:latin typeface="Calibri" panose="020F0502020204030204"/>
                </a:rPr>
              </a:br>
              <a:r>
                <a:rPr lang="nl-NL" sz="1000" b="1" dirty="0">
                  <a:solidFill>
                    <a:prstClr val="black"/>
                  </a:solidFill>
                  <a:latin typeface="Calibri" panose="020F0502020204030204"/>
                </a:rPr>
                <a:t>Functies</a:t>
              </a:r>
            </a:p>
          </p:txBody>
        </p:sp>
      </p:grpSp>
      <p:cxnSp>
        <p:nvCxnSpPr>
          <p:cNvPr id="41" name="Rechte verbindingslijn 40">
            <a:extLst>
              <a:ext uri="{FF2B5EF4-FFF2-40B4-BE49-F238E27FC236}">
                <a16:creationId xmlns:a16="http://schemas.microsoft.com/office/drawing/2014/main" id="{A0C31B63-EF1E-89E8-8752-64D20FDDBC60}"/>
              </a:ext>
              <a:ext uri="{C183D7F6-B498-43B3-948B-1728B52AA6E4}">
                <adec:decorative xmlns:adec="http://schemas.microsoft.com/office/drawing/2017/decorative" val="1"/>
              </a:ext>
            </a:extLst>
          </p:cNvPr>
          <p:cNvCxnSpPr>
            <a:cxnSpLocks/>
          </p:cNvCxnSpPr>
          <p:nvPr/>
        </p:nvCxnSpPr>
        <p:spPr>
          <a:xfrm>
            <a:off x="2269894" y="278191"/>
            <a:ext cx="13484" cy="63232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C37D63D8-DFBA-C827-8754-9B15F371414D}"/>
              </a:ext>
              <a:ext uri="{C183D7F6-B498-43B3-948B-1728B52AA6E4}">
                <adec:decorative xmlns:adec="http://schemas.microsoft.com/office/drawing/2017/decorative" val="1"/>
              </a:ext>
            </a:extLst>
          </p:cNvPr>
          <p:cNvCxnSpPr>
            <a:cxnSpLocks/>
          </p:cNvCxnSpPr>
          <p:nvPr/>
        </p:nvCxnSpPr>
        <p:spPr>
          <a:xfrm>
            <a:off x="3914893" y="234027"/>
            <a:ext cx="0" cy="632828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DCF02540-45CA-D807-2159-F0EC27B3F79E}"/>
              </a:ext>
              <a:ext uri="{C183D7F6-B498-43B3-948B-1728B52AA6E4}">
                <adec:decorative xmlns:adec="http://schemas.microsoft.com/office/drawing/2017/decorative" val="1"/>
              </a:ext>
            </a:extLst>
          </p:cNvPr>
          <p:cNvSpPr txBox="1"/>
          <p:nvPr/>
        </p:nvSpPr>
        <p:spPr>
          <a:xfrm>
            <a:off x="-1" y="-26942"/>
            <a:ext cx="7623476" cy="24622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defTabSz="326578">
              <a:defRPr/>
            </a:pPr>
            <a:r>
              <a:rPr lang="nl-NL" sz="1000" b="1" dirty="0">
                <a:solidFill>
                  <a:prstClr val="black"/>
                </a:solidFill>
                <a:latin typeface="Calibri" panose="020F0502020204030204"/>
              </a:rPr>
              <a:t>Integrale portfolioprognose DSO-LV 2026 en verder (rolling forecast 6 PI’s), versie november 2025</a:t>
            </a:r>
            <a:endParaRPr lang="nl-NL" sz="1000" b="1" dirty="0">
              <a:solidFill>
                <a:prstClr val="black"/>
              </a:solidFill>
              <a:highlight>
                <a:srgbClr val="FFFF00"/>
              </a:highlight>
              <a:latin typeface="Calibri" panose="020F0502020204030204"/>
            </a:endParaRPr>
          </a:p>
        </p:txBody>
      </p:sp>
      <p:sp>
        <p:nvSpPr>
          <p:cNvPr id="21" name="Tekstvak 20">
            <a:extLst>
              <a:ext uri="{FF2B5EF4-FFF2-40B4-BE49-F238E27FC236}">
                <a16:creationId xmlns:a16="http://schemas.microsoft.com/office/drawing/2014/main" id="{20014860-C0E0-AD56-B535-091A2DAEBC17}"/>
              </a:ext>
              <a:ext uri="{C183D7F6-B498-43B3-948B-1728B52AA6E4}">
                <adec:decorative xmlns:adec="http://schemas.microsoft.com/office/drawing/2017/decorative" val="1"/>
              </a:ext>
            </a:extLst>
          </p:cNvPr>
          <p:cNvSpPr txBox="1"/>
          <p:nvPr/>
        </p:nvSpPr>
        <p:spPr>
          <a:xfrm>
            <a:off x="688422" y="433823"/>
            <a:ext cx="2495284" cy="312137"/>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BF03: Besluiten en beschikbaar stellen omgevingsdocumenten</a:t>
            </a:r>
          </a:p>
        </p:txBody>
      </p:sp>
      <p:sp>
        <p:nvSpPr>
          <p:cNvPr id="23" name="Tekstvak 22">
            <a:extLst>
              <a:ext uri="{FF2B5EF4-FFF2-40B4-BE49-F238E27FC236}">
                <a16:creationId xmlns:a16="http://schemas.microsoft.com/office/drawing/2014/main" id="{181A14C4-F0D9-1E4F-A650-683B48D5FDA0}"/>
              </a:ext>
              <a:ext uri="{C183D7F6-B498-43B3-948B-1728B52AA6E4}">
                <adec:decorative xmlns:adec="http://schemas.microsoft.com/office/drawing/2017/decorative" val="1"/>
              </a:ext>
            </a:extLst>
          </p:cNvPr>
          <p:cNvSpPr txBox="1"/>
          <p:nvPr/>
        </p:nvSpPr>
        <p:spPr>
          <a:xfrm>
            <a:off x="719753" y="3037757"/>
            <a:ext cx="2547012"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BF04: Beschikbaar stellen toepasbare regels</a:t>
            </a:r>
          </a:p>
        </p:txBody>
      </p:sp>
      <p:sp>
        <p:nvSpPr>
          <p:cNvPr id="24" name="Tekstvak 23">
            <a:extLst>
              <a:ext uri="{FF2B5EF4-FFF2-40B4-BE49-F238E27FC236}">
                <a16:creationId xmlns:a16="http://schemas.microsoft.com/office/drawing/2014/main" id="{B7FEE5EA-B7C2-2F0E-1B0B-D641DE4691C6}"/>
              </a:ext>
              <a:ext uri="{C183D7F6-B498-43B3-948B-1728B52AA6E4}">
                <adec:decorative xmlns:adec="http://schemas.microsoft.com/office/drawing/2017/decorative" val="1"/>
              </a:ext>
            </a:extLst>
          </p:cNvPr>
          <p:cNvSpPr txBox="1"/>
          <p:nvPr/>
        </p:nvSpPr>
        <p:spPr>
          <a:xfrm>
            <a:off x="708359" y="4635855"/>
            <a:ext cx="833474"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BF01: Oriënteren </a:t>
            </a:r>
          </a:p>
        </p:txBody>
      </p:sp>
      <p:sp>
        <p:nvSpPr>
          <p:cNvPr id="25" name="Tekstvak 24">
            <a:extLst>
              <a:ext uri="{FF2B5EF4-FFF2-40B4-BE49-F238E27FC236}">
                <a16:creationId xmlns:a16="http://schemas.microsoft.com/office/drawing/2014/main" id="{EB277DC8-1C94-1325-0BD0-EE0F0C91F6DD}"/>
              </a:ext>
              <a:ext uri="{C183D7F6-B498-43B3-948B-1728B52AA6E4}">
                <adec:decorative xmlns:adec="http://schemas.microsoft.com/office/drawing/2017/decorative" val="1"/>
              </a:ext>
            </a:extLst>
          </p:cNvPr>
          <p:cNvSpPr txBox="1"/>
          <p:nvPr/>
        </p:nvSpPr>
        <p:spPr>
          <a:xfrm>
            <a:off x="704956" y="3229677"/>
            <a:ext cx="2562672"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BF02: Opstellen, indienen en afhandelen aanvraag / melding</a:t>
            </a:r>
          </a:p>
        </p:txBody>
      </p:sp>
      <p:sp>
        <p:nvSpPr>
          <p:cNvPr id="28" name="Tekstvak 27">
            <a:extLst>
              <a:ext uri="{FF2B5EF4-FFF2-40B4-BE49-F238E27FC236}">
                <a16:creationId xmlns:a16="http://schemas.microsoft.com/office/drawing/2014/main" id="{ADE60DF8-C702-EF79-EE97-0E59E3206AB7}"/>
              </a:ext>
              <a:ext uri="{C183D7F6-B498-43B3-948B-1728B52AA6E4}">
                <adec:decorative xmlns:adec="http://schemas.microsoft.com/office/drawing/2017/decorative" val="1"/>
              </a:ext>
            </a:extLst>
          </p:cNvPr>
          <p:cNvSpPr txBox="1"/>
          <p:nvPr/>
        </p:nvSpPr>
        <p:spPr>
          <a:xfrm>
            <a:off x="695969" y="2503742"/>
            <a:ext cx="2893856"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BF05: Beschikbaarstellen informatieproducten</a:t>
            </a:r>
          </a:p>
        </p:txBody>
      </p:sp>
      <p:sp>
        <p:nvSpPr>
          <p:cNvPr id="29" name="Tekstvak 28">
            <a:extLst>
              <a:ext uri="{FF2B5EF4-FFF2-40B4-BE49-F238E27FC236}">
                <a16:creationId xmlns:a16="http://schemas.microsoft.com/office/drawing/2014/main" id="{EC01FD5B-5654-BADA-BD7C-2B03047FAF7B}"/>
              </a:ext>
              <a:ext uri="{C183D7F6-B498-43B3-948B-1728B52AA6E4}">
                <adec:decorative xmlns:adec="http://schemas.microsoft.com/office/drawing/2017/decorative" val="1"/>
              </a:ext>
            </a:extLst>
          </p:cNvPr>
          <p:cNvSpPr txBox="1"/>
          <p:nvPr/>
        </p:nvSpPr>
        <p:spPr>
          <a:xfrm>
            <a:off x="682736" y="5142162"/>
            <a:ext cx="3267238"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BF06: Beschikbaar stellen begrippen, informatiemodellen en datasets (één taal) </a:t>
            </a:r>
          </a:p>
        </p:txBody>
      </p:sp>
      <p:sp>
        <p:nvSpPr>
          <p:cNvPr id="30" name="Tekstvak 29">
            <a:extLst>
              <a:ext uri="{FF2B5EF4-FFF2-40B4-BE49-F238E27FC236}">
                <a16:creationId xmlns:a16="http://schemas.microsoft.com/office/drawing/2014/main" id="{FD41A31A-E65D-B709-D0DE-566DE54FF6A6}"/>
              </a:ext>
              <a:ext uri="{C183D7F6-B498-43B3-948B-1728B52AA6E4}">
                <adec:decorative xmlns:adec="http://schemas.microsoft.com/office/drawing/2017/decorative" val="1"/>
              </a:ext>
            </a:extLst>
          </p:cNvPr>
          <p:cNvSpPr txBox="1"/>
          <p:nvPr/>
        </p:nvSpPr>
        <p:spPr>
          <a:xfrm>
            <a:off x="688421" y="5309365"/>
            <a:ext cx="3111856"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BF07: Uitwisselen gegevens (Open Stelsel voor Derden)</a:t>
            </a:r>
          </a:p>
        </p:txBody>
      </p:sp>
      <p:sp>
        <p:nvSpPr>
          <p:cNvPr id="33" name="Tekstvak 32">
            <a:extLst>
              <a:ext uri="{FF2B5EF4-FFF2-40B4-BE49-F238E27FC236}">
                <a16:creationId xmlns:a16="http://schemas.microsoft.com/office/drawing/2014/main" id="{009C7D32-5C42-D38F-9A99-206F84BCE974}"/>
              </a:ext>
              <a:ext uri="{C183D7F6-B498-43B3-948B-1728B52AA6E4}">
                <adec:decorative xmlns:adec="http://schemas.microsoft.com/office/drawing/2017/decorative" val="1"/>
              </a:ext>
            </a:extLst>
          </p:cNvPr>
          <p:cNvSpPr txBox="1"/>
          <p:nvPr/>
        </p:nvSpPr>
        <p:spPr>
          <a:xfrm>
            <a:off x="1176160" y="216168"/>
            <a:ext cx="952505" cy="246221"/>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ED7D31">
                    <a:lumMod val="75000"/>
                  </a:srgbClr>
                </a:solidFill>
                <a:effectLst/>
                <a:uLnTx/>
                <a:uFillTx/>
                <a:latin typeface="Calibri" panose="020F0502020204030204"/>
              </a:defRPr>
            </a:lvl1pPr>
          </a:lstStyle>
          <a:p>
            <a:pPr defTabSz="326578"/>
            <a:r>
              <a:rPr lang="nl-NL" sz="1000" dirty="0"/>
              <a:t>Q1 ’26 | PI-37 </a:t>
            </a:r>
          </a:p>
        </p:txBody>
      </p:sp>
      <p:sp>
        <p:nvSpPr>
          <p:cNvPr id="38" name="Tekstvak 37">
            <a:extLst>
              <a:ext uri="{FF2B5EF4-FFF2-40B4-BE49-F238E27FC236}">
                <a16:creationId xmlns:a16="http://schemas.microsoft.com/office/drawing/2014/main" id="{80954A35-7EC4-DB01-76F2-59F7AC29746C}"/>
              </a:ext>
              <a:ext uri="{C183D7F6-B498-43B3-948B-1728B52AA6E4}">
                <adec:decorative xmlns:adec="http://schemas.microsoft.com/office/drawing/2017/decorative" val="1"/>
              </a:ext>
            </a:extLst>
          </p:cNvPr>
          <p:cNvSpPr txBox="1"/>
          <p:nvPr/>
        </p:nvSpPr>
        <p:spPr>
          <a:xfrm>
            <a:off x="2746886" y="206149"/>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Q2 ‘26 | PI-38</a:t>
            </a:r>
          </a:p>
        </p:txBody>
      </p:sp>
      <p:cxnSp>
        <p:nvCxnSpPr>
          <p:cNvPr id="45" name="Rechte verbindingslijn 44">
            <a:extLst>
              <a:ext uri="{FF2B5EF4-FFF2-40B4-BE49-F238E27FC236}">
                <a16:creationId xmlns:a16="http://schemas.microsoft.com/office/drawing/2014/main" id="{4E9F194E-0478-7DB9-884B-FF030C2AFE77}"/>
              </a:ext>
              <a:ext uri="{C183D7F6-B498-43B3-948B-1728B52AA6E4}">
                <adec:decorative xmlns:adec="http://schemas.microsoft.com/office/drawing/2017/decorative" val="1"/>
              </a:ext>
            </a:extLst>
          </p:cNvPr>
          <p:cNvCxnSpPr>
            <a:cxnSpLocks/>
          </p:cNvCxnSpPr>
          <p:nvPr/>
        </p:nvCxnSpPr>
        <p:spPr>
          <a:xfrm>
            <a:off x="5498436" y="253361"/>
            <a:ext cx="0" cy="631495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10BF1D4E-CB65-7CCA-6B98-2A0DABF782C4}"/>
              </a:ext>
              <a:ext uri="{C183D7F6-B498-43B3-948B-1728B52AA6E4}">
                <adec:decorative xmlns:adec="http://schemas.microsoft.com/office/drawing/2017/decorative" val="1"/>
              </a:ext>
            </a:extLst>
          </p:cNvPr>
          <p:cNvCxnSpPr>
            <a:cxnSpLocks/>
          </p:cNvCxnSpPr>
          <p:nvPr/>
        </p:nvCxnSpPr>
        <p:spPr>
          <a:xfrm>
            <a:off x="7096783" y="251006"/>
            <a:ext cx="0" cy="63485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9D27CC33-1DA8-400B-53C1-DACAD192534E}"/>
              </a:ext>
              <a:ext uri="{C183D7F6-B498-43B3-948B-1728B52AA6E4}">
                <adec:decorative xmlns:adec="http://schemas.microsoft.com/office/drawing/2017/decorative" val="1"/>
              </a:ext>
            </a:extLst>
          </p:cNvPr>
          <p:cNvCxnSpPr>
            <a:cxnSpLocks/>
          </p:cNvCxnSpPr>
          <p:nvPr/>
        </p:nvCxnSpPr>
        <p:spPr>
          <a:xfrm>
            <a:off x="10129992" y="291454"/>
            <a:ext cx="44751" cy="6213433"/>
          </a:xfrm>
          <a:prstGeom prst="line">
            <a:avLst/>
          </a:prstGeom>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8" name="Rectangle: Rounded Corners 50">
            <a:hlinkClick r:id="" action="ppaction://noaction"/>
            <a:extLst>
              <a:ext uri="{FF2B5EF4-FFF2-40B4-BE49-F238E27FC236}">
                <a16:creationId xmlns:a16="http://schemas.microsoft.com/office/drawing/2014/main" id="{B7DFA16A-DE72-7F49-4287-2E83AAC92996}"/>
              </a:ext>
              <a:ext uri="{C183D7F6-B498-43B3-948B-1728B52AA6E4}">
                <adec:decorative xmlns:adec="http://schemas.microsoft.com/office/drawing/2017/decorative" val="1"/>
              </a:ext>
            </a:extLst>
          </p:cNvPr>
          <p:cNvSpPr/>
          <p:nvPr/>
        </p:nvSpPr>
        <p:spPr>
          <a:xfrm>
            <a:off x="732545" y="4053359"/>
            <a:ext cx="6343028" cy="12716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 Eén loket – gebruikersvriendelijkheid </a:t>
            </a:r>
            <a:r>
              <a:rPr lang="nl-NL" sz="750" dirty="0" err="1">
                <a:solidFill>
                  <a:prstClr val="black"/>
                </a:solidFill>
                <a:highlight>
                  <a:srgbClr val="00FF00"/>
                </a:highlight>
                <a:latin typeface="Calibri" panose="020F0502020204030204"/>
              </a:rPr>
              <a:t>vergunningcheck</a:t>
            </a:r>
            <a:r>
              <a:rPr lang="nl-NL" sz="750" dirty="0">
                <a:solidFill>
                  <a:prstClr val="black"/>
                </a:solidFill>
                <a:highlight>
                  <a:srgbClr val="00FF00"/>
                </a:highlight>
                <a:latin typeface="Calibri" panose="020F0502020204030204"/>
              </a:rPr>
              <a:t> en aanvragen van omgevingsloket [PORT-7]</a:t>
            </a:r>
          </a:p>
        </p:txBody>
      </p:sp>
      <p:sp>
        <p:nvSpPr>
          <p:cNvPr id="122" name="Rectangle: Rounded Corners 50">
            <a:extLst>
              <a:ext uri="{FF2B5EF4-FFF2-40B4-BE49-F238E27FC236}">
                <a16:creationId xmlns:a16="http://schemas.microsoft.com/office/drawing/2014/main" id="{071A5D4E-00E7-F572-BDA5-6641B14A1EDE}"/>
              </a:ext>
              <a:ext uri="{C183D7F6-B498-43B3-948B-1728B52AA6E4}">
                <adec:decorative xmlns:adec="http://schemas.microsoft.com/office/drawing/2017/decorative" val="1"/>
              </a:ext>
            </a:extLst>
          </p:cNvPr>
          <p:cNvSpPr/>
          <p:nvPr/>
        </p:nvSpPr>
        <p:spPr>
          <a:xfrm>
            <a:off x="738781" y="1496198"/>
            <a:ext cx="10625419" cy="137016"/>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Complexe mutatie scenario’s (STOP 1.4) [PORT-52]</a:t>
            </a:r>
          </a:p>
        </p:txBody>
      </p:sp>
      <p:sp>
        <p:nvSpPr>
          <p:cNvPr id="123" name="Rectangle: Rounded Corners 50">
            <a:extLst>
              <a:ext uri="{FF2B5EF4-FFF2-40B4-BE49-F238E27FC236}">
                <a16:creationId xmlns:a16="http://schemas.microsoft.com/office/drawing/2014/main" id="{307D2B4B-EDEB-59FF-93EC-F149FDF3C752}"/>
              </a:ext>
              <a:ext uri="{C183D7F6-B498-43B3-948B-1728B52AA6E4}">
                <adec:decorative xmlns:adec="http://schemas.microsoft.com/office/drawing/2017/decorative" val="1"/>
              </a:ext>
            </a:extLst>
          </p:cNvPr>
          <p:cNvSpPr/>
          <p:nvPr/>
        </p:nvSpPr>
        <p:spPr>
          <a:xfrm>
            <a:off x="7081979" y="953138"/>
            <a:ext cx="4282221" cy="114769"/>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a:solidFill>
                  <a:prstClr val="black"/>
                </a:solidFill>
                <a:highlight>
                  <a:srgbClr val="00FF00"/>
                </a:highlight>
                <a:latin typeface="Calibri" panose="020F0502020204030204"/>
              </a:rPr>
              <a:t>Specifieke mutatie scenario’s [PORT-31]</a:t>
            </a:r>
          </a:p>
        </p:txBody>
      </p:sp>
      <p:sp>
        <p:nvSpPr>
          <p:cNvPr id="133" name="Rectangle: Rounded Corners 50">
            <a:hlinkClick r:id="" action="ppaction://noaction"/>
            <a:extLst>
              <a:ext uri="{FF2B5EF4-FFF2-40B4-BE49-F238E27FC236}">
                <a16:creationId xmlns:a16="http://schemas.microsoft.com/office/drawing/2014/main" id="{B04D8A35-645D-D1C3-BCDC-A3761FA58269}"/>
              </a:ext>
              <a:ext uri="{C183D7F6-B498-43B3-948B-1728B52AA6E4}">
                <adec:decorative xmlns:adec="http://schemas.microsoft.com/office/drawing/2017/decorative" val="1"/>
              </a:ext>
            </a:extLst>
          </p:cNvPr>
          <p:cNvSpPr/>
          <p:nvPr/>
        </p:nvSpPr>
        <p:spPr>
          <a:xfrm>
            <a:off x="744968" y="4225251"/>
            <a:ext cx="3176331" cy="100259"/>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Ondersteunen Toezicht en Handhaving – gebruik SWF [PORT-32]</a:t>
            </a:r>
          </a:p>
        </p:txBody>
      </p:sp>
      <p:sp>
        <p:nvSpPr>
          <p:cNvPr id="138" name="Rectangle: Rounded Corners 50">
            <a:extLst>
              <a:ext uri="{FF2B5EF4-FFF2-40B4-BE49-F238E27FC236}">
                <a16:creationId xmlns:a16="http://schemas.microsoft.com/office/drawing/2014/main" id="{5363295F-7CF7-DD27-BE63-8B6639C597A0}"/>
              </a:ext>
              <a:ext uri="{C183D7F6-B498-43B3-948B-1728B52AA6E4}">
                <adec:decorative xmlns:adec="http://schemas.microsoft.com/office/drawing/2017/decorative" val="1"/>
              </a:ext>
            </a:extLst>
          </p:cNvPr>
          <p:cNvSpPr/>
          <p:nvPr/>
        </p:nvSpPr>
        <p:spPr>
          <a:xfrm>
            <a:off x="731126" y="1895247"/>
            <a:ext cx="3188696" cy="12432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a:solidFill>
                  <a:prstClr val="black"/>
                </a:solidFill>
                <a:highlight>
                  <a:srgbClr val="00FF00"/>
                </a:highlight>
                <a:latin typeface="Calibri" panose="020F0502020204030204"/>
              </a:rPr>
              <a:t>High Value Dataset [PORT-124]</a:t>
            </a:r>
          </a:p>
        </p:txBody>
      </p:sp>
      <p:sp>
        <p:nvSpPr>
          <p:cNvPr id="140" name="Rectangle: Rounded Corners 50">
            <a:extLst>
              <a:ext uri="{FF2B5EF4-FFF2-40B4-BE49-F238E27FC236}">
                <a16:creationId xmlns:a16="http://schemas.microsoft.com/office/drawing/2014/main" id="{A37F4237-273A-4737-6282-029DEE69E2EE}"/>
              </a:ext>
              <a:ext uri="{C183D7F6-B498-43B3-948B-1728B52AA6E4}">
                <adec:decorative xmlns:adec="http://schemas.microsoft.com/office/drawing/2017/decorative" val="1"/>
              </a:ext>
            </a:extLst>
          </p:cNvPr>
          <p:cNvSpPr/>
          <p:nvPr/>
        </p:nvSpPr>
        <p:spPr>
          <a:xfrm>
            <a:off x="738781" y="1119594"/>
            <a:ext cx="3181041" cy="128548"/>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Concurrent Versioning in de planketen [PORT-46]</a:t>
            </a:r>
          </a:p>
        </p:txBody>
      </p:sp>
      <p:sp>
        <p:nvSpPr>
          <p:cNvPr id="142" name="Rectangle: Rounded Corners 50">
            <a:extLst>
              <a:ext uri="{FF2B5EF4-FFF2-40B4-BE49-F238E27FC236}">
                <a16:creationId xmlns:a16="http://schemas.microsoft.com/office/drawing/2014/main" id="{CE9702C8-8DA9-7971-2A19-6416CB696810}"/>
              </a:ext>
              <a:ext uri="{C183D7F6-B498-43B3-948B-1728B52AA6E4}">
                <adec:decorative xmlns:adec="http://schemas.microsoft.com/office/drawing/2017/decorative" val="1"/>
              </a:ext>
            </a:extLst>
          </p:cNvPr>
          <p:cNvSpPr/>
          <p:nvPr/>
        </p:nvSpPr>
        <p:spPr>
          <a:xfrm>
            <a:off x="731126" y="2079145"/>
            <a:ext cx="3163294" cy="14606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a:solidFill>
                  <a:prstClr val="black"/>
                </a:solidFill>
                <a:highlight>
                  <a:srgbClr val="00FF00"/>
                </a:highlight>
                <a:latin typeface="Calibri" panose="020F0502020204030204"/>
              </a:rPr>
              <a:t>Motie Moonen [PORT-125]</a:t>
            </a:r>
          </a:p>
        </p:txBody>
      </p:sp>
      <p:sp>
        <p:nvSpPr>
          <p:cNvPr id="143" name="Rectangle: Rounded Corners 50">
            <a:extLst>
              <a:ext uri="{FF2B5EF4-FFF2-40B4-BE49-F238E27FC236}">
                <a16:creationId xmlns:a16="http://schemas.microsoft.com/office/drawing/2014/main" id="{5FCA50C0-24DF-C218-E4C8-EAEB0B306E6A}"/>
              </a:ext>
              <a:ext uri="{C183D7F6-B498-43B3-948B-1728B52AA6E4}">
                <adec:decorative xmlns:adec="http://schemas.microsoft.com/office/drawing/2017/decorative" val="1"/>
              </a:ext>
            </a:extLst>
          </p:cNvPr>
          <p:cNvSpPr/>
          <p:nvPr/>
        </p:nvSpPr>
        <p:spPr>
          <a:xfrm>
            <a:off x="732544" y="1700655"/>
            <a:ext cx="10631656" cy="122309"/>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14" dirty="0">
                <a:solidFill>
                  <a:prstClr val="black"/>
                </a:solidFill>
                <a:highlight>
                  <a:srgbClr val="00FF00"/>
                </a:highlight>
                <a:latin typeface="Calibri" panose="020F0502020204030204"/>
              </a:rPr>
              <a:t>Rijksautomatisering: Raadplegen vigerende OW-Besluiten [PORT-63]</a:t>
            </a:r>
          </a:p>
        </p:txBody>
      </p:sp>
      <p:sp>
        <p:nvSpPr>
          <p:cNvPr id="145" name="Rectangle: Rounded Corners 50">
            <a:extLst>
              <a:ext uri="{FF2B5EF4-FFF2-40B4-BE49-F238E27FC236}">
                <a16:creationId xmlns:a16="http://schemas.microsoft.com/office/drawing/2014/main" id="{99CDB501-733A-CF23-F248-4A790DB51EF8}"/>
              </a:ext>
              <a:ext uri="{C183D7F6-B498-43B3-948B-1728B52AA6E4}">
                <adec:decorative xmlns:adec="http://schemas.microsoft.com/office/drawing/2017/decorative" val="1"/>
              </a:ext>
            </a:extLst>
          </p:cNvPr>
          <p:cNvSpPr/>
          <p:nvPr/>
        </p:nvSpPr>
        <p:spPr>
          <a:xfrm>
            <a:off x="3914893" y="6272735"/>
            <a:ext cx="6245512" cy="100328"/>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Leveranciers Testomgeving (LTO) [PORT-76]</a:t>
            </a:r>
          </a:p>
        </p:txBody>
      </p:sp>
      <p:sp>
        <p:nvSpPr>
          <p:cNvPr id="148" name="Rectangle: Rounded Corners 50">
            <a:extLst>
              <a:ext uri="{FF2B5EF4-FFF2-40B4-BE49-F238E27FC236}">
                <a16:creationId xmlns:a16="http://schemas.microsoft.com/office/drawing/2014/main" id="{5158EC66-42C3-A221-5625-D218EABA995C}"/>
              </a:ext>
              <a:ext uri="{C183D7F6-B498-43B3-948B-1728B52AA6E4}">
                <adec:decorative xmlns:adec="http://schemas.microsoft.com/office/drawing/2017/decorative" val="1"/>
              </a:ext>
            </a:extLst>
          </p:cNvPr>
          <p:cNvSpPr/>
          <p:nvPr/>
        </p:nvSpPr>
        <p:spPr>
          <a:xfrm>
            <a:off x="720434" y="6596163"/>
            <a:ext cx="6359307" cy="113776"/>
          </a:xfrm>
          <a:prstGeom prst="round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14" dirty="0">
                <a:solidFill>
                  <a:prstClr val="black"/>
                </a:solidFill>
                <a:highlight>
                  <a:srgbClr val="00FF00"/>
                </a:highlight>
                <a:latin typeface="Calibri" panose="020F0502020204030204"/>
              </a:rPr>
              <a:t>Inrichten monitoring ten behoeve van het leveren van stuurinformatie over de werking van het stelsel [PORT-71]</a:t>
            </a:r>
          </a:p>
        </p:txBody>
      </p:sp>
      <p:sp>
        <p:nvSpPr>
          <p:cNvPr id="3" name="Rectangle: Rounded Corners 50">
            <a:hlinkClick r:id="" action="ppaction://noaction"/>
            <a:extLst>
              <a:ext uri="{FF2B5EF4-FFF2-40B4-BE49-F238E27FC236}">
                <a16:creationId xmlns:a16="http://schemas.microsoft.com/office/drawing/2014/main" id="{2C822960-00C1-FFC4-BF04-4D458F3788D3}"/>
              </a:ext>
              <a:ext uri="{C183D7F6-B498-43B3-948B-1728B52AA6E4}">
                <adec:decorative xmlns:adec="http://schemas.microsoft.com/office/drawing/2017/decorative" val="1"/>
              </a:ext>
            </a:extLst>
          </p:cNvPr>
          <p:cNvSpPr/>
          <p:nvPr/>
        </p:nvSpPr>
        <p:spPr>
          <a:xfrm>
            <a:off x="746413" y="763250"/>
            <a:ext cx="1545000" cy="137498"/>
          </a:xfrm>
          <a:prstGeom prst="roundRect">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Proefpublicatie  [PORT-107]</a:t>
            </a:r>
          </a:p>
        </p:txBody>
      </p:sp>
      <p:sp>
        <p:nvSpPr>
          <p:cNvPr id="129" name="Rectangle: Rounded Corners 50">
            <a:extLst>
              <a:ext uri="{FF2B5EF4-FFF2-40B4-BE49-F238E27FC236}">
                <a16:creationId xmlns:a16="http://schemas.microsoft.com/office/drawing/2014/main" id="{519565E0-473C-0F65-BA27-7870199D1E0B}"/>
              </a:ext>
              <a:ext uri="{C183D7F6-B498-43B3-948B-1728B52AA6E4}">
                <adec:decorative xmlns:adec="http://schemas.microsoft.com/office/drawing/2017/decorative" val="1"/>
              </a:ext>
            </a:extLst>
          </p:cNvPr>
          <p:cNvSpPr/>
          <p:nvPr/>
        </p:nvSpPr>
        <p:spPr>
          <a:xfrm>
            <a:off x="743088" y="2808322"/>
            <a:ext cx="7841483" cy="100932"/>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err="1">
                <a:solidFill>
                  <a:prstClr val="black"/>
                </a:solidFill>
                <a:highlight>
                  <a:srgbClr val="00FF00"/>
                </a:highlight>
                <a:latin typeface="Calibri" panose="020F0502020204030204"/>
              </a:rPr>
              <a:t>Aansl</a:t>
            </a:r>
            <a:r>
              <a:rPr lang="nl-NL" sz="750" dirty="0">
                <a:solidFill>
                  <a:prstClr val="black"/>
                </a:solidFill>
                <a:highlight>
                  <a:srgbClr val="00FF00"/>
                </a:highlight>
                <a:latin typeface="Calibri" panose="020F0502020204030204"/>
              </a:rPr>
              <a:t>. informatiebronnen geluid, natuur, publiekrechtelijke beperkingen en externe veiligheid  [PORT-30]</a:t>
            </a:r>
          </a:p>
        </p:txBody>
      </p:sp>
      <p:sp>
        <p:nvSpPr>
          <p:cNvPr id="141" name="Rectangle: Rounded Corners 50">
            <a:extLst>
              <a:ext uri="{FF2B5EF4-FFF2-40B4-BE49-F238E27FC236}">
                <a16:creationId xmlns:a16="http://schemas.microsoft.com/office/drawing/2014/main" id="{89A3FD4E-9123-25A4-D677-8F3773E4EC74}"/>
              </a:ext>
              <a:ext uri="{C183D7F6-B498-43B3-948B-1728B52AA6E4}">
                <adec:decorative xmlns:adec="http://schemas.microsoft.com/office/drawing/2017/decorative" val="1"/>
              </a:ext>
            </a:extLst>
          </p:cNvPr>
          <p:cNvSpPr/>
          <p:nvPr/>
        </p:nvSpPr>
        <p:spPr>
          <a:xfrm>
            <a:off x="738781" y="1316271"/>
            <a:ext cx="6353071" cy="115853"/>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Afronden implementatie STOP 1.0 en IMOW (niet prioritair) [PORT-49]</a:t>
            </a:r>
          </a:p>
        </p:txBody>
      </p:sp>
      <p:sp>
        <p:nvSpPr>
          <p:cNvPr id="13" name="Rectangle: Rounded Corners 50">
            <a:extLst>
              <a:ext uri="{FF2B5EF4-FFF2-40B4-BE49-F238E27FC236}">
                <a16:creationId xmlns:a16="http://schemas.microsoft.com/office/drawing/2014/main" id="{6DCE7988-2383-8102-08DE-A7D23BB01CCE}"/>
              </a:ext>
              <a:ext uri="{C183D7F6-B498-43B3-948B-1728B52AA6E4}">
                <adec:decorative xmlns:adec="http://schemas.microsoft.com/office/drawing/2017/decorative" val="1"/>
              </a:ext>
            </a:extLst>
          </p:cNvPr>
          <p:cNvSpPr/>
          <p:nvPr/>
        </p:nvSpPr>
        <p:spPr>
          <a:xfrm>
            <a:off x="704956" y="3412794"/>
            <a:ext cx="6350932" cy="98874"/>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Samenwerken aan initiatieven PORT-4)</a:t>
            </a:r>
          </a:p>
        </p:txBody>
      </p:sp>
      <p:sp>
        <p:nvSpPr>
          <p:cNvPr id="124" name="Rectangle: Rounded Corners 50">
            <a:extLst>
              <a:ext uri="{FF2B5EF4-FFF2-40B4-BE49-F238E27FC236}">
                <a16:creationId xmlns:a16="http://schemas.microsoft.com/office/drawing/2014/main" id="{7DBF435E-CCFE-AAC2-299B-62A4D145847C}"/>
              </a:ext>
              <a:ext uri="{C183D7F6-B498-43B3-948B-1728B52AA6E4}">
                <adec:decorative xmlns:adec="http://schemas.microsoft.com/office/drawing/2017/decorative" val="1"/>
              </a:ext>
            </a:extLst>
          </p:cNvPr>
          <p:cNvSpPr/>
          <p:nvPr/>
        </p:nvSpPr>
        <p:spPr>
          <a:xfrm>
            <a:off x="7096783" y="591041"/>
            <a:ext cx="3073704" cy="9165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Ondersteunen TPOD Legger [PORT-10] </a:t>
            </a:r>
          </a:p>
        </p:txBody>
      </p:sp>
      <p:sp>
        <p:nvSpPr>
          <p:cNvPr id="127" name="Rectangle: Rounded Corners 50">
            <a:extLst>
              <a:ext uri="{FF2B5EF4-FFF2-40B4-BE49-F238E27FC236}">
                <a16:creationId xmlns:a16="http://schemas.microsoft.com/office/drawing/2014/main" id="{4D5C6EDB-5D48-17E7-37D5-68FAAC8C8282}"/>
              </a:ext>
              <a:ext uri="{C183D7F6-B498-43B3-948B-1728B52AA6E4}">
                <adec:decorative xmlns:adec="http://schemas.microsoft.com/office/drawing/2017/decorative" val="1"/>
              </a:ext>
            </a:extLst>
          </p:cNvPr>
          <p:cNvSpPr/>
          <p:nvPr/>
        </p:nvSpPr>
        <p:spPr>
          <a:xfrm>
            <a:off x="743088" y="4818972"/>
            <a:ext cx="6343610" cy="155892"/>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Omgevingsvergunning zichtbaar in DSO-LV (TPOD)  [PORT-11]</a:t>
            </a:r>
          </a:p>
        </p:txBody>
      </p:sp>
      <p:sp>
        <p:nvSpPr>
          <p:cNvPr id="44" name="Tekstvak 43">
            <a:extLst>
              <a:ext uri="{FF2B5EF4-FFF2-40B4-BE49-F238E27FC236}">
                <a16:creationId xmlns:a16="http://schemas.microsoft.com/office/drawing/2014/main" id="{F2245633-10D3-8159-EC97-50F42F392AB9}"/>
              </a:ext>
              <a:ext uri="{C183D7F6-B498-43B3-948B-1728B52AA6E4}">
                <adec:decorative xmlns:adec="http://schemas.microsoft.com/office/drawing/2017/decorative" val="1"/>
              </a:ext>
            </a:extLst>
          </p:cNvPr>
          <p:cNvSpPr txBox="1"/>
          <p:nvPr/>
        </p:nvSpPr>
        <p:spPr>
          <a:xfrm>
            <a:off x="5838503" y="204231"/>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Q4 ‘26 | PI-40</a:t>
            </a:r>
          </a:p>
        </p:txBody>
      </p:sp>
      <p:cxnSp>
        <p:nvCxnSpPr>
          <p:cNvPr id="10" name="Rechte verbindingslijn 9">
            <a:extLst>
              <a:ext uri="{FF2B5EF4-FFF2-40B4-BE49-F238E27FC236}">
                <a16:creationId xmlns:a16="http://schemas.microsoft.com/office/drawing/2014/main" id="{34256EE9-8CFC-F173-6562-1F45BDDBF9D5}"/>
              </a:ext>
              <a:ext uri="{C183D7F6-B498-43B3-948B-1728B52AA6E4}">
                <adec:decorative xmlns:adec="http://schemas.microsoft.com/office/drawing/2017/decorative" val="1"/>
              </a:ext>
            </a:extLst>
          </p:cNvPr>
          <p:cNvCxnSpPr>
            <a:cxnSpLocks/>
          </p:cNvCxnSpPr>
          <p:nvPr/>
        </p:nvCxnSpPr>
        <p:spPr>
          <a:xfrm>
            <a:off x="8584576" y="251006"/>
            <a:ext cx="0" cy="63485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8B4E4C96-1493-2EC5-FFAB-D81EC28FF2FE}"/>
              </a:ext>
              <a:ext uri="{C183D7F6-B498-43B3-948B-1728B52AA6E4}">
                <adec:decorative xmlns:adec="http://schemas.microsoft.com/office/drawing/2017/decorative" val="1"/>
              </a:ext>
            </a:extLst>
          </p:cNvPr>
          <p:cNvSpPr txBox="1"/>
          <p:nvPr/>
        </p:nvSpPr>
        <p:spPr>
          <a:xfrm>
            <a:off x="7396372" y="209620"/>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Q1 ‘27 | PI-41</a:t>
            </a:r>
          </a:p>
        </p:txBody>
      </p:sp>
      <p:sp>
        <p:nvSpPr>
          <p:cNvPr id="26" name="Rectangle: Rounded Corners 50">
            <a:extLst>
              <a:ext uri="{FF2B5EF4-FFF2-40B4-BE49-F238E27FC236}">
                <a16:creationId xmlns:a16="http://schemas.microsoft.com/office/drawing/2014/main" id="{F5527EC2-0C54-59C2-DD66-2655C44C0D8E}"/>
              </a:ext>
              <a:ext uri="{C183D7F6-B498-43B3-948B-1728B52AA6E4}">
                <adec:decorative xmlns:adec="http://schemas.microsoft.com/office/drawing/2017/decorative" val="1"/>
              </a:ext>
            </a:extLst>
          </p:cNvPr>
          <p:cNvSpPr/>
          <p:nvPr/>
        </p:nvSpPr>
        <p:spPr>
          <a:xfrm>
            <a:off x="743336" y="5465387"/>
            <a:ext cx="6332234" cy="105144"/>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DSO als open stelsel voor derden [PORT-111]</a:t>
            </a:r>
          </a:p>
        </p:txBody>
      </p:sp>
      <p:sp>
        <p:nvSpPr>
          <p:cNvPr id="31" name="Rectangle: Rounded Corners 50">
            <a:extLst>
              <a:ext uri="{FF2B5EF4-FFF2-40B4-BE49-F238E27FC236}">
                <a16:creationId xmlns:a16="http://schemas.microsoft.com/office/drawing/2014/main" id="{099C4647-F152-4936-0BDC-4985A9C6A6DB}"/>
              </a:ext>
              <a:ext uri="{C183D7F6-B498-43B3-948B-1728B52AA6E4}">
                <adec:decorative xmlns:adec="http://schemas.microsoft.com/office/drawing/2017/decorative" val="1"/>
              </a:ext>
            </a:extLst>
          </p:cNvPr>
          <p:cNvSpPr/>
          <p:nvPr/>
        </p:nvSpPr>
        <p:spPr>
          <a:xfrm>
            <a:off x="727336" y="6446908"/>
            <a:ext cx="9457944" cy="100328"/>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Beheerefficiency in exploitatie [PORT-110]</a:t>
            </a:r>
          </a:p>
        </p:txBody>
      </p:sp>
      <p:grpSp>
        <p:nvGrpSpPr>
          <p:cNvPr id="27" name="Groep 26">
            <a:extLst>
              <a:ext uri="{FF2B5EF4-FFF2-40B4-BE49-F238E27FC236}">
                <a16:creationId xmlns:a16="http://schemas.microsoft.com/office/drawing/2014/main" id="{316287F9-4287-20C4-AA78-997DA385E92D}"/>
              </a:ext>
              <a:ext uri="{C183D7F6-B498-43B3-948B-1728B52AA6E4}">
                <adec:decorative xmlns:adec="http://schemas.microsoft.com/office/drawing/2017/decorative" val="1"/>
              </a:ext>
            </a:extLst>
          </p:cNvPr>
          <p:cNvGrpSpPr/>
          <p:nvPr/>
        </p:nvGrpSpPr>
        <p:grpSpPr>
          <a:xfrm>
            <a:off x="10349382" y="5858532"/>
            <a:ext cx="1746257" cy="688704"/>
            <a:chOff x="13288899" y="8410613"/>
            <a:chExt cx="3709060" cy="864269"/>
          </a:xfrm>
        </p:grpSpPr>
        <p:grpSp>
          <p:nvGrpSpPr>
            <p:cNvPr id="191" name="Groep 190">
              <a:extLst>
                <a:ext uri="{FF2B5EF4-FFF2-40B4-BE49-F238E27FC236}">
                  <a16:creationId xmlns:a16="http://schemas.microsoft.com/office/drawing/2014/main" id="{82FA1518-CF57-30BD-D244-825EE5D40C56}"/>
                </a:ext>
              </a:extLst>
            </p:cNvPr>
            <p:cNvGrpSpPr/>
            <p:nvPr/>
          </p:nvGrpSpPr>
          <p:grpSpPr>
            <a:xfrm>
              <a:off x="13288899" y="8410613"/>
              <a:ext cx="3709060" cy="864269"/>
              <a:chOff x="13901342" y="7960836"/>
              <a:chExt cx="3082967" cy="1576734"/>
            </a:xfrm>
          </p:grpSpPr>
          <p:sp>
            <p:nvSpPr>
              <p:cNvPr id="2" name="Rechthoek 1">
                <a:extLst>
                  <a:ext uri="{FF2B5EF4-FFF2-40B4-BE49-F238E27FC236}">
                    <a16:creationId xmlns:a16="http://schemas.microsoft.com/office/drawing/2014/main" id="{EA67D7D0-57E8-30E5-38B3-6716D552E232}"/>
                  </a:ext>
                </a:extLst>
              </p:cNvPr>
              <p:cNvSpPr/>
              <p:nvPr/>
            </p:nvSpPr>
            <p:spPr>
              <a:xfrm>
                <a:off x="13901342" y="7960836"/>
                <a:ext cx="3082967" cy="1576734"/>
              </a:xfrm>
              <a:prstGeom prst="rect">
                <a:avLst/>
              </a:prstGeom>
              <a:ln w="19050" cmpd="thickThin">
                <a:prstDash val="solid"/>
              </a:ln>
            </p:spPr>
            <p:style>
              <a:lnRef idx="2">
                <a:schemeClr val="dk1"/>
              </a:lnRef>
              <a:fillRef idx="1">
                <a:schemeClr val="lt1"/>
              </a:fillRef>
              <a:effectRef idx="0">
                <a:schemeClr val="dk1"/>
              </a:effectRef>
              <a:fontRef idx="minor">
                <a:schemeClr val="dk1"/>
              </a:fontRef>
            </p:style>
            <p:txBody>
              <a:bodyPr rtlCol="0" anchor="ctr"/>
              <a:lstStyle/>
              <a:p>
                <a:pPr algn="r" defTabSz="326578">
                  <a:defRPr/>
                </a:pPr>
                <a:r>
                  <a:rPr lang="nl-NL" sz="786" dirty="0">
                    <a:solidFill>
                      <a:prstClr val="black"/>
                    </a:solidFill>
                    <a:highlight>
                      <a:srgbClr val="FFFF00"/>
                    </a:highlight>
                    <a:latin typeface="Calibri" panose="020F0502020204030204"/>
                  </a:rPr>
                  <a:t>Analyse</a:t>
                </a:r>
              </a:p>
              <a:p>
                <a:pPr algn="r" defTabSz="326578">
                  <a:defRPr/>
                </a:pPr>
                <a:endParaRPr lang="nl-NL" sz="786" dirty="0">
                  <a:solidFill>
                    <a:prstClr val="black"/>
                  </a:solidFill>
                  <a:highlight>
                    <a:srgbClr val="FFFF00"/>
                  </a:highlight>
                  <a:latin typeface="Calibri" panose="020F0502020204030204"/>
                </a:endParaRPr>
              </a:p>
              <a:p>
                <a:pPr algn="r" defTabSz="326578">
                  <a:defRPr/>
                </a:pPr>
                <a:r>
                  <a:rPr lang="nl-NL" sz="786" dirty="0">
                    <a:solidFill>
                      <a:prstClr val="black"/>
                    </a:solidFill>
                    <a:highlight>
                      <a:srgbClr val="00FF00"/>
                    </a:highlight>
                    <a:latin typeface="Calibri" panose="020F0502020204030204"/>
                  </a:rPr>
                  <a:t>Realisatie</a:t>
                </a:r>
              </a:p>
            </p:txBody>
          </p:sp>
          <p:sp>
            <p:nvSpPr>
              <p:cNvPr id="156" name="Rectangle: Rounded Corners 50">
                <a:extLst>
                  <a:ext uri="{FF2B5EF4-FFF2-40B4-BE49-F238E27FC236}">
                    <a16:creationId xmlns:a16="http://schemas.microsoft.com/office/drawing/2014/main" id="{FD3330F0-EDDC-A867-14A1-E3DE7DDCA861}"/>
                  </a:ext>
                </a:extLst>
              </p:cNvPr>
              <p:cNvSpPr/>
              <p:nvPr/>
            </p:nvSpPr>
            <p:spPr>
              <a:xfrm>
                <a:off x="13993135" y="8901870"/>
                <a:ext cx="1987802" cy="336928"/>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26578">
                  <a:defRPr/>
                </a:pPr>
                <a:r>
                  <a:rPr lang="nl-NL" sz="571" dirty="0">
                    <a:solidFill>
                      <a:prstClr val="black"/>
                    </a:solidFill>
                    <a:latin typeface="Calibri" panose="020F0502020204030204"/>
                  </a:rPr>
                  <a:t>Enabling epic in portfolioproces</a:t>
                </a:r>
              </a:p>
            </p:txBody>
          </p:sp>
          <p:sp>
            <p:nvSpPr>
              <p:cNvPr id="157" name="Rectangle: Rounded Corners 50">
                <a:extLst>
                  <a:ext uri="{FF2B5EF4-FFF2-40B4-BE49-F238E27FC236}">
                    <a16:creationId xmlns:a16="http://schemas.microsoft.com/office/drawing/2014/main" id="{55A6F403-AB72-9A66-BC5A-0596077B1FB5}"/>
                  </a:ext>
                </a:extLst>
              </p:cNvPr>
              <p:cNvSpPr/>
              <p:nvPr/>
            </p:nvSpPr>
            <p:spPr>
              <a:xfrm>
                <a:off x="13993134" y="8310414"/>
                <a:ext cx="1987803" cy="37137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571" dirty="0">
                    <a:solidFill>
                      <a:prstClr val="black"/>
                    </a:solidFill>
                    <a:latin typeface="Calibri" panose="020F0502020204030204"/>
                  </a:rPr>
                  <a:t>Business epic in portfolioproces</a:t>
                </a:r>
              </a:p>
            </p:txBody>
          </p:sp>
        </p:grpSp>
        <p:sp>
          <p:nvSpPr>
            <p:cNvPr id="213" name="Tekstvak 212">
              <a:extLst>
                <a:ext uri="{FF2B5EF4-FFF2-40B4-BE49-F238E27FC236}">
                  <a16:creationId xmlns:a16="http://schemas.microsoft.com/office/drawing/2014/main" id="{00D4B18C-F949-1368-EF9A-5F0CE7986EDB}"/>
                </a:ext>
              </a:extLst>
            </p:cNvPr>
            <p:cNvSpPr txBox="1"/>
            <p:nvPr/>
          </p:nvSpPr>
          <p:spPr>
            <a:xfrm>
              <a:off x="13349495" y="8421653"/>
              <a:ext cx="1001690" cy="240030"/>
            </a:xfrm>
            <a:prstGeom prst="rect">
              <a:avLst/>
            </a:prstGeom>
            <a:noFill/>
          </p:spPr>
          <p:txBody>
            <a:bodyPr wrap="none" rtlCol="0">
              <a:spAutoFit/>
            </a:bodyPr>
            <a:lstStyle/>
            <a:p>
              <a:pPr defTabSz="326578">
                <a:defRPr/>
              </a:pPr>
              <a:r>
                <a:rPr lang="nl-NL" sz="643" b="1" dirty="0">
                  <a:solidFill>
                    <a:prstClr val="black"/>
                  </a:solidFill>
                  <a:latin typeface="Calibri" panose="020F0502020204030204"/>
                </a:rPr>
                <a:t>Legenda</a:t>
              </a:r>
              <a:endParaRPr lang="nl-NL" sz="857" b="1" dirty="0">
                <a:solidFill>
                  <a:prstClr val="black"/>
                </a:solidFill>
                <a:latin typeface="Calibri" panose="020F0502020204030204"/>
              </a:endParaRPr>
            </a:p>
          </p:txBody>
        </p:sp>
      </p:grpSp>
      <p:sp>
        <p:nvSpPr>
          <p:cNvPr id="9" name="Tekstvak 8">
            <a:extLst>
              <a:ext uri="{FF2B5EF4-FFF2-40B4-BE49-F238E27FC236}">
                <a16:creationId xmlns:a16="http://schemas.microsoft.com/office/drawing/2014/main" id="{D868C9EB-03A8-CC71-BF4F-D16F359486D5}"/>
              </a:ext>
              <a:ext uri="{C183D7F6-B498-43B3-948B-1728B52AA6E4}">
                <adec:decorative xmlns:adec="http://schemas.microsoft.com/office/drawing/2017/decorative" val="1"/>
              </a:ext>
            </a:extLst>
          </p:cNvPr>
          <p:cNvSpPr txBox="1"/>
          <p:nvPr/>
        </p:nvSpPr>
        <p:spPr>
          <a:xfrm>
            <a:off x="4210470" y="192898"/>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Q3 ‘26 | PI-39</a:t>
            </a:r>
          </a:p>
        </p:txBody>
      </p:sp>
      <p:sp>
        <p:nvSpPr>
          <p:cNvPr id="20" name="Tekstvak 19">
            <a:extLst>
              <a:ext uri="{FF2B5EF4-FFF2-40B4-BE49-F238E27FC236}">
                <a16:creationId xmlns:a16="http://schemas.microsoft.com/office/drawing/2014/main" id="{51395281-E629-B0B0-21F8-338C80A1DC5E}"/>
              </a:ext>
              <a:ext uri="{C183D7F6-B498-43B3-948B-1728B52AA6E4}">
                <adec:decorative xmlns:adec="http://schemas.microsoft.com/office/drawing/2017/decorative" val="1"/>
              </a:ext>
            </a:extLst>
          </p:cNvPr>
          <p:cNvSpPr txBox="1"/>
          <p:nvPr/>
        </p:nvSpPr>
        <p:spPr>
          <a:xfrm>
            <a:off x="10160405" y="198075"/>
            <a:ext cx="1746257" cy="246221"/>
          </a:xfrm>
          <a:prstGeom prst="rect">
            <a:avLst/>
          </a:prstGeom>
          <a:noFill/>
        </p:spPr>
        <p:txBody>
          <a:bodyPr wrap="square" rtlCol="0">
            <a:spAutoFit/>
          </a:bodyPr>
          <a:lstStyle/>
          <a:p>
            <a:pPr defTabSz="326578">
              <a:defRPr/>
            </a:pPr>
            <a:r>
              <a:rPr lang="nl-NL" sz="1000" b="1" dirty="0">
                <a:solidFill>
                  <a:srgbClr val="ED7D31">
                    <a:lumMod val="75000"/>
                  </a:srgbClr>
                </a:solidFill>
                <a:latin typeface="Calibri" panose="020F0502020204030204"/>
              </a:rPr>
              <a:t>Q3 ‘27 | PI-43 en verder</a:t>
            </a:r>
          </a:p>
        </p:txBody>
      </p:sp>
      <p:sp>
        <p:nvSpPr>
          <p:cNvPr id="32" name="Tekstvak 31">
            <a:extLst>
              <a:ext uri="{FF2B5EF4-FFF2-40B4-BE49-F238E27FC236}">
                <a16:creationId xmlns:a16="http://schemas.microsoft.com/office/drawing/2014/main" id="{D329145D-1B27-9BFF-5751-E5DEEA9EBC42}"/>
              </a:ext>
              <a:ext uri="{C183D7F6-B498-43B3-948B-1728B52AA6E4}">
                <adec:decorative xmlns:adec="http://schemas.microsoft.com/office/drawing/2017/decorative" val="1"/>
              </a:ext>
            </a:extLst>
          </p:cNvPr>
          <p:cNvSpPr txBox="1"/>
          <p:nvPr/>
        </p:nvSpPr>
        <p:spPr>
          <a:xfrm>
            <a:off x="8871659" y="207515"/>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Q2 ‘27 | PI-42</a:t>
            </a:r>
          </a:p>
        </p:txBody>
      </p:sp>
      <p:sp>
        <p:nvSpPr>
          <p:cNvPr id="19" name="Rectangle: Rounded Corners 50">
            <a:extLst>
              <a:ext uri="{FF2B5EF4-FFF2-40B4-BE49-F238E27FC236}">
                <a16:creationId xmlns:a16="http://schemas.microsoft.com/office/drawing/2014/main" id="{0E0F3D32-A23E-0ED6-A2AD-BF7D3D6A8218}"/>
              </a:ext>
              <a:ext uri="{C183D7F6-B498-43B3-948B-1728B52AA6E4}">
                <adec:decorative xmlns:adec="http://schemas.microsoft.com/office/drawing/2017/decorative" val="1"/>
              </a:ext>
            </a:extLst>
          </p:cNvPr>
          <p:cNvSpPr/>
          <p:nvPr/>
        </p:nvSpPr>
        <p:spPr>
          <a:xfrm>
            <a:off x="7091852" y="740806"/>
            <a:ext cx="3056087" cy="12290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Ontsluiten peilbesluitinformatie in het stelsel [PORT-38] </a:t>
            </a:r>
          </a:p>
        </p:txBody>
      </p:sp>
      <p:sp>
        <p:nvSpPr>
          <p:cNvPr id="22" name="Rectangle: Rounded Corners 50">
            <a:extLst>
              <a:ext uri="{FF2B5EF4-FFF2-40B4-BE49-F238E27FC236}">
                <a16:creationId xmlns:a16="http://schemas.microsoft.com/office/drawing/2014/main" id="{4A1EAC39-BFCF-B346-9DC1-DA006FF05213}"/>
              </a:ext>
              <a:ext uri="{C183D7F6-B498-43B3-948B-1728B52AA6E4}">
                <adec:decorative xmlns:adec="http://schemas.microsoft.com/office/drawing/2017/decorative" val="1"/>
              </a:ext>
            </a:extLst>
          </p:cNvPr>
          <p:cNvSpPr/>
          <p:nvPr/>
        </p:nvSpPr>
        <p:spPr>
          <a:xfrm>
            <a:off x="720680" y="3558375"/>
            <a:ext cx="1531517" cy="108465"/>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PDC in SWF [PORT-69]</a:t>
            </a:r>
          </a:p>
        </p:txBody>
      </p:sp>
      <p:sp>
        <p:nvSpPr>
          <p:cNvPr id="35" name="Rectangle: Rounded Corners 50">
            <a:extLst>
              <a:ext uri="{FF2B5EF4-FFF2-40B4-BE49-F238E27FC236}">
                <a16:creationId xmlns:a16="http://schemas.microsoft.com/office/drawing/2014/main" id="{E30DA08F-6ACE-3AC9-6C48-7A04DE56DE72}"/>
              </a:ext>
              <a:ext uri="{C183D7F6-B498-43B3-948B-1728B52AA6E4}">
                <adec:decorative xmlns:adec="http://schemas.microsoft.com/office/drawing/2017/decorative" val="1"/>
              </a:ext>
            </a:extLst>
          </p:cNvPr>
          <p:cNvSpPr/>
          <p:nvPr/>
        </p:nvSpPr>
        <p:spPr>
          <a:xfrm>
            <a:off x="739843" y="2672833"/>
            <a:ext cx="4758587" cy="92074"/>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Aansluiten informatiebronnen – tranche 2 [PORT-14] </a:t>
            </a:r>
          </a:p>
        </p:txBody>
      </p:sp>
      <p:sp>
        <p:nvSpPr>
          <p:cNvPr id="36" name="Rectangle: Rounded Corners 50">
            <a:extLst>
              <a:ext uri="{FF2B5EF4-FFF2-40B4-BE49-F238E27FC236}">
                <a16:creationId xmlns:a16="http://schemas.microsoft.com/office/drawing/2014/main" id="{E7D7EA92-4623-7377-BA58-807E62ABD0D5}"/>
              </a:ext>
              <a:ext uri="{C183D7F6-B498-43B3-948B-1728B52AA6E4}">
                <adec:decorative xmlns:adec="http://schemas.microsoft.com/office/drawing/2017/decorative" val="1"/>
              </a:ext>
            </a:extLst>
          </p:cNvPr>
          <p:cNvSpPr/>
          <p:nvPr/>
        </p:nvSpPr>
        <p:spPr>
          <a:xfrm>
            <a:off x="743089" y="5015372"/>
            <a:ext cx="1540289" cy="108465"/>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Regels op maat [PORT-123]</a:t>
            </a:r>
          </a:p>
        </p:txBody>
      </p:sp>
      <p:sp>
        <p:nvSpPr>
          <p:cNvPr id="37" name="Rectangle: Rounded Corners 50">
            <a:extLst>
              <a:ext uri="{FF2B5EF4-FFF2-40B4-BE49-F238E27FC236}">
                <a16:creationId xmlns:a16="http://schemas.microsoft.com/office/drawing/2014/main" id="{803330D5-AC31-48C3-EC13-FF4CE49B9714}"/>
              </a:ext>
              <a:ext uri="{C183D7F6-B498-43B3-948B-1728B52AA6E4}">
                <adec:decorative xmlns:adec="http://schemas.microsoft.com/office/drawing/2017/decorative" val="1"/>
              </a:ext>
            </a:extLst>
          </p:cNvPr>
          <p:cNvSpPr/>
          <p:nvPr/>
        </p:nvSpPr>
        <p:spPr>
          <a:xfrm>
            <a:off x="724642" y="3712047"/>
            <a:ext cx="6350932" cy="98874"/>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Onderzoekshulp uitwerking thema PORT-126)</a:t>
            </a:r>
          </a:p>
        </p:txBody>
      </p:sp>
      <p:sp>
        <p:nvSpPr>
          <p:cNvPr id="40" name="Rectangle: Rounded Corners 50">
            <a:extLst>
              <a:ext uri="{FF2B5EF4-FFF2-40B4-BE49-F238E27FC236}">
                <a16:creationId xmlns:a16="http://schemas.microsoft.com/office/drawing/2014/main" id="{BFB742F0-F12B-5F81-5E57-3CDC20A89BDA}"/>
              </a:ext>
              <a:ext uri="{C183D7F6-B498-43B3-948B-1728B52AA6E4}">
                <adec:decorative xmlns:adec="http://schemas.microsoft.com/office/drawing/2017/decorative" val="1"/>
              </a:ext>
            </a:extLst>
          </p:cNvPr>
          <p:cNvSpPr/>
          <p:nvPr/>
        </p:nvSpPr>
        <p:spPr>
          <a:xfrm>
            <a:off x="746413" y="610879"/>
            <a:ext cx="3194569" cy="108216"/>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Validatieservice Plan-Plan [PORT-129]</a:t>
            </a:r>
          </a:p>
        </p:txBody>
      </p:sp>
      <p:sp>
        <p:nvSpPr>
          <p:cNvPr id="42" name="Rectangle: Rounded Corners 50">
            <a:extLst>
              <a:ext uri="{FF2B5EF4-FFF2-40B4-BE49-F238E27FC236}">
                <a16:creationId xmlns:a16="http://schemas.microsoft.com/office/drawing/2014/main" id="{F19CB75E-A41A-48E2-7179-9B22F9A56463}"/>
              </a:ext>
              <a:ext uri="{C183D7F6-B498-43B3-948B-1728B52AA6E4}">
                <adec:decorative xmlns:adec="http://schemas.microsoft.com/office/drawing/2017/decorative" val="1"/>
              </a:ext>
            </a:extLst>
          </p:cNvPr>
          <p:cNvSpPr/>
          <p:nvPr/>
        </p:nvSpPr>
        <p:spPr>
          <a:xfrm>
            <a:off x="732545" y="5707886"/>
            <a:ext cx="1602626" cy="11377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AI en DSO[PORT-130]</a:t>
            </a:r>
          </a:p>
        </p:txBody>
      </p:sp>
      <p:sp>
        <p:nvSpPr>
          <p:cNvPr id="43" name="Rectangle: Rounded Corners 50">
            <a:extLst>
              <a:ext uri="{FF2B5EF4-FFF2-40B4-BE49-F238E27FC236}">
                <a16:creationId xmlns:a16="http://schemas.microsoft.com/office/drawing/2014/main" id="{39A5E678-694F-FFFE-8A4A-A57E117D578C}"/>
              </a:ext>
              <a:ext uri="{C183D7F6-B498-43B3-948B-1728B52AA6E4}">
                <adec:decorative xmlns:adec="http://schemas.microsoft.com/office/drawing/2017/decorative" val="1"/>
              </a:ext>
            </a:extLst>
          </p:cNvPr>
          <p:cNvSpPr/>
          <p:nvPr/>
        </p:nvSpPr>
        <p:spPr>
          <a:xfrm>
            <a:off x="743088" y="5884767"/>
            <a:ext cx="3065599" cy="120698"/>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Eén loket – gebruikersvriendelijkheid – mobiel gebruik [PORT-115]</a:t>
            </a:r>
          </a:p>
        </p:txBody>
      </p:sp>
      <p:sp>
        <p:nvSpPr>
          <p:cNvPr id="46" name="Rectangle: Rounded Corners 50">
            <a:extLst>
              <a:ext uri="{FF2B5EF4-FFF2-40B4-BE49-F238E27FC236}">
                <a16:creationId xmlns:a16="http://schemas.microsoft.com/office/drawing/2014/main" id="{34E741C0-7956-9F1B-E15A-A13A6C286995}"/>
              </a:ext>
              <a:ext uri="{C183D7F6-B498-43B3-948B-1728B52AA6E4}">
                <adec:decorative xmlns:adec="http://schemas.microsoft.com/office/drawing/2017/decorative" val="1"/>
              </a:ext>
            </a:extLst>
          </p:cNvPr>
          <p:cNvSpPr/>
          <p:nvPr/>
        </p:nvSpPr>
        <p:spPr>
          <a:xfrm>
            <a:off x="727773" y="3850218"/>
            <a:ext cx="1524425" cy="132122"/>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Asbestmeldingen [PORT-134]</a:t>
            </a:r>
          </a:p>
        </p:txBody>
      </p:sp>
      <p:sp>
        <p:nvSpPr>
          <p:cNvPr id="48" name="Rectangle: Rounded Corners 50">
            <a:extLst>
              <a:ext uri="{FF2B5EF4-FFF2-40B4-BE49-F238E27FC236}">
                <a16:creationId xmlns:a16="http://schemas.microsoft.com/office/drawing/2014/main" id="{DA86A73A-F372-6FCF-7487-E159E05E335B}"/>
              </a:ext>
              <a:ext uri="{C183D7F6-B498-43B3-948B-1728B52AA6E4}">
                <adec:decorative xmlns:adec="http://schemas.microsoft.com/office/drawing/2017/decorative" val="1"/>
              </a:ext>
            </a:extLst>
          </p:cNvPr>
          <p:cNvSpPr/>
          <p:nvPr/>
        </p:nvSpPr>
        <p:spPr>
          <a:xfrm>
            <a:off x="731126" y="6091546"/>
            <a:ext cx="1552251" cy="119277"/>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Technische upgrade LVBB [PORT-128]</a:t>
            </a:r>
          </a:p>
        </p:txBody>
      </p:sp>
      <p:grpSp>
        <p:nvGrpSpPr>
          <p:cNvPr id="99" name="Groep 98">
            <a:extLst>
              <a:ext uri="{FF2B5EF4-FFF2-40B4-BE49-F238E27FC236}">
                <a16:creationId xmlns:a16="http://schemas.microsoft.com/office/drawing/2014/main" id="{43F1D0E4-640C-FEE3-DEA2-36E16131A9AB}"/>
              </a:ext>
              <a:ext uri="{C183D7F6-B498-43B3-948B-1728B52AA6E4}">
                <adec:decorative xmlns:adec="http://schemas.microsoft.com/office/drawing/2017/decorative" val="1"/>
              </a:ext>
            </a:extLst>
          </p:cNvPr>
          <p:cNvGrpSpPr/>
          <p:nvPr/>
        </p:nvGrpSpPr>
        <p:grpSpPr>
          <a:xfrm>
            <a:off x="1254722" y="865127"/>
            <a:ext cx="8943473" cy="5574633"/>
            <a:chOff x="1756611" y="1211178"/>
            <a:chExt cx="12520862" cy="7804486"/>
          </a:xfrm>
        </p:grpSpPr>
        <p:sp>
          <p:nvSpPr>
            <p:cNvPr id="18" name="Ovaal 17">
              <a:extLst>
                <a:ext uri="{FF2B5EF4-FFF2-40B4-BE49-F238E27FC236}">
                  <a16:creationId xmlns:a16="http://schemas.microsoft.com/office/drawing/2014/main" id="{78663538-22CE-A026-E7A0-2AAFB44C0199}"/>
                </a:ext>
              </a:extLst>
            </p:cNvPr>
            <p:cNvSpPr/>
            <p:nvPr/>
          </p:nvSpPr>
          <p:spPr>
            <a:xfrm>
              <a:off x="11634537" y="1211178"/>
              <a:ext cx="2642936" cy="376990"/>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326578"/>
              <a:endParaRPr lang="nl-NL" sz="1286">
                <a:solidFill>
                  <a:srgbClr val="4472C4"/>
                </a:solidFill>
                <a:latin typeface="Calibri" panose="020F0502020204030204"/>
              </a:endParaRPr>
            </a:p>
          </p:txBody>
        </p:sp>
        <p:grpSp>
          <p:nvGrpSpPr>
            <p:cNvPr id="63" name="Groep 62">
              <a:extLst>
                <a:ext uri="{FF2B5EF4-FFF2-40B4-BE49-F238E27FC236}">
                  <a16:creationId xmlns:a16="http://schemas.microsoft.com/office/drawing/2014/main" id="{C43C6F5D-ABAD-3CDF-5EB0-C1E12184C502}"/>
                </a:ext>
              </a:extLst>
            </p:cNvPr>
            <p:cNvGrpSpPr/>
            <p:nvPr/>
          </p:nvGrpSpPr>
          <p:grpSpPr>
            <a:xfrm>
              <a:off x="1756611" y="1407695"/>
              <a:ext cx="9553073" cy="7607969"/>
              <a:chOff x="1756611" y="1407695"/>
              <a:chExt cx="9553073" cy="7607969"/>
            </a:xfrm>
          </p:grpSpPr>
          <p:sp>
            <p:nvSpPr>
              <p:cNvPr id="55" name="Vrije vorm: vorm 54">
                <a:extLst>
                  <a:ext uri="{FF2B5EF4-FFF2-40B4-BE49-F238E27FC236}">
                    <a16:creationId xmlns:a16="http://schemas.microsoft.com/office/drawing/2014/main" id="{98C36EBB-628D-C5C5-9A8B-7B263CA7F8DB}"/>
                  </a:ext>
                </a:extLst>
              </p:cNvPr>
              <p:cNvSpPr/>
              <p:nvPr/>
            </p:nvSpPr>
            <p:spPr>
              <a:xfrm>
                <a:off x="1756611" y="1407695"/>
                <a:ext cx="8626642" cy="1443789"/>
              </a:xfrm>
              <a:custGeom>
                <a:avLst/>
                <a:gdLst>
                  <a:gd name="connsiteX0" fmla="*/ 12031 w 8626642"/>
                  <a:gd name="connsiteY0" fmla="*/ 36094 h 1443789"/>
                  <a:gd name="connsiteX1" fmla="*/ 12031 w 8626642"/>
                  <a:gd name="connsiteY1" fmla="*/ 36094 h 1443789"/>
                  <a:gd name="connsiteX2" fmla="*/ 2959768 w 8626642"/>
                  <a:gd name="connsiteY2" fmla="*/ 0 h 1443789"/>
                  <a:gd name="connsiteX3" fmla="*/ 4126831 w 8626642"/>
                  <a:gd name="connsiteY3" fmla="*/ 228600 h 1443789"/>
                  <a:gd name="connsiteX4" fmla="*/ 5727031 w 8626642"/>
                  <a:gd name="connsiteY4" fmla="*/ 252663 h 1443789"/>
                  <a:gd name="connsiteX5" fmla="*/ 8085221 w 8626642"/>
                  <a:gd name="connsiteY5" fmla="*/ 421105 h 1443789"/>
                  <a:gd name="connsiteX6" fmla="*/ 8566484 w 8626642"/>
                  <a:gd name="connsiteY6" fmla="*/ 697831 h 1443789"/>
                  <a:gd name="connsiteX7" fmla="*/ 8626642 w 8626642"/>
                  <a:gd name="connsiteY7" fmla="*/ 1143000 h 1443789"/>
                  <a:gd name="connsiteX8" fmla="*/ 8446168 w 8626642"/>
                  <a:gd name="connsiteY8" fmla="*/ 1443789 h 1443789"/>
                  <a:gd name="connsiteX9" fmla="*/ 4740442 w 8626642"/>
                  <a:gd name="connsiteY9" fmla="*/ 1395663 h 1443789"/>
                  <a:gd name="connsiteX10" fmla="*/ 3152273 w 8626642"/>
                  <a:gd name="connsiteY10" fmla="*/ 866273 h 1443789"/>
                  <a:gd name="connsiteX11" fmla="*/ 0 w 8626642"/>
                  <a:gd name="connsiteY11" fmla="*/ 673768 h 1443789"/>
                  <a:gd name="connsiteX12" fmla="*/ 12031 w 8626642"/>
                  <a:gd name="connsiteY12" fmla="*/ 36094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6642" h="1443789">
                    <a:moveTo>
                      <a:pt x="12031" y="36094"/>
                    </a:moveTo>
                    <a:lnTo>
                      <a:pt x="12031" y="36094"/>
                    </a:lnTo>
                    <a:lnTo>
                      <a:pt x="2959768" y="0"/>
                    </a:lnTo>
                    <a:lnTo>
                      <a:pt x="4126831" y="228600"/>
                    </a:lnTo>
                    <a:lnTo>
                      <a:pt x="5727031" y="252663"/>
                    </a:lnTo>
                    <a:lnTo>
                      <a:pt x="8085221" y="421105"/>
                    </a:lnTo>
                    <a:lnTo>
                      <a:pt x="8566484" y="697831"/>
                    </a:lnTo>
                    <a:lnTo>
                      <a:pt x="8626642" y="1143000"/>
                    </a:lnTo>
                    <a:lnTo>
                      <a:pt x="8446168" y="1443789"/>
                    </a:lnTo>
                    <a:lnTo>
                      <a:pt x="4740442" y="1395663"/>
                    </a:lnTo>
                    <a:lnTo>
                      <a:pt x="3152273" y="866273"/>
                    </a:lnTo>
                    <a:lnTo>
                      <a:pt x="0" y="673768"/>
                    </a:lnTo>
                    <a:lnTo>
                      <a:pt x="12031" y="36094"/>
                    </a:lnTo>
                    <a:close/>
                  </a:path>
                </a:pathLst>
              </a:cu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26578"/>
                <a:endParaRPr lang="nl-NL" sz="1286">
                  <a:solidFill>
                    <a:prstClr val="white"/>
                  </a:solidFill>
                  <a:latin typeface="Calibri" panose="020F0502020204030204"/>
                </a:endParaRPr>
              </a:p>
            </p:txBody>
          </p:sp>
          <p:sp>
            <p:nvSpPr>
              <p:cNvPr id="56" name="Ovaal 55">
                <a:extLst>
                  <a:ext uri="{FF2B5EF4-FFF2-40B4-BE49-F238E27FC236}">
                    <a16:creationId xmlns:a16="http://schemas.microsoft.com/office/drawing/2014/main" id="{320B6CAF-594D-D77D-F84E-E6D548D0DF5A}"/>
                  </a:ext>
                </a:extLst>
              </p:cNvPr>
              <p:cNvSpPr/>
              <p:nvPr/>
            </p:nvSpPr>
            <p:spPr>
              <a:xfrm>
                <a:off x="8478251" y="8638674"/>
                <a:ext cx="2831433" cy="376990"/>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326578"/>
                <a:endParaRPr lang="nl-NL" sz="1286">
                  <a:solidFill>
                    <a:srgbClr val="4472C4"/>
                  </a:solidFill>
                  <a:latin typeface="Calibri" panose="020F0502020204030204"/>
                </a:endParaRPr>
              </a:p>
            </p:txBody>
          </p:sp>
          <p:cxnSp>
            <p:nvCxnSpPr>
              <p:cNvPr id="61" name="Verbindingslijn: gekromd 60">
                <a:extLst>
                  <a:ext uri="{FF2B5EF4-FFF2-40B4-BE49-F238E27FC236}">
                    <a16:creationId xmlns:a16="http://schemas.microsoft.com/office/drawing/2014/main" id="{03063076-A55D-61F3-FDC4-C9ADA637BDC0}"/>
                  </a:ext>
                </a:extLst>
              </p:cNvPr>
              <p:cNvCxnSpPr>
                <a:cxnSpLocks/>
                <a:stCxn id="55" idx="8"/>
                <a:endCxn id="56" idx="7"/>
              </p:cNvCxnSpPr>
              <p:nvPr/>
            </p:nvCxnSpPr>
            <p:spPr>
              <a:xfrm>
                <a:off x="10202779" y="2851484"/>
                <a:ext cx="692251" cy="5842399"/>
              </a:xfrm>
              <a:prstGeom prst="curvedConnector2">
                <a:avLst/>
              </a:prstGeom>
              <a:ln w="38100">
                <a:solidFill>
                  <a:srgbClr val="00206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96" name="Verbindingslijn: gekromd 95">
              <a:extLst>
                <a:ext uri="{FF2B5EF4-FFF2-40B4-BE49-F238E27FC236}">
                  <a16:creationId xmlns:a16="http://schemas.microsoft.com/office/drawing/2014/main" id="{7F8B8048-5E8B-D6BB-74C7-3301DF402373}"/>
                </a:ext>
              </a:extLst>
            </p:cNvPr>
            <p:cNvCxnSpPr>
              <a:cxnSpLocks/>
              <a:stCxn id="18" idx="3"/>
              <a:endCxn id="55" idx="6"/>
            </p:cNvCxnSpPr>
            <p:nvPr/>
          </p:nvCxnSpPr>
          <p:spPr>
            <a:xfrm rot="5400000">
              <a:off x="10886058" y="969997"/>
              <a:ext cx="572567" cy="1698491"/>
            </a:xfrm>
            <a:prstGeom prst="curvedConnector2">
              <a:avLst/>
            </a:prstGeom>
            <a:ln w="38100">
              <a:solidFill>
                <a:srgbClr val="00206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8189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07FAE-7980-97DA-4E50-CCD1ACB94A63}"/>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9E0D601-3C30-BAA8-DA0F-166CDC19BFC5}"/>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82" r="20482"/>
          <a:stretch>
            <a:fillRect/>
          </a:stretch>
        </p:blipFill>
        <p:spPr/>
      </p:pic>
      <p:sp>
        <p:nvSpPr>
          <p:cNvPr id="3" name="Titel 2">
            <a:extLst>
              <a:ext uri="{FF2B5EF4-FFF2-40B4-BE49-F238E27FC236}">
                <a16:creationId xmlns:a16="http://schemas.microsoft.com/office/drawing/2014/main" id="{A433A915-42C4-00E4-E993-928B710738BA}"/>
              </a:ext>
              <a:ext uri="{C183D7F6-B498-43B3-948B-1728B52AA6E4}">
                <adec:decorative xmlns:adec="http://schemas.microsoft.com/office/drawing/2017/decorative" val="1"/>
              </a:ext>
            </a:extLst>
          </p:cNvPr>
          <p:cNvSpPr>
            <a:spLocks noGrp="1"/>
          </p:cNvSpPr>
          <p:nvPr>
            <p:ph type="ctrTitle"/>
          </p:nvPr>
        </p:nvSpPr>
        <p:spPr>
          <a:xfrm>
            <a:off x="6246813" y="336545"/>
            <a:ext cx="5380038" cy="655828"/>
          </a:xfrm>
        </p:spPr>
        <p:txBody>
          <a:bodyPr/>
          <a:lstStyle/>
          <a:p>
            <a:r>
              <a:rPr lang="nl-NL" sz="4400" dirty="0"/>
              <a:t>Strategische thema’s</a:t>
            </a:r>
            <a:br>
              <a:rPr lang="nl-NL" sz="4400" dirty="0"/>
            </a:br>
            <a:endParaRPr lang="nl-NL" sz="1800" dirty="0"/>
          </a:p>
        </p:txBody>
      </p:sp>
      <p:sp>
        <p:nvSpPr>
          <p:cNvPr id="4" name="Ondertitel 3">
            <a:extLst>
              <a:ext uri="{FF2B5EF4-FFF2-40B4-BE49-F238E27FC236}">
                <a16:creationId xmlns:a16="http://schemas.microsoft.com/office/drawing/2014/main" id="{4AD63271-73A7-FC00-C5EC-69AA0A752748}"/>
              </a:ext>
              <a:ext uri="{C183D7F6-B498-43B3-948B-1728B52AA6E4}">
                <adec:decorative xmlns:adec="http://schemas.microsoft.com/office/drawing/2017/decorative" val="1"/>
              </a:ext>
            </a:extLst>
          </p:cNvPr>
          <p:cNvSpPr>
            <a:spLocks noGrp="1"/>
          </p:cNvSpPr>
          <p:nvPr>
            <p:ph type="subTitle" idx="1"/>
          </p:nvPr>
        </p:nvSpPr>
        <p:spPr>
          <a:xfrm>
            <a:off x="6240464" y="1407229"/>
            <a:ext cx="5938836" cy="4786312"/>
          </a:xfrm>
        </p:spPr>
        <p:txBody>
          <a:bodyPr/>
          <a:lstStyle/>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samenwerken</a:t>
            </a:r>
            <a:endParaRPr lang="nl-NL"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vergunningverlening, toezicht en handhaving (VTH)</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Aansluiten bronnen van omgevingsinformatie </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dirty="0" err="1">
                <a:latin typeface="Calibri" panose="020F0502020204030204" pitchFamily="34" charset="0"/>
                <a:ea typeface="Calibri" panose="020F0502020204030204" pitchFamily="34" charset="0"/>
                <a:cs typeface="Calibri" panose="020F0502020204030204" pitchFamily="34" charset="0"/>
              </a:rPr>
              <a:t>Onderzoekshulp</a:t>
            </a: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omgevingsdocumenten (STOP/TP)</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Eén loket / Gebruikersvriendelijkheid</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zienswijze en bezwaar</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3D en dynamische informatie</a:t>
            </a: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rechterlijke macht </a:t>
            </a:r>
            <a:br>
              <a:rPr lang="nl-NL" b="1" dirty="0">
                <a:latin typeface="Calibri" panose="020F0502020204030204" pitchFamily="34" charset="0"/>
                <a:ea typeface="Calibri" panose="020F0502020204030204" pitchFamily="34" charset="0"/>
                <a:cs typeface="Calibri" panose="020F0502020204030204" pitchFamily="34" charset="0"/>
              </a:rPr>
            </a:br>
            <a:r>
              <a:rPr lang="nl-NL" b="1" dirty="0">
                <a:solidFill>
                  <a:srgbClr val="FF0000"/>
                </a:solidFill>
                <a:latin typeface="Calibri" panose="020F0502020204030204" pitchFamily="34" charset="0"/>
                <a:ea typeface="Calibri" panose="020F0502020204030204" pitchFamily="34" charset="0"/>
                <a:cs typeface="Calibri" panose="020F0502020204030204" pitchFamily="34" charset="0"/>
              </a:rPr>
              <a:t>(IV. Oriënteren/gebruiken)</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Waarborgen gegevenskwaliteit</a:t>
            </a: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800" dirty="0">
              <a:latin typeface="Calibri" panose="020F0502020204030204" pitchFamily="34" charset="0"/>
              <a:ea typeface="Calibri" panose="020F0502020204030204" pitchFamily="34" charset="0"/>
              <a:cs typeface="Times New Roman" panose="02020603050405020304" pitchFamily="18"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p:txBody>
      </p:sp>
      <p:sp>
        <p:nvSpPr>
          <p:cNvPr id="5" name="Tijdelijke aanduiding voor voettekst 4">
            <a:extLst>
              <a:ext uri="{FF2B5EF4-FFF2-40B4-BE49-F238E27FC236}">
                <a16:creationId xmlns:a16="http://schemas.microsoft.com/office/drawing/2014/main" id="{A78C0D40-3216-D94C-EE94-AABB623F2CD9}"/>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Asap"/>
                <a:ea typeface="+mn-ea"/>
                <a:cs typeface="+mn-cs"/>
              </a:rPr>
              <a:t>Ontwikkelingen DSO – </a:t>
            </a:r>
            <a:r>
              <a:rPr kumimoji="0" lang="nl-NL" sz="1000" b="0" i="0" u="none" strike="noStrike" kern="1200" cap="none" spc="0" normalizeH="0" baseline="0" noProof="0" dirty="0" err="1">
                <a:ln>
                  <a:noFill/>
                </a:ln>
                <a:solidFill>
                  <a:srgbClr val="000000"/>
                </a:solidFill>
                <a:effectLst/>
                <a:uLnTx/>
                <a:uFillTx/>
                <a:latin typeface="Asap"/>
                <a:ea typeface="+mn-ea"/>
                <a:cs typeface="+mn-cs"/>
              </a:rPr>
              <a:t>Schakeldag</a:t>
            </a:r>
            <a:r>
              <a:rPr kumimoji="0" lang="nl-NL" sz="1000" b="0" i="0" u="none" strike="noStrike" kern="1200" cap="none" spc="0" normalizeH="0" baseline="0" noProof="0" dirty="0">
                <a:ln>
                  <a:noFill/>
                </a:ln>
                <a:solidFill>
                  <a:srgbClr val="000000"/>
                </a:solidFill>
                <a:effectLst/>
                <a:uLnTx/>
                <a:uFillTx/>
                <a:latin typeface="Asap"/>
                <a:ea typeface="+mn-ea"/>
                <a:cs typeface="+mn-cs"/>
              </a:rPr>
              <a:t> 27-11-2027</a:t>
            </a:r>
          </a:p>
        </p:txBody>
      </p:sp>
      <p:sp>
        <p:nvSpPr>
          <p:cNvPr id="2" name="Titel 2">
            <a:extLst>
              <a:ext uri="{FF2B5EF4-FFF2-40B4-BE49-F238E27FC236}">
                <a16:creationId xmlns:a16="http://schemas.microsoft.com/office/drawing/2014/main" id="{E3B7BC9F-7C84-37D4-C1E8-94AAF14398CD}"/>
              </a:ext>
              <a:ext uri="{C183D7F6-B498-43B3-948B-1728B52AA6E4}">
                <adec:decorative xmlns:adec="http://schemas.microsoft.com/office/drawing/2017/decorative" val="1"/>
              </a:ext>
            </a:extLst>
          </p:cNvPr>
          <p:cNvSpPr txBox="1">
            <a:spLocks/>
          </p:cNvSpPr>
          <p:nvPr/>
        </p:nvSpPr>
        <p:spPr>
          <a:xfrm>
            <a:off x="6246813" y="664459"/>
            <a:ext cx="5380038" cy="875413"/>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pPr marL="0" marR="0" lvl="0" indent="0" algn="l" defTabSz="914400" rtl="0" eaLnBrk="1" fontAlgn="auto" latinLnBrk="0" hangingPunct="1">
              <a:lnSpc>
                <a:spcPts val="5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0000"/>
                </a:solidFill>
                <a:effectLst/>
                <a:uLnTx/>
                <a:uFillTx/>
                <a:latin typeface="Asap SemiBold"/>
                <a:ea typeface="+mj-ea"/>
                <a:cs typeface="+mj-cs"/>
              </a:rPr>
              <a:t>(en grote onderwerpen Portfolio DSO-LV)</a:t>
            </a:r>
          </a:p>
        </p:txBody>
      </p:sp>
    </p:spTree>
    <p:extLst>
      <p:ext uri="{BB962C8B-B14F-4D97-AF65-F5344CB8AC3E}">
        <p14:creationId xmlns:p14="http://schemas.microsoft.com/office/powerpoint/2010/main" val="244275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E2201-685C-45EF-3B35-B236895E69B2}"/>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FF4262C9-0933-180D-EE50-0249140DB521}"/>
              </a:ext>
              <a:ext uri="{C183D7F6-B498-43B3-948B-1728B52AA6E4}">
                <adec:decorative xmlns:adec="http://schemas.microsoft.com/office/drawing/2017/decorative" val="1"/>
              </a:ext>
            </a:extLst>
          </p:cNvPr>
          <p:cNvGrpSpPr/>
          <p:nvPr/>
        </p:nvGrpSpPr>
        <p:grpSpPr>
          <a:xfrm>
            <a:off x="179240" y="403715"/>
            <a:ext cx="11210944" cy="6348565"/>
            <a:chOff x="5497475" y="690705"/>
            <a:chExt cx="15695322" cy="7871838"/>
          </a:xfrm>
        </p:grpSpPr>
        <p:sp>
          <p:nvSpPr>
            <p:cNvPr id="5" name="Rechthoek: afgeronde hoeken 55">
              <a:extLst>
                <a:ext uri="{FF2B5EF4-FFF2-40B4-BE49-F238E27FC236}">
                  <a16:creationId xmlns:a16="http://schemas.microsoft.com/office/drawing/2014/main" id="{03FFEC4E-CDFC-D26E-783C-D3081441F4C9}"/>
                </a:ext>
              </a:extLst>
            </p:cNvPr>
            <p:cNvSpPr/>
            <p:nvPr/>
          </p:nvSpPr>
          <p:spPr>
            <a:xfrm>
              <a:off x="5497475" y="4172442"/>
              <a:ext cx="15658944" cy="2996533"/>
            </a:xfrm>
            <a:prstGeom prst="round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algn="ctr" defTabSz="326578">
                <a:defRPr/>
              </a:pPr>
              <a:r>
                <a:rPr lang="nl-NL" sz="1000" b="1" dirty="0">
                  <a:solidFill>
                    <a:prstClr val="black"/>
                  </a:solidFill>
                  <a:latin typeface="Calibri" panose="020F0502020204030204"/>
                </a:rPr>
                <a:t>Bedrijfsfuncties</a:t>
              </a:r>
              <a:br>
                <a:rPr lang="nl-NL" sz="1000" b="1" dirty="0">
                  <a:solidFill>
                    <a:prstClr val="black"/>
                  </a:solidFill>
                  <a:latin typeface="Calibri" panose="020F0502020204030204"/>
                </a:rPr>
              </a:br>
              <a:r>
                <a:rPr lang="nl-NL" sz="1000" b="1" dirty="0">
                  <a:solidFill>
                    <a:prstClr val="black"/>
                  </a:solidFill>
                  <a:latin typeface="Calibri" panose="020F0502020204030204"/>
                </a:rPr>
                <a:t>G</a:t>
              </a:r>
              <a:r>
                <a:rPr lang="nl-NL" sz="1000" b="1" dirty="0" err="1">
                  <a:solidFill>
                    <a:prstClr val="black"/>
                  </a:solidFill>
                  <a:latin typeface="Calibri" panose="020F0502020204030204"/>
                </a:rPr>
                <a:t>ebruiken</a:t>
              </a:r>
              <a:r>
                <a:rPr lang="nl-NL" sz="1000" b="1" dirty="0">
                  <a:solidFill>
                    <a:prstClr val="black"/>
                  </a:solidFill>
                  <a:latin typeface="Calibri" panose="020F0502020204030204"/>
                </a:rPr>
                <a:t> en Ontsluiten</a:t>
              </a:r>
            </a:p>
          </p:txBody>
        </p:sp>
        <p:sp>
          <p:nvSpPr>
            <p:cNvPr id="4" name="Rechthoek: afgeronde hoeken 55">
              <a:extLst>
                <a:ext uri="{FF2B5EF4-FFF2-40B4-BE49-F238E27FC236}">
                  <a16:creationId xmlns:a16="http://schemas.microsoft.com/office/drawing/2014/main" id="{97253C00-BE50-F29A-D06B-3C3E9787DD44}"/>
                </a:ext>
              </a:extLst>
            </p:cNvPr>
            <p:cNvSpPr/>
            <p:nvPr/>
          </p:nvSpPr>
          <p:spPr>
            <a:xfrm>
              <a:off x="5513251" y="690705"/>
              <a:ext cx="15679546" cy="3457328"/>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algn="ctr" defTabSz="326578">
                <a:defRPr/>
              </a:pPr>
              <a:r>
                <a:rPr lang="nl-NL" sz="1000" b="1" dirty="0" err="1">
                  <a:solidFill>
                    <a:prstClr val="black"/>
                  </a:solidFill>
                  <a:latin typeface="Calibri" panose="020F0502020204030204"/>
                </a:rPr>
                <a:t>Bedrijfsfuncties</a:t>
              </a:r>
              <a:br>
                <a:rPr lang="nl-NL" sz="1000" b="1" dirty="0">
                  <a:solidFill>
                    <a:prstClr val="black"/>
                  </a:solidFill>
                  <a:latin typeface="Calibri" panose="020F0502020204030204"/>
                </a:rPr>
              </a:br>
              <a:r>
                <a:rPr lang="nl-NL" sz="1000" b="1" dirty="0">
                  <a:solidFill>
                    <a:prstClr val="black"/>
                  </a:solidFill>
                  <a:latin typeface="Calibri" panose="020F0502020204030204"/>
                </a:rPr>
                <a:t>Beschikbaar stellen</a:t>
              </a:r>
            </a:p>
          </p:txBody>
        </p:sp>
        <p:sp>
          <p:nvSpPr>
            <p:cNvPr id="6" name="Rechthoek: afgeronde hoeken 55">
              <a:extLst>
                <a:ext uri="{FF2B5EF4-FFF2-40B4-BE49-F238E27FC236}">
                  <a16:creationId xmlns:a16="http://schemas.microsoft.com/office/drawing/2014/main" id="{1BDEB1AD-A0D4-1CA8-A270-91A89688E3EF}"/>
                </a:ext>
              </a:extLst>
            </p:cNvPr>
            <p:cNvSpPr/>
            <p:nvPr/>
          </p:nvSpPr>
          <p:spPr>
            <a:xfrm>
              <a:off x="5533853" y="7215049"/>
              <a:ext cx="15658944" cy="1347494"/>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vert="vert270" rtlCol="0" anchor="t" anchorCtr="0"/>
            <a:lstStyle/>
            <a:p>
              <a:pPr algn="ctr" defTabSz="326578">
                <a:defRPr/>
              </a:pPr>
              <a:r>
                <a:rPr lang="nl-NL" sz="1000" b="1" dirty="0">
                  <a:solidFill>
                    <a:prstClr val="black"/>
                  </a:solidFill>
                  <a:latin typeface="Calibri" panose="020F0502020204030204"/>
                </a:rPr>
                <a:t>Ondersteunende</a:t>
              </a:r>
              <a:br>
                <a:rPr lang="nl-NL" sz="1000" b="1" dirty="0">
                  <a:solidFill>
                    <a:prstClr val="black"/>
                  </a:solidFill>
                  <a:latin typeface="Calibri" panose="020F0502020204030204"/>
                </a:rPr>
              </a:br>
              <a:r>
                <a:rPr lang="nl-NL" sz="1000" b="1" dirty="0">
                  <a:solidFill>
                    <a:prstClr val="black"/>
                  </a:solidFill>
                  <a:latin typeface="Calibri" panose="020F0502020204030204"/>
                </a:rPr>
                <a:t>Functies</a:t>
              </a:r>
            </a:p>
          </p:txBody>
        </p:sp>
      </p:grpSp>
      <p:cxnSp>
        <p:nvCxnSpPr>
          <p:cNvPr id="41" name="Rechte verbindingslijn 40">
            <a:extLst>
              <a:ext uri="{FF2B5EF4-FFF2-40B4-BE49-F238E27FC236}">
                <a16:creationId xmlns:a16="http://schemas.microsoft.com/office/drawing/2014/main" id="{730BBB1B-88C8-9A74-84FC-B7398F2D8342}"/>
              </a:ext>
              <a:ext uri="{C183D7F6-B498-43B3-948B-1728B52AA6E4}">
                <adec:decorative xmlns:adec="http://schemas.microsoft.com/office/drawing/2017/decorative" val="1"/>
              </a:ext>
            </a:extLst>
          </p:cNvPr>
          <p:cNvCxnSpPr>
            <a:cxnSpLocks/>
          </p:cNvCxnSpPr>
          <p:nvPr/>
        </p:nvCxnSpPr>
        <p:spPr>
          <a:xfrm>
            <a:off x="2269894" y="278191"/>
            <a:ext cx="13484" cy="63232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C958E2C5-0970-2E81-D5B4-2640EC9E167C}"/>
              </a:ext>
              <a:ext uri="{C183D7F6-B498-43B3-948B-1728B52AA6E4}">
                <adec:decorative xmlns:adec="http://schemas.microsoft.com/office/drawing/2017/decorative" val="1"/>
              </a:ext>
            </a:extLst>
          </p:cNvPr>
          <p:cNvCxnSpPr>
            <a:cxnSpLocks/>
          </p:cNvCxnSpPr>
          <p:nvPr/>
        </p:nvCxnSpPr>
        <p:spPr>
          <a:xfrm>
            <a:off x="3914893" y="234027"/>
            <a:ext cx="0" cy="632828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456DC5F6-732A-9A46-F8D7-EB53FFF1EA61}"/>
              </a:ext>
              <a:ext uri="{C183D7F6-B498-43B3-948B-1728B52AA6E4}">
                <adec:decorative xmlns:adec="http://schemas.microsoft.com/office/drawing/2017/decorative" val="1"/>
              </a:ext>
            </a:extLst>
          </p:cNvPr>
          <p:cNvSpPr txBox="1"/>
          <p:nvPr/>
        </p:nvSpPr>
        <p:spPr>
          <a:xfrm>
            <a:off x="-1" y="-26942"/>
            <a:ext cx="7623476" cy="24622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defTabSz="326578">
              <a:defRPr/>
            </a:pPr>
            <a:r>
              <a:rPr lang="nl-NL" sz="1000" b="1" dirty="0">
                <a:solidFill>
                  <a:prstClr val="black"/>
                </a:solidFill>
                <a:latin typeface="Calibri" panose="020F0502020204030204"/>
              </a:rPr>
              <a:t>Integrale portfolioprognose DSO-LV 2026 en verder (rolling forecast 6 PI’s), versie november 2025</a:t>
            </a:r>
            <a:endParaRPr lang="nl-NL" sz="1000" b="1" dirty="0">
              <a:solidFill>
                <a:prstClr val="black"/>
              </a:solidFill>
              <a:highlight>
                <a:srgbClr val="FFFF00"/>
              </a:highlight>
              <a:latin typeface="Calibri" panose="020F0502020204030204"/>
            </a:endParaRPr>
          </a:p>
        </p:txBody>
      </p:sp>
      <p:sp>
        <p:nvSpPr>
          <p:cNvPr id="21" name="Tekstvak 20">
            <a:extLst>
              <a:ext uri="{FF2B5EF4-FFF2-40B4-BE49-F238E27FC236}">
                <a16:creationId xmlns:a16="http://schemas.microsoft.com/office/drawing/2014/main" id="{3A779630-58AA-D0CE-62CF-9862E5E0D06B}"/>
              </a:ext>
              <a:ext uri="{C183D7F6-B498-43B3-948B-1728B52AA6E4}">
                <adec:decorative xmlns:adec="http://schemas.microsoft.com/office/drawing/2017/decorative" val="1"/>
              </a:ext>
            </a:extLst>
          </p:cNvPr>
          <p:cNvSpPr txBox="1"/>
          <p:nvPr/>
        </p:nvSpPr>
        <p:spPr>
          <a:xfrm>
            <a:off x="688422" y="433823"/>
            <a:ext cx="2495284" cy="312137"/>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BF03: Besluiten en beschikbaar stellen omgevingsdocumenten</a:t>
            </a:r>
          </a:p>
        </p:txBody>
      </p:sp>
      <p:sp>
        <p:nvSpPr>
          <p:cNvPr id="23" name="Tekstvak 22">
            <a:extLst>
              <a:ext uri="{FF2B5EF4-FFF2-40B4-BE49-F238E27FC236}">
                <a16:creationId xmlns:a16="http://schemas.microsoft.com/office/drawing/2014/main" id="{D298A5D4-BC90-10BC-1C76-8D8C1BCA0BE4}"/>
              </a:ext>
              <a:ext uri="{C183D7F6-B498-43B3-948B-1728B52AA6E4}">
                <adec:decorative xmlns:adec="http://schemas.microsoft.com/office/drawing/2017/decorative" val="1"/>
              </a:ext>
            </a:extLst>
          </p:cNvPr>
          <p:cNvSpPr txBox="1"/>
          <p:nvPr/>
        </p:nvSpPr>
        <p:spPr>
          <a:xfrm>
            <a:off x="719753" y="3037757"/>
            <a:ext cx="2547012"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BF04: Beschikbaar stellen toepasbare regels</a:t>
            </a:r>
          </a:p>
        </p:txBody>
      </p:sp>
      <p:sp>
        <p:nvSpPr>
          <p:cNvPr id="24" name="Tekstvak 23">
            <a:extLst>
              <a:ext uri="{FF2B5EF4-FFF2-40B4-BE49-F238E27FC236}">
                <a16:creationId xmlns:a16="http://schemas.microsoft.com/office/drawing/2014/main" id="{427A7CC4-EE05-91DB-83DD-3687578BC1F0}"/>
              </a:ext>
              <a:ext uri="{C183D7F6-B498-43B3-948B-1728B52AA6E4}">
                <adec:decorative xmlns:adec="http://schemas.microsoft.com/office/drawing/2017/decorative" val="1"/>
              </a:ext>
            </a:extLst>
          </p:cNvPr>
          <p:cNvSpPr txBox="1"/>
          <p:nvPr/>
        </p:nvSpPr>
        <p:spPr>
          <a:xfrm>
            <a:off x="708359" y="4635855"/>
            <a:ext cx="833474"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BF01: Oriënteren </a:t>
            </a:r>
          </a:p>
        </p:txBody>
      </p:sp>
      <p:sp>
        <p:nvSpPr>
          <p:cNvPr id="25" name="Tekstvak 24">
            <a:extLst>
              <a:ext uri="{FF2B5EF4-FFF2-40B4-BE49-F238E27FC236}">
                <a16:creationId xmlns:a16="http://schemas.microsoft.com/office/drawing/2014/main" id="{E52E8D50-E30B-E688-A042-41F8FCE7182D}"/>
              </a:ext>
              <a:ext uri="{C183D7F6-B498-43B3-948B-1728B52AA6E4}">
                <adec:decorative xmlns:adec="http://schemas.microsoft.com/office/drawing/2017/decorative" val="1"/>
              </a:ext>
            </a:extLst>
          </p:cNvPr>
          <p:cNvSpPr txBox="1"/>
          <p:nvPr/>
        </p:nvSpPr>
        <p:spPr>
          <a:xfrm>
            <a:off x="704956" y="3229677"/>
            <a:ext cx="2562672"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BF02: Opstellen, indienen en afhandelen aanvraag / melding</a:t>
            </a:r>
          </a:p>
        </p:txBody>
      </p:sp>
      <p:sp>
        <p:nvSpPr>
          <p:cNvPr id="28" name="Tekstvak 27">
            <a:extLst>
              <a:ext uri="{FF2B5EF4-FFF2-40B4-BE49-F238E27FC236}">
                <a16:creationId xmlns:a16="http://schemas.microsoft.com/office/drawing/2014/main" id="{131FF656-3F83-7245-B521-96E8ADEF6005}"/>
              </a:ext>
              <a:ext uri="{C183D7F6-B498-43B3-948B-1728B52AA6E4}">
                <adec:decorative xmlns:adec="http://schemas.microsoft.com/office/drawing/2017/decorative" val="1"/>
              </a:ext>
            </a:extLst>
          </p:cNvPr>
          <p:cNvSpPr txBox="1"/>
          <p:nvPr/>
        </p:nvSpPr>
        <p:spPr>
          <a:xfrm>
            <a:off x="695969" y="2503742"/>
            <a:ext cx="2893856"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BF05: Beschikbaarstellen informatieproducten</a:t>
            </a:r>
          </a:p>
        </p:txBody>
      </p:sp>
      <p:sp>
        <p:nvSpPr>
          <p:cNvPr id="29" name="Tekstvak 28">
            <a:extLst>
              <a:ext uri="{FF2B5EF4-FFF2-40B4-BE49-F238E27FC236}">
                <a16:creationId xmlns:a16="http://schemas.microsoft.com/office/drawing/2014/main" id="{BDB504A2-B5E4-1DF5-11AB-067EFD3E810C}"/>
              </a:ext>
              <a:ext uri="{C183D7F6-B498-43B3-948B-1728B52AA6E4}">
                <adec:decorative xmlns:adec="http://schemas.microsoft.com/office/drawing/2017/decorative" val="1"/>
              </a:ext>
            </a:extLst>
          </p:cNvPr>
          <p:cNvSpPr txBox="1"/>
          <p:nvPr/>
        </p:nvSpPr>
        <p:spPr>
          <a:xfrm>
            <a:off x="682736" y="5142162"/>
            <a:ext cx="3267238"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BF06: Beschikbaar stellen begrippen, informatiemodellen en datasets (één taal) </a:t>
            </a:r>
          </a:p>
        </p:txBody>
      </p:sp>
      <p:sp>
        <p:nvSpPr>
          <p:cNvPr id="30" name="Tekstvak 29">
            <a:extLst>
              <a:ext uri="{FF2B5EF4-FFF2-40B4-BE49-F238E27FC236}">
                <a16:creationId xmlns:a16="http://schemas.microsoft.com/office/drawing/2014/main" id="{1BAB2E43-86E1-1554-556D-AECDBA74F2C6}"/>
              </a:ext>
              <a:ext uri="{C183D7F6-B498-43B3-948B-1728B52AA6E4}">
                <adec:decorative xmlns:adec="http://schemas.microsoft.com/office/drawing/2017/decorative" val="1"/>
              </a:ext>
            </a:extLst>
          </p:cNvPr>
          <p:cNvSpPr txBox="1"/>
          <p:nvPr/>
        </p:nvSpPr>
        <p:spPr>
          <a:xfrm>
            <a:off x="688421" y="5309365"/>
            <a:ext cx="3111856" cy="202235"/>
          </a:xfrm>
          <a:prstGeom prst="rect">
            <a:avLst/>
          </a:prstGeom>
          <a:noFill/>
        </p:spPr>
        <p:txBody>
          <a:bodyPr wrap="square">
            <a:spAutoFit/>
          </a:bodyPr>
          <a:lstStyle/>
          <a:p>
            <a:pPr defTabSz="326578">
              <a:defRPr/>
            </a:pPr>
            <a:r>
              <a:rPr lang="nl-NL" sz="714" b="1" dirty="0">
                <a:solidFill>
                  <a:prstClr val="black"/>
                </a:solidFill>
                <a:latin typeface="Calibri" panose="020F0502020204030204"/>
              </a:rPr>
              <a:t>BF07: Uitwisselen gegevens (Open Stelsel voor Derden)</a:t>
            </a:r>
          </a:p>
        </p:txBody>
      </p:sp>
      <p:sp>
        <p:nvSpPr>
          <p:cNvPr id="33" name="Tekstvak 32">
            <a:extLst>
              <a:ext uri="{FF2B5EF4-FFF2-40B4-BE49-F238E27FC236}">
                <a16:creationId xmlns:a16="http://schemas.microsoft.com/office/drawing/2014/main" id="{99858302-37A0-89B4-AAE8-7850257BED43}"/>
              </a:ext>
              <a:ext uri="{C183D7F6-B498-43B3-948B-1728B52AA6E4}">
                <adec:decorative xmlns:adec="http://schemas.microsoft.com/office/drawing/2017/decorative" val="1"/>
              </a:ext>
            </a:extLst>
          </p:cNvPr>
          <p:cNvSpPr txBox="1"/>
          <p:nvPr/>
        </p:nvSpPr>
        <p:spPr>
          <a:xfrm>
            <a:off x="1176160" y="216168"/>
            <a:ext cx="952505" cy="246221"/>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ED7D31">
                    <a:lumMod val="75000"/>
                  </a:srgbClr>
                </a:solidFill>
                <a:effectLst/>
                <a:uLnTx/>
                <a:uFillTx/>
                <a:latin typeface="Calibri" panose="020F0502020204030204"/>
              </a:defRPr>
            </a:lvl1pPr>
          </a:lstStyle>
          <a:p>
            <a:pPr defTabSz="326578"/>
            <a:r>
              <a:rPr lang="nl-NL" sz="1000" dirty="0"/>
              <a:t>Q1 ’26 | PI-37 </a:t>
            </a:r>
          </a:p>
        </p:txBody>
      </p:sp>
      <p:sp>
        <p:nvSpPr>
          <p:cNvPr id="38" name="Tekstvak 37">
            <a:extLst>
              <a:ext uri="{FF2B5EF4-FFF2-40B4-BE49-F238E27FC236}">
                <a16:creationId xmlns:a16="http://schemas.microsoft.com/office/drawing/2014/main" id="{656AF483-5948-1554-463A-8DD21B661A56}"/>
              </a:ext>
              <a:ext uri="{C183D7F6-B498-43B3-948B-1728B52AA6E4}">
                <adec:decorative xmlns:adec="http://schemas.microsoft.com/office/drawing/2017/decorative" val="1"/>
              </a:ext>
            </a:extLst>
          </p:cNvPr>
          <p:cNvSpPr txBox="1"/>
          <p:nvPr/>
        </p:nvSpPr>
        <p:spPr>
          <a:xfrm>
            <a:off x="2746886" y="206149"/>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Q2 ‘26 | PI-38</a:t>
            </a:r>
          </a:p>
        </p:txBody>
      </p:sp>
      <p:cxnSp>
        <p:nvCxnSpPr>
          <p:cNvPr id="45" name="Rechte verbindingslijn 44">
            <a:extLst>
              <a:ext uri="{FF2B5EF4-FFF2-40B4-BE49-F238E27FC236}">
                <a16:creationId xmlns:a16="http://schemas.microsoft.com/office/drawing/2014/main" id="{CCFFE863-106F-E06A-AF42-55653E36D570}"/>
              </a:ext>
              <a:ext uri="{C183D7F6-B498-43B3-948B-1728B52AA6E4}">
                <adec:decorative xmlns:adec="http://schemas.microsoft.com/office/drawing/2017/decorative" val="1"/>
              </a:ext>
            </a:extLst>
          </p:cNvPr>
          <p:cNvCxnSpPr>
            <a:cxnSpLocks/>
          </p:cNvCxnSpPr>
          <p:nvPr/>
        </p:nvCxnSpPr>
        <p:spPr>
          <a:xfrm>
            <a:off x="5498436" y="253361"/>
            <a:ext cx="0" cy="631495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BE5E1B6E-49DA-0C13-89A1-F70D9FB1753C}"/>
              </a:ext>
              <a:ext uri="{C183D7F6-B498-43B3-948B-1728B52AA6E4}">
                <adec:decorative xmlns:adec="http://schemas.microsoft.com/office/drawing/2017/decorative" val="1"/>
              </a:ext>
            </a:extLst>
          </p:cNvPr>
          <p:cNvCxnSpPr>
            <a:cxnSpLocks/>
          </p:cNvCxnSpPr>
          <p:nvPr/>
        </p:nvCxnSpPr>
        <p:spPr>
          <a:xfrm>
            <a:off x="7096783" y="251006"/>
            <a:ext cx="0" cy="63485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40958D99-26DA-154F-BE38-B8C87F08667D}"/>
              </a:ext>
              <a:ext uri="{C183D7F6-B498-43B3-948B-1728B52AA6E4}">
                <adec:decorative xmlns:adec="http://schemas.microsoft.com/office/drawing/2017/decorative" val="1"/>
              </a:ext>
            </a:extLst>
          </p:cNvPr>
          <p:cNvCxnSpPr>
            <a:cxnSpLocks/>
          </p:cNvCxnSpPr>
          <p:nvPr/>
        </p:nvCxnSpPr>
        <p:spPr>
          <a:xfrm>
            <a:off x="10129992" y="291454"/>
            <a:ext cx="44751" cy="6213433"/>
          </a:xfrm>
          <a:prstGeom prst="line">
            <a:avLst/>
          </a:prstGeom>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8" name="Rectangle: Rounded Corners 50">
            <a:hlinkClick r:id="" action="ppaction://noaction"/>
            <a:extLst>
              <a:ext uri="{FF2B5EF4-FFF2-40B4-BE49-F238E27FC236}">
                <a16:creationId xmlns:a16="http://schemas.microsoft.com/office/drawing/2014/main" id="{2ABAD451-901D-00FF-8AA1-28A859A77A72}"/>
              </a:ext>
              <a:ext uri="{C183D7F6-B498-43B3-948B-1728B52AA6E4}">
                <adec:decorative xmlns:adec="http://schemas.microsoft.com/office/drawing/2017/decorative" val="1"/>
              </a:ext>
            </a:extLst>
          </p:cNvPr>
          <p:cNvSpPr/>
          <p:nvPr/>
        </p:nvSpPr>
        <p:spPr>
          <a:xfrm>
            <a:off x="732545" y="4053359"/>
            <a:ext cx="6343028" cy="12716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 Eén loket – gebruikersvriendelijkheid </a:t>
            </a:r>
            <a:r>
              <a:rPr lang="nl-NL" sz="750" dirty="0" err="1">
                <a:solidFill>
                  <a:prstClr val="black"/>
                </a:solidFill>
                <a:highlight>
                  <a:srgbClr val="00FF00"/>
                </a:highlight>
                <a:latin typeface="Calibri" panose="020F0502020204030204"/>
              </a:rPr>
              <a:t>vergunningcheck</a:t>
            </a:r>
            <a:r>
              <a:rPr lang="nl-NL" sz="750" dirty="0">
                <a:solidFill>
                  <a:prstClr val="black"/>
                </a:solidFill>
                <a:highlight>
                  <a:srgbClr val="00FF00"/>
                </a:highlight>
                <a:latin typeface="Calibri" panose="020F0502020204030204"/>
              </a:rPr>
              <a:t> en aanvragen van omgevingsloket [PORT-7]</a:t>
            </a:r>
          </a:p>
        </p:txBody>
      </p:sp>
      <p:sp>
        <p:nvSpPr>
          <p:cNvPr id="122" name="Rectangle: Rounded Corners 50">
            <a:extLst>
              <a:ext uri="{FF2B5EF4-FFF2-40B4-BE49-F238E27FC236}">
                <a16:creationId xmlns:a16="http://schemas.microsoft.com/office/drawing/2014/main" id="{0596E36B-A868-A9F2-7BE5-C62DB00FD3E0}"/>
              </a:ext>
              <a:ext uri="{C183D7F6-B498-43B3-948B-1728B52AA6E4}">
                <adec:decorative xmlns:adec="http://schemas.microsoft.com/office/drawing/2017/decorative" val="1"/>
              </a:ext>
            </a:extLst>
          </p:cNvPr>
          <p:cNvSpPr/>
          <p:nvPr/>
        </p:nvSpPr>
        <p:spPr>
          <a:xfrm>
            <a:off x="738781" y="1496198"/>
            <a:ext cx="10625419" cy="137016"/>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Complexe mutatie scenario’s (STOP 1.4) [PORT-52]</a:t>
            </a:r>
          </a:p>
        </p:txBody>
      </p:sp>
      <p:sp>
        <p:nvSpPr>
          <p:cNvPr id="123" name="Rectangle: Rounded Corners 50">
            <a:extLst>
              <a:ext uri="{FF2B5EF4-FFF2-40B4-BE49-F238E27FC236}">
                <a16:creationId xmlns:a16="http://schemas.microsoft.com/office/drawing/2014/main" id="{4B7088A4-8262-F7A3-9E7E-F0F99732AC8E}"/>
              </a:ext>
              <a:ext uri="{C183D7F6-B498-43B3-948B-1728B52AA6E4}">
                <adec:decorative xmlns:adec="http://schemas.microsoft.com/office/drawing/2017/decorative" val="1"/>
              </a:ext>
            </a:extLst>
          </p:cNvPr>
          <p:cNvSpPr/>
          <p:nvPr/>
        </p:nvSpPr>
        <p:spPr>
          <a:xfrm>
            <a:off x="7081979" y="953138"/>
            <a:ext cx="4282221" cy="114769"/>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a:solidFill>
                  <a:prstClr val="black"/>
                </a:solidFill>
                <a:highlight>
                  <a:srgbClr val="00FF00"/>
                </a:highlight>
                <a:latin typeface="Calibri" panose="020F0502020204030204"/>
              </a:rPr>
              <a:t>Specifieke mutatie scenario’s [PORT-31]</a:t>
            </a:r>
          </a:p>
        </p:txBody>
      </p:sp>
      <p:sp>
        <p:nvSpPr>
          <p:cNvPr id="133" name="Rectangle: Rounded Corners 50">
            <a:hlinkClick r:id="" action="ppaction://noaction"/>
            <a:extLst>
              <a:ext uri="{FF2B5EF4-FFF2-40B4-BE49-F238E27FC236}">
                <a16:creationId xmlns:a16="http://schemas.microsoft.com/office/drawing/2014/main" id="{1D5A9E22-5DA8-39B6-5788-52D003219F8C}"/>
              </a:ext>
              <a:ext uri="{C183D7F6-B498-43B3-948B-1728B52AA6E4}">
                <adec:decorative xmlns:adec="http://schemas.microsoft.com/office/drawing/2017/decorative" val="1"/>
              </a:ext>
            </a:extLst>
          </p:cNvPr>
          <p:cNvSpPr/>
          <p:nvPr/>
        </p:nvSpPr>
        <p:spPr>
          <a:xfrm>
            <a:off x="744968" y="4225251"/>
            <a:ext cx="3176331" cy="100259"/>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Ondersteunen Toezicht en Handhaving – gebruik SWF [PORT-32]</a:t>
            </a:r>
          </a:p>
        </p:txBody>
      </p:sp>
      <p:sp>
        <p:nvSpPr>
          <p:cNvPr id="138" name="Rectangle: Rounded Corners 50">
            <a:extLst>
              <a:ext uri="{FF2B5EF4-FFF2-40B4-BE49-F238E27FC236}">
                <a16:creationId xmlns:a16="http://schemas.microsoft.com/office/drawing/2014/main" id="{4EA76268-9908-3B09-C114-BE14B980079B}"/>
              </a:ext>
              <a:ext uri="{C183D7F6-B498-43B3-948B-1728B52AA6E4}">
                <adec:decorative xmlns:adec="http://schemas.microsoft.com/office/drawing/2017/decorative" val="1"/>
              </a:ext>
            </a:extLst>
          </p:cNvPr>
          <p:cNvSpPr/>
          <p:nvPr/>
        </p:nvSpPr>
        <p:spPr>
          <a:xfrm>
            <a:off x="731126" y="1895247"/>
            <a:ext cx="3188696" cy="12432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a:solidFill>
                  <a:prstClr val="black"/>
                </a:solidFill>
                <a:highlight>
                  <a:srgbClr val="00FF00"/>
                </a:highlight>
                <a:latin typeface="Calibri" panose="020F0502020204030204"/>
              </a:rPr>
              <a:t>High Value Dataset [PORT-124]</a:t>
            </a:r>
          </a:p>
        </p:txBody>
      </p:sp>
      <p:sp>
        <p:nvSpPr>
          <p:cNvPr id="140" name="Rectangle: Rounded Corners 50">
            <a:extLst>
              <a:ext uri="{FF2B5EF4-FFF2-40B4-BE49-F238E27FC236}">
                <a16:creationId xmlns:a16="http://schemas.microsoft.com/office/drawing/2014/main" id="{DA33F469-C262-B2BF-F8C1-7331DD55312A}"/>
              </a:ext>
              <a:ext uri="{C183D7F6-B498-43B3-948B-1728B52AA6E4}">
                <adec:decorative xmlns:adec="http://schemas.microsoft.com/office/drawing/2017/decorative" val="1"/>
              </a:ext>
            </a:extLst>
          </p:cNvPr>
          <p:cNvSpPr/>
          <p:nvPr/>
        </p:nvSpPr>
        <p:spPr>
          <a:xfrm>
            <a:off x="738781" y="1119594"/>
            <a:ext cx="3181041" cy="128548"/>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Concurrent Versioning in de planketen [PORT-46]</a:t>
            </a:r>
          </a:p>
        </p:txBody>
      </p:sp>
      <p:sp>
        <p:nvSpPr>
          <p:cNvPr id="142" name="Rectangle: Rounded Corners 50">
            <a:extLst>
              <a:ext uri="{FF2B5EF4-FFF2-40B4-BE49-F238E27FC236}">
                <a16:creationId xmlns:a16="http://schemas.microsoft.com/office/drawing/2014/main" id="{3BC8EABD-A53E-E20C-844F-75C80D890D2A}"/>
              </a:ext>
              <a:ext uri="{C183D7F6-B498-43B3-948B-1728B52AA6E4}">
                <adec:decorative xmlns:adec="http://schemas.microsoft.com/office/drawing/2017/decorative" val="1"/>
              </a:ext>
            </a:extLst>
          </p:cNvPr>
          <p:cNvSpPr/>
          <p:nvPr/>
        </p:nvSpPr>
        <p:spPr>
          <a:xfrm>
            <a:off x="731126" y="2079145"/>
            <a:ext cx="3163294" cy="14606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a:solidFill>
                  <a:prstClr val="black"/>
                </a:solidFill>
                <a:highlight>
                  <a:srgbClr val="00FF00"/>
                </a:highlight>
                <a:latin typeface="Calibri" panose="020F0502020204030204"/>
              </a:rPr>
              <a:t>Motie Moonen [PORT-125]</a:t>
            </a:r>
          </a:p>
        </p:txBody>
      </p:sp>
      <p:sp>
        <p:nvSpPr>
          <p:cNvPr id="143" name="Rectangle: Rounded Corners 50">
            <a:extLst>
              <a:ext uri="{FF2B5EF4-FFF2-40B4-BE49-F238E27FC236}">
                <a16:creationId xmlns:a16="http://schemas.microsoft.com/office/drawing/2014/main" id="{741A4DDE-2696-46EE-11FB-43AA38577060}"/>
              </a:ext>
              <a:ext uri="{C183D7F6-B498-43B3-948B-1728B52AA6E4}">
                <adec:decorative xmlns:adec="http://schemas.microsoft.com/office/drawing/2017/decorative" val="1"/>
              </a:ext>
            </a:extLst>
          </p:cNvPr>
          <p:cNvSpPr/>
          <p:nvPr/>
        </p:nvSpPr>
        <p:spPr>
          <a:xfrm>
            <a:off x="732544" y="1700655"/>
            <a:ext cx="10631656" cy="122309"/>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14" dirty="0">
                <a:solidFill>
                  <a:prstClr val="black"/>
                </a:solidFill>
                <a:highlight>
                  <a:srgbClr val="00FF00"/>
                </a:highlight>
                <a:latin typeface="Calibri" panose="020F0502020204030204"/>
              </a:rPr>
              <a:t>Rijksautomatisering: Raadplegen vigerende OW-Besluiten [PORT-63]</a:t>
            </a:r>
          </a:p>
        </p:txBody>
      </p:sp>
      <p:sp>
        <p:nvSpPr>
          <p:cNvPr id="145" name="Rectangle: Rounded Corners 50">
            <a:extLst>
              <a:ext uri="{FF2B5EF4-FFF2-40B4-BE49-F238E27FC236}">
                <a16:creationId xmlns:a16="http://schemas.microsoft.com/office/drawing/2014/main" id="{636B2E64-FCBD-D2D2-4366-35FC1AB5571D}"/>
              </a:ext>
              <a:ext uri="{C183D7F6-B498-43B3-948B-1728B52AA6E4}">
                <adec:decorative xmlns:adec="http://schemas.microsoft.com/office/drawing/2017/decorative" val="1"/>
              </a:ext>
            </a:extLst>
          </p:cNvPr>
          <p:cNvSpPr/>
          <p:nvPr/>
        </p:nvSpPr>
        <p:spPr>
          <a:xfrm>
            <a:off x="3914893" y="6272735"/>
            <a:ext cx="6245512" cy="100328"/>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Leveranciers Testomgeving (LTO) [PORT-76]</a:t>
            </a:r>
          </a:p>
        </p:txBody>
      </p:sp>
      <p:sp>
        <p:nvSpPr>
          <p:cNvPr id="148" name="Rectangle: Rounded Corners 50">
            <a:extLst>
              <a:ext uri="{FF2B5EF4-FFF2-40B4-BE49-F238E27FC236}">
                <a16:creationId xmlns:a16="http://schemas.microsoft.com/office/drawing/2014/main" id="{7EFD6FF2-D607-EAD4-FC68-083616BD9ADF}"/>
              </a:ext>
              <a:ext uri="{C183D7F6-B498-43B3-948B-1728B52AA6E4}">
                <adec:decorative xmlns:adec="http://schemas.microsoft.com/office/drawing/2017/decorative" val="1"/>
              </a:ext>
            </a:extLst>
          </p:cNvPr>
          <p:cNvSpPr/>
          <p:nvPr/>
        </p:nvSpPr>
        <p:spPr>
          <a:xfrm>
            <a:off x="720434" y="6596163"/>
            <a:ext cx="6359307" cy="113776"/>
          </a:xfrm>
          <a:prstGeom prst="round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14" dirty="0">
                <a:solidFill>
                  <a:prstClr val="black"/>
                </a:solidFill>
                <a:highlight>
                  <a:srgbClr val="00FF00"/>
                </a:highlight>
                <a:latin typeface="Calibri" panose="020F0502020204030204"/>
              </a:rPr>
              <a:t>Inrichten monitoring ten behoeve van het leveren van stuurinformatie over de werking van het stelsel [PORT-71]</a:t>
            </a:r>
          </a:p>
        </p:txBody>
      </p:sp>
      <p:sp>
        <p:nvSpPr>
          <p:cNvPr id="3" name="Rectangle: Rounded Corners 50">
            <a:hlinkClick r:id="" action="ppaction://noaction"/>
            <a:extLst>
              <a:ext uri="{FF2B5EF4-FFF2-40B4-BE49-F238E27FC236}">
                <a16:creationId xmlns:a16="http://schemas.microsoft.com/office/drawing/2014/main" id="{FD384F6B-2F18-1CF8-11F6-80C96D745104}"/>
              </a:ext>
              <a:ext uri="{C183D7F6-B498-43B3-948B-1728B52AA6E4}">
                <adec:decorative xmlns:adec="http://schemas.microsoft.com/office/drawing/2017/decorative" val="1"/>
              </a:ext>
            </a:extLst>
          </p:cNvPr>
          <p:cNvSpPr/>
          <p:nvPr/>
        </p:nvSpPr>
        <p:spPr>
          <a:xfrm>
            <a:off x="746413" y="763250"/>
            <a:ext cx="1545000" cy="137498"/>
          </a:xfrm>
          <a:prstGeom prst="roundRect">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Proefpublicatie  [PORT-107]</a:t>
            </a:r>
          </a:p>
        </p:txBody>
      </p:sp>
      <p:sp>
        <p:nvSpPr>
          <p:cNvPr id="129" name="Rectangle: Rounded Corners 50">
            <a:extLst>
              <a:ext uri="{FF2B5EF4-FFF2-40B4-BE49-F238E27FC236}">
                <a16:creationId xmlns:a16="http://schemas.microsoft.com/office/drawing/2014/main" id="{70433265-5595-D7C8-025D-26E931ACFCB9}"/>
              </a:ext>
              <a:ext uri="{C183D7F6-B498-43B3-948B-1728B52AA6E4}">
                <adec:decorative xmlns:adec="http://schemas.microsoft.com/office/drawing/2017/decorative" val="1"/>
              </a:ext>
            </a:extLst>
          </p:cNvPr>
          <p:cNvSpPr/>
          <p:nvPr/>
        </p:nvSpPr>
        <p:spPr>
          <a:xfrm>
            <a:off x="743088" y="2808322"/>
            <a:ext cx="7841483" cy="100932"/>
          </a:xfrm>
          <a:prstGeom prst="round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750" dirty="0" err="1">
                <a:solidFill>
                  <a:prstClr val="black"/>
                </a:solidFill>
                <a:highlight>
                  <a:srgbClr val="00FF00"/>
                </a:highlight>
                <a:latin typeface="Calibri" panose="020F0502020204030204"/>
              </a:rPr>
              <a:t>Aansl</a:t>
            </a:r>
            <a:r>
              <a:rPr lang="nl-NL" sz="750" dirty="0">
                <a:solidFill>
                  <a:prstClr val="black"/>
                </a:solidFill>
                <a:highlight>
                  <a:srgbClr val="00FF00"/>
                </a:highlight>
                <a:latin typeface="Calibri" panose="020F0502020204030204"/>
              </a:rPr>
              <a:t>. informatiebronnen geluid, natuur, publiekrechtelijke beperkingen en externe veiligheid  [PORT-30]</a:t>
            </a:r>
          </a:p>
        </p:txBody>
      </p:sp>
      <p:sp>
        <p:nvSpPr>
          <p:cNvPr id="141" name="Rectangle: Rounded Corners 50">
            <a:extLst>
              <a:ext uri="{FF2B5EF4-FFF2-40B4-BE49-F238E27FC236}">
                <a16:creationId xmlns:a16="http://schemas.microsoft.com/office/drawing/2014/main" id="{DA4479F0-AFE2-8019-9143-C448CC9C6827}"/>
              </a:ext>
              <a:ext uri="{C183D7F6-B498-43B3-948B-1728B52AA6E4}">
                <adec:decorative xmlns:adec="http://schemas.microsoft.com/office/drawing/2017/decorative" val="1"/>
              </a:ext>
            </a:extLst>
          </p:cNvPr>
          <p:cNvSpPr/>
          <p:nvPr/>
        </p:nvSpPr>
        <p:spPr>
          <a:xfrm>
            <a:off x="738781" y="1316271"/>
            <a:ext cx="6353071" cy="115853"/>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Afronden implementatie STOP 1.0 en IMOW (niet prioritair) [PORT-49]</a:t>
            </a:r>
          </a:p>
        </p:txBody>
      </p:sp>
      <p:sp>
        <p:nvSpPr>
          <p:cNvPr id="13" name="Rectangle: Rounded Corners 50">
            <a:extLst>
              <a:ext uri="{FF2B5EF4-FFF2-40B4-BE49-F238E27FC236}">
                <a16:creationId xmlns:a16="http://schemas.microsoft.com/office/drawing/2014/main" id="{C7DB7F15-CA76-3917-0D9C-02185A2719DB}"/>
              </a:ext>
              <a:ext uri="{C183D7F6-B498-43B3-948B-1728B52AA6E4}">
                <adec:decorative xmlns:adec="http://schemas.microsoft.com/office/drawing/2017/decorative" val="1"/>
              </a:ext>
            </a:extLst>
          </p:cNvPr>
          <p:cNvSpPr/>
          <p:nvPr/>
        </p:nvSpPr>
        <p:spPr>
          <a:xfrm>
            <a:off x="704956" y="3412794"/>
            <a:ext cx="6350932" cy="98874"/>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Samenwerken aan initiatieven PORT-4)</a:t>
            </a:r>
          </a:p>
        </p:txBody>
      </p:sp>
      <p:sp>
        <p:nvSpPr>
          <p:cNvPr id="124" name="Rectangle: Rounded Corners 50">
            <a:extLst>
              <a:ext uri="{FF2B5EF4-FFF2-40B4-BE49-F238E27FC236}">
                <a16:creationId xmlns:a16="http://schemas.microsoft.com/office/drawing/2014/main" id="{AA742653-EA0D-1362-39C0-EBDD7540921F}"/>
              </a:ext>
              <a:ext uri="{C183D7F6-B498-43B3-948B-1728B52AA6E4}">
                <adec:decorative xmlns:adec="http://schemas.microsoft.com/office/drawing/2017/decorative" val="1"/>
              </a:ext>
            </a:extLst>
          </p:cNvPr>
          <p:cNvSpPr/>
          <p:nvPr/>
        </p:nvSpPr>
        <p:spPr>
          <a:xfrm>
            <a:off x="7096783" y="591041"/>
            <a:ext cx="3073704" cy="9165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Ondersteunen TPOD Legger [PORT-10] </a:t>
            </a:r>
          </a:p>
        </p:txBody>
      </p:sp>
      <p:sp>
        <p:nvSpPr>
          <p:cNvPr id="127" name="Rectangle: Rounded Corners 50">
            <a:extLst>
              <a:ext uri="{FF2B5EF4-FFF2-40B4-BE49-F238E27FC236}">
                <a16:creationId xmlns:a16="http://schemas.microsoft.com/office/drawing/2014/main" id="{5B385721-169C-F38A-DEB2-245374EF1BC2}"/>
              </a:ext>
              <a:ext uri="{C183D7F6-B498-43B3-948B-1728B52AA6E4}">
                <adec:decorative xmlns:adec="http://schemas.microsoft.com/office/drawing/2017/decorative" val="1"/>
              </a:ext>
            </a:extLst>
          </p:cNvPr>
          <p:cNvSpPr/>
          <p:nvPr/>
        </p:nvSpPr>
        <p:spPr>
          <a:xfrm>
            <a:off x="743088" y="4818972"/>
            <a:ext cx="6343610" cy="155892"/>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Omgevingsvergunning zichtbaar in DSO-LV (TPOD)  [PORT-11]</a:t>
            </a:r>
          </a:p>
        </p:txBody>
      </p:sp>
      <p:sp>
        <p:nvSpPr>
          <p:cNvPr id="44" name="Tekstvak 43">
            <a:extLst>
              <a:ext uri="{FF2B5EF4-FFF2-40B4-BE49-F238E27FC236}">
                <a16:creationId xmlns:a16="http://schemas.microsoft.com/office/drawing/2014/main" id="{2158EF8B-B1D7-840F-5F20-37243542C5B9}"/>
              </a:ext>
              <a:ext uri="{C183D7F6-B498-43B3-948B-1728B52AA6E4}">
                <adec:decorative xmlns:adec="http://schemas.microsoft.com/office/drawing/2017/decorative" val="1"/>
              </a:ext>
            </a:extLst>
          </p:cNvPr>
          <p:cNvSpPr txBox="1"/>
          <p:nvPr/>
        </p:nvSpPr>
        <p:spPr>
          <a:xfrm>
            <a:off x="5838503" y="204231"/>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Q4 ‘26 | PI-40</a:t>
            </a:r>
          </a:p>
        </p:txBody>
      </p:sp>
      <p:cxnSp>
        <p:nvCxnSpPr>
          <p:cNvPr id="10" name="Rechte verbindingslijn 9">
            <a:extLst>
              <a:ext uri="{FF2B5EF4-FFF2-40B4-BE49-F238E27FC236}">
                <a16:creationId xmlns:a16="http://schemas.microsoft.com/office/drawing/2014/main" id="{B88E6679-1175-905A-F193-690AACA14238}"/>
              </a:ext>
              <a:ext uri="{C183D7F6-B498-43B3-948B-1728B52AA6E4}">
                <adec:decorative xmlns:adec="http://schemas.microsoft.com/office/drawing/2017/decorative" val="1"/>
              </a:ext>
            </a:extLst>
          </p:cNvPr>
          <p:cNvCxnSpPr>
            <a:cxnSpLocks/>
          </p:cNvCxnSpPr>
          <p:nvPr/>
        </p:nvCxnSpPr>
        <p:spPr>
          <a:xfrm>
            <a:off x="8584576" y="251006"/>
            <a:ext cx="0" cy="634856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1FDBFD14-E79D-2C8A-D17B-8CE3032C751E}"/>
              </a:ext>
              <a:ext uri="{C183D7F6-B498-43B3-948B-1728B52AA6E4}">
                <adec:decorative xmlns:adec="http://schemas.microsoft.com/office/drawing/2017/decorative" val="1"/>
              </a:ext>
            </a:extLst>
          </p:cNvPr>
          <p:cNvSpPr txBox="1"/>
          <p:nvPr/>
        </p:nvSpPr>
        <p:spPr>
          <a:xfrm>
            <a:off x="7396372" y="209620"/>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Q1 ‘27 | PI-41</a:t>
            </a:r>
          </a:p>
        </p:txBody>
      </p:sp>
      <p:sp>
        <p:nvSpPr>
          <p:cNvPr id="26" name="Rectangle: Rounded Corners 50">
            <a:extLst>
              <a:ext uri="{FF2B5EF4-FFF2-40B4-BE49-F238E27FC236}">
                <a16:creationId xmlns:a16="http://schemas.microsoft.com/office/drawing/2014/main" id="{D3FAA5F0-7C61-3CFD-FE34-96468D78A71D}"/>
              </a:ext>
              <a:ext uri="{C183D7F6-B498-43B3-948B-1728B52AA6E4}">
                <adec:decorative xmlns:adec="http://schemas.microsoft.com/office/drawing/2017/decorative" val="1"/>
              </a:ext>
            </a:extLst>
          </p:cNvPr>
          <p:cNvSpPr/>
          <p:nvPr/>
        </p:nvSpPr>
        <p:spPr>
          <a:xfrm>
            <a:off x="743336" y="5465387"/>
            <a:ext cx="6332234" cy="105144"/>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DSO als open stelsel voor derden [PORT-111]</a:t>
            </a:r>
          </a:p>
        </p:txBody>
      </p:sp>
      <p:sp>
        <p:nvSpPr>
          <p:cNvPr id="31" name="Rectangle: Rounded Corners 50">
            <a:extLst>
              <a:ext uri="{FF2B5EF4-FFF2-40B4-BE49-F238E27FC236}">
                <a16:creationId xmlns:a16="http://schemas.microsoft.com/office/drawing/2014/main" id="{3460746F-7620-119A-5ED8-6634A5B3719E}"/>
              </a:ext>
              <a:ext uri="{C183D7F6-B498-43B3-948B-1728B52AA6E4}">
                <adec:decorative xmlns:adec="http://schemas.microsoft.com/office/drawing/2017/decorative" val="1"/>
              </a:ext>
            </a:extLst>
          </p:cNvPr>
          <p:cNvSpPr/>
          <p:nvPr/>
        </p:nvSpPr>
        <p:spPr>
          <a:xfrm>
            <a:off x="727336" y="6446908"/>
            <a:ext cx="9457944" cy="100328"/>
          </a:xfrm>
          <a:prstGeom prst="roundRect">
            <a:avLst/>
          </a:prstGeom>
          <a:solidFill>
            <a:schemeClr val="bg2">
              <a:lumMod val="75000"/>
            </a:scheme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Beheerefficiency in exploitatie [PORT-110]</a:t>
            </a:r>
          </a:p>
        </p:txBody>
      </p:sp>
      <p:grpSp>
        <p:nvGrpSpPr>
          <p:cNvPr id="27" name="Groep 26">
            <a:extLst>
              <a:ext uri="{FF2B5EF4-FFF2-40B4-BE49-F238E27FC236}">
                <a16:creationId xmlns:a16="http://schemas.microsoft.com/office/drawing/2014/main" id="{CD0A3903-19C7-E32A-C0E2-1AD3BB41C39A}"/>
              </a:ext>
              <a:ext uri="{C183D7F6-B498-43B3-948B-1728B52AA6E4}">
                <adec:decorative xmlns:adec="http://schemas.microsoft.com/office/drawing/2017/decorative" val="1"/>
              </a:ext>
            </a:extLst>
          </p:cNvPr>
          <p:cNvGrpSpPr/>
          <p:nvPr/>
        </p:nvGrpSpPr>
        <p:grpSpPr>
          <a:xfrm>
            <a:off x="10349382" y="5858532"/>
            <a:ext cx="1746257" cy="688704"/>
            <a:chOff x="13288899" y="8410613"/>
            <a:chExt cx="3709060" cy="864269"/>
          </a:xfrm>
        </p:grpSpPr>
        <p:grpSp>
          <p:nvGrpSpPr>
            <p:cNvPr id="191" name="Groep 190">
              <a:extLst>
                <a:ext uri="{FF2B5EF4-FFF2-40B4-BE49-F238E27FC236}">
                  <a16:creationId xmlns:a16="http://schemas.microsoft.com/office/drawing/2014/main" id="{116B63A1-B85A-88F7-F0F7-A5A50C02C5F9}"/>
                </a:ext>
              </a:extLst>
            </p:cNvPr>
            <p:cNvGrpSpPr/>
            <p:nvPr/>
          </p:nvGrpSpPr>
          <p:grpSpPr>
            <a:xfrm>
              <a:off x="13288899" y="8410613"/>
              <a:ext cx="3709060" cy="864269"/>
              <a:chOff x="13901342" y="7960836"/>
              <a:chExt cx="3082967" cy="1576734"/>
            </a:xfrm>
          </p:grpSpPr>
          <p:sp>
            <p:nvSpPr>
              <p:cNvPr id="2" name="Rechthoek 1">
                <a:extLst>
                  <a:ext uri="{FF2B5EF4-FFF2-40B4-BE49-F238E27FC236}">
                    <a16:creationId xmlns:a16="http://schemas.microsoft.com/office/drawing/2014/main" id="{F25131CE-EF73-0AA4-9043-8A948A314354}"/>
                  </a:ext>
                </a:extLst>
              </p:cNvPr>
              <p:cNvSpPr/>
              <p:nvPr/>
            </p:nvSpPr>
            <p:spPr>
              <a:xfrm>
                <a:off x="13901342" y="7960836"/>
                <a:ext cx="3082967" cy="1576734"/>
              </a:xfrm>
              <a:prstGeom prst="rect">
                <a:avLst/>
              </a:prstGeom>
              <a:ln w="19050" cmpd="thickThin">
                <a:prstDash val="solid"/>
              </a:ln>
            </p:spPr>
            <p:style>
              <a:lnRef idx="2">
                <a:schemeClr val="dk1"/>
              </a:lnRef>
              <a:fillRef idx="1">
                <a:schemeClr val="lt1"/>
              </a:fillRef>
              <a:effectRef idx="0">
                <a:schemeClr val="dk1"/>
              </a:effectRef>
              <a:fontRef idx="minor">
                <a:schemeClr val="dk1"/>
              </a:fontRef>
            </p:style>
            <p:txBody>
              <a:bodyPr rtlCol="0" anchor="ctr"/>
              <a:lstStyle/>
              <a:p>
                <a:pPr algn="r" defTabSz="326578">
                  <a:defRPr/>
                </a:pPr>
                <a:r>
                  <a:rPr lang="nl-NL" sz="786" dirty="0">
                    <a:solidFill>
                      <a:prstClr val="black"/>
                    </a:solidFill>
                    <a:highlight>
                      <a:srgbClr val="FFFF00"/>
                    </a:highlight>
                    <a:latin typeface="Calibri" panose="020F0502020204030204"/>
                  </a:rPr>
                  <a:t>Analyse</a:t>
                </a:r>
              </a:p>
              <a:p>
                <a:pPr algn="r" defTabSz="326578">
                  <a:defRPr/>
                </a:pPr>
                <a:endParaRPr lang="nl-NL" sz="786" dirty="0">
                  <a:solidFill>
                    <a:prstClr val="black"/>
                  </a:solidFill>
                  <a:highlight>
                    <a:srgbClr val="FFFF00"/>
                  </a:highlight>
                  <a:latin typeface="Calibri" panose="020F0502020204030204"/>
                </a:endParaRPr>
              </a:p>
              <a:p>
                <a:pPr algn="r" defTabSz="326578">
                  <a:defRPr/>
                </a:pPr>
                <a:r>
                  <a:rPr lang="nl-NL" sz="786" dirty="0">
                    <a:solidFill>
                      <a:prstClr val="black"/>
                    </a:solidFill>
                    <a:highlight>
                      <a:srgbClr val="00FF00"/>
                    </a:highlight>
                    <a:latin typeface="Calibri" panose="020F0502020204030204"/>
                  </a:rPr>
                  <a:t>Realisatie</a:t>
                </a:r>
              </a:p>
            </p:txBody>
          </p:sp>
          <p:sp>
            <p:nvSpPr>
              <p:cNvPr id="156" name="Rectangle: Rounded Corners 50">
                <a:extLst>
                  <a:ext uri="{FF2B5EF4-FFF2-40B4-BE49-F238E27FC236}">
                    <a16:creationId xmlns:a16="http://schemas.microsoft.com/office/drawing/2014/main" id="{D1380E57-9669-3DAA-9BCE-88E179581A74}"/>
                  </a:ext>
                </a:extLst>
              </p:cNvPr>
              <p:cNvSpPr/>
              <p:nvPr/>
            </p:nvSpPr>
            <p:spPr>
              <a:xfrm>
                <a:off x="13993135" y="8901870"/>
                <a:ext cx="1987802" cy="336928"/>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26578">
                  <a:defRPr/>
                </a:pPr>
                <a:r>
                  <a:rPr lang="nl-NL" sz="571" dirty="0">
                    <a:solidFill>
                      <a:prstClr val="black"/>
                    </a:solidFill>
                    <a:latin typeface="Calibri" panose="020F0502020204030204"/>
                  </a:rPr>
                  <a:t>Enabling epic in portfolioproces</a:t>
                </a:r>
              </a:p>
            </p:txBody>
          </p:sp>
          <p:sp>
            <p:nvSpPr>
              <p:cNvPr id="157" name="Rectangle: Rounded Corners 50">
                <a:extLst>
                  <a:ext uri="{FF2B5EF4-FFF2-40B4-BE49-F238E27FC236}">
                    <a16:creationId xmlns:a16="http://schemas.microsoft.com/office/drawing/2014/main" id="{AD6BB36D-933E-FECB-FB2C-74A8065E66D3}"/>
                  </a:ext>
                </a:extLst>
              </p:cNvPr>
              <p:cNvSpPr/>
              <p:nvPr/>
            </p:nvSpPr>
            <p:spPr>
              <a:xfrm>
                <a:off x="13993134" y="8310414"/>
                <a:ext cx="1987803" cy="37137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NL" sz="571" dirty="0">
                    <a:solidFill>
                      <a:prstClr val="black"/>
                    </a:solidFill>
                    <a:latin typeface="Calibri" panose="020F0502020204030204"/>
                  </a:rPr>
                  <a:t>Business epic in portfolioproces</a:t>
                </a:r>
              </a:p>
            </p:txBody>
          </p:sp>
        </p:grpSp>
        <p:sp>
          <p:nvSpPr>
            <p:cNvPr id="213" name="Tekstvak 212">
              <a:extLst>
                <a:ext uri="{FF2B5EF4-FFF2-40B4-BE49-F238E27FC236}">
                  <a16:creationId xmlns:a16="http://schemas.microsoft.com/office/drawing/2014/main" id="{7F520E9C-D639-200F-0084-566C6DD9BBA8}"/>
                </a:ext>
              </a:extLst>
            </p:cNvPr>
            <p:cNvSpPr txBox="1"/>
            <p:nvPr/>
          </p:nvSpPr>
          <p:spPr>
            <a:xfrm>
              <a:off x="13349495" y="8421653"/>
              <a:ext cx="1001690" cy="240030"/>
            </a:xfrm>
            <a:prstGeom prst="rect">
              <a:avLst/>
            </a:prstGeom>
            <a:noFill/>
          </p:spPr>
          <p:txBody>
            <a:bodyPr wrap="none" rtlCol="0">
              <a:spAutoFit/>
            </a:bodyPr>
            <a:lstStyle/>
            <a:p>
              <a:pPr defTabSz="326578">
                <a:defRPr/>
              </a:pPr>
              <a:r>
                <a:rPr lang="nl-NL" sz="643" b="1" dirty="0">
                  <a:solidFill>
                    <a:prstClr val="black"/>
                  </a:solidFill>
                  <a:latin typeface="Calibri" panose="020F0502020204030204"/>
                </a:rPr>
                <a:t>Legenda</a:t>
              </a:r>
              <a:endParaRPr lang="nl-NL" sz="857" b="1" dirty="0">
                <a:solidFill>
                  <a:prstClr val="black"/>
                </a:solidFill>
                <a:latin typeface="Calibri" panose="020F0502020204030204"/>
              </a:endParaRPr>
            </a:p>
          </p:txBody>
        </p:sp>
      </p:grpSp>
      <p:sp>
        <p:nvSpPr>
          <p:cNvPr id="9" name="Tekstvak 8">
            <a:extLst>
              <a:ext uri="{FF2B5EF4-FFF2-40B4-BE49-F238E27FC236}">
                <a16:creationId xmlns:a16="http://schemas.microsoft.com/office/drawing/2014/main" id="{B99F12E1-1856-7859-58B4-DA15C782A8F3}"/>
              </a:ext>
              <a:ext uri="{C183D7F6-B498-43B3-948B-1728B52AA6E4}">
                <adec:decorative xmlns:adec="http://schemas.microsoft.com/office/drawing/2017/decorative" val="1"/>
              </a:ext>
            </a:extLst>
          </p:cNvPr>
          <p:cNvSpPr txBox="1"/>
          <p:nvPr/>
        </p:nvSpPr>
        <p:spPr>
          <a:xfrm>
            <a:off x="4210470" y="192898"/>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Q3 ‘26 | PI-39</a:t>
            </a:r>
          </a:p>
        </p:txBody>
      </p:sp>
      <p:sp>
        <p:nvSpPr>
          <p:cNvPr id="20" name="Tekstvak 19">
            <a:extLst>
              <a:ext uri="{FF2B5EF4-FFF2-40B4-BE49-F238E27FC236}">
                <a16:creationId xmlns:a16="http://schemas.microsoft.com/office/drawing/2014/main" id="{BC4FA761-888E-869E-05A7-F551B5E91AD0}"/>
              </a:ext>
              <a:ext uri="{C183D7F6-B498-43B3-948B-1728B52AA6E4}">
                <adec:decorative xmlns:adec="http://schemas.microsoft.com/office/drawing/2017/decorative" val="1"/>
              </a:ext>
            </a:extLst>
          </p:cNvPr>
          <p:cNvSpPr txBox="1"/>
          <p:nvPr/>
        </p:nvSpPr>
        <p:spPr>
          <a:xfrm>
            <a:off x="10160405" y="198075"/>
            <a:ext cx="1746257" cy="246221"/>
          </a:xfrm>
          <a:prstGeom prst="rect">
            <a:avLst/>
          </a:prstGeom>
          <a:noFill/>
        </p:spPr>
        <p:txBody>
          <a:bodyPr wrap="square" rtlCol="0">
            <a:spAutoFit/>
          </a:bodyPr>
          <a:lstStyle/>
          <a:p>
            <a:pPr defTabSz="326578">
              <a:defRPr/>
            </a:pPr>
            <a:r>
              <a:rPr lang="nl-NL" sz="1000" b="1" dirty="0">
                <a:solidFill>
                  <a:srgbClr val="ED7D31">
                    <a:lumMod val="75000"/>
                  </a:srgbClr>
                </a:solidFill>
                <a:latin typeface="Calibri" panose="020F0502020204030204"/>
              </a:rPr>
              <a:t>Q3 ‘27 | PI-43 en verder</a:t>
            </a:r>
          </a:p>
        </p:txBody>
      </p:sp>
      <p:sp>
        <p:nvSpPr>
          <p:cNvPr id="32" name="Tekstvak 31">
            <a:extLst>
              <a:ext uri="{FF2B5EF4-FFF2-40B4-BE49-F238E27FC236}">
                <a16:creationId xmlns:a16="http://schemas.microsoft.com/office/drawing/2014/main" id="{1BB63560-3CCC-C436-BC99-A71233173114}"/>
              </a:ext>
              <a:ext uri="{C183D7F6-B498-43B3-948B-1728B52AA6E4}">
                <adec:decorative xmlns:adec="http://schemas.microsoft.com/office/drawing/2017/decorative" val="1"/>
              </a:ext>
            </a:extLst>
          </p:cNvPr>
          <p:cNvSpPr txBox="1"/>
          <p:nvPr/>
        </p:nvSpPr>
        <p:spPr>
          <a:xfrm>
            <a:off x="8871659" y="207515"/>
            <a:ext cx="923651" cy="246221"/>
          </a:xfrm>
          <a:prstGeom prst="rect">
            <a:avLst/>
          </a:prstGeom>
          <a:noFill/>
        </p:spPr>
        <p:txBody>
          <a:bodyPr wrap="none" rtlCol="0">
            <a:spAutoFit/>
          </a:bodyPr>
          <a:lstStyle/>
          <a:p>
            <a:pPr defTabSz="326578">
              <a:defRPr/>
            </a:pPr>
            <a:r>
              <a:rPr lang="nl-NL" sz="1000" b="1" dirty="0">
                <a:solidFill>
                  <a:srgbClr val="ED7D31">
                    <a:lumMod val="75000"/>
                  </a:srgbClr>
                </a:solidFill>
                <a:latin typeface="Calibri" panose="020F0502020204030204"/>
              </a:rPr>
              <a:t>Q2 ‘27 | PI-42</a:t>
            </a:r>
          </a:p>
        </p:txBody>
      </p:sp>
      <p:sp>
        <p:nvSpPr>
          <p:cNvPr id="19" name="Rectangle: Rounded Corners 50">
            <a:extLst>
              <a:ext uri="{FF2B5EF4-FFF2-40B4-BE49-F238E27FC236}">
                <a16:creationId xmlns:a16="http://schemas.microsoft.com/office/drawing/2014/main" id="{EFD06626-CD08-044A-916E-DC1A5D9ACFFD}"/>
              </a:ext>
              <a:ext uri="{C183D7F6-B498-43B3-948B-1728B52AA6E4}">
                <adec:decorative xmlns:adec="http://schemas.microsoft.com/office/drawing/2017/decorative" val="1"/>
              </a:ext>
            </a:extLst>
          </p:cNvPr>
          <p:cNvSpPr/>
          <p:nvPr/>
        </p:nvSpPr>
        <p:spPr>
          <a:xfrm>
            <a:off x="7091852" y="740806"/>
            <a:ext cx="3056087" cy="12290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Ontsluiten peilbesluitinformatie in het stelsel [PORT-38] </a:t>
            </a:r>
          </a:p>
        </p:txBody>
      </p:sp>
      <p:sp>
        <p:nvSpPr>
          <p:cNvPr id="22" name="Rectangle: Rounded Corners 50">
            <a:extLst>
              <a:ext uri="{FF2B5EF4-FFF2-40B4-BE49-F238E27FC236}">
                <a16:creationId xmlns:a16="http://schemas.microsoft.com/office/drawing/2014/main" id="{E6C6F3C5-4BA0-8487-B777-413C0C10B6E9}"/>
              </a:ext>
              <a:ext uri="{C183D7F6-B498-43B3-948B-1728B52AA6E4}">
                <adec:decorative xmlns:adec="http://schemas.microsoft.com/office/drawing/2017/decorative" val="1"/>
              </a:ext>
            </a:extLst>
          </p:cNvPr>
          <p:cNvSpPr/>
          <p:nvPr/>
        </p:nvSpPr>
        <p:spPr>
          <a:xfrm>
            <a:off x="720680" y="3558375"/>
            <a:ext cx="1531517" cy="108465"/>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PDC in SWF [PORT-69]</a:t>
            </a:r>
          </a:p>
        </p:txBody>
      </p:sp>
      <p:sp>
        <p:nvSpPr>
          <p:cNvPr id="35" name="Rectangle: Rounded Corners 50">
            <a:extLst>
              <a:ext uri="{FF2B5EF4-FFF2-40B4-BE49-F238E27FC236}">
                <a16:creationId xmlns:a16="http://schemas.microsoft.com/office/drawing/2014/main" id="{D13E3FD9-C8AD-802D-C8D7-5E52C3AFB6CE}"/>
              </a:ext>
              <a:ext uri="{C183D7F6-B498-43B3-948B-1728B52AA6E4}">
                <adec:decorative xmlns:adec="http://schemas.microsoft.com/office/drawing/2017/decorative" val="1"/>
              </a:ext>
            </a:extLst>
          </p:cNvPr>
          <p:cNvSpPr/>
          <p:nvPr/>
        </p:nvSpPr>
        <p:spPr>
          <a:xfrm>
            <a:off x="739843" y="2672833"/>
            <a:ext cx="4758587" cy="92074"/>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Aansluiten informatiebronnen – tranche 2 [PORT-14] </a:t>
            </a:r>
          </a:p>
        </p:txBody>
      </p:sp>
      <p:sp>
        <p:nvSpPr>
          <p:cNvPr id="36" name="Rectangle: Rounded Corners 50">
            <a:extLst>
              <a:ext uri="{FF2B5EF4-FFF2-40B4-BE49-F238E27FC236}">
                <a16:creationId xmlns:a16="http://schemas.microsoft.com/office/drawing/2014/main" id="{37AE6E1E-6705-4F80-AC02-73F58D035226}"/>
              </a:ext>
              <a:ext uri="{C183D7F6-B498-43B3-948B-1728B52AA6E4}">
                <adec:decorative xmlns:adec="http://schemas.microsoft.com/office/drawing/2017/decorative" val="1"/>
              </a:ext>
            </a:extLst>
          </p:cNvPr>
          <p:cNvSpPr/>
          <p:nvPr/>
        </p:nvSpPr>
        <p:spPr>
          <a:xfrm>
            <a:off x="743089" y="5015372"/>
            <a:ext cx="1540289" cy="108465"/>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Regels op maat [PORT-123]</a:t>
            </a:r>
          </a:p>
        </p:txBody>
      </p:sp>
      <p:sp>
        <p:nvSpPr>
          <p:cNvPr id="37" name="Rectangle: Rounded Corners 50">
            <a:extLst>
              <a:ext uri="{FF2B5EF4-FFF2-40B4-BE49-F238E27FC236}">
                <a16:creationId xmlns:a16="http://schemas.microsoft.com/office/drawing/2014/main" id="{A80A4081-B49B-A294-FBCD-CA9430DFD9CF}"/>
              </a:ext>
              <a:ext uri="{C183D7F6-B498-43B3-948B-1728B52AA6E4}">
                <adec:decorative xmlns:adec="http://schemas.microsoft.com/office/drawing/2017/decorative" val="1"/>
              </a:ext>
            </a:extLst>
          </p:cNvPr>
          <p:cNvSpPr/>
          <p:nvPr/>
        </p:nvSpPr>
        <p:spPr>
          <a:xfrm>
            <a:off x="724642" y="3712047"/>
            <a:ext cx="6350932" cy="98874"/>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Onderzoekshulp uitwerking thema PORT-126)</a:t>
            </a:r>
          </a:p>
        </p:txBody>
      </p:sp>
      <p:sp>
        <p:nvSpPr>
          <p:cNvPr id="40" name="Rectangle: Rounded Corners 50">
            <a:extLst>
              <a:ext uri="{FF2B5EF4-FFF2-40B4-BE49-F238E27FC236}">
                <a16:creationId xmlns:a16="http://schemas.microsoft.com/office/drawing/2014/main" id="{61FA4688-BDC5-E5B1-563C-65E13F563ED8}"/>
              </a:ext>
              <a:ext uri="{C183D7F6-B498-43B3-948B-1728B52AA6E4}">
                <adec:decorative xmlns:adec="http://schemas.microsoft.com/office/drawing/2017/decorative" val="1"/>
              </a:ext>
            </a:extLst>
          </p:cNvPr>
          <p:cNvSpPr/>
          <p:nvPr/>
        </p:nvSpPr>
        <p:spPr>
          <a:xfrm>
            <a:off x="746413" y="610879"/>
            <a:ext cx="3194569" cy="108216"/>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Validatieservice Plan-Plan [PORT-129]</a:t>
            </a:r>
          </a:p>
        </p:txBody>
      </p:sp>
      <p:sp>
        <p:nvSpPr>
          <p:cNvPr id="42" name="Rectangle: Rounded Corners 50">
            <a:extLst>
              <a:ext uri="{FF2B5EF4-FFF2-40B4-BE49-F238E27FC236}">
                <a16:creationId xmlns:a16="http://schemas.microsoft.com/office/drawing/2014/main" id="{7C431B36-4ED6-B79E-4BF8-0ECBA6CE2959}"/>
              </a:ext>
              <a:ext uri="{C183D7F6-B498-43B3-948B-1728B52AA6E4}">
                <adec:decorative xmlns:adec="http://schemas.microsoft.com/office/drawing/2017/decorative" val="1"/>
              </a:ext>
            </a:extLst>
          </p:cNvPr>
          <p:cNvSpPr/>
          <p:nvPr/>
        </p:nvSpPr>
        <p:spPr>
          <a:xfrm>
            <a:off x="732545" y="5707886"/>
            <a:ext cx="1602626" cy="113776"/>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AI en DSO[PORT-130]</a:t>
            </a:r>
          </a:p>
        </p:txBody>
      </p:sp>
      <p:sp>
        <p:nvSpPr>
          <p:cNvPr id="43" name="Rectangle: Rounded Corners 50">
            <a:extLst>
              <a:ext uri="{FF2B5EF4-FFF2-40B4-BE49-F238E27FC236}">
                <a16:creationId xmlns:a16="http://schemas.microsoft.com/office/drawing/2014/main" id="{AADBD538-B6B8-529B-B2CA-922EB81D507C}"/>
              </a:ext>
              <a:ext uri="{C183D7F6-B498-43B3-948B-1728B52AA6E4}">
                <adec:decorative xmlns:adec="http://schemas.microsoft.com/office/drawing/2017/decorative" val="1"/>
              </a:ext>
            </a:extLst>
          </p:cNvPr>
          <p:cNvSpPr/>
          <p:nvPr/>
        </p:nvSpPr>
        <p:spPr>
          <a:xfrm>
            <a:off x="743088" y="5884767"/>
            <a:ext cx="3065599" cy="120698"/>
          </a:xfrm>
          <a:prstGeom prst="roundRect">
            <a:avLst/>
          </a:prstGeom>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26578">
              <a:defRPr/>
            </a:pPr>
            <a:r>
              <a:rPr lang="nl-NL" sz="750" dirty="0">
                <a:solidFill>
                  <a:prstClr val="black"/>
                </a:solidFill>
                <a:highlight>
                  <a:srgbClr val="FFFF00"/>
                </a:highlight>
                <a:latin typeface="Calibri" panose="020F0502020204030204"/>
              </a:rPr>
              <a:t>Eén loket – gebruikersvriendelijkheid – mobiel gebruik [PORT-115]</a:t>
            </a:r>
          </a:p>
        </p:txBody>
      </p:sp>
      <p:sp>
        <p:nvSpPr>
          <p:cNvPr id="46" name="Rectangle: Rounded Corners 50">
            <a:extLst>
              <a:ext uri="{FF2B5EF4-FFF2-40B4-BE49-F238E27FC236}">
                <a16:creationId xmlns:a16="http://schemas.microsoft.com/office/drawing/2014/main" id="{43EF3E31-1658-3568-C0A3-580229759889}"/>
              </a:ext>
              <a:ext uri="{C183D7F6-B498-43B3-948B-1728B52AA6E4}">
                <adec:decorative xmlns:adec="http://schemas.microsoft.com/office/drawing/2017/decorative" val="1"/>
              </a:ext>
            </a:extLst>
          </p:cNvPr>
          <p:cNvSpPr/>
          <p:nvPr/>
        </p:nvSpPr>
        <p:spPr>
          <a:xfrm>
            <a:off x="727773" y="3850218"/>
            <a:ext cx="1524425" cy="132122"/>
          </a:xfrm>
          <a:prstGeom prst="roundRect">
            <a:avLst/>
          </a:prstGeom>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26578"/>
            <a:r>
              <a:rPr lang="nl-NL" sz="750" dirty="0">
                <a:solidFill>
                  <a:prstClr val="black"/>
                </a:solidFill>
                <a:highlight>
                  <a:srgbClr val="FFFF00"/>
                </a:highlight>
                <a:latin typeface="Calibri" panose="020F0502020204030204"/>
              </a:rPr>
              <a:t>Asbestmeldingen [PORT-134]</a:t>
            </a:r>
          </a:p>
        </p:txBody>
      </p:sp>
      <p:sp>
        <p:nvSpPr>
          <p:cNvPr id="48" name="Rectangle: Rounded Corners 50">
            <a:extLst>
              <a:ext uri="{FF2B5EF4-FFF2-40B4-BE49-F238E27FC236}">
                <a16:creationId xmlns:a16="http://schemas.microsoft.com/office/drawing/2014/main" id="{E74E0C38-B773-B032-1FDA-9E91AC60BDB5}"/>
              </a:ext>
              <a:ext uri="{C183D7F6-B498-43B3-948B-1728B52AA6E4}">
                <adec:decorative xmlns:adec="http://schemas.microsoft.com/office/drawing/2017/decorative" val="1"/>
              </a:ext>
            </a:extLst>
          </p:cNvPr>
          <p:cNvSpPr/>
          <p:nvPr/>
        </p:nvSpPr>
        <p:spPr>
          <a:xfrm>
            <a:off x="731126" y="6091546"/>
            <a:ext cx="1552251" cy="119277"/>
          </a:xfrm>
          <a:prstGeom prst="roundRect">
            <a:avLst/>
          </a:prstGeom>
          <a:solidFill>
            <a:schemeClr val="bg1">
              <a:lumMod val="75000"/>
            </a:schemeClr>
          </a:solidFill>
          <a:ln w="31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26578">
              <a:defRPr/>
            </a:pPr>
            <a:r>
              <a:rPr lang="nl-NL" sz="750" dirty="0">
                <a:solidFill>
                  <a:prstClr val="black"/>
                </a:solidFill>
                <a:highlight>
                  <a:srgbClr val="00FF00"/>
                </a:highlight>
                <a:latin typeface="Calibri" panose="020F0502020204030204"/>
              </a:rPr>
              <a:t>Technische upgrade LVBB [PORT-128]</a:t>
            </a:r>
          </a:p>
        </p:txBody>
      </p:sp>
      <p:sp>
        <p:nvSpPr>
          <p:cNvPr id="7" name="Ovaal 6">
            <a:extLst>
              <a:ext uri="{FF2B5EF4-FFF2-40B4-BE49-F238E27FC236}">
                <a16:creationId xmlns:a16="http://schemas.microsoft.com/office/drawing/2014/main" id="{DB9EA4B4-0C7B-E8C6-72E2-07B23D45E4FF}"/>
              </a:ext>
              <a:ext uri="{C183D7F6-B498-43B3-948B-1728B52AA6E4}">
                <adec:decorative xmlns:adec="http://schemas.microsoft.com/office/drawing/2017/decorative" val="1"/>
              </a:ext>
            </a:extLst>
          </p:cNvPr>
          <p:cNvSpPr/>
          <p:nvPr/>
        </p:nvSpPr>
        <p:spPr>
          <a:xfrm>
            <a:off x="2449286" y="4700909"/>
            <a:ext cx="2930549" cy="360947"/>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326578"/>
            <a:endParaRPr lang="nl-NL" sz="1286">
              <a:solidFill>
                <a:srgbClr val="4472C4"/>
              </a:solidFill>
              <a:latin typeface="Calibri" panose="020F0502020204030204"/>
            </a:endParaRPr>
          </a:p>
        </p:txBody>
      </p:sp>
      <p:sp>
        <p:nvSpPr>
          <p:cNvPr id="12" name="Ovaal 11">
            <a:extLst>
              <a:ext uri="{FF2B5EF4-FFF2-40B4-BE49-F238E27FC236}">
                <a16:creationId xmlns:a16="http://schemas.microsoft.com/office/drawing/2014/main" id="{77877886-DE79-24B6-7AEB-9C357BCE465E}"/>
              </a:ext>
              <a:ext uri="{C183D7F6-B498-43B3-948B-1728B52AA6E4}">
                <adec:decorative xmlns:adec="http://schemas.microsoft.com/office/drawing/2017/decorative" val="1"/>
              </a:ext>
            </a:extLst>
          </p:cNvPr>
          <p:cNvSpPr/>
          <p:nvPr/>
        </p:nvSpPr>
        <p:spPr>
          <a:xfrm>
            <a:off x="839345" y="4861331"/>
            <a:ext cx="1317745" cy="360947"/>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326578"/>
            <a:endParaRPr lang="nl-NL" sz="1286">
              <a:solidFill>
                <a:srgbClr val="4472C4"/>
              </a:solidFill>
              <a:latin typeface="Calibri" panose="020F0502020204030204"/>
            </a:endParaRPr>
          </a:p>
        </p:txBody>
      </p:sp>
      <p:sp>
        <p:nvSpPr>
          <p:cNvPr id="14" name="Ovaal 13">
            <a:extLst>
              <a:ext uri="{FF2B5EF4-FFF2-40B4-BE49-F238E27FC236}">
                <a16:creationId xmlns:a16="http://schemas.microsoft.com/office/drawing/2014/main" id="{27F62DBD-C036-77E5-B569-A7C295D2314B}"/>
              </a:ext>
              <a:ext uri="{C183D7F6-B498-43B3-948B-1728B52AA6E4}">
                <adec:decorative xmlns:adec="http://schemas.microsoft.com/office/drawing/2017/decorative" val="1"/>
              </a:ext>
            </a:extLst>
          </p:cNvPr>
          <p:cNvSpPr/>
          <p:nvPr/>
        </p:nvSpPr>
        <p:spPr>
          <a:xfrm>
            <a:off x="2881850" y="5339729"/>
            <a:ext cx="2059692" cy="360947"/>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326578"/>
            <a:endParaRPr lang="nl-NL" sz="1286">
              <a:solidFill>
                <a:srgbClr val="4472C4"/>
              </a:solidFill>
              <a:latin typeface="Calibri" panose="020F0502020204030204"/>
            </a:endParaRPr>
          </a:p>
        </p:txBody>
      </p:sp>
    </p:spTree>
    <p:extLst>
      <p:ext uri="{BB962C8B-B14F-4D97-AF65-F5344CB8AC3E}">
        <p14:creationId xmlns:p14="http://schemas.microsoft.com/office/powerpoint/2010/main" val="3234113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8BEE5A2-0E00-8BCE-F334-8065736ED90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2737" y="244675"/>
            <a:ext cx="6619875" cy="5218339"/>
          </a:xfrm>
          <a:prstGeom prst="rect">
            <a:avLst/>
          </a:prstGeom>
          <a:ln>
            <a:solidFill>
              <a:schemeClr val="tx1"/>
            </a:solidFill>
          </a:ln>
        </p:spPr>
      </p:pic>
      <p:pic>
        <p:nvPicPr>
          <p:cNvPr id="7" name="Afbeelding 6">
            <a:extLst>
              <a:ext uri="{FF2B5EF4-FFF2-40B4-BE49-F238E27FC236}">
                <a16:creationId xmlns:a16="http://schemas.microsoft.com/office/drawing/2014/main" id="{5A324665-56E0-A5B0-BE5F-55E3208E30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05786" y="2376267"/>
            <a:ext cx="7327446" cy="4122964"/>
          </a:xfrm>
          <a:prstGeom prst="rect">
            <a:avLst/>
          </a:prstGeom>
          <a:ln>
            <a:solidFill>
              <a:schemeClr val="tx1"/>
            </a:solidFill>
          </a:ln>
        </p:spPr>
      </p:pic>
      <p:sp>
        <p:nvSpPr>
          <p:cNvPr id="2" name="Titel 1">
            <a:extLst>
              <a:ext uri="{FF2B5EF4-FFF2-40B4-BE49-F238E27FC236}">
                <a16:creationId xmlns:a16="http://schemas.microsoft.com/office/drawing/2014/main" id="{9EB75EAD-EB3E-E20E-19CB-9F91E2D9B588}"/>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dirty="0"/>
              <a:t>Plaatje ontwikkelaarsportaal</a:t>
            </a:r>
          </a:p>
        </p:txBody>
      </p:sp>
    </p:spTree>
    <p:extLst>
      <p:ext uri="{BB962C8B-B14F-4D97-AF65-F5344CB8AC3E}">
        <p14:creationId xmlns:p14="http://schemas.microsoft.com/office/powerpoint/2010/main" val="3430865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BC33-1973-A7CC-2791-C26DA7603A68}"/>
            </a:ext>
          </a:extLst>
        </p:cNvPr>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673B93A-0B78-D4C4-4CA2-5AC682E373CE}"/>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a:t>Ontwikkelingen DSO – Schakeldag 27-11-2027</a:t>
            </a:r>
            <a:endParaRPr lang="nl-NL" dirty="0"/>
          </a:p>
        </p:txBody>
      </p:sp>
      <p:sp>
        <p:nvSpPr>
          <p:cNvPr id="29" name="Tekstvak 28">
            <a:extLst>
              <a:ext uri="{FF2B5EF4-FFF2-40B4-BE49-F238E27FC236}">
                <a16:creationId xmlns:a16="http://schemas.microsoft.com/office/drawing/2014/main" id="{081F2561-5F64-6A91-CFBF-F41B40CA74EB}"/>
              </a:ext>
              <a:ext uri="{C183D7F6-B498-43B3-948B-1728B52AA6E4}">
                <adec:decorative xmlns:adec="http://schemas.microsoft.com/office/drawing/2017/decorative" val="1"/>
              </a:ext>
            </a:extLst>
          </p:cNvPr>
          <p:cNvSpPr txBox="1"/>
          <p:nvPr/>
        </p:nvSpPr>
        <p:spPr>
          <a:xfrm>
            <a:off x="507996" y="1240721"/>
            <a:ext cx="1038225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rPr>
              <a:t>Het Informatiepunt Leefomgeving (IPLO) is het kenniscentrum van de overheid voor de Omgevingswet, het Omgevingsloket en de regels voor de fysieke leefomgeving – zoals bodem, bouwen, water en milieu. We werken vooral voor gemeenten, provincies, waterschappen, omgevingsdiensten en brancheorganisaties.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sap"/>
              </a:rPr>
              <a:t>Wat doet IPLO?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Onze experts delen actuele informatie via de </a:t>
            </a:r>
            <a:r>
              <a:rPr kumimoji="0" lang="nl-NL" sz="1800" b="0" i="0" u="none" strike="noStrike" kern="1200" cap="none" spc="0" normalizeH="0" baseline="0" noProof="0" dirty="0">
                <a:ln>
                  <a:noFill/>
                </a:ln>
                <a:solidFill>
                  <a:prstClr val="black"/>
                </a:solidFill>
                <a:effectLst/>
                <a:uLnTx/>
                <a:uFillTx/>
                <a:latin typeface="Asap"/>
                <a:hlinkClick r:id="rId2"/>
              </a:rPr>
              <a:t>IPLO-website</a:t>
            </a: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Onze </a:t>
            </a:r>
            <a:r>
              <a:rPr kumimoji="0" lang="nl-NL" sz="1800" b="0" i="0" u="none" strike="noStrike" kern="1200" cap="none" spc="0" normalizeH="0" baseline="0" noProof="0" dirty="0">
                <a:ln>
                  <a:noFill/>
                </a:ln>
                <a:solidFill>
                  <a:prstClr val="black"/>
                </a:solidFill>
                <a:effectLst/>
                <a:uLnTx/>
                <a:uFillTx/>
                <a:latin typeface="Asap"/>
                <a:hlinkClick r:id="rId3"/>
              </a:rPr>
              <a:t>helpdesk</a:t>
            </a:r>
            <a:r>
              <a:rPr kumimoji="0" lang="nl-NL" sz="1800" b="0" i="0" u="none" strike="noStrike" kern="1200" cap="none" spc="0" normalizeH="0" baseline="0" noProof="0" dirty="0">
                <a:ln>
                  <a:noFill/>
                </a:ln>
                <a:solidFill>
                  <a:prstClr val="black"/>
                </a:solidFill>
                <a:effectLst/>
                <a:uLnTx/>
                <a:uFillTx/>
                <a:latin typeface="Asap"/>
              </a:rPr>
              <a:t> beantwoordt vragen van overheden, bedrijven en andere partijen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We brengen professionals met elkaar in contact via onze netwerken en delen kennis door het land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We signaleren knelpunten en wensen uit de praktijk en geven deze door aan beleidsmakers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rPr>
              <a:t>Wilt u meer weten? Bezoek dan de pagina </a:t>
            </a:r>
            <a:r>
              <a:rPr kumimoji="0" lang="nl-NL" sz="1800" b="0" i="0" u="none" strike="noStrike" kern="1200" cap="none" spc="0" normalizeH="0" baseline="0" noProof="0" dirty="0">
                <a:ln>
                  <a:noFill/>
                </a:ln>
                <a:solidFill>
                  <a:prstClr val="black"/>
                </a:solidFill>
                <a:effectLst/>
                <a:uLnTx/>
                <a:uFillTx/>
                <a:latin typeface="Asap"/>
                <a:hlinkClick r:id="rId4"/>
              </a:rPr>
              <a:t>Over IPLO</a:t>
            </a:r>
            <a:endParaRPr kumimoji="0" lang="nl-NL" sz="1800" b="0" i="0" u="none" strike="noStrike" kern="1200" cap="none" spc="0" normalizeH="0" baseline="0" noProof="0" dirty="0">
              <a:ln>
                <a:noFill/>
              </a:ln>
              <a:solidFill>
                <a:prstClr val="black"/>
              </a:solidFill>
              <a:effectLst/>
              <a:uLnTx/>
              <a:uFillTx/>
              <a:latin typeface="Asap"/>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rPr>
              <a:t>Blijf op de hoogte via onze nieuwsbrief: </a:t>
            </a:r>
            <a:r>
              <a:rPr kumimoji="0" lang="nl-NL" sz="1800" b="0" i="0" u="none" strike="noStrike" kern="1200" cap="none" spc="0" normalizeH="0" baseline="0" noProof="0" dirty="0">
                <a:ln>
                  <a:noFill/>
                </a:ln>
                <a:solidFill>
                  <a:prstClr val="black"/>
                </a:solidFill>
                <a:effectLst/>
                <a:uLnTx/>
                <a:uFillTx/>
                <a:latin typeface="Asap"/>
                <a:hlinkClick r:id="rId5"/>
              </a:rPr>
              <a:t>IPLO Nieuws</a:t>
            </a:r>
            <a:endParaRPr kumimoji="0" lang="nl-NL" sz="1800" b="0" i="0" u="none" strike="noStrike" kern="1200" cap="none" spc="0" normalizeH="0" baseline="0" noProof="0" dirty="0">
              <a:ln>
                <a:noFill/>
              </a:ln>
              <a:solidFill>
                <a:prstClr val="black"/>
              </a:solidFill>
              <a:effectLst/>
              <a:uLnTx/>
              <a:uFillTx/>
              <a:latin typeface="Asap"/>
            </a:endParaRPr>
          </a:p>
        </p:txBody>
      </p:sp>
      <p:sp>
        <p:nvSpPr>
          <p:cNvPr id="30" name="Titel 1">
            <a:extLst>
              <a:ext uri="{FF2B5EF4-FFF2-40B4-BE49-F238E27FC236}">
                <a16:creationId xmlns:a16="http://schemas.microsoft.com/office/drawing/2014/main" id="{21E1886D-A794-9F5B-9F96-11BDF900E20A}"/>
              </a:ext>
              <a:ext uri="{C183D7F6-B498-43B3-948B-1728B52AA6E4}">
                <adec:decorative xmlns:adec="http://schemas.microsoft.com/office/drawing/2017/decorative" val="1"/>
              </a:ext>
            </a:extLst>
          </p:cNvPr>
          <p:cNvSpPr>
            <a:spLocks noGrp="1"/>
          </p:cNvSpPr>
          <p:nvPr>
            <p:ph type="ctrTitle"/>
          </p:nvPr>
        </p:nvSpPr>
        <p:spPr>
          <a:xfrm>
            <a:off x="571500" y="336507"/>
            <a:ext cx="9732433" cy="528222"/>
          </a:xfrm>
        </p:spPr>
        <p:txBody>
          <a:bodyPr/>
          <a:lstStyle/>
          <a:p>
            <a:r>
              <a:rPr lang="nl-NL" dirty="0"/>
              <a:t>Informatiepunt Leefomgeving</a:t>
            </a:r>
          </a:p>
        </p:txBody>
      </p:sp>
    </p:spTree>
    <p:extLst>
      <p:ext uri="{BB962C8B-B14F-4D97-AF65-F5344CB8AC3E}">
        <p14:creationId xmlns:p14="http://schemas.microsoft.com/office/powerpoint/2010/main" val="4280039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31BC-1BBB-6F14-DD84-C9C70648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CE5F3-F8E0-D2C8-104B-D6C4A1BE798E}"/>
              </a:ext>
              <a:ext uri="{C183D7F6-B498-43B3-948B-1728B52AA6E4}">
                <adec:decorative xmlns:adec="http://schemas.microsoft.com/office/drawing/2017/decorative" val="1"/>
              </a:ext>
            </a:extLst>
          </p:cNvPr>
          <p:cNvSpPr>
            <a:spLocks noGrp="1"/>
          </p:cNvSpPr>
          <p:nvPr>
            <p:ph type="ctrTitle"/>
          </p:nvPr>
        </p:nvSpPr>
        <p:spPr/>
        <p:txBody>
          <a:bodyPr/>
          <a:lstStyle/>
          <a:p>
            <a:r>
              <a:rPr lang="nl-NL" dirty="0"/>
              <a:t>Heb je nog vragen?</a:t>
            </a:r>
            <a:br>
              <a:rPr lang="nl-NL" dirty="0"/>
            </a:br>
            <a:endParaRPr lang="nl-NL" dirty="0"/>
          </a:p>
        </p:txBody>
      </p:sp>
      <p:sp>
        <p:nvSpPr>
          <p:cNvPr id="3" name="Ondertitel 2">
            <a:extLst>
              <a:ext uri="{FF2B5EF4-FFF2-40B4-BE49-F238E27FC236}">
                <a16:creationId xmlns:a16="http://schemas.microsoft.com/office/drawing/2014/main" id="{8DE8CC9A-4EB3-4F77-3051-B526BE266F3F}"/>
              </a:ext>
              <a:ext uri="{C183D7F6-B498-43B3-948B-1728B52AA6E4}">
                <adec:decorative xmlns:adec="http://schemas.microsoft.com/office/drawing/2017/decorative" val="1"/>
              </a:ext>
            </a:extLst>
          </p:cNvPr>
          <p:cNvSpPr>
            <a:spLocks noGrp="1"/>
          </p:cNvSpPr>
          <p:nvPr>
            <p:ph type="subTitle" idx="1"/>
          </p:nvPr>
        </p:nvSpPr>
        <p:spPr>
          <a:xfrm>
            <a:off x="571500" y="3821294"/>
            <a:ext cx="5380037" cy="1153041"/>
          </a:xfrm>
        </p:spPr>
        <p:txBody>
          <a:bodyPr/>
          <a:lstStyle/>
          <a:p>
            <a:pPr marL="285750" indent="-285750">
              <a:buFont typeface="Arial" panose="020B0604020202020204" pitchFamily="34" charset="0"/>
              <a:buChar char="•"/>
            </a:pPr>
            <a:r>
              <a:rPr lang="nl-NL" sz="1800" dirty="0">
                <a:effectLst/>
                <a:ea typeface="Times New Roman" panose="02020603050405020304" pitchFamily="18" charset="0"/>
              </a:rPr>
              <a:t>Kom langs op het Ontmoetingsplein en spreek </a:t>
            </a:r>
            <a:r>
              <a:rPr lang="nl-NL" sz="1800" dirty="0">
                <a:ea typeface="Times New Roman" panose="02020603050405020304" pitchFamily="18" charset="0"/>
              </a:rPr>
              <a:t>ons even </a:t>
            </a:r>
            <a:r>
              <a:rPr lang="nl-NL" sz="1800" dirty="0">
                <a:effectLst/>
                <a:ea typeface="Times New Roman" panose="02020603050405020304" pitchFamily="18" charset="0"/>
              </a:rPr>
              <a:t>aan.</a:t>
            </a:r>
          </a:p>
          <a:p>
            <a:pPr marL="285750" indent="-285750">
              <a:buFont typeface="Arial" panose="020B0604020202020204" pitchFamily="34" charset="0"/>
              <a:buChar char="•"/>
            </a:pPr>
            <a:r>
              <a:rPr lang="nl-NL" sz="1800" dirty="0">
                <a:effectLst/>
                <a:ea typeface="Times New Roman" panose="02020603050405020304" pitchFamily="18" charset="0"/>
                <a:cs typeface="Calibri" panose="020F0502020204030204" pitchFamily="34" charset="0"/>
              </a:rPr>
              <a:t>Ook na de Schakel Special 2025 beantwoorden </a:t>
            </a:r>
            <a:r>
              <a:rPr lang="nl-NL" sz="1800" dirty="0">
                <a:ea typeface="Times New Roman" panose="02020603050405020304" pitchFamily="18" charset="0"/>
                <a:cs typeface="Calibri" panose="020F0502020204030204" pitchFamily="34" charset="0"/>
              </a:rPr>
              <a:t>wij </a:t>
            </a:r>
            <a:r>
              <a:rPr lang="nl-NL" sz="1800" dirty="0">
                <a:effectLst/>
                <a:ea typeface="Times New Roman" panose="02020603050405020304" pitchFamily="18" charset="0"/>
                <a:cs typeface="Calibri" panose="020F0502020204030204" pitchFamily="34" charset="0"/>
              </a:rPr>
              <a:t>graag jouw vragen. </a:t>
            </a:r>
            <a:br>
              <a:rPr lang="nl-NL" sz="1800" dirty="0">
                <a:ea typeface="Times New Roman" panose="02020603050405020304" pitchFamily="18" charset="0"/>
                <a:cs typeface="Calibri" panose="020F0502020204030204" pitchFamily="34" charset="0"/>
              </a:rPr>
            </a:br>
            <a:r>
              <a:rPr lang="nl-NL" sz="1800" dirty="0">
                <a:effectLst/>
                <a:ea typeface="Times New Roman" panose="02020603050405020304" pitchFamily="18" charset="0"/>
                <a:cs typeface="Calibri" panose="020F0502020204030204" pitchFamily="34" charset="0"/>
              </a:rPr>
              <a:t>Je kunt contact met </a:t>
            </a:r>
            <a:r>
              <a:rPr lang="nl-NL" sz="1800" dirty="0">
                <a:ea typeface="Times New Roman" panose="02020603050405020304" pitchFamily="18" charset="0"/>
                <a:cs typeface="Calibri" panose="020F0502020204030204" pitchFamily="34" charset="0"/>
              </a:rPr>
              <a:t>ons</a:t>
            </a:r>
            <a:r>
              <a:rPr lang="nl-NL" sz="1800" dirty="0">
                <a:effectLst/>
                <a:ea typeface="Times New Roman" panose="02020603050405020304" pitchFamily="18" charset="0"/>
                <a:cs typeface="Calibri" panose="020F0502020204030204" pitchFamily="34" charset="0"/>
              </a:rPr>
              <a:t> opnemen via</a:t>
            </a:r>
            <a:br>
              <a:rPr lang="nl-NL" sz="1800" dirty="0">
                <a:effectLst/>
                <a:ea typeface="Times New Roman" panose="02020603050405020304" pitchFamily="18" charset="0"/>
                <a:cs typeface="Calibri" panose="020F0502020204030204" pitchFamily="34" charset="0"/>
              </a:rPr>
            </a:br>
            <a:r>
              <a:rPr lang="nl-NL" sz="1800" dirty="0">
                <a:effectLst/>
                <a:ea typeface="Times New Roman" panose="02020603050405020304" pitchFamily="18" charset="0"/>
                <a:cs typeface="Calibri" panose="020F0502020204030204" pitchFamily="34" charset="0"/>
                <a:hlinkClick r:id="rId3"/>
              </a:rPr>
              <a:t>hennie.genee@minbzk.nl</a:t>
            </a:r>
            <a:r>
              <a:rPr lang="nl-NL" sz="1800" dirty="0">
                <a:effectLst/>
                <a:ea typeface="Times New Roman" panose="02020603050405020304" pitchFamily="18" charset="0"/>
                <a:cs typeface="Calibri" panose="020F0502020204030204" pitchFamily="34" charset="0"/>
              </a:rPr>
              <a:t> </a:t>
            </a:r>
            <a:br>
              <a:rPr lang="nl-NL" sz="1800" dirty="0">
                <a:effectLst/>
                <a:ea typeface="Times New Roman" panose="02020603050405020304" pitchFamily="18" charset="0"/>
                <a:cs typeface="Calibri" panose="020F0502020204030204" pitchFamily="34" charset="0"/>
              </a:rPr>
            </a:br>
            <a:r>
              <a:rPr lang="nl-NL" sz="1800" dirty="0">
                <a:effectLst/>
                <a:ea typeface="Times New Roman" panose="02020603050405020304" pitchFamily="18" charset="0"/>
                <a:cs typeface="Calibri" panose="020F0502020204030204" pitchFamily="34" charset="0"/>
                <a:hlinkClick r:id="rId4"/>
              </a:rPr>
              <a:t>arie.duindam@kadaster.nl</a:t>
            </a:r>
            <a:r>
              <a:rPr lang="nl-NL" sz="1800" dirty="0">
                <a:effectLst/>
                <a:ea typeface="Times New Roman" panose="02020603050405020304" pitchFamily="18" charset="0"/>
                <a:cs typeface="Calibri" panose="020F0502020204030204" pitchFamily="34" charset="0"/>
              </a:rPr>
              <a:t> </a:t>
            </a:r>
            <a:endParaRPr lang="nl-NL" sz="1800" dirty="0">
              <a:effectLst/>
              <a:ea typeface="Calibri" panose="020F0502020204030204" pitchFamily="34" charset="0"/>
            </a:endParaRPr>
          </a:p>
          <a:p>
            <a:endParaRPr lang="nl-NL" dirty="0"/>
          </a:p>
        </p:txBody>
      </p:sp>
      <p:pic>
        <p:nvPicPr>
          <p:cNvPr id="12" name="Picture Placeholder 11">
            <a:extLst>
              <a:ext uri="{FF2B5EF4-FFF2-40B4-BE49-F238E27FC236}">
                <a16:creationId xmlns:a16="http://schemas.microsoft.com/office/drawing/2014/main" id="{9ABF5988-7F7A-280C-3FAC-A18277C33528}"/>
              </a:ext>
              <a:ext uri="{C183D7F6-B498-43B3-948B-1728B52AA6E4}">
                <adec:decorative xmlns:adec="http://schemas.microsoft.com/office/drawing/2017/decorative" val="1"/>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a:fillRect/>
          </a:stretch>
        </p:blipFill>
        <p:spPr/>
      </p:pic>
      <p:sp>
        <p:nvSpPr>
          <p:cNvPr id="5" name="Tijdelijke aanduiding voor voettekst 4">
            <a:extLst>
              <a:ext uri="{FF2B5EF4-FFF2-40B4-BE49-F238E27FC236}">
                <a16:creationId xmlns:a16="http://schemas.microsoft.com/office/drawing/2014/main" id="{B54EA2F3-8705-8E87-FB2B-C16A35FDBCEE}"/>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a:t>Ontwikkelingen DSO – Schakeldag 27-11-2027</a:t>
            </a:r>
            <a:endParaRPr lang="nl-NL" dirty="0"/>
          </a:p>
        </p:txBody>
      </p:sp>
    </p:spTree>
    <p:extLst>
      <p:ext uri="{BB962C8B-B14F-4D97-AF65-F5344CB8AC3E}">
        <p14:creationId xmlns:p14="http://schemas.microsoft.com/office/powerpoint/2010/main" val="396422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3B971-8D17-4F04-D154-EF3BBD387E6B}"/>
              </a:ext>
              <a:ext uri="{C183D7F6-B498-43B3-948B-1728B52AA6E4}">
                <adec:decorative xmlns:adec="http://schemas.microsoft.com/office/drawing/2017/decorative" val="1"/>
              </a:ext>
            </a:extLst>
          </p:cNvPr>
          <p:cNvSpPr>
            <a:spLocks noGrp="1"/>
          </p:cNvSpPr>
          <p:nvPr>
            <p:ph type="ctrTitle"/>
          </p:nvPr>
        </p:nvSpPr>
        <p:spPr/>
        <p:txBody>
          <a:bodyPr/>
          <a:lstStyle/>
          <a:p>
            <a:r>
              <a:rPr lang="nl-NL" dirty="0"/>
              <a:t>Meer weten</a:t>
            </a:r>
          </a:p>
        </p:txBody>
      </p:sp>
      <p:sp>
        <p:nvSpPr>
          <p:cNvPr id="3" name="Tijdelijke aanduiding voor tekst 2">
            <a:extLst>
              <a:ext uri="{FF2B5EF4-FFF2-40B4-BE49-F238E27FC236}">
                <a16:creationId xmlns:a16="http://schemas.microsoft.com/office/drawing/2014/main" id="{D1FDC984-745A-D3B2-F603-EA61E9F0100E}"/>
              </a:ext>
              <a:ext uri="{C183D7F6-B498-43B3-948B-1728B52AA6E4}">
                <adec:decorative xmlns:adec="http://schemas.microsoft.com/office/drawing/2017/decorative" val="1"/>
              </a:ext>
            </a:extLst>
          </p:cNvPr>
          <p:cNvSpPr>
            <a:spLocks noGrp="1"/>
          </p:cNvSpPr>
          <p:nvPr>
            <p:ph type="body" sz="quarter" idx="10"/>
          </p:nvPr>
        </p:nvSpPr>
        <p:spPr/>
        <p:txBody>
          <a:bodyPr/>
          <a:lstStyle/>
          <a:p>
            <a:r>
              <a:rPr lang="nl-NL" dirty="0"/>
              <a:t>Iplo.nl</a:t>
            </a:r>
          </a:p>
        </p:txBody>
      </p:sp>
      <p:pic>
        <p:nvPicPr>
          <p:cNvPr id="8" name="Picture Placeholder 7">
            <a:extLst>
              <a:ext uri="{FF2B5EF4-FFF2-40B4-BE49-F238E27FC236}">
                <a16:creationId xmlns:a16="http://schemas.microsoft.com/office/drawing/2014/main" id="{8B800B06-DAF6-707F-AA6E-A621CC943FBB}"/>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9" name="TextBox 8">
            <a:extLst>
              <a:ext uri="{FF2B5EF4-FFF2-40B4-BE49-F238E27FC236}">
                <a16:creationId xmlns:a16="http://schemas.microsoft.com/office/drawing/2014/main" id="{95536727-F4FD-4B35-2D6C-F9F7CC2E84C6}"/>
              </a:ext>
              <a:ext uri="{C183D7F6-B498-43B3-948B-1728B52AA6E4}">
                <adec:decorative xmlns:adec="http://schemas.microsoft.com/office/drawing/2017/decorative" val="1"/>
              </a:ext>
            </a:extLst>
          </p:cNvPr>
          <p:cNvSpPr txBox="1"/>
          <p:nvPr/>
        </p:nvSpPr>
        <p:spPr>
          <a:xfrm>
            <a:off x="1152939" y="3087757"/>
            <a:ext cx="184731" cy="369332"/>
          </a:xfrm>
          <a:prstGeom prst="rect">
            <a:avLst/>
          </a:prstGeom>
          <a:noFill/>
        </p:spPr>
        <p:txBody>
          <a:bodyPr wrap="none" rtlCol="0">
            <a:spAutoFit/>
          </a:bodyPr>
          <a:lstStyle/>
          <a:p>
            <a:endParaRPr lang="en-NL" dirty="0"/>
          </a:p>
        </p:txBody>
      </p:sp>
      <p:sp>
        <p:nvSpPr>
          <p:cNvPr id="12" name="Oval 11">
            <a:extLst>
              <a:ext uri="{FF2B5EF4-FFF2-40B4-BE49-F238E27FC236}">
                <a16:creationId xmlns:a16="http://schemas.microsoft.com/office/drawing/2014/main" id="{9F99E276-6F3B-B77D-09FE-05B6AB32DEA4}"/>
              </a:ext>
              <a:ext uri="{C183D7F6-B498-43B3-948B-1728B52AA6E4}">
                <adec:decorative xmlns:adec="http://schemas.microsoft.com/office/drawing/2017/decorative" val="1"/>
              </a:ext>
            </a:extLst>
          </p:cNvPr>
          <p:cNvSpPr/>
          <p:nvPr/>
        </p:nvSpPr>
        <p:spPr>
          <a:xfrm>
            <a:off x="-162167" y="1641541"/>
            <a:ext cx="3631096" cy="363109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82472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EA5AA29-1FC0-B16D-0950-E0E90A3E84D3}"/>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91" r="20491"/>
          <a:stretch>
            <a:fillRect/>
          </a:stretch>
        </p:blipFill>
        <p:spPr/>
      </p:pic>
      <p:sp>
        <p:nvSpPr>
          <p:cNvPr id="3" name="Titel 2">
            <a:extLst>
              <a:ext uri="{FF2B5EF4-FFF2-40B4-BE49-F238E27FC236}">
                <a16:creationId xmlns:a16="http://schemas.microsoft.com/office/drawing/2014/main" id="{D10718BE-BCD3-76A2-0136-0DB1BD7E1797}"/>
              </a:ext>
              <a:ext uri="{C183D7F6-B498-43B3-948B-1728B52AA6E4}">
                <adec:decorative xmlns:adec="http://schemas.microsoft.com/office/drawing/2017/decorative" val="1"/>
              </a:ext>
            </a:extLst>
          </p:cNvPr>
          <p:cNvSpPr>
            <a:spLocks noGrp="1"/>
          </p:cNvSpPr>
          <p:nvPr>
            <p:ph type="ctrTitle"/>
          </p:nvPr>
        </p:nvSpPr>
        <p:spPr/>
        <p:txBody>
          <a:bodyPr/>
          <a:lstStyle/>
          <a:p>
            <a:r>
              <a:rPr lang="nl-NL" dirty="0"/>
              <a:t>Ontwikkelingen DSO</a:t>
            </a:r>
          </a:p>
        </p:txBody>
      </p:sp>
      <p:sp>
        <p:nvSpPr>
          <p:cNvPr id="4" name="Ondertitel 3">
            <a:extLst>
              <a:ext uri="{FF2B5EF4-FFF2-40B4-BE49-F238E27FC236}">
                <a16:creationId xmlns:a16="http://schemas.microsoft.com/office/drawing/2014/main" id="{5E91E8BC-D1F5-6824-8B2A-7033FDD422E4}"/>
              </a:ext>
              <a:ext uri="{C183D7F6-B498-43B3-948B-1728B52AA6E4}">
                <adec:decorative xmlns:adec="http://schemas.microsoft.com/office/drawing/2017/decorative" val="1"/>
              </a:ext>
            </a:extLst>
          </p:cNvPr>
          <p:cNvSpPr>
            <a:spLocks noGrp="1"/>
          </p:cNvSpPr>
          <p:nvPr>
            <p:ph type="subTitle" idx="1"/>
          </p:nvPr>
        </p:nvSpPr>
        <p:spPr/>
        <p:txBody>
          <a:bodyPr/>
          <a:lstStyle/>
          <a:p>
            <a:pPr>
              <a:buFont typeface="+mj-lt"/>
              <a:buAutoNum type="alphaUcPeriod"/>
            </a:pPr>
            <a:endParaRPr lang="nl-NL" dirty="0"/>
          </a:p>
          <a:p>
            <a:pPr>
              <a:buFont typeface="+mj-lt"/>
              <a:buAutoNum type="alphaUcPeriod"/>
            </a:pPr>
            <a:r>
              <a:rPr lang="nl-NL" b="1" dirty="0"/>
              <a:t>Visie, strategische thema’s en bedrijfsfuncties</a:t>
            </a:r>
          </a:p>
          <a:p>
            <a:pPr>
              <a:buFont typeface="+mj-lt"/>
              <a:buAutoNum type="alphaUcPeriod"/>
            </a:pPr>
            <a:r>
              <a:rPr lang="nl-NL" b="1" dirty="0"/>
              <a:t>Ontwikkelproces: Safe Agile</a:t>
            </a:r>
          </a:p>
          <a:p>
            <a:pPr>
              <a:buFont typeface="+mj-lt"/>
              <a:buAutoNum type="alphaUcPeriod"/>
            </a:pPr>
            <a:endParaRPr lang="nl-NL" dirty="0"/>
          </a:p>
          <a:p>
            <a:pPr>
              <a:buFont typeface="+mj-lt"/>
              <a:buAutoNum type="alphaUcPeriod" startAt="3"/>
            </a:pPr>
            <a:r>
              <a:rPr lang="nl-NL" dirty="0"/>
              <a:t>‘Rolling forecast’ DSO-LV komende 6 kwartalen</a:t>
            </a:r>
          </a:p>
          <a:p>
            <a:pPr>
              <a:buFont typeface="+mj-lt"/>
              <a:buAutoNum type="alphaUcPeriod" startAt="3"/>
            </a:pPr>
            <a:r>
              <a:rPr lang="nl-NL" dirty="0"/>
              <a:t>Toelichting enkele grote onderwerpen Portfolio DSO-LV</a:t>
            </a:r>
          </a:p>
        </p:txBody>
      </p:sp>
      <p:sp>
        <p:nvSpPr>
          <p:cNvPr id="5" name="Tijdelijke aanduiding voor voettekst 4">
            <a:extLst>
              <a:ext uri="{FF2B5EF4-FFF2-40B4-BE49-F238E27FC236}">
                <a16:creationId xmlns:a16="http://schemas.microsoft.com/office/drawing/2014/main" id="{68BA8914-DBAC-21FF-4C04-F67D40703731}"/>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a:t>Ontwikkelingen DSO – Schakeldag 27-11-2027</a:t>
            </a:r>
            <a:endParaRPr lang="nl-NL" dirty="0"/>
          </a:p>
        </p:txBody>
      </p:sp>
      <p:pic>
        <p:nvPicPr>
          <p:cNvPr id="7" name="Graphic 6">
            <a:extLst>
              <a:ext uri="{FF2B5EF4-FFF2-40B4-BE49-F238E27FC236}">
                <a16:creationId xmlns:a16="http://schemas.microsoft.com/office/drawing/2014/main" id="{19A155F1-5830-8A7C-F921-0D44B845109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2300" y="384176"/>
            <a:ext cx="444500" cy="444500"/>
          </a:xfrm>
          <a:prstGeom prst="rect">
            <a:avLst/>
          </a:prstGeom>
        </p:spPr>
      </p:pic>
    </p:spTree>
    <p:extLst>
      <p:ext uri="{BB962C8B-B14F-4D97-AF65-F5344CB8AC3E}">
        <p14:creationId xmlns:p14="http://schemas.microsoft.com/office/powerpoint/2010/main" val="10852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FC5C0-63FB-3900-8B5C-938C0BA16334}"/>
              </a:ext>
            </a:extLst>
          </p:cNvPr>
          <p:cNvSpPr>
            <a:spLocks noGrp="1"/>
          </p:cNvSpPr>
          <p:nvPr>
            <p:ph type="ctrTitle"/>
          </p:nvPr>
        </p:nvSpPr>
        <p:spPr/>
        <p:txBody>
          <a:bodyPr/>
          <a:lstStyle/>
          <a:p>
            <a:r>
              <a:rPr lang="nl-NL" dirty="0"/>
              <a:t>A. Visie DSO</a:t>
            </a:r>
          </a:p>
        </p:txBody>
      </p:sp>
      <p:sp>
        <p:nvSpPr>
          <p:cNvPr id="3" name="Ondertitel 2">
            <a:extLst>
              <a:ext uri="{FF2B5EF4-FFF2-40B4-BE49-F238E27FC236}">
                <a16:creationId xmlns:a16="http://schemas.microsoft.com/office/drawing/2014/main" id="{0A96F43D-A862-6CE1-7CED-2F2DB69DC367}"/>
              </a:ext>
            </a:extLst>
          </p:cNvPr>
          <p:cNvSpPr>
            <a:spLocks noGrp="1"/>
          </p:cNvSpPr>
          <p:nvPr>
            <p:ph type="subTitle" idx="1"/>
          </p:nvPr>
        </p:nvSpPr>
        <p:spPr>
          <a:xfrm>
            <a:off x="571500" y="1212850"/>
            <a:ext cx="5056568" cy="4786312"/>
          </a:xfrm>
        </p:spPr>
        <p:txBody>
          <a:bodyPr/>
          <a:lstStyle/>
          <a:p>
            <a:r>
              <a:rPr lang="nl-NL" dirty="0"/>
              <a:t>Visie-statement huidige Visie:</a:t>
            </a:r>
            <a:br>
              <a:rPr lang="nl-NL" dirty="0"/>
            </a:br>
            <a:br>
              <a:rPr lang="nl-NL" dirty="0"/>
            </a:br>
            <a:r>
              <a:rPr lang="nl-NL" i="1" dirty="0"/>
              <a:t>“In 2024 ondersteunt het Digitaal Stelsel Omgevingswet gebruikers optimaal bij de uitvoering van processen voor beleidsvorming, vergunningverlening en toezicht en handhaving via kwalitatief goede informatie op het gebied van de fysieke leefomgeving. </a:t>
            </a:r>
            <a:br>
              <a:rPr lang="nl-NL" i="1" dirty="0"/>
            </a:br>
            <a:br>
              <a:rPr lang="nl-NL" i="1" dirty="0"/>
            </a:br>
            <a:r>
              <a:rPr lang="nl-NL" i="1" dirty="0"/>
              <a:t>Het DSO levert integraal inzicht en overzicht voor de gebruikers en maakt het mogelijk dat (</a:t>
            </a:r>
            <a:r>
              <a:rPr lang="nl-NL" i="1" dirty="0" err="1"/>
              <a:t>besluitvormings</a:t>
            </a:r>
            <a:r>
              <a:rPr lang="nl-NL" i="1" dirty="0"/>
              <a:t>)processen sneller en beter voorspelbaar verlopen.”</a:t>
            </a:r>
          </a:p>
          <a:p>
            <a:r>
              <a:rPr lang="nl-NL" dirty="0"/>
              <a:t>Visie DSO is onderdeel van set van </a:t>
            </a:r>
            <a:r>
              <a:rPr lang="nl-NL" dirty="0" err="1"/>
              <a:t>kadergevende</a:t>
            </a:r>
            <a:r>
              <a:rPr lang="nl-NL" dirty="0"/>
              <a:t> documenten</a:t>
            </a:r>
            <a:br>
              <a:rPr lang="nl-NL" dirty="0"/>
            </a:br>
            <a:r>
              <a:rPr lang="nl-NL" dirty="0">
                <a:hlinkClick r:id="rId2"/>
              </a:rPr>
              <a:t>Visie, globaal programma van eisen en doelarchitectuur</a:t>
            </a:r>
            <a:endParaRPr lang="nl-NL" dirty="0"/>
          </a:p>
          <a:p>
            <a:endParaRPr lang="nl-NL" dirty="0"/>
          </a:p>
        </p:txBody>
      </p:sp>
      <p:sp>
        <p:nvSpPr>
          <p:cNvPr id="4" name="Tijdelijke aanduiding voor voettekst 3">
            <a:extLst>
              <a:ext uri="{FF2B5EF4-FFF2-40B4-BE49-F238E27FC236}">
                <a16:creationId xmlns:a16="http://schemas.microsoft.com/office/drawing/2014/main" id="{AF310E11-E552-BC7B-B9E9-5561621DEC29}"/>
              </a:ext>
            </a:extLst>
          </p:cNvPr>
          <p:cNvSpPr>
            <a:spLocks noGrp="1"/>
          </p:cNvSpPr>
          <p:nvPr>
            <p:ph type="ftr" sz="quarter" idx="11"/>
          </p:nvPr>
        </p:nvSpPr>
        <p:spPr/>
        <p:txBody>
          <a:bodyPr/>
          <a:lstStyle/>
          <a:p>
            <a:r>
              <a:rPr lang="nl-NL"/>
              <a:t>Ontwikkelingen DSO – Schakeldag 27-11-2027</a:t>
            </a:r>
            <a:endParaRPr lang="nl-NL" dirty="0"/>
          </a:p>
        </p:txBody>
      </p:sp>
      <p:pic>
        <p:nvPicPr>
          <p:cNvPr id="7" name="Afbeelding 6" descr="Voorpagina rapport Visie DSO">
            <a:extLst>
              <a:ext uri="{FF2B5EF4-FFF2-40B4-BE49-F238E27FC236}">
                <a16:creationId xmlns:a16="http://schemas.microsoft.com/office/drawing/2014/main" id="{6AAE0846-6DD4-5DFE-4AE2-A3E7D1DEB196}"/>
              </a:ext>
            </a:extLst>
          </p:cNvPr>
          <p:cNvPicPr>
            <a:picLocks noChangeAspect="1"/>
          </p:cNvPicPr>
          <p:nvPr/>
        </p:nvPicPr>
        <p:blipFill>
          <a:blip r:embed="rId3"/>
          <a:stretch>
            <a:fillRect/>
          </a:stretch>
        </p:blipFill>
        <p:spPr>
          <a:xfrm>
            <a:off x="5771982" y="323297"/>
            <a:ext cx="2929088" cy="4132106"/>
          </a:xfrm>
          <a:prstGeom prst="rect">
            <a:avLst/>
          </a:prstGeom>
          <a:solidFill>
            <a:schemeClr val="tx1"/>
          </a:solidFill>
          <a:ln w="6350">
            <a:solidFill>
              <a:schemeClr val="tx1"/>
            </a:solidFill>
          </a:ln>
        </p:spPr>
      </p:pic>
      <p:sp>
        <p:nvSpPr>
          <p:cNvPr id="9" name="Rechthoek 8">
            <a:extLst>
              <a:ext uri="{FF2B5EF4-FFF2-40B4-BE49-F238E27FC236}">
                <a16:creationId xmlns:a16="http://schemas.microsoft.com/office/drawing/2014/main" id="{053B5240-6545-7440-3AEE-5F3C746BCA52}"/>
              </a:ext>
              <a:ext uri="{C183D7F6-B498-43B3-948B-1728B52AA6E4}">
                <adec:decorative xmlns:adec="http://schemas.microsoft.com/office/drawing/2017/decorative" val="1"/>
              </a:ext>
            </a:extLst>
          </p:cNvPr>
          <p:cNvSpPr/>
          <p:nvPr/>
        </p:nvSpPr>
        <p:spPr>
          <a:xfrm>
            <a:off x="13095993" y="-1852541"/>
            <a:ext cx="2799907" cy="3558363"/>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7D08C48F-608E-BA08-0FD6-0CF4572717C6}"/>
              </a:ext>
              <a:ext uri="{C183D7F6-B498-43B3-948B-1728B52AA6E4}">
                <adec:decorative xmlns:adec="http://schemas.microsoft.com/office/drawing/2017/decorative" val="1"/>
              </a:ext>
            </a:extLst>
          </p:cNvPr>
          <p:cNvSpPr/>
          <p:nvPr/>
        </p:nvSpPr>
        <p:spPr>
          <a:xfrm>
            <a:off x="13792410" y="2863454"/>
            <a:ext cx="2799907" cy="3558363"/>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Voorpagina rapport Globaal Programma van Eisen DSO">
            <a:extLst>
              <a:ext uri="{FF2B5EF4-FFF2-40B4-BE49-F238E27FC236}">
                <a16:creationId xmlns:a16="http://schemas.microsoft.com/office/drawing/2014/main" id="{036668C4-0FF7-2476-5721-4AF89DED3DCB}"/>
              </a:ext>
            </a:extLst>
          </p:cNvPr>
          <p:cNvPicPr>
            <a:picLocks noChangeAspect="1"/>
          </p:cNvPicPr>
          <p:nvPr/>
        </p:nvPicPr>
        <p:blipFill>
          <a:blip r:embed="rId4"/>
          <a:stretch>
            <a:fillRect/>
          </a:stretch>
        </p:blipFill>
        <p:spPr>
          <a:xfrm>
            <a:off x="5951537" y="2371931"/>
            <a:ext cx="2897649" cy="4132106"/>
          </a:xfrm>
          <a:prstGeom prst="rect">
            <a:avLst/>
          </a:prstGeom>
          <a:ln>
            <a:solidFill>
              <a:schemeClr val="accent1"/>
            </a:solidFill>
          </a:ln>
        </p:spPr>
      </p:pic>
      <p:pic>
        <p:nvPicPr>
          <p:cNvPr id="19" name="Afbeelding 18" descr="Voorpagina rapport Globaal Content Raamwerk">
            <a:extLst>
              <a:ext uri="{FF2B5EF4-FFF2-40B4-BE49-F238E27FC236}">
                <a16:creationId xmlns:a16="http://schemas.microsoft.com/office/drawing/2014/main" id="{E3E34D15-EEAC-8EB4-8889-95D0E08BD138}"/>
              </a:ext>
            </a:extLst>
          </p:cNvPr>
          <p:cNvPicPr>
            <a:picLocks noChangeAspect="1"/>
          </p:cNvPicPr>
          <p:nvPr/>
        </p:nvPicPr>
        <p:blipFill>
          <a:blip r:embed="rId5"/>
          <a:stretch>
            <a:fillRect/>
          </a:stretch>
        </p:blipFill>
        <p:spPr>
          <a:xfrm>
            <a:off x="8654694" y="1039434"/>
            <a:ext cx="2953827" cy="3163697"/>
          </a:xfrm>
          <a:prstGeom prst="rect">
            <a:avLst/>
          </a:prstGeom>
          <a:ln>
            <a:solidFill>
              <a:schemeClr val="accent1"/>
            </a:solidFill>
          </a:ln>
        </p:spPr>
      </p:pic>
      <p:pic>
        <p:nvPicPr>
          <p:cNvPr id="15" name="Afbeelding 14" descr="Voorpagina rapport Doelarchitectuur">
            <a:extLst>
              <a:ext uri="{FF2B5EF4-FFF2-40B4-BE49-F238E27FC236}">
                <a16:creationId xmlns:a16="http://schemas.microsoft.com/office/drawing/2014/main" id="{FB720CA2-A1CF-3722-1977-4672397ED417}"/>
              </a:ext>
            </a:extLst>
          </p:cNvPr>
          <p:cNvPicPr>
            <a:picLocks noChangeAspect="1"/>
          </p:cNvPicPr>
          <p:nvPr/>
        </p:nvPicPr>
        <p:blipFill>
          <a:blip r:embed="rId6"/>
          <a:stretch>
            <a:fillRect/>
          </a:stretch>
        </p:blipFill>
        <p:spPr>
          <a:xfrm>
            <a:off x="9058051" y="2982849"/>
            <a:ext cx="2997172" cy="4223738"/>
          </a:xfrm>
          <a:prstGeom prst="rect">
            <a:avLst/>
          </a:prstGeom>
          <a:ln>
            <a:solidFill>
              <a:schemeClr val="accent1"/>
            </a:solidFill>
          </a:ln>
        </p:spPr>
      </p:pic>
    </p:spTree>
    <p:extLst>
      <p:ext uri="{BB962C8B-B14F-4D97-AF65-F5344CB8AC3E}">
        <p14:creationId xmlns:p14="http://schemas.microsoft.com/office/powerpoint/2010/main" val="3026732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15642E1-DC30-8342-E1AF-BE7672DD48B3}"/>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82" r="20482"/>
          <a:stretch>
            <a:fillRect/>
          </a:stretch>
        </p:blipFill>
        <p:spPr/>
      </p:pic>
      <p:sp>
        <p:nvSpPr>
          <p:cNvPr id="3" name="Titel 2">
            <a:extLst>
              <a:ext uri="{FF2B5EF4-FFF2-40B4-BE49-F238E27FC236}">
                <a16:creationId xmlns:a16="http://schemas.microsoft.com/office/drawing/2014/main" id="{27900393-4089-B9DF-6A59-5CC348677C00}"/>
              </a:ext>
              <a:ext uri="{C183D7F6-B498-43B3-948B-1728B52AA6E4}">
                <adec:decorative xmlns:adec="http://schemas.microsoft.com/office/drawing/2017/decorative" val="1"/>
              </a:ext>
            </a:extLst>
          </p:cNvPr>
          <p:cNvSpPr>
            <a:spLocks noGrp="1"/>
          </p:cNvSpPr>
          <p:nvPr>
            <p:ph type="ctrTitle"/>
          </p:nvPr>
        </p:nvSpPr>
        <p:spPr>
          <a:xfrm>
            <a:off x="6246813" y="336545"/>
            <a:ext cx="5380038" cy="655828"/>
          </a:xfrm>
        </p:spPr>
        <p:txBody>
          <a:bodyPr/>
          <a:lstStyle/>
          <a:p>
            <a:r>
              <a:rPr lang="nl-NL" sz="4400" dirty="0"/>
              <a:t>Strategische thema’s</a:t>
            </a:r>
            <a:br>
              <a:rPr lang="nl-NL" sz="4400" dirty="0"/>
            </a:br>
            <a:endParaRPr lang="nl-NL" sz="1800" dirty="0"/>
          </a:p>
        </p:txBody>
      </p:sp>
      <p:sp>
        <p:nvSpPr>
          <p:cNvPr id="4" name="Ondertitel 3">
            <a:extLst>
              <a:ext uri="{FF2B5EF4-FFF2-40B4-BE49-F238E27FC236}">
                <a16:creationId xmlns:a16="http://schemas.microsoft.com/office/drawing/2014/main" id="{0A60301A-044C-A956-224D-B84F2DBE5C51}"/>
              </a:ext>
              <a:ext uri="{C183D7F6-B498-43B3-948B-1728B52AA6E4}">
                <adec:decorative xmlns:adec="http://schemas.microsoft.com/office/drawing/2017/decorative" val="1"/>
              </a:ext>
            </a:extLst>
          </p:cNvPr>
          <p:cNvSpPr>
            <a:spLocks noGrp="1"/>
          </p:cNvSpPr>
          <p:nvPr>
            <p:ph type="subTitle" idx="1"/>
          </p:nvPr>
        </p:nvSpPr>
        <p:spPr>
          <a:xfrm>
            <a:off x="6240464" y="1460569"/>
            <a:ext cx="5938836" cy="4786312"/>
          </a:xfrm>
        </p:spPr>
        <p:txBody>
          <a:bodyPr/>
          <a:lstStyle/>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samenwerken</a:t>
            </a:r>
            <a:endParaRPr lang="nl-NL"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vergunningverlening, toezicht en handhaving (VTH)</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Aansluiten bronnen van omgevingsinformatie </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dirty="0" err="1">
                <a:latin typeface="Calibri" panose="020F0502020204030204" pitchFamily="34" charset="0"/>
                <a:ea typeface="Calibri" panose="020F0502020204030204" pitchFamily="34" charset="0"/>
                <a:cs typeface="Calibri" panose="020F0502020204030204" pitchFamily="34" charset="0"/>
              </a:rPr>
              <a:t>Onderzoekshulp</a:t>
            </a: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omgevingsdocumenten (STOP/TP)</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Eén loket / Gebruikersvriendelijkheid</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zienswijze en bezwaar</a:t>
            </a: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Ondersteunen 3D en dynamische informatie</a:t>
            </a:r>
          </a:p>
          <a:p>
            <a:pPr>
              <a:buFont typeface="+mj-lt"/>
              <a:buAutoNum type="arabicPeriod"/>
            </a:pPr>
            <a:r>
              <a:rPr lang="nl-NL" b="1" dirty="0">
                <a:latin typeface="Calibri" panose="020F0502020204030204" pitchFamily="34" charset="0"/>
                <a:ea typeface="Calibri" panose="020F0502020204030204" pitchFamily="34" charset="0"/>
                <a:cs typeface="Calibri" panose="020F0502020204030204" pitchFamily="34" charset="0"/>
              </a:rPr>
              <a:t>Ondersteunen rechterlijke macht </a:t>
            </a:r>
            <a:endParaRPr lang="nl-N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Waarborgen gegevenskwaliteit</a:t>
            </a: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800" dirty="0">
              <a:latin typeface="Calibri" panose="020F0502020204030204" pitchFamily="34" charset="0"/>
              <a:ea typeface="Calibri" panose="020F0502020204030204" pitchFamily="34" charset="0"/>
              <a:cs typeface="Times New Roman" panose="02020603050405020304" pitchFamily="18"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sz="2000" dirty="0">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nl-NL" dirty="0"/>
          </a:p>
        </p:txBody>
      </p:sp>
      <p:sp>
        <p:nvSpPr>
          <p:cNvPr id="5" name="Tijdelijke aanduiding voor voettekst 4">
            <a:extLst>
              <a:ext uri="{FF2B5EF4-FFF2-40B4-BE49-F238E27FC236}">
                <a16:creationId xmlns:a16="http://schemas.microsoft.com/office/drawing/2014/main" id="{DB3A6C00-85B5-2733-1F9F-0BE9D1CFD9B1}"/>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Ontwikkelingen DSO – </a:t>
            </a:r>
            <a:r>
              <a:rPr lang="nl-NL" dirty="0" err="1"/>
              <a:t>Schakeldag</a:t>
            </a:r>
            <a:r>
              <a:rPr lang="nl-NL" dirty="0"/>
              <a:t> 27-11-2027</a:t>
            </a:r>
          </a:p>
        </p:txBody>
      </p:sp>
      <p:sp>
        <p:nvSpPr>
          <p:cNvPr id="2" name="Titel 2">
            <a:extLst>
              <a:ext uri="{FF2B5EF4-FFF2-40B4-BE49-F238E27FC236}">
                <a16:creationId xmlns:a16="http://schemas.microsoft.com/office/drawing/2014/main" id="{93F1C66F-70F1-3672-4C41-43DE61F9A45C}"/>
              </a:ext>
              <a:ext uri="{C183D7F6-B498-43B3-948B-1728B52AA6E4}">
                <adec:decorative xmlns:adec="http://schemas.microsoft.com/office/drawing/2017/decorative" val="1"/>
              </a:ext>
            </a:extLst>
          </p:cNvPr>
          <p:cNvSpPr txBox="1">
            <a:spLocks/>
          </p:cNvSpPr>
          <p:nvPr/>
        </p:nvSpPr>
        <p:spPr>
          <a:xfrm>
            <a:off x="6246813" y="664459"/>
            <a:ext cx="5380038" cy="875413"/>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r>
              <a:rPr lang="nl-NL" sz="1800" dirty="0"/>
              <a:t>(volgens Bestuurlijke agenda Uitbouw)</a:t>
            </a:r>
          </a:p>
        </p:txBody>
      </p:sp>
    </p:spTree>
    <p:extLst>
      <p:ext uri="{BB962C8B-B14F-4D97-AF65-F5344CB8AC3E}">
        <p14:creationId xmlns:p14="http://schemas.microsoft.com/office/powerpoint/2010/main" val="247158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78626-5537-02B2-9CB2-C16932F2DD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A9C4CA-338B-58F6-FC72-6DBA6FA9BC79}"/>
              </a:ext>
            </a:extLst>
          </p:cNvPr>
          <p:cNvSpPr>
            <a:spLocks noGrp="1"/>
          </p:cNvSpPr>
          <p:nvPr>
            <p:ph type="ctrTitle"/>
          </p:nvPr>
        </p:nvSpPr>
        <p:spPr/>
        <p:txBody>
          <a:bodyPr/>
          <a:lstStyle/>
          <a:p>
            <a:r>
              <a:rPr lang="nl-NL" dirty="0"/>
              <a:t>A. Doelenboom DSO-LV</a:t>
            </a:r>
          </a:p>
        </p:txBody>
      </p:sp>
      <p:sp>
        <p:nvSpPr>
          <p:cNvPr id="4" name="Tijdelijke aanduiding voor voettekst 3">
            <a:extLst>
              <a:ext uri="{FF2B5EF4-FFF2-40B4-BE49-F238E27FC236}">
                <a16:creationId xmlns:a16="http://schemas.microsoft.com/office/drawing/2014/main" id="{CA0D90AF-9A6D-D118-4096-BD7E46915494}"/>
              </a:ext>
            </a:extLst>
          </p:cNvPr>
          <p:cNvSpPr>
            <a:spLocks noGrp="1"/>
          </p:cNvSpPr>
          <p:nvPr>
            <p:ph type="ftr" sz="quarter" idx="11"/>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nl-NL" sz="1000" b="0" i="0" u="none" strike="noStrike" kern="1200" cap="none" spc="0" normalizeH="0" baseline="0" noProof="0">
                <a:ln>
                  <a:noFill/>
                </a:ln>
                <a:solidFill>
                  <a:srgbClr val="000000"/>
                </a:solidFill>
                <a:effectLst/>
                <a:uLnTx/>
                <a:uFillTx/>
                <a:latin typeface="Asap"/>
                <a:ea typeface="+mn-ea"/>
                <a:cs typeface="+mn-cs"/>
              </a:rPr>
              <a:t>Ontwikkelingen DSO – Schakeldag 27-11-2027</a:t>
            </a:r>
            <a:endParaRPr kumimoji="0" lang="nl-NL" sz="1000" b="0" i="0" u="none" strike="noStrike" kern="1200" cap="none" spc="0" normalizeH="0" baseline="0" noProof="0" dirty="0">
              <a:ln>
                <a:noFill/>
              </a:ln>
              <a:solidFill>
                <a:srgbClr val="000000"/>
              </a:solidFill>
              <a:effectLst/>
              <a:uLnTx/>
              <a:uFillTx/>
              <a:latin typeface="Asap"/>
              <a:ea typeface="+mn-ea"/>
              <a:cs typeface="+mn-cs"/>
            </a:endParaRPr>
          </a:p>
        </p:txBody>
      </p:sp>
      <p:pic>
        <p:nvPicPr>
          <p:cNvPr id="19" name="Afbeelding 18" descr="Doelenboom DSO-LV">
            <a:extLst>
              <a:ext uri="{FF2B5EF4-FFF2-40B4-BE49-F238E27FC236}">
                <a16:creationId xmlns:a16="http://schemas.microsoft.com/office/drawing/2014/main" id="{3FB78FF9-E6A3-B6FA-3FEC-13B129DC4357}"/>
              </a:ext>
            </a:extLst>
          </p:cNvPr>
          <p:cNvPicPr>
            <a:picLocks noChangeAspect="1"/>
          </p:cNvPicPr>
          <p:nvPr/>
        </p:nvPicPr>
        <p:blipFill>
          <a:blip r:embed="rId2"/>
          <a:stretch>
            <a:fillRect/>
          </a:stretch>
        </p:blipFill>
        <p:spPr>
          <a:xfrm>
            <a:off x="375080" y="1771796"/>
            <a:ext cx="11441840" cy="3314407"/>
          </a:xfrm>
          <a:prstGeom prst="rect">
            <a:avLst/>
          </a:prstGeom>
        </p:spPr>
      </p:pic>
    </p:spTree>
    <p:extLst>
      <p:ext uri="{BB962C8B-B14F-4D97-AF65-F5344CB8AC3E}">
        <p14:creationId xmlns:p14="http://schemas.microsoft.com/office/powerpoint/2010/main" val="1720605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9389F-F74D-94F2-5760-A7DD38F542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5ECABC-8423-B456-AFB0-193B5BB2554A}"/>
              </a:ext>
              <a:ext uri="{C183D7F6-B498-43B3-948B-1728B52AA6E4}">
                <adec:decorative xmlns:adec="http://schemas.microsoft.com/office/drawing/2017/decorative" val="1"/>
              </a:ext>
            </a:extLst>
          </p:cNvPr>
          <p:cNvSpPr>
            <a:spLocks noGrp="1"/>
          </p:cNvSpPr>
          <p:nvPr>
            <p:ph type="ctrTitle"/>
          </p:nvPr>
        </p:nvSpPr>
        <p:spPr/>
        <p:txBody>
          <a:bodyPr/>
          <a:lstStyle/>
          <a:p>
            <a:r>
              <a:rPr lang="nl-NL" dirty="0"/>
              <a:t>A. Kaders dienstverlening DSO-LV</a:t>
            </a:r>
          </a:p>
        </p:txBody>
      </p:sp>
      <p:sp>
        <p:nvSpPr>
          <p:cNvPr id="4" name="Tijdelijke aanduiding voor voettekst 3">
            <a:extLst>
              <a:ext uri="{FF2B5EF4-FFF2-40B4-BE49-F238E27FC236}">
                <a16:creationId xmlns:a16="http://schemas.microsoft.com/office/drawing/2014/main" id="{6F4935ED-4B8B-A457-260B-1314BB148499}"/>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nl-NL" sz="1000" b="0" i="0" u="none" strike="noStrike" kern="1200" cap="none" spc="0" normalizeH="0" baseline="0" noProof="0">
                <a:ln>
                  <a:noFill/>
                </a:ln>
                <a:solidFill>
                  <a:srgbClr val="000000"/>
                </a:solidFill>
                <a:effectLst/>
                <a:uLnTx/>
                <a:uFillTx/>
                <a:latin typeface="Asap"/>
                <a:ea typeface="+mn-ea"/>
                <a:cs typeface="+mn-cs"/>
              </a:rPr>
              <a:t>Ontwikkelingen DSO – Schakeldag 27-11-2027</a:t>
            </a:r>
            <a:endParaRPr kumimoji="0" lang="nl-NL" sz="1000" b="0" i="0" u="none" strike="noStrike" kern="1200" cap="none" spc="0" normalizeH="0" baseline="0" noProof="0" dirty="0">
              <a:ln>
                <a:noFill/>
              </a:ln>
              <a:solidFill>
                <a:srgbClr val="000000"/>
              </a:solidFill>
              <a:effectLst/>
              <a:uLnTx/>
              <a:uFillTx/>
              <a:latin typeface="Asap"/>
              <a:ea typeface="+mn-ea"/>
              <a:cs typeface="+mn-cs"/>
            </a:endParaRPr>
          </a:p>
        </p:txBody>
      </p:sp>
      <p:pic>
        <p:nvPicPr>
          <p:cNvPr id="5" name="Afbeelding 4">
            <a:extLst>
              <a:ext uri="{FF2B5EF4-FFF2-40B4-BE49-F238E27FC236}">
                <a16:creationId xmlns:a16="http://schemas.microsoft.com/office/drawing/2014/main" id="{7858C3C7-DB9A-4669-B655-3D6F3C36F7B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81" y="1731108"/>
            <a:ext cx="12192000" cy="1945915"/>
          </a:xfrm>
          <a:prstGeom prst="rect">
            <a:avLst/>
          </a:prstGeom>
        </p:spPr>
      </p:pic>
      <p:pic>
        <p:nvPicPr>
          <p:cNvPr id="7" name="Afbeelding 6">
            <a:extLst>
              <a:ext uri="{FF2B5EF4-FFF2-40B4-BE49-F238E27FC236}">
                <a16:creationId xmlns:a16="http://schemas.microsoft.com/office/drawing/2014/main" id="{6B9B2D42-0C29-0743-F21E-8C5CAC46EB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7445" y="3886920"/>
            <a:ext cx="10528183" cy="1823660"/>
          </a:xfrm>
          <a:prstGeom prst="rect">
            <a:avLst/>
          </a:prstGeom>
        </p:spPr>
      </p:pic>
    </p:spTree>
    <p:extLst>
      <p:ext uri="{BB962C8B-B14F-4D97-AF65-F5344CB8AC3E}">
        <p14:creationId xmlns:p14="http://schemas.microsoft.com/office/powerpoint/2010/main" val="222114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1EEB7-B3A6-A821-4909-E3C9AC84D427}"/>
            </a:ext>
          </a:extLst>
        </p:cNvPr>
        <p:cNvGrpSpPr/>
        <p:nvPr/>
      </p:nvGrpSpPr>
      <p:grpSpPr>
        <a:xfrm>
          <a:off x="0" y="0"/>
          <a:ext cx="0" cy="0"/>
          <a:chOff x="0" y="0"/>
          <a:chExt cx="0" cy="0"/>
        </a:xfrm>
      </p:grpSpPr>
      <p:sp>
        <p:nvSpPr>
          <p:cNvPr id="2" name="Titel 1" descr="Ontwikkelproces: Safe Agile">
            <a:extLst>
              <a:ext uri="{FF2B5EF4-FFF2-40B4-BE49-F238E27FC236}">
                <a16:creationId xmlns:a16="http://schemas.microsoft.com/office/drawing/2014/main" id="{F55FEB8A-3B0C-C704-C15C-0887F54C2E6F}"/>
              </a:ext>
            </a:extLst>
          </p:cNvPr>
          <p:cNvSpPr>
            <a:spLocks noGrp="1"/>
          </p:cNvSpPr>
          <p:nvPr>
            <p:ph type="ctrTitle"/>
          </p:nvPr>
        </p:nvSpPr>
        <p:spPr/>
        <p:txBody>
          <a:bodyPr/>
          <a:lstStyle/>
          <a:p>
            <a:r>
              <a:rPr lang="nl-NL" dirty="0"/>
              <a:t>B. Ontwikkelproces: Safe Agile</a:t>
            </a:r>
          </a:p>
        </p:txBody>
      </p:sp>
      <p:sp>
        <p:nvSpPr>
          <p:cNvPr id="4" name="Tijdelijke aanduiding voor voettekst 3">
            <a:extLst>
              <a:ext uri="{FF2B5EF4-FFF2-40B4-BE49-F238E27FC236}">
                <a16:creationId xmlns:a16="http://schemas.microsoft.com/office/drawing/2014/main" id="{717820EB-ACC9-00E2-06A5-B09C3D057588}"/>
              </a:ext>
            </a:extLst>
          </p:cNvPr>
          <p:cNvSpPr>
            <a:spLocks noGrp="1"/>
          </p:cNvSpPr>
          <p:nvPr>
            <p:ph type="ftr" sz="quarter" idx="11"/>
          </p:nvPr>
        </p:nvSpPr>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nl-NL" sz="1000" b="0" i="0" u="none" strike="noStrike" kern="1200" cap="none" spc="0" normalizeH="0" baseline="0" noProof="0">
                <a:ln>
                  <a:noFill/>
                </a:ln>
                <a:solidFill>
                  <a:srgbClr val="000000"/>
                </a:solidFill>
                <a:effectLst/>
                <a:uLnTx/>
                <a:uFillTx/>
                <a:latin typeface="Asap"/>
                <a:ea typeface="+mn-ea"/>
                <a:cs typeface="+mn-cs"/>
              </a:rPr>
              <a:t>Ontwikkelingen DSO – Schakeldag 27-11-2027</a:t>
            </a:r>
            <a:endParaRPr kumimoji="0" lang="nl-NL" sz="1000" b="0" i="0" u="none" strike="noStrike" kern="1200" cap="none" spc="0" normalizeH="0" baseline="0" noProof="0" dirty="0">
              <a:ln>
                <a:noFill/>
              </a:ln>
              <a:solidFill>
                <a:srgbClr val="000000"/>
              </a:solidFill>
              <a:effectLst/>
              <a:uLnTx/>
              <a:uFillTx/>
              <a:latin typeface="Asap"/>
              <a:ea typeface="+mn-ea"/>
              <a:cs typeface="+mn-cs"/>
            </a:endParaRPr>
          </a:p>
        </p:txBody>
      </p:sp>
      <p:pic>
        <p:nvPicPr>
          <p:cNvPr id="5" name="Afbeelding 4" descr="Ontwikkelproces Safe Agile">
            <a:extLst>
              <a:ext uri="{FF2B5EF4-FFF2-40B4-BE49-F238E27FC236}">
                <a16:creationId xmlns:a16="http://schemas.microsoft.com/office/drawing/2014/main" id="{2DCBA5D4-4259-FAB1-64CF-E8191B21DE0F}"/>
              </a:ext>
            </a:extLst>
          </p:cNvPr>
          <p:cNvPicPr>
            <a:picLocks noChangeAspect="1"/>
          </p:cNvPicPr>
          <p:nvPr/>
        </p:nvPicPr>
        <p:blipFill>
          <a:blip r:embed="rId2"/>
          <a:stretch>
            <a:fillRect/>
          </a:stretch>
        </p:blipFill>
        <p:spPr>
          <a:xfrm>
            <a:off x="571500" y="1209591"/>
            <a:ext cx="10947028" cy="4735310"/>
          </a:xfrm>
          <a:prstGeom prst="rect">
            <a:avLst/>
          </a:prstGeom>
        </p:spPr>
      </p:pic>
    </p:spTree>
    <p:extLst>
      <p:ext uri="{BB962C8B-B14F-4D97-AF65-F5344CB8AC3E}">
        <p14:creationId xmlns:p14="http://schemas.microsoft.com/office/powerpoint/2010/main" val="301679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descr="Interbestuurlijke sturing">
            <a:extLst>
              <a:ext uri="{FF2B5EF4-FFF2-40B4-BE49-F238E27FC236}">
                <a16:creationId xmlns:a16="http://schemas.microsoft.com/office/drawing/2014/main" id="{0E6E4809-8154-F86A-95F1-4C802A194C12}"/>
              </a:ext>
            </a:extLst>
          </p:cNvPr>
          <p:cNvSpPr>
            <a:spLocks noGrp="1"/>
          </p:cNvSpPr>
          <p:nvPr>
            <p:ph type="ctrTitle"/>
          </p:nvPr>
        </p:nvSpPr>
        <p:spPr/>
        <p:txBody>
          <a:bodyPr/>
          <a:lstStyle/>
          <a:p>
            <a:r>
              <a:rPr lang="nl-NL" dirty="0"/>
              <a:t>B. Interbestuurlijke sturing</a:t>
            </a:r>
          </a:p>
        </p:txBody>
      </p:sp>
      <p:sp>
        <p:nvSpPr>
          <p:cNvPr id="3" name="Ondertitel 2">
            <a:extLst>
              <a:ext uri="{FF2B5EF4-FFF2-40B4-BE49-F238E27FC236}">
                <a16:creationId xmlns:a16="http://schemas.microsoft.com/office/drawing/2014/main" id="{2CB60560-553C-767C-27C4-FC0AB377F169}"/>
              </a:ext>
            </a:extLst>
          </p:cNvPr>
          <p:cNvSpPr>
            <a:spLocks noGrp="1"/>
          </p:cNvSpPr>
          <p:nvPr>
            <p:ph type="subTitle" idx="1"/>
          </p:nvPr>
        </p:nvSpPr>
        <p:spPr>
          <a:xfrm>
            <a:off x="571500" y="1212849"/>
            <a:ext cx="5380037" cy="4945705"/>
          </a:xfrm>
        </p:spPr>
        <p:txBody>
          <a:bodyPr/>
          <a:lstStyle/>
          <a:p>
            <a:r>
              <a:rPr lang="nl-NL" u="sng" dirty="0"/>
              <a:t>Interbestuurlijke sturing </a:t>
            </a:r>
            <a:r>
              <a:rPr lang="nl-NL" dirty="0"/>
              <a:t>op alle </a:t>
            </a:r>
            <a:r>
              <a:rPr lang="nl-NL" dirty="0" err="1"/>
              <a:t>niveau’s</a:t>
            </a:r>
            <a:r>
              <a:rPr lang="nl-NL" dirty="0"/>
              <a:t>: VNG, IPO, UvW, Rijkspartijen</a:t>
            </a:r>
          </a:p>
          <a:p>
            <a:r>
              <a:rPr lang="nl-NL" dirty="0"/>
              <a:t>Strategische Beheerorganisatie (SBO) als opdrachtgever namens interbestuurlijke partners (</a:t>
            </a:r>
            <a:r>
              <a:rPr lang="nl-NL" u="sng" dirty="0"/>
              <a:t>portfolio-niveau</a:t>
            </a:r>
            <a:r>
              <a:rPr lang="nl-NL" dirty="0"/>
              <a:t>)</a:t>
            </a:r>
          </a:p>
          <a:p>
            <a:r>
              <a:rPr lang="nl-NL" dirty="0"/>
              <a:t>Tactische beheerorganisatie (TBO) </a:t>
            </a:r>
            <a:r>
              <a:rPr lang="nl-NL" dirty="0" err="1"/>
              <a:t>tbv</a:t>
            </a:r>
            <a:r>
              <a:rPr lang="nl-NL" dirty="0"/>
              <a:t> aansturing</a:t>
            </a:r>
            <a:br>
              <a:rPr lang="nl-NL" dirty="0"/>
            </a:br>
            <a:r>
              <a:rPr lang="nl-NL" u="sng" dirty="0"/>
              <a:t>tactische voortbrenging</a:t>
            </a:r>
          </a:p>
          <a:p>
            <a:r>
              <a:rPr lang="nl-NL" dirty="0"/>
              <a:t>Operationele beheerorganisaties (</a:t>
            </a:r>
            <a:r>
              <a:rPr lang="nl-NL" dirty="0" err="1"/>
              <a:t>OBO’s</a:t>
            </a:r>
            <a:r>
              <a:rPr lang="nl-NL" dirty="0"/>
              <a:t>) </a:t>
            </a:r>
            <a:r>
              <a:rPr lang="nl-NL" dirty="0" err="1"/>
              <a:t>tbv</a:t>
            </a:r>
            <a:r>
              <a:rPr lang="nl-NL" dirty="0"/>
              <a:t> </a:t>
            </a:r>
            <a:br>
              <a:rPr lang="nl-NL" dirty="0"/>
            </a:br>
            <a:r>
              <a:rPr lang="nl-NL" u="sng" dirty="0"/>
              <a:t>operationele uitvoering </a:t>
            </a:r>
            <a:br>
              <a:rPr lang="nl-NL" dirty="0"/>
            </a:br>
            <a:r>
              <a:rPr lang="nl-NL" dirty="0"/>
              <a:t>(Kadaster, KOOP/Logius, Rijkswaterstaat, Geonovum)</a:t>
            </a:r>
          </a:p>
          <a:p>
            <a:r>
              <a:rPr lang="nl-NL" u="sng" dirty="0"/>
              <a:t>Planning</a:t>
            </a:r>
            <a:r>
              <a:rPr lang="nl-NL" dirty="0"/>
              <a:t> wordt gemaakt door komend PI (kwartaal)</a:t>
            </a:r>
            <a:br>
              <a:rPr lang="nl-NL" dirty="0"/>
            </a:br>
            <a:r>
              <a:rPr lang="nl-NL" u="sng" dirty="0"/>
              <a:t>Prognose</a:t>
            </a:r>
            <a:r>
              <a:rPr lang="nl-NL" dirty="0"/>
              <a:t> (verwachting) voor komende 6 </a:t>
            </a:r>
            <a:r>
              <a:rPr lang="nl-NL" dirty="0" err="1"/>
              <a:t>PI’s</a:t>
            </a:r>
            <a:r>
              <a:rPr lang="nl-NL" dirty="0"/>
              <a:t> (kwartalen)</a:t>
            </a:r>
          </a:p>
        </p:txBody>
      </p:sp>
      <p:sp>
        <p:nvSpPr>
          <p:cNvPr id="4" name="Tijdelijke aanduiding voor voettekst 3">
            <a:extLst>
              <a:ext uri="{FF2B5EF4-FFF2-40B4-BE49-F238E27FC236}">
                <a16:creationId xmlns:a16="http://schemas.microsoft.com/office/drawing/2014/main" id="{549890E3-C96B-167C-C77C-188F71270F1F}"/>
              </a:ext>
            </a:extLst>
          </p:cNvPr>
          <p:cNvSpPr>
            <a:spLocks noGrp="1"/>
          </p:cNvSpPr>
          <p:nvPr>
            <p:ph type="ftr" sz="quarter" idx="11"/>
          </p:nvPr>
        </p:nvSpPr>
        <p:spPr/>
        <p:txBody>
          <a:bodyPr/>
          <a:lstStyle/>
          <a:p>
            <a:r>
              <a:rPr lang="nl-NL"/>
              <a:t>Ontwikkelingen DSO – Schakeldag 27-11-2027</a:t>
            </a:r>
            <a:endParaRPr lang="nl-NL" dirty="0"/>
          </a:p>
        </p:txBody>
      </p:sp>
      <p:pic>
        <p:nvPicPr>
          <p:cNvPr id="6" name="Afbeelding 5" descr="Interbgestuurlijke sturing">
            <a:extLst>
              <a:ext uri="{FF2B5EF4-FFF2-40B4-BE49-F238E27FC236}">
                <a16:creationId xmlns:a16="http://schemas.microsoft.com/office/drawing/2014/main" id="{E9CA386C-DB3B-23CB-0587-CB704638BF94}"/>
              </a:ext>
            </a:extLst>
          </p:cNvPr>
          <p:cNvPicPr>
            <a:picLocks noChangeAspect="1"/>
          </p:cNvPicPr>
          <p:nvPr/>
        </p:nvPicPr>
        <p:blipFill>
          <a:blip r:embed="rId2"/>
          <a:stretch>
            <a:fillRect/>
          </a:stretch>
        </p:blipFill>
        <p:spPr>
          <a:xfrm>
            <a:off x="7557446" y="1053456"/>
            <a:ext cx="2992324" cy="5105099"/>
          </a:xfrm>
          <a:prstGeom prst="rect">
            <a:avLst/>
          </a:prstGeom>
        </p:spPr>
      </p:pic>
    </p:spTree>
    <p:extLst>
      <p:ext uri="{BB962C8B-B14F-4D97-AF65-F5344CB8AC3E}">
        <p14:creationId xmlns:p14="http://schemas.microsoft.com/office/powerpoint/2010/main" val="2015552652"/>
      </p:ext>
    </p:extLst>
  </p:cSld>
  <p:clrMapOvr>
    <a:masterClrMapping/>
  </p:clrMapOvr>
</p:sld>
</file>

<file path=ppt/theme/theme1.xml><?xml version="1.0" encoding="utf-8"?>
<a:theme xmlns:a="http://schemas.openxmlformats.org/drawingml/2006/main" name="Kantoorthema">
  <a:themeElements>
    <a:clrScheme name="IPLO Kleuren">
      <a:dk1>
        <a:srgbClr val="000000"/>
      </a:dk1>
      <a:lt1>
        <a:sysClr val="window" lastClr="FFFFFF"/>
      </a:lt1>
      <a:dk2>
        <a:srgbClr val="35577E"/>
      </a:dk2>
      <a:lt2>
        <a:srgbClr val="FFFFFF"/>
      </a:lt2>
      <a:accent1>
        <a:srgbClr val="34573A"/>
      </a:accent1>
      <a:accent2>
        <a:srgbClr val="35577E"/>
      </a:accent2>
      <a:accent3>
        <a:srgbClr val="D3752B"/>
      </a:accent3>
      <a:accent4>
        <a:srgbClr val="97B550"/>
      </a:accent4>
      <a:accent5>
        <a:srgbClr val="D6DDE5"/>
      </a:accent5>
      <a:accent6>
        <a:srgbClr val="F6E3D4"/>
      </a:accent6>
      <a:hlink>
        <a:srgbClr val="35577E"/>
      </a:hlink>
      <a:folHlink>
        <a:srgbClr val="35577E"/>
      </a:folHlink>
    </a:clrScheme>
    <a:fontScheme name="IPLO">
      <a:majorFont>
        <a:latin typeface="Asap SemiBold"/>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akeldag 2025 PowerPoint Template Digitaal Toegankelijk" id="{12406DB1-8DB9-44A6-A2E2-8685FD0B3BB7}" vid="{B6CCD726-C29C-401D-99DF-A0EFF5529559}"/>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akeldag 2025 PowerPoint Template Digitaal Toegankelijk" id="{12406DB1-8DB9-44A6-A2E2-8685FD0B3BB7}" vid="{0ECA86D6-2DEF-40C8-ACE0-65768174FE44}"/>
    </a:ext>
  </a:extLst>
</a:theme>
</file>

<file path=ppt/theme/theme3.xml><?xml version="1.0" encoding="utf-8"?>
<a:theme xmlns:a="http://schemas.openxmlformats.org/drawingml/2006/main" name="1_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276b06-72c2-4081-996b-9af57fe26b63}" enabled="1" method="Standard" siteId="{ac843cea-7a2b-4dc6-9f37-919c3e210fed}" contentBits="0" removed="0"/>
</clbl:labelList>
</file>

<file path=docProps/app.xml><?xml version="1.0" encoding="utf-8"?>
<Properties xmlns="http://schemas.openxmlformats.org/officeDocument/2006/extended-properties" xmlns:vt="http://schemas.openxmlformats.org/officeDocument/2006/docPropsVTypes">
  <Template>Kantoorthema</Template>
  <TotalTime>9</TotalTime>
  <Words>2676</Words>
  <Application>Microsoft Office PowerPoint</Application>
  <PresentationFormat>Breedbeeld</PresentationFormat>
  <Paragraphs>462</Paragraphs>
  <Slides>26</Slides>
  <Notes>1</Notes>
  <HiddenSlides>0</HiddenSlides>
  <MMClips>0</MMClips>
  <ScaleCrop>false</ScaleCrop>
  <HeadingPairs>
    <vt:vector size="6" baseType="variant">
      <vt:variant>
        <vt:lpstr>Gebruikte lettertypen</vt:lpstr>
      </vt:variant>
      <vt:variant>
        <vt:i4>9</vt:i4>
      </vt:variant>
      <vt:variant>
        <vt:lpstr>Thema</vt:lpstr>
      </vt:variant>
      <vt:variant>
        <vt:i4>3</vt:i4>
      </vt:variant>
      <vt:variant>
        <vt:lpstr>Diatitels</vt:lpstr>
      </vt:variant>
      <vt:variant>
        <vt:i4>26</vt:i4>
      </vt:variant>
    </vt:vector>
  </HeadingPairs>
  <TitlesOfParts>
    <vt:vector size="38" baseType="lpstr">
      <vt:lpstr>Abadi Extra Light</vt:lpstr>
      <vt:lpstr>Aptos</vt:lpstr>
      <vt:lpstr>Arial</vt:lpstr>
      <vt:lpstr>Asap</vt:lpstr>
      <vt:lpstr>Asap SemiBold</vt:lpstr>
      <vt:lpstr>Calibri</vt:lpstr>
      <vt:lpstr>Calibri Light</vt:lpstr>
      <vt:lpstr>Times New Roman</vt:lpstr>
      <vt:lpstr>Verdana</vt:lpstr>
      <vt:lpstr>Kantoorthema</vt:lpstr>
      <vt:lpstr>Aangepast ontwerp</vt:lpstr>
      <vt:lpstr>1_Kantoorthema</vt:lpstr>
      <vt:lpstr>Openingsdia </vt:lpstr>
      <vt:lpstr>Ontwikkelingen Digitaal Stelsel Omgevingswet (DSO)</vt:lpstr>
      <vt:lpstr>Ontwikkelingen DSO</vt:lpstr>
      <vt:lpstr>A. Visie DSO</vt:lpstr>
      <vt:lpstr>Strategische thema’s </vt:lpstr>
      <vt:lpstr>A. Doelenboom DSO-LV</vt:lpstr>
      <vt:lpstr>A. Kaders dienstverlening DSO-LV</vt:lpstr>
      <vt:lpstr>B. Ontwikkelproces: Safe Agile</vt:lpstr>
      <vt:lpstr>B. Interbestuurlijke sturing</vt:lpstr>
      <vt:lpstr>Ontwikkelingen </vt:lpstr>
      <vt:lpstr>Strategische thema’s 2 </vt:lpstr>
      <vt:lpstr>Portfolioprognose </vt:lpstr>
      <vt:lpstr>Strategische thema’s </vt:lpstr>
      <vt:lpstr>Q2 ‘26 | PI-38</vt:lpstr>
      <vt:lpstr>PowerPoint-presentatie</vt:lpstr>
      <vt:lpstr>Strategische thema’s </vt:lpstr>
      <vt:lpstr>PowerPoint-presentatie</vt:lpstr>
      <vt:lpstr>PowerPoint-presentatie</vt:lpstr>
      <vt:lpstr>Strategische thema’s </vt:lpstr>
      <vt:lpstr>PowerPoint-presentatie</vt:lpstr>
      <vt:lpstr>Strategische thema’s </vt:lpstr>
      <vt:lpstr>PowerPoint-presentatie</vt:lpstr>
      <vt:lpstr>Plaatje ontwikkelaarsportaal</vt:lpstr>
      <vt:lpstr>Informatiepunt Leefomgeving</vt:lpstr>
      <vt:lpstr>Heb je nog vragen? </vt:lpstr>
      <vt:lpstr>Meer weten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Femke Luiten | Obsession</dc:creator>
  <cp:lastModifiedBy>Jonkers, Henk (RWS WVL)</cp:lastModifiedBy>
  <cp:revision>25</cp:revision>
  <dcterms:created xsi:type="dcterms:W3CDTF">2025-11-10T07:48:44Z</dcterms:created>
  <dcterms:modified xsi:type="dcterms:W3CDTF">2025-12-01T08:13:48Z</dcterms:modified>
</cp:coreProperties>
</file>