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72" r:id="rId6"/>
    <p:sldMasterId id="2147483684" r:id="rId7"/>
  </p:sldMasterIdLst>
  <p:notesMasterIdLst>
    <p:notesMasterId r:id="rId58"/>
  </p:notesMasterIdLst>
  <p:handoutMasterIdLst>
    <p:handoutMasterId r:id="rId59"/>
  </p:handoutMasterIdLst>
  <p:sldIdLst>
    <p:sldId id="646" r:id="rId8"/>
    <p:sldId id="256" r:id="rId9"/>
    <p:sldId id="259" r:id="rId10"/>
    <p:sldId id="261" r:id="rId11"/>
    <p:sldId id="264" r:id="rId12"/>
    <p:sldId id="267" r:id="rId13"/>
    <p:sldId id="268" r:id="rId14"/>
    <p:sldId id="269" r:id="rId15"/>
    <p:sldId id="301" r:id="rId16"/>
    <p:sldId id="260" r:id="rId17"/>
    <p:sldId id="257" r:id="rId18"/>
    <p:sldId id="265" r:id="rId19"/>
    <p:sldId id="648" r:id="rId20"/>
    <p:sldId id="271" r:id="rId21"/>
    <p:sldId id="272" r:id="rId22"/>
    <p:sldId id="270" r:id="rId23"/>
    <p:sldId id="273" r:id="rId24"/>
    <p:sldId id="275" r:id="rId25"/>
    <p:sldId id="276" r:id="rId26"/>
    <p:sldId id="277" r:id="rId27"/>
    <p:sldId id="278" r:id="rId28"/>
    <p:sldId id="279" r:id="rId29"/>
    <p:sldId id="280" r:id="rId30"/>
    <p:sldId id="282" r:id="rId31"/>
    <p:sldId id="290" r:id="rId32"/>
    <p:sldId id="291" r:id="rId33"/>
    <p:sldId id="348" r:id="rId34"/>
    <p:sldId id="7811" r:id="rId35"/>
    <p:sldId id="7812" r:id="rId36"/>
    <p:sldId id="7813" r:id="rId37"/>
    <p:sldId id="7819" r:id="rId38"/>
    <p:sldId id="294" r:id="rId39"/>
    <p:sldId id="7820" r:id="rId40"/>
    <p:sldId id="319" r:id="rId41"/>
    <p:sldId id="323" r:id="rId42"/>
    <p:sldId id="317" r:id="rId43"/>
    <p:sldId id="318" r:id="rId44"/>
    <p:sldId id="306" r:id="rId45"/>
    <p:sldId id="320" r:id="rId46"/>
    <p:sldId id="321" r:id="rId47"/>
    <p:sldId id="308" r:id="rId48"/>
    <p:sldId id="326" r:id="rId49"/>
    <p:sldId id="313" r:id="rId50"/>
    <p:sldId id="315" r:id="rId51"/>
    <p:sldId id="316" r:id="rId52"/>
    <p:sldId id="327" r:id="rId53"/>
    <p:sldId id="328" r:id="rId54"/>
    <p:sldId id="329" r:id="rId55"/>
    <p:sldId id="7821" r:id="rId56"/>
    <p:sldId id="647" r:id="rId5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ia" id="{130C738B-BD12-40DF-A3C3-EAB21BB23DE1}">
          <p14:sldIdLst>
            <p14:sldId id="646"/>
            <p14:sldId id="256"/>
            <p14:sldId id="259"/>
            <p14:sldId id="261"/>
            <p14:sldId id="264"/>
            <p14:sldId id="267"/>
            <p14:sldId id="268"/>
            <p14:sldId id="269"/>
            <p14:sldId id="301"/>
            <p14:sldId id="260"/>
            <p14:sldId id="257"/>
            <p14:sldId id="265"/>
            <p14:sldId id="648"/>
            <p14:sldId id="271"/>
            <p14:sldId id="272"/>
            <p14:sldId id="270"/>
            <p14:sldId id="273"/>
            <p14:sldId id="275"/>
            <p14:sldId id="276"/>
            <p14:sldId id="277"/>
            <p14:sldId id="278"/>
            <p14:sldId id="279"/>
            <p14:sldId id="280"/>
            <p14:sldId id="282"/>
            <p14:sldId id="290"/>
            <p14:sldId id="291"/>
            <p14:sldId id="348"/>
            <p14:sldId id="7811"/>
            <p14:sldId id="7812"/>
            <p14:sldId id="7813"/>
            <p14:sldId id="7819"/>
            <p14:sldId id="294"/>
            <p14:sldId id="7820"/>
            <p14:sldId id="319"/>
            <p14:sldId id="323"/>
            <p14:sldId id="317"/>
            <p14:sldId id="318"/>
            <p14:sldId id="306"/>
            <p14:sldId id="320"/>
            <p14:sldId id="321"/>
            <p14:sldId id="308"/>
            <p14:sldId id="326"/>
            <p14:sldId id="313"/>
            <p14:sldId id="315"/>
            <p14:sldId id="316"/>
            <p14:sldId id="327"/>
            <p14:sldId id="328"/>
            <p14:sldId id="329"/>
            <p14:sldId id="7821"/>
            <p14:sldId id="64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3922EC-B2B4-4B60-98DE-F377EA1D2603}" v="2" dt="2025-12-01T10:28:27.6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31" autoAdjust="0"/>
  </p:normalViewPr>
  <p:slideViewPr>
    <p:cSldViewPr snapToGrid="0">
      <p:cViewPr varScale="1">
        <p:scale>
          <a:sx n="101" d="100"/>
          <a:sy n="101" d="100"/>
        </p:scale>
        <p:origin x="126" y="5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7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CC2-4071-9F7B-A19DC99C89D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CC2-4071-9F7B-A19DC99C89D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CC2-4071-9F7B-A19DC99C89D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9CC2-4071-9F7B-A19DC99C89D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CC2-4071-9F7B-A19DC99C89D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9CC2-4071-9F7B-A19DC99C89D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CC2-4071-9F7B-A19DC99C89D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9CC2-4071-9F7B-A19DC99C89D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CC2-4071-9F7B-A19DC99C89D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9CC2-4071-9F7B-A19DC99C89D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CC2-4071-9F7B-A19DC99C89D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9CC2-4071-9F7B-A19DC99C89D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CC2-4071-9F7B-A19DC99C89D4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9CC2-4071-9F7B-A19DC99C89D4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CC2-4071-9F7B-A19DC99C89D4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9CC2-4071-9F7B-A19DC99C89D4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B3FD-431A-9216-0AD7095AC34E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B3FD-431A-9216-0AD7095AC34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CC2-4071-9F7B-A19DC99C89D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CC2-4071-9F7B-A19DC99C89D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CC2-4071-9F7B-A19DC99C89D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CC2-4071-9F7B-A19DC99C89D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CC2-4071-9F7B-A19DC99C89D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6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CC2-4071-9F7B-A19DC99C89D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CC2-4071-9F7B-A19DC99C89D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CC2-4071-9F7B-A19DC99C89D4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CC2-4071-9F7B-A19DC99C89D4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9CC2-4071-9F7B-A19DC99C89D4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9CC2-4071-9F7B-A19DC99C89D4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9CC2-4071-9F7B-A19DC99C89D4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9CC2-4071-9F7B-A19DC99C89D4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9CC2-4071-9F7B-A19DC99C89D4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9CC2-4071-9F7B-A19DC99C89D4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9CC2-4071-9F7B-A19DC99C89D4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B3FD-431A-9216-0AD7095AC34E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B3FD-431A-9216-0AD7095AC34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Blad1!$A$2:$A$19</c:f>
              <c:strCache>
                <c:ptCount val="18"/>
                <c:pt idx="0">
                  <c:v>Drinkwater</c:v>
                </c:pt>
                <c:pt idx="1">
                  <c:v>Municipale vuilwaterzuivering</c:v>
                </c:pt>
                <c:pt idx="2">
                  <c:v>Decentrale vuilwaterzuivering</c:v>
                </c:pt>
                <c:pt idx="3">
                  <c:v>Energy</c:v>
                </c:pt>
                <c:pt idx="4">
                  <c:v>Food &amp; Beverage</c:v>
                </c:pt>
                <c:pt idx="5">
                  <c:v>Pulp &amp; Paper</c:v>
                </c:pt>
                <c:pt idx="6">
                  <c:v>Mining</c:v>
                </c:pt>
                <c:pt idx="7">
                  <c:v>Pharmaceuticals</c:v>
                </c:pt>
                <c:pt idx="8">
                  <c:v>Textiel</c:v>
                </c:pt>
                <c:pt idx="9">
                  <c:v>Microelektronica</c:v>
                </c:pt>
                <c:pt idx="10">
                  <c:v>Refining &amp; Petrochemicals</c:v>
                </c:pt>
                <c:pt idx="11">
                  <c:v>Upstream Oil &amp; Gas</c:v>
                </c:pt>
                <c:pt idx="12">
                  <c:v>Maritiem</c:v>
                </c:pt>
                <c:pt idx="13">
                  <c:v>Agri</c:v>
                </c:pt>
                <c:pt idx="14">
                  <c:v>Horti</c:v>
                </c:pt>
                <c:pt idx="15">
                  <c:v>Huishoudelijke artikelen</c:v>
                </c:pt>
                <c:pt idx="16">
                  <c:v>Andere Industrieën</c:v>
                </c:pt>
                <c:pt idx="17">
                  <c:v>Sector onafhankelijk</c:v>
                </c:pt>
              </c:strCache>
            </c:strRef>
          </c:cat>
          <c:val>
            <c:numRef>
              <c:f>Blad1!$B$2:$B$19</c:f>
              <c:numCache>
                <c:formatCode>General</c:formatCode>
                <c:ptCount val="18"/>
                <c:pt idx="0">
                  <c:v>96</c:v>
                </c:pt>
                <c:pt idx="1">
                  <c:v>88</c:v>
                </c:pt>
                <c:pt idx="2">
                  <c:v>70</c:v>
                </c:pt>
                <c:pt idx="3">
                  <c:v>64</c:v>
                </c:pt>
                <c:pt idx="4">
                  <c:v>82</c:v>
                </c:pt>
                <c:pt idx="5">
                  <c:v>61</c:v>
                </c:pt>
                <c:pt idx="6">
                  <c:v>37</c:v>
                </c:pt>
                <c:pt idx="7">
                  <c:v>43</c:v>
                </c:pt>
                <c:pt idx="8">
                  <c:v>23</c:v>
                </c:pt>
                <c:pt idx="9">
                  <c:v>21</c:v>
                </c:pt>
                <c:pt idx="10">
                  <c:v>42</c:v>
                </c:pt>
                <c:pt idx="11">
                  <c:v>32</c:v>
                </c:pt>
                <c:pt idx="12">
                  <c:v>38</c:v>
                </c:pt>
                <c:pt idx="13">
                  <c:v>64</c:v>
                </c:pt>
                <c:pt idx="14">
                  <c:v>35</c:v>
                </c:pt>
                <c:pt idx="15">
                  <c:v>32</c:v>
                </c:pt>
                <c:pt idx="16">
                  <c:v>73</c:v>
                </c:pt>
                <c:pt idx="17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C2-4071-9F7B-A19DC99C89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Verdana" panose="020B0604030504040204" pitchFamily="34" charset="0"/>
          <a:ea typeface="Verdana" panose="020B0604030504040204" pitchFamily="34" charset="0"/>
        </a:defRPr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CC2-4071-9F7B-A19DC99C89D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CC2-4071-9F7B-A19DC99C89D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CC2-4071-9F7B-A19DC99C89D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9CC2-4071-9F7B-A19DC99C89D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CC2-4071-9F7B-A19DC99C89D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9CC2-4071-9F7B-A19DC99C89D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CC2-4071-9F7B-A19DC99C89D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9CC2-4071-9F7B-A19DC99C89D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CC2-4071-9F7B-A19DC99C89D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9CC2-4071-9F7B-A19DC99C89D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CC2-4071-9F7B-A19DC99C89D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9CC2-4071-9F7B-A19DC99C89D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CC2-4071-9F7B-A19DC99C89D4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9CC2-4071-9F7B-A19DC99C89D4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CC2-4071-9F7B-A19DC99C89D4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9CC2-4071-9F7B-A19DC99C89D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CC2-4071-9F7B-A19DC99C89D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CC2-4071-9F7B-A19DC99C89D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CC2-4071-9F7B-A19DC99C89D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CC2-4071-9F7B-A19DC99C89D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CC2-4071-9F7B-A19DC99C89D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CC2-4071-9F7B-A19DC99C89D4}"/>
                </c:ext>
              </c:extLst>
            </c:dLbl>
            <c:dLbl>
              <c:idx val="6"/>
              <c:layout>
                <c:manualLayout>
                  <c:x val="-7.2463768115942455E-3"/>
                  <c:y val="3.90053931866484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25004754840423"/>
                      <c:h val="0.120257768141691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CC2-4071-9F7B-A19DC99C89D4}"/>
                </c:ext>
              </c:extLst>
            </c:dLbl>
            <c:dLbl>
              <c:idx val="7"/>
              <c:layout>
                <c:manualLayout>
                  <c:x val="-1.2077294685990338E-2"/>
                  <c:y val="-1.61401626979235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CC2-4071-9F7B-A19DC99C89D4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CC2-4071-9F7B-A19DC99C89D4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9CC2-4071-9F7B-A19DC99C89D4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9CC2-4071-9F7B-A19DC99C89D4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9CC2-4071-9F7B-A19DC99C89D4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9CC2-4071-9F7B-A19DC99C89D4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9CC2-4071-9F7B-A19DC99C89D4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9CC2-4071-9F7B-A19DC99C89D4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9CC2-4071-9F7B-A19DC99C89D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Blad1!$A$2:$A$17</c:f>
              <c:strCache>
                <c:ptCount val="10"/>
                <c:pt idx="0">
                  <c:v>EG Biociden</c:v>
                </c:pt>
                <c:pt idx="1">
                  <c:v>EG Circulair Water</c:v>
                </c:pt>
                <c:pt idx="2">
                  <c:v>EG Industrial Water</c:v>
                </c:pt>
                <c:pt idx="3">
                  <c:v>EG Koelwater</c:v>
                </c:pt>
                <c:pt idx="4">
                  <c:v>EG Legionella</c:v>
                </c:pt>
                <c:pt idx="5">
                  <c:v>EG Resource Recovery</c:v>
                </c:pt>
                <c:pt idx="6">
                  <c:v>EG Dutch waste &amp; Environmental technologies</c:v>
                </c:pt>
                <c:pt idx="7">
                  <c:v>EG Waterontharders</c:v>
                </c:pt>
                <c:pt idx="8">
                  <c:v>EG Zwembaden</c:v>
                </c:pt>
                <c:pt idx="9">
                  <c:v>EG Micropollutants</c:v>
                </c:pt>
              </c:strCache>
            </c:strRef>
          </c:cat>
          <c:val>
            <c:numRef>
              <c:f>Blad1!$B$2:$B$17</c:f>
              <c:numCache>
                <c:formatCode>General</c:formatCode>
                <c:ptCount val="16"/>
                <c:pt idx="0">
                  <c:v>18</c:v>
                </c:pt>
                <c:pt idx="1">
                  <c:v>30</c:v>
                </c:pt>
                <c:pt idx="2">
                  <c:v>13</c:v>
                </c:pt>
                <c:pt idx="3">
                  <c:v>28</c:v>
                </c:pt>
                <c:pt idx="4">
                  <c:v>44</c:v>
                </c:pt>
                <c:pt idx="5">
                  <c:v>31</c:v>
                </c:pt>
                <c:pt idx="6">
                  <c:v>12</c:v>
                </c:pt>
                <c:pt idx="7">
                  <c:v>9</c:v>
                </c:pt>
                <c:pt idx="8">
                  <c:v>17</c:v>
                </c:pt>
                <c:pt idx="9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C2-4071-9F7B-A19DC99C89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C3D17BB-2C41-48DE-A800-8A63D3D081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52387C6-7CD9-4BC3-88DB-52D7634184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22F02-A695-4D7C-B221-5B69406842C3}" type="datetime8">
              <a:rPr lang="nl-NL" smtClean="0"/>
              <a:t>1-12-2025 12:57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00287CA-7199-4C22-9D97-688771A4F3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F3561CB-EC54-43EF-AF05-DFF4BC6A56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E2E34-696A-48C5-B35D-02F0400F46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020882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5T11:39:21.2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292 728,'7'-1,"1"-1,-1 1,-1-1,1 0,0 0,0-1,-1 0,12-7,12-5,271-97,-174 69,169-82,-73 8,-221 115,-1 1,1 0,0 0,0 0,0 1,-1-1,1 0,0 1,0-1,0 1,0 0,0-1,0 1,0 0,0 0,0 0,0 1,0-1,0 0,0 1,0-1,0 1,0 0,0-1,-1 1,4 2,-3 0,-1-1,0 1,0-1,0 1,0 0,0-1,0 1,-1 0,0 0,1-1,-1 1,0 0,0 0,0 0,-1 0,1-1,-1 1,-1 5,-4 13,-1 0,-1 0,0-1,-2 0,-1 0,0-1,-1 0,-18 20,-128 134,123-139,-323 303,173-167,177-163,0 0,0 1,1 0,0 1,0-1,1 1,0 1,0-1,1 1,-7 18,14-21,9-10,20-14,-21 11,640-325,-181 99,-19-32,-251 124,242-218,-441 358,35-27,-35 27,-1 1,1-1,0 0,0 1,-1-1,1 1,0-1,0 1,0-1,0 1,0-1,0 1,0-1,0 1,0-1,0 1,0-1,0 1,0-1,0 1,0-1,0 1,0-1,1 1,-1-1,0 1,0-1,1 1,-1-1,0 0,1 1,-1-1,0 1,1-1,-1 0,1 0,-1 1,1-1,-1 0,0 0,1 1,-1-1,1 0,-1 0,1 0,-1 0,1 0,-1 0,1 0,-1 0,1 0,-1 0,1 0,-1 0,1 0,-1 0,1 0,-1 0,1 0,-1-1,1 1,-1 0,1 0,-1-1,1 1,-1 0,0-1,1 0,-5 18,0 0,-2 0,0-1,-1 0,-16 28,-56 77,60-95,-41 57,-91 93,-84 61,117-120,92-89,2 0,1 2,2 1,0 0,3 1,0 2,2-1,-18 57,33-80,7-10,15-13,-10 5,372-259,-99 66,159-125,-429 318,-29 26,-492 450,367-346,-6-6,-4-7,-322 176,428-264,-16 8,0 3,-98 69,142-88,0 0,1 1,0 1,1 1,1 0,1 0,0 1,1 1,1 0,0 0,1 1,2 0,-9 29,11-26,0 0,1 0,1 1,1 0,1-1,3 24,-2-39,0-1,1 0,0 1,1-1,0 0,0 0,0 0,0 0,1-1,0 1,0-1,1 1,-1-1,1 0,0 0,1-1,-1 1,1-1,0 0,0 0,0 0,0-1,1 0,0 0,-1 0,10 2,16 2,-1-1,1-1,0-1,1-2,-1-2,0-1,37-5,15-6,127-36,-91 11,-3-5,-1-4,200-115,-171 73,-3-8,167-146,-239 181,-2-3,-3-3,91-125,-143 173,0 0,-1-1,-1 0,-1-1,-1 0,-1 0,-1-1,5-33,-18 76,0 0,-2 0,0 0,-2-1,0 0,-24 31,13-18,-37 52,-122 135,-91 57,210-216,-173 164,-245 261,468-472,1 0,0 1,1 0,-9 19,18-33,1-1,-1 1,1 0,-1 0,1 0,0 0,-1-1,1 1,0 0,0 0,-1 0,1 0,0 0,0 0,0 0,0 0,0 0,1-1,-1 1,0 0,1 1,0-2,0 1,-1-1,1 0,0 0,0 0,0 0,0 0,0 0,0 0,0 0,0 0,0-1,0 1,0 0,0-1,0 1,0 0,-1-1,1 1,0-1,0 1,0-2,29-17,-1-1,-1-2,-1-1,31-32,-17 15,690-686,-466 456,-133 138,325-347,-395 398,-62 81,1 0,-1-1,0 1,0 0,0-1,1 1,-1 0,0 0,1-1,-1 1,0 0,0 0,1-1,-1 1,0 0,1 0,-1 0,1 0,-1-1,0 1,1 0,-1 0,0 0,1 0,-1 0,1 0,-1 0,0 0,1 0,-1 0,1 0,-1 0,0 1,1-1,-1 0,0 0,1 0,-1 0,0 1,1-1,-1 0,0 0,1 1,-1-1,0 0,0 0,1 1,-1-1,0 0,0 1,0-1,0 0,1 1,-1-1,0 1,0-1,0 0,0 1,0 0,4 26,-4-25,1 23,-2 0,-1 0,-1 0,-1 0,-1 0,-1-1,-1 0,-2 0,-16 34,-4-2,-3-1,-63 85,-163 160,-25-18,111-114,131-128,-200 213,203-208,1 3,2 1,-49 92,81-135,-1 0,1 0,1 0,-1 0,1 0,0 1,0-1,1 1,0-1,0 1,0 0,1 12,1-18,-1 0,1-1,0 1,0 0,-1 0,1-1,0 1,0-1,0 1,0-1,0 1,0-1,0 1,0-1,0 0,0 1,0-1,0 0,0 0,0 0,0 0,0 0,0 0,0 0,0 0,0 0,0-1,0 1,0 0,0 0,0-1,0 1,0-1,0 1,1-2,41-20,-41 21,148-96,234-198,759-741,-796 702,-322 310,-19 22,-12 14,-13 19,-53 70,-112 122,-106 78,74-79,-487 513,544-552,139-156,1 0,2 1,1 1,1 0,-14 41,23-48,0 1,2 0,-4 46,7-60,-3 19,-1 0,-2-1,-12 34,-10 42,25-87,-3 15,11-28,10-17,373-429,-385 440,30-35,-32 37,0 1,1-1,-1 1,0-1,1 1,-1-1,0 0,0 1,0-1,1 0,-1 1,0-1,0 0,0 1,0-1,0 1,0-1,0 0,-1 1,1-1,0 0,0 1,-1-2,0 1,0 1,0-1,0 1,0-1,0 1,0-1,0 1,0 0,0-1,0 1,0 0,0 0,-1 0,1 0,0 0,0 0,0 0,0 0,-2 1,-19 3,-1 1,1 2,0 0,1 1,-28 15,-27 9,-133 36,182-61,-1-1,0-1,-1-2,1-1,-47-2,72 0,1 0,-1 0,0 0,1 0,-1-1,1 1,-1-1,0 0,1 1,-1-1,1-1,0 1,-1 0,1 0,0-1,0 0,0 1,0-1,0 0,0 0,0 0,0 0,1 0,-1 0,-1-5,2 2,0 0,1 0,-1-1,1 1,0 0,1-1,-1 1,1 0,0 0,0-1,4-7,1-7,-1 0,-1 0,-1-1,-1 1,-1-1,-2-30,1 49,-1-1,1 1,-1-1,0 1,0-1,0 1,0 0,0-1,0 1,-1 0,1 0,-1 0,1 0,-1 0,0 0,0 0,0 1,0-1,0 1,0-1,0 1,-1 0,1 0,0 0,-1 0,1 0,-1 0,1 1,-1-1,-4 1,-9-2,0 1,1 1,-30 3,39-2,-34 3,0 1,1 2,0 2,1 2,0 1,0 2,2 2,-1 1,2 2,-43 30,86-57,-2 1,1-2,-1 1,0-1,-1 1,5-11,-7 13,0 1,-1-1,1 0,-1 0,0 0,-1 0,1 0,-1-1,0 1,-1 0,0 0,0-1,0 1,-1-7,0 11,0 0,1-1,-1 1,1 0,0 0,0 0,0 0,0 0,0 0,0-1,1 1,-1 0,1 0,-1 0,1 0,0 0,0 0,0 0,0 0,0 0,2-2,39-32,1-1,-42 35,1 0,0 0,-1 0,0-1,1 1,-1 0,0-1,0 1,-1-1,1 1,0-1,-1 1,1-1,-1 0,0 1,0-1,0 1,-1-4,1 4,-1 0,1 0,-1 0,0 0,0 0,0 0,0 1,-1-1,1 0,0 1,-1-1,1 1,-1-1,0 1,1-1,-1 1,0 0,0 0,0 0,0 0,0 0,0 1,-3-2,-54-9,52 11,-55-4,0 3,-85 11,44-3,97-6,0-1,0 0,0 0,1-1,-1 1,0-1,0 0,0-1,0 0,1 0,-1 0,1 0,0-1,-1 0,-8-6,7 2,1 0,0 0,1 0,-1-1,1 0,1 0,0 0,0 0,-4-13,0 1,-1-5,-24-44,28 60,-1 1,0 0,0 1,0-1,-1 1,-1 0,1 1,-13-9,8 8,0 1,0 0,0 1,0 1,-1 0,1 0,-1 1,-22-2,32 5,0-1,1 1,0-1,-1 0,1 0,-1 0,1 0,0 0,0-1,-1 1,1-1,0 1,0-1,1 0,-1 0,0 0,1 0,-1 0,1 0,-3-4,0-4,0 0,0 0,-4-19,-3-11,-19-43,21 55,-1 1,-1 0,-1 0,-29-46,-126-127,108 134,-59-85,117 150,1 0,-1 0,0-1,1 1,-1 0,0 0,1 0,-1 0,0 0,0 0,0 0,0 1,0-1,0 0,0 0,0 1,0-1,-1 1,1-1,-1 0,1 2,0 0,1 0,0-1,-1 1,1 0,-1 0,1 0,0 0,-1-1,1 1,0 0,0 0,0 0,0 0,0 0,0 0,0 0,0 0,0 0,1 0,9 64,-9-61,55 220,-42-184,1 0,1-1,32 53,-33-67,16 26,45 100,-69-135,0 0,1 0,1-1,1-1,0 1,1-2,0 1,21 18,4-3,77 50,-77-56,-2 1,-1 2,0 1,-2 2,27 32,5 5,3-2,122 91,-32-29,-149-120,-1 1,0 0,0 1,0-1,-1 1,-1 0,1 0,-1 1,-1-1,1 1,-2 0,1 0,-1 0,1 11,20 57,-20-71,1-1,0 1,0-1,0 0,1 0,0-1,0 1,0-1,1 0,-1-1,10 5,19 16,-14-9,0-2,36 18,-4-1,-9-8,-33-18,0 1,-1 1,1-1,-1 2,16 12,-11-7,1 0,1-2,-1 1,2-2,0-1,0 0,0-1,1 0,0-2,0 0,0-1,24 2,-3 0,2 1,77 1,-106-8,0 0,0-1,0 0,18-5,-25 5,-1-1,0 0,0 0,0 0,0 0,0-1,0 0,-1 0,1 0,-1 0,0 0,0-1,0 1,0-1,2-5,33-53,3 1,76-89,-98 129,1 1,1 0,0 2,2 0,47-28,-60 39,0-1,0 1,-1-2,-1 1,1-1,-1-1,-1 1,0-1,0-1,-1 1,0-1,-1 0,4-12,-2 7,0 0,1 1,1 1,0-1,21-22,-21 26,0-1,0 0,-1-1,0 0,-1 0,-1-1,0 1,-1-1,0-1,-1 1,3-22,9-27,36-118,-46 168,0 0,1 1,1-1,0 2,0-1,1 1,1 1,0 0,14-11,-9 7,-1 0,-1 0,24-33,76-105,-24 36,-67 83,-2-2,-1 0,23-61,-37 82,7-15,-1 0,11-51,-14 38,-2 0,2-75,-5 53,2 0,13-65,-8 50,-4-1,-4-85,-3 105,1 55,1 0,-1 1,1-1,-1 0,1 0,1 0,-1 1,1-1,0 1,0-1,0 1,0-1,4-3,2-1,0 0,0 1,18-14,14-14,-39 36,-1-1,1 1,0-1,-1 1,1-1,-1 1,1-1,0 0,-1 1,0-1,1 0,-1 0,1 1,-1-1,0 0,0 0,1 1,-1-1,0 0,0 0,0 0,0 1,0-1,0 0,0 0,0 0,0 1,0-1,-1 0,1 0,0 0,-1 1,1-1,-1-1,0 1,-1-1,0 1,0 0,0-1,0 1,0 0,0 0,0 0,-1 1,1-1,-4-1,-62-5,-40 9,-66-2,95-11,52 6,-47-1,16 6,20 1,0-2,1-1,-45-9,-32-8,-39-11,134 25,0-1,1-1,0-1,0 0,-33-22,35 20,-1 1,0 1,-1 0,-30-8,-30-13,67 25,1 0,-1 1,0 0,0 1,0 0,-21 0,-75 4,39 1,51-2,-1-2,1 0,0-1,0-1,0 0,0-1,-20-8,18 6,0 0,0 2,-25-3,29 6,-1-2,1 0,0 0,0-2,0 1,-20-11,17 7,0 0,-1 2,1 1,-1 0,-26-3,-43-12,47 10,0 2,0 1,0 2,-52 0,29 4,-231 4,222 7,-16 1,-599-9,333-4,351 2,0 0,0 0,0 0,0 0,0 1,-1 0,1 0,0 0,1 1,-1-1,0 1,0 0,1 0,-1 0,1 0,-6 5,5-2,0 0,1 0,0 0,0 0,0 1,0-1,1 1,0 0,0-1,-2 13,2-8,-1-1,-1 0,0 0,-6 11,6-13,0 1,1-1,-1 1,1 0,1 0,-3 16,0 53,7 98,0-51,15 85,-11-156,-3-42,-1 0,1 0,1-1,0 0,9 18,10 26,-13-20,2 0,1-1,18 33,-28-63,0 0,-1 1,1-1,0 0,0-1,1 1,-1 0,1-1,-1 0,1 0,0 0,0 0,0-1,4 2,66 14,-35-10,-24-3,0 0,0-2,0 0,0-1,0 0,0-1,1-1,-1 0,0-1,0-1,0 0,-1-1,1-1,26-12,-12 5,1 0,0 2,58-11,95-2,-95 14,63-17,-100 15,1 3,96-4,1038 15,-688-4,-495 1,0 0,0 0,0 0,0 0,0 1,0-1,0 1,0 0,-1 0,1 0,4 2,-6-2,0 0,-1 0,1 0,-1 0,1-1,-1 1,1 0,-1 0,0 0,1 0,-1 0,0 0,0 0,0 0,0 0,0 0,0 1,0-1,0 0,0 0,0 0,-1 0,1 0,0 0,-1 0,1-1,-1 1,1 0,-1 0,1 0,-1 0,0 0,1-1,-1 1,0 0,-1 0,-5 8,0-1,-1 0,0-1,0 0,0 0,-1-1,0 0,-1 0,-13 5,-15 6,-46 12,27-10,-222 90,93-51,67-24,101-28,1-1,-1 2,1 0,1 2,-1 0,-21 15,-11 9,-55 28,67-41,0 1,1 2,-62 53,-147 132,213-187,29-20,-1 1,0 0,1 0,0 0,-1 0,1 0,0 1,0 0,0-1,0 1,1 0,-1 1,1-1,0 0,0 1,0-1,0 1,0-1,1 1,0 0,0 0,0 0,0 0,0 6,2 248,2-96,-3-150,0 0,1 0,0 0,1 0,0 0,1 0,4 11,-4-18,-1 1,2-1,-1 1,0-1,1 0,0 0,0-1,1 1,-1-1,1 0,0 0,0 0,0-1,1 0,8 4,11 3,0-1,1-1,0-1,36 4,31 8,-84-16,1 1,0 0,-1 0,0 1,0 0,0 1,-1 0,15 13,3 6,27 37,-7-9,155 157,-194-204,0-1,0 0,1 0,-1 0,1-1,0 0,1-1,-1 1,0-2,1 1,0-1,13 1,14 5,-33-7,-1-1,1 1,-1 0,0 0,0 0,1 0,-1 0,0 1,0-1,0 0,0 1,0 0,-1-1,1 1,0 0,-1 0,1 0,-1 0,0 0,0 0,0 1,0-1,1 4,-1-4,-1-1,0 1,0-1,-1 1,1 0,0-1,-1 1,1-1,0 1,-1-1,0 1,1-1,-1 1,0-1,0 1,0-1,0 0,0 0,0 1,0-1,0 0,0 0,-1 0,1 0,0 0,-1-1,1 1,-1 0,1-1,-1 1,1-1,-1 1,1-1,-1 0,0 1,-2-1,-6 1,-1 1,1-2,-1 0,0 0,0-1,1 0,-1-1,1 0,-1 0,1-1,0-1,-17-8,-8-6,0-3,-35-26,21 14,13 9,1-1,-1 2,-2 1,0 2,-1 1,-42-13,77 31,1 0,-1 0,1 0,0-1,0 1,-1-1,1 0,0 0,1 0,-1 0,0-1,1 1,-1-1,1 0,0 1,-1-1,1 0,1 0,-1 0,0-1,-1-6,0-1,0-2,1 1,1 0,0 0,2-14,-6-46,-5 29,6 18,-1 0,-2 0,0 1,-1 0,-2 0,0 1,-21-34,-105-154,105 155,-37-93,59 125,1 0,1-1,2 0,0-1,2 1,-1-46,6 79,-1-1,1 0,0 0,1 0,-1-1,1 1,1-1,-1 1,7 7,45 59,-38-56,1-2,0 0,1-1,1 0,0-2,0 0,2-2,-1 0,1-2,0 0,1-1,0-1,23 2,40 3,1-3,101-5,-145-3,-18 0,47 2,-1-4,123-19,-173 16,1 0,0-1,-1-1,-1-1,1-1,-1-1,-1-1,0 0,0-2,-1 0,-1-1,0-1,17-18,6-20,-2-1,-3-1,46-98,-64 120,32-80,-38 83,2 0,0 1,2 1,25-36,26-24,4 4,119-114,4 8,-172 168,-1-2,31-46,1-2,-36 52,-6 7,0 0,1 0,21-17,-21 19,0-1,-1 0,0-1,-1 0,-1 0,0-1,-1 0,0 0,-1-1,6-22,-2 8,-2 10,1 1,1-1,22-31,-32 49,1 1,-1-1,1 0,-1 1,1-1,0 1,-1 0,1-1,-1 1,1-1,0 1,0 0,-1 0,1-1,0 1,-1 0,1 0,0 0,0 0,-1 0,1 0,0 0,0 0,-1 0,1 0,0 0,-1 0,1 1,0-1,0 0,-1 0,2 1,23 18,1-1,-17-16,0 0,-1-1,1 0,18 0,-22-1,0-1,0 1,1 1,-1-1,0 1,0 0,0 0,0 0,0 0,0 1,0 0,-1 0,1 1,0-1,-1 1,6 5,16 20,-17-15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033A8-26B4-4E82-B5D5-E1716CF2E06D}" type="datetime8">
              <a:rPr lang="nl-NL" smtClean="0"/>
              <a:t>1-12-2025 12:57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9EDD5-EF71-457C-8C74-7021CF9B61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368321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EDD5-EF71-457C-8C74-7021CF9B61CC}" type="slidenum">
              <a:rPr lang="nl-NL" smtClean="0"/>
              <a:t>3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2AAA9CF-7370-4328-A5ED-ECD11DFE34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145BFF7-0F51-4FCA-832C-9E4D42ECFF07}" type="datetime8">
              <a:rPr lang="nl-NL" smtClean="0"/>
              <a:t>1-12-2025 12:57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F0A48E7-3065-4A78-866A-061CD500CD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koptekst 6">
            <a:extLst>
              <a:ext uri="{FF2B5EF4-FFF2-40B4-BE49-F238E27FC236}">
                <a16:creationId xmlns:a16="http://schemas.microsoft.com/office/drawing/2014/main" id="{950F1B60-CA47-4303-A559-1AAC1D4D07E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38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A9034-DD8B-4289-AE74-DDFC9C324291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611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A9034-DD8B-4289-AE74-DDFC9C324291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611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CB0F6-4A83-44B6-A659-5570103FEB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077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A9034-DD8B-4289-AE74-DDFC9C324291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611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38760-C1ED-2C9E-C595-3D6C64D84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76D781-8156-EB9B-E606-7786AC8479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7E9F3-0C92-D718-FDB0-B2187127B2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A732B-3815-A455-6CD0-5B7D330DC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A9034-DD8B-4289-AE74-DDFC9C324291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918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AFB70-C8C3-8DE9-1227-8F1A1F1FD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306C5-4A22-0906-7171-431A4AFC8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96CCDB-AE64-F9CD-AD6E-478FF3ECB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FBAFA-6EBD-FE2E-58CB-5663B99922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A9034-DD8B-4289-AE74-DDFC9C324291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003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jp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0.svg"/><Relationship Id="rId7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7.jpe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6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4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1.jpg"/><Relationship Id="rId26" Type="http://schemas.openxmlformats.org/officeDocument/2006/relationships/image" Target="../media/image69.jpg"/><Relationship Id="rId3" Type="http://schemas.openxmlformats.org/officeDocument/2006/relationships/image" Target="../media/image30.svg"/><Relationship Id="rId21" Type="http://schemas.openxmlformats.org/officeDocument/2006/relationships/image" Target="../media/image64.png"/><Relationship Id="rId34" Type="http://schemas.openxmlformats.org/officeDocument/2006/relationships/image" Target="../media/image7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2" Type="http://schemas.openxmlformats.org/officeDocument/2006/relationships/image" Target="../media/image29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9.jp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5" Type="http://schemas.openxmlformats.org/officeDocument/2006/relationships/image" Target="../media/image46.svg"/><Relationship Id="rId15" Type="http://schemas.openxmlformats.org/officeDocument/2006/relationships/image" Target="../media/image58.png"/><Relationship Id="rId23" Type="http://schemas.openxmlformats.org/officeDocument/2006/relationships/image" Target="../media/image66.jpg"/><Relationship Id="rId28" Type="http://schemas.openxmlformats.org/officeDocument/2006/relationships/image" Target="../media/image71.png"/><Relationship Id="rId36" Type="http://schemas.openxmlformats.org/officeDocument/2006/relationships/image" Target="../media/image26.sv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" Type="http://schemas.openxmlformats.org/officeDocument/2006/relationships/image" Target="../media/image45.png"/><Relationship Id="rId9" Type="http://schemas.openxmlformats.org/officeDocument/2006/relationships/image" Target="../media/image52.jfif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jpg"/><Relationship Id="rId35" Type="http://schemas.openxmlformats.org/officeDocument/2006/relationships/image" Target="../media/image25.png"/><Relationship Id="rId8" Type="http://schemas.openxmlformats.org/officeDocument/2006/relationships/image" Target="../media/image51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0ED0D7-E2D2-4096-82DD-737A99606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733AF62-E1BD-4DDB-8A8B-757278D56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CE567A-8A40-4057-860F-0BEF4D7C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C8C91A9-BD8B-4636-82D2-41277D560043}" type="datetime1">
              <a:rPr lang="nl-NL" smtClean="0"/>
              <a:t>1-12-2025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3FB4C3-D90F-4949-9441-9EAD8089E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87B9DB-4F8D-4146-9937-53789AFE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309C-7CF2-4773-BB72-C3594DBE980E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9A24956-2C01-42E5-B8D8-A32197ECBB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3" y="4167"/>
            <a:ext cx="720522" cy="54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C37616F-1861-D417-601B-F7B315581D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874" y="5608989"/>
            <a:ext cx="5292251" cy="74736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9B0484F-CC18-111D-82F8-83CC78B4EB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0"/>
            <a:ext cx="26212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55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5A1DC-B6FE-4B30-8F1F-1263799E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BD6CFFC-C94B-4D46-8813-524A942D8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53C4A6-4385-442F-BE4D-71780EE51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0BD95-BDCD-48B7-958E-32F510ACFAC6}" type="datetime1">
              <a:rPr lang="nl-NL" smtClean="0"/>
              <a:t>1-12-2025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2010B0-6807-4A67-B873-2998D326E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D19643-0ECB-4871-A99C-A60FF9A1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309C-7CF2-4773-BB72-C3594DBE980E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6DDA520-1B07-4E4C-87FE-04EFF62894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4" y="4166"/>
            <a:ext cx="777716" cy="58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2BBCF44-A351-EE34-44F5-C1226A91A7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0"/>
            <a:ext cx="26212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41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AC8F3BE-C275-4916-A6E1-54FC0262C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E22B29E-84B9-40D6-B0B2-413785816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778191-EACA-4BC0-AAD0-667EB3BEC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1121-6104-4D15-9B06-37B974A9E759}" type="datetime1">
              <a:rPr lang="nl-NL" smtClean="0"/>
              <a:t>1-12-2025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D76557-EF06-4B06-BAB7-6D6ACFE5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93AB54-E1CC-4475-84DE-B107FCC8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309C-7CF2-4773-BB72-C3594DBE980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9039995-D934-48CE-83BC-ED4F9036A0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4" y="4166"/>
            <a:ext cx="777716" cy="58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6E2C120-6461-4781-B370-92FC190336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0"/>
            <a:ext cx="26212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88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1FF120-DD96-4DB6-8D5F-29D70AAEA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E8A368B-B016-4359-A6B0-ADC05B99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BB0E-8EDE-4C12-92B1-E247A8CA842D}" type="datetime1">
              <a:rPr lang="nl-NL" smtClean="0"/>
              <a:t>1-12-2025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F43C3F3-830C-49D8-94CB-1E145DA4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A03A9B-D901-4470-9B8C-9716C58D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3D8C3-EFEA-458E-A740-BDB65976AD0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648EF36-5AA6-457A-88B4-3AC473F80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4" y="4166"/>
            <a:ext cx="777716" cy="58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EB01020-C8D3-8E45-9150-3BC1316F47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0"/>
            <a:ext cx="26212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8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2327770"/>
            <a:ext cx="5380037" cy="1312423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5"/>
            <a:ext cx="5380037" cy="672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324037"/>
            <a:ext cx="5380037" cy="180000"/>
          </a:xfrm>
        </p:spPr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055F990-61A8-0786-78A7-F0D3C04C5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5671" y="10400"/>
            <a:ext cx="6896065" cy="3420000"/>
          </a:xfrm>
          <a:prstGeom prst="rect">
            <a:avLst/>
          </a:prstGeom>
        </p:spPr>
      </p:pic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62D6F59B-43A4-9275-111B-9050F0A3B7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94400" y="3398800"/>
            <a:ext cx="6897600" cy="6897600"/>
          </a:xfrm>
          <a:prstGeom prst="ellipse">
            <a:avLst/>
          </a:prstGeom>
          <a:solidFill>
            <a:schemeClr val="accent5"/>
          </a:solidFill>
        </p:spPr>
        <p:txBody>
          <a:bodyPr tIns="468000" bIns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pic>
        <p:nvPicPr>
          <p:cNvPr id="7" name="Afbeelding 6" descr="Afbeelding met Lettertype, schermopnam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353D4464-162C-1D3C-2926-8C146B3013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9" y="380724"/>
            <a:ext cx="2042401" cy="58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458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ettertype, schermopnam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51F660C7-9ECC-A705-6A95-73155CAA2D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9" y="380724"/>
            <a:ext cx="2042401" cy="58708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BEF4368-5F82-CF1A-D5D2-4AC66AAAD8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4136" y="10400"/>
            <a:ext cx="6897600" cy="34207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2327770"/>
            <a:ext cx="5380037" cy="1312423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5"/>
            <a:ext cx="5380037" cy="672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324037"/>
            <a:ext cx="5380037" cy="180000"/>
          </a:xfrm>
        </p:spPr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62D6F59B-43A4-9275-111B-9050F0A3B7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94400" y="3398800"/>
            <a:ext cx="6897600" cy="6897600"/>
          </a:xfrm>
          <a:prstGeom prst="ellipse">
            <a:avLst/>
          </a:prstGeom>
          <a:solidFill>
            <a:schemeClr val="accent5"/>
          </a:solidFill>
        </p:spPr>
        <p:txBody>
          <a:bodyPr tIns="468000" bIns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3344650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Copy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6BB8BF2D-6A06-B916-F03C-CD87D42F5E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813" y="0"/>
            <a:ext cx="5945187" cy="6714000"/>
          </a:xfrm>
          <a:solidFill>
            <a:schemeClr val="accent5"/>
          </a:solidFill>
        </p:spPr>
        <p:txBody>
          <a:bodyPr tIns="864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44"/>
            <a:ext cx="53800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50"/>
            <a:ext cx="53800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365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+ Titel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6BB8BF2D-6A06-B916-F03C-CD87D42F5E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51" y="0"/>
            <a:ext cx="5945187" cy="6714000"/>
          </a:xfrm>
          <a:solidFill>
            <a:schemeClr val="accent5"/>
          </a:solidFill>
        </p:spPr>
        <p:txBody>
          <a:bodyPr tIns="864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6813" y="336544"/>
            <a:ext cx="53800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6813" y="1212850"/>
            <a:ext cx="53800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3267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+ AB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6813" y="1513304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6814" y="2304359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6813" y="3614451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813" y="3614450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9094" y="435526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89094" y="435526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1475" y="5088212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1475" y="5088211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FC04DBAC-CC27-1756-73A3-BA0FAC1EB2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826861" y="-899885"/>
            <a:ext cx="6480000" cy="6480000"/>
          </a:xfrm>
          <a:prstGeom prst="round2DiagRect">
            <a:avLst>
              <a:gd name="adj1" fmla="val 40669"/>
              <a:gd name="adj2" fmla="val 0"/>
            </a:avLst>
          </a:prstGeom>
          <a:solidFill>
            <a:schemeClr val="accent5"/>
          </a:solidFill>
        </p:spPr>
        <p:txBody>
          <a:bodyPr tIns="100800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4025530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C Copy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513304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2304359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3614451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1500" y="3614450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781" y="435526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3781" y="435526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62" y="5088212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6162" y="5088211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FC04DBAC-CC27-1756-73A3-BA0FAC1EB2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flipH="1">
            <a:off x="6258719" y="-865012"/>
            <a:ext cx="6969601" cy="6480000"/>
          </a:xfrm>
          <a:prstGeom prst="round2DiagRect">
            <a:avLst>
              <a:gd name="adj1" fmla="val 40669"/>
              <a:gd name="adj2" fmla="val 0"/>
            </a:avLst>
          </a:prstGeom>
          <a:solidFill>
            <a:schemeClr val="accent5"/>
          </a:solidFill>
        </p:spPr>
        <p:txBody>
          <a:bodyPr tIns="100800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089994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07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1127562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43765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1500" y="243765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781" y="3178467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3781" y="3178466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62" y="3911415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6162" y="3911414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330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BCF0B2-B3AA-4122-BF0E-223B3DD34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341945-D7F4-4C3A-8B4F-A7C9C7E4B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1893AF-B4E0-420A-BF21-8D5D685F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F15B-9C34-419C-89AB-982333D57F8D}" type="datetime1">
              <a:rPr lang="nl-NL" smtClean="0"/>
              <a:t>1-12-2025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493F6A-6F30-44BF-BEE3-D49FD667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F104A5-D8AD-4100-B507-D7F9F8B2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309C-7CF2-4773-BB72-C3594DBE980E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A2BDA30-8A86-48C9-AC83-3590C0CD23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4" y="4166"/>
            <a:ext cx="777716" cy="58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FEED33E-DA88-F61A-33E4-3C1B3C1EC1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0"/>
            <a:ext cx="26212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27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44"/>
            <a:ext cx="110442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50"/>
            <a:ext cx="110442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5591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r weten?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al 17">
            <a:extLst>
              <a:ext uri="{FF2B5EF4-FFF2-40B4-BE49-F238E27FC236}">
                <a16:creationId xmlns:a16="http://schemas.microsoft.com/office/drawing/2014/main" id="{161DBC0C-CECC-92E8-7621-0A1B8B342E61}"/>
              </a:ext>
            </a:extLst>
          </p:cNvPr>
          <p:cNvSpPr/>
          <p:nvPr userDrawn="1"/>
        </p:nvSpPr>
        <p:spPr>
          <a:xfrm>
            <a:off x="-742156" y="1077118"/>
            <a:ext cx="4791075" cy="4791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0333" y="2181859"/>
            <a:ext cx="3875405" cy="438151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Meer weten?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2A3E3DB-68DA-97CF-92B0-2073EEF14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6813" y="2847967"/>
            <a:ext cx="5368925" cy="1162066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28452839-26B7-D7C9-A728-0C766FEE6C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0332" y="4217035"/>
            <a:ext cx="3875405" cy="332105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Iplo.nl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4559956D-9DEE-6A75-53D3-552461F16E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19325" y="-400051"/>
            <a:ext cx="7745413" cy="7745413"/>
          </a:xfrm>
          <a:prstGeom prst="donut">
            <a:avLst>
              <a:gd name="adj" fmla="val 27202"/>
            </a:avLst>
          </a:prstGeom>
          <a:solidFill>
            <a:schemeClr val="accent5"/>
          </a:solidFill>
        </p:spPr>
        <p:txBody>
          <a:bodyPr lIns="0" tIns="756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40121074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57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1A346CC-3F91-4C04-AC6F-179859BD2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1459"/>
          <a:stretch/>
        </p:blipFill>
        <p:spPr>
          <a:xfrm>
            <a:off x="3798977" y="4981920"/>
            <a:ext cx="8393023" cy="1876039"/>
          </a:xfrm>
          <a:prstGeom prst="rect">
            <a:avLst/>
          </a:prstGeom>
        </p:spPr>
      </p:pic>
      <p:sp>
        <p:nvSpPr>
          <p:cNvPr id="25" name="Freeform: Shape 24" descr="Water with solid fill">
            <a:extLst>
              <a:ext uri="{FF2B5EF4-FFF2-40B4-BE49-F238E27FC236}">
                <a16:creationId xmlns:a16="http://schemas.microsoft.com/office/drawing/2014/main" id="{FC823629-C1F7-91A4-2853-C481FD4B68A2}"/>
              </a:ext>
            </a:extLst>
          </p:cNvPr>
          <p:cNvSpPr/>
          <p:nvPr/>
        </p:nvSpPr>
        <p:spPr>
          <a:xfrm>
            <a:off x="-12700" y="532333"/>
            <a:ext cx="4017577" cy="6325667"/>
          </a:xfrm>
          <a:custGeom>
            <a:avLst/>
            <a:gdLst>
              <a:gd name="connsiteX0" fmla="*/ 1653495 w 4017577"/>
              <a:gd name="connsiteY0" fmla="*/ 0 h 6325667"/>
              <a:gd name="connsiteX1" fmla="*/ 4017577 w 4017577"/>
              <a:gd name="connsiteY1" fmla="*/ 4822727 h 6325667"/>
              <a:gd name="connsiteX2" fmla="*/ 3613652 w 4017577"/>
              <a:gd name="connsiteY2" fmla="*/ 6144212 h 6325667"/>
              <a:gd name="connsiteX3" fmla="*/ 3477934 w 4017577"/>
              <a:gd name="connsiteY3" fmla="*/ 6325667 h 6325667"/>
              <a:gd name="connsiteX4" fmla="*/ 0 w 4017577"/>
              <a:gd name="connsiteY4" fmla="*/ 6325667 h 6325667"/>
              <a:gd name="connsiteX5" fmla="*/ 0 w 4017577"/>
              <a:gd name="connsiteY5" fmla="*/ 2715518 h 6325667"/>
              <a:gd name="connsiteX6" fmla="*/ 37423 w 4017577"/>
              <a:gd name="connsiteY6" fmla="*/ 2640199 h 6325667"/>
              <a:gd name="connsiteX7" fmla="*/ 1653495 w 4017577"/>
              <a:gd name="connsiteY7" fmla="*/ 0 h 632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17577" h="6325667">
                <a:moveTo>
                  <a:pt x="1653495" y="0"/>
                </a:moveTo>
                <a:cubicBezTo>
                  <a:pt x="1653495" y="0"/>
                  <a:pt x="4017577" y="3319176"/>
                  <a:pt x="4017577" y="4822727"/>
                </a:cubicBezTo>
                <a:cubicBezTo>
                  <a:pt x="4017577" y="5312092"/>
                  <a:pt x="3868640" y="5766883"/>
                  <a:pt x="3613652" y="6144212"/>
                </a:cubicBezTo>
                <a:lnTo>
                  <a:pt x="3477934" y="6325667"/>
                </a:lnTo>
                <a:lnTo>
                  <a:pt x="0" y="6325667"/>
                </a:lnTo>
                <a:lnTo>
                  <a:pt x="0" y="2715518"/>
                </a:lnTo>
                <a:lnTo>
                  <a:pt x="37423" y="2640199"/>
                </a:lnTo>
                <a:cubicBezTo>
                  <a:pt x="730026" y="1300245"/>
                  <a:pt x="1653495" y="0"/>
                  <a:pt x="1653495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5250" t="-23730" r="-113328" b="-2018"/>
            </a:stretch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B5DF9-1D91-91C0-30C2-953C0B6DA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8711" y="1122363"/>
            <a:ext cx="7503543" cy="2387600"/>
          </a:xfrm>
        </p:spPr>
        <p:txBody>
          <a:bodyPr anchor="b">
            <a:noAutofit/>
          </a:bodyPr>
          <a:lstStyle>
            <a:lvl1pPr algn="r">
              <a:defRPr sz="5500" b="1">
                <a:solidFill>
                  <a:srgbClr val="0993A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5646C-EE04-4AF8-EB3F-E851B418D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8710" y="3602038"/>
            <a:ext cx="7503544" cy="523700"/>
          </a:xfrm>
        </p:spPr>
        <p:txBody>
          <a:bodyPr/>
          <a:lstStyle>
            <a:lvl1pPr marL="0" indent="0" algn="r">
              <a:buNone/>
              <a:defRPr sz="2400" b="0">
                <a:solidFill>
                  <a:srgbClr val="0993A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37743-EA36-7304-BAE7-F7AF5818D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69177" y="4194965"/>
            <a:ext cx="3263077" cy="365125"/>
          </a:xfrm>
        </p:spPr>
        <p:txBody>
          <a:bodyPr/>
          <a:lstStyle>
            <a:lvl1pPr algn="r">
              <a:defRPr>
                <a:solidFill>
                  <a:srgbClr val="0993A8"/>
                </a:solidFill>
              </a:defRPr>
            </a:lvl1pPr>
          </a:lstStyle>
          <a:p>
            <a:fld id="{DC82CE99-83FD-4400-B380-6F25BDF41EC8}" type="datetime8">
              <a:rPr lang="en-NL" smtClean="0"/>
              <a:t>12/01/2025 12:57</a:t>
            </a:fld>
            <a:endParaRPr lang="en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8908BE-7FC5-9CD5-4CE5-C14DBFEDAF15}"/>
              </a:ext>
            </a:extLst>
          </p:cNvPr>
          <p:cNvSpPr txBox="1"/>
          <p:nvPr userDrawn="1"/>
        </p:nvSpPr>
        <p:spPr>
          <a:xfrm>
            <a:off x="10336591" y="398095"/>
            <a:ext cx="1395663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Bouwtafel</a:t>
            </a:r>
            <a:endParaRPr lang="en-US" sz="1200" b="1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en-US" sz="1200" b="1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Waterzuinig</a:t>
            </a:r>
            <a:br>
              <a:rPr lang="en-US" sz="1200" b="1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200" b="1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wijken</a:t>
            </a:r>
            <a:endParaRPr lang="en-NL" sz="1200" b="1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DBD892-4440-6183-D54F-DD09794176E9}"/>
              </a:ext>
            </a:extLst>
          </p:cNvPr>
          <p:cNvSpPr/>
          <p:nvPr userDrawn="1"/>
        </p:nvSpPr>
        <p:spPr>
          <a:xfrm>
            <a:off x="0" y="-4990"/>
            <a:ext cx="12181915" cy="111246"/>
          </a:xfrm>
          <a:prstGeom prst="rect">
            <a:avLst/>
          </a:prstGeom>
          <a:solidFill>
            <a:srgbClr val="C5E6ED"/>
          </a:solidFill>
          <a:ln>
            <a:solidFill>
              <a:srgbClr val="C5E6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5E6ED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04375FB-7195-065F-38DA-7F664E8FF5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022" b="11947"/>
          <a:stretch/>
        </p:blipFill>
        <p:spPr>
          <a:xfrm>
            <a:off x="-12698" y="528086"/>
            <a:ext cx="4028155" cy="6347119"/>
          </a:xfrm>
          <a:prstGeom prst="rect">
            <a:avLst/>
          </a:prstGeom>
        </p:spPr>
      </p:pic>
      <p:sp>
        <p:nvSpPr>
          <p:cNvPr id="18" name="Graphic 16" descr="Water with solid fill">
            <a:extLst>
              <a:ext uri="{FF2B5EF4-FFF2-40B4-BE49-F238E27FC236}">
                <a16:creationId xmlns:a16="http://schemas.microsoft.com/office/drawing/2014/main" id="{8E848F88-149D-589A-E966-95A5A5C19D21}"/>
              </a:ext>
            </a:extLst>
          </p:cNvPr>
          <p:cNvSpPr/>
          <p:nvPr/>
        </p:nvSpPr>
        <p:spPr>
          <a:xfrm>
            <a:off x="200555" y="2212473"/>
            <a:ext cx="2910569" cy="4424065"/>
          </a:xfrm>
          <a:custGeom>
            <a:avLst/>
            <a:gdLst>
              <a:gd name="connsiteX0" fmla="*/ 238125 w 476250"/>
              <a:gd name="connsiteY0" fmla="*/ 0 h 723900"/>
              <a:gd name="connsiteX1" fmla="*/ 0 w 476250"/>
              <a:gd name="connsiteY1" fmla="*/ 485775 h 723900"/>
              <a:gd name="connsiteX2" fmla="*/ 238125 w 476250"/>
              <a:gd name="connsiteY2" fmla="*/ 723900 h 723900"/>
              <a:gd name="connsiteX3" fmla="*/ 476250 w 476250"/>
              <a:gd name="connsiteY3" fmla="*/ 485775 h 723900"/>
              <a:gd name="connsiteX4" fmla="*/ 238125 w 476250"/>
              <a:gd name="connsiteY4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723900">
                <a:moveTo>
                  <a:pt x="238125" y="0"/>
                </a:moveTo>
                <a:cubicBezTo>
                  <a:pt x="238125" y="0"/>
                  <a:pt x="0" y="335280"/>
                  <a:pt x="0" y="485775"/>
                </a:cubicBezTo>
                <a:cubicBezTo>
                  <a:pt x="0" y="617220"/>
                  <a:pt x="106680" y="723900"/>
                  <a:pt x="238125" y="723900"/>
                </a:cubicBezTo>
                <a:cubicBezTo>
                  <a:pt x="369570" y="723900"/>
                  <a:pt x="476250" y="617220"/>
                  <a:pt x="476250" y="485775"/>
                </a:cubicBezTo>
                <a:cubicBezTo>
                  <a:pt x="476250" y="334328"/>
                  <a:pt x="238125" y="0"/>
                  <a:pt x="23812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CEE4568-4FED-596F-6FA1-2B3DF97CF0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425" y="2476500"/>
            <a:ext cx="2844942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43422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AE0CF0EC-795B-325E-5CEF-A85264B3E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9" r="1249"/>
          <a:stretch/>
        </p:blipFill>
        <p:spPr>
          <a:xfrm flipH="1">
            <a:off x="-2616" y="39146"/>
            <a:ext cx="12194616" cy="688596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DE6F7E7-D4DB-4752-9029-157B7132B1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298" y="689430"/>
            <a:ext cx="1532165" cy="743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8944BA-9A0A-9EE8-2989-BB595BD50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7211" y="809625"/>
            <a:ext cx="4694990" cy="1325563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 err="1"/>
              <a:t>Inhoudsopgave</a:t>
            </a:r>
            <a:endParaRPr lang="en-NL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7B1CD72-44D0-48B8-6018-317862653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7212" y="2292350"/>
            <a:ext cx="4694990" cy="41465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BDB8C-E18E-DD54-2858-C827E346DBFE}"/>
              </a:ext>
            </a:extLst>
          </p:cNvPr>
          <p:cNvSpPr/>
          <p:nvPr userDrawn="1"/>
        </p:nvSpPr>
        <p:spPr>
          <a:xfrm>
            <a:off x="0" y="-4990"/>
            <a:ext cx="12181915" cy="111246"/>
          </a:xfrm>
          <a:prstGeom prst="rect">
            <a:avLst/>
          </a:prstGeom>
          <a:solidFill>
            <a:srgbClr val="C5E6ED"/>
          </a:solidFill>
          <a:ln>
            <a:solidFill>
              <a:srgbClr val="C5E6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5E6ED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F8472C8-D325-4424-A862-22CE09F495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787736"/>
            <a:ext cx="12192000" cy="55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15687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622980C-85AF-419D-A75B-2687BFEEA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289" r="6387"/>
          <a:stretch/>
        </p:blipFill>
        <p:spPr>
          <a:xfrm>
            <a:off x="-12701" y="4925117"/>
            <a:ext cx="12204701" cy="1958283"/>
          </a:xfrm>
          <a:prstGeom prst="rect">
            <a:avLst/>
          </a:prstGeom>
        </p:spPr>
      </p:pic>
      <p:sp>
        <p:nvSpPr>
          <p:cNvPr id="12" name="Freeform: Shape 11" descr="Water with solid fill">
            <a:extLst>
              <a:ext uri="{FF2B5EF4-FFF2-40B4-BE49-F238E27FC236}">
                <a16:creationId xmlns:a16="http://schemas.microsoft.com/office/drawing/2014/main" id="{6AEB7382-2637-0F9F-9D19-5FCDFDCC51BE}"/>
              </a:ext>
            </a:extLst>
          </p:cNvPr>
          <p:cNvSpPr/>
          <p:nvPr/>
        </p:nvSpPr>
        <p:spPr>
          <a:xfrm>
            <a:off x="-12701" y="403753"/>
            <a:ext cx="3860802" cy="6479647"/>
          </a:xfrm>
          <a:custGeom>
            <a:avLst/>
            <a:gdLst>
              <a:gd name="connsiteX0" fmla="*/ 1421494 w 3860802"/>
              <a:gd name="connsiteY0" fmla="*/ 0 h 6479647"/>
              <a:gd name="connsiteX1" fmla="*/ 3860802 w 3860802"/>
              <a:gd name="connsiteY1" fmla="*/ 4976190 h 6479647"/>
              <a:gd name="connsiteX2" fmla="*/ 3444023 w 3860802"/>
              <a:gd name="connsiteY2" fmla="*/ 6339726 h 6479647"/>
              <a:gd name="connsiteX3" fmla="*/ 3339371 w 3860802"/>
              <a:gd name="connsiteY3" fmla="*/ 6479647 h 6479647"/>
              <a:gd name="connsiteX4" fmla="*/ 0 w 3860802"/>
              <a:gd name="connsiteY4" fmla="*/ 6479647 h 6479647"/>
              <a:gd name="connsiteX5" fmla="*/ 0 w 3860802"/>
              <a:gd name="connsiteY5" fmla="*/ 2266632 h 6479647"/>
              <a:gd name="connsiteX6" fmla="*/ 201839 w 3860802"/>
              <a:gd name="connsiteY6" fmla="*/ 1909979 h 6479647"/>
              <a:gd name="connsiteX7" fmla="*/ 1421494 w 3860802"/>
              <a:gd name="connsiteY7" fmla="*/ 0 h 647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0802" h="6479647">
                <a:moveTo>
                  <a:pt x="1421494" y="0"/>
                </a:moveTo>
                <a:cubicBezTo>
                  <a:pt x="1421494" y="0"/>
                  <a:pt x="3860802" y="3424790"/>
                  <a:pt x="3860802" y="4976190"/>
                </a:cubicBezTo>
                <a:cubicBezTo>
                  <a:pt x="3860802" y="5481127"/>
                  <a:pt x="3707126" y="5950389"/>
                  <a:pt x="3444023" y="6339726"/>
                </a:cubicBezTo>
                <a:lnTo>
                  <a:pt x="3339371" y="6479647"/>
                </a:lnTo>
                <a:lnTo>
                  <a:pt x="0" y="6479647"/>
                </a:lnTo>
                <a:lnTo>
                  <a:pt x="0" y="2266632"/>
                </a:lnTo>
                <a:lnTo>
                  <a:pt x="201839" y="1909979"/>
                </a:lnTo>
                <a:cubicBezTo>
                  <a:pt x="811666" y="858637"/>
                  <a:pt x="1421494" y="0"/>
                  <a:pt x="1421494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8823" t="-196" r="-22771" b="196"/>
            </a:stretch>
          </a:blipFill>
          <a:ln w="5199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AA84D80-A8F2-4E70-A2BA-69EAAED72F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4145" y="5806711"/>
            <a:ext cx="1532165" cy="743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8BA738-3996-A36E-EE19-1C7E0F0D9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557" y="365125"/>
            <a:ext cx="7558717" cy="1325563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993A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23A62-A9AE-AD29-A983-A8E66CEE0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556" y="1825624"/>
            <a:ext cx="7558717" cy="4530725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065BF1-39A9-5756-B143-51F65CFB3A37}"/>
              </a:ext>
            </a:extLst>
          </p:cNvPr>
          <p:cNvSpPr/>
          <p:nvPr userDrawn="1"/>
        </p:nvSpPr>
        <p:spPr>
          <a:xfrm>
            <a:off x="0" y="-4990"/>
            <a:ext cx="12181915" cy="111246"/>
          </a:xfrm>
          <a:prstGeom prst="rect">
            <a:avLst/>
          </a:prstGeom>
          <a:solidFill>
            <a:srgbClr val="C5E6ED"/>
          </a:solidFill>
          <a:ln>
            <a:solidFill>
              <a:srgbClr val="C5E6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5E6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23130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87EA708-C132-4B4C-9E94-72AEBEB02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689" r="22600"/>
          <a:stretch/>
        </p:blipFill>
        <p:spPr>
          <a:xfrm>
            <a:off x="0" y="1221509"/>
            <a:ext cx="8499083" cy="577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8BA738-3996-A36E-EE19-1C7E0F0D9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15" y="365125"/>
            <a:ext cx="7558717" cy="1325563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993A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23A62-A9AE-AD29-A983-A8E66CEE0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14" y="1825624"/>
            <a:ext cx="7558717" cy="4530725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065BF1-39A9-5756-B143-51F65CFB3A37}"/>
              </a:ext>
            </a:extLst>
          </p:cNvPr>
          <p:cNvSpPr/>
          <p:nvPr userDrawn="1"/>
        </p:nvSpPr>
        <p:spPr>
          <a:xfrm>
            <a:off x="0" y="-4990"/>
            <a:ext cx="12181915" cy="111246"/>
          </a:xfrm>
          <a:prstGeom prst="rect">
            <a:avLst/>
          </a:prstGeom>
          <a:solidFill>
            <a:srgbClr val="C5E6ED"/>
          </a:solidFill>
          <a:ln>
            <a:solidFill>
              <a:srgbClr val="C5E6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5E6ED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3C72C05-9982-A710-C6D7-F9BD8D66B69A}"/>
              </a:ext>
            </a:extLst>
          </p:cNvPr>
          <p:cNvSpPr/>
          <p:nvPr userDrawn="1"/>
        </p:nvSpPr>
        <p:spPr>
          <a:xfrm flipH="1">
            <a:off x="8499083" y="115219"/>
            <a:ext cx="3711860" cy="6751746"/>
          </a:xfrm>
          <a:custGeom>
            <a:avLst/>
            <a:gdLst>
              <a:gd name="connsiteX0" fmla="*/ 1945 w 2977374"/>
              <a:gd name="connsiteY0" fmla="*/ 0 h 6746754"/>
              <a:gd name="connsiteX1" fmla="*/ 2977374 w 2977374"/>
              <a:gd name="connsiteY1" fmla="*/ 2216029 h 6746754"/>
              <a:gd name="connsiteX2" fmla="*/ 2977374 w 2977374"/>
              <a:gd name="connsiteY2" fmla="*/ 6746754 h 6746754"/>
              <a:gd name="connsiteX3" fmla="*/ 0 w 2977374"/>
              <a:gd name="connsiteY3" fmla="*/ 6746754 h 6746754"/>
              <a:gd name="connsiteX4" fmla="*/ 0 w 2977374"/>
              <a:gd name="connsiteY4" fmla="*/ 2216029 h 6746754"/>
              <a:gd name="connsiteX5" fmla="*/ 1945 w 2977374"/>
              <a:gd name="connsiteY5" fmla="*/ 2216029 h 674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7374" h="6746754">
                <a:moveTo>
                  <a:pt x="1945" y="0"/>
                </a:moveTo>
                <a:lnTo>
                  <a:pt x="2977374" y="2216029"/>
                </a:lnTo>
                <a:lnTo>
                  <a:pt x="2977374" y="6746754"/>
                </a:lnTo>
                <a:lnTo>
                  <a:pt x="0" y="6746754"/>
                </a:lnTo>
                <a:lnTo>
                  <a:pt x="0" y="2216029"/>
                </a:lnTo>
                <a:lnTo>
                  <a:pt x="1945" y="221602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6422" r="-8642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35413429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9915868-CC4A-4FFC-AF8B-8025CB72B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289" r="6387"/>
          <a:stretch/>
        </p:blipFill>
        <p:spPr>
          <a:xfrm>
            <a:off x="-12701" y="4925117"/>
            <a:ext cx="12204701" cy="19582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8BA738-3996-A36E-EE19-1C7E0F0D9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557" y="365125"/>
            <a:ext cx="7558717" cy="1325563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993A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23A62-A9AE-AD29-A983-A8E66CEE0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556" y="1825624"/>
            <a:ext cx="7558717" cy="4530725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065BF1-39A9-5756-B143-51F65CFB3A37}"/>
              </a:ext>
            </a:extLst>
          </p:cNvPr>
          <p:cNvSpPr/>
          <p:nvPr userDrawn="1"/>
        </p:nvSpPr>
        <p:spPr>
          <a:xfrm>
            <a:off x="0" y="-4990"/>
            <a:ext cx="12181915" cy="111246"/>
          </a:xfrm>
          <a:prstGeom prst="rect">
            <a:avLst/>
          </a:prstGeom>
          <a:solidFill>
            <a:srgbClr val="C5E6ED"/>
          </a:solidFill>
          <a:ln>
            <a:solidFill>
              <a:srgbClr val="C5E6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5E6ED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92984A2-B1C4-FDC7-A7AE-2639F561D3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6745" y="5779723"/>
            <a:ext cx="1886967" cy="770473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748C120-F715-A21C-0139-36C736102132}"/>
              </a:ext>
            </a:extLst>
          </p:cNvPr>
          <p:cNvSpPr/>
          <p:nvPr userDrawn="1"/>
        </p:nvSpPr>
        <p:spPr>
          <a:xfrm>
            <a:off x="-1946" y="115219"/>
            <a:ext cx="3689278" cy="6751746"/>
          </a:xfrm>
          <a:custGeom>
            <a:avLst/>
            <a:gdLst>
              <a:gd name="connsiteX0" fmla="*/ 1945 w 2977374"/>
              <a:gd name="connsiteY0" fmla="*/ 0 h 6746754"/>
              <a:gd name="connsiteX1" fmla="*/ 2977374 w 2977374"/>
              <a:gd name="connsiteY1" fmla="*/ 2216029 h 6746754"/>
              <a:gd name="connsiteX2" fmla="*/ 2977374 w 2977374"/>
              <a:gd name="connsiteY2" fmla="*/ 6746754 h 6746754"/>
              <a:gd name="connsiteX3" fmla="*/ 0 w 2977374"/>
              <a:gd name="connsiteY3" fmla="*/ 6746754 h 6746754"/>
              <a:gd name="connsiteX4" fmla="*/ 0 w 2977374"/>
              <a:gd name="connsiteY4" fmla="*/ 2216029 h 6746754"/>
              <a:gd name="connsiteX5" fmla="*/ 1945 w 2977374"/>
              <a:gd name="connsiteY5" fmla="*/ 2216029 h 674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7374" h="6746754">
                <a:moveTo>
                  <a:pt x="1945" y="0"/>
                </a:moveTo>
                <a:lnTo>
                  <a:pt x="2977374" y="2216029"/>
                </a:lnTo>
                <a:lnTo>
                  <a:pt x="2977374" y="6746754"/>
                </a:lnTo>
                <a:lnTo>
                  <a:pt x="0" y="6746754"/>
                </a:lnTo>
                <a:lnTo>
                  <a:pt x="0" y="2216029"/>
                </a:lnTo>
                <a:lnTo>
                  <a:pt x="1945" y="2216029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628" r="-1862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51C303C-E887-4467-B1E4-7ED7FEB8AF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4145" y="5806711"/>
            <a:ext cx="1532165" cy="74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82754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2865C-2705-C7A9-B14D-2AB7D32FA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211" y="365125"/>
            <a:ext cx="4796588" cy="1325563"/>
          </a:xfrm>
        </p:spPr>
        <p:txBody>
          <a:bodyPr>
            <a:noAutofit/>
          </a:bodyPr>
          <a:lstStyle>
            <a:lvl1pPr>
              <a:defRPr sz="3500" b="1">
                <a:solidFill>
                  <a:srgbClr val="0993A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5D4EE-3AEE-3618-99F2-FC7EB7DD7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7210" y="1825625"/>
            <a:ext cx="4796589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15CBB7-44D0-D512-2C4D-683B6D6F6E1F}"/>
              </a:ext>
            </a:extLst>
          </p:cNvPr>
          <p:cNvSpPr/>
          <p:nvPr userDrawn="1"/>
        </p:nvSpPr>
        <p:spPr>
          <a:xfrm>
            <a:off x="0" y="-4990"/>
            <a:ext cx="12181915" cy="111246"/>
          </a:xfrm>
          <a:prstGeom prst="rect">
            <a:avLst/>
          </a:prstGeom>
          <a:solidFill>
            <a:srgbClr val="C5E6ED"/>
          </a:solidFill>
          <a:ln>
            <a:solidFill>
              <a:srgbClr val="C5E6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5E6E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F268C8-3C75-D8F6-429C-1C51AFD6E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r="20409"/>
          <a:stretch/>
        </p:blipFill>
        <p:spPr>
          <a:xfrm>
            <a:off x="-5043" y="-4990"/>
            <a:ext cx="5854300" cy="687195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0EF3686-0875-4BE4-BA50-1B24D1E7B8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145" y="5806711"/>
            <a:ext cx="1532165" cy="74348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737457F-0081-4D26-A465-28FF2C842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0326" r="6388"/>
          <a:stretch/>
        </p:blipFill>
        <p:spPr>
          <a:xfrm>
            <a:off x="5849257" y="4925117"/>
            <a:ext cx="6342743" cy="195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18056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65ABD68-9174-4009-B508-A04826731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0326" r="6388"/>
          <a:stretch/>
        </p:blipFill>
        <p:spPr>
          <a:xfrm>
            <a:off x="6066698" y="4925117"/>
            <a:ext cx="6125302" cy="19582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E8E4137-E603-7CD6-D07F-CC8DFF63DB83}"/>
              </a:ext>
            </a:extLst>
          </p:cNvPr>
          <p:cNvSpPr/>
          <p:nvPr userDrawn="1"/>
        </p:nvSpPr>
        <p:spPr>
          <a:xfrm>
            <a:off x="0" y="-3176"/>
            <a:ext cx="12181915" cy="111246"/>
          </a:xfrm>
          <a:prstGeom prst="rect">
            <a:avLst/>
          </a:prstGeom>
          <a:solidFill>
            <a:srgbClr val="C5E6ED"/>
          </a:solidFill>
          <a:ln>
            <a:solidFill>
              <a:srgbClr val="C5E6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5E6ED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ECDC20D-902B-AFB6-A120-8ED53ACE7D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807" r="2807"/>
          <a:stretch/>
        </p:blipFill>
        <p:spPr>
          <a:xfrm rot="10800000">
            <a:off x="-45129" y="-14288"/>
            <a:ext cx="6125301" cy="6872540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F87AA1C-59BD-2F49-3326-4A280803F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7210" y="2054225"/>
            <a:ext cx="4796589" cy="4351338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973B74-7367-CD88-D02B-1C302890B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56" y="500062"/>
            <a:ext cx="4796588" cy="1325563"/>
          </a:xfrm>
        </p:spPr>
        <p:txBody>
          <a:bodyPr>
            <a:normAutofit/>
          </a:bodyPr>
          <a:lstStyle>
            <a:lvl1pPr>
              <a:defRPr sz="35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E2C272C1-EF99-5E71-0093-0F01309E1DF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4356" y="2054225"/>
            <a:ext cx="4796589" cy="359892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2042309-C84B-4F3B-B953-6D333D9D31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4145" y="5806711"/>
            <a:ext cx="1532165" cy="74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2226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D1F15E-39A4-4852-8A84-B8141CE0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FDAF58-7FDF-470D-9FE7-559725E6A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89773C-63DB-4C0E-9690-0B4BD11A4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DE27-10DE-4952-BB16-4825FDDF6D46}" type="datetime1">
              <a:rPr lang="nl-NL" smtClean="0"/>
              <a:t>1-12-2025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5701DE-35A1-4D13-BBF4-5A1318BD5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811964-E78B-4FD8-B228-5D140C7C7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73A36-1E32-4554-8742-6B5FD8099BEC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0BAC226-F096-4891-AC96-3B0F171F80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4" y="4166"/>
            <a:ext cx="777716" cy="58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5E25E57-CF43-C218-5713-3AC1A068AE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0"/>
            <a:ext cx="26212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09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ater way with buildings and trees&#10;&#10;Description automatically generated with medium confidence">
            <a:extLst>
              <a:ext uri="{FF2B5EF4-FFF2-40B4-BE49-F238E27FC236}">
                <a16:creationId xmlns:a16="http://schemas.microsoft.com/office/drawing/2014/main" id="{53E85621-A288-F3A1-BF0F-F3733D8FE3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r="-626" b="16936"/>
          <a:stretch/>
        </p:blipFill>
        <p:spPr>
          <a:xfrm>
            <a:off x="-24257" y="24064"/>
            <a:ext cx="12288642" cy="684847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20CA311-E3C8-28F3-5C1A-D47F96FA62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68" r="1068"/>
          <a:stretch/>
        </p:blipFill>
        <p:spPr>
          <a:xfrm>
            <a:off x="-24256" y="0"/>
            <a:ext cx="12216256" cy="68725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3EEBE-1481-3310-3F07-743B7BCD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A9F5E9-8045-98DC-101C-0CD88D0EA03B}"/>
              </a:ext>
            </a:extLst>
          </p:cNvPr>
          <p:cNvSpPr/>
          <p:nvPr userDrawn="1"/>
        </p:nvSpPr>
        <p:spPr>
          <a:xfrm>
            <a:off x="1964531" y="6479380"/>
            <a:ext cx="10239197" cy="64294"/>
          </a:xfrm>
          <a:prstGeom prst="rect">
            <a:avLst/>
          </a:prstGeom>
          <a:solidFill>
            <a:srgbClr val="C5E6ED"/>
          </a:solidFill>
          <a:ln>
            <a:solidFill>
              <a:srgbClr val="C5E6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5E6ED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020B82-2315-1DD6-EDA3-7416D79A8F98}"/>
              </a:ext>
            </a:extLst>
          </p:cNvPr>
          <p:cNvSpPr/>
          <p:nvPr userDrawn="1"/>
        </p:nvSpPr>
        <p:spPr>
          <a:xfrm>
            <a:off x="-24260" y="6479380"/>
            <a:ext cx="296293" cy="64294"/>
          </a:xfrm>
          <a:prstGeom prst="rect">
            <a:avLst/>
          </a:prstGeom>
          <a:solidFill>
            <a:srgbClr val="C5E6ED"/>
          </a:solidFill>
          <a:ln>
            <a:solidFill>
              <a:srgbClr val="C5E6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5E6ED"/>
                </a:solidFill>
              </a:rPr>
              <a:t> </a:t>
            </a:r>
            <a:endParaRPr lang="en-NL" dirty="0">
              <a:solidFill>
                <a:srgbClr val="C5E6ED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C85F43-BE79-3A5D-2853-7380B802B53D}"/>
              </a:ext>
            </a:extLst>
          </p:cNvPr>
          <p:cNvSpPr/>
          <p:nvPr userDrawn="1"/>
        </p:nvSpPr>
        <p:spPr>
          <a:xfrm>
            <a:off x="-24260" y="-4990"/>
            <a:ext cx="12206175" cy="111246"/>
          </a:xfrm>
          <a:prstGeom prst="rect">
            <a:avLst/>
          </a:prstGeom>
          <a:solidFill>
            <a:srgbClr val="C5E6ED"/>
          </a:solidFill>
          <a:ln>
            <a:solidFill>
              <a:srgbClr val="C5E6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5E6ED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4EEB468-892F-4EEB-8325-7894721045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4145" y="5806711"/>
            <a:ext cx="1532165" cy="74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73978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7EF3EF2-33B2-40D4-9861-C2BD041DC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22" r="18823"/>
          <a:stretch/>
        </p:blipFill>
        <p:spPr>
          <a:xfrm>
            <a:off x="0" y="4845386"/>
            <a:ext cx="12192000" cy="2173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00099-340B-7A48-3F6C-79AB2A871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 b="1">
                <a:solidFill>
                  <a:srgbClr val="0993A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D7B292-AF5E-590E-A713-B628C54990C8}"/>
              </a:ext>
            </a:extLst>
          </p:cNvPr>
          <p:cNvSpPr/>
          <p:nvPr userDrawn="1"/>
        </p:nvSpPr>
        <p:spPr>
          <a:xfrm>
            <a:off x="0" y="9524"/>
            <a:ext cx="12181915" cy="111246"/>
          </a:xfrm>
          <a:prstGeom prst="rect">
            <a:avLst/>
          </a:prstGeom>
          <a:solidFill>
            <a:srgbClr val="C5E6ED"/>
          </a:solidFill>
          <a:ln>
            <a:solidFill>
              <a:srgbClr val="C5E6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5E6ED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E37A22-BC09-D4BE-07D1-50BF845B848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37296103"/>
              </p:ext>
            </p:extLst>
          </p:nvPr>
        </p:nvGraphicFramePr>
        <p:xfrm>
          <a:off x="838199" y="1935043"/>
          <a:ext cx="10515600" cy="2665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49510146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8054452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17195586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93243819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2425119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535175258"/>
                    </a:ext>
                  </a:extLst>
                </a:gridCol>
              </a:tblGrid>
              <a:tr h="666497"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Heavy" panose="020B0903020102020204" pitchFamily="34" charset="0"/>
                      </a:endParaRPr>
                    </a:p>
                  </a:txBody>
                  <a:tcPr anchor="ctr">
                    <a:solidFill>
                      <a:srgbClr val="09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Heavy" panose="020B0903020102020204" pitchFamily="34" charset="0"/>
                      </a:endParaRPr>
                    </a:p>
                  </a:txBody>
                  <a:tcPr anchor="ctr">
                    <a:solidFill>
                      <a:srgbClr val="09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Heavy" panose="020B0903020102020204" pitchFamily="34" charset="0"/>
                      </a:endParaRPr>
                    </a:p>
                  </a:txBody>
                  <a:tcPr anchor="ctr">
                    <a:solidFill>
                      <a:srgbClr val="09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Heavy" panose="020B0903020102020204" pitchFamily="34" charset="0"/>
                      </a:endParaRPr>
                    </a:p>
                  </a:txBody>
                  <a:tcPr anchor="ctr">
                    <a:solidFill>
                      <a:srgbClr val="09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Heavy" panose="020B0903020102020204" pitchFamily="34" charset="0"/>
                      </a:endParaRPr>
                    </a:p>
                  </a:txBody>
                  <a:tcPr anchor="ctr">
                    <a:solidFill>
                      <a:srgbClr val="099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Heavy" panose="020B0903020102020204" pitchFamily="34" charset="0"/>
                      </a:endParaRPr>
                    </a:p>
                  </a:txBody>
                  <a:tcPr anchor="ctr">
                    <a:solidFill>
                      <a:srgbClr val="0993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295154"/>
                  </a:ext>
                </a:extLst>
              </a:tr>
              <a:tr h="666497"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C5E6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C5E6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C5E6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C5E6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C5E6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C5E6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807474"/>
                  </a:ext>
                </a:extLst>
              </a:tr>
              <a:tr h="666497"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9FD6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9FD6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9FD6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9FD6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9FD6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9FD6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853112"/>
                  </a:ext>
                </a:extLst>
              </a:tr>
              <a:tr h="666497"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C5E6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C5E6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C5E6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C5E6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C5E6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C5E6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311041"/>
                  </a:ext>
                </a:extLst>
              </a:tr>
            </a:tbl>
          </a:graphicData>
        </a:graphic>
      </p:graphicFrame>
      <p:sp>
        <p:nvSpPr>
          <p:cNvPr id="9" name="Rechthoek 8">
            <a:extLst>
              <a:ext uri="{FF2B5EF4-FFF2-40B4-BE49-F238E27FC236}">
                <a16:creationId xmlns:a16="http://schemas.microsoft.com/office/drawing/2014/main" id="{C479B3CA-3642-4152-81CC-41EFFD4AD857}"/>
              </a:ext>
            </a:extLst>
          </p:cNvPr>
          <p:cNvSpPr/>
          <p:nvPr userDrawn="1"/>
        </p:nvSpPr>
        <p:spPr>
          <a:xfrm>
            <a:off x="11599546" y="4601031"/>
            <a:ext cx="808516" cy="1660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49120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702E16-89AA-7BBB-AE19-832E7957A1D7}"/>
              </a:ext>
            </a:extLst>
          </p:cNvPr>
          <p:cNvSpPr/>
          <p:nvPr userDrawn="1"/>
        </p:nvSpPr>
        <p:spPr>
          <a:xfrm>
            <a:off x="0" y="9524"/>
            <a:ext cx="12181915" cy="111246"/>
          </a:xfrm>
          <a:prstGeom prst="rect">
            <a:avLst/>
          </a:prstGeom>
          <a:solidFill>
            <a:srgbClr val="C5E6ED"/>
          </a:solidFill>
          <a:ln>
            <a:solidFill>
              <a:srgbClr val="C5E6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5E6ED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E7AA42-BDC9-60EF-3BE6-53C25F1A5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486" b="2486"/>
          <a:stretch/>
        </p:blipFill>
        <p:spPr>
          <a:xfrm>
            <a:off x="6781800" y="1"/>
            <a:ext cx="54102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B970F16-379D-476D-0D2F-006753574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241425"/>
            <a:ext cx="7226300" cy="1325563"/>
          </a:xfrm>
        </p:spPr>
        <p:txBody>
          <a:bodyPr anchor="t"/>
          <a:lstStyle>
            <a:lvl1pPr>
              <a:defRPr b="1">
                <a:solidFill>
                  <a:srgbClr val="0993A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FAEA762-4AFC-4B42-801D-6A8FC42D8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55"/>
          <a:stretch/>
        </p:blipFill>
        <p:spPr>
          <a:xfrm>
            <a:off x="0" y="4062717"/>
            <a:ext cx="10884697" cy="22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72888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985422EB-C446-4C07-86F6-837D747F2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289" r="6387"/>
          <a:stretch/>
        </p:blipFill>
        <p:spPr>
          <a:xfrm>
            <a:off x="-12701" y="4925117"/>
            <a:ext cx="12204701" cy="19582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702E16-89AA-7BBB-AE19-832E7957A1D7}"/>
              </a:ext>
            </a:extLst>
          </p:cNvPr>
          <p:cNvSpPr/>
          <p:nvPr userDrawn="1"/>
        </p:nvSpPr>
        <p:spPr>
          <a:xfrm>
            <a:off x="0" y="9524"/>
            <a:ext cx="12181915" cy="111246"/>
          </a:xfrm>
          <a:prstGeom prst="rect">
            <a:avLst/>
          </a:prstGeom>
          <a:solidFill>
            <a:srgbClr val="C5E6ED"/>
          </a:solidFill>
          <a:ln>
            <a:solidFill>
              <a:srgbClr val="C5E6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5E6ED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E7AA42-BDC9-60EF-3BE6-53C25F1A5C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486" b="2486"/>
          <a:stretch/>
        </p:blipFill>
        <p:spPr>
          <a:xfrm flipH="1">
            <a:off x="-1" y="-559"/>
            <a:ext cx="516708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B970F16-379D-476D-0D2F-006753574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5823352"/>
            <a:ext cx="3019475" cy="716066"/>
          </a:xfrm>
        </p:spPr>
        <p:txBody>
          <a:bodyPr anchor="t">
            <a:normAutofit/>
          </a:bodyPr>
          <a:lstStyle>
            <a:lvl1pPr>
              <a:defRPr sz="35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Partners</a:t>
            </a:r>
            <a:endParaRPr lang="en-NL" dirty="0"/>
          </a:p>
        </p:txBody>
      </p:sp>
      <p:pic>
        <p:nvPicPr>
          <p:cNvPr id="4" name="Picture 3" descr="A red and black squirrel logo&#10;&#10;Description automatically generated">
            <a:extLst>
              <a:ext uri="{FF2B5EF4-FFF2-40B4-BE49-F238E27FC236}">
                <a16:creationId xmlns:a16="http://schemas.microsoft.com/office/drawing/2014/main" id="{2712E196-D0E3-EE02-4308-64B4BC3C42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78" y="610837"/>
            <a:ext cx="1522963" cy="296970"/>
          </a:xfrm>
          <a:prstGeom prst="rect">
            <a:avLst/>
          </a:prstGeom>
        </p:spPr>
      </p:pic>
      <p:pic>
        <p:nvPicPr>
          <p:cNvPr id="7" name="Picture 6" descr="A blue and black text&#10;&#10;Description automatically generated">
            <a:extLst>
              <a:ext uri="{FF2B5EF4-FFF2-40B4-BE49-F238E27FC236}">
                <a16:creationId xmlns:a16="http://schemas.microsoft.com/office/drawing/2014/main" id="{F4E903DE-1DC2-42D8-9272-3C5FDA69C79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76" y="3217529"/>
            <a:ext cx="2109058" cy="460397"/>
          </a:xfrm>
          <a:prstGeom prst="rect">
            <a:avLst/>
          </a:prstGeom>
        </p:spPr>
      </p:pic>
      <p:pic>
        <p:nvPicPr>
          <p:cNvPr id="17" name="Picture 16" descr="A logo with orange arrows&#10;&#10;Description automatically generated with medium confidence">
            <a:extLst>
              <a:ext uri="{FF2B5EF4-FFF2-40B4-BE49-F238E27FC236}">
                <a16:creationId xmlns:a16="http://schemas.microsoft.com/office/drawing/2014/main" id="{3CAE650F-819B-91AA-ADD8-E4BB385734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47" y="543522"/>
            <a:ext cx="1217113" cy="518685"/>
          </a:xfrm>
          <a:prstGeom prst="rect">
            <a:avLst/>
          </a:prstGeom>
        </p:spPr>
      </p:pic>
      <p:pic>
        <p:nvPicPr>
          <p:cNvPr id="19" name="Picture 18" descr="A logo for a company&#10;&#10;Description automatically generated">
            <a:extLst>
              <a:ext uri="{FF2B5EF4-FFF2-40B4-BE49-F238E27FC236}">
                <a16:creationId xmlns:a16="http://schemas.microsoft.com/office/drawing/2014/main" id="{C6648E34-06FA-10B7-2DA3-D1C84857844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48" y="3200645"/>
            <a:ext cx="2267795" cy="440219"/>
          </a:xfrm>
          <a:prstGeom prst="rect">
            <a:avLst/>
          </a:prstGeom>
        </p:spPr>
      </p:pic>
      <p:pic>
        <p:nvPicPr>
          <p:cNvPr id="21" name="Picture 20" descr="A blue dotted letter w&#10;&#10;Description automatically generated">
            <a:extLst>
              <a:ext uri="{FF2B5EF4-FFF2-40B4-BE49-F238E27FC236}">
                <a16:creationId xmlns:a16="http://schemas.microsoft.com/office/drawing/2014/main" id="{6FB898AF-829F-990D-AD15-C446F0DF855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08" y="663473"/>
            <a:ext cx="726515" cy="336839"/>
          </a:xfrm>
          <a:prstGeom prst="rect">
            <a:avLst/>
          </a:prstGeom>
        </p:spPr>
      </p:pic>
      <p:pic>
        <p:nvPicPr>
          <p:cNvPr id="23" name="Picture 2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7F161E3-9EB3-9CC5-9808-41B9C14374D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272" y="3255309"/>
            <a:ext cx="1860305" cy="422617"/>
          </a:xfrm>
          <a:prstGeom prst="rect">
            <a:avLst/>
          </a:prstGeom>
        </p:spPr>
      </p:pic>
      <p:pic>
        <p:nvPicPr>
          <p:cNvPr id="25" name="Picture 24" descr="A green leaf with black text&#10;&#10;Description automatically generated">
            <a:extLst>
              <a:ext uri="{FF2B5EF4-FFF2-40B4-BE49-F238E27FC236}">
                <a16:creationId xmlns:a16="http://schemas.microsoft.com/office/drawing/2014/main" id="{12DF12A9-4D6F-2F79-0FC7-702451D710D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89" y="1264093"/>
            <a:ext cx="1083971" cy="792654"/>
          </a:xfrm>
          <a:prstGeom prst="rect">
            <a:avLst/>
          </a:prstGeom>
        </p:spPr>
      </p:pic>
      <p:pic>
        <p:nvPicPr>
          <p:cNvPr id="27" name="Picture 26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425FA525-1250-9E2F-13FF-FF6C80778F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28" y="2443444"/>
            <a:ext cx="1631239" cy="364792"/>
          </a:xfrm>
          <a:prstGeom prst="rect">
            <a:avLst/>
          </a:prstGeom>
        </p:spPr>
      </p:pic>
      <p:pic>
        <p:nvPicPr>
          <p:cNvPr id="31" name="Picture 30" descr="A logo with a deer head&#10;&#10;Description automatically generated">
            <a:extLst>
              <a:ext uri="{FF2B5EF4-FFF2-40B4-BE49-F238E27FC236}">
                <a16:creationId xmlns:a16="http://schemas.microsoft.com/office/drawing/2014/main" id="{8A86F938-43AC-7AAF-E250-39A4F8C933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4" t="-89" r="18033" b="89"/>
          <a:stretch/>
        </p:blipFill>
        <p:spPr>
          <a:xfrm>
            <a:off x="3877666" y="1192401"/>
            <a:ext cx="564086" cy="936038"/>
          </a:xfrm>
          <a:prstGeom prst="rect">
            <a:avLst/>
          </a:prstGeom>
        </p:spPr>
      </p:pic>
      <p:pic>
        <p:nvPicPr>
          <p:cNvPr id="35" name="Picture 34" descr="A blue and green logo&#10;&#10;Description automatically generated">
            <a:extLst>
              <a:ext uri="{FF2B5EF4-FFF2-40B4-BE49-F238E27FC236}">
                <a16:creationId xmlns:a16="http://schemas.microsoft.com/office/drawing/2014/main" id="{BD024BE7-AE75-3BFB-B416-00B7CF46487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68" y="2455452"/>
            <a:ext cx="1422318" cy="373440"/>
          </a:xfrm>
          <a:prstGeom prst="rect">
            <a:avLst/>
          </a:prstGeom>
        </p:spPr>
      </p:pic>
      <p:pic>
        <p:nvPicPr>
          <p:cNvPr id="37" name="Picture 36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E164BAE3-5B86-9713-9420-3C8DEE1DC0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85"/>
          <a:stretch/>
        </p:blipFill>
        <p:spPr>
          <a:xfrm>
            <a:off x="2735706" y="1391841"/>
            <a:ext cx="774023" cy="696247"/>
          </a:xfrm>
          <a:prstGeom prst="rect">
            <a:avLst/>
          </a:prstGeom>
        </p:spPr>
      </p:pic>
      <p:pic>
        <p:nvPicPr>
          <p:cNvPr id="39" name="Picture 38" descr="A logo with a circle and a blue circle with white text&#10;&#10;Description automatically generated">
            <a:extLst>
              <a:ext uri="{FF2B5EF4-FFF2-40B4-BE49-F238E27FC236}">
                <a16:creationId xmlns:a16="http://schemas.microsoft.com/office/drawing/2014/main" id="{6F844513-4372-7A64-74CA-BBB1ED67210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8" t="37777" r="11668" b="29957"/>
          <a:stretch/>
        </p:blipFill>
        <p:spPr>
          <a:xfrm>
            <a:off x="10328706" y="3242070"/>
            <a:ext cx="1486388" cy="356564"/>
          </a:xfrm>
          <a:prstGeom prst="rect">
            <a:avLst/>
          </a:prstGeom>
        </p:spPr>
      </p:pic>
      <p:pic>
        <p:nvPicPr>
          <p:cNvPr id="41" name="Picture 40" descr="A blue and yellow logo&#10;&#10;Description automatically generated">
            <a:extLst>
              <a:ext uri="{FF2B5EF4-FFF2-40B4-BE49-F238E27FC236}">
                <a16:creationId xmlns:a16="http://schemas.microsoft.com/office/drawing/2014/main" id="{8376C98E-9102-0953-A71D-B84E9358383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95" y="468554"/>
            <a:ext cx="1439391" cy="668620"/>
          </a:xfrm>
          <a:prstGeom prst="rect">
            <a:avLst/>
          </a:prstGeom>
        </p:spPr>
      </p:pic>
      <p:pic>
        <p:nvPicPr>
          <p:cNvPr id="43" name="Picture 42" descr="A close-up of a face&#10;&#10;Description automatically generated">
            <a:extLst>
              <a:ext uri="{FF2B5EF4-FFF2-40B4-BE49-F238E27FC236}">
                <a16:creationId xmlns:a16="http://schemas.microsoft.com/office/drawing/2014/main" id="{6C491BBF-4844-0970-474A-CECF64B6E25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81" y="2492300"/>
            <a:ext cx="1665947" cy="299744"/>
          </a:xfrm>
          <a:prstGeom prst="rect">
            <a:avLst/>
          </a:prstGeom>
        </p:spPr>
      </p:pic>
      <p:pic>
        <p:nvPicPr>
          <p:cNvPr id="45" name="Picture 44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B14EFB4B-7F19-ED58-B651-FF9C2A38E8C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24" y="2313665"/>
            <a:ext cx="1480484" cy="677812"/>
          </a:xfrm>
          <a:prstGeom prst="rect">
            <a:avLst/>
          </a:prstGeom>
        </p:spPr>
      </p:pic>
      <p:pic>
        <p:nvPicPr>
          <p:cNvPr id="47" name="Picture 46" descr="A logo with blue text&#10;&#10;Description automatically generated">
            <a:extLst>
              <a:ext uri="{FF2B5EF4-FFF2-40B4-BE49-F238E27FC236}">
                <a16:creationId xmlns:a16="http://schemas.microsoft.com/office/drawing/2014/main" id="{DC6CB351-D598-02B6-12AD-3770D5F57BA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848" y="2232031"/>
            <a:ext cx="1337242" cy="668621"/>
          </a:xfrm>
          <a:prstGeom prst="rect">
            <a:avLst/>
          </a:prstGeom>
        </p:spPr>
      </p:pic>
      <p:pic>
        <p:nvPicPr>
          <p:cNvPr id="51" name="Picture 50" descr="A logo for a company&#10;&#10;Description automatically generated">
            <a:extLst>
              <a:ext uri="{FF2B5EF4-FFF2-40B4-BE49-F238E27FC236}">
                <a16:creationId xmlns:a16="http://schemas.microsoft.com/office/drawing/2014/main" id="{292BFBEB-9127-A154-C50D-0F608FF6221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97" y="1230506"/>
            <a:ext cx="859828" cy="859828"/>
          </a:xfrm>
          <a:prstGeom prst="rect">
            <a:avLst/>
          </a:prstGeom>
        </p:spPr>
      </p:pic>
      <p:pic>
        <p:nvPicPr>
          <p:cNvPr id="53" name="Picture 52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197D5807-1EFD-31BB-C7EF-83B84B7DBA1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919" y="611454"/>
            <a:ext cx="1134511" cy="382820"/>
          </a:xfrm>
          <a:prstGeom prst="rect">
            <a:avLst/>
          </a:prstGeom>
        </p:spPr>
      </p:pic>
      <p:pic>
        <p:nvPicPr>
          <p:cNvPr id="55" name="Picture 54" descr="A blue and black text&#10;&#10;Description automatically generated">
            <a:extLst>
              <a:ext uri="{FF2B5EF4-FFF2-40B4-BE49-F238E27FC236}">
                <a16:creationId xmlns:a16="http://schemas.microsoft.com/office/drawing/2014/main" id="{7B4422D1-F1A7-FE62-D27D-6FC05850322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05" y="488123"/>
            <a:ext cx="1093118" cy="426286"/>
          </a:xfrm>
          <a:prstGeom prst="rect">
            <a:avLst/>
          </a:prstGeom>
        </p:spPr>
      </p:pic>
      <p:pic>
        <p:nvPicPr>
          <p:cNvPr id="60" name="Picture 59" descr="A logo for a company&#10;&#10;Description automatically generated">
            <a:extLst>
              <a:ext uri="{FF2B5EF4-FFF2-40B4-BE49-F238E27FC236}">
                <a16:creationId xmlns:a16="http://schemas.microsoft.com/office/drawing/2014/main" id="{564C36C7-67F8-E42F-FE56-9BB5849C39A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62" y="1485358"/>
            <a:ext cx="1101849" cy="414712"/>
          </a:xfrm>
          <a:prstGeom prst="rect">
            <a:avLst/>
          </a:prstGeom>
        </p:spPr>
      </p:pic>
      <p:pic>
        <p:nvPicPr>
          <p:cNvPr id="62" name="Picture 61" descr="A blue and white logo&#10;&#10;Description automatically generated">
            <a:extLst>
              <a:ext uri="{FF2B5EF4-FFF2-40B4-BE49-F238E27FC236}">
                <a16:creationId xmlns:a16="http://schemas.microsoft.com/office/drawing/2014/main" id="{42021730-95FD-89EC-44C3-16D52D5C9BF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71" y="1442879"/>
            <a:ext cx="1293732" cy="580660"/>
          </a:xfrm>
          <a:prstGeom prst="rect">
            <a:avLst/>
          </a:prstGeom>
        </p:spPr>
      </p:pic>
      <p:pic>
        <p:nvPicPr>
          <p:cNvPr id="64" name="Picture 63" descr="A logo with blue letters&#10;&#10;Description automatically generated">
            <a:extLst>
              <a:ext uri="{FF2B5EF4-FFF2-40B4-BE49-F238E27FC236}">
                <a16:creationId xmlns:a16="http://schemas.microsoft.com/office/drawing/2014/main" id="{7200A8A0-0E3B-4789-CE07-7A58E209C06C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992" y="596867"/>
            <a:ext cx="1133360" cy="411994"/>
          </a:xfrm>
          <a:prstGeom prst="rect">
            <a:avLst/>
          </a:prstGeom>
        </p:spPr>
      </p:pic>
      <p:pic>
        <p:nvPicPr>
          <p:cNvPr id="66" name="Picture 65" descr="A logo with a map of the state&#10;&#10;Description automatically generated with medium confidence">
            <a:extLst>
              <a:ext uri="{FF2B5EF4-FFF2-40B4-BE49-F238E27FC236}">
                <a16:creationId xmlns:a16="http://schemas.microsoft.com/office/drawing/2014/main" id="{065ADD20-16E4-EE70-2CF3-913B241B311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148" y="1232753"/>
            <a:ext cx="975783" cy="855335"/>
          </a:xfrm>
          <a:prstGeom prst="rect">
            <a:avLst/>
          </a:prstGeom>
        </p:spPr>
      </p:pic>
      <p:pic>
        <p:nvPicPr>
          <p:cNvPr id="11" name="Picture 10" descr="A logo with white dots and green text&#10;&#10;Description automatically generated">
            <a:extLst>
              <a:ext uri="{FF2B5EF4-FFF2-40B4-BE49-F238E27FC236}">
                <a16:creationId xmlns:a16="http://schemas.microsoft.com/office/drawing/2014/main" id="{188EFFCA-F376-6854-914C-235F6A66BC6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718" y="4046674"/>
            <a:ext cx="856512" cy="642384"/>
          </a:xfrm>
          <a:prstGeom prst="rect">
            <a:avLst/>
          </a:prstGeom>
        </p:spPr>
      </p:pic>
      <p:pic>
        <p:nvPicPr>
          <p:cNvPr id="15" name="Picture 14" descr="A logo of a company&#10;&#10;Description automatically generated">
            <a:extLst>
              <a:ext uri="{FF2B5EF4-FFF2-40B4-BE49-F238E27FC236}">
                <a16:creationId xmlns:a16="http://schemas.microsoft.com/office/drawing/2014/main" id="{684E87C7-9B82-01C3-EDF5-6BC502A0AEF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6" t="19521" r="27803" b="17071"/>
          <a:stretch/>
        </p:blipFill>
        <p:spPr>
          <a:xfrm>
            <a:off x="4063839" y="3991898"/>
            <a:ext cx="691129" cy="751937"/>
          </a:xfrm>
          <a:prstGeom prst="rect">
            <a:avLst/>
          </a:prstGeom>
        </p:spPr>
      </p:pic>
      <p:pic>
        <p:nvPicPr>
          <p:cNvPr id="29" name="Picture 28" descr="A blue and white logo&#10;&#10;Description automatically generated">
            <a:extLst>
              <a:ext uri="{FF2B5EF4-FFF2-40B4-BE49-F238E27FC236}">
                <a16:creationId xmlns:a16="http://schemas.microsoft.com/office/drawing/2014/main" id="{52B5F33D-E007-3AA5-48C3-F8A34992D1D4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97" y="4036736"/>
            <a:ext cx="695526" cy="662261"/>
          </a:xfrm>
          <a:prstGeom prst="rect">
            <a:avLst/>
          </a:prstGeom>
        </p:spPr>
      </p:pic>
      <p:pic>
        <p:nvPicPr>
          <p:cNvPr id="33" name="Picture 32" descr="A yellow rectangular sign with blue text&#10;&#10;Description automatically generated">
            <a:extLst>
              <a:ext uri="{FF2B5EF4-FFF2-40B4-BE49-F238E27FC236}">
                <a16:creationId xmlns:a16="http://schemas.microsoft.com/office/drawing/2014/main" id="{E88A23EC-7D2D-6362-D642-2FAF55D4408D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14447" r="3529" b="15610"/>
          <a:stretch/>
        </p:blipFill>
        <p:spPr>
          <a:xfrm>
            <a:off x="9971625" y="4050802"/>
            <a:ext cx="1802194" cy="634129"/>
          </a:xfrm>
          <a:prstGeom prst="rect">
            <a:avLst/>
          </a:prstGeom>
        </p:spPr>
      </p:pic>
      <p:pic>
        <p:nvPicPr>
          <p:cNvPr id="49" name="Picture 48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30B272C5-3340-09A2-FA2D-DB1098D237D4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325" y="4046674"/>
            <a:ext cx="908460" cy="642384"/>
          </a:xfrm>
          <a:prstGeom prst="rect">
            <a:avLst/>
          </a:prstGeom>
        </p:spPr>
      </p:pic>
      <p:pic>
        <p:nvPicPr>
          <p:cNvPr id="57" name="Picture 56" descr="A blue and white logo&#10;&#10;Description automatically generated">
            <a:extLst>
              <a:ext uri="{FF2B5EF4-FFF2-40B4-BE49-F238E27FC236}">
                <a16:creationId xmlns:a16="http://schemas.microsoft.com/office/drawing/2014/main" id="{6AB08584-0E3B-E7D1-9DBE-F6EEAF61C248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063" y="4004984"/>
            <a:ext cx="772939" cy="72576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7324F30-09C9-42BA-80ED-D1CC8DF6EEAC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20881" y="4269197"/>
            <a:ext cx="2818703" cy="136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36882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EDDDDC6-DEDE-557B-7D5C-1E421131D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1239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EF013-1460-2CCB-3040-F00B8A58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809657"/>
            <a:ext cx="4434000" cy="3238687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845C8F-CBAD-84A6-9673-676F294DEB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844C-ADA1-7140-85E6-A264C6E7670A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3438EAE-CFE4-4877-B52C-EC30CC02418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62165" y="698500"/>
            <a:ext cx="5137710" cy="5497513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NL" sz="2400" dirty="0"/>
            </a:lvl1pPr>
          </a:lstStyle>
          <a:p>
            <a:pPr marL="457200" lvl="0" indent="-457200">
              <a:buFont typeface="+mj-lt"/>
              <a:buAutoNum type="arabicPeriod"/>
            </a:pPr>
            <a:r>
              <a:rPr lang="en-GB"/>
              <a:t>Click to edit Master text styles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GB"/>
              <a:t>Second level</a:t>
            </a:r>
          </a:p>
          <a:p>
            <a:pPr marL="457200" lvl="2" indent="-457200">
              <a:buFont typeface="+mj-lt"/>
              <a:buAutoNum type="arabicPeriod"/>
            </a:pPr>
            <a:r>
              <a:rPr lang="en-GB"/>
              <a:t>Third level</a:t>
            </a:r>
          </a:p>
          <a:p>
            <a:pPr marL="457200" lvl="3" indent="-457200">
              <a:buFont typeface="+mj-lt"/>
              <a:buAutoNum type="arabicPeriod"/>
            </a:pPr>
            <a:r>
              <a:rPr lang="en-GB"/>
              <a:t>Fourth level</a:t>
            </a:r>
          </a:p>
          <a:p>
            <a:pPr marL="457200" lvl="4" indent="-457200">
              <a:buFont typeface="+mj-lt"/>
              <a:buAutoNum type="arabicPeriod"/>
            </a:pPr>
            <a:r>
              <a:rPr lang="en-GB"/>
              <a:t>Fifth level</a:t>
            </a:r>
            <a:endParaRPr lang="en-NL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D07C8A8-BBC9-9FCF-EC14-8C8C622780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8F2F18-DE0E-A0AC-7B11-96779BC1F55C}"/>
              </a:ext>
            </a:extLst>
          </p:cNvPr>
          <p:cNvCxnSpPr>
            <a:cxnSpLocks/>
          </p:cNvCxnSpPr>
          <p:nvPr userDrawn="1"/>
        </p:nvCxnSpPr>
        <p:spPr>
          <a:xfrm>
            <a:off x="900000" y="5048344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009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content slid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EDDDDC6-DEDE-557B-7D5C-1E421131D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1239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EF013-1460-2CCB-3040-F00B8A58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809657"/>
            <a:ext cx="4434000" cy="3238687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845C8F-CBAD-84A6-9673-676F294DEB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844C-ADA1-7140-85E6-A264C6E7670A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3438EAE-CFE4-4877-B52C-EC30CC02418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62165" y="698500"/>
            <a:ext cx="5137710" cy="5497513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NL" sz="2400" dirty="0"/>
            </a:lvl1pPr>
          </a:lstStyle>
          <a:p>
            <a:pPr marL="457200" lvl="0" indent="-457200">
              <a:buFont typeface="+mj-lt"/>
              <a:buAutoNum type="arabicPeriod"/>
            </a:pPr>
            <a:r>
              <a:rPr lang="en-GB"/>
              <a:t>Click to edit Master text styles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GB"/>
              <a:t>Second level</a:t>
            </a:r>
          </a:p>
          <a:p>
            <a:pPr marL="457200" lvl="2" indent="-457200">
              <a:buFont typeface="+mj-lt"/>
              <a:buAutoNum type="arabicPeriod"/>
            </a:pPr>
            <a:r>
              <a:rPr lang="en-GB"/>
              <a:t>Third level</a:t>
            </a:r>
          </a:p>
          <a:p>
            <a:pPr marL="457200" lvl="3" indent="-457200">
              <a:buFont typeface="+mj-lt"/>
              <a:buAutoNum type="arabicPeriod"/>
            </a:pPr>
            <a:r>
              <a:rPr lang="en-GB"/>
              <a:t>Fourth level</a:t>
            </a:r>
          </a:p>
          <a:p>
            <a:pPr marL="457200" lvl="4" indent="-457200">
              <a:buFont typeface="+mj-lt"/>
              <a:buAutoNum type="arabicPeriod"/>
            </a:pPr>
            <a:r>
              <a:rPr lang="en-GB"/>
              <a:t>Fifth level</a:t>
            </a:r>
            <a:endParaRPr lang="en-NL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D07C8A8-BBC9-9FCF-EC14-8C8C622780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B995B0-3698-3381-DC89-8821A6C9B4CE}"/>
              </a:ext>
            </a:extLst>
          </p:cNvPr>
          <p:cNvCxnSpPr>
            <a:cxnSpLocks/>
          </p:cNvCxnSpPr>
          <p:nvPr userDrawn="1"/>
        </p:nvCxnSpPr>
        <p:spPr>
          <a:xfrm>
            <a:off x="900000" y="5048344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904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content slide blue two colum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D57A4C4-0CB9-E6A0-7B73-5B2A1ED61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9454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EF013-1460-2CCB-3040-F00B8A58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809657"/>
            <a:ext cx="3252900" cy="3238687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845C8F-CBAD-84A6-9673-676F294DEB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844C-ADA1-7140-85E6-A264C6E7670A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3438EAE-CFE4-4877-B52C-EC30CC02418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75971" y="698500"/>
            <a:ext cx="6123904" cy="5497513"/>
          </a:xfrm>
        </p:spPr>
        <p:txBody>
          <a:bodyPr numCol="2" anchor="ctr" anchorCtr="0"/>
          <a:lstStyle>
            <a:lvl1pPr marL="0" indent="0">
              <a:buFont typeface="+mj-lt"/>
              <a:buNone/>
              <a:defRPr sz="1800"/>
            </a:lvl1pPr>
            <a:lvl2pPr marL="800100" indent="-342900">
              <a:buFont typeface="Arial" panose="020B0604020202020204" pitchFamily="34" charset="0"/>
              <a:buChar char="•"/>
              <a:defRPr sz="2400"/>
            </a:lvl2pPr>
            <a:lvl3pPr marL="1257300" indent="-342900">
              <a:buFont typeface="Arial" panose="020B0604020202020204" pitchFamily="34" charset="0"/>
              <a:buChar char="•"/>
              <a:defRPr sz="2400"/>
            </a:lvl3pPr>
            <a:lvl4pPr marL="1714500" indent="-342900">
              <a:buFont typeface="Arial" panose="020B0604020202020204" pitchFamily="34" charset="0"/>
              <a:buChar char="•"/>
              <a:defRPr sz="2400"/>
            </a:lvl4pPr>
            <a:lvl5pPr marL="2171700" indent="-3429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D07C8A8-BBC9-9FCF-EC14-8C8C622780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7258F8-C8F3-F65E-8A6B-B87290553EBB}"/>
              </a:ext>
            </a:extLst>
          </p:cNvPr>
          <p:cNvCxnSpPr>
            <a:cxnSpLocks/>
          </p:cNvCxnSpPr>
          <p:nvPr userDrawn="1"/>
        </p:nvCxnSpPr>
        <p:spPr>
          <a:xfrm>
            <a:off x="900000" y="5048344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299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content slide light blue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D57A4C4-0CB9-E6A0-7B73-5B2A1ED61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9454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EF013-1460-2CCB-3040-F00B8A58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809657"/>
            <a:ext cx="3252900" cy="3238687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845C8F-CBAD-84A6-9673-676F294DEB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844C-ADA1-7140-85E6-A264C6E7670A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3438EAE-CFE4-4877-B52C-EC30CC02418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75971" y="698500"/>
            <a:ext cx="6123904" cy="5497513"/>
          </a:xfrm>
        </p:spPr>
        <p:txBody>
          <a:bodyPr numCol="2" anchor="ctr" anchorCtr="0"/>
          <a:lstStyle>
            <a:lvl1pPr marL="0" indent="0">
              <a:buFont typeface="+mj-lt"/>
              <a:buNone/>
              <a:defRPr sz="1800"/>
            </a:lvl1pPr>
            <a:lvl2pPr marL="800100" indent="-342900">
              <a:buFont typeface="Arial" panose="020B0604020202020204" pitchFamily="34" charset="0"/>
              <a:buChar char="•"/>
              <a:defRPr sz="2400"/>
            </a:lvl2pPr>
            <a:lvl3pPr marL="1257300" indent="-342900">
              <a:buFont typeface="Arial" panose="020B0604020202020204" pitchFamily="34" charset="0"/>
              <a:buChar char="•"/>
              <a:defRPr sz="2400"/>
            </a:lvl3pPr>
            <a:lvl4pPr marL="1714500" indent="-342900">
              <a:buFont typeface="Arial" panose="020B0604020202020204" pitchFamily="34" charset="0"/>
              <a:buChar char="•"/>
              <a:defRPr sz="2400"/>
            </a:lvl4pPr>
            <a:lvl5pPr marL="2171700" indent="-3429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D07C8A8-BBC9-9FCF-EC14-8C8C622780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59168B-A258-5285-BAEF-7F9F97B221F4}"/>
              </a:ext>
            </a:extLst>
          </p:cNvPr>
          <p:cNvCxnSpPr>
            <a:cxnSpLocks/>
          </p:cNvCxnSpPr>
          <p:nvPr userDrawn="1"/>
        </p:nvCxnSpPr>
        <p:spPr>
          <a:xfrm>
            <a:off x="900000" y="5048344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2639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CF15-8E4B-ABA3-632A-26D0A8FE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4F70B-A8F1-75E2-5619-295C5F119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844C-ADA1-7140-85E6-A264C6E7670A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8C82A-C027-9600-6136-F36D56FBEA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00119" y="994778"/>
            <a:ext cx="10799762" cy="56832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Subtitle</a:t>
            </a:r>
            <a:endParaRPr lang="en-NL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531B9-7771-37CE-B054-585FAF3A7E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875" y="1673225"/>
            <a:ext cx="10800000" cy="485565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528C8067-729B-7CA6-9805-811E7A572F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B18CEE-C963-31F4-1950-5740A1D57D14}"/>
              </a:ext>
            </a:extLst>
          </p:cNvPr>
          <p:cNvCxnSpPr>
            <a:cxnSpLocks/>
          </p:cNvCxnSpPr>
          <p:nvPr userDrawn="1"/>
        </p:nvCxnSpPr>
        <p:spPr>
          <a:xfrm>
            <a:off x="899875" y="6528875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690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CF15-8E4B-ABA3-632A-26D0A8FE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4F70B-A8F1-75E2-5619-295C5F119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844C-ADA1-7140-85E6-A264C6E7670A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531B9-7771-37CE-B054-585FAF3A7E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875" y="1235676"/>
            <a:ext cx="10800000" cy="52931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528C8067-729B-7CA6-9805-811E7A572F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6C13D0-A8AE-052F-DB65-26A88EA75733}"/>
              </a:ext>
            </a:extLst>
          </p:cNvPr>
          <p:cNvCxnSpPr>
            <a:cxnSpLocks/>
          </p:cNvCxnSpPr>
          <p:nvPr userDrawn="1"/>
        </p:nvCxnSpPr>
        <p:spPr>
          <a:xfrm>
            <a:off x="899875" y="6528875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44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50C6A5-C2FC-460D-848A-2DB7F27F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66089F-657D-40A0-A932-E88ECA47F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B1E346A-A671-47CF-9AA7-E35A438E5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DAFBAD-F1E9-4412-9BC6-20DD6C1A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BB1FA-16A9-4E8E-8D1A-6F505250393B}" type="datetime1">
              <a:rPr lang="nl-NL" smtClean="0"/>
              <a:t>1-12-2025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742CECA-9D7E-4ADD-A53C-84DA26A15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35D28BF-8161-4AC8-8CB0-6DA73DDE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309C-7CF2-4773-BB72-C3594DBE980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46EF3DA-D01D-46B4-B3DA-113649338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4" y="4166"/>
            <a:ext cx="777716" cy="58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D6FC3A1-93D6-B939-6B72-FE7F6935F7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0"/>
            <a:ext cx="26212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21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light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CF15-8E4B-ABA3-632A-26D0A8FE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4F70B-A8F1-75E2-5619-295C5F119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844C-ADA1-7140-85E6-A264C6E7670A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8C82A-C027-9600-6136-F36D56FBEA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00119" y="994778"/>
            <a:ext cx="10799762" cy="56832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Subtitle</a:t>
            </a:r>
            <a:endParaRPr lang="en-NL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531B9-7771-37CE-B054-585FAF3A7E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875" y="1673225"/>
            <a:ext cx="10800000" cy="485565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528C8067-729B-7CA6-9805-811E7A572F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7F9B80-EB12-051D-A2D4-566D2B9ADB58}"/>
              </a:ext>
            </a:extLst>
          </p:cNvPr>
          <p:cNvCxnSpPr>
            <a:cxnSpLocks/>
          </p:cNvCxnSpPr>
          <p:nvPr userDrawn="1"/>
        </p:nvCxnSpPr>
        <p:spPr>
          <a:xfrm>
            <a:off x="899875" y="6528875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611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CF15-8E4B-ABA3-632A-26D0A8FE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4F70B-A8F1-75E2-5619-295C5F119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844C-ADA1-7140-85E6-A264C6E7670A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531B9-7771-37CE-B054-585FAF3A7E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875" y="1235676"/>
            <a:ext cx="10800000" cy="52931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528C8067-729B-7CA6-9805-811E7A572F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E4C82C-95DC-B2F1-8BF4-D32C29F50EC9}"/>
              </a:ext>
            </a:extLst>
          </p:cNvPr>
          <p:cNvCxnSpPr>
            <a:cxnSpLocks/>
          </p:cNvCxnSpPr>
          <p:nvPr userDrawn="1"/>
        </p:nvCxnSpPr>
        <p:spPr>
          <a:xfrm>
            <a:off x="899875" y="6528875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62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white slop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CF15-8E4B-ABA3-632A-26D0A8FE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 dirty="0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6C73DBAE-4596-7F8B-85E3-86DD64E1CF3E}"/>
              </a:ext>
            </a:extLst>
          </p:cNvPr>
          <p:cNvSpPr/>
          <p:nvPr/>
        </p:nvSpPr>
        <p:spPr>
          <a:xfrm>
            <a:off x="-12356" y="1563103"/>
            <a:ext cx="12202434" cy="5307810"/>
          </a:xfrm>
          <a:custGeom>
            <a:avLst/>
            <a:gdLst>
              <a:gd name="connsiteX0" fmla="*/ 14846780 w 14846779"/>
              <a:gd name="connsiteY0" fmla="*/ 5295453 h 5295452"/>
              <a:gd name="connsiteX1" fmla="*/ 0 w 14846779"/>
              <a:gd name="connsiteY1" fmla="*/ 5295453 h 5295452"/>
              <a:gd name="connsiteX2" fmla="*/ 0 w 14846779"/>
              <a:gd name="connsiteY2" fmla="*/ 244040 h 5295452"/>
              <a:gd name="connsiteX3" fmla="*/ 14846780 w 14846779"/>
              <a:gd name="connsiteY3" fmla="*/ 0 h 5295452"/>
              <a:gd name="connsiteX4" fmla="*/ 14846780 w 14846779"/>
              <a:gd name="connsiteY4" fmla="*/ 5295453 h 5295452"/>
              <a:gd name="connsiteX0" fmla="*/ 14846780 w 14846780"/>
              <a:gd name="connsiteY0" fmla="*/ 5295453 h 5295453"/>
              <a:gd name="connsiteX1" fmla="*/ 0 w 14846780"/>
              <a:gd name="connsiteY1" fmla="*/ 5295453 h 5295453"/>
              <a:gd name="connsiteX2" fmla="*/ 2644346 w 14846780"/>
              <a:gd name="connsiteY2" fmla="*/ 145186 h 5295453"/>
              <a:gd name="connsiteX3" fmla="*/ 14846780 w 14846780"/>
              <a:gd name="connsiteY3" fmla="*/ 0 h 5295453"/>
              <a:gd name="connsiteX4" fmla="*/ 14846780 w 14846780"/>
              <a:gd name="connsiteY4" fmla="*/ 5295453 h 5295453"/>
              <a:gd name="connsiteX0" fmla="*/ 12202434 w 12202434"/>
              <a:gd name="connsiteY0" fmla="*/ 5295453 h 5295453"/>
              <a:gd name="connsiteX1" fmla="*/ 333633 w 12202434"/>
              <a:gd name="connsiteY1" fmla="*/ 4689972 h 5295453"/>
              <a:gd name="connsiteX2" fmla="*/ 0 w 12202434"/>
              <a:gd name="connsiteY2" fmla="*/ 145186 h 5295453"/>
              <a:gd name="connsiteX3" fmla="*/ 12202434 w 12202434"/>
              <a:gd name="connsiteY3" fmla="*/ 0 h 5295453"/>
              <a:gd name="connsiteX4" fmla="*/ 12202434 w 12202434"/>
              <a:gd name="connsiteY4" fmla="*/ 5295453 h 5295453"/>
              <a:gd name="connsiteX0" fmla="*/ 12202434 w 12202434"/>
              <a:gd name="connsiteY0" fmla="*/ 5295453 h 5307810"/>
              <a:gd name="connsiteX1" fmla="*/ 0 w 12202434"/>
              <a:gd name="connsiteY1" fmla="*/ 5307810 h 5307810"/>
              <a:gd name="connsiteX2" fmla="*/ 0 w 12202434"/>
              <a:gd name="connsiteY2" fmla="*/ 145186 h 5307810"/>
              <a:gd name="connsiteX3" fmla="*/ 12202434 w 12202434"/>
              <a:gd name="connsiteY3" fmla="*/ 0 h 5307810"/>
              <a:gd name="connsiteX4" fmla="*/ 12202434 w 12202434"/>
              <a:gd name="connsiteY4" fmla="*/ 5295453 h 530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434" h="5307810">
                <a:moveTo>
                  <a:pt x="12202434" y="5295453"/>
                </a:moveTo>
                <a:lnTo>
                  <a:pt x="0" y="5307810"/>
                </a:lnTo>
                <a:lnTo>
                  <a:pt x="0" y="145186"/>
                </a:lnTo>
                <a:lnTo>
                  <a:pt x="12202434" y="0"/>
                </a:lnTo>
                <a:lnTo>
                  <a:pt x="12202434" y="5295453"/>
                </a:lnTo>
                <a:close/>
              </a:path>
            </a:pathLst>
          </a:custGeom>
          <a:solidFill>
            <a:srgbClr val="FFFFFF"/>
          </a:solidFill>
          <a:ln w="427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4F70B-A8F1-75E2-5619-295C5F119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844C-ADA1-7140-85E6-A264C6E7670A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8C82A-C027-9600-6136-F36D56FBEA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00119" y="994778"/>
            <a:ext cx="10799762" cy="56832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Subtitle</a:t>
            </a:r>
            <a:endParaRPr lang="en-NL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531B9-7771-37CE-B054-585FAF3A7E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875" y="1914987"/>
            <a:ext cx="10800000" cy="46138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528C8067-729B-7CA6-9805-811E7A572F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F5CA8A-8D97-E78E-6F1F-557B10A56E78}"/>
              </a:ext>
            </a:extLst>
          </p:cNvPr>
          <p:cNvCxnSpPr>
            <a:cxnSpLocks/>
          </p:cNvCxnSpPr>
          <p:nvPr userDrawn="1"/>
        </p:nvCxnSpPr>
        <p:spPr>
          <a:xfrm>
            <a:off x="899875" y="6528875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287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slop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CF15-8E4B-ABA3-632A-26D0A8FE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 dirty="0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6C73DBAE-4596-7F8B-85E3-86DD64E1CF3E}"/>
              </a:ext>
            </a:extLst>
          </p:cNvPr>
          <p:cNvSpPr/>
          <p:nvPr/>
        </p:nvSpPr>
        <p:spPr>
          <a:xfrm>
            <a:off x="-12356" y="1013125"/>
            <a:ext cx="12202434" cy="5857788"/>
          </a:xfrm>
          <a:custGeom>
            <a:avLst/>
            <a:gdLst>
              <a:gd name="connsiteX0" fmla="*/ 14846780 w 14846779"/>
              <a:gd name="connsiteY0" fmla="*/ 5295453 h 5295452"/>
              <a:gd name="connsiteX1" fmla="*/ 0 w 14846779"/>
              <a:gd name="connsiteY1" fmla="*/ 5295453 h 5295452"/>
              <a:gd name="connsiteX2" fmla="*/ 0 w 14846779"/>
              <a:gd name="connsiteY2" fmla="*/ 244040 h 5295452"/>
              <a:gd name="connsiteX3" fmla="*/ 14846780 w 14846779"/>
              <a:gd name="connsiteY3" fmla="*/ 0 h 5295452"/>
              <a:gd name="connsiteX4" fmla="*/ 14846780 w 14846779"/>
              <a:gd name="connsiteY4" fmla="*/ 5295453 h 5295452"/>
              <a:gd name="connsiteX0" fmla="*/ 14846780 w 14846780"/>
              <a:gd name="connsiteY0" fmla="*/ 5295453 h 5295453"/>
              <a:gd name="connsiteX1" fmla="*/ 0 w 14846780"/>
              <a:gd name="connsiteY1" fmla="*/ 5295453 h 5295453"/>
              <a:gd name="connsiteX2" fmla="*/ 2644346 w 14846780"/>
              <a:gd name="connsiteY2" fmla="*/ 145186 h 5295453"/>
              <a:gd name="connsiteX3" fmla="*/ 14846780 w 14846780"/>
              <a:gd name="connsiteY3" fmla="*/ 0 h 5295453"/>
              <a:gd name="connsiteX4" fmla="*/ 14846780 w 14846780"/>
              <a:gd name="connsiteY4" fmla="*/ 5295453 h 5295453"/>
              <a:gd name="connsiteX0" fmla="*/ 12202434 w 12202434"/>
              <a:gd name="connsiteY0" fmla="*/ 5295453 h 5295453"/>
              <a:gd name="connsiteX1" fmla="*/ 333633 w 12202434"/>
              <a:gd name="connsiteY1" fmla="*/ 4689972 h 5295453"/>
              <a:gd name="connsiteX2" fmla="*/ 0 w 12202434"/>
              <a:gd name="connsiteY2" fmla="*/ 145186 h 5295453"/>
              <a:gd name="connsiteX3" fmla="*/ 12202434 w 12202434"/>
              <a:gd name="connsiteY3" fmla="*/ 0 h 5295453"/>
              <a:gd name="connsiteX4" fmla="*/ 12202434 w 12202434"/>
              <a:gd name="connsiteY4" fmla="*/ 5295453 h 5295453"/>
              <a:gd name="connsiteX0" fmla="*/ 12202434 w 12202434"/>
              <a:gd name="connsiteY0" fmla="*/ 5295453 h 5307810"/>
              <a:gd name="connsiteX1" fmla="*/ 0 w 12202434"/>
              <a:gd name="connsiteY1" fmla="*/ 5307810 h 5307810"/>
              <a:gd name="connsiteX2" fmla="*/ 0 w 12202434"/>
              <a:gd name="connsiteY2" fmla="*/ 145186 h 5307810"/>
              <a:gd name="connsiteX3" fmla="*/ 12202434 w 12202434"/>
              <a:gd name="connsiteY3" fmla="*/ 0 h 5307810"/>
              <a:gd name="connsiteX4" fmla="*/ 12202434 w 12202434"/>
              <a:gd name="connsiteY4" fmla="*/ 5295453 h 530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434" h="5307810">
                <a:moveTo>
                  <a:pt x="12202434" y="5295453"/>
                </a:moveTo>
                <a:lnTo>
                  <a:pt x="0" y="5307810"/>
                </a:lnTo>
                <a:lnTo>
                  <a:pt x="0" y="145186"/>
                </a:lnTo>
                <a:lnTo>
                  <a:pt x="12202434" y="0"/>
                </a:lnTo>
                <a:lnTo>
                  <a:pt x="12202434" y="5295453"/>
                </a:lnTo>
                <a:close/>
              </a:path>
            </a:pathLst>
          </a:custGeom>
          <a:solidFill>
            <a:srgbClr val="FFFFFF"/>
          </a:solidFill>
          <a:ln w="427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4F70B-A8F1-75E2-5619-295C5F119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844C-ADA1-7140-85E6-A264C6E7670A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531B9-7771-37CE-B054-585FAF3A7E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875" y="1371600"/>
            <a:ext cx="10800000" cy="515727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 dirty="0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528C8067-729B-7CA6-9805-811E7A572F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A257BA-C9C8-E9F4-7244-D2FA93769267}"/>
              </a:ext>
            </a:extLst>
          </p:cNvPr>
          <p:cNvCxnSpPr>
            <a:cxnSpLocks/>
          </p:cNvCxnSpPr>
          <p:nvPr userDrawn="1"/>
        </p:nvCxnSpPr>
        <p:spPr>
          <a:xfrm>
            <a:off x="899875" y="6528875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4652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light blue sl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CF15-8E4B-ABA3-632A-26D0A8FE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 dirty="0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6C73DBAE-4596-7F8B-85E3-86DD64E1CF3E}"/>
              </a:ext>
            </a:extLst>
          </p:cNvPr>
          <p:cNvSpPr/>
          <p:nvPr/>
        </p:nvSpPr>
        <p:spPr>
          <a:xfrm>
            <a:off x="-12356" y="1563103"/>
            <a:ext cx="12202434" cy="5307810"/>
          </a:xfrm>
          <a:custGeom>
            <a:avLst/>
            <a:gdLst>
              <a:gd name="connsiteX0" fmla="*/ 14846780 w 14846779"/>
              <a:gd name="connsiteY0" fmla="*/ 5295453 h 5295452"/>
              <a:gd name="connsiteX1" fmla="*/ 0 w 14846779"/>
              <a:gd name="connsiteY1" fmla="*/ 5295453 h 5295452"/>
              <a:gd name="connsiteX2" fmla="*/ 0 w 14846779"/>
              <a:gd name="connsiteY2" fmla="*/ 244040 h 5295452"/>
              <a:gd name="connsiteX3" fmla="*/ 14846780 w 14846779"/>
              <a:gd name="connsiteY3" fmla="*/ 0 h 5295452"/>
              <a:gd name="connsiteX4" fmla="*/ 14846780 w 14846779"/>
              <a:gd name="connsiteY4" fmla="*/ 5295453 h 5295452"/>
              <a:gd name="connsiteX0" fmla="*/ 14846780 w 14846780"/>
              <a:gd name="connsiteY0" fmla="*/ 5295453 h 5295453"/>
              <a:gd name="connsiteX1" fmla="*/ 0 w 14846780"/>
              <a:gd name="connsiteY1" fmla="*/ 5295453 h 5295453"/>
              <a:gd name="connsiteX2" fmla="*/ 2644346 w 14846780"/>
              <a:gd name="connsiteY2" fmla="*/ 145186 h 5295453"/>
              <a:gd name="connsiteX3" fmla="*/ 14846780 w 14846780"/>
              <a:gd name="connsiteY3" fmla="*/ 0 h 5295453"/>
              <a:gd name="connsiteX4" fmla="*/ 14846780 w 14846780"/>
              <a:gd name="connsiteY4" fmla="*/ 5295453 h 5295453"/>
              <a:gd name="connsiteX0" fmla="*/ 12202434 w 12202434"/>
              <a:gd name="connsiteY0" fmla="*/ 5295453 h 5295453"/>
              <a:gd name="connsiteX1" fmla="*/ 333633 w 12202434"/>
              <a:gd name="connsiteY1" fmla="*/ 4689972 h 5295453"/>
              <a:gd name="connsiteX2" fmla="*/ 0 w 12202434"/>
              <a:gd name="connsiteY2" fmla="*/ 145186 h 5295453"/>
              <a:gd name="connsiteX3" fmla="*/ 12202434 w 12202434"/>
              <a:gd name="connsiteY3" fmla="*/ 0 h 5295453"/>
              <a:gd name="connsiteX4" fmla="*/ 12202434 w 12202434"/>
              <a:gd name="connsiteY4" fmla="*/ 5295453 h 5295453"/>
              <a:gd name="connsiteX0" fmla="*/ 12202434 w 12202434"/>
              <a:gd name="connsiteY0" fmla="*/ 5295453 h 5307810"/>
              <a:gd name="connsiteX1" fmla="*/ 0 w 12202434"/>
              <a:gd name="connsiteY1" fmla="*/ 5307810 h 5307810"/>
              <a:gd name="connsiteX2" fmla="*/ 0 w 12202434"/>
              <a:gd name="connsiteY2" fmla="*/ 145186 h 5307810"/>
              <a:gd name="connsiteX3" fmla="*/ 12202434 w 12202434"/>
              <a:gd name="connsiteY3" fmla="*/ 0 h 5307810"/>
              <a:gd name="connsiteX4" fmla="*/ 12202434 w 12202434"/>
              <a:gd name="connsiteY4" fmla="*/ 5295453 h 530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434" h="5307810">
                <a:moveTo>
                  <a:pt x="12202434" y="5295453"/>
                </a:moveTo>
                <a:lnTo>
                  <a:pt x="0" y="5307810"/>
                </a:lnTo>
                <a:lnTo>
                  <a:pt x="0" y="145186"/>
                </a:lnTo>
                <a:lnTo>
                  <a:pt x="12202434" y="0"/>
                </a:lnTo>
                <a:lnTo>
                  <a:pt x="12202434" y="5295453"/>
                </a:lnTo>
                <a:close/>
              </a:path>
            </a:pathLst>
          </a:custGeom>
          <a:solidFill>
            <a:schemeClr val="bg2"/>
          </a:solidFill>
          <a:ln w="427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4F70B-A8F1-75E2-5619-295C5F119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844C-ADA1-7140-85E6-A264C6E7670A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8C82A-C027-9600-6136-F36D56FBEA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00119" y="994778"/>
            <a:ext cx="10799762" cy="56832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Subtitle</a:t>
            </a:r>
            <a:endParaRPr lang="en-NL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531B9-7771-37CE-B054-585FAF3A7E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875" y="1914987"/>
            <a:ext cx="10800000" cy="46138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528C8067-729B-7CA6-9805-811E7A572F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EC2AB5-BEB7-5923-3991-72843292628C}"/>
              </a:ext>
            </a:extLst>
          </p:cNvPr>
          <p:cNvCxnSpPr>
            <a:cxnSpLocks/>
          </p:cNvCxnSpPr>
          <p:nvPr userDrawn="1"/>
        </p:nvCxnSpPr>
        <p:spPr>
          <a:xfrm>
            <a:off x="899875" y="6528875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1592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blue sl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CF15-8E4B-ABA3-632A-26D0A8FE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 dirty="0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6C73DBAE-4596-7F8B-85E3-86DD64E1CF3E}"/>
              </a:ext>
            </a:extLst>
          </p:cNvPr>
          <p:cNvSpPr/>
          <p:nvPr/>
        </p:nvSpPr>
        <p:spPr>
          <a:xfrm>
            <a:off x="-12356" y="1013125"/>
            <a:ext cx="12202434" cy="5857788"/>
          </a:xfrm>
          <a:custGeom>
            <a:avLst/>
            <a:gdLst>
              <a:gd name="connsiteX0" fmla="*/ 14846780 w 14846779"/>
              <a:gd name="connsiteY0" fmla="*/ 5295453 h 5295452"/>
              <a:gd name="connsiteX1" fmla="*/ 0 w 14846779"/>
              <a:gd name="connsiteY1" fmla="*/ 5295453 h 5295452"/>
              <a:gd name="connsiteX2" fmla="*/ 0 w 14846779"/>
              <a:gd name="connsiteY2" fmla="*/ 244040 h 5295452"/>
              <a:gd name="connsiteX3" fmla="*/ 14846780 w 14846779"/>
              <a:gd name="connsiteY3" fmla="*/ 0 h 5295452"/>
              <a:gd name="connsiteX4" fmla="*/ 14846780 w 14846779"/>
              <a:gd name="connsiteY4" fmla="*/ 5295453 h 5295452"/>
              <a:gd name="connsiteX0" fmla="*/ 14846780 w 14846780"/>
              <a:gd name="connsiteY0" fmla="*/ 5295453 h 5295453"/>
              <a:gd name="connsiteX1" fmla="*/ 0 w 14846780"/>
              <a:gd name="connsiteY1" fmla="*/ 5295453 h 5295453"/>
              <a:gd name="connsiteX2" fmla="*/ 2644346 w 14846780"/>
              <a:gd name="connsiteY2" fmla="*/ 145186 h 5295453"/>
              <a:gd name="connsiteX3" fmla="*/ 14846780 w 14846780"/>
              <a:gd name="connsiteY3" fmla="*/ 0 h 5295453"/>
              <a:gd name="connsiteX4" fmla="*/ 14846780 w 14846780"/>
              <a:gd name="connsiteY4" fmla="*/ 5295453 h 5295453"/>
              <a:gd name="connsiteX0" fmla="*/ 12202434 w 12202434"/>
              <a:gd name="connsiteY0" fmla="*/ 5295453 h 5295453"/>
              <a:gd name="connsiteX1" fmla="*/ 333633 w 12202434"/>
              <a:gd name="connsiteY1" fmla="*/ 4689972 h 5295453"/>
              <a:gd name="connsiteX2" fmla="*/ 0 w 12202434"/>
              <a:gd name="connsiteY2" fmla="*/ 145186 h 5295453"/>
              <a:gd name="connsiteX3" fmla="*/ 12202434 w 12202434"/>
              <a:gd name="connsiteY3" fmla="*/ 0 h 5295453"/>
              <a:gd name="connsiteX4" fmla="*/ 12202434 w 12202434"/>
              <a:gd name="connsiteY4" fmla="*/ 5295453 h 5295453"/>
              <a:gd name="connsiteX0" fmla="*/ 12202434 w 12202434"/>
              <a:gd name="connsiteY0" fmla="*/ 5295453 h 5307810"/>
              <a:gd name="connsiteX1" fmla="*/ 0 w 12202434"/>
              <a:gd name="connsiteY1" fmla="*/ 5307810 h 5307810"/>
              <a:gd name="connsiteX2" fmla="*/ 0 w 12202434"/>
              <a:gd name="connsiteY2" fmla="*/ 145186 h 5307810"/>
              <a:gd name="connsiteX3" fmla="*/ 12202434 w 12202434"/>
              <a:gd name="connsiteY3" fmla="*/ 0 h 5307810"/>
              <a:gd name="connsiteX4" fmla="*/ 12202434 w 12202434"/>
              <a:gd name="connsiteY4" fmla="*/ 5295453 h 530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434" h="5307810">
                <a:moveTo>
                  <a:pt x="12202434" y="5295453"/>
                </a:moveTo>
                <a:lnTo>
                  <a:pt x="0" y="5307810"/>
                </a:lnTo>
                <a:lnTo>
                  <a:pt x="0" y="145186"/>
                </a:lnTo>
                <a:lnTo>
                  <a:pt x="12202434" y="0"/>
                </a:lnTo>
                <a:lnTo>
                  <a:pt x="12202434" y="5295453"/>
                </a:lnTo>
                <a:close/>
              </a:path>
            </a:pathLst>
          </a:custGeom>
          <a:solidFill>
            <a:schemeClr val="bg2"/>
          </a:solidFill>
          <a:ln w="427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4F70B-A8F1-75E2-5619-295C5F119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844C-ADA1-7140-85E6-A264C6E7670A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531B9-7771-37CE-B054-585FAF3A7E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875" y="1371600"/>
            <a:ext cx="10800000" cy="515727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 dirty="0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528C8067-729B-7CA6-9805-811E7A572F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420C40-115D-9539-B8DE-9A136248B605}"/>
              </a:ext>
            </a:extLst>
          </p:cNvPr>
          <p:cNvCxnSpPr>
            <a:cxnSpLocks/>
          </p:cNvCxnSpPr>
          <p:nvPr userDrawn="1"/>
        </p:nvCxnSpPr>
        <p:spPr>
          <a:xfrm>
            <a:off x="899875" y="6528875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856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D38F2-9F50-D159-81A4-29E8B96B2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000" y="1122363"/>
            <a:ext cx="10392000" cy="2387600"/>
          </a:xfrm>
        </p:spPr>
        <p:txBody>
          <a:bodyPr anchor="b"/>
          <a:lstStyle>
            <a:lvl1pPr algn="ctr">
              <a:defRPr sz="8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16DCE-A9CE-A67C-C081-DC66979DE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3602038"/>
            <a:ext cx="10392000" cy="571929"/>
          </a:xfrm>
        </p:spPr>
        <p:txBody>
          <a:bodyPr/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2D339-9765-A6EA-089A-58D6CA5C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1844C-ADA1-7140-85E6-A264C6E7670A}" type="slidenum">
              <a:rPr lang="en-NL" smtClean="0"/>
              <a:t>‹nr.›</a:t>
            </a:fld>
            <a:endParaRPr lang="en-NL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FDDD0B-C827-0CDC-30D1-C1F83E91C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9837" y="5735637"/>
            <a:ext cx="4032325" cy="49391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50EE456-C01E-A277-82DC-D1772F33EB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41733" y="113125"/>
            <a:ext cx="227581" cy="252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648624B-A8F0-D920-8A94-44E54A8C49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25911" y="4430897"/>
            <a:ext cx="3625327" cy="1455347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2A7EE94-E749-DE67-8A7B-332672DA695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000" y="4701370"/>
            <a:ext cx="1940019" cy="914400"/>
          </a:xfrm>
        </p:spPr>
        <p:txBody>
          <a:bodyPr anchor="ctr" anchorCtr="0"/>
          <a:lstStyle>
            <a:lvl1pPr algn="l">
              <a:defRPr sz="28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Label</a:t>
            </a:r>
            <a:endParaRPr lang="en-NL" dirty="0"/>
          </a:p>
        </p:txBody>
      </p:sp>
      <p:sp>
        <p:nvSpPr>
          <p:cNvPr id="20" name="Content Placeholder 13">
            <a:extLst>
              <a:ext uri="{FF2B5EF4-FFF2-40B4-BE49-F238E27FC236}">
                <a16:creationId xmlns:a16="http://schemas.microsoft.com/office/drawing/2014/main" id="{90681F16-62F0-1845-E2A9-B00C3E420DB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A8AA35-62B4-9CEF-9DF9-3F816ED6438E}"/>
              </a:ext>
            </a:extLst>
          </p:cNvPr>
          <p:cNvCxnSpPr>
            <a:cxnSpLocks/>
          </p:cNvCxnSpPr>
          <p:nvPr userDrawn="1"/>
        </p:nvCxnSpPr>
        <p:spPr>
          <a:xfrm>
            <a:off x="900000" y="4691699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3766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83A6-1914-EF35-A8E0-91EED80D48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766290"/>
            <a:ext cx="5604000" cy="1157068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947901-1B39-3BDF-8F46-AA802C5A505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028951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6FB03D4-C2E5-A278-A879-05A1C7B861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39713" y="0"/>
            <a:ext cx="5387976" cy="6858000"/>
          </a:xfrm>
          <a:prstGeom prst="roundRect">
            <a:avLst>
              <a:gd name="adj" fmla="val 3351"/>
            </a:avLst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D6A1D-02BA-7EAD-B816-1990093011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125" y="3134543"/>
            <a:ext cx="5603875" cy="674467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2500" b="1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NL" dirty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NL" dirty="0"/>
              <a:t>Subtitle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6D60AD-11BA-CBFE-968D-6B6C024CE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6019536"/>
            <a:ext cx="1739705" cy="213096"/>
          </a:xfrm>
          <a:prstGeom prst="rect">
            <a:avLst/>
          </a:prstGeom>
        </p:spPr>
      </p:pic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44BAA370-E0D1-5F54-1CF4-88F1CC3621B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51528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83A6-1914-EF35-A8E0-91EED80D48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766290"/>
            <a:ext cx="5604000" cy="1157068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947901-1B39-3BDF-8F46-AA802C5A505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028951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6FB03D4-C2E5-A278-A879-05A1C7B861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39713" y="0"/>
            <a:ext cx="5387976" cy="6858000"/>
          </a:xfrm>
          <a:prstGeom prst="roundRect">
            <a:avLst>
              <a:gd name="adj" fmla="val 3351"/>
            </a:avLst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D6A1D-02BA-7EAD-B816-1990093011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125" y="3134543"/>
            <a:ext cx="5603875" cy="674467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2500" b="1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NL" dirty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NL" dirty="0"/>
              <a:t>Subtitle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6D60AD-11BA-CBFE-968D-6B6C024CE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6019536"/>
            <a:ext cx="1739705" cy="213096"/>
          </a:xfrm>
          <a:prstGeom prst="rect">
            <a:avLst/>
          </a:prstGeom>
        </p:spPr>
      </p:pic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44BAA370-E0D1-5F54-1CF4-88F1CC3621B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3F6135D-5C89-EEB9-C62A-1A81EAA172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125" y="4020195"/>
            <a:ext cx="5603875" cy="674467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800" b="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NL" dirty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NL" dirty="0"/>
              <a:t>Place for text</a:t>
            </a:r>
          </a:p>
        </p:txBody>
      </p:sp>
    </p:spTree>
    <p:extLst>
      <p:ext uri="{BB962C8B-B14F-4D97-AF65-F5344CB8AC3E}">
        <p14:creationId xmlns:p14="http://schemas.microsoft.com/office/powerpoint/2010/main" val="611339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83A6-1914-EF35-A8E0-91EED80D48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766290"/>
            <a:ext cx="5604000" cy="1157068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947901-1B39-3BDF-8F46-AA802C5A505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028951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6FB03D4-C2E5-A278-A879-05A1C7B861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39713" y="0"/>
            <a:ext cx="5387976" cy="6858000"/>
          </a:xfrm>
          <a:prstGeom prst="roundRect">
            <a:avLst>
              <a:gd name="adj" fmla="val 3351"/>
            </a:avLst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D6A1D-02BA-7EAD-B816-1990093011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125" y="3134543"/>
            <a:ext cx="5603875" cy="674467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2500" b="1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NL" dirty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NL" dirty="0"/>
              <a:t>Subtitle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6D60AD-11BA-CBFE-968D-6B6C024CE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6019536"/>
            <a:ext cx="1739705" cy="213096"/>
          </a:xfrm>
          <a:prstGeom prst="rect">
            <a:avLst/>
          </a:prstGeom>
        </p:spPr>
      </p:pic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44BAA370-E0D1-5F54-1CF4-88F1CC3621B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EF2D833-FCDB-79BD-7030-59BFC1C877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68873" y="4118518"/>
            <a:ext cx="2114113" cy="2114113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3582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6CE121-8F81-44A7-B705-03C371D93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B4A6D1-3946-4B9D-B56C-1CD465661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9407A41-FEC4-40C9-BACA-6148EAD33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B595B66-DEF6-4DA8-A4CB-85653A2A6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E42D321-01C8-437A-AE41-4B40F6B406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B259B7D-1C0D-46CC-9A68-A8A670501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F1D-AEF7-4FF4-8A51-AFB318EAB431}" type="datetime1">
              <a:rPr lang="nl-NL" smtClean="0"/>
              <a:t>1-12-2025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898C77A-6C54-4140-B4C0-E3C23E3F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EE74DF8-FDF2-4504-AFE1-94358709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309C-7CF2-4773-BB72-C3594DBE980E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E23A78-C152-45CD-BD7D-8E40712B2A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4" y="4166"/>
            <a:ext cx="777716" cy="58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C0506D4-E5FF-68D2-1C2F-6AEF5A8DEA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0"/>
            <a:ext cx="26212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50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83A6-1914-EF35-A8E0-91EED80D48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766290"/>
            <a:ext cx="5604000" cy="1157068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947901-1B39-3BDF-8F46-AA802C5A505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028951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6FB03D4-C2E5-A278-A879-05A1C7B861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39713" y="0"/>
            <a:ext cx="5387976" cy="6858000"/>
          </a:xfrm>
          <a:prstGeom prst="roundRect">
            <a:avLst>
              <a:gd name="adj" fmla="val 3351"/>
            </a:avLst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D6A1D-02BA-7EAD-B816-1990093011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125" y="3134543"/>
            <a:ext cx="5603875" cy="674467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2500" b="1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NL" dirty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NL" dirty="0"/>
              <a:t>Subtitle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6D60AD-11BA-CBFE-968D-6B6C024CE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6019536"/>
            <a:ext cx="1739705" cy="213096"/>
          </a:xfrm>
          <a:prstGeom prst="rect">
            <a:avLst/>
          </a:prstGeom>
        </p:spPr>
      </p:pic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44BAA370-E0D1-5F54-1CF4-88F1CC3621B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80063" y="149125"/>
            <a:ext cx="6119812" cy="180000"/>
          </a:xfrm>
        </p:spPr>
        <p:txBody>
          <a:bodyPr vert="horz" lIns="91440" tIns="45720" rIns="91440" bIns="45720" rtlCol="0" anchor="ctr"/>
          <a:lstStyle>
            <a:lvl1pPr>
              <a:defRPr lang="en-GB" sz="900" cap="small" spc="100" baseline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900" smtClean="0">
                <a:solidFill>
                  <a:schemeClr val="tx1"/>
                </a:solidFill>
              </a:defRPr>
            </a:lvl2pPr>
            <a:lvl3pPr>
              <a:defRPr lang="en-GB" sz="900" smtClean="0">
                <a:solidFill>
                  <a:schemeClr val="tx1"/>
                </a:solidFill>
              </a:defRPr>
            </a:lvl3pPr>
            <a:lvl4pPr>
              <a:defRPr lang="en-GB" sz="900" smtClean="0">
                <a:solidFill>
                  <a:schemeClr val="tx1"/>
                </a:solidFill>
              </a:defRPr>
            </a:lvl4pPr>
            <a:lvl5pPr>
              <a:defRPr lang="en-NL" sz="900">
                <a:solidFill>
                  <a:schemeClr val="tx1"/>
                </a:solidFill>
              </a:defRPr>
            </a:lvl5pPr>
          </a:lstStyle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Title presentation – by user - date</a:t>
            </a:r>
            <a:endParaRPr lang="en-NL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3F6135D-5C89-EEB9-C62A-1A81EAA172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125" y="4004226"/>
            <a:ext cx="5603875" cy="674467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800" b="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NL" dirty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NL" dirty="0"/>
              <a:t>Place for text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C3108F-7FAE-D3A2-78CA-FAE28F4A29C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67609" y="4517254"/>
            <a:ext cx="1715377" cy="1715377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79761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A985E-9BEB-AFBC-2F63-B8A2D1228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2683095"/>
            <a:ext cx="10297883" cy="149181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855220-24EC-1F7D-AA3A-1CB10696D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4276577"/>
            <a:ext cx="10297883" cy="125268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800" b="1"/>
            </a:lvl1pPr>
            <a:lvl2pPr marL="457200" indent="0" algn="ctr">
              <a:buFont typeface="Arial" panose="020B0604020202020204" pitchFamily="34" charset="0"/>
              <a:buNone/>
              <a:defRPr b="1"/>
            </a:lvl2pPr>
            <a:lvl3pPr marL="914400" indent="0" algn="ctr">
              <a:buFont typeface="Arial" panose="020B0604020202020204" pitchFamily="34" charset="0"/>
              <a:buNone/>
              <a:defRPr b="1"/>
            </a:lvl3pPr>
            <a:lvl4pPr marL="1371600" indent="0" algn="ctr">
              <a:buFont typeface="Arial" panose="020B0604020202020204" pitchFamily="34" charset="0"/>
              <a:buNone/>
              <a:defRPr b="1"/>
            </a:lvl4pPr>
            <a:lvl5pPr marL="1828800" indent="0" algn="ctr">
              <a:buFont typeface="Arial" panose="020B0604020202020204" pitchFamily="34" charset="0"/>
              <a:buNone/>
              <a:defRPr b="1"/>
            </a:lvl5pPr>
          </a:lstStyle>
          <a:p>
            <a:pPr lvl="0"/>
            <a:r>
              <a:rPr lang="en-GB" dirty="0"/>
              <a:t>subtitle</a:t>
            </a:r>
            <a:endParaRPr lang="en-NL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28013B2-9B5D-B4F1-B2CB-03B5B01AC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6148" y="5864791"/>
            <a:ext cx="1739705" cy="21309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105F96-4FEF-840F-A650-0966ADB27594}"/>
              </a:ext>
            </a:extLst>
          </p:cNvPr>
          <p:cNvCxnSpPr>
            <a:cxnSpLocks/>
          </p:cNvCxnSpPr>
          <p:nvPr userDrawn="1"/>
        </p:nvCxnSpPr>
        <p:spPr>
          <a:xfrm>
            <a:off x="900000" y="2452176"/>
            <a:ext cx="1219200" cy="0"/>
          </a:xfrm>
          <a:prstGeom prst="line">
            <a:avLst/>
          </a:prstGeom>
          <a:ln w="762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484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F61D7-BE9B-351F-D69F-02BFC4164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B03972-3810-0EFB-1DC0-A6F58F4F34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844C-ADA1-7140-85E6-A264C6E7670A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86234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slide B10 no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78943D-A515-8BEF-6777-DC94CA1BB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22B1A6-5186-5EE7-143F-0EDF361D91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E93C1-772B-4AAE-85AD-952EECEAEDD6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ABA9C59-DE49-A6A9-CA2E-2194A5C25DB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3875" y="1755775"/>
            <a:ext cx="10735200" cy="450691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E3B295-3588-4AA5-B651-F114D678E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113506"/>
            <a:ext cx="10735201" cy="2572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ts val="1200"/>
              </a:spcBef>
              <a:spcAft>
                <a:spcPts val="1200"/>
              </a:spcAft>
              <a:defRPr sz="1050" cap="small" spc="100" baseline="0">
                <a:solidFill>
                  <a:schemeClr val="tx2"/>
                </a:solidFill>
                <a:latin typeface="Hanken Grotesk Light" pitchFamily="2" charset="0"/>
              </a:defRPr>
            </a:lvl1pPr>
          </a:lstStyle>
          <a:p>
            <a:r>
              <a:rPr lang="en-US"/>
              <a:t>YYYYMMDD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30206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ope Blu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64B644-078E-4814-61EC-8E896402F520}"/>
              </a:ext>
            </a:extLst>
          </p:cNvPr>
          <p:cNvGrpSpPr/>
          <p:nvPr userDrawn="1"/>
        </p:nvGrpSpPr>
        <p:grpSpPr>
          <a:xfrm>
            <a:off x="-7379" y="1457327"/>
            <a:ext cx="12199379" cy="5431081"/>
            <a:chOff x="-7379" y="1114411"/>
            <a:chExt cx="12199379" cy="5773998"/>
          </a:xfrm>
          <a:solidFill>
            <a:schemeClr val="bg1"/>
          </a:solidFill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27A9F9-CDF5-FA8D-84BC-56FF597EED1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70" r="709" b="3957"/>
            <a:stretch/>
          </p:blipFill>
          <p:spPr>
            <a:xfrm rot="120000">
              <a:off x="85596" y="1114411"/>
              <a:ext cx="12023987" cy="553799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D0CFC5B-E73F-C99B-33E9-BBA327191261}"/>
                </a:ext>
              </a:extLst>
            </p:cNvPr>
            <p:cNvSpPr/>
            <p:nvPr userDrawn="1"/>
          </p:nvSpPr>
          <p:spPr>
            <a:xfrm>
              <a:off x="-7379" y="1521606"/>
              <a:ext cx="12199379" cy="5366803"/>
            </a:xfrm>
            <a:custGeom>
              <a:avLst/>
              <a:gdLst>
                <a:gd name="connsiteX0" fmla="*/ 0 w 12199379"/>
                <a:gd name="connsiteY0" fmla="*/ 0 h 5330414"/>
                <a:gd name="connsiteX1" fmla="*/ 12199379 w 12199379"/>
                <a:gd name="connsiteY1" fmla="*/ 0 h 5330414"/>
                <a:gd name="connsiteX2" fmla="*/ 12199379 w 12199379"/>
                <a:gd name="connsiteY2" fmla="*/ 5330414 h 5330414"/>
                <a:gd name="connsiteX3" fmla="*/ 0 w 12199379"/>
                <a:gd name="connsiteY3" fmla="*/ 5330414 h 5330414"/>
                <a:gd name="connsiteX4" fmla="*/ 0 w 12199379"/>
                <a:gd name="connsiteY4" fmla="*/ 0 h 5330414"/>
                <a:gd name="connsiteX0" fmla="*/ 0 w 12199379"/>
                <a:gd name="connsiteY0" fmla="*/ 116958 h 5330414"/>
                <a:gd name="connsiteX1" fmla="*/ 12199379 w 12199379"/>
                <a:gd name="connsiteY1" fmla="*/ 0 h 5330414"/>
                <a:gd name="connsiteX2" fmla="*/ 12199379 w 12199379"/>
                <a:gd name="connsiteY2" fmla="*/ 5330414 h 5330414"/>
                <a:gd name="connsiteX3" fmla="*/ 0 w 12199379"/>
                <a:gd name="connsiteY3" fmla="*/ 5330414 h 5330414"/>
                <a:gd name="connsiteX4" fmla="*/ 0 w 12199379"/>
                <a:gd name="connsiteY4" fmla="*/ 116958 h 5330414"/>
                <a:gd name="connsiteX0" fmla="*/ 0 w 12204695"/>
                <a:gd name="connsiteY0" fmla="*/ 10632 h 5330414"/>
                <a:gd name="connsiteX1" fmla="*/ 12204695 w 12204695"/>
                <a:gd name="connsiteY1" fmla="*/ 0 h 5330414"/>
                <a:gd name="connsiteX2" fmla="*/ 12204695 w 12204695"/>
                <a:gd name="connsiteY2" fmla="*/ 5330414 h 5330414"/>
                <a:gd name="connsiteX3" fmla="*/ 5316 w 12204695"/>
                <a:gd name="connsiteY3" fmla="*/ 5330414 h 5330414"/>
                <a:gd name="connsiteX4" fmla="*/ 0 w 12204695"/>
                <a:gd name="connsiteY4" fmla="*/ 10632 h 5330414"/>
                <a:gd name="connsiteX0" fmla="*/ 96284 w 12199379"/>
                <a:gd name="connsiteY0" fmla="*/ 178907 h 5330414"/>
                <a:gd name="connsiteX1" fmla="*/ 12199379 w 12199379"/>
                <a:gd name="connsiteY1" fmla="*/ 0 h 5330414"/>
                <a:gd name="connsiteX2" fmla="*/ 12199379 w 12199379"/>
                <a:gd name="connsiteY2" fmla="*/ 5330414 h 5330414"/>
                <a:gd name="connsiteX3" fmla="*/ 0 w 12199379"/>
                <a:gd name="connsiteY3" fmla="*/ 5330414 h 5330414"/>
                <a:gd name="connsiteX4" fmla="*/ 96284 w 12199379"/>
                <a:gd name="connsiteY4" fmla="*/ 178907 h 5330414"/>
                <a:gd name="connsiteX0" fmla="*/ 7384 w 12199379"/>
                <a:gd name="connsiteY0" fmla="*/ 185257 h 5330414"/>
                <a:gd name="connsiteX1" fmla="*/ 12199379 w 12199379"/>
                <a:gd name="connsiteY1" fmla="*/ 0 h 5330414"/>
                <a:gd name="connsiteX2" fmla="*/ 12199379 w 12199379"/>
                <a:gd name="connsiteY2" fmla="*/ 5330414 h 5330414"/>
                <a:gd name="connsiteX3" fmla="*/ 0 w 12199379"/>
                <a:gd name="connsiteY3" fmla="*/ 5330414 h 5330414"/>
                <a:gd name="connsiteX4" fmla="*/ 7384 w 12199379"/>
                <a:gd name="connsiteY4" fmla="*/ 185257 h 5330414"/>
                <a:gd name="connsiteX0" fmla="*/ 7384 w 12199379"/>
                <a:gd name="connsiteY0" fmla="*/ 10632 h 5330414"/>
                <a:gd name="connsiteX1" fmla="*/ 12199379 w 12199379"/>
                <a:gd name="connsiteY1" fmla="*/ 0 h 5330414"/>
                <a:gd name="connsiteX2" fmla="*/ 12199379 w 12199379"/>
                <a:gd name="connsiteY2" fmla="*/ 5330414 h 5330414"/>
                <a:gd name="connsiteX3" fmla="*/ 0 w 12199379"/>
                <a:gd name="connsiteY3" fmla="*/ 5330414 h 5330414"/>
                <a:gd name="connsiteX4" fmla="*/ 7384 w 12199379"/>
                <a:gd name="connsiteY4" fmla="*/ 10632 h 5330414"/>
                <a:gd name="connsiteX0" fmla="*/ 7384 w 12199379"/>
                <a:gd name="connsiteY0" fmla="*/ 0 h 5333199"/>
                <a:gd name="connsiteX1" fmla="*/ 12199379 w 12199379"/>
                <a:gd name="connsiteY1" fmla="*/ 2785 h 5333199"/>
                <a:gd name="connsiteX2" fmla="*/ 12199379 w 12199379"/>
                <a:gd name="connsiteY2" fmla="*/ 5333199 h 5333199"/>
                <a:gd name="connsiteX3" fmla="*/ 0 w 12199379"/>
                <a:gd name="connsiteY3" fmla="*/ 5333199 h 5333199"/>
                <a:gd name="connsiteX4" fmla="*/ 7384 w 12199379"/>
                <a:gd name="connsiteY4" fmla="*/ 0 h 533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9379" h="5333199">
                  <a:moveTo>
                    <a:pt x="7384" y="0"/>
                  </a:moveTo>
                  <a:lnTo>
                    <a:pt x="12199379" y="2785"/>
                  </a:lnTo>
                  <a:lnTo>
                    <a:pt x="12199379" y="5333199"/>
                  </a:lnTo>
                  <a:lnTo>
                    <a:pt x="0" y="5333199"/>
                  </a:lnTo>
                  <a:cubicBezTo>
                    <a:pt x="2461" y="3618147"/>
                    <a:pt x="4923" y="1715052"/>
                    <a:pt x="73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A74B08-33F5-DEBE-D15E-A0E332DB4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0152"/>
            <a:ext cx="10735200" cy="70071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6DEDE-FFB6-4AF2-BB75-4DEA63F1B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525C1B-1F40-4E15-83E5-A01240BBDE0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384D047-4EC1-585C-1218-272CC0A680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048256"/>
            <a:ext cx="10735200" cy="416903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5B67590-3ABC-011C-BCED-9BA9B179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113506"/>
            <a:ext cx="10735201" cy="2572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ts val="1200"/>
              </a:spcBef>
              <a:spcAft>
                <a:spcPts val="1200"/>
              </a:spcAft>
              <a:defRPr sz="1050" cap="small" spc="100" baseline="0">
                <a:solidFill>
                  <a:schemeClr val="tx2"/>
                </a:solidFill>
                <a:latin typeface="Hanken Grotesk Light" pitchFamily="2" charset="0"/>
              </a:defRPr>
            </a:lvl1pPr>
          </a:lstStyle>
          <a:p>
            <a:r>
              <a:rPr lang="en-US"/>
              <a:t>YYYYMMDD Presentation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D5364D-DB38-C714-7953-97540B61E41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1146959"/>
            <a:ext cx="10735200" cy="419594"/>
          </a:xfrm>
        </p:spPr>
        <p:txBody>
          <a:bodyPr anchor="t" anchorCtr="0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3200">
                <a:solidFill>
                  <a:schemeClr val="tx2"/>
                </a:solidFill>
              </a:defRPr>
            </a:lvl2pPr>
            <a:lvl3pPr marL="914400" indent="0">
              <a:buNone/>
              <a:defRPr sz="3200">
                <a:solidFill>
                  <a:schemeClr val="tx2"/>
                </a:solidFill>
              </a:defRPr>
            </a:lvl3pPr>
            <a:lvl4pPr marL="1371600" indent="0">
              <a:buNone/>
              <a:defRPr sz="3200">
                <a:solidFill>
                  <a:schemeClr val="tx2"/>
                </a:solidFill>
              </a:defRPr>
            </a:lvl4pPr>
            <a:lvl5pPr marL="1828800" indent="0">
              <a:buNone/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453341-FAEF-9A65-2057-D470DBB2B764}"/>
              </a:ext>
            </a:extLst>
          </p:cNvPr>
          <p:cNvSpPr txBox="1"/>
          <p:nvPr userDrawn="1"/>
        </p:nvSpPr>
        <p:spPr>
          <a:xfrm>
            <a:off x="345233" y="2052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65230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622980C-85AF-419D-A75B-2687BFEEA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289" r="6387"/>
          <a:stretch/>
        </p:blipFill>
        <p:spPr>
          <a:xfrm>
            <a:off x="-12701" y="4925117"/>
            <a:ext cx="12204701" cy="1958283"/>
          </a:xfrm>
          <a:prstGeom prst="rect">
            <a:avLst/>
          </a:prstGeom>
        </p:spPr>
      </p:pic>
      <p:sp>
        <p:nvSpPr>
          <p:cNvPr id="12" name="Freeform: Shape 11" descr="Water with solid fill">
            <a:extLst>
              <a:ext uri="{FF2B5EF4-FFF2-40B4-BE49-F238E27FC236}">
                <a16:creationId xmlns:a16="http://schemas.microsoft.com/office/drawing/2014/main" id="{6AEB7382-2637-0F9F-9D19-5FCDFDCC51BE}"/>
              </a:ext>
            </a:extLst>
          </p:cNvPr>
          <p:cNvSpPr/>
          <p:nvPr/>
        </p:nvSpPr>
        <p:spPr>
          <a:xfrm>
            <a:off x="-12701" y="403753"/>
            <a:ext cx="3860802" cy="6479647"/>
          </a:xfrm>
          <a:custGeom>
            <a:avLst/>
            <a:gdLst>
              <a:gd name="connsiteX0" fmla="*/ 1421494 w 3860802"/>
              <a:gd name="connsiteY0" fmla="*/ 0 h 6479647"/>
              <a:gd name="connsiteX1" fmla="*/ 3860802 w 3860802"/>
              <a:gd name="connsiteY1" fmla="*/ 4976190 h 6479647"/>
              <a:gd name="connsiteX2" fmla="*/ 3444023 w 3860802"/>
              <a:gd name="connsiteY2" fmla="*/ 6339726 h 6479647"/>
              <a:gd name="connsiteX3" fmla="*/ 3339371 w 3860802"/>
              <a:gd name="connsiteY3" fmla="*/ 6479647 h 6479647"/>
              <a:gd name="connsiteX4" fmla="*/ 0 w 3860802"/>
              <a:gd name="connsiteY4" fmla="*/ 6479647 h 6479647"/>
              <a:gd name="connsiteX5" fmla="*/ 0 w 3860802"/>
              <a:gd name="connsiteY5" fmla="*/ 2266632 h 6479647"/>
              <a:gd name="connsiteX6" fmla="*/ 201839 w 3860802"/>
              <a:gd name="connsiteY6" fmla="*/ 1909979 h 6479647"/>
              <a:gd name="connsiteX7" fmla="*/ 1421494 w 3860802"/>
              <a:gd name="connsiteY7" fmla="*/ 0 h 647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0802" h="6479647">
                <a:moveTo>
                  <a:pt x="1421494" y="0"/>
                </a:moveTo>
                <a:cubicBezTo>
                  <a:pt x="1421494" y="0"/>
                  <a:pt x="3860802" y="3424790"/>
                  <a:pt x="3860802" y="4976190"/>
                </a:cubicBezTo>
                <a:cubicBezTo>
                  <a:pt x="3860802" y="5481127"/>
                  <a:pt x="3707126" y="5950389"/>
                  <a:pt x="3444023" y="6339726"/>
                </a:cubicBezTo>
                <a:lnTo>
                  <a:pt x="3339371" y="6479647"/>
                </a:lnTo>
                <a:lnTo>
                  <a:pt x="0" y="6479647"/>
                </a:lnTo>
                <a:lnTo>
                  <a:pt x="0" y="2266632"/>
                </a:lnTo>
                <a:lnTo>
                  <a:pt x="201839" y="1909979"/>
                </a:lnTo>
                <a:cubicBezTo>
                  <a:pt x="811666" y="858637"/>
                  <a:pt x="1421494" y="0"/>
                  <a:pt x="1421494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8823" t="-196" r="-22771" b="196"/>
            </a:stretch>
          </a:blipFill>
          <a:ln w="5199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AA84D80-A8F2-4E70-A2BA-69EAAED72F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4145" y="5806711"/>
            <a:ext cx="1532165" cy="743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8BA738-3996-A36E-EE19-1C7E0F0D9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557" y="365125"/>
            <a:ext cx="7558717" cy="1325563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993A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23A62-A9AE-AD29-A983-A8E66CEE0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556" y="1825624"/>
            <a:ext cx="7558717" cy="4530725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065BF1-39A9-5756-B143-51F65CFB3A37}"/>
              </a:ext>
            </a:extLst>
          </p:cNvPr>
          <p:cNvSpPr/>
          <p:nvPr userDrawn="1"/>
        </p:nvSpPr>
        <p:spPr>
          <a:xfrm>
            <a:off x="0" y="-4990"/>
            <a:ext cx="12181915" cy="111246"/>
          </a:xfrm>
          <a:prstGeom prst="rect">
            <a:avLst/>
          </a:prstGeom>
          <a:solidFill>
            <a:srgbClr val="C5E6ED"/>
          </a:solidFill>
          <a:ln>
            <a:solidFill>
              <a:srgbClr val="C5E6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5E6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9769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ope Blue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64B644-078E-4814-61EC-8E896402F520}"/>
              </a:ext>
            </a:extLst>
          </p:cNvPr>
          <p:cNvGrpSpPr/>
          <p:nvPr userDrawn="1"/>
        </p:nvGrpSpPr>
        <p:grpSpPr>
          <a:xfrm>
            <a:off x="-7379" y="1457327"/>
            <a:ext cx="12199379" cy="5431081"/>
            <a:chOff x="-7379" y="1114411"/>
            <a:chExt cx="12199379" cy="5773998"/>
          </a:xfrm>
          <a:solidFill>
            <a:schemeClr val="bg1"/>
          </a:solidFill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27A9F9-CDF5-FA8D-84BC-56FF597EED1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70" r="709" b="3957"/>
            <a:stretch/>
          </p:blipFill>
          <p:spPr>
            <a:xfrm rot="120000">
              <a:off x="85596" y="1114411"/>
              <a:ext cx="12023987" cy="553799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D0CFC5B-E73F-C99B-33E9-BBA327191261}"/>
                </a:ext>
              </a:extLst>
            </p:cNvPr>
            <p:cNvSpPr/>
            <p:nvPr userDrawn="1"/>
          </p:nvSpPr>
          <p:spPr>
            <a:xfrm>
              <a:off x="-7379" y="1521606"/>
              <a:ext cx="12199379" cy="5366803"/>
            </a:xfrm>
            <a:custGeom>
              <a:avLst/>
              <a:gdLst>
                <a:gd name="connsiteX0" fmla="*/ 0 w 12199379"/>
                <a:gd name="connsiteY0" fmla="*/ 0 h 5330414"/>
                <a:gd name="connsiteX1" fmla="*/ 12199379 w 12199379"/>
                <a:gd name="connsiteY1" fmla="*/ 0 h 5330414"/>
                <a:gd name="connsiteX2" fmla="*/ 12199379 w 12199379"/>
                <a:gd name="connsiteY2" fmla="*/ 5330414 h 5330414"/>
                <a:gd name="connsiteX3" fmla="*/ 0 w 12199379"/>
                <a:gd name="connsiteY3" fmla="*/ 5330414 h 5330414"/>
                <a:gd name="connsiteX4" fmla="*/ 0 w 12199379"/>
                <a:gd name="connsiteY4" fmla="*/ 0 h 5330414"/>
                <a:gd name="connsiteX0" fmla="*/ 0 w 12199379"/>
                <a:gd name="connsiteY0" fmla="*/ 116958 h 5330414"/>
                <a:gd name="connsiteX1" fmla="*/ 12199379 w 12199379"/>
                <a:gd name="connsiteY1" fmla="*/ 0 h 5330414"/>
                <a:gd name="connsiteX2" fmla="*/ 12199379 w 12199379"/>
                <a:gd name="connsiteY2" fmla="*/ 5330414 h 5330414"/>
                <a:gd name="connsiteX3" fmla="*/ 0 w 12199379"/>
                <a:gd name="connsiteY3" fmla="*/ 5330414 h 5330414"/>
                <a:gd name="connsiteX4" fmla="*/ 0 w 12199379"/>
                <a:gd name="connsiteY4" fmla="*/ 116958 h 5330414"/>
                <a:gd name="connsiteX0" fmla="*/ 0 w 12204695"/>
                <a:gd name="connsiteY0" fmla="*/ 10632 h 5330414"/>
                <a:gd name="connsiteX1" fmla="*/ 12204695 w 12204695"/>
                <a:gd name="connsiteY1" fmla="*/ 0 h 5330414"/>
                <a:gd name="connsiteX2" fmla="*/ 12204695 w 12204695"/>
                <a:gd name="connsiteY2" fmla="*/ 5330414 h 5330414"/>
                <a:gd name="connsiteX3" fmla="*/ 5316 w 12204695"/>
                <a:gd name="connsiteY3" fmla="*/ 5330414 h 5330414"/>
                <a:gd name="connsiteX4" fmla="*/ 0 w 12204695"/>
                <a:gd name="connsiteY4" fmla="*/ 10632 h 5330414"/>
                <a:gd name="connsiteX0" fmla="*/ 96284 w 12199379"/>
                <a:gd name="connsiteY0" fmla="*/ 178907 h 5330414"/>
                <a:gd name="connsiteX1" fmla="*/ 12199379 w 12199379"/>
                <a:gd name="connsiteY1" fmla="*/ 0 h 5330414"/>
                <a:gd name="connsiteX2" fmla="*/ 12199379 w 12199379"/>
                <a:gd name="connsiteY2" fmla="*/ 5330414 h 5330414"/>
                <a:gd name="connsiteX3" fmla="*/ 0 w 12199379"/>
                <a:gd name="connsiteY3" fmla="*/ 5330414 h 5330414"/>
                <a:gd name="connsiteX4" fmla="*/ 96284 w 12199379"/>
                <a:gd name="connsiteY4" fmla="*/ 178907 h 5330414"/>
                <a:gd name="connsiteX0" fmla="*/ 7384 w 12199379"/>
                <a:gd name="connsiteY0" fmla="*/ 185257 h 5330414"/>
                <a:gd name="connsiteX1" fmla="*/ 12199379 w 12199379"/>
                <a:gd name="connsiteY1" fmla="*/ 0 h 5330414"/>
                <a:gd name="connsiteX2" fmla="*/ 12199379 w 12199379"/>
                <a:gd name="connsiteY2" fmla="*/ 5330414 h 5330414"/>
                <a:gd name="connsiteX3" fmla="*/ 0 w 12199379"/>
                <a:gd name="connsiteY3" fmla="*/ 5330414 h 5330414"/>
                <a:gd name="connsiteX4" fmla="*/ 7384 w 12199379"/>
                <a:gd name="connsiteY4" fmla="*/ 185257 h 5330414"/>
                <a:gd name="connsiteX0" fmla="*/ 7384 w 12199379"/>
                <a:gd name="connsiteY0" fmla="*/ 10632 h 5330414"/>
                <a:gd name="connsiteX1" fmla="*/ 12199379 w 12199379"/>
                <a:gd name="connsiteY1" fmla="*/ 0 h 5330414"/>
                <a:gd name="connsiteX2" fmla="*/ 12199379 w 12199379"/>
                <a:gd name="connsiteY2" fmla="*/ 5330414 h 5330414"/>
                <a:gd name="connsiteX3" fmla="*/ 0 w 12199379"/>
                <a:gd name="connsiteY3" fmla="*/ 5330414 h 5330414"/>
                <a:gd name="connsiteX4" fmla="*/ 7384 w 12199379"/>
                <a:gd name="connsiteY4" fmla="*/ 10632 h 5330414"/>
                <a:gd name="connsiteX0" fmla="*/ 7384 w 12199379"/>
                <a:gd name="connsiteY0" fmla="*/ 0 h 5333199"/>
                <a:gd name="connsiteX1" fmla="*/ 12199379 w 12199379"/>
                <a:gd name="connsiteY1" fmla="*/ 2785 h 5333199"/>
                <a:gd name="connsiteX2" fmla="*/ 12199379 w 12199379"/>
                <a:gd name="connsiteY2" fmla="*/ 5333199 h 5333199"/>
                <a:gd name="connsiteX3" fmla="*/ 0 w 12199379"/>
                <a:gd name="connsiteY3" fmla="*/ 5333199 h 5333199"/>
                <a:gd name="connsiteX4" fmla="*/ 7384 w 12199379"/>
                <a:gd name="connsiteY4" fmla="*/ 0 h 533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9379" h="5333199">
                  <a:moveTo>
                    <a:pt x="7384" y="0"/>
                  </a:moveTo>
                  <a:lnTo>
                    <a:pt x="12199379" y="2785"/>
                  </a:lnTo>
                  <a:lnTo>
                    <a:pt x="12199379" y="5333199"/>
                  </a:lnTo>
                  <a:lnTo>
                    <a:pt x="0" y="5333199"/>
                  </a:lnTo>
                  <a:cubicBezTo>
                    <a:pt x="2461" y="3618147"/>
                    <a:pt x="4923" y="1715052"/>
                    <a:pt x="7384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A74B08-33F5-DEBE-D15E-A0E332DB4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0152"/>
            <a:ext cx="10735200" cy="70071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6DEDE-FFB6-4AF2-BB75-4DEA63F1B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525C1B-1F40-4E15-83E5-A01240BBDE0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384D047-4EC1-585C-1218-272CC0A680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048256"/>
            <a:ext cx="10735200" cy="4169036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3FF685-E112-1DCA-8587-F93B0F5160E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4400" y="1250869"/>
            <a:ext cx="10735200" cy="419594"/>
          </a:xfrm>
        </p:spPr>
        <p:txBody>
          <a:bodyPr anchor="t" anchorCtr="0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3200">
                <a:solidFill>
                  <a:schemeClr val="tx2"/>
                </a:solidFill>
              </a:defRPr>
            </a:lvl2pPr>
            <a:lvl3pPr marL="914400" indent="0">
              <a:buNone/>
              <a:defRPr sz="3200">
                <a:solidFill>
                  <a:schemeClr val="tx2"/>
                </a:solidFill>
              </a:defRPr>
            </a:lvl3pPr>
            <a:lvl4pPr marL="1371600" indent="0">
              <a:buNone/>
              <a:defRPr sz="3200">
                <a:solidFill>
                  <a:schemeClr val="tx2"/>
                </a:solidFill>
              </a:defRPr>
            </a:lvl4pPr>
            <a:lvl5pPr marL="1828800" indent="0">
              <a:buNone/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E9A2BF3-F41F-C2F1-310B-7AB54C255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113506"/>
            <a:ext cx="10735201" cy="2572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ts val="1200"/>
              </a:spcBef>
              <a:spcAft>
                <a:spcPts val="1200"/>
              </a:spcAft>
              <a:defRPr sz="1050" cap="small" spc="100" baseline="0">
                <a:solidFill>
                  <a:schemeClr val="tx2"/>
                </a:solidFill>
                <a:latin typeface="Hanken Grotesk Light" pitchFamily="2" charset="0"/>
              </a:defRPr>
            </a:lvl1pPr>
          </a:lstStyle>
          <a:p>
            <a:r>
              <a:rPr lang="en-US"/>
              <a:t>WijTechniek monteursdagen 2024 – Waterbewust bouwen</a:t>
            </a:r>
          </a:p>
        </p:txBody>
      </p:sp>
    </p:spTree>
    <p:extLst>
      <p:ext uri="{BB962C8B-B14F-4D97-AF65-F5344CB8AC3E}">
        <p14:creationId xmlns:p14="http://schemas.microsoft.com/office/powerpoint/2010/main" val="30872554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llums B10 no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78943D-A515-8BEF-6777-DC94CA1B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0151"/>
            <a:ext cx="10735200" cy="11405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22B1A6-5186-5EE7-143F-0EDF361D91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E93C1-772B-4AAE-85AD-952EECEAEDD6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ABA9C59-DE49-A6A9-CA2E-2194A5C25DB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400" y="1755775"/>
            <a:ext cx="3486195" cy="4506913"/>
          </a:xfrm>
        </p:spPr>
        <p:txBody>
          <a:bodyPr lIns="0" rIns="108000"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189F3681-E990-13AA-35C3-5A83AE22EA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38902" y="1756714"/>
            <a:ext cx="3486195" cy="4506913"/>
          </a:xfrm>
        </p:spPr>
        <p:txBody>
          <a:bodyPr lIns="0" rIns="108000"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29E21E82-A45E-F894-A5CB-623D9AB4BF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3405" y="1751734"/>
            <a:ext cx="3486195" cy="4506913"/>
          </a:xfrm>
        </p:spPr>
        <p:txBody>
          <a:bodyPr lIns="0" rIns="108000"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05D12B-F15B-F434-8B8C-E43E57EDF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113506"/>
            <a:ext cx="10735201" cy="2572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ts val="1200"/>
              </a:spcBef>
              <a:spcAft>
                <a:spcPts val="1200"/>
              </a:spcAft>
              <a:defRPr sz="1050" cap="small" spc="100" baseline="0">
                <a:solidFill>
                  <a:schemeClr val="tx2"/>
                </a:solidFill>
                <a:latin typeface="Hanken Grotesk Light" pitchFamily="2" charset="0"/>
              </a:defRPr>
            </a:lvl1pPr>
          </a:lstStyle>
          <a:p>
            <a:r>
              <a:rPr lang="en-US"/>
              <a:t>WijTechniek monteursdagen 2024 – Waterbewust bouwen</a:t>
            </a:r>
          </a:p>
        </p:txBody>
      </p:sp>
    </p:spTree>
    <p:extLst>
      <p:ext uri="{BB962C8B-B14F-4D97-AF65-F5344CB8AC3E}">
        <p14:creationId xmlns:p14="http://schemas.microsoft.com/office/powerpoint/2010/main" val="3497237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ED0F1C-5DAF-489F-947D-441707F55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155CCCB-BB30-4C5B-804A-006C4AE22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22A8-9B12-4758-AE77-1B035BA0CFE0}" type="datetime1">
              <a:rPr lang="nl-NL" smtClean="0"/>
              <a:t>1-12-2025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82FBD22-CA4F-463B-85DD-A3D01D40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8AF7806-2581-4F0A-9F90-EFBF7207A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309C-7CF2-4773-BB72-C3594DBE980E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33147BF-C8C4-4D33-A48E-3747F45A98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4" y="4166"/>
            <a:ext cx="777716" cy="58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B9F1328-206A-0978-F20F-CD3AAA3C44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0"/>
            <a:ext cx="26212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1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D41E2CF-42AF-4D26-9F1B-AD21F7B26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477D8-7F02-4CBF-B5C6-8D6E6E7E4CA4}" type="datetime1">
              <a:rPr lang="nl-NL" smtClean="0"/>
              <a:t>1-12-2025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F1217A5-A993-4B0E-BFA1-D8CDB78B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nl-NL"/>
              <a:t>THANK YOU!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A39090-9B81-4992-B0A0-FFD0D8F3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309C-7CF2-4773-BB72-C3594DBE980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2D61DA-4AC5-4369-B8BE-C458F6458B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4" y="4166"/>
            <a:ext cx="777716" cy="58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F9A95D4-55F0-0406-D410-7243C6BF92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66" y="14994"/>
            <a:ext cx="4718034" cy="9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57802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D08BE4-DE29-47C0-9AC3-3340AD65A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31229A-0736-47A1-91C5-CF69B55CD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AB9CF6E-5F79-4105-85FC-E916A3A1F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20EFAE4-0A43-4D4E-BD9F-22B7DEF28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2275-E08F-4EEE-8FDC-F28D2AF5F3F5}" type="datetime1">
              <a:rPr lang="nl-NL" smtClean="0"/>
              <a:t>1-12-2025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D60495B-C8FC-440B-A6DC-37EEFC7CA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4FB11C-6EFB-4F9C-BB53-F60D4FC4F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309C-7CF2-4773-BB72-C3594DBE980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086448E-C1AE-4318-883D-589B47E25A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4" y="4166"/>
            <a:ext cx="777716" cy="58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3094E55-6CE5-F56B-E3A6-9592D09870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0"/>
            <a:ext cx="26212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8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CA2D7D-DFC0-46DD-B237-5B32C38A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DA99EDA-0B29-4589-8C72-E004C71E6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D07FA3B-35D6-4301-A0A0-89939EBF3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0720204-381D-44DC-BFE6-15EDAB2EB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66AA9-2208-445A-AC89-3664E2D8CF96}" type="datetime1">
              <a:rPr lang="nl-NL" smtClean="0"/>
              <a:t>1-12-2025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FD78D14-8C7F-4B30-ACB4-B71931DEC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AF68FA-A9B9-462F-90FD-7112B05B2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309C-7CF2-4773-BB72-C3594DBE980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497453C-AA3D-4351-A53E-4BDB6E0572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4" y="4166"/>
            <a:ext cx="777716" cy="58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997B352-9DDA-DAD5-7683-873EABE5B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0"/>
            <a:ext cx="26212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image" Target="../media/image78.png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image" Target="../media/image79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7A444F1-956D-4FF0-B67D-B09AF4331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62F1A3-F046-401F-89D2-54CBA0784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1636D0-C42E-4AF7-9540-8E78484F6E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BE4352-2FD5-443E-B0D5-12A77F4033A0}" type="datetime1">
              <a:rPr lang="nl-NL" smtClean="0"/>
              <a:t>1-12-2025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D761E9-BFF8-435E-A6BB-6E1217848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F97B7C-B728-471B-9B68-5F8C415D4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3D8C3-EFEA-458E-A740-BDB65976AD0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984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37F57F3-AECE-D976-3559-F251AC81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84176"/>
            <a:ext cx="11044238" cy="10062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stijl te </a:t>
            </a:r>
            <a:br>
              <a:rPr lang="nl-NL" dirty="0"/>
            </a:br>
            <a:r>
              <a:rPr lang="nl-NL" dirty="0"/>
              <a:t>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3F2252-11EA-B059-326C-39132E1E5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774565"/>
            <a:ext cx="11044238" cy="42245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D8C75-6249-66BB-CC2C-0CAD1C42F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2038" y="6324037"/>
            <a:ext cx="4889499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072843-F20D-EC0F-D21A-7E685A9CF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500" y="6324037"/>
            <a:ext cx="3600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000"/>
              </a:lnSpc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1B71BB4A-7DC0-41F9-B589-288E53C2F0C1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169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dt="0"/>
  <p:txStyles>
    <p:titleStyle>
      <a:lvl1pPr algn="l" defTabSz="914400" rtl="0" eaLnBrk="1" latinLnBrk="0" hangingPunct="1">
        <a:lnSpc>
          <a:spcPts val="5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77">
          <p15:clr>
            <a:srgbClr val="F26B43"/>
          </p15:clr>
        </p15:guide>
        <p15:guide id="2" pos="3749">
          <p15:clr>
            <a:srgbClr val="F26B43"/>
          </p15:clr>
        </p15:guide>
        <p15:guide id="3" pos="7317">
          <p15:clr>
            <a:srgbClr val="F26B43"/>
          </p15:clr>
        </p15:guide>
        <p15:guide id="4" pos="360">
          <p15:clr>
            <a:srgbClr val="F26B43"/>
          </p15:clr>
        </p15:guide>
        <p15:guide id="5" pos="3935">
          <p15:clr>
            <a:srgbClr val="F26B43"/>
          </p15:clr>
        </p15:guide>
        <p15:guide id="7" orient="horz" pos="242">
          <p15:clr>
            <a:srgbClr val="F26B43"/>
          </p15:clr>
        </p15:guide>
        <p15:guide id="8" orient="horz" pos="377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EFB10-3386-3E81-C55A-261CDA597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20C68-B7DE-B072-1F8B-A7040BBA4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CF1F8-0E2D-3E9B-B596-4D425C7EE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233A7E-E32B-4578-8A93-CA1663C0990C}" type="datetime8">
              <a:rPr lang="en-NL" smtClean="0"/>
              <a:t>12/01/2025 12:57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C9D84-F231-7DFE-0B36-A6EE7255C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D9A8A-1625-EF5D-026E-D7EFD6929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814AEF-DCA7-4AEE-A2DC-667F6CF7D30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4272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F5525E-58EE-63DB-1414-D471C412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365125"/>
            <a:ext cx="10800000" cy="61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23CA3-81D1-EA1F-7E02-EB9E83E14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25625"/>
            <a:ext cx="1080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9835A-3C7F-1CB8-063E-B586C14D9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9523" y="6528875"/>
            <a:ext cx="252000" cy="216000"/>
          </a:xfrm>
          <a:prstGeom prst="rect">
            <a:avLst/>
          </a:prstGeom>
        </p:spPr>
        <p:txBody>
          <a:bodyPr vert="horz" lIns="0" tIns="0" rIns="0" bIns="0" rtlCol="0" anchor="ctr" anchorCtr="1"/>
          <a:lstStyle>
            <a:lvl1pPr algn="r">
              <a:defRPr sz="1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8AF1844C-ADA1-7140-85E6-A264C6E7670A}" type="slidenum">
              <a:rPr lang="en-NL" smtClean="0"/>
              <a:pPr/>
              <a:t>‹nr.›</a:t>
            </a:fld>
            <a:endParaRPr lang="en-NL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8136E82-2B36-7E4B-0D3E-5CAE753FC2F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841733" y="113125"/>
            <a:ext cx="22758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48.svg"/><Relationship Id="rId5" Type="http://schemas.openxmlformats.org/officeDocument/2006/relationships/image" Target="../media/image147.png"/><Relationship Id="rId4" Type="http://schemas.openxmlformats.org/officeDocument/2006/relationships/image" Target="../media/image14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105.png"/><Relationship Id="rId10" Type="http://schemas.openxmlformats.org/officeDocument/2006/relationships/image" Target="../media/image110.jpg"/><Relationship Id="rId4" Type="http://schemas.openxmlformats.org/officeDocument/2006/relationships/image" Target="../media/image104.jpg"/><Relationship Id="rId9" Type="http://schemas.openxmlformats.org/officeDocument/2006/relationships/image" Target="../media/image10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13" Type="http://schemas.openxmlformats.org/officeDocument/2006/relationships/image" Target="../media/image114.png"/><Relationship Id="rId18" Type="http://schemas.openxmlformats.org/officeDocument/2006/relationships/image" Target="../media/image119.jpeg"/><Relationship Id="rId26" Type="http://schemas.openxmlformats.org/officeDocument/2006/relationships/image" Target="../media/image127.png"/><Relationship Id="rId3" Type="http://schemas.openxmlformats.org/officeDocument/2006/relationships/image" Target="../media/image112.png"/><Relationship Id="rId21" Type="http://schemas.openxmlformats.org/officeDocument/2006/relationships/image" Target="../media/image122.png"/><Relationship Id="rId7" Type="http://schemas.openxmlformats.org/officeDocument/2006/relationships/image" Target="../media/image110.jp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2" Type="http://schemas.openxmlformats.org/officeDocument/2006/relationships/image" Target="../media/image111.png"/><Relationship Id="rId16" Type="http://schemas.openxmlformats.org/officeDocument/2006/relationships/image" Target="../media/image117.png"/><Relationship Id="rId20" Type="http://schemas.openxmlformats.org/officeDocument/2006/relationships/image" Target="../media/image121.jpeg"/><Relationship Id="rId29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customXml" Target="../ink/ink1.xml"/><Relationship Id="rId24" Type="http://schemas.openxmlformats.org/officeDocument/2006/relationships/image" Target="../media/image125.png"/><Relationship Id="rId5" Type="http://schemas.openxmlformats.org/officeDocument/2006/relationships/image" Target="../media/image108.png"/><Relationship Id="rId15" Type="http://schemas.openxmlformats.org/officeDocument/2006/relationships/image" Target="../media/image116.jpeg"/><Relationship Id="rId23" Type="http://schemas.openxmlformats.org/officeDocument/2006/relationships/image" Target="../media/image124.jpeg"/><Relationship Id="rId28" Type="http://schemas.openxmlformats.org/officeDocument/2006/relationships/image" Target="../media/image129.png"/><Relationship Id="rId10" Type="http://schemas.openxmlformats.org/officeDocument/2006/relationships/image" Target="../media/image105.png"/><Relationship Id="rId19" Type="http://schemas.openxmlformats.org/officeDocument/2006/relationships/image" Target="../media/image120.png"/><Relationship Id="rId31" Type="http://schemas.openxmlformats.org/officeDocument/2006/relationships/image" Target="../media/image132.jpg"/><Relationship Id="rId4" Type="http://schemas.openxmlformats.org/officeDocument/2006/relationships/image" Target="../media/image104.jpg"/><Relationship Id="rId9" Type="http://schemas.openxmlformats.org/officeDocument/2006/relationships/image" Target="../media/image106.jpg"/><Relationship Id="rId14" Type="http://schemas.openxmlformats.org/officeDocument/2006/relationships/image" Target="../media/image115.tiff"/><Relationship Id="rId22" Type="http://schemas.openxmlformats.org/officeDocument/2006/relationships/image" Target="../media/image123.jpeg"/><Relationship Id="rId27" Type="http://schemas.openxmlformats.org/officeDocument/2006/relationships/image" Target="../media/image128.png"/><Relationship Id="rId30" Type="http://schemas.openxmlformats.org/officeDocument/2006/relationships/image" Target="../media/image13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6.jpeg"/><Relationship Id="rId4" Type="http://schemas.openxmlformats.org/officeDocument/2006/relationships/image" Target="../media/image1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35.jpg"/><Relationship Id="rId4" Type="http://schemas.openxmlformats.org/officeDocument/2006/relationships/image" Target="../media/image1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77D26-D6BD-CCC5-2C05-7BE8B1E5C3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0" y="-1006213"/>
            <a:ext cx="11044238" cy="1006213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l-NL" dirty="0"/>
              <a:t>Voorblad</a:t>
            </a:r>
          </a:p>
        </p:txBody>
      </p:sp>
    </p:spTree>
    <p:extLst>
      <p:ext uri="{BB962C8B-B14F-4D97-AF65-F5344CB8AC3E}">
        <p14:creationId xmlns:p14="http://schemas.microsoft.com/office/powerpoint/2010/main" val="143333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FFEA3-1029-F759-20DB-AD8A2D295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Even voorstellen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EC3B6-A258-33BC-1167-2EE320364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1844C-ADA1-7140-85E6-A264C6E7670A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6798A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6798AD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62833F-D15E-0121-264E-A118B4D68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78824" y="1568824"/>
            <a:ext cx="4751259" cy="4627189"/>
          </a:xfrm>
        </p:spPr>
        <p:txBody>
          <a:bodyPr numCol="1"/>
          <a:lstStyle/>
          <a:p>
            <a:r>
              <a:rPr lang="en-GB" sz="2400" b="1" dirty="0">
                <a:solidFill>
                  <a:schemeClr val="accent1"/>
                </a:solidFill>
              </a:rPr>
              <a:t>Nick Post</a:t>
            </a:r>
          </a:p>
          <a:p>
            <a:r>
              <a:rPr lang="en-GB" dirty="0"/>
              <a:t>Water Specialist &amp; Regulations</a:t>
            </a:r>
          </a:p>
          <a:p>
            <a:endParaRPr lang="en-GB" dirty="0"/>
          </a:p>
          <a:p>
            <a:r>
              <a:rPr lang="en-GB" sz="1400" dirty="0"/>
              <a:t>NEN 3215, </a:t>
            </a:r>
            <a:r>
              <a:rPr lang="en-GB" sz="1400" dirty="0" err="1"/>
              <a:t>Gebouwriolering</a:t>
            </a:r>
            <a:r>
              <a:rPr lang="en-GB" sz="1400" dirty="0"/>
              <a:t> (</a:t>
            </a:r>
            <a:r>
              <a:rPr lang="en-GB" sz="1400" dirty="0" err="1"/>
              <a:t>Voorzitter</a:t>
            </a:r>
            <a:r>
              <a:rPr lang="en-GB" sz="1400" dirty="0"/>
              <a:t>)</a:t>
            </a:r>
          </a:p>
          <a:p>
            <a:r>
              <a:rPr lang="en-GB" sz="1400" dirty="0"/>
              <a:t>NEN 1006, </a:t>
            </a:r>
            <a:r>
              <a:rPr lang="en-GB" sz="1400" dirty="0" err="1"/>
              <a:t>Leidingwatersystemen</a:t>
            </a:r>
            <a:r>
              <a:rPr lang="en-GB" sz="1400" dirty="0"/>
              <a:t> (+ </a:t>
            </a:r>
            <a:r>
              <a:rPr lang="en-GB" sz="1400" dirty="0" err="1"/>
              <a:t>Waterwerkbladen</a:t>
            </a:r>
            <a:r>
              <a:rPr lang="en-GB" sz="1400" dirty="0"/>
              <a:t>)</a:t>
            </a:r>
          </a:p>
          <a:p>
            <a:r>
              <a:rPr lang="en-GB" sz="1400" dirty="0"/>
              <a:t>CEN/TC WG 21 (EN-12056) Building drainage services</a:t>
            </a:r>
          </a:p>
          <a:p>
            <a:r>
              <a:rPr lang="en-GB" sz="1400" dirty="0"/>
              <a:t>CEN/TC WG 50 (EN-16941 part 1 &amp; 2)</a:t>
            </a:r>
          </a:p>
          <a:p>
            <a:r>
              <a:rPr lang="en-GB" sz="1400" dirty="0"/>
              <a:t>Policy Advisory Committee (PAC), Water Europe</a:t>
            </a:r>
          </a:p>
          <a:p>
            <a:r>
              <a:rPr lang="en-GB" sz="1400" b="1" dirty="0" err="1"/>
              <a:t>Expertgroep</a:t>
            </a:r>
            <a:r>
              <a:rPr lang="en-GB" sz="1400" b="1" dirty="0"/>
              <a:t> Circular Water, Water Alliance (Vice-Chair)</a:t>
            </a:r>
          </a:p>
          <a:p>
            <a:r>
              <a:rPr lang="en-GB" sz="1400" dirty="0"/>
              <a:t>TVVL </a:t>
            </a:r>
            <a:r>
              <a:rPr lang="en-GB" sz="1400" dirty="0" err="1"/>
              <a:t>Expertgroep</a:t>
            </a:r>
            <a:r>
              <a:rPr lang="en-GB" sz="1400" dirty="0"/>
              <a:t> Sanitaire </a:t>
            </a:r>
            <a:r>
              <a:rPr lang="en-GB" sz="1400" dirty="0" err="1"/>
              <a:t>Technieken</a:t>
            </a:r>
            <a:endParaRPr lang="en-GB" sz="1400" dirty="0"/>
          </a:p>
          <a:p>
            <a:r>
              <a:rPr lang="en-GB" sz="1400" dirty="0" err="1"/>
              <a:t>Adviseur</a:t>
            </a:r>
            <a:r>
              <a:rPr lang="en-GB" sz="1400" dirty="0"/>
              <a:t> International Code Council</a:t>
            </a:r>
          </a:p>
          <a:p>
            <a:endParaRPr lang="en-GB" dirty="0"/>
          </a:p>
          <a:p>
            <a:r>
              <a:rPr lang="en-GB" sz="1400" u="sng" dirty="0" err="1">
                <a:solidFill>
                  <a:schemeClr val="accent1"/>
                </a:solidFill>
              </a:rPr>
              <a:t>nick.post@hydraloop.com</a:t>
            </a:r>
            <a:r>
              <a:rPr lang="en-GB" sz="1400" u="sng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806DDB-73D5-E482-0AF3-9F5B5E412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t="7185" r="14941" b="11535"/>
          <a:stretch/>
        </p:blipFill>
        <p:spPr>
          <a:xfrm>
            <a:off x="10130083" y="3725457"/>
            <a:ext cx="1569792" cy="2389873"/>
          </a:xfrm>
          <a:prstGeom prst="roundRect">
            <a:avLst>
              <a:gd name="adj" fmla="val 9644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725252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E6C7F-3979-1C3E-6199-AA94C7BED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217" y="365125"/>
            <a:ext cx="7711058" cy="1325563"/>
          </a:xfrm>
        </p:spPr>
        <p:txBody>
          <a:bodyPr/>
          <a:lstStyle/>
          <a:p>
            <a:r>
              <a:rPr lang="nl-NL" dirty="0"/>
              <a:t>Achtergrond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3820FE-A953-D69E-FC5F-FEFBF4D63E64}"/>
              </a:ext>
            </a:extLst>
          </p:cNvPr>
          <p:cNvSpPr txBox="1"/>
          <p:nvPr/>
        </p:nvSpPr>
        <p:spPr>
          <a:xfrm>
            <a:off x="4167188" y="1397675"/>
            <a:ext cx="78114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Initiatief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Vitens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Provincie Gelderland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Waterschap Vallei &amp; Veluwe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Start september 2023, eerste opgeleverde documenten december 2024, nu lobby op 3 pijlers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Aanleiding: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Drinkwaterschaarste verhindert nieuwbouw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Waterzuinig bouwen is noodzaak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165145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F33557-E67E-F93B-E03D-15322B0E1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Achtergrond (2)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F9E055-F51B-6792-B430-B4866AE95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15" y="1514728"/>
            <a:ext cx="7558717" cy="4530725"/>
          </a:xfrm>
        </p:spPr>
        <p:txBody>
          <a:bodyPr/>
          <a:lstStyle/>
          <a:p>
            <a:pPr>
              <a:buClr>
                <a:srgbClr val="0993A8"/>
              </a:buClr>
            </a:pPr>
            <a:r>
              <a:rPr lang="nl-NL" dirty="0"/>
              <a:t>40 bouwpartners</a:t>
            </a:r>
          </a:p>
          <a:p>
            <a:pPr>
              <a:buClr>
                <a:srgbClr val="0993A8"/>
              </a:buClr>
            </a:pPr>
            <a:r>
              <a:rPr lang="nl-NL" dirty="0"/>
              <a:t>Krachten bundelen en kennis delen</a:t>
            </a:r>
          </a:p>
          <a:p>
            <a:pPr>
              <a:buClr>
                <a:srgbClr val="0993A8"/>
              </a:buClr>
            </a:pPr>
            <a:r>
              <a:rPr lang="nl-NL" dirty="0"/>
              <a:t>Provincie Utrecht en Zuid-Holland aangehaakt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1100211-4BDB-11A7-AC92-EAA88A3F7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15" y="3001960"/>
            <a:ext cx="6885785" cy="385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211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7642-63B3-BE27-2159-DA90512DC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567" y="394621"/>
            <a:ext cx="7558717" cy="1325563"/>
          </a:xfrm>
        </p:spPr>
        <p:txBody>
          <a:bodyPr/>
          <a:lstStyle/>
          <a:p>
            <a:r>
              <a:rPr lang="en-US" dirty="0" err="1"/>
              <a:t>Landelijke</a:t>
            </a:r>
            <a:r>
              <a:rPr lang="en-US" dirty="0"/>
              <a:t> </a:t>
            </a:r>
            <a:r>
              <a:rPr lang="en-US" dirty="0" err="1"/>
              <a:t>wateropgave</a:t>
            </a:r>
            <a:endParaRPr lang="LID4096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0975341-721C-AFDF-14AF-4174D0974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302" y="315926"/>
            <a:ext cx="8418536" cy="470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10699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4AA0E-2217-07E4-36E6-A1B037F85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">
            <a:extLst>
              <a:ext uri="{FF2B5EF4-FFF2-40B4-BE49-F238E27FC236}">
                <a16:creationId xmlns:a16="http://schemas.microsoft.com/office/drawing/2014/main" id="{E912E247-1BD8-13ED-21D1-6EB4CBEFC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-1"/>
            <a:ext cx="4876800" cy="6895691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886C8AC-A6B1-548E-5157-845C7FC3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Urgentie</a:t>
            </a:r>
          </a:p>
        </p:txBody>
      </p:sp>
    </p:spTree>
    <p:extLst>
      <p:ext uri="{BB962C8B-B14F-4D97-AF65-F5344CB8AC3E}">
        <p14:creationId xmlns:p14="http://schemas.microsoft.com/office/powerpoint/2010/main" val="3248032408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03F7F-37AD-8CF9-5979-B99797BE3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9C45594-EB47-62D9-CB5B-894DE2085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Urgentie (2)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7A0DA8B7-8191-D56D-99C5-D87EFEF59153}"/>
              </a:ext>
            </a:extLst>
          </p:cNvPr>
          <p:cNvSpPr txBox="1"/>
          <p:nvPr/>
        </p:nvSpPr>
        <p:spPr>
          <a:xfrm>
            <a:off x="4167188" y="1397675"/>
            <a:ext cx="739007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Kamerbrief Water en Bodem sturend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Nationaal Plan van Aanpak Drinkwaterbesparing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Drinkwaterverbruik in 2035 met 20% verlaagd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Particulieren: 128 l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 100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l.p.p.p.d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Wingdings" panose="05000000000000000000" pitchFamily="2" charset="2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 Bedrijven: reductie van 20%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58726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DF921-0306-CE1B-9A01-157595E8D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294A93-62D4-2FA1-9091-95A40A89C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Proces</a:t>
            </a:r>
            <a:endParaRPr lang="en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9B82970-8316-9FC6-7587-12F5C6FA2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98" y="1690688"/>
            <a:ext cx="7558717" cy="4530725"/>
          </a:xfrm>
        </p:spPr>
        <p:txBody>
          <a:bodyPr/>
          <a:lstStyle/>
          <a:p>
            <a:pPr>
              <a:buClr>
                <a:srgbClr val="0993A8"/>
              </a:buClr>
            </a:pPr>
            <a:r>
              <a:rPr lang="nl-NL" dirty="0"/>
              <a:t>Ambitie woningen </a:t>
            </a:r>
          </a:p>
          <a:p>
            <a:pPr lvl="1">
              <a:buClr>
                <a:srgbClr val="0993A8"/>
              </a:buClr>
              <a:buFont typeface="Wingdings" panose="05000000000000000000" pitchFamily="2" charset="2"/>
              <a:buChar char="ü"/>
            </a:pPr>
            <a:r>
              <a:rPr lang="nl-NL" dirty="0"/>
              <a:t>Maximaal 80 </a:t>
            </a:r>
            <a:r>
              <a:rPr lang="nl-NL" dirty="0" err="1"/>
              <a:t>l.p.p.p.d</a:t>
            </a:r>
            <a:endParaRPr lang="nl-NL" dirty="0"/>
          </a:p>
          <a:p>
            <a:pPr lvl="1">
              <a:buClr>
                <a:srgbClr val="0993A8"/>
              </a:buClr>
              <a:buFont typeface="Wingdings" panose="05000000000000000000" pitchFamily="2" charset="2"/>
              <a:buChar char="ü"/>
            </a:pPr>
            <a:r>
              <a:rPr lang="nl-NL"/>
              <a:t>Mogelijk </a:t>
            </a:r>
            <a:r>
              <a:rPr lang="nl-NL" dirty="0"/>
              <a:t>50 </a:t>
            </a:r>
            <a:r>
              <a:rPr lang="nl-NL" dirty="0" err="1"/>
              <a:t>l.p.p.p.d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9854293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5A0F6-7055-DC08-D4D7-2E15FDC40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E29850-1A67-ECA0-F405-B52C961D9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Proces (2)</a:t>
            </a:r>
            <a:endParaRPr lang="en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B60DDA5-0BDD-53E6-C811-622D89FFD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98" y="1690688"/>
            <a:ext cx="7558717" cy="4530725"/>
          </a:xfrm>
        </p:spPr>
        <p:txBody>
          <a:bodyPr/>
          <a:lstStyle/>
          <a:p>
            <a:pPr>
              <a:buClr>
                <a:srgbClr val="0993A8"/>
              </a:buClr>
              <a:buFont typeface="Wingdings" panose="05000000000000000000" pitchFamily="2" charset="2"/>
              <a:buChar char="§"/>
            </a:pPr>
            <a:r>
              <a:rPr lang="nl-NL" dirty="0"/>
              <a:t>Vier werkgroepen</a:t>
            </a:r>
          </a:p>
          <a:p>
            <a:pPr lvl="1">
              <a:buClr>
                <a:srgbClr val="0993A8"/>
              </a:buClr>
              <a:buFont typeface="Wingdings" panose="05000000000000000000" pitchFamily="2" charset="2"/>
              <a:buChar char="§"/>
            </a:pPr>
            <a:r>
              <a:rPr lang="nl-NL" dirty="0"/>
              <a:t>Waterbesparende technieken</a:t>
            </a:r>
          </a:p>
          <a:p>
            <a:pPr lvl="1">
              <a:buClr>
                <a:srgbClr val="0993A8"/>
              </a:buClr>
            </a:pP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Financiën</a:t>
            </a:r>
          </a:p>
          <a:p>
            <a:pPr lvl="1">
              <a:buClr>
                <a:srgbClr val="0993A8"/>
              </a:buClr>
              <a:buFont typeface="Wingdings" panose="05000000000000000000" pitchFamily="2" charset="2"/>
              <a:buChar char="§"/>
            </a:pPr>
            <a:r>
              <a:rPr lang="nl-NL" dirty="0"/>
              <a:t>Juridische zaken</a:t>
            </a:r>
          </a:p>
          <a:p>
            <a:pPr lvl="1">
              <a:buClr>
                <a:srgbClr val="0993A8"/>
              </a:buClr>
              <a:buFont typeface="Wingdings" panose="05000000000000000000" pitchFamily="2" charset="2"/>
              <a:buChar char="§"/>
            </a:pPr>
            <a:r>
              <a:rPr lang="nl-NL" dirty="0"/>
              <a:t>Schaalbare aanpak (voorbeelden)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6424163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F9922-B7A5-E07E-C440-158100EA8C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Waterbesparende technieken</a:t>
            </a:r>
            <a:endParaRPr lang="en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5B6C893-6C29-84A0-CF54-4968124ED6B2}"/>
              </a:ext>
            </a:extLst>
          </p:cNvPr>
          <p:cNvSpPr txBox="1"/>
          <p:nvPr/>
        </p:nvSpPr>
        <p:spPr>
          <a:xfrm>
            <a:off x="9150977" y="152866"/>
            <a:ext cx="1724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 Pro Semibold" panose="020F0502020204030204" pitchFamily="34" charset="0"/>
                <a:ea typeface="+mn-ea"/>
                <a:cs typeface="+mn-cs"/>
              </a:rPr>
              <a:t>Bouwtafel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 Pro Semibold" panose="020F0502020204030204" pitchFamily="34" charset="0"/>
                <a:ea typeface="+mn-ea"/>
                <a:cs typeface="+mn-cs"/>
              </a:rPr>
              <a:t>Waterzuinige Wijken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E5A4B58-46C1-2611-20EF-F82AD230B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48925" y="476032"/>
            <a:ext cx="1283329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41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E6C7F-3979-1C3E-6199-AA94C7BED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217" y="365125"/>
            <a:ext cx="7711058" cy="1325563"/>
          </a:xfrm>
        </p:spPr>
        <p:txBody>
          <a:bodyPr/>
          <a:lstStyle/>
          <a:p>
            <a:r>
              <a:rPr lang="nl-NL" dirty="0"/>
              <a:t>Ambitie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3820FE-A953-D69E-FC5F-FEFBF4D63E64}"/>
              </a:ext>
            </a:extLst>
          </p:cNvPr>
          <p:cNvSpPr txBox="1"/>
          <p:nvPr/>
        </p:nvSpPr>
        <p:spPr>
          <a:xfrm>
            <a:off x="4167188" y="1397675"/>
            <a:ext cx="739007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Woningen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Van 128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l.p.p.p.d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naar minimaal 80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l.p.p.p.d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mogelijk 50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l.p.p.p.d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752406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E5407-24CE-4715-9BA3-2259A3AA43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Ebrima" panose="02000000000000000000" pitchFamily="2" charset="0"/>
              </a:rPr>
              <a:t>Water Alliance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74FAC8E-277F-4064-8452-BA73A5EA13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nl-NL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Risicobeheer circulaire watersystemen</a:t>
            </a:r>
          </a:p>
          <a:p>
            <a:pPr algn="r"/>
            <a:endParaRPr lang="nl-NL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7ABB585-FAB6-AF75-99AE-C5CC68DCF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739" b="34950"/>
          <a:stretch/>
        </p:blipFill>
        <p:spPr>
          <a:xfrm>
            <a:off x="7378212" y="794823"/>
            <a:ext cx="4561742" cy="136808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A699EA2-2983-8A84-AE75-2DFE03007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25" y="769521"/>
            <a:ext cx="3560071" cy="114300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1D2E456-787D-DE9C-4314-B3BB76366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19" y="3429000"/>
            <a:ext cx="3519577" cy="197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3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7E0EA-FE91-DC41-2CB3-20D173CDF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18DBE-C2FB-06BF-2AC6-80D7C5CD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217" y="365125"/>
            <a:ext cx="7711058" cy="1325563"/>
          </a:xfrm>
        </p:spPr>
        <p:txBody>
          <a:bodyPr/>
          <a:lstStyle/>
          <a:p>
            <a:r>
              <a:rPr lang="nl-NL" dirty="0"/>
              <a:t>Waterrad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56DD5A-0F1D-1B04-4062-FFE63369D481}"/>
              </a:ext>
            </a:extLst>
          </p:cNvPr>
          <p:cNvSpPr txBox="1"/>
          <p:nvPr/>
        </p:nvSpPr>
        <p:spPr>
          <a:xfrm>
            <a:off x="4167188" y="1397675"/>
            <a:ext cx="73900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Prioriteitsvolgorde waterzuinig bouwen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Kapstok voor menukaart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Graphic 1857966055">
            <a:extLst>
              <a:ext uri="{FF2B5EF4-FFF2-40B4-BE49-F238E27FC236}">
                <a16:creationId xmlns:a16="http://schemas.microsoft.com/office/drawing/2014/main" id="{9AE41CCE-5847-1CE3-2211-AE1911109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8914" y="1690688"/>
            <a:ext cx="4613086" cy="461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47559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7642-63B3-BE27-2159-DA90512DC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567" y="394621"/>
            <a:ext cx="7558717" cy="1325563"/>
          </a:xfrm>
        </p:spPr>
        <p:txBody>
          <a:bodyPr/>
          <a:lstStyle/>
          <a:p>
            <a:r>
              <a:rPr lang="en-US" dirty="0" err="1"/>
              <a:t>Landelijke</a:t>
            </a:r>
            <a:r>
              <a:rPr lang="en-US" dirty="0"/>
              <a:t> </a:t>
            </a:r>
            <a:r>
              <a:rPr lang="en-US" dirty="0" err="1"/>
              <a:t>wateropgave</a:t>
            </a:r>
            <a:endParaRPr lang="LID4096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0975341-721C-AFDF-14AF-4174D0974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302" y="315926"/>
            <a:ext cx="8418536" cy="470856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40D7941-B84B-DACE-AD8E-5B04EF8C0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61527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4AA0E-2217-07E4-36E6-A1B037F85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">
            <a:extLst>
              <a:ext uri="{FF2B5EF4-FFF2-40B4-BE49-F238E27FC236}">
                <a16:creationId xmlns:a16="http://schemas.microsoft.com/office/drawing/2014/main" id="{E912E247-1BD8-13ED-21D1-6EB4CBEFC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-1"/>
            <a:ext cx="4876800" cy="6895691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886C8AC-A6B1-548E-5157-845C7FC3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Urgentie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44B78A7-CA35-1D12-AEE2-5C186E94D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04" y="0"/>
            <a:ext cx="12256008" cy="689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00266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F33557-E67E-F93B-E03D-15322B0E1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Achtergrond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F9E055-F51B-6792-B430-B4866AE95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40 bouwpartners</a:t>
            </a:r>
          </a:p>
          <a:p>
            <a:r>
              <a:rPr lang="nl-NL" dirty="0"/>
              <a:t>Krachten bundelen en kennis delen</a:t>
            </a:r>
          </a:p>
          <a:p>
            <a:r>
              <a:rPr lang="nl-NL" dirty="0"/>
              <a:t>Provincie Utrecht en Zuid-Holland aangehaakt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1100211-4BDB-11A7-AC92-EAA88A3F7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02" y="3340289"/>
            <a:ext cx="6153867" cy="344616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57D0BDF-C420-94E4-D317-EECDCBB9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13791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49F54-A40F-265F-0EFC-2465FD5F4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92AA-7C65-FD9A-CFF2-32F72915B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217" y="365125"/>
            <a:ext cx="7711058" cy="1325563"/>
          </a:xfrm>
        </p:spPr>
        <p:txBody>
          <a:bodyPr/>
          <a:lstStyle/>
          <a:p>
            <a:r>
              <a:rPr lang="nl-NL" dirty="0"/>
              <a:t>Realisatie</a:t>
            </a:r>
            <a:endParaRPr lang="en-NL" dirty="0"/>
          </a:p>
        </p:txBody>
      </p:sp>
      <p:pic>
        <p:nvPicPr>
          <p:cNvPr id="4" name="Graphic 1857966055">
            <a:extLst>
              <a:ext uri="{FF2B5EF4-FFF2-40B4-BE49-F238E27FC236}">
                <a16:creationId xmlns:a16="http://schemas.microsoft.com/office/drawing/2014/main" id="{0FFD70B2-9E70-6A4B-61D7-A91034D84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2123" y="1122457"/>
            <a:ext cx="4613086" cy="46130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0400709-A439-9425-73D6-6FC778679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28616" y="1979448"/>
            <a:ext cx="1435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0-4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l.p.p.p.d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FEC9D58-7169-9DF2-E87F-DEA870CF0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77394" y="1979448"/>
            <a:ext cx="1559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1-37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l.p.p.p.d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833E502-A55B-777D-5936-9B957024E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375209" y="3680694"/>
            <a:ext cx="1357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52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l.p.p.p.d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13D30F5-0B6E-0120-C596-771102795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76006" y="5746942"/>
            <a:ext cx="1357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52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l.p.p.p.d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B041385-A893-F234-ACE7-B4EF1AD6F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12057" y="3680694"/>
            <a:ext cx="1357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25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l.p.p.p.d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6633346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F9922-B7A5-E07E-C440-158100EA8C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Juridische eisen en randvoorwaarden</a:t>
            </a:r>
            <a:endParaRPr lang="en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2D9F95D-9992-468E-9051-E72C8D02BF12}"/>
              </a:ext>
            </a:extLst>
          </p:cNvPr>
          <p:cNvSpPr txBox="1"/>
          <p:nvPr/>
        </p:nvSpPr>
        <p:spPr>
          <a:xfrm>
            <a:off x="9198602" y="228382"/>
            <a:ext cx="1724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 Pro Semibold" panose="020F0502020204030204" pitchFamily="34" charset="0"/>
                <a:ea typeface="+mn-ea"/>
                <a:cs typeface="+mn-cs"/>
              </a:rPr>
              <a:t>Bouwtafel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 Pro Semibold" panose="020F0502020204030204" pitchFamily="34" charset="0"/>
                <a:ea typeface="+mn-ea"/>
                <a:cs typeface="+mn-cs"/>
              </a:rPr>
              <a:t>Waterzuinige Wijken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5413699-B0B9-0B75-93C1-62D245820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63225" y="476032"/>
            <a:ext cx="1169029" cy="55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4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E6C7F-3979-1C3E-6199-AA94C7BED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217" y="123389"/>
            <a:ext cx="7711058" cy="1325563"/>
          </a:xfrm>
        </p:spPr>
        <p:txBody>
          <a:bodyPr/>
          <a:lstStyle/>
          <a:p>
            <a:r>
              <a:rPr lang="nl-NL" dirty="0"/>
              <a:t>Definities</a:t>
            </a:r>
            <a:endParaRPr lang="en-NL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645989EE-4570-1EF1-2E20-8BD3C0CA0A21}"/>
              </a:ext>
            </a:extLst>
          </p:cNvPr>
          <p:cNvSpPr txBox="1">
            <a:spLocks/>
          </p:cNvSpPr>
          <p:nvPr/>
        </p:nvSpPr>
        <p:spPr>
          <a:xfrm>
            <a:off x="4179103" y="1103387"/>
            <a:ext cx="6076112" cy="5860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>
              <a:buClr>
                <a:srgbClr val="0993A8"/>
              </a:buClr>
              <a:buFont typeface="Wingdings" panose="05000000000000000000" pitchFamily="2" charset="2"/>
              <a:buChar char="§"/>
              <a:defRPr sz="2400"/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Leidingwater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Drinkwater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Warmtapwater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Huishoudwater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Regenwater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&amp;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hemelwater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Valt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de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lucht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/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stroomt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van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een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dak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Grijswater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Licht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vervuild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afvalwater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dat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kan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worden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hergebruik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Afkomstig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van douche/bad,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wasmachine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condensatie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Zwartwater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​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Met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facaliën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oliën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vetten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vervuild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water. Al het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huishoudelijk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afvalwater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geen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grijswater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zijnde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Woning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-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collectieve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installatie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Woning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waar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huishouden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permanent in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woont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.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Collectief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alle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andere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gebouwgebonden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installaties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3A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921770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37723-C1DF-0DBC-C778-4C82F08CA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99744" y="3077155"/>
            <a:ext cx="3273990" cy="3413797"/>
          </a:xfrm>
        </p:spPr>
        <p:txBody>
          <a:bodyPr vert="horz" lIns="0" tIns="0" rIns="108000" bIns="0" rtlCol="0" anchor="t">
            <a:noAutofit/>
          </a:bodyPr>
          <a:lstStyle/>
          <a:p>
            <a:r>
              <a:rPr lang="en-US" sz="1800" b="1" dirty="0" err="1">
                <a:solidFill>
                  <a:srgbClr val="6897AD"/>
                </a:solidFill>
                <a:latin typeface="Hanken Grotesk"/>
                <a:ea typeface="Roboto Light"/>
              </a:rPr>
              <a:t>Ministerie</a:t>
            </a:r>
            <a:r>
              <a:rPr lang="en-US" sz="1800" b="1" dirty="0">
                <a:solidFill>
                  <a:srgbClr val="6897AD"/>
                </a:solidFill>
                <a:latin typeface="Hanken Grotesk"/>
                <a:ea typeface="Roboto Light"/>
              </a:rPr>
              <a:t> van </a:t>
            </a:r>
            <a:r>
              <a:rPr lang="en-US" sz="1800" b="1" dirty="0" err="1">
                <a:solidFill>
                  <a:srgbClr val="6897AD"/>
                </a:solidFill>
                <a:latin typeface="Hanken Grotesk"/>
                <a:ea typeface="Roboto Light"/>
              </a:rPr>
              <a:t>Infrastructuur</a:t>
            </a:r>
            <a:r>
              <a:rPr lang="en-US" sz="1800" b="1" dirty="0">
                <a:solidFill>
                  <a:srgbClr val="6897AD"/>
                </a:solidFill>
                <a:latin typeface="Hanken Grotesk"/>
                <a:ea typeface="Roboto Light"/>
              </a:rPr>
              <a:t> </a:t>
            </a:r>
            <a:r>
              <a:rPr lang="en-US" sz="1800" b="1" dirty="0" err="1">
                <a:solidFill>
                  <a:srgbClr val="6897AD"/>
                </a:solidFill>
                <a:latin typeface="Hanken Grotesk"/>
                <a:ea typeface="Roboto Light"/>
              </a:rPr>
              <a:t>en</a:t>
            </a:r>
            <a:r>
              <a:rPr lang="en-US" sz="1800" b="1" dirty="0">
                <a:solidFill>
                  <a:srgbClr val="6897AD"/>
                </a:solidFill>
                <a:latin typeface="Hanken Grotesk"/>
                <a:ea typeface="Roboto Light"/>
              </a:rPr>
              <a:t> </a:t>
            </a:r>
            <a:r>
              <a:rPr lang="en-US" sz="1800" b="1" dirty="0" err="1">
                <a:solidFill>
                  <a:srgbClr val="6897AD"/>
                </a:solidFill>
                <a:latin typeface="Hanken Grotesk"/>
                <a:ea typeface="Roboto Light"/>
              </a:rPr>
              <a:t>Waterstaat</a:t>
            </a:r>
            <a:r>
              <a:rPr lang="en-US" sz="1800" b="1" dirty="0">
                <a:solidFill>
                  <a:srgbClr val="6897AD"/>
                </a:solidFill>
                <a:latin typeface="Hanken Grotesk"/>
                <a:ea typeface="Roboto Light"/>
              </a:rPr>
              <a:t> </a:t>
            </a:r>
            <a:endParaRPr lang="en-US" b="1" dirty="0">
              <a:solidFill>
                <a:srgbClr val="6897AD"/>
              </a:solidFill>
            </a:endParaRPr>
          </a:p>
          <a:p>
            <a:pPr marL="285750" indent="-285750">
              <a:lnSpc>
                <a:spcPct val="90000"/>
              </a:lnSpc>
              <a:buClr>
                <a:schemeClr val="accent6"/>
              </a:buClr>
              <a:buFont typeface="Arial,Sans-Serif"/>
              <a:buChar char="•"/>
            </a:pP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Industrie </a:t>
            </a:r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en</a:t>
            </a: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woningen</a:t>
            </a: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moeten</a:t>
            </a: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 20% </a:t>
            </a:r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besparen</a:t>
            </a: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drinkwatergebruik</a:t>
            </a: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 in 2035</a:t>
            </a:r>
          </a:p>
          <a:p>
            <a:pPr marL="285750" indent="-285750">
              <a:lnSpc>
                <a:spcPct val="90000"/>
              </a:lnSpc>
              <a:buClr>
                <a:schemeClr val="accent6"/>
              </a:buClr>
              <a:buFont typeface="Arial,Sans-Serif"/>
              <a:buChar char="•"/>
            </a:pP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Van 128 </a:t>
            </a:r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naar</a:t>
            </a: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 100 liter per </a:t>
            </a:r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persoon</a:t>
            </a: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 per </a:t>
            </a:r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dag</a:t>
            </a:r>
            <a:endParaRPr lang="en-US" sz="1800" dirty="0">
              <a:solidFill>
                <a:srgbClr val="6897AD"/>
              </a:solidFill>
              <a:latin typeface="Arial"/>
              <a:cs typeface="Arial"/>
            </a:endParaRPr>
          </a:p>
          <a:p>
            <a:endParaRPr lang="en-NL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D99B93-E49B-766A-63D1-99C1E6BA9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9446" y="3077155"/>
            <a:ext cx="3403213" cy="3123590"/>
          </a:xfrm>
        </p:spPr>
        <p:txBody>
          <a:bodyPr vert="horz" lIns="0" tIns="0" rIns="108000" bIns="0" rtlCol="0" anchor="t">
            <a:noAutofit/>
          </a:bodyPr>
          <a:lstStyle/>
          <a:p>
            <a:r>
              <a:rPr lang="en-US" sz="1800" b="1" dirty="0">
                <a:solidFill>
                  <a:srgbClr val="6897AD"/>
                </a:solidFill>
                <a:latin typeface="Hanken Grotesk"/>
              </a:rPr>
              <a:t>Bronnen </a:t>
            </a:r>
            <a:r>
              <a:rPr lang="en-US" sz="1800" b="1" dirty="0" err="1">
                <a:solidFill>
                  <a:srgbClr val="6897AD"/>
                </a:solidFill>
                <a:latin typeface="Hanken Grotesk"/>
              </a:rPr>
              <a:t>voor</a:t>
            </a:r>
            <a:r>
              <a:rPr lang="en-US" sz="1800" b="1" dirty="0">
                <a:solidFill>
                  <a:srgbClr val="6897AD"/>
                </a:solidFill>
                <a:latin typeface="Hanken Grotesk"/>
              </a:rPr>
              <a:t> </a:t>
            </a:r>
            <a:r>
              <a:rPr lang="en-US" sz="1800" b="1" dirty="0" err="1">
                <a:solidFill>
                  <a:srgbClr val="6897AD"/>
                </a:solidFill>
                <a:latin typeface="Hanken Grotesk"/>
              </a:rPr>
              <a:t>huishoudwater</a:t>
            </a:r>
            <a:endParaRPr lang="en-US" sz="1800" b="1" dirty="0">
              <a:solidFill>
                <a:srgbClr val="6897AD"/>
              </a:solidFill>
            </a:endParaRPr>
          </a:p>
          <a:p>
            <a:pPr marL="285750" indent="-285750">
              <a:lnSpc>
                <a:spcPct val="90000"/>
              </a:lnSpc>
              <a:buClr>
                <a:schemeClr val="accent6"/>
              </a:buClr>
              <a:buFont typeface="Arial,Sans-Serif"/>
              <a:buChar char="•"/>
            </a:pPr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Afstromend</a:t>
            </a: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hemelwater</a:t>
            </a:r>
            <a:endParaRPr lang="en-US" sz="1800" dirty="0">
              <a:solidFill>
                <a:srgbClr val="6897AD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buClr>
                <a:schemeClr val="accent6"/>
              </a:buClr>
              <a:buFont typeface="Arial,Sans-Serif"/>
              <a:buChar char="•"/>
            </a:pPr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Grondwater</a:t>
            </a:r>
            <a:endParaRPr lang="en-US" sz="1800" dirty="0">
              <a:solidFill>
                <a:srgbClr val="6897AD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buClr>
                <a:schemeClr val="accent6"/>
              </a:buClr>
              <a:buFont typeface="Arial,Sans-Serif"/>
              <a:buChar char="•"/>
            </a:pP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Ander water - </a:t>
            </a:r>
            <a:r>
              <a:rPr lang="en-US" sz="1800" u="sng" dirty="0" err="1">
                <a:solidFill>
                  <a:srgbClr val="6897AD"/>
                </a:solidFill>
                <a:latin typeface="Arial"/>
                <a:cs typeface="Arial"/>
              </a:rPr>
              <a:t>alléén</a:t>
            </a:r>
            <a:r>
              <a:rPr lang="en-US" sz="1800" u="sng" dirty="0">
                <a:solidFill>
                  <a:srgbClr val="6897AD"/>
                </a:solidFill>
                <a:latin typeface="Arial"/>
                <a:cs typeface="Arial"/>
              </a:rPr>
              <a:t> met </a:t>
            </a:r>
            <a:r>
              <a:rPr lang="en-US" sz="1800" u="sng" dirty="0" err="1">
                <a:solidFill>
                  <a:srgbClr val="6897AD"/>
                </a:solidFill>
                <a:latin typeface="Arial"/>
                <a:cs typeface="Arial"/>
              </a:rPr>
              <a:t>goedkeuring</a:t>
            </a:r>
            <a:r>
              <a:rPr lang="en-US" sz="1800" u="sng" dirty="0">
                <a:solidFill>
                  <a:srgbClr val="6897AD"/>
                </a:solidFill>
                <a:latin typeface="Arial"/>
                <a:cs typeface="Arial"/>
              </a:rPr>
              <a:t> van </a:t>
            </a:r>
            <a:r>
              <a:rPr lang="en-US" sz="1800" u="sng" dirty="0" err="1">
                <a:solidFill>
                  <a:srgbClr val="6897AD"/>
                </a:solidFill>
                <a:latin typeface="Arial"/>
                <a:cs typeface="Arial"/>
              </a:rPr>
              <a:t>ILenT</a:t>
            </a:r>
            <a:r>
              <a:rPr lang="en-US" sz="1800" u="sng" dirty="0">
                <a:solidFill>
                  <a:srgbClr val="6897AD"/>
                </a:solidFill>
                <a:latin typeface="Arial"/>
                <a:cs typeface="Arial"/>
              </a:rPr>
              <a:t>/RIVM</a:t>
            </a:r>
          </a:p>
          <a:p>
            <a:pPr marL="285750" indent="-285750">
              <a:buChar char="•"/>
            </a:pPr>
            <a:endParaRPr lang="en-US" sz="1800" u="sng" dirty="0">
              <a:solidFill>
                <a:srgbClr val="6897AD"/>
              </a:solidFill>
            </a:endParaRPr>
          </a:p>
          <a:p>
            <a:endParaRPr lang="en-NL" sz="1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01D39-3119-F73A-27E7-912B2E4F2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7789" y="4638950"/>
            <a:ext cx="3784212" cy="2392293"/>
          </a:xfrm>
        </p:spPr>
        <p:txBody>
          <a:bodyPr vert="horz" lIns="0" tIns="45720" rIns="108000" bIns="45720" rtlCol="0" anchor="t">
            <a:noAutofit/>
          </a:bodyPr>
          <a:lstStyle/>
          <a:p>
            <a:r>
              <a:rPr lang="en-US" sz="1800" b="1" dirty="0" err="1">
                <a:solidFill>
                  <a:srgbClr val="6897AD"/>
                </a:solidFill>
                <a:latin typeface="Hanken Grotesk"/>
              </a:rPr>
              <a:t>Toepassingen</a:t>
            </a:r>
            <a:r>
              <a:rPr lang="en-US" sz="1800" b="1" dirty="0">
                <a:solidFill>
                  <a:srgbClr val="6897AD"/>
                </a:solidFill>
                <a:latin typeface="Hanken Grotesk"/>
              </a:rPr>
              <a:t> </a:t>
            </a:r>
            <a:r>
              <a:rPr lang="en-US" sz="1800" b="1" dirty="0" err="1">
                <a:solidFill>
                  <a:srgbClr val="6897AD"/>
                </a:solidFill>
                <a:latin typeface="Hanken Grotesk"/>
              </a:rPr>
              <a:t>huishoudwater</a:t>
            </a:r>
            <a:r>
              <a:rPr lang="en-US" sz="1800" b="1" dirty="0">
                <a:solidFill>
                  <a:srgbClr val="6897AD"/>
                </a:solidFill>
                <a:latin typeface="Hanken Grotesk"/>
              </a:rPr>
              <a:t> </a:t>
            </a:r>
          </a:p>
          <a:p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Woninginstallaties</a:t>
            </a: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:</a:t>
            </a:r>
          </a:p>
          <a:p>
            <a:pPr marL="285750" indent="-285750">
              <a:lnSpc>
                <a:spcPct val="90000"/>
              </a:lnSpc>
              <a:buClr>
                <a:schemeClr val="accent6"/>
              </a:buClr>
              <a:buFont typeface="Arial,Sans-Serif"/>
              <a:buChar char="•"/>
            </a:pP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Toilet, </a:t>
            </a:r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wasmachine</a:t>
            </a: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, </a:t>
            </a:r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buitenkraan</a:t>
            </a:r>
            <a:endParaRPr lang="en-US" sz="1800" dirty="0">
              <a:solidFill>
                <a:srgbClr val="6897AD"/>
              </a:solidFill>
              <a:latin typeface="Arial"/>
              <a:cs typeface="Arial"/>
            </a:endParaRPr>
          </a:p>
          <a:p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Collectieve</a:t>
            </a: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6897AD"/>
                </a:solidFill>
                <a:latin typeface="Arial"/>
                <a:cs typeface="Arial"/>
              </a:rPr>
              <a:t>installaties</a:t>
            </a: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:</a:t>
            </a:r>
          </a:p>
          <a:p>
            <a:pPr marL="285750" indent="-285750">
              <a:lnSpc>
                <a:spcPct val="90000"/>
              </a:lnSpc>
              <a:buClr>
                <a:schemeClr val="accent6"/>
              </a:buClr>
              <a:buFont typeface="Arial,Sans-Serif"/>
              <a:buChar char="•"/>
            </a:pPr>
            <a:r>
              <a:rPr lang="en-US" sz="1800" dirty="0">
                <a:solidFill>
                  <a:srgbClr val="6897AD"/>
                </a:solidFill>
                <a:latin typeface="Arial"/>
                <a:cs typeface="Arial"/>
              </a:rPr>
              <a:t>Toilet</a:t>
            </a:r>
          </a:p>
          <a:p>
            <a:pPr marL="285750" indent="-285750">
              <a:buFont typeface="Arial,Sans-Serif"/>
              <a:buChar char="•"/>
            </a:pPr>
            <a:endParaRPr lang="en-US" sz="1800" dirty="0">
              <a:solidFill>
                <a:srgbClr val="6897AD"/>
              </a:solidFill>
            </a:endParaRPr>
          </a:p>
          <a:p>
            <a:endParaRPr lang="en-NL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D5C3F7-A043-28F3-9DBB-DED8FA43B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87717" y="2700544"/>
            <a:ext cx="3273990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1" i="0" u="none" strike="noStrike" kern="1200" cap="none" spc="0" normalizeH="0" baseline="0" noProof="0" dirty="0">
                <a:ln>
                  <a:noFill/>
                </a:ln>
                <a:solidFill>
                  <a:srgbClr val="3650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Besparingsopgave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50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88311C-C4A7-4B65-7DD3-C8F7120BC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63721" y="2700544"/>
            <a:ext cx="3531879" cy="338554"/>
          </a:xfrm>
          <a:prstGeom prst="rect">
            <a:avLst/>
          </a:prstGeom>
          <a:noFill/>
        </p:spPr>
        <p:txBody>
          <a:bodyPr wrap="square" lIns="91440" tIns="0" rIns="9144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1" i="0" u="none" strike="noStrike" kern="1200" cap="none" spc="0" normalizeH="0" baseline="0" noProof="0">
                <a:ln>
                  <a:noFill/>
                </a:ln>
                <a:solidFill>
                  <a:srgbClr val="3650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Drinkwaterbesluit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50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C230AF-D862-61B7-4591-C1E681E64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72544" y="2700544"/>
            <a:ext cx="2902988" cy="338554"/>
          </a:xfrm>
          <a:prstGeom prst="rect">
            <a:avLst/>
          </a:prstGeom>
          <a:noFill/>
        </p:spPr>
        <p:txBody>
          <a:bodyPr wrap="square" lIns="91440" tIns="0" rIns="9144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1" i="0" u="none" strike="noStrike" kern="1200" cap="none" spc="0" normalizeH="0" baseline="0" noProof="0">
                <a:ln>
                  <a:noFill/>
                </a:ln>
                <a:solidFill>
                  <a:srgbClr val="3650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NEN 1006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50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A222642-91ED-9095-F601-717845A25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389139" y="3077155"/>
            <a:ext cx="3414134" cy="1698980"/>
          </a:xfrm>
          <a:prstGeom prst="rect">
            <a:avLst/>
          </a:prstGeom>
        </p:spPr>
        <p:txBody>
          <a:bodyPr vert="horz" lIns="0" tIns="0" rIns="10800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+mn-ea"/>
                <a:cs typeface="+mn-cs"/>
              </a:rPr>
              <a:t>Bronnen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+mn-ea"/>
                <a:cs typeface="+mn-cs"/>
              </a:rPr>
              <a:t>voor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+mn-ea"/>
                <a:cs typeface="+mn-cs"/>
              </a:rPr>
              <a:t>huishoudwater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897A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7907"/>
              </a:buClr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Afstromend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hemelwater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897A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7907"/>
              </a:buClr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Grondwater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897A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7907"/>
              </a:buClr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Grijswater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897A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6798A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A29631A-F842-E2A7-42FB-DB5B22F9D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6505" y="1541013"/>
            <a:ext cx="843217" cy="82283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19509C7-00B2-B548-8C5D-985E34C21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7717" y="1611021"/>
            <a:ext cx="799397" cy="75243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7383D4B-6517-61F9-E3DC-38652CEFD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3961" y="1541013"/>
            <a:ext cx="843217" cy="82283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2E7D7F-32E2-3744-B504-0EA07F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99876" y="6540523"/>
            <a:ext cx="12192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414DA1AC-312D-1E75-61EE-85A7695CA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0000" y="365125"/>
            <a:ext cx="10800000" cy="61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500" b="1">
                <a:solidFill>
                  <a:srgbClr val="0993A8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3500" b="1" i="0" u="none" strike="noStrike" kern="1200" cap="none" spc="0" normalizeH="0" baseline="0" noProof="0" dirty="0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Beleidsplannen, wet</a:t>
            </a:r>
            <a:r>
              <a:rPr kumimoji="0" lang="nl-NL" sz="3500" b="1" i="0" u="none" strike="noStrike" kern="1200" cap="none" spc="0" normalizeH="0" baseline="0" noProof="0" dirty="0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- en regelgeving</a:t>
            </a:r>
            <a:endParaRPr kumimoji="0" lang="en-NL" sz="3500" b="1" i="0" u="none" strike="noStrike" kern="1200" cap="none" spc="0" normalizeH="0" baseline="0" noProof="0" dirty="0">
              <a:ln>
                <a:noFill/>
              </a:ln>
              <a:solidFill>
                <a:srgbClr val="0993A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4006130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77F20-F958-F8D7-13F4-D1F708D10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Beleidsplannen, wet</a:t>
            </a:r>
            <a:r>
              <a:rPr lang="nl-NL" dirty="0"/>
              <a:t>- en regelgeving (2)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075D90-B0D1-A03C-F58B-FDFAD204C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1844C-ADA1-7140-85E6-A264C6E7670A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6798A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6798AD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22107D1-C2ED-3623-35C1-F6E75520D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99744" y="3077155"/>
            <a:ext cx="3273990" cy="3413797"/>
          </a:xfrm>
          <a:prstGeom prst="rect">
            <a:avLst/>
          </a:prstGeom>
        </p:spPr>
        <p:txBody>
          <a:bodyPr vert="horz" lIns="0" tIns="0" rIns="10800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Roboto Light"/>
                <a:cs typeface="+mn-cs"/>
              </a:rPr>
              <a:t>Complex huis van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Roboto Light"/>
                <a:cs typeface="+mn-cs"/>
              </a:rPr>
              <a:t>wetten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Roboto Light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Roboto Light"/>
                <a:cs typeface="+mn-cs"/>
              </a:rPr>
              <a:t>regelgeving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Roboto Light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Roboto Light"/>
                <a:cs typeface="+mn-cs"/>
              </a:rPr>
              <a:t>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Roboto Light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Roboto Light"/>
                <a:cs typeface="+mn-cs"/>
              </a:rPr>
              <a:t>richtlijnen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897A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7907"/>
              </a:buClr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Drinkwaterbesparing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enkel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mogelijk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door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toepassing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technische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maatregelen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897A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7907"/>
              </a:buClr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Waarde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van water is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gereflecteerd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prijs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897A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7907"/>
              </a:buClr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Stimulerende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maatregelen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verplichting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noodzakelijk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897A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3650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85CAD-D985-7C89-28D3-A2115CE1B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87717" y="2700544"/>
            <a:ext cx="3273990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srgbClr val="3650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Huishoudwater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50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61D128-1876-A7D0-6194-F9937BE30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717" y="1595892"/>
            <a:ext cx="843217" cy="822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97ED3C-BF18-CDDB-AF73-90F9824BE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66" y="1226957"/>
            <a:ext cx="7371727" cy="539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5489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7226C-4374-D9FA-49D2-4337A2357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123D2-5E9C-C1D3-EC47-D10085FFF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Beleidsplannen, wet</a:t>
            </a:r>
            <a:r>
              <a:rPr lang="nl-NL" dirty="0"/>
              <a:t>- en regelgeving (3)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EC7EB6-268A-BB44-9CCB-E3EBCC5EF9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1844C-ADA1-7140-85E6-A264C6E7670A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6798A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6798AD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3816A-BF69-D3A4-994F-EA1C8DDE6C4B}"/>
              </a:ext>
            </a:extLst>
          </p:cNvPr>
          <p:cNvSpPr txBox="1">
            <a:spLocks/>
          </p:cNvSpPr>
          <p:nvPr/>
        </p:nvSpPr>
        <p:spPr>
          <a:xfrm>
            <a:off x="1007584" y="1841936"/>
            <a:ext cx="3166150" cy="1698980"/>
          </a:xfrm>
          <a:prstGeom prst="rect">
            <a:avLst/>
          </a:prstGeom>
        </p:spPr>
        <p:txBody>
          <a:bodyPr vert="horz" lIns="0" tIns="45720" rIns="108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Roboto Light"/>
                <a:cs typeface="+mn-cs"/>
              </a:rPr>
              <a:t>Drinkwater onder druk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6897A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 panose="020B0604020202020204"/>
                <a:ea typeface="Roboto Light"/>
                <a:cs typeface="+mn-cs"/>
              </a:rPr>
              <a:t>Maatregelen komen traag op gang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 panose="020B0604020202020204"/>
                <a:ea typeface="Roboto Light"/>
                <a:cs typeface="+mn-cs"/>
              </a:rPr>
              <a:t>Heldere doelen, weinig concrete maatregelen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3650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682D0B8-F643-52BA-9B96-A715375E17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9446" y="1872964"/>
            <a:ext cx="3650314" cy="1615472"/>
          </a:xfrm>
        </p:spPr>
        <p:txBody>
          <a:bodyPr vert="horz" lIns="0" tIns="45720" rIns="108000" bIns="45720" rtlCol="0" anchor="t">
            <a:noAutofit/>
          </a:bodyPr>
          <a:lstStyle/>
          <a:p>
            <a:r>
              <a:rPr lang="en-US" sz="1800" b="1" dirty="0" err="1">
                <a:solidFill>
                  <a:srgbClr val="6897AD"/>
                </a:solidFill>
                <a:latin typeface="Hanken Grotesk"/>
              </a:rPr>
              <a:t>Actieprogramma</a:t>
            </a:r>
            <a:r>
              <a:rPr lang="en-US" sz="1800" b="1" dirty="0">
                <a:solidFill>
                  <a:srgbClr val="6897AD"/>
                </a:solidFill>
                <a:latin typeface="Hanken Grotesk"/>
              </a:rPr>
              <a:t> </a:t>
            </a:r>
            <a:r>
              <a:rPr lang="en-US" sz="1800" b="1" dirty="0" err="1">
                <a:solidFill>
                  <a:srgbClr val="6897AD"/>
                </a:solidFill>
                <a:latin typeface="Hanken Grotesk"/>
              </a:rPr>
              <a:t>beschikbaarheid</a:t>
            </a:r>
            <a:endParaRPr lang="en-US" sz="1800" b="1" dirty="0">
              <a:solidFill>
                <a:srgbClr val="6897AD"/>
              </a:solidFill>
            </a:endParaRPr>
          </a:p>
          <a:p>
            <a:pPr marL="285750" indent="-285750">
              <a:buChar char="•"/>
            </a:pPr>
            <a:r>
              <a:rPr lang="en-US" sz="1800" dirty="0" err="1">
                <a:solidFill>
                  <a:srgbClr val="6897AD"/>
                </a:solidFill>
              </a:rPr>
              <a:t>Vergoten</a:t>
            </a:r>
            <a:r>
              <a:rPr lang="en-US" sz="1800" dirty="0">
                <a:solidFill>
                  <a:srgbClr val="6897AD"/>
                </a:solidFill>
              </a:rPr>
              <a:t> </a:t>
            </a:r>
            <a:r>
              <a:rPr lang="en-US" sz="1800" dirty="0" err="1">
                <a:solidFill>
                  <a:srgbClr val="6897AD"/>
                </a:solidFill>
              </a:rPr>
              <a:t>vergunning</a:t>
            </a:r>
            <a:endParaRPr lang="en-US" sz="1800" dirty="0">
              <a:solidFill>
                <a:srgbClr val="6897AD"/>
              </a:solidFill>
            </a:endParaRPr>
          </a:p>
          <a:p>
            <a:pPr marL="285750" indent="-285750">
              <a:buChar char="•"/>
            </a:pPr>
            <a:r>
              <a:rPr lang="en-US" sz="1800" dirty="0" err="1">
                <a:solidFill>
                  <a:srgbClr val="6897AD"/>
                </a:solidFill>
              </a:rPr>
              <a:t>Uitbreiden</a:t>
            </a:r>
            <a:r>
              <a:rPr lang="en-US" sz="1800" dirty="0">
                <a:solidFill>
                  <a:srgbClr val="6897AD"/>
                </a:solidFill>
              </a:rPr>
              <a:t> winning</a:t>
            </a:r>
          </a:p>
          <a:p>
            <a:endParaRPr lang="en-NL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8820F2-A829-DD71-482A-DA163C0818F9}"/>
              </a:ext>
            </a:extLst>
          </p:cNvPr>
          <p:cNvSpPr txBox="1"/>
          <p:nvPr/>
        </p:nvSpPr>
        <p:spPr>
          <a:xfrm>
            <a:off x="887716" y="1465324"/>
            <a:ext cx="336184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srgbClr val="3650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Algemene Rekenkamer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50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AC5349-FAB2-DF2D-8E85-798E35464A70}"/>
              </a:ext>
            </a:extLst>
          </p:cNvPr>
          <p:cNvSpPr txBox="1"/>
          <p:nvPr/>
        </p:nvSpPr>
        <p:spPr>
          <a:xfrm>
            <a:off x="8272544" y="1496353"/>
            <a:ext cx="3414134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srgbClr val="3650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Europese Commissie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50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6575369-DB36-185C-4A8E-A6AD008842B3}"/>
              </a:ext>
            </a:extLst>
          </p:cNvPr>
          <p:cNvSpPr txBox="1">
            <a:spLocks/>
          </p:cNvSpPr>
          <p:nvPr/>
        </p:nvSpPr>
        <p:spPr>
          <a:xfrm>
            <a:off x="8389139" y="1872964"/>
            <a:ext cx="3414134" cy="1698980"/>
          </a:xfrm>
          <a:prstGeom prst="rect">
            <a:avLst/>
          </a:prstGeom>
        </p:spPr>
        <p:txBody>
          <a:bodyPr vert="horz" lIns="0" tIns="45720" rIns="108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Hanken Grotesk"/>
                <a:ea typeface="+mn-ea"/>
                <a:cs typeface="+mn-cs"/>
              </a:rPr>
              <a:t>Water Resilience Strategy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897A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ontwerp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897A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Hergebruik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897A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laatste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redmiddel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vergoten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897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capaciteit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897A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6798A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0D1798-450D-66B8-2C4D-1126B1E03F34}"/>
              </a:ext>
            </a:extLst>
          </p:cNvPr>
          <p:cNvSpPr txBox="1"/>
          <p:nvPr/>
        </p:nvSpPr>
        <p:spPr>
          <a:xfrm>
            <a:off x="4463721" y="1496353"/>
            <a:ext cx="353187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srgbClr val="3650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VEWIN / IPO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50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CEBB4D-2237-B491-41E6-075C4A564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446" y="3823787"/>
            <a:ext cx="3250993" cy="2322138"/>
          </a:xfrm>
          <a:prstGeom prst="roundRect">
            <a:avLst>
              <a:gd name="adj" fmla="val 710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8FA096-C846-DFE6-6A33-050DDD40E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16" b="17782"/>
          <a:stretch>
            <a:fillRect/>
          </a:stretch>
        </p:blipFill>
        <p:spPr>
          <a:xfrm>
            <a:off x="1007584" y="3823787"/>
            <a:ext cx="3250992" cy="2322138"/>
          </a:xfrm>
          <a:prstGeom prst="roundRect">
            <a:avLst>
              <a:gd name="adj" fmla="val 710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96F114-9C2D-7D4C-C31D-392F5AB9D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5328"/>
          <a:stretch>
            <a:fillRect/>
          </a:stretch>
        </p:blipFill>
        <p:spPr>
          <a:xfrm>
            <a:off x="8389139" y="3823787"/>
            <a:ext cx="3016735" cy="2322139"/>
          </a:xfrm>
          <a:prstGeom prst="roundRect">
            <a:avLst>
              <a:gd name="adj" fmla="val 710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9678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15A91F-67B9-4C85-9542-9DEB29CC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 err="1">
                <a:latin typeface="Verdana" panose="020B0604030504040204" pitchFamily="34" charset="0"/>
                <a:ea typeface="Verdana" panose="020B0604030504040204" pitchFamily="34" charset="0"/>
                <a:cs typeface="Ebrima" panose="02000000000000000000" pitchFamily="2" charset="0"/>
              </a:rPr>
              <a:t>WaterCampus</a:t>
            </a: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  <a:cs typeface="Ebrima" panose="02000000000000000000" pitchFamily="2" charset="0"/>
              </a:rPr>
              <a:t> Leeuwarden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73EFFD0-E217-EC08-A202-121BB257E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637" y="1429270"/>
            <a:ext cx="7848508" cy="5220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jdelijke aanduiding voor datum 8">
            <a:extLst>
              <a:ext uri="{FF2B5EF4-FFF2-40B4-BE49-F238E27FC236}">
                <a16:creationId xmlns:a16="http://schemas.microsoft.com/office/drawing/2014/main" id="{391AFB40-7E51-4440-9C6D-7D719769C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8462-82D6-4F26-8E5D-DD2E45DBF604}" type="datetime1">
              <a:rPr lang="nl-NL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1-12-2025</a:t>
            </a:fld>
            <a:endParaRPr lang="nl-NL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162449FA-5D54-4B4A-B981-0C240A36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FCBBBEB7-A68F-4354-866E-14DE71CD9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309C-7CF2-4773-BB72-C3594DBE980E}" type="slidenum">
              <a:rPr lang="nl-NL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</a:t>
            </a:fld>
            <a:endParaRPr lang="nl-NL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3BF6082B-A2AC-4A51-F077-B602DCDF4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54" y="5001977"/>
            <a:ext cx="2021494" cy="153438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"/>
          </a:effec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EF7ABABB-D2C8-DE7B-E7F4-D705E8A88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6473536" y="4270664"/>
            <a:ext cx="2169380" cy="453927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6A7EAF94-51FD-DF0B-DA48-48FF43B7F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571748" y="3233875"/>
            <a:ext cx="2066443" cy="891316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CDDB4534-323D-8022-61DA-591B7995F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5933209" y="2000303"/>
            <a:ext cx="969659" cy="750189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1A0FC836-EA44-49C4-87DB-DF7B58CFA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522926" y="4270664"/>
            <a:ext cx="2236110" cy="1166533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2B1B8030-265C-BA8F-5A31-80B9D5DED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231732" y="3620433"/>
            <a:ext cx="1392223" cy="577494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F5A049CC-F969-18B4-2BAD-DB874364B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233382" y="2076289"/>
            <a:ext cx="257963" cy="261666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1D61F854-068A-9D84-DE06-71253B426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6" y="4484436"/>
            <a:ext cx="2390775" cy="191452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4EFA372-1BC3-6A04-F8C1-9CB460CC6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82" y="2882245"/>
            <a:ext cx="3105150" cy="14763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"/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9D05404-99D9-AFD0-7049-8A35F5A20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82" y="1402086"/>
            <a:ext cx="3106800" cy="134840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"/>
          </a:effec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F78CFA48-05AB-669B-FDB0-5267A3929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68" y="1557390"/>
            <a:ext cx="5153025" cy="88582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"/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AE12076-B9B7-9AB7-BE04-7D6BB1355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91" y="2570715"/>
            <a:ext cx="3410535" cy="132631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A3954FB-DA06-E219-FD26-995695330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16" y="4034059"/>
            <a:ext cx="3409200" cy="138106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5465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21318-43C8-00BD-0005-7221D805F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5163D1-CB15-5035-B2DD-FE97701E8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3429" y="-14748"/>
            <a:ext cx="5608571" cy="6872748"/>
          </a:xfrm>
          <a:custGeom>
            <a:avLst/>
            <a:gdLst>
              <a:gd name="connsiteX0" fmla="*/ 0 w 5608571"/>
              <a:gd name="connsiteY0" fmla="*/ 0 h 6858000"/>
              <a:gd name="connsiteX1" fmla="*/ 5608571 w 5608571"/>
              <a:gd name="connsiteY1" fmla="*/ 0 h 6858000"/>
              <a:gd name="connsiteX2" fmla="*/ 5608571 w 5608571"/>
              <a:gd name="connsiteY2" fmla="*/ 6858000 h 6858000"/>
              <a:gd name="connsiteX3" fmla="*/ 0 w 5608571"/>
              <a:gd name="connsiteY3" fmla="*/ 6858000 h 6858000"/>
              <a:gd name="connsiteX4" fmla="*/ 0 w 5608571"/>
              <a:gd name="connsiteY4" fmla="*/ 0 h 6858000"/>
              <a:gd name="connsiteX0" fmla="*/ 1401096 w 5608571"/>
              <a:gd name="connsiteY0" fmla="*/ 0 h 6872748"/>
              <a:gd name="connsiteX1" fmla="*/ 5608571 w 5608571"/>
              <a:gd name="connsiteY1" fmla="*/ 14748 h 6872748"/>
              <a:gd name="connsiteX2" fmla="*/ 5608571 w 5608571"/>
              <a:gd name="connsiteY2" fmla="*/ 6872748 h 6872748"/>
              <a:gd name="connsiteX3" fmla="*/ 0 w 5608571"/>
              <a:gd name="connsiteY3" fmla="*/ 6872748 h 6872748"/>
              <a:gd name="connsiteX4" fmla="*/ 1401096 w 5608571"/>
              <a:gd name="connsiteY4" fmla="*/ 0 h 68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8571" h="6872748">
                <a:moveTo>
                  <a:pt x="1401096" y="0"/>
                </a:moveTo>
                <a:lnTo>
                  <a:pt x="5608571" y="14748"/>
                </a:lnTo>
                <a:lnTo>
                  <a:pt x="5608571" y="6872748"/>
                </a:lnTo>
                <a:lnTo>
                  <a:pt x="0" y="6872748"/>
                </a:lnTo>
                <a:lnTo>
                  <a:pt x="1401096" y="0"/>
                </a:lnTo>
                <a:close/>
              </a:path>
            </a:pathLst>
          </a:custGeom>
          <a:solidFill>
            <a:srgbClr val="FFFFFF"/>
          </a:solidFill>
          <a:ln w="7620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171D1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396D1-452D-37E1-3CD1-2B32ABC91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365125"/>
            <a:ext cx="6760257" cy="612000"/>
          </a:xfrm>
        </p:spPr>
        <p:txBody>
          <a:bodyPr/>
          <a:lstStyle/>
          <a:p>
            <a:r>
              <a:rPr lang="en-NL" dirty="0"/>
              <a:t>Beleidsplannen, wet</a:t>
            </a:r>
            <a:r>
              <a:rPr lang="nl-NL" dirty="0"/>
              <a:t>- en regelgeving (4)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0205AD-7740-AD0D-7E8D-222A2F06B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1844C-ADA1-7140-85E6-A264C6E7670A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6798A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6798AD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D22680-401E-D3D5-5211-E8D0FBA96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00119" y="1637935"/>
            <a:ext cx="6622115" cy="568325"/>
          </a:xfrm>
        </p:spPr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nl-NL" dirty="0">
                <a:solidFill>
                  <a:srgbClr val="365071"/>
                </a:solidFill>
                <a:latin typeface="Hanken Grotesk"/>
              </a:rPr>
              <a:t>RIVM kennisnotitie – inventarisatie van de mogelijke gezondheidsrisico’s</a:t>
            </a:r>
            <a:endParaRPr lang="en-US" sz="2000" b="0" dirty="0">
              <a:solidFill>
                <a:srgbClr val="365071"/>
              </a:solidFill>
              <a:latin typeface="Hanken Grotes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BDBF9-5FF3-73D3-48B9-2456DEC7A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335" y="1441298"/>
            <a:ext cx="3739265" cy="534048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EAB2255-6CC6-4B11-6E51-84AEE1F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875" y="2867070"/>
            <a:ext cx="5196125" cy="3625805"/>
          </a:xfrm>
        </p:spPr>
        <p:txBody>
          <a:bodyPr/>
          <a:lstStyle/>
          <a:p>
            <a:r>
              <a:rPr lang="en-GB" b="1" dirty="0" err="1"/>
              <a:t>Belangrijkste</a:t>
            </a:r>
            <a:r>
              <a:rPr lang="en-GB" b="1" dirty="0"/>
              <a:t> </a:t>
            </a:r>
            <a:r>
              <a:rPr lang="en-GB" b="1" dirty="0" err="1"/>
              <a:t>conclusies</a:t>
            </a:r>
            <a:r>
              <a:rPr lang="en-GB" b="1" dirty="0"/>
              <a:t>: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dirty="0"/>
              <a:t>Log-4 </a:t>
            </a:r>
            <a:r>
              <a:rPr lang="en-GB" dirty="0" err="1"/>
              <a:t>reductie</a:t>
            </a:r>
            <a:r>
              <a:rPr lang="en-GB" dirty="0"/>
              <a:t> </a:t>
            </a:r>
            <a:r>
              <a:rPr lang="en-GB" dirty="0" err="1"/>
              <a:t>voldoende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grijswater</a:t>
            </a:r>
            <a:endParaRPr lang="en-GB" dirty="0"/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dirty="0" err="1"/>
              <a:t>Kwaliteitseisen</a:t>
            </a:r>
            <a:r>
              <a:rPr lang="en-GB" dirty="0"/>
              <a:t> </a:t>
            </a:r>
            <a:r>
              <a:rPr lang="en-GB" dirty="0" err="1"/>
              <a:t>zoals</a:t>
            </a:r>
            <a:r>
              <a:rPr lang="en-GB" dirty="0"/>
              <a:t> </a:t>
            </a:r>
            <a:r>
              <a:rPr lang="en-GB" dirty="0" err="1"/>
              <a:t>beschreven</a:t>
            </a:r>
            <a:r>
              <a:rPr lang="en-GB" dirty="0"/>
              <a:t> in NEN-EN 16941-2 </a:t>
            </a:r>
            <a:r>
              <a:rPr lang="en-GB" dirty="0" err="1"/>
              <a:t>meenemen</a:t>
            </a:r>
            <a:r>
              <a:rPr lang="en-GB" dirty="0"/>
              <a:t> in </a:t>
            </a:r>
            <a:r>
              <a:rPr lang="en-GB" dirty="0" err="1"/>
              <a:t>regelgeving</a:t>
            </a:r>
            <a:endParaRPr lang="en-GB" dirty="0"/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dirty="0" err="1"/>
              <a:t>Kwaliteitseis</a:t>
            </a:r>
            <a:r>
              <a:rPr lang="en-GB" dirty="0"/>
              <a:t> </a:t>
            </a:r>
            <a:r>
              <a:rPr lang="en-GB" dirty="0" err="1"/>
              <a:t>opnemen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huishoudwater</a:t>
            </a:r>
            <a:endParaRPr lang="en-GB" dirty="0"/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dirty="0" err="1"/>
              <a:t>Advies</a:t>
            </a:r>
            <a:r>
              <a:rPr lang="en-GB" dirty="0"/>
              <a:t> om </a:t>
            </a:r>
            <a:r>
              <a:rPr lang="en-GB" dirty="0" err="1"/>
              <a:t>voorlopig</a:t>
            </a:r>
            <a:r>
              <a:rPr lang="en-GB" dirty="0"/>
              <a:t> </a:t>
            </a:r>
            <a:r>
              <a:rPr lang="en-GB" dirty="0" err="1"/>
              <a:t>nog</a:t>
            </a:r>
            <a:r>
              <a:rPr lang="en-GB" dirty="0"/>
              <a:t> </a:t>
            </a:r>
            <a:r>
              <a:rPr lang="en-GB" dirty="0" err="1"/>
              <a:t>geen</a:t>
            </a:r>
            <a:r>
              <a:rPr lang="en-GB" dirty="0"/>
              <a:t> </a:t>
            </a:r>
            <a:r>
              <a:rPr lang="en-GB" dirty="0" err="1"/>
              <a:t>verplichting</a:t>
            </a:r>
            <a:r>
              <a:rPr lang="en-GB" dirty="0"/>
              <a:t> in het </a:t>
            </a:r>
            <a:r>
              <a:rPr lang="en-GB" dirty="0" err="1"/>
              <a:t>Bbl</a:t>
            </a:r>
            <a:r>
              <a:rPr lang="en-GB" dirty="0"/>
              <a:t> op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nemen</a:t>
            </a:r>
            <a:endParaRPr lang="en-GB" dirty="0"/>
          </a:p>
          <a:p>
            <a:endParaRPr lang="en-GB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70863622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9B914-D159-0185-F74B-3245DB834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92C7B-5045-24CE-AD34-C377A8600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3429" y="-14748"/>
            <a:ext cx="5608571" cy="6872748"/>
          </a:xfrm>
          <a:custGeom>
            <a:avLst/>
            <a:gdLst>
              <a:gd name="connsiteX0" fmla="*/ 0 w 5608571"/>
              <a:gd name="connsiteY0" fmla="*/ 0 h 6858000"/>
              <a:gd name="connsiteX1" fmla="*/ 5608571 w 5608571"/>
              <a:gd name="connsiteY1" fmla="*/ 0 h 6858000"/>
              <a:gd name="connsiteX2" fmla="*/ 5608571 w 5608571"/>
              <a:gd name="connsiteY2" fmla="*/ 6858000 h 6858000"/>
              <a:gd name="connsiteX3" fmla="*/ 0 w 5608571"/>
              <a:gd name="connsiteY3" fmla="*/ 6858000 h 6858000"/>
              <a:gd name="connsiteX4" fmla="*/ 0 w 5608571"/>
              <a:gd name="connsiteY4" fmla="*/ 0 h 6858000"/>
              <a:gd name="connsiteX0" fmla="*/ 1401096 w 5608571"/>
              <a:gd name="connsiteY0" fmla="*/ 0 h 6872748"/>
              <a:gd name="connsiteX1" fmla="*/ 5608571 w 5608571"/>
              <a:gd name="connsiteY1" fmla="*/ 14748 h 6872748"/>
              <a:gd name="connsiteX2" fmla="*/ 5608571 w 5608571"/>
              <a:gd name="connsiteY2" fmla="*/ 6872748 h 6872748"/>
              <a:gd name="connsiteX3" fmla="*/ 0 w 5608571"/>
              <a:gd name="connsiteY3" fmla="*/ 6872748 h 6872748"/>
              <a:gd name="connsiteX4" fmla="*/ 1401096 w 5608571"/>
              <a:gd name="connsiteY4" fmla="*/ 0 h 68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8571" h="6872748">
                <a:moveTo>
                  <a:pt x="1401096" y="0"/>
                </a:moveTo>
                <a:lnTo>
                  <a:pt x="5608571" y="14748"/>
                </a:lnTo>
                <a:lnTo>
                  <a:pt x="5608571" y="6872748"/>
                </a:lnTo>
                <a:lnTo>
                  <a:pt x="0" y="6872748"/>
                </a:lnTo>
                <a:lnTo>
                  <a:pt x="1401096" y="0"/>
                </a:lnTo>
                <a:close/>
              </a:path>
            </a:pathLst>
          </a:custGeom>
          <a:solidFill>
            <a:srgbClr val="FFFFFF"/>
          </a:solidFill>
          <a:ln w="7620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171D1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501BC-65E8-985C-E160-26BDABCAB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365125"/>
            <a:ext cx="6760257" cy="612000"/>
          </a:xfrm>
        </p:spPr>
        <p:txBody>
          <a:bodyPr/>
          <a:lstStyle/>
          <a:p>
            <a:r>
              <a:rPr lang="en-GB" dirty="0" err="1"/>
              <a:t>Beleidsplannen</a:t>
            </a:r>
            <a:r>
              <a:rPr lang="en-GB" dirty="0"/>
              <a:t>, wet-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regelgeving</a:t>
            </a:r>
            <a:r>
              <a:rPr lang="en-GB" dirty="0"/>
              <a:t> (5)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456EE-97A9-F04A-CBF8-84C81047D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1844C-ADA1-7140-85E6-A264C6E7670A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6798A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6798AD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9EB0FD-20A7-AE40-8F02-4361E6126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00119" y="1637935"/>
            <a:ext cx="6622115" cy="568325"/>
          </a:xfrm>
        </p:spPr>
        <p:txBody>
          <a:bodyPr/>
          <a:lstStyle/>
          <a:p>
            <a:r>
              <a:rPr lang="en-GB" noProof="1"/>
              <a:t>Risicobeheer huishoudwaterinstallaties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D16D81-5778-6D74-FBCC-12FCC90EE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875" y="2867070"/>
            <a:ext cx="5196125" cy="3625805"/>
          </a:xfrm>
        </p:spPr>
        <p:txBody>
          <a:bodyPr/>
          <a:lstStyle/>
          <a:p>
            <a:pPr>
              <a:buClr>
                <a:schemeClr val="accent6"/>
              </a:buClr>
            </a:pPr>
            <a:r>
              <a:rPr lang="en-US" sz="2000" b="1" u="sng" dirty="0" err="1"/>
              <a:t>Aanbevelingen</a:t>
            </a:r>
            <a:r>
              <a:rPr lang="en-US" sz="2000" b="1" u="sng" dirty="0"/>
              <a:t> </a:t>
            </a:r>
            <a:r>
              <a:rPr lang="en-US" sz="2000" b="1" u="sng" dirty="0" err="1"/>
              <a:t>kwaliteitseisen</a:t>
            </a:r>
            <a:endParaRPr lang="en-US" sz="2000" b="1" u="sng" dirty="0"/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 err="1"/>
              <a:t>Gebruik</a:t>
            </a:r>
            <a:r>
              <a:rPr lang="en-US" sz="2000" dirty="0"/>
              <a:t> van </a:t>
            </a:r>
            <a:r>
              <a:rPr lang="en-US" sz="2000" dirty="0" err="1"/>
              <a:t>bestaande</a:t>
            </a:r>
            <a:r>
              <a:rPr lang="en-US" sz="2000" dirty="0"/>
              <a:t> regels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richtlijnen</a:t>
            </a:r>
            <a:endParaRPr lang="en-US" sz="2000" dirty="0"/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 err="1"/>
              <a:t>Voorstel</a:t>
            </a:r>
            <a:r>
              <a:rPr lang="en-US" sz="2000" dirty="0"/>
              <a:t> tot </a:t>
            </a:r>
            <a:r>
              <a:rPr lang="en-US" sz="2000" dirty="0" err="1"/>
              <a:t>risicomitigatie</a:t>
            </a:r>
            <a:r>
              <a:rPr lang="en-US" sz="2000" dirty="0"/>
              <a:t> </a:t>
            </a:r>
            <a:r>
              <a:rPr lang="en-US" sz="2000" dirty="0" err="1"/>
              <a:t>strategieën</a:t>
            </a:r>
            <a:r>
              <a:rPr lang="en-US" sz="2000" dirty="0"/>
              <a:t> 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Doel: </a:t>
            </a:r>
            <a:r>
              <a:rPr lang="en-US" sz="2000" dirty="0" err="1"/>
              <a:t>robuuste</a:t>
            </a:r>
            <a:r>
              <a:rPr lang="en-US" sz="2000" dirty="0"/>
              <a:t> </a:t>
            </a:r>
            <a:r>
              <a:rPr lang="en-US" sz="2000" dirty="0" err="1"/>
              <a:t>drinkwatervoorziening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de </a:t>
            </a:r>
            <a:r>
              <a:rPr lang="en-US" sz="2000" dirty="0" err="1"/>
              <a:t>toekomst</a:t>
            </a:r>
            <a:r>
              <a:rPr lang="en-US" sz="2000" dirty="0"/>
              <a:t> van Nederland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EC3C56-2F25-445D-992C-04FF1C08C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87"/>
          <a:stretch>
            <a:fillRect/>
          </a:stretch>
        </p:blipFill>
        <p:spPr>
          <a:xfrm>
            <a:off x="7798233" y="1384554"/>
            <a:ext cx="4153703" cy="2275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7E2DC2-5BE8-605D-E011-86D7CA7FD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34" y="3264088"/>
            <a:ext cx="3851367" cy="281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95964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F33557-E67E-F93B-E03D-15322B0E1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13" y="0"/>
            <a:ext cx="7558717" cy="1325563"/>
          </a:xfrm>
        </p:spPr>
        <p:txBody>
          <a:bodyPr/>
          <a:lstStyle/>
          <a:p>
            <a:r>
              <a:rPr lang="nl-NL" dirty="0"/>
              <a:t>Suggesties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F9E055-F51B-6792-B430-B4866AE95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13" y="1082674"/>
            <a:ext cx="7787639" cy="4530725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0993A8"/>
              </a:buClr>
              <a:buFont typeface="Wingdings" panose="05000000000000000000" pitchFamily="2" charset="2"/>
              <a:buChar char="§"/>
            </a:pPr>
            <a:r>
              <a:rPr lang="nl-NL" sz="2800" dirty="0"/>
              <a:t>Kwaliteitseisen aan huishoudwater</a:t>
            </a:r>
          </a:p>
          <a:p>
            <a:pPr marL="342900" indent="-342900">
              <a:buClr>
                <a:srgbClr val="0993A8"/>
              </a:buClr>
              <a:buFont typeface="Wingdings" panose="05000000000000000000" pitchFamily="2" charset="2"/>
              <a:buChar char="§"/>
            </a:pPr>
            <a:r>
              <a:rPr lang="nl-NL" sz="2800" dirty="0"/>
              <a:t>Gerecycled grijswater als bron voor huishoudwater bij collectieve watersystemen</a:t>
            </a:r>
          </a:p>
          <a:p>
            <a:pPr marL="342900" indent="-342900">
              <a:buClr>
                <a:srgbClr val="0993A8"/>
              </a:buClr>
              <a:buFont typeface="Wingdings" panose="05000000000000000000" pitchFamily="2" charset="2"/>
              <a:buChar char="§"/>
            </a:pPr>
            <a:r>
              <a:rPr lang="nl-NL" sz="2800" dirty="0"/>
              <a:t>Toepassing huishoudwater bij collectieve watersystemen verbreden</a:t>
            </a:r>
          </a:p>
          <a:p>
            <a:pPr marL="342900" indent="-342900">
              <a:buClr>
                <a:srgbClr val="0993A8"/>
              </a:buClr>
              <a:buFont typeface="Wingdings" panose="05000000000000000000" pitchFamily="2" charset="2"/>
              <a:buChar char="§"/>
            </a:pPr>
            <a:r>
              <a:rPr lang="nl-NL" sz="2800" dirty="0"/>
              <a:t>Evt. Regenwater van verhardingen ook gebruiken</a:t>
            </a:r>
          </a:p>
          <a:p>
            <a:pPr marL="342900" indent="-342900">
              <a:buClr>
                <a:srgbClr val="0993A8"/>
              </a:buClr>
              <a:buFont typeface="Wingdings" panose="05000000000000000000" pitchFamily="2" charset="2"/>
              <a:buChar char="§"/>
            </a:pPr>
            <a:r>
              <a:rPr lang="nl-NL" sz="2800" dirty="0"/>
              <a:t>Controles instellen bij ingebruikname en overdracht</a:t>
            </a:r>
          </a:p>
          <a:p>
            <a:pPr marL="342900" indent="-342900">
              <a:buClr>
                <a:srgbClr val="0993A8"/>
              </a:buClr>
              <a:buFont typeface="Wingdings" panose="05000000000000000000" pitchFamily="2" charset="2"/>
              <a:buChar char="§"/>
            </a:pPr>
            <a:r>
              <a:rPr lang="nl-NL" dirty="0"/>
              <a:t>Erkenningsregeling voor installateurs</a:t>
            </a:r>
          </a:p>
          <a:p>
            <a:pPr marL="342900" indent="-342900">
              <a:buClr>
                <a:srgbClr val="0993A8"/>
              </a:buClr>
              <a:buFont typeface="Wingdings" panose="05000000000000000000" pitchFamily="2" charset="2"/>
              <a:buChar char="§"/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697010428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F9922-B7A5-E07E-C440-158100EA8C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Resultaten WG Schaalbare aanpak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C1609-B17D-CE83-A679-3D1798D02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8709" y="3602038"/>
            <a:ext cx="7626959" cy="1148638"/>
          </a:xfrm>
        </p:spPr>
        <p:txBody>
          <a:bodyPr>
            <a:normAutofit/>
          </a:bodyPr>
          <a:lstStyle/>
          <a:p>
            <a:r>
              <a:rPr lang="nl-NL" dirty="0"/>
              <a:t>Voorbeelden van toegepaste technieken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D9B0535-BF70-46F0-D3DE-316AD86B0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325100" y="390525"/>
            <a:ext cx="1407154" cy="6397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47A72C8-92F1-9914-8A28-4861FA09CB6F}"/>
              </a:ext>
            </a:extLst>
          </p:cNvPr>
          <p:cNvSpPr txBox="1"/>
          <p:nvPr/>
        </p:nvSpPr>
        <p:spPr>
          <a:xfrm>
            <a:off x="8620124" y="298450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 Pro Semibold" panose="020B0704030504040204" pitchFamily="34" charset="0"/>
                <a:ea typeface="+mn-ea"/>
                <a:cs typeface="+mn-cs"/>
              </a:rPr>
              <a:t>Bouwtafel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 Pro Semibold" panose="020B0704030504040204" pitchFamily="34" charset="0"/>
                <a:ea typeface="+mn-ea"/>
                <a:cs typeface="+mn-cs"/>
              </a:rPr>
              <a:t>Waterzuinige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 Pro Semibold" panose="020B0704030504040204" pitchFamily="34" charset="0"/>
                <a:ea typeface="+mn-ea"/>
                <a:cs typeface="+mn-cs"/>
              </a:rPr>
              <a:t>Wijken</a:t>
            </a:r>
          </a:p>
        </p:txBody>
      </p:sp>
    </p:spTree>
    <p:extLst>
      <p:ext uri="{BB962C8B-B14F-4D97-AF65-F5344CB8AC3E}">
        <p14:creationId xmlns:p14="http://schemas.microsoft.com/office/powerpoint/2010/main" val="379326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EC1CB-120D-9368-FB80-0E6E300E5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A7732-6C46-5ED6-CB05-CC5F933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217" y="365125"/>
            <a:ext cx="7711058" cy="1325563"/>
          </a:xfrm>
        </p:spPr>
        <p:txBody>
          <a:bodyPr/>
          <a:lstStyle/>
          <a:p>
            <a:r>
              <a:rPr lang="nl-NL" dirty="0"/>
              <a:t>Waterrad (2)</a:t>
            </a:r>
            <a:endParaRPr lang="en-NL" dirty="0"/>
          </a:p>
        </p:txBody>
      </p:sp>
      <p:pic>
        <p:nvPicPr>
          <p:cNvPr id="4" name="Graphic 1857966055">
            <a:extLst>
              <a:ext uri="{FF2B5EF4-FFF2-40B4-BE49-F238E27FC236}">
                <a16:creationId xmlns:a16="http://schemas.microsoft.com/office/drawing/2014/main" id="{48EEFC2F-BCAE-F3C0-9ED5-C8AFF2A08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6354" y="867727"/>
            <a:ext cx="4769517" cy="4769517"/>
          </a:xfrm>
          <a:prstGeom prst="rect">
            <a:avLst/>
          </a:prstGeom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9D14C682-7CBC-E4E0-8440-30347B6A2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78190" y="3510344"/>
            <a:ext cx="558164" cy="493776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41D3A6D7-547A-01EB-F0CB-46C1057E1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9814178" y="1600200"/>
            <a:ext cx="591693" cy="493776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50482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1439D-4165-28F5-0FD7-828207EA2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5067-6A4B-3075-39A3-067132F9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217" y="365125"/>
            <a:ext cx="7711058" cy="1325563"/>
          </a:xfrm>
        </p:spPr>
        <p:txBody>
          <a:bodyPr/>
          <a:lstStyle/>
          <a:p>
            <a:r>
              <a:rPr lang="nl-NL" dirty="0"/>
              <a:t>Vacuümsysteem</a:t>
            </a:r>
            <a:endParaRPr lang="en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EDEAC8-4099-61BF-D557-2FBF88FC2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512" y="1470750"/>
            <a:ext cx="8095488" cy="538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30177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5B909-C418-2B6B-EE59-3B599401A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73DA-CD45-FB3E-953F-D55E51E0A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217" y="365125"/>
            <a:ext cx="7711058" cy="1325563"/>
          </a:xfrm>
        </p:spPr>
        <p:txBody>
          <a:bodyPr/>
          <a:lstStyle/>
          <a:p>
            <a:pPr algn="r"/>
            <a:r>
              <a:rPr lang="nl-NL" dirty="0" err="1"/>
              <a:t>Helsingborg</a:t>
            </a:r>
            <a:r>
              <a:rPr lang="nl-NL" dirty="0"/>
              <a:t>, Zweden</a:t>
            </a:r>
            <a:endParaRPr lang="en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7F52A57-5733-B803-F04B-2E5C569A9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72"/>
            <a:ext cx="6163056" cy="673912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E262524-D5EF-A2FB-86C8-B6A47CE8A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51" y="1416682"/>
            <a:ext cx="5744333" cy="391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70299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90985-CAD2-69BC-ACA4-4C9903000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B578E-8310-1B91-0D69-5BC22DC61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217" y="365125"/>
            <a:ext cx="7711058" cy="1325563"/>
          </a:xfrm>
        </p:spPr>
        <p:txBody>
          <a:bodyPr/>
          <a:lstStyle/>
          <a:p>
            <a:pPr algn="r"/>
            <a:r>
              <a:rPr lang="nl-NL" dirty="0"/>
              <a:t>Noorderhoek, Sneek</a:t>
            </a:r>
            <a:endParaRPr lang="en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1ED2EEF-4F99-9295-0E4E-06C4E71CB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571" y="1440498"/>
            <a:ext cx="5543531" cy="377158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C638A71-172A-C417-D38F-D72F5B9CE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9728"/>
            <a:ext cx="6057578" cy="67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2718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90F08-BF64-ACF4-5BF5-3948A0BC5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4C46B-1B4F-78D5-A2E1-5AC5CCB6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217" y="365125"/>
            <a:ext cx="7711058" cy="1325563"/>
          </a:xfrm>
        </p:spPr>
        <p:txBody>
          <a:bodyPr/>
          <a:lstStyle/>
          <a:p>
            <a:r>
              <a:rPr lang="nl-NL" dirty="0"/>
              <a:t>Waterrad (2)</a:t>
            </a:r>
            <a:endParaRPr lang="en-NL" dirty="0"/>
          </a:p>
        </p:txBody>
      </p:sp>
      <p:pic>
        <p:nvPicPr>
          <p:cNvPr id="4" name="Graphic 1857966055">
            <a:extLst>
              <a:ext uri="{FF2B5EF4-FFF2-40B4-BE49-F238E27FC236}">
                <a16:creationId xmlns:a16="http://schemas.microsoft.com/office/drawing/2014/main" id="{1DB63246-21A7-5A19-AB23-D59C16911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1219" y="902049"/>
            <a:ext cx="4705510" cy="4705510"/>
          </a:xfrm>
          <a:prstGeom prst="rect">
            <a:avLst/>
          </a:prstGeom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56C807D1-5FE8-184B-B62B-2CD191A67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469308" y="3429000"/>
            <a:ext cx="591693" cy="493776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62584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7530-C873-AEBE-F8BB-7BAD7E2FB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52AA7D-8FF2-CCC4-3239-BDB805D3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11 woningen Venhuizen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695600-6A75-9CFA-6B7B-78CADAC6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54" y="1414144"/>
            <a:ext cx="7558717" cy="4530725"/>
          </a:xfrm>
        </p:spPr>
        <p:txBody>
          <a:bodyPr/>
          <a:lstStyle/>
          <a:p>
            <a:pPr>
              <a:buClr>
                <a:srgbClr val="0993A8"/>
              </a:buClr>
            </a:pPr>
            <a:r>
              <a:rPr lang="nl-NL" dirty="0"/>
              <a:t>3 woningen</a:t>
            </a:r>
          </a:p>
          <a:p>
            <a:pPr lvl="1">
              <a:buClr>
                <a:srgbClr val="0993A8"/>
              </a:buClr>
            </a:pPr>
            <a:r>
              <a:rPr lang="nl-NL" dirty="0"/>
              <a:t>Regenwatertank 6m³</a:t>
            </a:r>
          </a:p>
          <a:p>
            <a:pPr lvl="1">
              <a:buClr>
                <a:srgbClr val="0993A8"/>
              </a:buClr>
            </a:pPr>
            <a:r>
              <a:rPr lang="nl-NL" dirty="0"/>
              <a:t>Comfort systeem voor huishoudwater: toiletten, wasmachine en buitenkraan</a:t>
            </a:r>
          </a:p>
          <a:p>
            <a:pPr lvl="1">
              <a:buClr>
                <a:srgbClr val="0993A8"/>
              </a:buClr>
            </a:pPr>
            <a:r>
              <a:rPr lang="nl-NL" dirty="0"/>
              <a:t>48% drinkwaterbesparing</a:t>
            </a:r>
          </a:p>
          <a:p>
            <a:pPr>
              <a:buClr>
                <a:srgbClr val="0993A8"/>
              </a:buClr>
            </a:pPr>
            <a:r>
              <a:rPr lang="nl-NL" dirty="0"/>
              <a:t>6 woningen</a:t>
            </a:r>
          </a:p>
          <a:p>
            <a:pPr lvl="1">
              <a:buClr>
                <a:srgbClr val="0993A8"/>
              </a:buClr>
            </a:pPr>
            <a:r>
              <a:rPr lang="nl-NL" dirty="0"/>
              <a:t>Regenwatertank 15m³</a:t>
            </a:r>
          </a:p>
          <a:p>
            <a:pPr lvl="1">
              <a:buClr>
                <a:srgbClr val="0993A8"/>
              </a:buClr>
            </a:pPr>
            <a:r>
              <a:rPr lang="nl-NL" dirty="0"/>
              <a:t>SafeWater systeem voor hygiënisch water +  huishoudwater: douche + toiletten, wasmachine en buitenkraan</a:t>
            </a:r>
          </a:p>
          <a:p>
            <a:pPr lvl="1">
              <a:buClr>
                <a:srgbClr val="0993A8"/>
              </a:buClr>
            </a:pPr>
            <a:r>
              <a:rPr lang="nl-NL" dirty="0"/>
              <a:t>92% drinkwaterbesparing</a:t>
            </a:r>
          </a:p>
          <a:p>
            <a:pPr marL="0" indent="0">
              <a:buClr>
                <a:srgbClr val="0993A8"/>
              </a:buClr>
              <a:buNone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20B8AA8-3BA5-E657-75BB-E200724CB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540" y="114410"/>
            <a:ext cx="4256460" cy="674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1093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6">
            <a:extLst>
              <a:ext uri="{FF2B5EF4-FFF2-40B4-BE49-F238E27FC236}">
                <a16:creationId xmlns:a16="http://schemas.microsoft.com/office/drawing/2014/main" id="{738CB6BE-E95B-FBEE-FFA8-D735C9335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554" y="5734593"/>
            <a:ext cx="1101814" cy="110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25EE68-AC0A-2E11-C2B5-636196C5D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 err="1">
                <a:latin typeface="Verdana" panose="020B0604030504040204" pitchFamily="34" charset="0"/>
                <a:ea typeface="Verdana" panose="020B0604030504040204" pitchFamily="34" charset="0"/>
              </a:rPr>
              <a:t>WaterCampus</a:t>
            </a: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 inhoudelijk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E8EC3B-C3C6-3F20-F687-3D2A6AE8E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F15B-9C34-419C-89AB-982333D57F8D}" type="datetime1">
              <a:rPr lang="nl-NL" smtClean="0"/>
              <a:t>1-12-2025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BCEDE1-CFA8-BCA1-C3DA-B2EC5B6E1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2A6D77-8526-EB5C-8C73-F2D9BCC4C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309C-7CF2-4773-BB72-C3594DBE980E}" type="slidenum">
              <a:rPr lang="nl-NL" smtClean="0"/>
              <a:t>4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D93DBAF-7043-768D-7D27-0FA0C9833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3281" r="2214" b="2309"/>
          <a:stretch/>
        </p:blipFill>
        <p:spPr>
          <a:xfrm>
            <a:off x="3581400" y="1415777"/>
            <a:ext cx="5120640" cy="507709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D2E4CC2-222F-BE4F-E437-A1D88D645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77" y="3350525"/>
            <a:ext cx="1459575" cy="110787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4" name="Ovaal 13">
            <a:extLst>
              <a:ext uri="{FF2B5EF4-FFF2-40B4-BE49-F238E27FC236}">
                <a16:creationId xmlns:a16="http://schemas.microsoft.com/office/drawing/2014/main" id="{323AD4C6-7426-8717-5098-86F1CDC22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38911" y="1183189"/>
            <a:ext cx="5431909" cy="43513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5427F83-B3B8-51BA-AA75-5080C5C15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0263" y="3248526"/>
            <a:ext cx="4572000" cy="347294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E1586BA0-D864-0E25-5FC7-9F8CAC6A2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99977" y="1158831"/>
            <a:ext cx="5422661" cy="40387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5D3DE295-92C6-FBE6-D6F5-EC190F0A6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89" y="3186152"/>
            <a:ext cx="1912376" cy="328745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8335AD08-E1D9-F8A2-529A-F9F3D667F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868" y="5841624"/>
            <a:ext cx="1278290" cy="5548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/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7DC4055D-C86D-9C7B-6585-60FB914D2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64" y="6217094"/>
            <a:ext cx="1245080" cy="504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3871250F-7438-79B0-A941-3B237A48E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36" y="2815656"/>
            <a:ext cx="2025157" cy="787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1200FC04-1858-7778-CC1B-8814E4199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638" y="4213488"/>
            <a:ext cx="1030190" cy="489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E985C173-71BD-D765-A3ED-E44D4F95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25" y="5142011"/>
            <a:ext cx="682361" cy="546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t 27">
                <a:extLst>
                  <a:ext uri="{FF2B5EF4-FFF2-40B4-BE49-F238E27FC236}">
                    <a16:creationId xmlns:a16="http://schemas.microsoft.com/office/drawing/2014/main" id="{63A9CCAC-A9C6-1C00-61D9-02AD3A7D4E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5516452" y="3332081"/>
              <a:ext cx="1663200" cy="1264320"/>
            </p14:xfrm>
          </p:contentPart>
        </mc:Choice>
        <mc:Fallback xmlns="">
          <p:pic>
            <p:nvPicPr>
              <p:cNvPr id="28" name="Inkt 27">
                <a:extLst>
                  <a:ext uri="{FF2B5EF4-FFF2-40B4-BE49-F238E27FC236}">
                    <a16:creationId xmlns:a16="http://schemas.microsoft.com/office/drawing/2014/main" id="{63A9CCAC-A9C6-1C00-61D9-02AD3A7D4E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62452" y="3224050"/>
                <a:ext cx="1770840" cy="1480021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fbeelding 7">
            <a:extLst>
              <a:ext uri="{FF2B5EF4-FFF2-40B4-BE49-F238E27FC236}">
                <a16:creationId xmlns:a16="http://schemas.microsoft.com/office/drawing/2014/main" id="{D8C0C861-0100-0B97-6E14-FC213FA84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7644" y="3100664"/>
            <a:ext cx="1925955" cy="17430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4AAACB3-9599-21E5-F1E8-51968B988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37054" y="4912112"/>
            <a:ext cx="693939" cy="693939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C5DFC967-FD05-5EA2-E84C-FCA7B552A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004" y="5142546"/>
            <a:ext cx="956720" cy="95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022D4FE8-50EB-94CD-4A7D-283F01511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556" y="5988161"/>
            <a:ext cx="1135753" cy="60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C6C75F86-CF0D-3247-DE3B-EBA8C43D0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554" y="4553578"/>
            <a:ext cx="736063" cy="73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633BB24C-A241-AE91-19FE-1A8DA727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6" y="2496058"/>
            <a:ext cx="1008671" cy="64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0A164C02-2E62-8AE8-A0BC-7B5D853E4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972" y="3603217"/>
            <a:ext cx="1527197" cy="5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>
            <a:extLst>
              <a:ext uri="{FF2B5EF4-FFF2-40B4-BE49-F238E27FC236}">
                <a16:creationId xmlns:a16="http://schemas.microsoft.com/office/drawing/2014/main" id="{1C65969C-0F26-4C39-3AFE-F209F175D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689" y="721289"/>
            <a:ext cx="1018989" cy="83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8546BF61-7F73-489E-0437-89C182B91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045" y="5390478"/>
            <a:ext cx="1226785" cy="5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2">
            <a:extLst>
              <a:ext uri="{FF2B5EF4-FFF2-40B4-BE49-F238E27FC236}">
                <a16:creationId xmlns:a16="http://schemas.microsoft.com/office/drawing/2014/main" id="{512CCCC4-9507-293D-CF49-36F3BBDA1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89" y="5143464"/>
            <a:ext cx="885276" cy="7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A5E3937-42D2-2265-E986-8C6AB7C1F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38" y="6067597"/>
            <a:ext cx="875015" cy="21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>
            <a:extLst>
              <a:ext uri="{FF2B5EF4-FFF2-40B4-BE49-F238E27FC236}">
                <a16:creationId xmlns:a16="http://schemas.microsoft.com/office/drawing/2014/main" id="{49EB85C0-3CCB-E4BD-CC2C-8FAE681AD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7" y="3874697"/>
            <a:ext cx="1008671" cy="64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E9683BA8-56D2-CD06-C2B0-D22EB9D59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830" y="5674356"/>
            <a:ext cx="1079483" cy="30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E86C6289-D16F-23F3-28BA-28134915B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967" y="1677384"/>
            <a:ext cx="1471950" cy="36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Tijdelijke aanduiding voor inhoud 41">
            <a:extLst>
              <a:ext uri="{FF2B5EF4-FFF2-40B4-BE49-F238E27FC236}">
                <a16:creationId xmlns:a16="http://schemas.microsoft.com/office/drawing/2014/main" id="{1007469B-A827-B13B-8757-94A0EDDBF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58" y="775658"/>
            <a:ext cx="1106666" cy="469864"/>
          </a:xfr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26C31252-927C-9C9C-0849-8E0E75DE3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4" y="1112031"/>
            <a:ext cx="934275" cy="332756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1D67F487-4869-E91F-9ADB-32DC39E05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33" y="886786"/>
            <a:ext cx="984624" cy="984624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1B89EC02-2F8D-01F2-B344-E0A66276C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59" y="1527650"/>
            <a:ext cx="863726" cy="863726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4029FBAD-8487-2754-ADA8-CDAECD2B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95" y="1605842"/>
            <a:ext cx="834606" cy="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64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A15BC-08C1-29F6-85BE-2E3FBA933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4690F8-6911-ECBD-69C4-740109624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McDonald’s Haaksbergen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7B7E00-E37D-93A4-5459-F7290C8EA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54" y="1414144"/>
            <a:ext cx="7558717" cy="4530725"/>
          </a:xfrm>
        </p:spPr>
        <p:txBody>
          <a:bodyPr/>
          <a:lstStyle/>
          <a:p>
            <a:pPr>
              <a:buClr>
                <a:srgbClr val="0993A8"/>
              </a:buClr>
            </a:pPr>
            <a:r>
              <a:rPr lang="nl-NL" dirty="0"/>
              <a:t>Watervrije urinoirs</a:t>
            </a:r>
          </a:p>
          <a:p>
            <a:pPr>
              <a:buClr>
                <a:srgbClr val="0993A8"/>
              </a:buClr>
            </a:pPr>
            <a:r>
              <a:rPr lang="nl-NL" dirty="0"/>
              <a:t>Toiletten met regenwater</a:t>
            </a:r>
          </a:p>
          <a:p>
            <a:pPr>
              <a:buClr>
                <a:srgbClr val="0993A8"/>
              </a:buClr>
            </a:pPr>
            <a:r>
              <a:rPr lang="nl-NL" dirty="0"/>
              <a:t>Comfort systeem met monitoring verbruik</a:t>
            </a:r>
          </a:p>
          <a:p>
            <a:pPr>
              <a:buClr>
                <a:srgbClr val="0993A8"/>
              </a:buClr>
            </a:pPr>
            <a:r>
              <a:rPr lang="nl-NL" dirty="0"/>
              <a:t>Drinkwaterbesparing &gt;300m³/</a:t>
            </a:r>
            <a:r>
              <a:rPr lang="nl-NL" dirty="0" err="1"/>
              <a:t>jr</a:t>
            </a:r>
            <a:endParaRPr lang="nl-NL" dirty="0"/>
          </a:p>
          <a:p>
            <a:pPr marL="0" indent="0">
              <a:buClr>
                <a:srgbClr val="0993A8"/>
              </a:buClr>
              <a:buNone/>
            </a:pP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10DDEC3-8FF3-C80C-8CEC-BF4FB2A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704" y="120396"/>
            <a:ext cx="3884296" cy="673760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03D5447-4B05-4E64-BC33-B0CE8E111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82881"/>
            <a:ext cx="8307704" cy="30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7802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1A022-5AF4-E878-A8D6-9A58520E7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04F13-4CE0-CE27-4B12-D65A26228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217" y="365125"/>
            <a:ext cx="7711058" cy="1325563"/>
          </a:xfrm>
        </p:spPr>
        <p:txBody>
          <a:bodyPr/>
          <a:lstStyle/>
          <a:p>
            <a:r>
              <a:rPr lang="nl-NL" dirty="0"/>
              <a:t>Waterrad (3)</a:t>
            </a:r>
            <a:endParaRPr lang="en-NL" dirty="0"/>
          </a:p>
        </p:txBody>
      </p:sp>
      <p:pic>
        <p:nvPicPr>
          <p:cNvPr id="4" name="Graphic 1857966055">
            <a:extLst>
              <a:ext uri="{FF2B5EF4-FFF2-40B4-BE49-F238E27FC236}">
                <a16:creationId xmlns:a16="http://schemas.microsoft.com/office/drawing/2014/main" id="{92D70E10-53AF-D8C8-6D18-499F1791E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6354" y="867727"/>
            <a:ext cx="4769517" cy="4769517"/>
          </a:xfrm>
          <a:prstGeom prst="rect">
            <a:avLst/>
          </a:prstGeom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22E33A3E-4596-BA3A-7284-3840F9D66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897493" y="4753928"/>
            <a:ext cx="591693" cy="493776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002197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7FA69B2-1E6F-9F0F-03B5-01FE8FEA6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" t="1181" r="-79" b="111"/>
          <a:stretch>
            <a:fillRect/>
          </a:stretch>
        </p:blipFill>
        <p:spPr>
          <a:xfrm>
            <a:off x="5593494" y="289169"/>
            <a:ext cx="4916616" cy="424291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7F3252D-FA97-031B-54D9-4F0FA0BBF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1" t="954" r="159"/>
          <a:stretch>
            <a:fillRect/>
          </a:stretch>
        </p:blipFill>
        <p:spPr>
          <a:xfrm>
            <a:off x="9215520" y="2948408"/>
            <a:ext cx="2630552" cy="3556928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B65713CF-EEA9-DB94-9845-8FCFEF486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84096" y="524838"/>
            <a:ext cx="4780907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Calibri"/>
                <a:cs typeface="Calibri"/>
              </a:rPr>
              <a:t>Voorbeeld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Calibri"/>
                <a:cs typeface="Calibri"/>
              </a:rPr>
              <a:t>Grijswater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Calibri"/>
                <a:cs typeface="Calibri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Calibri"/>
                <a:cs typeface="Calibri"/>
              </a:rPr>
              <a:t>systeem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Calibri"/>
                <a:cs typeface="Calibri"/>
              </a:rPr>
              <a:t> Indoor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Calibri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69A66AC-F8F8-692C-2601-B9948E623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6" t="8446" r="11977" b="2151"/>
          <a:stretch>
            <a:fillRect/>
          </a:stretch>
        </p:blipFill>
        <p:spPr>
          <a:xfrm>
            <a:off x="190139" y="1842490"/>
            <a:ext cx="5645551" cy="4557119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94783A5B-8FD6-DFF4-9693-7F37F291A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0928" y="5229545"/>
            <a:ext cx="482371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Calibri"/>
                <a:cs typeface="Calibri"/>
              </a:rPr>
              <a:t>Grijswater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Calibri"/>
                <a:cs typeface="Calibri"/>
              </a:rPr>
              <a:t> outdoor</a:t>
            </a: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Calibri"/>
                <a:cs typeface="Calibri"/>
              </a:rPr>
              <a:t>Ondergronds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Calibri"/>
                <a:cs typeface="Calibri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Calibri"/>
                <a:cs typeface="Calibri"/>
              </a:rPr>
              <a:t>systeem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5ECB8E8-2A92-BC40-23FF-7CBD7553E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0928" y="6205591"/>
            <a:ext cx="51148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err="1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Calibri"/>
                <a:cs typeface="Calibri"/>
              </a:rPr>
              <a:t>Capaciteit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Calibri"/>
                <a:cs typeface="Calibri"/>
              </a:rPr>
              <a:t> </a:t>
            </a:r>
            <a:r>
              <a:rPr kumimoji="0" lang="en-US" sz="1800" b="1" i="1" u="none" strike="noStrike" kern="1200" cap="none" spc="0" normalizeH="0" baseline="0" noProof="0" err="1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Calibri"/>
                <a:cs typeface="Calibri"/>
              </a:rPr>
              <a:t>vanaf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Calibri"/>
                <a:cs typeface="Calibri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+mn-lt"/>
                <a:cs typeface="+mn-lt"/>
              </a:rPr>
              <a:t>2.000 liter per </a:t>
            </a:r>
            <a:r>
              <a:rPr kumimoji="0" lang="en-US" sz="1800" b="1" i="1" u="none" strike="noStrike" kern="1200" cap="none" spc="0" normalizeH="0" baseline="0" noProof="0" err="1">
                <a:ln>
                  <a:noFill/>
                </a:ln>
                <a:solidFill>
                  <a:srgbClr val="0993A8"/>
                </a:solidFill>
                <a:effectLst/>
                <a:uLnTx/>
                <a:uFillTx/>
                <a:latin typeface="Verdana"/>
                <a:ea typeface="+mn-lt"/>
                <a:cs typeface="+mn-lt"/>
              </a:rPr>
              <a:t>dag</a:t>
            </a:r>
            <a:endParaRPr kumimoji="0" lang="nl-NL" sz="1800" b="1" i="1" u="none" strike="noStrike" kern="1200" cap="none" spc="0" normalizeH="0" baseline="0" noProof="0">
              <a:ln>
                <a:noFill/>
              </a:ln>
              <a:solidFill>
                <a:srgbClr val="0993A8"/>
              </a:solidFill>
              <a:effectLst/>
              <a:uLnTx/>
              <a:uFillTx/>
              <a:latin typeface="Verdana"/>
              <a:ea typeface="+mn-lt"/>
              <a:cs typeface="+mn-lt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FE6B8A6E-4433-432E-F787-BDF5C102C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97" t="22347" r="2566" b="6573"/>
          <a:stretch>
            <a:fillRect/>
          </a:stretch>
        </p:blipFill>
        <p:spPr>
          <a:xfrm>
            <a:off x="6206086" y="3668730"/>
            <a:ext cx="2767817" cy="285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63809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3B7C3-6866-FA56-F53A-999A80090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38FD2-9FFD-C5B8-6304-86400DEC0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567" y="394621"/>
            <a:ext cx="7558717" cy="1325563"/>
          </a:xfrm>
        </p:spPr>
        <p:txBody>
          <a:bodyPr/>
          <a:lstStyle/>
          <a:p>
            <a:r>
              <a:rPr lang="en-US" dirty="0"/>
              <a:t>Hotel Living Tomorrow</a:t>
            </a:r>
            <a:endParaRPr lang="LID4096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BC5689-82F1-128B-4D58-5B04CCE7A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682" y="1720184"/>
            <a:ext cx="7558717" cy="4530725"/>
          </a:xfrm>
        </p:spPr>
        <p:txBody>
          <a:bodyPr/>
          <a:lstStyle/>
          <a:p>
            <a:pPr>
              <a:buClr>
                <a:srgbClr val="0993A8"/>
              </a:buClr>
            </a:pP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Hotel Living Tomorrow in Brussel,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België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heeft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5 x H600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systemen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die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samen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het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grijswater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van </a:t>
            </a:r>
            <a:r>
              <a:rPr lang="en-US" sz="2400" b="1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36 kamers</a:t>
            </a:r>
            <a:r>
              <a:rPr lang="en-US" sz="2400" baseline="300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1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kamers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recyclen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</a:p>
          <a:p>
            <a:pPr marL="0" indent="0">
              <a:buClr>
                <a:srgbClr val="0993A8"/>
              </a:buClr>
              <a:buNone/>
            </a:pPr>
            <a:r>
              <a:rPr lang="en-US" baseline="300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	</a:t>
            </a:r>
            <a:r>
              <a:rPr lang="en-US" sz="1600" baseline="300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1 </a:t>
            </a:r>
            <a:r>
              <a:rPr lang="en-US" sz="16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Living Tomorrow is </a:t>
            </a:r>
            <a:r>
              <a:rPr lang="en-US" sz="16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een</a:t>
            </a:r>
            <a:r>
              <a:rPr lang="en-US" sz="16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demo site </a:t>
            </a:r>
            <a:r>
              <a:rPr lang="en-US" sz="16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zonder</a:t>
            </a:r>
            <a:r>
              <a:rPr lang="en-US" sz="16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volledige</a:t>
            </a:r>
            <a:r>
              <a:rPr lang="en-US" sz="16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bezetting</a:t>
            </a:r>
            <a:r>
              <a:rPr lang="en-US" sz="16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algn="l">
              <a:buClr>
                <a:srgbClr val="0993A8"/>
              </a:buClr>
            </a:pP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Deze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systemen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recyclen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tot 85.000 liter per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maand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2800" dirty="0">
              <a:solidFill>
                <a:srgbClr val="082A4C"/>
              </a:solidFill>
              <a:latin typeface="Hanken Grotesk" pitchFamily="2" charset="77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A2002305-646F-429B-F44A-0A617A7719A1}"/>
              </a:ext>
            </a:extLst>
          </p:cNvPr>
          <p:cNvSpPr txBox="1">
            <a:spLocks/>
          </p:cNvSpPr>
          <p:nvPr/>
        </p:nvSpPr>
        <p:spPr>
          <a:xfrm>
            <a:off x="3939545" y="4213864"/>
            <a:ext cx="4256834" cy="843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Hotel Living Tomorrow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gerecycled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liter water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Mei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85.000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liter water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gerecycled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deze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periode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2A4C"/>
              </a:solidFill>
              <a:effectLst/>
              <a:uLnTx/>
              <a:uFillTx/>
              <a:latin typeface="Hanken Grotesk" pitchFamily="2" charset="77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aph of blue bars&#10;&#10;Description automatically generated">
            <a:extLst>
              <a:ext uri="{FF2B5EF4-FFF2-40B4-BE49-F238E27FC236}">
                <a16:creationId xmlns:a16="http://schemas.microsoft.com/office/drawing/2014/main" id="{E4CBD886-494A-8973-CD03-5D13BD85A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38" y="4387601"/>
            <a:ext cx="4305262" cy="2470400"/>
          </a:xfrm>
          <a:prstGeom prst="roundRect">
            <a:avLst>
              <a:gd name="adj" fmla="val 543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C60B2CF-A005-56BA-8435-AA8EF59F3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080"/>
            <a:ext cx="3939545" cy="674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00175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5D979-59D4-C725-45B7-C4A385CFB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98435-E256-EE1C-EFBF-55CE3945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567" y="394621"/>
            <a:ext cx="7558717" cy="1325563"/>
          </a:xfrm>
        </p:spPr>
        <p:txBody>
          <a:bodyPr/>
          <a:lstStyle/>
          <a:p>
            <a:r>
              <a:rPr lang="en-US" dirty="0"/>
              <a:t>Hotel Rosa</a:t>
            </a:r>
            <a:endParaRPr lang="LID4096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F58229-DA5F-951E-9AB8-4381613C3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682" y="1720184"/>
            <a:ext cx="7558717" cy="4530725"/>
          </a:xfrm>
        </p:spPr>
        <p:txBody>
          <a:bodyPr/>
          <a:lstStyle/>
          <a:p>
            <a:pPr algn="l">
              <a:buClr>
                <a:srgbClr val="0993A8"/>
              </a:buClr>
            </a:pP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Hotel Rosa in Oostende,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België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heeft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4 x H600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Hydraloop. </a:t>
            </a:r>
          </a:p>
          <a:p>
            <a:pPr algn="l">
              <a:buClr>
                <a:srgbClr val="0993A8"/>
              </a:buClr>
            </a:pP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Dit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hotel met </a:t>
            </a:r>
            <a:r>
              <a:rPr lang="en-US" sz="2400" b="1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65 </a:t>
            </a:r>
            <a:r>
              <a:rPr lang="en-US" sz="2400" b="1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kamers</a:t>
            </a:r>
            <a:r>
              <a:rPr lang="en-US" sz="2400" b="1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bespaart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jaarlijks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ongeveer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500.000 liter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</a:p>
          <a:p>
            <a:pPr algn="l">
              <a:buClr>
                <a:srgbClr val="0993A8"/>
              </a:buClr>
            </a:pP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Dit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bespaart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hun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ongeveer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€ 2.850 per year </a:t>
            </a:r>
            <a:r>
              <a:rPr lang="en-US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(€5.70 per m3 x 500 m3)</a:t>
            </a:r>
          </a:p>
          <a:p>
            <a:pPr algn="l"/>
            <a:endParaRPr lang="en-US" sz="2800" dirty="0">
              <a:solidFill>
                <a:srgbClr val="082A4C"/>
              </a:solidFill>
              <a:latin typeface="Hanken Grotesk" pitchFamily="2" charset="77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54206D9-512F-C8DA-E257-AFEEE2510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93"/>
            <a:ext cx="3767430" cy="6731307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1519A38E-E4C6-5DFF-9187-322D35EC65A9}"/>
              </a:ext>
            </a:extLst>
          </p:cNvPr>
          <p:cNvSpPr txBox="1">
            <a:spLocks/>
          </p:cNvSpPr>
          <p:nvPr/>
        </p:nvSpPr>
        <p:spPr>
          <a:xfrm>
            <a:off x="3792229" y="4294327"/>
            <a:ext cx="4070294" cy="843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Hotel Rosa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gerecycled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liter water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500.000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liter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gerecycled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water 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deze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periode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2A4C"/>
              </a:solidFill>
              <a:effectLst/>
              <a:uLnTx/>
              <a:uFillTx/>
              <a:latin typeface="Hanken Grotesk" pitchFamily="2" charset="77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4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C15FB500-4EA9-DBD8-3BB4-E6FBC51EC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02" y="4263337"/>
            <a:ext cx="4203566" cy="2594663"/>
          </a:xfrm>
          <a:prstGeom prst="roundRect">
            <a:avLst>
              <a:gd name="adj" fmla="val 27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539038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59F41-4F19-A726-0B58-EC0F6D67E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8FC69-F0D2-7F2A-DC80-30DBB460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567" y="394621"/>
            <a:ext cx="7558717" cy="1325563"/>
          </a:xfrm>
        </p:spPr>
        <p:txBody>
          <a:bodyPr/>
          <a:lstStyle/>
          <a:p>
            <a:r>
              <a:rPr lang="en-US" dirty="0"/>
              <a:t>Fam. Tetzner</a:t>
            </a:r>
            <a:endParaRPr lang="LID4096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94613C-19D9-6A02-DF0F-FE53CCB2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165" y="1436720"/>
            <a:ext cx="8108835" cy="453072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buClr>
                <a:srgbClr val="0993A8"/>
              </a:buClr>
            </a:pPr>
            <a:r>
              <a:rPr lang="en-GB" sz="2400" b="1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Project </a:t>
            </a:r>
            <a:r>
              <a:rPr lang="en-GB" sz="2400" b="1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Informatie</a:t>
            </a:r>
            <a:r>
              <a:rPr lang="en-GB" sz="2400" b="1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Zuid-</a:t>
            </a:r>
            <a:r>
              <a:rPr lang="en-GB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Californië</a:t>
            </a:r>
            <a:r>
              <a:rPr lang="en-GB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, VS / 2-p. </a:t>
            </a:r>
            <a:r>
              <a:rPr lang="en-GB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huishouden</a:t>
            </a:r>
            <a:endParaRPr lang="en-GB" sz="2400" dirty="0">
              <a:solidFill>
                <a:srgbClr val="082A4C"/>
              </a:solidFill>
              <a:latin typeface="Aptos  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buClr>
                <a:srgbClr val="0993A8"/>
              </a:buClr>
            </a:pPr>
            <a:r>
              <a:rPr lang="en-GB" sz="2400" b="1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Installatiedetails</a:t>
            </a:r>
            <a:r>
              <a:rPr lang="en-GB" sz="2400" b="1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1 x Hydraloop H600</a:t>
            </a:r>
          </a:p>
          <a:p>
            <a:pPr algn="l">
              <a:lnSpc>
                <a:spcPct val="100000"/>
              </a:lnSpc>
              <a:buClr>
                <a:srgbClr val="0993A8"/>
              </a:buClr>
            </a:pPr>
            <a:r>
              <a:rPr lang="en-GB" sz="2400" b="1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Jaarlijkse</a:t>
            </a:r>
            <a:r>
              <a:rPr lang="en-GB" sz="2400" b="1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waterbesparing</a:t>
            </a:r>
            <a:r>
              <a:rPr lang="en-GB" sz="2400" b="1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34,718 </a:t>
            </a:r>
            <a:r>
              <a:rPr lang="en-GB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liters</a:t>
            </a:r>
            <a:r>
              <a:rPr lang="en-GB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00000"/>
              </a:lnSpc>
              <a:buClr>
                <a:srgbClr val="0993A8"/>
              </a:buClr>
            </a:pPr>
            <a:r>
              <a:rPr lang="en-GB" sz="2400" b="1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Grijswaterbronnen</a:t>
            </a:r>
            <a:r>
              <a:rPr lang="en-GB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 Douches, </a:t>
            </a:r>
            <a:r>
              <a:rPr lang="en-GB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baden</a:t>
            </a:r>
            <a:r>
              <a:rPr lang="en-GB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wasmachine</a:t>
            </a:r>
            <a:endParaRPr lang="en-GB" sz="2400" dirty="0">
              <a:solidFill>
                <a:srgbClr val="082A4C"/>
              </a:solidFill>
              <a:latin typeface="Aptos  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buClr>
                <a:srgbClr val="0993A8"/>
              </a:buClr>
            </a:pPr>
            <a:r>
              <a:rPr lang="en-GB" sz="2400" b="1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Huishoudwater</a:t>
            </a:r>
            <a:r>
              <a:rPr lang="en-GB" sz="2400" b="1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GB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Toiletten</a:t>
            </a:r>
            <a:r>
              <a:rPr lang="en-GB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wasmachine</a:t>
            </a:r>
            <a:r>
              <a:rPr lang="en-GB" sz="2400" dirty="0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082A4C"/>
                </a:solidFill>
                <a:latin typeface="Aptos  "/>
                <a:ea typeface="Roboto Light" panose="02000000000000000000" pitchFamily="2" charset="0"/>
                <a:cs typeface="Arial" panose="020B0604020202020204" pitchFamily="34" charset="0"/>
              </a:rPr>
              <a:t>tuinirrigatie</a:t>
            </a:r>
            <a:endParaRPr lang="en-GB" sz="2400" dirty="0">
              <a:solidFill>
                <a:srgbClr val="082A4C"/>
              </a:solidFill>
              <a:latin typeface="Aptos  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2800" dirty="0">
              <a:solidFill>
                <a:srgbClr val="082A4C"/>
              </a:solidFill>
              <a:latin typeface="Hanken Grotesk" pitchFamily="2" charset="77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F182E9B-0BAA-12D3-B98F-877597E67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78"/>
            <a:ext cx="3713050" cy="673892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3FC47F6-1EBC-D276-93EC-AA09BA2C1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8" r="3328"/>
          <a:stretch/>
        </p:blipFill>
        <p:spPr>
          <a:xfrm>
            <a:off x="8266282" y="4434840"/>
            <a:ext cx="3925717" cy="2423160"/>
          </a:xfrm>
          <a:prstGeom prst="roundRect">
            <a:avLst>
              <a:gd name="adj" fmla="val 27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704FDDEA-48E5-598C-61C8-68BB2B820947}"/>
              </a:ext>
            </a:extLst>
          </p:cNvPr>
          <p:cNvSpPr txBox="1">
            <a:spLocks/>
          </p:cNvSpPr>
          <p:nvPr/>
        </p:nvSpPr>
        <p:spPr>
          <a:xfrm>
            <a:off x="4046841" y="4294327"/>
            <a:ext cx="3849327" cy="843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Familie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Tetzner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gerecycled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liters water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34,718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liter water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gerecycled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deze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periode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2A4C"/>
                </a:solidFill>
                <a:effectLst/>
                <a:uLnTx/>
                <a:uFillTx/>
                <a:latin typeface="Hanken Grotesk" pitchFamily="2" charset="77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2A4C"/>
              </a:solidFill>
              <a:effectLst/>
              <a:uLnTx/>
              <a:uFillTx/>
              <a:latin typeface="Hanken Grotesk" pitchFamily="2" charset="77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297713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1A2F0-B4B0-8334-EBDF-5D578E7F9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AD9A-F6DD-06BE-01CC-8DC32BBF3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217" y="365125"/>
            <a:ext cx="7711058" cy="1325563"/>
          </a:xfrm>
        </p:spPr>
        <p:txBody>
          <a:bodyPr/>
          <a:lstStyle/>
          <a:p>
            <a:r>
              <a:rPr lang="nl-NL" dirty="0"/>
              <a:t>Waterrad (3)</a:t>
            </a:r>
            <a:endParaRPr lang="en-NL" dirty="0"/>
          </a:p>
        </p:txBody>
      </p:sp>
      <p:pic>
        <p:nvPicPr>
          <p:cNvPr id="4" name="Graphic 1857966055">
            <a:extLst>
              <a:ext uri="{FF2B5EF4-FFF2-40B4-BE49-F238E27FC236}">
                <a16:creationId xmlns:a16="http://schemas.microsoft.com/office/drawing/2014/main" id="{DB88EB5C-F8C7-2EFC-1B5E-59E651398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6354" y="867727"/>
            <a:ext cx="4769517" cy="4769517"/>
          </a:xfrm>
          <a:prstGeom prst="rect">
            <a:avLst/>
          </a:prstGeom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ED71A171-586A-EAAC-D6F4-ADD4C5221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78190" y="3510344"/>
            <a:ext cx="558164" cy="493776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78092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724AC33-3BC0-89A1-8FAE-2783F6EEC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Den Haag – Kantoor Ministerie van BZ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29C3AEB-9D1F-8FCD-3A70-5B2F03766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Clr>
                <a:srgbClr val="0993A8"/>
              </a:buClr>
            </a:pPr>
            <a:r>
              <a:rPr lang="nl-NL" dirty="0"/>
              <a:t>Onderhoud </a:t>
            </a:r>
            <a:r>
              <a:rPr lang="nl-NL" dirty="0" err="1"/>
              <a:t>Desah</a:t>
            </a:r>
            <a:r>
              <a:rPr lang="nl-NL" dirty="0"/>
              <a:t>/</a:t>
            </a:r>
            <a:r>
              <a:rPr lang="nl-NL" dirty="0" err="1"/>
              <a:t>Landustrie</a:t>
            </a:r>
            <a:endParaRPr lang="nl-NL" dirty="0"/>
          </a:p>
          <a:p>
            <a:pPr>
              <a:lnSpc>
                <a:spcPct val="100000"/>
              </a:lnSpc>
              <a:buClr>
                <a:srgbClr val="0993A8"/>
              </a:buClr>
            </a:pPr>
            <a:r>
              <a:rPr lang="nl-NL" dirty="0"/>
              <a:t>6000 personen</a:t>
            </a:r>
          </a:p>
          <a:p>
            <a:pPr>
              <a:lnSpc>
                <a:spcPct val="100000"/>
              </a:lnSpc>
              <a:buClr>
                <a:srgbClr val="0993A8"/>
              </a:buClr>
            </a:pPr>
            <a:r>
              <a:rPr lang="nl-NL" dirty="0" err="1"/>
              <a:t>Vergister</a:t>
            </a:r>
            <a:r>
              <a:rPr lang="nl-NL" dirty="0"/>
              <a:t> voor zwart water en voedselresten</a:t>
            </a:r>
          </a:p>
          <a:p>
            <a:pPr>
              <a:lnSpc>
                <a:spcPct val="100000"/>
              </a:lnSpc>
              <a:buClr>
                <a:srgbClr val="0993A8"/>
              </a:buClr>
            </a:pPr>
            <a:r>
              <a:rPr lang="nl-NL" dirty="0" err="1"/>
              <a:t>Struvietterugwinning</a:t>
            </a:r>
            <a:r>
              <a:rPr lang="nl-NL" dirty="0"/>
              <a:t> uit urine</a:t>
            </a:r>
          </a:p>
          <a:p>
            <a:pPr>
              <a:lnSpc>
                <a:spcPct val="100000"/>
              </a:lnSpc>
              <a:buClr>
                <a:srgbClr val="0993A8"/>
              </a:buClr>
            </a:pPr>
            <a:r>
              <a:rPr lang="nl-NL" dirty="0"/>
              <a:t>Vacuümtoiletten en watervrije urinoirs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03CB7B2-71F2-65DF-A722-DE89C9E08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2"/>
          <a:stretch/>
        </p:blipFill>
        <p:spPr>
          <a:xfrm>
            <a:off x="5773435" y="4625200"/>
            <a:ext cx="2367387" cy="22328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09DE586-78AD-3634-3DBB-7D9E6AE4D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5862" t="6602"/>
          <a:stretch>
            <a:fillRect/>
          </a:stretch>
        </p:blipFill>
        <p:spPr bwMode="auto">
          <a:xfrm>
            <a:off x="8140823" y="91058"/>
            <a:ext cx="4064230" cy="6766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3207995"/>
      </p:ext>
    </p:extLst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C8E88-A9F2-216D-2C7C-C04DBB150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241425"/>
            <a:ext cx="7226300" cy="2374134"/>
          </a:xfrm>
        </p:spPr>
        <p:txBody>
          <a:bodyPr/>
          <a:lstStyle/>
          <a:p>
            <a:r>
              <a:rPr lang="nl-NL" dirty="0"/>
              <a:t>Slimme combinaties voor meer impact</a:t>
            </a:r>
            <a:br>
              <a:rPr lang="nl-NL" dirty="0"/>
            </a:br>
            <a:br>
              <a:rPr lang="nl-NL" dirty="0"/>
            </a:br>
            <a:r>
              <a:rPr lang="nl-NL" sz="3200" dirty="0"/>
              <a:t>Dank voor uw aandacht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445129"/>
      </p:ext>
    </p:extLst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D188F-7551-D755-8C1F-3D724F6CA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B0EE26-E438-857D-19B9-0557E1C3AB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6401" y="5907315"/>
            <a:ext cx="2539999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+mn-cs"/>
              </a:rPr>
              <a:t>Partners</a:t>
            </a:r>
          </a:p>
        </p:txBody>
      </p:sp>
    </p:spTree>
    <p:extLst>
      <p:ext uri="{BB962C8B-B14F-4D97-AF65-F5344CB8AC3E}">
        <p14:creationId xmlns:p14="http://schemas.microsoft.com/office/powerpoint/2010/main" val="2660180920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D2E4CC2-222F-BE4F-E437-A1D88D645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55" y="1709131"/>
            <a:ext cx="5881878" cy="4464558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39BE8E1-855B-21A6-71D5-232CB2909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046" y="729154"/>
            <a:ext cx="7266799" cy="65769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25EE68-AC0A-2E11-C2B5-636196C5D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 err="1">
                <a:latin typeface="Verdana" panose="020B0604030504040204" pitchFamily="34" charset="0"/>
                <a:ea typeface="Verdana" panose="020B0604030504040204" pitchFamily="34" charset="0"/>
              </a:rPr>
              <a:t>WaterCampus</a:t>
            </a: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 take-a-way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E8EC3B-C3C6-3F20-F687-3D2A6AE8E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9F15B-9C34-419C-89AB-982333D57F8D}" type="datetime1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1-12-2025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BCEDE1-CFA8-BCA1-C3DA-B2EC5B6E1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2A6D77-8526-EB5C-8C73-F2D9BCC4C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2309C-7CF2-4773-BB72-C3594DBE980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24FD96-78F1-2F69-2E11-CA5188232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0" y="1395413"/>
            <a:ext cx="5121061" cy="4351338"/>
          </a:xfrm>
        </p:spPr>
        <p:txBody>
          <a:bodyPr>
            <a:normAutofit fontScale="92500" lnSpcReduction="20000"/>
          </a:bodyPr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Onderzoek</a:t>
            </a:r>
          </a:p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Opleiding</a:t>
            </a:r>
          </a:p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Ondernemerschap</a:t>
            </a:r>
          </a:p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Business</a:t>
            </a:r>
          </a:p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Faciliteiten</a:t>
            </a:r>
          </a:p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Netwerk(en!)…</a:t>
            </a:r>
          </a:p>
          <a:p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</a:pP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Hulp bij het verder 	brengen van de 	organisatie!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C14EDF6-7E8B-D8AA-8013-1746EA465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0" y="2601371"/>
            <a:ext cx="3312064" cy="569357"/>
          </a:xfrm>
          <a:prstGeom prst="rect">
            <a:avLst/>
          </a:prstGeom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id="{548C6F72-6694-37C5-AF1B-18652DB6B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03012" y="2732173"/>
            <a:ext cx="351693" cy="33962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5557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3B971-8D17-4F04-D154-EF3BBD387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Meer weten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FDC984-745A-D3B2-F603-EA61E9F01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Iplo.nl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B800B06-DAF6-707F-AA6E-A621CC943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536727-F4FD-4B35-2D6C-F9F7CC2E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52939" y="30877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sap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99E276-6F3B-B77D-09FE-05B6AB32D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62167" y="1641541"/>
            <a:ext cx="3631096" cy="3631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ap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722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D5F96-0A37-498F-81C3-74E71608A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  <a:cs typeface="Ebrima" panose="02000000000000000000" pitchFamily="2" charset="0"/>
              </a:rPr>
              <a:t> Wat is de </a:t>
            </a:r>
            <a:r>
              <a:rPr lang="nl-NL" sz="3600" b="1" dirty="0" err="1">
                <a:latin typeface="Verdana" panose="020B0604030504040204" pitchFamily="34" charset="0"/>
                <a:ea typeface="Verdana" panose="020B0604030504040204" pitchFamily="34" charset="0"/>
                <a:cs typeface="Ebrima" panose="02000000000000000000" pitchFamily="2" charset="0"/>
              </a:rPr>
              <a:t>wateralliance</a:t>
            </a:r>
            <a:r>
              <a:rPr lang="nl-NL" sz="3600" b="1">
                <a:latin typeface="Verdana" panose="020B0604030504040204" pitchFamily="34" charset="0"/>
                <a:ea typeface="Verdana" panose="020B0604030504040204" pitchFamily="34" charset="0"/>
                <a:cs typeface="Ebrima" panose="02000000000000000000" pitchFamily="2" charset="0"/>
              </a:rPr>
              <a:t>?</a:t>
            </a:r>
            <a:endParaRPr lang="nl-NL" sz="3600" b="1" dirty="0">
              <a:latin typeface="Verdana" panose="020B0604030504040204" pitchFamily="34" charset="0"/>
              <a:ea typeface="Verdana" panose="020B0604030504040204" pitchFamily="34" charset="0"/>
              <a:cs typeface="Ebrima" panose="02000000000000000000" pitchFamily="2" charset="0"/>
            </a:endParaRP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681912A-D738-4623-A6CF-8579B0D78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2ED22-A197-403C-81F4-140E28FC9E7E}" type="datetime1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1-12-2025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B425F26-87EE-4966-A891-87E3FCC77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F2AAD45-642E-47B4-B69C-80B1B32D2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2309C-7CF2-4773-BB72-C3594DBE980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89DC0C98-79D9-AEA7-48AE-474F99A79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3263" y="3366759"/>
            <a:ext cx="3605474" cy="83099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209 leden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520148-7055-7F4A-FEEE-4A643E97C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501661"/>
            <a:ext cx="10720754" cy="1675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700" dirty="0">
                <a:latin typeface="Verdana" panose="020B0604030504040204" pitchFamily="34" charset="0"/>
                <a:ea typeface="Verdana" panose="020B0604030504040204" pitchFamily="34" charset="0"/>
              </a:rPr>
              <a:t>Water- en milieutechnologie gerelateerde partijen actief in allerlei sectoren en met allerlei producten en diensten.</a:t>
            </a:r>
          </a:p>
        </p:txBody>
      </p:sp>
    </p:spTree>
    <p:extLst>
      <p:ext uri="{BB962C8B-B14F-4D97-AF65-F5344CB8AC3E}">
        <p14:creationId xmlns:p14="http://schemas.microsoft.com/office/powerpoint/2010/main" val="174870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ijdelijke aanduiding voor inhoud 9">
            <a:extLst>
              <a:ext uri="{FF2B5EF4-FFF2-40B4-BE49-F238E27FC236}">
                <a16:creationId xmlns:a16="http://schemas.microsoft.com/office/drawing/2014/main" id="{D31410D3-2804-A73F-D1AD-E93FB34DB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40979434"/>
              </p:ext>
            </p:extLst>
          </p:nvPr>
        </p:nvGraphicFramePr>
        <p:xfrm>
          <a:off x="838200" y="1467853"/>
          <a:ext cx="10515600" cy="4721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C4D5F96-0A37-498F-81C3-74E71608A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  <a:cs typeface="Ebrima" panose="02000000000000000000" pitchFamily="2" charset="0"/>
              </a:rPr>
              <a:t>						Sectoren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681912A-D738-4623-A6CF-8579B0D78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ED22-A197-403C-81F4-140E28FC9E7E}" type="datetime1">
              <a:rPr lang="nl-NL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1-12-2025</a:t>
            </a:fld>
            <a:endParaRPr lang="nl-NL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B425F26-87EE-4966-A891-87E3FCC77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F2AAD45-642E-47B4-B69C-80B1B32D2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309C-7CF2-4773-BB72-C3594DBE980E}" type="slidenum">
              <a:rPr lang="nl-NL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7</a:t>
            </a:fld>
            <a:endParaRPr lang="nl-NL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33ED0F7-1D20-5F97-BFFE-77946C24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26" y="501800"/>
            <a:ext cx="4646188" cy="798698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89DC0C98-79D9-AEA7-48AE-474F99A79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3263" y="3366759"/>
            <a:ext cx="3605474" cy="8309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209 leden</a:t>
            </a:r>
          </a:p>
        </p:txBody>
      </p:sp>
    </p:spTree>
    <p:extLst>
      <p:ext uri="{BB962C8B-B14F-4D97-AF65-F5344CB8AC3E}">
        <p14:creationId xmlns:p14="http://schemas.microsoft.com/office/powerpoint/2010/main" val="528309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ijdelijke aanduiding voor inhoud 9">
            <a:extLst>
              <a:ext uri="{FF2B5EF4-FFF2-40B4-BE49-F238E27FC236}">
                <a16:creationId xmlns:a16="http://schemas.microsoft.com/office/drawing/2014/main" id="{D31410D3-2804-A73F-D1AD-E93FB34DB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26217837"/>
              </p:ext>
            </p:extLst>
          </p:nvPr>
        </p:nvGraphicFramePr>
        <p:xfrm>
          <a:off x="838200" y="1467853"/>
          <a:ext cx="10515600" cy="4721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C4D5F96-0A37-498F-81C3-74E71608A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  <a:cs typeface="Ebrima" panose="02000000000000000000" pitchFamily="2" charset="0"/>
              </a:rPr>
              <a:t>						Expertgroepen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681912A-D738-4623-A6CF-8579B0D78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2ED22-A197-403C-81F4-140E28FC9E7E}" type="datetime1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1-12-2025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B425F26-87EE-4966-A891-87E3FCC77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F2AAD45-642E-47B4-B69C-80B1B32D2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2309C-7CF2-4773-BB72-C3594DBE980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33ED0F7-1D20-5F97-BFFE-77946C24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26" y="501800"/>
            <a:ext cx="4646188" cy="798698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5787513-66E5-7D3D-6117-AF3B20D15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3263" y="3366759"/>
            <a:ext cx="3605474" cy="8309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209 leden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D35A5EC-EA74-7569-6A0D-78397374A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645" y="4161389"/>
            <a:ext cx="2847254" cy="194638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07AC07B-9D18-DBCC-3027-FBBA67BE7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57" y="4179534"/>
            <a:ext cx="931946" cy="62160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801B40F-1BE0-5953-8537-16D3EB3A5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689" y="1385721"/>
            <a:ext cx="3560071" cy="11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63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DBDFF-6D8D-78AE-CD7A-ABFF9B883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B8323-2265-8041-DAD9-4FBDB51402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Bouwtafel Waterzuinige Wijken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3C7E6-E340-312F-E28B-A84291E121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IPLO Schakel Special - November</a:t>
            </a:r>
            <a:r>
              <a:rPr lang="en-NL"/>
              <a:t> </a:t>
            </a:r>
            <a:r>
              <a:rPr lang="en-NL" dirty="0"/>
              <a:t>202</a:t>
            </a:r>
            <a:r>
              <a:rPr lang="en-US" dirty="0"/>
              <a:t>5</a:t>
            </a:r>
            <a:endParaRPr lang="en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6FF203F-C4F3-ED76-5E20-A20414A72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506074" y="480711"/>
            <a:ext cx="150495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60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template v1.2" id="{F857C310-221B-49D4-B4FD-B180E4391C5E}" vid="{DB3E41FD-EBD3-453B-9521-7A03B8341BEE}"/>
    </a:ext>
  </a:extLst>
</a:theme>
</file>

<file path=ppt/theme/theme2.xml><?xml version="1.0" encoding="utf-8"?>
<a:theme xmlns:a="http://schemas.openxmlformats.org/drawingml/2006/main" name="1_Kantoorthema">
  <a:themeElements>
    <a:clrScheme name="IPLO Kleuren">
      <a:dk1>
        <a:srgbClr val="000000"/>
      </a:dk1>
      <a:lt1>
        <a:sysClr val="window" lastClr="FFFFFF"/>
      </a:lt1>
      <a:dk2>
        <a:srgbClr val="35577E"/>
      </a:dk2>
      <a:lt2>
        <a:srgbClr val="FFFFFF"/>
      </a:lt2>
      <a:accent1>
        <a:srgbClr val="34573A"/>
      </a:accent1>
      <a:accent2>
        <a:srgbClr val="35577E"/>
      </a:accent2>
      <a:accent3>
        <a:srgbClr val="D3752B"/>
      </a:accent3>
      <a:accent4>
        <a:srgbClr val="97B550"/>
      </a:accent4>
      <a:accent5>
        <a:srgbClr val="D6DDE5"/>
      </a:accent5>
      <a:accent6>
        <a:srgbClr val="F6E3D4"/>
      </a:accent6>
      <a:hlink>
        <a:srgbClr val="35577E"/>
      </a:hlink>
      <a:folHlink>
        <a:srgbClr val="35577E"/>
      </a:folHlink>
    </a:clrScheme>
    <a:fontScheme name="IPLO">
      <a:majorFont>
        <a:latin typeface="Asap SemiBold"/>
        <a:ea typeface=""/>
        <a:cs typeface=""/>
      </a:majorFont>
      <a:minorFont>
        <a:latin typeface="Asa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chakeldag 2025 PowerPoint Template Digitaal Toegankelijk" id="{12406DB1-8DB9-44A6-A2E2-8685FD0B3BB7}" vid="{B6CCD726-C29C-401D-99DF-A0EFF552955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Theme">
  <a:themeElements>
    <a:clrScheme name="Hydraloop colors ">
      <a:dk1>
        <a:srgbClr val="171D1A"/>
      </a:dk1>
      <a:lt1>
        <a:srgbClr val="F9FCFF"/>
      </a:lt1>
      <a:dk2>
        <a:srgbClr val="365071"/>
      </a:dk2>
      <a:lt2>
        <a:srgbClr val="F1F5F7"/>
      </a:lt2>
      <a:accent1>
        <a:srgbClr val="6798AD"/>
      </a:accent1>
      <a:accent2>
        <a:srgbClr val="3C8DC7"/>
      </a:accent2>
      <a:accent3>
        <a:srgbClr val="F1C300"/>
      </a:accent3>
      <a:accent4>
        <a:srgbClr val="D51D38"/>
      </a:accent4>
      <a:accent5>
        <a:srgbClr val="4FD691"/>
      </a:accent5>
      <a:accent6>
        <a:srgbClr val="FF7907"/>
      </a:accent6>
      <a:hlink>
        <a:srgbClr val="6798AD"/>
      </a:hlink>
      <a:folHlink>
        <a:srgbClr val="3869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76200" cap="flat">
          <a:noFill/>
          <a:prstDash val="solid"/>
          <a:miter/>
        </a:ln>
      </a:spPr>
      <a:bodyPr rtlCol="0" anchor="ctr"/>
      <a:lstStyle>
        <a:defPPr algn="l"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 deck Hydraloop 2025" id="{F7552B1F-EDB1-BB4C-8935-A1FA54EB8B9C}" vid="{E34BBD07-3CA1-8D41-BFAC-3B29840E1D3B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C74C8DD54C044C80C6CD0C016F5588" ma:contentTypeVersion="21" ma:contentTypeDescription="Een nieuw document maken." ma:contentTypeScope="" ma:versionID="67efe45f62322a8899c5387e57b6b68b">
  <xsd:schema xmlns:xsd="http://www.w3.org/2001/XMLSchema" xmlns:xs="http://www.w3.org/2001/XMLSchema" xmlns:p="http://schemas.microsoft.com/office/2006/metadata/properties" xmlns:ns2="d865e685-83f8-4a30-a2b2-e8a30b8c40cd" xmlns:ns3="c5d8c67a-0181-456a-9a0a-22175beb71d3" targetNamespace="http://schemas.microsoft.com/office/2006/metadata/properties" ma:root="true" ma:fieldsID="928ca3436b4421df99675ef5688e79fd" ns2:_="" ns3:_="">
    <xsd:import namespace="d865e685-83f8-4a30-a2b2-e8a30b8c40cd"/>
    <xsd:import namespace="c5d8c67a-0181-456a-9a0a-22175beb71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65e685-83f8-4a30-a2b2-e8a30b8c40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d96d5552-42b0-4591-9988-05e54c6944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d8c67a-0181-456a-9a0a-22175beb71d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b4e8adb-51cc-4a09-a770-8f538063baba}" ma:internalName="TaxCatchAll" ma:showField="CatchAllData" ma:web="c5d8c67a-0181-456a-9a0a-22175beb71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d8c67a-0181-456a-9a0a-22175beb71d3" xsi:nil="true"/>
    <lcf76f155ced4ddcb4097134ff3c332f xmlns="d865e685-83f8-4a30-a2b2-e8a30b8c40cd">
      <Terms xmlns="http://schemas.microsoft.com/office/infopath/2007/PartnerControls"/>
    </lcf76f155ced4ddcb4097134ff3c332f>
    <SharedWithUsers xmlns="c5d8c67a-0181-456a-9a0a-22175beb71d3">
      <UserInfo>
        <DisplayName>Andre Mepschen</DisplayName>
        <AccountId>16</AccountId>
        <AccountType/>
      </UserInfo>
      <UserInfo>
        <DisplayName>Rixt Sinnema</DisplayName>
        <AccountId>239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3937947-D5AC-4B70-BB10-3B3339E152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92E8EA-EB20-4F36-82A1-CF417D338C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65e685-83f8-4a30-a2b2-e8a30b8c40cd"/>
    <ds:schemaRef ds:uri="c5d8c67a-0181-456a-9a0a-22175beb71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FB2911-208E-4DAF-B591-0C9DB3EC8080}">
  <ds:schemaRefs>
    <ds:schemaRef ds:uri="http://www.w3.org/XML/1998/namespace"/>
    <ds:schemaRef ds:uri="http://purl.org/dc/terms/"/>
    <ds:schemaRef ds:uri="http://purl.org/dc/dcmitype/"/>
    <ds:schemaRef ds:uri="c5d8c67a-0181-456a-9a0a-22175beb71d3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d865e685-83f8-4a30-a2b2-e8a30b8c40cd"/>
  </ds:schemaRefs>
</ds:datastoreItem>
</file>

<file path=docMetadata/LabelInfo.xml><?xml version="1.0" encoding="utf-8"?>
<clbl:labelList xmlns:clbl="http://schemas.microsoft.com/office/2020/mipLabelMetadata">
  <clbl:label id="{37276b06-72c2-4081-996b-9af57fe26b63}" enabled="1" method="Standard" siteId="{ac843cea-7a2b-4dc6-9f37-919c3e210fe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Presentatie template v1.3</Template>
  <TotalTime>1311</TotalTime>
  <Words>1206</Words>
  <Application>Microsoft Office PowerPoint</Application>
  <PresentationFormat>Breedbeeld</PresentationFormat>
  <Paragraphs>279</Paragraphs>
  <Slides>50</Slides>
  <Notes>7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17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50</vt:i4>
      </vt:variant>
    </vt:vector>
  </HeadingPairs>
  <TitlesOfParts>
    <vt:vector size="71" baseType="lpstr">
      <vt:lpstr>Abadi Extra Light</vt:lpstr>
      <vt:lpstr>Aptos</vt:lpstr>
      <vt:lpstr>Aptos  </vt:lpstr>
      <vt:lpstr>Arial</vt:lpstr>
      <vt:lpstr>Arial,Sans-Serif</vt:lpstr>
      <vt:lpstr>Asap</vt:lpstr>
      <vt:lpstr>Asap SemiBold</vt:lpstr>
      <vt:lpstr>Calibri</vt:lpstr>
      <vt:lpstr>Calibri Light</vt:lpstr>
      <vt:lpstr>Ebrima</vt:lpstr>
      <vt:lpstr>Franklin Gothic Book</vt:lpstr>
      <vt:lpstr>Franklin Gothic Heavy</vt:lpstr>
      <vt:lpstr>Hanken Grotesk</vt:lpstr>
      <vt:lpstr>Hanken Grotesk Light</vt:lpstr>
      <vt:lpstr>Verdana</vt:lpstr>
      <vt:lpstr>Verdana Pro Semibold</vt:lpstr>
      <vt:lpstr>Wingdings</vt:lpstr>
      <vt:lpstr>Kantoorthema</vt:lpstr>
      <vt:lpstr>1_Kantoorthema</vt:lpstr>
      <vt:lpstr>Office Theme</vt:lpstr>
      <vt:lpstr>1_Office Theme</vt:lpstr>
      <vt:lpstr>Voorblad</vt:lpstr>
      <vt:lpstr>Water Alliance</vt:lpstr>
      <vt:lpstr>WaterCampus Leeuwarden</vt:lpstr>
      <vt:lpstr>WaterCampus inhoudelijk</vt:lpstr>
      <vt:lpstr>WaterCampus take-a-way</vt:lpstr>
      <vt:lpstr> Wat is de wateralliance?</vt:lpstr>
      <vt:lpstr>      Sectoren</vt:lpstr>
      <vt:lpstr>      Expertgroepen</vt:lpstr>
      <vt:lpstr>Bouwtafel Waterzuinige Wijken</vt:lpstr>
      <vt:lpstr>Even voorstellen</vt:lpstr>
      <vt:lpstr>Achtergrond</vt:lpstr>
      <vt:lpstr>Achtergrond (2)</vt:lpstr>
      <vt:lpstr>Landelijke wateropgave</vt:lpstr>
      <vt:lpstr>Urgentie</vt:lpstr>
      <vt:lpstr>Urgentie (2)</vt:lpstr>
      <vt:lpstr>Proces</vt:lpstr>
      <vt:lpstr>Proces (2)</vt:lpstr>
      <vt:lpstr>Waterbesparende technieken</vt:lpstr>
      <vt:lpstr>Ambitie</vt:lpstr>
      <vt:lpstr>Waterrad</vt:lpstr>
      <vt:lpstr>Landelijke wateropgave</vt:lpstr>
      <vt:lpstr>Urgentie</vt:lpstr>
      <vt:lpstr>Achtergrond</vt:lpstr>
      <vt:lpstr>Realisatie</vt:lpstr>
      <vt:lpstr>Juridische eisen en randvoorwaarden</vt:lpstr>
      <vt:lpstr>Definities</vt:lpstr>
      <vt:lpstr>Beleidsplannen, wet- en regelgeving</vt:lpstr>
      <vt:lpstr>Beleidsplannen, wet- en regelgeving (2)</vt:lpstr>
      <vt:lpstr>Beleidsplannen, wet- en regelgeving (3)</vt:lpstr>
      <vt:lpstr>Beleidsplannen, wet- en regelgeving (4)</vt:lpstr>
      <vt:lpstr>Beleidsplannen, wet- en regelgeving (5)</vt:lpstr>
      <vt:lpstr>Suggesties</vt:lpstr>
      <vt:lpstr>Resultaten WG Schaalbare aanpak</vt:lpstr>
      <vt:lpstr>Waterrad (2)</vt:lpstr>
      <vt:lpstr>Vacuümsysteem</vt:lpstr>
      <vt:lpstr>Helsingborg, Zweden</vt:lpstr>
      <vt:lpstr>Noorderhoek, Sneek</vt:lpstr>
      <vt:lpstr>Waterrad (2)</vt:lpstr>
      <vt:lpstr>11 woningen Venhuizen</vt:lpstr>
      <vt:lpstr>McDonald’s Haaksbergen</vt:lpstr>
      <vt:lpstr>Waterrad (3)</vt:lpstr>
      <vt:lpstr>Voorbeeld Grijswater systeem Indoor</vt:lpstr>
      <vt:lpstr>Hotel Living Tomorrow</vt:lpstr>
      <vt:lpstr>Hotel Rosa</vt:lpstr>
      <vt:lpstr>Fam. Tetzner</vt:lpstr>
      <vt:lpstr>Waterrad (3)</vt:lpstr>
      <vt:lpstr>Den Haag – Kantoor Ministerie van BZ</vt:lpstr>
      <vt:lpstr>Slimme combinaties voor meer impact  Dank voor uw aandacht</vt:lpstr>
      <vt:lpstr>Partners</vt:lpstr>
      <vt:lpstr>Meer weten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 Mepschen</dc:creator>
  <cp:lastModifiedBy>Jonkers, Henk (RWS WVL)</cp:lastModifiedBy>
  <cp:revision>52</cp:revision>
  <dcterms:created xsi:type="dcterms:W3CDTF">2024-10-08T14:02:25Z</dcterms:created>
  <dcterms:modified xsi:type="dcterms:W3CDTF">2025-12-01T13:21:32Z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0x010100F9C74C8DD54C044C80C6CD0C016F5588</vt:lpwstr>
  </property>
  <property fmtid="{D5CDD505-2E9C-101B-9397-08002B2CF9AE}" pid="3" name="MediaServiceImageTags">
    <vt:lpwstr/>
  </property>
</Properties>
</file>