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media/image41.jpg" ContentType="image/jpg"/>
  <Override PartName="/ppt/media/image42.jpg" ContentType="image/jpg"/>
  <Override PartName="/ppt/media/image45.jpg" ContentType="image/jpg"/>
  <Override PartName="/ppt/media/image48.jpg" ContentType="image/jpg"/>
  <Override PartName="/ppt/media/image50.jpg" ContentType="image/jpg"/>
  <Override PartName="/ppt/media/image51.jpg" ContentType="image/jpg"/>
  <Override PartName="/ppt/media/image57.jpg" ContentType="image/jpg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9"/>
  </p:notesMasterIdLst>
  <p:sldIdLst>
    <p:sldId id="256" r:id="rId2"/>
    <p:sldId id="2134807317" r:id="rId3"/>
    <p:sldId id="2134807340" r:id="rId4"/>
    <p:sldId id="2450" r:id="rId5"/>
    <p:sldId id="257" r:id="rId6"/>
    <p:sldId id="2134807298" r:id="rId7"/>
    <p:sldId id="2134807337" r:id="rId8"/>
    <p:sldId id="2134807312" r:id="rId9"/>
    <p:sldId id="2134807336" r:id="rId10"/>
    <p:sldId id="2134807334" r:id="rId11"/>
    <p:sldId id="2134807302" r:id="rId12"/>
    <p:sldId id="2134807332" r:id="rId13"/>
    <p:sldId id="2134807335" r:id="rId14"/>
    <p:sldId id="2134807341" r:id="rId15"/>
    <p:sldId id="2134807329" r:id="rId16"/>
    <p:sldId id="2134807338" r:id="rId17"/>
    <p:sldId id="2134807325" r:id="rId18"/>
    <p:sldId id="2134807324" r:id="rId19"/>
    <p:sldId id="2134807345" r:id="rId20"/>
    <p:sldId id="2134807303" r:id="rId21"/>
    <p:sldId id="2134807343" r:id="rId22"/>
    <p:sldId id="2134807326" r:id="rId23"/>
    <p:sldId id="2134807327" r:id="rId24"/>
    <p:sldId id="2134807346" r:id="rId25"/>
    <p:sldId id="2134807323" r:id="rId26"/>
    <p:sldId id="2134807319" r:id="rId27"/>
    <p:sldId id="260" r:id="rId28"/>
  </p:sldIdLst>
  <p:sldSz cx="18288000" cy="10287000"/>
  <p:notesSz cx="6858000" cy="9144000"/>
  <p:embeddedFontLst>
    <p:embeddedFont>
      <p:font typeface="Verdana" panose="020B0604030504040204" pitchFamily="34" charset="0"/>
      <p:regular r:id="rId30"/>
      <p:bold r:id="rId31"/>
      <p:italic r:id="rId32"/>
      <p:boldItalic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307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9870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22" autoAdjust="0"/>
  </p:normalViewPr>
  <p:slideViewPr>
    <p:cSldViewPr>
      <p:cViewPr varScale="1">
        <p:scale>
          <a:sx n="67" d="100"/>
          <a:sy n="67" d="100"/>
        </p:scale>
        <p:origin x="1446" y="630"/>
      </p:cViewPr>
      <p:guideLst>
        <p:guide orient="horz" pos="2184"/>
        <p:guide pos="307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Verdana" panose="020B0604030504040204" pitchFamily="34" charset="0"/>
              </a:defRPr>
            </a:lvl1pPr>
          </a:lstStyle>
          <a:p>
            <a:endParaRPr lang="nl-NL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Verdana" panose="020B0604030504040204" pitchFamily="34" charset="0"/>
              </a:defRPr>
            </a:lvl1pPr>
          </a:lstStyle>
          <a:p>
            <a:fld id="{AC207158-DFDF-422E-898E-45AACE89DF18}" type="datetimeFigureOut">
              <a:rPr lang="nl-NL" smtClean="0"/>
              <a:pPr/>
              <a:t>1-12-2025</a:t>
            </a:fld>
            <a:endParaRPr lang="nl-NL" dirty="0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 dirty="0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Verdana" panose="020B0604030504040204" pitchFamily="34" charset="0"/>
              </a:defRPr>
            </a:lvl1pPr>
          </a:lstStyle>
          <a:p>
            <a:endParaRPr lang="nl-NL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Verdana" panose="020B0604030504040204" pitchFamily="34" charset="0"/>
              </a:defRPr>
            </a:lvl1pPr>
          </a:lstStyle>
          <a:p>
            <a:fld id="{22FB5949-35FD-4142-A70B-A29D70BF3952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1189899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8C7F4C-14DD-619C-7275-EA8028E544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DB155E18-97CC-7C85-2A3A-BAE9022454D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A3A0CE18-A7EE-C9A1-66E5-15A09AA633F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Oeps</a:t>
            </a:r>
            <a:r>
              <a:rPr lang="en-US" dirty="0"/>
              <a:t>!</a:t>
            </a:r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9976374A-59AF-3B83-216C-7F5C4556F17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86D882-3718-4F40-87D5-7C3050DB7ED2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067103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Mooi </a:t>
            </a:r>
            <a:r>
              <a:rPr lang="en-US" dirty="0" err="1"/>
              <a:t>voornemen</a:t>
            </a:r>
            <a:r>
              <a:rPr lang="en-US" dirty="0"/>
              <a:t>. </a:t>
            </a:r>
            <a:r>
              <a:rPr lang="en-US" dirty="0" err="1"/>
              <a:t>Actueel</a:t>
            </a:r>
            <a:r>
              <a:rPr lang="en-US" dirty="0"/>
              <a:t> </a:t>
            </a:r>
            <a:r>
              <a:rPr lang="en-US" dirty="0" err="1"/>
              <a:t>ook</a:t>
            </a:r>
            <a:r>
              <a:rPr lang="en-US" dirty="0"/>
              <a:t>. 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86D882-3718-4F40-87D5-7C3050DB7ED2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999985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Oeps</a:t>
            </a:r>
            <a:r>
              <a:rPr lang="en-US" dirty="0"/>
              <a:t>!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86D882-3718-4F40-87D5-7C3050DB7ED2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900938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Wat </a:t>
            </a:r>
            <a:r>
              <a:rPr lang="en-US" dirty="0" err="1"/>
              <a:t>zien</a:t>
            </a:r>
            <a:r>
              <a:rPr lang="en-US" dirty="0"/>
              <a:t> we dan? </a:t>
            </a:r>
            <a:r>
              <a:rPr lang="en-US" dirty="0" err="1"/>
              <a:t>Analyse</a:t>
            </a:r>
            <a:r>
              <a:rPr lang="en-US" dirty="0"/>
              <a:t> hoe </a:t>
            </a:r>
            <a:r>
              <a:rPr lang="en-US" dirty="0" err="1"/>
              <a:t>gebruikers</a:t>
            </a:r>
            <a:r>
              <a:rPr lang="en-US" dirty="0"/>
              <a:t> het </a:t>
            </a:r>
            <a:r>
              <a:rPr lang="en-US" dirty="0" err="1"/>
              <a:t>zien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ervaren</a:t>
            </a:r>
            <a:r>
              <a:rPr lang="en-US" dirty="0"/>
              <a:t> wat we </a:t>
            </a:r>
            <a:r>
              <a:rPr lang="en-US" dirty="0" err="1"/>
              <a:t>hebben</a:t>
            </a:r>
            <a:r>
              <a:rPr lang="en-US" dirty="0"/>
              <a:t> </a:t>
            </a:r>
            <a:r>
              <a:rPr lang="en-US" dirty="0" err="1"/>
              <a:t>verzonnen</a:t>
            </a:r>
            <a:r>
              <a:rPr lang="en-US" dirty="0"/>
              <a:t>. 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86D882-3718-4F40-87D5-7C3050DB7ED2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533453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AF168B-C5A6-8E93-865C-9C42304BE1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1FE42AA1-53E0-3FE7-AC77-314509EFB69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40E6C2FF-8204-FE1C-8009-8AE31811260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Oeps</a:t>
            </a:r>
            <a:r>
              <a:rPr lang="en-US" dirty="0"/>
              <a:t>!</a:t>
            </a:r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357176F0-BA38-6978-BE9D-567F0628888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86D882-3718-4F40-87D5-7C3050DB7ED2}" type="slidenum">
              <a:rPr lang="nl-NL" smtClean="0"/>
              <a:t>14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214631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>
            <a:extLst>
              <a:ext uri="{FF2B5EF4-FFF2-40B4-BE49-F238E27FC236}">
                <a16:creationId xmlns:a16="http://schemas.microsoft.com/office/drawing/2014/main" id="{9D71E858-B10F-3F46-9281-6B6F1FFFB294}"/>
              </a:ext>
            </a:extLst>
          </p:cNvPr>
          <p:cNvSpPr/>
          <p:nvPr userDrawn="1"/>
        </p:nvSpPr>
        <p:spPr>
          <a:xfrm>
            <a:off x="0" y="9769628"/>
            <a:ext cx="18288000" cy="537224"/>
          </a:xfrm>
          <a:prstGeom prst="rect">
            <a:avLst/>
          </a:prstGeom>
          <a:solidFill>
            <a:srgbClr val="39870C"/>
          </a:solidFill>
          <a:ln>
            <a:solidFill>
              <a:srgbClr val="39870C"/>
            </a:solidFill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 sz="2700" dirty="0">
              <a:latin typeface="Verdana" panose="020B0604030504040204" pitchFamily="34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Tijdelijke aanduiding voor tekst 5"/>
          <p:cNvSpPr>
            <a:spLocks noGrp="1"/>
          </p:cNvSpPr>
          <p:nvPr>
            <p:ph type="body" sz="quarter" idx="12"/>
          </p:nvPr>
        </p:nvSpPr>
        <p:spPr>
          <a:xfrm>
            <a:off x="901702" y="2717007"/>
            <a:ext cx="16446500" cy="6458528"/>
          </a:xfrm>
        </p:spPr>
        <p:txBody>
          <a:bodyPr>
            <a:normAutofit/>
          </a:bodyPr>
          <a:lstStyle>
            <a:lvl1pPr marL="0" indent="0">
              <a:lnSpc>
                <a:spcPts val="3600"/>
              </a:lnSpc>
              <a:buFontTx/>
              <a:buNone/>
              <a:defRPr sz="2400">
                <a:solidFill>
                  <a:srgbClr val="000000"/>
                </a:solidFill>
              </a:defRPr>
            </a:lvl1pPr>
            <a:lvl2pPr marL="685800" indent="0">
              <a:lnSpc>
                <a:spcPts val="3600"/>
              </a:lnSpc>
              <a:buFontTx/>
              <a:buNone/>
              <a:defRPr sz="2400">
                <a:solidFill>
                  <a:srgbClr val="000000"/>
                </a:solidFill>
              </a:defRPr>
            </a:lvl2pPr>
            <a:lvl3pPr marL="1371600" indent="0">
              <a:lnSpc>
                <a:spcPts val="3600"/>
              </a:lnSpc>
              <a:buFontTx/>
              <a:buNone/>
              <a:defRPr sz="2400">
                <a:solidFill>
                  <a:srgbClr val="000000"/>
                </a:solidFill>
              </a:defRPr>
            </a:lvl3pPr>
            <a:lvl4pPr marL="2057400" indent="0">
              <a:lnSpc>
                <a:spcPts val="3600"/>
              </a:lnSpc>
              <a:buFontTx/>
              <a:buNone/>
              <a:defRPr sz="2400">
                <a:solidFill>
                  <a:srgbClr val="000000"/>
                </a:solidFill>
              </a:defRPr>
            </a:lvl4pPr>
            <a:lvl5pPr marL="2743200" indent="0">
              <a:lnSpc>
                <a:spcPts val="3600"/>
              </a:lnSpc>
              <a:buFontTx/>
              <a:buNone/>
              <a:defRPr sz="2400">
                <a:solidFill>
                  <a:srgbClr val="000000"/>
                </a:solidFill>
              </a:defRPr>
            </a:lvl5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0263888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opsomming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>
            <a:extLst>
              <a:ext uri="{FF2B5EF4-FFF2-40B4-BE49-F238E27FC236}">
                <a16:creationId xmlns:a16="http://schemas.microsoft.com/office/drawing/2014/main" id="{C9F7C79B-7513-0040-807E-BCD64B44B924}"/>
              </a:ext>
            </a:extLst>
          </p:cNvPr>
          <p:cNvSpPr/>
          <p:nvPr userDrawn="1"/>
        </p:nvSpPr>
        <p:spPr>
          <a:xfrm>
            <a:off x="0" y="9769628"/>
            <a:ext cx="18288000" cy="537224"/>
          </a:xfrm>
          <a:prstGeom prst="rect">
            <a:avLst/>
          </a:prstGeom>
          <a:solidFill>
            <a:srgbClr val="39870C"/>
          </a:solidFill>
          <a:ln>
            <a:solidFill>
              <a:srgbClr val="39870C"/>
            </a:solidFill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 sz="2700" dirty="0">
              <a:latin typeface="Verdana" panose="020B0604030504040204" pitchFamily="34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Tijdelijke aanduiding voor tekst 5"/>
          <p:cNvSpPr>
            <a:spLocks noGrp="1"/>
          </p:cNvSpPr>
          <p:nvPr>
            <p:ph type="body" sz="quarter" idx="12"/>
          </p:nvPr>
        </p:nvSpPr>
        <p:spPr>
          <a:xfrm>
            <a:off x="885827" y="2717007"/>
            <a:ext cx="8907599" cy="6458528"/>
          </a:xfrm>
        </p:spPr>
        <p:txBody>
          <a:bodyPr>
            <a:normAutofit/>
          </a:bodyPr>
          <a:lstStyle>
            <a:lvl1pPr marL="428625" indent="-428625">
              <a:lnSpc>
                <a:spcPts val="3600"/>
              </a:lnSpc>
              <a:buFont typeface="Arial"/>
              <a:buChar char="•"/>
              <a:defRPr sz="2400">
                <a:solidFill>
                  <a:schemeClr val="tx1"/>
                </a:solidFill>
              </a:defRPr>
            </a:lvl1pPr>
            <a:lvl2pPr marL="685800" indent="0">
              <a:lnSpc>
                <a:spcPts val="3600"/>
              </a:lnSpc>
              <a:buFontTx/>
              <a:buNone/>
              <a:defRPr sz="2700"/>
            </a:lvl2pPr>
            <a:lvl3pPr marL="1371600" indent="0">
              <a:lnSpc>
                <a:spcPts val="3600"/>
              </a:lnSpc>
              <a:buFontTx/>
              <a:buNone/>
              <a:defRPr sz="2700"/>
            </a:lvl3pPr>
            <a:lvl4pPr marL="2057400" indent="0">
              <a:lnSpc>
                <a:spcPts val="3600"/>
              </a:lnSpc>
              <a:buFontTx/>
              <a:buNone/>
              <a:defRPr sz="2700"/>
            </a:lvl4pPr>
            <a:lvl5pPr marL="2743200" indent="0">
              <a:lnSpc>
                <a:spcPts val="3600"/>
              </a:lnSpc>
              <a:buFontTx/>
              <a:buNone/>
              <a:defRPr sz="2700"/>
            </a:lvl5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7" name="Tijdelijke aanduiding voor afbeelding 6"/>
          <p:cNvSpPr>
            <a:spLocks noGrp="1"/>
          </p:cNvSpPr>
          <p:nvPr>
            <p:ph type="pic" sz="quarter" idx="13"/>
          </p:nvPr>
        </p:nvSpPr>
        <p:spPr>
          <a:xfrm>
            <a:off x="10372727" y="2717007"/>
            <a:ext cx="6988175" cy="6450807"/>
          </a:xfrm>
        </p:spPr>
        <p:txBody>
          <a:bodyPr/>
          <a:lstStyle/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0602343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12/1/2025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‹nr.›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8" r:id="rId12"/>
    <p:sldLayoutId id="2147483669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Verdana" panose="020B060403050404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Verdana" panose="020B0604030504040204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Verdana" panose="020B060403050404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Verdana" panose="020B060403050404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Verdana" panose="020B060403050404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Verdana" panose="020B060403050404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iplo.nl/digitaal-stelsel/ontwikkeling-planning-beheer/gerealiseerde-wensen-ontwikkeling-dso/#hc5abf5b5-8484-fa6e-3841-3df5faf634d7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iplo.nl/digitaal-stelsel/toepasbare-regels/" TargetMode="Externa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dsocommunity.pleio.nl/users" TargetMode="External"/><Relationship Id="rId4" Type="http://schemas.openxmlformats.org/officeDocument/2006/relationships/hyperlink" Target="https://iplo.nl/digitaal-stelsel/toepasbare-regels/vodcast/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developer.omgevingswet.overheid.nl/" TargetMode="External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vng.nl/artikelen/toepasbare-regels" TargetMode="External"/><Relationship Id="rId4" Type="http://schemas.openxmlformats.org/officeDocument/2006/relationships/hyperlink" Target="https://iplo.nl/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gebruikercentraal.nl/" TargetMode="External"/><Relationship Id="rId4" Type="http://schemas.openxmlformats.org/officeDocument/2006/relationships/hyperlink" Target="https://iplo.nl/digitaal-stelsel/ontwikkeling-planning-beheer/resultaten-gebruikersonderzoeken-omgevingsloket/" TargetMode="Externa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svg"/><Relationship Id="rId7" Type="http://schemas.openxmlformats.org/officeDocument/2006/relationships/image" Target="../media/image11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svg"/><Relationship Id="rId4" Type="http://schemas.openxmlformats.org/officeDocument/2006/relationships/image" Target="../media/image8.png"/><Relationship Id="rId9" Type="http://schemas.openxmlformats.org/officeDocument/2006/relationships/image" Target="../media/image13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omgevingswet.overheid.nl/home?session=eab6b210-eab0-41f5-b41f-e0e76509dc08" TargetMode="External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iplo.nl/digitaal-stelsel/overzichten-hulpmiddelen-dso/dashboard-gebruik-vergunningcheck-omgevingsloket/" TargetMode="External"/><Relationship Id="rId5" Type="http://schemas.openxmlformats.org/officeDocument/2006/relationships/hyperlink" Target="https://www.plannenvoordeleefomgeving.nl/dashboard" TargetMode="External"/><Relationship Id="rId4" Type="http://schemas.openxmlformats.org/officeDocument/2006/relationships/hyperlink" Target="https://iplo.nl/digitaal-stelsel/overzichten-hulpmiddelen-dso/beschikbare-informatie-instellingen-kruismatrix/#h89a15031-2fef-6b27-db1f-e251abda0377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jpg"/><Relationship Id="rId7" Type="http://schemas.openxmlformats.org/officeDocument/2006/relationships/image" Target="../media/image61.png"/><Relationship Id="rId12" Type="http://schemas.openxmlformats.org/officeDocument/2006/relationships/image" Target="../media/image66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11" Type="http://schemas.openxmlformats.org/officeDocument/2006/relationships/image" Target="../media/image65.png"/><Relationship Id="rId5" Type="http://schemas.openxmlformats.org/officeDocument/2006/relationships/image" Target="../media/image59.png"/><Relationship Id="rId10" Type="http://schemas.openxmlformats.org/officeDocument/2006/relationships/image" Target="../media/image64.png"/><Relationship Id="rId4" Type="http://schemas.openxmlformats.org/officeDocument/2006/relationships/image" Target="../media/image58.png"/><Relationship Id="rId9" Type="http://schemas.openxmlformats.org/officeDocument/2006/relationships/image" Target="../media/image6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hyperlink" Target="https://www.rijksoverheid.nl/documenten/brieven/2025/11/21/sgo-brief-2025" TargetMode="External"/><Relationship Id="rId7" Type="http://schemas.openxmlformats.org/officeDocument/2006/relationships/image" Target="../media/image11.sv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7.svg"/><Relationship Id="rId5" Type="http://schemas.openxmlformats.org/officeDocument/2006/relationships/image" Target="../media/image15.svg"/><Relationship Id="rId10" Type="http://schemas.openxmlformats.org/officeDocument/2006/relationships/image" Target="../media/image6.png"/><Relationship Id="rId4" Type="http://schemas.openxmlformats.org/officeDocument/2006/relationships/image" Target="../media/image14.png"/><Relationship Id="rId9" Type="http://schemas.openxmlformats.org/officeDocument/2006/relationships/image" Target="../media/image17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10" Type="http://schemas.openxmlformats.org/officeDocument/2006/relationships/image" Target="../media/image28.png"/><Relationship Id="rId4" Type="http://schemas.openxmlformats.org/officeDocument/2006/relationships/image" Target="../media/image22.jpeg"/><Relationship Id="rId9" Type="http://schemas.openxmlformats.org/officeDocument/2006/relationships/image" Target="../media/image27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61988" y="597693"/>
            <a:ext cx="2494882" cy="540000"/>
          </a:xfrm>
          <a:custGeom>
            <a:avLst/>
            <a:gdLst/>
            <a:ahLst/>
            <a:cxnLst/>
            <a:rect l="l" t="t" r="r" b="b"/>
            <a:pathLst>
              <a:path w="2494882" h="540000">
                <a:moveTo>
                  <a:pt x="0" y="0"/>
                </a:moveTo>
                <a:lnTo>
                  <a:pt x="2494882" y="0"/>
                </a:lnTo>
                <a:lnTo>
                  <a:pt x="2494882" y="540000"/>
                </a:lnTo>
                <a:lnTo>
                  <a:pt x="0" y="540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257" b="-257"/>
            </a:stretch>
          </a:blipFill>
        </p:spPr>
        <p:txBody>
          <a:bodyPr/>
          <a:lstStyle/>
          <a:p>
            <a:endParaRPr lang="nl-NL" dirty="0">
              <a:latin typeface="Verdana" panose="020B0604030504040204" pitchFamily="34" charset="0"/>
            </a:endParaRPr>
          </a:p>
        </p:txBody>
      </p:sp>
      <p:sp>
        <p:nvSpPr>
          <p:cNvPr id="3" name="Freeform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988507" y="15600"/>
            <a:ext cx="10344098" cy="5130000"/>
          </a:xfrm>
          <a:custGeom>
            <a:avLst/>
            <a:gdLst/>
            <a:ahLst/>
            <a:cxnLst/>
            <a:rect l="l" t="t" r="r" b="b"/>
            <a:pathLst>
              <a:path w="10344098" h="5130000">
                <a:moveTo>
                  <a:pt x="0" y="0"/>
                </a:moveTo>
                <a:lnTo>
                  <a:pt x="10344097" y="0"/>
                </a:lnTo>
                <a:lnTo>
                  <a:pt x="10344097" y="5130000"/>
                </a:lnTo>
                <a:lnTo>
                  <a:pt x="0" y="51300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63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874" b="-874"/>
            </a:stretch>
          </a:blipFill>
        </p:spPr>
        <p:txBody>
          <a:bodyPr/>
          <a:lstStyle/>
          <a:p>
            <a:endParaRPr lang="nl-NL" dirty="0">
              <a:latin typeface="Verdana" panose="020B0604030504040204" pitchFamily="34" charset="0"/>
            </a:endParaRPr>
          </a:p>
        </p:txBody>
      </p:sp>
      <p:grpSp>
        <p:nvGrpSpPr>
          <p:cNvPr id="4" name="Group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8036079" y="5143500"/>
            <a:ext cx="10287000" cy="5143500"/>
            <a:chOff x="0" y="0"/>
            <a:chExt cx="6350000" cy="3175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3175000"/>
            </a:xfrm>
            <a:custGeom>
              <a:avLst/>
              <a:gdLst/>
              <a:ahLst/>
              <a:cxnLst/>
              <a:rect l="l" t="t" r="r" b="b"/>
              <a:pathLst>
                <a:path w="6350000" h="3175000">
                  <a:moveTo>
                    <a:pt x="6350000" y="3175000"/>
                  </a:moveTo>
                  <a:lnTo>
                    <a:pt x="0" y="3175000"/>
                  </a:lnTo>
                  <a:cubicBezTo>
                    <a:pt x="0" y="1421498"/>
                    <a:pt x="1421498" y="0"/>
                    <a:pt x="3175000" y="0"/>
                  </a:cubicBezTo>
                  <a:cubicBezTo>
                    <a:pt x="4928502" y="0"/>
                    <a:pt x="6350000" y="1421498"/>
                    <a:pt x="6350000" y="3175000"/>
                  </a:cubicBezTo>
                  <a:close/>
                </a:path>
              </a:pathLst>
            </a:custGeom>
            <a:blipFill>
              <a:blip r:embed="rId6"/>
              <a:stretch>
                <a:fillRect l="-4054" r="-4054"/>
              </a:stretch>
            </a:blipFill>
          </p:spPr>
          <p:txBody>
            <a:bodyPr/>
            <a:lstStyle/>
            <a:p>
              <a:endParaRPr lang="nl-NL" dirty="0">
                <a:latin typeface="Verdana" panose="020B0604030504040204" pitchFamily="34" charset="0"/>
              </a:endParaRPr>
            </a:p>
          </p:txBody>
        </p:sp>
      </p:grpSp>
      <p:sp>
        <p:nvSpPr>
          <p:cNvPr id="6" name="TextBox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219200" y="2579430"/>
            <a:ext cx="14846388" cy="2257926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92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255B38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sap Bold"/>
                <a:sym typeface="Asap Bold"/>
              </a:rPr>
              <a:t>´Van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255B38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sap Bold"/>
                <a:sym typeface="Asap Bold"/>
              </a:rPr>
              <a:t>gebruikersvriendelijkheid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255B38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sap Bold"/>
                <a:sym typeface="Asap Bold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255B38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sap Bold"/>
                <a:sym typeface="Asap Bold"/>
              </a:rPr>
              <a:t>naar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255B38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sap Bold"/>
                <a:sym typeface="Asap Bold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255B38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sap Bold"/>
                <a:sym typeface="Asap Bold"/>
              </a:rPr>
              <a:t>dienstverlening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255B38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sap Bold"/>
                <a:sym typeface="Asap Bold"/>
              </a:rPr>
              <a:t>´</a:t>
            </a:r>
          </a:p>
        </p:txBody>
      </p:sp>
      <p:sp>
        <p:nvSpPr>
          <p:cNvPr id="7" name="TextBox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61988" y="5601557"/>
            <a:ext cx="4785982" cy="29704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000"/>
              </a:lnSpc>
            </a:pPr>
            <a:r>
              <a:rPr lang="en-US" sz="3200" b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sap"/>
                <a:sym typeface="Asap"/>
              </a:rPr>
              <a:t>Ronde 4 </a:t>
            </a:r>
          </a:p>
          <a:p>
            <a:pPr>
              <a:lnSpc>
                <a:spcPts val="6000"/>
              </a:lnSpc>
            </a:pPr>
            <a:r>
              <a:rPr lang="en-US" sz="3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sap"/>
                <a:sym typeface="Asap"/>
              </a:rPr>
              <a:t>15.05 </a:t>
            </a:r>
            <a:r>
              <a:rPr lang="en-US" sz="3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sap"/>
                <a:sym typeface="Asap"/>
              </a:rPr>
              <a:t>uur</a:t>
            </a:r>
            <a:endParaRPr lang="en-US" sz="320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Asap"/>
              <a:sym typeface="Asap"/>
            </a:endParaRPr>
          </a:p>
          <a:p>
            <a:pPr algn="l">
              <a:lnSpc>
                <a:spcPts val="6000"/>
              </a:lnSpc>
            </a:pPr>
            <a:r>
              <a:rPr lang="en-US" sz="3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sap"/>
                <a:sym typeface="Asap"/>
              </a:rPr>
              <a:t>Schakel Special </a:t>
            </a:r>
          </a:p>
          <a:p>
            <a:pPr algn="l">
              <a:lnSpc>
                <a:spcPts val="6000"/>
              </a:lnSpc>
            </a:pPr>
            <a:r>
              <a:rPr lang="en-US" sz="3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sap"/>
                <a:sym typeface="Asap"/>
              </a:rPr>
              <a:t>27 </a:t>
            </a:r>
            <a:r>
              <a:rPr lang="en-US" sz="3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sap"/>
                <a:sym typeface="Asap"/>
              </a:rPr>
              <a:t>november</a:t>
            </a:r>
            <a:r>
              <a:rPr lang="en-US" sz="3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sap"/>
                <a:sym typeface="Asap"/>
              </a:rPr>
              <a:t> 2025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9AB27F-D19D-3249-EC99-3A3178B272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1EB25B9E-0E25-3BCC-5681-76BF7048F8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10071000"/>
            <a:ext cx="18288000" cy="216000"/>
            <a:chOff x="0" y="0"/>
            <a:chExt cx="24384000" cy="288000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EAB85CAB-F3F2-23FD-2783-490D4397D60B}"/>
                </a:ext>
              </a:extLst>
            </p:cNvPr>
            <p:cNvSpPr/>
            <p:nvPr/>
          </p:nvSpPr>
          <p:spPr>
            <a:xfrm>
              <a:off x="0" y="0"/>
              <a:ext cx="24384000" cy="288036"/>
            </a:xfrm>
            <a:custGeom>
              <a:avLst/>
              <a:gdLst/>
              <a:ahLst/>
              <a:cxnLst/>
              <a:rect l="l" t="t" r="r" b="b"/>
              <a:pathLst>
                <a:path w="24384000" h="288036">
                  <a:moveTo>
                    <a:pt x="0" y="0"/>
                  </a:moveTo>
                  <a:lnTo>
                    <a:pt x="24384000" y="0"/>
                  </a:lnTo>
                  <a:lnTo>
                    <a:pt x="24384000" y="288036"/>
                  </a:lnTo>
                  <a:lnTo>
                    <a:pt x="0" y="288036"/>
                  </a:lnTo>
                  <a:close/>
                </a:path>
              </a:pathLst>
            </a:custGeom>
            <a:gradFill rotWithShape="1">
              <a:gsLst>
                <a:gs pos="0">
                  <a:srgbClr val="8EB83C">
                    <a:alpha val="100000"/>
                  </a:srgbClr>
                </a:gs>
                <a:gs pos="34000">
                  <a:srgbClr val="50987D">
                    <a:alpha val="100000"/>
                  </a:srgbClr>
                </a:gs>
                <a:gs pos="67000">
                  <a:srgbClr val="2482AC">
                    <a:alpha val="100000"/>
                  </a:srgbClr>
                </a:gs>
                <a:gs pos="100000">
                  <a:srgbClr val="147ABF">
                    <a:alpha val="100000"/>
                  </a:srgbClr>
                </a:gs>
              </a:gsLst>
              <a:lin ang="10800000"/>
            </a:gradFill>
          </p:spPr>
          <p:txBody>
            <a:bodyPr/>
            <a:lstStyle/>
            <a:p>
              <a:endParaRPr lang="nl-NL" dirty="0">
                <a:latin typeface="Verdana" panose="020B0604030504040204" pitchFamily="34" charset="0"/>
              </a:endParaRPr>
            </a:p>
          </p:txBody>
        </p:sp>
      </p:grpSp>
      <p:pic>
        <p:nvPicPr>
          <p:cNvPr id="5" name="Afbeelding 4">
            <a:extLst>
              <a:ext uri="{FF2B5EF4-FFF2-40B4-BE49-F238E27FC236}">
                <a16:creationId xmlns:a16="http://schemas.microsoft.com/office/drawing/2014/main" id="{A2855758-4A74-993C-8515-A577B0E03E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600" y="2171700"/>
            <a:ext cx="15972512" cy="7540390"/>
          </a:xfrm>
          <a:prstGeom prst="rect">
            <a:avLst/>
          </a:prstGeom>
        </p:spPr>
      </p:pic>
      <p:sp>
        <p:nvSpPr>
          <p:cNvPr id="6" name="Ovaal 5">
            <a:extLst>
              <a:ext uri="{FF2B5EF4-FFF2-40B4-BE49-F238E27FC236}">
                <a16:creationId xmlns:a16="http://schemas.microsoft.com/office/drawing/2014/main" id="{6DB0B390-174E-1EC4-E92C-FD1225A2DC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410200" y="8380622"/>
            <a:ext cx="1485296" cy="133146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700" dirty="0">
              <a:latin typeface="Verdana" panose="020B0604030504040204" pitchFamily="34" charset="0"/>
            </a:endParaRPr>
          </a:p>
        </p:txBody>
      </p:sp>
      <p:sp>
        <p:nvSpPr>
          <p:cNvPr id="65" name="Tekstvak 64">
            <a:extLst>
              <a:ext uri="{FF2B5EF4-FFF2-40B4-BE49-F238E27FC236}">
                <a16:creationId xmlns:a16="http://schemas.microsoft.com/office/drawing/2014/main" id="{71ECB699-ECA9-EAE2-67B3-BA55759A64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2133600" y="9737656"/>
            <a:ext cx="962744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1400" i="1" dirty="0" err="1">
                <a:latin typeface="Verdana" panose="020B0604030504040204" pitchFamily="34" charset="0"/>
              </a:rPr>
              <a:t>Vergunningcheck</a:t>
            </a:r>
            <a:r>
              <a:rPr lang="nl-NL" sz="1400" i="1" dirty="0">
                <a:latin typeface="Verdana" panose="020B0604030504040204" pitchFamily="34" charset="0"/>
              </a:rPr>
              <a:t> is de meest laagdrempelige applicatie voor particuliere en incidentele gebruikers</a:t>
            </a:r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190D6057-6C33-F2B0-A429-CEA12DB240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3372573" y="597088"/>
            <a:ext cx="11542854" cy="1754326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1" u="none" strike="noStrike" kern="1200" cap="none" spc="0" normalizeH="0" baseline="0" noProof="0" dirty="0">
                <a:ln>
                  <a:noFill/>
                </a:ln>
                <a:solidFill>
                  <a:srgbClr val="39870C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Aan de </a:t>
            </a:r>
            <a:r>
              <a:rPr kumimoji="0" lang="en-US" sz="5400" b="1" i="1" u="none" strike="noStrike" kern="1200" cap="none" spc="0" normalizeH="0" baseline="0" noProof="0" dirty="0" err="1">
                <a:ln>
                  <a:noFill/>
                </a:ln>
                <a:solidFill>
                  <a:srgbClr val="39870C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voorkant</a:t>
            </a:r>
            <a:r>
              <a:rPr kumimoji="0" lang="en-US" sz="5400" b="1" i="1" u="none" strike="noStrike" kern="1200" cap="none" spc="0" normalizeH="0" baseline="0" noProof="0" dirty="0">
                <a:ln>
                  <a:noFill/>
                </a:ln>
                <a:solidFill>
                  <a:srgbClr val="39870C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</a:t>
            </a:r>
            <a:r>
              <a:rPr kumimoji="0" lang="en-US" sz="5400" b="1" i="1" u="none" strike="noStrike" kern="1200" cap="none" spc="0" normalizeH="0" baseline="0" noProof="0" dirty="0" err="1">
                <a:ln>
                  <a:noFill/>
                </a:ln>
                <a:solidFill>
                  <a:srgbClr val="39870C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beginnen</a:t>
            </a:r>
            <a:r>
              <a:rPr kumimoji="0" lang="en-US" sz="5400" b="1" i="1" u="none" strike="noStrike" kern="1200" cap="none" spc="0" normalizeH="0" baseline="0" noProof="0" dirty="0">
                <a:ln>
                  <a:noFill/>
                </a:ln>
                <a:solidFill>
                  <a:srgbClr val="39870C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om er wat </a:t>
            </a:r>
            <a:r>
              <a:rPr kumimoji="0" lang="en-US" sz="5400" b="1" i="1" u="none" strike="noStrike" kern="1200" cap="none" spc="0" normalizeH="0" baseline="0" noProof="0" dirty="0" err="1">
                <a:ln>
                  <a:noFill/>
                </a:ln>
                <a:solidFill>
                  <a:srgbClr val="39870C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aan</a:t>
            </a:r>
            <a:r>
              <a:rPr kumimoji="0" lang="en-US" sz="5400" b="1" i="1" u="none" strike="noStrike" kern="1200" cap="none" spc="0" normalizeH="0" baseline="0" noProof="0" dirty="0">
                <a:ln>
                  <a:noFill/>
                </a:ln>
                <a:solidFill>
                  <a:srgbClr val="39870C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</a:t>
            </a:r>
            <a:r>
              <a:rPr kumimoji="0" lang="en-US" sz="5400" b="1" i="1" u="none" strike="noStrike" kern="1200" cap="none" spc="0" normalizeH="0" baseline="0" noProof="0" dirty="0" err="1">
                <a:ln>
                  <a:noFill/>
                </a:ln>
                <a:solidFill>
                  <a:srgbClr val="39870C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te</a:t>
            </a:r>
            <a:r>
              <a:rPr kumimoji="0" lang="en-US" sz="5400" b="1" i="1" u="none" strike="noStrike" kern="1200" cap="none" spc="0" normalizeH="0" baseline="0" noProof="0" dirty="0">
                <a:ln>
                  <a:noFill/>
                </a:ln>
                <a:solidFill>
                  <a:srgbClr val="39870C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</a:t>
            </a:r>
            <a:r>
              <a:rPr kumimoji="0" lang="en-US" sz="5400" b="1" i="1" u="none" strike="noStrike" kern="1200" cap="none" spc="0" normalizeH="0" baseline="0" noProof="0" dirty="0" err="1">
                <a:ln>
                  <a:noFill/>
                </a:ln>
                <a:solidFill>
                  <a:srgbClr val="39870C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doen</a:t>
            </a:r>
            <a:endParaRPr kumimoji="0" lang="en-US" sz="5400" b="1" i="1" u="none" strike="noStrike" kern="1200" cap="none" spc="0" normalizeH="0" baseline="0" noProof="0" dirty="0">
              <a:ln>
                <a:noFill/>
              </a:ln>
              <a:solidFill>
                <a:srgbClr val="39870C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72141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0533CC-5440-7D29-EF1D-EA8B1D34EE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29075D23-EB42-2C58-7A35-98E007B559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10071000"/>
            <a:ext cx="18288000" cy="216000"/>
            <a:chOff x="0" y="0"/>
            <a:chExt cx="24384000" cy="288000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1285586E-758F-1479-E98E-D1537E51465B}"/>
                </a:ext>
              </a:extLst>
            </p:cNvPr>
            <p:cNvSpPr/>
            <p:nvPr/>
          </p:nvSpPr>
          <p:spPr>
            <a:xfrm>
              <a:off x="0" y="0"/>
              <a:ext cx="24384000" cy="288036"/>
            </a:xfrm>
            <a:custGeom>
              <a:avLst/>
              <a:gdLst/>
              <a:ahLst/>
              <a:cxnLst/>
              <a:rect l="l" t="t" r="r" b="b"/>
              <a:pathLst>
                <a:path w="24384000" h="288036">
                  <a:moveTo>
                    <a:pt x="0" y="0"/>
                  </a:moveTo>
                  <a:lnTo>
                    <a:pt x="24384000" y="0"/>
                  </a:lnTo>
                  <a:lnTo>
                    <a:pt x="24384000" y="288036"/>
                  </a:lnTo>
                  <a:lnTo>
                    <a:pt x="0" y="288036"/>
                  </a:lnTo>
                  <a:close/>
                </a:path>
              </a:pathLst>
            </a:custGeom>
            <a:gradFill rotWithShape="1">
              <a:gsLst>
                <a:gs pos="0">
                  <a:srgbClr val="8EB83C">
                    <a:alpha val="100000"/>
                  </a:srgbClr>
                </a:gs>
                <a:gs pos="34000">
                  <a:srgbClr val="50987D">
                    <a:alpha val="100000"/>
                  </a:srgbClr>
                </a:gs>
                <a:gs pos="67000">
                  <a:srgbClr val="2482AC">
                    <a:alpha val="100000"/>
                  </a:srgbClr>
                </a:gs>
                <a:gs pos="100000">
                  <a:srgbClr val="147ABF">
                    <a:alpha val="100000"/>
                  </a:srgbClr>
                </a:gs>
              </a:gsLst>
              <a:lin ang="10800000"/>
            </a:gradFill>
          </p:spPr>
          <p:txBody>
            <a:bodyPr/>
            <a:lstStyle/>
            <a:p>
              <a:endParaRPr lang="nl-NL" dirty="0">
                <a:latin typeface="Verdana" panose="020B0604030504040204" pitchFamily="34" charset="0"/>
              </a:endParaRPr>
            </a:p>
          </p:txBody>
        </p:sp>
      </p:grpSp>
      <p:sp>
        <p:nvSpPr>
          <p:cNvPr id="5" name="TextBox 5">
            <a:extLst>
              <a:ext uri="{FF2B5EF4-FFF2-40B4-BE49-F238E27FC236}">
                <a16:creationId xmlns:a16="http://schemas.microsoft.com/office/drawing/2014/main" id="{27185CF4-FA68-946E-268A-59BF900A98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741868" y="506417"/>
            <a:ext cx="16241332" cy="263783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7055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39" b="1" i="0" u="none" strike="noStrike" kern="1200" cap="none" spc="0" normalizeH="0" baseline="0" noProof="0" dirty="0" err="1">
                <a:ln>
                  <a:noFill/>
                </a:ln>
                <a:solidFill>
                  <a:srgbClr val="39870C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sap Bold"/>
                <a:sym typeface="Asap Bold"/>
              </a:rPr>
              <a:t>Gebruikersvriendelijkheid</a:t>
            </a:r>
            <a:r>
              <a:rPr kumimoji="0" lang="en-US" sz="5039" b="1" i="0" u="none" strike="noStrike" kern="1200" cap="none" spc="0" normalizeH="0" baseline="0" noProof="0" dirty="0">
                <a:ln>
                  <a:noFill/>
                </a:ln>
                <a:solidFill>
                  <a:srgbClr val="39870C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sap Bold"/>
                <a:sym typeface="Asap Bold"/>
              </a:rPr>
              <a:t> </a:t>
            </a:r>
            <a:r>
              <a:rPr kumimoji="0" lang="en-US" sz="5039" b="1" i="0" u="none" strike="noStrike" kern="1200" cap="none" spc="0" normalizeH="0" baseline="0" noProof="0" dirty="0" err="1">
                <a:ln>
                  <a:noFill/>
                </a:ln>
                <a:solidFill>
                  <a:srgbClr val="39870C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sap Bold"/>
                <a:sym typeface="Asap Bold"/>
              </a:rPr>
              <a:t>Omgevingsloket</a:t>
            </a:r>
            <a:r>
              <a:rPr kumimoji="0" lang="en-US" sz="5039" b="1" i="0" u="none" strike="noStrike" kern="1200" cap="none" spc="0" normalizeH="0" baseline="0" noProof="0" dirty="0">
                <a:ln>
                  <a:noFill/>
                </a:ln>
                <a:solidFill>
                  <a:srgbClr val="39870C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sap Bold"/>
                <a:sym typeface="Asap Bold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ts val="7055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39" b="1" i="0" u="none" strike="noStrike" kern="1200" cap="none" spc="0" normalizeH="0" baseline="0" noProof="0" dirty="0">
                <a:ln>
                  <a:noFill/>
                </a:ln>
                <a:solidFill>
                  <a:srgbClr val="39870C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sap Bold"/>
                <a:sym typeface="Asap Bold"/>
              </a:rPr>
              <a:t>= </a:t>
            </a:r>
          </a:p>
          <a:p>
            <a:pPr marL="0" marR="0" lvl="0" indent="0" algn="ctr" defTabSz="914400" rtl="0" eaLnBrk="1" fontAlgn="auto" latinLnBrk="0" hangingPunct="1">
              <a:lnSpc>
                <a:spcPts val="7055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39" b="1" i="0" u="none" strike="noStrike" kern="1200" cap="none" spc="0" normalizeH="0" baseline="0" noProof="0" dirty="0" err="1">
                <a:ln>
                  <a:noFill/>
                </a:ln>
                <a:solidFill>
                  <a:srgbClr val="39870C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sap Bold"/>
                <a:sym typeface="Asap Bold"/>
              </a:rPr>
              <a:t>onderdeel</a:t>
            </a:r>
            <a:r>
              <a:rPr kumimoji="0" lang="en-US" sz="5039" b="1" i="0" u="none" strike="noStrike" kern="1200" cap="none" spc="0" normalizeH="0" baseline="0" noProof="0" dirty="0">
                <a:ln>
                  <a:noFill/>
                </a:ln>
                <a:solidFill>
                  <a:srgbClr val="39870C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sap Bold"/>
                <a:sym typeface="Asap Bold"/>
              </a:rPr>
              <a:t> </a:t>
            </a:r>
            <a:r>
              <a:rPr kumimoji="0" lang="en-US" sz="5039" b="1" i="0" u="none" strike="noStrike" kern="1200" cap="none" spc="0" normalizeH="0" baseline="0" noProof="0" dirty="0" err="1">
                <a:ln>
                  <a:noFill/>
                </a:ln>
                <a:solidFill>
                  <a:srgbClr val="39870C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sap Bold"/>
                <a:sym typeface="Asap Bold"/>
              </a:rPr>
              <a:t>bredere</a:t>
            </a:r>
            <a:r>
              <a:rPr kumimoji="0" lang="en-US" sz="5039" b="1" i="0" u="none" strike="noStrike" kern="1200" cap="none" spc="0" normalizeH="0" baseline="0" noProof="0" dirty="0">
                <a:ln>
                  <a:noFill/>
                </a:ln>
                <a:solidFill>
                  <a:srgbClr val="39870C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sap Bold"/>
                <a:sym typeface="Asap Bold"/>
              </a:rPr>
              <a:t> </a:t>
            </a:r>
            <a:r>
              <a:rPr kumimoji="0" lang="en-US" sz="5039" b="1" i="0" u="none" strike="noStrike" kern="1200" cap="none" spc="0" normalizeH="0" baseline="0" noProof="0" dirty="0" err="1">
                <a:ln>
                  <a:noFill/>
                </a:ln>
                <a:solidFill>
                  <a:srgbClr val="39870C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sap Bold"/>
                <a:sym typeface="Asap Bold"/>
              </a:rPr>
              <a:t>dienstverlening</a:t>
            </a:r>
            <a:endParaRPr kumimoji="0" lang="en-US" sz="5039" b="1" i="0" u="none" strike="noStrike" kern="1200" cap="none" spc="0" normalizeH="0" baseline="0" noProof="0" dirty="0">
              <a:ln>
                <a:noFill/>
              </a:ln>
              <a:solidFill>
                <a:srgbClr val="39870C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Asap Bold"/>
              <a:sym typeface="Asap Bold"/>
            </a:endParaRP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E5DA57FC-26FC-3688-FCF5-27F7F52B5A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3124200" y="4156282"/>
            <a:ext cx="1374012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dirty="0">
                <a:latin typeface="Verdana" panose="020B0604030504040204" pitchFamily="34" charset="0"/>
              </a:rPr>
              <a:t>Gebruikersvriendelijkheid Omgevingsloket wordt primair bepaald door:</a:t>
            </a:r>
          </a:p>
          <a:p>
            <a:pPr marL="514350" indent="-514350">
              <a:buFont typeface="Wingdings" panose="05000000000000000000" pitchFamily="2" charset="2"/>
              <a:buChar char="Ø"/>
            </a:pPr>
            <a:r>
              <a:rPr lang="nl-NL" sz="4000" dirty="0">
                <a:latin typeface="Verdana" panose="020B0604030504040204" pitchFamily="34" charset="0"/>
              </a:rPr>
              <a:t>Content bevoegd gezag</a:t>
            </a:r>
          </a:p>
          <a:p>
            <a:pPr marL="514350" indent="-514350">
              <a:buFont typeface="Wingdings" panose="05000000000000000000" pitchFamily="2" charset="2"/>
              <a:buChar char="Ø"/>
            </a:pPr>
            <a:r>
              <a:rPr lang="nl-NL" sz="4000" dirty="0">
                <a:latin typeface="Verdana" panose="020B0604030504040204" pitchFamily="34" charset="0"/>
              </a:rPr>
              <a:t>Flow in keten naar loket</a:t>
            </a:r>
          </a:p>
          <a:p>
            <a:pPr marL="514350" indent="-514350">
              <a:buFont typeface="Wingdings" panose="05000000000000000000" pitchFamily="2" charset="2"/>
              <a:buChar char="Ø"/>
            </a:pPr>
            <a:r>
              <a:rPr lang="nl-NL" sz="4000" dirty="0">
                <a:latin typeface="Verdana" panose="020B0604030504040204" pitchFamily="34" charset="0"/>
              </a:rPr>
              <a:t>Functionaliteiten Omgevingsloket</a:t>
            </a:r>
          </a:p>
          <a:p>
            <a:pPr marL="514350" indent="-514350">
              <a:buFont typeface="Wingdings" panose="05000000000000000000" pitchFamily="2" charset="2"/>
              <a:buChar char="Ø"/>
            </a:pPr>
            <a:r>
              <a:rPr lang="nl-NL" sz="4000" dirty="0">
                <a:latin typeface="Verdana" panose="020B0604030504040204" pitchFamily="34" charset="0"/>
              </a:rPr>
              <a:t>Afhandeling </a:t>
            </a:r>
          </a:p>
        </p:txBody>
      </p:sp>
    </p:spTree>
    <p:extLst>
      <p:ext uri="{BB962C8B-B14F-4D97-AF65-F5344CB8AC3E}">
        <p14:creationId xmlns:p14="http://schemas.microsoft.com/office/powerpoint/2010/main" val="12122819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D359F5-9309-9CA6-7E09-3F662525AA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1A3209C4-8E71-39F4-0BF9-452D789A27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10071000"/>
            <a:ext cx="18288000" cy="216000"/>
            <a:chOff x="0" y="0"/>
            <a:chExt cx="24384000" cy="288000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633A9A4C-4037-7D89-A0EE-B7C40D0C3635}"/>
                </a:ext>
              </a:extLst>
            </p:cNvPr>
            <p:cNvSpPr/>
            <p:nvPr/>
          </p:nvSpPr>
          <p:spPr>
            <a:xfrm>
              <a:off x="0" y="0"/>
              <a:ext cx="24384000" cy="288036"/>
            </a:xfrm>
            <a:custGeom>
              <a:avLst/>
              <a:gdLst/>
              <a:ahLst/>
              <a:cxnLst/>
              <a:rect l="l" t="t" r="r" b="b"/>
              <a:pathLst>
                <a:path w="24384000" h="288036">
                  <a:moveTo>
                    <a:pt x="0" y="0"/>
                  </a:moveTo>
                  <a:lnTo>
                    <a:pt x="24384000" y="0"/>
                  </a:lnTo>
                  <a:lnTo>
                    <a:pt x="24384000" y="288036"/>
                  </a:lnTo>
                  <a:lnTo>
                    <a:pt x="0" y="288036"/>
                  </a:lnTo>
                  <a:close/>
                </a:path>
              </a:pathLst>
            </a:custGeom>
            <a:gradFill rotWithShape="1">
              <a:gsLst>
                <a:gs pos="0">
                  <a:srgbClr val="8EB83C">
                    <a:alpha val="100000"/>
                  </a:srgbClr>
                </a:gs>
                <a:gs pos="34000">
                  <a:srgbClr val="50987D">
                    <a:alpha val="100000"/>
                  </a:srgbClr>
                </a:gs>
                <a:gs pos="67000">
                  <a:srgbClr val="2482AC">
                    <a:alpha val="100000"/>
                  </a:srgbClr>
                </a:gs>
                <a:gs pos="100000">
                  <a:srgbClr val="147ABF">
                    <a:alpha val="100000"/>
                  </a:srgbClr>
                </a:gs>
              </a:gsLst>
              <a:lin ang="10800000"/>
            </a:gradFill>
          </p:spPr>
          <p:txBody>
            <a:bodyPr/>
            <a:lstStyle/>
            <a:p>
              <a:endParaRPr lang="nl-NL" dirty="0">
                <a:latin typeface="Verdana" panose="020B0604030504040204" pitchFamily="34" charset="0"/>
              </a:endParaRPr>
            </a:p>
          </p:txBody>
        </p:sp>
      </p:grpSp>
      <p:sp>
        <p:nvSpPr>
          <p:cNvPr id="19" name="Tijdelijke aanduiding voor inhoud 2">
            <a:extLst>
              <a:ext uri="{FF2B5EF4-FFF2-40B4-BE49-F238E27FC236}">
                <a16:creationId xmlns:a16="http://schemas.microsoft.com/office/drawing/2014/main" id="{3A630573-3E44-227A-ACD9-2C1E963CAA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3189179" y="2711331"/>
            <a:ext cx="6153899" cy="1136874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Verdana" panose="020B060403050404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Verdana" panose="020B060403050404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Verdana" panose="020B060403050404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nl-NL" sz="1500"/>
              <a:t>De ‘klantreis’ van gebruikers kan veel langer en uitgebreider zijn dan de meest efficiënte route: landen op de Vergunningcheck, alle noodzakelijke keuzes maken en stoppen nadat de conclusie is verkregen. </a:t>
            </a:r>
            <a:endParaRPr lang="nl-NL" sz="1500" dirty="0"/>
          </a:p>
        </p:txBody>
      </p:sp>
      <p:sp>
        <p:nvSpPr>
          <p:cNvPr id="18" name="Wolk 17">
            <a:extLst>
              <a:ext uri="{FF2B5EF4-FFF2-40B4-BE49-F238E27FC236}">
                <a16:creationId xmlns:a16="http://schemas.microsoft.com/office/drawing/2014/main" id="{F9CB971C-F771-F423-E27F-A3F067CC1E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345963" y="4063118"/>
            <a:ext cx="3942504" cy="3151920"/>
          </a:xfrm>
          <a:prstGeom prst="cloud">
            <a:avLst/>
          </a:prstGeom>
          <a:solidFill>
            <a:schemeClr val="accent1">
              <a:alpha val="44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700" dirty="0">
                <a:latin typeface="Verdana" panose="020B0604030504040204" pitchFamily="34" charset="0"/>
              </a:rPr>
              <a:t>www</a:t>
            </a:r>
          </a:p>
          <a:p>
            <a:pPr algn="ctr"/>
            <a:r>
              <a:rPr lang="nl-NL" sz="2700" dirty="0">
                <a:latin typeface="Verdana" panose="020B0604030504040204" pitchFamily="34" charset="0"/>
              </a:rPr>
              <a:t>Google</a:t>
            </a:r>
          </a:p>
          <a:p>
            <a:pPr algn="ctr"/>
            <a:r>
              <a:rPr lang="nl-NL" sz="2700" dirty="0" err="1">
                <a:latin typeface="Verdana" panose="020B0604030504040204" pitchFamily="34" charset="0"/>
              </a:rPr>
              <a:t>ChatGPT</a:t>
            </a:r>
            <a:endParaRPr lang="nl-NL" sz="2700" dirty="0">
              <a:latin typeface="Verdana" panose="020B0604030504040204" pitchFamily="34" charset="0"/>
            </a:endParaRPr>
          </a:p>
        </p:txBody>
      </p:sp>
      <p:sp>
        <p:nvSpPr>
          <p:cNvPr id="22" name="Ovaal 21">
            <a:extLst>
              <a:ext uri="{FF2B5EF4-FFF2-40B4-BE49-F238E27FC236}">
                <a16:creationId xmlns:a16="http://schemas.microsoft.com/office/drawing/2014/main" id="{4D934B86-8292-9281-3C9D-AA8E519B91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080769" y="6131390"/>
            <a:ext cx="1488507" cy="878192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900" dirty="0">
                <a:latin typeface="Verdana" panose="020B0604030504040204" pitchFamily="34" charset="0"/>
              </a:rPr>
              <a:t>Gemeente website</a:t>
            </a:r>
          </a:p>
        </p:txBody>
      </p:sp>
      <p:sp>
        <p:nvSpPr>
          <p:cNvPr id="23" name="Ovaal 22">
            <a:extLst>
              <a:ext uri="{FF2B5EF4-FFF2-40B4-BE49-F238E27FC236}">
                <a16:creationId xmlns:a16="http://schemas.microsoft.com/office/drawing/2014/main" id="{8409D216-2494-15B8-4CFE-1F9FE9C026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212330" y="6867703"/>
            <a:ext cx="1334504" cy="694679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900" dirty="0" err="1">
                <a:latin typeface="Verdana" panose="020B0604030504040204" pitchFamily="34" charset="0"/>
              </a:rPr>
              <a:t>Commcerciële</a:t>
            </a:r>
            <a:r>
              <a:rPr lang="nl-NL" sz="900" dirty="0">
                <a:latin typeface="Verdana" panose="020B0604030504040204" pitchFamily="34" charset="0"/>
              </a:rPr>
              <a:t> website</a:t>
            </a:r>
          </a:p>
        </p:txBody>
      </p:sp>
      <p:sp>
        <p:nvSpPr>
          <p:cNvPr id="24" name="Ovaal 23">
            <a:extLst>
              <a:ext uri="{FF2B5EF4-FFF2-40B4-BE49-F238E27FC236}">
                <a16:creationId xmlns:a16="http://schemas.microsoft.com/office/drawing/2014/main" id="{4C5535CE-B265-474D-76F6-5BD700BF8C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704986" y="6611656"/>
            <a:ext cx="1542696" cy="882128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900" dirty="0">
                <a:latin typeface="Verdana" panose="020B0604030504040204" pitchFamily="34" charset="0"/>
              </a:rPr>
              <a:t>zoekmachine</a:t>
            </a:r>
          </a:p>
        </p:txBody>
      </p:sp>
      <p:pic>
        <p:nvPicPr>
          <p:cNvPr id="27" name="Afbeelding 26">
            <a:extLst>
              <a:ext uri="{FF2B5EF4-FFF2-40B4-BE49-F238E27FC236}">
                <a16:creationId xmlns:a16="http://schemas.microsoft.com/office/drawing/2014/main" id="{BDF84903-EAEC-419D-095B-466BDF876D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9866734" y="5083436"/>
            <a:ext cx="2803490" cy="492131"/>
          </a:xfrm>
          <a:prstGeom prst="rect">
            <a:avLst/>
          </a:prstGeom>
        </p:spPr>
      </p:pic>
      <p:pic>
        <p:nvPicPr>
          <p:cNvPr id="29" name="Afbeelding 28">
            <a:extLst>
              <a:ext uri="{FF2B5EF4-FFF2-40B4-BE49-F238E27FC236}">
                <a16:creationId xmlns:a16="http://schemas.microsoft.com/office/drawing/2014/main" id="{B31DF636-7CA2-5053-38B0-680B864978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10235924" y="6793277"/>
            <a:ext cx="3028290" cy="1149588"/>
          </a:xfrm>
          <a:prstGeom prst="rect">
            <a:avLst/>
          </a:prstGeom>
        </p:spPr>
      </p:pic>
      <p:pic>
        <p:nvPicPr>
          <p:cNvPr id="31" name="Afbeelding 30">
            <a:extLst>
              <a:ext uri="{FF2B5EF4-FFF2-40B4-BE49-F238E27FC236}">
                <a16:creationId xmlns:a16="http://schemas.microsoft.com/office/drawing/2014/main" id="{859B2757-E50C-68CA-6AD1-E465302CE2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12577468" y="5809618"/>
            <a:ext cx="2238827" cy="768161"/>
          </a:xfrm>
          <a:prstGeom prst="rect">
            <a:avLst/>
          </a:prstGeom>
        </p:spPr>
      </p:pic>
      <p:sp>
        <p:nvSpPr>
          <p:cNvPr id="32" name="Ovaal 31">
            <a:extLst>
              <a:ext uri="{FF2B5EF4-FFF2-40B4-BE49-F238E27FC236}">
                <a16:creationId xmlns:a16="http://schemas.microsoft.com/office/drawing/2014/main" id="{C6D0BAB3-68C1-8C29-64DC-429B26AC6C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264025" y="3841594"/>
            <a:ext cx="1620488" cy="565154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900" dirty="0">
                <a:latin typeface="Verdana" panose="020B0604030504040204" pitchFamily="34" charset="0"/>
              </a:rPr>
              <a:t>Rechtstreeks</a:t>
            </a:r>
          </a:p>
        </p:txBody>
      </p:sp>
      <p:sp>
        <p:nvSpPr>
          <p:cNvPr id="33" name="Ovaal 32">
            <a:extLst>
              <a:ext uri="{FF2B5EF4-FFF2-40B4-BE49-F238E27FC236}">
                <a16:creationId xmlns:a16="http://schemas.microsoft.com/office/drawing/2014/main" id="{57B36D2A-F9A2-0A2E-E261-3933824184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596802" y="3981746"/>
            <a:ext cx="2634075" cy="1126100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900" dirty="0">
                <a:latin typeface="Verdana" panose="020B0604030504040204" pitchFamily="34" charset="0"/>
              </a:rPr>
              <a:t>Ruimtelijkeplannen.nl</a:t>
            </a:r>
          </a:p>
        </p:txBody>
      </p:sp>
      <p:sp>
        <p:nvSpPr>
          <p:cNvPr id="34" name="Ovaal 33">
            <a:extLst>
              <a:ext uri="{FF2B5EF4-FFF2-40B4-BE49-F238E27FC236}">
                <a16:creationId xmlns:a16="http://schemas.microsoft.com/office/drawing/2014/main" id="{2DD840AA-2C56-C02D-0F28-CA73E983EC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773056" y="5555645"/>
            <a:ext cx="1525517" cy="596573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900" dirty="0">
                <a:latin typeface="Verdana" panose="020B0604030504040204" pitchFamily="34" charset="0"/>
              </a:rPr>
              <a:t>IPLO.nl</a:t>
            </a:r>
          </a:p>
        </p:txBody>
      </p:sp>
      <p:sp>
        <p:nvSpPr>
          <p:cNvPr id="35" name="Ovaal 34">
            <a:extLst>
              <a:ext uri="{FF2B5EF4-FFF2-40B4-BE49-F238E27FC236}">
                <a16:creationId xmlns:a16="http://schemas.microsoft.com/office/drawing/2014/main" id="{AE5F8133-9F97-3630-70E5-D9EAF7C541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196477" y="4918436"/>
            <a:ext cx="1700651" cy="768162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900" dirty="0">
                <a:latin typeface="Verdana" panose="020B0604030504040204" pitchFamily="34" charset="0"/>
              </a:rPr>
              <a:t>Rijksoverheid.nl</a:t>
            </a:r>
          </a:p>
        </p:txBody>
      </p:sp>
      <p:cxnSp>
        <p:nvCxnSpPr>
          <p:cNvPr id="38" name="Verbindingslijn: gekromd 37">
            <a:extLst>
              <a:ext uri="{FF2B5EF4-FFF2-40B4-BE49-F238E27FC236}">
                <a16:creationId xmlns:a16="http://schemas.microsoft.com/office/drawing/2014/main" id="{691B5615-FE62-8EA2-D8BE-DEE3C096EC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stCxn id="24" idx="4"/>
            <a:endCxn id="29" idx="1"/>
          </p:cNvCxnSpPr>
          <p:nvPr/>
        </p:nvCxnSpPr>
        <p:spPr>
          <a:xfrm rot="5400000" flipH="1" flipV="1">
            <a:off x="7793279" y="5051130"/>
            <a:ext cx="125708" cy="4759590"/>
          </a:xfrm>
          <a:prstGeom prst="curvedConnector4">
            <a:avLst>
              <a:gd name="adj1" fmla="val -272776"/>
              <a:gd name="adj2" fmla="val 58103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Verbindingslijn: gekromd 38">
            <a:extLst>
              <a:ext uri="{FF2B5EF4-FFF2-40B4-BE49-F238E27FC236}">
                <a16:creationId xmlns:a16="http://schemas.microsoft.com/office/drawing/2014/main" id="{CC523660-7464-0AA2-ED88-4075B99967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stCxn id="24" idx="5"/>
            <a:endCxn id="27" idx="1"/>
          </p:cNvCxnSpPr>
          <p:nvPr/>
        </p:nvCxnSpPr>
        <p:spPr>
          <a:xfrm rot="5400000" flipH="1" flipV="1">
            <a:off x="6926699" y="4424566"/>
            <a:ext cx="2035097" cy="3844970"/>
          </a:xfrm>
          <a:prstGeom prst="curvedConnector4">
            <a:avLst>
              <a:gd name="adj1" fmla="val -16849"/>
              <a:gd name="adj2" fmla="val 64698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Verbindingslijn: gekromd 42">
            <a:extLst>
              <a:ext uri="{FF2B5EF4-FFF2-40B4-BE49-F238E27FC236}">
                <a16:creationId xmlns:a16="http://schemas.microsoft.com/office/drawing/2014/main" id="{83A3276F-FB12-DED3-95FC-424AEA890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stCxn id="23" idx="4"/>
            <a:endCxn id="29" idx="2"/>
          </p:cNvCxnSpPr>
          <p:nvPr/>
        </p:nvCxnSpPr>
        <p:spPr>
          <a:xfrm rot="16200000" flipH="1">
            <a:off x="7624585" y="3817374"/>
            <a:ext cx="380489" cy="7870491"/>
          </a:xfrm>
          <a:prstGeom prst="curvedConnector3">
            <a:avLst>
              <a:gd name="adj1" fmla="val 190121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Verbindingslijn: gekromd 46">
            <a:extLst>
              <a:ext uri="{FF2B5EF4-FFF2-40B4-BE49-F238E27FC236}">
                <a16:creationId xmlns:a16="http://schemas.microsoft.com/office/drawing/2014/main" id="{1DA61E06-DBC0-B029-6192-11D1F5C76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stCxn id="31" idx="1"/>
            <a:endCxn id="29" idx="0"/>
          </p:cNvCxnSpPr>
          <p:nvPr/>
        </p:nvCxnSpPr>
        <p:spPr>
          <a:xfrm rot="10800000" flipV="1">
            <a:off x="11750069" y="6193695"/>
            <a:ext cx="827394" cy="599583"/>
          </a:xfrm>
          <a:prstGeom prst="curved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Verbindingslijn: gekromd 49">
            <a:extLst>
              <a:ext uri="{FF2B5EF4-FFF2-40B4-BE49-F238E27FC236}">
                <a16:creationId xmlns:a16="http://schemas.microsoft.com/office/drawing/2014/main" id="{939F77D1-C3AB-C098-CD21-8E46CF8761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stCxn id="29" idx="3"/>
            <a:endCxn id="31" idx="2"/>
          </p:cNvCxnSpPr>
          <p:nvPr/>
        </p:nvCxnSpPr>
        <p:spPr>
          <a:xfrm flipV="1">
            <a:off x="13264215" y="6577778"/>
            <a:ext cx="432663" cy="790298"/>
          </a:xfrm>
          <a:prstGeom prst="curved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Verbindingslijn: gekromd 54">
            <a:extLst>
              <a:ext uri="{FF2B5EF4-FFF2-40B4-BE49-F238E27FC236}">
                <a16:creationId xmlns:a16="http://schemas.microsoft.com/office/drawing/2014/main" id="{E9BFBD11-3F98-6600-6FA8-C41B380019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stCxn id="32" idx="4"/>
            <a:endCxn id="27" idx="0"/>
          </p:cNvCxnSpPr>
          <p:nvPr/>
        </p:nvCxnSpPr>
        <p:spPr>
          <a:xfrm rot="16200000" flipH="1">
            <a:off x="10833024" y="4647986"/>
            <a:ext cx="676689" cy="194210"/>
          </a:xfrm>
          <a:prstGeom prst="curved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Verbindingslijn: gekromd 57">
            <a:extLst>
              <a:ext uri="{FF2B5EF4-FFF2-40B4-BE49-F238E27FC236}">
                <a16:creationId xmlns:a16="http://schemas.microsoft.com/office/drawing/2014/main" id="{1FDAB773-EF89-FEF3-8269-21B79AD847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stCxn id="27" idx="2"/>
            <a:endCxn id="29" idx="0"/>
          </p:cNvCxnSpPr>
          <p:nvPr/>
        </p:nvCxnSpPr>
        <p:spPr>
          <a:xfrm rot="16200000" flipH="1">
            <a:off x="10900413" y="5943626"/>
            <a:ext cx="1217715" cy="481595"/>
          </a:xfrm>
          <a:prstGeom prst="curved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Verbindingslijn: gekromd 61">
            <a:extLst>
              <a:ext uri="{FF2B5EF4-FFF2-40B4-BE49-F238E27FC236}">
                <a16:creationId xmlns:a16="http://schemas.microsoft.com/office/drawing/2014/main" id="{0E428B2E-271D-3B81-1476-02F27C95CB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stCxn id="22" idx="6"/>
            <a:endCxn id="29" idx="1"/>
          </p:cNvCxnSpPr>
          <p:nvPr/>
        </p:nvCxnSpPr>
        <p:spPr>
          <a:xfrm>
            <a:off x="7569281" y="6570483"/>
            <a:ext cx="2666648" cy="797589"/>
          </a:xfrm>
          <a:prstGeom prst="curved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Verbindingslijn: gekromd 64">
            <a:extLst>
              <a:ext uri="{FF2B5EF4-FFF2-40B4-BE49-F238E27FC236}">
                <a16:creationId xmlns:a16="http://schemas.microsoft.com/office/drawing/2014/main" id="{FA5DB0BD-BD78-3D35-A55C-E312BEC5A6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stCxn id="33" idx="5"/>
            <a:endCxn id="29" idx="0"/>
          </p:cNvCxnSpPr>
          <p:nvPr/>
        </p:nvCxnSpPr>
        <p:spPr>
          <a:xfrm rot="16200000" flipH="1">
            <a:off x="9372423" y="4415631"/>
            <a:ext cx="1850349" cy="2904945"/>
          </a:xfrm>
          <a:prstGeom prst="curved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Verbindingslijn: gekromd 67">
            <a:extLst>
              <a:ext uri="{FF2B5EF4-FFF2-40B4-BE49-F238E27FC236}">
                <a16:creationId xmlns:a16="http://schemas.microsoft.com/office/drawing/2014/main" id="{9D42C57F-E4BB-3463-BE90-007F4DFD55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stCxn id="35" idx="5"/>
            <a:endCxn id="29" idx="1"/>
          </p:cNvCxnSpPr>
          <p:nvPr/>
        </p:nvCxnSpPr>
        <p:spPr>
          <a:xfrm rot="16200000" flipH="1">
            <a:off x="8545014" y="5677161"/>
            <a:ext cx="1793967" cy="1587855"/>
          </a:xfrm>
          <a:prstGeom prst="curved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Verbindingslijn: gekromd 70">
            <a:extLst>
              <a:ext uri="{FF2B5EF4-FFF2-40B4-BE49-F238E27FC236}">
                <a16:creationId xmlns:a16="http://schemas.microsoft.com/office/drawing/2014/main" id="{0BF2C343-F6F2-E161-A351-73747E8A54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stCxn id="35" idx="6"/>
            <a:endCxn id="27" idx="1"/>
          </p:cNvCxnSpPr>
          <p:nvPr/>
        </p:nvCxnSpPr>
        <p:spPr>
          <a:xfrm>
            <a:off x="8897123" y="5302522"/>
            <a:ext cx="969606" cy="26981"/>
          </a:xfrm>
          <a:prstGeom prst="curved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Verbindingslijn: gekromd 73">
            <a:extLst>
              <a:ext uri="{FF2B5EF4-FFF2-40B4-BE49-F238E27FC236}">
                <a16:creationId xmlns:a16="http://schemas.microsoft.com/office/drawing/2014/main" id="{324B9EE1-FB68-2F4E-2517-B1FAAC9FF0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stCxn id="34" idx="6"/>
            <a:endCxn id="27" idx="2"/>
          </p:cNvCxnSpPr>
          <p:nvPr/>
        </p:nvCxnSpPr>
        <p:spPr>
          <a:xfrm flipV="1">
            <a:off x="8298567" y="5575567"/>
            <a:ext cx="2969907" cy="278366"/>
          </a:xfrm>
          <a:prstGeom prst="curved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Verbindingslijn: gekromd 76">
            <a:extLst>
              <a:ext uri="{FF2B5EF4-FFF2-40B4-BE49-F238E27FC236}">
                <a16:creationId xmlns:a16="http://schemas.microsoft.com/office/drawing/2014/main" id="{74C19609-DE20-0EEE-9C58-E649CCEE2B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stCxn id="34" idx="5"/>
            <a:endCxn id="29" idx="0"/>
          </p:cNvCxnSpPr>
          <p:nvPr/>
        </p:nvCxnSpPr>
        <p:spPr>
          <a:xfrm rot="16200000" flipH="1">
            <a:off x="9548399" y="4591612"/>
            <a:ext cx="728430" cy="3674909"/>
          </a:xfrm>
          <a:prstGeom prst="curved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Verbindingslijn: gekromd 79">
            <a:extLst>
              <a:ext uri="{FF2B5EF4-FFF2-40B4-BE49-F238E27FC236}">
                <a16:creationId xmlns:a16="http://schemas.microsoft.com/office/drawing/2014/main" id="{2563F1B4-BED8-B496-685D-8304FD8F3B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stCxn id="29" idx="0"/>
            <a:endCxn id="24" idx="6"/>
          </p:cNvCxnSpPr>
          <p:nvPr/>
        </p:nvCxnSpPr>
        <p:spPr>
          <a:xfrm rot="16200000" flipH="1" flipV="1">
            <a:off x="8869160" y="4171803"/>
            <a:ext cx="259439" cy="5502387"/>
          </a:xfrm>
          <a:prstGeom prst="curvedConnector4">
            <a:avLst>
              <a:gd name="adj1" fmla="val -132170"/>
              <a:gd name="adj2" fmla="val 63759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Verbindingslijn: gekromd 82">
            <a:extLst>
              <a:ext uri="{FF2B5EF4-FFF2-40B4-BE49-F238E27FC236}">
                <a16:creationId xmlns:a16="http://schemas.microsoft.com/office/drawing/2014/main" id="{B93AD3D5-5339-BAB4-94AD-C9FB0DCF4D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stCxn id="29" idx="1"/>
            <a:endCxn id="34" idx="4"/>
          </p:cNvCxnSpPr>
          <p:nvPr/>
        </p:nvCxnSpPr>
        <p:spPr>
          <a:xfrm rot="10800000">
            <a:off x="7535810" y="6152213"/>
            <a:ext cx="2700114" cy="1215858"/>
          </a:xfrm>
          <a:prstGeom prst="curved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Verbindingslijn: gekromd 86">
            <a:extLst>
              <a:ext uri="{FF2B5EF4-FFF2-40B4-BE49-F238E27FC236}">
                <a16:creationId xmlns:a16="http://schemas.microsoft.com/office/drawing/2014/main" id="{F61533AF-DE59-DF09-8A6C-2661DCE78E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stCxn id="24" idx="4"/>
            <a:endCxn id="23" idx="5"/>
          </p:cNvCxnSpPr>
          <p:nvPr/>
        </p:nvCxnSpPr>
        <p:spPr>
          <a:xfrm rot="5400000" flipH="1">
            <a:off x="4897299" y="6914747"/>
            <a:ext cx="33135" cy="1124939"/>
          </a:xfrm>
          <a:prstGeom prst="curvedConnector3">
            <a:avLst>
              <a:gd name="adj1" fmla="val -741512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itel 1">
            <a:extLst>
              <a:ext uri="{FF2B5EF4-FFF2-40B4-BE49-F238E27FC236}">
                <a16:creationId xmlns:a16="http://schemas.microsoft.com/office/drawing/2014/main" id="{02F9CCC1-689D-3D73-3706-79FF33D211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970842" y="899931"/>
            <a:ext cx="11830050" cy="110229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 fontScale="9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Verdana" panose="020B0604030504040204" pitchFamily="34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400" b="1" i="0" u="none" strike="noStrike" kern="1200" cap="none" spc="0" normalizeH="0" baseline="0" noProof="0" dirty="0">
                <a:ln>
                  <a:noFill/>
                </a:ln>
                <a:solidFill>
                  <a:srgbClr val="39870C"/>
                </a:solidFill>
                <a:effectLst/>
                <a:uLnTx/>
                <a:uFillTx/>
                <a:latin typeface="Verdana" panose="020B0604030504040204" pitchFamily="34" charset="0"/>
                <a:ea typeface="+mj-ea"/>
                <a:cs typeface="+mj-cs"/>
              </a:rPr>
              <a:t>Denken vanuit klantreis van gebruikers</a:t>
            </a:r>
          </a:p>
        </p:txBody>
      </p:sp>
    </p:spTree>
    <p:extLst>
      <p:ext uri="{BB962C8B-B14F-4D97-AF65-F5344CB8AC3E}">
        <p14:creationId xmlns:p14="http://schemas.microsoft.com/office/powerpoint/2010/main" val="39891640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3FE334-7EDE-257B-0D94-4F378B0DB4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AED019E1-9797-077A-D652-CB8A35B3B5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10071000"/>
            <a:ext cx="18288000" cy="216000"/>
            <a:chOff x="0" y="0"/>
            <a:chExt cx="24384000" cy="288000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1C3BDF17-365F-CC1C-3C9A-5EB53ED2B89D}"/>
                </a:ext>
              </a:extLst>
            </p:cNvPr>
            <p:cNvSpPr/>
            <p:nvPr/>
          </p:nvSpPr>
          <p:spPr>
            <a:xfrm>
              <a:off x="0" y="0"/>
              <a:ext cx="24384000" cy="288036"/>
            </a:xfrm>
            <a:custGeom>
              <a:avLst/>
              <a:gdLst/>
              <a:ahLst/>
              <a:cxnLst/>
              <a:rect l="l" t="t" r="r" b="b"/>
              <a:pathLst>
                <a:path w="24384000" h="288036">
                  <a:moveTo>
                    <a:pt x="0" y="0"/>
                  </a:moveTo>
                  <a:lnTo>
                    <a:pt x="24384000" y="0"/>
                  </a:lnTo>
                  <a:lnTo>
                    <a:pt x="24384000" y="288036"/>
                  </a:lnTo>
                  <a:lnTo>
                    <a:pt x="0" y="288036"/>
                  </a:lnTo>
                  <a:close/>
                </a:path>
              </a:pathLst>
            </a:custGeom>
            <a:gradFill rotWithShape="1">
              <a:gsLst>
                <a:gs pos="0">
                  <a:srgbClr val="8EB83C">
                    <a:alpha val="100000"/>
                  </a:srgbClr>
                </a:gs>
                <a:gs pos="34000">
                  <a:srgbClr val="50987D">
                    <a:alpha val="100000"/>
                  </a:srgbClr>
                </a:gs>
                <a:gs pos="67000">
                  <a:srgbClr val="2482AC">
                    <a:alpha val="100000"/>
                  </a:srgbClr>
                </a:gs>
                <a:gs pos="100000">
                  <a:srgbClr val="147ABF">
                    <a:alpha val="100000"/>
                  </a:srgbClr>
                </a:gs>
              </a:gsLst>
              <a:lin ang="10800000"/>
            </a:gradFill>
          </p:spPr>
          <p:txBody>
            <a:bodyPr/>
            <a:lstStyle/>
            <a:p>
              <a:endParaRPr lang="nl-NL" dirty="0">
                <a:latin typeface="Verdana" panose="020B0604030504040204" pitchFamily="34" charset="0"/>
              </a:endParaRPr>
            </a:p>
          </p:txBody>
        </p:sp>
      </p:grpSp>
      <p:sp>
        <p:nvSpPr>
          <p:cNvPr id="6" name="Titel 4">
            <a:extLst>
              <a:ext uri="{FF2B5EF4-FFF2-40B4-BE49-F238E27FC236}">
                <a16:creationId xmlns:a16="http://schemas.microsoft.com/office/drawing/2014/main" id="{73E3D6F7-99BF-DAB4-AD0D-DDF71892A2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600200" y="366893"/>
            <a:ext cx="14401801" cy="99468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137160" tIns="68580" rIns="137160" bIns="68580" numCol="1" spcCol="0" rtlCol="0" fromWordArt="0" anchor="t" anchorCtr="0" forceAA="0" compatLnSpc="1">
            <a:prstTxWarp prst="textNoShape">
              <a:avLst/>
            </a:prstTxWarp>
            <a:normAutofit fontScale="9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i="0" kern="1200">
                <a:solidFill>
                  <a:srgbClr val="275937"/>
                </a:solidFill>
                <a:latin typeface="Verdana"/>
                <a:ea typeface="+mj-ea"/>
                <a:cs typeface="Verdana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750" b="1" i="0" u="none" strike="noStrike" kern="1200" cap="none" spc="0" normalizeH="0" baseline="0" noProof="0" dirty="0">
                <a:ln>
                  <a:noFill/>
                </a:ln>
                <a:solidFill>
                  <a:srgbClr val="39870C"/>
                </a:solidFill>
                <a:effectLst/>
                <a:uLnTx/>
                <a:uFillTx/>
                <a:latin typeface="Verdana"/>
                <a:ea typeface="+mj-ea"/>
                <a:cs typeface="Verdana"/>
              </a:rPr>
              <a:t>De burger hoeft niet te snappen hoe de overheid werkt</a:t>
            </a:r>
          </a:p>
        </p:txBody>
      </p:sp>
      <p:grpSp>
        <p:nvGrpSpPr>
          <p:cNvPr id="7" name="Groep 6">
            <a:extLst>
              <a:ext uri="{FF2B5EF4-FFF2-40B4-BE49-F238E27FC236}">
                <a16:creationId xmlns:a16="http://schemas.microsoft.com/office/drawing/2014/main" id="{9DE83769-97ED-E0E8-9EB5-2DB61AB0BD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2285999" y="1397532"/>
            <a:ext cx="13106400" cy="7904393"/>
            <a:chOff x="1650768" y="760776"/>
            <a:chExt cx="9304685" cy="5609096"/>
          </a:xfrm>
        </p:grpSpPr>
        <p:pic>
          <p:nvPicPr>
            <p:cNvPr id="8" name="Afbeelding 7">
              <a:extLst>
                <a:ext uri="{FF2B5EF4-FFF2-40B4-BE49-F238E27FC236}">
                  <a16:creationId xmlns:a16="http://schemas.microsoft.com/office/drawing/2014/main" id="{EA1EC6C0-219C-D5FD-577A-71DB1266525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650768" y="857251"/>
              <a:ext cx="8959865" cy="5474725"/>
            </a:xfrm>
            <a:prstGeom prst="rect">
              <a:avLst/>
            </a:prstGeom>
          </p:spPr>
        </p:pic>
        <p:sp>
          <p:nvSpPr>
            <p:cNvPr id="9" name="Footer Placeholder 3">
              <a:extLst>
                <a:ext uri="{FF2B5EF4-FFF2-40B4-BE49-F238E27FC236}">
                  <a16:creationId xmlns:a16="http://schemas.microsoft.com/office/drawing/2014/main" id="{F8A6E3DE-9E33-BBF3-9950-B8E8C15BC892}"/>
                </a:ext>
              </a:extLst>
            </p:cNvPr>
            <p:cNvSpPr txBox="1">
              <a:spLocks/>
            </p:cNvSpPr>
            <p:nvPr/>
          </p:nvSpPr>
          <p:spPr>
            <a:xfrm>
              <a:off x="1761202" y="6096028"/>
              <a:ext cx="2171700" cy="273844"/>
            </a:xfrm>
            <a:prstGeom prst="rect">
              <a:avLst/>
            </a:prstGeom>
          </p:spPr>
          <p:txBody>
            <a:bodyPr vert="horz" lIns="68580" tIns="34290" rIns="68580" bIns="34290"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r>
                <a:rPr lang="nl-NL" sz="900" dirty="0"/>
                <a:t>DSO | De KERN | Animatie v0 5</a:t>
              </a:r>
            </a:p>
          </p:txBody>
        </p:sp>
        <p:sp>
          <p:nvSpPr>
            <p:cNvPr id="10" name="Rectangle: Rounded Corners 4">
              <a:extLst>
                <a:ext uri="{FF2B5EF4-FFF2-40B4-BE49-F238E27FC236}">
                  <a16:creationId xmlns:a16="http://schemas.microsoft.com/office/drawing/2014/main" id="{87CC979C-143E-250E-50B6-F1735B429C18}"/>
                </a:ext>
              </a:extLst>
            </p:cNvPr>
            <p:cNvSpPr/>
            <p:nvPr/>
          </p:nvSpPr>
          <p:spPr>
            <a:xfrm>
              <a:off x="4093485" y="760776"/>
              <a:ext cx="3988633" cy="691070"/>
            </a:xfrm>
            <a:prstGeom prst="round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965"/>
            </a:p>
          </p:txBody>
        </p:sp>
        <p:sp>
          <p:nvSpPr>
            <p:cNvPr id="11" name="Rectangle: Rounded Corners 773">
              <a:extLst>
                <a:ext uri="{FF2B5EF4-FFF2-40B4-BE49-F238E27FC236}">
                  <a16:creationId xmlns:a16="http://schemas.microsoft.com/office/drawing/2014/main" id="{C9EC4659-3534-3AB5-EA14-F5CA01F3C5FA}"/>
                </a:ext>
              </a:extLst>
            </p:cNvPr>
            <p:cNvSpPr/>
            <p:nvPr/>
          </p:nvSpPr>
          <p:spPr>
            <a:xfrm>
              <a:off x="4416322" y="4355691"/>
              <a:ext cx="1418068" cy="1877261"/>
            </a:xfrm>
            <a:prstGeom prst="roundRect">
              <a:avLst>
                <a:gd name="adj" fmla="val 8426"/>
              </a:avLst>
            </a:prstGeom>
            <a:noFill/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965"/>
            </a:p>
          </p:txBody>
        </p:sp>
        <p:sp>
          <p:nvSpPr>
            <p:cNvPr id="12" name="Rectangle: Rounded Corners 809">
              <a:extLst>
                <a:ext uri="{FF2B5EF4-FFF2-40B4-BE49-F238E27FC236}">
                  <a16:creationId xmlns:a16="http://schemas.microsoft.com/office/drawing/2014/main" id="{D4107D4A-917B-F1A8-9D55-259E521AC98F}"/>
                </a:ext>
              </a:extLst>
            </p:cNvPr>
            <p:cNvSpPr/>
            <p:nvPr/>
          </p:nvSpPr>
          <p:spPr>
            <a:xfrm>
              <a:off x="5834390" y="5014109"/>
              <a:ext cx="1880368" cy="1218843"/>
            </a:xfrm>
            <a:prstGeom prst="roundRect">
              <a:avLst>
                <a:gd name="adj" fmla="val 8426"/>
              </a:avLst>
            </a:prstGeom>
            <a:noFill/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965"/>
            </a:p>
          </p:txBody>
        </p:sp>
        <p:sp>
          <p:nvSpPr>
            <p:cNvPr id="13" name="Rectangle: Rounded Corners 810">
              <a:extLst>
                <a:ext uri="{FF2B5EF4-FFF2-40B4-BE49-F238E27FC236}">
                  <a16:creationId xmlns:a16="http://schemas.microsoft.com/office/drawing/2014/main" id="{9FA37E5F-02EB-0532-0FB7-CF43872CEC9E}"/>
                </a:ext>
              </a:extLst>
            </p:cNvPr>
            <p:cNvSpPr/>
            <p:nvPr/>
          </p:nvSpPr>
          <p:spPr>
            <a:xfrm>
              <a:off x="4355071" y="1502798"/>
              <a:ext cx="3343773" cy="3460356"/>
            </a:xfrm>
            <a:prstGeom prst="roundRect">
              <a:avLst>
                <a:gd name="adj" fmla="val 2728"/>
              </a:avLst>
            </a:prstGeom>
            <a:noFill/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965"/>
            </a:p>
          </p:txBody>
        </p:sp>
        <p:sp>
          <p:nvSpPr>
            <p:cNvPr id="14" name="Rectangle: Rounded Corners 811">
              <a:extLst>
                <a:ext uri="{FF2B5EF4-FFF2-40B4-BE49-F238E27FC236}">
                  <a16:creationId xmlns:a16="http://schemas.microsoft.com/office/drawing/2014/main" id="{EA29147C-76C8-C831-1219-0F29AE928D15}"/>
                </a:ext>
              </a:extLst>
            </p:cNvPr>
            <p:cNvSpPr/>
            <p:nvPr/>
          </p:nvSpPr>
          <p:spPr>
            <a:xfrm>
              <a:off x="7756212" y="1497982"/>
              <a:ext cx="2085879" cy="2857709"/>
            </a:xfrm>
            <a:prstGeom prst="roundRect">
              <a:avLst>
                <a:gd name="adj" fmla="val 4442"/>
              </a:avLst>
            </a:prstGeom>
            <a:noFill/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965"/>
            </a:p>
          </p:txBody>
        </p:sp>
        <p:sp>
          <p:nvSpPr>
            <p:cNvPr id="15" name="Rectangle: Rounded Corners 812">
              <a:extLst>
                <a:ext uri="{FF2B5EF4-FFF2-40B4-BE49-F238E27FC236}">
                  <a16:creationId xmlns:a16="http://schemas.microsoft.com/office/drawing/2014/main" id="{321DE2BC-F06D-6998-32EE-8E54515F3383}"/>
                </a:ext>
              </a:extLst>
            </p:cNvPr>
            <p:cNvSpPr/>
            <p:nvPr/>
          </p:nvSpPr>
          <p:spPr>
            <a:xfrm>
              <a:off x="2183369" y="1451846"/>
              <a:ext cx="2114332" cy="4548906"/>
            </a:xfrm>
            <a:prstGeom prst="roundRect">
              <a:avLst>
                <a:gd name="adj" fmla="val 4442"/>
              </a:avLst>
            </a:prstGeom>
            <a:noFill/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965"/>
            </a:p>
          </p:txBody>
        </p:sp>
        <p:sp>
          <p:nvSpPr>
            <p:cNvPr id="16" name="TextBox 5">
              <a:extLst>
                <a:ext uri="{FF2B5EF4-FFF2-40B4-BE49-F238E27FC236}">
                  <a16:creationId xmlns:a16="http://schemas.microsoft.com/office/drawing/2014/main" id="{CA9F989A-4688-C1EA-D68C-DE331FA4BFAD}"/>
                </a:ext>
              </a:extLst>
            </p:cNvPr>
            <p:cNvSpPr txBox="1"/>
            <p:nvPr/>
          </p:nvSpPr>
          <p:spPr>
            <a:xfrm>
              <a:off x="4855136" y="985894"/>
              <a:ext cx="255112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400" b="1" dirty="0">
                  <a:solidFill>
                    <a:srgbClr val="FF0000"/>
                  </a:solidFill>
                </a:rPr>
                <a:t>GDI OVERHEID</a:t>
              </a:r>
            </a:p>
          </p:txBody>
        </p:sp>
        <p:sp>
          <p:nvSpPr>
            <p:cNvPr id="17" name="TextBox 5">
              <a:extLst>
                <a:ext uri="{FF2B5EF4-FFF2-40B4-BE49-F238E27FC236}">
                  <a16:creationId xmlns:a16="http://schemas.microsoft.com/office/drawing/2014/main" id="{6D007CEF-5A89-5CA6-E71B-9C825BE430C1}"/>
                </a:ext>
              </a:extLst>
            </p:cNvPr>
            <p:cNvSpPr txBox="1"/>
            <p:nvPr/>
          </p:nvSpPr>
          <p:spPr>
            <a:xfrm>
              <a:off x="5285809" y="3335508"/>
              <a:ext cx="255112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400" b="1" dirty="0">
                  <a:solidFill>
                    <a:srgbClr val="FF0000"/>
                  </a:solidFill>
                </a:rPr>
                <a:t>DSO-LV</a:t>
              </a:r>
            </a:p>
          </p:txBody>
        </p:sp>
        <p:sp>
          <p:nvSpPr>
            <p:cNvPr id="18" name="TextBox 5">
              <a:extLst>
                <a:ext uri="{FF2B5EF4-FFF2-40B4-BE49-F238E27FC236}">
                  <a16:creationId xmlns:a16="http://schemas.microsoft.com/office/drawing/2014/main" id="{DB81BBA6-2921-E564-B443-6AAC245293E8}"/>
                </a:ext>
              </a:extLst>
            </p:cNvPr>
            <p:cNvSpPr txBox="1"/>
            <p:nvPr/>
          </p:nvSpPr>
          <p:spPr>
            <a:xfrm>
              <a:off x="2374020" y="3418522"/>
              <a:ext cx="255112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400" b="1" dirty="0">
                  <a:solidFill>
                    <a:srgbClr val="FF0000"/>
                  </a:solidFill>
                </a:rPr>
                <a:t>Bevoegd gezag</a:t>
              </a:r>
            </a:p>
          </p:txBody>
        </p:sp>
        <p:sp>
          <p:nvSpPr>
            <p:cNvPr id="19" name="TextBox 5">
              <a:extLst>
                <a:ext uri="{FF2B5EF4-FFF2-40B4-BE49-F238E27FC236}">
                  <a16:creationId xmlns:a16="http://schemas.microsoft.com/office/drawing/2014/main" id="{E497D1BB-4691-6EB8-6F6A-E29745476EE0}"/>
                </a:ext>
              </a:extLst>
            </p:cNvPr>
            <p:cNvSpPr txBox="1"/>
            <p:nvPr/>
          </p:nvSpPr>
          <p:spPr>
            <a:xfrm>
              <a:off x="5034331" y="5124346"/>
              <a:ext cx="113049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400" b="1" dirty="0">
                  <a:solidFill>
                    <a:srgbClr val="FF0000"/>
                  </a:solidFill>
                </a:rPr>
                <a:t>BZK</a:t>
              </a:r>
            </a:p>
          </p:txBody>
        </p:sp>
        <p:sp>
          <p:nvSpPr>
            <p:cNvPr id="20" name="TextBox 5">
              <a:extLst>
                <a:ext uri="{FF2B5EF4-FFF2-40B4-BE49-F238E27FC236}">
                  <a16:creationId xmlns:a16="http://schemas.microsoft.com/office/drawing/2014/main" id="{D8ED46A4-3CFF-820B-B13F-A28B24B5E526}"/>
                </a:ext>
              </a:extLst>
            </p:cNvPr>
            <p:cNvSpPr txBox="1"/>
            <p:nvPr/>
          </p:nvSpPr>
          <p:spPr>
            <a:xfrm>
              <a:off x="5862535" y="5298474"/>
              <a:ext cx="185222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400" b="1" dirty="0">
                  <a:solidFill>
                    <a:srgbClr val="FF0000"/>
                  </a:solidFill>
                </a:rPr>
                <a:t>Leveranciers van Omgevingsinformatie</a:t>
              </a:r>
            </a:p>
          </p:txBody>
        </p:sp>
        <p:sp>
          <p:nvSpPr>
            <p:cNvPr id="21" name="TextBox 5">
              <a:extLst>
                <a:ext uri="{FF2B5EF4-FFF2-40B4-BE49-F238E27FC236}">
                  <a16:creationId xmlns:a16="http://schemas.microsoft.com/office/drawing/2014/main" id="{BE977E52-9BAD-7FCA-A757-8418C6C35632}"/>
                </a:ext>
              </a:extLst>
            </p:cNvPr>
            <p:cNvSpPr txBox="1"/>
            <p:nvPr/>
          </p:nvSpPr>
          <p:spPr>
            <a:xfrm>
              <a:off x="8404329" y="2479542"/>
              <a:ext cx="255112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400" b="1" dirty="0">
                  <a:solidFill>
                    <a:srgbClr val="FF0000"/>
                  </a:solidFill>
                </a:rPr>
                <a:t>Bevoegd gezag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921589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00AA67-3918-FBAF-03AD-5BA9C9EF87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A5EE01BA-BE3F-2BB2-FBA7-94B9C34EDF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10071000"/>
            <a:ext cx="18288000" cy="216000"/>
            <a:chOff x="0" y="0"/>
            <a:chExt cx="24384000" cy="288000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4C566987-7F04-8B0F-516F-A221493ACB48}"/>
                </a:ext>
              </a:extLst>
            </p:cNvPr>
            <p:cNvSpPr/>
            <p:nvPr/>
          </p:nvSpPr>
          <p:spPr>
            <a:xfrm>
              <a:off x="0" y="0"/>
              <a:ext cx="24384000" cy="288036"/>
            </a:xfrm>
            <a:custGeom>
              <a:avLst/>
              <a:gdLst/>
              <a:ahLst/>
              <a:cxnLst/>
              <a:rect l="l" t="t" r="r" b="b"/>
              <a:pathLst>
                <a:path w="24384000" h="288036">
                  <a:moveTo>
                    <a:pt x="0" y="0"/>
                  </a:moveTo>
                  <a:lnTo>
                    <a:pt x="24384000" y="0"/>
                  </a:lnTo>
                  <a:lnTo>
                    <a:pt x="24384000" y="288036"/>
                  </a:lnTo>
                  <a:lnTo>
                    <a:pt x="0" y="288036"/>
                  </a:lnTo>
                  <a:close/>
                </a:path>
              </a:pathLst>
            </a:custGeom>
            <a:gradFill rotWithShape="1">
              <a:gsLst>
                <a:gs pos="0">
                  <a:srgbClr val="8EB83C">
                    <a:alpha val="100000"/>
                  </a:srgbClr>
                </a:gs>
                <a:gs pos="34000">
                  <a:srgbClr val="50987D">
                    <a:alpha val="100000"/>
                  </a:srgbClr>
                </a:gs>
                <a:gs pos="67000">
                  <a:srgbClr val="2482AC">
                    <a:alpha val="100000"/>
                  </a:srgbClr>
                </a:gs>
                <a:gs pos="100000">
                  <a:srgbClr val="147ABF">
                    <a:alpha val="100000"/>
                  </a:srgbClr>
                </a:gs>
              </a:gsLst>
              <a:lin ang="10800000"/>
            </a:gradFill>
          </p:spPr>
          <p:txBody>
            <a:bodyPr/>
            <a:lstStyle/>
            <a:p>
              <a:endParaRPr lang="nl-NL" dirty="0">
                <a:latin typeface="Verdana" panose="020B0604030504040204" pitchFamily="34" charset="0"/>
              </a:endParaRPr>
            </a:p>
          </p:txBody>
        </p:sp>
      </p:grpSp>
      <p:pic>
        <p:nvPicPr>
          <p:cNvPr id="5" name="Afbeelding 4">
            <a:extLst>
              <a:ext uri="{FF2B5EF4-FFF2-40B4-BE49-F238E27FC236}">
                <a16:creationId xmlns:a16="http://schemas.microsoft.com/office/drawing/2014/main" id="{BCE956A6-BB25-7746-AAE5-6A98CFAF7F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9814"/>
          <a:stretch/>
        </p:blipFill>
        <p:spPr>
          <a:xfrm>
            <a:off x="-1" y="-1"/>
            <a:ext cx="18288002" cy="9277351"/>
          </a:xfrm>
          <a:prstGeom prst="rect">
            <a:avLst/>
          </a:prstGeom>
        </p:spPr>
      </p:pic>
      <p:sp>
        <p:nvSpPr>
          <p:cNvPr id="7" name="Titel 6">
            <a:extLst>
              <a:ext uri="{FF2B5EF4-FFF2-40B4-BE49-F238E27FC236}">
                <a16:creationId xmlns:a16="http://schemas.microsoft.com/office/drawing/2014/main" id="{47E9BE1A-8319-0033-602B-849A7F4CF5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457200" y="9277350"/>
            <a:ext cx="9144000" cy="64633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hlinkClick r:id="rId4"/>
              </a:rPr>
              <a:t>Gerealiseerde wensen voor ontwikkeling Digitaal Stelsel Omgevingswet (DSO) | Informatiepunt Leefomgeving</a:t>
            </a: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82689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7B1718-9A2B-C20D-048C-D08F4A6F69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9E75E866-9597-670F-7AC3-AB71911A61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10071000"/>
            <a:ext cx="18288000" cy="216000"/>
            <a:chOff x="0" y="0"/>
            <a:chExt cx="24384000" cy="288000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E2245B14-9FEB-47FB-FAE2-435F4509D9D7}"/>
                </a:ext>
              </a:extLst>
            </p:cNvPr>
            <p:cNvSpPr/>
            <p:nvPr/>
          </p:nvSpPr>
          <p:spPr>
            <a:xfrm>
              <a:off x="0" y="0"/>
              <a:ext cx="24384000" cy="288036"/>
            </a:xfrm>
            <a:custGeom>
              <a:avLst/>
              <a:gdLst/>
              <a:ahLst/>
              <a:cxnLst/>
              <a:rect l="l" t="t" r="r" b="b"/>
              <a:pathLst>
                <a:path w="24384000" h="288036">
                  <a:moveTo>
                    <a:pt x="0" y="0"/>
                  </a:moveTo>
                  <a:lnTo>
                    <a:pt x="24384000" y="0"/>
                  </a:lnTo>
                  <a:lnTo>
                    <a:pt x="24384000" y="288036"/>
                  </a:lnTo>
                  <a:lnTo>
                    <a:pt x="0" y="288036"/>
                  </a:lnTo>
                  <a:close/>
                </a:path>
              </a:pathLst>
            </a:custGeom>
            <a:gradFill rotWithShape="1">
              <a:gsLst>
                <a:gs pos="0">
                  <a:srgbClr val="8EB83C">
                    <a:alpha val="100000"/>
                  </a:srgbClr>
                </a:gs>
                <a:gs pos="34000">
                  <a:srgbClr val="50987D">
                    <a:alpha val="100000"/>
                  </a:srgbClr>
                </a:gs>
                <a:gs pos="67000">
                  <a:srgbClr val="2482AC">
                    <a:alpha val="100000"/>
                  </a:srgbClr>
                </a:gs>
                <a:gs pos="100000">
                  <a:srgbClr val="147ABF">
                    <a:alpha val="100000"/>
                  </a:srgbClr>
                </a:gs>
              </a:gsLst>
              <a:lin ang="10800000"/>
            </a:gradFill>
          </p:spPr>
          <p:txBody>
            <a:bodyPr/>
            <a:lstStyle/>
            <a:p>
              <a:endParaRPr lang="nl-NL" dirty="0">
                <a:latin typeface="Verdana" panose="020B0604030504040204" pitchFamily="34" charset="0"/>
              </a:endParaRPr>
            </a:p>
          </p:txBody>
        </p:sp>
      </p:grpSp>
      <p:sp>
        <p:nvSpPr>
          <p:cNvPr id="5" name="Titel 1">
            <a:extLst>
              <a:ext uri="{FF2B5EF4-FFF2-40B4-BE49-F238E27FC236}">
                <a16:creationId xmlns:a16="http://schemas.microsoft.com/office/drawing/2014/main" id="{154B8514-5D0F-042C-2AAC-C2203D21BB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685800" y="876300"/>
            <a:ext cx="15773400" cy="79683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Verdana" panose="020B0604030504040204" pitchFamily="34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400" b="1" i="0" u="none" strike="noStrike" kern="1200" cap="none" spc="0" normalizeH="0" baseline="0" noProof="0" dirty="0">
                <a:ln>
                  <a:noFill/>
                </a:ln>
                <a:solidFill>
                  <a:srgbClr val="39870C"/>
                </a:solidFill>
                <a:effectLst/>
                <a:uLnTx/>
                <a:uFillTx/>
                <a:latin typeface="Verdana" panose="020B0604030504040204" pitchFamily="34" charset="0"/>
                <a:ea typeface="+mj-ea"/>
                <a:cs typeface="+mj-cs"/>
              </a:rPr>
              <a:t>Rol van de toepasbare regels</a:t>
            </a:r>
          </a:p>
        </p:txBody>
      </p:sp>
      <p:sp>
        <p:nvSpPr>
          <p:cNvPr id="6" name="Tijdelijke aanduiding voor inhoud 2">
            <a:extLst>
              <a:ext uri="{FF2B5EF4-FFF2-40B4-BE49-F238E27FC236}">
                <a16:creationId xmlns:a16="http://schemas.microsoft.com/office/drawing/2014/main" id="{8DFBA832-945F-E219-03F9-01417AB438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990600" y="2053845"/>
            <a:ext cx="16609595" cy="737600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sz="3200" b="1" dirty="0">
                <a:latin typeface="Verdana" panose="020B0604030504040204" pitchFamily="34" charset="0"/>
              </a:rPr>
              <a:t>Waarom nu zoveel energie in toepasbare regels steken? </a:t>
            </a:r>
          </a:p>
          <a:p>
            <a:pPr marL="0" indent="0">
              <a:buNone/>
            </a:pPr>
            <a:r>
              <a:rPr lang="nl-NL" sz="3200" b="1" dirty="0">
                <a:latin typeface="Verdana" panose="020B0604030504040204" pitchFamily="34" charset="0"/>
              </a:rPr>
              <a:t>Artificiële intelligentie neemt het toch binnenkort van ons over?</a:t>
            </a:r>
          </a:p>
          <a:p>
            <a:pPr marL="0" indent="0">
              <a:buNone/>
            </a:pPr>
            <a:endParaRPr lang="nl-NL" sz="3200" b="1" dirty="0">
              <a:latin typeface="Verdana" panose="020B0604030504040204" pitchFamily="34" charset="0"/>
            </a:endParaRPr>
          </a:p>
          <a:p>
            <a:pPr marL="0" indent="0">
              <a:buNone/>
            </a:pPr>
            <a:r>
              <a:rPr lang="nl-NL" sz="3200" dirty="0">
                <a:latin typeface="Verdana" panose="020B0604030504040204" pitchFamily="34" charset="0"/>
              </a:rPr>
              <a:t>Welke rol moeten toepasbare regels vervullen, en waarom?</a:t>
            </a:r>
          </a:p>
          <a:p>
            <a:pPr marL="0" indent="0">
              <a:buNone/>
            </a:pPr>
            <a:endParaRPr lang="nl-NL" sz="3200" dirty="0">
              <a:latin typeface="Verdana" panose="020B0604030504040204" pitchFamily="34" charset="0"/>
            </a:endParaRPr>
          </a:p>
          <a:p>
            <a:pPr marL="771525" indent="-771525">
              <a:buFont typeface="+mj-lt"/>
              <a:buAutoNum type="alphaLcParenR"/>
            </a:pPr>
            <a:r>
              <a:rPr lang="nl-NL" sz="3200" i="1" dirty="0">
                <a:latin typeface="Verdana" panose="020B0604030504040204" pitchFamily="34" charset="0"/>
              </a:rPr>
              <a:t>Een juridische vereiste</a:t>
            </a:r>
          </a:p>
          <a:p>
            <a:pPr marL="0" indent="0">
              <a:buNone/>
            </a:pPr>
            <a:endParaRPr lang="nl-NL" sz="3200" i="1" dirty="0">
              <a:latin typeface="Verdana" panose="020B0604030504040204" pitchFamily="34" charset="0"/>
            </a:endParaRPr>
          </a:p>
          <a:p>
            <a:pPr marL="771525" indent="-771525">
              <a:buFont typeface="+mj-lt"/>
              <a:buAutoNum type="alphaLcParenR" startAt="2"/>
            </a:pPr>
            <a:r>
              <a:rPr lang="nl-NL" sz="3200" i="1" dirty="0">
                <a:latin typeface="Verdana" panose="020B0604030504040204" pitchFamily="34" charset="0"/>
              </a:rPr>
              <a:t>Cruciale in de rol in de dienstverlening </a:t>
            </a:r>
          </a:p>
          <a:p>
            <a:pPr marL="0" indent="0">
              <a:buNone/>
            </a:pPr>
            <a:endParaRPr lang="nl-NL" sz="3200" i="1" dirty="0">
              <a:latin typeface="Verdana" panose="020B0604030504040204" pitchFamily="34" charset="0"/>
            </a:endParaRPr>
          </a:p>
          <a:p>
            <a:pPr marL="771525" indent="-771525">
              <a:buFont typeface="+mj-lt"/>
              <a:buAutoNum type="alphaLcParenR" startAt="3"/>
            </a:pPr>
            <a:r>
              <a:rPr lang="nl-NL" sz="3200" i="1" dirty="0">
                <a:latin typeface="Verdana" panose="020B0604030504040204" pitchFamily="34" charset="0"/>
              </a:rPr>
              <a:t>Een kans om de regelgeving te verbeteren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B3CA9089-4F1B-350C-F16B-DDD60F4100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314493">
            <a:off x="12882283" y="5778594"/>
            <a:ext cx="4937092" cy="3987493"/>
          </a:xfrm>
          <a:prstGeom prst="rect">
            <a:avLst/>
          </a:prstGeom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407145BD-EB5A-CFDB-429A-48418DCCF8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311741" y="9483354"/>
            <a:ext cx="9144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dirty="0">
                <a:hlinkClick r:id="rId3"/>
              </a:rPr>
              <a:t>Alles over toepasbare regels voor het Omgevingsloket | Informatiepunt Leefomgeving</a:t>
            </a:r>
            <a:endParaRPr lang="nl-NL" dirty="0"/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2A2BFB65-EF7E-BF14-3CAB-30DED26E00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311741" y="8986846"/>
            <a:ext cx="9144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dirty="0" err="1">
                <a:hlinkClick r:id="rId4"/>
              </a:rPr>
              <a:t>Vodcast</a:t>
            </a:r>
            <a:r>
              <a:rPr lang="nl-NL" dirty="0">
                <a:hlinkClick r:id="rId4"/>
              </a:rPr>
              <a:t> toepasbare regels: 'Slim uitvragen, betere check' | Informatiepunt Leefomgeving</a:t>
            </a:r>
            <a:endParaRPr lang="nl-NL" dirty="0"/>
          </a:p>
        </p:txBody>
      </p:sp>
      <p:sp>
        <p:nvSpPr>
          <p:cNvPr id="70" name="Tekstvak 69">
            <a:extLst>
              <a:ext uri="{FF2B5EF4-FFF2-40B4-BE49-F238E27FC236}">
                <a16:creationId xmlns:a16="http://schemas.microsoft.com/office/drawing/2014/main" id="{7C7F053D-F9AB-2909-9475-AA68C044AA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311741" y="8553926"/>
            <a:ext cx="9144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dirty="0">
                <a:hlinkClick r:id="rId5"/>
              </a:rPr>
              <a:t>DSO Community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6509702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E66400-2304-8963-841E-18BEC6CADD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AEA3A5C4-DC8E-9C67-35A6-BDEB042610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10071000"/>
            <a:ext cx="18288000" cy="216000"/>
            <a:chOff x="0" y="0"/>
            <a:chExt cx="24384000" cy="288000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EEC1C047-3D63-C8AB-2503-489131ECABC9}"/>
                </a:ext>
              </a:extLst>
            </p:cNvPr>
            <p:cNvSpPr/>
            <p:nvPr/>
          </p:nvSpPr>
          <p:spPr>
            <a:xfrm>
              <a:off x="0" y="0"/>
              <a:ext cx="24384000" cy="288036"/>
            </a:xfrm>
            <a:custGeom>
              <a:avLst/>
              <a:gdLst/>
              <a:ahLst/>
              <a:cxnLst/>
              <a:rect l="l" t="t" r="r" b="b"/>
              <a:pathLst>
                <a:path w="24384000" h="288036">
                  <a:moveTo>
                    <a:pt x="0" y="0"/>
                  </a:moveTo>
                  <a:lnTo>
                    <a:pt x="24384000" y="0"/>
                  </a:lnTo>
                  <a:lnTo>
                    <a:pt x="24384000" y="288036"/>
                  </a:lnTo>
                  <a:lnTo>
                    <a:pt x="0" y="288036"/>
                  </a:lnTo>
                  <a:close/>
                </a:path>
              </a:pathLst>
            </a:custGeom>
            <a:gradFill rotWithShape="1">
              <a:gsLst>
                <a:gs pos="0">
                  <a:srgbClr val="8EB83C">
                    <a:alpha val="100000"/>
                  </a:srgbClr>
                </a:gs>
                <a:gs pos="34000">
                  <a:srgbClr val="50987D">
                    <a:alpha val="100000"/>
                  </a:srgbClr>
                </a:gs>
                <a:gs pos="67000">
                  <a:srgbClr val="2482AC">
                    <a:alpha val="100000"/>
                  </a:srgbClr>
                </a:gs>
                <a:gs pos="100000">
                  <a:srgbClr val="147ABF">
                    <a:alpha val="100000"/>
                  </a:srgbClr>
                </a:gs>
              </a:gsLst>
              <a:lin ang="10800000"/>
            </a:gradFill>
          </p:spPr>
          <p:txBody>
            <a:bodyPr/>
            <a:lstStyle/>
            <a:p>
              <a:endParaRPr lang="nl-NL" dirty="0">
                <a:latin typeface="Verdana" panose="020B0604030504040204" pitchFamily="34" charset="0"/>
              </a:endParaRPr>
            </a:p>
          </p:txBody>
        </p:sp>
      </p:grpSp>
      <p:sp>
        <p:nvSpPr>
          <p:cNvPr id="4" name="TextBox 4">
            <a:extLst>
              <a:ext uri="{FF2B5EF4-FFF2-40B4-BE49-F238E27FC236}">
                <a16:creationId xmlns:a16="http://schemas.microsoft.com/office/drawing/2014/main" id="{B5500A06-180D-66D6-1F9C-6D779B70A9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26745" y="2514660"/>
            <a:ext cx="13740129" cy="10387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68"/>
              </a:lnSpc>
              <a:spcBef>
                <a:spcPct val="0"/>
              </a:spcBef>
            </a:pPr>
            <a:endParaRPr lang="en-US" sz="2334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Asap"/>
              <a:sym typeface="Asap"/>
            </a:endParaRPr>
          </a:p>
          <a:p>
            <a:pPr algn="l">
              <a:lnSpc>
                <a:spcPts val="2440"/>
              </a:lnSpc>
              <a:spcBef>
                <a:spcPct val="0"/>
              </a:spcBef>
            </a:pPr>
            <a:endParaRPr lang="en-US" sz="2334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Asap"/>
              <a:sym typeface="Asap"/>
            </a:endParaRPr>
          </a:p>
          <a:p>
            <a:pPr algn="l">
              <a:lnSpc>
                <a:spcPts val="2440"/>
              </a:lnSpc>
              <a:spcBef>
                <a:spcPct val="0"/>
              </a:spcBef>
            </a:pPr>
            <a:endParaRPr lang="en-US" sz="2334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Asap"/>
              <a:sym typeface="Asap"/>
            </a:endParaRPr>
          </a:p>
        </p:txBody>
      </p:sp>
      <p:grpSp>
        <p:nvGrpSpPr>
          <p:cNvPr id="5" name="Groep 4">
            <a:extLst>
              <a:ext uri="{FF2B5EF4-FFF2-40B4-BE49-F238E27FC236}">
                <a16:creationId xmlns:a16="http://schemas.microsoft.com/office/drawing/2014/main" id="{E7472AF7-CF88-B7E3-05BE-9523DEE6C8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743400" y="2745467"/>
            <a:ext cx="11773308" cy="6439607"/>
            <a:chOff x="3743400" y="2745467"/>
            <a:chExt cx="11773308" cy="6439607"/>
          </a:xfrm>
        </p:grpSpPr>
        <p:pic>
          <p:nvPicPr>
            <p:cNvPr id="1026" name="Picture 2" descr="Wetboeken Vectoren, Illustraties en Clipart - 123RF">
              <a:extLst>
                <a:ext uri="{FF2B5EF4-FFF2-40B4-BE49-F238E27FC236}">
                  <a16:creationId xmlns:a16="http://schemas.microsoft.com/office/drawing/2014/main" id="{2607831E-74E5-97CC-FEF6-BC130814642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01052" y="3557588"/>
              <a:ext cx="1810532" cy="18105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Huis Bouwen Vectoren, Illustraties en Clipart - 123RF">
              <a:extLst>
                <a:ext uri="{FF2B5EF4-FFF2-40B4-BE49-F238E27FC236}">
                  <a16:creationId xmlns:a16="http://schemas.microsoft.com/office/drawing/2014/main" id="{BE92E836-54F5-5312-0EE3-B9A35B9D2B1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04308" y="3614296"/>
              <a:ext cx="1810532" cy="18105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kstvak 6">
              <a:extLst>
                <a:ext uri="{FF2B5EF4-FFF2-40B4-BE49-F238E27FC236}">
                  <a16:creationId xmlns:a16="http://schemas.microsoft.com/office/drawing/2014/main" id="{CA1D87A4-79C4-94CB-0D94-5A20C125428F}"/>
                </a:ext>
              </a:extLst>
            </p:cNvPr>
            <p:cNvSpPr txBox="1"/>
            <p:nvPr/>
          </p:nvSpPr>
          <p:spPr>
            <a:xfrm>
              <a:off x="10569960" y="2745467"/>
              <a:ext cx="3866628" cy="507831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>
              <a:defPPr>
                <a:defRPr lang="nl-NL"/>
              </a:defPPr>
              <a:lvl1pPr>
                <a:defRPr>
                  <a:solidFill>
                    <a:schemeClr val="bg1"/>
                  </a:solidFill>
                </a:defRPr>
              </a:lvl1pPr>
            </a:lstStyle>
            <a:p>
              <a:r>
                <a:rPr lang="nl-NL" sz="2700" dirty="0">
                  <a:latin typeface="Verdana" panose="020B0604030504040204" pitchFamily="34" charset="0"/>
                </a:rPr>
                <a:t>Juridische wereld</a:t>
              </a:r>
            </a:p>
          </p:txBody>
        </p:sp>
        <p:sp>
          <p:nvSpPr>
            <p:cNvPr id="8" name="Tekstvak 7">
              <a:extLst>
                <a:ext uri="{FF2B5EF4-FFF2-40B4-BE49-F238E27FC236}">
                  <a16:creationId xmlns:a16="http://schemas.microsoft.com/office/drawing/2014/main" id="{7D325482-83BE-97FD-84BF-03C2AB90BA50}"/>
                </a:ext>
              </a:extLst>
            </p:cNvPr>
            <p:cNvSpPr txBox="1"/>
            <p:nvPr/>
          </p:nvSpPr>
          <p:spPr>
            <a:xfrm>
              <a:off x="3851412" y="2771756"/>
              <a:ext cx="3024336" cy="507831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nl-NL" sz="2700" dirty="0">
                  <a:solidFill>
                    <a:schemeClr val="bg1"/>
                  </a:solidFill>
                  <a:latin typeface="Verdana" panose="020B0604030504040204" pitchFamily="34" charset="0"/>
                </a:rPr>
                <a:t>Werkelijkheid</a:t>
              </a:r>
            </a:p>
          </p:txBody>
        </p:sp>
        <p:sp>
          <p:nvSpPr>
            <p:cNvPr id="9" name="Tekstvak 8">
              <a:extLst>
                <a:ext uri="{FF2B5EF4-FFF2-40B4-BE49-F238E27FC236}">
                  <a16:creationId xmlns:a16="http://schemas.microsoft.com/office/drawing/2014/main" id="{9DA0A64E-DBAB-F532-B555-52CA2CE43053}"/>
                </a:ext>
              </a:extLst>
            </p:cNvPr>
            <p:cNvSpPr txBox="1"/>
            <p:nvPr/>
          </p:nvSpPr>
          <p:spPr>
            <a:xfrm>
              <a:off x="9900084" y="5839480"/>
              <a:ext cx="5616624" cy="101566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nl-NL" sz="3000" dirty="0">
                  <a:latin typeface="Verdana" panose="020B0604030504040204" pitchFamily="34" charset="0"/>
                </a:rPr>
                <a:t>Bijbehorend bouwwerk bouwen</a:t>
              </a:r>
            </a:p>
          </p:txBody>
        </p:sp>
        <p:sp>
          <p:nvSpPr>
            <p:cNvPr id="10" name="Tekstvak 9">
              <a:extLst>
                <a:ext uri="{FF2B5EF4-FFF2-40B4-BE49-F238E27FC236}">
                  <a16:creationId xmlns:a16="http://schemas.microsoft.com/office/drawing/2014/main" id="{00EF6251-A332-F7D4-B8B0-93C2DD2253C5}"/>
                </a:ext>
              </a:extLst>
            </p:cNvPr>
            <p:cNvSpPr txBox="1"/>
            <p:nvPr/>
          </p:nvSpPr>
          <p:spPr>
            <a:xfrm>
              <a:off x="3743400" y="5827259"/>
              <a:ext cx="3132348" cy="101566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nl-NL" sz="3000" dirty="0">
                  <a:latin typeface="Verdana" panose="020B0604030504040204" pitchFamily="34" charset="0"/>
                </a:rPr>
                <a:t>Schuur bouwen</a:t>
              </a:r>
            </a:p>
          </p:txBody>
        </p:sp>
        <p:cxnSp>
          <p:nvCxnSpPr>
            <p:cNvPr id="25" name="Rechte verbindingslijn met pijl 24">
              <a:extLst>
                <a:ext uri="{FF2B5EF4-FFF2-40B4-BE49-F238E27FC236}">
                  <a16:creationId xmlns:a16="http://schemas.microsoft.com/office/drawing/2014/main" id="{FE12708A-2A17-F283-E69F-7EE90A16F2C5}"/>
                </a:ext>
              </a:extLst>
            </p:cNvPr>
            <p:cNvCxnSpPr>
              <a:cxnSpLocks/>
              <a:stCxn id="10" idx="3"/>
              <a:endCxn id="9" idx="1"/>
            </p:cNvCxnSpPr>
            <p:nvPr/>
          </p:nvCxnSpPr>
          <p:spPr>
            <a:xfrm>
              <a:off x="6875748" y="6335091"/>
              <a:ext cx="3024336" cy="1222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kstvak 32">
              <a:extLst>
                <a:ext uri="{FF2B5EF4-FFF2-40B4-BE49-F238E27FC236}">
                  <a16:creationId xmlns:a16="http://schemas.microsoft.com/office/drawing/2014/main" id="{AA69497A-3C26-4A83-6706-F1255EAADBFC}"/>
                </a:ext>
              </a:extLst>
            </p:cNvPr>
            <p:cNvSpPr txBox="1"/>
            <p:nvPr/>
          </p:nvSpPr>
          <p:spPr>
            <a:xfrm>
              <a:off x="9900084" y="6885603"/>
              <a:ext cx="5616624" cy="101566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nl-NL" sz="3000" dirty="0" err="1">
                  <a:latin typeface="Verdana" panose="020B0604030504040204" pitchFamily="34" charset="0"/>
                </a:rPr>
                <a:t>Beperkingengebiedactiviteit</a:t>
              </a:r>
              <a:r>
                <a:rPr lang="nl-NL" sz="3000" dirty="0">
                  <a:latin typeface="Verdana" panose="020B0604030504040204" pitchFamily="34" charset="0"/>
                </a:rPr>
                <a:t> </a:t>
              </a:r>
              <a:r>
                <a:rPr lang="nl-NL" sz="3000" dirty="0" err="1">
                  <a:latin typeface="Verdana" panose="020B0604030504040204" pitchFamily="34" charset="0"/>
                </a:rPr>
                <a:t>mbt</a:t>
              </a:r>
              <a:r>
                <a:rPr lang="nl-NL" sz="3000" dirty="0">
                  <a:latin typeface="Verdana" panose="020B0604030504040204" pitchFamily="34" charset="0"/>
                </a:rPr>
                <a:t> waterstaatswerk</a:t>
              </a:r>
            </a:p>
          </p:txBody>
        </p:sp>
        <p:cxnSp>
          <p:nvCxnSpPr>
            <p:cNvPr id="34" name="Rechte verbindingslijn met pijl 33">
              <a:extLst>
                <a:ext uri="{FF2B5EF4-FFF2-40B4-BE49-F238E27FC236}">
                  <a16:creationId xmlns:a16="http://schemas.microsoft.com/office/drawing/2014/main" id="{5420F5D3-FC25-61B1-8FEE-066EE9E11784}"/>
                </a:ext>
              </a:extLst>
            </p:cNvPr>
            <p:cNvCxnSpPr>
              <a:cxnSpLocks/>
              <a:stCxn id="10" idx="3"/>
              <a:endCxn id="33" idx="1"/>
            </p:cNvCxnSpPr>
            <p:nvPr/>
          </p:nvCxnSpPr>
          <p:spPr>
            <a:xfrm>
              <a:off x="6875748" y="6335091"/>
              <a:ext cx="3024336" cy="1058344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Rechte verbindingslijn 38">
              <a:extLst>
                <a:ext uri="{FF2B5EF4-FFF2-40B4-BE49-F238E27FC236}">
                  <a16:creationId xmlns:a16="http://schemas.microsoft.com/office/drawing/2014/main" id="{84C774E5-2011-0498-E622-97259E80C4B4}"/>
                </a:ext>
              </a:extLst>
            </p:cNvPr>
            <p:cNvCxnSpPr/>
            <p:nvPr/>
          </p:nvCxnSpPr>
          <p:spPr>
            <a:xfrm>
              <a:off x="8495928" y="2745467"/>
              <a:ext cx="0" cy="6439607"/>
            </a:xfrm>
            <a:prstGeom prst="line">
              <a:avLst/>
            </a:prstGeom>
            <a:ln w="28575">
              <a:solidFill>
                <a:schemeClr val="accent1">
                  <a:shade val="95000"/>
                  <a:satMod val="10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Titel 1">
            <a:extLst>
              <a:ext uri="{FF2B5EF4-FFF2-40B4-BE49-F238E27FC236}">
                <a16:creationId xmlns:a16="http://schemas.microsoft.com/office/drawing/2014/main" id="{E07228FE-288A-1C7E-9E9D-2D9CE888AA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209800" y="814929"/>
            <a:ext cx="13639800" cy="114300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Verdana" panose="020B0604030504040204" pitchFamily="34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400" b="1" i="0" u="none" strike="noStrike" kern="1200" cap="none" spc="0" normalizeH="0" baseline="0" noProof="0" dirty="0">
                <a:ln>
                  <a:noFill/>
                </a:ln>
                <a:solidFill>
                  <a:srgbClr val="39870C"/>
                </a:solidFill>
                <a:effectLst/>
                <a:uLnTx/>
                <a:uFillTx/>
                <a:latin typeface="Verdana" panose="020B0604030504040204" pitchFamily="34" charset="0"/>
                <a:ea typeface="+mj-ea"/>
                <a:cs typeface="+mj-cs"/>
              </a:rPr>
              <a:t>Stap in de leefwereld gebruikers</a:t>
            </a:r>
          </a:p>
        </p:txBody>
      </p:sp>
    </p:spTree>
    <p:extLst>
      <p:ext uri="{BB962C8B-B14F-4D97-AF65-F5344CB8AC3E}">
        <p14:creationId xmlns:p14="http://schemas.microsoft.com/office/powerpoint/2010/main" val="26926977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4BA6EF-DD30-4DCB-FF1D-72FDC48682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8546444A-FA71-294A-8705-E0E71D1E6A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10071000"/>
            <a:ext cx="18288000" cy="216000"/>
            <a:chOff x="0" y="0"/>
            <a:chExt cx="24384000" cy="288000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3EA0D5A5-908F-DB37-64E3-487F7341CF0A}"/>
                </a:ext>
              </a:extLst>
            </p:cNvPr>
            <p:cNvSpPr/>
            <p:nvPr/>
          </p:nvSpPr>
          <p:spPr>
            <a:xfrm>
              <a:off x="0" y="0"/>
              <a:ext cx="24384000" cy="288036"/>
            </a:xfrm>
            <a:custGeom>
              <a:avLst/>
              <a:gdLst/>
              <a:ahLst/>
              <a:cxnLst/>
              <a:rect l="l" t="t" r="r" b="b"/>
              <a:pathLst>
                <a:path w="24384000" h="288036">
                  <a:moveTo>
                    <a:pt x="0" y="0"/>
                  </a:moveTo>
                  <a:lnTo>
                    <a:pt x="24384000" y="0"/>
                  </a:lnTo>
                  <a:lnTo>
                    <a:pt x="24384000" y="288036"/>
                  </a:lnTo>
                  <a:lnTo>
                    <a:pt x="0" y="288036"/>
                  </a:lnTo>
                  <a:close/>
                </a:path>
              </a:pathLst>
            </a:custGeom>
            <a:gradFill rotWithShape="1">
              <a:gsLst>
                <a:gs pos="0">
                  <a:srgbClr val="8EB83C">
                    <a:alpha val="100000"/>
                  </a:srgbClr>
                </a:gs>
                <a:gs pos="34000">
                  <a:srgbClr val="50987D">
                    <a:alpha val="100000"/>
                  </a:srgbClr>
                </a:gs>
                <a:gs pos="67000">
                  <a:srgbClr val="2482AC">
                    <a:alpha val="100000"/>
                  </a:srgbClr>
                </a:gs>
                <a:gs pos="100000">
                  <a:srgbClr val="147ABF">
                    <a:alpha val="100000"/>
                  </a:srgbClr>
                </a:gs>
              </a:gsLst>
              <a:lin ang="10800000"/>
            </a:gradFill>
          </p:spPr>
          <p:txBody>
            <a:bodyPr/>
            <a:lstStyle/>
            <a:p>
              <a:endParaRPr lang="nl-NL" dirty="0">
                <a:latin typeface="Verdana" panose="020B0604030504040204" pitchFamily="34" charset="0"/>
              </a:endParaRPr>
            </a:p>
          </p:txBody>
        </p:sp>
      </p:grpSp>
      <p:pic>
        <p:nvPicPr>
          <p:cNvPr id="11" name="object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971800" y="2171700"/>
            <a:ext cx="11691177" cy="6394704"/>
          </a:xfrm>
          <a:prstGeom prst="rect">
            <a:avLst/>
          </a:prstGeom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ABCED557-3AE9-06B5-4A16-353E33A727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257300" y="1040617"/>
            <a:ext cx="15773400" cy="198834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Verdana" panose="020B0604030504040204" pitchFamily="34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400" b="1" i="0" u="none" strike="noStrike" kern="1200" cap="none" spc="0" normalizeH="0" baseline="0" noProof="0" dirty="0">
                <a:ln>
                  <a:noFill/>
                </a:ln>
                <a:solidFill>
                  <a:srgbClr val="39870C"/>
                </a:solidFill>
                <a:effectLst/>
                <a:uLnTx/>
                <a:uFillTx/>
                <a:latin typeface="Verdana" panose="020B0604030504040204" pitchFamily="34" charset="0"/>
                <a:ea typeface="+mj-ea"/>
                <a:cs typeface="+mj-cs"/>
              </a:rPr>
              <a:t>Harmoniseren helpt </a:t>
            </a:r>
          </a:p>
        </p:txBody>
      </p:sp>
      <p:sp>
        <p:nvSpPr>
          <p:cNvPr id="72" name="Tekstvak 71">
            <a:extLst>
              <a:ext uri="{FF2B5EF4-FFF2-40B4-BE49-F238E27FC236}">
                <a16:creationId xmlns:a16="http://schemas.microsoft.com/office/drawing/2014/main" id="{BAF7EC5A-C9F6-5655-DB3D-EDF786134F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304800" y="9359550"/>
            <a:ext cx="9144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dirty="0">
                <a:hlinkClick r:id="rId3"/>
              </a:rPr>
              <a:t>Home - Ontwikkelaarsportaal</a:t>
            </a:r>
            <a:endParaRPr lang="nl-NL" dirty="0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F6361B25-5AE9-CA80-0C80-B256459C18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304800" y="8908522"/>
            <a:ext cx="9144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>
                <a:hlinkClick r:id="rId4"/>
              </a:rPr>
              <a:t>Home | Informatiepunt Leefomgeving</a:t>
            </a:r>
            <a:endParaRPr lang="nl-NL" dirty="0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2F4CD379-6CD5-AD2A-3BD7-6F18F36FFE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320040" y="8463434"/>
            <a:ext cx="9144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dirty="0">
                <a:hlinkClick r:id="rId5"/>
              </a:rPr>
              <a:t>Toepasbare regels | VNG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5608840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0F014D-9248-23AC-489B-CBBC9924BD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7EBA2051-C513-B913-3DBD-D1D722ECAE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10071000"/>
            <a:ext cx="18288000" cy="216000"/>
            <a:chOff x="0" y="0"/>
            <a:chExt cx="24384000" cy="288000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5F28650D-36C1-648B-7720-EC457B2AB968}"/>
                </a:ext>
              </a:extLst>
            </p:cNvPr>
            <p:cNvSpPr/>
            <p:nvPr/>
          </p:nvSpPr>
          <p:spPr>
            <a:xfrm>
              <a:off x="0" y="0"/>
              <a:ext cx="24384000" cy="288036"/>
            </a:xfrm>
            <a:custGeom>
              <a:avLst/>
              <a:gdLst/>
              <a:ahLst/>
              <a:cxnLst/>
              <a:rect l="l" t="t" r="r" b="b"/>
              <a:pathLst>
                <a:path w="24384000" h="288036">
                  <a:moveTo>
                    <a:pt x="0" y="0"/>
                  </a:moveTo>
                  <a:lnTo>
                    <a:pt x="24384000" y="0"/>
                  </a:lnTo>
                  <a:lnTo>
                    <a:pt x="24384000" y="288036"/>
                  </a:lnTo>
                  <a:lnTo>
                    <a:pt x="0" y="288036"/>
                  </a:lnTo>
                  <a:close/>
                </a:path>
              </a:pathLst>
            </a:custGeom>
            <a:gradFill rotWithShape="1">
              <a:gsLst>
                <a:gs pos="0">
                  <a:srgbClr val="8EB83C">
                    <a:alpha val="100000"/>
                  </a:srgbClr>
                </a:gs>
                <a:gs pos="34000">
                  <a:srgbClr val="50987D">
                    <a:alpha val="100000"/>
                  </a:srgbClr>
                </a:gs>
                <a:gs pos="67000">
                  <a:srgbClr val="2482AC">
                    <a:alpha val="100000"/>
                  </a:srgbClr>
                </a:gs>
                <a:gs pos="100000">
                  <a:srgbClr val="147ABF">
                    <a:alpha val="100000"/>
                  </a:srgbClr>
                </a:gs>
              </a:gsLst>
              <a:lin ang="10800000"/>
            </a:gradFill>
          </p:spPr>
          <p:txBody>
            <a:bodyPr/>
            <a:lstStyle/>
            <a:p>
              <a:endParaRPr lang="nl-NL" dirty="0">
                <a:latin typeface="Verdana" panose="020B0604030504040204" pitchFamily="34" charset="0"/>
              </a:endParaRPr>
            </a:p>
          </p:txBody>
        </p:sp>
      </p:grpSp>
      <p:pic>
        <p:nvPicPr>
          <p:cNvPr id="5" name="object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28700" y="2171700"/>
            <a:ext cx="7696200" cy="6467647"/>
          </a:xfrm>
          <a:prstGeom prst="rect">
            <a:avLst/>
          </a:prstGeom>
        </p:spPr>
      </p:pic>
      <p:pic>
        <p:nvPicPr>
          <p:cNvPr id="6" name="object 7">
            <a:extLst>
              <a:ext uri="{FF2B5EF4-FFF2-40B4-BE49-F238E27FC236}">
                <a16:creationId xmlns:a16="http://schemas.microsoft.com/office/drawing/2014/main" id="{9FC968E9-25FD-21A0-8427-879C9BA39F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172602" y="3064620"/>
            <a:ext cx="8103870" cy="5698902"/>
          </a:xfrm>
          <a:prstGeom prst="rect">
            <a:avLst/>
          </a:prstGeom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3BCF1D41-93E6-C02B-D931-AEC980B5E3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209800" y="814929"/>
            <a:ext cx="13639800" cy="114300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Verdana" panose="020B0604030504040204" pitchFamily="34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39870C"/>
                </a:solidFill>
                <a:effectLst/>
                <a:uLnTx/>
                <a:uFillTx/>
                <a:latin typeface="Verdana" panose="020B0604030504040204" pitchFamily="34" charset="0"/>
                <a:ea typeface="+mj-ea"/>
                <a:cs typeface="+mj-cs"/>
              </a:rPr>
              <a:t>Ux</a:t>
            </a:r>
            <a:r>
              <a:rPr kumimoji="0" lang="nl-NL" sz="4400" b="1" i="0" u="none" strike="noStrike" kern="1200" cap="none" spc="0" normalizeH="0" baseline="0" noProof="0" dirty="0">
                <a:ln>
                  <a:noFill/>
                </a:ln>
                <a:solidFill>
                  <a:srgbClr val="39870C"/>
                </a:solidFill>
                <a:effectLst/>
                <a:uLnTx/>
                <a:uFillTx/>
                <a:latin typeface="Verdana" panose="020B0604030504040204" pitchFamily="34" charset="0"/>
                <a:ea typeface="+mj-ea"/>
                <a:cs typeface="+mj-cs"/>
              </a:rPr>
              <a:t> helpt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B3F35E15-D9F8-F456-85B8-4B663F3504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304800" y="9170507"/>
            <a:ext cx="9144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dirty="0">
                <a:hlinkClick r:id="rId4"/>
              </a:rPr>
              <a:t>Resultaten van gebruikersonderzoeken Omgevingsloket | Informatiepunt Leefomgeving</a:t>
            </a:r>
            <a:endParaRPr lang="nl-NL" dirty="0"/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1FEE9BF7-A643-277C-0306-D24A3EC5BB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304800" y="9620753"/>
            <a:ext cx="9144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dirty="0">
                <a:hlinkClick r:id="rId5"/>
              </a:rPr>
              <a:t>Gebruiker Centraal – Voor een gebruiksvriendelijke overheid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0109740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164B5E-C2BC-0030-5EDB-BBADE67626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66039579-0971-F6BF-28D4-BAA221D739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10071000"/>
            <a:ext cx="18288000" cy="216000"/>
            <a:chOff x="0" y="0"/>
            <a:chExt cx="24384000" cy="288000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E5FCC3A1-9692-B25C-BE86-A33FA6A4C54D}"/>
                </a:ext>
              </a:extLst>
            </p:cNvPr>
            <p:cNvSpPr/>
            <p:nvPr/>
          </p:nvSpPr>
          <p:spPr>
            <a:xfrm>
              <a:off x="0" y="0"/>
              <a:ext cx="24384000" cy="288036"/>
            </a:xfrm>
            <a:custGeom>
              <a:avLst/>
              <a:gdLst/>
              <a:ahLst/>
              <a:cxnLst/>
              <a:rect l="l" t="t" r="r" b="b"/>
              <a:pathLst>
                <a:path w="24384000" h="288036">
                  <a:moveTo>
                    <a:pt x="0" y="0"/>
                  </a:moveTo>
                  <a:lnTo>
                    <a:pt x="24384000" y="0"/>
                  </a:lnTo>
                  <a:lnTo>
                    <a:pt x="24384000" y="288036"/>
                  </a:lnTo>
                  <a:lnTo>
                    <a:pt x="0" y="288036"/>
                  </a:lnTo>
                  <a:close/>
                </a:path>
              </a:pathLst>
            </a:custGeom>
            <a:gradFill rotWithShape="1">
              <a:gsLst>
                <a:gs pos="0">
                  <a:srgbClr val="8EB83C">
                    <a:alpha val="100000"/>
                  </a:srgbClr>
                </a:gs>
                <a:gs pos="34000">
                  <a:srgbClr val="50987D">
                    <a:alpha val="100000"/>
                  </a:srgbClr>
                </a:gs>
                <a:gs pos="67000">
                  <a:srgbClr val="2482AC">
                    <a:alpha val="100000"/>
                  </a:srgbClr>
                </a:gs>
                <a:gs pos="100000">
                  <a:srgbClr val="147ABF">
                    <a:alpha val="100000"/>
                  </a:srgbClr>
                </a:gs>
              </a:gsLst>
              <a:lin ang="10800000"/>
            </a:gradFill>
          </p:spPr>
          <p:txBody>
            <a:bodyPr/>
            <a:lstStyle/>
            <a:p>
              <a:endParaRPr lang="nl-NL" dirty="0">
                <a:latin typeface="Verdana" panose="020B0604030504040204" pitchFamily="34" charset="0"/>
              </a:endParaRPr>
            </a:p>
          </p:txBody>
        </p:sp>
      </p:grpSp>
      <p:pic>
        <p:nvPicPr>
          <p:cNvPr id="17" name="Afbeelding 16">
            <a:extLst>
              <a:ext uri="{FF2B5EF4-FFF2-40B4-BE49-F238E27FC236}">
                <a16:creationId xmlns:a16="http://schemas.microsoft.com/office/drawing/2014/main" id="{1C2A62D5-8A5B-9C6B-02CF-2F2F52D23E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337831"/>
            <a:ext cx="13740129" cy="9733169"/>
          </a:xfrm>
          <a:prstGeom prst="rect">
            <a:avLst/>
          </a:prstGeom>
        </p:spPr>
      </p:pic>
      <p:sp>
        <p:nvSpPr>
          <p:cNvPr id="6" name="Titel 5">
            <a:extLst>
              <a:ext uri="{FF2B5EF4-FFF2-40B4-BE49-F238E27FC236}">
                <a16:creationId xmlns:a16="http://schemas.microsoft.com/office/drawing/2014/main" id="{B6E64BED-92AA-0FF5-8273-DD383B595E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7200" y="-1143000"/>
            <a:ext cx="8229600" cy="11430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 err="1"/>
              <a:t>Advies</a:t>
            </a:r>
            <a:r>
              <a:rPr lang="en-US" dirty="0"/>
              <a:t> Ombudsman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2496546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ject 2">
            <a:extLst>
              <a:ext uri="{FF2B5EF4-FFF2-40B4-BE49-F238E27FC236}">
                <a16:creationId xmlns:a16="http://schemas.microsoft.com/office/drawing/2014/main" id="{7527E902-D731-45EE-F9F3-F35B5DD5D7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469626" y="339775"/>
            <a:ext cx="12340418" cy="1363668"/>
          </a:xfrm>
          <a:prstGeom prst="rect">
            <a:avLst/>
          </a:prstGeom>
          <a:noFill/>
          <a:ln>
            <a:noFill/>
            <a:prstDash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0" tIns="12217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Verdana" panose="020B0604030504040204" pitchFamily="34" charset="0"/>
                <a:ea typeface="+mj-ea"/>
                <a:cs typeface="+mj-cs"/>
              </a:defRPr>
            </a:lvl1pPr>
          </a:lstStyle>
          <a:p>
            <a:pPr marL="10385" marR="0" lvl="0" indent="0" algn="ctr" defTabSz="914400" rtl="0" eaLnBrk="1" fontAlgn="auto" latinLnBrk="0" hangingPunct="1">
              <a:lnSpc>
                <a:spcPts val="5522"/>
              </a:lnSpc>
              <a:spcBef>
                <a:spcPts val="9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400" b="1" i="0" u="none" strike="noStrike" kern="1200" cap="none" spc="-231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+mj-ea"/>
                <a:cs typeface="+mj-cs"/>
              </a:rPr>
              <a:t>2024</a:t>
            </a:r>
            <a:br>
              <a:rPr kumimoji="0" lang="nl-NL" sz="4400" b="1" i="0" u="none" strike="noStrike" kern="1200" cap="none" spc="-231" normalizeH="0" baseline="0" noProof="0" dirty="0">
                <a:ln>
                  <a:noFill/>
                </a:ln>
                <a:solidFill>
                  <a:srgbClr val="39870C"/>
                </a:solidFill>
                <a:effectLst/>
                <a:uLnTx/>
                <a:uFillTx/>
                <a:latin typeface="Verdana" panose="020B0604030504040204" pitchFamily="34" charset="0"/>
                <a:ea typeface="+mj-ea"/>
                <a:cs typeface="+mj-cs"/>
              </a:rPr>
            </a:br>
            <a:r>
              <a:rPr kumimoji="0" lang="nl-NL" sz="4400" b="1" i="0" u="none" strike="noStrike" kern="1200" cap="none" spc="-231" normalizeH="0" baseline="0" noProof="0" dirty="0">
                <a:ln>
                  <a:noFill/>
                </a:ln>
                <a:solidFill>
                  <a:srgbClr val="39870C"/>
                </a:solidFill>
                <a:effectLst/>
                <a:uLnTx/>
                <a:uFillTx/>
                <a:latin typeface="Verdana" panose="020B0604030504040204" pitchFamily="34" charset="0"/>
                <a:ea typeface="+mj-ea"/>
                <a:cs typeface="+mj-cs"/>
              </a:rPr>
              <a:t>Kamer wil Digitaal Fundament</a:t>
            </a:r>
            <a:endParaRPr kumimoji="0" lang="nl-NL" sz="4400" b="1" i="0" u="none" strike="noStrike" kern="1200" cap="none" spc="-188" normalizeH="0" baseline="0" noProof="0" dirty="0">
              <a:ln>
                <a:noFill/>
              </a:ln>
              <a:solidFill>
                <a:srgbClr val="39870C"/>
              </a:solidFill>
              <a:effectLst/>
              <a:uLnTx/>
              <a:uFillTx/>
              <a:latin typeface="Verdana" panose="020B0604030504040204" pitchFamily="34" charset="0"/>
              <a:ea typeface="+mj-ea"/>
              <a:cs typeface="+mj-cs"/>
            </a:endParaRPr>
          </a:p>
        </p:txBody>
      </p:sp>
      <p:sp>
        <p:nvSpPr>
          <p:cNvPr id="13" name="object 5">
            <a:extLst>
              <a:ext uri="{FF2B5EF4-FFF2-40B4-BE49-F238E27FC236}">
                <a16:creationId xmlns:a16="http://schemas.microsoft.com/office/drawing/2014/main" id="{B4037D15-0B84-74B6-9751-7D38113265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762000" y="5562426"/>
            <a:ext cx="2809266" cy="1820337"/>
          </a:xfrm>
          <a:prstGeom prst="rect">
            <a:avLst/>
          </a:prstGeom>
        </p:spPr>
        <p:txBody>
          <a:bodyPr vert="horz" wrap="square" lIns="0" tIns="63530" rIns="0" bIns="0" rtlCol="0">
            <a:spAutoFit/>
          </a:bodyPr>
          <a:lstStyle/>
          <a:p>
            <a:pPr marL="12217">
              <a:spcBef>
                <a:spcPts val="500"/>
              </a:spcBef>
            </a:pPr>
            <a:r>
              <a:rPr lang="nl-NL" sz="1400" b="1" spc="-43" dirty="0">
                <a:latin typeface="Verdana" panose="020B0604030504040204" pitchFamily="34" charset="0"/>
                <a:cs typeface="Gill Sans MT"/>
              </a:rPr>
              <a:t>Toegankelijkheid als basis</a:t>
            </a:r>
            <a:endParaRPr sz="1400" dirty="0">
              <a:latin typeface="Verdana" panose="020B0604030504040204" pitchFamily="34" charset="0"/>
              <a:cs typeface="Gill Sans MT"/>
            </a:endParaRPr>
          </a:p>
          <a:p>
            <a:pPr marL="12217" marR="4887">
              <a:lnSpc>
                <a:spcPct val="111100"/>
              </a:lnSpc>
              <a:spcBef>
                <a:spcPts val="192"/>
              </a:spcBef>
            </a:pPr>
            <a:endParaRPr lang="nl-NL" sz="1400" dirty="0">
              <a:latin typeface="Verdana" panose="020B0604030504040204" pitchFamily="34" charset="0"/>
              <a:cs typeface="Gill Sans MT"/>
            </a:endParaRPr>
          </a:p>
          <a:p>
            <a:pPr marL="297967" marR="4887" indent="-285750">
              <a:lnSpc>
                <a:spcPct val="111100"/>
              </a:lnSpc>
              <a:spcBef>
                <a:spcPts val="192"/>
              </a:spcBef>
              <a:buFont typeface="Wingdings" panose="05000000000000000000" pitchFamily="2" charset="2"/>
              <a:buChar char="Ø"/>
            </a:pPr>
            <a:r>
              <a:rPr lang="nl-NL" sz="1400" dirty="0">
                <a:latin typeface="Verdana" panose="020B0604030504040204" pitchFamily="34" charset="0"/>
                <a:cs typeface="Gill Sans MT"/>
              </a:rPr>
              <a:t>Overheid met één gezicht</a:t>
            </a:r>
          </a:p>
          <a:p>
            <a:pPr marL="297967" marR="4887" indent="-285750">
              <a:lnSpc>
                <a:spcPct val="111100"/>
              </a:lnSpc>
              <a:spcBef>
                <a:spcPts val="192"/>
              </a:spcBef>
              <a:buFont typeface="Wingdings" panose="05000000000000000000" pitchFamily="2" charset="2"/>
              <a:buChar char="Ø"/>
            </a:pPr>
            <a:r>
              <a:rPr lang="nl-NL" sz="1400" dirty="0">
                <a:latin typeface="Verdana" panose="020B0604030504040204" pitchFamily="34" charset="0"/>
                <a:cs typeface="Gill Sans MT"/>
              </a:rPr>
              <a:t>Toegankelijke dienstverlening</a:t>
            </a:r>
          </a:p>
          <a:p>
            <a:pPr marL="297967" marR="4887" indent="-285750">
              <a:lnSpc>
                <a:spcPct val="111100"/>
              </a:lnSpc>
              <a:spcBef>
                <a:spcPts val="192"/>
              </a:spcBef>
              <a:buFont typeface="Wingdings" panose="05000000000000000000" pitchFamily="2" charset="2"/>
              <a:buChar char="Ø"/>
            </a:pPr>
            <a:r>
              <a:rPr lang="nl-NL" sz="1400" dirty="0">
                <a:latin typeface="Verdana" panose="020B0604030504040204" pitchFamily="34" charset="0"/>
                <a:cs typeface="Gill Sans MT"/>
              </a:rPr>
              <a:t>Haal signalen op</a:t>
            </a:r>
          </a:p>
          <a:p>
            <a:pPr marL="12217" marR="4887">
              <a:lnSpc>
                <a:spcPct val="111100"/>
              </a:lnSpc>
              <a:spcBef>
                <a:spcPts val="192"/>
              </a:spcBef>
            </a:pPr>
            <a:endParaRPr sz="1400" dirty="0">
              <a:latin typeface="Verdana" panose="020B0604030504040204" pitchFamily="34" charset="0"/>
              <a:cs typeface="Gill Sans MT"/>
            </a:endParaRPr>
          </a:p>
        </p:txBody>
      </p:sp>
      <p:sp>
        <p:nvSpPr>
          <p:cNvPr id="14" name="object 5">
            <a:extLst>
              <a:ext uri="{FF2B5EF4-FFF2-40B4-BE49-F238E27FC236}">
                <a16:creationId xmlns:a16="http://schemas.microsoft.com/office/drawing/2014/main" id="{F43D4585-330E-A39E-59D3-3072D85B74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5092521" y="5562423"/>
            <a:ext cx="2809266" cy="4152449"/>
          </a:xfrm>
          <a:prstGeom prst="rect">
            <a:avLst/>
          </a:prstGeom>
        </p:spPr>
        <p:txBody>
          <a:bodyPr vert="horz" wrap="square" lIns="0" tIns="63530" rIns="0" bIns="0" rtlCol="0">
            <a:spAutoFit/>
          </a:bodyPr>
          <a:lstStyle/>
          <a:p>
            <a:pPr marL="12217">
              <a:spcBef>
                <a:spcPts val="500"/>
              </a:spcBef>
            </a:pPr>
            <a:r>
              <a:rPr lang="nl-NL" sz="1400" b="1" spc="-43" dirty="0">
                <a:latin typeface="Verdana" panose="020B0604030504040204" pitchFamily="34" charset="0"/>
                <a:cs typeface="Gill Sans MT"/>
              </a:rPr>
              <a:t>Betere samenwerking</a:t>
            </a:r>
          </a:p>
          <a:p>
            <a:pPr marL="297967" indent="-285750">
              <a:spcBef>
                <a:spcPts val="500"/>
              </a:spcBef>
              <a:buFont typeface="Wingdings" panose="05000000000000000000" pitchFamily="2" charset="2"/>
              <a:buChar char="Ø"/>
            </a:pPr>
            <a:r>
              <a:rPr lang="nl-NL" sz="1400" spc="-43" dirty="0">
                <a:latin typeface="Verdana" panose="020B0604030504040204" pitchFamily="34" charset="0"/>
                <a:cs typeface="Gill Sans MT"/>
              </a:rPr>
              <a:t>Als één volwassen Rijk samenwerken</a:t>
            </a:r>
          </a:p>
          <a:p>
            <a:pPr marL="297967" indent="-285750">
              <a:spcBef>
                <a:spcPts val="500"/>
              </a:spcBef>
              <a:buFont typeface="Wingdings" panose="05000000000000000000" pitchFamily="2" charset="2"/>
              <a:buChar char="Ø"/>
            </a:pPr>
            <a:r>
              <a:rPr lang="nl-NL" sz="1400" spc="-43" dirty="0">
                <a:latin typeface="Verdana" panose="020B0604030504040204" pitchFamily="34" charset="0"/>
                <a:cs typeface="Gill Sans MT"/>
              </a:rPr>
              <a:t>Naleving van beleid en open standaarden</a:t>
            </a:r>
          </a:p>
          <a:p>
            <a:pPr marL="297967" indent="-285750">
              <a:spcBef>
                <a:spcPts val="500"/>
              </a:spcBef>
              <a:buFont typeface="Wingdings" panose="05000000000000000000" pitchFamily="2" charset="2"/>
              <a:buChar char="Ø"/>
            </a:pPr>
            <a:r>
              <a:rPr lang="nl-NL" sz="1400" spc="-43" dirty="0">
                <a:latin typeface="Verdana" panose="020B0604030504040204" pitchFamily="34" charset="0"/>
                <a:cs typeface="Gill Sans MT"/>
              </a:rPr>
              <a:t>Hergebruik </a:t>
            </a:r>
          </a:p>
          <a:p>
            <a:pPr marL="297967" indent="-285750">
              <a:spcBef>
                <a:spcPts val="500"/>
              </a:spcBef>
              <a:buFont typeface="Wingdings" panose="05000000000000000000" pitchFamily="2" charset="2"/>
              <a:buChar char="Ø"/>
            </a:pPr>
            <a:r>
              <a:rPr lang="nl-NL" sz="1400" spc="-43" dirty="0">
                <a:latin typeface="Verdana" panose="020B0604030504040204" pitchFamily="34" charset="0"/>
                <a:cs typeface="Gill Sans MT"/>
              </a:rPr>
              <a:t>Gezamenlijke visie</a:t>
            </a:r>
          </a:p>
          <a:p>
            <a:pPr marL="297967" indent="-285750">
              <a:spcBef>
                <a:spcPts val="500"/>
              </a:spcBef>
              <a:buFont typeface="Wingdings" panose="05000000000000000000" pitchFamily="2" charset="2"/>
              <a:buChar char="Ø"/>
            </a:pPr>
            <a:r>
              <a:rPr lang="nl-NL" sz="1400" spc="-43" dirty="0">
                <a:latin typeface="Verdana" panose="020B0604030504040204" pitchFamily="34" charset="0"/>
                <a:cs typeface="Gill Sans MT"/>
              </a:rPr>
              <a:t>Naar één Digitale dienst</a:t>
            </a:r>
          </a:p>
          <a:p>
            <a:pPr marL="297967" indent="-285750">
              <a:spcBef>
                <a:spcPts val="500"/>
              </a:spcBef>
              <a:buFont typeface="Wingdings" panose="05000000000000000000" pitchFamily="2" charset="2"/>
              <a:buChar char="Ø"/>
            </a:pPr>
            <a:r>
              <a:rPr lang="nl-NL" sz="1400" spc="-43" dirty="0">
                <a:latin typeface="Verdana" panose="020B0604030504040204" pitchFamily="34" charset="0"/>
                <a:cs typeface="Gill Sans MT"/>
              </a:rPr>
              <a:t>Betrek technische expertise bij beleidsontwikkeling (toets ´</a:t>
            </a:r>
            <a:r>
              <a:rPr lang="nl-NL" sz="1400" spc="-43" dirty="0" err="1">
                <a:latin typeface="Verdana" panose="020B0604030504040204" pitchFamily="34" charset="0"/>
                <a:cs typeface="Gill Sans MT"/>
              </a:rPr>
              <a:t>doenbaarheid</a:t>
            </a:r>
            <a:r>
              <a:rPr lang="nl-NL" sz="1400" spc="-43" dirty="0">
                <a:latin typeface="Verdana" panose="020B0604030504040204" pitchFamily="34" charset="0"/>
                <a:cs typeface="Gill Sans MT"/>
              </a:rPr>
              <a:t>´)</a:t>
            </a:r>
          </a:p>
          <a:p>
            <a:pPr marL="297967" indent="-285750">
              <a:spcBef>
                <a:spcPts val="500"/>
              </a:spcBef>
              <a:buFont typeface="Wingdings" panose="05000000000000000000" pitchFamily="2" charset="2"/>
              <a:buChar char="Ø"/>
            </a:pPr>
            <a:r>
              <a:rPr lang="nl-NL" sz="1400" spc="-43" dirty="0">
                <a:latin typeface="Verdana" panose="020B0604030504040204" pitchFamily="34" charset="0"/>
                <a:cs typeface="Gill Sans MT"/>
              </a:rPr>
              <a:t>Verbeter informatievoorziening</a:t>
            </a:r>
          </a:p>
          <a:p>
            <a:pPr marL="297967" indent="-285750">
              <a:spcBef>
                <a:spcPts val="500"/>
              </a:spcBef>
              <a:buFont typeface="Wingdings" panose="05000000000000000000" pitchFamily="2" charset="2"/>
              <a:buChar char="Ø"/>
            </a:pPr>
            <a:r>
              <a:rPr lang="nl-NL" sz="1400" spc="-43" dirty="0">
                <a:latin typeface="Verdana" panose="020B0604030504040204" pitchFamily="34" charset="0"/>
                <a:cs typeface="Gill Sans MT"/>
              </a:rPr>
              <a:t>Goed opdrachtgeverschap</a:t>
            </a:r>
          </a:p>
          <a:p>
            <a:pPr marL="297967" indent="-285750">
              <a:spcBef>
                <a:spcPts val="500"/>
              </a:spcBef>
              <a:buFont typeface="Wingdings" panose="05000000000000000000" pitchFamily="2" charset="2"/>
              <a:buChar char="Ø"/>
            </a:pPr>
            <a:r>
              <a:rPr lang="nl-NL" sz="1400" spc="-43" dirty="0">
                <a:latin typeface="Verdana" panose="020B0604030504040204" pitchFamily="34" charset="0"/>
                <a:cs typeface="Gill Sans MT"/>
              </a:rPr>
              <a:t>Goed werkgeverschap</a:t>
            </a:r>
          </a:p>
          <a:p>
            <a:pPr marL="12217">
              <a:spcBef>
                <a:spcPts val="500"/>
              </a:spcBef>
            </a:pPr>
            <a:endParaRPr sz="1400" dirty="0">
              <a:latin typeface="Verdana" panose="020B0604030504040204" pitchFamily="34" charset="0"/>
              <a:cs typeface="Gill Sans MT"/>
            </a:endParaRPr>
          </a:p>
        </p:txBody>
      </p:sp>
      <p:sp>
        <p:nvSpPr>
          <p:cNvPr id="15" name="object 5">
            <a:extLst>
              <a:ext uri="{FF2B5EF4-FFF2-40B4-BE49-F238E27FC236}">
                <a16:creationId xmlns:a16="http://schemas.microsoft.com/office/drawing/2014/main" id="{D4CC26F0-16FE-7AA7-AEE7-472ABCBF45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448800" y="5562424"/>
            <a:ext cx="2809266" cy="1485052"/>
          </a:xfrm>
          <a:prstGeom prst="rect">
            <a:avLst/>
          </a:prstGeom>
        </p:spPr>
        <p:txBody>
          <a:bodyPr vert="horz" wrap="square" lIns="0" tIns="63530" rIns="0" bIns="0" rtlCol="0">
            <a:spAutoFit/>
          </a:bodyPr>
          <a:lstStyle/>
          <a:p>
            <a:pPr marL="12217">
              <a:spcBef>
                <a:spcPts val="500"/>
              </a:spcBef>
            </a:pPr>
            <a:r>
              <a:rPr lang="nl-NL" sz="1400" b="1" spc="-43" dirty="0">
                <a:latin typeface="Verdana" panose="020B0604030504040204" pitchFamily="34" charset="0"/>
                <a:cs typeface="Gill Sans MT"/>
              </a:rPr>
              <a:t>Bereikbare offline alternatieven</a:t>
            </a:r>
          </a:p>
          <a:p>
            <a:pPr marL="297967" indent="-285750">
              <a:spcBef>
                <a:spcPts val="500"/>
              </a:spcBef>
              <a:buFont typeface="Wingdings" panose="05000000000000000000" pitchFamily="2" charset="2"/>
              <a:buChar char="Ø"/>
            </a:pPr>
            <a:r>
              <a:rPr lang="nl-NL" sz="1400" spc="-43" dirty="0">
                <a:latin typeface="Verdana" panose="020B0604030504040204" pitchFamily="34" charset="0"/>
                <a:cs typeface="Gill Sans MT"/>
              </a:rPr>
              <a:t>Houd offline dienstverlening op peil</a:t>
            </a:r>
          </a:p>
          <a:p>
            <a:pPr marL="297967" indent="-285750">
              <a:spcBef>
                <a:spcPts val="500"/>
              </a:spcBef>
              <a:buFont typeface="Wingdings" panose="05000000000000000000" pitchFamily="2" charset="2"/>
              <a:buChar char="Ø"/>
            </a:pPr>
            <a:r>
              <a:rPr lang="nl-NL" sz="1400" spc="-43" dirty="0">
                <a:latin typeface="Verdana" panose="020B0604030504040204" pitchFamily="34" charset="0"/>
                <a:cs typeface="Gill Sans MT"/>
              </a:rPr>
              <a:t>Verbeter digitale vaardigheden</a:t>
            </a:r>
            <a:endParaRPr sz="1400" dirty="0">
              <a:latin typeface="Verdana" panose="020B0604030504040204" pitchFamily="34" charset="0"/>
              <a:cs typeface="Gill Sans MT"/>
            </a:endParaRPr>
          </a:p>
        </p:txBody>
      </p:sp>
      <p:sp>
        <p:nvSpPr>
          <p:cNvPr id="16" name="object 5">
            <a:extLst>
              <a:ext uri="{FF2B5EF4-FFF2-40B4-BE49-F238E27FC236}">
                <a16:creationId xmlns:a16="http://schemas.microsoft.com/office/drawing/2014/main" id="{228BF450-2709-CEA9-4158-ADA3CA7559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3944600" y="5562425"/>
            <a:ext cx="2809266" cy="2044180"/>
          </a:xfrm>
          <a:prstGeom prst="rect">
            <a:avLst/>
          </a:prstGeom>
        </p:spPr>
        <p:txBody>
          <a:bodyPr vert="horz" wrap="square" lIns="0" tIns="63530" rIns="0" bIns="0" rtlCol="0">
            <a:spAutoFit/>
          </a:bodyPr>
          <a:lstStyle/>
          <a:p>
            <a:pPr marL="12217">
              <a:spcBef>
                <a:spcPts val="500"/>
              </a:spcBef>
            </a:pPr>
            <a:r>
              <a:rPr lang="nl-NL" sz="1400" b="1" spc="-43" dirty="0">
                <a:latin typeface="Verdana" panose="020B0604030504040204" pitchFamily="34" charset="0"/>
                <a:cs typeface="Gill Sans MT"/>
              </a:rPr>
              <a:t>Betrokkenheid (landelijke) politiek</a:t>
            </a:r>
          </a:p>
          <a:p>
            <a:pPr marL="297967" indent="-285750">
              <a:spcBef>
                <a:spcPts val="500"/>
              </a:spcBef>
              <a:buFont typeface="Wingdings" panose="05000000000000000000" pitchFamily="2" charset="2"/>
              <a:buChar char="Ø"/>
            </a:pPr>
            <a:r>
              <a:rPr lang="nl-NL" sz="1400" spc="-43" dirty="0">
                <a:latin typeface="Verdana" panose="020B0604030504040204" pitchFamily="34" charset="0"/>
                <a:cs typeface="Gill Sans MT"/>
              </a:rPr>
              <a:t>Complexe digitale vraagstukken vragen politieke sturing</a:t>
            </a:r>
          </a:p>
          <a:p>
            <a:pPr marL="297967" indent="-285750">
              <a:spcBef>
                <a:spcPts val="500"/>
              </a:spcBef>
              <a:buFont typeface="Wingdings" panose="05000000000000000000" pitchFamily="2" charset="2"/>
              <a:buChar char="Ø"/>
            </a:pPr>
            <a:r>
              <a:rPr lang="nl-NL" sz="1400" spc="-43" dirty="0" err="1">
                <a:latin typeface="Verdana" panose="020B0604030504040204" pitchFamily="34" charset="0"/>
                <a:cs typeface="Gill Sans MT"/>
              </a:rPr>
              <a:t>Één</a:t>
            </a:r>
            <a:r>
              <a:rPr lang="nl-NL" sz="1400" spc="-43" dirty="0">
                <a:latin typeface="Verdana" panose="020B0604030504040204" pitchFamily="34" charset="0"/>
                <a:cs typeface="Gill Sans MT"/>
              </a:rPr>
              <a:t> digitale begroting</a:t>
            </a:r>
          </a:p>
          <a:p>
            <a:pPr marL="297967" indent="-285750">
              <a:spcBef>
                <a:spcPts val="500"/>
              </a:spcBef>
              <a:buFont typeface="Wingdings" panose="05000000000000000000" pitchFamily="2" charset="2"/>
              <a:buChar char="Ø"/>
            </a:pPr>
            <a:r>
              <a:rPr lang="nl-NL" sz="1400" spc="-43" dirty="0">
                <a:latin typeface="Verdana" panose="020B0604030504040204" pitchFamily="34" charset="0"/>
                <a:cs typeface="Gill Sans MT"/>
              </a:rPr>
              <a:t>Een nieuwe werkwijze</a:t>
            </a:r>
          </a:p>
          <a:p>
            <a:pPr marL="12217">
              <a:spcBef>
                <a:spcPts val="500"/>
              </a:spcBef>
            </a:pPr>
            <a:endParaRPr sz="1400" dirty="0">
              <a:latin typeface="Verdana" panose="020B0604030504040204" pitchFamily="34" charset="0"/>
              <a:cs typeface="Gill Sans MT"/>
            </a:endParaRPr>
          </a:p>
        </p:txBody>
      </p:sp>
      <p:grpSp>
        <p:nvGrpSpPr>
          <p:cNvPr id="18" name="Groep 17">
            <a:extLst>
              <a:ext uri="{FF2B5EF4-FFF2-40B4-BE49-F238E27FC236}">
                <a16:creationId xmlns:a16="http://schemas.microsoft.com/office/drawing/2014/main" id="{E9AD6276-7E22-B231-CD4B-D8A18987E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04295" y="213352"/>
            <a:ext cx="2715259" cy="3320825"/>
            <a:chOff x="0" y="0"/>
            <a:chExt cx="7560309" cy="10692130"/>
          </a:xfrm>
        </p:grpSpPr>
        <p:sp>
          <p:nvSpPr>
            <p:cNvPr id="20" name="object 2">
              <a:extLst>
                <a:ext uri="{FF2B5EF4-FFF2-40B4-BE49-F238E27FC236}">
                  <a16:creationId xmlns:a16="http://schemas.microsoft.com/office/drawing/2014/main" id="{C2F207A6-C9A3-ADCD-3B29-E05F93527A3F}"/>
                </a:ext>
              </a:extLst>
            </p:cNvPr>
            <p:cNvSpPr/>
            <p:nvPr/>
          </p:nvSpPr>
          <p:spPr>
            <a:xfrm>
              <a:off x="0" y="0"/>
              <a:ext cx="7560309" cy="10692130"/>
            </a:xfrm>
            <a:custGeom>
              <a:avLst/>
              <a:gdLst/>
              <a:ahLst/>
              <a:cxnLst/>
              <a:rect l="l" t="t" r="r" b="b"/>
              <a:pathLst>
                <a:path w="7560309" h="10692130">
                  <a:moveTo>
                    <a:pt x="7559992" y="0"/>
                  </a:moveTo>
                  <a:lnTo>
                    <a:pt x="0" y="0"/>
                  </a:lnTo>
                  <a:lnTo>
                    <a:pt x="0" y="10692003"/>
                  </a:lnTo>
                  <a:lnTo>
                    <a:pt x="7559992" y="10692003"/>
                  </a:lnTo>
                  <a:lnTo>
                    <a:pt x="7559992" y="0"/>
                  </a:lnTo>
                  <a:close/>
                </a:path>
              </a:pathLst>
            </a:custGeom>
            <a:solidFill>
              <a:srgbClr val="EE2E80"/>
            </a:solidFill>
          </p:spPr>
          <p:txBody>
            <a:bodyPr wrap="square" lIns="0" tIns="0" rIns="0" bIns="0" rtlCol="0"/>
            <a:lstStyle/>
            <a:p>
              <a:endParaRPr sz="2800"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22" name="object 3">
              <a:extLst>
                <a:ext uri="{FF2B5EF4-FFF2-40B4-BE49-F238E27FC236}">
                  <a16:creationId xmlns:a16="http://schemas.microsoft.com/office/drawing/2014/main" id="{32ACE7ED-4B9C-BE08-4AD0-B6236854CCC7}"/>
                </a:ext>
              </a:extLst>
            </p:cNvPr>
            <p:cNvSpPr/>
            <p:nvPr/>
          </p:nvSpPr>
          <p:spPr>
            <a:xfrm>
              <a:off x="3631091" y="6742025"/>
              <a:ext cx="3639016" cy="3469404"/>
            </a:xfrm>
            <a:custGeom>
              <a:avLst/>
              <a:gdLst/>
              <a:ahLst/>
              <a:cxnLst/>
              <a:rect l="l" t="t" r="r" b="b"/>
              <a:pathLst>
                <a:path w="2732404" h="2724150">
                  <a:moveTo>
                    <a:pt x="1390190" y="0"/>
                  </a:moveTo>
                  <a:lnTo>
                    <a:pt x="1342906" y="66"/>
                  </a:lnTo>
                  <a:lnTo>
                    <a:pt x="1295322" y="1767"/>
                  </a:lnTo>
                  <a:lnTo>
                    <a:pt x="1247467" y="5128"/>
                  </a:lnTo>
                  <a:lnTo>
                    <a:pt x="1199755" y="10129"/>
                  </a:lnTo>
                  <a:lnTo>
                    <a:pt x="1152598" y="16716"/>
                  </a:lnTo>
                  <a:lnTo>
                    <a:pt x="1106022" y="24861"/>
                  </a:lnTo>
                  <a:lnTo>
                    <a:pt x="1060050" y="34535"/>
                  </a:lnTo>
                  <a:lnTo>
                    <a:pt x="1014708" y="45707"/>
                  </a:lnTo>
                  <a:lnTo>
                    <a:pt x="970020" y="58350"/>
                  </a:lnTo>
                  <a:lnTo>
                    <a:pt x="926011" y="72432"/>
                  </a:lnTo>
                  <a:lnTo>
                    <a:pt x="882705" y="87926"/>
                  </a:lnTo>
                  <a:lnTo>
                    <a:pt x="840127" y="104803"/>
                  </a:lnTo>
                  <a:lnTo>
                    <a:pt x="798302" y="123031"/>
                  </a:lnTo>
                  <a:lnTo>
                    <a:pt x="757254" y="142584"/>
                  </a:lnTo>
                  <a:lnTo>
                    <a:pt x="717008" y="163430"/>
                  </a:lnTo>
                  <a:lnTo>
                    <a:pt x="677589" y="185541"/>
                  </a:lnTo>
                  <a:lnTo>
                    <a:pt x="639021" y="208888"/>
                  </a:lnTo>
                  <a:lnTo>
                    <a:pt x="601329" y="233442"/>
                  </a:lnTo>
                  <a:lnTo>
                    <a:pt x="564537" y="259172"/>
                  </a:lnTo>
                  <a:lnTo>
                    <a:pt x="528670" y="286051"/>
                  </a:lnTo>
                  <a:lnTo>
                    <a:pt x="493753" y="314047"/>
                  </a:lnTo>
                  <a:lnTo>
                    <a:pt x="459811" y="343134"/>
                  </a:lnTo>
                  <a:lnTo>
                    <a:pt x="426868" y="373280"/>
                  </a:lnTo>
                  <a:lnTo>
                    <a:pt x="394948" y="404457"/>
                  </a:lnTo>
                  <a:lnTo>
                    <a:pt x="364076" y="436635"/>
                  </a:lnTo>
                  <a:lnTo>
                    <a:pt x="334278" y="469786"/>
                  </a:lnTo>
                  <a:lnTo>
                    <a:pt x="305577" y="503879"/>
                  </a:lnTo>
                  <a:lnTo>
                    <a:pt x="277999" y="538887"/>
                  </a:lnTo>
                  <a:lnTo>
                    <a:pt x="251567" y="574778"/>
                  </a:lnTo>
                  <a:lnTo>
                    <a:pt x="226307" y="611525"/>
                  </a:lnTo>
                  <a:lnTo>
                    <a:pt x="202243" y="649098"/>
                  </a:lnTo>
                  <a:lnTo>
                    <a:pt x="179399" y="687467"/>
                  </a:lnTo>
                  <a:lnTo>
                    <a:pt x="157801" y="726604"/>
                  </a:lnTo>
                  <a:lnTo>
                    <a:pt x="137474" y="766479"/>
                  </a:lnTo>
                  <a:lnTo>
                    <a:pt x="118441" y="807062"/>
                  </a:lnTo>
                  <a:lnTo>
                    <a:pt x="100727" y="848326"/>
                  </a:lnTo>
                  <a:lnTo>
                    <a:pt x="84357" y="890239"/>
                  </a:lnTo>
                  <a:lnTo>
                    <a:pt x="69356" y="932773"/>
                  </a:lnTo>
                  <a:lnTo>
                    <a:pt x="55748" y="975899"/>
                  </a:lnTo>
                  <a:lnTo>
                    <a:pt x="43558" y="1019588"/>
                  </a:lnTo>
                  <a:lnTo>
                    <a:pt x="32811" y="1063810"/>
                  </a:lnTo>
                  <a:lnTo>
                    <a:pt x="23531" y="1108535"/>
                  </a:lnTo>
                  <a:lnTo>
                    <a:pt x="15742" y="1153736"/>
                  </a:lnTo>
                  <a:lnTo>
                    <a:pt x="9470" y="1199381"/>
                  </a:lnTo>
                  <a:lnTo>
                    <a:pt x="4739" y="1245443"/>
                  </a:lnTo>
                  <a:lnTo>
                    <a:pt x="1574" y="1291892"/>
                  </a:lnTo>
                  <a:lnTo>
                    <a:pt x="0" y="1338698"/>
                  </a:lnTo>
                  <a:lnTo>
                    <a:pt x="40" y="1385833"/>
                  </a:lnTo>
                  <a:lnTo>
                    <a:pt x="1720" y="1433266"/>
                  </a:lnTo>
                  <a:lnTo>
                    <a:pt x="5064" y="1480969"/>
                  </a:lnTo>
                  <a:lnTo>
                    <a:pt x="10054" y="1528530"/>
                  </a:lnTo>
                  <a:lnTo>
                    <a:pt x="16637" y="1575535"/>
                  </a:lnTo>
                  <a:lnTo>
                    <a:pt x="24782" y="1621961"/>
                  </a:lnTo>
                  <a:lnTo>
                    <a:pt x="34461" y="1667783"/>
                  </a:lnTo>
                  <a:lnTo>
                    <a:pt x="45644" y="1712977"/>
                  </a:lnTo>
                  <a:lnTo>
                    <a:pt x="58301" y="1757518"/>
                  </a:lnTo>
                  <a:lnTo>
                    <a:pt x="72404" y="1801381"/>
                  </a:lnTo>
                  <a:lnTo>
                    <a:pt x="87923" y="1844542"/>
                  </a:lnTo>
                  <a:lnTo>
                    <a:pt x="104829" y="1886977"/>
                  </a:lnTo>
                  <a:lnTo>
                    <a:pt x="123092" y="1928661"/>
                  </a:lnTo>
                  <a:lnTo>
                    <a:pt x="142683" y="1969569"/>
                  </a:lnTo>
                  <a:lnTo>
                    <a:pt x="163573" y="2009677"/>
                  </a:lnTo>
                  <a:lnTo>
                    <a:pt x="185732" y="2048960"/>
                  </a:lnTo>
                  <a:lnTo>
                    <a:pt x="209132" y="2087394"/>
                  </a:lnTo>
                  <a:lnTo>
                    <a:pt x="233741" y="2124954"/>
                  </a:lnTo>
                  <a:lnTo>
                    <a:pt x="259532" y="2161615"/>
                  </a:lnTo>
                  <a:lnTo>
                    <a:pt x="286475" y="2197354"/>
                  </a:lnTo>
                  <a:lnTo>
                    <a:pt x="314541" y="2232145"/>
                  </a:lnTo>
                  <a:lnTo>
                    <a:pt x="343700" y="2265965"/>
                  </a:lnTo>
                  <a:lnTo>
                    <a:pt x="373923" y="2298788"/>
                  </a:lnTo>
                  <a:lnTo>
                    <a:pt x="405180" y="2330590"/>
                  </a:lnTo>
                  <a:lnTo>
                    <a:pt x="437443" y="2361346"/>
                  </a:lnTo>
                  <a:lnTo>
                    <a:pt x="470681" y="2391032"/>
                  </a:lnTo>
                  <a:lnTo>
                    <a:pt x="504866" y="2419623"/>
                  </a:lnTo>
                  <a:lnTo>
                    <a:pt x="539969" y="2447095"/>
                  </a:lnTo>
                  <a:lnTo>
                    <a:pt x="575959" y="2473424"/>
                  </a:lnTo>
                  <a:lnTo>
                    <a:pt x="612807" y="2498584"/>
                  </a:lnTo>
                  <a:lnTo>
                    <a:pt x="650485" y="2522551"/>
                  </a:lnTo>
                  <a:lnTo>
                    <a:pt x="688962" y="2545301"/>
                  </a:lnTo>
                  <a:lnTo>
                    <a:pt x="728210" y="2566809"/>
                  </a:lnTo>
                  <a:lnTo>
                    <a:pt x="768199" y="2587051"/>
                  </a:lnTo>
                  <a:lnTo>
                    <a:pt x="808900" y="2606001"/>
                  </a:lnTo>
                  <a:lnTo>
                    <a:pt x="850283" y="2623636"/>
                  </a:lnTo>
                  <a:lnTo>
                    <a:pt x="892319" y="2639931"/>
                  </a:lnTo>
                  <a:lnTo>
                    <a:pt x="934979" y="2654861"/>
                  </a:lnTo>
                  <a:lnTo>
                    <a:pt x="978234" y="2668402"/>
                  </a:lnTo>
                  <a:lnTo>
                    <a:pt x="1022053" y="2680529"/>
                  </a:lnTo>
                  <a:lnTo>
                    <a:pt x="1066408" y="2691218"/>
                  </a:lnTo>
                  <a:lnTo>
                    <a:pt x="1111270" y="2700444"/>
                  </a:lnTo>
                  <a:lnTo>
                    <a:pt x="1156608" y="2708183"/>
                  </a:lnTo>
                  <a:lnTo>
                    <a:pt x="1202394" y="2714410"/>
                  </a:lnTo>
                  <a:lnTo>
                    <a:pt x="1248599" y="2719101"/>
                  </a:lnTo>
                  <a:lnTo>
                    <a:pt x="1295192" y="2722230"/>
                  </a:lnTo>
                  <a:lnTo>
                    <a:pt x="1342145" y="2723774"/>
                  </a:lnTo>
                  <a:lnTo>
                    <a:pt x="1389428" y="2723708"/>
                  </a:lnTo>
                  <a:lnTo>
                    <a:pt x="1437012" y="2722008"/>
                  </a:lnTo>
                  <a:lnTo>
                    <a:pt x="1484868" y="2718648"/>
                  </a:lnTo>
                  <a:lnTo>
                    <a:pt x="1532580" y="2713646"/>
                  </a:lnTo>
                  <a:lnTo>
                    <a:pt x="1579736" y="2707058"/>
                  </a:lnTo>
                  <a:lnTo>
                    <a:pt x="1626313" y="2698913"/>
                  </a:lnTo>
                  <a:lnTo>
                    <a:pt x="1672284" y="2689239"/>
                  </a:lnTo>
                  <a:lnTo>
                    <a:pt x="1717626" y="2678066"/>
                  </a:lnTo>
                  <a:lnTo>
                    <a:pt x="1762314" y="2665423"/>
                  </a:lnTo>
                  <a:lnTo>
                    <a:pt x="1806324" y="2651340"/>
                  </a:lnTo>
                  <a:lnTo>
                    <a:pt x="1849629" y="2635846"/>
                  </a:lnTo>
                  <a:lnTo>
                    <a:pt x="1892207" y="2618970"/>
                  </a:lnTo>
                  <a:lnTo>
                    <a:pt x="1934032" y="2600741"/>
                  </a:lnTo>
                  <a:lnTo>
                    <a:pt x="1975080" y="2581188"/>
                  </a:lnTo>
                  <a:lnTo>
                    <a:pt x="2015326" y="2560342"/>
                  </a:lnTo>
                  <a:lnTo>
                    <a:pt x="2054745" y="2538231"/>
                  </a:lnTo>
                  <a:lnTo>
                    <a:pt x="2093314" y="2514884"/>
                  </a:lnTo>
                  <a:lnTo>
                    <a:pt x="2131006" y="2490331"/>
                  </a:lnTo>
                  <a:lnTo>
                    <a:pt x="2167798" y="2464601"/>
                  </a:lnTo>
                  <a:lnTo>
                    <a:pt x="2203664" y="2437723"/>
                  </a:lnTo>
                  <a:lnTo>
                    <a:pt x="2238581" y="2409726"/>
                  </a:lnTo>
                  <a:lnTo>
                    <a:pt x="2272523" y="2380640"/>
                  </a:lnTo>
                  <a:lnTo>
                    <a:pt x="2305467" y="2350495"/>
                  </a:lnTo>
                  <a:lnTo>
                    <a:pt x="2337387" y="2319318"/>
                  </a:lnTo>
                  <a:lnTo>
                    <a:pt x="2368258" y="2287140"/>
                  </a:lnTo>
                  <a:lnTo>
                    <a:pt x="2398056" y="2253990"/>
                  </a:lnTo>
                  <a:lnTo>
                    <a:pt x="2426757" y="2219897"/>
                  </a:lnTo>
                  <a:lnTo>
                    <a:pt x="2454336" y="2184890"/>
                  </a:lnTo>
                  <a:lnTo>
                    <a:pt x="2480768" y="2148998"/>
                  </a:lnTo>
                  <a:lnTo>
                    <a:pt x="2506028" y="2112252"/>
                  </a:lnTo>
                  <a:lnTo>
                    <a:pt x="2530092" y="2074679"/>
                  </a:lnTo>
                  <a:lnTo>
                    <a:pt x="2552935" y="2036310"/>
                  </a:lnTo>
                  <a:lnTo>
                    <a:pt x="2574533" y="1997174"/>
                  </a:lnTo>
                  <a:lnTo>
                    <a:pt x="2594861" y="1957300"/>
                  </a:lnTo>
                  <a:lnTo>
                    <a:pt x="2613894" y="1916716"/>
                  </a:lnTo>
                  <a:lnTo>
                    <a:pt x="2631608" y="1875453"/>
                  </a:lnTo>
                  <a:lnTo>
                    <a:pt x="2647977" y="1833540"/>
                  </a:lnTo>
                  <a:lnTo>
                    <a:pt x="2662978" y="1791006"/>
                  </a:lnTo>
                  <a:lnTo>
                    <a:pt x="2676586" y="1747880"/>
                  </a:lnTo>
                  <a:lnTo>
                    <a:pt x="2688776" y="1704192"/>
                  </a:lnTo>
                  <a:lnTo>
                    <a:pt x="2699524" y="1659970"/>
                  </a:lnTo>
                  <a:lnTo>
                    <a:pt x="2708804" y="1615244"/>
                  </a:lnTo>
                  <a:lnTo>
                    <a:pt x="2716592" y="1570044"/>
                  </a:lnTo>
                  <a:lnTo>
                    <a:pt x="2722864" y="1524398"/>
                  </a:lnTo>
                  <a:lnTo>
                    <a:pt x="2727595" y="1478335"/>
                  </a:lnTo>
                  <a:lnTo>
                    <a:pt x="2730760" y="1431886"/>
                  </a:lnTo>
                  <a:lnTo>
                    <a:pt x="2732335" y="1385080"/>
                  </a:lnTo>
                  <a:lnTo>
                    <a:pt x="2732295" y="1337945"/>
                  </a:lnTo>
                  <a:lnTo>
                    <a:pt x="2730615" y="1290510"/>
                  </a:lnTo>
                  <a:lnTo>
                    <a:pt x="2727271" y="1242806"/>
                  </a:lnTo>
                  <a:lnTo>
                    <a:pt x="2722280" y="1195247"/>
                  </a:lnTo>
                  <a:lnTo>
                    <a:pt x="2715698" y="1148242"/>
                  </a:lnTo>
                  <a:lnTo>
                    <a:pt x="2707553" y="1101817"/>
                  </a:lnTo>
                  <a:lnTo>
                    <a:pt x="2697874" y="1055995"/>
                  </a:lnTo>
                  <a:lnTo>
                    <a:pt x="2686691" y="1010802"/>
                  </a:lnTo>
                  <a:lnTo>
                    <a:pt x="2674033" y="966261"/>
                  </a:lnTo>
                  <a:lnTo>
                    <a:pt x="2659930" y="922398"/>
                  </a:lnTo>
                  <a:lnTo>
                    <a:pt x="2644411" y="879237"/>
                  </a:lnTo>
                  <a:lnTo>
                    <a:pt x="2627505" y="836802"/>
                  </a:lnTo>
                  <a:lnTo>
                    <a:pt x="2609242" y="795119"/>
                  </a:lnTo>
                  <a:lnTo>
                    <a:pt x="2589651" y="754211"/>
                  </a:lnTo>
                  <a:lnTo>
                    <a:pt x="2568761" y="714103"/>
                  </a:lnTo>
                  <a:lnTo>
                    <a:pt x="2546602" y="674820"/>
                  </a:lnTo>
                  <a:lnTo>
                    <a:pt x="2523203" y="636385"/>
                  </a:lnTo>
                  <a:lnTo>
                    <a:pt x="2498593" y="598825"/>
                  </a:lnTo>
                  <a:lnTo>
                    <a:pt x="2472802" y="562163"/>
                  </a:lnTo>
                  <a:lnTo>
                    <a:pt x="2445859" y="526424"/>
                  </a:lnTo>
                  <a:lnTo>
                    <a:pt x="2417793" y="491632"/>
                  </a:lnTo>
                  <a:lnTo>
                    <a:pt x="2388634" y="457813"/>
                  </a:lnTo>
                  <a:lnTo>
                    <a:pt x="2358412" y="424989"/>
                  </a:lnTo>
                  <a:lnTo>
                    <a:pt x="2327154" y="393187"/>
                  </a:lnTo>
                  <a:lnTo>
                    <a:pt x="2294892" y="362431"/>
                  </a:lnTo>
                  <a:lnTo>
                    <a:pt x="2261653" y="332744"/>
                  </a:lnTo>
                  <a:lnTo>
                    <a:pt x="2227468" y="304152"/>
                  </a:lnTo>
                  <a:lnTo>
                    <a:pt x="2192366" y="276680"/>
                  </a:lnTo>
                  <a:lnTo>
                    <a:pt x="2156376" y="250351"/>
                  </a:lnTo>
                  <a:lnTo>
                    <a:pt x="2119527" y="225190"/>
                  </a:lnTo>
                  <a:lnTo>
                    <a:pt x="2081850" y="201223"/>
                  </a:lnTo>
                  <a:lnTo>
                    <a:pt x="2043372" y="178473"/>
                  </a:lnTo>
                  <a:lnTo>
                    <a:pt x="2004124" y="156964"/>
                  </a:lnTo>
                  <a:lnTo>
                    <a:pt x="1964135" y="136722"/>
                  </a:lnTo>
                  <a:lnTo>
                    <a:pt x="1923434" y="117772"/>
                  </a:lnTo>
                  <a:lnTo>
                    <a:pt x="1882051" y="100137"/>
                  </a:lnTo>
                  <a:lnTo>
                    <a:pt x="1840015" y="83842"/>
                  </a:lnTo>
                  <a:lnTo>
                    <a:pt x="1797355" y="68911"/>
                  </a:lnTo>
                  <a:lnTo>
                    <a:pt x="1754101" y="55370"/>
                  </a:lnTo>
                  <a:lnTo>
                    <a:pt x="1710281" y="43243"/>
                  </a:lnTo>
                  <a:lnTo>
                    <a:pt x="1665926" y="32554"/>
                  </a:lnTo>
                  <a:lnTo>
                    <a:pt x="1621065" y="23328"/>
                  </a:lnTo>
                  <a:lnTo>
                    <a:pt x="1575726" y="15589"/>
                  </a:lnTo>
                  <a:lnTo>
                    <a:pt x="1529940" y="9362"/>
                  </a:lnTo>
                  <a:lnTo>
                    <a:pt x="1483736" y="4672"/>
                  </a:lnTo>
                  <a:lnTo>
                    <a:pt x="1437143" y="1543"/>
                  </a:lnTo>
                  <a:lnTo>
                    <a:pt x="1390190" y="0"/>
                  </a:lnTo>
                  <a:close/>
                </a:path>
              </a:pathLst>
            </a:custGeom>
            <a:solidFill>
              <a:srgbClr val="53C4CC"/>
            </a:solidFill>
          </p:spPr>
          <p:txBody>
            <a:bodyPr wrap="square" lIns="0" tIns="0" rIns="0" bIns="0" rtlCol="0"/>
            <a:lstStyle/>
            <a:p>
              <a:endParaRPr sz="2800"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24" name="object 4">
              <a:extLst>
                <a:ext uri="{FF2B5EF4-FFF2-40B4-BE49-F238E27FC236}">
                  <a16:creationId xmlns:a16="http://schemas.microsoft.com/office/drawing/2014/main" id="{1B9E59D3-AD93-FD6C-7E09-B7B1644D6ECC}"/>
                </a:ext>
              </a:extLst>
            </p:cNvPr>
            <p:cNvSpPr txBox="1"/>
            <p:nvPr/>
          </p:nvSpPr>
          <p:spPr>
            <a:xfrm rot="21360000">
              <a:off x="4461839" y="7716779"/>
              <a:ext cx="1977524" cy="823112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2400"/>
                </a:lnSpc>
              </a:pPr>
              <a:endParaRPr sz="1400" baseline="3472" dirty="0">
                <a:latin typeface="Verdana" panose="020B0604030504040204" pitchFamily="34" charset="0"/>
                <a:ea typeface="Verdana" panose="020B0604030504040204" pitchFamily="34" charset="0"/>
                <a:cs typeface="Arial"/>
              </a:endParaRPr>
            </a:p>
          </p:txBody>
        </p:sp>
        <p:sp>
          <p:nvSpPr>
            <p:cNvPr id="26" name="object 5">
              <a:extLst>
                <a:ext uri="{FF2B5EF4-FFF2-40B4-BE49-F238E27FC236}">
                  <a16:creationId xmlns:a16="http://schemas.microsoft.com/office/drawing/2014/main" id="{1D796DD1-11DC-EA28-76A5-20A4D6F0A1A4}"/>
                </a:ext>
              </a:extLst>
            </p:cNvPr>
            <p:cNvSpPr txBox="1"/>
            <p:nvPr/>
          </p:nvSpPr>
          <p:spPr>
            <a:xfrm rot="21360000">
              <a:off x="4412449" y="6917970"/>
              <a:ext cx="2958196" cy="2805024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2400"/>
                </a:lnSpc>
              </a:pPr>
              <a:r>
                <a:rPr lang="nl-NL" sz="1400" b="1" spc="-187" baseline="-3472" dirty="0">
                  <a:solidFill>
                    <a:srgbClr val="E7E2C7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rial"/>
                </a:rPr>
                <a:t>Namens leden </a:t>
              </a:r>
            </a:p>
            <a:p>
              <a:pPr>
                <a:lnSpc>
                  <a:spcPts val="2400"/>
                </a:lnSpc>
              </a:pPr>
              <a:r>
                <a:rPr lang="nl-NL" sz="1400" b="1" spc="-187" baseline="-3472" dirty="0">
                  <a:solidFill>
                    <a:srgbClr val="E7E2C7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rial"/>
                </a:rPr>
                <a:t>van de commissie Digitale Zaken</a:t>
              </a:r>
              <a:endParaRPr sz="1400" baseline="3472" dirty="0">
                <a:latin typeface="Verdana" panose="020B0604030504040204" pitchFamily="34" charset="0"/>
                <a:ea typeface="Verdana" panose="020B0604030504040204" pitchFamily="34" charset="0"/>
                <a:cs typeface="Arial"/>
              </a:endParaRPr>
            </a:p>
          </p:txBody>
        </p:sp>
        <p:sp>
          <p:nvSpPr>
            <p:cNvPr id="28" name="object 7">
              <a:extLst>
                <a:ext uri="{FF2B5EF4-FFF2-40B4-BE49-F238E27FC236}">
                  <a16:creationId xmlns:a16="http://schemas.microsoft.com/office/drawing/2014/main" id="{673E2626-849F-2840-DCB2-E7032973AF10}"/>
                </a:ext>
              </a:extLst>
            </p:cNvPr>
            <p:cNvSpPr txBox="1"/>
            <p:nvPr/>
          </p:nvSpPr>
          <p:spPr>
            <a:xfrm>
              <a:off x="0" y="1221862"/>
              <a:ext cx="7560309" cy="4822646"/>
            </a:xfrm>
            <a:prstGeom prst="rect">
              <a:avLst/>
            </a:prstGeom>
          </p:spPr>
          <p:txBody>
            <a:bodyPr vert="horz" wrap="square" lIns="0" tIns="12700" rIns="0" bIns="0" rtlCol="0" anchor="ctr">
              <a:spAutoFit/>
            </a:bodyPr>
            <a:lstStyle/>
            <a:p>
              <a:pPr marR="9525" algn="ctr">
                <a:spcBef>
                  <a:spcPts val="100"/>
                </a:spcBef>
              </a:pPr>
              <a:r>
                <a:rPr sz="2800" b="1" dirty="0">
                  <a:solidFill>
                    <a:srgbClr val="E7E2C7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Calibri"/>
                </a:rPr>
                <a:t>ONS</a:t>
              </a:r>
              <a:endParaRPr sz="2800" dirty="0">
                <a:latin typeface="Verdana" panose="020B0604030504040204" pitchFamily="34" charset="0"/>
                <a:ea typeface="Verdana" panose="020B0604030504040204" pitchFamily="34" charset="0"/>
                <a:cs typeface="Calibri"/>
              </a:endParaRPr>
            </a:p>
            <a:p>
              <a:pPr marL="12065" marR="5080" indent="-1270" algn="ctr">
                <a:spcBef>
                  <a:spcPts val="1500"/>
                </a:spcBef>
              </a:pPr>
              <a:r>
                <a:rPr sz="2800" b="1" dirty="0">
                  <a:solidFill>
                    <a:srgbClr val="E7E2C7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Calibri"/>
                </a:rPr>
                <a:t>DIGITAAL FUNDAMENT</a:t>
              </a:r>
              <a:endParaRPr sz="2800" dirty="0">
                <a:latin typeface="Verdana" panose="020B0604030504040204" pitchFamily="34" charset="0"/>
                <a:ea typeface="Verdana" panose="020B0604030504040204" pitchFamily="34" charset="0"/>
                <a:cs typeface="Calibri"/>
              </a:endParaRPr>
            </a:p>
          </p:txBody>
        </p:sp>
      </p:grpSp>
      <p:pic>
        <p:nvPicPr>
          <p:cNvPr id="29" name="Graphic 28">
            <a:extLst>
              <a:ext uri="{FF2B5EF4-FFF2-40B4-BE49-F238E27FC236}">
                <a16:creationId xmlns:a16="http://schemas.microsoft.com/office/drawing/2014/main" id="{E36E5310-ECA3-4411-1A2E-1B610F4FFD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554200" y="4613143"/>
            <a:ext cx="914400" cy="914400"/>
          </a:xfrm>
          <a:prstGeom prst="rect">
            <a:avLst/>
          </a:prstGeom>
        </p:spPr>
      </p:pic>
      <p:pic>
        <p:nvPicPr>
          <p:cNvPr id="31" name="Graphic 30">
            <a:extLst>
              <a:ext uri="{FF2B5EF4-FFF2-40B4-BE49-F238E27FC236}">
                <a16:creationId xmlns:a16="http://schemas.microsoft.com/office/drawing/2014/main" id="{1F694502-05F1-1B54-15B1-C7D498508C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04725" y="4648023"/>
            <a:ext cx="914400" cy="914400"/>
          </a:xfrm>
          <a:prstGeom prst="rect">
            <a:avLst/>
          </a:prstGeom>
        </p:spPr>
      </p:pic>
      <p:pic>
        <p:nvPicPr>
          <p:cNvPr id="32" name="Graphic 31">
            <a:extLst>
              <a:ext uri="{FF2B5EF4-FFF2-40B4-BE49-F238E27FC236}">
                <a16:creationId xmlns:a16="http://schemas.microsoft.com/office/drawing/2014/main" id="{07172E06-923E-007F-6B55-23EEFB7E20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761004" y="4613143"/>
            <a:ext cx="914400" cy="914400"/>
          </a:xfrm>
          <a:prstGeom prst="rect">
            <a:avLst/>
          </a:prstGeom>
        </p:spPr>
      </p:pic>
      <p:pic>
        <p:nvPicPr>
          <p:cNvPr id="34" name="Graphic 33">
            <a:extLst>
              <a:ext uri="{FF2B5EF4-FFF2-40B4-BE49-F238E27FC236}">
                <a16:creationId xmlns:a16="http://schemas.microsoft.com/office/drawing/2014/main" id="{A2963FAF-858B-FE5C-9AE3-DF56500181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799604" y="4648023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5999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615FAB-2DFF-D7C0-7B47-DC993A3DA3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AB07DBBA-972F-C676-185F-9C69657F0A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10071000"/>
            <a:ext cx="18288000" cy="216000"/>
            <a:chOff x="0" y="0"/>
            <a:chExt cx="24384000" cy="288000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2831CBE0-7636-A61C-CEFC-EBD47C44F6D5}"/>
                </a:ext>
              </a:extLst>
            </p:cNvPr>
            <p:cNvSpPr/>
            <p:nvPr/>
          </p:nvSpPr>
          <p:spPr>
            <a:xfrm>
              <a:off x="0" y="0"/>
              <a:ext cx="24384000" cy="288036"/>
            </a:xfrm>
            <a:custGeom>
              <a:avLst/>
              <a:gdLst/>
              <a:ahLst/>
              <a:cxnLst/>
              <a:rect l="l" t="t" r="r" b="b"/>
              <a:pathLst>
                <a:path w="24384000" h="288036">
                  <a:moveTo>
                    <a:pt x="0" y="0"/>
                  </a:moveTo>
                  <a:lnTo>
                    <a:pt x="24384000" y="0"/>
                  </a:lnTo>
                  <a:lnTo>
                    <a:pt x="24384000" y="288036"/>
                  </a:lnTo>
                  <a:lnTo>
                    <a:pt x="0" y="288036"/>
                  </a:lnTo>
                  <a:close/>
                </a:path>
              </a:pathLst>
            </a:custGeom>
            <a:gradFill rotWithShape="1">
              <a:gsLst>
                <a:gs pos="0">
                  <a:srgbClr val="8EB83C">
                    <a:alpha val="100000"/>
                  </a:srgbClr>
                </a:gs>
                <a:gs pos="34000">
                  <a:srgbClr val="50987D">
                    <a:alpha val="100000"/>
                  </a:srgbClr>
                </a:gs>
                <a:gs pos="67000">
                  <a:srgbClr val="2482AC">
                    <a:alpha val="100000"/>
                  </a:srgbClr>
                </a:gs>
                <a:gs pos="100000">
                  <a:srgbClr val="147ABF">
                    <a:alpha val="100000"/>
                  </a:srgbClr>
                </a:gs>
              </a:gsLst>
              <a:lin ang="10800000"/>
            </a:gradFill>
          </p:spPr>
          <p:txBody>
            <a:bodyPr/>
            <a:lstStyle/>
            <a:p>
              <a:endParaRPr lang="nl-NL" dirty="0">
                <a:latin typeface="Verdana" panose="020B0604030504040204" pitchFamily="34" charset="0"/>
              </a:endParaRPr>
            </a:p>
          </p:txBody>
        </p:sp>
      </p:grpSp>
      <p:sp>
        <p:nvSpPr>
          <p:cNvPr id="4" name="TextBox 4">
            <a:extLst>
              <a:ext uri="{FF2B5EF4-FFF2-40B4-BE49-F238E27FC236}">
                <a16:creationId xmlns:a16="http://schemas.microsoft.com/office/drawing/2014/main" id="{7E2E4EA4-F7CF-32FC-1550-5F4E815DA4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312069" y="2570801"/>
            <a:ext cx="13740129" cy="10387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68"/>
              </a:lnSpc>
              <a:spcBef>
                <a:spcPct val="0"/>
              </a:spcBef>
            </a:pPr>
            <a:endParaRPr lang="en-US" sz="2334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Asap"/>
              <a:sym typeface="Asap"/>
            </a:endParaRPr>
          </a:p>
          <a:p>
            <a:pPr algn="l">
              <a:lnSpc>
                <a:spcPts val="2440"/>
              </a:lnSpc>
              <a:spcBef>
                <a:spcPct val="0"/>
              </a:spcBef>
            </a:pPr>
            <a:endParaRPr lang="en-US" sz="2334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Asap"/>
              <a:sym typeface="Asap"/>
            </a:endParaRPr>
          </a:p>
          <a:p>
            <a:pPr algn="l">
              <a:lnSpc>
                <a:spcPts val="2440"/>
              </a:lnSpc>
              <a:spcBef>
                <a:spcPct val="0"/>
              </a:spcBef>
            </a:pPr>
            <a:endParaRPr lang="en-US" sz="2334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Asap"/>
              <a:sym typeface="Asap"/>
            </a:endParaRP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FCB37552-1B4A-CE50-A7A3-8F7DB85B13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783014" y="830917"/>
            <a:ext cx="13065676" cy="84766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7055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39" b="1" i="0" u="none" strike="noStrike" kern="1200" cap="none" spc="0" normalizeH="0" baseline="0" noProof="0" dirty="0">
                <a:ln>
                  <a:noFill/>
                </a:ln>
                <a:solidFill>
                  <a:srgbClr val="39870C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sap Bold"/>
                <a:sym typeface="Asap Bold"/>
              </a:rPr>
              <a:t>Richt in op thema´s</a:t>
            </a:r>
          </a:p>
        </p:txBody>
      </p:sp>
      <p:grpSp>
        <p:nvGrpSpPr>
          <p:cNvPr id="14" name="object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762000" y="3919677"/>
            <a:ext cx="8382000" cy="5321821"/>
            <a:chOff x="1998408" y="2209952"/>
            <a:chExt cx="7672705" cy="3856354"/>
          </a:xfrm>
        </p:grpSpPr>
        <p:pic>
          <p:nvPicPr>
            <p:cNvPr id="15" name="object 1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007996" y="2219477"/>
              <a:ext cx="7653655" cy="3836797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2003170" y="2214714"/>
              <a:ext cx="7663180" cy="3846829"/>
            </a:xfrm>
            <a:custGeom>
              <a:avLst/>
              <a:gdLst/>
              <a:ahLst/>
              <a:cxnLst/>
              <a:rect l="l" t="t" r="r" b="b"/>
              <a:pathLst>
                <a:path w="7663180" h="3846829">
                  <a:moveTo>
                    <a:pt x="0" y="3846322"/>
                  </a:moveTo>
                  <a:lnTo>
                    <a:pt x="7663180" y="3846322"/>
                  </a:lnTo>
                  <a:lnTo>
                    <a:pt x="7663180" y="0"/>
                  </a:lnTo>
                  <a:lnTo>
                    <a:pt x="0" y="0"/>
                  </a:lnTo>
                  <a:lnTo>
                    <a:pt x="0" y="3846322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2700" dirty="0">
                <a:latin typeface="Verdana" panose="020B0604030504040204" pitchFamily="34" charset="0"/>
              </a:endParaRPr>
            </a:p>
          </p:txBody>
        </p:sp>
      </p:grpSp>
      <p:grpSp>
        <p:nvGrpSpPr>
          <p:cNvPr id="6" name="object 4">
            <a:extLst>
              <a:ext uri="{FF2B5EF4-FFF2-40B4-BE49-F238E27FC236}">
                <a16:creationId xmlns:a16="http://schemas.microsoft.com/office/drawing/2014/main" id="{9679049F-EBD1-C657-D821-840F9734C5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305211" y="2493073"/>
            <a:ext cx="5112068" cy="442913"/>
            <a:chOff x="870140" y="1662048"/>
            <a:chExt cx="3408045" cy="295275"/>
          </a:xfrm>
        </p:grpSpPr>
        <p:sp>
          <p:nvSpPr>
            <p:cNvPr id="9" name="object 5">
              <a:extLst>
                <a:ext uri="{FF2B5EF4-FFF2-40B4-BE49-F238E27FC236}">
                  <a16:creationId xmlns:a16="http://schemas.microsoft.com/office/drawing/2014/main" id="{A4B4798F-D864-9291-871E-127A9BBCEAEF}"/>
                </a:ext>
              </a:extLst>
            </p:cNvPr>
            <p:cNvSpPr/>
            <p:nvPr/>
          </p:nvSpPr>
          <p:spPr>
            <a:xfrm>
              <a:off x="874712" y="1920620"/>
              <a:ext cx="3399154" cy="22860"/>
            </a:xfrm>
            <a:custGeom>
              <a:avLst/>
              <a:gdLst/>
              <a:ahLst/>
              <a:cxnLst/>
              <a:rect l="l" t="t" r="r" b="b"/>
              <a:pathLst>
                <a:path w="3399154" h="22860">
                  <a:moveTo>
                    <a:pt x="3398583" y="0"/>
                  </a:moveTo>
                  <a:lnTo>
                    <a:pt x="0" y="0"/>
                  </a:lnTo>
                  <a:lnTo>
                    <a:pt x="0" y="22859"/>
                  </a:lnTo>
                  <a:lnTo>
                    <a:pt x="3398583" y="22859"/>
                  </a:lnTo>
                  <a:lnTo>
                    <a:pt x="3398583" y="0"/>
                  </a:lnTo>
                  <a:close/>
                </a:path>
              </a:pathLst>
            </a:custGeom>
            <a:solidFill>
              <a:srgbClr val="0462C1"/>
            </a:solidFill>
          </p:spPr>
          <p:txBody>
            <a:bodyPr wrap="square" lIns="0" tIns="0" rIns="0" bIns="0" rtlCol="0"/>
            <a:lstStyle/>
            <a:p>
              <a:endParaRPr sz="2700" dirty="0">
                <a:latin typeface="Verdana" panose="020B0604030504040204" pitchFamily="34" charset="0"/>
              </a:endParaRPr>
            </a:p>
          </p:txBody>
        </p:sp>
        <p:sp>
          <p:nvSpPr>
            <p:cNvPr id="10" name="object 6">
              <a:extLst>
                <a:ext uri="{FF2B5EF4-FFF2-40B4-BE49-F238E27FC236}">
                  <a16:creationId xmlns:a16="http://schemas.microsoft.com/office/drawing/2014/main" id="{2A149F22-BC28-116D-CBD1-FDD18E2E5520}"/>
                </a:ext>
              </a:extLst>
            </p:cNvPr>
            <p:cNvSpPr/>
            <p:nvPr/>
          </p:nvSpPr>
          <p:spPr>
            <a:xfrm>
              <a:off x="874712" y="1920620"/>
              <a:ext cx="3399154" cy="22860"/>
            </a:xfrm>
            <a:custGeom>
              <a:avLst/>
              <a:gdLst/>
              <a:ahLst/>
              <a:cxnLst/>
              <a:rect l="l" t="t" r="r" b="b"/>
              <a:pathLst>
                <a:path w="3399154" h="22860">
                  <a:moveTo>
                    <a:pt x="0" y="0"/>
                  </a:moveTo>
                  <a:lnTo>
                    <a:pt x="1699323" y="0"/>
                  </a:lnTo>
                  <a:lnTo>
                    <a:pt x="3398583" y="0"/>
                  </a:lnTo>
                  <a:lnTo>
                    <a:pt x="3398583" y="22859"/>
                  </a:lnTo>
                  <a:lnTo>
                    <a:pt x="1699323" y="22859"/>
                  </a:lnTo>
                  <a:lnTo>
                    <a:pt x="0" y="22859"/>
                  </a:lnTo>
                  <a:lnTo>
                    <a:pt x="0" y="0"/>
                  </a:lnTo>
                  <a:close/>
                </a:path>
              </a:pathLst>
            </a:custGeom>
            <a:ln w="9144">
              <a:solidFill>
                <a:srgbClr val="003E79"/>
              </a:solidFill>
            </a:ln>
          </p:spPr>
          <p:txBody>
            <a:bodyPr wrap="square" lIns="0" tIns="0" rIns="0" bIns="0" rtlCol="0"/>
            <a:lstStyle/>
            <a:p>
              <a:endParaRPr sz="2700" dirty="0">
                <a:latin typeface="Verdana" panose="020B0604030504040204" pitchFamily="34" charset="0"/>
              </a:endParaRPr>
            </a:p>
          </p:txBody>
        </p:sp>
        <p:pic>
          <p:nvPicPr>
            <p:cNvPr id="11" name="object 7">
              <a:hlinkClick r:id="rId3"/>
              <a:extLst>
                <a:ext uri="{FF2B5EF4-FFF2-40B4-BE49-F238E27FC236}">
                  <a16:creationId xmlns:a16="http://schemas.microsoft.com/office/drawing/2014/main" id="{B0D31739-0FFF-E4F4-0940-13574D0D9565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94549" y="1665858"/>
              <a:ext cx="803059" cy="231013"/>
            </a:xfrm>
            <a:prstGeom prst="rect">
              <a:avLst/>
            </a:prstGeom>
          </p:spPr>
        </p:pic>
        <p:sp>
          <p:nvSpPr>
            <p:cNvPr id="12" name="object 8">
              <a:extLst>
                <a:ext uri="{FF2B5EF4-FFF2-40B4-BE49-F238E27FC236}">
                  <a16:creationId xmlns:a16="http://schemas.microsoft.com/office/drawing/2014/main" id="{96277CD4-56B3-E1C8-B64C-50EB86862183}"/>
                </a:ext>
              </a:extLst>
            </p:cNvPr>
            <p:cNvSpPr/>
            <p:nvPr/>
          </p:nvSpPr>
          <p:spPr>
            <a:xfrm>
              <a:off x="1814067" y="1796273"/>
              <a:ext cx="82550" cy="27305"/>
            </a:xfrm>
            <a:custGeom>
              <a:avLst/>
              <a:gdLst/>
              <a:ahLst/>
              <a:cxnLst/>
              <a:rect l="l" t="t" r="r" b="b"/>
              <a:pathLst>
                <a:path w="82550" h="27305">
                  <a:moveTo>
                    <a:pt x="82302" y="0"/>
                  </a:moveTo>
                  <a:lnTo>
                    <a:pt x="0" y="0"/>
                  </a:lnTo>
                  <a:lnTo>
                    <a:pt x="0" y="26937"/>
                  </a:lnTo>
                  <a:lnTo>
                    <a:pt x="82302" y="26937"/>
                  </a:lnTo>
                  <a:lnTo>
                    <a:pt x="82302" y="0"/>
                  </a:lnTo>
                  <a:close/>
                </a:path>
              </a:pathLst>
            </a:custGeom>
            <a:solidFill>
              <a:srgbClr val="0462C1"/>
            </a:solidFill>
          </p:spPr>
          <p:txBody>
            <a:bodyPr wrap="square" lIns="0" tIns="0" rIns="0" bIns="0" rtlCol="0"/>
            <a:lstStyle/>
            <a:p>
              <a:endParaRPr sz="2700" dirty="0">
                <a:latin typeface="Verdana" panose="020B0604030504040204" pitchFamily="34" charset="0"/>
              </a:endParaRPr>
            </a:p>
          </p:txBody>
        </p:sp>
        <p:sp>
          <p:nvSpPr>
            <p:cNvPr id="13" name="object 9">
              <a:extLst>
                <a:ext uri="{FF2B5EF4-FFF2-40B4-BE49-F238E27FC236}">
                  <a16:creationId xmlns:a16="http://schemas.microsoft.com/office/drawing/2014/main" id="{00EA4BF3-8C3E-AB24-6565-BD54AE3F2DEC}"/>
                </a:ext>
              </a:extLst>
            </p:cNvPr>
            <p:cNvSpPr/>
            <p:nvPr/>
          </p:nvSpPr>
          <p:spPr>
            <a:xfrm>
              <a:off x="1814067" y="1796273"/>
              <a:ext cx="82550" cy="27305"/>
            </a:xfrm>
            <a:custGeom>
              <a:avLst/>
              <a:gdLst/>
              <a:ahLst/>
              <a:cxnLst/>
              <a:rect l="l" t="t" r="r" b="b"/>
              <a:pathLst>
                <a:path w="82550" h="27305">
                  <a:moveTo>
                    <a:pt x="0" y="26937"/>
                  </a:moveTo>
                  <a:lnTo>
                    <a:pt x="82302" y="26937"/>
                  </a:lnTo>
                  <a:lnTo>
                    <a:pt x="82302" y="0"/>
                  </a:lnTo>
                  <a:lnTo>
                    <a:pt x="0" y="0"/>
                  </a:lnTo>
                  <a:lnTo>
                    <a:pt x="0" y="26937"/>
                  </a:lnTo>
                  <a:close/>
                </a:path>
              </a:pathLst>
            </a:custGeom>
            <a:ln w="9144">
              <a:solidFill>
                <a:srgbClr val="003E79"/>
              </a:solidFill>
            </a:ln>
          </p:spPr>
          <p:txBody>
            <a:bodyPr wrap="square" lIns="0" tIns="0" rIns="0" bIns="0" rtlCol="0"/>
            <a:lstStyle/>
            <a:p>
              <a:endParaRPr sz="2700" dirty="0">
                <a:latin typeface="Verdana" panose="020B0604030504040204" pitchFamily="34" charset="0"/>
              </a:endParaRPr>
            </a:p>
          </p:txBody>
        </p:sp>
        <p:pic>
          <p:nvPicPr>
            <p:cNvPr id="17" name="object 10">
              <a:hlinkClick r:id="rId3"/>
              <a:extLst>
                <a:ext uri="{FF2B5EF4-FFF2-40B4-BE49-F238E27FC236}">
                  <a16:creationId xmlns:a16="http://schemas.microsoft.com/office/drawing/2014/main" id="{00B2E6A7-F799-93FC-A5C2-2041C536076E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014219" y="1662048"/>
              <a:ext cx="2254631" cy="295275"/>
            </a:xfrm>
            <a:prstGeom prst="rect">
              <a:avLst/>
            </a:prstGeom>
          </p:spPr>
        </p:pic>
      </p:grpSp>
      <p:grpSp>
        <p:nvGrpSpPr>
          <p:cNvPr id="7" name="object 7">
            <a:extLst>
              <a:ext uri="{FF2B5EF4-FFF2-40B4-BE49-F238E27FC236}">
                <a16:creationId xmlns:a16="http://schemas.microsoft.com/office/drawing/2014/main" id="{A08F5C97-5338-4254-6661-F2EEC8E2F6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9770121" y="3963097"/>
            <a:ext cx="8136879" cy="5225111"/>
            <a:chOff x="1562290" y="1387830"/>
            <a:chExt cx="9248140" cy="4657725"/>
          </a:xfrm>
        </p:grpSpPr>
        <p:pic>
          <p:nvPicPr>
            <p:cNvPr id="8" name="object 8">
              <a:extLst>
                <a:ext uri="{FF2B5EF4-FFF2-40B4-BE49-F238E27FC236}">
                  <a16:creationId xmlns:a16="http://schemas.microsoft.com/office/drawing/2014/main" id="{F5453970-B75D-0FBC-6284-3B4AE0502F63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571878" y="1397355"/>
              <a:ext cx="9228582" cy="4638548"/>
            </a:xfrm>
            <a:prstGeom prst="rect">
              <a:avLst/>
            </a:prstGeom>
          </p:spPr>
        </p:pic>
        <p:sp>
          <p:nvSpPr>
            <p:cNvPr id="18" name="object 9">
              <a:extLst>
                <a:ext uri="{FF2B5EF4-FFF2-40B4-BE49-F238E27FC236}">
                  <a16:creationId xmlns:a16="http://schemas.microsoft.com/office/drawing/2014/main" id="{10C9BABF-FC89-984A-3F29-CA2CC5517673}"/>
                </a:ext>
              </a:extLst>
            </p:cNvPr>
            <p:cNvSpPr/>
            <p:nvPr/>
          </p:nvSpPr>
          <p:spPr>
            <a:xfrm>
              <a:off x="1567052" y="1392593"/>
              <a:ext cx="9238615" cy="4648200"/>
            </a:xfrm>
            <a:custGeom>
              <a:avLst/>
              <a:gdLst/>
              <a:ahLst/>
              <a:cxnLst/>
              <a:rect l="l" t="t" r="r" b="b"/>
              <a:pathLst>
                <a:path w="9238615" h="4648200">
                  <a:moveTo>
                    <a:pt x="0" y="4648073"/>
                  </a:moveTo>
                  <a:lnTo>
                    <a:pt x="9238107" y="4648073"/>
                  </a:lnTo>
                  <a:lnTo>
                    <a:pt x="9238107" y="0"/>
                  </a:lnTo>
                  <a:lnTo>
                    <a:pt x="0" y="0"/>
                  </a:lnTo>
                  <a:lnTo>
                    <a:pt x="0" y="4648073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Verdana" panose="020B060403050404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092038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D49ACB-76B9-2744-D05D-C2AAAA7A99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3800A50C-7678-73F0-41B2-6DF60EF3A3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10071000"/>
            <a:ext cx="18288000" cy="216000"/>
            <a:chOff x="0" y="0"/>
            <a:chExt cx="24384000" cy="288000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B66AD0C5-A1BD-881A-AF5F-B227D6D6267D}"/>
                </a:ext>
              </a:extLst>
            </p:cNvPr>
            <p:cNvSpPr/>
            <p:nvPr/>
          </p:nvSpPr>
          <p:spPr>
            <a:xfrm>
              <a:off x="0" y="0"/>
              <a:ext cx="24384000" cy="288036"/>
            </a:xfrm>
            <a:custGeom>
              <a:avLst/>
              <a:gdLst/>
              <a:ahLst/>
              <a:cxnLst/>
              <a:rect l="l" t="t" r="r" b="b"/>
              <a:pathLst>
                <a:path w="24384000" h="288036">
                  <a:moveTo>
                    <a:pt x="0" y="0"/>
                  </a:moveTo>
                  <a:lnTo>
                    <a:pt x="24384000" y="0"/>
                  </a:lnTo>
                  <a:lnTo>
                    <a:pt x="24384000" y="288036"/>
                  </a:lnTo>
                  <a:lnTo>
                    <a:pt x="0" y="288036"/>
                  </a:lnTo>
                  <a:close/>
                </a:path>
              </a:pathLst>
            </a:custGeom>
            <a:gradFill rotWithShape="1">
              <a:gsLst>
                <a:gs pos="0">
                  <a:srgbClr val="8EB83C">
                    <a:alpha val="100000"/>
                  </a:srgbClr>
                </a:gs>
                <a:gs pos="34000">
                  <a:srgbClr val="50987D">
                    <a:alpha val="100000"/>
                  </a:srgbClr>
                </a:gs>
                <a:gs pos="67000">
                  <a:srgbClr val="2482AC">
                    <a:alpha val="100000"/>
                  </a:srgbClr>
                </a:gs>
                <a:gs pos="100000">
                  <a:srgbClr val="147ABF">
                    <a:alpha val="100000"/>
                  </a:srgbClr>
                </a:gs>
              </a:gsLst>
              <a:lin ang="10800000"/>
            </a:gradFill>
          </p:spPr>
          <p:txBody>
            <a:bodyPr/>
            <a:lstStyle/>
            <a:p>
              <a:endParaRPr lang="nl-NL" dirty="0">
                <a:latin typeface="Verdana" panose="020B0604030504040204" pitchFamily="34" charset="0"/>
              </a:endParaRPr>
            </a:p>
          </p:txBody>
        </p:sp>
      </p:grpSp>
      <p:sp>
        <p:nvSpPr>
          <p:cNvPr id="4" name="TextBox 4">
            <a:extLst>
              <a:ext uri="{FF2B5EF4-FFF2-40B4-BE49-F238E27FC236}">
                <a16:creationId xmlns:a16="http://schemas.microsoft.com/office/drawing/2014/main" id="{437CD80E-58FA-FFC1-E52A-BC248CE52B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26745" y="2514660"/>
            <a:ext cx="13740129" cy="10387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68"/>
              </a:lnSpc>
              <a:spcBef>
                <a:spcPct val="0"/>
              </a:spcBef>
            </a:pPr>
            <a:endParaRPr lang="en-US" sz="2334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Asap"/>
              <a:sym typeface="Asap"/>
            </a:endParaRPr>
          </a:p>
          <a:p>
            <a:pPr algn="l">
              <a:lnSpc>
                <a:spcPts val="2440"/>
              </a:lnSpc>
              <a:spcBef>
                <a:spcPct val="0"/>
              </a:spcBef>
            </a:pPr>
            <a:endParaRPr lang="en-US" sz="2334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Asap"/>
              <a:sym typeface="Asap"/>
            </a:endParaRPr>
          </a:p>
          <a:p>
            <a:pPr algn="l">
              <a:lnSpc>
                <a:spcPts val="2440"/>
              </a:lnSpc>
              <a:spcBef>
                <a:spcPct val="0"/>
              </a:spcBef>
            </a:pPr>
            <a:endParaRPr lang="en-US" sz="2334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Asap"/>
              <a:sym typeface="Asap"/>
            </a:endParaRP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9174845F-FBBE-73F9-002D-7318D600BE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783014" y="830917"/>
            <a:ext cx="13065676" cy="84766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7055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39" b="1" i="0" u="none" strike="noStrike" kern="1200" cap="none" spc="0" normalizeH="0" baseline="0" noProof="0" dirty="0" err="1">
                <a:ln>
                  <a:noFill/>
                </a:ln>
                <a:solidFill>
                  <a:srgbClr val="39870C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sap Bold"/>
                <a:sym typeface="Asap Bold"/>
              </a:rPr>
              <a:t>Ondersteun</a:t>
            </a:r>
            <a:r>
              <a:rPr kumimoji="0" lang="en-US" sz="5039" b="1" i="0" u="none" strike="noStrike" kern="1200" cap="none" spc="0" normalizeH="0" baseline="0" noProof="0" dirty="0">
                <a:ln>
                  <a:noFill/>
                </a:ln>
                <a:solidFill>
                  <a:srgbClr val="39870C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sap Bold"/>
                <a:sym typeface="Asap Bold"/>
              </a:rPr>
              <a:t> met </a:t>
            </a:r>
            <a:r>
              <a:rPr kumimoji="0" lang="en-US" sz="5039" b="1" i="0" u="none" strike="noStrike" kern="1200" cap="none" spc="0" normalizeH="0" baseline="0" noProof="0" dirty="0" err="1">
                <a:ln>
                  <a:noFill/>
                </a:ln>
                <a:solidFill>
                  <a:srgbClr val="39870C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sap Bold"/>
                <a:sym typeface="Asap Bold"/>
              </a:rPr>
              <a:t>persoonlijk</a:t>
            </a:r>
            <a:r>
              <a:rPr kumimoji="0" lang="en-US" sz="5039" b="1" i="0" u="none" strike="noStrike" kern="1200" cap="none" spc="0" normalizeH="0" baseline="0" noProof="0" dirty="0">
                <a:ln>
                  <a:noFill/>
                </a:ln>
                <a:solidFill>
                  <a:srgbClr val="39870C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sap Bold"/>
                <a:sym typeface="Asap Bold"/>
              </a:rPr>
              <a:t> contact</a:t>
            </a:r>
          </a:p>
        </p:txBody>
      </p:sp>
      <p:pic>
        <p:nvPicPr>
          <p:cNvPr id="19" name="Afbeelding 18">
            <a:extLst>
              <a:ext uri="{FF2B5EF4-FFF2-40B4-BE49-F238E27FC236}">
                <a16:creationId xmlns:a16="http://schemas.microsoft.com/office/drawing/2014/main" id="{58BAB7DB-DB32-E3FE-7AD0-F4E7E79253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2264" y="2019300"/>
            <a:ext cx="11917438" cy="6878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3177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29DFEF-5C98-9F90-2291-E6DF4666CA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6F5B1435-470E-9BD1-D11C-1A601A36E8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10071000"/>
            <a:ext cx="18288000" cy="216000"/>
            <a:chOff x="0" y="0"/>
            <a:chExt cx="24384000" cy="288000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B3908BC1-8C9F-39DE-9943-527318413A10}"/>
                </a:ext>
              </a:extLst>
            </p:cNvPr>
            <p:cNvSpPr/>
            <p:nvPr/>
          </p:nvSpPr>
          <p:spPr>
            <a:xfrm>
              <a:off x="0" y="0"/>
              <a:ext cx="24384000" cy="288036"/>
            </a:xfrm>
            <a:custGeom>
              <a:avLst/>
              <a:gdLst/>
              <a:ahLst/>
              <a:cxnLst/>
              <a:rect l="l" t="t" r="r" b="b"/>
              <a:pathLst>
                <a:path w="24384000" h="288036">
                  <a:moveTo>
                    <a:pt x="0" y="0"/>
                  </a:moveTo>
                  <a:lnTo>
                    <a:pt x="24384000" y="0"/>
                  </a:lnTo>
                  <a:lnTo>
                    <a:pt x="24384000" y="288036"/>
                  </a:lnTo>
                  <a:lnTo>
                    <a:pt x="0" y="288036"/>
                  </a:lnTo>
                  <a:close/>
                </a:path>
              </a:pathLst>
            </a:custGeom>
            <a:gradFill rotWithShape="1">
              <a:gsLst>
                <a:gs pos="0">
                  <a:srgbClr val="8EB83C">
                    <a:alpha val="100000"/>
                  </a:srgbClr>
                </a:gs>
                <a:gs pos="34000">
                  <a:srgbClr val="50987D">
                    <a:alpha val="100000"/>
                  </a:srgbClr>
                </a:gs>
                <a:gs pos="67000">
                  <a:srgbClr val="2482AC">
                    <a:alpha val="100000"/>
                  </a:srgbClr>
                </a:gs>
                <a:gs pos="100000">
                  <a:srgbClr val="147ABF">
                    <a:alpha val="100000"/>
                  </a:srgbClr>
                </a:gs>
              </a:gsLst>
              <a:lin ang="10800000"/>
            </a:gradFill>
          </p:spPr>
          <p:txBody>
            <a:bodyPr/>
            <a:lstStyle/>
            <a:p>
              <a:endParaRPr lang="nl-NL" dirty="0">
                <a:latin typeface="Verdana" panose="020B0604030504040204" pitchFamily="34" charset="0"/>
              </a:endParaRPr>
            </a:p>
          </p:txBody>
        </p:sp>
      </p:grpSp>
      <p:sp>
        <p:nvSpPr>
          <p:cNvPr id="4" name="TextBox 4">
            <a:extLst>
              <a:ext uri="{FF2B5EF4-FFF2-40B4-BE49-F238E27FC236}">
                <a16:creationId xmlns:a16="http://schemas.microsoft.com/office/drawing/2014/main" id="{ED501DEA-1FF5-7C6A-EA22-2BAF6D7BD1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26745" y="2514660"/>
            <a:ext cx="13740129" cy="10387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68"/>
              </a:lnSpc>
              <a:spcBef>
                <a:spcPct val="0"/>
              </a:spcBef>
            </a:pPr>
            <a:endParaRPr lang="en-US" sz="2334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Asap"/>
              <a:sym typeface="Asap"/>
            </a:endParaRPr>
          </a:p>
          <a:p>
            <a:pPr algn="l">
              <a:lnSpc>
                <a:spcPts val="2440"/>
              </a:lnSpc>
              <a:spcBef>
                <a:spcPct val="0"/>
              </a:spcBef>
            </a:pPr>
            <a:endParaRPr lang="en-US" sz="2334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Asap"/>
              <a:sym typeface="Asap"/>
            </a:endParaRPr>
          </a:p>
          <a:p>
            <a:pPr algn="l">
              <a:lnSpc>
                <a:spcPts val="2440"/>
              </a:lnSpc>
              <a:spcBef>
                <a:spcPct val="0"/>
              </a:spcBef>
            </a:pPr>
            <a:endParaRPr lang="en-US" sz="2334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Asap"/>
              <a:sym typeface="Asap"/>
            </a:endParaRPr>
          </a:p>
        </p:txBody>
      </p:sp>
      <p:pic>
        <p:nvPicPr>
          <p:cNvPr id="5" name="object 5">
            <a:extLst>
              <a:ext uri="{FF2B5EF4-FFF2-40B4-BE49-F238E27FC236}">
                <a16:creationId xmlns:a16="http://schemas.microsoft.com/office/drawing/2014/main" id="{9F8F7617-3718-087E-ABC2-3BF2CEFAA5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78490" y="2492122"/>
            <a:ext cx="7996619" cy="4934331"/>
          </a:xfrm>
          <a:prstGeom prst="rect">
            <a:avLst/>
          </a:prstGeom>
        </p:spPr>
      </p:pic>
      <p:pic>
        <p:nvPicPr>
          <p:cNvPr id="6" name="object 5">
            <a:extLst>
              <a:ext uri="{FF2B5EF4-FFF2-40B4-BE49-F238E27FC236}">
                <a16:creationId xmlns:a16="http://schemas.microsoft.com/office/drawing/2014/main" id="{938FFE32-05E0-64C9-46EC-95006EC9D9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412893" y="2492122"/>
            <a:ext cx="8113107" cy="4934331"/>
          </a:xfrm>
          <a:prstGeom prst="rect">
            <a:avLst/>
          </a:prstGeom>
        </p:spPr>
      </p:pic>
      <p:sp>
        <p:nvSpPr>
          <p:cNvPr id="7" name="TextBox 5">
            <a:extLst>
              <a:ext uri="{FF2B5EF4-FFF2-40B4-BE49-F238E27FC236}">
                <a16:creationId xmlns:a16="http://schemas.microsoft.com/office/drawing/2014/main" id="{A5388168-8069-DF9E-D6CD-14C93713E8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783014" y="830917"/>
            <a:ext cx="13065676" cy="84766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7055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39" b="1" i="0" u="none" strike="noStrike" kern="1200" cap="none" spc="0" normalizeH="0" baseline="0" noProof="0" dirty="0">
                <a:ln>
                  <a:noFill/>
                </a:ln>
                <a:solidFill>
                  <a:srgbClr val="39870C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sap Bold"/>
                <a:sym typeface="Asap Bold"/>
              </a:rPr>
              <a:t>Monitor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1315FC8C-8C32-67E0-9340-26C40A1E04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71852" y="8718844"/>
            <a:ext cx="9144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dirty="0">
                <a:hlinkClick r:id="rId4"/>
              </a:rPr>
              <a:t>Beschikbare informatie en instellingen op productieomgeving en pre-productieomgeving DSO (kruismatrix) | Informatiepunt Leefomgeving</a:t>
            </a:r>
            <a:endParaRPr lang="nl-NL" dirty="0"/>
          </a:p>
        </p:txBody>
      </p:sp>
      <p:sp>
        <p:nvSpPr>
          <p:cNvPr id="74" name="Tekstvak 73">
            <a:extLst>
              <a:ext uri="{FF2B5EF4-FFF2-40B4-BE49-F238E27FC236}">
                <a16:creationId xmlns:a16="http://schemas.microsoft.com/office/drawing/2014/main" id="{9338BF81-A13D-8617-4E66-A84FDEF4DE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71852" y="9483820"/>
            <a:ext cx="9144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dirty="0">
                <a:hlinkClick r:id="rId5"/>
              </a:rPr>
              <a:t>Plannen voor de leefomgeving</a:t>
            </a:r>
            <a:endParaRPr lang="nl-NL" dirty="0"/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9DB49612-F7FF-59BC-2C19-1F3089D469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71852" y="8230867"/>
            <a:ext cx="9144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dirty="0">
                <a:hlinkClick r:id="rId6"/>
              </a:rPr>
              <a:t>Dashboard gebruik </a:t>
            </a:r>
            <a:r>
              <a:rPr lang="nl-NL" dirty="0" err="1">
                <a:hlinkClick r:id="rId6"/>
              </a:rPr>
              <a:t>Vergunningcheck</a:t>
            </a:r>
            <a:r>
              <a:rPr lang="nl-NL" dirty="0">
                <a:hlinkClick r:id="rId6"/>
              </a:rPr>
              <a:t> Omgevingsloket | Informatiepunt Leefomgeving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5371055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2769D4-837F-98C6-265B-93FE8AADCF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A02BE7C6-66E2-8514-D21E-94976488E0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10071000"/>
            <a:ext cx="18288000" cy="216000"/>
            <a:chOff x="0" y="0"/>
            <a:chExt cx="24384000" cy="288000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D2BF0CC7-E67D-5A3E-FA3D-1F0A53ED3FEB}"/>
                </a:ext>
              </a:extLst>
            </p:cNvPr>
            <p:cNvSpPr/>
            <p:nvPr/>
          </p:nvSpPr>
          <p:spPr>
            <a:xfrm>
              <a:off x="0" y="0"/>
              <a:ext cx="24384000" cy="288036"/>
            </a:xfrm>
            <a:custGeom>
              <a:avLst/>
              <a:gdLst/>
              <a:ahLst/>
              <a:cxnLst/>
              <a:rect l="l" t="t" r="r" b="b"/>
              <a:pathLst>
                <a:path w="24384000" h="288036">
                  <a:moveTo>
                    <a:pt x="0" y="0"/>
                  </a:moveTo>
                  <a:lnTo>
                    <a:pt x="24384000" y="0"/>
                  </a:lnTo>
                  <a:lnTo>
                    <a:pt x="24384000" y="288036"/>
                  </a:lnTo>
                  <a:lnTo>
                    <a:pt x="0" y="288036"/>
                  </a:lnTo>
                  <a:close/>
                </a:path>
              </a:pathLst>
            </a:custGeom>
            <a:gradFill rotWithShape="1">
              <a:gsLst>
                <a:gs pos="0">
                  <a:srgbClr val="8EB83C">
                    <a:alpha val="100000"/>
                  </a:srgbClr>
                </a:gs>
                <a:gs pos="34000">
                  <a:srgbClr val="50987D">
                    <a:alpha val="100000"/>
                  </a:srgbClr>
                </a:gs>
                <a:gs pos="67000">
                  <a:srgbClr val="2482AC">
                    <a:alpha val="100000"/>
                  </a:srgbClr>
                </a:gs>
                <a:gs pos="100000">
                  <a:srgbClr val="147ABF">
                    <a:alpha val="100000"/>
                  </a:srgbClr>
                </a:gs>
              </a:gsLst>
              <a:lin ang="10800000"/>
            </a:gradFill>
          </p:spPr>
          <p:txBody>
            <a:bodyPr/>
            <a:lstStyle/>
            <a:p>
              <a:endParaRPr lang="nl-NL" dirty="0">
                <a:latin typeface="Verdana" panose="020B0604030504040204" pitchFamily="34" charset="0"/>
              </a:endParaRPr>
            </a:p>
          </p:txBody>
        </p:sp>
      </p:grpSp>
      <p:sp>
        <p:nvSpPr>
          <p:cNvPr id="4" name="TextBox 4">
            <a:extLst>
              <a:ext uri="{FF2B5EF4-FFF2-40B4-BE49-F238E27FC236}">
                <a16:creationId xmlns:a16="http://schemas.microsoft.com/office/drawing/2014/main" id="{1B1CAE1E-F536-9A20-C044-5613CC71EE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26745" y="2514660"/>
            <a:ext cx="13740129" cy="10387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68"/>
              </a:lnSpc>
              <a:spcBef>
                <a:spcPct val="0"/>
              </a:spcBef>
            </a:pPr>
            <a:endParaRPr lang="en-US" sz="2334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Asap"/>
              <a:sym typeface="Asap"/>
            </a:endParaRPr>
          </a:p>
          <a:p>
            <a:pPr algn="l">
              <a:lnSpc>
                <a:spcPts val="2440"/>
              </a:lnSpc>
              <a:spcBef>
                <a:spcPct val="0"/>
              </a:spcBef>
            </a:pPr>
            <a:endParaRPr lang="en-US" sz="2334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Asap"/>
              <a:sym typeface="Asap"/>
            </a:endParaRPr>
          </a:p>
          <a:p>
            <a:pPr algn="l">
              <a:lnSpc>
                <a:spcPts val="2440"/>
              </a:lnSpc>
              <a:spcBef>
                <a:spcPct val="0"/>
              </a:spcBef>
            </a:pPr>
            <a:endParaRPr lang="en-US" sz="2334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Asap"/>
              <a:sym typeface="Asap"/>
            </a:endParaRPr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E3A30DCD-CCB9-EF9A-D2DC-594158B133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133600" y="1602267"/>
            <a:ext cx="13446732" cy="85725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Verdana" panose="020B0604030504040204" pitchFamily="34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400" b="1" i="0" u="none" strike="noStrike" kern="1200" cap="none" spc="0" normalizeH="0" baseline="0" noProof="0" dirty="0">
                <a:ln>
                  <a:noFill/>
                </a:ln>
                <a:solidFill>
                  <a:srgbClr val="39870C"/>
                </a:solidFill>
                <a:effectLst/>
                <a:uLnTx/>
                <a:uFillTx/>
                <a:latin typeface="Verdana" panose="020B0604030504040204" pitchFamily="34" charset="0"/>
                <a:ea typeface="+mj-ea"/>
                <a:cs typeface="+mj-cs"/>
              </a:rPr>
              <a:t>DURF te zeggen dat het goed genoeg is</a:t>
            </a:r>
          </a:p>
        </p:txBody>
      </p:sp>
      <p:graphicFrame>
        <p:nvGraphicFramePr>
          <p:cNvPr id="11" name="Tabel 10">
            <a:extLst>
              <a:ext uri="{FF2B5EF4-FFF2-40B4-BE49-F238E27FC236}">
                <a16:creationId xmlns:a16="http://schemas.microsoft.com/office/drawing/2014/main" id="{012E3F4A-1956-C6A2-BBD4-3A97C945D1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1401377"/>
              </p:ext>
            </p:extLst>
          </p:nvPr>
        </p:nvGraphicFramePr>
        <p:xfrm>
          <a:off x="582008" y="3401632"/>
          <a:ext cx="5478235" cy="27813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55091">
                  <a:extLst>
                    <a:ext uri="{9D8B030D-6E8A-4147-A177-3AD203B41FA5}">
                      <a16:colId xmlns:a16="http://schemas.microsoft.com/office/drawing/2014/main" val="462933226"/>
                    </a:ext>
                  </a:extLst>
                </a:gridCol>
                <a:gridCol w="2123144">
                  <a:extLst>
                    <a:ext uri="{9D8B030D-6E8A-4147-A177-3AD203B41FA5}">
                      <a16:colId xmlns:a16="http://schemas.microsoft.com/office/drawing/2014/main" val="2443593398"/>
                    </a:ext>
                  </a:extLst>
                </a:gridCol>
              </a:tblGrid>
              <a:tr h="556260">
                <a:tc>
                  <a:txBody>
                    <a:bodyPr/>
                    <a:lstStyle/>
                    <a:p>
                      <a:r>
                        <a:rPr lang="nl-NL" sz="2700" dirty="0">
                          <a:latin typeface="Verdana" panose="020B0604030504040204" pitchFamily="34" charset="0"/>
                        </a:rPr>
                        <a:t>Bestuurslaag</a:t>
                      </a:r>
                    </a:p>
                  </a:txBody>
                  <a:tcPr marL="137160" marR="137160" marT="68580" marB="68580"/>
                </a:tc>
                <a:tc>
                  <a:txBody>
                    <a:bodyPr/>
                    <a:lstStyle/>
                    <a:p>
                      <a:r>
                        <a:rPr lang="nl-NL" sz="2700" dirty="0">
                          <a:latin typeface="Verdana" panose="020B0604030504040204" pitchFamily="34" charset="0"/>
                        </a:rPr>
                        <a:t>Compleet</a:t>
                      </a:r>
                    </a:p>
                  </a:txBody>
                  <a:tcPr marL="137160" marR="137160" marT="68580" marB="68580"/>
                </a:tc>
                <a:extLst>
                  <a:ext uri="{0D108BD9-81ED-4DB2-BD59-A6C34878D82A}">
                    <a16:rowId xmlns:a16="http://schemas.microsoft.com/office/drawing/2014/main" val="1013118795"/>
                  </a:ext>
                </a:extLst>
              </a:tr>
              <a:tr h="556260">
                <a:tc>
                  <a:txBody>
                    <a:bodyPr/>
                    <a:lstStyle/>
                    <a:p>
                      <a:r>
                        <a:rPr lang="nl-NL" sz="2700" dirty="0">
                          <a:latin typeface="Verdana" panose="020B0604030504040204" pitchFamily="34" charset="0"/>
                        </a:rPr>
                        <a:t>Gemeente</a:t>
                      </a:r>
                    </a:p>
                  </a:txBody>
                  <a:tcPr marL="137160" marR="137160" marT="68580" marB="68580"/>
                </a:tc>
                <a:tc>
                  <a:txBody>
                    <a:bodyPr/>
                    <a:lstStyle/>
                    <a:p>
                      <a:endParaRPr lang="nl-NL" sz="2700" dirty="0">
                        <a:latin typeface="Verdana" panose="020B0604030504040204" pitchFamily="34" charset="0"/>
                      </a:endParaRPr>
                    </a:p>
                  </a:txBody>
                  <a:tcPr marL="137160" marR="137160" marT="68580" marB="68580"/>
                </a:tc>
                <a:extLst>
                  <a:ext uri="{0D108BD9-81ED-4DB2-BD59-A6C34878D82A}">
                    <a16:rowId xmlns:a16="http://schemas.microsoft.com/office/drawing/2014/main" val="296670384"/>
                  </a:ext>
                </a:extLst>
              </a:tr>
              <a:tr h="556260">
                <a:tc>
                  <a:txBody>
                    <a:bodyPr/>
                    <a:lstStyle/>
                    <a:p>
                      <a:r>
                        <a:rPr lang="nl-NL" sz="2700" dirty="0">
                          <a:latin typeface="Verdana" panose="020B0604030504040204" pitchFamily="34" charset="0"/>
                        </a:rPr>
                        <a:t>Provincie</a:t>
                      </a:r>
                    </a:p>
                  </a:txBody>
                  <a:tcPr marL="137160" marR="137160" marT="68580" marB="68580"/>
                </a:tc>
                <a:tc>
                  <a:txBody>
                    <a:bodyPr/>
                    <a:lstStyle/>
                    <a:p>
                      <a:endParaRPr lang="nl-NL" sz="2700" dirty="0">
                        <a:latin typeface="Verdana" panose="020B0604030504040204" pitchFamily="34" charset="0"/>
                      </a:endParaRPr>
                    </a:p>
                  </a:txBody>
                  <a:tcPr marL="137160" marR="137160" marT="68580" marB="68580"/>
                </a:tc>
                <a:extLst>
                  <a:ext uri="{0D108BD9-81ED-4DB2-BD59-A6C34878D82A}">
                    <a16:rowId xmlns:a16="http://schemas.microsoft.com/office/drawing/2014/main" val="198041173"/>
                  </a:ext>
                </a:extLst>
              </a:tr>
              <a:tr h="556260">
                <a:tc>
                  <a:txBody>
                    <a:bodyPr/>
                    <a:lstStyle/>
                    <a:p>
                      <a:r>
                        <a:rPr lang="nl-NL" sz="2700" dirty="0">
                          <a:latin typeface="Verdana" panose="020B0604030504040204" pitchFamily="34" charset="0"/>
                        </a:rPr>
                        <a:t>Waterschap</a:t>
                      </a:r>
                    </a:p>
                  </a:txBody>
                  <a:tcPr marL="137160" marR="137160" marT="68580" marB="68580"/>
                </a:tc>
                <a:tc>
                  <a:txBody>
                    <a:bodyPr/>
                    <a:lstStyle/>
                    <a:p>
                      <a:endParaRPr lang="nl-NL" sz="2700" dirty="0">
                        <a:latin typeface="Verdana" panose="020B0604030504040204" pitchFamily="34" charset="0"/>
                      </a:endParaRPr>
                    </a:p>
                  </a:txBody>
                  <a:tcPr marL="137160" marR="137160" marT="68580" marB="68580"/>
                </a:tc>
                <a:extLst>
                  <a:ext uri="{0D108BD9-81ED-4DB2-BD59-A6C34878D82A}">
                    <a16:rowId xmlns:a16="http://schemas.microsoft.com/office/drawing/2014/main" val="2873464966"/>
                  </a:ext>
                </a:extLst>
              </a:tr>
              <a:tr h="556260">
                <a:tc>
                  <a:txBody>
                    <a:bodyPr/>
                    <a:lstStyle/>
                    <a:p>
                      <a:r>
                        <a:rPr lang="nl-NL" sz="2700" dirty="0">
                          <a:latin typeface="Verdana" panose="020B0604030504040204" pitchFamily="34" charset="0"/>
                        </a:rPr>
                        <a:t>Rijk</a:t>
                      </a:r>
                    </a:p>
                  </a:txBody>
                  <a:tcPr marL="137160" marR="137160" marT="68580" marB="68580"/>
                </a:tc>
                <a:tc>
                  <a:txBody>
                    <a:bodyPr/>
                    <a:lstStyle/>
                    <a:p>
                      <a:endParaRPr lang="nl-NL" sz="2700" dirty="0">
                        <a:latin typeface="Verdana" panose="020B0604030504040204" pitchFamily="34" charset="0"/>
                      </a:endParaRPr>
                    </a:p>
                  </a:txBody>
                  <a:tcPr marL="137160" marR="137160" marT="68580" marB="68580"/>
                </a:tc>
                <a:extLst>
                  <a:ext uri="{0D108BD9-81ED-4DB2-BD59-A6C34878D82A}">
                    <a16:rowId xmlns:a16="http://schemas.microsoft.com/office/drawing/2014/main" val="1571180922"/>
                  </a:ext>
                </a:extLst>
              </a:tr>
            </a:tbl>
          </a:graphicData>
        </a:graphic>
      </p:graphicFrame>
      <p:pic>
        <p:nvPicPr>
          <p:cNvPr id="1026" name="Picture 2">
            <a:extLst>
              <a:ext uri="{FF2B5EF4-FFF2-40B4-BE49-F238E27FC236}">
                <a16:creationId xmlns:a16="http://schemas.microsoft.com/office/drawing/2014/main" id="{797D1E87-50C9-6A58-461C-22AC767460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9932" y="4036198"/>
            <a:ext cx="390972" cy="390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88FE30A5-ACB8-47ED-51F0-7DAF20F02F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9932" y="4633230"/>
            <a:ext cx="390972" cy="390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7A512415-779E-501E-3F51-8CDAA07A4E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9932" y="5157394"/>
            <a:ext cx="390972" cy="390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5401C3F9-E158-7BFA-ADB6-1EDF6C368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9932" y="5681559"/>
            <a:ext cx="390972" cy="390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Afbeelding 25">
            <a:extLst>
              <a:ext uri="{FF2B5EF4-FFF2-40B4-BE49-F238E27FC236}">
                <a16:creationId xmlns:a16="http://schemas.microsoft.com/office/drawing/2014/main" id="{3DA4339F-990D-A0D4-BF69-FBAC0F7643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008" y="6582531"/>
            <a:ext cx="7160209" cy="1038746"/>
          </a:xfrm>
          <a:prstGeom prst="rect">
            <a:avLst/>
          </a:prstGeom>
          <a:ln>
            <a:solidFill>
              <a:schemeClr val="tx1"/>
            </a:solidFill>
          </a:ln>
        </p:spPr>
      </p:pic>
      <p:graphicFrame>
        <p:nvGraphicFramePr>
          <p:cNvPr id="6" name="Tabel 5">
            <a:extLst>
              <a:ext uri="{FF2B5EF4-FFF2-40B4-BE49-F238E27FC236}">
                <a16:creationId xmlns:a16="http://schemas.microsoft.com/office/drawing/2014/main" id="{EDF8D02C-44FA-1159-4F3D-3452152006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32507529"/>
              </p:ext>
            </p:extLst>
          </p:nvPr>
        </p:nvGraphicFramePr>
        <p:xfrm>
          <a:off x="10896600" y="3429000"/>
          <a:ext cx="5478235" cy="27813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62518">
                  <a:extLst>
                    <a:ext uri="{9D8B030D-6E8A-4147-A177-3AD203B41FA5}">
                      <a16:colId xmlns:a16="http://schemas.microsoft.com/office/drawing/2014/main" val="462933226"/>
                    </a:ext>
                  </a:extLst>
                </a:gridCol>
                <a:gridCol w="2215717">
                  <a:extLst>
                    <a:ext uri="{9D8B030D-6E8A-4147-A177-3AD203B41FA5}">
                      <a16:colId xmlns:a16="http://schemas.microsoft.com/office/drawing/2014/main" val="2443593398"/>
                    </a:ext>
                  </a:extLst>
                </a:gridCol>
              </a:tblGrid>
              <a:tr h="556260">
                <a:tc>
                  <a:txBody>
                    <a:bodyPr/>
                    <a:lstStyle/>
                    <a:p>
                      <a:r>
                        <a:rPr lang="nl-NL" sz="2700" dirty="0">
                          <a:latin typeface="Verdana" panose="020B0604030504040204" pitchFamily="34" charset="0"/>
                        </a:rPr>
                        <a:t>Bestuurslaag</a:t>
                      </a:r>
                    </a:p>
                  </a:txBody>
                  <a:tcPr marL="137160" marR="137160" marT="68580" marB="68580"/>
                </a:tc>
                <a:tc>
                  <a:txBody>
                    <a:bodyPr/>
                    <a:lstStyle/>
                    <a:p>
                      <a:r>
                        <a:rPr lang="nl-NL" sz="2700" dirty="0">
                          <a:latin typeface="Verdana" panose="020B0604030504040204" pitchFamily="34" charset="0"/>
                        </a:rPr>
                        <a:t>Compleet</a:t>
                      </a:r>
                    </a:p>
                  </a:txBody>
                  <a:tcPr marL="137160" marR="137160" marT="68580" marB="68580"/>
                </a:tc>
                <a:extLst>
                  <a:ext uri="{0D108BD9-81ED-4DB2-BD59-A6C34878D82A}">
                    <a16:rowId xmlns:a16="http://schemas.microsoft.com/office/drawing/2014/main" val="1013118795"/>
                  </a:ext>
                </a:extLst>
              </a:tr>
              <a:tr h="556260">
                <a:tc>
                  <a:txBody>
                    <a:bodyPr/>
                    <a:lstStyle/>
                    <a:p>
                      <a:r>
                        <a:rPr lang="nl-NL" sz="2700" dirty="0">
                          <a:latin typeface="Verdana" panose="020B0604030504040204" pitchFamily="34" charset="0"/>
                        </a:rPr>
                        <a:t>Gemeente</a:t>
                      </a:r>
                    </a:p>
                  </a:txBody>
                  <a:tcPr marL="137160" marR="137160" marT="68580" marB="68580"/>
                </a:tc>
                <a:tc>
                  <a:txBody>
                    <a:bodyPr/>
                    <a:lstStyle/>
                    <a:p>
                      <a:endParaRPr lang="nl-NL" sz="2700" dirty="0">
                        <a:latin typeface="Verdana" panose="020B0604030504040204" pitchFamily="34" charset="0"/>
                      </a:endParaRPr>
                    </a:p>
                  </a:txBody>
                  <a:tcPr marL="137160" marR="137160" marT="68580" marB="68580"/>
                </a:tc>
                <a:extLst>
                  <a:ext uri="{0D108BD9-81ED-4DB2-BD59-A6C34878D82A}">
                    <a16:rowId xmlns:a16="http://schemas.microsoft.com/office/drawing/2014/main" val="296670384"/>
                  </a:ext>
                </a:extLst>
              </a:tr>
              <a:tr h="556260">
                <a:tc>
                  <a:txBody>
                    <a:bodyPr/>
                    <a:lstStyle/>
                    <a:p>
                      <a:r>
                        <a:rPr lang="nl-NL" sz="2700" dirty="0">
                          <a:latin typeface="Verdana" panose="020B0604030504040204" pitchFamily="34" charset="0"/>
                        </a:rPr>
                        <a:t>Provincie</a:t>
                      </a:r>
                    </a:p>
                  </a:txBody>
                  <a:tcPr marL="137160" marR="137160" marT="68580" marB="68580"/>
                </a:tc>
                <a:tc>
                  <a:txBody>
                    <a:bodyPr/>
                    <a:lstStyle/>
                    <a:p>
                      <a:endParaRPr lang="nl-NL" sz="2700" dirty="0">
                        <a:latin typeface="Verdana" panose="020B0604030504040204" pitchFamily="34" charset="0"/>
                      </a:endParaRPr>
                    </a:p>
                  </a:txBody>
                  <a:tcPr marL="137160" marR="137160" marT="68580" marB="68580"/>
                </a:tc>
                <a:extLst>
                  <a:ext uri="{0D108BD9-81ED-4DB2-BD59-A6C34878D82A}">
                    <a16:rowId xmlns:a16="http://schemas.microsoft.com/office/drawing/2014/main" val="198041173"/>
                  </a:ext>
                </a:extLst>
              </a:tr>
              <a:tr h="556260">
                <a:tc>
                  <a:txBody>
                    <a:bodyPr/>
                    <a:lstStyle/>
                    <a:p>
                      <a:r>
                        <a:rPr lang="nl-NL" sz="2700" dirty="0">
                          <a:latin typeface="Verdana" panose="020B0604030504040204" pitchFamily="34" charset="0"/>
                        </a:rPr>
                        <a:t>Waterschap</a:t>
                      </a:r>
                    </a:p>
                  </a:txBody>
                  <a:tcPr marL="137160" marR="137160" marT="68580" marB="68580"/>
                </a:tc>
                <a:tc>
                  <a:txBody>
                    <a:bodyPr/>
                    <a:lstStyle/>
                    <a:p>
                      <a:endParaRPr lang="nl-NL" sz="2700" dirty="0">
                        <a:latin typeface="Verdana" panose="020B0604030504040204" pitchFamily="34" charset="0"/>
                      </a:endParaRPr>
                    </a:p>
                  </a:txBody>
                  <a:tcPr marL="137160" marR="137160" marT="68580" marB="68580"/>
                </a:tc>
                <a:extLst>
                  <a:ext uri="{0D108BD9-81ED-4DB2-BD59-A6C34878D82A}">
                    <a16:rowId xmlns:a16="http://schemas.microsoft.com/office/drawing/2014/main" val="2873464966"/>
                  </a:ext>
                </a:extLst>
              </a:tr>
              <a:tr h="556260">
                <a:tc>
                  <a:txBody>
                    <a:bodyPr/>
                    <a:lstStyle/>
                    <a:p>
                      <a:r>
                        <a:rPr lang="nl-NL" sz="2700" dirty="0">
                          <a:latin typeface="Verdana" panose="020B0604030504040204" pitchFamily="34" charset="0"/>
                        </a:rPr>
                        <a:t>Rijk</a:t>
                      </a:r>
                    </a:p>
                  </a:txBody>
                  <a:tcPr marL="137160" marR="137160" marT="68580" marB="68580"/>
                </a:tc>
                <a:tc>
                  <a:txBody>
                    <a:bodyPr/>
                    <a:lstStyle/>
                    <a:p>
                      <a:endParaRPr lang="nl-NL" sz="2700" dirty="0">
                        <a:latin typeface="Verdana" panose="020B0604030504040204" pitchFamily="34" charset="0"/>
                      </a:endParaRPr>
                    </a:p>
                  </a:txBody>
                  <a:tcPr marL="137160" marR="137160" marT="68580" marB="68580"/>
                </a:tc>
                <a:extLst>
                  <a:ext uri="{0D108BD9-81ED-4DB2-BD59-A6C34878D82A}">
                    <a16:rowId xmlns:a16="http://schemas.microsoft.com/office/drawing/2014/main" val="1571180922"/>
                  </a:ext>
                </a:extLst>
              </a:tr>
            </a:tbl>
          </a:graphicData>
        </a:graphic>
      </p:graphicFrame>
      <p:pic>
        <p:nvPicPr>
          <p:cNvPr id="7" name="Picture 2">
            <a:extLst>
              <a:ext uri="{FF2B5EF4-FFF2-40B4-BE49-F238E27FC236}">
                <a16:creationId xmlns:a16="http://schemas.microsoft.com/office/drawing/2014/main" id="{5C4086CC-8C07-899E-C396-16C9E74BE7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46642" y="4063566"/>
            <a:ext cx="390972" cy="390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05D8DC1E-8285-EC3B-53BC-0CC25D4E5B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46642" y="4660598"/>
            <a:ext cx="390972" cy="390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152C55F1-762B-99FA-ED5D-18D1CFDA7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46642" y="5184762"/>
            <a:ext cx="390972" cy="390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D44094A0-A0A2-2B48-98CA-F2DD1A7272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91796" y="5734773"/>
            <a:ext cx="652009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Afbeelding 15">
            <a:extLst>
              <a:ext uri="{FF2B5EF4-FFF2-40B4-BE49-F238E27FC236}">
                <a16:creationId xmlns:a16="http://schemas.microsoft.com/office/drawing/2014/main" id="{D73886A8-24F0-6B36-7F62-68C43CE571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96600" y="6550526"/>
            <a:ext cx="5105401" cy="188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8538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ep 27" descr="plaat met TR als fundament voor AI">
            <a:extLst>
              <a:ext uri="{FF2B5EF4-FFF2-40B4-BE49-F238E27FC236}">
                <a16:creationId xmlns:a16="http://schemas.microsoft.com/office/drawing/2014/main" id="{4C95A6F8-88DC-573A-0F22-C430DA3AA7A0}"/>
              </a:ext>
            </a:extLst>
          </p:cNvPr>
          <p:cNvGrpSpPr/>
          <p:nvPr/>
        </p:nvGrpSpPr>
        <p:grpSpPr>
          <a:xfrm>
            <a:off x="3048000" y="1333500"/>
            <a:ext cx="12420600" cy="7359158"/>
            <a:chOff x="3785083" y="-42543"/>
            <a:chExt cx="8055681" cy="4702434"/>
          </a:xfrm>
        </p:grpSpPr>
        <p:pic>
          <p:nvPicPr>
            <p:cNvPr id="2" name="object 4">
              <a:extLst>
                <a:ext uri="{FF2B5EF4-FFF2-40B4-BE49-F238E27FC236}">
                  <a16:creationId xmlns:a16="http://schemas.microsoft.com/office/drawing/2014/main" id="{B8D424BE-3854-779E-CB4C-7B7AD9608FD8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876603" y="-42543"/>
              <a:ext cx="3948742" cy="2616355"/>
            </a:xfrm>
            <a:prstGeom prst="rect">
              <a:avLst/>
            </a:prstGeom>
          </p:spPr>
        </p:pic>
        <p:grpSp>
          <p:nvGrpSpPr>
            <p:cNvPr id="3" name="object 3">
              <a:extLst>
                <a:ext uri="{FF2B5EF4-FFF2-40B4-BE49-F238E27FC236}">
                  <a16:creationId xmlns:a16="http://schemas.microsoft.com/office/drawing/2014/main" id="{D32646A8-4C5F-F650-0554-E7681D7D85ED}"/>
                </a:ext>
              </a:extLst>
            </p:cNvPr>
            <p:cNvGrpSpPr/>
            <p:nvPr/>
          </p:nvGrpSpPr>
          <p:grpSpPr>
            <a:xfrm>
              <a:off x="6670202" y="81345"/>
              <a:ext cx="4940265" cy="3063889"/>
              <a:chOff x="45540" y="2148217"/>
              <a:chExt cx="10369550" cy="4634230"/>
            </a:xfrm>
          </p:grpSpPr>
          <p:pic>
            <p:nvPicPr>
              <p:cNvPr id="4" name="object 4">
                <a:extLst>
                  <a:ext uri="{FF2B5EF4-FFF2-40B4-BE49-F238E27FC236}">
                    <a16:creationId xmlns:a16="http://schemas.microsoft.com/office/drawing/2014/main" id="{41FFCEDD-F39F-9D6E-8093-7CBE487E70ED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45540" y="6088484"/>
                <a:ext cx="1878120" cy="693824"/>
              </a:xfrm>
              <a:prstGeom prst="rect">
                <a:avLst/>
              </a:prstGeom>
            </p:spPr>
          </p:pic>
          <p:pic>
            <p:nvPicPr>
              <p:cNvPr id="5" name="object 5">
                <a:extLst>
                  <a:ext uri="{FF2B5EF4-FFF2-40B4-BE49-F238E27FC236}">
                    <a16:creationId xmlns:a16="http://schemas.microsoft.com/office/drawing/2014/main" id="{BB9C9DFC-D818-4998-8CF6-E8320F2A20B6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1805812" y="2148217"/>
                <a:ext cx="8609202" cy="3957320"/>
              </a:xfrm>
              <a:prstGeom prst="rect">
                <a:avLst/>
              </a:prstGeom>
            </p:spPr>
          </p:pic>
        </p:grpSp>
        <p:grpSp>
          <p:nvGrpSpPr>
            <p:cNvPr id="6" name="Groep 5">
              <a:extLst>
                <a:ext uri="{FF2B5EF4-FFF2-40B4-BE49-F238E27FC236}">
                  <a16:creationId xmlns:a16="http://schemas.microsoft.com/office/drawing/2014/main" id="{26BE0EFD-B889-FC53-A7A9-224A87745987}"/>
                </a:ext>
              </a:extLst>
            </p:cNvPr>
            <p:cNvGrpSpPr/>
            <p:nvPr/>
          </p:nvGrpSpPr>
          <p:grpSpPr>
            <a:xfrm>
              <a:off x="3809926" y="2641191"/>
              <a:ext cx="8030838" cy="695351"/>
              <a:chOff x="411472" y="1511795"/>
              <a:chExt cx="11114920" cy="862965"/>
            </a:xfrm>
          </p:grpSpPr>
          <p:grpSp>
            <p:nvGrpSpPr>
              <p:cNvPr id="7" name="object 3">
                <a:extLst>
                  <a:ext uri="{FF2B5EF4-FFF2-40B4-BE49-F238E27FC236}">
                    <a16:creationId xmlns:a16="http://schemas.microsoft.com/office/drawing/2014/main" id="{8E567A4E-F257-369C-AD36-C10978381A90}"/>
                  </a:ext>
                </a:extLst>
              </p:cNvPr>
              <p:cNvGrpSpPr/>
              <p:nvPr/>
            </p:nvGrpSpPr>
            <p:grpSpPr>
              <a:xfrm>
                <a:off x="411472" y="1520875"/>
                <a:ext cx="3938270" cy="844550"/>
                <a:chOff x="411472" y="1520875"/>
                <a:chExt cx="3938270" cy="844550"/>
              </a:xfrm>
            </p:grpSpPr>
            <p:pic>
              <p:nvPicPr>
                <p:cNvPr id="19" name="object 4">
                  <a:extLst>
                    <a:ext uri="{FF2B5EF4-FFF2-40B4-BE49-F238E27FC236}">
                      <a16:creationId xmlns:a16="http://schemas.microsoft.com/office/drawing/2014/main" id="{C0D51A01-26BB-F689-105B-E85F266E86F1}"/>
                    </a:ext>
                  </a:extLst>
                </p:cNvPr>
                <p:cNvPicPr/>
                <p:nvPr/>
              </p:nvPicPr>
              <p:blipFill>
                <a:blip r:embed="rId5" cstate="print"/>
                <a:stretch>
                  <a:fillRect/>
                </a:stretch>
              </p:blipFill>
              <p:spPr>
                <a:xfrm>
                  <a:off x="411472" y="1520875"/>
                  <a:ext cx="3938030" cy="844436"/>
                </a:xfrm>
                <a:prstGeom prst="rect">
                  <a:avLst/>
                </a:prstGeom>
              </p:spPr>
            </p:pic>
            <p:pic>
              <p:nvPicPr>
                <p:cNvPr id="20" name="object 5">
                  <a:extLst>
                    <a:ext uri="{FF2B5EF4-FFF2-40B4-BE49-F238E27FC236}">
                      <a16:creationId xmlns:a16="http://schemas.microsoft.com/office/drawing/2014/main" id="{1873A710-09F7-46F4-CB2B-CBB528C7715C}"/>
                    </a:ext>
                  </a:extLst>
                </p:cNvPr>
                <p:cNvPicPr/>
                <p:nvPr/>
              </p:nvPicPr>
              <p:blipFill>
                <a:blip r:embed="rId6" cstate="print"/>
                <a:stretch>
                  <a:fillRect/>
                </a:stretch>
              </p:blipFill>
              <p:spPr>
                <a:xfrm>
                  <a:off x="618743" y="1679409"/>
                  <a:ext cx="3334511" cy="594398"/>
                </a:xfrm>
                <a:prstGeom prst="rect">
                  <a:avLst/>
                </a:prstGeom>
              </p:spPr>
            </p:pic>
            <p:pic>
              <p:nvPicPr>
                <p:cNvPr id="21" name="object 6">
                  <a:extLst>
                    <a:ext uri="{FF2B5EF4-FFF2-40B4-BE49-F238E27FC236}">
                      <a16:creationId xmlns:a16="http://schemas.microsoft.com/office/drawing/2014/main" id="{20FBC6D8-EB1B-C8B0-D028-052ACEC93C8C}"/>
                    </a:ext>
                  </a:extLst>
                </p:cNvPr>
                <p:cNvPicPr/>
                <p:nvPr/>
              </p:nvPicPr>
              <p:blipFill>
                <a:blip r:embed="rId7" cstate="print"/>
                <a:stretch>
                  <a:fillRect/>
                </a:stretch>
              </p:blipFill>
              <p:spPr>
                <a:xfrm>
                  <a:off x="461822" y="1551686"/>
                  <a:ext cx="3842334" cy="748156"/>
                </a:xfrm>
                <a:prstGeom prst="rect">
                  <a:avLst/>
                </a:prstGeom>
              </p:spPr>
            </p:pic>
          </p:grpSp>
          <p:sp>
            <p:nvSpPr>
              <p:cNvPr id="8" name="object 7">
                <a:extLst>
                  <a:ext uri="{FF2B5EF4-FFF2-40B4-BE49-F238E27FC236}">
                    <a16:creationId xmlns:a16="http://schemas.microsoft.com/office/drawing/2014/main" id="{6F8AB13E-F4E7-0EC4-1B62-3650F417445E}"/>
                  </a:ext>
                </a:extLst>
              </p:cNvPr>
              <p:cNvSpPr txBox="1"/>
              <p:nvPr/>
            </p:nvSpPr>
            <p:spPr>
              <a:xfrm>
                <a:off x="802943" y="1776476"/>
                <a:ext cx="2969896" cy="449501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 marL="12700">
                  <a:lnSpc>
                    <a:spcPct val="100000"/>
                  </a:lnSpc>
                  <a:spcBef>
                    <a:spcPts val="100"/>
                  </a:spcBef>
                </a:pPr>
                <a:r>
                  <a:rPr spc="-20" dirty="0">
                    <a:solidFill>
                      <a:srgbClr val="FFFFFF"/>
                    </a:solidFill>
                    <a:latin typeface="Verdana" panose="020B0604030504040204" pitchFamily="34" charset="0"/>
                    <a:cs typeface="Tahoma"/>
                  </a:rPr>
                  <a:t>Aanleveren</a:t>
                </a:r>
                <a:r>
                  <a:rPr spc="-155" dirty="0">
                    <a:solidFill>
                      <a:srgbClr val="FFFFFF"/>
                    </a:solidFill>
                    <a:latin typeface="Verdana" panose="020B0604030504040204" pitchFamily="34" charset="0"/>
                    <a:cs typeface="Tahoma"/>
                  </a:rPr>
                  <a:t> </a:t>
                </a:r>
                <a:r>
                  <a:rPr dirty="0">
                    <a:solidFill>
                      <a:srgbClr val="FFFFFF"/>
                    </a:solidFill>
                    <a:latin typeface="Verdana" panose="020B0604030504040204" pitchFamily="34" charset="0"/>
                    <a:cs typeface="Tahoma"/>
                  </a:rPr>
                  <a:t>toepasbare</a:t>
                </a:r>
                <a:r>
                  <a:rPr spc="-175" dirty="0">
                    <a:solidFill>
                      <a:srgbClr val="FFFFFF"/>
                    </a:solidFill>
                    <a:latin typeface="Verdana" panose="020B0604030504040204" pitchFamily="34" charset="0"/>
                    <a:cs typeface="Tahoma"/>
                  </a:rPr>
                  <a:t> </a:t>
                </a:r>
                <a:r>
                  <a:rPr spc="-10" dirty="0">
                    <a:solidFill>
                      <a:srgbClr val="FFFFFF"/>
                    </a:solidFill>
                    <a:latin typeface="Verdana" panose="020B0604030504040204" pitchFamily="34" charset="0"/>
                    <a:cs typeface="Tahoma"/>
                  </a:rPr>
                  <a:t>regels</a:t>
                </a:r>
                <a:endParaRPr dirty="0">
                  <a:latin typeface="Verdana" panose="020B0604030504040204" pitchFamily="34" charset="0"/>
                  <a:cs typeface="Tahoma"/>
                </a:endParaRPr>
              </a:p>
            </p:txBody>
          </p:sp>
          <p:grpSp>
            <p:nvGrpSpPr>
              <p:cNvPr id="9" name="object 8">
                <a:extLst>
                  <a:ext uri="{FF2B5EF4-FFF2-40B4-BE49-F238E27FC236}">
                    <a16:creationId xmlns:a16="http://schemas.microsoft.com/office/drawing/2014/main" id="{2B8F6810-FDB5-07D0-5F7E-6C4301D307C8}"/>
                  </a:ext>
                </a:extLst>
              </p:cNvPr>
              <p:cNvGrpSpPr/>
              <p:nvPr/>
            </p:nvGrpSpPr>
            <p:grpSpPr>
              <a:xfrm>
                <a:off x="3986784" y="1511795"/>
                <a:ext cx="3956685" cy="862965"/>
                <a:chOff x="3986784" y="1511795"/>
                <a:chExt cx="3956685" cy="862965"/>
              </a:xfrm>
            </p:grpSpPr>
            <p:pic>
              <p:nvPicPr>
                <p:cNvPr id="16" name="object 9">
                  <a:extLst>
                    <a:ext uri="{FF2B5EF4-FFF2-40B4-BE49-F238E27FC236}">
                      <a16:creationId xmlns:a16="http://schemas.microsoft.com/office/drawing/2014/main" id="{ECDD5960-A220-4376-15BA-90EB448FEFF7}"/>
                    </a:ext>
                  </a:extLst>
                </p:cNvPr>
                <p:cNvPicPr/>
                <p:nvPr/>
              </p:nvPicPr>
              <p:blipFill>
                <a:blip r:embed="rId8" cstate="print"/>
                <a:stretch>
                  <a:fillRect/>
                </a:stretch>
              </p:blipFill>
              <p:spPr>
                <a:xfrm>
                  <a:off x="3986784" y="1511795"/>
                  <a:ext cx="3956304" cy="862596"/>
                </a:xfrm>
                <a:prstGeom prst="rect">
                  <a:avLst/>
                </a:prstGeom>
              </p:spPr>
            </p:pic>
            <p:pic>
              <p:nvPicPr>
                <p:cNvPr id="17" name="object 10">
                  <a:extLst>
                    <a:ext uri="{FF2B5EF4-FFF2-40B4-BE49-F238E27FC236}">
                      <a16:creationId xmlns:a16="http://schemas.microsoft.com/office/drawing/2014/main" id="{BE6FEB9B-AB81-1B04-5E31-9AC9CD7B175D}"/>
                    </a:ext>
                  </a:extLst>
                </p:cNvPr>
                <p:cNvPicPr/>
                <p:nvPr/>
              </p:nvPicPr>
              <p:blipFill>
                <a:blip r:embed="rId9" cstate="print"/>
                <a:stretch>
                  <a:fillRect/>
                </a:stretch>
              </p:blipFill>
              <p:spPr>
                <a:xfrm>
                  <a:off x="4561332" y="1679409"/>
                  <a:ext cx="2802636" cy="594398"/>
                </a:xfrm>
                <a:prstGeom prst="rect">
                  <a:avLst/>
                </a:prstGeom>
              </p:spPr>
            </p:pic>
            <p:pic>
              <p:nvPicPr>
                <p:cNvPr id="18" name="object 11">
                  <a:extLst>
                    <a:ext uri="{FF2B5EF4-FFF2-40B4-BE49-F238E27FC236}">
                      <a16:creationId xmlns:a16="http://schemas.microsoft.com/office/drawing/2014/main" id="{52F56123-41FA-4087-7B6F-315610FCF16A}"/>
                    </a:ext>
                  </a:extLst>
                </p:cNvPr>
                <p:cNvPicPr/>
                <p:nvPr/>
              </p:nvPicPr>
              <p:blipFill>
                <a:blip r:embed="rId10" cstate="print"/>
                <a:stretch>
                  <a:fillRect/>
                </a:stretch>
              </p:blipFill>
              <p:spPr>
                <a:xfrm>
                  <a:off x="4045585" y="1551686"/>
                  <a:ext cx="3842258" cy="748156"/>
                </a:xfrm>
                <a:prstGeom prst="rect">
                  <a:avLst/>
                </a:prstGeom>
              </p:spPr>
            </p:pic>
          </p:grpSp>
          <p:sp>
            <p:nvSpPr>
              <p:cNvPr id="10" name="object 12">
                <a:extLst>
                  <a:ext uri="{FF2B5EF4-FFF2-40B4-BE49-F238E27FC236}">
                    <a16:creationId xmlns:a16="http://schemas.microsoft.com/office/drawing/2014/main" id="{513357E3-7FB9-71E5-540A-6C5112FF2FFB}"/>
                  </a:ext>
                </a:extLst>
              </p:cNvPr>
              <p:cNvSpPr txBox="1"/>
              <p:nvPr/>
            </p:nvSpPr>
            <p:spPr>
              <a:xfrm>
                <a:off x="4746497" y="1776476"/>
                <a:ext cx="2438401" cy="449501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 marL="12700">
                  <a:lnSpc>
                    <a:spcPct val="100000"/>
                  </a:lnSpc>
                  <a:spcBef>
                    <a:spcPts val="100"/>
                  </a:spcBef>
                </a:pPr>
                <a:r>
                  <a:rPr spc="-10" dirty="0">
                    <a:solidFill>
                      <a:srgbClr val="FFFFFF"/>
                    </a:solidFill>
                    <a:latin typeface="Verdana" panose="020B0604030504040204" pitchFamily="34" charset="0"/>
                    <a:cs typeface="Tahoma"/>
                  </a:rPr>
                  <a:t>Verwerken</a:t>
                </a:r>
                <a:r>
                  <a:rPr spc="-200" dirty="0">
                    <a:solidFill>
                      <a:srgbClr val="FFFFFF"/>
                    </a:solidFill>
                    <a:latin typeface="Verdana" panose="020B0604030504040204" pitchFamily="34" charset="0"/>
                    <a:cs typeface="Tahoma"/>
                  </a:rPr>
                  <a:t> </a:t>
                </a:r>
                <a:r>
                  <a:rPr spc="-10" dirty="0">
                    <a:solidFill>
                      <a:srgbClr val="FFFFFF"/>
                    </a:solidFill>
                    <a:latin typeface="Verdana" panose="020B0604030504040204" pitchFamily="34" charset="0"/>
                    <a:cs typeface="Tahoma"/>
                  </a:rPr>
                  <a:t>data</a:t>
                </a:r>
                <a:r>
                  <a:rPr spc="-200" dirty="0">
                    <a:solidFill>
                      <a:srgbClr val="FFFFFF"/>
                    </a:solidFill>
                    <a:latin typeface="Verdana" panose="020B0604030504040204" pitchFamily="34" charset="0"/>
                    <a:cs typeface="Tahoma"/>
                  </a:rPr>
                  <a:t> </a:t>
                </a:r>
                <a:r>
                  <a:rPr spc="-45" dirty="0">
                    <a:solidFill>
                      <a:srgbClr val="FFFFFF"/>
                    </a:solidFill>
                    <a:latin typeface="Verdana" panose="020B0604030504040204" pitchFamily="34" charset="0"/>
                    <a:cs typeface="Tahoma"/>
                  </a:rPr>
                  <a:t>&amp;</a:t>
                </a:r>
                <a:r>
                  <a:rPr spc="-190" dirty="0">
                    <a:solidFill>
                      <a:srgbClr val="FFFFFF"/>
                    </a:solidFill>
                    <a:latin typeface="Verdana" panose="020B0604030504040204" pitchFamily="34" charset="0"/>
                    <a:cs typeface="Tahoma"/>
                  </a:rPr>
                  <a:t> </a:t>
                </a:r>
                <a:r>
                  <a:rPr spc="-10" dirty="0">
                    <a:solidFill>
                      <a:srgbClr val="FFFFFF"/>
                    </a:solidFill>
                    <a:latin typeface="Verdana" panose="020B0604030504040204" pitchFamily="34" charset="0"/>
                    <a:cs typeface="Tahoma"/>
                  </a:rPr>
                  <a:t>regels</a:t>
                </a:r>
                <a:endParaRPr dirty="0">
                  <a:latin typeface="Verdana" panose="020B0604030504040204" pitchFamily="34" charset="0"/>
                  <a:cs typeface="Tahoma"/>
                </a:endParaRPr>
              </a:p>
            </p:txBody>
          </p:sp>
          <p:grpSp>
            <p:nvGrpSpPr>
              <p:cNvPr id="11" name="object 13">
                <a:extLst>
                  <a:ext uri="{FF2B5EF4-FFF2-40B4-BE49-F238E27FC236}">
                    <a16:creationId xmlns:a16="http://schemas.microsoft.com/office/drawing/2014/main" id="{24DC6CE0-A831-FAF5-6AF7-784323596F60}"/>
                  </a:ext>
                </a:extLst>
              </p:cNvPr>
              <p:cNvGrpSpPr/>
              <p:nvPr/>
            </p:nvGrpSpPr>
            <p:grpSpPr>
              <a:xfrm>
                <a:off x="7569707" y="1511795"/>
                <a:ext cx="3956685" cy="862965"/>
                <a:chOff x="7569707" y="1511795"/>
                <a:chExt cx="3956685" cy="862965"/>
              </a:xfrm>
            </p:grpSpPr>
            <p:pic>
              <p:nvPicPr>
                <p:cNvPr id="13" name="object 14">
                  <a:extLst>
                    <a:ext uri="{FF2B5EF4-FFF2-40B4-BE49-F238E27FC236}">
                      <a16:creationId xmlns:a16="http://schemas.microsoft.com/office/drawing/2014/main" id="{62B1CDD4-7938-53F3-2A01-5BE476CE543E}"/>
                    </a:ext>
                  </a:extLst>
                </p:cNvPr>
                <p:cNvPicPr/>
                <p:nvPr/>
              </p:nvPicPr>
              <p:blipFill>
                <a:blip r:embed="rId11" cstate="print"/>
                <a:stretch>
                  <a:fillRect/>
                </a:stretch>
              </p:blipFill>
              <p:spPr>
                <a:xfrm>
                  <a:off x="7569707" y="1511795"/>
                  <a:ext cx="3956304" cy="862596"/>
                </a:xfrm>
                <a:prstGeom prst="rect">
                  <a:avLst/>
                </a:prstGeom>
              </p:spPr>
            </p:pic>
            <p:pic>
              <p:nvPicPr>
                <p:cNvPr id="14" name="object 15">
                  <a:extLst>
                    <a:ext uri="{FF2B5EF4-FFF2-40B4-BE49-F238E27FC236}">
                      <a16:creationId xmlns:a16="http://schemas.microsoft.com/office/drawing/2014/main" id="{163CCDDB-E3F4-A310-06C6-60E3CE6C5131}"/>
                    </a:ext>
                  </a:extLst>
                </p:cNvPr>
                <p:cNvPicPr/>
                <p:nvPr/>
              </p:nvPicPr>
              <p:blipFill>
                <a:blip r:embed="rId12" cstate="print"/>
                <a:stretch>
                  <a:fillRect/>
                </a:stretch>
              </p:blipFill>
              <p:spPr>
                <a:xfrm>
                  <a:off x="7921751" y="1679409"/>
                  <a:ext cx="3252215" cy="594398"/>
                </a:xfrm>
                <a:prstGeom prst="rect">
                  <a:avLst/>
                </a:prstGeom>
              </p:spPr>
            </p:pic>
            <p:pic>
              <p:nvPicPr>
                <p:cNvPr id="15" name="object 16">
                  <a:extLst>
                    <a:ext uri="{FF2B5EF4-FFF2-40B4-BE49-F238E27FC236}">
                      <a16:creationId xmlns:a16="http://schemas.microsoft.com/office/drawing/2014/main" id="{1B0D7BC9-2A78-F393-2EF9-4DF1D64A4ACD}"/>
                    </a:ext>
                  </a:extLst>
                </p:cNvPr>
                <p:cNvPicPr/>
                <p:nvPr/>
              </p:nvPicPr>
              <p:blipFill>
                <a:blip r:embed="rId10" cstate="print"/>
                <a:stretch>
                  <a:fillRect/>
                </a:stretch>
              </p:blipFill>
              <p:spPr>
                <a:xfrm>
                  <a:off x="7629270" y="1551686"/>
                  <a:ext cx="3842257" cy="748156"/>
                </a:xfrm>
                <a:prstGeom prst="rect">
                  <a:avLst/>
                </a:prstGeom>
              </p:spPr>
            </p:pic>
          </p:grpSp>
          <p:sp>
            <p:nvSpPr>
              <p:cNvPr id="12" name="object 17">
                <a:extLst>
                  <a:ext uri="{FF2B5EF4-FFF2-40B4-BE49-F238E27FC236}">
                    <a16:creationId xmlns:a16="http://schemas.microsoft.com/office/drawing/2014/main" id="{2028A159-C247-0109-E4B9-21E282CC72F0}"/>
                  </a:ext>
                </a:extLst>
              </p:cNvPr>
              <p:cNvSpPr txBox="1"/>
              <p:nvPr/>
            </p:nvSpPr>
            <p:spPr>
              <a:xfrm>
                <a:off x="8106536" y="1776476"/>
                <a:ext cx="2887980" cy="449501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 marL="12700">
                  <a:lnSpc>
                    <a:spcPct val="100000"/>
                  </a:lnSpc>
                  <a:spcBef>
                    <a:spcPts val="100"/>
                  </a:spcBef>
                </a:pPr>
                <a:r>
                  <a:rPr spc="-10" dirty="0">
                    <a:solidFill>
                      <a:srgbClr val="FFFFFF"/>
                    </a:solidFill>
                    <a:latin typeface="Verdana" panose="020B0604030504040204" pitchFamily="34" charset="0"/>
                    <a:cs typeface="Tahoma"/>
                  </a:rPr>
                  <a:t>Bevraging</a:t>
                </a:r>
                <a:r>
                  <a:rPr spc="-200" dirty="0">
                    <a:solidFill>
                      <a:srgbClr val="FFFFFF"/>
                    </a:solidFill>
                    <a:latin typeface="Verdana" panose="020B0604030504040204" pitchFamily="34" charset="0"/>
                    <a:cs typeface="Tahoma"/>
                  </a:rPr>
                  <a:t> </a:t>
                </a:r>
                <a:r>
                  <a:rPr dirty="0">
                    <a:solidFill>
                      <a:srgbClr val="FFFFFF"/>
                    </a:solidFill>
                    <a:latin typeface="Verdana" panose="020B0604030504040204" pitchFamily="34" charset="0"/>
                    <a:cs typeface="Tahoma"/>
                  </a:rPr>
                  <a:t>regels</a:t>
                </a:r>
                <a:r>
                  <a:rPr spc="-195" dirty="0">
                    <a:solidFill>
                      <a:srgbClr val="FFFFFF"/>
                    </a:solidFill>
                    <a:latin typeface="Verdana" panose="020B0604030504040204" pitchFamily="34" charset="0"/>
                    <a:cs typeface="Tahoma"/>
                  </a:rPr>
                  <a:t> </a:t>
                </a:r>
                <a:r>
                  <a:rPr dirty="0">
                    <a:solidFill>
                      <a:srgbClr val="FFFFFF"/>
                    </a:solidFill>
                    <a:latin typeface="Verdana" panose="020B0604030504040204" pitchFamily="34" charset="0"/>
                    <a:cs typeface="Tahoma"/>
                  </a:rPr>
                  <a:t>door</a:t>
                </a:r>
                <a:r>
                  <a:rPr spc="-210" dirty="0">
                    <a:solidFill>
                      <a:srgbClr val="FFFFFF"/>
                    </a:solidFill>
                    <a:latin typeface="Verdana" panose="020B0604030504040204" pitchFamily="34" charset="0"/>
                    <a:cs typeface="Tahoma"/>
                  </a:rPr>
                  <a:t> </a:t>
                </a:r>
                <a:r>
                  <a:rPr spc="-10" dirty="0">
                    <a:solidFill>
                      <a:srgbClr val="FFFFFF"/>
                    </a:solidFill>
                    <a:latin typeface="Verdana" panose="020B0604030504040204" pitchFamily="34" charset="0"/>
                    <a:cs typeface="Tahoma"/>
                  </a:rPr>
                  <a:t>burger</a:t>
                </a:r>
                <a:endParaRPr dirty="0">
                  <a:latin typeface="Verdana" panose="020B0604030504040204" pitchFamily="34" charset="0"/>
                  <a:cs typeface="Tahoma"/>
                </a:endParaRPr>
              </a:p>
            </p:txBody>
          </p:sp>
        </p:grpSp>
        <p:sp>
          <p:nvSpPr>
            <p:cNvPr id="22" name="object 18">
              <a:extLst>
                <a:ext uri="{FF2B5EF4-FFF2-40B4-BE49-F238E27FC236}">
                  <a16:creationId xmlns:a16="http://schemas.microsoft.com/office/drawing/2014/main" id="{CB78FCA5-AA84-CFC6-4085-694B63D0E946}"/>
                </a:ext>
              </a:extLst>
            </p:cNvPr>
            <p:cNvSpPr txBox="1"/>
            <p:nvPr/>
          </p:nvSpPr>
          <p:spPr>
            <a:xfrm>
              <a:off x="3785083" y="3569042"/>
              <a:ext cx="2984500" cy="362194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299085" marR="5080" indent="-287020">
                <a:lnSpc>
                  <a:spcPct val="100000"/>
                </a:lnSpc>
                <a:spcBef>
                  <a:spcPts val="100"/>
                </a:spcBef>
                <a:buFont typeface="Arial"/>
                <a:buChar char="•"/>
                <a:tabLst>
                  <a:tab pos="299085" algn="l"/>
                </a:tabLst>
              </a:pPr>
              <a:r>
                <a:rPr spc="20" dirty="0">
                  <a:solidFill>
                    <a:srgbClr val="1D1D1D"/>
                  </a:solidFill>
                  <a:latin typeface="Verdana" panose="020B0604030504040204" pitchFamily="34" charset="0"/>
                  <a:cs typeface="Tahoma"/>
                </a:rPr>
                <a:t>Juridische</a:t>
              </a:r>
              <a:r>
                <a:rPr spc="-65" dirty="0">
                  <a:solidFill>
                    <a:srgbClr val="1D1D1D"/>
                  </a:solidFill>
                  <a:latin typeface="Verdana" panose="020B0604030504040204" pitchFamily="34" charset="0"/>
                  <a:cs typeface="Tahoma"/>
                </a:rPr>
                <a:t> </a:t>
              </a:r>
              <a:r>
                <a:rPr spc="10" dirty="0">
                  <a:solidFill>
                    <a:srgbClr val="1D1D1D"/>
                  </a:solidFill>
                  <a:latin typeface="Verdana" panose="020B0604030504040204" pitchFamily="34" charset="0"/>
                  <a:cs typeface="Tahoma"/>
                </a:rPr>
                <a:t>accuraatheid</a:t>
              </a:r>
              <a:r>
                <a:rPr spc="-60" dirty="0">
                  <a:solidFill>
                    <a:srgbClr val="1D1D1D"/>
                  </a:solidFill>
                  <a:latin typeface="Verdana" panose="020B0604030504040204" pitchFamily="34" charset="0"/>
                  <a:cs typeface="Tahoma"/>
                </a:rPr>
                <a:t> </a:t>
              </a:r>
              <a:r>
                <a:rPr spc="-25" dirty="0">
                  <a:solidFill>
                    <a:srgbClr val="1D1D1D"/>
                  </a:solidFill>
                  <a:latin typeface="Verdana" panose="020B0604030504040204" pitchFamily="34" charset="0"/>
                  <a:cs typeface="Tahoma"/>
                </a:rPr>
                <a:t>vs </a:t>
              </a:r>
              <a:r>
                <a:rPr spc="-10" dirty="0">
                  <a:solidFill>
                    <a:srgbClr val="1D1D1D"/>
                  </a:solidFill>
                  <a:latin typeface="Verdana" panose="020B0604030504040204" pitchFamily="34" charset="0"/>
                  <a:cs typeface="Tahoma"/>
                </a:rPr>
                <a:t>begrijpelijkheid</a:t>
              </a:r>
              <a:r>
                <a:rPr spc="-204" dirty="0">
                  <a:solidFill>
                    <a:srgbClr val="1D1D1D"/>
                  </a:solidFill>
                  <a:latin typeface="Verdana" panose="020B0604030504040204" pitchFamily="34" charset="0"/>
                  <a:cs typeface="Tahoma"/>
                </a:rPr>
                <a:t> </a:t>
              </a:r>
              <a:r>
                <a:rPr spc="-20" dirty="0">
                  <a:solidFill>
                    <a:srgbClr val="1D1D1D"/>
                  </a:solidFill>
                  <a:latin typeface="Verdana" panose="020B0604030504040204" pitchFamily="34" charset="0"/>
                  <a:cs typeface="Tahoma"/>
                </a:rPr>
                <a:t>voor </a:t>
              </a:r>
              <a:r>
                <a:rPr spc="-10" dirty="0">
                  <a:solidFill>
                    <a:srgbClr val="1D1D1D"/>
                  </a:solidFill>
                  <a:latin typeface="Verdana" panose="020B0604030504040204" pitchFamily="34" charset="0"/>
                  <a:cs typeface="Tahoma"/>
                </a:rPr>
                <a:t>gebruiker</a:t>
              </a:r>
              <a:endParaRPr dirty="0">
                <a:latin typeface="Verdana" panose="020B0604030504040204" pitchFamily="34" charset="0"/>
                <a:cs typeface="Tahoma"/>
              </a:endParaRPr>
            </a:p>
          </p:txBody>
        </p:sp>
        <p:sp>
          <p:nvSpPr>
            <p:cNvPr id="23" name="object 19">
              <a:extLst>
                <a:ext uri="{FF2B5EF4-FFF2-40B4-BE49-F238E27FC236}">
                  <a16:creationId xmlns:a16="http://schemas.microsoft.com/office/drawing/2014/main" id="{0DE1B9E5-BF0C-7E9A-09E5-394CA61037F3}"/>
                </a:ext>
              </a:extLst>
            </p:cNvPr>
            <p:cNvSpPr txBox="1"/>
            <p:nvPr/>
          </p:nvSpPr>
          <p:spPr>
            <a:xfrm>
              <a:off x="3796284" y="4196452"/>
              <a:ext cx="2447290" cy="362194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299085" indent="-286385">
                <a:lnSpc>
                  <a:spcPct val="100000"/>
                </a:lnSpc>
                <a:spcBef>
                  <a:spcPts val="100"/>
                </a:spcBef>
                <a:buFont typeface="Arial"/>
                <a:buChar char="•"/>
                <a:tabLst>
                  <a:tab pos="299085" algn="l"/>
                </a:tabLst>
              </a:pPr>
              <a:r>
                <a:rPr dirty="0">
                  <a:solidFill>
                    <a:srgbClr val="1D1D1D"/>
                  </a:solidFill>
                  <a:latin typeface="Verdana" panose="020B0604030504040204" pitchFamily="34" charset="0"/>
                  <a:cs typeface="Tahoma"/>
                </a:rPr>
                <a:t>Inconsistentie</a:t>
              </a:r>
              <a:r>
                <a:rPr spc="-110" dirty="0">
                  <a:solidFill>
                    <a:srgbClr val="1D1D1D"/>
                  </a:solidFill>
                  <a:latin typeface="Verdana" panose="020B0604030504040204" pitchFamily="34" charset="0"/>
                  <a:cs typeface="Tahoma"/>
                </a:rPr>
                <a:t> </a:t>
              </a:r>
              <a:r>
                <a:rPr spc="-10" dirty="0">
                  <a:solidFill>
                    <a:srgbClr val="1D1D1D"/>
                  </a:solidFill>
                  <a:latin typeface="Verdana" panose="020B0604030504040204" pitchFamily="34" charset="0"/>
                  <a:cs typeface="Tahoma"/>
                </a:rPr>
                <a:t>tussen</a:t>
              </a:r>
              <a:endParaRPr dirty="0">
                <a:latin typeface="Verdana" panose="020B0604030504040204" pitchFamily="34" charset="0"/>
                <a:cs typeface="Tahoma"/>
              </a:endParaRPr>
            </a:p>
            <a:p>
              <a:pPr marL="299085">
                <a:lnSpc>
                  <a:spcPct val="100000"/>
                </a:lnSpc>
              </a:pPr>
              <a:r>
                <a:rPr spc="-10" dirty="0">
                  <a:solidFill>
                    <a:srgbClr val="1D1D1D"/>
                  </a:solidFill>
                  <a:latin typeface="Verdana" panose="020B0604030504040204" pitchFamily="34" charset="0"/>
                  <a:cs typeface="Tahoma"/>
                </a:rPr>
                <a:t>bestuurslagen</a:t>
              </a:r>
              <a:endParaRPr dirty="0">
                <a:latin typeface="Verdana" panose="020B0604030504040204" pitchFamily="34" charset="0"/>
                <a:cs typeface="Tahoma"/>
              </a:endParaRPr>
            </a:p>
          </p:txBody>
        </p:sp>
        <p:sp>
          <p:nvSpPr>
            <p:cNvPr id="24" name="object 20">
              <a:extLst>
                <a:ext uri="{FF2B5EF4-FFF2-40B4-BE49-F238E27FC236}">
                  <a16:creationId xmlns:a16="http://schemas.microsoft.com/office/drawing/2014/main" id="{72FB06CC-1DE1-6416-4F06-1EDDBB32FC72}"/>
                </a:ext>
              </a:extLst>
            </p:cNvPr>
            <p:cNvSpPr txBox="1"/>
            <p:nvPr/>
          </p:nvSpPr>
          <p:spPr>
            <a:xfrm>
              <a:off x="6393188" y="3599385"/>
              <a:ext cx="3147695" cy="362194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299085" indent="-286385">
                <a:lnSpc>
                  <a:spcPct val="100000"/>
                </a:lnSpc>
                <a:spcBef>
                  <a:spcPts val="100"/>
                </a:spcBef>
                <a:buFont typeface="Arial"/>
                <a:buChar char="•"/>
                <a:tabLst>
                  <a:tab pos="299085" algn="l"/>
                </a:tabLst>
              </a:pPr>
              <a:r>
                <a:rPr dirty="0">
                  <a:solidFill>
                    <a:srgbClr val="1D1D1D"/>
                  </a:solidFill>
                  <a:latin typeface="Verdana" panose="020B0604030504040204" pitchFamily="34" charset="0"/>
                  <a:cs typeface="Tahoma"/>
                </a:rPr>
                <a:t>Inconsistentie</a:t>
              </a:r>
              <a:r>
                <a:rPr spc="-180" dirty="0">
                  <a:solidFill>
                    <a:srgbClr val="1D1D1D"/>
                  </a:solidFill>
                  <a:latin typeface="Verdana" panose="020B0604030504040204" pitchFamily="34" charset="0"/>
                  <a:cs typeface="Tahoma"/>
                </a:rPr>
                <a:t> </a:t>
              </a:r>
              <a:r>
                <a:rPr dirty="0">
                  <a:solidFill>
                    <a:srgbClr val="1D1D1D"/>
                  </a:solidFill>
                  <a:latin typeface="Verdana" panose="020B0604030504040204" pitchFamily="34" charset="0"/>
                  <a:cs typeface="Tahoma"/>
                </a:rPr>
                <a:t>in</a:t>
              </a:r>
              <a:r>
                <a:rPr spc="-150" dirty="0">
                  <a:solidFill>
                    <a:srgbClr val="1D1D1D"/>
                  </a:solidFill>
                  <a:latin typeface="Verdana" panose="020B0604030504040204" pitchFamily="34" charset="0"/>
                  <a:cs typeface="Tahoma"/>
                </a:rPr>
                <a:t> </a:t>
              </a:r>
              <a:r>
                <a:rPr spc="-10" dirty="0">
                  <a:solidFill>
                    <a:srgbClr val="1D1D1D"/>
                  </a:solidFill>
                  <a:latin typeface="Verdana" panose="020B0604030504040204" pitchFamily="34" charset="0"/>
                  <a:cs typeface="Tahoma"/>
                </a:rPr>
                <a:t>gebruik</a:t>
              </a:r>
              <a:r>
                <a:rPr spc="-160" dirty="0">
                  <a:solidFill>
                    <a:srgbClr val="1D1D1D"/>
                  </a:solidFill>
                  <a:latin typeface="Verdana" panose="020B0604030504040204" pitchFamily="34" charset="0"/>
                  <a:cs typeface="Tahoma"/>
                </a:rPr>
                <a:t> </a:t>
              </a:r>
              <a:r>
                <a:rPr spc="-25" dirty="0">
                  <a:solidFill>
                    <a:srgbClr val="1D1D1D"/>
                  </a:solidFill>
                  <a:latin typeface="Verdana" panose="020B0604030504040204" pitchFamily="34" charset="0"/>
                  <a:cs typeface="Tahoma"/>
                </a:rPr>
                <a:t>van</a:t>
              </a:r>
              <a:endParaRPr dirty="0">
                <a:latin typeface="Verdana" panose="020B0604030504040204" pitchFamily="34" charset="0"/>
                <a:cs typeface="Tahoma"/>
              </a:endParaRPr>
            </a:p>
            <a:p>
              <a:pPr marL="299085">
                <a:lnSpc>
                  <a:spcPct val="100000"/>
                </a:lnSpc>
                <a:spcBef>
                  <a:spcPts val="5"/>
                </a:spcBef>
              </a:pPr>
              <a:r>
                <a:rPr spc="-10" dirty="0">
                  <a:solidFill>
                    <a:srgbClr val="1D1D1D"/>
                  </a:solidFill>
                  <a:latin typeface="Verdana" panose="020B0604030504040204" pitchFamily="34" charset="0"/>
                  <a:cs typeface="Tahoma"/>
                </a:rPr>
                <a:t>termen</a:t>
              </a:r>
              <a:endParaRPr dirty="0">
                <a:latin typeface="Verdana" panose="020B0604030504040204" pitchFamily="34" charset="0"/>
                <a:cs typeface="Tahoma"/>
              </a:endParaRPr>
            </a:p>
          </p:txBody>
        </p:sp>
        <p:sp>
          <p:nvSpPr>
            <p:cNvPr id="25" name="object 21">
              <a:extLst>
                <a:ext uri="{FF2B5EF4-FFF2-40B4-BE49-F238E27FC236}">
                  <a16:creationId xmlns:a16="http://schemas.microsoft.com/office/drawing/2014/main" id="{CC5AFAF8-FFED-2A26-8A73-269C01E369BE}"/>
                </a:ext>
              </a:extLst>
            </p:cNvPr>
            <p:cNvSpPr txBox="1"/>
            <p:nvPr/>
          </p:nvSpPr>
          <p:spPr>
            <a:xfrm>
              <a:off x="9155651" y="3521756"/>
              <a:ext cx="2628265" cy="185194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299085" indent="-286385">
                <a:lnSpc>
                  <a:spcPct val="100000"/>
                </a:lnSpc>
                <a:spcBef>
                  <a:spcPts val="100"/>
                </a:spcBef>
                <a:buFont typeface="Arial"/>
                <a:buChar char="•"/>
                <a:tabLst>
                  <a:tab pos="299085" algn="l"/>
                </a:tabLst>
              </a:pPr>
              <a:r>
                <a:rPr spc="-10" dirty="0">
                  <a:solidFill>
                    <a:srgbClr val="1D1D1D"/>
                  </a:solidFill>
                  <a:latin typeface="Verdana" panose="020B0604030504040204" pitchFamily="34" charset="0"/>
                  <a:cs typeface="Tahoma"/>
                </a:rPr>
                <a:t>Veel</a:t>
              </a:r>
              <a:r>
                <a:rPr spc="-140" dirty="0">
                  <a:solidFill>
                    <a:srgbClr val="1D1D1D"/>
                  </a:solidFill>
                  <a:latin typeface="Verdana" panose="020B0604030504040204" pitchFamily="34" charset="0"/>
                  <a:cs typeface="Tahoma"/>
                </a:rPr>
                <a:t> </a:t>
              </a:r>
              <a:r>
                <a:rPr spc="-20" dirty="0">
                  <a:solidFill>
                    <a:srgbClr val="1D1D1D"/>
                  </a:solidFill>
                  <a:latin typeface="Verdana" panose="020B0604030504040204" pitchFamily="34" charset="0"/>
                  <a:cs typeface="Tahoma"/>
                </a:rPr>
                <a:t>herhalende</a:t>
              </a:r>
              <a:r>
                <a:rPr spc="-150" dirty="0">
                  <a:solidFill>
                    <a:srgbClr val="1D1D1D"/>
                  </a:solidFill>
                  <a:latin typeface="Verdana" panose="020B0604030504040204" pitchFamily="34" charset="0"/>
                  <a:cs typeface="Tahoma"/>
                </a:rPr>
                <a:t> </a:t>
              </a:r>
              <a:r>
                <a:rPr spc="-10" dirty="0">
                  <a:solidFill>
                    <a:srgbClr val="1D1D1D"/>
                  </a:solidFill>
                  <a:latin typeface="Verdana" panose="020B0604030504040204" pitchFamily="34" charset="0"/>
                  <a:cs typeface="Tahoma"/>
                </a:rPr>
                <a:t>vragen</a:t>
              </a:r>
              <a:endParaRPr dirty="0">
                <a:latin typeface="Verdana" panose="020B0604030504040204" pitchFamily="34" charset="0"/>
                <a:cs typeface="Tahoma"/>
              </a:endParaRPr>
            </a:p>
          </p:txBody>
        </p:sp>
        <p:sp>
          <p:nvSpPr>
            <p:cNvPr id="26" name="object 22">
              <a:extLst>
                <a:ext uri="{FF2B5EF4-FFF2-40B4-BE49-F238E27FC236}">
                  <a16:creationId xmlns:a16="http://schemas.microsoft.com/office/drawing/2014/main" id="{C3AA3A1F-E887-04D3-7D86-EE850D927826}"/>
                </a:ext>
              </a:extLst>
            </p:cNvPr>
            <p:cNvSpPr txBox="1"/>
            <p:nvPr/>
          </p:nvSpPr>
          <p:spPr>
            <a:xfrm>
              <a:off x="9148724" y="3904757"/>
              <a:ext cx="2691765" cy="185194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299085" marR="5080" indent="-287020">
                <a:lnSpc>
                  <a:spcPct val="100000"/>
                </a:lnSpc>
                <a:spcBef>
                  <a:spcPts val="100"/>
                </a:spcBef>
                <a:buFont typeface="Arial"/>
                <a:buChar char="•"/>
                <a:tabLst>
                  <a:tab pos="299085" algn="l"/>
                </a:tabLst>
              </a:pPr>
              <a:r>
                <a:rPr dirty="0">
                  <a:solidFill>
                    <a:srgbClr val="1D1D1D"/>
                  </a:solidFill>
                  <a:latin typeface="Verdana" panose="020B0604030504040204" pitchFamily="34" charset="0"/>
                  <a:cs typeface="Tahoma"/>
                </a:rPr>
                <a:t>Lange</a:t>
              </a:r>
              <a:r>
                <a:rPr spc="-195" dirty="0">
                  <a:solidFill>
                    <a:srgbClr val="1D1D1D"/>
                  </a:solidFill>
                  <a:latin typeface="Verdana" panose="020B0604030504040204" pitchFamily="34" charset="0"/>
                  <a:cs typeface="Tahoma"/>
                </a:rPr>
                <a:t> </a:t>
              </a:r>
              <a:r>
                <a:rPr spc="-45" dirty="0">
                  <a:solidFill>
                    <a:srgbClr val="1D1D1D"/>
                  </a:solidFill>
                  <a:latin typeface="Verdana" panose="020B0604030504040204" pitchFamily="34" charset="0"/>
                  <a:cs typeface="Tahoma"/>
                </a:rPr>
                <a:t>&amp;</a:t>
              </a:r>
              <a:r>
                <a:rPr spc="-185" dirty="0">
                  <a:solidFill>
                    <a:srgbClr val="1D1D1D"/>
                  </a:solidFill>
                  <a:latin typeface="Verdana" panose="020B0604030504040204" pitchFamily="34" charset="0"/>
                  <a:cs typeface="Tahoma"/>
                </a:rPr>
                <a:t> </a:t>
              </a:r>
              <a:r>
                <a:rPr spc="-10" dirty="0">
                  <a:solidFill>
                    <a:srgbClr val="1D1D1D"/>
                  </a:solidFill>
                  <a:latin typeface="Verdana" panose="020B0604030504040204" pitchFamily="34" charset="0"/>
                  <a:cs typeface="Tahoma"/>
                </a:rPr>
                <a:t>samengestelde vragen</a:t>
              </a:r>
              <a:endParaRPr dirty="0">
                <a:latin typeface="Verdana" panose="020B0604030504040204" pitchFamily="34" charset="0"/>
                <a:cs typeface="Tahoma"/>
              </a:endParaRPr>
            </a:p>
          </p:txBody>
        </p:sp>
        <p:sp>
          <p:nvSpPr>
            <p:cNvPr id="27" name="object 23">
              <a:extLst>
                <a:ext uri="{FF2B5EF4-FFF2-40B4-BE49-F238E27FC236}">
                  <a16:creationId xmlns:a16="http://schemas.microsoft.com/office/drawing/2014/main" id="{2B70DEF2-0121-A5B5-32C5-FD53F47F3F3D}"/>
                </a:ext>
              </a:extLst>
            </p:cNvPr>
            <p:cNvSpPr txBox="1"/>
            <p:nvPr/>
          </p:nvSpPr>
          <p:spPr>
            <a:xfrm>
              <a:off x="9148724" y="4297697"/>
              <a:ext cx="2205355" cy="362194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299085" indent="-286385">
                <a:lnSpc>
                  <a:spcPct val="100000"/>
                </a:lnSpc>
                <a:spcBef>
                  <a:spcPts val="100"/>
                </a:spcBef>
                <a:buFont typeface="Arial"/>
                <a:buChar char="•"/>
                <a:tabLst>
                  <a:tab pos="299085" algn="l"/>
                </a:tabLst>
              </a:pPr>
              <a:r>
                <a:rPr dirty="0">
                  <a:solidFill>
                    <a:srgbClr val="1D1D1D"/>
                  </a:solidFill>
                  <a:latin typeface="Verdana" panose="020B0604030504040204" pitchFamily="34" charset="0"/>
                  <a:cs typeface="Tahoma"/>
                </a:rPr>
                <a:t>Lastige</a:t>
              </a:r>
              <a:r>
                <a:rPr spc="-10" dirty="0">
                  <a:solidFill>
                    <a:srgbClr val="1D1D1D"/>
                  </a:solidFill>
                  <a:latin typeface="Verdana" panose="020B0604030504040204" pitchFamily="34" charset="0"/>
                  <a:cs typeface="Tahoma"/>
                </a:rPr>
                <a:t> technische</a:t>
              </a:r>
              <a:endParaRPr dirty="0">
                <a:latin typeface="Verdana" panose="020B0604030504040204" pitchFamily="34" charset="0"/>
                <a:cs typeface="Tahoma"/>
              </a:endParaRPr>
            </a:p>
            <a:p>
              <a:pPr marL="299085">
                <a:lnSpc>
                  <a:spcPct val="100000"/>
                </a:lnSpc>
                <a:spcBef>
                  <a:spcPts val="5"/>
                </a:spcBef>
              </a:pPr>
              <a:r>
                <a:rPr spc="-10" dirty="0">
                  <a:solidFill>
                    <a:srgbClr val="1D1D1D"/>
                  </a:solidFill>
                  <a:latin typeface="Verdana" panose="020B0604030504040204" pitchFamily="34" charset="0"/>
                  <a:cs typeface="Tahoma"/>
                </a:rPr>
                <a:t>handelingen</a:t>
              </a:r>
              <a:endParaRPr dirty="0">
                <a:latin typeface="Verdana" panose="020B0604030504040204" pitchFamily="34" charset="0"/>
                <a:cs typeface="Tahoma"/>
              </a:endParaRPr>
            </a:p>
          </p:txBody>
        </p:sp>
      </p:grpSp>
      <p:sp>
        <p:nvSpPr>
          <p:cNvPr id="29" name="Titel 1">
            <a:extLst>
              <a:ext uri="{FF2B5EF4-FFF2-40B4-BE49-F238E27FC236}">
                <a16:creationId xmlns:a16="http://schemas.microsoft.com/office/drawing/2014/main" id="{A5D0C975-8E5B-5E41-1DBD-035491427166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554086" y="551236"/>
            <a:ext cx="13446732" cy="85725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Verdana" panose="020B0604030504040204" pitchFamily="34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400" b="1" i="0" u="none" strike="noStrike" kern="1200" cap="none" spc="0" normalizeH="0" baseline="0" noProof="0" dirty="0">
                <a:ln>
                  <a:noFill/>
                </a:ln>
                <a:solidFill>
                  <a:srgbClr val="39870C"/>
                </a:solidFill>
                <a:effectLst/>
                <a:uLnTx/>
                <a:uFillTx/>
                <a:latin typeface="Verdana" panose="020B0604030504040204" pitchFamily="34" charset="0"/>
                <a:ea typeface="+mj-ea"/>
                <a:cs typeface="+mj-cs"/>
              </a:rPr>
              <a:t>AI</a:t>
            </a:r>
          </a:p>
        </p:txBody>
      </p:sp>
    </p:spTree>
    <p:extLst>
      <p:ext uri="{BB962C8B-B14F-4D97-AF65-F5344CB8AC3E}">
        <p14:creationId xmlns:p14="http://schemas.microsoft.com/office/powerpoint/2010/main" val="350161564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35941B-639F-FC52-17C3-C76E03ECDF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3E64D092-08B1-39A5-6366-3C09E32366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10071000"/>
            <a:ext cx="18288000" cy="216000"/>
            <a:chOff x="0" y="0"/>
            <a:chExt cx="24384000" cy="288000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D2C1EF59-7DF7-5976-507D-61C95E1A5264}"/>
                </a:ext>
              </a:extLst>
            </p:cNvPr>
            <p:cNvSpPr/>
            <p:nvPr/>
          </p:nvSpPr>
          <p:spPr>
            <a:xfrm>
              <a:off x="0" y="0"/>
              <a:ext cx="24384000" cy="288036"/>
            </a:xfrm>
            <a:custGeom>
              <a:avLst/>
              <a:gdLst/>
              <a:ahLst/>
              <a:cxnLst/>
              <a:rect l="l" t="t" r="r" b="b"/>
              <a:pathLst>
                <a:path w="24384000" h="288036">
                  <a:moveTo>
                    <a:pt x="0" y="0"/>
                  </a:moveTo>
                  <a:lnTo>
                    <a:pt x="24384000" y="0"/>
                  </a:lnTo>
                  <a:lnTo>
                    <a:pt x="24384000" y="288036"/>
                  </a:lnTo>
                  <a:lnTo>
                    <a:pt x="0" y="288036"/>
                  </a:lnTo>
                  <a:close/>
                </a:path>
              </a:pathLst>
            </a:custGeom>
            <a:gradFill rotWithShape="1">
              <a:gsLst>
                <a:gs pos="0">
                  <a:srgbClr val="8EB83C">
                    <a:alpha val="100000"/>
                  </a:srgbClr>
                </a:gs>
                <a:gs pos="34000">
                  <a:srgbClr val="50987D">
                    <a:alpha val="100000"/>
                  </a:srgbClr>
                </a:gs>
                <a:gs pos="67000">
                  <a:srgbClr val="2482AC">
                    <a:alpha val="100000"/>
                  </a:srgbClr>
                </a:gs>
                <a:gs pos="100000">
                  <a:srgbClr val="147ABF">
                    <a:alpha val="100000"/>
                  </a:srgbClr>
                </a:gs>
              </a:gsLst>
              <a:lin ang="10800000"/>
            </a:gradFill>
          </p:spPr>
          <p:txBody>
            <a:bodyPr/>
            <a:lstStyle/>
            <a:p>
              <a:endParaRPr lang="nl-NL" dirty="0">
                <a:latin typeface="Verdana" panose="020B0604030504040204" pitchFamily="34" charset="0"/>
              </a:endParaRPr>
            </a:p>
          </p:txBody>
        </p:sp>
      </p:grpSp>
      <p:sp>
        <p:nvSpPr>
          <p:cNvPr id="4" name="TextBox 4">
            <a:extLst>
              <a:ext uri="{FF2B5EF4-FFF2-40B4-BE49-F238E27FC236}">
                <a16:creationId xmlns:a16="http://schemas.microsoft.com/office/drawing/2014/main" id="{AA0EF765-C5C6-D5A0-8929-56C7682D46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26745" y="2514660"/>
            <a:ext cx="13740129" cy="10387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68"/>
              </a:lnSpc>
              <a:spcBef>
                <a:spcPct val="0"/>
              </a:spcBef>
            </a:pPr>
            <a:endParaRPr lang="en-US" sz="2334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Asap"/>
              <a:sym typeface="Asap"/>
            </a:endParaRPr>
          </a:p>
          <a:p>
            <a:pPr algn="l">
              <a:lnSpc>
                <a:spcPts val="2440"/>
              </a:lnSpc>
              <a:spcBef>
                <a:spcPct val="0"/>
              </a:spcBef>
            </a:pPr>
            <a:endParaRPr lang="en-US" sz="2334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Asap"/>
              <a:sym typeface="Asap"/>
            </a:endParaRPr>
          </a:p>
          <a:p>
            <a:pPr algn="l">
              <a:lnSpc>
                <a:spcPts val="2440"/>
              </a:lnSpc>
              <a:spcBef>
                <a:spcPct val="0"/>
              </a:spcBef>
            </a:pPr>
            <a:endParaRPr lang="en-US" sz="2334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Asap"/>
              <a:sym typeface="Asap"/>
            </a:endParaRPr>
          </a:p>
        </p:txBody>
      </p:sp>
      <p:grpSp>
        <p:nvGrpSpPr>
          <p:cNvPr id="5" name="Groep 4">
            <a:extLst>
              <a:ext uri="{FF2B5EF4-FFF2-40B4-BE49-F238E27FC236}">
                <a16:creationId xmlns:a16="http://schemas.microsoft.com/office/drawing/2014/main" id="{6A7CC4B1-F874-FF83-350F-B981A15907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2286000" y="1638300"/>
            <a:ext cx="14205710" cy="6557320"/>
            <a:chOff x="2861866" y="728801"/>
            <a:chExt cx="14205710" cy="6557320"/>
          </a:xfrm>
        </p:grpSpPr>
        <p:sp>
          <p:nvSpPr>
            <p:cNvPr id="6" name="Titel 1"/>
            <p:cNvSpPr txBox="1">
              <a:spLocks/>
            </p:cNvSpPr>
            <p:nvPr/>
          </p:nvSpPr>
          <p:spPr>
            <a:xfrm>
              <a:off x="2994860" y="2472611"/>
              <a:ext cx="12344400" cy="746013"/>
            </a:xfrm>
            <a:prstGeom prst="rect">
              <a:avLst/>
            </a:prstGeom>
          </p:spPr>
          <p:txBody>
            <a:bodyPr vert="horz" lIns="102870" tIns="51435" rIns="102870" bIns="51435" rtlCol="0" anchor="ctr">
              <a:normAutofit fontScale="85000" lnSpcReduction="10000"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nl-NL" sz="4950" b="1" dirty="0">
                  <a:solidFill>
                    <a:srgbClr val="39870C"/>
                  </a:solidFill>
                  <a:latin typeface="Verdana" panose="020B0604030504040204" pitchFamily="34" charset="0"/>
                </a:rPr>
                <a:t>Stelselherziening vraagt lange adem...</a:t>
              </a:r>
            </a:p>
          </p:txBody>
        </p:sp>
        <p:cxnSp>
          <p:nvCxnSpPr>
            <p:cNvPr id="7" name="Rechte verbindingslijn met pijl 6"/>
            <p:cNvCxnSpPr/>
            <p:nvPr/>
          </p:nvCxnSpPr>
          <p:spPr>
            <a:xfrm>
              <a:off x="3888674" y="6687516"/>
              <a:ext cx="10525499" cy="0"/>
            </a:xfrm>
            <a:prstGeom prst="straightConnector1">
              <a:avLst/>
            </a:prstGeom>
            <a:ln w="5715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kstvak 7"/>
            <p:cNvSpPr txBox="1"/>
            <p:nvPr/>
          </p:nvSpPr>
          <p:spPr>
            <a:xfrm>
              <a:off x="7668934" y="6431887"/>
              <a:ext cx="710451" cy="7155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028700">
                <a:defRPr/>
              </a:pPr>
              <a:br>
                <a:rPr lang="nl-NL" sz="2025" dirty="0">
                  <a:solidFill>
                    <a:prstClr val="black"/>
                  </a:solidFill>
                  <a:latin typeface="Verdana" panose="020B0604030504040204" pitchFamily="34" charset="0"/>
                </a:rPr>
              </a:br>
              <a:r>
                <a:rPr lang="nl-NL" sz="2025" dirty="0">
                  <a:solidFill>
                    <a:prstClr val="black"/>
                  </a:solidFill>
                  <a:latin typeface="Verdana" panose="020B0604030504040204" pitchFamily="34" charset="0"/>
                </a:rPr>
                <a:t>IWT</a:t>
              </a:r>
            </a:p>
          </p:txBody>
        </p:sp>
        <p:sp>
          <p:nvSpPr>
            <p:cNvPr id="9" name="Tekstvak 8"/>
            <p:cNvSpPr txBox="1"/>
            <p:nvPr/>
          </p:nvSpPr>
          <p:spPr>
            <a:xfrm>
              <a:off x="3432473" y="6829229"/>
              <a:ext cx="845103" cy="4039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028700">
                <a:defRPr/>
              </a:pPr>
              <a:r>
                <a:rPr lang="nl-NL" sz="2025" dirty="0">
                  <a:solidFill>
                    <a:prstClr val="black"/>
                  </a:solidFill>
                  <a:latin typeface="Verdana" panose="020B0604030504040204" pitchFamily="34" charset="0"/>
                </a:rPr>
                <a:t>2019</a:t>
              </a:r>
            </a:p>
          </p:txBody>
        </p:sp>
        <p:sp>
          <p:nvSpPr>
            <p:cNvPr id="10" name="Tekstvak 9"/>
            <p:cNvSpPr txBox="1"/>
            <p:nvPr/>
          </p:nvSpPr>
          <p:spPr>
            <a:xfrm>
              <a:off x="13982900" y="6882164"/>
              <a:ext cx="845103" cy="4039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028700">
                <a:defRPr/>
              </a:pPr>
              <a:r>
                <a:rPr lang="nl-NL" sz="2025" dirty="0">
                  <a:solidFill>
                    <a:prstClr val="black"/>
                  </a:solidFill>
                  <a:latin typeface="Verdana" panose="020B0604030504040204" pitchFamily="34" charset="0"/>
                </a:rPr>
                <a:t>2032</a:t>
              </a:r>
            </a:p>
          </p:txBody>
        </p:sp>
        <p:sp>
          <p:nvSpPr>
            <p:cNvPr id="11" name="Rechthoek 10"/>
            <p:cNvSpPr/>
            <p:nvPr/>
          </p:nvSpPr>
          <p:spPr>
            <a:xfrm>
              <a:off x="3887331" y="5965423"/>
              <a:ext cx="4096473" cy="528071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28700">
                <a:defRPr/>
              </a:pPr>
              <a:r>
                <a:rPr lang="nl-NL" sz="2025" dirty="0">
                  <a:solidFill>
                    <a:prstClr val="white"/>
                  </a:solidFill>
                  <a:latin typeface="Verdana" panose="020B0604030504040204" pitchFamily="34" charset="0"/>
                </a:rPr>
                <a:t>Migratie</a:t>
              </a:r>
            </a:p>
          </p:txBody>
        </p:sp>
        <p:sp>
          <p:nvSpPr>
            <p:cNvPr id="12" name="Rechthoekige driehoek 11"/>
            <p:cNvSpPr/>
            <p:nvPr/>
          </p:nvSpPr>
          <p:spPr>
            <a:xfrm rot="16200000" flipV="1">
              <a:off x="8732116" y="166404"/>
              <a:ext cx="837272" cy="10526841"/>
            </a:xfrm>
            <a:prstGeom prst="rtTriangle">
              <a:avLst/>
            </a:prstGeom>
            <a:solidFill>
              <a:schemeClr val="accent3">
                <a:lumMod val="5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 defTabSz="1028700">
                <a:defRPr/>
              </a:pPr>
              <a:r>
                <a:rPr lang="nl-NL" sz="2025" dirty="0">
                  <a:solidFill>
                    <a:prstClr val="white"/>
                  </a:solidFill>
                  <a:latin typeface="Verdana" panose="020B0604030504040204" pitchFamily="34" charset="0"/>
                </a:rPr>
                <a:t>Transitie</a:t>
              </a:r>
            </a:p>
          </p:txBody>
        </p:sp>
        <p:sp>
          <p:nvSpPr>
            <p:cNvPr id="13" name="Rechthoekige driehoek 12"/>
            <p:cNvSpPr/>
            <p:nvPr/>
          </p:nvSpPr>
          <p:spPr>
            <a:xfrm rot="16200000" flipH="1">
              <a:off x="8675471" y="65092"/>
              <a:ext cx="950565" cy="10526840"/>
            </a:xfrm>
            <a:prstGeom prst="rtTriangle">
              <a:avLst/>
            </a:prstGeom>
            <a:solidFill>
              <a:schemeClr val="accent3">
                <a:lumMod val="7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algn="ctr" defTabSz="1028700">
                <a:defRPr/>
              </a:pPr>
              <a:r>
                <a:rPr lang="nl-NL" sz="2025" dirty="0">
                  <a:solidFill>
                    <a:prstClr val="white"/>
                  </a:solidFill>
                  <a:latin typeface="Verdana" panose="020B0604030504040204" pitchFamily="34" charset="0"/>
                </a:rPr>
                <a:t>Transformatie</a:t>
              </a:r>
            </a:p>
          </p:txBody>
        </p:sp>
        <p:sp>
          <p:nvSpPr>
            <p:cNvPr id="14" name="Rechthoekige driehoek 13"/>
            <p:cNvSpPr/>
            <p:nvPr/>
          </p:nvSpPr>
          <p:spPr>
            <a:xfrm rot="16200000" flipV="1">
              <a:off x="8155571" y="5793656"/>
              <a:ext cx="528071" cy="871601"/>
            </a:xfrm>
            <a:prstGeom prst="rtTriangle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28700">
                <a:defRPr/>
              </a:pPr>
              <a:endParaRPr lang="nl-NL" sz="2025" dirty="0">
                <a:solidFill>
                  <a:prstClr val="white"/>
                </a:solidFill>
                <a:latin typeface="Verdana" panose="020B0604030504040204" pitchFamily="34" charset="0"/>
              </a:endParaRPr>
            </a:p>
          </p:txBody>
        </p:sp>
        <p:sp>
          <p:nvSpPr>
            <p:cNvPr id="15" name="Tijdelijke aanduiding voor inhoud 1"/>
            <p:cNvSpPr txBox="1">
              <a:spLocks/>
            </p:cNvSpPr>
            <p:nvPr/>
          </p:nvSpPr>
          <p:spPr>
            <a:xfrm>
              <a:off x="2861866" y="3396786"/>
              <a:ext cx="11987081" cy="1212438"/>
            </a:xfrm>
            <a:prstGeom prst="rect">
              <a:avLst/>
            </a:prstGeom>
          </p:spPr>
          <p:txBody>
            <a:bodyPr vert="horz" lIns="102870" tIns="51435" rIns="102870" bIns="51435" rtlCol="0">
              <a:normAutofit/>
            </a:bodyPr>
            <a:lstStyle>
              <a:lvl1pPr marL="0" indent="0" algn="l" defTabSz="457200" rtl="0" eaLnBrk="1" latinLnBrk="0" hangingPunct="1">
                <a:lnSpc>
                  <a:spcPct val="100000"/>
                </a:lnSpc>
                <a:spcBef>
                  <a:spcPct val="20000"/>
                </a:spcBef>
                <a:buFontTx/>
                <a:buNone/>
                <a:defRPr sz="1600" b="0" i="0" kern="1200">
                  <a:solidFill>
                    <a:srgbClr val="275937"/>
                  </a:solidFill>
                  <a:latin typeface="Verdana"/>
                  <a:ea typeface="+mn-ea"/>
                  <a:cs typeface="Verdana"/>
                </a:defRPr>
              </a:lvl1pPr>
              <a:lvl2pPr marL="457200" indent="0" algn="l" defTabSz="457200" rtl="0" eaLnBrk="1" latinLnBrk="0" hangingPunct="1">
                <a:lnSpc>
                  <a:spcPct val="100000"/>
                </a:lnSpc>
                <a:spcBef>
                  <a:spcPct val="20000"/>
                </a:spcBef>
                <a:buFontTx/>
                <a:buNone/>
                <a:defRPr sz="1600" b="0" i="0" kern="1200">
                  <a:solidFill>
                    <a:srgbClr val="275937"/>
                  </a:solidFill>
                  <a:latin typeface="Verdana"/>
                  <a:ea typeface="+mn-ea"/>
                  <a:cs typeface="Verdana"/>
                </a:defRPr>
              </a:lvl2pPr>
              <a:lvl3pPr marL="914400" indent="0" algn="l" defTabSz="457200" rtl="0" eaLnBrk="1" latinLnBrk="0" hangingPunct="1">
                <a:lnSpc>
                  <a:spcPct val="100000"/>
                </a:lnSpc>
                <a:spcBef>
                  <a:spcPct val="20000"/>
                </a:spcBef>
                <a:buFontTx/>
                <a:buNone/>
                <a:defRPr sz="1600" b="0" i="0" kern="1200">
                  <a:solidFill>
                    <a:srgbClr val="275937"/>
                  </a:solidFill>
                  <a:latin typeface="Verdana"/>
                  <a:ea typeface="+mn-ea"/>
                  <a:cs typeface="Verdana"/>
                </a:defRPr>
              </a:lvl3pPr>
              <a:lvl4pPr marL="1371600" indent="0" algn="l" defTabSz="457200" rtl="0" eaLnBrk="1" latinLnBrk="0" hangingPunct="1">
                <a:lnSpc>
                  <a:spcPct val="100000"/>
                </a:lnSpc>
                <a:spcBef>
                  <a:spcPct val="20000"/>
                </a:spcBef>
                <a:buFontTx/>
                <a:buNone/>
                <a:defRPr sz="1600" b="0" i="0" kern="1200">
                  <a:solidFill>
                    <a:srgbClr val="275937"/>
                  </a:solidFill>
                  <a:latin typeface="Verdana"/>
                  <a:ea typeface="+mn-ea"/>
                  <a:cs typeface="Verdana"/>
                </a:defRPr>
              </a:lvl4pPr>
              <a:lvl5pPr marL="1828800" indent="0" algn="l" defTabSz="457200" rtl="0" eaLnBrk="1" latinLnBrk="0" hangingPunct="1">
                <a:lnSpc>
                  <a:spcPct val="100000"/>
                </a:lnSpc>
                <a:spcBef>
                  <a:spcPct val="20000"/>
                </a:spcBef>
                <a:buFontTx/>
                <a:buNone/>
                <a:defRPr sz="1600" b="0" i="0" kern="1200">
                  <a:solidFill>
                    <a:srgbClr val="275937"/>
                  </a:solidFill>
                  <a:latin typeface="Verdana"/>
                  <a:ea typeface="+mn-ea"/>
                  <a:cs typeface="Verdan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514350">
                <a:defRPr/>
              </a:pPr>
              <a:r>
                <a:rPr lang="nl-NL" sz="1575" b="1" dirty="0"/>
                <a:t>Migratiefase: </a:t>
              </a:r>
              <a:r>
                <a:rPr lang="nl-NL" sz="1575" dirty="0">
                  <a:solidFill>
                    <a:schemeClr val="tx1"/>
                  </a:solidFill>
                </a:rPr>
                <a:t>overstap van oude versnipperde voorzieningen naar technisch werkende ketens </a:t>
              </a:r>
              <a:r>
                <a:rPr lang="nl-NL" sz="1575" b="1" dirty="0"/>
                <a:t> </a:t>
              </a:r>
              <a:r>
                <a:rPr lang="nl-NL" sz="1575" dirty="0">
                  <a:solidFill>
                    <a:schemeClr val="tx1"/>
                  </a:solidFill>
                </a:rPr>
                <a:t>(focus = continuïteit dienstverlening) </a:t>
              </a:r>
            </a:p>
            <a:p>
              <a:pPr defTabSz="514350">
                <a:defRPr/>
              </a:pPr>
              <a:r>
                <a:rPr lang="nl-NL" sz="1575" b="1" dirty="0"/>
                <a:t>Transitiefase: </a:t>
              </a:r>
              <a:r>
                <a:rPr lang="nl-NL" sz="1575" dirty="0">
                  <a:solidFill>
                    <a:schemeClr val="tx1"/>
                  </a:solidFill>
                </a:rPr>
                <a:t>eigen maken, implementeren, kunnen werken met... (focus: processen, mensen en organisatie)</a:t>
              </a:r>
            </a:p>
            <a:p>
              <a:pPr defTabSz="514350">
                <a:defRPr/>
              </a:pPr>
              <a:r>
                <a:rPr lang="nl-NL" sz="1575" b="1" dirty="0"/>
                <a:t>Transformatie: </a:t>
              </a:r>
              <a:r>
                <a:rPr lang="nl-NL" sz="1575" dirty="0">
                  <a:solidFill>
                    <a:schemeClr val="tx1"/>
                  </a:solidFill>
                </a:rPr>
                <a:t>doelen van de wet behalen, realisatie baten </a:t>
              </a:r>
            </a:p>
            <a:p>
              <a:pPr defTabSz="514350">
                <a:defRPr/>
              </a:pPr>
              <a:endParaRPr lang="nl-NL" sz="1575" dirty="0"/>
            </a:p>
            <a:p>
              <a:pPr defTabSz="514350">
                <a:defRPr/>
              </a:pPr>
              <a:endParaRPr lang="nl-NL" sz="1575" dirty="0"/>
            </a:p>
          </p:txBody>
        </p:sp>
        <p:pic>
          <p:nvPicPr>
            <p:cNvPr id="16" name="Picture 4" descr="regeldienst.nl">
              <a:extLst>
                <a:ext uri="{FF2B5EF4-FFF2-40B4-BE49-F238E27FC236}">
                  <a16:creationId xmlns:a16="http://schemas.microsoft.com/office/drawing/2014/main" id="{9C6C5F98-3389-642F-73F1-7627E134E27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788891" y="728801"/>
              <a:ext cx="2278685" cy="22786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Afbeelding 18" descr="Afbeelding met Graphics, ontwerp&#10;&#10;Automatisch gegenereerde beschrijving">
              <a:extLst>
                <a:ext uri="{FF2B5EF4-FFF2-40B4-BE49-F238E27FC236}">
                  <a16:creationId xmlns:a16="http://schemas.microsoft.com/office/drawing/2014/main" id="{28DBDFC4-3EDC-3E01-988A-FBE3F5C235A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55262" y="6300502"/>
              <a:ext cx="735942" cy="489737"/>
            </a:xfrm>
            <a:prstGeom prst="rect">
              <a:avLst/>
            </a:prstGeom>
          </p:spPr>
        </p:pic>
      </p:grpSp>
      <p:sp>
        <p:nvSpPr>
          <p:cNvPr id="18" name="Titel 17">
            <a:extLst>
              <a:ext uri="{FF2B5EF4-FFF2-40B4-BE49-F238E27FC236}">
                <a16:creationId xmlns:a16="http://schemas.microsoft.com/office/drawing/2014/main" id="{62E86B88-D8E9-6F1E-0D5C-05DD737655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7200" y="-1143000"/>
            <a:ext cx="8229600" cy="1143000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dirty="0" err="1"/>
              <a:t>Stelselherziening</a:t>
            </a:r>
            <a:r>
              <a:rPr lang="en-US" dirty="0"/>
              <a:t> </a:t>
            </a:r>
            <a:r>
              <a:rPr lang="en-US" dirty="0" err="1"/>
              <a:t>vraagt</a:t>
            </a:r>
            <a:r>
              <a:rPr lang="en-US" dirty="0"/>
              <a:t> </a:t>
            </a:r>
            <a:r>
              <a:rPr lang="en-US" dirty="0" err="1"/>
              <a:t>lange</a:t>
            </a:r>
            <a:r>
              <a:rPr lang="en-US" dirty="0"/>
              <a:t> </a:t>
            </a:r>
            <a:r>
              <a:rPr lang="en-US" dirty="0" err="1"/>
              <a:t>adem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99965435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0E54A4-42F6-23A3-76EF-22DA9193C4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883F5B7A-1B53-606A-2587-5EDD20F3FC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10071000"/>
            <a:ext cx="18288000" cy="216000"/>
            <a:chOff x="0" y="0"/>
            <a:chExt cx="24384000" cy="288000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7DB9B30E-A3DA-DB11-3BB5-1641B2E09560}"/>
                </a:ext>
              </a:extLst>
            </p:cNvPr>
            <p:cNvSpPr/>
            <p:nvPr/>
          </p:nvSpPr>
          <p:spPr>
            <a:xfrm>
              <a:off x="0" y="0"/>
              <a:ext cx="24384000" cy="288036"/>
            </a:xfrm>
            <a:custGeom>
              <a:avLst/>
              <a:gdLst/>
              <a:ahLst/>
              <a:cxnLst/>
              <a:rect l="l" t="t" r="r" b="b"/>
              <a:pathLst>
                <a:path w="24384000" h="288036">
                  <a:moveTo>
                    <a:pt x="0" y="0"/>
                  </a:moveTo>
                  <a:lnTo>
                    <a:pt x="24384000" y="0"/>
                  </a:lnTo>
                  <a:lnTo>
                    <a:pt x="24384000" y="288036"/>
                  </a:lnTo>
                  <a:lnTo>
                    <a:pt x="0" y="288036"/>
                  </a:lnTo>
                  <a:close/>
                </a:path>
              </a:pathLst>
            </a:custGeom>
            <a:gradFill rotWithShape="1">
              <a:gsLst>
                <a:gs pos="0">
                  <a:srgbClr val="8EB83C">
                    <a:alpha val="100000"/>
                  </a:srgbClr>
                </a:gs>
                <a:gs pos="34000">
                  <a:srgbClr val="50987D">
                    <a:alpha val="100000"/>
                  </a:srgbClr>
                </a:gs>
                <a:gs pos="67000">
                  <a:srgbClr val="2482AC">
                    <a:alpha val="100000"/>
                  </a:srgbClr>
                </a:gs>
                <a:gs pos="100000">
                  <a:srgbClr val="147ABF">
                    <a:alpha val="100000"/>
                  </a:srgbClr>
                </a:gs>
              </a:gsLst>
              <a:lin ang="10800000"/>
            </a:gradFill>
          </p:spPr>
          <p:txBody>
            <a:bodyPr/>
            <a:lstStyle/>
            <a:p>
              <a:endParaRPr lang="nl-NL" dirty="0">
                <a:latin typeface="Verdana" panose="020B0604030504040204" pitchFamily="34" charset="0"/>
              </a:endParaRPr>
            </a:p>
          </p:txBody>
        </p:sp>
      </p:grpSp>
      <p:sp>
        <p:nvSpPr>
          <p:cNvPr id="4" name="TextBox 4">
            <a:extLst>
              <a:ext uri="{FF2B5EF4-FFF2-40B4-BE49-F238E27FC236}">
                <a16:creationId xmlns:a16="http://schemas.microsoft.com/office/drawing/2014/main" id="{854FCA4F-9B82-FF91-B699-9BD43D5235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26745" y="2514660"/>
            <a:ext cx="13740129" cy="10387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68"/>
              </a:lnSpc>
              <a:spcBef>
                <a:spcPct val="0"/>
              </a:spcBef>
            </a:pPr>
            <a:endParaRPr lang="en-US" sz="2334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Asap"/>
              <a:sym typeface="Asap"/>
            </a:endParaRPr>
          </a:p>
          <a:p>
            <a:pPr algn="l">
              <a:lnSpc>
                <a:spcPts val="2440"/>
              </a:lnSpc>
              <a:spcBef>
                <a:spcPct val="0"/>
              </a:spcBef>
            </a:pPr>
            <a:endParaRPr lang="en-US" sz="2334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Asap"/>
              <a:sym typeface="Asap"/>
            </a:endParaRPr>
          </a:p>
          <a:p>
            <a:pPr algn="l">
              <a:lnSpc>
                <a:spcPts val="2440"/>
              </a:lnSpc>
              <a:spcBef>
                <a:spcPct val="0"/>
              </a:spcBef>
            </a:pPr>
            <a:endParaRPr lang="en-US" sz="2334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Asap"/>
              <a:sym typeface="Asap"/>
            </a:endParaRPr>
          </a:p>
        </p:txBody>
      </p:sp>
      <p:pic>
        <p:nvPicPr>
          <p:cNvPr id="6" name="Tijdelijke aanduiding voor afbeelding 4">
            <a:extLst>
              <a:ext uri="{FF2B5EF4-FFF2-40B4-BE49-F238E27FC236}">
                <a16:creationId xmlns:a16="http://schemas.microsoft.com/office/drawing/2014/main" id="{36D7DC7C-7141-4274-BFC4-F85DB7F880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3" b="4103"/>
          <a:stretch>
            <a:fillRect/>
          </a:stretch>
        </p:blipFill>
        <p:spPr>
          <a:xfrm>
            <a:off x="0" y="-27368"/>
            <a:ext cx="8896562" cy="10098368"/>
          </a:xfrm>
          <a:prstGeom prst="rect">
            <a:avLst/>
          </a:prstGeom>
          <a:effectLst/>
        </p:spPr>
      </p:pic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BCFBDDFC-E6B3-4395-E25F-5EF6E26D86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9753600" y="800100"/>
            <a:ext cx="7882466" cy="661374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nl-NL" sz="4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Times New Roman" panose="02020603050405020304" pitchFamily="18" charset="0"/>
                <a:cs typeface="+mn-cs"/>
              </a:rPr>
              <a:t>‘Focus en eenvoud.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nl-NL" sz="4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Times New Roman" panose="02020603050405020304" pitchFamily="18" charset="0"/>
                <a:cs typeface="+mn-cs"/>
              </a:rPr>
              <a:t>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nl-NL" sz="4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Times New Roman" panose="02020603050405020304" pitchFamily="18" charset="0"/>
                <a:cs typeface="+mn-cs"/>
              </a:rPr>
              <a:t>Eenvoudig kan moeilijker zijn dan complex;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nl-NL" sz="4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Times New Roman" panose="02020603050405020304" pitchFamily="18" charset="0"/>
                <a:cs typeface="+mn-cs"/>
              </a:rPr>
              <a:t>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nl-NL" sz="4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Times New Roman" panose="02020603050405020304" pitchFamily="18" charset="0"/>
                <a:cs typeface="+mn-cs"/>
              </a:rPr>
              <a:t>Je denken zo helder krijgen dat het eenvoudig wordt, is hard werken.’</a:t>
            </a:r>
          </a:p>
        </p:txBody>
      </p:sp>
    </p:spTree>
    <p:extLst>
      <p:ext uri="{BB962C8B-B14F-4D97-AF65-F5344CB8AC3E}">
        <p14:creationId xmlns:p14="http://schemas.microsoft.com/office/powerpoint/2010/main" val="1293995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557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1113234" y="1615677"/>
            <a:ext cx="7186612" cy="7186612"/>
            <a:chOff x="0" y="0"/>
            <a:chExt cx="9582150" cy="958215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582150" cy="9582150"/>
            </a:xfrm>
            <a:custGeom>
              <a:avLst/>
              <a:gdLst/>
              <a:ahLst/>
              <a:cxnLst/>
              <a:rect l="l" t="t" r="r" b="b"/>
              <a:pathLst>
                <a:path w="9582150" h="9582150">
                  <a:moveTo>
                    <a:pt x="0" y="4791075"/>
                  </a:moveTo>
                  <a:cubicBezTo>
                    <a:pt x="0" y="2145030"/>
                    <a:pt x="2145030" y="0"/>
                    <a:pt x="4791075" y="0"/>
                  </a:cubicBezTo>
                  <a:cubicBezTo>
                    <a:pt x="7437120" y="0"/>
                    <a:pt x="9582150" y="2145030"/>
                    <a:pt x="9582150" y="4791075"/>
                  </a:cubicBezTo>
                  <a:cubicBezTo>
                    <a:pt x="9582150" y="7437120"/>
                    <a:pt x="7437120" y="9582150"/>
                    <a:pt x="4791075" y="9582150"/>
                  </a:cubicBezTo>
                  <a:cubicBezTo>
                    <a:pt x="2145030" y="9582150"/>
                    <a:pt x="0" y="7437120"/>
                    <a:pt x="0" y="4791075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NL" dirty="0">
                <a:latin typeface="Verdana" panose="020B0604030504040204" pitchFamily="34" charset="0"/>
              </a:endParaRPr>
            </a:p>
          </p:txBody>
        </p:sp>
      </p:grpSp>
      <p:grpSp>
        <p:nvGrpSpPr>
          <p:cNvPr id="4" name="Group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3328988" y="0"/>
            <a:ext cx="11618120" cy="10401300"/>
            <a:chOff x="0" y="0"/>
            <a:chExt cx="15490826" cy="15490826"/>
          </a:xfrm>
        </p:grpSpPr>
        <p:sp>
          <p:nvSpPr>
            <p:cNvPr id="5" name="Freeform 5" descr="Two sheep standing in a field  AI-generated content may be incorrect."/>
            <p:cNvSpPr/>
            <p:nvPr/>
          </p:nvSpPr>
          <p:spPr>
            <a:xfrm>
              <a:off x="0" y="0"/>
              <a:ext cx="15490825" cy="15490825"/>
            </a:xfrm>
            <a:custGeom>
              <a:avLst/>
              <a:gdLst/>
              <a:ahLst/>
              <a:cxnLst/>
              <a:rect l="l" t="t" r="r" b="b"/>
              <a:pathLst>
                <a:path w="15490825" h="15490825">
                  <a:moveTo>
                    <a:pt x="0" y="0"/>
                  </a:moveTo>
                  <a:lnTo>
                    <a:pt x="15490825" y="0"/>
                  </a:lnTo>
                  <a:lnTo>
                    <a:pt x="15490825" y="15490825"/>
                  </a:lnTo>
                  <a:lnTo>
                    <a:pt x="0" y="154908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nl-NL" dirty="0">
                <a:latin typeface="Verdana" panose="020B0604030504040204" pitchFamily="34" charset="0"/>
              </a:endParaRPr>
            </a:p>
          </p:txBody>
        </p:sp>
      </p:grpSp>
      <p:grpSp>
        <p:nvGrpSpPr>
          <p:cNvPr id="6" name="Group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243250" y="2462312"/>
            <a:ext cx="5446644" cy="5446644"/>
            <a:chOff x="0" y="0"/>
            <a:chExt cx="7262192" cy="726219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7262241" cy="7262241"/>
            </a:xfrm>
            <a:custGeom>
              <a:avLst/>
              <a:gdLst/>
              <a:ahLst/>
              <a:cxnLst/>
              <a:rect l="l" t="t" r="r" b="b"/>
              <a:pathLst>
                <a:path w="7262241" h="7262241">
                  <a:moveTo>
                    <a:pt x="0" y="3631057"/>
                  </a:moveTo>
                  <a:cubicBezTo>
                    <a:pt x="0" y="1625727"/>
                    <a:pt x="1625727" y="0"/>
                    <a:pt x="3631057" y="0"/>
                  </a:cubicBezTo>
                  <a:cubicBezTo>
                    <a:pt x="5636387" y="0"/>
                    <a:pt x="7262241" y="1625727"/>
                    <a:pt x="7262241" y="3631057"/>
                  </a:cubicBezTo>
                  <a:cubicBezTo>
                    <a:pt x="7262241" y="5636387"/>
                    <a:pt x="5636514" y="7262241"/>
                    <a:pt x="3631057" y="7262241"/>
                  </a:cubicBezTo>
                  <a:cubicBezTo>
                    <a:pt x="1625600" y="7262241"/>
                    <a:pt x="0" y="5636514"/>
                    <a:pt x="0" y="3631057"/>
                  </a:cubicBezTo>
                  <a:close/>
                </a:path>
              </a:pathLst>
            </a:custGeom>
            <a:solidFill>
              <a:srgbClr val="35577E"/>
            </a:solidFill>
          </p:spPr>
          <p:txBody>
            <a:bodyPr/>
            <a:lstStyle/>
            <a:p>
              <a:endParaRPr lang="nl-NL" dirty="0">
                <a:latin typeface="Verdana" panose="020B0604030504040204" pitchFamily="34" charset="0"/>
              </a:endParaRPr>
            </a:p>
          </p:txBody>
        </p:sp>
      </p:grpSp>
      <p:sp>
        <p:nvSpPr>
          <p:cNvPr id="8" name="Freeform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4625460" y="504136"/>
            <a:ext cx="3119384" cy="1049128"/>
          </a:xfrm>
          <a:custGeom>
            <a:avLst/>
            <a:gdLst/>
            <a:ahLst/>
            <a:cxnLst/>
            <a:rect l="l" t="t" r="r" b="b"/>
            <a:pathLst>
              <a:path w="3119384" h="1049128">
                <a:moveTo>
                  <a:pt x="0" y="0"/>
                </a:moveTo>
                <a:lnTo>
                  <a:pt x="3119384" y="0"/>
                </a:lnTo>
                <a:lnTo>
                  <a:pt x="3119384" y="1049128"/>
                </a:lnTo>
                <a:lnTo>
                  <a:pt x="0" y="10491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nl-NL" dirty="0">
              <a:latin typeface="Verdana" panose="020B0604030504040204" pitchFamily="34" charset="0"/>
            </a:endParaRPr>
          </a:p>
        </p:txBody>
      </p:sp>
      <p:sp>
        <p:nvSpPr>
          <p:cNvPr id="9" name="TextBox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8534400" y="8000114"/>
            <a:ext cx="6880947" cy="160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20"/>
              </a:lnSpc>
            </a:pPr>
            <a:endParaRPr dirty="0">
              <a:latin typeface="Verdana" panose="020B0604030504040204" pitchFamily="34" charset="0"/>
            </a:endParaRPr>
          </a:p>
          <a:p>
            <a:pPr algn="l">
              <a:lnSpc>
                <a:spcPts val="3220"/>
              </a:lnSpc>
            </a:pPr>
            <a:endParaRPr lang="en-US" sz="2300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Asap"/>
              <a:sym typeface="Asap"/>
            </a:endParaRPr>
          </a:p>
          <a:p>
            <a:pPr algn="l">
              <a:lnSpc>
                <a:spcPts val="3220"/>
              </a:lnSpc>
            </a:pPr>
            <a:r>
              <a:rPr lang="en-US" sz="23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Asap Bold"/>
                <a:sym typeface="Asap Bold"/>
              </a:rPr>
              <a:t>Naam: </a:t>
            </a:r>
            <a:r>
              <a:rPr lang="en-US" sz="23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Asap"/>
                <a:sym typeface="Asap"/>
              </a:rPr>
              <a:t>Martijn Ligthart</a:t>
            </a:r>
          </a:p>
          <a:p>
            <a:pPr algn="l">
              <a:lnSpc>
                <a:spcPts val="3220"/>
              </a:lnSpc>
            </a:pPr>
            <a:r>
              <a:rPr lang="en-US" sz="23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Asap Bold"/>
                <a:sym typeface="Asap Bold"/>
              </a:rPr>
              <a:t>Email: </a:t>
            </a:r>
            <a:r>
              <a:rPr lang="en-US" sz="23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Asap Bold"/>
                <a:sym typeface="Asap Bold"/>
              </a:rPr>
              <a:t>Martijn.Ligthart@minbzk.nl</a:t>
            </a:r>
            <a:endParaRPr lang="en-US" sz="2300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Asap"/>
              <a:sym typeface="Asap"/>
            </a:endParaRPr>
          </a:p>
        </p:txBody>
      </p:sp>
      <p:sp>
        <p:nvSpPr>
          <p:cNvPr id="10" name="TextBox 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8752753" y="2987918"/>
            <a:ext cx="6880947" cy="8828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559"/>
              </a:lnSpc>
              <a:spcBef>
                <a:spcPct val="0"/>
              </a:spcBef>
            </a:pPr>
            <a:r>
              <a:rPr lang="en-US" sz="5399" b="1" dirty="0" err="1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Asap Bold"/>
                <a:sym typeface="Asap Bold"/>
              </a:rPr>
              <a:t>Vragen</a:t>
            </a:r>
            <a:r>
              <a:rPr lang="en-US" sz="5399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Asap Bold"/>
                <a:sym typeface="Asap Bold"/>
              </a:rPr>
              <a:t>? </a:t>
            </a:r>
          </a:p>
        </p:txBody>
      </p:sp>
      <p:sp>
        <p:nvSpPr>
          <p:cNvPr id="12" name="Titel 11">
            <a:extLst>
              <a:ext uri="{FF2B5EF4-FFF2-40B4-BE49-F238E27FC236}">
                <a16:creationId xmlns:a16="http://schemas.microsoft.com/office/drawing/2014/main" id="{7677D467-A4EE-1154-9700-AE1B976DB1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143760" y="3623933"/>
            <a:ext cx="510540" cy="3170099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sap Bold"/>
                <a:sym typeface="Asap Bold"/>
              </a:rPr>
              <a:t>?</a:t>
            </a:r>
            <a:endParaRPr kumimoji="0" lang="nl-NL" sz="20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081725-D352-4351-6C35-F22C306943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C2E5FD39-C6D1-2878-F643-404F9FC7F8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10071000"/>
            <a:ext cx="18288000" cy="216000"/>
            <a:chOff x="0" y="0"/>
            <a:chExt cx="24384000" cy="288000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4D7BF7F4-47E0-1D55-F27B-0958204ACDB6}"/>
                </a:ext>
              </a:extLst>
            </p:cNvPr>
            <p:cNvSpPr/>
            <p:nvPr/>
          </p:nvSpPr>
          <p:spPr>
            <a:xfrm>
              <a:off x="0" y="0"/>
              <a:ext cx="24384000" cy="288036"/>
            </a:xfrm>
            <a:custGeom>
              <a:avLst/>
              <a:gdLst/>
              <a:ahLst/>
              <a:cxnLst/>
              <a:rect l="l" t="t" r="r" b="b"/>
              <a:pathLst>
                <a:path w="24384000" h="288036">
                  <a:moveTo>
                    <a:pt x="0" y="0"/>
                  </a:moveTo>
                  <a:lnTo>
                    <a:pt x="24384000" y="0"/>
                  </a:lnTo>
                  <a:lnTo>
                    <a:pt x="24384000" y="288036"/>
                  </a:lnTo>
                  <a:lnTo>
                    <a:pt x="0" y="288036"/>
                  </a:lnTo>
                  <a:close/>
                </a:path>
              </a:pathLst>
            </a:custGeom>
            <a:gradFill rotWithShape="1">
              <a:gsLst>
                <a:gs pos="0">
                  <a:srgbClr val="8EB83C">
                    <a:alpha val="100000"/>
                  </a:srgbClr>
                </a:gs>
                <a:gs pos="34000">
                  <a:srgbClr val="50987D">
                    <a:alpha val="100000"/>
                  </a:srgbClr>
                </a:gs>
                <a:gs pos="67000">
                  <a:srgbClr val="2482AC">
                    <a:alpha val="100000"/>
                  </a:srgbClr>
                </a:gs>
                <a:gs pos="100000">
                  <a:srgbClr val="147ABF">
                    <a:alpha val="100000"/>
                  </a:srgbClr>
                </a:gs>
              </a:gsLst>
              <a:lin ang="10800000"/>
            </a:gradFill>
          </p:spPr>
          <p:txBody>
            <a:bodyPr/>
            <a:lstStyle/>
            <a:p>
              <a:endParaRPr lang="nl-NL" dirty="0">
                <a:latin typeface="Verdana" panose="020B0604030504040204" pitchFamily="34" charset="0"/>
              </a:endParaRPr>
            </a:p>
          </p:txBody>
        </p:sp>
      </p:grpSp>
      <p:sp>
        <p:nvSpPr>
          <p:cNvPr id="9" name="object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469626" y="339775"/>
            <a:ext cx="12340418" cy="1363668"/>
          </a:xfrm>
          <a:prstGeom prst="rect">
            <a:avLst/>
          </a:prstGeom>
          <a:noFill/>
          <a:ln>
            <a:noFill/>
            <a:prstDash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0" tIns="12217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Verdana" panose="020B0604030504040204" pitchFamily="34" charset="0"/>
                <a:ea typeface="+mj-ea"/>
                <a:cs typeface="+mj-cs"/>
              </a:defRPr>
            </a:lvl1pPr>
          </a:lstStyle>
          <a:p>
            <a:pPr marL="10385" marR="0" lvl="0" indent="0" algn="ctr" defTabSz="914400" rtl="0" eaLnBrk="1" fontAlgn="auto" latinLnBrk="0" hangingPunct="1">
              <a:lnSpc>
                <a:spcPts val="5522"/>
              </a:lnSpc>
              <a:spcBef>
                <a:spcPts val="9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400" b="1" i="0" u="none" strike="noStrike" kern="1200" cap="none" spc="-231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+mj-ea"/>
                <a:cs typeface="+mj-cs"/>
              </a:rPr>
              <a:t>2025</a:t>
            </a:r>
            <a:br>
              <a:rPr kumimoji="0" lang="nl-NL" sz="4400" b="1" i="0" u="none" strike="noStrike" kern="1200" cap="none" spc="-231" normalizeH="0" baseline="0" noProof="0" dirty="0">
                <a:ln>
                  <a:noFill/>
                </a:ln>
                <a:solidFill>
                  <a:srgbClr val="39870C"/>
                </a:solidFill>
                <a:effectLst/>
                <a:uLnTx/>
                <a:uFillTx/>
                <a:latin typeface="Verdana" panose="020B0604030504040204" pitchFamily="34" charset="0"/>
                <a:ea typeface="+mj-ea"/>
                <a:cs typeface="+mj-cs"/>
              </a:rPr>
            </a:br>
            <a:r>
              <a:rPr kumimoji="0" lang="nl-NL" sz="4400" b="1" i="0" u="none" strike="noStrike" kern="1200" cap="none" spc="-231" normalizeH="0" baseline="0" noProof="0" dirty="0">
                <a:ln>
                  <a:noFill/>
                </a:ln>
                <a:solidFill>
                  <a:srgbClr val="39870C"/>
                </a:solidFill>
                <a:effectLst/>
                <a:uLnTx/>
                <a:uFillTx/>
                <a:latin typeface="Verdana" panose="020B0604030504040204" pitchFamily="34" charset="0"/>
                <a:ea typeface="+mj-ea"/>
                <a:cs typeface="+mj-cs"/>
              </a:rPr>
              <a:t>Brief</a:t>
            </a:r>
            <a:r>
              <a:rPr kumimoji="0" lang="nl-NL" sz="4400" b="1" i="0" u="none" strike="noStrike" kern="1200" cap="none" spc="-202" normalizeH="0" baseline="0" noProof="0" dirty="0">
                <a:ln>
                  <a:noFill/>
                </a:ln>
                <a:solidFill>
                  <a:srgbClr val="39870C"/>
                </a:solidFill>
                <a:effectLst/>
                <a:uLnTx/>
                <a:uFillTx/>
                <a:latin typeface="Verdana" panose="020B0604030504040204" pitchFamily="34" charset="0"/>
                <a:ea typeface="+mj-ea"/>
                <a:cs typeface="+mj-cs"/>
              </a:rPr>
              <a:t> </a:t>
            </a:r>
            <a:r>
              <a:rPr kumimoji="0" lang="nl-NL" sz="4400" b="1" i="0" u="none" strike="noStrike" kern="1200" cap="none" spc="-202" normalizeH="0" baseline="0" noProof="0" dirty="0" err="1">
                <a:ln>
                  <a:noFill/>
                </a:ln>
                <a:solidFill>
                  <a:srgbClr val="39870C"/>
                </a:solidFill>
                <a:effectLst/>
                <a:uLnTx/>
                <a:uFillTx/>
                <a:latin typeface="Verdana" panose="020B0604030504040204" pitchFamily="34" charset="0"/>
                <a:ea typeface="+mj-ea"/>
                <a:cs typeface="+mj-cs"/>
              </a:rPr>
              <a:t>SG´s</a:t>
            </a:r>
            <a:r>
              <a:rPr kumimoji="0" lang="nl-NL" sz="4400" b="1" i="0" u="none" strike="noStrike" kern="1200" cap="none" spc="-202" normalizeH="0" baseline="0" noProof="0" dirty="0">
                <a:ln>
                  <a:noFill/>
                </a:ln>
                <a:solidFill>
                  <a:srgbClr val="39870C"/>
                </a:solidFill>
                <a:effectLst/>
                <a:uLnTx/>
                <a:uFillTx/>
                <a:latin typeface="Verdana" panose="020B0604030504040204" pitchFamily="34" charset="0"/>
                <a:ea typeface="+mj-ea"/>
                <a:cs typeface="+mj-cs"/>
              </a:rPr>
              <a:t> </a:t>
            </a:r>
            <a:r>
              <a:rPr kumimoji="0" lang="nl-NL" sz="4400" b="1" i="0" u="none" strike="noStrike" kern="1200" cap="none" spc="-24" normalizeH="0" baseline="0" noProof="0" dirty="0">
                <a:ln>
                  <a:noFill/>
                </a:ln>
                <a:solidFill>
                  <a:srgbClr val="39870C"/>
                </a:solidFill>
                <a:effectLst/>
                <a:uLnTx/>
                <a:uFillTx/>
                <a:latin typeface="Verdana" panose="020B0604030504040204" pitchFamily="34" charset="0"/>
                <a:ea typeface="+mj-ea"/>
                <a:cs typeface="+mj-cs"/>
              </a:rPr>
              <a:t>aan </a:t>
            </a:r>
            <a:r>
              <a:rPr kumimoji="0" lang="nl-NL" sz="4400" b="1" i="0" u="none" strike="noStrike" kern="1200" cap="none" spc="-188" normalizeH="0" baseline="0" noProof="0" dirty="0">
                <a:ln>
                  <a:noFill/>
                </a:ln>
                <a:solidFill>
                  <a:srgbClr val="39870C"/>
                </a:solidFill>
                <a:effectLst/>
                <a:uLnTx/>
                <a:uFillTx/>
                <a:latin typeface="Verdana" panose="020B0604030504040204" pitchFamily="34" charset="0"/>
                <a:ea typeface="+mj-ea"/>
                <a:cs typeface="+mj-cs"/>
              </a:rPr>
              <a:t>de</a:t>
            </a:r>
            <a:r>
              <a:rPr kumimoji="0" lang="nl-NL" sz="4400" b="1" i="0" u="none" strike="noStrike" kern="1200" cap="none" spc="-342" normalizeH="0" baseline="0" noProof="0" dirty="0">
                <a:ln>
                  <a:noFill/>
                </a:ln>
                <a:solidFill>
                  <a:srgbClr val="39870C"/>
                </a:solidFill>
                <a:effectLst/>
                <a:uLnTx/>
                <a:uFillTx/>
                <a:latin typeface="Verdana" panose="020B0604030504040204" pitchFamily="34" charset="0"/>
                <a:ea typeface="+mj-ea"/>
                <a:cs typeface="+mj-cs"/>
              </a:rPr>
              <a:t> </a:t>
            </a:r>
            <a:r>
              <a:rPr kumimoji="0" lang="nl-NL" sz="4400" b="1" i="0" u="none" strike="noStrike" kern="1200" cap="none" spc="-188" normalizeH="0" baseline="0" noProof="0" dirty="0">
                <a:ln>
                  <a:noFill/>
                </a:ln>
                <a:solidFill>
                  <a:srgbClr val="39870C"/>
                </a:solidFill>
                <a:effectLst/>
                <a:uLnTx/>
                <a:uFillTx/>
                <a:latin typeface="Verdana" panose="020B0604030504040204" pitchFamily="34" charset="0"/>
                <a:ea typeface="+mj-ea"/>
                <a:cs typeface="+mj-cs"/>
              </a:rPr>
              <a:t>informateur</a:t>
            </a:r>
          </a:p>
        </p:txBody>
      </p:sp>
      <p:sp>
        <p:nvSpPr>
          <p:cNvPr id="10" name="object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19200" y="2041732"/>
            <a:ext cx="15621000" cy="1780229"/>
          </a:xfrm>
          <a:prstGeom prst="rect">
            <a:avLst/>
          </a:prstGeom>
        </p:spPr>
        <p:txBody>
          <a:bodyPr vert="horz" wrap="square" lIns="0" tIns="4887" rIns="0" bIns="0" rtlCol="0">
            <a:spAutoFit/>
          </a:bodyPr>
          <a:lstStyle/>
          <a:p>
            <a:pPr marL="12217" marR="4887" algn="ctr">
              <a:lnSpc>
                <a:spcPct val="104200"/>
              </a:lnSpc>
              <a:spcBef>
                <a:spcPts val="38"/>
              </a:spcBef>
            </a:pPr>
            <a:r>
              <a:rPr sz="2800" b="1" i="1" spc="-125" dirty="0">
                <a:latin typeface="Verdana" panose="020B0604030504040204" pitchFamily="34" charset="0"/>
                <a:cs typeface="Gill Sans MT"/>
              </a:rPr>
              <a:t>De</a:t>
            </a:r>
            <a:r>
              <a:rPr sz="2800" b="1" i="1" spc="-77" dirty="0">
                <a:latin typeface="Verdana" panose="020B0604030504040204" pitchFamily="34" charset="0"/>
                <a:cs typeface="Gill Sans MT"/>
              </a:rPr>
              <a:t> overheid </a:t>
            </a:r>
            <a:r>
              <a:rPr sz="2800" b="1" i="1" spc="-96" dirty="0">
                <a:latin typeface="Verdana" panose="020B0604030504040204" pitchFamily="34" charset="0"/>
                <a:cs typeface="Gill Sans MT"/>
              </a:rPr>
              <a:t>moet</a:t>
            </a:r>
            <a:r>
              <a:rPr sz="2800" b="1" i="1" spc="-77" dirty="0">
                <a:latin typeface="Verdana" panose="020B0604030504040204" pitchFamily="34" charset="0"/>
                <a:cs typeface="Gill Sans MT"/>
              </a:rPr>
              <a:t> haar </a:t>
            </a:r>
            <a:r>
              <a:rPr sz="2800" b="1" i="1" spc="-72" dirty="0">
                <a:latin typeface="Verdana" panose="020B0604030504040204" pitchFamily="34" charset="0"/>
                <a:cs typeface="Gill Sans MT"/>
              </a:rPr>
              <a:t>leveringsvermogen</a:t>
            </a:r>
            <a:r>
              <a:rPr sz="2800" b="1" i="1" spc="-77" dirty="0">
                <a:latin typeface="Verdana" panose="020B0604030504040204" pitchFamily="34" charset="0"/>
                <a:cs typeface="Gill Sans MT"/>
              </a:rPr>
              <a:t> vergroten </a:t>
            </a:r>
            <a:r>
              <a:rPr sz="2800" b="1" i="1" spc="-110" dirty="0">
                <a:latin typeface="Verdana" panose="020B0604030504040204" pitchFamily="34" charset="0"/>
                <a:cs typeface="Gill Sans MT"/>
              </a:rPr>
              <a:t>om</a:t>
            </a:r>
            <a:r>
              <a:rPr sz="2800" b="1" i="1" spc="-77" dirty="0">
                <a:latin typeface="Verdana" panose="020B0604030504040204" pitchFamily="34" charset="0"/>
                <a:cs typeface="Gill Sans MT"/>
              </a:rPr>
              <a:t> </a:t>
            </a:r>
            <a:r>
              <a:rPr sz="2800" b="1" i="1" spc="-91" dirty="0">
                <a:latin typeface="Verdana" panose="020B0604030504040204" pitchFamily="34" charset="0"/>
                <a:cs typeface="Gill Sans MT"/>
              </a:rPr>
              <a:t>het</a:t>
            </a:r>
            <a:r>
              <a:rPr sz="2800" b="1" i="1" spc="-77" dirty="0">
                <a:latin typeface="Verdana" panose="020B0604030504040204" pitchFamily="34" charset="0"/>
                <a:cs typeface="Gill Sans MT"/>
              </a:rPr>
              <a:t> </a:t>
            </a:r>
            <a:r>
              <a:rPr sz="2800" b="1" i="1" spc="-82" dirty="0">
                <a:latin typeface="Verdana" panose="020B0604030504040204" pitchFamily="34" charset="0"/>
                <a:cs typeface="Gill Sans MT"/>
              </a:rPr>
              <a:t>vertrouwen</a:t>
            </a:r>
            <a:r>
              <a:rPr sz="2800" b="1" i="1" spc="-77" dirty="0">
                <a:latin typeface="Verdana" panose="020B0604030504040204" pitchFamily="34" charset="0"/>
                <a:cs typeface="Gill Sans MT"/>
              </a:rPr>
              <a:t> </a:t>
            </a:r>
            <a:r>
              <a:rPr sz="2800" b="1" i="1" spc="-72" dirty="0">
                <a:latin typeface="Verdana" panose="020B0604030504040204" pitchFamily="34" charset="0"/>
                <a:cs typeface="Gill Sans MT"/>
              </a:rPr>
              <a:t>van</a:t>
            </a:r>
            <a:r>
              <a:rPr sz="2800" b="1" i="1" spc="-77" dirty="0">
                <a:latin typeface="Verdana" panose="020B0604030504040204" pitchFamily="34" charset="0"/>
                <a:cs typeface="Gill Sans MT"/>
              </a:rPr>
              <a:t> </a:t>
            </a:r>
            <a:r>
              <a:rPr sz="2800" b="1" i="1" spc="-91" dirty="0">
                <a:latin typeface="Verdana" panose="020B0604030504040204" pitchFamily="34" charset="0"/>
                <a:cs typeface="Gill Sans MT"/>
              </a:rPr>
              <a:t>mensen</a:t>
            </a:r>
            <a:r>
              <a:rPr sz="2800" b="1" i="1" spc="-77" dirty="0">
                <a:latin typeface="Verdana" panose="020B0604030504040204" pitchFamily="34" charset="0"/>
                <a:cs typeface="Gill Sans MT"/>
              </a:rPr>
              <a:t> </a:t>
            </a:r>
            <a:r>
              <a:rPr sz="2800" b="1" i="1" spc="-91" dirty="0">
                <a:latin typeface="Verdana" panose="020B0604030504040204" pitchFamily="34" charset="0"/>
                <a:cs typeface="Gill Sans MT"/>
              </a:rPr>
              <a:t>en</a:t>
            </a:r>
            <a:r>
              <a:rPr sz="2800" b="1" i="1" spc="-72" dirty="0">
                <a:latin typeface="Verdana" panose="020B0604030504040204" pitchFamily="34" charset="0"/>
                <a:cs typeface="Gill Sans MT"/>
              </a:rPr>
              <a:t> bedrijven</a:t>
            </a:r>
            <a:r>
              <a:rPr sz="2800" b="1" i="1" spc="-77" dirty="0">
                <a:latin typeface="Verdana" panose="020B0604030504040204" pitchFamily="34" charset="0"/>
                <a:cs typeface="Gill Sans MT"/>
              </a:rPr>
              <a:t> </a:t>
            </a:r>
            <a:r>
              <a:rPr sz="2800" b="1" i="1" spc="-87" dirty="0">
                <a:latin typeface="Verdana" panose="020B0604030504040204" pitchFamily="34" charset="0"/>
                <a:cs typeface="Gill Sans MT"/>
              </a:rPr>
              <a:t>te</a:t>
            </a:r>
            <a:r>
              <a:rPr sz="2800" b="1" i="1" spc="-77" dirty="0">
                <a:latin typeface="Verdana" panose="020B0604030504040204" pitchFamily="34" charset="0"/>
                <a:cs typeface="Gill Sans MT"/>
              </a:rPr>
              <a:t> </a:t>
            </a:r>
            <a:r>
              <a:rPr sz="2800" b="1" i="1" spc="-48" dirty="0">
                <a:latin typeface="Verdana" panose="020B0604030504040204" pitchFamily="34" charset="0"/>
                <a:cs typeface="Gill Sans MT"/>
              </a:rPr>
              <a:t>kunnen </a:t>
            </a:r>
            <a:r>
              <a:rPr sz="2800" b="1" i="1" spc="-67" dirty="0">
                <a:latin typeface="Verdana" panose="020B0604030504040204" pitchFamily="34" charset="0"/>
                <a:cs typeface="Gill Sans MT"/>
              </a:rPr>
              <a:t>herstellen.</a:t>
            </a:r>
            <a:r>
              <a:rPr sz="2800" b="1" i="1" spc="-72" dirty="0">
                <a:latin typeface="Verdana" panose="020B0604030504040204" pitchFamily="34" charset="0"/>
                <a:cs typeface="Gill Sans MT"/>
              </a:rPr>
              <a:t> </a:t>
            </a:r>
            <a:r>
              <a:rPr sz="2800" b="1" i="1" spc="-82" dirty="0">
                <a:latin typeface="Verdana" panose="020B0604030504040204" pitchFamily="34" charset="0"/>
                <a:cs typeface="Gill Sans MT"/>
              </a:rPr>
              <a:t>Dit</a:t>
            </a:r>
            <a:r>
              <a:rPr sz="2800" b="1" i="1" spc="-67" dirty="0">
                <a:latin typeface="Verdana" panose="020B0604030504040204" pitchFamily="34" charset="0"/>
                <a:cs typeface="Gill Sans MT"/>
              </a:rPr>
              <a:t> </a:t>
            </a:r>
            <a:r>
              <a:rPr sz="2800" b="1" i="1" spc="-63" dirty="0">
                <a:latin typeface="Verdana" panose="020B0604030504040204" pitchFamily="34" charset="0"/>
                <a:cs typeface="Gill Sans MT"/>
              </a:rPr>
              <a:t>vraagt</a:t>
            </a:r>
            <a:r>
              <a:rPr sz="2800" b="1" i="1" spc="-72" dirty="0">
                <a:latin typeface="Verdana" panose="020B0604030504040204" pitchFamily="34" charset="0"/>
                <a:cs typeface="Gill Sans MT"/>
              </a:rPr>
              <a:t> </a:t>
            </a:r>
            <a:r>
              <a:rPr sz="2800" b="1" i="1" spc="-110" dirty="0">
                <a:latin typeface="Verdana" panose="020B0604030504040204" pitchFamily="34" charset="0"/>
                <a:cs typeface="Gill Sans MT"/>
              </a:rPr>
              <a:t>om</a:t>
            </a:r>
            <a:r>
              <a:rPr sz="2800" b="1" i="1" spc="-67" dirty="0">
                <a:latin typeface="Verdana" panose="020B0604030504040204" pitchFamily="34" charset="0"/>
                <a:cs typeface="Gill Sans MT"/>
              </a:rPr>
              <a:t> duidelijke </a:t>
            </a:r>
            <a:r>
              <a:rPr sz="2800" b="1" i="1" spc="-77" dirty="0">
                <a:latin typeface="Verdana" panose="020B0604030504040204" pitchFamily="34" charset="0"/>
                <a:cs typeface="Gill Sans MT"/>
              </a:rPr>
              <a:t>politieke</a:t>
            </a:r>
            <a:r>
              <a:rPr sz="2800" b="1" i="1" spc="-72" dirty="0">
                <a:latin typeface="Verdana" panose="020B0604030504040204" pitchFamily="34" charset="0"/>
                <a:cs typeface="Gill Sans MT"/>
              </a:rPr>
              <a:t> </a:t>
            </a:r>
            <a:r>
              <a:rPr sz="2800" b="1" i="1" spc="-91" dirty="0">
                <a:latin typeface="Verdana" panose="020B0604030504040204" pitchFamily="34" charset="0"/>
                <a:cs typeface="Gill Sans MT"/>
              </a:rPr>
              <a:t>keuzes</a:t>
            </a:r>
            <a:r>
              <a:rPr sz="2800" b="1" i="1" spc="-67" dirty="0">
                <a:latin typeface="Verdana" panose="020B0604030504040204" pitchFamily="34" charset="0"/>
                <a:cs typeface="Gill Sans MT"/>
              </a:rPr>
              <a:t> </a:t>
            </a:r>
            <a:r>
              <a:rPr sz="2800" b="1" i="1" spc="-91" dirty="0">
                <a:latin typeface="Verdana" panose="020B0604030504040204" pitchFamily="34" charset="0"/>
                <a:cs typeface="Gill Sans MT"/>
              </a:rPr>
              <a:t>en</a:t>
            </a:r>
            <a:r>
              <a:rPr sz="2800" b="1" i="1" spc="-72" dirty="0">
                <a:latin typeface="Verdana" panose="020B0604030504040204" pitchFamily="34" charset="0"/>
                <a:cs typeface="Gill Sans MT"/>
              </a:rPr>
              <a:t> </a:t>
            </a:r>
            <a:r>
              <a:rPr sz="2800" b="1" i="1" spc="-82" dirty="0">
                <a:latin typeface="Verdana" panose="020B0604030504040204" pitchFamily="34" charset="0"/>
                <a:cs typeface="Gill Sans MT"/>
              </a:rPr>
              <a:t>goede</a:t>
            </a:r>
            <a:r>
              <a:rPr sz="2800" b="1" i="1" spc="-67" dirty="0">
                <a:latin typeface="Verdana" panose="020B0604030504040204" pitchFamily="34" charset="0"/>
                <a:cs typeface="Gill Sans MT"/>
              </a:rPr>
              <a:t> </a:t>
            </a:r>
            <a:r>
              <a:rPr sz="2800" b="1" i="1" spc="-72" dirty="0">
                <a:latin typeface="Verdana" panose="020B0604030504040204" pitchFamily="34" charset="0"/>
                <a:cs typeface="Gill Sans MT"/>
              </a:rPr>
              <a:t>samenwerking</a:t>
            </a:r>
            <a:r>
              <a:rPr sz="2800" b="1" i="1" spc="-67" dirty="0">
                <a:latin typeface="Verdana" panose="020B0604030504040204" pitchFamily="34" charset="0"/>
                <a:cs typeface="Gill Sans MT"/>
              </a:rPr>
              <a:t> </a:t>
            </a:r>
            <a:r>
              <a:rPr sz="2800" b="1" i="1" spc="-72" dirty="0">
                <a:latin typeface="Verdana" panose="020B0604030504040204" pitchFamily="34" charset="0"/>
                <a:cs typeface="Gill Sans MT"/>
              </a:rPr>
              <a:t>tussen politiek</a:t>
            </a:r>
            <a:r>
              <a:rPr sz="2800" b="1" i="1" spc="-67" dirty="0">
                <a:latin typeface="Verdana" panose="020B0604030504040204" pitchFamily="34" charset="0"/>
                <a:cs typeface="Gill Sans MT"/>
              </a:rPr>
              <a:t> </a:t>
            </a:r>
            <a:r>
              <a:rPr sz="2800" b="1" i="1" spc="-91" dirty="0">
                <a:latin typeface="Verdana" panose="020B0604030504040204" pitchFamily="34" charset="0"/>
                <a:cs typeface="Gill Sans MT"/>
              </a:rPr>
              <a:t>en</a:t>
            </a:r>
            <a:r>
              <a:rPr sz="2800" b="1" i="1" spc="-67" dirty="0">
                <a:latin typeface="Verdana" panose="020B0604030504040204" pitchFamily="34" charset="0"/>
                <a:cs typeface="Gill Sans MT"/>
              </a:rPr>
              <a:t> </a:t>
            </a:r>
            <a:r>
              <a:rPr sz="2800" b="1" i="1" spc="-24" dirty="0">
                <a:latin typeface="Verdana" panose="020B0604030504040204" pitchFamily="34" charset="0"/>
                <a:cs typeface="Gill Sans MT"/>
              </a:rPr>
              <a:t>ambtenaar.</a:t>
            </a:r>
            <a:endParaRPr sz="2800" dirty="0">
              <a:latin typeface="Verdana" panose="020B0604030504040204" pitchFamily="34" charset="0"/>
              <a:cs typeface="Gill Sans MT"/>
            </a:endParaRPr>
          </a:p>
          <a:p>
            <a:pPr algn="ctr">
              <a:spcBef>
                <a:spcPts val="1212"/>
              </a:spcBef>
            </a:pPr>
            <a:r>
              <a:rPr b="1" spc="-120" dirty="0">
                <a:latin typeface="Verdana" panose="020B0604030504040204" pitchFamily="34" charset="0"/>
                <a:cs typeface="Gill Sans MT"/>
              </a:rPr>
              <a:t>Daarom</a:t>
            </a:r>
            <a:r>
              <a:rPr b="1" spc="-91" dirty="0">
                <a:latin typeface="Verdana" panose="020B0604030504040204" pitchFamily="34" charset="0"/>
                <a:cs typeface="Gill Sans MT"/>
              </a:rPr>
              <a:t> </a:t>
            </a:r>
            <a:r>
              <a:rPr b="1" spc="-77" dirty="0">
                <a:latin typeface="Verdana" panose="020B0604030504040204" pitchFamily="34" charset="0"/>
                <a:cs typeface="Gill Sans MT"/>
              </a:rPr>
              <a:t>roepen</a:t>
            </a:r>
            <a:r>
              <a:rPr b="1" spc="-87" dirty="0">
                <a:latin typeface="Verdana" panose="020B0604030504040204" pitchFamily="34" charset="0"/>
                <a:cs typeface="Gill Sans MT"/>
              </a:rPr>
              <a:t> </a:t>
            </a:r>
            <a:r>
              <a:rPr b="1" spc="-38" dirty="0">
                <a:latin typeface="Verdana" panose="020B0604030504040204" pitchFamily="34" charset="0"/>
                <a:cs typeface="Gill Sans MT"/>
              </a:rPr>
              <a:t>wij</a:t>
            </a:r>
            <a:r>
              <a:rPr b="1" spc="-87" dirty="0">
                <a:latin typeface="Verdana" panose="020B0604030504040204" pitchFamily="34" charset="0"/>
                <a:cs typeface="Gill Sans MT"/>
              </a:rPr>
              <a:t> </a:t>
            </a:r>
            <a:r>
              <a:rPr b="1" spc="-24" dirty="0">
                <a:latin typeface="Verdana" panose="020B0604030504040204" pitchFamily="34" charset="0"/>
                <a:cs typeface="Gill Sans MT"/>
              </a:rPr>
              <a:t>op:</a:t>
            </a:r>
            <a:endParaRPr dirty="0">
              <a:latin typeface="Verdana" panose="020B0604030504040204" pitchFamily="34" charset="0"/>
              <a:cs typeface="Gill Sans MT"/>
            </a:endParaRPr>
          </a:p>
        </p:txBody>
      </p:sp>
      <p:sp>
        <p:nvSpPr>
          <p:cNvPr id="11" name="object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762000" y="5562426"/>
            <a:ext cx="2809266" cy="2656207"/>
          </a:xfrm>
          <a:prstGeom prst="rect">
            <a:avLst/>
          </a:prstGeom>
        </p:spPr>
        <p:txBody>
          <a:bodyPr vert="horz" wrap="square" lIns="0" tIns="63530" rIns="0" bIns="0" rtlCol="0">
            <a:spAutoFit/>
          </a:bodyPr>
          <a:lstStyle/>
          <a:p>
            <a:pPr marL="12217">
              <a:spcBef>
                <a:spcPts val="500"/>
              </a:spcBef>
            </a:pPr>
            <a:r>
              <a:rPr sz="1400" b="1" spc="-43" dirty="0">
                <a:latin typeface="Verdana" panose="020B0604030504040204" pitchFamily="34" charset="0"/>
                <a:cs typeface="Gill Sans MT"/>
              </a:rPr>
              <a:t>Maak</a:t>
            </a:r>
            <a:r>
              <a:rPr sz="1400" b="1" spc="-24" dirty="0">
                <a:latin typeface="Verdana" panose="020B0604030504040204" pitchFamily="34" charset="0"/>
                <a:cs typeface="Gill Sans MT"/>
              </a:rPr>
              <a:t> </a:t>
            </a:r>
            <a:r>
              <a:rPr sz="1400" b="1" spc="-43" dirty="0">
                <a:latin typeface="Verdana" panose="020B0604030504040204" pitchFamily="34" charset="0"/>
                <a:cs typeface="Gill Sans MT"/>
              </a:rPr>
              <a:t>duidelijke</a:t>
            </a:r>
            <a:r>
              <a:rPr sz="1400" b="1" spc="-24" dirty="0">
                <a:latin typeface="Verdana" panose="020B0604030504040204" pitchFamily="34" charset="0"/>
                <a:cs typeface="Gill Sans MT"/>
              </a:rPr>
              <a:t> </a:t>
            </a:r>
            <a:r>
              <a:rPr sz="1400" b="1" spc="-48" dirty="0">
                <a:latin typeface="Verdana" panose="020B0604030504040204" pitchFamily="34" charset="0"/>
                <a:cs typeface="Gill Sans MT"/>
              </a:rPr>
              <a:t>politieke</a:t>
            </a:r>
            <a:r>
              <a:rPr sz="1400" b="1" spc="-24" dirty="0">
                <a:latin typeface="Verdana" panose="020B0604030504040204" pitchFamily="34" charset="0"/>
                <a:cs typeface="Gill Sans MT"/>
              </a:rPr>
              <a:t> </a:t>
            </a:r>
            <a:r>
              <a:rPr sz="1400" b="1" spc="-10" dirty="0">
                <a:latin typeface="Verdana" panose="020B0604030504040204" pitchFamily="34" charset="0"/>
                <a:cs typeface="Gill Sans MT"/>
              </a:rPr>
              <a:t>keuzes</a:t>
            </a:r>
            <a:endParaRPr sz="1400" dirty="0">
              <a:latin typeface="Verdana" panose="020B0604030504040204" pitchFamily="34" charset="0"/>
              <a:cs typeface="Gill Sans MT"/>
            </a:endParaRPr>
          </a:p>
          <a:p>
            <a:pPr marL="12217" marR="4887">
              <a:lnSpc>
                <a:spcPct val="111100"/>
              </a:lnSpc>
              <a:spcBef>
                <a:spcPts val="192"/>
              </a:spcBef>
            </a:pPr>
            <a:r>
              <a:rPr sz="1400" dirty="0">
                <a:latin typeface="Verdana" panose="020B0604030504040204" pitchFamily="34" charset="0"/>
                <a:cs typeface="Gill Sans MT"/>
              </a:rPr>
              <a:t>Laat de onderhandelende partijen</a:t>
            </a:r>
            <a:r>
              <a:rPr sz="1400" spc="5" dirty="0">
                <a:latin typeface="Verdana" panose="020B0604030504040204" pitchFamily="34" charset="0"/>
                <a:cs typeface="Gill Sans MT"/>
              </a:rPr>
              <a:t> </a:t>
            </a:r>
            <a:r>
              <a:rPr sz="1400" spc="-10" dirty="0">
                <a:latin typeface="Verdana" panose="020B0604030504040204" pitchFamily="34" charset="0"/>
                <a:cs typeface="Gill Sans MT"/>
              </a:rPr>
              <a:t>scherpe</a:t>
            </a:r>
            <a:r>
              <a:rPr sz="1400" dirty="0">
                <a:latin typeface="Verdana" panose="020B0604030504040204" pitchFamily="34" charset="0"/>
                <a:cs typeface="Gill Sans MT"/>
              </a:rPr>
              <a:t> keuzes </a:t>
            </a:r>
            <a:r>
              <a:rPr sz="1400" spc="-19" dirty="0">
                <a:latin typeface="Verdana" panose="020B0604030504040204" pitchFamily="34" charset="0"/>
                <a:cs typeface="Gill Sans MT"/>
              </a:rPr>
              <a:t>maken </a:t>
            </a:r>
            <a:r>
              <a:rPr sz="1400" dirty="0">
                <a:latin typeface="Verdana" panose="020B0604030504040204" pitchFamily="34" charset="0"/>
                <a:cs typeface="Gill Sans MT"/>
              </a:rPr>
              <a:t>welke thema’s</a:t>
            </a:r>
            <a:r>
              <a:rPr sz="1400" spc="5" dirty="0">
                <a:latin typeface="Verdana" panose="020B0604030504040204" pitchFamily="34" charset="0"/>
                <a:cs typeface="Gill Sans MT"/>
              </a:rPr>
              <a:t> </a:t>
            </a:r>
            <a:r>
              <a:rPr sz="1400" dirty="0">
                <a:latin typeface="Verdana" panose="020B0604030504040204" pitchFamily="34" charset="0"/>
                <a:cs typeface="Gill Sans MT"/>
              </a:rPr>
              <a:t>zij</a:t>
            </a:r>
            <a:r>
              <a:rPr sz="1400" spc="5" dirty="0">
                <a:latin typeface="Verdana" panose="020B0604030504040204" pitchFamily="34" charset="0"/>
                <a:cs typeface="Gill Sans MT"/>
              </a:rPr>
              <a:t> </a:t>
            </a:r>
            <a:r>
              <a:rPr sz="1400" dirty="0">
                <a:latin typeface="Verdana" panose="020B0604030504040204" pitchFamily="34" charset="0"/>
                <a:cs typeface="Gill Sans MT"/>
              </a:rPr>
              <a:t>komende kabinetsperiode</a:t>
            </a:r>
            <a:r>
              <a:rPr sz="1400" spc="5" dirty="0">
                <a:latin typeface="Verdana" panose="020B0604030504040204" pitchFamily="34" charset="0"/>
                <a:cs typeface="Gill Sans MT"/>
              </a:rPr>
              <a:t> </a:t>
            </a:r>
            <a:r>
              <a:rPr sz="1400" spc="-10" dirty="0">
                <a:latin typeface="Verdana" panose="020B0604030504040204" pitchFamily="34" charset="0"/>
                <a:cs typeface="Gill Sans MT"/>
              </a:rPr>
              <a:t>willen </a:t>
            </a:r>
            <a:r>
              <a:rPr sz="1400" dirty="0">
                <a:latin typeface="Verdana" panose="020B0604030504040204" pitchFamily="34" charset="0"/>
                <a:cs typeface="Gill Sans MT"/>
              </a:rPr>
              <a:t>aanpakken. </a:t>
            </a:r>
            <a:r>
              <a:rPr sz="1400" spc="-34" dirty="0">
                <a:latin typeface="Verdana" panose="020B0604030504040204" pitchFamily="34" charset="0"/>
                <a:cs typeface="Gill Sans MT"/>
              </a:rPr>
              <a:t>Zonder</a:t>
            </a:r>
            <a:r>
              <a:rPr sz="1400" spc="-5" dirty="0">
                <a:latin typeface="Verdana" panose="020B0604030504040204" pitchFamily="34" charset="0"/>
                <a:cs typeface="Gill Sans MT"/>
              </a:rPr>
              <a:t> </a:t>
            </a:r>
            <a:r>
              <a:rPr sz="1400" dirty="0">
                <a:latin typeface="Verdana" panose="020B0604030504040204" pitchFamily="34" charset="0"/>
                <a:cs typeface="Gill Sans MT"/>
              </a:rPr>
              <a:t>zulke</a:t>
            </a:r>
            <a:r>
              <a:rPr sz="1400" spc="-5" dirty="0">
                <a:latin typeface="Verdana" panose="020B0604030504040204" pitchFamily="34" charset="0"/>
                <a:cs typeface="Gill Sans MT"/>
              </a:rPr>
              <a:t> </a:t>
            </a:r>
            <a:r>
              <a:rPr sz="1400" spc="-10" dirty="0">
                <a:latin typeface="Verdana" panose="020B0604030504040204" pitchFamily="34" charset="0"/>
                <a:cs typeface="Gill Sans MT"/>
              </a:rPr>
              <a:t>prioriteiten</a:t>
            </a:r>
            <a:r>
              <a:rPr sz="1400" dirty="0">
                <a:latin typeface="Verdana" panose="020B0604030504040204" pitchFamily="34" charset="0"/>
                <a:cs typeface="Gill Sans MT"/>
              </a:rPr>
              <a:t> raakt</a:t>
            </a:r>
            <a:r>
              <a:rPr sz="1400" spc="-5" dirty="0">
                <a:latin typeface="Verdana" panose="020B0604030504040204" pitchFamily="34" charset="0"/>
                <a:cs typeface="Gill Sans MT"/>
              </a:rPr>
              <a:t> </a:t>
            </a:r>
            <a:r>
              <a:rPr sz="1400" dirty="0">
                <a:latin typeface="Verdana" panose="020B0604030504040204" pitchFamily="34" charset="0"/>
                <a:cs typeface="Gill Sans MT"/>
              </a:rPr>
              <a:t>de inzet</a:t>
            </a:r>
            <a:r>
              <a:rPr sz="1400" spc="-5" dirty="0">
                <a:latin typeface="Verdana" panose="020B0604030504040204" pitchFamily="34" charset="0"/>
                <a:cs typeface="Gill Sans MT"/>
              </a:rPr>
              <a:t> </a:t>
            </a:r>
            <a:r>
              <a:rPr sz="1400" spc="-10" dirty="0">
                <a:latin typeface="Verdana" panose="020B0604030504040204" pitchFamily="34" charset="0"/>
                <a:cs typeface="Gill Sans MT"/>
              </a:rPr>
              <a:t>binnen </a:t>
            </a:r>
            <a:r>
              <a:rPr sz="1400" dirty="0">
                <a:latin typeface="Verdana" panose="020B0604030504040204" pitchFamily="34" charset="0"/>
                <a:cs typeface="Gill Sans MT"/>
              </a:rPr>
              <a:t>de</a:t>
            </a:r>
            <a:r>
              <a:rPr sz="1400" spc="-58" dirty="0">
                <a:latin typeface="Verdana" panose="020B0604030504040204" pitchFamily="34" charset="0"/>
                <a:cs typeface="Gill Sans MT"/>
              </a:rPr>
              <a:t> </a:t>
            </a:r>
            <a:r>
              <a:rPr sz="1400" dirty="0">
                <a:latin typeface="Verdana" panose="020B0604030504040204" pitchFamily="34" charset="0"/>
                <a:cs typeface="Gill Sans MT"/>
              </a:rPr>
              <a:t>overheid</a:t>
            </a:r>
            <a:r>
              <a:rPr sz="1400" spc="-43" dirty="0">
                <a:latin typeface="Verdana" panose="020B0604030504040204" pitchFamily="34" charset="0"/>
                <a:cs typeface="Gill Sans MT"/>
              </a:rPr>
              <a:t> </a:t>
            </a:r>
            <a:r>
              <a:rPr sz="1400" dirty="0">
                <a:latin typeface="Verdana" panose="020B0604030504040204" pitchFamily="34" charset="0"/>
                <a:cs typeface="Gill Sans MT"/>
              </a:rPr>
              <a:t>versnipperd</a:t>
            </a:r>
            <a:r>
              <a:rPr sz="1400" spc="-48" dirty="0">
                <a:latin typeface="Verdana" panose="020B0604030504040204" pitchFamily="34" charset="0"/>
                <a:cs typeface="Gill Sans MT"/>
              </a:rPr>
              <a:t> </a:t>
            </a:r>
            <a:r>
              <a:rPr sz="1400" dirty="0">
                <a:latin typeface="Verdana" panose="020B0604030504040204" pitchFamily="34" charset="0"/>
                <a:cs typeface="Gill Sans MT"/>
              </a:rPr>
              <a:t>en</a:t>
            </a:r>
            <a:r>
              <a:rPr sz="1400" spc="-43" dirty="0">
                <a:latin typeface="Verdana" panose="020B0604030504040204" pitchFamily="34" charset="0"/>
                <a:cs typeface="Gill Sans MT"/>
              </a:rPr>
              <a:t> </a:t>
            </a:r>
            <a:r>
              <a:rPr sz="1400" dirty="0">
                <a:latin typeface="Verdana" panose="020B0604030504040204" pitchFamily="34" charset="0"/>
                <a:cs typeface="Gill Sans MT"/>
              </a:rPr>
              <a:t>verliezen</a:t>
            </a:r>
            <a:r>
              <a:rPr sz="1400" spc="-48" dirty="0">
                <a:latin typeface="Verdana" panose="020B0604030504040204" pitchFamily="34" charset="0"/>
                <a:cs typeface="Gill Sans MT"/>
              </a:rPr>
              <a:t> </a:t>
            </a:r>
            <a:r>
              <a:rPr sz="1400" dirty="0">
                <a:latin typeface="Verdana" panose="020B0604030504040204" pitchFamily="34" charset="0"/>
                <a:cs typeface="Gill Sans MT"/>
              </a:rPr>
              <a:t>we</a:t>
            </a:r>
            <a:r>
              <a:rPr sz="1400" spc="-43" dirty="0">
                <a:latin typeface="Verdana" panose="020B0604030504040204" pitchFamily="34" charset="0"/>
                <a:cs typeface="Gill Sans MT"/>
              </a:rPr>
              <a:t> </a:t>
            </a:r>
            <a:r>
              <a:rPr sz="1400" spc="-10" dirty="0">
                <a:latin typeface="Verdana" panose="020B0604030504040204" pitchFamily="34" charset="0"/>
                <a:cs typeface="Gill Sans MT"/>
              </a:rPr>
              <a:t>slagkracht.</a:t>
            </a:r>
            <a:endParaRPr sz="1400" dirty="0">
              <a:latin typeface="Verdana" panose="020B0604030504040204" pitchFamily="34" charset="0"/>
              <a:cs typeface="Gill Sans MT"/>
            </a:endParaRPr>
          </a:p>
        </p:txBody>
      </p:sp>
      <p:sp>
        <p:nvSpPr>
          <p:cNvPr id="12" name="object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426612" y="5448300"/>
            <a:ext cx="3494883" cy="3083022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139889" rIns="0" bIns="0" rtlCol="0">
            <a:spAutoFit/>
          </a:bodyPr>
          <a:lstStyle/>
          <a:p>
            <a:pPr marL="172876" marR="1229681">
              <a:lnSpc>
                <a:spcPts val="1154"/>
              </a:lnSpc>
              <a:spcBef>
                <a:spcPts val="1101"/>
              </a:spcBef>
            </a:pPr>
            <a:r>
              <a:rPr sz="1400" b="1" spc="-87" dirty="0">
                <a:latin typeface="Verdana" panose="020B0604030504040204" pitchFamily="34" charset="0"/>
                <a:cs typeface="Gill Sans MT"/>
              </a:rPr>
              <a:t>Breng</a:t>
            </a:r>
            <a:r>
              <a:rPr sz="1400" b="1" spc="-63" dirty="0">
                <a:latin typeface="Verdana" panose="020B0604030504040204" pitchFamily="34" charset="0"/>
                <a:cs typeface="Gill Sans MT"/>
              </a:rPr>
              <a:t> </a:t>
            </a:r>
            <a:r>
              <a:rPr sz="1400" b="1" spc="-34" dirty="0">
                <a:latin typeface="Verdana" panose="020B0604030504040204" pitchFamily="34" charset="0"/>
                <a:cs typeface="Gill Sans MT"/>
              </a:rPr>
              <a:t>focus</a:t>
            </a:r>
            <a:r>
              <a:rPr sz="1400" b="1" spc="-63" dirty="0">
                <a:latin typeface="Verdana" panose="020B0604030504040204" pitchFamily="34" charset="0"/>
                <a:cs typeface="Gill Sans MT"/>
              </a:rPr>
              <a:t> </a:t>
            </a:r>
            <a:r>
              <a:rPr sz="1400" b="1" spc="-58" dirty="0" err="1">
                <a:latin typeface="Verdana" panose="020B0604030504040204" pitchFamily="34" charset="0"/>
                <a:cs typeface="Gill Sans MT"/>
              </a:rPr>
              <a:t>en</a:t>
            </a:r>
            <a:r>
              <a:rPr lang="nl-NL" sz="1400" b="1" spc="-63" dirty="0">
                <a:latin typeface="Verdana" panose="020B0604030504040204" pitchFamily="34" charset="0"/>
                <a:cs typeface="Gill Sans MT"/>
              </a:rPr>
              <a:t> </a:t>
            </a:r>
            <a:r>
              <a:rPr sz="1400" b="1" spc="-67" dirty="0">
                <a:latin typeface="Verdana" panose="020B0604030504040204" pitchFamily="34" charset="0"/>
                <a:cs typeface="Gill Sans MT"/>
              </a:rPr>
              <a:t>regie</a:t>
            </a:r>
            <a:r>
              <a:rPr sz="1400" b="1" spc="-63" dirty="0">
                <a:latin typeface="Verdana" panose="020B0604030504040204" pitchFamily="34" charset="0"/>
                <a:cs typeface="Gill Sans MT"/>
              </a:rPr>
              <a:t> </a:t>
            </a:r>
            <a:r>
              <a:rPr sz="1400" b="1" spc="-34" dirty="0">
                <a:latin typeface="Verdana" panose="020B0604030504040204" pitchFamily="34" charset="0"/>
                <a:cs typeface="Gill Sans MT"/>
              </a:rPr>
              <a:t>aan, wij</a:t>
            </a:r>
            <a:r>
              <a:rPr sz="1400" b="1" spc="-67" dirty="0">
                <a:latin typeface="Verdana" panose="020B0604030504040204" pitchFamily="34" charset="0"/>
                <a:cs typeface="Gill Sans MT"/>
              </a:rPr>
              <a:t> </a:t>
            </a:r>
            <a:r>
              <a:rPr sz="1400" b="1" spc="-48" dirty="0">
                <a:latin typeface="Verdana" panose="020B0604030504040204" pitchFamily="34" charset="0"/>
                <a:cs typeface="Gill Sans MT"/>
              </a:rPr>
              <a:t>doen</a:t>
            </a:r>
            <a:r>
              <a:rPr sz="1400" b="1" spc="-67" dirty="0">
                <a:latin typeface="Verdana" panose="020B0604030504040204" pitchFamily="34" charset="0"/>
                <a:cs typeface="Gill Sans MT"/>
              </a:rPr>
              <a:t> </a:t>
            </a:r>
            <a:r>
              <a:rPr sz="1400" b="1" spc="-48" dirty="0">
                <a:latin typeface="Verdana" panose="020B0604030504040204" pitchFamily="34" charset="0"/>
                <a:cs typeface="Gill Sans MT"/>
              </a:rPr>
              <a:t>dat</a:t>
            </a:r>
            <a:r>
              <a:rPr sz="1400" b="1" spc="-63" dirty="0">
                <a:latin typeface="Verdana" panose="020B0604030504040204" pitchFamily="34" charset="0"/>
                <a:cs typeface="Gill Sans MT"/>
              </a:rPr>
              <a:t> </a:t>
            </a:r>
            <a:r>
              <a:rPr sz="1400" b="1" spc="-24" dirty="0">
                <a:latin typeface="Verdana" panose="020B0604030504040204" pitchFamily="34" charset="0"/>
                <a:cs typeface="Gill Sans MT"/>
              </a:rPr>
              <a:t>ook</a:t>
            </a:r>
            <a:endParaRPr sz="1400" dirty="0">
              <a:latin typeface="Verdana" panose="020B0604030504040204" pitchFamily="34" charset="0"/>
              <a:cs typeface="Gill Sans MT"/>
            </a:endParaRPr>
          </a:p>
          <a:p>
            <a:pPr marL="172876" marR="588879">
              <a:lnSpc>
                <a:spcPct val="111100"/>
              </a:lnSpc>
              <a:spcBef>
                <a:spcPts val="159"/>
              </a:spcBef>
            </a:pPr>
            <a:r>
              <a:rPr sz="1400" spc="-43" dirty="0">
                <a:latin typeface="Verdana" panose="020B0604030504040204" pitchFamily="34" charset="0"/>
                <a:cs typeface="Gill Sans MT"/>
              </a:rPr>
              <a:t>Grote</a:t>
            </a:r>
            <a:r>
              <a:rPr sz="1400" spc="67" dirty="0">
                <a:latin typeface="Verdana" panose="020B0604030504040204" pitchFamily="34" charset="0"/>
                <a:cs typeface="Gill Sans MT"/>
              </a:rPr>
              <a:t> </a:t>
            </a:r>
            <a:r>
              <a:rPr sz="1400" dirty="0">
                <a:latin typeface="Verdana" panose="020B0604030504040204" pitchFamily="34" charset="0"/>
                <a:cs typeface="Gill Sans MT"/>
              </a:rPr>
              <a:t>maatschappelijke</a:t>
            </a:r>
            <a:r>
              <a:rPr sz="1400" spc="67" dirty="0">
                <a:latin typeface="Verdana" panose="020B0604030504040204" pitchFamily="34" charset="0"/>
                <a:cs typeface="Gill Sans MT"/>
              </a:rPr>
              <a:t> </a:t>
            </a:r>
            <a:r>
              <a:rPr sz="1400" dirty="0">
                <a:latin typeface="Verdana" panose="020B0604030504040204" pitchFamily="34" charset="0"/>
                <a:cs typeface="Gill Sans MT"/>
              </a:rPr>
              <a:t>vraagstukken</a:t>
            </a:r>
            <a:r>
              <a:rPr sz="1400" spc="72" dirty="0">
                <a:latin typeface="Verdana" panose="020B0604030504040204" pitchFamily="34" charset="0"/>
                <a:cs typeface="Gill Sans MT"/>
              </a:rPr>
              <a:t> </a:t>
            </a:r>
            <a:r>
              <a:rPr sz="1400" dirty="0">
                <a:latin typeface="Verdana" panose="020B0604030504040204" pitchFamily="34" charset="0"/>
                <a:cs typeface="Gill Sans MT"/>
              </a:rPr>
              <a:t>vragen</a:t>
            </a:r>
            <a:r>
              <a:rPr sz="1400" spc="67" dirty="0">
                <a:latin typeface="Verdana" panose="020B0604030504040204" pitchFamily="34" charset="0"/>
                <a:cs typeface="Gill Sans MT"/>
              </a:rPr>
              <a:t> </a:t>
            </a:r>
            <a:r>
              <a:rPr sz="1400" spc="-24" dirty="0">
                <a:latin typeface="Verdana" panose="020B0604030504040204" pitchFamily="34" charset="0"/>
                <a:cs typeface="Gill Sans MT"/>
              </a:rPr>
              <a:t>om </a:t>
            </a:r>
            <a:r>
              <a:rPr sz="1400" dirty="0">
                <a:latin typeface="Verdana" panose="020B0604030504040204" pitchFamily="34" charset="0"/>
                <a:cs typeface="Gill Sans MT"/>
              </a:rPr>
              <a:t>een</a:t>
            </a:r>
            <a:r>
              <a:rPr sz="1400" spc="14" dirty="0">
                <a:latin typeface="Verdana" panose="020B0604030504040204" pitchFamily="34" charset="0"/>
                <a:cs typeface="Gill Sans MT"/>
              </a:rPr>
              <a:t> </a:t>
            </a:r>
            <a:r>
              <a:rPr sz="1400" dirty="0">
                <a:latin typeface="Verdana" panose="020B0604030504040204" pitchFamily="34" charset="0"/>
                <a:cs typeface="Gill Sans MT"/>
              </a:rPr>
              <a:t>brede</a:t>
            </a:r>
            <a:r>
              <a:rPr sz="1400" spc="14" dirty="0">
                <a:latin typeface="Verdana" panose="020B0604030504040204" pitchFamily="34" charset="0"/>
                <a:cs typeface="Gill Sans MT"/>
              </a:rPr>
              <a:t> </a:t>
            </a:r>
            <a:r>
              <a:rPr sz="1400" dirty="0">
                <a:latin typeface="Verdana" panose="020B0604030504040204" pitchFamily="34" charset="0"/>
                <a:cs typeface="Gill Sans MT"/>
              </a:rPr>
              <a:t>aanpak,</a:t>
            </a:r>
            <a:r>
              <a:rPr sz="1400" spc="14" dirty="0">
                <a:latin typeface="Verdana" panose="020B0604030504040204" pitchFamily="34" charset="0"/>
                <a:cs typeface="Gill Sans MT"/>
              </a:rPr>
              <a:t> </a:t>
            </a:r>
            <a:r>
              <a:rPr sz="1400" dirty="0">
                <a:latin typeface="Verdana" panose="020B0604030504040204" pitchFamily="34" charset="0"/>
                <a:cs typeface="Gill Sans MT"/>
              </a:rPr>
              <a:t>vanuit</a:t>
            </a:r>
            <a:r>
              <a:rPr sz="1400" spc="19" dirty="0">
                <a:latin typeface="Verdana" panose="020B0604030504040204" pitchFamily="34" charset="0"/>
                <a:cs typeface="Gill Sans MT"/>
              </a:rPr>
              <a:t> </a:t>
            </a:r>
            <a:r>
              <a:rPr sz="1400" spc="-10" dirty="0">
                <a:latin typeface="Verdana" panose="020B0604030504040204" pitchFamily="34" charset="0"/>
                <a:cs typeface="Gill Sans MT"/>
              </a:rPr>
              <a:t>meerdere</a:t>
            </a:r>
            <a:r>
              <a:rPr sz="1400" spc="14" dirty="0">
                <a:latin typeface="Verdana" panose="020B0604030504040204" pitchFamily="34" charset="0"/>
                <a:cs typeface="Gill Sans MT"/>
              </a:rPr>
              <a:t> </a:t>
            </a:r>
            <a:r>
              <a:rPr sz="1400" spc="-10" dirty="0">
                <a:latin typeface="Verdana" panose="020B0604030504040204" pitchFamily="34" charset="0"/>
                <a:cs typeface="Gill Sans MT"/>
              </a:rPr>
              <a:t>ministeries.</a:t>
            </a:r>
            <a:endParaRPr sz="1400" dirty="0">
              <a:latin typeface="Verdana" panose="020B0604030504040204" pitchFamily="34" charset="0"/>
              <a:cs typeface="Gill Sans MT"/>
            </a:endParaRPr>
          </a:p>
          <a:p>
            <a:pPr marL="172876" marR="381794">
              <a:lnSpc>
                <a:spcPct val="111100"/>
              </a:lnSpc>
            </a:pPr>
            <a:r>
              <a:rPr sz="1400" dirty="0">
                <a:latin typeface="Verdana" panose="020B0604030504040204" pitchFamily="34" charset="0"/>
                <a:cs typeface="Gill Sans MT"/>
              </a:rPr>
              <a:t>Maak</a:t>
            </a:r>
            <a:r>
              <a:rPr sz="1400" spc="-19" dirty="0">
                <a:latin typeface="Verdana" panose="020B0604030504040204" pitchFamily="34" charset="0"/>
                <a:cs typeface="Gill Sans MT"/>
              </a:rPr>
              <a:t> </a:t>
            </a:r>
            <a:r>
              <a:rPr sz="1400" spc="-29" dirty="0">
                <a:latin typeface="Verdana" panose="020B0604030504040204" pitchFamily="34" charset="0"/>
                <a:cs typeface="Gill Sans MT"/>
              </a:rPr>
              <a:t>voor</a:t>
            </a:r>
            <a:r>
              <a:rPr sz="1400" spc="-14" dirty="0">
                <a:latin typeface="Verdana" panose="020B0604030504040204" pitchFamily="34" charset="0"/>
                <a:cs typeface="Gill Sans MT"/>
              </a:rPr>
              <a:t> </a:t>
            </a:r>
            <a:r>
              <a:rPr sz="1400" dirty="0">
                <a:latin typeface="Verdana" panose="020B0604030504040204" pitchFamily="34" charset="0"/>
                <a:cs typeface="Gill Sans MT"/>
              </a:rPr>
              <a:t>elk</a:t>
            </a:r>
            <a:r>
              <a:rPr sz="1400" spc="-19" dirty="0">
                <a:latin typeface="Verdana" panose="020B0604030504040204" pitchFamily="34" charset="0"/>
                <a:cs typeface="Gill Sans MT"/>
              </a:rPr>
              <a:t> </a:t>
            </a:r>
            <a:r>
              <a:rPr sz="1400" dirty="0">
                <a:latin typeface="Verdana" panose="020B0604030504040204" pitchFamily="34" charset="0"/>
                <a:cs typeface="Gill Sans MT"/>
              </a:rPr>
              <a:t>prioriteitsthema</a:t>
            </a:r>
            <a:r>
              <a:rPr sz="1400" spc="-14" dirty="0">
                <a:latin typeface="Verdana" panose="020B0604030504040204" pitchFamily="34" charset="0"/>
                <a:cs typeface="Gill Sans MT"/>
              </a:rPr>
              <a:t> </a:t>
            </a:r>
            <a:r>
              <a:rPr sz="1400" spc="-10" dirty="0">
                <a:latin typeface="Verdana" panose="020B0604030504040204" pitchFamily="34" charset="0"/>
                <a:cs typeface="Gill Sans MT"/>
              </a:rPr>
              <a:t>ook</a:t>
            </a:r>
            <a:r>
              <a:rPr sz="1400" spc="-19" dirty="0">
                <a:latin typeface="Verdana" panose="020B0604030504040204" pitchFamily="34" charset="0"/>
                <a:cs typeface="Gill Sans MT"/>
              </a:rPr>
              <a:t> </a:t>
            </a:r>
            <a:r>
              <a:rPr sz="1400" dirty="0">
                <a:latin typeface="Verdana" panose="020B0604030504040204" pitchFamily="34" charset="0"/>
                <a:cs typeface="Gill Sans MT"/>
              </a:rPr>
              <a:t>een</a:t>
            </a:r>
            <a:r>
              <a:rPr sz="1400" spc="-14" dirty="0">
                <a:latin typeface="Verdana" panose="020B0604030504040204" pitchFamily="34" charset="0"/>
                <a:cs typeface="Gill Sans MT"/>
              </a:rPr>
              <a:t> </a:t>
            </a:r>
            <a:r>
              <a:rPr sz="1400" spc="-10" dirty="0">
                <a:latin typeface="Verdana" panose="020B0604030504040204" pitchFamily="34" charset="0"/>
                <a:cs typeface="Gill Sans MT"/>
              </a:rPr>
              <a:t>coördinerend </a:t>
            </a:r>
            <a:r>
              <a:rPr sz="1400" dirty="0">
                <a:latin typeface="Verdana" panose="020B0604030504040204" pitchFamily="34" charset="0"/>
                <a:cs typeface="Gill Sans MT"/>
              </a:rPr>
              <a:t>bewindspersoon</a:t>
            </a:r>
            <a:r>
              <a:rPr sz="1400" spc="-14" dirty="0">
                <a:latin typeface="Verdana" panose="020B0604030504040204" pitchFamily="34" charset="0"/>
                <a:cs typeface="Gill Sans MT"/>
              </a:rPr>
              <a:t> </a:t>
            </a:r>
            <a:r>
              <a:rPr sz="1400" dirty="0">
                <a:latin typeface="Verdana" panose="020B0604030504040204" pitchFamily="34" charset="0"/>
                <a:cs typeface="Gill Sans MT"/>
              </a:rPr>
              <a:t>verantwoordelijk,</a:t>
            </a:r>
            <a:r>
              <a:rPr sz="1400" spc="-14" dirty="0">
                <a:latin typeface="Verdana" panose="020B0604030504040204" pitchFamily="34" charset="0"/>
                <a:cs typeface="Gill Sans MT"/>
              </a:rPr>
              <a:t> </a:t>
            </a:r>
            <a:r>
              <a:rPr sz="1400" dirty="0">
                <a:latin typeface="Verdana" panose="020B0604030504040204" pitchFamily="34" charset="0"/>
                <a:cs typeface="Gill Sans MT"/>
              </a:rPr>
              <a:t>dan</a:t>
            </a:r>
            <a:r>
              <a:rPr sz="1400" spc="-14" dirty="0">
                <a:latin typeface="Verdana" panose="020B0604030504040204" pitchFamily="34" charset="0"/>
                <a:cs typeface="Gill Sans MT"/>
              </a:rPr>
              <a:t> </a:t>
            </a:r>
            <a:r>
              <a:rPr sz="1400" spc="-10" dirty="0">
                <a:latin typeface="Verdana" panose="020B0604030504040204" pitchFamily="34" charset="0"/>
                <a:cs typeface="Gill Sans MT"/>
              </a:rPr>
              <a:t>organiseren </a:t>
            </a:r>
            <a:r>
              <a:rPr sz="1400" dirty="0">
                <a:latin typeface="Verdana" panose="020B0604030504040204" pitchFamily="34" charset="0"/>
                <a:cs typeface="Gill Sans MT"/>
              </a:rPr>
              <a:t>wij</a:t>
            </a:r>
            <a:r>
              <a:rPr sz="1400" spc="-38" dirty="0">
                <a:latin typeface="Verdana" panose="020B0604030504040204" pitchFamily="34" charset="0"/>
                <a:cs typeface="Gill Sans MT"/>
              </a:rPr>
              <a:t> </a:t>
            </a:r>
            <a:r>
              <a:rPr sz="1400" dirty="0">
                <a:latin typeface="Verdana" panose="020B0604030504040204" pitchFamily="34" charset="0"/>
                <a:cs typeface="Gill Sans MT"/>
              </a:rPr>
              <a:t>de</a:t>
            </a:r>
            <a:r>
              <a:rPr sz="1400" spc="-34" dirty="0">
                <a:latin typeface="Verdana" panose="020B0604030504040204" pitchFamily="34" charset="0"/>
                <a:cs typeface="Gill Sans MT"/>
              </a:rPr>
              <a:t> </a:t>
            </a:r>
            <a:r>
              <a:rPr sz="1400" dirty="0">
                <a:latin typeface="Verdana" panose="020B0604030504040204" pitchFamily="34" charset="0"/>
                <a:cs typeface="Gill Sans MT"/>
              </a:rPr>
              <a:t>ambtelijke</a:t>
            </a:r>
            <a:r>
              <a:rPr sz="1400" spc="-5" dirty="0">
                <a:latin typeface="Verdana" panose="020B0604030504040204" pitchFamily="34" charset="0"/>
                <a:cs typeface="Gill Sans MT"/>
              </a:rPr>
              <a:t> </a:t>
            </a:r>
            <a:r>
              <a:rPr sz="1400" dirty="0">
                <a:latin typeface="Verdana" panose="020B0604030504040204" pitchFamily="34" charset="0"/>
                <a:cs typeface="Gill Sans MT"/>
              </a:rPr>
              <a:t>ondersteuning</a:t>
            </a:r>
            <a:r>
              <a:rPr sz="1400" spc="-5" dirty="0">
                <a:latin typeface="Verdana" panose="020B0604030504040204" pitchFamily="34" charset="0"/>
                <a:cs typeface="Gill Sans MT"/>
              </a:rPr>
              <a:t> </a:t>
            </a:r>
            <a:r>
              <a:rPr sz="1400" spc="-10" dirty="0">
                <a:latin typeface="Verdana" panose="020B0604030504040204" pitchFamily="34" charset="0"/>
                <a:cs typeface="Gill Sans MT"/>
              </a:rPr>
              <a:t>daarvoor</a:t>
            </a:r>
            <a:r>
              <a:rPr sz="1400" spc="-5" dirty="0">
                <a:latin typeface="Verdana" panose="020B0604030504040204" pitchFamily="34" charset="0"/>
                <a:cs typeface="Gill Sans MT"/>
              </a:rPr>
              <a:t> </a:t>
            </a:r>
            <a:r>
              <a:rPr sz="1400" dirty="0">
                <a:latin typeface="Verdana" panose="020B0604030504040204" pitchFamily="34" charset="0"/>
                <a:cs typeface="Gill Sans MT"/>
              </a:rPr>
              <a:t>dwars </a:t>
            </a:r>
            <a:r>
              <a:rPr sz="1400" spc="-19" dirty="0">
                <a:latin typeface="Verdana" panose="020B0604030504040204" pitchFamily="34" charset="0"/>
                <a:cs typeface="Gill Sans MT"/>
              </a:rPr>
              <a:t>door </a:t>
            </a:r>
            <a:r>
              <a:rPr sz="1400" dirty="0">
                <a:latin typeface="Verdana" panose="020B0604030504040204" pitchFamily="34" charset="0"/>
                <a:cs typeface="Gill Sans MT"/>
              </a:rPr>
              <a:t>de</a:t>
            </a:r>
            <a:r>
              <a:rPr sz="1400" spc="-5" dirty="0">
                <a:latin typeface="Verdana" panose="020B0604030504040204" pitchFamily="34" charset="0"/>
                <a:cs typeface="Gill Sans MT"/>
              </a:rPr>
              <a:t> </a:t>
            </a:r>
            <a:r>
              <a:rPr sz="1400" dirty="0">
                <a:latin typeface="Verdana" panose="020B0604030504040204" pitchFamily="34" charset="0"/>
                <a:cs typeface="Gill Sans MT"/>
              </a:rPr>
              <a:t>departementen</a:t>
            </a:r>
            <a:r>
              <a:rPr sz="1400" spc="38" dirty="0">
                <a:latin typeface="Verdana" panose="020B0604030504040204" pitchFamily="34" charset="0"/>
                <a:cs typeface="Gill Sans MT"/>
              </a:rPr>
              <a:t> </a:t>
            </a:r>
            <a:r>
              <a:rPr sz="1400" spc="-10" dirty="0">
                <a:latin typeface="Verdana" panose="020B0604030504040204" pitchFamily="34" charset="0"/>
                <a:cs typeface="Gill Sans MT"/>
              </a:rPr>
              <a:t>heen.</a:t>
            </a:r>
            <a:endParaRPr sz="1400" dirty="0">
              <a:latin typeface="Verdana" panose="020B0604030504040204" pitchFamily="34" charset="0"/>
              <a:cs typeface="Gill Sans MT"/>
            </a:endParaRPr>
          </a:p>
        </p:txBody>
      </p:sp>
      <p:sp>
        <p:nvSpPr>
          <p:cNvPr id="14" name="object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4822971" y="5679884"/>
            <a:ext cx="3351936" cy="2027040"/>
          </a:xfrm>
          <a:prstGeom prst="rect">
            <a:avLst/>
          </a:prstGeom>
        </p:spPr>
        <p:txBody>
          <a:bodyPr vert="horz" wrap="square" lIns="0" tIns="41539" rIns="0" bIns="0" rtlCol="0">
            <a:spAutoFit/>
          </a:bodyPr>
          <a:lstStyle/>
          <a:p>
            <a:pPr marL="12217" marR="802683">
              <a:lnSpc>
                <a:spcPts val="1154"/>
              </a:lnSpc>
              <a:spcBef>
                <a:spcPts val="327"/>
              </a:spcBef>
            </a:pPr>
            <a:r>
              <a:rPr sz="1400" b="1" spc="-53" dirty="0">
                <a:latin typeface="Verdana" panose="020B0604030504040204" pitchFamily="34" charset="0"/>
                <a:cs typeface="Gill Sans MT"/>
              </a:rPr>
              <a:t>Kies</a:t>
            </a:r>
            <a:r>
              <a:rPr sz="1400" b="1" spc="-67" dirty="0">
                <a:latin typeface="Verdana" panose="020B0604030504040204" pitchFamily="34" charset="0"/>
                <a:cs typeface="Gill Sans MT"/>
              </a:rPr>
              <a:t> </a:t>
            </a:r>
            <a:r>
              <a:rPr sz="1400" b="1" spc="-63" dirty="0">
                <a:latin typeface="Verdana" panose="020B0604030504040204" pitchFamily="34" charset="0"/>
                <a:cs typeface="Gill Sans MT"/>
              </a:rPr>
              <a:t>voor </a:t>
            </a:r>
            <a:r>
              <a:rPr sz="1400" b="1" spc="-53" dirty="0">
                <a:latin typeface="Verdana" panose="020B0604030504040204" pitchFamily="34" charset="0"/>
                <a:cs typeface="Gill Sans MT"/>
              </a:rPr>
              <a:t>vereenvoudiging </a:t>
            </a:r>
            <a:r>
              <a:rPr sz="1400" b="1" spc="-38" dirty="0">
                <a:latin typeface="Verdana" panose="020B0604030504040204" pitchFamily="34" charset="0"/>
                <a:cs typeface="Gill Sans MT"/>
              </a:rPr>
              <a:t>in</a:t>
            </a:r>
            <a:r>
              <a:rPr sz="1400" b="1" spc="-87" dirty="0">
                <a:latin typeface="Verdana" panose="020B0604030504040204" pitchFamily="34" charset="0"/>
                <a:cs typeface="Gill Sans MT"/>
              </a:rPr>
              <a:t> </a:t>
            </a:r>
            <a:r>
              <a:rPr sz="1400" b="1" spc="-29" dirty="0">
                <a:latin typeface="Verdana" panose="020B0604030504040204" pitchFamily="34" charset="0"/>
                <a:cs typeface="Gill Sans MT"/>
              </a:rPr>
              <a:t>wet-</a:t>
            </a:r>
            <a:r>
              <a:rPr sz="1400" b="1" spc="-77" dirty="0">
                <a:latin typeface="Verdana" panose="020B0604030504040204" pitchFamily="34" charset="0"/>
                <a:cs typeface="Gill Sans MT"/>
              </a:rPr>
              <a:t> </a:t>
            </a:r>
            <a:r>
              <a:rPr sz="1400" b="1" spc="-58" dirty="0">
                <a:latin typeface="Verdana" panose="020B0604030504040204" pitchFamily="34" charset="0"/>
                <a:cs typeface="Gill Sans MT"/>
              </a:rPr>
              <a:t>en</a:t>
            </a:r>
            <a:r>
              <a:rPr sz="1400" b="1" spc="-72" dirty="0">
                <a:latin typeface="Verdana" panose="020B0604030504040204" pitchFamily="34" charset="0"/>
                <a:cs typeface="Gill Sans MT"/>
              </a:rPr>
              <a:t> </a:t>
            </a:r>
            <a:r>
              <a:rPr sz="1400" b="1" spc="-10" dirty="0">
                <a:latin typeface="Verdana" panose="020B0604030504040204" pitchFamily="34" charset="0"/>
                <a:cs typeface="Gill Sans MT"/>
              </a:rPr>
              <a:t>regelgeving</a:t>
            </a:r>
            <a:endParaRPr sz="1400" dirty="0">
              <a:latin typeface="Verdana" panose="020B0604030504040204" pitchFamily="34" charset="0"/>
              <a:cs typeface="Gill Sans MT"/>
            </a:endParaRPr>
          </a:p>
          <a:p>
            <a:pPr marL="12217" marR="4887">
              <a:lnSpc>
                <a:spcPct val="111100"/>
              </a:lnSpc>
              <a:spcBef>
                <a:spcPts val="164"/>
              </a:spcBef>
            </a:pPr>
            <a:r>
              <a:rPr sz="1400" spc="-96" dirty="0">
                <a:latin typeface="Verdana" panose="020B0604030504040204" pitchFamily="34" charset="0"/>
                <a:cs typeface="Gill Sans MT"/>
              </a:rPr>
              <a:t>We</a:t>
            </a:r>
            <a:r>
              <a:rPr sz="1400" spc="-14" dirty="0">
                <a:latin typeface="Verdana" panose="020B0604030504040204" pitchFamily="34" charset="0"/>
                <a:cs typeface="Gill Sans MT"/>
              </a:rPr>
              <a:t> </a:t>
            </a:r>
            <a:r>
              <a:rPr sz="1400" dirty="0">
                <a:latin typeface="Verdana" panose="020B0604030504040204" pitchFamily="34" charset="0"/>
                <a:cs typeface="Gill Sans MT"/>
              </a:rPr>
              <a:t>moeten</a:t>
            </a:r>
            <a:r>
              <a:rPr sz="1400" spc="-10" dirty="0">
                <a:latin typeface="Verdana" panose="020B0604030504040204" pitchFamily="34" charset="0"/>
                <a:cs typeface="Gill Sans MT"/>
              </a:rPr>
              <a:t> </a:t>
            </a:r>
            <a:r>
              <a:rPr sz="1400" dirty="0">
                <a:latin typeface="Verdana" panose="020B0604030504040204" pitchFamily="34" charset="0"/>
                <a:cs typeface="Gill Sans MT"/>
              </a:rPr>
              <a:t>wetten</a:t>
            </a:r>
            <a:r>
              <a:rPr sz="1400" spc="-14" dirty="0">
                <a:latin typeface="Verdana" panose="020B0604030504040204" pitchFamily="34" charset="0"/>
                <a:cs typeface="Gill Sans MT"/>
              </a:rPr>
              <a:t> </a:t>
            </a:r>
            <a:r>
              <a:rPr sz="1400" dirty="0">
                <a:latin typeface="Verdana" panose="020B0604030504040204" pitchFamily="34" charset="0"/>
                <a:cs typeface="Gill Sans MT"/>
              </a:rPr>
              <a:t>en</a:t>
            </a:r>
            <a:r>
              <a:rPr sz="1400" spc="-10" dirty="0">
                <a:latin typeface="Verdana" panose="020B0604030504040204" pitchFamily="34" charset="0"/>
                <a:cs typeface="Gill Sans MT"/>
              </a:rPr>
              <a:t> </a:t>
            </a:r>
            <a:r>
              <a:rPr sz="1400" dirty="0">
                <a:latin typeface="Verdana" panose="020B0604030504040204" pitchFamily="34" charset="0"/>
                <a:cs typeface="Gill Sans MT"/>
              </a:rPr>
              <a:t>regelingen</a:t>
            </a:r>
            <a:r>
              <a:rPr sz="1400" spc="-14" dirty="0">
                <a:latin typeface="Verdana" panose="020B0604030504040204" pitchFamily="34" charset="0"/>
                <a:cs typeface="Gill Sans MT"/>
              </a:rPr>
              <a:t> </a:t>
            </a:r>
            <a:r>
              <a:rPr sz="1400" dirty="0" err="1">
                <a:latin typeface="Verdana" panose="020B0604030504040204" pitchFamily="34" charset="0"/>
                <a:cs typeface="Gill Sans MT"/>
              </a:rPr>
              <a:t>drastisch</a:t>
            </a:r>
            <a:r>
              <a:rPr sz="1400" spc="-10" dirty="0">
                <a:latin typeface="Verdana" panose="020B0604030504040204" pitchFamily="34" charset="0"/>
                <a:cs typeface="Gill Sans MT"/>
              </a:rPr>
              <a:t> </a:t>
            </a:r>
            <a:r>
              <a:rPr sz="1400" spc="-10" dirty="0" err="1">
                <a:latin typeface="Verdana" panose="020B0604030504040204" pitchFamily="34" charset="0"/>
                <a:cs typeface="Gill Sans MT"/>
              </a:rPr>
              <a:t>vereenvou</a:t>
            </a:r>
            <a:r>
              <a:rPr sz="1400" spc="10" dirty="0" err="1">
                <a:latin typeface="Verdana" panose="020B0604030504040204" pitchFamily="34" charset="0"/>
                <a:cs typeface="Gill Sans MT"/>
              </a:rPr>
              <a:t>digen</a:t>
            </a:r>
            <a:r>
              <a:rPr sz="1400" spc="10" dirty="0">
                <a:latin typeface="Verdana" panose="020B0604030504040204" pitchFamily="34" charset="0"/>
                <a:cs typeface="Gill Sans MT"/>
              </a:rPr>
              <a:t>.</a:t>
            </a:r>
            <a:r>
              <a:rPr sz="1400" spc="-29" dirty="0">
                <a:latin typeface="Verdana" panose="020B0604030504040204" pitchFamily="34" charset="0"/>
                <a:cs typeface="Gill Sans MT"/>
              </a:rPr>
              <a:t> </a:t>
            </a:r>
            <a:r>
              <a:rPr sz="1400" spc="10" dirty="0">
                <a:latin typeface="Verdana" panose="020B0604030504040204" pitchFamily="34" charset="0"/>
                <a:cs typeface="Gill Sans MT"/>
              </a:rPr>
              <a:t>Stel</a:t>
            </a:r>
            <a:r>
              <a:rPr sz="1400" spc="-29" dirty="0">
                <a:latin typeface="Verdana" panose="020B0604030504040204" pitchFamily="34" charset="0"/>
                <a:cs typeface="Gill Sans MT"/>
              </a:rPr>
              <a:t> </a:t>
            </a:r>
            <a:r>
              <a:rPr sz="1400" dirty="0">
                <a:latin typeface="Verdana" panose="020B0604030504040204" pitchFamily="34" charset="0"/>
                <a:cs typeface="Gill Sans MT"/>
              </a:rPr>
              <a:t>jaarlijks</a:t>
            </a:r>
            <a:r>
              <a:rPr sz="1400" spc="-24" dirty="0">
                <a:latin typeface="Verdana" panose="020B0604030504040204" pitchFamily="34" charset="0"/>
                <a:cs typeface="Gill Sans MT"/>
              </a:rPr>
              <a:t> </a:t>
            </a:r>
            <a:r>
              <a:rPr sz="1400" spc="10" dirty="0">
                <a:latin typeface="Verdana" panose="020B0604030504040204" pitchFamily="34" charset="0"/>
                <a:cs typeface="Gill Sans MT"/>
              </a:rPr>
              <a:t>een</a:t>
            </a:r>
            <a:r>
              <a:rPr sz="1400" spc="-29" dirty="0">
                <a:latin typeface="Verdana" panose="020B0604030504040204" pitchFamily="34" charset="0"/>
                <a:cs typeface="Gill Sans MT"/>
              </a:rPr>
              <a:t> </a:t>
            </a:r>
            <a:r>
              <a:rPr sz="1400" spc="10" dirty="0">
                <a:latin typeface="Verdana" panose="020B0604030504040204" pitchFamily="34" charset="0"/>
                <a:cs typeface="Gill Sans MT"/>
              </a:rPr>
              <a:t>vereenvoudigingswet</a:t>
            </a:r>
            <a:r>
              <a:rPr sz="1400" spc="-24" dirty="0">
                <a:latin typeface="Verdana" panose="020B0604030504040204" pitchFamily="34" charset="0"/>
                <a:cs typeface="Gill Sans MT"/>
              </a:rPr>
              <a:t> </a:t>
            </a:r>
            <a:r>
              <a:rPr sz="1400" dirty="0">
                <a:latin typeface="Verdana" panose="020B0604030504040204" pitchFamily="34" charset="0"/>
                <a:cs typeface="Gill Sans MT"/>
              </a:rPr>
              <a:t>op</a:t>
            </a:r>
            <a:r>
              <a:rPr sz="1400" spc="-29" dirty="0">
                <a:latin typeface="Verdana" panose="020B0604030504040204" pitchFamily="34" charset="0"/>
                <a:cs typeface="Gill Sans MT"/>
              </a:rPr>
              <a:t> </a:t>
            </a:r>
            <a:r>
              <a:rPr sz="1400" spc="-24" dirty="0">
                <a:latin typeface="Verdana" panose="020B0604030504040204" pitchFamily="34" charset="0"/>
                <a:cs typeface="Gill Sans MT"/>
              </a:rPr>
              <a:t>met </a:t>
            </a:r>
            <a:r>
              <a:rPr sz="1400" spc="-19" dirty="0">
                <a:latin typeface="Verdana" panose="020B0604030504040204" pitchFamily="34" charset="0"/>
                <a:cs typeface="Gill Sans MT"/>
              </a:rPr>
              <a:t>concrete</a:t>
            </a:r>
            <a:r>
              <a:rPr sz="1400" spc="-10" dirty="0">
                <a:latin typeface="Verdana" panose="020B0604030504040204" pitchFamily="34" charset="0"/>
                <a:cs typeface="Gill Sans MT"/>
              </a:rPr>
              <a:t> </a:t>
            </a:r>
            <a:r>
              <a:rPr sz="1400" dirty="0">
                <a:latin typeface="Verdana" panose="020B0604030504040204" pitchFamily="34" charset="0"/>
                <a:cs typeface="Gill Sans MT"/>
              </a:rPr>
              <a:t>verbeteringen</a:t>
            </a:r>
            <a:r>
              <a:rPr sz="1400" spc="-5" dirty="0">
                <a:latin typeface="Verdana" panose="020B0604030504040204" pitchFamily="34" charset="0"/>
                <a:cs typeface="Gill Sans MT"/>
              </a:rPr>
              <a:t> </a:t>
            </a:r>
            <a:r>
              <a:rPr sz="1400" dirty="0">
                <a:latin typeface="Verdana" panose="020B0604030504040204" pitchFamily="34" charset="0"/>
                <a:cs typeface="Gill Sans MT"/>
              </a:rPr>
              <a:t>om</a:t>
            </a:r>
            <a:r>
              <a:rPr sz="1400" spc="-5" dirty="0">
                <a:latin typeface="Verdana" panose="020B0604030504040204" pitchFamily="34" charset="0"/>
                <a:cs typeface="Gill Sans MT"/>
              </a:rPr>
              <a:t> </a:t>
            </a:r>
            <a:r>
              <a:rPr sz="1400" dirty="0">
                <a:latin typeface="Verdana" panose="020B0604030504040204" pitchFamily="34" charset="0"/>
                <a:cs typeface="Gill Sans MT"/>
              </a:rPr>
              <a:t>regelingen</a:t>
            </a:r>
            <a:r>
              <a:rPr sz="1400" spc="-10" dirty="0">
                <a:latin typeface="Verdana" panose="020B0604030504040204" pitchFamily="34" charset="0"/>
                <a:cs typeface="Gill Sans MT"/>
              </a:rPr>
              <a:t> </a:t>
            </a:r>
            <a:r>
              <a:rPr sz="1400" dirty="0">
                <a:latin typeface="Verdana" panose="020B0604030504040204" pitchFamily="34" charset="0"/>
                <a:cs typeface="Gill Sans MT"/>
              </a:rPr>
              <a:t>te</a:t>
            </a:r>
            <a:r>
              <a:rPr sz="1400" spc="-5" dirty="0">
                <a:latin typeface="Verdana" panose="020B0604030504040204" pitchFamily="34" charset="0"/>
                <a:cs typeface="Gill Sans MT"/>
              </a:rPr>
              <a:t> </a:t>
            </a:r>
            <a:r>
              <a:rPr sz="1400" spc="-10" dirty="0">
                <a:latin typeface="Verdana" panose="020B0604030504040204" pitchFamily="34" charset="0"/>
                <a:cs typeface="Gill Sans MT"/>
              </a:rPr>
              <a:t>vergemak- </a:t>
            </a:r>
            <a:r>
              <a:rPr sz="1400" dirty="0">
                <a:latin typeface="Verdana" panose="020B0604030504040204" pitchFamily="34" charset="0"/>
                <a:cs typeface="Gill Sans MT"/>
              </a:rPr>
              <a:t>kelijken.</a:t>
            </a:r>
            <a:r>
              <a:rPr sz="1400" spc="-14" dirty="0">
                <a:latin typeface="Verdana" panose="020B0604030504040204" pitchFamily="34" charset="0"/>
                <a:cs typeface="Gill Sans MT"/>
              </a:rPr>
              <a:t> </a:t>
            </a:r>
            <a:r>
              <a:rPr sz="1400" spc="-19" dirty="0">
                <a:latin typeface="Verdana" panose="020B0604030504040204" pitchFamily="34" charset="0"/>
                <a:cs typeface="Gill Sans MT"/>
              </a:rPr>
              <a:t>Daar</a:t>
            </a:r>
            <a:r>
              <a:rPr sz="1400" spc="-10" dirty="0">
                <a:latin typeface="Verdana" panose="020B0604030504040204" pitchFamily="34" charset="0"/>
                <a:cs typeface="Gill Sans MT"/>
              </a:rPr>
              <a:t> </a:t>
            </a:r>
            <a:r>
              <a:rPr sz="1400" dirty="0">
                <a:latin typeface="Verdana" panose="020B0604030504040204" pitchFamily="34" charset="0"/>
                <a:cs typeface="Gill Sans MT"/>
              </a:rPr>
              <a:t>liggen</a:t>
            </a:r>
            <a:r>
              <a:rPr sz="1400" spc="-10" dirty="0">
                <a:latin typeface="Verdana" panose="020B0604030504040204" pitchFamily="34" charset="0"/>
                <a:cs typeface="Gill Sans MT"/>
              </a:rPr>
              <a:t> eerste</a:t>
            </a:r>
            <a:r>
              <a:rPr sz="1400" spc="-14" dirty="0">
                <a:latin typeface="Verdana" panose="020B0604030504040204" pitchFamily="34" charset="0"/>
                <a:cs typeface="Gill Sans MT"/>
              </a:rPr>
              <a:t> </a:t>
            </a:r>
            <a:r>
              <a:rPr sz="1400" dirty="0">
                <a:latin typeface="Verdana" panose="020B0604030504040204" pitchFamily="34" charset="0"/>
                <a:cs typeface="Gill Sans MT"/>
              </a:rPr>
              <a:t>voorstellen</a:t>
            </a:r>
            <a:r>
              <a:rPr sz="1400" spc="-10" dirty="0">
                <a:latin typeface="Verdana" panose="020B0604030504040204" pitchFamily="34" charset="0"/>
                <a:cs typeface="Gill Sans MT"/>
              </a:rPr>
              <a:t> </a:t>
            </a:r>
            <a:r>
              <a:rPr sz="1400" spc="-29" dirty="0">
                <a:latin typeface="Verdana" panose="020B0604030504040204" pitchFamily="34" charset="0"/>
                <a:cs typeface="Gill Sans MT"/>
              </a:rPr>
              <a:t>voor</a:t>
            </a:r>
            <a:r>
              <a:rPr sz="1400" spc="-10" dirty="0">
                <a:latin typeface="Verdana" panose="020B0604030504040204" pitchFamily="34" charset="0"/>
                <a:cs typeface="Gill Sans MT"/>
              </a:rPr>
              <a:t> klaar.</a:t>
            </a:r>
            <a:endParaRPr sz="1400" dirty="0">
              <a:latin typeface="Verdana" panose="020B0604030504040204" pitchFamily="34" charset="0"/>
              <a:cs typeface="Gill Sans MT"/>
            </a:endParaRPr>
          </a:p>
        </p:txBody>
      </p:sp>
      <p:sp>
        <p:nvSpPr>
          <p:cNvPr id="16" name="object 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4173200" y="5566745"/>
            <a:ext cx="2437970" cy="2651888"/>
          </a:xfrm>
          <a:prstGeom prst="rect">
            <a:avLst/>
          </a:prstGeom>
        </p:spPr>
        <p:txBody>
          <a:bodyPr vert="horz" wrap="square" lIns="0" tIns="59253" rIns="0" bIns="0" rtlCol="0">
            <a:spAutoFit/>
          </a:bodyPr>
          <a:lstStyle/>
          <a:p>
            <a:pPr marL="12217">
              <a:spcBef>
                <a:spcPts val="466"/>
              </a:spcBef>
            </a:pPr>
            <a:r>
              <a:rPr sz="1400" b="1" spc="-63" dirty="0">
                <a:latin typeface="Verdana" panose="020B0604030504040204" pitchFamily="34" charset="0"/>
                <a:cs typeface="Gill Sans MT"/>
              </a:rPr>
              <a:t>Belang </a:t>
            </a:r>
            <a:r>
              <a:rPr sz="1400" b="1" spc="-43" dirty="0">
                <a:latin typeface="Verdana" panose="020B0604030504040204" pitchFamily="34" charset="0"/>
                <a:cs typeface="Gill Sans MT"/>
              </a:rPr>
              <a:t>van</a:t>
            </a:r>
            <a:r>
              <a:rPr sz="1400" b="1" spc="-63" dirty="0">
                <a:latin typeface="Verdana" panose="020B0604030504040204" pitchFamily="34" charset="0"/>
                <a:cs typeface="Gill Sans MT"/>
              </a:rPr>
              <a:t> </a:t>
            </a:r>
            <a:r>
              <a:rPr sz="1400" b="1" spc="-53" dirty="0">
                <a:latin typeface="Verdana" panose="020B0604030504040204" pitchFamily="34" charset="0"/>
                <a:cs typeface="Gill Sans MT"/>
              </a:rPr>
              <a:t>de</a:t>
            </a:r>
            <a:r>
              <a:rPr sz="1400" b="1" spc="-63" dirty="0">
                <a:latin typeface="Verdana" panose="020B0604030504040204" pitchFamily="34" charset="0"/>
                <a:cs typeface="Gill Sans MT"/>
              </a:rPr>
              <a:t> </a:t>
            </a:r>
            <a:r>
              <a:rPr sz="1400" b="1" spc="-48" dirty="0">
                <a:latin typeface="Verdana" panose="020B0604030504040204" pitchFamily="34" charset="0"/>
                <a:cs typeface="Gill Sans MT"/>
              </a:rPr>
              <a:t>lange</a:t>
            </a:r>
            <a:r>
              <a:rPr sz="1400" b="1" spc="-63" dirty="0">
                <a:latin typeface="Verdana" panose="020B0604030504040204" pitchFamily="34" charset="0"/>
                <a:cs typeface="Gill Sans MT"/>
              </a:rPr>
              <a:t> </a:t>
            </a:r>
            <a:r>
              <a:rPr sz="1400" b="1" spc="-10" dirty="0">
                <a:latin typeface="Verdana" panose="020B0604030504040204" pitchFamily="34" charset="0"/>
                <a:cs typeface="Gill Sans MT"/>
              </a:rPr>
              <a:t>termijn</a:t>
            </a:r>
            <a:endParaRPr sz="1400" dirty="0">
              <a:latin typeface="Verdana" panose="020B0604030504040204" pitchFamily="34" charset="0"/>
              <a:cs typeface="Gill Sans MT"/>
            </a:endParaRPr>
          </a:p>
          <a:p>
            <a:pPr marL="12217" marR="4887">
              <a:lnSpc>
                <a:spcPct val="111100"/>
              </a:lnSpc>
              <a:spcBef>
                <a:spcPts val="164"/>
              </a:spcBef>
            </a:pPr>
            <a:r>
              <a:rPr sz="1400" dirty="0">
                <a:latin typeface="Verdana" panose="020B0604030504040204" pitchFamily="34" charset="0"/>
                <a:cs typeface="Gill Sans MT"/>
              </a:rPr>
              <a:t>In</a:t>
            </a:r>
            <a:r>
              <a:rPr sz="1400" spc="-10" dirty="0">
                <a:latin typeface="Verdana" panose="020B0604030504040204" pitchFamily="34" charset="0"/>
                <a:cs typeface="Gill Sans MT"/>
              </a:rPr>
              <a:t> </a:t>
            </a:r>
            <a:r>
              <a:rPr sz="1400" dirty="0">
                <a:latin typeface="Verdana" panose="020B0604030504040204" pitchFamily="34" charset="0"/>
                <a:cs typeface="Gill Sans MT"/>
              </a:rPr>
              <a:t>beleidskeuzes</a:t>
            </a:r>
            <a:r>
              <a:rPr sz="1400" spc="-5" dirty="0">
                <a:latin typeface="Verdana" panose="020B0604030504040204" pitchFamily="34" charset="0"/>
                <a:cs typeface="Gill Sans MT"/>
              </a:rPr>
              <a:t> </a:t>
            </a:r>
            <a:r>
              <a:rPr sz="1400" dirty="0">
                <a:latin typeface="Verdana" panose="020B0604030504040204" pitchFamily="34" charset="0"/>
                <a:cs typeface="Gill Sans MT"/>
              </a:rPr>
              <a:t>moeten</a:t>
            </a:r>
            <a:r>
              <a:rPr sz="1400" spc="-5" dirty="0">
                <a:latin typeface="Verdana" panose="020B0604030504040204" pitchFamily="34" charset="0"/>
                <a:cs typeface="Gill Sans MT"/>
              </a:rPr>
              <a:t> </a:t>
            </a:r>
            <a:r>
              <a:rPr sz="1400" dirty="0">
                <a:latin typeface="Verdana" panose="020B0604030504040204" pitchFamily="34" charset="0"/>
                <a:cs typeface="Gill Sans MT"/>
              </a:rPr>
              <a:t>we</a:t>
            </a:r>
            <a:r>
              <a:rPr sz="1400" spc="-5" dirty="0">
                <a:latin typeface="Verdana" panose="020B0604030504040204" pitchFamily="34" charset="0"/>
                <a:cs typeface="Gill Sans MT"/>
              </a:rPr>
              <a:t> </a:t>
            </a:r>
            <a:r>
              <a:rPr sz="1400" dirty="0">
                <a:latin typeface="Verdana" panose="020B0604030504040204" pitchFamily="34" charset="0"/>
                <a:cs typeface="Gill Sans MT"/>
              </a:rPr>
              <a:t>altijd</a:t>
            </a:r>
            <a:r>
              <a:rPr sz="1400" spc="-10" dirty="0">
                <a:latin typeface="Verdana" panose="020B0604030504040204" pitchFamily="34" charset="0"/>
                <a:cs typeface="Gill Sans MT"/>
              </a:rPr>
              <a:t> </a:t>
            </a:r>
            <a:r>
              <a:rPr sz="1400" dirty="0">
                <a:latin typeface="Verdana" panose="020B0604030504040204" pitchFamily="34" charset="0"/>
                <a:cs typeface="Gill Sans MT"/>
              </a:rPr>
              <a:t>rekening</a:t>
            </a:r>
            <a:r>
              <a:rPr sz="1400" spc="-5" dirty="0">
                <a:latin typeface="Verdana" panose="020B0604030504040204" pitchFamily="34" charset="0"/>
                <a:cs typeface="Gill Sans MT"/>
              </a:rPr>
              <a:t> </a:t>
            </a:r>
            <a:r>
              <a:rPr sz="1400" spc="-10" dirty="0">
                <a:latin typeface="Verdana" panose="020B0604030504040204" pitchFamily="34" charset="0"/>
                <a:cs typeface="Gill Sans MT"/>
              </a:rPr>
              <a:t>houden </a:t>
            </a:r>
            <a:r>
              <a:rPr sz="1400" dirty="0">
                <a:latin typeface="Verdana" panose="020B0604030504040204" pitchFamily="34" charset="0"/>
                <a:cs typeface="Gill Sans MT"/>
              </a:rPr>
              <a:t>houden</a:t>
            </a:r>
            <a:r>
              <a:rPr sz="1400" spc="14" dirty="0">
                <a:latin typeface="Verdana" panose="020B0604030504040204" pitchFamily="34" charset="0"/>
                <a:cs typeface="Gill Sans MT"/>
              </a:rPr>
              <a:t> </a:t>
            </a:r>
            <a:r>
              <a:rPr sz="1400" dirty="0">
                <a:latin typeface="Verdana" panose="020B0604030504040204" pitchFamily="34" charset="0"/>
                <a:cs typeface="Gill Sans MT"/>
              </a:rPr>
              <a:t>met</a:t>
            </a:r>
            <a:r>
              <a:rPr sz="1400" spc="19" dirty="0">
                <a:latin typeface="Verdana" panose="020B0604030504040204" pitchFamily="34" charset="0"/>
                <a:cs typeface="Gill Sans MT"/>
              </a:rPr>
              <a:t> </a:t>
            </a:r>
            <a:r>
              <a:rPr sz="1400" dirty="0">
                <a:latin typeface="Verdana" panose="020B0604030504040204" pitchFamily="34" charset="0"/>
                <a:cs typeface="Gill Sans MT"/>
              </a:rPr>
              <a:t>lange</a:t>
            </a:r>
            <a:r>
              <a:rPr sz="1400" spc="19" dirty="0">
                <a:latin typeface="Verdana" panose="020B0604030504040204" pitchFamily="34" charset="0"/>
                <a:cs typeface="Gill Sans MT"/>
              </a:rPr>
              <a:t> </a:t>
            </a:r>
            <a:r>
              <a:rPr sz="1400" dirty="0">
                <a:latin typeface="Verdana" panose="020B0604030504040204" pitchFamily="34" charset="0"/>
                <a:cs typeface="Gill Sans MT"/>
              </a:rPr>
              <a:t>termijn</a:t>
            </a:r>
            <a:r>
              <a:rPr sz="1400" spc="19" dirty="0">
                <a:latin typeface="Verdana" panose="020B0604030504040204" pitchFamily="34" charset="0"/>
                <a:cs typeface="Gill Sans MT"/>
              </a:rPr>
              <a:t> </a:t>
            </a:r>
            <a:r>
              <a:rPr sz="1400" dirty="0">
                <a:latin typeface="Verdana" panose="020B0604030504040204" pitchFamily="34" charset="0"/>
                <a:cs typeface="Gill Sans MT"/>
              </a:rPr>
              <a:t>ontwikkelingen,</a:t>
            </a:r>
            <a:r>
              <a:rPr sz="1400" spc="19" dirty="0">
                <a:latin typeface="Verdana" panose="020B0604030504040204" pitchFamily="34" charset="0"/>
                <a:cs typeface="Gill Sans MT"/>
              </a:rPr>
              <a:t> </a:t>
            </a:r>
            <a:r>
              <a:rPr sz="1400" dirty="0">
                <a:latin typeface="Verdana" panose="020B0604030504040204" pitchFamily="34" charset="0"/>
                <a:cs typeface="Gill Sans MT"/>
              </a:rPr>
              <a:t>en</a:t>
            </a:r>
            <a:r>
              <a:rPr sz="1400" spc="19" dirty="0">
                <a:latin typeface="Verdana" panose="020B0604030504040204" pitchFamily="34" charset="0"/>
                <a:cs typeface="Gill Sans MT"/>
              </a:rPr>
              <a:t> </a:t>
            </a:r>
            <a:r>
              <a:rPr sz="1400" spc="-19" dirty="0">
                <a:latin typeface="Verdana" panose="020B0604030504040204" pitchFamily="34" charset="0"/>
                <a:cs typeface="Gill Sans MT"/>
              </a:rPr>
              <a:t>niet </a:t>
            </a:r>
            <a:r>
              <a:rPr sz="1400" dirty="0">
                <a:latin typeface="Verdana" panose="020B0604030504040204" pitchFamily="34" charset="0"/>
                <a:cs typeface="Gill Sans MT"/>
              </a:rPr>
              <a:t>focussen</a:t>
            </a:r>
            <a:r>
              <a:rPr sz="1400" spc="5" dirty="0">
                <a:latin typeface="Verdana" panose="020B0604030504040204" pitchFamily="34" charset="0"/>
                <a:cs typeface="Gill Sans MT"/>
              </a:rPr>
              <a:t> </a:t>
            </a:r>
            <a:r>
              <a:rPr sz="1400" dirty="0">
                <a:latin typeface="Verdana" panose="020B0604030504040204" pitchFamily="34" charset="0"/>
                <a:cs typeface="Gill Sans MT"/>
              </a:rPr>
              <a:t>op</a:t>
            </a:r>
            <a:r>
              <a:rPr sz="1400" spc="5" dirty="0">
                <a:latin typeface="Verdana" panose="020B0604030504040204" pitchFamily="34" charset="0"/>
                <a:cs typeface="Gill Sans MT"/>
              </a:rPr>
              <a:t> </a:t>
            </a:r>
            <a:r>
              <a:rPr sz="1400" dirty="0">
                <a:latin typeface="Verdana" panose="020B0604030504040204" pitchFamily="34" charset="0"/>
                <a:cs typeface="Gill Sans MT"/>
              </a:rPr>
              <a:t>de</a:t>
            </a:r>
            <a:r>
              <a:rPr sz="1400" spc="5" dirty="0">
                <a:latin typeface="Verdana" panose="020B0604030504040204" pitchFamily="34" charset="0"/>
                <a:cs typeface="Gill Sans MT"/>
              </a:rPr>
              <a:t> </a:t>
            </a:r>
            <a:r>
              <a:rPr sz="1400" dirty="0">
                <a:latin typeface="Verdana" panose="020B0604030504040204" pitchFamily="34" charset="0"/>
                <a:cs typeface="Gill Sans MT"/>
              </a:rPr>
              <a:t>waan</a:t>
            </a:r>
            <a:r>
              <a:rPr sz="1400" spc="10" dirty="0">
                <a:latin typeface="Verdana" panose="020B0604030504040204" pitchFamily="34" charset="0"/>
                <a:cs typeface="Gill Sans MT"/>
              </a:rPr>
              <a:t> </a:t>
            </a:r>
            <a:r>
              <a:rPr sz="1400" dirty="0">
                <a:latin typeface="Verdana" panose="020B0604030504040204" pitchFamily="34" charset="0"/>
                <a:cs typeface="Gill Sans MT"/>
              </a:rPr>
              <a:t>van</a:t>
            </a:r>
            <a:r>
              <a:rPr sz="1400" spc="5" dirty="0">
                <a:latin typeface="Verdana" panose="020B0604030504040204" pitchFamily="34" charset="0"/>
                <a:cs typeface="Gill Sans MT"/>
              </a:rPr>
              <a:t> </a:t>
            </a:r>
            <a:r>
              <a:rPr sz="1400" dirty="0">
                <a:latin typeface="Verdana" panose="020B0604030504040204" pitchFamily="34" charset="0"/>
                <a:cs typeface="Gill Sans MT"/>
              </a:rPr>
              <a:t>de</a:t>
            </a:r>
            <a:r>
              <a:rPr sz="1400" spc="5" dirty="0">
                <a:latin typeface="Verdana" panose="020B0604030504040204" pitchFamily="34" charset="0"/>
                <a:cs typeface="Gill Sans MT"/>
              </a:rPr>
              <a:t> </a:t>
            </a:r>
            <a:r>
              <a:rPr sz="1400" dirty="0">
                <a:latin typeface="Verdana" panose="020B0604030504040204" pitchFamily="34" charset="0"/>
                <a:cs typeface="Gill Sans MT"/>
              </a:rPr>
              <a:t>dag.</a:t>
            </a:r>
            <a:r>
              <a:rPr sz="1400" spc="5" dirty="0">
                <a:latin typeface="Verdana" panose="020B0604030504040204" pitchFamily="34" charset="0"/>
                <a:cs typeface="Gill Sans MT"/>
              </a:rPr>
              <a:t> </a:t>
            </a:r>
            <a:r>
              <a:rPr sz="1400" spc="-48" dirty="0">
                <a:latin typeface="Verdana" panose="020B0604030504040204" pitchFamily="34" charset="0"/>
                <a:cs typeface="Gill Sans MT"/>
              </a:rPr>
              <a:t>Wij</a:t>
            </a:r>
            <a:r>
              <a:rPr sz="1400" spc="10" dirty="0">
                <a:latin typeface="Verdana" panose="020B0604030504040204" pitchFamily="34" charset="0"/>
                <a:cs typeface="Gill Sans MT"/>
              </a:rPr>
              <a:t> </a:t>
            </a:r>
            <a:r>
              <a:rPr sz="1400" dirty="0">
                <a:latin typeface="Verdana" panose="020B0604030504040204" pitchFamily="34" charset="0"/>
                <a:cs typeface="Gill Sans MT"/>
              </a:rPr>
              <a:t>blijven</a:t>
            </a:r>
            <a:r>
              <a:rPr sz="1400" spc="5" dirty="0">
                <a:latin typeface="Verdana" panose="020B0604030504040204" pitchFamily="34" charset="0"/>
                <a:cs typeface="Gill Sans MT"/>
              </a:rPr>
              <a:t> </a:t>
            </a:r>
            <a:r>
              <a:rPr sz="1400" spc="-10" dirty="0">
                <a:latin typeface="Verdana" panose="020B0604030504040204" pitchFamily="34" charset="0"/>
                <a:cs typeface="Gill Sans MT"/>
              </a:rPr>
              <a:t>ambtelijk </a:t>
            </a:r>
            <a:r>
              <a:rPr sz="1400" dirty="0">
                <a:latin typeface="Verdana" panose="020B0604030504040204" pitchFamily="34" charset="0"/>
                <a:cs typeface="Gill Sans MT"/>
              </a:rPr>
              <a:t>aandacht</a:t>
            </a:r>
            <a:r>
              <a:rPr sz="1400" spc="14" dirty="0">
                <a:latin typeface="Verdana" panose="020B0604030504040204" pitchFamily="34" charset="0"/>
                <a:cs typeface="Gill Sans MT"/>
              </a:rPr>
              <a:t> </a:t>
            </a:r>
            <a:r>
              <a:rPr sz="1400" dirty="0">
                <a:latin typeface="Verdana" panose="020B0604030504040204" pitchFamily="34" charset="0"/>
                <a:cs typeface="Gill Sans MT"/>
              </a:rPr>
              <a:t>houden</a:t>
            </a:r>
            <a:r>
              <a:rPr sz="1400" spc="19" dirty="0">
                <a:latin typeface="Verdana" panose="020B0604030504040204" pitchFamily="34" charset="0"/>
                <a:cs typeface="Gill Sans MT"/>
              </a:rPr>
              <a:t> </a:t>
            </a:r>
            <a:r>
              <a:rPr sz="1400" dirty="0">
                <a:latin typeface="Verdana" panose="020B0604030504040204" pitchFamily="34" charset="0"/>
                <a:cs typeface="Gill Sans MT"/>
              </a:rPr>
              <a:t>en</a:t>
            </a:r>
            <a:r>
              <a:rPr sz="1400" spc="14" dirty="0">
                <a:latin typeface="Verdana" panose="020B0604030504040204" pitchFamily="34" charset="0"/>
                <a:cs typeface="Gill Sans MT"/>
              </a:rPr>
              <a:t> </a:t>
            </a:r>
            <a:r>
              <a:rPr sz="1400" dirty="0">
                <a:latin typeface="Verdana" panose="020B0604030504040204" pitchFamily="34" charset="0"/>
                <a:cs typeface="Gill Sans MT"/>
              </a:rPr>
              <a:t>vragen</a:t>
            </a:r>
            <a:r>
              <a:rPr sz="1400" spc="19" dirty="0">
                <a:latin typeface="Verdana" panose="020B0604030504040204" pitchFamily="34" charset="0"/>
                <a:cs typeface="Gill Sans MT"/>
              </a:rPr>
              <a:t> </a:t>
            </a:r>
            <a:r>
              <a:rPr sz="1400" spc="-29" dirty="0">
                <a:latin typeface="Verdana" panose="020B0604030504040204" pitchFamily="34" charset="0"/>
                <a:cs typeface="Gill Sans MT"/>
              </a:rPr>
              <a:t>voor</a:t>
            </a:r>
            <a:r>
              <a:rPr sz="1400" spc="19" dirty="0">
                <a:latin typeface="Verdana" panose="020B0604030504040204" pitchFamily="34" charset="0"/>
                <a:cs typeface="Gill Sans MT"/>
              </a:rPr>
              <a:t> </a:t>
            </a:r>
            <a:r>
              <a:rPr sz="1400" dirty="0">
                <a:latin typeface="Verdana" panose="020B0604030504040204" pitchFamily="34" charset="0"/>
                <a:cs typeface="Gill Sans MT"/>
              </a:rPr>
              <a:t>de</a:t>
            </a:r>
            <a:r>
              <a:rPr sz="1400" spc="14" dirty="0">
                <a:latin typeface="Verdana" panose="020B0604030504040204" pitchFamily="34" charset="0"/>
                <a:cs typeface="Gill Sans MT"/>
              </a:rPr>
              <a:t> </a:t>
            </a:r>
            <a:r>
              <a:rPr sz="1400" dirty="0">
                <a:latin typeface="Verdana" panose="020B0604030504040204" pitchFamily="34" charset="0"/>
                <a:cs typeface="Gill Sans MT"/>
              </a:rPr>
              <a:t>lange</a:t>
            </a:r>
            <a:r>
              <a:rPr sz="1400" spc="19" dirty="0">
                <a:latin typeface="Verdana" panose="020B0604030504040204" pitchFamily="34" charset="0"/>
                <a:cs typeface="Gill Sans MT"/>
              </a:rPr>
              <a:t> </a:t>
            </a:r>
            <a:r>
              <a:rPr sz="1400" spc="-10" dirty="0">
                <a:latin typeface="Verdana" panose="020B0604030504040204" pitchFamily="34" charset="0"/>
                <a:cs typeface="Gill Sans MT"/>
              </a:rPr>
              <a:t>lijnen.</a:t>
            </a:r>
            <a:endParaRPr sz="1400" dirty="0">
              <a:latin typeface="Verdana" panose="020B0604030504040204" pitchFamily="34" charset="0"/>
              <a:cs typeface="Gill Sans MT"/>
            </a:endParaRPr>
          </a:p>
        </p:txBody>
      </p:sp>
      <p:sp>
        <p:nvSpPr>
          <p:cNvPr id="17" name="Tekstvak 16">
            <a:extLst>
              <a:ext uri="{FF2B5EF4-FFF2-40B4-BE49-F238E27FC236}">
                <a16:creationId xmlns:a16="http://schemas.microsoft.com/office/drawing/2014/main" id="{05B63B5F-E8FB-9091-CD81-9F137343C5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457200" y="9711562"/>
            <a:ext cx="9144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dirty="0">
                <a:hlinkClick r:id="rId3"/>
              </a:rPr>
              <a:t>SGO-brief 2025 | Brief | Rijksoverheid.nl</a:t>
            </a:r>
            <a:endParaRPr lang="nl-NL" dirty="0"/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BD300793-E6C2-15E2-B3C3-6A6A64D8EE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408868" y="4528686"/>
            <a:ext cx="914400" cy="914400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08DBB718-E14D-79D7-6755-67AD6F28C3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704249" y="4528686"/>
            <a:ext cx="914400" cy="914400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B411A4D9-2E37-ACF4-48B1-DBF4E8F33C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056558" y="4478513"/>
            <a:ext cx="914400" cy="914400"/>
          </a:xfrm>
          <a:prstGeom prst="rect">
            <a:avLst/>
          </a:prstGeom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id="{CA4DD952-DC47-EE22-758D-7518A50EE0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351940" y="4339261"/>
            <a:ext cx="914400" cy="914400"/>
          </a:xfrm>
          <a:prstGeom prst="rect">
            <a:avLst/>
          </a:prstGeom>
        </p:spPr>
      </p:pic>
      <p:pic>
        <p:nvPicPr>
          <p:cNvPr id="20" name="Afbeelding 19">
            <a:extLst>
              <a:ext uri="{FF2B5EF4-FFF2-40B4-BE49-F238E27FC236}">
                <a16:creationId xmlns:a16="http://schemas.microsoft.com/office/drawing/2014/main" id="{189CFBA2-EB77-5963-3967-CD7067D8B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4801" y="128644"/>
            <a:ext cx="1371600" cy="1940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9686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169CDAD-9D31-D5BD-4451-0EBA6F0FB5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87112"/>
            <a:ext cx="16459200" cy="994685"/>
          </a:xfrm>
        </p:spPr>
        <p:txBody>
          <a:bodyPr>
            <a:normAutofit/>
          </a:bodyPr>
          <a:lstStyle/>
          <a:p>
            <a:r>
              <a:rPr lang="en-US" sz="5400" b="1" dirty="0" err="1">
                <a:solidFill>
                  <a:srgbClr val="39870C"/>
                </a:solidFill>
              </a:rPr>
              <a:t>Belofte</a:t>
            </a:r>
            <a:r>
              <a:rPr lang="en-US" sz="5400" b="1" dirty="0">
                <a:solidFill>
                  <a:srgbClr val="39870C"/>
                </a:solidFill>
              </a:rPr>
              <a:t> 2015 was: </a:t>
            </a:r>
            <a:r>
              <a:rPr lang="en-US" sz="5400" b="1" dirty="0" err="1">
                <a:solidFill>
                  <a:srgbClr val="39870C"/>
                </a:solidFill>
              </a:rPr>
              <a:t>eenvoudiger</a:t>
            </a:r>
            <a:r>
              <a:rPr lang="en-US" sz="5400" b="1" dirty="0">
                <a:solidFill>
                  <a:srgbClr val="39870C"/>
                </a:solidFill>
              </a:rPr>
              <a:t> </a:t>
            </a:r>
            <a:r>
              <a:rPr lang="en-US" sz="5400" b="1" dirty="0" err="1">
                <a:solidFill>
                  <a:srgbClr val="39870C"/>
                </a:solidFill>
              </a:rPr>
              <a:t>en</a:t>
            </a:r>
            <a:r>
              <a:rPr lang="en-US" sz="5400" b="1" dirty="0">
                <a:solidFill>
                  <a:srgbClr val="39870C"/>
                </a:solidFill>
              </a:rPr>
              <a:t> </a:t>
            </a:r>
            <a:r>
              <a:rPr lang="en-US" sz="5400" b="1" dirty="0" err="1">
                <a:solidFill>
                  <a:srgbClr val="39870C"/>
                </a:solidFill>
              </a:rPr>
              <a:t>beter</a:t>
            </a:r>
            <a:endParaRPr lang="nl-NL" sz="5400" b="1" dirty="0">
              <a:solidFill>
                <a:srgbClr val="39870C"/>
              </a:solidFill>
            </a:endParaRP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1D638D77-DFDA-2261-F627-B58A577D4B73}"/>
              </a:ext>
            </a:extLst>
          </p:cNvPr>
          <p:cNvSpPr txBox="1"/>
          <p:nvPr/>
        </p:nvSpPr>
        <p:spPr>
          <a:xfrm>
            <a:off x="3102939" y="2857500"/>
            <a:ext cx="11701463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3600" i="1" dirty="0">
                <a:latin typeface="Verdana" panose="020B0604030504040204" pitchFamily="34" charset="0"/>
                <a:ea typeface="Verdana" panose="020B0604030504040204" pitchFamily="34" charset="0"/>
              </a:rPr>
              <a:t>‘Er is een kloof tussen de overheid en de burger. Die ontstaat door complexe regelgeving, ontoegankelijke communicatie en een gebrek aan aandacht voor de menselijke maat in de uitvoering van beleid.´ 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B594B558-28B5-275C-7BE6-048AE7F22CBA}"/>
              </a:ext>
            </a:extLst>
          </p:cNvPr>
          <p:cNvSpPr txBox="1"/>
          <p:nvPr/>
        </p:nvSpPr>
        <p:spPr>
          <a:xfrm>
            <a:off x="294753" y="9076668"/>
            <a:ext cx="916409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1400" b="1" dirty="0">
                <a:solidFill>
                  <a:srgbClr val="0A0A0A"/>
                </a:solidFill>
                <a:latin typeface="Verdana" panose="020B0604030504040204" pitchFamily="34" charset="0"/>
              </a:rPr>
              <a:t>"De burger als partner: het sociaal domein en de menselijke maat"</a:t>
            </a:r>
            <a:r>
              <a:rPr lang="nl-NL" sz="1400" dirty="0">
                <a:solidFill>
                  <a:srgbClr val="0A0A0A"/>
                </a:solidFill>
                <a:latin typeface="Verdana" panose="020B0604030504040204" pitchFamily="34" charset="0"/>
              </a:rPr>
              <a:t> van het </a:t>
            </a:r>
            <a:r>
              <a:rPr lang="nl-NL" sz="1400" b="1" dirty="0">
                <a:solidFill>
                  <a:srgbClr val="0A0A0A"/>
                </a:solidFill>
                <a:latin typeface="Verdana" panose="020B0604030504040204" pitchFamily="34" charset="0"/>
              </a:rPr>
              <a:t>Sociaal en Cultureel Planbureau (SCP)</a:t>
            </a:r>
            <a:r>
              <a:rPr lang="nl-NL" sz="1400" dirty="0">
                <a:solidFill>
                  <a:srgbClr val="0A0A0A"/>
                </a:solidFill>
                <a:latin typeface="Verdana" panose="020B0604030504040204" pitchFamily="34" charset="0"/>
              </a:rPr>
              <a:t> uit 2012</a:t>
            </a:r>
            <a:endParaRPr lang="nl-NL" sz="1400" dirty="0">
              <a:latin typeface="Verdana" panose="020B0604030504040204" pitchFamily="34" charset="0"/>
            </a:endParaRPr>
          </a:p>
        </p:txBody>
      </p:sp>
      <p:pic>
        <p:nvPicPr>
          <p:cNvPr id="3" name="Picture 2" descr="infographic met de vier verbeteringen van de Omgevingswet">
            <a:extLst>
              <a:ext uri="{FF2B5EF4-FFF2-40B4-BE49-F238E27FC236}">
                <a16:creationId xmlns:a16="http://schemas.microsoft.com/office/drawing/2014/main" id="{04C96419-4E6A-E0DC-7F26-736CDC6170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58646" y="5143500"/>
            <a:ext cx="6106539" cy="4318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43925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10071000"/>
            <a:ext cx="18288000" cy="216000"/>
            <a:chOff x="0" y="0"/>
            <a:chExt cx="24384000" cy="288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288036"/>
            </a:xfrm>
            <a:custGeom>
              <a:avLst/>
              <a:gdLst/>
              <a:ahLst/>
              <a:cxnLst/>
              <a:rect l="l" t="t" r="r" b="b"/>
              <a:pathLst>
                <a:path w="24384000" h="288036">
                  <a:moveTo>
                    <a:pt x="0" y="0"/>
                  </a:moveTo>
                  <a:lnTo>
                    <a:pt x="24384000" y="0"/>
                  </a:lnTo>
                  <a:lnTo>
                    <a:pt x="24384000" y="288036"/>
                  </a:lnTo>
                  <a:lnTo>
                    <a:pt x="0" y="288036"/>
                  </a:lnTo>
                  <a:close/>
                </a:path>
              </a:pathLst>
            </a:custGeom>
            <a:gradFill rotWithShape="1">
              <a:gsLst>
                <a:gs pos="0">
                  <a:srgbClr val="8EB83C">
                    <a:alpha val="100000"/>
                  </a:srgbClr>
                </a:gs>
                <a:gs pos="34000">
                  <a:srgbClr val="50987D">
                    <a:alpha val="100000"/>
                  </a:srgbClr>
                </a:gs>
                <a:gs pos="67000">
                  <a:srgbClr val="2482AC">
                    <a:alpha val="100000"/>
                  </a:srgbClr>
                </a:gs>
                <a:gs pos="100000">
                  <a:srgbClr val="147ABF">
                    <a:alpha val="100000"/>
                  </a:srgbClr>
                </a:gs>
              </a:gsLst>
              <a:lin ang="10800000"/>
            </a:gradFill>
          </p:spPr>
          <p:txBody>
            <a:bodyPr/>
            <a:lstStyle/>
            <a:p>
              <a:endParaRPr lang="nl-NL" dirty="0">
                <a:latin typeface="Verdana" panose="020B0604030504040204" pitchFamily="34" charset="0"/>
              </a:endParaRPr>
            </a:p>
          </p:txBody>
        </p:sp>
      </p:grpSp>
      <p:sp>
        <p:nvSpPr>
          <p:cNvPr id="5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889161" y="397472"/>
            <a:ext cx="11313076" cy="1736886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7055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39" b="1" i="0" u="none" strike="noStrike" kern="1200" cap="none" spc="0" normalizeH="0" baseline="0" noProof="0" dirty="0">
                <a:ln>
                  <a:noFill/>
                </a:ln>
                <a:solidFill>
                  <a:srgbClr val="255B38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sap Bold"/>
                <a:sym typeface="Asap Bold"/>
              </a:rPr>
              <a:t>´I love it when a plan comes together´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F8483C0A-BE1D-4238-FC66-F83A471809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223" y="5397284"/>
            <a:ext cx="5681677" cy="3784816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68ED203A-7796-4B30-D776-E12F6EEF27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074"/>
          <a:stretch/>
        </p:blipFill>
        <p:spPr>
          <a:xfrm>
            <a:off x="304800" y="2357438"/>
            <a:ext cx="6642267" cy="2786062"/>
          </a:xfrm>
          <a:prstGeom prst="rect">
            <a:avLst/>
          </a:prstGeom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B3C3B312-21F7-7FF1-0476-68794C55E7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222654" y="1181140"/>
            <a:ext cx="4808424" cy="6824860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56981F4E-BDAF-2465-0A7C-6766986324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0010" y="6024596"/>
            <a:ext cx="6652340" cy="3991404"/>
          </a:xfrm>
          <a:prstGeom prst="rect">
            <a:avLst/>
          </a:prstGeom>
        </p:spPr>
      </p:pic>
      <p:grpSp>
        <p:nvGrpSpPr>
          <p:cNvPr id="6" name="Groep 5">
            <a:extLst>
              <a:ext uri="{FF2B5EF4-FFF2-40B4-BE49-F238E27FC236}">
                <a16:creationId xmlns:a16="http://schemas.microsoft.com/office/drawing/2014/main" id="{61FBD4CB-A013-2D2B-8F92-A48C391B60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3266109" y="1409700"/>
            <a:ext cx="3802380" cy="3017520"/>
            <a:chOff x="13330910" y="1591754"/>
            <a:chExt cx="3802380" cy="3017520"/>
          </a:xfrm>
        </p:grpSpPr>
        <p:pic>
          <p:nvPicPr>
            <p:cNvPr id="21" name="Afbeelding 20">
              <a:extLst>
                <a:ext uri="{FF2B5EF4-FFF2-40B4-BE49-F238E27FC236}">
                  <a16:creationId xmlns:a16="http://schemas.microsoft.com/office/drawing/2014/main" id="{CBC7924D-4CB2-A03F-0ABB-6EA5F203D44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30910" y="1591754"/>
              <a:ext cx="3802380" cy="3017520"/>
            </a:xfrm>
            <a:prstGeom prst="rect">
              <a:avLst/>
            </a:prstGeom>
          </p:spPr>
        </p:pic>
        <p:pic>
          <p:nvPicPr>
            <p:cNvPr id="23" name="Afbeelding 22">
              <a:extLst>
                <a:ext uri="{FF2B5EF4-FFF2-40B4-BE49-F238E27FC236}">
                  <a16:creationId xmlns:a16="http://schemas.microsoft.com/office/drawing/2014/main" id="{4E41F604-E8AA-EC15-E1D7-611A29DEE7C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881" b="32154"/>
            <a:stretch/>
          </p:blipFill>
          <p:spPr>
            <a:xfrm flipV="1">
              <a:off x="15498036" y="3210554"/>
              <a:ext cx="401728" cy="93991"/>
            </a:xfrm>
            <a:prstGeom prst="rect">
              <a:avLst/>
            </a:prstGeom>
          </p:spPr>
        </p:pic>
        <p:pic>
          <p:nvPicPr>
            <p:cNvPr id="25" name="Afbeelding 24">
              <a:extLst>
                <a:ext uri="{FF2B5EF4-FFF2-40B4-BE49-F238E27FC236}">
                  <a16:creationId xmlns:a16="http://schemas.microsoft.com/office/drawing/2014/main" id="{0C989D3B-9C65-296C-CA2E-6E3A63DFC10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131949" y="3013183"/>
              <a:ext cx="265122" cy="265122"/>
            </a:xfrm>
            <a:prstGeom prst="rect">
              <a:avLst/>
            </a:prstGeom>
          </p:spPr>
        </p:pic>
        <p:pic>
          <p:nvPicPr>
            <p:cNvPr id="27" name="Afbeelding 26">
              <a:extLst>
                <a:ext uri="{FF2B5EF4-FFF2-40B4-BE49-F238E27FC236}">
                  <a16:creationId xmlns:a16="http://schemas.microsoft.com/office/drawing/2014/main" id="{AFB843B2-74ED-F820-7805-FF8DFA8D2B1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75839" y="4264202"/>
              <a:ext cx="325210" cy="256226"/>
            </a:xfrm>
            <a:prstGeom prst="rect">
              <a:avLst/>
            </a:prstGeom>
          </p:spPr>
        </p:pic>
        <p:pic>
          <p:nvPicPr>
            <p:cNvPr id="29" name="Afbeelding 28">
              <a:extLst>
                <a:ext uri="{FF2B5EF4-FFF2-40B4-BE49-F238E27FC236}">
                  <a16:creationId xmlns:a16="http://schemas.microsoft.com/office/drawing/2014/main" id="{9C5A7621-AD84-29DE-D139-7832AB333D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412" t="18027" r="25530" b="19319"/>
            <a:stretch/>
          </p:blipFill>
          <p:spPr>
            <a:xfrm>
              <a:off x="16832655" y="3257550"/>
              <a:ext cx="228600" cy="17145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74E453-2781-7EBA-B85C-84EF9B5B5C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7A261F27-560A-2B3E-40FA-B4DABB16A5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10071000"/>
            <a:ext cx="18288000" cy="216000"/>
            <a:chOff x="0" y="0"/>
            <a:chExt cx="24384000" cy="288000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4D94EF69-9EC2-EF60-6928-A57A0B4B8F66}"/>
                </a:ext>
              </a:extLst>
            </p:cNvPr>
            <p:cNvSpPr/>
            <p:nvPr/>
          </p:nvSpPr>
          <p:spPr>
            <a:xfrm>
              <a:off x="0" y="0"/>
              <a:ext cx="24384000" cy="288036"/>
            </a:xfrm>
            <a:custGeom>
              <a:avLst/>
              <a:gdLst/>
              <a:ahLst/>
              <a:cxnLst/>
              <a:rect l="l" t="t" r="r" b="b"/>
              <a:pathLst>
                <a:path w="24384000" h="288036">
                  <a:moveTo>
                    <a:pt x="0" y="0"/>
                  </a:moveTo>
                  <a:lnTo>
                    <a:pt x="24384000" y="0"/>
                  </a:lnTo>
                  <a:lnTo>
                    <a:pt x="24384000" y="288036"/>
                  </a:lnTo>
                  <a:lnTo>
                    <a:pt x="0" y="288036"/>
                  </a:lnTo>
                  <a:close/>
                </a:path>
              </a:pathLst>
            </a:custGeom>
            <a:gradFill rotWithShape="1">
              <a:gsLst>
                <a:gs pos="0">
                  <a:srgbClr val="8EB83C">
                    <a:alpha val="100000"/>
                  </a:srgbClr>
                </a:gs>
                <a:gs pos="34000">
                  <a:srgbClr val="50987D">
                    <a:alpha val="100000"/>
                  </a:srgbClr>
                </a:gs>
                <a:gs pos="67000">
                  <a:srgbClr val="2482AC">
                    <a:alpha val="100000"/>
                  </a:srgbClr>
                </a:gs>
                <a:gs pos="100000">
                  <a:srgbClr val="147ABF">
                    <a:alpha val="100000"/>
                  </a:srgbClr>
                </a:gs>
              </a:gsLst>
              <a:lin ang="10800000"/>
            </a:gradFill>
          </p:spPr>
          <p:txBody>
            <a:bodyPr/>
            <a:lstStyle/>
            <a:p>
              <a:endParaRPr lang="nl-NL" dirty="0">
                <a:latin typeface="Verdana" panose="020B0604030504040204" pitchFamily="34" charset="0"/>
              </a:endParaRPr>
            </a:p>
          </p:txBody>
        </p:sp>
      </p:grpSp>
      <p:sp>
        <p:nvSpPr>
          <p:cNvPr id="5" name="TextBox 5">
            <a:extLst>
              <a:ext uri="{FF2B5EF4-FFF2-40B4-BE49-F238E27FC236}">
                <a16:creationId xmlns:a16="http://schemas.microsoft.com/office/drawing/2014/main" id="{6D4C77D8-55D2-8181-0E66-FF5155F146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362201" y="4152900"/>
            <a:ext cx="13065677" cy="175823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7056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40" b="1" i="0" u="none" strike="noStrike" kern="1200" cap="none" spc="0" normalizeH="0" baseline="0" noProof="0" dirty="0">
                <a:ln>
                  <a:noFill/>
                </a:ln>
                <a:solidFill>
                  <a:srgbClr val="255B38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sap Bold"/>
                <a:sym typeface="Asap Bold"/>
              </a:rPr>
              <a:t>´</a:t>
            </a:r>
            <a:r>
              <a:rPr kumimoji="0" lang="en-US" sz="5040" b="1" i="1" u="none" strike="noStrike" kern="1200" cap="none" spc="0" normalizeH="0" baseline="0" noProof="0" dirty="0">
                <a:ln>
                  <a:noFill/>
                </a:ln>
                <a:solidFill>
                  <a:srgbClr val="255B38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sap Bold"/>
                <a:sym typeface="Asap Bold"/>
              </a:rPr>
              <a:t>Wie </a:t>
            </a:r>
            <a:r>
              <a:rPr kumimoji="0" lang="en-US" sz="5040" b="1" i="1" u="none" strike="noStrike" kern="1200" cap="none" spc="0" normalizeH="0" baseline="0" noProof="0" dirty="0" err="1">
                <a:ln>
                  <a:noFill/>
                </a:ln>
                <a:solidFill>
                  <a:srgbClr val="255B38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sap Bold"/>
                <a:sym typeface="Asap Bold"/>
              </a:rPr>
              <a:t>dit</a:t>
            </a:r>
            <a:r>
              <a:rPr kumimoji="0" lang="en-US" sz="5040" b="1" i="1" u="none" strike="noStrike" kern="1200" cap="none" spc="0" normalizeH="0" baseline="0" noProof="0" dirty="0">
                <a:ln>
                  <a:noFill/>
                </a:ln>
                <a:solidFill>
                  <a:srgbClr val="255B38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sap Bold"/>
                <a:sym typeface="Asap Bold"/>
              </a:rPr>
              <a:t> </a:t>
            </a:r>
            <a:r>
              <a:rPr kumimoji="0" lang="en-US" sz="5040" b="1" i="1" u="none" strike="noStrike" kern="1200" cap="none" spc="0" normalizeH="0" baseline="0" noProof="0" dirty="0" err="1">
                <a:ln>
                  <a:noFill/>
                </a:ln>
                <a:solidFill>
                  <a:srgbClr val="255B38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sap Bold"/>
                <a:sym typeface="Asap Bold"/>
              </a:rPr>
              <a:t>verzonnen</a:t>
            </a:r>
            <a:r>
              <a:rPr kumimoji="0" lang="en-US" sz="5040" b="1" i="1" u="none" strike="noStrike" kern="1200" cap="none" spc="0" normalizeH="0" baseline="0" noProof="0" dirty="0">
                <a:ln>
                  <a:noFill/>
                </a:ln>
                <a:solidFill>
                  <a:srgbClr val="255B38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sap Bold"/>
                <a:sym typeface="Asap Bold"/>
              </a:rPr>
              <a:t> </a:t>
            </a:r>
            <a:r>
              <a:rPr kumimoji="0" lang="en-US" sz="5040" b="1" i="1" u="none" strike="noStrike" kern="1200" cap="none" spc="0" normalizeH="0" baseline="0" noProof="0" dirty="0" err="1">
                <a:ln>
                  <a:noFill/>
                </a:ln>
                <a:solidFill>
                  <a:srgbClr val="255B38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sap Bold"/>
                <a:sym typeface="Asap Bold"/>
              </a:rPr>
              <a:t>heeft</a:t>
            </a:r>
            <a:r>
              <a:rPr kumimoji="0" lang="en-US" sz="5040" b="1" i="1" u="none" strike="noStrike" kern="1200" cap="none" spc="0" normalizeH="0" baseline="0" noProof="0" dirty="0">
                <a:ln>
                  <a:noFill/>
                </a:ln>
                <a:solidFill>
                  <a:srgbClr val="255B38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sap Bold"/>
                <a:sym typeface="Asap Bold"/>
              </a:rPr>
              <a:t> </a:t>
            </a:r>
            <a:r>
              <a:rPr kumimoji="0" lang="en-US" sz="5040" b="1" i="1" u="none" strike="noStrike" kern="1200" cap="none" spc="0" normalizeH="0" baseline="0" noProof="0" dirty="0" err="1">
                <a:ln>
                  <a:noFill/>
                </a:ln>
                <a:solidFill>
                  <a:srgbClr val="255B38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sap Bold"/>
                <a:sym typeface="Asap Bold"/>
              </a:rPr>
              <a:t>flikker</a:t>
            </a:r>
            <a:r>
              <a:rPr kumimoji="0" lang="en-US" sz="5040" b="1" i="1" u="none" strike="noStrike" kern="1200" cap="none" spc="0" normalizeH="0" baseline="0" noProof="0" dirty="0">
                <a:ln>
                  <a:noFill/>
                </a:ln>
                <a:solidFill>
                  <a:srgbClr val="255B38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sap Bold"/>
                <a:sym typeface="Asap Bold"/>
              </a:rPr>
              <a:t> </a:t>
            </a:r>
            <a:r>
              <a:rPr kumimoji="0" lang="en-US" sz="5040" b="1" i="1" u="none" strike="noStrike" kern="1200" cap="none" spc="0" normalizeH="0" baseline="0" noProof="0" dirty="0" err="1">
                <a:ln>
                  <a:noFill/>
                </a:ln>
                <a:solidFill>
                  <a:srgbClr val="255B38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sap Bold"/>
                <a:sym typeface="Asap Bold"/>
              </a:rPr>
              <a:t>ik</a:t>
            </a:r>
            <a:r>
              <a:rPr kumimoji="0" lang="en-US" sz="5040" b="1" i="1" u="none" strike="noStrike" kern="1200" cap="none" spc="0" normalizeH="0" baseline="0" noProof="0" dirty="0">
                <a:ln>
                  <a:noFill/>
                </a:ln>
                <a:solidFill>
                  <a:srgbClr val="255B38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sap Bold"/>
                <a:sym typeface="Asap Bold"/>
              </a:rPr>
              <a:t> in zee</a:t>
            </a:r>
            <a:r>
              <a:rPr kumimoji="0" lang="en-US" sz="5040" b="1" i="0" u="none" strike="noStrike" kern="1200" cap="none" spc="0" normalizeH="0" baseline="0" noProof="0" dirty="0">
                <a:ln>
                  <a:noFill/>
                </a:ln>
                <a:solidFill>
                  <a:srgbClr val="255B38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sap Bold"/>
                <a:sym typeface="Asap Bold"/>
              </a:rPr>
              <a:t>´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5C628830-DE38-8328-E065-40C3BC5F89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123906" y="8229273"/>
            <a:ext cx="916409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700" b="1" i="1" dirty="0">
                <a:latin typeface="Verdana" panose="020B0604030504040204" pitchFamily="34" charset="0"/>
              </a:rPr>
              <a:t>Ondernemer</a:t>
            </a:r>
            <a:r>
              <a:rPr lang="nl-NL" sz="2700" i="1" dirty="0">
                <a:latin typeface="Verdana" panose="020B0604030504040204" pitchFamily="34" charset="0"/>
              </a:rPr>
              <a:t> uit Middelburg, </a:t>
            </a:r>
            <a:r>
              <a:rPr lang="nl-NL" sz="2700" b="1" i="1" dirty="0">
                <a:latin typeface="Verdana" panose="020B0604030504040204" pitchFamily="34" charset="0"/>
              </a:rPr>
              <a:t>IPLO helpdesk</a:t>
            </a:r>
            <a:r>
              <a:rPr lang="nl-NL" sz="2700" i="1" dirty="0">
                <a:latin typeface="Verdana" panose="020B0604030504040204" pitchFamily="34" charset="0"/>
              </a:rPr>
              <a:t>, 2024</a:t>
            </a:r>
          </a:p>
        </p:txBody>
      </p:sp>
    </p:spTree>
    <p:extLst>
      <p:ext uri="{BB962C8B-B14F-4D97-AF65-F5344CB8AC3E}">
        <p14:creationId xmlns:p14="http://schemas.microsoft.com/office/powerpoint/2010/main" val="23910057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B674F3-5E9C-EC50-CB1F-DE74EB4A7C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2622516B-70B2-5815-B32D-4BBD41E318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10071000"/>
            <a:ext cx="18288000" cy="216000"/>
            <a:chOff x="0" y="0"/>
            <a:chExt cx="24384000" cy="288000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6DEF0245-CC21-01B1-0AE2-A03AD66C3569}"/>
                </a:ext>
              </a:extLst>
            </p:cNvPr>
            <p:cNvSpPr/>
            <p:nvPr/>
          </p:nvSpPr>
          <p:spPr>
            <a:xfrm>
              <a:off x="0" y="0"/>
              <a:ext cx="24384000" cy="288036"/>
            </a:xfrm>
            <a:custGeom>
              <a:avLst/>
              <a:gdLst/>
              <a:ahLst/>
              <a:cxnLst/>
              <a:rect l="l" t="t" r="r" b="b"/>
              <a:pathLst>
                <a:path w="24384000" h="288036">
                  <a:moveTo>
                    <a:pt x="0" y="0"/>
                  </a:moveTo>
                  <a:lnTo>
                    <a:pt x="24384000" y="0"/>
                  </a:lnTo>
                  <a:lnTo>
                    <a:pt x="24384000" y="288036"/>
                  </a:lnTo>
                  <a:lnTo>
                    <a:pt x="0" y="288036"/>
                  </a:lnTo>
                  <a:close/>
                </a:path>
              </a:pathLst>
            </a:custGeom>
            <a:gradFill rotWithShape="1">
              <a:gsLst>
                <a:gs pos="0">
                  <a:srgbClr val="8EB83C">
                    <a:alpha val="100000"/>
                  </a:srgbClr>
                </a:gs>
                <a:gs pos="34000">
                  <a:srgbClr val="50987D">
                    <a:alpha val="100000"/>
                  </a:srgbClr>
                </a:gs>
                <a:gs pos="67000">
                  <a:srgbClr val="2482AC">
                    <a:alpha val="100000"/>
                  </a:srgbClr>
                </a:gs>
                <a:gs pos="100000">
                  <a:srgbClr val="147ABF">
                    <a:alpha val="100000"/>
                  </a:srgbClr>
                </a:gs>
              </a:gsLst>
              <a:lin ang="10800000"/>
            </a:gradFill>
          </p:spPr>
          <p:txBody>
            <a:bodyPr/>
            <a:lstStyle/>
            <a:p>
              <a:endParaRPr lang="nl-NL" dirty="0">
                <a:latin typeface="Verdana" panose="020B0604030504040204" pitchFamily="34" charset="0"/>
              </a:endParaRPr>
            </a:p>
          </p:txBody>
        </p:sp>
      </p:grpSp>
      <p:pic>
        <p:nvPicPr>
          <p:cNvPr id="5" name="Picture 2">
            <a:extLst>
              <a:ext uri="{FF2B5EF4-FFF2-40B4-BE49-F238E27FC236}">
                <a16:creationId xmlns:a16="http://schemas.microsoft.com/office/drawing/2014/main" id="{EEE04317-EE42-79DD-6C42-082714D041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063" y="0"/>
            <a:ext cx="7272337" cy="9811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el 5">
            <a:extLst>
              <a:ext uri="{FF2B5EF4-FFF2-40B4-BE49-F238E27FC236}">
                <a16:creationId xmlns:a16="http://schemas.microsoft.com/office/drawing/2014/main" id="{F281FF20-5BD8-6C2B-FBF1-842706B6A0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9182100" y="2274425"/>
            <a:ext cx="7656654" cy="470898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1" u="none" strike="noStrike" kern="1200" cap="none" spc="0" normalizeH="0" baseline="0" noProof="0" dirty="0">
                <a:ln>
                  <a:noFill/>
                </a:ln>
                <a:solidFill>
                  <a:srgbClr val="39870C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‘Nu het </a:t>
            </a:r>
            <a:r>
              <a:rPr kumimoji="0" lang="en-US" sz="5400" b="1" i="1" u="none" strike="noStrike" kern="1200" cap="none" spc="0" normalizeH="0" baseline="0" noProof="0" dirty="0" err="1">
                <a:ln>
                  <a:noFill/>
                </a:ln>
                <a:solidFill>
                  <a:srgbClr val="39870C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bij</a:t>
            </a:r>
            <a:r>
              <a:rPr kumimoji="0" lang="en-US" sz="5400" b="1" i="1" u="none" strike="noStrike" kern="1200" cap="none" spc="0" normalizeH="0" baseline="0" noProof="0" dirty="0">
                <a:ln>
                  <a:noFill/>
                </a:ln>
                <a:solidFill>
                  <a:srgbClr val="39870C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</a:t>
            </a:r>
            <a:r>
              <a:rPr kumimoji="0" lang="en-US" sz="5400" b="1" i="1" u="none" strike="noStrike" kern="1200" cap="none" spc="0" normalizeH="0" baseline="0" noProof="0" dirty="0" err="1">
                <a:ln>
                  <a:noFill/>
                </a:ln>
                <a:solidFill>
                  <a:srgbClr val="39870C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elkaar</a:t>
            </a:r>
            <a:r>
              <a:rPr kumimoji="0" lang="en-US" sz="5400" b="1" i="1" u="none" strike="noStrike" kern="1200" cap="none" spc="0" normalizeH="0" baseline="0" noProof="0" dirty="0">
                <a:ln>
                  <a:noFill/>
                </a:ln>
                <a:solidFill>
                  <a:srgbClr val="39870C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</a:t>
            </a:r>
            <a:r>
              <a:rPr kumimoji="0" lang="en-US" sz="5400" b="1" i="1" u="none" strike="noStrike" kern="1200" cap="none" spc="0" normalizeH="0" baseline="0" noProof="0" dirty="0" err="1">
                <a:ln>
                  <a:noFill/>
                </a:ln>
                <a:solidFill>
                  <a:srgbClr val="39870C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staat</a:t>
            </a:r>
            <a:r>
              <a:rPr kumimoji="0" lang="en-US" sz="5400" b="1" i="1" u="none" strike="noStrike" kern="1200" cap="none" spc="0" normalizeH="0" baseline="0" noProof="0" dirty="0">
                <a:ln>
                  <a:noFill/>
                </a:ln>
                <a:solidFill>
                  <a:srgbClr val="39870C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</a:t>
            </a:r>
            <a:r>
              <a:rPr kumimoji="0" lang="en-US" sz="5400" b="1" i="1" u="none" strike="noStrike" kern="1200" cap="none" spc="0" normalizeH="0" baseline="0" noProof="0" dirty="0" err="1">
                <a:ln>
                  <a:noFill/>
                </a:ln>
                <a:solidFill>
                  <a:srgbClr val="39870C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zien</a:t>
            </a:r>
            <a:r>
              <a:rPr kumimoji="0" lang="en-US" sz="5400" b="1" i="1" u="none" strike="noStrike" kern="1200" cap="none" spc="0" normalizeH="0" baseline="0" noProof="0" dirty="0">
                <a:ln>
                  <a:noFill/>
                </a:ln>
                <a:solidFill>
                  <a:srgbClr val="39870C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we de </a:t>
            </a:r>
            <a:r>
              <a:rPr kumimoji="0" lang="en-US" sz="5400" b="1" i="1" u="none" strike="noStrike" kern="1200" cap="none" spc="0" normalizeH="0" baseline="0" noProof="0" dirty="0" err="1">
                <a:ln>
                  <a:noFill/>
                </a:ln>
                <a:solidFill>
                  <a:srgbClr val="39870C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opgave</a:t>
            </a:r>
            <a:r>
              <a:rPr kumimoji="0" lang="en-US" sz="5400" b="1" i="1" u="none" strike="noStrike" kern="1200" cap="none" spc="0" normalizeH="0" baseline="0" noProof="0" dirty="0">
                <a:ln>
                  <a:noFill/>
                </a:ln>
                <a:solidFill>
                  <a:srgbClr val="39870C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pas </a:t>
            </a:r>
            <a:r>
              <a:rPr kumimoji="0" lang="en-US" sz="5400" b="1" i="1" u="none" strike="noStrike" kern="1200" cap="none" spc="0" normalizeH="0" baseline="0" noProof="0" dirty="0" err="1">
                <a:ln>
                  <a:noFill/>
                </a:ln>
                <a:solidFill>
                  <a:srgbClr val="39870C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echt</a:t>
            </a:r>
            <a:r>
              <a:rPr kumimoji="0" lang="en-US" sz="5400" b="1" i="1" u="none" strike="noStrike" kern="1200" cap="none" spc="0" normalizeH="0" baseline="0" noProof="0" dirty="0">
                <a:ln>
                  <a:noFill/>
                </a:ln>
                <a:solidFill>
                  <a:srgbClr val="39870C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´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1" u="none" strike="noStrike" kern="1200" cap="none" spc="0" normalizeH="0" baseline="0" noProof="0" dirty="0">
              <a:ln>
                <a:noFill/>
              </a:ln>
              <a:solidFill>
                <a:srgbClr val="39870C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39870C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Mona Keijzer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5400" b="1" i="1" u="none" strike="noStrike" kern="1200" cap="none" spc="0" normalizeH="0" baseline="0" noProof="0" dirty="0">
              <a:ln>
                <a:noFill/>
              </a:ln>
              <a:solidFill>
                <a:srgbClr val="39870C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70585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037DE81C-434D-5140-F4E5-D9639B9C8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01200" y="2476500"/>
            <a:ext cx="7922387" cy="6941344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5E7EB7CA-0C94-6C59-2407-E08AFB8367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6194" r="-166" b="1215"/>
          <a:stretch/>
        </p:blipFill>
        <p:spPr>
          <a:xfrm>
            <a:off x="764413" y="1001594"/>
            <a:ext cx="4376520" cy="2949812"/>
          </a:xfrm>
          <a:prstGeom prst="rect">
            <a:avLst/>
          </a:prstGeom>
        </p:spPr>
      </p:pic>
      <p:graphicFrame>
        <p:nvGraphicFramePr>
          <p:cNvPr id="4" name="Tabel 3">
            <a:extLst>
              <a:ext uri="{FF2B5EF4-FFF2-40B4-BE49-F238E27FC236}">
                <a16:creationId xmlns:a16="http://schemas.microsoft.com/office/drawing/2014/main" id="{81099D54-AE90-FC68-263C-CDA1BFDAB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7109068"/>
              </p:ext>
            </p:extLst>
          </p:nvPr>
        </p:nvGraphicFramePr>
        <p:xfrm>
          <a:off x="3962400" y="4229100"/>
          <a:ext cx="4337613" cy="42062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337613">
                  <a:extLst>
                    <a:ext uri="{9D8B030D-6E8A-4147-A177-3AD203B41FA5}">
                      <a16:colId xmlns:a16="http://schemas.microsoft.com/office/drawing/2014/main" val="3018395286"/>
                    </a:ext>
                  </a:extLst>
                </a:gridCol>
              </a:tblGrid>
              <a:tr h="777240">
                <a:tc>
                  <a:txBody>
                    <a:bodyPr/>
                    <a:lstStyle/>
                    <a:p>
                      <a:pPr marL="0" indent="0" algn="l">
                        <a:buFont typeface="Arial" panose="020B0604020202020204" pitchFamily="34" charset="0"/>
                        <a:buNone/>
                      </a:pPr>
                      <a:r>
                        <a:rPr lang="nl-NL" sz="1200" b="1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1. </a:t>
                      </a:r>
                      <a:r>
                        <a:rPr lang="nl-NL" sz="1200" b="1" dirty="0">
                          <a:solidFill>
                            <a:srgbClr val="FF000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Gebruikers </a:t>
                      </a:r>
                      <a:r>
                        <a:rPr lang="nl-NL" sz="1200" b="1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verzuipen in hoeveelheid en complexiteit regels</a:t>
                      </a:r>
                      <a:endParaRPr lang="nl-NL" sz="1200" b="1" kern="12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</a:endParaRP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549930474"/>
                  </a:ext>
                </a:extLst>
              </a:tr>
              <a:tr h="777240"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buFont typeface="Arial" panose="020B0604020202020204" pitchFamily="34" charset="0"/>
                        <a:buNone/>
                      </a:pPr>
                      <a:r>
                        <a:rPr lang="nl-NL" sz="1200" b="1" kern="120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2. </a:t>
                      </a:r>
                      <a:r>
                        <a:rPr lang="nl-NL" sz="1200" b="1" kern="1200" dirty="0">
                          <a:solidFill>
                            <a:srgbClr val="FF000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(On)begrijpelijke taal </a:t>
                      </a:r>
                      <a:r>
                        <a:rPr lang="nl-NL" sz="1200" b="1" kern="120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(juridisch jargon, normen)</a:t>
                      </a: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420646424"/>
                  </a:ext>
                </a:extLst>
              </a:tr>
              <a:tr h="777240"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buFont typeface="Arial" panose="020B0604020202020204" pitchFamily="34" charset="0"/>
                        <a:buNone/>
                      </a:pPr>
                      <a:r>
                        <a:rPr lang="nl-NL" sz="1200" b="1" kern="120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3. </a:t>
                      </a:r>
                      <a:r>
                        <a:rPr lang="nl-NL" sz="1200" b="1" kern="1200" dirty="0">
                          <a:solidFill>
                            <a:srgbClr val="FF000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Onzekerheid</a:t>
                      </a:r>
                      <a:r>
                        <a:rPr lang="nl-NL" sz="1200" b="1" kern="120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 uitkomst </a:t>
                      </a:r>
                      <a:r>
                        <a:rPr lang="nl-NL" sz="1200" b="1" kern="1200" dirty="0" err="1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vergunningcheck</a:t>
                      </a:r>
                      <a:r>
                        <a:rPr lang="nl-NL" sz="1200" b="1" kern="120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 (</a:t>
                      </a:r>
                      <a:r>
                        <a:rPr lang="nl-NL" sz="1200" b="1" i="1" kern="120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bel uw gemeente</a:t>
                      </a:r>
                      <a:r>
                        <a:rPr lang="nl-NL" sz="1200" b="1" kern="120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)</a:t>
                      </a: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124076880"/>
                  </a:ext>
                </a:extLst>
              </a:tr>
              <a:tr h="777240"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buFont typeface="Arial" panose="020B0604020202020204" pitchFamily="34" charset="0"/>
                        <a:buNone/>
                      </a:pPr>
                      <a:r>
                        <a:rPr lang="nl-NL" sz="1200" b="1" kern="120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4. </a:t>
                      </a:r>
                      <a:r>
                        <a:rPr lang="nl-NL" sz="1200" b="1" kern="1200" dirty="0">
                          <a:solidFill>
                            <a:srgbClr val="FF000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Geen werkingsgebieden </a:t>
                      </a:r>
                      <a:r>
                        <a:rPr lang="nl-NL" sz="1200" b="1" kern="120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door o.a. ontbreken omgevingsplannen</a:t>
                      </a: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58203925"/>
                  </a:ext>
                </a:extLst>
              </a:tr>
              <a:tr h="1097280"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buFont typeface="Arial" panose="020B0604020202020204" pitchFamily="34" charset="0"/>
                        <a:buNone/>
                      </a:pPr>
                      <a:r>
                        <a:rPr lang="nl-NL" sz="1200" b="1" strike="noStrike" kern="120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5. </a:t>
                      </a:r>
                      <a:r>
                        <a:rPr lang="nl-NL" sz="1200" b="1" dirty="0">
                          <a:solidFill>
                            <a:srgbClr val="FF000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Gebruiksgemak loket </a:t>
                      </a:r>
                      <a:r>
                        <a:rPr lang="nl-NL" sz="1200" b="1" kern="120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(toegankelijk/begrijpelijk/eenvoud/ functionaliteit)</a:t>
                      </a:r>
                      <a:endParaRPr lang="nl-NL" sz="1200" b="1" strike="noStrike" kern="12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</a:endParaRP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613510661"/>
                  </a:ext>
                </a:extLst>
              </a:tr>
            </a:tbl>
          </a:graphicData>
        </a:graphic>
      </p:graphicFrame>
      <p:sp>
        <p:nvSpPr>
          <p:cNvPr id="3" name="Titel 2">
            <a:extLst>
              <a:ext uri="{FF2B5EF4-FFF2-40B4-BE49-F238E27FC236}">
                <a16:creationId xmlns:a16="http://schemas.microsoft.com/office/drawing/2014/main" id="{CC9CD72C-0BFA-4414-67DE-4B9B1EFDF5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6324600" y="434519"/>
            <a:ext cx="7656654" cy="92333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1" u="none" strike="noStrike" kern="1200" cap="none" spc="0" normalizeH="0" baseline="0" noProof="0" dirty="0">
                <a:ln>
                  <a:noFill/>
                </a:ln>
                <a:solidFill>
                  <a:srgbClr val="39870C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Wat </a:t>
            </a:r>
            <a:r>
              <a:rPr kumimoji="0" lang="en-US" sz="5400" b="1" i="1" u="none" strike="noStrike" kern="1200" cap="none" spc="0" normalizeH="0" baseline="0" noProof="0" dirty="0" err="1">
                <a:ln>
                  <a:noFill/>
                </a:ln>
                <a:solidFill>
                  <a:srgbClr val="39870C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zien</a:t>
            </a:r>
            <a:r>
              <a:rPr kumimoji="0" lang="en-US" sz="5400" b="1" i="1" u="none" strike="noStrike" kern="1200" cap="none" spc="0" normalizeH="0" baseline="0" noProof="0" dirty="0">
                <a:ln>
                  <a:noFill/>
                </a:ln>
                <a:solidFill>
                  <a:srgbClr val="39870C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we dan?</a:t>
            </a:r>
          </a:p>
        </p:txBody>
      </p:sp>
    </p:spTree>
    <p:extLst>
      <p:ext uri="{BB962C8B-B14F-4D97-AF65-F5344CB8AC3E}">
        <p14:creationId xmlns:p14="http://schemas.microsoft.com/office/powerpoint/2010/main" val="28120806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7E21BA-E8BD-1CDB-2B84-FC85F4D411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D90B37FB-BE28-EC54-EF7E-B3FBA27DF3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10071000"/>
            <a:ext cx="18288000" cy="216000"/>
            <a:chOff x="0" y="0"/>
            <a:chExt cx="24384000" cy="288000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CFB08AD2-E3A8-9A35-A2B7-581096944C9B}"/>
                </a:ext>
              </a:extLst>
            </p:cNvPr>
            <p:cNvSpPr/>
            <p:nvPr/>
          </p:nvSpPr>
          <p:spPr>
            <a:xfrm>
              <a:off x="0" y="0"/>
              <a:ext cx="24384000" cy="288036"/>
            </a:xfrm>
            <a:custGeom>
              <a:avLst/>
              <a:gdLst/>
              <a:ahLst/>
              <a:cxnLst/>
              <a:rect l="l" t="t" r="r" b="b"/>
              <a:pathLst>
                <a:path w="24384000" h="288036">
                  <a:moveTo>
                    <a:pt x="0" y="0"/>
                  </a:moveTo>
                  <a:lnTo>
                    <a:pt x="24384000" y="0"/>
                  </a:lnTo>
                  <a:lnTo>
                    <a:pt x="24384000" y="288036"/>
                  </a:lnTo>
                  <a:lnTo>
                    <a:pt x="0" y="288036"/>
                  </a:lnTo>
                  <a:close/>
                </a:path>
              </a:pathLst>
            </a:custGeom>
            <a:gradFill rotWithShape="1">
              <a:gsLst>
                <a:gs pos="0">
                  <a:srgbClr val="8EB83C">
                    <a:alpha val="100000"/>
                  </a:srgbClr>
                </a:gs>
                <a:gs pos="34000">
                  <a:srgbClr val="50987D">
                    <a:alpha val="100000"/>
                  </a:srgbClr>
                </a:gs>
                <a:gs pos="67000">
                  <a:srgbClr val="2482AC">
                    <a:alpha val="100000"/>
                  </a:srgbClr>
                </a:gs>
                <a:gs pos="100000">
                  <a:srgbClr val="147ABF">
                    <a:alpha val="100000"/>
                  </a:srgbClr>
                </a:gs>
              </a:gsLst>
              <a:lin ang="10800000"/>
            </a:gradFill>
          </p:spPr>
          <p:txBody>
            <a:bodyPr/>
            <a:lstStyle/>
            <a:p>
              <a:endParaRPr lang="nl-NL" dirty="0">
                <a:latin typeface="Verdana" panose="020B0604030504040204" pitchFamily="34" charset="0"/>
              </a:endParaRPr>
            </a:p>
          </p:txBody>
        </p:sp>
      </p:grpSp>
      <p:grpSp>
        <p:nvGrpSpPr>
          <p:cNvPr id="5" name="Groep 4">
            <a:extLst>
              <a:ext uri="{FF2B5EF4-FFF2-40B4-BE49-F238E27FC236}">
                <a16:creationId xmlns:a16="http://schemas.microsoft.com/office/drawing/2014/main" id="{93CF7121-C204-A0E3-41BD-7BA1CA4CDB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224470" y="1512847"/>
            <a:ext cx="15773400" cy="7223760"/>
            <a:chOff x="1664208" y="2304288"/>
            <a:chExt cx="15773400" cy="7223760"/>
          </a:xfrm>
        </p:grpSpPr>
        <p:sp>
          <p:nvSpPr>
            <p:cNvPr id="6" name="Rechthoek: afgeronde hoeken 5">
              <a:extLst>
                <a:ext uri="{FF2B5EF4-FFF2-40B4-BE49-F238E27FC236}">
                  <a16:creationId xmlns:a16="http://schemas.microsoft.com/office/drawing/2014/main" id="{23688EBB-06DD-A957-D05D-BDD7D91FB896}"/>
                </a:ext>
              </a:extLst>
            </p:cNvPr>
            <p:cNvSpPr/>
            <p:nvPr/>
          </p:nvSpPr>
          <p:spPr>
            <a:xfrm>
              <a:off x="1664208" y="2304288"/>
              <a:ext cx="15773400" cy="7223760"/>
            </a:xfrm>
            <a:prstGeom prst="roundRect">
              <a:avLst/>
            </a:prstGeom>
            <a:noFill/>
            <a:ln w="111125">
              <a:solidFill>
                <a:srgbClr val="002060"/>
              </a:solidFill>
            </a:ln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2700" dirty="0">
                <a:latin typeface="Verdana" panose="020B0604030504040204" pitchFamily="34" charset="0"/>
              </a:endParaRPr>
            </a:p>
          </p:txBody>
        </p:sp>
        <p:sp>
          <p:nvSpPr>
            <p:cNvPr id="7" name="Tekstvak 6">
              <a:extLst>
                <a:ext uri="{FF2B5EF4-FFF2-40B4-BE49-F238E27FC236}">
                  <a16:creationId xmlns:a16="http://schemas.microsoft.com/office/drawing/2014/main" id="{B398CD84-4C52-2FA8-B6FF-1C136E6736A4}"/>
                </a:ext>
              </a:extLst>
            </p:cNvPr>
            <p:cNvSpPr txBox="1"/>
            <p:nvPr/>
          </p:nvSpPr>
          <p:spPr>
            <a:xfrm>
              <a:off x="2203704" y="2475323"/>
              <a:ext cx="1175918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 err="1">
                  <a:solidFill>
                    <a:srgbClr val="39870C"/>
                  </a:solidFill>
                  <a:latin typeface="Verdana" panose="020B0604030504040204" pitchFamily="34" charset="0"/>
                </a:rPr>
                <a:t>Stelsel</a:t>
              </a:r>
              <a:r>
                <a:rPr lang="en-US" sz="4800" b="1" dirty="0">
                  <a:solidFill>
                    <a:srgbClr val="39870C"/>
                  </a:solidFill>
                  <a:latin typeface="Verdana" panose="020B0604030504040204" pitchFamily="34" charset="0"/>
                </a:rPr>
                <a:t> </a:t>
              </a:r>
              <a:r>
                <a:rPr lang="en-US" sz="4800" b="1" dirty="0" err="1">
                  <a:solidFill>
                    <a:srgbClr val="39870C"/>
                  </a:solidFill>
                  <a:latin typeface="Verdana" panose="020B0604030504040204" pitchFamily="34" charset="0"/>
                </a:rPr>
                <a:t>Omgevingsrecht</a:t>
              </a:r>
              <a:endParaRPr lang="nl-NL" sz="4800" b="1" dirty="0">
                <a:solidFill>
                  <a:srgbClr val="39870C"/>
                </a:solidFill>
                <a:latin typeface="Verdana" panose="020B0604030504040204" pitchFamily="34" charset="0"/>
              </a:endParaRPr>
            </a:p>
          </p:txBody>
        </p:sp>
        <p:sp>
          <p:nvSpPr>
            <p:cNvPr id="8" name="Rechthoek: afgeronde hoeken 7">
              <a:extLst>
                <a:ext uri="{FF2B5EF4-FFF2-40B4-BE49-F238E27FC236}">
                  <a16:creationId xmlns:a16="http://schemas.microsoft.com/office/drawing/2014/main" id="{B9FAAD7C-E400-9AF2-7670-6C71AF33FEAA}"/>
                </a:ext>
              </a:extLst>
            </p:cNvPr>
            <p:cNvSpPr/>
            <p:nvPr/>
          </p:nvSpPr>
          <p:spPr>
            <a:xfrm>
              <a:off x="7371662" y="3553968"/>
              <a:ext cx="9252129" cy="5577480"/>
            </a:xfrm>
            <a:prstGeom prst="roundRect">
              <a:avLst/>
            </a:prstGeom>
            <a:noFill/>
            <a:ln w="6985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2700" dirty="0">
                <a:latin typeface="Verdana" panose="020B0604030504040204" pitchFamily="34" charset="0"/>
              </a:endParaRPr>
            </a:p>
          </p:txBody>
        </p:sp>
        <p:sp>
          <p:nvSpPr>
            <p:cNvPr id="9" name="Tekstvak 8">
              <a:extLst>
                <a:ext uri="{FF2B5EF4-FFF2-40B4-BE49-F238E27FC236}">
                  <a16:creationId xmlns:a16="http://schemas.microsoft.com/office/drawing/2014/main" id="{31639EC4-E6FD-116C-2511-8F655768914B}"/>
                </a:ext>
              </a:extLst>
            </p:cNvPr>
            <p:cNvSpPr txBox="1"/>
            <p:nvPr/>
          </p:nvSpPr>
          <p:spPr>
            <a:xfrm>
              <a:off x="7759913" y="3756158"/>
              <a:ext cx="915314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err="1">
                  <a:latin typeface="Verdana" panose="020B0604030504040204" pitchFamily="34" charset="0"/>
                </a:rPr>
                <a:t>Digitaal</a:t>
              </a:r>
              <a:r>
                <a:rPr lang="en-US" sz="3600" b="1" dirty="0">
                  <a:latin typeface="Verdana" panose="020B0604030504040204" pitchFamily="34" charset="0"/>
                </a:rPr>
                <a:t> </a:t>
              </a:r>
              <a:r>
                <a:rPr lang="en-US" sz="3600" b="1" dirty="0" err="1">
                  <a:latin typeface="Verdana" panose="020B0604030504040204" pitchFamily="34" charset="0"/>
                </a:rPr>
                <a:t>Stelsel</a:t>
              </a:r>
              <a:r>
                <a:rPr lang="en-US" sz="3600" b="1" dirty="0">
                  <a:latin typeface="Verdana" panose="020B0604030504040204" pitchFamily="34" charset="0"/>
                </a:rPr>
                <a:t> Omgevingswet (DSO)</a:t>
              </a:r>
              <a:endParaRPr lang="nl-NL" sz="3600" b="1" dirty="0">
                <a:latin typeface="Verdana" panose="020B0604030504040204" pitchFamily="34" charset="0"/>
              </a:endParaRPr>
            </a:p>
          </p:txBody>
        </p:sp>
        <p:sp>
          <p:nvSpPr>
            <p:cNvPr id="10" name="Tekstvak 9">
              <a:extLst>
                <a:ext uri="{FF2B5EF4-FFF2-40B4-BE49-F238E27FC236}">
                  <a16:creationId xmlns:a16="http://schemas.microsoft.com/office/drawing/2014/main" id="{45603F38-FDC3-4125-C82D-54141CED0B7A}"/>
                </a:ext>
              </a:extLst>
            </p:cNvPr>
            <p:cNvSpPr txBox="1"/>
            <p:nvPr/>
          </p:nvSpPr>
          <p:spPr>
            <a:xfrm>
              <a:off x="12336485" y="5863960"/>
              <a:ext cx="379321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atin typeface="Verdana" panose="020B0604030504040204" pitchFamily="34" charset="0"/>
                </a:rPr>
                <a:t>Landelijke Voorziening DSO </a:t>
              </a:r>
            </a:p>
            <a:p>
              <a:r>
                <a:rPr lang="en-US" b="1" dirty="0">
                  <a:latin typeface="Verdana" panose="020B0604030504040204" pitchFamily="34" charset="0"/>
                </a:rPr>
                <a:t>(DSO-LV)</a:t>
              </a:r>
              <a:endParaRPr lang="nl-NL" b="1" dirty="0">
                <a:latin typeface="Verdana" panose="020B0604030504040204" pitchFamily="34" charset="0"/>
              </a:endParaRPr>
            </a:p>
          </p:txBody>
        </p:sp>
        <p:sp>
          <p:nvSpPr>
            <p:cNvPr id="11" name="Rechthoek: afgeronde hoeken 10">
              <a:extLst>
                <a:ext uri="{FF2B5EF4-FFF2-40B4-BE49-F238E27FC236}">
                  <a16:creationId xmlns:a16="http://schemas.microsoft.com/office/drawing/2014/main" id="{49C6C650-24A2-A411-575E-08B3CDABB135}"/>
                </a:ext>
              </a:extLst>
            </p:cNvPr>
            <p:cNvSpPr/>
            <p:nvPr/>
          </p:nvSpPr>
          <p:spPr>
            <a:xfrm flipH="1" flipV="1">
              <a:off x="15514634" y="8013618"/>
              <a:ext cx="247869" cy="144469"/>
            </a:xfrm>
            <a:prstGeom prst="round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2700" dirty="0">
                <a:latin typeface="Verdana" panose="020B0604030504040204" pitchFamily="34" charset="0"/>
              </a:endParaRPr>
            </a:p>
          </p:txBody>
        </p:sp>
        <p:sp>
          <p:nvSpPr>
            <p:cNvPr id="12" name="Tekstvak 11">
              <a:extLst>
                <a:ext uri="{FF2B5EF4-FFF2-40B4-BE49-F238E27FC236}">
                  <a16:creationId xmlns:a16="http://schemas.microsoft.com/office/drawing/2014/main" id="{C893789A-98F5-68F7-7730-AD5373E50490}"/>
                </a:ext>
              </a:extLst>
            </p:cNvPr>
            <p:cNvSpPr txBox="1"/>
            <p:nvPr/>
          </p:nvSpPr>
          <p:spPr>
            <a:xfrm>
              <a:off x="14849465" y="7560648"/>
              <a:ext cx="91303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 err="1">
                  <a:latin typeface="Verdana" panose="020B0604030504040204" pitchFamily="34" charset="0"/>
                </a:rPr>
                <a:t>Loket</a:t>
              </a:r>
              <a:endParaRPr lang="nl-NL" sz="1200" b="1" dirty="0">
                <a:latin typeface="Verdana" panose="020B0604030504040204" pitchFamily="34" charset="0"/>
              </a:endParaRPr>
            </a:p>
          </p:txBody>
        </p:sp>
      </p:grpSp>
      <p:sp>
        <p:nvSpPr>
          <p:cNvPr id="13" name="Rechthoek: afgeronde hoeken 12">
            <a:extLst>
              <a:ext uri="{FF2B5EF4-FFF2-40B4-BE49-F238E27FC236}">
                <a16:creationId xmlns:a16="http://schemas.microsoft.com/office/drawing/2014/main" id="{C0BF7816-01E2-64B0-AB78-89028238EF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4358033" y="6722568"/>
            <a:ext cx="1155411" cy="784832"/>
          </a:xfrm>
          <a:prstGeom prst="round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700" dirty="0">
              <a:latin typeface="Verdana" panose="020B0604030504040204" pitchFamily="34" charset="0"/>
            </a:endParaRPr>
          </a:p>
        </p:txBody>
      </p:sp>
      <p:sp>
        <p:nvSpPr>
          <p:cNvPr id="14" name="Rechthoek: afgeronde hoeken 13">
            <a:extLst>
              <a:ext uri="{FF2B5EF4-FFF2-40B4-BE49-F238E27FC236}">
                <a16:creationId xmlns:a16="http://schemas.microsoft.com/office/drawing/2014/main" id="{CA43DDF1-CDF5-3AC0-3D16-CF21037857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660910" y="4832243"/>
            <a:ext cx="4264890" cy="2868457"/>
          </a:xfrm>
          <a:prstGeom prst="roundRect">
            <a:avLst/>
          </a:prstGeom>
          <a:noFill/>
          <a:ln w="38100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700" dirty="0">
              <a:latin typeface="Verdana" panose="020B0604030504040204" pitchFamily="34" charset="0"/>
            </a:endParaRPr>
          </a:p>
        </p:txBody>
      </p:sp>
      <p:sp>
        <p:nvSpPr>
          <p:cNvPr id="17" name="Titel 16">
            <a:extLst>
              <a:ext uri="{FF2B5EF4-FFF2-40B4-BE49-F238E27FC236}">
                <a16:creationId xmlns:a16="http://schemas.microsoft.com/office/drawing/2014/main" id="{A50C2B06-3764-FDF5-E140-7AE975B9E5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7200" y="-1143000"/>
            <a:ext cx="8229600" cy="1143000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dirty="0" err="1"/>
              <a:t>Plaat</a:t>
            </a:r>
            <a:r>
              <a:rPr lang="en-US" dirty="0"/>
              <a:t> met </a:t>
            </a:r>
            <a:r>
              <a:rPr lang="en-US" dirty="0" err="1"/>
              <a:t>samenhang</a:t>
            </a:r>
            <a:r>
              <a:rPr lang="en-US" dirty="0"/>
              <a:t> in het </a:t>
            </a:r>
            <a:r>
              <a:rPr lang="en-US" dirty="0" err="1"/>
              <a:t>stelsel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04021248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Metadata/LabelInfo.xml><?xml version="1.0" encoding="utf-8"?>
<clbl:labelList xmlns:clbl="http://schemas.microsoft.com/office/2020/mipLabelMetadata">
  <clbl:label id="{37276b06-72c2-4081-996b-9af57fe26b63}" enabled="1" method="Standard" siteId="{ac843cea-7a2b-4dc6-9f37-919c3e210fed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1010</Words>
  <Application>Microsoft Office PowerPoint</Application>
  <PresentationFormat>Aangepast</PresentationFormat>
  <Paragraphs>196</Paragraphs>
  <Slides>27</Slides>
  <Notes>5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27</vt:i4>
      </vt:variant>
    </vt:vector>
  </HeadingPairs>
  <TitlesOfParts>
    <vt:vector size="31" baseType="lpstr">
      <vt:lpstr>Verdana</vt:lpstr>
      <vt:lpstr>Wingdings</vt:lpstr>
      <vt:lpstr>Arial</vt:lpstr>
      <vt:lpstr>Office Theme</vt:lpstr>
      <vt:lpstr>´Van gebruikersvriendelijkheid naar dienstverlening´</vt:lpstr>
      <vt:lpstr>2024 Kamer wil Digitaal Fundament</vt:lpstr>
      <vt:lpstr>2025 Brief SG´s aan de informateur</vt:lpstr>
      <vt:lpstr>Belofte 2015 was: eenvoudiger en beter</vt:lpstr>
      <vt:lpstr>´I love it when a plan comes together´</vt:lpstr>
      <vt:lpstr>´Wie dit verzonnen heeft flikker ik in zee´</vt:lpstr>
      <vt:lpstr>‘Nu het bij elkaar staat zien we de opgave pas echt´  Mona Keijzer </vt:lpstr>
      <vt:lpstr>Wat zien we dan?</vt:lpstr>
      <vt:lpstr>Plaat met samenhang in het stelsel</vt:lpstr>
      <vt:lpstr>Aan de voorkant beginnen om er wat aan te doen</vt:lpstr>
      <vt:lpstr>Gebruikersvriendelijkheid Omgevingsloket  =  onderdeel bredere dienstverlening</vt:lpstr>
      <vt:lpstr>Denken vanuit klantreis van gebruikers</vt:lpstr>
      <vt:lpstr>De burger hoeft niet te snappen hoe de overheid werkt</vt:lpstr>
      <vt:lpstr>Gerealiseerde wensen voor ontwikkeling Digitaal Stelsel Omgevingswet (DSO) | Informatiepunt Leefomgeving</vt:lpstr>
      <vt:lpstr>Rol van de toepasbare regels</vt:lpstr>
      <vt:lpstr>Stap in de leefwereld gebruikers</vt:lpstr>
      <vt:lpstr>Harmoniseren helpt </vt:lpstr>
      <vt:lpstr>Ux helpt</vt:lpstr>
      <vt:lpstr>Advies Ombudsman</vt:lpstr>
      <vt:lpstr>Richt in op thema´s</vt:lpstr>
      <vt:lpstr>Ondersteun met persoonlijk contact</vt:lpstr>
      <vt:lpstr>Monitor</vt:lpstr>
      <vt:lpstr>DURF te zeggen dat het goed genoeg is</vt:lpstr>
      <vt:lpstr>AI</vt:lpstr>
      <vt:lpstr>Stelselherziening vraagt lange adem</vt:lpstr>
      <vt:lpstr>‘Focus en eenvoud.   Eenvoudig kan moeilijker zijn dan complex;   Je denken zo helder krijgen dat het eenvoudig wordt, is hard werken.’</vt:lpstr>
      <vt:lpstr>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Social Media Kit</dc:title>
  <dc:creator>Tikai, Tulsi (RWS WVL)</dc:creator>
  <cp:lastModifiedBy>Jonkers, Henk (RWS WVL)</cp:lastModifiedBy>
  <cp:revision>33</cp:revision>
  <dcterms:created xsi:type="dcterms:W3CDTF">2006-08-16T00:00:00Z</dcterms:created>
  <dcterms:modified xsi:type="dcterms:W3CDTF">2025-12-01T07:20:04Z</dcterms:modified>
  <dc:identifier>DAG1HuljRzo</dc:identifier>
</cp:coreProperties>
</file>