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4"/>
  </p:notesMasterIdLst>
  <p:sldIdLst>
    <p:sldId id="256" r:id="rId3"/>
    <p:sldId id="258" r:id="rId4"/>
    <p:sldId id="264" r:id="rId5"/>
    <p:sldId id="266" r:id="rId6"/>
    <p:sldId id="301" r:id="rId7"/>
    <p:sldId id="302" r:id="rId8"/>
    <p:sldId id="303" r:id="rId9"/>
    <p:sldId id="304" r:id="rId10"/>
    <p:sldId id="306" r:id="rId11"/>
    <p:sldId id="269" r:id="rId12"/>
    <p:sldId id="261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94694"/>
  </p:normalViewPr>
  <p:slideViewPr>
    <p:cSldViewPr snapToGrid="0" showGuides="1">
      <p:cViewPr varScale="1">
        <p:scale>
          <a:sx n="96" d="100"/>
          <a:sy n="96" d="100"/>
        </p:scale>
        <p:origin x="96" y="94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59695-2CA7-400E-896D-210B5153E9FD}" type="datetimeFigureOut">
              <a:rPr lang="nl-NL" smtClean="0"/>
              <a:t>1-12-2025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04C93-797C-4EBB-9AAD-63C2F3576D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8837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04C93-797C-4EBB-9AAD-63C2F3576D2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6013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04C93-797C-4EBB-9AAD-63C2F3576D2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3391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V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2327770"/>
            <a:ext cx="5380037" cy="1312423"/>
          </a:xfrm>
        </p:spPr>
        <p:txBody>
          <a:bodyPr anchor="b">
            <a:noAutofit/>
          </a:bodyPr>
          <a:lstStyle>
            <a:lvl1pPr algn="l">
              <a:lnSpc>
                <a:spcPts val="48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821295"/>
            <a:ext cx="5380037" cy="672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324037"/>
            <a:ext cx="5380037" cy="180000"/>
          </a:xfrm>
        </p:spPr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700EAFD-ACD8-8E83-310B-BDDC6421D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882" y="386556"/>
            <a:ext cx="1663255" cy="3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055F990-61A8-0786-78A7-F0D3C04C5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5671" y="10400"/>
            <a:ext cx="6896065" cy="3420000"/>
          </a:xfrm>
          <a:prstGeom prst="rect">
            <a:avLst/>
          </a:prstGeom>
        </p:spPr>
      </p:pic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62D6F59B-43A4-9275-111B-9050F0A3B7A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94400" y="3398800"/>
            <a:ext cx="6897600" cy="6897600"/>
          </a:xfrm>
          <a:prstGeom prst="ellipse">
            <a:avLst/>
          </a:prstGeom>
          <a:solidFill>
            <a:schemeClr val="accent5"/>
          </a:solidFill>
        </p:spPr>
        <p:txBody>
          <a:bodyPr tIns="468000" bIns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3491689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569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26CAFB3-B952-5E41-8366-D28F5BBD163D}"/>
              </a:ext>
            </a:extLst>
          </p:cNvPr>
          <p:cNvSpPr/>
          <p:nvPr userDrawn="1"/>
        </p:nvSpPr>
        <p:spPr>
          <a:xfrm>
            <a:off x="251" y="892799"/>
            <a:ext cx="12208683" cy="5609601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0E62FF2-996E-EE4F-8AD3-63F8BA2B3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4939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AF4B903-1467-C34F-9567-8E31016B8910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0E62FF2-996E-EE4F-8AD3-63F8BA2B3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DC3BBA-D385-EF47-B9A6-F185736EA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92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7CBC099-CCD2-3C47-AD87-7F5EFB280463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77F28CE-3807-4F4B-962D-474278733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97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E99B19B-C344-0D42-81F4-64B43FAE8D5D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4AF8A1A-4A3E-584A-A9A1-B9AF37AAC0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AE6D71D-11A7-9F49-9E1B-C6D812DC6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70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EF75599-F1CF-3C43-89DE-9AFFD3884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42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oofdstuk +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6A851FF-3974-124A-B209-6F99BD083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85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0" y="1171764"/>
            <a:ext cx="10954905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1" y="2413591"/>
            <a:ext cx="10954904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-8342" y="6499852"/>
            <a:ext cx="12208683" cy="383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674550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0" y="1171764"/>
            <a:ext cx="10954905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1" y="2413591"/>
            <a:ext cx="10954904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0" y="6506109"/>
            <a:ext cx="12192000" cy="35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18E1D89-AC64-E14C-A351-0097B0BA1A06}"/>
              </a:ext>
            </a:extLst>
          </p:cNvPr>
          <p:cNvSpPr/>
          <p:nvPr userDrawn="1"/>
        </p:nvSpPr>
        <p:spPr>
          <a:xfrm>
            <a:off x="251" y="892799"/>
            <a:ext cx="12208683" cy="5609601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813998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D71E858-B10F-3F46-9281-6B6F1FFFB29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4" y="1811338"/>
            <a:ext cx="10964333" cy="430568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084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V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BEF4368-5F82-CF1A-D5D2-4AC66AAAD8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4136" y="10400"/>
            <a:ext cx="6897600" cy="34207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2327770"/>
            <a:ext cx="5380037" cy="1312423"/>
          </a:xfrm>
        </p:spPr>
        <p:txBody>
          <a:bodyPr anchor="b">
            <a:noAutofit/>
          </a:bodyPr>
          <a:lstStyle>
            <a:lvl1pPr algn="l">
              <a:lnSpc>
                <a:spcPts val="48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821295"/>
            <a:ext cx="5380037" cy="672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324037"/>
            <a:ext cx="5380037" cy="180000"/>
          </a:xfrm>
        </p:spPr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700EAFD-ACD8-8E83-310B-BDDC6421DC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3882" y="386556"/>
            <a:ext cx="1663255" cy="360000"/>
          </a:xfrm>
          <a:prstGeom prst="rect">
            <a:avLst/>
          </a:prstGeom>
        </p:spPr>
      </p:pic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62D6F59B-43A4-9275-111B-9050F0A3B7A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94400" y="3398800"/>
            <a:ext cx="6897600" cy="6897600"/>
          </a:xfrm>
          <a:prstGeom prst="ellipse">
            <a:avLst/>
          </a:prstGeom>
          <a:solidFill>
            <a:schemeClr val="accent5"/>
          </a:solidFill>
        </p:spPr>
        <p:txBody>
          <a:bodyPr tIns="468000" bIns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38982951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F3612BFF-8B8D-A445-BE85-25A4D5787366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4" y="1811338"/>
            <a:ext cx="10964333" cy="4305685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buFont typeface="Arial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800"/>
            </a:lvl2pPr>
            <a:lvl3pPr marL="914400" indent="0">
              <a:lnSpc>
                <a:spcPts val="2400"/>
              </a:lnSpc>
              <a:buFontTx/>
              <a:buNone/>
              <a:defRPr sz="1800"/>
            </a:lvl3pPr>
            <a:lvl4pPr marL="1371600" indent="0">
              <a:lnSpc>
                <a:spcPts val="2400"/>
              </a:lnSpc>
              <a:buFontTx/>
              <a:buNone/>
              <a:defRPr sz="1800"/>
            </a:lvl4pPr>
            <a:lvl5pPr marL="1828800" indent="0">
              <a:lnSpc>
                <a:spcPts val="2400"/>
              </a:lnSpc>
              <a:buFontTx/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640586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9F7C79B-7513-0040-807E-BCD64B44B92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590551" y="1811338"/>
            <a:ext cx="5938399" cy="4305685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buFont typeface="Arial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800"/>
            </a:lvl2pPr>
            <a:lvl3pPr marL="914400" indent="0">
              <a:lnSpc>
                <a:spcPts val="2400"/>
              </a:lnSpc>
              <a:buFontTx/>
              <a:buNone/>
              <a:defRPr sz="1800"/>
            </a:lvl3pPr>
            <a:lvl4pPr marL="1371600" indent="0">
              <a:lnSpc>
                <a:spcPts val="2400"/>
              </a:lnSpc>
              <a:buFontTx/>
              <a:buNone/>
              <a:defRPr sz="1800"/>
            </a:lvl4pPr>
            <a:lvl5pPr marL="1828800" indent="0">
              <a:lnSpc>
                <a:spcPts val="2400"/>
              </a:lnSpc>
              <a:buFontTx/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6915151" y="1811338"/>
            <a:ext cx="4658783" cy="4300538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5460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059EE069-E041-7D4E-AF5F-769655BE0B20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0" y="4779819"/>
            <a:ext cx="12192000" cy="148604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1811338"/>
            <a:ext cx="10964333" cy="27432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1754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2x beeld 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8CC9E27-A66F-9947-B318-08B7BF55BA15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01133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1133" y="1811339"/>
            <a:ext cx="10972800" cy="2073559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1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4310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+ 2x beeld 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B9C7D7F-C5E1-0140-BB57-0FBAD6675830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390192" y="1805083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1811339"/>
            <a:ext cx="5262747" cy="432117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1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8112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3BE2A5B-4D60-474A-9000-DB2D4E891825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4981736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2182862"/>
            <a:ext cx="4973269" cy="27432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4"/>
          </p:nvPr>
        </p:nvSpPr>
        <p:spPr>
          <a:xfrm>
            <a:off x="6089652" y="1160463"/>
            <a:ext cx="5646689" cy="4972051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2782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C612CF5-18B5-914F-B3E0-D3BD0CF3F51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67" y="1168400"/>
            <a:ext cx="8326197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37" y="5384244"/>
            <a:ext cx="8325427" cy="519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7" y="5765368"/>
            <a:ext cx="8326967" cy="407987"/>
          </a:xfrm>
        </p:spPr>
        <p:txBody>
          <a:bodyPr>
            <a:noAutofit/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1762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fbeeldingen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1D9D6F7E-172C-1F44-81E6-052D9B58844C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66" y="1168400"/>
            <a:ext cx="3892743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37" y="5384244"/>
            <a:ext cx="8325427" cy="519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7" y="5765368"/>
            <a:ext cx="8326967" cy="407987"/>
          </a:xfrm>
        </p:spPr>
        <p:txBody>
          <a:bodyPr>
            <a:noAutofit/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6342303" y="1160463"/>
            <a:ext cx="3910061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683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Copy +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6BB8BF2D-6A06-B916-F03C-CD87D42F5E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6813" y="0"/>
            <a:ext cx="5945187" cy="6714000"/>
          </a:xfrm>
          <a:solidFill>
            <a:schemeClr val="accent5"/>
          </a:solidFill>
        </p:spPr>
        <p:txBody>
          <a:bodyPr tIns="864000" bIns="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36544"/>
            <a:ext cx="5380038" cy="492131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50"/>
            <a:ext cx="5380038" cy="4786312"/>
          </a:xfrm>
        </p:spPr>
        <p:txBody>
          <a:bodyPr/>
          <a:lstStyle>
            <a:lvl1pPr marL="342900" indent="-342900" algn="l">
              <a:lnSpc>
                <a:spcPts val="2400"/>
              </a:lnSpc>
              <a:buClr>
                <a:schemeClr val="accent1"/>
              </a:buClr>
              <a:buFont typeface="Abadi Extra Light" panose="020B0204020104020204" pitchFamily="34" charset="0"/>
              <a:buChar char="●"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9541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+ Titel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6BB8BF2D-6A06-B916-F03C-CD87D42F5E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51" y="0"/>
            <a:ext cx="5945187" cy="6714000"/>
          </a:xfrm>
          <a:solidFill>
            <a:schemeClr val="accent5"/>
          </a:solidFill>
        </p:spPr>
        <p:txBody>
          <a:bodyPr tIns="864000" bIns="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46813" y="336544"/>
            <a:ext cx="5380038" cy="492131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6813" y="1212850"/>
            <a:ext cx="5380038" cy="4786312"/>
          </a:xfrm>
        </p:spPr>
        <p:txBody>
          <a:bodyPr/>
          <a:lstStyle>
            <a:lvl1pPr marL="342900" indent="-342900" algn="l">
              <a:lnSpc>
                <a:spcPts val="2400"/>
              </a:lnSpc>
              <a:buClr>
                <a:schemeClr val="accent1"/>
              </a:buClr>
              <a:buFont typeface="Abadi Extra Light" panose="020B0204020104020204" pitchFamily="34" charset="0"/>
              <a:buChar char="●"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3401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+ ABC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46813" y="1513304"/>
            <a:ext cx="5368925" cy="528222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46814" y="2304359"/>
            <a:ext cx="5359500" cy="10027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1"/>
              </a:buClr>
              <a:buFont typeface="Abadi Extra Light" panose="020B0204020104020204" pitchFamily="34" charset="0"/>
              <a:buNone/>
              <a:defRPr sz="16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fugiat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pariatur</a:t>
            </a:r>
            <a:r>
              <a:rPr lang="nl-NL" dirty="0"/>
              <a:t>. </a:t>
            </a:r>
            <a:r>
              <a:rPr lang="nl-NL" dirty="0" err="1"/>
              <a:t>Excepteur</a:t>
            </a:r>
            <a:r>
              <a:rPr lang="nl-NL" dirty="0"/>
              <a:t> sint </a:t>
            </a:r>
            <a:r>
              <a:rPr lang="nl-NL" dirty="0" err="1"/>
              <a:t>occaecat</a:t>
            </a:r>
            <a:r>
              <a:rPr lang="nl-NL" dirty="0"/>
              <a:t> </a:t>
            </a:r>
            <a:r>
              <a:rPr lang="nl-NL" dirty="0" err="1"/>
              <a:t>cupidatat</a:t>
            </a:r>
            <a:r>
              <a:rPr lang="nl-NL" dirty="0"/>
              <a:t> non </a:t>
            </a:r>
            <a:r>
              <a:rPr lang="nl-NL" dirty="0" err="1"/>
              <a:t>proident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in culpa </a:t>
            </a:r>
            <a:r>
              <a:rPr lang="nl-NL" dirty="0" err="1"/>
              <a:t>qui</a:t>
            </a:r>
            <a:r>
              <a:rPr lang="nl-NL" dirty="0"/>
              <a:t> officia </a:t>
            </a:r>
            <a:r>
              <a:rPr lang="nl-NL" dirty="0" err="1"/>
              <a:t>deserunt</a:t>
            </a:r>
            <a:r>
              <a:rPr lang="nl-NL" dirty="0"/>
              <a:t> </a:t>
            </a:r>
            <a:r>
              <a:rPr lang="nl-NL" dirty="0" err="1"/>
              <a:t>mollit</a:t>
            </a:r>
            <a:r>
              <a:rPr lang="nl-NL" dirty="0"/>
              <a:t> </a:t>
            </a:r>
            <a:r>
              <a:rPr lang="nl-NL" dirty="0" err="1"/>
              <a:t>anim</a:t>
            </a:r>
            <a:r>
              <a:rPr lang="nl-NL" dirty="0"/>
              <a:t> </a:t>
            </a:r>
            <a:r>
              <a:rPr lang="nl-NL" dirty="0" err="1"/>
              <a:t>id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laborum</a:t>
            </a:r>
            <a:r>
              <a:rPr lang="nl-NL" dirty="0"/>
              <a:t>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2689890-0AA5-3E4A-1FFD-5A39EBF6B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6813" y="3614451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4DEA1DA3-1493-C2AF-4B1D-FAE45B7C0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813" y="3614450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14305B85-52EE-C81A-CFC2-8B2A3AE37B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9094" y="4355264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AB1F7EE0-4907-3BCC-91C8-78DF27065A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89094" y="4355263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8" name="Tijdelijke aanduiding voor tekst 22">
            <a:extLst>
              <a:ext uri="{FF2B5EF4-FFF2-40B4-BE49-F238E27FC236}">
                <a16:creationId xmlns:a16="http://schemas.microsoft.com/office/drawing/2014/main" id="{2743486A-E445-509B-635A-F53B50CC0C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1475" y="5088212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C</a:t>
            </a:r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422BFDF2-EE78-C84F-801E-B690D0AC18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91475" y="5088211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FC04DBAC-CC27-1756-73A3-BA0FAC1EB2D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826861" y="-899885"/>
            <a:ext cx="6480000" cy="6480000"/>
          </a:xfrm>
          <a:prstGeom prst="round2DiagRect">
            <a:avLst>
              <a:gd name="adj1" fmla="val 40669"/>
              <a:gd name="adj2" fmla="val 0"/>
            </a:avLst>
          </a:prstGeom>
          <a:solidFill>
            <a:schemeClr val="accent5"/>
          </a:solidFill>
        </p:spPr>
        <p:txBody>
          <a:bodyPr tIns="100800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2054669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C Copy +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1513304"/>
            <a:ext cx="5368925" cy="528222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1" y="2304359"/>
            <a:ext cx="5359500" cy="10027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1"/>
              </a:buClr>
              <a:buFont typeface="Abadi Extra Light" panose="020B0204020104020204" pitchFamily="34" charset="0"/>
              <a:buNone/>
              <a:defRPr sz="16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fugiat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pariatur</a:t>
            </a:r>
            <a:r>
              <a:rPr lang="nl-NL" dirty="0"/>
              <a:t>. </a:t>
            </a:r>
            <a:r>
              <a:rPr lang="nl-NL" dirty="0" err="1"/>
              <a:t>Excepteur</a:t>
            </a:r>
            <a:r>
              <a:rPr lang="nl-NL" dirty="0"/>
              <a:t> sint </a:t>
            </a:r>
            <a:r>
              <a:rPr lang="nl-NL" dirty="0" err="1"/>
              <a:t>occaecat</a:t>
            </a:r>
            <a:r>
              <a:rPr lang="nl-NL" dirty="0"/>
              <a:t> </a:t>
            </a:r>
            <a:r>
              <a:rPr lang="nl-NL" dirty="0" err="1"/>
              <a:t>cupidatat</a:t>
            </a:r>
            <a:r>
              <a:rPr lang="nl-NL" dirty="0"/>
              <a:t> non </a:t>
            </a:r>
            <a:r>
              <a:rPr lang="nl-NL" dirty="0" err="1"/>
              <a:t>proident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in culpa </a:t>
            </a:r>
            <a:r>
              <a:rPr lang="nl-NL" dirty="0" err="1"/>
              <a:t>qui</a:t>
            </a:r>
            <a:r>
              <a:rPr lang="nl-NL" dirty="0"/>
              <a:t> officia </a:t>
            </a:r>
            <a:r>
              <a:rPr lang="nl-NL" dirty="0" err="1"/>
              <a:t>deserunt</a:t>
            </a:r>
            <a:r>
              <a:rPr lang="nl-NL" dirty="0"/>
              <a:t> </a:t>
            </a:r>
            <a:r>
              <a:rPr lang="nl-NL" dirty="0" err="1"/>
              <a:t>mollit</a:t>
            </a:r>
            <a:r>
              <a:rPr lang="nl-NL" dirty="0"/>
              <a:t> </a:t>
            </a:r>
            <a:r>
              <a:rPr lang="nl-NL" dirty="0" err="1"/>
              <a:t>anim</a:t>
            </a:r>
            <a:r>
              <a:rPr lang="nl-NL" dirty="0"/>
              <a:t> </a:t>
            </a:r>
            <a:r>
              <a:rPr lang="nl-NL" dirty="0" err="1"/>
              <a:t>id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laborum</a:t>
            </a:r>
            <a:r>
              <a:rPr lang="nl-NL" dirty="0"/>
              <a:t>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2689890-0AA5-3E4A-1FFD-5A39EBF6B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3614451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4DEA1DA3-1493-C2AF-4B1D-FAE45B7C0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1500" y="3614450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14305B85-52EE-C81A-CFC2-8B2A3AE37B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781" y="4355264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AB1F7EE0-4907-3BCC-91C8-78DF27065A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13781" y="4355263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8" name="Tijdelijke aanduiding voor tekst 22">
            <a:extLst>
              <a:ext uri="{FF2B5EF4-FFF2-40B4-BE49-F238E27FC236}">
                <a16:creationId xmlns:a16="http://schemas.microsoft.com/office/drawing/2014/main" id="{2743486A-E445-509B-635A-F53B50CC0C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162" y="5088212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C</a:t>
            </a:r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422BFDF2-EE78-C84F-801E-B690D0AC18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16162" y="5088211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FC04DBAC-CC27-1756-73A3-BA0FAC1EB2D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flipH="1">
            <a:off x="6258719" y="-865012"/>
            <a:ext cx="6969601" cy="6480000"/>
          </a:xfrm>
          <a:prstGeom prst="round2DiagRect">
            <a:avLst>
              <a:gd name="adj1" fmla="val 40669"/>
              <a:gd name="adj2" fmla="val 0"/>
            </a:avLst>
          </a:prstGeom>
          <a:solidFill>
            <a:schemeClr val="accent5"/>
          </a:solidFill>
        </p:spPr>
        <p:txBody>
          <a:bodyPr tIns="100800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2704863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C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36507"/>
            <a:ext cx="5368925" cy="528222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1" y="1127562"/>
            <a:ext cx="5359500" cy="10027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1"/>
              </a:buClr>
              <a:buFont typeface="Abadi Extra Light" panose="020B0204020104020204" pitchFamily="34" charset="0"/>
              <a:buNone/>
              <a:defRPr sz="16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fugiat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pariatur</a:t>
            </a:r>
            <a:r>
              <a:rPr lang="nl-NL" dirty="0"/>
              <a:t>. </a:t>
            </a:r>
            <a:r>
              <a:rPr lang="nl-NL" dirty="0" err="1"/>
              <a:t>Excepteur</a:t>
            </a:r>
            <a:r>
              <a:rPr lang="nl-NL" dirty="0"/>
              <a:t> sint </a:t>
            </a:r>
            <a:r>
              <a:rPr lang="nl-NL" dirty="0" err="1"/>
              <a:t>occaecat</a:t>
            </a:r>
            <a:r>
              <a:rPr lang="nl-NL" dirty="0"/>
              <a:t> </a:t>
            </a:r>
            <a:r>
              <a:rPr lang="nl-NL" dirty="0" err="1"/>
              <a:t>cupidatat</a:t>
            </a:r>
            <a:r>
              <a:rPr lang="nl-NL" dirty="0"/>
              <a:t> non </a:t>
            </a:r>
            <a:r>
              <a:rPr lang="nl-NL" dirty="0" err="1"/>
              <a:t>proident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in culpa </a:t>
            </a:r>
            <a:r>
              <a:rPr lang="nl-NL" dirty="0" err="1"/>
              <a:t>qui</a:t>
            </a:r>
            <a:r>
              <a:rPr lang="nl-NL" dirty="0"/>
              <a:t> officia </a:t>
            </a:r>
            <a:r>
              <a:rPr lang="nl-NL" dirty="0" err="1"/>
              <a:t>deserunt</a:t>
            </a:r>
            <a:r>
              <a:rPr lang="nl-NL" dirty="0"/>
              <a:t> </a:t>
            </a:r>
            <a:r>
              <a:rPr lang="nl-NL" dirty="0" err="1"/>
              <a:t>mollit</a:t>
            </a:r>
            <a:r>
              <a:rPr lang="nl-NL" dirty="0"/>
              <a:t> </a:t>
            </a:r>
            <a:r>
              <a:rPr lang="nl-NL" dirty="0" err="1"/>
              <a:t>anim</a:t>
            </a:r>
            <a:r>
              <a:rPr lang="nl-NL" dirty="0"/>
              <a:t> </a:t>
            </a:r>
            <a:r>
              <a:rPr lang="nl-NL" dirty="0" err="1"/>
              <a:t>id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laborum</a:t>
            </a:r>
            <a:r>
              <a:rPr lang="nl-NL" dirty="0"/>
              <a:t>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2689890-0AA5-3E4A-1FFD-5A39EBF6B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2437654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4DEA1DA3-1493-C2AF-4B1D-FAE45B7C0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1500" y="2437653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14305B85-52EE-C81A-CFC2-8B2A3AE37B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781" y="3178467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AB1F7EE0-4907-3BCC-91C8-78DF27065A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13781" y="3178466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8" name="Tijdelijke aanduiding voor tekst 22">
            <a:extLst>
              <a:ext uri="{FF2B5EF4-FFF2-40B4-BE49-F238E27FC236}">
                <a16:creationId xmlns:a16="http://schemas.microsoft.com/office/drawing/2014/main" id="{2743486A-E445-509B-635A-F53B50CC0C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162" y="3911415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C</a:t>
            </a:r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422BFDF2-EE78-C84F-801E-B690D0AC18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16162" y="3911414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5764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36544"/>
            <a:ext cx="11044238" cy="492131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50"/>
            <a:ext cx="11044238" cy="4786312"/>
          </a:xfrm>
        </p:spPr>
        <p:txBody>
          <a:bodyPr/>
          <a:lstStyle>
            <a:lvl1pPr marL="342900" indent="-342900" algn="l">
              <a:lnSpc>
                <a:spcPts val="2400"/>
              </a:lnSpc>
              <a:buClr>
                <a:schemeClr val="accent1"/>
              </a:buClr>
              <a:buFont typeface="Abadi Extra Light" panose="020B0204020104020204" pitchFamily="34" charset="0"/>
              <a:buChar char="●"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6247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r weten?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al 17">
            <a:extLst>
              <a:ext uri="{FF2B5EF4-FFF2-40B4-BE49-F238E27FC236}">
                <a16:creationId xmlns:a16="http://schemas.microsoft.com/office/drawing/2014/main" id="{161DBC0C-CECC-92E8-7621-0A1B8B342E61}"/>
              </a:ext>
            </a:extLst>
          </p:cNvPr>
          <p:cNvSpPr/>
          <p:nvPr userDrawn="1"/>
        </p:nvSpPr>
        <p:spPr>
          <a:xfrm>
            <a:off x="-742156" y="1077118"/>
            <a:ext cx="4791075" cy="47910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40333" y="2181859"/>
            <a:ext cx="3875405" cy="438151"/>
          </a:xfrm>
        </p:spPr>
        <p:txBody>
          <a:bodyPr anchor="b">
            <a:noAutofit/>
          </a:bodyPr>
          <a:lstStyle>
            <a:lvl1pPr algn="l">
              <a:lnSpc>
                <a:spcPts val="48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Meer weten?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2A3E3DB-68DA-97CF-92B0-2073EEF14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6813" y="2847967"/>
            <a:ext cx="5368925" cy="1162066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28452839-26B7-D7C9-A728-0C766FEE6C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40332" y="4217035"/>
            <a:ext cx="3875405" cy="332105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Iplo.nl</a:t>
            </a: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4559956D-9DEE-6A75-53D3-552461F16E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219325" y="-400051"/>
            <a:ext cx="7745413" cy="7745413"/>
          </a:xfrm>
          <a:prstGeom prst="donut">
            <a:avLst>
              <a:gd name="adj" fmla="val 27202"/>
            </a:avLst>
          </a:prstGeom>
          <a:solidFill>
            <a:schemeClr val="accent5"/>
          </a:solidFill>
        </p:spPr>
        <p:txBody>
          <a:bodyPr lIns="0" tIns="756000" bIns="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40176930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37F57F3-AECE-D976-3559-F251AC81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84176"/>
            <a:ext cx="11044238" cy="10062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stijl te </a:t>
            </a:r>
            <a:br>
              <a:rPr lang="nl-NL" dirty="0"/>
            </a:br>
            <a:r>
              <a:rPr lang="nl-NL" dirty="0"/>
              <a:t>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93F2252-11EA-B059-326C-39132E1E5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774565"/>
            <a:ext cx="11044238" cy="42245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3D8C75-6249-66BB-CC2C-0CAD1C42F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2038" y="6324037"/>
            <a:ext cx="4889499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072843-F20D-EC0F-D21A-7E685A9CF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500" y="6324037"/>
            <a:ext cx="36000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000"/>
              </a:lnSpc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fld id="{1B71BB4A-7DC0-41F9-B589-288E53C2F0C1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824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2" r:id="rId5"/>
    <p:sldLayoutId id="2147483655" r:id="rId6"/>
    <p:sldLayoutId id="2147483657" r:id="rId7"/>
    <p:sldLayoutId id="2147483656" r:id="rId8"/>
    <p:sldLayoutId id="2147483653" r:id="rId9"/>
    <p:sldLayoutId id="2147483676" r:id="rId10"/>
  </p:sldLayoutIdLst>
  <p:hf hdr="0" dt="0"/>
  <p:txStyles>
    <p:titleStyle>
      <a:lvl1pPr algn="l" defTabSz="914400" rtl="0" eaLnBrk="1" latinLnBrk="0" hangingPunct="1">
        <a:lnSpc>
          <a:spcPts val="5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77" userDrawn="1">
          <p15:clr>
            <a:srgbClr val="F26B43"/>
          </p15:clr>
        </p15:guide>
        <p15:guide id="2" pos="3749" userDrawn="1">
          <p15:clr>
            <a:srgbClr val="F26B43"/>
          </p15:clr>
        </p15:guide>
        <p15:guide id="3" pos="7317" userDrawn="1">
          <p15:clr>
            <a:srgbClr val="F26B43"/>
          </p15:clr>
        </p15:guide>
        <p15:guide id="4" pos="360" userDrawn="1">
          <p15:clr>
            <a:srgbClr val="F26B43"/>
          </p15:clr>
        </p15:guide>
        <p15:guide id="5" pos="3935" userDrawn="1">
          <p15:clr>
            <a:srgbClr val="F26B43"/>
          </p15:clr>
        </p15:guide>
        <p15:guide id="7" orient="horz" pos="242" userDrawn="1">
          <p15:clr>
            <a:srgbClr val="F26B43"/>
          </p15:clr>
        </p15:guide>
        <p15:guide id="8" orient="horz" pos="377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1133" y="1733121"/>
            <a:ext cx="11057212" cy="4016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2"/>
          </p:nvPr>
        </p:nvSpPr>
        <p:spPr>
          <a:xfrm>
            <a:off x="8891540" y="65061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fld id="{33B407B4-DD70-D045-8D0A-4EFC055441BF}" type="datetime3">
              <a:rPr lang="nl-NL" smtClean="0"/>
              <a:t>1/12/25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3"/>
          </p:nvPr>
        </p:nvSpPr>
        <p:spPr>
          <a:xfrm>
            <a:off x="609600" y="65130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5804278-0ED3-524C-8B87-AC1FCEE79A0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15288" y="73590"/>
            <a:ext cx="2709572" cy="7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4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rgbClr val="275937"/>
          </a:solidFill>
          <a:latin typeface="Verdana"/>
          <a:ea typeface="+mj-ea"/>
          <a:cs typeface="Verdana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1pPr>
      <a:lvl2pPr marL="4572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2pPr>
      <a:lvl3pPr marL="9144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3pPr>
      <a:lvl4pPr marL="13716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4pPr>
      <a:lvl5pPr marL="18288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ternetconsultatie.nl/vthmilieu/b1" TargetMode="External"/><Relationship Id="rId3" Type="http://schemas.openxmlformats.org/officeDocument/2006/relationships/image" Target="../media/image18.jpg"/><Relationship Id="rId7" Type="http://schemas.openxmlformats.org/officeDocument/2006/relationships/hyperlink" Target="https://www.rijksoverheid.nl/documenten/kamerstukken/2025/05/08/maatregelen-en-wetsvoorstel-versterking-vth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zoek.officielebekendmakingen.nl/stcrt-2025-5488.html" TargetMode="External"/><Relationship Id="rId5" Type="http://schemas.openxmlformats.org/officeDocument/2006/relationships/hyperlink" Target="https://www.omgevingsdienst.nl/programmas/interbestuurlijk-programma-versterking-vth-ibp-vth/eindproducten-ibp-vth/" TargetMode="External"/><Relationship Id="rId4" Type="http://schemas.openxmlformats.org/officeDocument/2006/relationships/hyperlink" Target="https://open.overheid.nl/documenten/ronl-d30f4087-d7dc-4dda-93b6-f398127aa259/pdf" TargetMode="External"/><Relationship Id="rId9" Type="http://schemas.openxmlformats.org/officeDocument/2006/relationships/hyperlink" Target="mailto:PostbusVTH@minienw.n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F4E1E-A3A6-3324-8EEB-356305F071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1500" y="-1006213"/>
            <a:ext cx="11044238" cy="1006213"/>
          </a:xfrm>
        </p:spPr>
        <p:txBody>
          <a:bodyPr vert="horz" lIns="0" tIns="0" rIns="0" bIns="0" rtlCol="0" anchor="b">
            <a:normAutofit fontScale="90000"/>
          </a:bodyPr>
          <a:lstStyle/>
          <a:p>
            <a:r>
              <a:rPr lang="nl-NL" dirty="0" err="1"/>
              <a:t>Openingsdia</a:t>
            </a:r>
            <a:br>
              <a:rPr lang="nl-NL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3335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831BC-1BBB-6F14-DD84-C9C70648F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7CE5F3-F8E0-D2C8-104B-D6C4A1BE7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1567374"/>
            <a:ext cx="5380037" cy="1312423"/>
          </a:xfrm>
        </p:spPr>
        <p:txBody>
          <a:bodyPr/>
          <a:lstStyle/>
          <a:p>
            <a:r>
              <a:rPr lang="nl-NL" dirty="0"/>
              <a:t>Handige links</a:t>
            </a:r>
            <a:br>
              <a:rPr lang="nl-NL" dirty="0"/>
            </a:br>
            <a:endParaRPr lang="nl-NL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ABF5988-7F7A-280C-3FAC-A18277C33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1537" y="3429000"/>
            <a:ext cx="6051659" cy="6051659"/>
          </a:xfrm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8DE8CC9A-4EB3-4F77-3051-B526BE266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2498725"/>
            <a:ext cx="5380038" cy="3947342"/>
          </a:xfrm>
        </p:spPr>
        <p:txBody>
          <a:bodyPr/>
          <a:lstStyle/>
          <a:p>
            <a:r>
              <a:rPr lang="nl-NL" sz="2000" dirty="0">
                <a:hlinkClick r:id="rId4"/>
              </a:rPr>
              <a:t>Rapport commissie Van Aartsen</a:t>
            </a:r>
            <a:endParaRPr lang="nl-NL" sz="2000" dirty="0"/>
          </a:p>
          <a:p>
            <a:r>
              <a:rPr lang="nl-NL" sz="2000" dirty="0">
                <a:hlinkClick r:id="rId5"/>
              </a:rPr>
              <a:t>Eindproducten IBP VTH - Omgevingsdienst NL</a:t>
            </a:r>
            <a:endParaRPr lang="nl-NL" sz="2000" dirty="0"/>
          </a:p>
          <a:p>
            <a:r>
              <a:rPr lang="nl-NL" sz="2000" dirty="0">
                <a:hlinkClick r:id="rId6"/>
              </a:rPr>
              <a:t>Samenwerkingsafspraken versterking VTH-stelsel </a:t>
            </a:r>
            <a:endParaRPr lang="nl-NL" sz="2000" dirty="0"/>
          </a:p>
          <a:p>
            <a:r>
              <a:rPr lang="nl-NL" sz="2000" dirty="0">
                <a:hlinkClick r:id="rId7"/>
              </a:rPr>
              <a:t>Kamerbrief over maatregelen en wetsvoorstel versterking VTH | Kamerstuk | Rijksoverheid.nl</a:t>
            </a:r>
            <a:endParaRPr lang="nl-NL" sz="2000" dirty="0"/>
          </a:p>
          <a:p>
            <a:r>
              <a:rPr lang="nl-NL" sz="2000" dirty="0">
                <a:hlinkClick r:id="rId8"/>
              </a:rPr>
              <a:t>Overheid.nl | Consultatie Wetsvoorstel versterking VTH-stelsel milieu</a:t>
            </a:r>
            <a:endParaRPr lang="nl-NL" sz="2000" dirty="0"/>
          </a:p>
          <a:p>
            <a:r>
              <a:rPr lang="nl-NL" sz="2000" dirty="0">
                <a:hlinkClick r:id="rId9"/>
              </a:rPr>
              <a:t>Meld je aan </a:t>
            </a:r>
            <a:r>
              <a:rPr lang="nl-NL" sz="2000" dirty="0"/>
              <a:t>voor de VTH nieuwsbrief van IenW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6422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73B971-8D17-4F04-D154-EF3BBD387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Meer weten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FDC984-745A-D3B2-F603-EA61E9F01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Iplo.nl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B800B06-DAF6-707F-AA6E-A621CC943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536727-F4FD-4B35-2D6C-F9F7CC2E8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52939" y="30877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F99E276-6F3B-B77D-09FE-05B6AB32D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62167" y="1641541"/>
            <a:ext cx="3631096" cy="3631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24722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B41852-71F5-518D-53B2-298A67BF73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Wetsvoorstel versterking VTH-stelsel milieu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EDB0B39-9F43-5F95-F4CA-A8D538BDAB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499" y="5959402"/>
            <a:ext cx="5380037" cy="672596"/>
          </a:xfrm>
        </p:spPr>
        <p:txBody>
          <a:bodyPr/>
          <a:lstStyle/>
          <a:p>
            <a:r>
              <a:rPr lang="nl-NL" sz="1800" dirty="0"/>
              <a:t>Wietske Kneepkens</a:t>
            </a:r>
          </a:p>
          <a:p>
            <a:r>
              <a:rPr lang="nl-NL" sz="1800" dirty="0"/>
              <a:t>Marc du Maine</a:t>
            </a:r>
          </a:p>
        </p:txBody>
      </p:sp>
      <p:pic>
        <p:nvPicPr>
          <p:cNvPr id="7" name="Picture Placeholder 6" descr="A group of men working on a construction site&#10;&#10;AI-generated content may be incorrect.">
            <a:extLst>
              <a:ext uri="{FF2B5EF4-FFF2-40B4-BE49-F238E27FC236}">
                <a16:creationId xmlns:a16="http://schemas.microsoft.com/office/drawing/2014/main" id="{FF2C21C6-DCDA-7161-01C5-CF3BEDC9F9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2112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15642E1-DC30-8342-E1AF-BE7672DD4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r="20482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7900393-4089-B9DF-6A59-5CC348677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Programma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0A60301A-044C-A956-224D-B84F2DBE5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sz="3600" dirty="0"/>
          </a:p>
          <a:p>
            <a:r>
              <a:rPr lang="nl-NL" sz="3200" dirty="0"/>
              <a:t>Welkom en aanleiding</a:t>
            </a:r>
          </a:p>
          <a:p>
            <a:endParaRPr lang="nl-NL" sz="3200" dirty="0"/>
          </a:p>
          <a:p>
            <a:r>
              <a:rPr lang="nl-NL" sz="3200" dirty="0"/>
              <a:t>Inhoud</a:t>
            </a:r>
          </a:p>
          <a:p>
            <a:endParaRPr lang="nl-NL" sz="3200" dirty="0"/>
          </a:p>
          <a:p>
            <a:r>
              <a:rPr lang="nl-NL" sz="3200" dirty="0"/>
              <a:t>Proces</a:t>
            </a:r>
          </a:p>
          <a:p>
            <a:endParaRPr lang="nl-NL" sz="3200" dirty="0"/>
          </a:p>
          <a:p>
            <a:r>
              <a:rPr lang="nl-NL" sz="3200" dirty="0"/>
              <a:t>Vragen / reacties</a:t>
            </a:r>
          </a:p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3A6C00-85B5-2733-1F9F-0BE9D1CFD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6995A4-4223-38B0-76AC-D9C74D36D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1588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FC5C0-63FB-3900-8B5C-938C0BA163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Aanleiding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96F43D-A862-6CE1-7CED-2F2DB69DC3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sz="3200" dirty="0"/>
          </a:p>
          <a:p>
            <a:endParaRPr lang="nl-NL" sz="3200" dirty="0"/>
          </a:p>
          <a:p>
            <a:r>
              <a:rPr lang="nl-NL" sz="3200" dirty="0"/>
              <a:t>Rapport commissie Van Aartsen</a:t>
            </a:r>
          </a:p>
          <a:p>
            <a:endParaRPr lang="nl-NL" sz="3200" dirty="0"/>
          </a:p>
          <a:p>
            <a:r>
              <a:rPr lang="nl-NL" sz="3200" dirty="0"/>
              <a:t>Interbestuurlijke samenwerking </a:t>
            </a:r>
          </a:p>
          <a:p>
            <a:endParaRPr lang="nl-NL" sz="3200" dirty="0"/>
          </a:p>
          <a:p>
            <a:r>
              <a:rPr lang="nl-NL" sz="3200" dirty="0"/>
              <a:t>Inzet ministerie van IenW</a:t>
            </a:r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438D69-B91E-758A-DC00-94B686B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6732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06860-A02C-2880-7060-908BE6B59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76DCEB-7E35-22A4-2ACF-F1A8962C94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Inhoud wetsvoorstel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576CF8F-C8BC-0F27-50FD-E8F8E0A510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sz="3200" dirty="0"/>
          </a:p>
          <a:p>
            <a:r>
              <a:rPr lang="nl-NL" sz="3200" dirty="0"/>
              <a:t>Deels verankeren afspraken IBP VTH</a:t>
            </a:r>
          </a:p>
          <a:p>
            <a:endParaRPr lang="nl-NL" sz="3200" dirty="0"/>
          </a:p>
          <a:p>
            <a:r>
              <a:rPr lang="nl-NL" sz="3200" dirty="0"/>
              <a:t>Totaal pakket aan maatregelen, deels in wet- en regelgeving</a:t>
            </a:r>
          </a:p>
          <a:p>
            <a:endParaRPr lang="nl-NL" sz="3200" dirty="0"/>
          </a:p>
          <a:p>
            <a:r>
              <a:rPr lang="nl-NL" sz="3200" dirty="0"/>
              <a:t>Maar ook maatregelen buiten regelgeving</a:t>
            </a:r>
          </a:p>
          <a:p>
            <a:endParaRPr lang="nl-NL" sz="3200" dirty="0"/>
          </a:p>
          <a:p>
            <a:r>
              <a:rPr lang="nl-NL" sz="3200" dirty="0"/>
              <a:t>2 tranches</a:t>
            </a:r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D16E0A-F7BC-81BD-45F2-06C663DA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2560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78F2C-525A-1576-3E54-64CA90F9F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5387C-51B2-3396-9EB0-2C6A603841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Inhoud wetsvoorstel (1e tranche)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6CEDB79-2AB1-0910-B673-F6A922E79B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499" y="1212850"/>
            <a:ext cx="11479329" cy="4786312"/>
          </a:xfrm>
        </p:spPr>
        <p:txBody>
          <a:bodyPr/>
          <a:lstStyle/>
          <a:p>
            <a:endParaRPr lang="nl-NL" sz="3200" dirty="0"/>
          </a:p>
          <a:p>
            <a:r>
              <a:rPr lang="nl-NL" sz="3200" dirty="0"/>
              <a:t>Aaneengesloten werkgebied omgevingsdiensten</a:t>
            </a:r>
          </a:p>
          <a:p>
            <a:endParaRPr lang="nl-NL" sz="3200" dirty="0"/>
          </a:p>
          <a:p>
            <a:r>
              <a:rPr lang="nl-NL" sz="3200" dirty="0"/>
              <a:t>Robuustheidscriteria</a:t>
            </a:r>
          </a:p>
          <a:p>
            <a:endParaRPr lang="nl-NL" sz="3200" dirty="0"/>
          </a:p>
          <a:p>
            <a:r>
              <a:rPr lang="nl-NL" sz="3200" dirty="0"/>
              <a:t>Borgen Staat van VTH</a:t>
            </a:r>
          </a:p>
          <a:p>
            <a:endParaRPr lang="nl-NL" sz="3200" dirty="0"/>
          </a:p>
          <a:p>
            <a:r>
              <a:rPr lang="nl-NL" sz="3200" dirty="0"/>
              <a:t>Ingrijpmogelijkheid Staatssecretaris als ultimum remedium</a:t>
            </a:r>
          </a:p>
          <a:p>
            <a:endParaRPr lang="nl-NL" sz="3200" dirty="0"/>
          </a:p>
          <a:p>
            <a:r>
              <a:rPr lang="nl-NL" sz="3200" dirty="0"/>
              <a:t>Technische wijzigingen</a:t>
            </a:r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9E68428-5C77-E3B4-9F94-5124F860B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0882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EE39A-26A6-6337-55B0-F58CE3C05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0865A8-796D-23CD-6177-EA092D9CFD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Parallel aan wetsvoorstel (1e tranche)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CCCCB43-D1D4-A451-93DA-7637CCD115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r>
              <a:rPr lang="nl-NL" sz="3200" dirty="0"/>
              <a:t>Wijziging in Omgevingsbesluit</a:t>
            </a:r>
          </a:p>
          <a:p>
            <a:endParaRPr lang="nl-NL" sz="3200" dirty="0"/>
          </a:p>
          <a:p>
            <a:r>
              <a:rPr lang="nl-NL" sz="3200" dirty="0"/>
              <a:t>Borgen robuustheidscriteria </a:t>
            </a:r>
          </a:p>
          <a:p>
            <a:endParaRPr lang="nl-NL" sz="3200" dirty="0"/>
          </a:p>
          <a:p>
            <a:r>
              <a:rPr lang="nl-NL" sz="3200" dirty="0"/>
              <a:t>Indicatoren voor Staat van VTH</a:t>
            </a:r>
          </a:p>
          <a:p>
            <a:pPr marL="0" indent="0">
              <a:buNone/>
            </a:pPr>
            <a:endParaRPr lang="nl-NL" sz="3200" dirty="0"/>
          </a:p>
          <a:p>
            <a:r>
              <a:rPr lang="nl-NL" sz="3200" dirty="0"/>
              <a:t>Uitbreiden basistakenpakket</a:t>
            </a:r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F5C6350-5926-F175-4D9C-43CAD7204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2340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90518-CD74-6F64-BBE6-AB52D49DF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C0AC50-96A5-2F61-6D7F-818E81F859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Inhoud wetsvoorstel (2e tranche)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7E97E01-6454-AEEF-EDDE-FF56F59675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sz="3200" dirty="0"/>
          </a:p>
          <a:p>
            <a:r>
              <a:rPr lang="nl-NL" sz="3200" dirty="0"/>
              <a:t>Digitaal stelsel</a:t>
            </a:r>
          </a:p>
          <a:p>
            <a:endParaRPr lang="nl-NL" sz="3200" dirty="0"/>
          </a:p>
          <a:p>
            <a:r>
              <a:rPr lang="nl-NL" sz="3200" dirty="0"/>
              <a:t>(mogelijk) Rol en positie Bestuurlijk Omgevingsberaad</a:t>
            </a:r>
          </a:p>
          <a:p>
            <a:endParaRPr lang="nl-NL" sz="3200" dirty="0"/>
          </a:p>
          <a:p>
            <a:r>
              <a:rPr lang="nl-NL" sz="3200" dirty="0"/>
              <a:t>Uitbreiding toepassingsbereik kwaliteitscriteria</a:t>
            </a:r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6787EDF-A31D-48B1-4AAB-151E7E45B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9043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C506E-87DF-6801-D4FD-2D233D19F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BBCD3-DBA1-92B7-99B9-E14A1E8447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Proces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760A5FE-2474-44D2-D97C-7F638EF9EC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3200" dirty="0"/>
          </a:p>
          <a:p>
            <a:r>
              <a:rPr lang="nl-NL" sz="3200" dirty="0"/>
              <a:t>Internetconsultatie</a:t>
            </a:r>
          </a:p>
          <a:p>
            <a:endParaRPr lang="nl-NL" sz="3200" dirty="0"/>
          </a:p>
          <a:p>
            <a:r>
              <a:rPr lang="nl-NL" sz="3200" dirty="0"/>
              <a:t>HUF-toets, ATR-toets en UDO tijdens consultatie</a:t>
            </a:r>
          </a:p>
          <a:p>
            <a:endParaRPr lang="nl-NL" sz="3200" dirty="0"/>
          </a:p>
          <a:p>
            <a:r>
              <a:rPr lang="nl-NL" sz="3200" dirty="0"/>
              <a:t>Verwerking input en akkoord Staatssecretaris</a:t>
            </a:r>
          </a:p>
          <a:p>
            <a:endParaRPr lang="nl-NL" sz="3200" dirty="0"/>
          </a:p>
          <a:p>
            <a:r>
              <a:rPr lang="nl-NL" sz="3200" dirty="0"/>
              <a:t>Adviesaanvraag Raad van State</a:t>
            </a:r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C21C83-FC4A-01F0-AE23-01FD18D01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293293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IPLO Kleuren">
      <a:dk1>
        <a:srgbClr val="000000"/>
      </a:dk1>
      <a:lt1>
        <a:sysClr val="window" lastClr="FFFFFF"/>
      </a:lt1>
      <a:dk2>
        <a:srgbClr val="35577E"/>
      </a:dk2>
      <a:lt2>
        <a:srgbClr val="FFFFFF"/>
      </a:lt2>
      <a:accent1>
        <a:srgbClr val="34573A"/>
      </a:accent1>
      <a:accent2>
        <a:srgbClr val="35577E"/>
      </a:accent2>
      <a:accent3>
        <a:srgbClr val="D3752B"/>
      </a:accent3>
      <a:accent4>
        <a:srgbClr val="97B550"/>
      </a:accent4>
      <a:accent5>
        <a:srgbClr val="D6DDE5"/>
      </a:accent5>
      <a:accent6>
        <a:srgbClr val="F6E3D4"/>
      </a:accent6>
      <a:hlink>
        <a:srgbClr val="35577E"/>
      </a:hlink>
      <a:folHlink>
        <a:srgbClr val="35577E"/>
      </a:folHlink>
    </a:clrScheme>
    <a:fontScheme name="IPLO">
      <a:majorFont>
        <a:latin typeface="Asap SemiBold"/>
        <a:ea typeface=""/>
        <a:cs typeface=""/>
      </a:majorFont>
      <a:minorFont>
        <a:latin typeface="Asa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1" id="{5A996074-B84D-6F42-8143-CCA715446DCD}" vid="{F9227270-10CD-5D40-98F1-7AA12FF94A75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7276b06-72c2-4081-996b-9af57fe26b63}" enabled="1" method="Standard" siteId="{ac843cea-7a2b-4dc6-9f37-919c3e210fe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1588</TotalTime>
  <Words>198</Words>
  <Application>Microsoft Office PowerPoint</Application>
  <PresentationFormat>Breedbeeld</PresentationFormat>
  <Paragraphs>85</Paragraphs>
  <Slides>11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11</vt:i4>
      </vt:variant>
    </vt:vector>
  </HeadingPairs>
  <TitlesOfParts>
    <vt:vector size="19" baseType="lpstr">
      <vt:lpstr>Abadi Extra Light</vt:lpstr>
      <vt:lpstr>Aptos</vt:lpstr>
      <vt:lpstr>Arial</vt:lpstr>
      <vt:lpstr>Asap</vt:lpstr>
      <vt:lpstr>Asap SemiBold</vt:lpstr>
      <vt:lpstr>Verdana</vt:lpstr>
      <vt:lpstr>Kantoorthema</vt:lpstr>
      <vt:lpstr>Aangepast ontwerp</vt:lpstr>
      <vt:lpstr>Openingsdia </vt:lpstr>
      <vt:lpstr>Wetsvoorstel versterking VTH-stelsel milieu</vt:lpstr>
      <vt:lpstr>Programma</vt:lpstr>
      <vt:lpstr>Aanleiding</vt:lpstr>
      <vt:lpstr>Inhoud wetsvoorstel </vt:lpstr>
      <vt:lpstr>Inhoud wetsvoorstel (1e tranche)</vt:lpstr>
      <vt:lpstr>Parallel aan wetsvoorstel (1e tranche)</vt:lpstr>
      <vt:lpstr>Inhoud wetsvoorstel (2e tranche)</vt:lpstr>
      <vt:lpstr>Proces</vt:lpstr>
      <vt:lpstr>Handige links </vt:lpstr>
      <vt:lpstr>Meer weten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Mohsen Halimi</dc:creator>
  <cp:lastModifiedBy>Jonkers, Henk (RWS WVL)</cp:lastModifiedBy>
  <cp:revision>20</cp:revision>
  <dcterms:created xsi:type="dcterms:W3CDTF">2025-04-04T12:03:38Z</dcterms:created>
  <dcterms:modified xsi:type="dcterms:W3CDTF">2025-12-01T07:53:24Z</dcterms:modified>
</cp:coreProperties>
</file>