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63" r:id="rId2"/>
    <p:sldId id="262" r:id="rId3"/>
    <p:sldId id="257" r:id="rId4"/>
    <p:sldId id="261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88" r:id="rId13"/>
    <p:sldId id="273" r:id="rId14"/>
    <p:sldId id="287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281" r:id="rId23"/>
    <p:sldId id="282" r:id="rId24"/>
    <p:sldId id="283" r:id="rId25"/>
    <p:sldId id="284" r:id="rId26"/>
    <p:sldId id="285" r:id="rId27"/>
    <p:sldId id="286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82" userDrawn="1">
          <p15:clr>
            <a:srgbClr val="A4A3A4"/>
          </p15:clr>
        </p15:guide>
        <p15:guide id="2" pos="43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409"/>
    <p:restoredTop sz="94787"/>
  </p:normalViewPr>
  <p:slideViewPr>
    <p:cSldViewPr snapToGrid="0">
      <p:cViewPr varScale="1">
        <p:scale>
          <a:sx n="115" d="100"/>
          <a:sy n="115" d="100"/>
        </p:scale>
        <p:origin x="1210" y="67"/>
      </p:cViewPr>
      <p:guideLst>
        <p:guide orient="horz" pos="482"/>
        <p:guide pos="43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490695-2972-CF4A-AD8E-B3BED2FEDBA1}" type="datetimeFigureOut">
              <a:rPr lang="nl-NL" smtClean="0"/>
              <a:t>16-6-2026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BF3FA3-F7C9-0B4A-B901-3FF01BA064D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017088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A16C59AB-6BB7-152B-61D0-F43C59F1A5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3471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7B917DB8-0DBA-B49A-29FC-6B99580E5A5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75" y="0"/>
            <a:ext cx="2305050" cy="9906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FFC95D1-351E-1F0F-DB6E-3B7F9D6248D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51850" y="2564326"/>
            <a:ext cx="9144000" cy="1234351"/>
          </a:xfrm>
        </p:spPr>
        <p:txBody>
          <a:bodyPr anchor="b"/>
          <a:lstStyle>
            <a:lvl1pPr algn="l">
              <a:defRPr sz="8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[TITLE]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190D44-C878-CC7C-91DD-CFE0BDEBBE1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9600" y="3897462"/>
            <a:ext cx="9144000" cy="467024"/>
          </a:xfrm>
        </p:spPr>
        <p:txBody>
          <a:bodyPr/>
          <a:lstStyle>
            <a:lvl1pPr marL="0" indent="0" algn="l">
              <a:buNone/>
              <a:defRPr sz="3200" b="0" i="1">
                <a:solidFill>
                  <a:schemeClr val="bg1"/>
                </a:solidFill>
                <a:latin typeface="Asap Medium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[</a:t>
            </a:r>
            <a:r>
              <a:rPr lang="en-US" dirty="0" err="1"/>
              <a:t>Ondertitel</a:t>
            </a:r>
            <a:r>
              <a:rPr lang="en-US" dirty="0"/>
              <a:t>]</a:t>
            </a:r>
          </a:p>
        </p:txBody>
      </p:sp>
      <p:sp>
        <p:nvSpPr>
          <p:cNvPr id="15" name="Tijdelijke aanduiding voor tekst 14">
            <a:extLst>
              <a:ext uri="{FF2B5EF4-FFF2-40B4-BE49-F238E27FC236}">
                <a16:creationId xmlns:a16="http://schemas.microsoft.com/office/drawing/2014/main" id="{72D4A2DA-A610-D051-B087-F4DB68F143A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9975" y="5372403"/>
            <a:ext cx="3067050" cy="299619"/>
          </a:xfrm>
        </p:spPr>
        <p:txBody>
          <a:bodyPr/>
          <a:lstStyle>
            <a:lvl1pPr algn="l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[maand 2026]</a:t>
            </a:r>
          </a:p>
        </p:txBody>
      </p:sp>
      <p:sp>
        <p:nvSpPr>
          <p:cNvPr id="6" name="Tijdelijke aanduiding voor onlineafbeelding 4">
            <a:extLst>
              <a:ext uri="{FF2B5EF4-FFF2-40B4-BE49-F238E27FC236}">
                <a16:creationId xmlns:a16="http://schemas.microsoft.com/office/drawing/2014/main" id="{3AAB212D-1692-0311-A2E2-B3A89B0DE92E}"/>
              </a:ext>
            </a:extLst>
          </p:cNvPr>
          <p:cNvSpPr>
            <a:spLocks noGrp="1"/>
          </p:cNvSpPr>
          <p:nvPr>
            <p:ph type="clipArt" sz="quarter" idx="11"/>
          </p:nvPr>
        </p:nvSpPr>
        <p:spPr>
          <a:xfrm>
            <a:off x="2311400" y="203199"/>
            <a:ext cx="1868945" cy="546163"/>
          </a:xfrm>
        </p:spPr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550785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82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6BC346F-3BB0-AAA2-A4A0-D8262F5DA1E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05075F1C-CB90-0211-09CA-206E7C3ED6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69051"/>
            <a:ext cx="12192001" cy="488949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4198FA8-ACD8-40E3-0700-3C545F028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3152" y="6430962"/>
            <a:ext cx="2743200" cy="365125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9B5D26E6-79A7-408D-9DFA-24F760C008DB}" type="slidenum">
              <a:rPr lang="en-US" smtClean="0"/>
              <a:pPr/>
              <a:t>‹nr.›</a:t>
            </a:fld>
            <a:endParaRPr lang="en-US" sz="1200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B3CB45E7-49F7-BC8C-7A8C-0C5CDADE0CBE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75503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accent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62AD09CC-79C5-3843-6918-FFF3CA653B2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75" y="0"/>
            <a:ext cx="2305050" cy="9906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587FF72-FDE6-4DF6-A11B-79134636A8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7073" y="990600"/>
            <a:ext cx="4010668" cy="897538"/>
          </a:xfrm>
        </p:spPr>
        <p:txBody>
          <a:bodyPr anchor="b"/>
          <a:lstStyle>
            <a:lvl1pPr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[Title]</a:t>
            </a:r>
          </a:p>
        </p:txBody>
      </p:sp>
    </p:spTree>
    <p:extLst>
      <p:ext uri="{BB962C8B-B14F-4D97-AF65-F5344CB8AC3E}">
        <p14:creationId xmlns:p14="http://schemas.microsoft.com/office/powerpoint/2010/main" val="13223912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A16C59AB-6BB7-152B-61D0-F43C59F1A5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FFC95D1-351E-1F0F-DB6E-3B7F9D6248D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356894" y="3094266"/>
            <a:ext cx="9819856" cy="1325585"/>
          </a:xfrm>
        </p:spPr>
        <p:txBody>
          <a:bodyPr anchor="b"/>
          <a:lstStyle>
            <a:lvl1pPr algn="l">
              <a:defRPr sz="8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[title]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190D44-C878-CC7C-91DD-CFE0BDEBBE1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356894" y="4581100"/>
            <a:ext cx="9819858" cy="501543"/>
          </a:xfrm>
        </p:spPr>
        <p:txBody>
          <a:bodyPr/>
          <a:lstStyle>
            <a:lvl1pPr marL="0" indent="0" algn="l">
              <a:buNone/>
              <a:defRPr sz="3200" b="0" i="1">
                <a:solidFill>
                  <a:schemeClr val="bg1"/>
                </a:solidFill>
                <a:latin typeface="Asap Medium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[link]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7B917DB8-0DBA-B49A-29FC-6B99580E5A5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465" y="1489287"/>
            <a:ext cx="4230348" cy="181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8608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d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2">
            <a:extLst>
              <a:ext uri="{FF2B5EF4-FFF2-40B4-BE49-F238E27FC236}">
                <a16:creationId xmlns:a16="http://schemas.microsoft.com/office/drawing/2014/main" id="{B4572F08-8AC9-B1CC-B730-366151BCE6C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83336" y="4807658"/>
            <a:ext cx="3163250" cy="17074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buFontTx/>
              <a:buNone/>
              <a:defRPr sz="1600" b="0" i="0">
                <a:latin typeface="Asap" pitchFamily="2" charset="77"/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nl-NL" dirty="0"/>
              <a:t>Click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edit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399796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Afbeelding 16">
            <a:extLst>
              <a:ext uri="{FF2B5EF4-FFF2-40B4-BE49-F238E27FC236}">
                <a16:creationId xmlns:a16="http://schemas.microsoft.com/office/drawing/2014/main" id="{C0706D9B-F80F-C1D2-65A9-3CCDEC8E8D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22DFB77F-1202-9630-8344-ADE8213163A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75" y="0"/>
            <a:ext cx="2305050" cy="990600"/>
          </a:xfrm>
          <a:prstGeom prst="rect">
            <a:avLst/>
          </a:prstGeom>
        </p:spPr>
      </p:pic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E48D5271-7FE0-B608-457A-772BF96F830F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02529" y="1252538"/>
            <a:ext cx="4292600" cy="4525962"/>
          </a:xfrm>
        </p:spPr>
        <p:txBody>
          <a:bodyPr/>
          <a:lstStyle>
            <a:lvl1pPr>
              <a:buClr>
                <a:schemeClr val="bg1"/>
              </a:buClr>
              <a:buFont typeface="+mj-lt"/>
              <a:buAutoNum type="arabicPeriod"/>
              <a:defRPr sz="2400" b="1" i="0" spc="0">
                <a:solidFill>
                  <a:schemeClr val="bg1"/>
                </a:solidFill>
                <a:latin typeface="Asap" pitchFamily="2" charset="77"/>
              </a:defRPr>
            </a:lvl1pPr>
            <a:lvl2pPr>
              <a:buFont typeface="+mj-lt"/>
              <a:buAutoNum type="arabicPeriod"/>
              <a:defRPr sz="2400" b="1" i="0">
                <a:solidFill>
                  <a:schemeClr val="bg1"/>
                </a:solidFill>
                <a:latin typeface="Asap" pitchFamily="2" charset="77"/>
              </a:defRPr>
            </a:lvl2pPr>
            <a:lvl3pPr>
              <a:buFont typeface="+mj-lt"/>
              <a:buAutoNum type="arabicPeriod"/>
              <a:defRPr sz="2400" b="1" i="0">
                <a:solidFill>
                  <a:schemeClr val="bg1"/>
                </a:solidFill>
                <a:latin typeface="Asap" pitchFamily="2" charset="77"/>
              </a:defRPr>
            </a:lvl3pPr>
            <a:lvl4pPr>
              <a:buFont typeface="+mj-lt"/>
              <a:buAutoNum type="arabicPeriod"/>
              <a:defRPr sz="2400" b="1" i="0">
                <a:solidFill>
                  <a:schemeClr val="bg1"/>
                </a:solidFill>
                <a:latin typeface="Asap" pitchFamily="2" charset="77"/>
              </a:defRPr>
            </a:lvl4pPr>
            <a:lvl5pPr>
              <a:buFont typeface="+mj-lt"/>
              <a:buAutoNum type="arabicPeriod"/>
              <a:defRPr sz="2400" b="1" i="0">
                <a:solidFill>
                  <a:schemeClr val="bg1"/>
                </a:solidFill>
                <a:latin typeface="Asap" pitchFamily="2" charset="77"/>
              </a:defRPr>
            </a:lvl5pPr>
          </a:lstStyle>
          <a:p>
            <a:pPr lvl="0"/>
            <a:r>
              <a:rPr lang="nl-NL" dirty="0"/>
              <a:t> Klikken om de tekststijl van het model te bewerken</a:t>
            </a:r>
          </a:p>
          <a:p>
            <a:pPr lvl="1"/>
            <a:r>
              <a:rPr lang="nl-NL" dirty="0"/>
              <a:t> Tweede niveau</a:t>
            </a:r>
          </a:p>
          <a:p>
            <a:pPr lvl="2"/>
            <a:r>
              <a:rPr lang="nl-NL" dirty="0"/>
              <a:t> Derde niveau</a:t>
            </a:r>
          </a:p>
          <a:p>
            <a:pPr lvl="3"/>
            <a:r>
              <a:rPr lang="nl-NL" dirty="0"/>
              <a:t> Vierde niveau</a:t>
            </a:r>
          </a:p>
          <a:p>
            <a:pPr lvl="4"/>
            <a:r>
              <a:rPr lang="nl-NL" dirty="0"/>
              <a:t> Vijfde niveau</a:t>
            </a:r>
          </a:p>
        </p:txBody>
      </p:sp>
    </p:spTree>
    <p:extLst>
      <p:ext uri="{BB962C8B-B14F-4D97-AF65-F5344CB8AC3E}">
        <p14:creationId xmlns:p14="http://schemas.microsoft.com/office/powerpoint/2010/main" val="37258861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82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DA27BD-CE7F-29F7-164F-970D46711DFA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597072" y="1981200"/>
            <a:ext cx="5181600" cy="388064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E70F9E84-5E4A-D85F-4FB6-35F0005C1A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69051"/>
            <a:ext cx="12192001" cy="488949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24EE51E-27AA-2692-4FC3-42DB292518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3152" y="6430962"/>
            <a:ext cx="2743200" cy="365125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9B5D26E6-79A7-408D-9DFA-24F760C008DB}" type="slidenum">
              <a:rPr lang="en-US" smtClean="0"/>
              <a:pPr/>
              <a:t>‹nr.›</a:t>
            </a:fld>
            <a:endParaRPr lang="en-US" sz="1200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ADFC4D60-EAF6-A5F5-D709-0059154FD97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75" y="0"/>
            <a:ext cx="2305050" cy="990600"/>
          </a:xfrm>
          <a:prstGeom prst="rect">
            <a:avLst/>
          </a:prstGeom>
        </p:spPr>
      </p:pic>
      <p:sp>
        <p:nvSpPr>
          <p:cNvPr id="6" name="Tijdelijke aanduiding voor afbeelding 5">
            <a:extLst>
              <a:ext uri="{FF2B5EF4-FFF2-40B4-BE49-F238E27FC236}">
                <a16:creationId xmlns:a16="http://schemas.microsoft.com/office/drawing/2014/main" id="{4420B296-F392-976E-F436-0EAFC1B4FC5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0"/>
            <a:ext cx="6334896" cy="6369049"/>
          </a:xfrm>
        </p:spPr>
        <p:txBody>
          <a:bodyPr/>
          <a:lstStyle/>
          <a:p>
            <a:endParaRPr lang="nl-NL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3B42DE1-FE90-A4CB-CE7D-6B3BBEBE42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7072" y="990600"/>
            <a:ext cx="5181600" cy="897538"/>
          </a:xfrm>
        </p:spPr>
        <p:txBody>
          <a:bodyPr anchor="b"/>
          <a:lstStyle>
            <a:lvl1pPr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[Title]</a:t>
            </a:r>
          </a:p>
        </p:txBody>
      </p:sp>
    </p:spTree>
    <p:extLst>
      <p:ext uri="{BB962C8B-B14F-4D97-AF65-F5344CB8AC3E}">
        <p14:creationId xmlns:p14="http://schemas.microsoft.com/office/powerpoint/2010/main" val="38577767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438" userDrawn="1">
          <p15:clr>
            <a:srgbClr val="FBAE40"/>
          </p15:clr>
        </p15:guide>
        <p15:guide id="4" orient="horz" pos="482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A96DD2-DB6F-D4DE-6A63-1CDABB5349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7072" y="990600"/>
            <a:ext cx="10515600" cy="897538"/>
          </a:xfrm>
        </p:spPr>
        <p:txBody>
          <a:bodyPr anchor="b"/>
          <a:lstStyle>
            <a:lvl1pPr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[Title]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26C7AC-CB93-B3A1-D218-06F3E476143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97072" y="2179638"/>
            <a:ext cx="10515600" cy="1500187"/>
          </a:xfrm>
        </p:spPr>
        <p:txBody>
          <a:bodyPr/>
          <a:lstStyle>
            <a:lvl1pPr marL="0" indent="0">
              <a:buNone/>
              <a:defRPr sz="200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15784EAF-12AB-5D8A-94B3-29C78068648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69051"/>
            <a:ext cx="12192001" cy="488949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59F9A83-0B24-3B45-F88B-FEBADDC3C4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3152" y="6430962"/>
            <a:ext cx="2743200" cy="365125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9B5D26E6-79A7-408D-9DFA-24F760C008DB}" type="slidenum">
              <a:rPr lang="en-US" smtClean="0"/>
              <a:pPr/>
              <a:t>‹nr.›</a:t>
            </a:fld>
            <a:endParaRPr lang="en-US" sz="1200" dirty="0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028985F4-647F-3533-6C88-CABC83BCCF6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75" y="0"/>
            <a:ext cx="2305050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2023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A96DD2-DB6F-D4DE-6A63-1CDABB5349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7072" y="990600"/>
            <a:ext cx="5019957" cy="897538"/>
          </a:xfrm>
        </p:spPr>
        <p:txBody>
          <a:bodyPr anchor="b"/>
          <a:lstStyle>
            <a:lvl1pPr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[Title]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26C7AC-CB93-B3A1-D218-06F3E476143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97072" y="2179638"/>
            <a:ext cx="5019957" cy="1500187"/>
          </a:xfrm>
        </p:spPr>
        <p:txBody>
          <a:bodyPr/>
          <a:lstStyle>
            <a:lvl1pPr marL="0" indent="0">
              <a:buNone/>
              <a:defRPr sz="200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15784EAF-12AB-5D8A-94B3-29C78068648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69051"/>
            <a:ext cx="12192001" cy="488949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59F9A83-0B24-3B45-F88B-FEBADDC3C4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3152" y="6430962"/>
            <a:ext cx="2743200" cy="365125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9B5D26E6-79A7-408D-9DFA-24F760C008DB}" type="slidenum">
              <a:rPr lang="en-US" smtClean="0"/>
              <a:pPr/>
              <a:t>‹nr.›</a:t>
            </a:fld>
            <a:endParaRPr lang="en-US" sz="1200" dirty="0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028985F4-647F-3533-6C88-CABC83BCCF6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75" y="0"/>
            <a:ext cx="2305050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451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81D180-455F-EB68-1CD2-9BE8B04AFDB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75503" y="1739133"/>
            <a:ext cx="5157787" cy="723083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3D3503-E744-372B-B29F-6C9BF23A640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75503" y="2563045"/>
            <a:ext cx="5157787" cy="323367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849CC03-486C-64E7-36DB-B305F0C4E048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007915" y="1739133"/>
            <a:ext cx="5183188" cy="723083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2C4DD53-0A58-D6AB-9629-054F76316563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007915" y="2563045"/>
            <a:ext cx="5183188" cy="323367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36D8EACD-9CF4-4FBB-D358-383E0005FA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69051"/>
            <a:ext cx="12192001" cy="488949"/>
          </a:xfrm>
          <a:prstGeom prst="rect">
            <a:avLst/>
          </a:prstGeom>
        </p:spPr>
      </p:pic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E085EE13-F294-9767-FAF0-6B7D5767BB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3152" y="6430962"/>
            <a:ext cx="2743200" cy="365125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9B5D26E6-79A7-408D-9DFA-24F760C008DB}" type="slidenum">
              <a:rPr lang="en-US" smtClean="0"/>
              <a:pPr/>
              <a:t>‹nr.›</a:t>
            </a:fld>
            <a:endParaRPr lang="en-US" sz="1200" dirty="0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4F2A8868-D29F-687C-A765-69F046EE0E9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75" y="0"/>
            <a:ext cx="2305050" cy="9906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9CB3FFA-A06E-F9CA-AFA6-49E709E557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7072" y="990600"/>
            <a:ext cx="5019957" cy="897538"/>
          </a:xfrm>
        </p:spPr>
        <p:txBody>
          <a:bodyPr anchor="b"/>
          <a:lstStyle>
            <a:lvl1pPr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[Title]</a:t>
            </a:r>
          </a:p>
        </p:txBody>
      </p:sp>
    </p:spTree>
    <p:extLst>
      <p:ext uri="{BB962C8B-B14F-4D97-AF65-F5344CB8AC3E}">
        <p14:creationId xmlns:p14="http://schemas.microsoft.com/office/powerpoint/2010/main" val="535191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55B155E0-7EA2-4DA6-DA89-A4A41D4CB7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69051"/>
            <a:ext cx="12192001" cy="488949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3EC2AF5-C5BF-84B1-40AE-BDE15810F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3152" y="6430962"/>
            <a:ext cx="2743200" cy="365125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9B5D26E6-79A7-408D-9DFA-24F760C008DB}" type="slidenum">
              <a:rPr lang="en-US" smtClean="0"/>
              <a:pPr/>
              <a:t>‹nr.›</a:t>
            </a:fld>
            <a:endParaRPr lang="en-US" sz="1200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7F695C5C-776A-BD13-50BB-1A56E6829F9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75" y="0"/>
            <a:ext cx="2305050" cy="9906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B36F2CD-90FC-DE6F-BDFA-474B2E2B79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7072" y="990600"/>
            <a:ext cx="5019957" cy="897538"/>
          </a:xfrm>
        </p:spPr>
        <p:txBody>
          <a:bodyPr anchor="b"/>
          <a:lstStyle>
            <a:lvl1pPr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[Title]</a:t>
            </a:r>
          </a:p>
        </p:txBody>
      </p:sp>
    </p:spTree>
    <p:extLst>
      <p:ext uri="{BB962C8B-B14F-4D97-AF65-F5344CB8AC3E}">
        <p14:creationId xmlns:p14="http://schemas.microsoft.com/office/powerpoint/2010/main" val="20646261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86A1AFCC-78C4-B563-8E93-203E6955BC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69051"/>
            <a:ext cx="12192001" cy="488949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7E8037-6743-56FA-3F44-6BCE5E5E08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3152" y="6430962"/>
            <a:ext cx="2743200" cy="365125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9B5D26E6-79A7-408D-9DFA-24F760C008DB}" type="slidenum">
              <a:rPr lang="en-US" smtClean="0"/>
              <a:pPr/>
              <a:t>‹nr.›</a:t>
            </a:fld>
            <a:endParaRPr lang="en-US" sz="1200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B18CDFFC-8187-71C6-E3F9-2B242F10554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75" y="0"/>
            <a:ext cx="2305050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0250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19656E-D7F7-863C-18DF-16C94E5EDD1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244971" y="1073983"/>
            <a:ext cx="6172200" cy="4795005"/>
          </a:xfrm>
        </p:spPr>
        <p:txBody>
          <a:bodyPr/>
          <a:lstStyle>
            <a:lvl1pPr>
              <a:defRPr sz="2000">
                <a:solidFill>
                  <a:schemeClr val="accent1"/>
                </a:solidFill>
              </a:defRPr>
            </a:lvl1pPr>
            <a:lvl2pPr>
              <a:defRPr sz="1800">
                <a:solidFill>
                  <a:schemeClr val="accent1"/>
                </a:solidFill>
              </a:defRPr>
            </a:lvl2pPr>
            <a:lvl3pPr>
              <a:defRPr sz="1600">
                <a:solidFill>
                  <a:schemeClr val="accent1"/>
                </a:solidFill>
              </a:defRPr>
            </a:lvl3pPr>
            <a:lvl4pPr>
              <a:defRPr sz="1400">
                <a:solidFill>
                  <a:schemeClr val="accent1"/>
                </a:solidFill>
              </a:defRPr>
            </a:lvl4pPr>
            <a:lvl5pPr>
              <a:defRPr sz="1400">
                <a:solidFill>
                  <a:schemeClr val="accent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C45705-FB3B-80E4-0EF6-0C8BA73357E4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75503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accent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928D610C-5CF7-54DF-A40A-A6D09BABBE0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69051"/>
            <a:ext cx="12192001" cy="488949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2D0F5E4-54DE-FA4D-1422-8FE238D82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3152" y="6430962"/>
            <a:ext cx="2743200" cy="365125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9B5D26E6-79A7-408D-9DFA-24F760C008DB}" type="slidenum">
              <a:rPr lang="en-US" smtClean="0"/>
              <a:pPr/>
              <a:t>‹nr.›</a:t>
            </a:fld>
            <a:endParaRPr lang="en-US" sz="1200" dirty="0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2FBF9014-8E42-FF11-2AAD-04D309F7E7E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75" y="0"/>
            <a:ext cx="2305050" cy="9906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A820B94-A404-9F95-91B4-B2B7569D49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7072" y="990600"/>
            <a:ext cx="5019957" cy="897538"/>
          </a:xfrm>
        </p:spPr>
        <p:txBody>
          <a:bodyPr anchor="b"/>
          <a:lstStyle>
            <a:lvl1pPr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[Title]</a:t>
            </a:r>
          </a:p>
        </p:txBody>
      </p:sp>
    </p:spTree>
    <p:extLst>
      <p:ext uri="{BB962C8B-B14F-4D97-AF65-F5344CB8AC3E}">
        <p14:creationId xmlns:p14="http://schemas.microsoft.com/office/powerpoint/2010/main" val="33225375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C2500B9-04F2-7ACD-4D31-D5675420DE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B03C87-6BCB-B3C4-40DE-646B93E18E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301676-A4A8-C8F5-12AE-0F117DAE56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D31A178-D554-47F5-8986-0BDE769B5018}" type="datetimeFigureOut">
              <a:rPr lang="en-US" smtClean="0"/>
              <a:pPr/>
              <a:t>6/16/2026</a:t>
            </a:fld>
            <a:endParaRPr lang="en-US" sz="100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8121E1-8867-D21F-7386-6196F844A3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 sz="10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A4209F-AD1F-4EF1-7B67-1C4925F468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B5D26E6-79A7-408D-9DFA-24F760C008DB}" type="slidenum">
              <a:rPr lang="en-US" smtClean="0"/>
              <a:pPr/>
              <a:t>‹nr.›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061118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1" r:id="rId4"/>
    <p:sldLayoutId id="2147483660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61" r:id="rId11"/>
    <p:sldLayoutId id="214748366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8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iplo.nl/contact/vragenformulier/" TargetMode="External"/><Relationship Id="rId2" Type="http://schemas.openxmlformats.org/officeDocument/2006/relationships/hyperlink" Target="http://www.iplo.nl/" TargetMode="External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iplo.nl/nieuwsbrief/" TargetMode="External"/><Relationship Id="rId4" Type="http://schemas.openxmlformats.org/officeDocument/2006/relationships/hyperlink" Target="https://iplo.nl/over-ons/informatiepunt-leefomgeving/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7AD3BF0-ACA4-1927-A6AB-4E952B86552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nl-NL" dirty="0">
                <a:latin typeface="Asap SemiBold" pitchFamily="2" charset="77"/>
              </a:rPr>
              <a:t>SCHAKELDAGEN</a:t>
            </a:r>
            <a:endParaRPr lang="nl-NL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D2E292AD-FBC0-FB9A-6E6D-AB5DA750913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nl-NL" dirty="0"/>
              <a:t>IPLO komt naar je toe</a:t>
            </a:r>
          </a:p>
          <a:p>
            <a:endParaRPr lang="nl-NL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07816960-8513-3084-A280-BED8490258A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20000"/>
          </a:bodyPr>
          <a:lstStyle/>
          <a:p>
            <a:r>
              <a:rPr lang="nl-NL" dirty="0"/>
              <a:t>Den Bosch, 25 juni 2026</a:t>
            </a:r>
          </a:p>
        </p:txBody>
      </p:sp>
    </p:spTree>
    <p:extLst>
      <p:ext uri="{BB962C8B-B14F-4D97-AF65-F5344CB8AC3E}">
        <p14:creationId xmlns:p14="http://schemas.microsoft.com/office/powerpoint/2010/main" val="37160338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2E99F44-08ED-8E51-E089-6F0506EE2A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Activiteiten herkennen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714BD3B-8908-50C5-4BBB-CAFCDF922A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7072" y="1965960"/>
            <a:ext cx="10515600" cy="4297680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/>
              <a:t>Feitelijke handelingen</a:t>
            </a:r>
            <a:br>
              <a:rPr lang="nl-NL" sz="2400" dirty="0"/>
            </a:br>
            <a:r>
              <a:rPr lang="nl-NL" sz="2400" dirty="0"/>
              <a:t>bijna alle handelingen waar een werkwoord in zit</a:t>
            </a:r>
            <a:br>
              <a:rPr lang="nl-NL" sz="2400" dirty="0"/>
            </a:br>
            <a:r>
              <a:rPr lang="nl-NL" sz="2400" dirty="0"/>
              <a:t>“het </a:t>
            </a:r>
            <a:r>
              <a:rPr lang="nl-NL" sz="2400" u="sng" dirty="0"/>
              <a:t>bouwen</a:t>
            </a:r>
            <a:r>
              <a:rPr lang="nl-NL" sz="2400" dirty="0"/>
              <a:t> van een aanbouw aan een huis”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/>
              <a:t>Locatiekenmerken</a:t>
            </a:r>
            <a:br>
              <a:rPr lang="nl-NL" sz="2400" dirty="0"/>
            </a:br>
            <a:r>
              <a:rPr lang="nl-NL" sz="2400" dirty="0"/>
              <a:t>de locatie waar de feitelijke handeling plaatsvindt kan invloed hebben op de manier waarop die handeling mag worden verricht</a:t>
            </a:r>
            <a:br>
              <a:rPr lang="nl-NL" sz="2400" dirty="0"/>
            </a:br>
            <a:r>
              <a:rPr lang="nl-NL" sz="2400" dirty="0"/>
              <a:t>“de aanbouw aan het huis wordt gebouwd </a:t>
            </a:r>
            <a:r>
              <a:rPr lang="nl-NL" sz="2400" u="sng" dirty="0"/>
              <a:t>tegen een dijk </a:t>
            </a:r>
            <a:r>
              <a:rPr lang="nl-NL" sz="2400" dirty="0"/>
              <a:t>(waterkering)”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/>
              <a:t>Status van een object of locatie</a:t>
            </a:r>
            <a:br>
              <a:rPr lang="nl-NL" sz="2400" dirty="0"/>
            </a:br>
            <a:r>
              <a:rPr lang="nl-NL" sz="2400" dirty="0"/>
              <a:t>de status van een object of locatie kan invloed hebben op de manier waarop die handeling mag worden verricht</a:t>
            </a:r>
            <a:br>
              <a:rPr lang="nl-NL" sz="2400" dirty="0"/>
            </a:br>
            <a:r>
              <a:rPr lang="nl-NL" sz="2400" dirty="0"/>
              <a:t>“het huis waaraan de aanbouw wordt gebouwd is een </a:t>
            </a:r>
            <a:r>
              <a:rPr lang="nl-NL" sz="2400" u="sng" dirty="0"/>
              <a:t>rijksmonument</a:t>
            </a:r>
            <a:r>
              <a:rPr lang="nl-NL" sz="24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236784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61EFBA-E3E7-E7B7-1BD2-87199AD10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De dagelijkse praktijk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7CF256F-4093-88B0-4761-6101B49678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7072" y="1888138"/>
            <a:ext cx="10515600" cy="4329782"/>
          </a:xfrm>
        </p:spPr>
        <p:txBody>
          <a:bodyPr>
            <a:normAutofit/>
          </a:bodyPr>
          <a:lstStyle/>
          <a:p>
            <a:r>
              <a:rPr lang="nl-NL" sz="2400" dirty="0"/>
              <a:t>Bij elke foto de volgende vragen: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/>
              <a:t>Wat zie je op de foto?</a:t>
            </a:r>
            <a:br>
              <a:rPr lang="nl-NL" sz="2400" dirty="0"/>
            </a:br>
            <a:endParaRPr lang="nl-NL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/>
              <a:t>Welke activiteit of activiteiten kan je benoemen?</a:t>
            </a:r>
            <a:br>
              <a:rPr lang="nl-NL" sz="2400" dirty="0"/>
            </a:br>
            <a:endParaRPr lang="nl-NL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/>
              <a:t>Zou een bestuursorgaan regels willen stellen over die activiteit of activiteiten?</a:t>
            </a:r>
            <a:br>
              <a:rPr lang="nl-NL" sz="2400" dirty="0"/>
            </a:br>
            <a:r>
              <a:rPr lang="nl-NL" sz="2400" dirty="0"/>
              <a:t>Welk bestuursorgaan, en waarom?</a:t>
            </a:r>
            <a:br>
              <a:rPr lang="nl-NL" sz="2400" dirty="0"/>
            </a:br>
            <a:endParaRPr lang="nl-NL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/>
              <a:t>Hoe zouden die regels eruit zien, algemene regels, meldingsplicht, vergunningplicht?</a:t>
            </a:r>
            <a:br>
              <a:rPr lang="nl-NL" sz="2400" dirty="0"/>
            </a:br>
            <a:r>
              <a:rPr lang="nl-NL" sz="2400" dirty="0"/>
              <a:t>Waarom, en zou dat per gebied kunnen verschillen?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2400" dirty="0"/>
          </a:p>
        </p:txBody>
      </p:sp>
    </p:spTree>
    <p:extLst>
      <p:ext uri="{BB962C8B-B14F-4D97-AF65-F5344CB8AC3E}">
        <p14:creationId xmlns:p14="http://schemas.microsoft.com/office/powerpoint/2010/main" val="5318654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B45ACD-A307-1E6F-F3C7-3A0F7FA3C4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Een afbeelding van de eventlocatie van vandaag, het pand 1931 Den Bosch">
            <a:extLst>
              <a:ext uri="{FF2B5EF4-FFF2-40B4-BE49-F238E27FC236}">
                <a16:creationId xmlns:a16="http://schemas.microsoft.com/office/drawing/2014/main" id="{075A2295-6CAC-03F6-2CB3-A2CA21F89F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5415" y="0"/>
            <a:ext cx="137325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7627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fbeelding van de sloop van een gebouw.">
            <a:extLst>
              <a:ext uri="{FF2B5EF4-FFF2-40B4-BE49-F238E27FC236}">
                <a16:creationId xmlns:a16="http://schemas.microsoft.com/office/drawing/2014/main" id="{32BE8B52-0024-7B68-C4C0-D573C668A9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41" b="12711"/>
          <a:stretch>
            <a:fillRect/>
          </a:stretch>
        </p:blipFill>
        <p:spPr>
          <a:xfrm>
            <a:off x="0" y="9"/>
            <a:ext cx="12192000" cy="68580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700565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Bouwbord woningbouwlocatie">
            <a:extLst>
              <a:ext uri="{FF2B5EF4-FFF2-40B4-BE49-F238E27FC236}">
                <a16:creationId xmlns:a16="http://schemas.microsoft.com/office/drawing/2014/main" id="{CDF70750-5396-4266-D820-BEF1355873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8212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fbeelding van een horecabedrijf met afvoerinstallatie van dampen uit de keuken.">
            <a:extLst>
              <a:ext uri="{FF2B5EF4-FFF2-40B4-BE49-F238E27FC236}">
                <a16:creationId xmlns:a16="http://schemas.microsoft.com/office/drawing/2014/main" id="{0D0A2BB4-0412-34E7-0CF5-65F7CD7B54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78" b="20322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495423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fbeelding van het kappen van bomen in een bosgebied.">
            <a:extLst>
              <a:ext uri="{FF2B5EF4-FFF2-40B4-BE49-F238E27FC236}">
                <a16:creationId xmlns:a16="http://schemas.microsoft.com/office/drawing/2014/main" id="{AF575541-60D1-C632-F8DC-9A38B53C81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132029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fbeelding van een laadplein voor elektrische personenauto's.">
            <a:extLst>
              <a:ext uri="{FF2B5EF4-FFF2-40B4-BE49-F238E27FC236}">
                <a16:creationId xmlns:a16="http://schemas.microsoft.com/office/drawing/2014/main" id="{CB60F111-ED30-FDD3-6A58-7E8D3E7D26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27" b="17273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714775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fbeelding van een tankstation voor afleveren van benzine en diesel.">
            <a:extLst>
              <a:ext uri="{FF2B5EF4-FFF2-40B4-BE49-F238E27FC236}">
                <a16:creationId xmlns:a16="http://schemas.microsoft.com/office/drawing/2014/main" id="{8AA82418-75E5-48B1-5D9A-8325E157C2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0" b="22430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873438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fbeelding akkerbouwbedrijf met opslagschuren, een opslagtank voor gas en een batterij-opslag voor opgewekte zonnestroom.">
            <a:extLst>
              <a:ext uri="{FF2B5EF4-FFF2-40B4-BE49-F238E27FC236}">
                <a16:creationId xmlns:a16="http://schemas.microsoft.com/office/drawing/2014/main" id="{DDA62658-3B14-C598-413B-EE3393BBCF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48" b="1852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182406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682414-A3D7-8BAC-5248-3844E9C8C1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56894" y="3429000"/>
            <a:ext cx="9819856" cy="1502915"/>
          </a:xfrm>
        </p:spPr>
        <p:txBody>
          <a:bodyPr>
            <a:normAutofit fontScale="90000"/>
          </a:bodyPr>
          <a:lstStyle/>
          <a:p>
            <a:r>
              <a:rPr lang="nl-NL" sz="4800" dirty="0"/>
              <a:t>Activiteiten onder de Omgevingswet</a:t>
            </a:r>
            <a:br>
              <a:rPr lang="nl-NL" sz="4800" dirty="0"/>
            </a:br>
            <a:r>
              <a:rPr lang="nl-NL" sz="3600" dirty="0"/>
              <a:t>- de theorie achter ‘regels over activiteiten</a:t>
            </a:r>
            <a:br>
              <a:rPr lang="nl-NL" sz="3600" dirty="0"/>
            </a:br>
            <a:r>
              <a:rPr lang="nl-NL" sz="3600" dirty="0"/>
              <a:t>- de praktijk van het herkennen van activiteiten</a:t>
            </a:r>
          </a:p>
        </p:txBody>
      </p:sp>
    </p:spTree>
    <p:extLst>
      <p:ext uri="{BB962C8B-B14F-4D97-AF65-F5344CB8AC3E}">
        <p14:creationId xmlns:p14="http://schemas.microsoft.com/office/powerpoint/2010/main" val="2392373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fbeelding bedrijf voor de productie van chemicaliën.">
            <a:extLst>
              <a:ext uri="{FF2B5EF4-FFF2-40B4-BE49-F238E27FC236}">
                <a16:creationId xmlns:a16="http://schemas.microsoft.com/office/drawing/2014/main" id="{4C8FA231-2BBB-511F-14A0-1AAF465B8B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87" r="7279" b="-1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249290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fbeelding van een bouwplaats voor woningbouw. Uit de vloer steken de leidingen voor een bodemenergiesysteem.">
            <a:extLst>
              <a:ext uri="{FF2B5EF4-FFF2-40B4-BE49-F238E27FC236}">
                <a16:creationId xmlns:a16="http://schemas.microsoft.com/office/drawing/2014/main" id="{058EF05D-768E-3213-85B2-C430C73F70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14" b="20286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848088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fbeelding van het boren van leidingen voor een bodemenergiesysteem.">
            <a:extLst>
              <a:ext uri="{FF2B5EF4-FFF2-40B4-BE49-F238E27FC236}">
                <a16:creationId xmlns:a16="http://schemas.microsoft.com/office/drawing/2014/main" id="{93E763E9-0644-51DB-9B43-651FF2CBC8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19" b="16116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848488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fbeelding van een supermarkt met parkeerterrein en laad- en loszone.">
            <a:extLst>
              <a:ext uri="{FF2B5EF4-FFF2-40B4-BE49-F238E27FC236}">
                <a16:creationId xmlns:a16="http://schemas.microsoft.com/office/drawing/2014/main" id="{8F22DBCA-D331-69A3-4496-7C46137153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5" b="21835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504418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fbeelding een tennisbaan met lichtmasten.">
            <a:extLst>
              <a:ext uri="{FF2B5EF4-FFF2-40B4-BE49-F238E27FC236}">
                <a16:creationId xmlns:a16="http://schemas.microsoft.com/office/drawing/2014/main" id="{B7CA2477-2721-217A-C105-740A5A5FBB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00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58943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fbeelding van een kanaal waarvan de oevers worden gevormd door een damwand. Langs de damwand wordt een grondkering geplaatst.">
            <a:extLst>
              <a:ext uri="{FF2B5EF4-FFF2-40B4-BE49-F238E27FC236}">
                <a16:creationId xmlns:a16="http://schemas.microsoft.com/office/drawing/2014/main" id="{672254DF-BA03-F087-142C-D5F2FF36CC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3" b="11082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167561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fbeelding met grondbemalingspomp en afvoerslang die loost op de openbare weg">
            <a:extLst>
              <a:ext uri="{FF2B5EF4-FFF2-40B4-BE49-F238E27FC236}">
                <a16:creationId xmlns:a16="http://schemas.microsoft.com/office/drawing/2014/main" id="{4DA9926D-2E4E-ADDB-4AB6-4647648911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883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238062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E351C61-1AA6-8288-3B4C-5B2CE31A43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Informatiepunt Leefomgeving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B5664F5-814D-9483-D992-5915250876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7072" y="1888138"/>
            <a:ext cx="10515600" cy="4375502"/>
          </a:xfrm>
        </p:spPr>
        <p:txBody>
          <a:bodyPr>
            <a:normAutofit fontScale="92500" lnSpcReduction="20000"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nl-NL" dirty="0"/>
              <a:t>Het Informatiepunt Leefomgeving (IPLO) is het kenniscentrum van de overheid voor de Omgevingswet, het Omgevingsloket en de regels voor de fysieke leefomgeving – zoals bodem, bouwen, water en milieu. We werken vooral voor gemeenten, provincies, waterschappen, omgevingsdiensten en brancheorganisaties.</a:t>
            </a:r>
          </a:p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endParaRPr lang="nl-NL" dirty="0"/>
          </a:p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nl-NL" b="1" dirty="0"/>
              <a:t>Wat doet IPLO?</a:t>
            </a:r>
          </a:p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endParaRPr lang="nl-NL" dirty="0"/>
          </a:p>
          <a:p>
            <a:pPr marL="285750" lvl="0" indent="-285750" defTabSz="4572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nl-NL" dirty="0"/>
              <a:t>   Onze experts delen actuele informatie via de </a:t>
            </a:r>
            <a:r>
              <a:rPr lang="nl-NL" dirty="0">
                <a:solidFill>
                  <a:srgbClr val="0000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IPLO-website</a:t>
            </a:r>
            <a:endParaRPr lang="nl-NL" dirty="0">
              <a:solidFill>
                <a:srgbClr val="0000FF"/>
              </a:solidFill>
            </a:endParaRPr>
          </a:p>
          <a:p>
            <a:pPr marL="285750" lvl="0" indent="-285750" defTabSz="4572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endParaRPr lang="nl-NL" dirty="0">
              <a:solidFill>
                <a:prstClr val="black"/>
              </a:solidFill>
            </a:endParaRPr>
          </a:p>
          <a:p>
            <a:pPr marL="285750" lvl="0" indent="-285750" defTabSz="4572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nl-NL" dirty="0">
                <a:solidFill>
                  <a:prstClr val="black"/>
                </a:solidFill>
              </a:rPr>
              <a:t>   </a:t>
            </a:r>
            <a:r>
              <a:rPr lang="nl-NL" dirty="0"/>
              <a:t>Onze</a:t>
            </a:r>
            <a:r>
              <a:rPr lang="nl-NL" dirty="0">
                <a:solidFill>
                  <a:prstClr val="black"/>
                </a:solidFill>
              </a:rPr>
              <a:t> </a:t>
            </a:r>
            <a:r>
              <a:rPr lang="nl-NL" dirty="0">
                <a:solidFill>
                  <a:srgbClr val="0000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helpdesk</a:t>
            </a:r>
            <a:r>
              <a:rPr lang="nl-NL" dirty="0">
                <a:solidFill>
                  <a:prstClr val="black"/>
                </a:solidFill>
              </a:rPr>
              <a:t> </a:t>
            </a:r>
            <a:r>
              <a:rPr lang="nl-NL" dirty="0"/>
              <a:t>beantwoordt vragen van overheden, bedrijven en andere partijen</a:t>
            </a:r>
          </a:p>
          <a:p>
            <a:pPr marL="285750" lvl="0" indent="-285750" defTabSz="4572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endParaRPr lang="nl-NL" dirty="0"/>
          </a:p>
          <a:p>
            <a:pPr marL="285750" lvl="0" indent="-285750" defTabSz="4572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nl-NL" dirty="0"/>
              <a:t>   We brengen professionals met elkaar in contact via onze netwerken en delen kennis door het land</a:t>
            </a:r>
          </a:p>
          <a:p>
            <a:pPr marL="285750" lvl="0" indent="-285750" defTabSz="4572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endParaRPr lang="nl-NL" dirty="0"/>
          </a:p>
          <a:p>
            <a:pPr marL="285750" lvl="0" indent="-285750" defTabSz="4572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nl-NL" dirty="0"/>
              <a:t>   We signaleren knelpunten en wensen uit de praktijk en geven deze door aan beleidsmakers</a:t>
            </a:r>
          </a:p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endParaRPr lang="nl-NL" dirty="0"/>
          </a:p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nl-NL" dirty="0"/>
              <a:t>Wilt u meer weten? Bezoek dan de pagina </a:t>
            </a:r>
            <a:r>
              <a:rPr lang="nl-NL" dirty="0">
                <a:solidFill>
                  <a:srgbClr val="0000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Over IPLO</a:t>
            </a:r>
            <a:endParaRPr lang="nl-NL" dirty="0">
              <a:solidFill>
                <a:srgbClr val="0000FF"/>
              </a:solidFill>
            </a:endParaRPr>
          </a:p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nl-NL" dirty="0"/>
              <a:t>Blijf op de hoogte via onze nieuwsbrief: </a:t>
            </a:r>
            <a:r>
              <a:rPr lang="nl-NL" dirty="0">
                <a:solidFill>
                  <a:srgbClr val="0000FF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IPLO Nieuws</a:t>
            </a:r>
            <a:endParaRPr lang="nl-NL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00610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3">
            <a:extLst>
              <a:ext uri="{FF2B5EF4-FFF2-40B4-BE49-F238E27FC236}">
                <a16:creationId xmlns:a16="http://schemas.microsoft.com/office/drawing/2014/main" id="{6BA1F583-6930-8897-F2C1-8844C12E3F0E}"/>
              </a:ext>
            </a:extLst>
          </p:cNvPr>
          <p:cNvSpPr txBox="1"/>
          <p:nvPr/>
        </p:nvSpPr>
        <p:spPr>
          <a:xfrm>
            <a:off x="2397952" y="2825782"/>
            <a:ext cx="1701107" cy="261610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nl-NL" sz="1100" dirty="0">
                <a:solidFill>
                  <a:srgbClr val="1D7BC0"/>
                </a:solidFill>
                <a:latin typeface="Asap" pitchFamily="2" charset="77"/>
              </a:rPr>
              <a:t>Omgevingsprogramma’s</a:t>
            </a:r>
          </a:p>
        </p:txBody>
      </p:sp>
      <p:sp>
        <p:nvSpPr>
          <p:cNvPr id="4" name="Tekstvak 4">
            <a:extLst>
              <a:ext uri="{FF2B5EF4-FFF2-40B4-BE49-F238E27FC236}">
                <a16:creationId xmlns:a16="http://schemas.microsoft.com/office/drawing/2014/main" id="{07BEEA9A-CDEA-F846-6A19-3D0D259A6D0B}"/>
              </a:ext>
            </a:extLst>
          </p:cNvPr>
          <p:cNvSpPr txBox="1"/>
          <p:nvPr/>
        </p:nvSpPr>
        <p:spPr>
          <a:xfrm>
            <a:off x="1769003" y="3537929"/>
            <a:ext cx="1154483" cy="261610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nl-NL" sz="1100" dirty="0">
                <a:solidFill>
                  <a:srgbClr val="1D7BC0"/>
                </a:solidFill>
                <a:latin typeface="Asap" pitchFamily="2" charset="77"/>
              </a:rPr>
              <a:t>Omgevingsvisie</a:t>
            </a:r>
          </a:p>
        </p:txBody>
      </p:sp>
      <p:sp>
        <p:nvSpPr>
          <p:cNvPr id="5" name="Tekstvak 5">
            <a:extLst>
              <a:ext uri="{FF2B5EF4-FFF2-40B4-BE49-F238E27FC236}">
                <a16:creationId xmlns:a16="http://schemas.microsoft.com/office/drawing/2014/main" id="{20477177-A034-A31F-CD79-DB43869493A0}"/>
              </a:ext>
            </a:extLst>
          </p:cNvPr>
          <p:cNvSpPr txBox="1"/>
          <p:nvPr/>
        </p:nvSpPr>
        <p:spPr>
          <a:xfrm>
            <a:off x="1624035" y="3195863"/>
            <a:ext cx="1779654" cy="261610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nl-NL" sz="1100" dirty="0">
                <a:solidFill>
                  <a:srgbClr val="1D7BC0"/>
                </a:solidFill>
                <a:latin typeface="Asap" pitchFamily="2" charset="77"/>
              </a:rPr>
              <a:t>Samenwerkingsafspraken</a:t>
            </a:r>
          </a:p>
        </p:txBody>
      </p:sp>
      <p:sp>
        <p:nvSpPr>
          <p:cNvPr id="6" name="Tekstvak 6">
            <a:extLst>
              <a:ext uri="{FF2B5EF4-FFF2-40B4-BE49-F238E27FC236}">
                <a16:creationId xmlns:a16="http://schemas.microsoft.com/office/drawing/2014/main" id="{FBF1DDC8-ADCC-46B9-7956-D3CF6A2F3008}"/>
              </a:ext>
            </a:extLst>
          </p:cNvPr>
          <p:cNvSpPr txBox="1"/>
          <p:nvPr/>
        </p:nvSpPr>
        <p:spPr>
          <a:xfrm>
            <a:off x="6329082" y="2617694"/>
            <a:ext cx="1658471" cy="261610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 rtlCol="0" anchor="b">
            <a:spAutoFit/>
          </a:bodyPr>
          <a:lstStyle/>
          <a:p>
            <a:pPr algn="ctr"/>
            <a:r>
              <a:rPr lang="nl-NL" sz="1050" dirty="0" err="1">
                <a:solidFill>
                  <a:srgbClr val="2C5881"/>
                </a:solidFill>
                <a:latin typeface="Asap" pitchFamily="2" charset="77"/>
              </a:rPr>
              <a:t>Waterschapsverordening</a:t>
            </a:r>
            <a:endParaRPr lang="nl-NL" sz="1050" dirty="0">
              <a:solidFill>
                <a:srgbClr val="2C5881"/>
              </a:solidFill>
              <a:latin typeface="Asap" pitchFamily="2" charset="77"/>
            </a:endParaRPr>
          </a:p>
        </p:txBody>
      </p:sp>
      <p:sp>
        <p:nvSpPr>
          <p:cNvPr id="7" name="Tekstvak 7">
            <a:extLst>
              <a:ext uri="{FF2B5EF4-FFF2-40B4-BE49-F238E27FC236}">
                <a16:creationId xmlns:a16="http://schemas.microsoft.com/office/drawing/2014/main" id="{45372BD4-E26C-9185-1CAA-E770683AB735}"/>
              </a:ext>
            </a:extLst>
          </p:cNvPr>
          <p:cNvSpPr txBox="1"/>
          <p:nvPr/>
        </p:nvSpPr>
        <p:spPr>
          <a:xfrm>
            <a:off x="4733366" y="2988151"/>
            <a:ext cx="1129553" cy="261610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 rtlCol="0" anchor="b">
            <a:spAutoFit/>
          </a:bodyPr>
          <a:lstStyle/>
          <a:p>
            <a:pPr algn="ctr"/>
            <a:r>
              <a:rPr lang="nl-NL" sz="1050" dirty="0">
                <a:solidFill>
                  <a:srgbClr val="2C5881"/>
                </a:solidFill>
                <a:latin typeface="Asap" pitchFamily="2" charset="77"/>
              </a:rPr>
              <a:t>Omgevingsplan</a:t>
            </a:r>
          </a:p>
        </p:txBody>
      </p:sp>
      <p:sp>
        <p:nvSpPr>
          <p:cNvPr id="8" name="Tekstvak 8">
            <a:extLst>
              <a:ext uri="{FF2B5EF4-FFF2-40B4-BE49-F238E27FC236}">
                <a16:creationId xmlns:a16="http://schemas.microsoft.com/office/drawing/2014/main" id="{DA8937D1-ABFF-8E54-0D22-D75034C509E9}"/>
              </a:ext>
            </a:extLst>
          </p:cNvPr>
          <p:cNvSpPr txBox="1"/>
          <p:nvPr/>
        </p:nvSpPr>
        <p:spPr>
          <a:xfrm>
            <a:off x="5029204" y="3372000"/>
            <a:ext cx="833715" cy="253916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1050" dirty="0" err="1">
                <a:solidFill>
                  <a:srgbClr val="2C5881"/>
                </a:solidFill>
                <a:latin typeface="Asap" pitchFamily="2" charset="77"/>
              </a:rPr>
              <a:t>Bbl</a:t>
            </a:r>
            <a:r>
              <a:rPr lang="nl-NL" sz="1050" dirty="0">
                <a:solidFill>
                  <a:srgbClr val="2C5881"/>
                </a:solidFill>
                <a:latin typeface="Asap" pitchFamily="2" charset="77"/>
              </a:rPr>
              <a:t>* / Bal*</a:t>
            </a:r>
          </a:p>
        </p:txBody>
      </p:sp>
      <p:sp>
        <p:nvSpPr>
          <p:cNvPr id="9" name="Tekstvak 9">
            <a:extLst>
              <a:ext uri="{FF2B5EF4-FFF2-40B4-BE49-F238E27FC236}">
                <a16:creationId xmlns:a16="http://schemas.microsoft.com/office/drawing/2014/main" id="{628C5EF5-A1C6-6EE9-6A37-224E6AAF69BC}"/>
              </a:ext>
            </a:extLst>
          </p:cNvPr>
          <p:cNvSpPr txBox="1"/>
          <p:nvPr/>
        </p:nvSpPr>
        <p:spPr>
          <a:xfrm>
            <a:off x="6347016" y="2985247"/>
            <a:ext cx="1577784" cy="253916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1050" dirty="0">
                <a:solidFill>
                  <a:srgbClr val="2C5881"/>
                </a:solidFill>
                <a:latin typeface="Asap" pitchFamily="2" charset="77"/>
              </a:rPr>
              <a:t>Omgevingsverordening</a:t>
            </a:r>
          </a:p>
        </p:txBody>
      </p:sp>
      <p:sp>
        <p:nvSpPr>
          <p:cNvPr id="10" name="Tekstvak 10">
            <a:extLst>
              <a:ext uri="{FF2B5EF4-FFF2-40B4-BE49-F238E27FC236}">
                <a16:creationId xmlns:a16="http://schemas.microsoft.com/office/drawing/2014/main" id="{753C906C-9409-F86B-19B0-A681B415628A}"/>
              </a:ext>
            </a:extLst>
          </p:cNvPr>
          <p:cNvSpPr txBox="1"/>
          <p:nvPr/>
        </p:nvSpPr>
        <p:spPr>
          <a:xfrm>
            <a:off x="6347016" y="3345106"/>
            <a:ext cx="1165408" cy="253916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1050" dirty="0">
                <a:solidFill>
                  <a:srgbClr val="2C5881"/>
                </a:solidFill>
                <a:latin typeface="Asap" pitchFamily="2" charset="77"/>
              </a:rPr>
              <a:t>Projectbesluiten</a:t>
            </a:r>
          </a:p>
        </p:txBody>
      </p:sp>
      <p:sp>
        <p:nvSpPr>
          <p:cNvPr id="11" name="Tekstvak 11">
            <a:extLst>
              <a:ext uri="{FF2B5EF4-FFF2-40B4-BE49-F238E27FC236}">
                <a16:creationId xmlns:a16="http://schemas.microsoft.com/office/drawing/2014/main" id="{76B06B66-B604-E1DF-26AF-9B01F3120931}"/>
              </a:ext>
            </a:extLst>
          </p:cNvPr>
          <p:cNvSpPr txBox="1"/>
          <p:nvPr/>
        </p:nvSpPr>
        <p:spPr>
          <a:xfrm>
            <a:off x="8453716" y="2841812"/>
            <a:ext cx="1577785" cy="261610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 rtlCol="0" anchor="b">
            <a:spAutoFit/>
          </a:bodyPr>
          <a:lstStyle/>
          <a:p>
            <a:pPr algn="ctr"/>
            <a:r>
              <a:rPr lang="nl-NL" sz="1050" dirty="0">
                <a:solidFill>
                  <a:srgbClr val="DD7226"/>
                </a:solidFill>
                <a:latin typeface="Asap" pitchFamily="2" charset="77"/>
              </a:rPr>
              <a:t>Meldingen verwerken</a:t>
            </a:r>
          </a:p>
        </p:txBody>
      </p:sp>
      <p:sp>
        <p:nvSpPr>
          <p:cNvPr id="12" name="Tekstvak 12">
            <a:extLst>
              <a:ext uri="{FF2B5EF4-FFF2-40B4-BE49-F238E27FC236}">
                <a16:creationId xmlns:a16="http://schemas.microsoft.com/office/drawing/2014/main" id="{0C09CBB2-6C2A-3443-72AA-74B75D09441E}"/>
              </a:ext>
            </a:extLst>
          </p:cNvPr>
          <p:cNvSpPr txBox="1"/>
          <p:nvPr/>
        </p:nvSpPr>
        <p:spPr>
          <a:xfrm>
            <a:off x="8453716" y="3190165"/>
            <a:ext cx="1701107" cy="253916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 rtlCol="0" anchor="b">
            <a:spAutoFit/>
          </a:bodyPr>
          <a:lstStyle/>
          <a:p>
            <a:pPr algn="ctr"/>
            <a:r>
              <a:rPr lang="nl-NL" sz="1050" dirty="0">
                <a:solidFill>
                  <a:srgbClr val="DD7226"/>
                </a:solidFill>
                <a:latin typeface="Asap" pitchFamily="2" charset="77"/>
              </a:rPr>
              <a:t>Toezicht en handhaving</a:t>
            </a:r>
          </a:p>
        </p:txBody>
      </p:sp>
      <p:sp>
        <p:nvSpPr>
          <p:cNvPr id="13" name="Tekstvak 13">
            <a:extLst>
              <a:ext uri="{FF2B5EF4-FFF2-40B4-BE49-F238E27FC236}">
                <a16:creationId xmlns:a16="http://schemas.microsoft.com/office/drawing/2014/main" id="{BE16C59D-959B-5797-BE02-9979E387914F}"/>
              </a:ext>
            </a:extLst>
          </p:cNvPr>
          <p:cNvSpPr txBox="1"/>
          <p:nvPr/>
        </p:nvSpPr>
        <p:spPr>
          <a:xfrm>
            <a:off x="10275743" y="3190165"/>
            <a:ext cx="1577784" cy="415498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 rtlCol="0" anchor="b">
            <a:spAutoFit/>
          </a:bodyPr>
          <a:lstStyle/>
          <a:p>
            <a:r>
              <a:rPr lang="nl-NL" sz="1050" dirty="0">
                <a:solidFill>
                  <a:srgbClr val="DD7226"/>
                </a:solidFill>
                <a:latin typeface="Asap" pitchFamily="2" charset="77"/>
              </a:rPr>
              <a:t>Omgevingsprogramma uitvoeren</a:t>
            </a:r>
          </a:p>
        </p:txBody>
      </p:sp>
      <p:sp>
        <p:nvSpPr>
          <p:cNvPr id="14" name="Tekstvak 14">
            <a:extLst>
              <a:ext uri="{FF2B5EF4-FFF2-40B4-BE49-F238E27FC236}">
                <a16:creationId xmlns:a16="http://schemas.microsoft.com/office/drawing/2014/main" id="{A2745963-B9DE-CD6E-69F6-93533743FD74}"/>
              </a:ext>
            </a:extLst>
          </p:cNvPr>
          <p:cNvSpPr txBox="1"/>
          <p:nvPr/>
        </p:nvSpPr>
        <p:spPr>
          <a:xfrm>
            <a:off x="10154823" y="2841812"/>
            <a:ext cx="1577785" cy="261610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 rtlCol="0" anchor="b">
            <a:spAutoFit/>
          </a:bodyPr>
          <a:lstStyle/>
          <a:p>
            <a:pPr algn="ctr"/>
            <a:r>
              <a:rPr lang="nl-NL" sz="1050" dirty="0">
                <a:solidFill>
                  <a:srgbClr val="DD7226"/>
                </a:solidFill>
                <a:latin typeface="Asap" pitchFamily="2" charset="77"/>
              </a:rPr>
              <a:t>Aanvragen beoordelen</a:t>
            </a:r>
          </a:p>
        </p:txBody>
      </p:sp>
      <p:sp>
        <p:nvSpPr>
          <p:cNvPr id="15" name="Tekstvak 15">
            <a:extLst>
              <a:ext uri="{FF2B5EF4-FFF2-40B4-BE49-F238E27FC236}">
                <a16:creationId xmlns:a16="http://schemas.microsoft.com/office/drawing/2014/main" id="{23823A14-3DE9-3C86-E95E-22594610202F}"/>
              </a:ext>
            </a:extLst>
          </p:cNvPr>
          <p:cNvSpPr txBox="1"/>
          <p:nvPr/>
        </p:nvSpPr>
        <p:spPr>
          <a:xfrm>
            <a:off x="5862919" y="4715435"/>
            <a:ext cx="2013693" cy="261610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nl-NL" sz="1100" dirty="0">
                <a:solidFill>
                  <a:srgbClr val="388710"/>
                </a:solidFill>
                <a:latin typeface="Asap" pitchFamily="2" charset="77"/>
              </a:rPr>
              <a:t>Aanvragen en info ontvangen</a:t>
            </a:r>
          </a:p>
        </p:txBody>
      </p:sp>
      <p:sp>
        <p:nvSpPr>
          <p:cNvPr id="16" name="Tekstvak 16">
            <a:extLst>
              <a:ext uri="{FF2B5EF4-FFF2-40B4-BE49-F238E27FC236}">
                <a16:creationId xmlns:a16="http://schemas.microsoft.com/office/drawing/2014/main" id="{645893C4-6266-72F2-72D9-0DBFFAF6299A}"/>
              </a:ext>
            </a:extLst>
          </p:cNvPr>
          <p:cNvSpPr txBox="1"/>
          <p:nvPr/>
        </p:nvSpPr>
        <p:spPr>
          <a:xfrm>
            <a:off x="4703105" y="4715435"/>
            <a:ext cx="1066318" cy="261610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nl-NL" sz="1100" dirty="0">
                <a:solidFill>
                  <a:srgbClr val="388710"/>
                </a:solidFill>
                <a:latin typeface="Asap" pitchFamily="2" charset="77"/>
              </a:rPr>
              <a:t>Samenwerken</a:t>
            </a:r>
          </a:p>
        </p:txBody>
      </p:sp>
      <p:sp>
        <p:nvSpPr>
          <p:cNvPr id="17" name="Tekstvak 17">
            <a:extLst>
              <a:ext uri="{FF2B5EF4-FFF2-40B4-BE49-F238E27FC236}">
                <a16:creationId xmlns:a16="http://schemas.microsoft.com/office/drawing/2014/main" id="{E2BCD374-F841-1386-D252-1E9F647F5E3F}"/>
              </a:ext>
            </a:extLst>
          </p:cNvPr>
          <p:cNvSpPr txBox="1"/>
          <p:nvPr/>
        </p:nvSpPr>
        <p:spPr>
          <a:xfrm>
            <a:off x="4658250" y="5930097"/>
            <a:ext cx="1327608" cy="261610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nl-NL" sz="1100" dirty="0">
                <a:solidFill>
                  <a:srgbClr val="81BA16"/>
                </a:solidFill>
                <a:latin typeface="Asap" pitchFamily="2" charset="77"/>
              </a:rPr>
              <a:t>Vergunningscheck</a:t>
            </a:r>
          </a:p>
        </p:txBody>
      </p:sp>
      <p:sp>
        <p:nvSpPr>
          <p:cNvPr id="18" name="Tekstvak 18">
            <a:extLst>
              <a:ext uri="{FF2B5EF4-FFF2-40B4-BE49-F238E27FC236}">
                <a16:creationId xmlns:a16="http://schemas.microsoft.com/office/drawing/2014/main" id="{6B02D708-E48A-C936-2FD0-949AF7C0060C}"/>
              </a:ext>
            </a:extLst>
          </p:cNvPr>
          <p:cNvSpPr txBox="1"/>
          <p:nvPr/>
        </p:nvSpPr>
        <p:spPr>
          <a:xfrm>
            <a:off x="6101567" y="5930097"/>
            <a:ext cx="1342034" cy="261610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nl-NL" sz="1100" dirty="0">
                <a:solidFill>
                  <a:srgbClr val="81BA16"/>
                </a:solidFill>
                <a:latin typeface="Asap" pitchFamily="2" charset="77"/>
              </a:rPr>
              <a:t>Regels op de kaart</a:t>
            </a:r>
          </a:p>
        </p:txBody>
      </p:sp>
      <p:sp>
        <p:nvSpPr>
          <p:cNvPr id="19" name="Tekstvak 19">
            <a:extLst>
              <a:ext uri="{FF2B5EF4-FFF2-40B4-BE49-F238E27FC236}">
                <a16:creationId xmlns:a16="http://schemas.microsoft.com/office/drawing/2014/main" id="{D96A2251-CF88-A54E-25D6-DB27E1BB7C59}"/>
              </a:ext>
            </a:extLst>
          </p:cNvPr>
          <p:cNvSpPr txBox="1"/>
          <p:nvPr/>
        </p:nvSpPr>
        <p:spPr>
          <a:xfrm>
            <a:off x="4455459" y="6263425"/>
            <a:ext cx="1529586" cy="261610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nl-NL" sz="1100" dirty="0">
                <a:solidFill>
                  <a:srgbClr val="81BA16"/>
                </a:solidFill>
                <a:latin typeface="Asap" pitchFamily="2" charset="77"/>
              </a:rPr>
              <a:t>Maatregelen op maat</a:t>
            </a:r>
          </a:p>
        </p:txBody>
      </p:sp>
      <p:sp>
        <p:nvSpPr>
          <p:cNvPr id="20" name="Tekstvak 20">
            <a:extLst>
              <a:ext uri="{FF2B5EF4-FFF2-40B4-BE49-F238E27FC236}">
                <a16:creationId xmlns:a16="http://schemas.microsoft.com/office/drawing/2014/main" id="{698E1209-BEE0-362E-1174-F13FF09455E6}"/>
              </a:ext>
            </a:extLst>
          </p:cNvPr>
          <p:cNvSpPr txBox="1"/>
          <p:nvPr/>
        </p:nvSpPr>
        <p:spPr>
          <a:xfrm>
            <a:off x="6096000" y="6263425"/>
            <a:ext cx="1385316" cy="261610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nl-NL" sz="1100" dirty="0">
                <a:solidFill>
                  <a:srgbClr val="81BA16"/>
                </a:solidFill>
                <a:latin typeface="Asap" pitchFamily="2" charset="77"/>
              </a:rPr>
              <a:t>Aanvragen/melden</a:t>
            </a:r>
          </a:p>
        </p:txBody>
      </p:sp>
      <p:grpSp>
        <p:nvGrpSpPr>
          <p:cNvPr id="21" name="Groep 25">
            <a:extLst>
              <a:ext uri="{FF2B5EF4-FFF2-40B4-BE49-F238E27FC236}">
                <a16:creationId xmlns:a16="http://schemas.microsoft.com/office/drawing/2014/main" id="{56AB712A-9E90-A6B1-0349-36E5E4A57687}"/>
              </a:ext>
            </a:extLst>
          </p:cNvPr>
          <p:cNvGrpSpPr/>
          <p:nvPr/>
        </p:nvGrpSpPr>
        <p:grpSpPr>
          <a:xfrm>
            <a:off x="288432" y="2145531"/>
            <a:ext cx="1284138" cy="307076"/>
            <a:chOff x="288432" y="2145531"/>
            <a:chExt cx="1284138" cy="307076"/>
          </a:xfrm>
        </p:grpSpPr>
        <p:pic>
          <p:nvPicPr>
            <p:cNvPr id="22" name="Afbeelding 22">
              <a:extLst>
                <a:ext uri="{FF2B5EF4-FFF2-40B4-BE49-F238E27FC236}">
                  <a16:creationId xmlns:a16="http://schemas.microsoft.com/office/drawing/2014/main" id="{54A10289-A8BB-0514-C96E-67E86BEF8CD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88432" y="2145531"/>
              <a:ext cx="1284138" cy="307076"/>
            </a:xfrm>
            <a:prstGeom prst="rect">
              <a:avLst/>
            </a:prstGeom>
          </p:spPr>
        </p:pic>
        <p:sp>
          <p:nvSpPr>
            <p:cNvPr id="23" name="Tekstvak 24">
              <a:extLst>
                <a:ext uri="{FF2B5EF4-FFF2-40B4-BE49-F238E27FC236}">
                  <a16:creationId xmlns:a16="http://schemas.microsoft.com/office/drawing/2014/main" id="{8F4EEB57-D334-8DC2-D29A-B85C6C34F3CA}"/>
                </a:ext>
              </a:extLst>
            </p:cNvPr>
            <p:cNvSpPr txBox="1"/>
            <p:nvPr/>
          </p:nvSpPr>
          <p:spPr>
            <a:xfrm>
              <a:off x="288432" y="2172111"/>
              <a:ext cx="1095022" cy="2539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nl-NL" sz="1050" dirty="0">
                  <a:solidFill>
                    <a:schemeClr val="bg1"/>
                  </a:solidFill>
                  <a:latin typeface="Asap" pitchFamily="2" charset="77"/>
                </a:rPr>
                <a:t>Maatschappij</a:t>
              </a:r>
              <a:endParaRPr lang="nl-NL" sz="105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4" name="Groep 26">
            <a:extLst>
              <a:ext uri="{FF2B5EF4-FFF2-40B4-BE49-F238E27FC236}">
                <a16:creationId xmlns:a16="http://schemas.microsoft.com/office/drawing/2014/main" id="{11374C2A-344A-FB4A-290A-5933FEEF36F5}"/>
              </a:ext>
            </a:extLst>
          </p:cNvPr>
          <p:cNvGrpSpPr/>
          <p:nvPr/>
        </p:nvGrpSpPr>
        <p:grpSpPr>
          <a:xfrm>
            <a:off x="288432" y="2563220"/>
            <a:ext cx="1284138" cy="307076"/>
            <a:chOff x="288432" y="2145531"/>
            <a:chExt cx="1284138" cy="307076"/>
          </a:xfrm>
        </p:grpSpPr>
        <p:pic>
          <p:nvPicPr>
            <p:cNvPr id="25" name="Afbeelding 27">
              <a:extLst>
                <a:ext uri="{FF2B5EF4-FFF2-40B4-BE49-F238E27FC236}">
                  <a16:creationId xmlns:a16="http://schemas.microsoft.com/office/drawing/2014/main" id="{A3ECD245-8702-1C09-543A-4C5C21C7261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88432" y="2145531"/>
              <a:ext cx="1284138" cy="307076"/>
            </a:xfrm>
            <a:prstGeom prst="rect">
              <a:avLst/>
            </a:prstGeom>
          </p:spPr>
        </p:pic>
        <p:sp>
          <p:nvSpPr>
            <p:cNvPr id="26" name="Tekstvak 28">
              <a:extLst>
                <a:ext uri="{FF2B5EF4-FFF2-40B4-BE49-F238E27FC236}">
                  <a16:creationId xmlns:a16="http://schemas.microsoft.com/office/drawing/2014/main" id="{E230D809-A71B-B53D-CFA1-E557B1FB7747}"/>
                </a:ext>
              </a:extLst>
            </p:cNvPr>
            <p:cNvSpPr txBox="1"/>
            <p:nvPr/>
          </p:nvSpPr>
          <p:spPr>
            <a:xfrm>
              <a:off x="288432" y="2172111"/>
              <a:ext cx="1095022" cy="2539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nl-NL" sz="1050" dirty="0">
                  <a:solidFill>
                    <a:schemeClr val="bg1"/>
                  </a:solidFill>
                  <a:latin typeface="Asap" pitchFamily="2" charset="77"/>
                </a:rPr>
                <a:t>Politiek</a:t>
              </a:r>
              <a:endParaRPr lang="nl-NL" sz="105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7" name="Groep 29">
            <a:extLst>
              <a:ext uri="{FF2B5EF4-FFF2-40B4-BE49-F238E27FC236}">
                <a16:creationId xmlns:a16="http://schemas.microsoft.com/office/drawing/2014/main" id="{CF8BC400-B84A-FE30-1854-5F4CFF614120}"/>
              </a:ext>
            </a:extLst>
          </p:cNvPr>
          <p:cNvGrpSpPr/>
          <p:nvPr/>
        </p:nvGrpSpPr>
        <p:grpSpPr>
          <a:xfrm>
            <a:off x="288432" y="2969620"/>
            <a:ext cx="1284138" cy="307076"/>
            <a:chOff x="288432" y="2145531"/>
            <a:chExt cx="1284138" cy="307076"/>
          </a:xfrm>
        </p:grpSpPr>
        <p:pic>
          <p:nvPicPr>
            <p:cNvPr id="28" name="Afbeelding 30">
              <a:extLst>
                <a:ext uri="{FF2B5EF4-FFF2-40B4-BE49-F238E27FC236}">
                  <a16:creationId xmlns:a16="http://schemas.microsoft.com/office/drawing/2014/main" id="{6D73DCC2-5691-838B-5D7E-78AFB11CE02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88432" y="2145531"/>
              <a:ext cx="1284138" cy="307076"/>
            </a:xfrm>
            <a:prstGeom prst="rect">
              <a:avLst/>
            </a:prstGeom>
          </p:spPr>
        </p:pic>
        <p:sp>
          <p:nvSpPr>
            <p:cNvPr id="29" name="Tekstvak 31">
              <a:extLst>
                <a:ext uri="{FF2B5EF4-FFF2-40B4-BE49-F238E27FC236}">
                  <a16:creationId xmlns:a16="http://schemas.microsoft.com/office/drawing/2014/main" id="{9AD6453B-A310-1649-B615-F6DFBBCCD660}"/>
                </a:ext>
              </a:extLst>
            </p:cNvPr>
            <p:cNvSpPr txBox="1"/>
            <p:nvPr/>
          </p:nvSpPr>
          <p:spPr>
            <a:xfrm>
              <a:off x="288432" y="2172111"/>
              <a:ext cx="1095022" cy="2539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nl-NL" sz="1050" dirty="0">
                  <a:solidFill>
                    <a:schemeClr val="bg1"/>
                  </a:solidFill>
                  <a:latin typeface="Asap" pitchFamily="2" charset="77"/>
                </a:rPr>
                <a:t>Monitoring</a:t>
              </a:r>
              <a:endParaRPr lang="nl-NL" sz="105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0" name="Groep 32">
            <a:extLst>
              <a:ext uri="{FF2B5EF4-FFF2-40B4-BE49-F238E27FC236}">
                <a16:creationId xmlns:a16="http://schemas.microsoft.com/office/drawing/2014/main" id="{14691CCC-3677-28B9-E852-65C9C07681E4}"/>
              </a:ext>
            </a:extLst>
          </p:cNvPr>
          <p:cNvGrpSpPr/>
          <p:nvPr/>
        </p:nvGrpSpPr>
        <p:grpSpPr>
          <a:xfrm>
            <a:off x="288432" y="3398597"/>
            <a:ext cx="1284138" cy="307076"/>
            <a:chOff x="288432" y="2145531"/>
            <a:chExt cx="1284138" cy="307076"/>
          </a:xfrm>
        </p:grpSpPr>
        <p:pic>
          <p:nvPicPr>
            <p:cNvPr id="31" name="Afbeelding 33">
              <a:extLst>
                <a:ext uri="{FF2B5EF4-FFF2-40B4-BE49-F238E27FC236}">
                  <a16:creationId xmlns:a16="http://schemas.microsoft.com/office/drawing/2014/main" id="{69ACAD76-3563-A999-7888-238D6559D0B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88432" y="2145531"/>
              <a:ext cx="1284138" cy="307076"/>
            </a:xfrm>
            <a:prstGeom prst="rect">
              <a:avLst/>
            </a:prstGeom>
          </p:spPr>
        </p:pic>
        <p:sp>
          <p:nvSpPr>
            <p:cNvPr id="32" name="Tekstvak 34">
              <a:extLst>
                <a:ext uri="{FF2B5EF4-FFF2-40B4-BE49-F238E27FC236}">
                  <a16:creationId xmlns:a16="http://schemas.microsoft.com/office/drawing/2014/main" id="{DD24E1F8-B029-52AF-9468-1AC24E4E6107}"/>
                </a:ext>
              </a:extLst>
            </p:cNvPr>
            <p:cNvSpPr txBox="1"/>
            <p:nvPr/>
          </p:nvSpPr>
          <p:spPr>
            <a:xfrm>
              <a:off x="288432" y="2172111"/>
              <a:ext cx="1095022" cy="2539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nl-NL" sz="1050" dirty="0">
                  <a:solidFill>
                    <a:schemeClr val="bg1"/>
                  </a:solidFill>
                  <a:latin typeface="Asap" pitchFamily="2" charset="77"/>
                </a:rPr>
                <a:t>Evaluatie</a:t>
              </a:r>
              <a:endParaRPr lang="nl-NL" sz="105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949880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43B9140-C3AA-C31A-0DA7-6CE5A92BC3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Wat zijn activiteiten?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9F68105-889A-CCAB-3C40-6B74089165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7072" y="2179638"/>
            <a:ext cx="10970088" cy="4065714"/>
          </a:xfrm>
        </p:spPr>
        <p:txBody>
          <a:bodyPr>
            <a:normAutofit fontScale="40000" lnSpcReduction="20000"/>
          </a:bodyPr>
          <a:lstStyle/>
          <a:p>
            <a:r>
              <a:rPr lang="nl-NL" sz="6000" dirty="0"/>
              <a:t>De Omgevingswet gaat over (artikel 1.2, lid 1):</a:t>
            </a:r>
            <a:br>
              <a:rPr lang="nl-NL" sz="6000" dirty="0"/>
            </a:br>
            <a:r>
              <a:rPr lang="nl-NL" sz="6000" dirty="0"/>
              <a:t>a. de fysieke leefomgeving</a:t>
            </a:r>
            <a:br>
              <a:rPr lang="nl-NL" sz="6000" dirty="0"/>
            </a:br>
            <a:r>
              <a:rPr lang="nl-NL" sz="6000" dirty="0"/>
              <a:t>b. activiteiten die gevolgen hebben of kunnen hebben voor de fysieke leefomgeving</a:t>
            </a:r>
          </a:p>
          <a:p>
            <a:endParaRPr lang="nl-NL" sz="6000" dirty="0"/>
          </a:p>
          <a:p>
            <a:r>
              <a:rPr lang="nl-NL" sz="6000" dirty="0"/>
              <a:t>De Omgevingswet geeft geen begripsomschrijving van ‘activiteit’, wel van ‘project’:</a:t>
            </a:r>
            <a:br>
              <a:rPr lang="nl-NL" sz="6000" dirty="0"/>
            </a:br>
            <a:r>
              <a:rPr lang="nl-NL" sz="6000" dirty="0"/>
              <a:t>a. het bouwen van bouwwerken of de totstandkoming van installaties of werken</a:t>
            </a:r>
            <a:br>
              <a:rPr lang="nl-NL" sz="6000" dirty="0"/>
            </a:br>
            <a:r>
              <a:rPr lang="nl-NL" sz="6000" dirty="0"/>
              <a:t>b. andere </a:t>
            </a:r>
            <a:r>
              <a:rPr lang="nl-NL" sz="6000" u="sng" dirty="0"/>
              <a:t>activiteiten</a:t>
            </a:r>
            <a:r>
              <a:rPr lang="nl-NL" sz="6000" dirty="0"/>
              <a:t> in de fysieke leefomgeving, inclusief activiteiten voor de winning van delfstoffen</a:t>
            </a:r>
          </a:p>
          <a:p>
            <a:endParaRPr lang="nl-NL" sz="6000" dirty="0"/>
          </a:p>
          <a:p>
            <a:r>
              <a:rPr lang="nl-NL" sz="6000" dirty="0"/>
              <a:t>Bestuursorganen kunnen activiteiten benoemen, definiëren en daaraan regels verbinden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472861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640F5B-C858-7C91-F6EF-4424F88124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Regels over activiteiten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013E05C-2229-B7D8-CDB1-272C420CE6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7072" y="2179638"/>
            <a:ext cx="10515600" cy="4065714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/>
              <a:t>Algemene zorgplicht</a:t>
            </a:r>
            <a:br>
              <a:rPr lang="nl-NL" sz="2400" dirty="0"/>
            </a:br>
            <a:r>
              <a:rPr lang="nl-NL" sz="2400" dirty="0"/>
              <a:t>de handeling wordt niet specifiek benoemd, er zijn geen regels voor de activiteit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/>
              <a:t>Algemene regels</a:t>
            </a:r>
            <a:br>
              <a:rPr lang="nl-NL" sz="2400" dirty="0"/>
            </a:br>
            <a:r>
              <a:rPr lang="nl-NL" sz="2400" dirty="0"/>
              <a:t>door Rijk, provincie, gemeente of waterschap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/>
              <a:t>Specifieke zorgplicht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/>
              <a:t>Meldingsplicht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/>
              <a:t>Vergunningplicht</a:t>
            </a:r>
          </a:p>
        </p:txBody>
      </p:sp>
    </p:spTree>
    <p:extLst>
      <p:ext uri="{BB962C8B-B14F-4D97-AF65-F5344CB8AC3E}">
        <p14:creationId xmlns:p14="http://schemas.microsoft.com/office/powerpoint/2010/main" val="26330480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98FD030-BA01-7B4B-9E96-910F0181F8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Bijzondere vormen regels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1305D47-CCD4-B6DA-6E03-7CFFE4CE4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7072" y="1914462"/>
            <a:ext cx="10515600" cy="4321746"/>
          </a:xfrm>
        </p:spPr>
        <p:txBody>
          <a:bodyPr>
            <a:normAutofit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/>
              <a:t>Maatwerkregels (artikel 4.6 Omgevingswet)</a:t>
            </a:r>
            <a:br>
              <a:rPr lang="nl-NL" sz="2400" dirty="0"/>
            </a:br>
            <a:r>
              <a:rPr lang="nl-NL" sz="2400" dirty="0"/>
              <a:t>specificatie van een algemene regel van een hoger bestuursorgaan</a:t>
            </a:r>
            <a:br>
              <a:rPr lang="nl-NL" sz="2400" dirty="0"/>
            </a:br>
            <a:r>
              <a:rPr lang="nl-NL" sz="2400" dirty="0"/>
              <a:t>krijgt vorm als algemene regel in instrument decentraal bestuursorgaan</a:t>
            </a:r>
            <a:br>
              <a:rPr lang="nl-NL" sz="2400" dirty="0"/>
            </a:br>
            <a:r>
              <a:rPr lang="nl-NL" sz="2400" dirty="0"/>
              <a:t>geldt voor alle activiteiten binnen het werkingsgebied van de maatwerkregel</a:t>
            </a:r>
            <a:br>
              <a:rPr lang="nl-NL" sz="2400" dirty="0"/>
            </a:br>
            <a:r>
              <a:rPr lang="nl-NL" sz="2400" dirty="0"/>
              <a:t>alleen toegestaan binnen randvoorwaarden hoger bestuursorgaan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/>
              <a:t>Maatwerkvoorschrift (artikel 4.5 Omgevingswet)</a:t>
            </a:r>
            <a:br>
              <a:rPr lang="nl-NL" sz="2400" dirty="0"/>
            </a:br>
            <a:r>
              <a:rPr lang="nl-NL" sz="2400" dirty="0"/>
              <a:t>specificatie van een algemene regel van een bestuursorgaan</a:t>
            </a:r>
            <a:br>
              <a:rPr lang="nl-NL" sz="2400" dirty="0"/>
            </a:br>
            <a:r>
              <a:rPr lang="nl-NL" sz="2400" dirty="0"/>
              <a:t>krijgt vorm in een maatwerkbesluit of een vergunningvoorschrift</a:t>
            </a:r>
            <a:br>
              <a:rPr lang="nl-NL" sz="2400" dirty="0"/>
            </a:br>
            <a:r>
              <a:rPr lang="nl-NL" sz="2400" dirty="0"/>
              <a:t>geldt voor degene tot wie het maatwerkbesluit of vergunning is gericht</a:t>
            </a:r>
            <a:br>
              <a:rPr lang="nl-NL" sz="2400" dirty="0"/>
            </a:br>
            <a:r>
              <a:rPr lang="nl-NL" sz="2400" dirty="0"/>
              <a:t>alleen toegestaan binnen randvoorwaarden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/>
              <a:t>Gelijkwaardige maatregel (artikel 4.7 Omgevingswet)</a:t>
            </a:r>
            <a:br>
              <a:rPr lang="nl-NL" sz="2400" dirty="0"/>
            </a:br>
            <a:r>
              <a:rPr lang="nl-NL" sz="2400" dirty="0"/>
              <a:t>alternatief voor een maatregel die bij algemene regel is voorgeschreven</a:t>
            </a:r>
            <a:br>
              <a:rPr lang="nl-NL" sz="2400" dirty="0"/>
            </a:br>
            <a:r>
              <a:rPr lang="nl-NL" sz="2400" dirty="0"/>
              <a:t>krijgt vorm in een toestemming op verzoek van degene die de activiteit </a:t>
            </a:r>
            <a:r>
              <a:rPr lang="nl-NL" sz="2400" dirty="0" err="1"/>
              <a:t>vericht</a:t>
            </a:r>
            <a:r>
              <a:rPr lang="nl-NL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669519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7CA3C7C-34EB-D6DB-2090-2680F856D4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Welk bestuursorgaan stelt regels?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9CAA798-B966-B7FE-D0B5-290864CCD6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7072" y="1956816"/>
            <a:ext cx="10515600" cy="4261104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/>
              <a:t>In beginsels bestuursorgaan van de gemeente (artikel 2.3, lid 1, Omgevingswet)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/>
              <a:t>Een bestuursorgaan van het rijk, alleen als dat nodig is:</a:t>
            </a:r>
          </a:p>
          <a:p>
            <a:pPr marL="914400" lvl="1" indent="-457200">
              <a:buAutoNum type="alphaLcPeriod"/>
            </a:pPr>
            <a:r>
              <a:rPr lang="nl-NL" sz="2400" dirty="0">
                <a:solidFill>
                  <a:schemeClr val="accent1"/>
                </a:solidFill>
              </a:rPr>
              <a:t>met het oog op een provinciaal of nationaal belang dat niet op een doeltreffende en doelmatige wijze door het gemeentebestuur kan worden behartigd</a:t>
            </a:r>
          </a:p>
          <a:p>
            <a:pPr marL="914400" lvl="1" indent="-457200">
              <a:buAutoNum type="alphaLcPeriod"/>
            </a:pPr>
            <a:r>
              <a:rPr lang="nl-NL" sz="2400" dirty="0">
                <a:solidFill>
                  <a:schemeClr val="accent1"/>
                </a:solidFill>
              </a:rPr>
              <a:t>voor een doelmatige en doeltreffende uitvoering van taken en bevoegdheden op grond van de Omgevingswet of de uitvoering van een internationaalrechtelijke verplichting</a:t>
            </a:r>
          </a:p>
          <a:p>
            <a:pPr lvl="1"/>
            <a:r>
              <a:rPr lang="nl-NL" sz="2400" dirty="0">
                <a:solidFill>
                  <a:schemeClr val="accent1"/>
                </a:solidFill>
              </a:rPr>
              <a:t>(artikel 2.3, lid 2 en 3, Omgevingswet)</a:t>
            </a:r>
          </a:p>
          <a:p>
            <a:pPr marL="342000" lvl="1" indent="-3429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chemeClr val="accent1"/>
                </a:solidFill>
              </a:rPr>
              <a:t>Bestuursorgaan van het waterschap</a:t>
            </a:r>
            <a:br>
              <a:rPr lang="nl-NL" sz="2400" dirty="0">
                <a:solidFill>
                  <a:schemeClr val="accent1"/>
                </a:solidFill>
              </a:rPr>
            </a:br>
            <a:r>
              <a:rPr lang="nl-NL" sz="2400" dirty="0">
                <a:solidFill>
                  <a:schemeClr val="accent1"/>
                </a:solidFill>
              </a:rPr>
              <a:t>met het oog op uitvoering taken waterschap</a:t>
            </a:r>
          </a:p>
        </p:txBody>
      </p:sp>
    </p:spTree>
    <p:extLst>
      <p:ext uri="{BB962C8B-B14F-4D97-AF65-F5344CB8AC3E}">
        <p14:creationId xmlns:p14="http://schemas.microsoft.com/office/powerpoint/2010/main" val="17902798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D0C842B-F8FA-A764-D069-0FDB1146B4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Taken voor de fysieke leefomgeving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4BD659A-73BA-56D4-496B-2122B1C44C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7072" y="2179638"/>
            <a:ext cx="10515600" cy="3818826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/>
              <a:t>Taken gemeente (artikel 2.16 Omgevingswet)</a:t>
            </a:r>
            <a:br>
              <a:rPr lang="nl-NL" sz="2400" dirty="0"/>
            </a:br>
            <a:endParaRPr lang="nl-NL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/>
              <a:t>Taken provincie (artikel 2.17 Omgevingswet)</a:t>
            </a:r>
            <a:br>
              <a:rPr lang="nl-NL" sz="2400" dirty="0"/>
            </a:br>
            <a:endParaRPr lang="nl-NL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/>
              <a:t>Taken Rijk (artikel 2.18 Omgevingswet)</a:t>
            </a:r>
            <a:br>
              <a:rPr lang="nl-NL" sz="2400" dirty="0"/>
            </a:br>
            <a:endParaRPr lang="nl-NL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/>
              <a:t>Taken waterschap (artikel 2.19 Omgevingswet)</a:t>
            </a:r>
          </a:p>
        </p:txBody>
      </p:sp>
    </p:spTree>
    <p:extLst>
      <p:ext uri="{BB962C8B-B14F-4D97-AF65-F5344CB8AC3E}">
        <p14:creationId xmlns:p14="http://schemas.microsoft.com/office/powerpoint/2010/main" val="27357052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89C78B8-E23A-AEF9-FD04-B26A6D5D87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Vindplaats regels over activiteiten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C7F3AA6-53D7-2782-2D81-F9199CFF66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7072" y="1888138"/>
            <a:ext cx="10515600" cy="4293206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/>
              <a:t>Gemeente</a:t>
            </a:r>
            <a:br>
              <a:rPr lang="nl-NL" sz="2400" dirty="0"/>
            </a:br>
            <a:r>
              <a:rPr lang="nl-NL" sz="2400" dirty="0"/>
              <a:t>omgevingsplan</a:t>
            </a:r>
            <a:br>
              <a:rPr lang="nl-NL" sz="2400" dirty="0"/>
            </a:br>
            <a:endParaRPr lang="nl-NL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/>
              <a:t>Provincie</a:t>
            </a:r>
            <a:br>
              <a:rPr lang="nl-NL" sz="2400" dirty="0"/>
            </a:br>
            <a:r>
              <a:rPr lang="nl-NL" sz="2400" dirty="0"/>
              <a:t>omgevingsverordening</a:t>
            </a:r>
            <a:br>
              <a:rPr lang="nl-NL" sz="2400" dirty="0"/>
            </a:br>
            <a:endParaRPr lang="nl-NL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/>
              <a:t>Rijk</a:t>
            </a:r>
            <a:br>
              <a:rPr lang="nl-NL" sz="2400" dirty="0"/>
            </a:br>
            <a:r>
              <a:rPr lang="nl-NL" sz="2400" dirty="0"/>
              <a:t>Omgevingswet, Bal, </a:t>
            </a:r>
            <a:r>
              <a:rPr lang="nl-NL" sz="2400" dirty="0" err="1"/>
              <a:t>Bbl</a:t>
            </a:r>
            <a:r>
              <a:rPr lang="nl-NL" sz="2400" dirty="0"/>
              <a:t>, Bkl, Omgevingsregeling</a:t>
            </a:r>
            <a:br>
              <a:rPr lang="nl-NL" sz="2400" dirty="0"/>
            </a:br>
            <a:endParaRPr lang="nl-NL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/>
              <a:t>Waterschap</a:t>
            </a:r>
            <a:br>
              <a:rPr lang="nl-NL" sz="2400" dirty="0"/>
            </a:br>
            <a:r>
              <a:rPr lang="nl-NL" sz="2400" dirty="0" err="1"/>
              <a:t>waterschapsverordening</a:t>
            </a:r>
            <a:endParaRPr lang="nl-NL" sz="2400" dirty="0"/>
          </a:p>
        </p:txBody>
      </p:sp>
    </p:spTree>
    <p:extLst>
      <p:ext uri="{BB962C8B-B14F-4D97-AF65-F5344CB8AC3E}">
        <p14:creationId xmlns:p14="http://schemas.microsoft.com/office/powerpoint/2010/main" val="14189624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IPLO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2B5782"/>
      </a:accent1>
      <a:accent2>
        <a:srgbClr val="265938"/>
      </a:accent2>
      <a:accent3>
        <a:srgbClr val="E07000"/>
      </a:accent3>
      <a:accent4>
        <a:srgbClr val="6BA6D9"/>
      </a:accent4>
      <a:accent5>
        <a:srgbClr val="4EA72E"/>
      </a:accent5>
      <a:accent6>
        <a:srgbClr val="E1EDDB"/>
      </a:accent6>
      <a:hlink>
        <a:srgbClr val="467886"/>
      </a:hlink>
      <a:folHlink>
        <a:srgbClr val="96607D"/>
      </a:folHlink>
    </a:clrScheme>
    <a:fontScheme name="IPLO template">
      <a:majorFont>
        <a:latin typeface="Asap"/>
        <a:ea typeface=""/>
        <a:cs typeface=""/>
      </a:majorFont>
      <a:minorFont>
        <a:latin typeface="Asap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Metadata/LabelInfo.xml><?xml version="1.0" encoding="utf-8"?>
<clbl:labelList xmlns:clbl="http://schemas.microsoft.com/office/2020/mipLabelMetadata">
  <clbl:label id="{37276b06-72c2-4081-996b-9af57fe26b63}" enabled="1" method="Standard" siteId="{ac843cea-7a2b-4dc6-9f37-919c3e210fed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268</TotalTime>
  <Words>783</Words>
  <Application>Microsoft Office PowerPoint</Application>
  <PresentationFormat>Breedbeeld</PresentationFormat>
  <Paragraphs>84</Paragraphs>
  <Slides>27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27</vt:i4>
      </vt:variant>
    </vt:vector>
  </HeadingPairs>
  <TitlesOfParts>
    <vt:vector size="33" baseType="lpstr">
      <vt:lpstr>Aptos</vt:lpstr>
      <vt:lpstr>Arial</vt:lpstr>
      <vt:lpstr>Asap</vt:lpstr>
      <vt:lpstr>Asap Medium</vt:lpstr>
      <vt:lpstr>Asap SemiBold</vt:lpstr>
      <vt:lpstr>Office Theme</vt:lpstr>
      <vt:lpstr>SCHAKELDAGEN</vt:lpstr>
      <vt:lpstr>Activiteiten onder de Omgevingswet - de theorie achter ‘regels over activiteiten - de praktijk van het herkennen van activiteiten</vt:lpstr>
      <vt:lpstr>PowerPoint-presentatie</vt:lpstr>
      <vt:lpstr>Wat zijn activiteiten?</vt:lpstr>
      <vt:lpstr>Regels over activiteiten</vt:lpstr>
      <vt:lpstr>Bijzondere vormen regels</vt:lpstr>
      <vt:lpstr>Welk bestuursorgaan stelt regels?</vt:lpstr>
      <vt:lpstr>Taken voor de fysieke leefomgeving</vt:lpstr>
      <vt:lpstr>Vindplaats regels over activiteiten</vt:lpstr>
      <vt:lpstr>Activiteiten herkennen</vt:lpstr>
      <vt:lpstr>De dagelijkse praktijk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Informatiepunt Leefomgeving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Silver Wozniak</dc:creator>
  <cp:lastModifiedBy>Dool, Jan van den (RWS WVL)</cp:lastModifiedBy>
  <cp:revision>30</cp:revision>
  <dcterms:created xsi:type="dcterms:W3CDTF">2026-04-03T10:56:03Z</dcterms:created>
  <dcterms:modified xsi:type="dcterms:W3CDTF">2026-06-16T13:33:40Z</dcterms:modified>
</cp:coreProperties>
</file>