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259" r:id="rId3"/>
    <p:sldId id="257" r:id="rId4"/>
    <p:sldId id="261" r:id="rId5"/>
    <p:sldId id="264" r:id="rId6"/>
    <p:sldId id="268" r:id="rId7"/>
    <p:sldId id="265" r:id="rId8"/>
    <p:sldId id="266" r:id="rId9"/>
    <p:sldId id="267" r:id="rId10"/>
    <p:sldId id="269" r:id="rId11"/>
    <p:sldId id="270" r:id="rId12"/>
    <p:sldId id="262" r:id="rId13"/>
    <p:sldId id="271" r:id="rId14"/>
    <p:sldId id="272" r:id="rId15"/>
    <p:sldId id="273" r:id="rId16"/>
    <p:sldId id="274" r:id="rId17"/>
    <p:sldId id="27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24" autoAdjust="0"/>
    <p:restoredTop sz="72955" autoAdjust="0"/>
  </p:normalViewPr>
  <p:slideViewPr>
    <p:cSldViewPr snapToGrid="0">
      <p:cViewPr>
        <p:scale>
          <a:sx n="90" d="100"/>
          <a:sy n="90" d="100"/>
        </p:scale>
        <p:origin x="66" y="-258"/>
      </p:cViewPr>
      <p:guideLst>
        <p:guide orient="horz" pos="482"/>
        <p:guide pos="4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90695-2972-CF4A-AD8E-B3BED2FEDBA1}" type="datetimeFigureOut">
              <a:rPr lang="nl-NL" smtClean="0"/>
              <a:t>22-6-2026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F3FA3-F7C9-0B4A-B901-3FF01BA064D0}" type="slidenum">
              <a:rPr lang="nl-NL" smtClean="0"/>
              <a:t>‹nr.›</a:t>
            </a:fld>
            <a:endParaRPr lang="nl-NL"/>
          </a:p>
        </p:txBody>
      </p:sp>
    </p:spTree>
    <p:extLst>
      <p:ext uri="{BB962C8B-B14F-4D97-AF65-F5344CB8AC3E}">
        <p14:creationId xmlns:p14="http://schemas.microsoft.com/office/powerpoint/2010/main" val="360170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a:t>
            </a:fld>
            <a:endParaRPr lang="nl-NL"/>
          </a:p>
        </p:txBody>
      </p:sp>
    </p:spTree>
    <p:extLst>
      <p:ext uri="{BB962C8B-B14F-4D97-AF65-F5344CB8AC3E}">
        <p14:creationId xmlns:p14="http://schemas.microsoft.com/office/powerpoint/2010/main" val="4231778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10</a:t>
            </a:fld>
            <a:endParaRPr lang="nl-NL"/>
          </a:p>
        </p:txBody>
      </p:sp>
    </p:spTree>
    <p:extLst>
      <p:ext uri="{BB962C8B-B14F-4D97-AF65-F5344CB8AC3E}">
        <p14:creationId xmlns:p14="http://schemas.microsoft.com/office/powerpoint/2010/main" val="43808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82FD9-2ECE-0B8F-85A5-B99DC5E855D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8439DCA-1BBF-1985-DC44-E751C92DA32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88F5090-7ACE-37B0-88EC-8AE3B07B0EB8}"/>
              </a:ext>
            </a:extLst>
          </p:cNvPr>
          <p:cNvSpPr>
            <a:spLocks noGrp="1"/>
          </p:cNvSpPr>
          <p:nvPr>
            <p:ph type="body" idx="1"/>
          </p:nvPr>
        </p:nvSpPr>
        <p:spPr/>
        <p:txBody>
          <a:bodyPr/>
          <a:lstStyle/>
          <a:p>
            <a:pPr marL="914400" lvl="2" indent="0">
              <a:buFont typeface="Arial" panose="020B0604020202020204" pitchFamily="34" charset="0"/>
              <a:buNone/>
            </a:pPr>
            <a:endParaRPr lang="nl-NL" dirty="0">
              <a:highlight>
                <a:srgbClr val="FFFF00"/>
              </a:highlight>
            </a:endParaRPr>
          </a:p>
        </p:txBody>
      </p:sp>
      <p:sp>
        <p:nvSpPr>
          <p:cNvPr id="4" name="Tijdelijke aanduiding voor dianummer 3">
            <a:extLst>
              <a:ext uri="{FF2B5EF4-FFF2-40B4-BE49-F238E27FC236}">
                <a16:creationId xmlns:a16="http://schemas.microsoft.com/office/drawing/2014/main" id="{DE739D0B-2F4D-7C34-33C0-FC4041676F84}"/>
              </a:ext>
            </a:extLst>
          </p:cNvPr>
          <p:cNvSpPr>
            <a:spLocks noGrp="1"/>
          </p:cNvSpPr>
          <p:nvPr>
            <p:ph type="sldNum" sz="quarter" idx="5"/>
          </p:nvPr>
        </p:nvSpPr>
        <p:spPr/>
        <p:txBody>
          <a:bodyPr/>
          <a:lstStyle/>
          <a:p>
            <a:fld id="{BDBF3FA3-F7C9-0B4A-B901-3FF01BA064D0}" type="slidenum">
              <a:rPr lang="nl-NL" smtClean="0"/>
              <a:t>11</a:t>
            </a:fld>
            <a:endParaRPr lang="nl-NL"/>
          </a:p>
        </p:txBody>
      </p:sp>
    </p:spTree>
    <p:extLst>
      <p:ext uri="{BB962C8B-B14F-4D97-AF65-F5344CB8AC3E}">
        <p14:creationId xmlns:p14="http://schemas.microsoft.com/office/powerpoint/2010/main" val="3910565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17</a:t>
            </a:fld>
            <a:endParaRPr lang="nl-NL"/>
          </a:p>
        </p:txBody>
      </p:sp>
    </p:spTree>
    <p:extLst>
      <p:ext uri="{BB962C8B-B14F-4D97-AF65-F5344CB8AC3E}">
        <p14:creationId xmlns:p14="http://schemas.microsoft.com/office/powerpoint/2010/main" val="3128777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18</a:t>
            </a:fld>
            <a:endParaRPr lang="nl-NL"/>
          </a:p>
        </p:txBody>
      </p:sp>
    </p:spTree>
    <p:extLst>
      <p:ext uri="{BB962C8B-B14F-4D97-AF65-F5344CB8AC3E}">
        <p14:creationId xmlns:p14="http://schemas.microsoft.com/office/powerpoint/2010/main" val="2648884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a:t>
            </a:fld>
            <a:endParaRPr lang="nl-NL"/>
          </a:p>
        </p:txBody>
      </p:sp>
    </p:spTree>
    <p:extLst>
      <p:ext uri="{BB962C8B-B14F-4D97-AF65-F5344CB8AC3E}">
        <p14:creationId xmlns:p14="http://schemas.microsoft.com/office/powerpoint/2010/main" val="2989334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3</a:t>
            </a:fld>
            <a:endParaRPr lang="nl-NL"/>
          </a:p>
        </p:txBody>
      </p:sp>
    </p:spTree>
    <p:extLst>
      <p:ext uri="{BB962C8B-B14F-4D97-AF65-F5344CB8AC3E}">
        <p14:creationId xmlns:p14="http://schemas.microsoft.com/office/powerpoint/2010/main" val="1494763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br>
              <a:rPr lang="nl-NL" dirty="0"/>
            </a:br>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4</a:t>
            </a:fld>
            <a:endParaRPr lang="nl-NL"/>
          </a:p>
        </p:txBody>
      </p:sp>
    </p:spTree>
    <p:extLst>
      <p:ext uri="{BB962C8B-B14F-4D97-AF65-F5344CB8AC3E}">
        <p14:creationId xmlns:p14="http://schemas.microsoft.com/office/powerpoint/2010/main" val="91120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5</a:t>
            </a:fld>
            <a:endParaRPr lang="nl-NL"/>
          </a:p>
        </p:txBody>
      </p:sp>
    </p:spTree>
    <p:extLst>
      <p:ext uri="{BB962C8B-B14F-4D97-AF65-F5344CB8AC3E}">
        <p14:creationId xmlns:p14="http://schemas.microsoft.com/office/powerpoint/2010/main" val="335687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6</a:t>
            </a:fld>
            <a:endParaRPr lang="nl-NL"/>
          </a:p>
        </p:txBody>
      </p:sp>
    </p:spTree>
    <p:extLst>
      <p:ext uri="{BB962C8B-B14F-4D97-AF65-F5344CB8AC3E}">
        <p14:creationId xmlns:p14="http://schemas.microsoft.com/office/powerpoint/2010/main" val="2565865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7</a:t>
            </a:fld>
            <a:endParaRPr lang="nl-NL"/>
          </a:p>
        </p:txBody>
      </p:sp>
    </p:spTree>
    <p:extLst>
      <p:ext uri="{BB962C8B-B14F-4D97-AF65-F5344CB8AC3E}">
        <p14:creationId xmlns:p14="http://schemas.microsoft.com/office/powerpoint/2010/main" val="1303532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8</a:t>
            </a:fld>
            <a:endParaRPr lang="nl-NL"/>
          </a:p>
        </p:txBody>
      </p:sp>
    </p:spTree>
    <p:extLst>
      <p:ext uri="{BB962C8B-B14F-4D97-AF65-F5344CB8AC3E}">
        <p14:creationId xmlns:p14="http://schemas.microsoft.com/office/powerpoint/2010/main" val="1414057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9</a:t>
            </a:fld>
            <a:endParaRPr lang="nl-NL"/>
          </a:p>
        </p:txBody>
      </p:sp>
    </p:spTree>
    <p:extLst>
      <p:ext uri="{BB962C8B-B14F-4D97-AF65-F5344CB8AC3E}">
        <p14:creationId xmlns:p14="http://schemas.microsoft.com/office/powerpoint/2010/main" val="3168975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4710"/>
          </a:xfrm>
          <a:prstGeom prst="rect">
            <a:avLst/>
          </a:prstGeom>
        </p:spPr>
      </p:pic>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551850" y="2564326"/>
            <a:ext cx="9144000" cy="1234351"/>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609600" y="3897462"/>
            <a:ext cx="9144000" cy="467024"/>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Ondertitel</a:t>
            </a:r>
            <a:r>
              <a:rPr lang="en-US" dirty="0"/>
              <a:t>]</a:t>
            </a:r>
          </a:p>
        </p:txBody>
      </p:sp>
      <p:sp>
        <p:nvSpPr>
          <p:cNvPr id="15" name="Tijdelijke aanduiding voor tekst 14">
            <a:extLst>
              <a:ext uri="{FF2B5EF4-FFF2-40B4-BE49-F238E27FC236}">
                <a16:creationId xmlns:a16="http://schemas.microsoft.com/office/drawing/2014/main" id="{72D4A2DA-A610-D051-B087-F4DB68F143AF}"/>
              </a:ext>
            </a:extLst>
          </p:cNvPr>
          <p:cNvSpPr>
            <a:spLocks noGrp="1"/>
          </p:cNvSpPr>
          <p:nvPr>
            <p:ph type="body" sz="quarter" idx="10" hasCustomPrompt="1"/>
          </p:nvPr>
        </p:nvSpPr>
        <p:spPr>
          <a:xfrm>
            <a:off x="599975" y="5372403"/>
            <a:ext cx="3067050" cy="299619"/>
          </a:xfrm>
        </p:spPr>
        <p:txBody>
          <a:bodyPr/>
          <a:lstStyle>
            <a:lvl1pPr algn="l">
              <a:buNone/>
              <a:defRPr>
                <a:solidFill>
                  <a:schemeClr val="bg1"/>
                </a:solidFill>
              </a:defRPr>
            </a:lvl1pPr>
          </a:lstStyle>
          <a:p>
            <a:pPr lvl="0"/>
            <a:r>
              <a:rPr lang="nl-NL" dirty="0"/>
              <a:t>[maand 2026]</a:t>
            </a:r>
          </a:p>
        </p:txBody>
      </p:sp>
      <p:sp>
        <p:nvSpPr>
          <p:cNvPr id="6" name="Tijdelijke aanduiding voor onlineafbeelding 4">
            <a:extLst>
              <a:ext uri="{FF2B5EF4-FFF2-40B4-BE49-F238E27FC236}">
                <a16:creationId xmlns:a16="http://schemas.microsoft.com/office/drawing/2014/main" id="{3AAB212D-1692-0311-A2E2-B3A89B0DE92E}"/>
              </a:ext>
            </a:extLst>
          </p:cNvPr>
          <p:cNvSpPr>
            <a:spLocks noGrp="1"/>
          </p:cNvSpPr>
          <p:nvPr>
            <p:ph type="clipArt" sz="quarter" idx="11"/>
          </p:nvPr>
        </p:nvSpPr>
        <p:spPr>
          <a:xfrm>
            <a:off x="2311400" y="203199"/>
            <a:ext cx="1868945" cy="546163"/>
          </a:xfrm>
        </p:spPr>
        <p:txBody>
          <a:bodyPr/>
          <a:lstStyle/>
          <a:p>
            <a:endParaRPr lang="nl-NL"/>
          </a:p>
        </p:txBody>
      </p:sp>
    </p:spTree>
    <p:extLst>
      <p:ext uri="{BB962C8B-B14F-4D97-AF65-F5344CB8AC3E}">
        <p14:creationId xmlns:p14="http://schemas.microsoft.com/office/powerpoint/2010/main" val="3155078588"/>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6BC346F-3BB0-AAA2-A4A0-D8262F5DA1E9}"/>
              </a:ext>
            </a:extLst>
          </p:cNvPr>
          <p:cNvSpPr>
            <a:spLocks noGrp="1"/>
          </p:cNvSpPr>
          <p:nvPr>
            <p:ph type="pic" idx="1"/>
          </p:nvPr>
        </p:nvSpPr>
        <p:spPr>
          <a:xfrm>
            <a:off x="5183188" y="987425"/>
            <a:ext cx="6172200" cy="4873625"/>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8" name="Afbeelding 7">
            <a:extLst>
              <a:ext uri="{FF2B5EF4-FFF2-40B4-BE49-F238E27FC236}">
                <a16:creationId xmlns:a16="http://schemas.microsoft.com/office/drawing/2014/main" id="{05075F1C-CB90-0211-09CA-206E7C3ED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44198FA8-ACD8-40E3-0700-3C545F028E10}"/>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sp>
        <p:nvSpPr>
          <p:cNvPr id="10" name="Text Placeholder 3">
            <a:extLst>
              <a:ext uri="{FF2B5EF4-FFF2-40B4-BE49-F238E27FC236}">
                <a16:creationId xmlns:a16="http://schemas.microsoft.com/office/drawing/2014/main" id="{B3CB45E7-49F7-BC8C-7A8C-0C5CDADE0CBE}"/>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2" name="Graphic 11">
            <a:extLst>
              <a:ext uri="{FF2B5EF4-FFF2-40B4-BE49-F238E27FC236}">
                <a16:creationId xmlns:a16="http://schemas.microsoft.com/office/drawing/2014/main" id="{62AD09CC-79C5-3843-6918-FFF3CA653B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2587FF72-FDE6-4DF6-A11B-79134636A8A3}"/>
              </a:ext>
            </a:extLst>
          </p:cNvPr>
          <p:cNvSpPr>
            <a:spLocks noGrp="1"/>
          </p:cNvSpPr>
          <p:nvPr>
            <p:ph type="title" hasCustomPrompt="1"/>
          </p:nvPr>
        </p:nvSpPr>
        <p:spPr>
          <a:xfrm>
            <a:off x="597073" y="990600"/>
            <a:ext cx="4010668"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132239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1356894" y="3094266"/>
            <a:ext cx="9819856" cy="1325585"/>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1356894" y="4581100"/>
            <a:ext cx="9819858" cy="501543"/>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[link]</a:t>
            </a:r>
          </a:p>
        </p:txBody>
      </p:sp>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6465" y="1489287"/>
            <a:ext cx="4230348" cy="1818001"/>
          </a:xfrm>
          <a:prstGeom prst="rect">
            <a:avLst/>
          </a:prstGeom>
        </p:spPr>
      </p:pic>
    </p:spTree>
    <p:extLst>
      <p:ext uri="{BB962C8B-B14F-4D97-AF65-F5344CB8AC3E}">
        <p14:creationId xmlns:p14="http://schemas.microsoft.com/office/powerpoint/2010/main" val="2598860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B4572F08-8AC9-B1CC-B730-366151BCE6C7}"/>
              </a:ext>
            </a:extLst>
          </p:cNvPr>
          <p:cNvSpPr>
            <a:spLocks noGrp="1"/>
          </p:cNvSpPr>
          <p:nvPr>
            <p:ph idx="1" hasCustomPrompt="1"/>
          </p:nvPr>
        </p:nvSpPr>
        <p:spPr>
          <a:xfrm>
            <a:off x="283336" y="4807658"/>
            <a:ext cx="3163250" cy="1707441"/>
          </a:xfrm>
          <a:prstGeom prst="rect">
            <a:avLst/>
          </a:prstGeom>
        </p:spPr>
        <p:txBody>
          <a:bodyPr vert="horz" lIns="91440" tIns="45720" rIns="91440" bIns="45720" rtlCol="0">
            <a:normAutofit/>
          </a:bodyPr>
          <a:lstStyle>
            <a:lvl1pPr>
              <a:buFontTx/>
              <a:buNone/>
              <a:defRPr sz="1600" b="0" i="0">
                <a:latin typeface="Asap" pitchFamily="2" charset="77"/>
              </a:defRPr>
            </a:lvl1pPr>
            <a:lvl2pPr>
              <a:buFontTx/>
              <a:buNone/>
              <a:defRPr/>
            </a:lvl2pPr>
            <a:lvl3pPr>
              <a:buFontTx/>
              <a:buNone/>
              <a:defRPr/>
            </a:lvl3pPr>
            <a:lvl4pPr>
              <a:buFontTx/>
              <a:buNone/>
              <a:defRPr/>
            </a:lvl4pPr>
            <a:lvl5pPr>
              <a:buFontTx/>
              <a:buNone/>
              <a:defRPr/>
            </a:lvl5pPr>
          </a:lstStyle>
          <a:p>
            <a:pPr lvl="0"/>
            <a:r>
              <a:rPr lang="nl-NL" dirty="0"/>
              <a:t>Click </a:t>
            </a:r>
            <a:r>
              <a:rPr lang="nl-NL" dirty="0" err="1"/>
              <a:t>to</a:t>
            </a:r>
            <a:r>
              <a:rPr lang="nl-NL" dirty="0"/>
              <a:t> </a:t>
            </a:r>
            <a:r>
              <a:rPr lang="nl-NL" dirty="0" err="1"/>
              <a:t>edit</a:t>
            </a:r>
            <a:endParaRPr lang="nl-NL" dirty="0"/>
          </a:p>
        </p:txBody>
      </p:sp>
    </p:spTree>
    <p:extLst>
      <p:ext uri="{BB962C8B-B14F-4D97-AF65-F5344CB8AC3E}">
        <p14:creationId xmlns:p14="http://schemas.microsoft.com/office/powerpoint/2010/main" val="5493942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C0706D9B-F80F-C1D2-65A9-3CCDEC8E8D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22DFB77F-1202-9630-8344-ADE8213163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5" name="Tijdelijke aanduiding voor inhoud 4">
            <a:extLst>
              <a:ext uri="{FF2B5EF4-FFF2-40B4-BE49-F238E27FC236}">
                <a16:creationId xmlns:a16="http://schemas.microsoft.com/office/drawing/2014/main" id="{E48D5271-7FE0-B608-457A-772BF96F830F}"/>
              </a:ext>
            </a:extLst>
          </p:cNvPr>
          <p:cNvSpPr>
            <a:spLocks noGrp="1"/>
          </p:cNvSpPr>
          <p:nvPr>
            <p:ph sz="quarter" idx="11" hasCustomPrompt="1"/>
          </p:nvPr>
        </p:nvSpPr>
        <p:spPr>
          <a:xfrm>
            <a:off x="602529" y="1252538"/>
            <a:ext cx="4292600" cy="4525962"/>
          </a:xfrm>
        </p:spPr>
        <p:txBody>
          <a:bodyPr/>
          <a:lstStyle>
            <a:lvl1pPr>
              <a:buClr>
                <a:schemeClr val="bg1"/>
              </a:buClr>
              <a:buFont typeface="+mj-lt"/>
              <a:buAutoNum type="arabicPeriod"/>
              <a:defRPr sz="2400" b="1" i="0" spc="0">
                <a:solidFill>
                  <a:schemeClr val="bg1"/>
                </a:solidFill>
                <a:latin typeface="Asap" pitchFamily="2" charset="77"/>
              </a:defRPr>
            </a:lvl1pPr>
            <a:lvl2pPr>
              <a:buFont typeface="+mj-lt"/>
              <a:buAutoNum type="arabicPeriod"/>
              <a:defRPr sz="2400" b="1" i="0">
                <a:solidFill>
                  <a:schemeClr val="bg1"/>
                </a:solidFill>
                <a:latin typeface="Asap" pitchFamily="2" charset="77"/>
              </a:defRPr>
            </a:lvl2pPr>
            <a:lvl3pPr>
              <a:buFont typeface="+mj-lt"/>
              <a:buAutoNum type="arabicPeriod"/>
              <a:defRPr sz="2400" b="1" i="0">
                <a:solidFill>
                  <a:schemeClr val="bg1"/>
                </a:solidFill>
                <a:latin typeface="Asap" pitchFamily="2" charset="77"/>
              </a:defRPr>
            </a:lvl3pPr>
            <a:lvl4pPr>
              <a:buFont typeface="+mj-lt"/>
              <a:buAutoNum type="arabicPeriod"/>
              <a:defRPr sz="2400" b="1" i="0">
                <a:solidFill>
                  <a:schemeClr val="bg1"/>
                </a:solidFill>
                <a:latin typeface="Asap" pitchFamily="2" charset="77"/>
              </a:defRPr>
            </a:lvl4pPr>
            <a:lvl5pPr>
              <a:buFont typeface="+mj-lt"/>
              <a:buAutoNum type="arabicPeriod"/>
              <a:defRPr sz="2400" b="1" i="0">
                <a:solidFill>
                  <a:schemeClr val="bg1"/>
                </a:solidFill>
                <a:latin typeface="Asap" pitchFamily="2" charset="77"/>
              </a:defRPr>
            </a:lvl5pPr>
          </a:lstStyle>
          <a:p>
            <a:pPr lvl="0"/>
            <a:r>
              <a:rPr lang="nl-NL" dirty="0"/>
              <a:t> Klikken om de tekststijl van het model te bewerken</a:t>
            </a:r>
          </a:p>
          <a:p>
            <a:pPr lvl="1"/>
            <a:r>
              <a:rPr lang="nl-NL" dirty="0"/>
              <a:t> Tweede niveau</a:t>
            </a:r>
          </a:p>
          <a:p>
            <a:pPr lvl="2"/>
            <a:r>
              <a:rPr lang="nl-NL" dirty="0"/>
              <a:t> Derde niveau</a:t>
            </a:r>
          </a:p>
          <a:p>
            <a:pPr lvl="3"/>
            <a:r>
              <a:rPr lang="nl-NL" dirty="0"/>
              <a:t> Vierde niveau</a:t>
            </a:r>
          </a:p>
          <a:p>
            <a:pPr lvl="4"/>
            <a:r>
              <a:rPr lang="nl-NL" dirty="0"/>
              <a:t> Vijfde niveau</a:t>
            </a:r>
          </a:p>
        </p:txBody>
      </p:sp>
    </p:spTree>
    <p:extLst>
      <p:ext uri="{BB962C8B-B14F-4D97-AF65-F5344CB8AC3E}">
        <p14:creationId xmlns:p14="http://schemas.microsoft.com/office/powerpoint/2010/main" val="3725886103"/>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A27BD-CE7F-29F7-164F-970D46711DFA}"/>
              </a:ext>
            </a:extLst>
          </p:cNvPr>
          <p:cNvSpPr>
            <a:spLocks noGrp="1"/>
          </p:cNvSpPr>
          <p:nvPr>
            <p:ph sz="half" idx="1" hasCustomPrompt="1"/>
          </p:nvPr>
        </p:nvSpPr>
        <p:spPr>
          <a:xfrm>
            <a:off x="597072" y="1981200"/>
            <a:ext cx="5181600" cy="388064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p:txBody>
      </p:sp>
      <p:pic>
        <p:nvPicPr>
          <p:cNvPr id="8" name="Afbeelding 7">
            <a:extLst>
              <a:ext uri="{FF2B5EF4-FFF2-40B4-BE49-F238E27FC236}">
                <a16:creationId xmlns:a16="http://schemas.microsoft.com/office/drawing/2014/main" id="{E70F9E84-5E4A-D85F-4FB6-35F0005C1A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624EE51E-27AA-2692-4FC3-42DB29251862}"/>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0" name="Graphic 9">
            <a:extLst>
              <a:ext uri="{FF2B5EF4-FFF2-40B4-BE49-F238E27FC236}">
                <a16:creationId xmlns:a16="http://schemas.microsoft.com/office/drawing/2014/main" id="{ADFC4D60-EAF6-A5F5-D709-0059154FD9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6" name="Tijdelijke aanduiding voor afbeelding 5">
            <a:extLst>
              <a:ext uri="{FF2B5EF4-FFF2-40B4-BE49-F238E27FC236}">
                <a16:creationId xmlns:a16="http://schemas.microsoft.com/office/drawing/2014/main" id="{4420B296-F392-976E-F436-0EAFC1B4FC5C}"/>
              </a:ext>
            </a:extLst>
          </p:cNvPr>
          <p:cNvSpPr>
            <a:spLocks noGrp="1"/>
          </p:cNvSpPr>
          <p:nvPr>
            <p:ph type="pic" sz="quarter" idx="13"/>
          </p:nvPr>
        </p:nvSpPr>
        <p:spPr>
          <a:xfrm>
            <a:off x="6096000" y="0"/>
            <a:ext cx="6334896" cy="6369049"/>
          </a:xfrm>
        </p:spPr>
        <p:txBody>
          <a:bodyPr/>
          <a:lstStyle/>
          <a:p>
            <a:endParaRPr lang="nl-NL"/>
          </a:p>
        </p:txBody>
      </p:sp>
      <p:sp>
        <p:nvSpPr>
          <p:cNvPr id="7" name="Title 1">
            <a:extLst>
              <a:ext uri="{FF2B5EF4-FFF2-40B4-BE49-F238E27FC236}">
                <a16:creationId xmlns:a16="http://schemas.microsoft.com/office/drawing/2014/main" id="{53B42DE1-FE90-A4CB-CE7D-6B3BBEBE42C4}"/>
              </a:ext>
            </a:extLst>
          </p:cNvPr>
          <p:cNvSpPr>
            <a:spLocks noGrp="1"/>
          </p:cNvSpPr>
          <p:nvPr>
            <p:ph type="title" hasCustomPrompt="1"/>
          </p:nvPr>
        </p:nvSpPr>
        <p:spPr>
          <a:xfrm>
            <a:off x="597072" y="990600"/>
            <a:ext cx="5181600"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857776798"/>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guide id="3" pos="438" userDrawn="1">
          <p15:clr>
            <a:srgbClr val="FBAE40"/>
          </p15:clr>
        </p15:guide>
        <p15:guide id="4" orient="horz" pos="48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10515600"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10515600"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405520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5019957"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14124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81D180-455F-EB68-1CD2-9BE8B04AFDB6}"/>
              </a:ext>
            </a:extLst>
          </p:cNvPr>
          <p:cNvSpPr>
            <a:spLocks noGrp="1"/>
          </p:cNvSpPr>
          <p:nvPr>
            <p:ph type="body" idx="1" hasCustomPrompt="1"/>
          </p:nvPr>
        </p:nvSpPr>
        <p:spPr>
          <a:xfrm>
            <a:off x="675503" y="1739133"/>
            <a:ext cx="5157787"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33D3503-E744-372B-B29F-6C9BF23A6408}"/>
              </a:ext>
            </a:extLst>
          </p:cNvPr>
          <p:cNvSpPr>
            <a:spLocks noGrp="1"/>
          </p:cNvSpPr>
          <p:nvPr>
            <p:ph sz="half" idx="2" hasCustomPrompt="1"/>
          </p:nvPr>
        </p:nvSpPr>
        <p:spPr>
          <a:xfrm>
            <a:off x="675503" y="2563045"/>
            <a:ext cx="5157787"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9CC03-486C-64E7-36DB-B305F0C4E048}"/>
              </a:ext>
            </a:extLst>
          </p:cNvPr>
          <p:cNvSpPr>
            <a:spLocks noGrp="1"/>
          </p:cNvSpPr>
          <p:nvPr>
            <p:ph type="body" sz="quarter" idx="3" hasCustomPrompt="1"/>
          </p:nvPr>
        </p:nvSpPr>
        <p:spPr>
          <a:xfrm>
            <a:off x="6007915" y="1739133"/>
            <a:ext cx="5183188"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2C4DD53-0A58-D6AB-9629-054F76316563}"/>
              </a:ext>
            </a:extLst>
          </p:cNvPr>
          <p:cNvSpPr>
            <a:spLocks noGrp="1"/>
          </p:cNvSpPr>
          <p:nvPr>
            <p:ph sz="quarter" idx="4" hasCustomPrompt="1"/>
          </p:nvPr>
        </p:nvSpPr>
        <p:spPr>
          <a:xfrm>
            <a:off x="6007915" y="2563045"/>
            <a:ext cx="5183188"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Afbeelding 9">
            <a:extLst>
              <a:ext uri="{FF2B5EF4-FFF2-40B4-BE49-F238E27FC236}">
                <a16:creationId xmlns:a16="http://schemas.microsoft.com/office/drawing/2014/main" id="{36D8EACD-9CF4-4FBB-D358-383E0005F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11" name="Slide Number Placeholder 5">
            <a:extLst>
              <a:ext uri="{FF2B5EF4-FFF2-40B4-BE49-F238E27FC236}">
                <a16:creationId xmlns:a16="http://schemas.microsoft.com/office/drawing/2014/main" id="{E085EE13-F294-9767-FAF0-6B7D5767BB7E}"/>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4F2A8868-D29F-687C-A765-69F046EE0E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D9CB3FFA-A06E-F9CA-AFA6-49E709E557C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5351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5B155E0-7EA2-4DA6-DA89-A4A41D4CB7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43EC2AF5-C5BF-84B1-40AE-BDE15810F114}"/>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8" name="Graphic 7">
            <a:extLst>
              <a:ext uri="{FF2B5EF4-FFF2-40B4-BE49-F238E27FC236}">
                <a16:creationId xmlns:a16="http://schemas.microsoft.com/office/drawing/2014/main" id="{7F695C5C-776A-BD13-50BB-1A56E6829F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5B36F2CD-90FC-DE6F-BDFA-474B2E2B799A}"/>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206462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6A1AFCC-78C4-B563-8E93-203E6955BC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6" name="Slide Number Placeholder 5">
            <a:extLst>
              <a:ext uri="{FF2B5EF4-FFF2-40B4-BE49-F238E27FC236}">
                <a16:creationId xmlns:a16="http://schemas.microsoft.com/office/drawing/2014/main" id="{467E8037-6743-56FA-3F44-6BCE5E5E0878}"/>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7" name="Graphic 6">
            <a:extLst>
              <a:ext uri="{FF2B5EF4-FFF2-40B4-BE49-F238E27FC236}">
                <a16:creationId xmlns:a16="http://schemas.microsoft.com/office/drawing/2014/main" id="{B18CDFFC-8187-71C6-E3F9-2B242F1055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210902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19656E-D7F7-863C-18DF-16C94E5EDD12}"/>
              </a:ext>
            </a:extLst>
          </p:cNvPr>
          <p:cNvSpPr>
            <a:spLocks noGrp="1"/>
          </p:cNvSpPr>
          <p:nvPr>
            <p:ph idx="1" hasCustomPrompt="1"/>
          </p:nvPr>
        </p:nvSpPr>
        <p:spPr>
          <a:xfrm>
            <a:off x="5244971" y="1073983"/>
            <a:ext cx="6172200" cy="4795005"/>
          </a:xfrm>
        </p:spPr>
        <p:txBody>
          <a:bodyPr/>
          <a:lstStyle>
            <a:lvl1pPr>
              <a:defRPr sz="2000">
                <a:solidFill>
                  <a:schemeClr val="accent1"/>
                </a:solidFill>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FC45705-FB3B-80E4-0EF6-0C8BA73357E4}"/>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Afbeelding 7">
            <a:extLst>
              <a:ext uri="{FF2B5EF4-FFF2-40B4-BE49-F238E27FC236}">
                <a16:creationId xmlns:a16="http://schemas.microsoft.com/office/drawing/2014/main" id="{928D610C-5CF7-54DF-A40A-A6D09BABB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C2D0F5E4-54DE-FA4D-1422-8FE238D82A89}"/>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2FBF9014-8E42-FF11-2AAD-04D309F7E7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9A820B94-A404-9F95-91B4-B2B7569D497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32253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500B9-04F2-7ACD-4D31-D5675420D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9B03C87-6BCB-B3C4-40DE-646B93E18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a:extLst>
              <a:ext uri="{FF2B5EF4-FFF2-40B4-BE49-F238E27FC236}">
                <a16:creationId xmlns:a16="http://schemas.microsoft.com/office/drawing/2014/main" id="{CD301676-A4A8-C8F5-12AE-0F117DAE56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82000"/>
                  </a:schemeClr>
                </a:solidFill>
              </a:defRPr>
            </a:lvl1pPr>
          </a:lstStyle>
          <a:p>
            <a:fld id="{3D31A178-D554-47F5-8986-0BDE769B5018}" type="datetimeFigureOut">
              <a:rPr lang="en-US" smtClean="0"/>
              <a:pPr/>
              <a:t>6/22/2026</a:t>
            </a:fld>
            <a:endParaRPr lang="en-US" sz="1000" dirty="0"/>
          </a:p>
        </p:txBody>
      </p:sp>
      <p:sp>
        <p:nvSpPr>
          <p:cNvPr id="5" name="Footer Placeholder 4">
            <a:extLst>
              <a:ext uri="{FF2B5EF4-FFF2-40B4-BE49-F238E27FC236}">
                <a16:creationId xmlns:a16="http://schemas.microsoft.com/office/drawing/2014/main" id="{698121E1-8867-D21F-7386-6196F844A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US" sz="1000" dirty="0"/>
          </a:p>
        </p:txBody>
      </p:sp>
      <p:sp>
        <p:nvSpPr>
          <p:cNvPr id="6" name="Slide Number Placeholder 5">
            <a:extLst>
              <a:ext uri="{FF2B5EF4-FFF2-40B4-BE49-F238E27FC236}">
                <a16:creationId xmlns:a16="http://schemas.microsoft.com/office/drawing/2014/main" id="{54A4209F-AD1F-4EF1-7B67-1C4925F46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82000"/>
                  </a:schemeClr>
                </a:solidFill>
              </a:defRPr>
            </a:lvl1pPr>
          </a:lstStyle>
          <a:p>
            <a:fld id="{9B5D26E6-79A7-408D-9DFA-24F760C008DB}" type="slidenum">
              <a:rPr lang="en-US" smtClean="0"/>
              <a:pPr/>
              <a:t>‹nr.›</a:t>
            </a:fld>
            <a:endParaRPr lang="en-US" sz="1000" dirty="0"/>
          </a:p>
        </p:txBody>
      </p:sp>
    </p:spTree>
    <p:extLst>
      <p:ext uri="{BB962C8B-B14F-4D97-AF65-F5344CB8AC3E}">
        <p14:creationId xmlns:p14="http://schemas.microsoft.com/office/powerpoint/2010/main" val="106111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60" r:id="rId5"/>
    <p:sldLayoutId id="2147483653" r:id="rId6"/>
    <p:sldLayoutId id="2147483654" r:id="rId7"/>
    <p:sldLayoutId id="2147483655" r:id="rId8"/>
    <p:sldLayoutId id="2147483656" r:id="rId9"/>
    <p:sldLayoutId id="2147483657" r:id="rId10"/>
    <p:sldLayoutId id="2147483661" r:id="rId11"/>
    <p:sldLayoutId id="2147483662" r:id="rId12"/>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iplo.nl/"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D3BF0-ACA4-1927-A6AB-4E952B865520}"/>
              </a:ext>
            </a:extLst>
          </p:cNvPr>
          <p:cNvSpPr>
            <a:spLocks noGrp="1"/>
          </p:cNvSpPr>
          <p:nvPr>
            <p:ph type="ctrTitle"/>
          </p:nvPr>
        </p:nvSpPr>
        <p:spPr/>
        <p:txBody>
          <a:bodyPr>
            <a:normAutofit fontScale="90000"/>
          </a:bodyPr>
          <a:lstStyle/>
          <a:p>
            <a:r>
              <a:rPr lang="nl-NL" dirty="0">
                <a:latin typeface="Asap SemiBold" pitchFamily="2" charset="77"/>
              </a:rPr>
              <a:t>SCHAKELDAGEN</a:t>
            </a:r>
            <a:endParaRPr lang="nl-NL" dirty="0"/>
          </a:p>
        </p:txBody>
      </p:sp>
      <p:sp>
        <p:nvSpPr>
          <p:cNvPr id="3" name="Ondertitel 2">
            <a:extLst>
              <a:ext uri="{FF2B5EF4-FFF2-40B4-BE49-F238E27FC236}">
                <a16:creationId xmlns:a16="http://schemas.microsoft.com/office/drawing/2014/main" id="{D2E292AD-FBC0-FB9A-6E6D-AB5DA7509130}"/>
              </a:ext>
            </a:extLst>
          </p:cNvPr>
          <p:cNvSpPr>
            <a:spLocks noGrp="1"/>
          </p:cNvSpPr>
          <p:nvPr>
            <p:ph type="subTitle" idx="1"/>
          </p:nvPr>
        </p:nvSpPr>
        <p:spPr/>
        <p:txBody>
          <a:bodyPr>
            <a:normAutofit fontScale="92500" lnSpcReduction="10000"/>
          </a:bodyPr>
          <a:lstStyle/>
          <a:p>
            <a:r>
              <a:rPr lang="nl-NL" dirty="0"/>
              <a:t>IPLO komt naar je toe</a:t>
            </a:r>
          </a:p>
          <a:p>
            <a:endParaRPr lang="nl-NL" dirty="0"/>
          </a:p>
        </p:txBody>
      </p:sp>
      <p:sp>
        <p:nvSpPr>
          <p:cNvPr id="4" name="Tijdelijke aanduiding voor tekst 3">
            <a:extLst>
              <a:ext uri="{FF2B5EF4-FFF2-40B4-BE49-F238E27FC236}">
                <a16:creationId xmlns:a16="http://schemas.microsoft.com/office/drawing/2014/main" id="{07816960-8513-3084-A280-BED8490258A5}"/>
              </a:ext>
            </a:extLst>
          </p:cNvPr>
          <p:cNvSpPr>
            <a:spLocks noGrp="1"/>
          </p:cNvSpPr>
          <p:nvPr>
            <p:ph type="body" sz="quarter" idx="10"/>
          </p:nvPr>
        </p:nvSpPr>
        <p:spPr/>
        <p:txBody>
          <a:bodyPr>
            <a:normAutofit fontScale="92500" lnSpcReduction="20000"/>
          </a:bodyPr>
          <a:lstStyle/>
          <a:p>
            <a:r>
              <a:rPr lang="nl-NL" dirty="0"/>
              <a:t>25 juni 2026 Den Bosch</a:t>
            </a:r>
          </a:p>
        </p:txBody>
      </p:sp>
      <p:sp>
        <p:nvSpPr>
          <p:cNvPr id="5" name="Tijdelijke aanduiding voor onlineafbeelding 4">
            <a:extLst>
              <a:ext uri="{FF2B5EF4-FFF2-40B4-BE49-F238E27FC236}">
                <a16:creationId xmlns:a16="http://schemas.microsoft.com/office/drawing/2014/main" id="{36938379-FF81-4642-16CD-8E118E6875DA}"/>
              </a:ext>
            </a:extLst>
          </p:cNvPr>
          <p:cNvSpPr>
            <a:spLocks noGrp="1"/>
          </p:cNvSpPr>
          <p:nvPr>
            <p:ph type="clipArt" sz="quarter" idx="11"/>
          </p:nvPr>
        </p:nvSpPr>
        <p:spPr/>
        <p:txBody>
          <a:bodyPr/>
          <a:lstStyle/>
          <a:p>
            <a:endParaRPr lang="nl-NL"/>
          </a:p>
        </p:txBody>
      </p:sp>
    </p:spTree>
    <p:extLst>
      <p:ext uri="{BB962C8B-B14F-4D97-AF65-F5344CB8AC3E}">
        <p14:creationId xmlns:p14="http://schemas.microsoft.com/office/powerpoint/2010/main" val="371603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03C70F-8EFC-8F83-694D-3F3330194363}"/>
              </a:ext>
            </a:extLst>
          </p:cNvPr>
          <p:cNvSpPr>
            <a:spLocks noGrp="1"/>
          </p:cNvSpPr>
          <p:nvPr>
            <p:ph type="title"/>
          </p:nvPr>
        </p:nvSpPr>
        <p:spPr/>
        <p:txBody>
          <a:bodyPr>
            <a:normAutofit fontScale="90000"/>
          </a:bodyPr>
          <a:lstStyle/>
          <a:p>
            <a:r>
              <a:rPr lang="nl-NL" dirty="0"/>
              <a:t>Omgevingsverordening provincie</a:t>
            </a:r>
          </a:p>
        </p:txBody>
      </p:sp>
      <p:sp>
        <p:nvSpPr>
          <p:cNvPr id="3" name="Tijdelijke aanduiding voor tekst 2">
            <a:extLst>
              <a:ext uri="{FF2B5EF4-FFF2-40B4-BE49-F238E27FC236}">
                <a16:creationId xmlns:a16="http://schemas.microsoft.com/office/drawing/2014/main" id="{9C9C75C2-0916-E69B-E7BC-4AA68ED40A0E}"/>
              </a:ext>
            </a:extLst>
          </p:cNvPr>
          <p:cNvSpPr>
            <a:spLocks noGrp="1"/>
          </p:cNvSpPr>
          <p:nvPr>
            <p:ph type="body" idx="1"/>
          </p:nvPr>
        </p:nvSpPr>
        <p:spPr>
          <a:xfrm>
            <a:off x="597072" y="2551778"/>
            <a:ext cx="10515600" cy="1935162"/>
          </a:xfrm>
        </p:spPr>
        <p:txBody>
          <a:bodyPr>
            <a:normAutofit lnSpcReduction="10000"/>
          </a:bodyPr>
          <a:lstStyle/>
          <a:p>
            <a:r>
              <a:rPr lang="nl-NL" dirty="0"/>
              <a:t>Provincie Noord-Brabant heeft regels opgenomen over:</a:t>
            </a:r>
          </a:p>
          <a:p>
            <a:endParaRPr lang="nl-NL" dirty="0"/>
          </a:p>
          <a:p>
            <a:pPr marL="342900" indent="-342900">
              <a:buFont typeface="Arial" panose="020B0604020202020204" pitchFamily="34" charset="0"/>
              <a:buChar char="•"/>
            </a:pPr>
            <a:r>
              <a:rPr lang="nl-NL" dirty="0"/>
              <a:t>Toepassen grond en baggerspecie binnen Grondwaterbeschermingsgebied</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Beheersen grondwaterverontreiniging en saneren grondwaterverontreiniging</a:t>
            </a:r>
          </a:p>
        </p:txBody>
      </p:sp>
      <p:pic>
        <p:nvPicPr>
          <p:cNvPr id="1026" name="Picture 2" descr="Logo's | Huisstijl">
            <a:extLst>
              <a:ext uri="{FF2B5EF4-FFF2-40B4-BE49-F238E27FC236}">
                <a16:creationId xmlns:a16="http://schemas.microsoft.com/office/drawing/2014/main" id="{98528F5B-7812-8F6A-CAD4-377D993AE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1502" y="2551778"/>
            <a:ext cx="1638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63561B79-DA81-5D07-0977-6AD69D981D9F}"/>
              </a:ext>
            </a:extLst>
          </p:cNvPr>
          <p:cNvPicPr>
            <a:picLocks noChangeAspect="1"/>
          </p:cNvPicPr>
          <p:nvPr/>
        </p:nvPicPr>
        <p:blipFill>
          <a:blip r:embed="rId4"/>
          <a:stretch>
            <a:fillRect/>
          </a:stretch>
        </p:blipFill>
        <p:spPr>
          <a:xfrm>
            <a:off x="288727" y="2424020"/>
            <a:ext cx="3018323" cy="553096"/>
          </a:xfrm>
          <a:prstGeom prst="rect">
            <a:avLst/>
          </a:prstGeom>
        </p:spPr>
      </p:pic>
    </p:spTree>
    <p:extLst>
      <p:ext uri="{BB962C8B-B14F-4D97-AF65-F5344CB8AC3E}">
        <p14:creationId xmlns:p14="http://schemas.microsoft.com/office/powerpoint/2010/main" val="66964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2BB4A-6385-598F-AE7F-DEA2A0AA7AD2}"/>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570DF9B7-BA57-EED3-BF94-4B9FE6888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600" y="234362"/>
            <a:ext cx="7427556" cy="5942045"/>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tekst 2">
            <a:extLst>
              <a:ext uri="{FF2B5EF4-FFF2-40B4-BE49-F238E27FC236}">
                <a16:creationId xmlns:a16="http://schemas.microsoft.com/office/drawing/2014/main" id="{4E2B37C9-031E-0A18-BA02-52A41B42F317}"/>
              </a:ext>
            </a:extLst>
          </p:cNvPr>
          <p:cNvSpPr>
            <a:spLocks noGrp="1"/>
          </p:cNvSpPr>
          <p:nvPr>
            <p:ph type="body" idx="1"/>
          </p:nvPr>
        </p:nvSpPr>
        <p:spPr>
          <a:xfrm>
            <a:off x="4332471" y="4027102"/>
            <a:ext cx="2967222" cy="395610"/>
          </a:xfrm>
        </p:spPr>
        <p:txBody>
          <a:bodyPr>
            <a:normAutofit/>
          </a:bodyPr>
          <a:lstStyle/>
          <a:p>
            <a:r>
              <a:rPr lang="nl-NL" b="1" dirty="0"/>
              <a:t>Tilburg - Omgevingsplan?</a:t>
            </a:r>
            <a:endParaRPr lang="nl-NL" dirty="0"/>
          </a:p>
        </p:txBody>
      </p:sp>
      <p:cxnSp>
        <p:nvCxnSpPr>
          <p:cNvPr id="9" name="Rechte verbindingslijn met pijl 8">
            <a:extLst>
              <a:ext uri="{FF2B5EF4-FFF2-40B4-BE49-F238E27FC236}">
                <a16:creationId xmlns:a16="http://schemas.microsoft.com/office/drawing/2014/main" id="{CF4B672A-6C83-066A-5622-71CE78E2ACD6}"/>
              </a:ext>
            </a:extLst>
          </p:cNvPr>
          <p:cNvCxnSpPr>
            <a:cxnSpLocks/>
          </p:cNvCxnSpPr>
          <p:nvPr/>
        </p:nvCxnSpPr>
        <p:spPr>
          <a:xfrm flipV="1">
            <a:off x="5414690" y="2524259"/>
            <a:ext cx="1578538" cy="15028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ijdelijke aanduiding voor tekst 2">
            <a:extLst>
              <a:ext uri="{FF2B5EF4-FFF2-40B4-BE49-F238E27FC236}">
                <a16:creationId xmlns:a16="http://schemas.microsoft.com/office/drawing/2014/main" id="{71B763ED-39AC-506D-211A-50BB6BDCED79}"/>
              </a:ext>
            </a:extLst>
          </p:cNvPr>
          <p:cNvSpPr txBox="1">
            <a:spLocks/>
          </p:cNvSpPr>
          <p:nvPr/>
        </p:nvSpPr>
        <p:spPr>
          <a:xfrm>
            <a:off x="6993227" y="3579873"/>
            <a:ext cx="4110069" cy="4823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nl-NL" b="1" dirty="0"/>
              <a:t>Deurne – WBS en Omgevingsplan? </a:t>
            </a:r>
            <a:endParaRPr lang="nl-NL" dirty="0"/>
          </a:p>
        </p:txBody>
      </p:sp>
      <p:cxnSp>
        <p:nvCxnSpPr>
          <p:cNvPr id="14" name="Rechte verbindingslijn met pijl 13">
            <a:extLst>
              <a:ext uri="{FF2B5EF4-FFF2-40B4-BE49-F238E27FC236}">
                <a16:creationId xmlns:a16="http://schemas.microsoft.com/office/drawing/2014/main" id="{912926E6-03B0-0AB8-9F72-D504DEE75075}"/>
              </a:ext>
            </a:extLst>
          </p:cNvPr>
          <p:cNvCxnSpPr>
            <a:cxnSpLocks/>
          </p:cNvCxnSpPr>
          <p:nvPr/>
        </p:nvCxnSpPr>
        <p:spPr>
          <a:xfrm flipV="1">
            <a:off x="8156408" y="2830898"/>
            <a:ext cx="596795" cy="7489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ijdelijke aanduiding voor tekst 2">
            <a:extLst>
              <a:ext uri="{FF2B5EF4-FFF2-40B4-BE49-F238E27FC236}">
                <a16:creationId xmlns:a16="http://schemas.microsoft.com/office/drawing/2014/main" id="{AF3468ED-8F89-7674-A148-DFE868C3228B}"/>
              </a:ext>
            </a:extLst>
          </p:cNvPr>
          <p:cNvSpPr txBox="1">
            <a:spLocks/>
          </p:cNvSpPr>
          <p:nvPr/>
        </p:nvSpPr>
        <p:spPr>
          <a:xfrm>
            <a:off x="5816082" y="4613343"/>
            <a:ext cx="3243586" cy="3956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nl-NL" b="1" dirty="0"/>
              <a:t>Sittard-Geleen – Omgevingsprogramma?</a:t>
            </a:r>
          </a:p>
        </p:txBody>
      </p:sp>
      <p:cxnSp>
        <p:nvCxnSpPr>
          <p:cNvPr id="17" name="Rechte verbindingslijn met pijl 16">
            <a:extLst>
              <a:ext uri="{FF2B5EF4-FFF2-40B4-BE49-F238E27FC236}">
                <a16:creationId xmlns:a16="http://schemas.microsoft.com/office/drawing/2014/main" id="{4902ECDC-7995-E255-0F9B-9CCBDC93CC35}"/>
              </a:ext>
            </a:extLst>
          </p:cNvPr>
          <p:cNvCxnSpPr>
            <a:cxnSpLocks/>
          </p:cNvCxnSpPr>
          <p:nvPr/>
        </p:nvCxnSpPr>
        <p:spPr>
          <a:xfrm flipV="1">
            <a:off x="7719510" y="4472866"/>
            <a:ext cx="1281055" cy="2505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ijdelijke aanduiding voor tekst 2">
            <a:extLst>
              <a:ext uri="{FF2B5EF4-FFF2-40B4-BE49-F238E27FC236}">
                <a16:creationId xmlns:a16="http://schemas.microsoft.com/office/drawing/2014/main" id="{23537C0F-7196-AD30-9EE7-B17E215C2D0C}"/>
              </a:ext>
            </a:extLst>
          </p:cNvPr>
          <p:cNvSpPr txBox="1">
            <a:spLocks/>
          </p:cNvSpPr>
          <p:nvPr/>
        </p:nvSpPr>
        <p:spPr>
          <a:xfrm>
            <a:off x="8589429" y="2121108"/>
            <a:ext cx="3734498" cy="3956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nl-NL" b="1" dirty="0"/>
              <a:t>Venlo – Specifieke bodemregels?</a:t>
            </a:r>
          </a:p>
        </p:txBody>
      </p:sp>
      <p:cxnSp>
        <p:nvCxnSpPr>
          <p:cNvPr id="27" name="Rechte verbindingslijn met pijl 26">
            <a:extLst>
              <a:ext uri="{FF2B5EF4-FFF2-40B4-BE49-F238E27FC236}">
                <a16:creationId xmlns:a16="http://schemas.microsoft.com/office/drawing/2014/main" id="{334DB163-6EC7-42B8-D03D-85FE4A5DCAD2}"/>
              </a:ext>
            </a:extLst>
          </p:cNvPr>
          <p:cNvCxnSpPr>
            <a:cxnSpLocks/>
          </p:cNvCxnSpPr>
          <p:nvPr/>
        </p:nvCxnSpPr>
        <p:spPr>
          <a:xfrm flipH="1">
            <a:off x="9710759" y="2524259"/>
            <a:ext cx="596795" cy="6506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Tijdelijke aanduiding voor tekst 2">
            <a:extLst>
              <a:ext uri="{FF2B5EF4-FFF2-40B4-BE49-F238E27FC236}">
                <a16:creationId xmlns:a16="http://schemas.microsoft.com/office/drawing/2014/main" id="{989C71A6-81BA-7806-6EDA-84E833205B54}"/>
              </a:ext>
            </a:extLst>
          </p:cNvPr>
          <p:cNvSpPr txBox="1">
            <a:spLocks/>
          </p:cNvSpPr>
          <p:nvPr/>
        </p:nvSpPr>
        <p:spPr>
          <a:xfrm>
            <a:off x="382496" y="1899003"/>
            <a:ext cx="2095691" cy="43263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nl-NL" sz="4400" b="1" dirty="0"/>
              <a:t>Wat gebeurt er in de regio?</a:t>
            </a:r>
          </a:p>
        </p:txBody>
      </p:sp>
      <p:sp>
        <p:nvSpPr>
          <p:cNvPr id="2" name="Stroomdiagram: Verbindingslijn 1">
            <a:extLst>
              <a:ext uri="{FF2B5EF4-FFF2-40B4-BE49-F238E27FC236}">
                <a16:creationId xmlns:a16="http://schemas.microsoft.com/office/drawing/2014/main" id="{94F37885-DE8E-61A4-70C5-06CC7013CBA8}"/>
              </a:ext>
            </a:extLst>
          </p:cNvPr>
          <p:cNvSpPr/>
          <p:nvPr/>
        </p:nvSpPr>
        <p:spPr>
          <a:xfrm>
            <a:off x="7673641" y="1861713"/>
            <a:ext cx="596794" cy="550706"/>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7</a:t>
            </a:r>
          </a:p>
        </p:txBody>
      </p:sp>
      <p:sp>
        <p:nvSpPr>
          <p:cNvPr id="3" name="Tijdelijke aanduiding voor tekst 2">
            <a:extLst>
              <a:ext uri="{FF2B5EF4-FFF2-40B4-BE49-F238E27FC236}">
                <a16:creationId xmlns:a16="http://schemas.microsoft.com/office/drawing/2014/main" id="{14A38CFA-4F8D-B4EC-CE7D-351BCA3FC094}"/>
              </a:ext>
            </a:extLst>
          </p:cNvPr>
          <p:cNvSpPr txBox="1">
            <a:spLocks/>
          </p:cNvSpPr>
          <p:nvPr/>
        </p:nvSpPr>
        <p:spPr>
          <a:xfrm>
            <a:off x="8138376" y="1137020"/>
            <a:ext cx="3734498" cy="39561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ctr"/>
            <a:r>
              <a:rPr lang="nl-NL" b="1" dirty="0">
                <a:solidFill>
                  <a:srgbClr val="FF0000"/>
                </a:solidFill>
              </a:rPr>
              <a:t>7 gemeenten - Visie op de ondiepe ondergrond</a:t>
            </a:r>
          </a:p>
        </p:txBody>
      </p:sp>
      <p:cxnSp>
        <p:nvCxnSpPr>
          <p:cNvPr id="4" name="Rechte verbindingslijn met pijl 3">
            <a:extLst>
              <a:ext uri="{FF2B5EF4-FFF2-40B4-BE49-F238E27FC236}">
                <a16:creationId xmlns:a16="http://schemas.microsoft.com/office/drawing/2014/main" id="{41C87085-ABD2-D871-DB35-BF1A36D804B2}"/>
              </a:ext>
            </a:extLst>
          </p:cNvPr>
          <p:cNvCxnSpPr>
            <a:cxnSpLocks/>
          </p:cNvCxnSpPr>
          <p:nvPr/>
        </p:nvCxnSpPr>
        <p:spPr>
          <a:xfrm flipH="1">
            <a:off x="8244603" y="1542144"/>
            <a:ext cx="508600" cy="3693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5081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82414-A3D7-8BAC-5248-3844E9C8C172}"/>
              </a:ext>
            </a:extLst>
          </p:cNvPr>
          <p:cNvSpPr>
            <a:spLocks noGrp="1"/>
          </p:cNvSpPr>
          <p:nvPr>
            <p:ph type="ctrTitle"/>
          </p:nvPr>
        </p:nvSpPr>
        <p:spPr/>
        <p:txBody>
          <a:bodyPr>
            <a:normAutofit/>
          </a:bodyPr>
          <a:lstStyle/>
          <a:p>
            <a:r>
              <a:rPr lang="nl-NL" sz="5400" dirty="0"/>
              <a:t>Visie op de ondiepe ondergrond</a:t>
            </a:r>
          </a:p>
        </p:txBody>
      </p:sp>
      <p:sp>
        <p:nvSpPr>
          <p:cNvPr id="3" name="Ondertitel 2">
            <a:extLst>
              <a:ext uri="{FF2B5EF4-FFF2-40B4-BE49-F238E27FC236}">
                <a16:creationId xmlns:a16="http://schemas.microsoft.com/office/drawing/2014/main" id="{578CB223-1CC3-7611-1235-6FA23B544615}"/>
              </a:ext>
            </a:extLst>
          </p:cNvPr>
          <p:cNvSpPr>
            <a:spLocks noGrp="1"/>
          </p:cNvSpPr>
          <p:nvPr>
            <p:ph type="subTitle" idx="1"/>
          </p:nvPr>
        </p:nvSpPr>
        <p:spPr>
          <a:xfrm>
            <a:off x="1356894" y="4581100"/>
            <a:ext cx="9819858" cy="1508804"/>
          </a:xfrm>
        </p:spPr>
        <p:txBody>
          <a:bodyPr>
            <a:normAutofit fontScale="70000" lnSpcReduction="20000"/>
          </a:bodyPr>
          <a:lstStyle/>
          <a:p>
            <a:r>
              <a:rPr lang="nl-NL" dirty="0"/>
              <a:t>Gemeenten Bernheze, Boekel, ’s-Hertogenbosch, Land van Cuijk, Maashorst, Meierijstad en Oss</a:t>
            </a:r>
          </a:p>
          <a:p>
            <a:r>
              <a:rPr lang="nl-NL" dirty="0"/>
              <a:t>Onder begeleiding van Haskoning</a:t>
            </a:r>
          </a:p>
          <a:p>
            <a:r>
              <a:rPr lang="nl-NL" dirty="0"/>
              <a:t>Presentatie: Cor de Wit (gemeente Land van Cuijk) en Marco Vergeer (Haskoning)</a:t>
            </a:r>
          </a:p>
        </p:txBody>
      </p:sp>
    </p:spTree>
    <p:extLst>
      <p:ext uri="{BB962C8B-B14F-4D97-AF65-F5344CB8AC3E}">
        <p14:creationId xmlns:p14="http://schemas.microsoft.com/office/powerpoint/2010/main" val="23923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B9140-C3AA-C31A-0DA7-6CE5A92BC387}"/>
              </a:ext>
            </a:extLst>
          </p:cNvPr>
          <p:cNvSpPr>
            <a:spLocks noGrp="1"/>
          </p:cNvSpPr>
          <p:nvPr>
            <p:ph type="title"/>
          </p:nvPr>
        </p:nvSpPr>
        <p:spPr/>
        <p:txBody>
          <a:bodyPr>
            <a:normAutofit fontScale="90000"/>
          </a:bodyPr>
          <a:lstStyle/>
          <a:p>
            <a:r>
              <a:rPr lang="nl-NL" dirty="0"/>
              <a:t>Visie op de ondergrond</a:t>
            </a:r>
          </a:p>
        </p:txBody>
      </p:sp>
      <p:sp>
        <p:nvSpPr>
          <p:cNvPr id="3" name="Tijdelijke aanduiding voor tekst 2">
            <a:extLst>
              <a:ext uri="{FF2B5EF4-FFF2-40B4-BE49-F238E27FC236}">
                <a16:creationId xmlns:a16="http://schemas.microsoft.com/office/drawing/2014/main" id="{F9F68105-889A-CCAB-3C40-6B740891657F}"/>
              </a:ext>
            </a:extLst>
          </p:cNvPr>
          <p:cNvSpPr>
            <a:spLocks noGrp="1"/>
          </p:cNvSpPr>
          <p:nvPr>
            <p:ph type="body" idx="1"/>
          </p:nvPr>
        </p:nvSpPr>
        <p:spPr>
          <a:xfrm>
            <a:off x="597072" y="2179638"/>
            <a:ext cx="10515600" cy="3983418"/>
          </a:xfrm>
        </p:spPr>
        <p:txBody>
          <a:bodyPr>
            <a:normAutofit lnSpcReduction="10000"/>
          </a:bodyPr>
          <a:lstStyle/>
          <a:p>
            <a:r>
              <a:rPr lang="nl-NL" b="1" dirty="0"/>
              <a:t>Aanleiding?</a:t>
            </a:r>
            <a:r>
              <a:rPr lang="nl-NL" dirty="0"/>
              <a:t> Noodsignaal van nutsbedrijven en netbeheerders in combinatie van een sluimerende ongerustheid binnen het gemeentelijk apparaat</a:t>
            </a:r>
          </a:p>
          <a:p>
            <a:endParaRPr lang="nl-NL" b="1" dirty="0"/>
          </a:p>
          <a:p>
            <a:r>
              <a:rPr lang="nl-NL" b="1" dirty="0"/>
              <a:t>Waarom? </a:t>
            </a:r>
            <a:r>
              <a:rPr lang="nl-NL" dirty="0"/>
              <a:t>Opgaven in het fysieke domein komen allemaal samen in de ondiepe ondergrond (eerste twee meter). Daar is de ruimte vaak al schaars, vooral in bebouwd gebied. We willen een soepele werkwijze: tijdige ondergrondse ordening</a:t>
            </a:r>
          </a:p>
          <a:p>
            <a:endParaRPr lang="nl-NL" dirty="0"/>
          </a:p>
          <a:p>
            <a:r>
              <a:rPr lang="nl-NL" b="1" dirty="0"/>
              <a:t>Met wie? </a:t>
            </a:r>
            <a:r>
              <a:rPr lang="nl-NL" dirty="0"/>
              <a:t>Programma- en Opgavetrekkers van de gemeente, netbeheerders, nutsbedrijven. Deze puzzel moet je publiek-privaat leggen, hebben we ontdekt. En op tijd!</a:t>
            </a:r>
          </a:p>
          <a:p>
            <a:endParaRPr lang="nl-NL" dirty="0"/>
          </a:p>
          <a:p>
            <a:r>
              <a:rPr lang="nl-NL" b="1" dirty="0"/>
              <a:t>Hoe? </a:t>
            </a:r>
            <a:r>
              <a:rPr lang="nl-NL" dirty="0"/>
              <a:t>Invullen van regie op tactisch schaalniveau, de verbinding leggen tussen de strategische doelen en ambities naar de uitvoeringspraktijk.</a:t>
            </a:r>
          </a:p>
        </p:txBody>
      </p:sp>
    </p:spTree>
    <p:extLst>
      <p:ext uri="{BB962C8B-B14F-4D97-AF65-F5344CB8AC3E}">
        <p14:creationId xmlns:p14="http://schemas.microsoft.com/office/powerpoint/2010/main" val="3397004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A3902-3570-BA8B-9DBC-E9DFD50103EB}"/>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7401E593-3D21-F19E-88BB-B9E5216D4E5B}"/>
              </a:ext>
            </a:extLst>
          </p:cNvPr>
          <p:cNvPicPr>
            <a:picLocks noChangeAspect="1"/>
          </p:cNvPicPr>
          <p:nvPr/>
        </p:nvPicPr>
        <p:blipFill>
          <a:blip r:embed="rId2"/>
          <a:stretch>
            <a:fillRect/>
          </a:stretch>
        </p:blipFill>
        <p:spPr>
          <a:xfrm>
            <a:off x="8988552" y="-1"/>
            <a:ext cx="3203448" cy="3090385"/>
          </a:xfrm>
          <a:prstGeom prst="rect">
            <a:avLst/>
          </a:prstGeom>
        </p:spPr>
      </p:pic>
      <p:sp>
        <p:nvSpPr>
          <p:cNvPr id="2" name="Titel 1">
            <a:extLst>
              <a:ext uri="{FF2B5EF4-FFF2-40B4-BE49-F238E27FC236}">
                <a16:creationId xmlns:a16="http://schemas.microsoft.com/office/drawing/2014/main" id="{08EE26D4-3987-D962-DCD3-BA6A63D804B3}"/>
              </a:ext>
            </a:extLst>
          </p:cNvPr>
          <p:cNvSpPr>
            <a:spLocks noGrp="1"/>
          </p:cNvSpPr>
          <p:nvPr>
            <p:ph type="title"/>
          </p:nvPr>
        </p:nvSpPr>
        <p:spPr/>
        <p:txBody>
          <a:bodyPr>
            <a:normAutofit fontScale="90000"/>
          </a:bodyPr>
          <a:lstStyle/>
          <a:p>
            <a:r>
              <a:rPr lang="nl-NL" dirty="0"/>
              <a:t>Aanleiding tot actie</a:t>
            </a:r>
          </a:p>
        </p:txBody>
      </p:sp>
      <p:sp>
        <p:nvSpPr>
          <p:cNvPr id="3" name="Tijdelijke aanduiding voor tekst 2">
            <a:extLst>
              <a:ext uri="{FF2B5EF4-FFF2-40B4-BE49-F238E27FC236}">
                <a16:creationId xmlns:a16="http://schemas.microsoft.com/office/drawing/2014/main" id="{817C9A1A-5DE9-9011-9861-561BF37E2C56}"/>
              </a:ext>
            </a:extLst>
          </p:cNvPr>
          <p:cNvSpPr>
            <a:spLocks noGrp="1"/>
          </p:cNvSpPr>
          <p:nvPr>
            <p:ph type="body" idx="1"/>
          </p:nvPr>
        </p:nvSpPr>
        <p:spPr>
          <a:xfrm>
            <a:off x="597072" y="1896174"/>
            <a:ext cx="7723968" cy="3983418"/>
          </a:xfrm>
        </p:spPr>
        <p:txBody>
          <a:bodyPr>
            <a:normAutofit/>
          </a:bodyPr>
          <a:lstStyle/>
          <a:p>
            <a:r>
              <a:rPr lang="nl-NL" b="1" dirty="0"/>
              <a:t>Ondergrondstress?</a:t>
            </a:r>
            <a:r>
              <a:rPr lang="nl-NL" dirty="0"/>
              <a:t> Of de on-bewustzijn van de aanwezigheid van ondergrondstress. Hoe een brief van Brabant Water het vuurtje aanstak.</a:t>
            </a:r>
          </a:p>
        </p:txBody>
      </p:sp>
      <p:sp>
        <p:nvSpPr>
          <p:cNvPr id="6" name="Tekstvak 5">
            <a:extLst>
              <a:ext uri="{FF2B5EF4-FFF2-40B4-BE49-F238E27FC236}">
                <a16:creationId xmlns:a16="http://schemas.microsoft.com/office/drawing/2014/main" id="{F8EC2C11-C41A-DEE6-BF25-FD5A7C881D4E}"/>
              </a:ext>
            </a:extLst>
          </p:cNvPr>
          <p:cNvSpPr txBox="1"/>
          <p:nvPr/>
        </p:nvSpPr>
        <p:spPr>
          <a:xfrm>
            <a:off x="6540108" y="125968"/>
            <a:ext cx="2370521" cy="369332"/>
          </a:xfrm>
          <a:prstGeom prst="rect">
            <a:avLst/>
          </a:prstGeom>
          <a:noFill/>
        </p:spPr>
        <p:txBody>
          <a:bodyPr wrap="none" rtlCol="0">
            <a:spAutoFit/>
          </a:bodyPr>
          <a:lstStyle/>
          <a:p>
            <a:r>
              <a:rPr lang="nl-NL" dirty="0">
                <a:solidFill>
                  <a:schemeClr val="tx2">
                    <a:lumMod val="90000"/>
                    <a:lumOff val="10000"/>
                  </a:schemeClr>
                </a:solidFill>
              </a:rPr>
              <a:t>Bron: gemeente Leiden</a:t>
            </a:r>
          </a:p>
        </p:txBody>
      </p:sp>
      <p:sp>
        <p:nvSpPr>
          <p:cNvPr id="7" name="Tijdelijke aanduiding voor tekst 2">
            <a:extLst>
              <a:ext uri="{FF2B5EF4-FFF2-40B4-BE49-F238E27FC236}">
                <a16:creationId xmlns:a16="http://schemas.microsoft.com/office/drawing/2014/main" id="{F517145F-388B-E0D0-322F-F2C33A246985}"/>
              </a:ext>
            </a:extLst>
          </p:cNvPr>
          <p:cNvSpPr txBox="1">
            <a:spLocks/>
          </p:cNvSpPr>
          <p:nvPr/>
        </p:nvSpPr>
        <p:spPr>
          <a:xfrm>
            <a:off x="597072" y="2743518"/>
            <a:ext cx="10515600" cy="398341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nl-NL" b="1" dirty="0"/>
              <a:t>Wat is ondergrondstress?</a:t>
            </a:r>
          </a:p>
          <a:p>
            <a:pPr marL="342900" indent="-342900">
              <a:buFont typeface="Arial" panose="020B0604020202020204" pitchFamily="34" charset="0"/>
              <a:buChar char="•"/>
            </a:pPr>
            <a:r>
              <a:rPr lang="nl-NL" dirty="0"/>
              <a:t>Gebieden waar de opeenstapeling van bovengrondse ruimtelijke opgaven leidt tot veel activiteiten in de ondergrond. Zodanig dat de ondergrond weleens een beperkende factor kan worden voor bovengrondse opgaven.</a:t>
            </a:r>
          </a:p>
          <a:p>
            <a:pPr marL="342900" indent="-342900">
              <a:buFont typeface="Arial" panose="020B0604020202020204" pitchFamily="34" charset="0"/>
              <a:buChar char="•"/>
            </a:pPr>
            <a:r>
              <a:rPr lang="nl-NL" dirty="0"/>
              <a:t>Gebieden waar sprake is van (meervoudige) ondergrondse ruimteclaims, waardoor er ruimtegebrek ontstaat of de noodzaak om te werken met een afwegingskader.</a:t>
            </a:r>
          </a:p>
          <a:p>
            <a:pPr marL="342900" indent="-342900">
              <a:buFont typeface="Arial" panose="020B0604020202020204" pitchFamily="34" charset="0"/>
              <a:buChar char="•"/>
            </a:pPr>
            <a:r>
              <a:rPr lang="nl-NL" dirty="0"/>
              <a:t>Gebieden waar van nature kwetsbaarheden zijn en verdere belasting van het bodemsysteem leidt tot ongewenste bodemdegradatie.</a:t>
            </a:r>
          </a:p>
          <a:p>
            <a:pPr marL="342900" indent="-342900">
              <a:buFont typeface="Arial" panose="020B0604020202020204" pitchFamily="34" charset="0"/>
              <a:buChar char="•"/>
            </a:pPr>
            <a:r>
              <a:rPr lang="nl-NL" dirty="0"/>
              <a:t>Gebieden waar potenties aanwezig zijn die essentieel zijn voor de gemeente.</a:t>
            </a:r>
          </a:p>
          <a:p>
            <a:pPr marL="342900" indent="-342900">
              <a:buFont typeface="Arial" panose="020B0604020202020204" pitchFamily="34" charset="0"/>
              <a:buChar char="•"/>
            </a:pPr>
            <a:r>
              <a:rPr lang="nl-NL" dirty="0"/>
              <a:t>Gebieden met waardevolle bodems, die bescherming nodig hebben.</a:t>
            </a:r>
          </a:p>
        </p:txBody>
      </p:sp>
    </p:spTree>
    <p:extLst>
      <p:ext uri="{BB962C8B-B14F-4D97-AF65-F5344CB8AC3E}">
        <p14:creationId xmlns:p14="http://schemas.microsoft.com/office/powerpoint/2010/main" val="2483819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6526C-66B4-00F1-7D33-FF82D4D49AB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FA93C4A-678C-75FB-FA74-E04AB2644572}"/>
              </a:ext>
            </a:extLst>
          </p:cNvPr>
          <p:cNvSpPr>
            <a:spLocks noGrp="1"/>
          </p:cNvSpPr>
          <p:nvPr>
            <p:ph type="title"/>
          </p:nvPr>
        </p:nvSpPr>
        <p:spPr>
          <a:xfrm>
            <a:off x="428107" y="2271365"/>
            <a:ext cx="3746328" cy="897538"/>
          </a:xfrm>
        </p:spPr>
        <p:txBody>
          <a:bodyPr>
            <a:normAutofit fontScale="90000"/>
          </a:bodyPr>
          <a:lstStyle/>
          <a:p>
            <a:r>
              <a:rPr lang="nl-NL" dirty="0"/>
              <a:t>Opgaven komen samen</a:t>
            </a:r>
          </a:p>
        </p:txBody>
      </p:sp>
      <p:pic>
        <p:nvPicPr>
          <p:cNvPr id="6" name="Afbeelding 5">
            <a:extLst>
              <a:ext uri="{FF2B5EF4-FFF2-40B4-BE49-F238E27FC236}">
                <a16:creationId xmlns:a16="http://schemas.microsoft.com/office/drawing/2014/main" id="{289115EB-8373-D8E3-B774-83B5A394A6B7}"/>
              </a:ext>
            </a:extLst>
          </p:cNvPr>
          <p:cNvPicPr>
            <a:picLocks noChangeAspect="1"/>
          </p:cNvPicPr>
          <p:nvPr/>
        </p:nvPicPr>
        <p:blipFill>
          <a:blip r:embed="rId2"/>
          <a:stretch>
            <a:fillRect/>
          </a:stretch>
        </p:blipFill>
        <p:spPr>
          <a:xfrm>
            <a:off x="4174435" y="120623"/>
            <a:ext cx="7913933" cy="6229564"/>
          </a:xfrm>
          <a:prstGeom prst="rect">
            <a:avLst/>
          </a:prstGeom>
        </p:spPr>
      </p:pic>
    </p:spTree>
    <p:extLst>
      <p:ext uri="{BB962C8B-B14F-4D97-AF65-F5344CB8AC3E}">
        <p14:creationId xmlns:p14="http://schemas.microsoft.com/office/powerpoint/2010/main" val="1461743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B486E-38EC-BAE0-535C-3726B840987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7BF86A7-CF75-A7E8-5E8B-5B1635AE9BE0}"/>
              </a:ext>
            </a:extLst>
          </p:cNvPr>
          <p:cNvSpPr>
            <a:spLocks noGrp="1"/>
          </p:cNvSpPr>
          <p:nvPr>
            <p:ph type="title"/>
          </p:nvPr>
        </p:nvSpPr>
        <p:spPr/>
        <p:txBody>
          <a:bodyPr>
            <a:normAutofit fontScale="90000"/>
          </a:bodyPr>
          <a:lstStyle/>
          <a:p>
            <a:r>
              <a:rPr lang="nl-NL" dirty="0"/>
              <a:t>Samen optrekken</a:t>
            </a:r>
          </a:p>
        </p:txBody>
      </p:sp>
      <p:sp>
        <p:nvSpPr>
          <p:cNvPr id="3" name="Tijdelijke aanduiding voor tekst 2">
            <a:extLst>
              <a:ext uri="{FF2B5EF4-FFF2-40B4-BE49-F238E27FC236}">
                <a16:creationId xmlns:a16="http://schemas.microsoft.com/office/drawing/2014/main" id="{FFB67712-8EE2-CA99-9803-D84670B18096}"/>
              </a:ext>
            </a:extLst>
          </p:cNvPr>
          <p:cNvSpPr>
            <a:spLocks noGrp="1"/>
          </p:cNvSpPr>
          <p:nvPr>
            <p:ph type="body" idx="1"/>
          </p:nvPr>
        </p:nvSpPr>
        <p:spPr>
          <a:xfrm>
            <a:off x="597072" y="2179638"/>
            <a:ext cx="10515600" cy="3983418"/>
          </a:xfrm>
        </p:spPr>
        <p:txBody>
          <a:bodyPr>
            <a:normAutofit/>
          </a:bodyPr>
          <a:lstStyle/>
          <a:p>
            <a:r>
              <a:rPr lang="nl-NL" b="1" dirty="0"/>
              <a:t>Met wie? </a:t>
            </a:r>
            <a:r>
              <a:rPr lang="nl-NL" dirty="0"/>
              <a:t>Programma- en Opgavetrekkers van de gemeente, netbeheerders, nutsbedrijven. Deze puzzel moet je publiek-privaat leggen, hebben we ontdekt. En op tijd!</a:t>
            </a:r>
          </a:p>
          <a:p>
            <a:endParaRPr lang="nl-NL" dirty="0"/>
          </a:p>
          <a:p>
            <a:r>
              <a:rPr lang="nl-NL" b="1" dirty="0"/>
              <a:t>Waarom publiek-privaat?</a:t>
            </a:r>
            <a:r>
              <a:rPr lang="nl-NL" dirty="0"/>
              <a:t> Net beheerders en nutsbedrijven leveren onmisbare diensten in bestaand gebied en nieuwbouw. Bovendien hebben ze kennis. Wel is het nodig om afspraken te maken over capaciteit, borging in werkprocessen, uitwisseling data en mandaat.</a:t>
            </a:r>
          </a:p>
          <a:p>
            <a:endParaRPr lang="nl-NL" dirty="0"/>
          </a:p>
          <a:p>
            <a:r>
              <a:rPr lang="nl-NL" b="1" dirty="0"/>
              <a:t>Binnen de gemeentelijke organisatie.</a:t>
            </a:r>
            <a:r>
              <a:rPr lang="nl-NL" dirty="0"/>
              <a:t> Opgaven zoeken ruimte en beconcurreren elkaar.  Liever een sfeer van ‘daar moeten we samen uit kunnen komen’ in combinatie met monitoring (welke opgaven delven het onderspit) dan elkaar normen opleggen.</a:t>
            </a:r>
          </a:p>
        </p:txBody>
      </p:sp>
    </p:spTree>
    <p:extLst>
      <p:ext uri="{BB962C8B-B14F-4D97-AF65-F5344CB8AC3E}">
        <p14:creationId xmlns:p14="http://schemas.microsoft.com/office/powerpoint/2010/main" val="707111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5E8FE-B82A-509D-20FD-CFAC7826C3A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90732C-9791-E238-D355-F099404DD024}"/>
              </a:ext>
            </a:extLst>
          </p:cNvPr>
          <p:cNvSpPr>
            <a:spLocks noGrp="1"/>
          </p:cNvSpPr>
          <p:nvPr>
            <p:ph type="title"/>
          </p:nvPr>
        </p:nvSpPr>
        <p:spPr/>
        <p:txBody>
          <a:bodyPr>
            <a:normAutofit fontScale="90000"/>
          </a:bodyPr>
          <a:lstStyle/>
          <a:p>
            <a:r>
              <a:rPr lang="nl-NL" dirty="0"/>
              <a:t>Wat levert het op?</a:t>
            </a:r>
          </a:p>
        </p:txBody>
      </p:sp>
      <p:sp>
        <p:nvSpPr>
          <p:cNvPr id="5" name="Tijdelijke aanduiding voor tekst 4">
            <a:extLst>
              <a:ext uri="{FF2B5EF4-FFF2-40B4-BE49-F238E27FC236}">
                <a16:creationId xmlns:a16="http://schemas.microsoft.com/office/drawing/2014/main" id="{3CF41563-F09D-C509-A792-61FB5AC773DF}"/>
              </a:ext>
            </a:extLst>
          </p:cNvPr>
          <p:cNvSpPr>
            <a:spLocks noGrp="1"/>
          </p:cNvSpPr>
          <p:nvPr>
            <p:ph type="body" idx="1"/>
          </p:nvPr>
        </p:nvSpPr>
        <p:spPr>
          <a:xfrm>
            <a:off x="597072" y="2179638"/>
            <a:ext cx="10515600" cy="4084002"/>
          </a:xfrm>
        </p:spPr>
        <p:txBody>
          <a:bodyPr>
            <a:normAutofit/>
          </a:bodyPr>
          <a:lstStyle/>
          <a:p>
            <a:pPr marL="342900" indent="-342900">
              <a:buFont typeface="Arial" panose="020B0604020202020204" pitchFamily="34" charset="0"/>
              <a:buChar char="•"/>
            </a:pPr>
            <a:r>
              <a:rPr lang="nl-NL" dirty="0"/>
              <a:t>Organiseer het tactische gat (tussen strategie en uitvoering).</a:t>
            </a:r>
          </a:p>
          <a:p>
            <a:pPr marL="342900" indent="-342900">
              <a:buFont typeface="Arial" panose="020B0604020202020204" pitchFamily="34" charset="0"/>
              <a:buChar char="•"/>
            </a:pPr>
            <a:r>
              <a:rPr lang="nl-NL" dirty="0"/>
              <a:t>Aansluiting zoeken op bestaande werkprocessen (intaketafel)</a:t>
            </a:r>
          </a:p>
          <a:p>
            <a:pPr marL="342900" indent="-342900">
              <a:buFont typeface="Arial" panose="020B0604020202020204" pitchFamily="34" charset="0"/>
              <a:buChar char="•"/>
            </a:pPr>
            <a:r>
              <a:rPr lang="nl-NL" dirty="0"/>
              <a:t>Het kan niet zonder nutsbedrijven en netbeheerders: liefst regionaal.</a:t>
            </a:r>
          </a:p>
          <a:p>
            <a:pPr marL="342900" indent="-342900">
              <a:buFont typeface="Arial" panose="020B0604020202020204" pitchFamily="34" charset="0"/>
              <a:buChar char="•"/>
            </a:pPr>
            <a:r>
              <a:rPr lang="nl-NL" dirty="0"/>
              <a:t>Borging, data, mandaat, capaciteit</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Werken aan bewustwording bij interne en externe collega’s.</a:t>
            </a:r>
          </a:p>
          <a:p>
            <a:pPr marL="342900" indent="-342900">
              <a:buFont typeface="Arial" panose="020B0604020202020204" pitchFamily="34" charset="0"/>
              <a:buChar char="•"/>
            </a:pPr>
            <a:r>
              <a:rPr lang="nl-NL" dirty="0"/>
              <a:t>Afspraken over de intensiteit en timing van regie (regielevels).</a:t>
            </a:r>
          </a:p>
          <a:p>
            <a:pPr marL="342900" indent="-342900">
              <a:buFont typeface="Arial" panose="020B0604020202020204" pitchFamily="34" charset="0"/>
              <a:buChar char="•"/>
            </a:pPr>
            <a:r>
              <a:rPr lang="nl-NL" dirty="0"/>
              <a:t>Aandacht voor opgaven die er slecht vanaf komen in project-keuzes.</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2564682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82414-A3D7-8BAC-5248-3844E9C8C172}"/>
              </a:ext>
            </a:extLst>
          </p:cNvPr>
          <p:cNvSpPr>
            <a:spLocks noGrp="1"/>
          </p:cNvSpPr>
          <p:nvPr>
            <p:ph type="ctrTitle"/>
          </p:nvPr>
        </p:nvSpPr>
        <p:spPr/>
        <p:txBody>
          <a:bodyPr/>
          <a:lstStyle/>
          <a:p>
            <a:r>
              <a:rPr lang="nl-NL" dirty="0"/>
              <a:t>Vragen en discussie</a:t>
            </a:r>
          </a:p>
        </p:txBody>
      </p:sp>
      <p:sp>
        <p:nvSpPr>
          <p:cNvPr id="3" name="Ondertitel 2">
            <a:extLst>
              <a:ext uri="{FF2B5EF4-FFF2-40B4-BE49-F238E27FC236}">
                <a16:creationId xmlns:a16="http://schemas.microsoft.com/office/drawing/2014/main" id="{578CB223-1CC3-7611-1235-6FA23B544615}"/>
              </a:ext>
            </a:extLst>
          </p:cNvPr>
          <p:cNvSpPr>
            <a:spLocks noGrp="1"/>
          </p:cNvSpPr>
          <p:nvPr>
            <p:ph type="subTitle" idx="1"/>
          </p:nvPr>
        </p:nvSpPr>
        <p:spPr/>
        <p:txBody>
          <a:bodyPr>
            <a:normAutofit fontScale="62500" lnSpcReduction="20000"/>
          </a:bodyPr>
          <a:lstStyle/>
          <a:p>
            <a:r>
              <a:rPr lang="nl-NL" dirty="0"/>
              <a:t>Dank voor jullie aandacht en weet ons te vinden </a:t>
            </a:r>
            <a:r>
              <a:rPr lang="nl-NL" dirty="0">
                <a:hlinkClick r:id="rId3"/>
              </a:rPr>
              <a:t>Home | Informatiepunt Leefomgeving</a:t>
            </a:r>
            <a:endParaRPr lang="nl-NL" dirty="0"/>
          </a:p>
        </p:txBody>
      </p:sp>
    </p:spTree>
    <p:extLst>
      <p:ext uri="{BB962C8B-B14F-4D97-AF65-F5344CB8AC3E}">
        <p14:creationId xmlns:p14="http://schemas.microsoft.com/office/powerpoint/2010/main" val="3600834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59FD24F-6656-C6BA-F9E4-56F9211A0F9A}"/>
              </a:ext>
            </a:extLst>
          </p:cNvPr>
          <p:cNvSpPr>
            <a:spLocks noGrp="1"/>
          </p:cNvSpPr>
          <p:nvPr>
            <p:ph type="ctrTitle"/>
          </p:nvPr>
        </p:nvSpPr>
        <p:spPr/>
        <p:txBody>
          <a:bodyPr>
            <a:normAutofit fontScale="90000"/>
          </a:bodyPr>
          <a:lstStyle/>
          <a:p>
            <a:r>
              <a:rPr lang="nl-NL" dirty="0"/>
              <a:t>Bodem en de Ow</a:t>
            </a:r>
          </a:p>
        </p:txBody>
      </p:sp>
      <p:sp>
        <p:nvSpPr>
          <p:cNvPr id="4" name="Ondertitel 3">
            <a:extLst>
              <a:ext uri="{FF2B5EF4-FFF2-40B4-BE49-F238E27FC236}">
                <a16:creationId xmlns:a16="http://schemas.microsoft.com/office/drawing/2014/main" id="{72B8113B-6DF7-7A7F-8B47-28DCFA20D56D}"/>
              </a:ext>
            </a:extLst>
          </p:cNvPr>
          <p:cNvSpPr>
            <a:spLocks noGrp="1"/>
          </p:cNvSpPr>
          <p:nvPr>
            <p:ph type="subTitle" idx="1"/>
          </p:nvPr>
        </p:nvSpPr>
        <p:spPr/>
        <p:txBody>
          <a:bodyPr>
            <a:normAutofit fontScale="92500" lnSpcReduction="10000"/>
          </a:bodyPr>
          <a:lstStyle/>
          <a:p>
            <a:r>
              <a:rPr lang="nl-NL" dirty="0"/>
              <a:t>Aanpakken en keuzes maken in de praktijk</a:t>
            </a:r>
          </a:p>
        </p:txBody>
      </p:sp>
      <p:sp>
        <p:nvSpPr>
          <p:cNvPr id="5" name="Tijdelijke aanduiding voor tekst 4">
            <a:extLst>
              <a:ext uri="{FF2B5EF4-FFF2-40B4-BE49-F238E27FC236}">
                <a16:creationId xmlns:a16="http://schemas.microsoft.com/office/drawing/2014/main" id="{0F204A7F-BA6E-F1EB-0161-C40239F41521}"/>
              </a:ext>
            </a:extLst>
          </p:cNvPr>
          <p:cNvSpPr>
            <a:spLocks noGrp="1"/>
          </p:cNvSpPr>
          <p:nvPr>
            <p:ph type="body" sz="quarter" idx="10"/>
          </p:nvPr>
        </p:nvSpPr>
        <p:spPr>
          <a:xfrm>
            <a:off x="599974" y="5372403"/>
            <a:ext cx="3883126" cy="467024"/>
          </a:xfrm>
        </p:spPr>
        <p:txBody>
          <a:bodyPr>
            <a:normAutofit fontScale="92500"/>
          </a:bodyPr>
          <a:lstStyle/>
          <a:p>
            <a:r>
              <a:rPr lang="nl-NL" dirty="0"/>
              <a:t>Floor van Elsacker en Corinne Heins IPLO</a:t>
            </a:r>
          </a:p>
        </p:txBody>
      </p:sp>
      <p:sp>
        <p:nvSpPr>
          <p:cNvPr id="6" name="Tijdelijke aanduiding voor onlineafbeelding 5">
            <a:extLst>
              <a:ext uri="{FF2B5EF4-FFF2-40B4-BE49-F238E27FC236}">
                <a16:creationId xmlns:a16="http://schemas.microsoft.com/office/drawing/2014/main" id="{CBC64FE1-000B-0928-2AB2-89E164FCDF0D}"/>
              </a:ext>
            </a:extLst>
          </p:cNvPr>
          <p:cNvSpPr>
            <a:spLocks noGrp="1"/>
          </p:cNvSpPr>
          <p:nvPr>
            <p:ph type="clipArt" sz="quarter" idx="11"/>
          </p:nvPr>
        </p:nvSpPr>
        <p:spPr/>
        <p:txBody>
          <a:bodyPr/>
          <a:lstStyle/>
          <a:p>
            <a:endParaRPr lang="nl-NL"/>
          </a:p>
        </p:txBody>
      </p:sp>
    </p:spTree>
    <p:extLst>
      <p:ext uri="{BB962C8B-B14F-4D97-AF65-F5344CB8AC3E}">
        <p14:creationId xmlns:p14="http://schemas.microsoft.com/office/powerpoint/2010/main" val="252355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376E485-DDE4-F80F-96FE-DBD2BD8EDA91}"/>
              </a:ext>
            </a:extLst>
          </p:cNvPr>
          <p:cNvSpPr>
            <a:spLocks noGrp="1"/>
          </p:cNvSpPr>
          <p:nvPr>
            <p:ph idx="1"/>
          </p:nvPr>
        </p:nvSpPr>
        <p:spPr/>
        <p:txBody>
          <a:bodyPr/>
          <a:lstStyle/>
          <a:p>
            <a:endParaRPr lang="en-US" dirty="0"/>
          </a:p>
        </p:txBody>
      </p:sp>
      <p:sp>
        <p:nvSpPr>
          <p:cNvPr id="3" name="Tekstvak 3">
            <a:extLst>
              <a:ext uri="{FF2B5EF4-FFF2-40B4-BE49-F238E27FC236}">
                <a16:creationId xmlns:a16="http://schemas.microsoft.com/office/drawing/2014/main" id="{6BA1F583-6930-8897-F2C1-8844C12E3F0E}"/>
              </a:ext>
            </a:extLst>
          </p:cNvPr>
          <p:cNvSpPr txBox="1"/>
          <p:nvPr/>
        </p:nvSpPr>
        <p:spPr>
          <a:xfrm>
            <a:off x="2397952" y="2825782"/>
            <a:ext cx="1701107" cy="261610"/>
          </a:xfrm>
          <a:prstGeom prst="rect">
            <a:avLst/>
          </a:prstGeom>
          <a:solidFill>
            <a:schemeClr val="bg1">
              <a:alpha val="40000"/>
            </a:schemeClr>
          </a:solidFill>
        </p:spPr>
        <p:txBody>
          <a:bodyPr wrap="none" rtlCol="0">
            <a:spAutoFit/>
          </a:bodyPr>
          <a:lstStyle/>
          <a:p>
            <a:r>
              <a:rPr lang="nl-NL" sz="1100" dirty="0">
                <a:solidFill>
                  <a:srgbClr val="1D7BC0"/>
                </a:solidFill>
                <a:latin typeface="Asap" pitchFamily="2" charset="77"/>
              </a:rPr>
              <a:t>Omgevingsprogramma’s</a:t>
            </a:r>
          </a:p>
        </p:txBody>
      </p:sp>
      <p:sp>
        <p:nvSpPr>
          <p:cNvPr id="4" name="Tekstvak 4">
            <a:extLst>
              <a:ext uri="{FF2B5EF4-FFF2-40B4-BE49-F238E27FC236}">
                <a16:creationId xmlns:a16="http://schemas.microsoft.com/office/drawing/2014/main" id="{07BEEA9A-CDEA-F846-6A19-3D0D259A6D0B}"/>
              </a:ext>
            </a:extLst>
          </p:cNvPr>
          <p:cNvSpPr txBox="1"/>
          <p:nvPr/>
        </p:nvSpPr>
        <p:spPr>
          <a:xfrm>
            <a:off x="1769003" y="3537929"/>
            <a:ext cx="1154483" cy="261610"/>
          </a:xfrm>
          <a:prstGeom prst="rect">
            <a:avLst/>
          </a:prstGeom>
          <a:solidFill>
            <a:schemeClr val="bg1">
              <a:alpha val="40000"/>
            </a:schemeClr>
          </a:solidFill>
        </p:spPr>
        <p:txBody>
          <a:bodyPr wrap="none" rtlCol="0">
            <a:spAutoFit/>
          </a:bodyPr>
          <a:lstStyle/>
          <a:p>
            <a:r>
              <a:rPr lang="nl-NL" sz="1100" dirty="0">
                <a:solidFill>
                  <a:srgbClr val="1D7BC0"/>
                </a:solidFill>
                <a:latin typeface="Asap" pitchFamily="2" charset="77"/>
              </a:rPr>
              <a:t>Omgevingsvisie</a:t>
            </a:r>
          </a:p>
        </p:txBody>
      </p:sp>
      <p:sp>
        <p:nvSpPr>
          <p:cNvPr id="5" name="Tekstvak 5">
            <a:extLst>
              <a:ext uri="{FF2B5EF4-FFF2-40B4-BE49-F238E27FC236}">
                <a16:creationId xmlns:a16="http://schemas.microsoft.com/office/drawing/2014/main" id="{20477177-A034-A31F-CD79-DB43869493A0}"/>
              </a:ext>
            </a:extLst>
          </p:cNvPr>
          <p:cNvSpPr txBox="1"/>
          <p:nvPr/>
        </p:nvSpPr>
        <p:spPr>
          <a:xfrm>
            <a:off x="1624035" y="3195863"/>
            <a:ext cx="1779654" cy="261610"/>
          </a:xfrm>
          <a:prstGeom prst="rect">
            <a:avLst/>
          </a:prstGeom>
          <a:solidFill>
            <a:schemeClr val="bg1">
              <a:alpha val="40000"/>
            </a:schemeClr>
          </a:solidFill>
        </p:spPr>
        <p:txBody>
          <a:bodyPr wrap="none" rtlCol="0">
            <a:spAutoFit/>
          </a:bodyPr>
          <a:lstStyle/>
          <a:p>
            <a:r>
              <a:rPr lang="nl-NL" sz="1100" dirty="0">
                <a:solidFill>
                  <a:srgbClr val="1D7BC0"/>
                </a:solidFill>
                <a:latin typeface="Asap" pitchFamily="2" charset="77"/>
              </a:rPr>
              <a:t>Samenwerkingsafspraken</a:t>
            </a:r>
          </a:p>
        </p:txBody>
      </p:sp>
      <p:sp>
        <p:nvSpPr>
          <p:cNvPr id="6" name="Tekstvak 6">
            <a:extLst>
              <a:ext uri="{FF2B5EF4-FFF2-40B4-BE49-F238E27FC236}">
                <a16:creationId xmlns:a16="http://schemas.microsoft.com/office/drawing/2014/main" id="{FBF1DDC8-ADCC-46B9-7956-D3CF6A2F3008}"/>
              </a:ext>
            </a:extLst>
          </p:cNvPr>
          <p:cNvSpPr txBox="1"/>
          <p:nvPr/>
        </p:nvSpPr>
        <p:spPr>
          <a:xfrm>
            <a:off x="6329082" y="2617694"/>
            <a:ext cx="1658471" cy="261610"/>
          </a:xfrm>
          <a:prstGeom prst="rect">
            <a:avLst/>
          </a:prstGeom>
          <a:solidFill>
            <a:schemeClr val="bg1">
              <a:alpha val="40000"/>
            </a:schemeClr>
          </a:solidFill>
        </p:spPr>
        <p:txBody>
          <a:bodyPr wrap="square" rtlCol="0" anchor="b">
            <a:spAutoFit/>
          </a:bodyPr>
          <a:lstStyle/>
          <a:p>
            <a:pPr algn="ctr"/>
            <a:r>
              <a:rPr lang="nl-NL" sz="1050" dirty="0" err="1">
                <a:solidFill>
                  <a:srgbClr val="2C5881"/>
                </a:solidFill>
                <a:latin typeface="Asap" pitchFamily="2" charset="77"/>
              </a:rPr>
              <a:t>Waterschapsverordening</a:t>
            </a:r>
            <a:endParaRPr lang="nl-NL" sz="1050" dirty="0">
              <a:solidFill>
                <a:srgbClr val="2C5881"/>
              </a:solidFill>
              <a:latin typeface="Asap" pitchFamily="2" charset="77"/>
            </a:endParaRPr>
          </a:p>
        </p:txBody>
      </p:sp>
      <p:sp>
        <p:nvSpPr>
          <p:cNvPr id="7" name="Tekstvak 7">
            <a:extLst>
              <a:ext uri="{FF2B5EF4-FFF2-40B4-BE49-F238E27FC236}">
                <a16:creationId xmlns:a16="http://schemas.microsoft.com/office/drawing/2014/main" id="{45372BD4-E26C-9185-1CAA-E770683AB735}"/>
              </a:ext>
            </a:extLst>
          </p:cNvPr>
          <p:cNvSpPr txBox="1"/>
          <p:nvPr/>
        </p:nvSpPr>
        <p:spPr>
          <a:xfrm>
            <a:off x="4733366" y="2988151"/>
            <a:ext cx="1129553" cy="261610"/>
          </a:xfrm>
          <a:prstGeom prst="rect">
            <a:avLst/>
          </a:prstGeom>
          <a:solidFill>
            <a:schemeClr val="bg1">
              <a:alpha val="40000"/>
            </a:schemeClr>
          </a:solidFill>
        </p:spPr>
        <p:txBody>
          <a:bodyPr wrap="square" rtlCol="0" anchor="b">
            <a:spAutoFit/>
          </a:bodyPr>
          <a:lstStyle/>
          <a:p>
            <a:pPr algn="ctr"/>
            <a:r>
              <a:rPr lang="nl-NL" sz="1050" dirty="0">
                <a:solidFill>
                  <a:srgbClr val="2C5881"/>
                </a:solidFill>
                <a:latin typeface="Asap" pitchFamily="2" charset="77"/>
              </a:rPr>
              <a:t>Omgevingsplan</a:t>
            </a:r>
          </a:p>
        </p:txBody>
      </p:sp>
      <p:sp>
        <p:nvSpPr>
          <p:cNvPr id="8" name="Tekstvak 8">
            <a:extLst>
              <a:ext uri="{FF2B5EF4-FFF2-40B4-BE49-F238E27FC236}">
                <a16:creationId xmlns:a16="http://schemas.microsoft.com/office/drawing/2014/main" id="{DA8937D1-ABFF-8E54-0D22-D75034C509E9}"/>
              </a:ext>
            </a:extLst>
          </p:cNvPr>
          <p:cNvSpPr txBox="1"/>
          <p:nvPr/>
        </p:nvSpPr>
        <p:spPr>
          <a:xfrm>
            <a:off x="5029204" y="3372000"/>
            <a:ext cx="833715" cy="253916"/>
          </a:xfrm>
          <a:prstGeom prst="rect">
            <a:avLst/>
          </a:prstGeom>
          <a:solidFill>
            <a:schemeClr val="bg1">
              <a:alpha val="40000"/>
            </a:schemeClr>
          </a:solidFill>
        </p:spPr>
        <p:txBody>
          <a:bodyPr wrap="square" rtlCol="0">
            <a:spAutoFit/>
          </a:bodyPr>
          <a:lstStyle/>
          <a:p>
            <a:pPr algn="ctr"/>
            <a:r>
              <a:rPr lang="nl-NL" sz="1050" dirty="0" err="1">
                <a:solidFill>
                  <a:srgbClr val="2C5881"/>
                </a:solidFill>
                <a:latin typeface="Asap" pitchFamily="2" charset="77"/>
              </a:rPr>
              <a:t>Bbl</a:t>
            </a:r>
            <a:r>
              <a:rPr lang="nl-NL" sz="1050" dirty="0">
                <a:solidFill>
                  <a:srgbClr val="2C5881"/>
                </a:solidFill>
                <a:latin typeface="Asap" pitchFamily="2" charset="77"/>
              </a:rPr>
              <a:t>* / Bal*</a:t>
            </a:r>
          </a:p>
        </p:txBody>
      </p:sp>
      <p:sp>
        <p:nvSpPr>
          <p:cNvPr id="9" name="Tekstvak 9">
            <a:extLst>
              <a:ext uri="{FF2B5EF4-FFF2-40B4-BE49-F238E27FC236}">
                <a16:creationId xmlns:a16="http://schemas.microsoft.com/office/drawing/2014/main" id="{628C5EF5-A1C6-6EE9-6A37-224E6AAF69BC}"/>
              </a:ext>
            </a:extLst>
          </p:cNvPr>
          <p:cNvSpPr txBox="1"/>
          <p:nvPr/>
        </p:nvSpPr>
        <p:spPr>
          <a:xfrm>
            <a:off x="6347016" y="2985247"/>
            <a:ext cx="1577784" cy="253916"/>
          </a:xfrm>
          <a:prstGeom prst="rect">
            <a:avLst/>
          </a:prstGeom>
          <a:solidFill>
            <a:schemeClr val="bg1">
              <a:alpha val="40000"/>
            </a:schemeClr>
          </a:solidFill>
        </p:spPr>
        <p:txBody>
          <a:bodyPr wrap="square" rtlCol="0">
            <a:spAutoFit/>
          </a:bodyPr>
          <a:lstStyle/>
          <a:p>
            <a:pPr algn="ctr"/>
            <a:r>
              <a:rPr lang="nl-NL" sz="1050" dirty="0">
                <a:solidFill>
                  <a:srgbClr val="2C5881"/>
                </a:solidFill>
                <a:latin typeface="Asap" pitchFamily="2" charset="77"/>
              </a:rPr>
              <a:t>Omgevingsverordening</a:t>
            </a:r>
          </a:p>
        </p:txBody>
      </p:sp>
      <p:sp>
        <p:nvSpPr>
          <p:cNvPr id="10" name="Tekstvak 10">
            <a:extLst>
              <a:ext uri="{FF2B5EF4-FFF2-40B4-BE49-F238E27FC236}">
                <a16:creationId xmlns:a16="http://schemas.microsoft.com/office/drawing/2014/main" id="{753C906C-9409-F86B-19B0-A681B415628A}"/>
              </a:ext>
            </a:extLst>
          </p:cNvPr>
          <p:cNvSpPr txBox="1"/>
          <p:nvPr/>
        </p:nvSpPr>
        <p:spPr>
          <a:xfrm>
            <a:off x="6347016" y="3345106"/>
            <a:ext cx="1165408" cy="253916"/>
          </a:xfrm>
          <a:prstGeom prst="rect">
            <a:avLst/>
          </a:prstGeom>
          <a:solidFill>
            <a:schemeClr val="bg1">
              <a:alpha val="40000"/>
            </a:schemeClr>
          </a:solidFill>
        </p:spPr>
        <p:txBody>
          <a:bodyPr wrap="square" rtlCol="0">
            <a:spAutoFit/>
          </a:bodyPr>
          <a:lstStyle/>
          <a:p>
            <a:pPr algn="ctr"/>
            <a:r>
              <a:rPr lang="nl-NL" sz="1050" dirty="0">
                <a:solidFill>
                  <a:srgbClr val="2C5881"/>
                </a:solidFill>
                <a:latin typeface="Asap" pitchFamily="2" charset="77"/>
              </a:rPr>
              <a:t>Projectbesluiten</a:t>
            </a:r>
          </a:p>
        </p:txBody>
      </p:sp>
      <p:sp>
        <p:nvSpPr>
          <p:cNvPr id="11" name="Tekstvak 11">
            <a:extLst>
              <a:ext uri="{FF2B5EF4-FFF2-40B4-BE49-F238E27FC236}">
                <a16:creationId xmlns:a16="http://schemas.microsoft.com/office/drawing/2014/main" id="{76B06B66-B604-E1DF-26AF-9B01F3120931}"/>
              </a:ext>
            </a:extLst>
          </p:cNvPr>
          <p:cNvSpPr txBox="1"/>
          <p:nvPr/>
        </p:nvSpPr>
        <p:spPr>
          <a:xfrm>
            <a:off x="8453716" y="2841812"/>
            <a:ext cx="1577785" cy="261610"/>
          </a:xfrm>
          <a:prstGeom prst="rect">
            <a:avLst/>
          </a:prstGeom>
          <a:solidFill>
            <a:schemeClr val="bg1">
              <a:alpha val="40000"/>
            </a:schemeClr>
          </a:solidFill>
        </p:spPr>
        <p:txBody>
          <a:bodyPr wrap="square" rtlCol="0" anchor="b">
            <a:spAutoFit/>
          </a:bodyPr>
          <a:lstStyle/>
          <a:p>
            <a:pPr algn="ctr"/>
            <a:r>
              <a:rPr lang="nl-NL" sz="1050" dirty="0">
                <a:solidFill>
                  <a:srgbClr val="DD7226"/>
                </a:solidFill>
                <a:latin typeface="Asap" pitchFamily="2" charset="77"/>
              </a:rPr>
              <a:t>Meldingen verwerken</a:t>
            </a:r>
          </a:p>
        </p:txBody>
      </p:sp>
      <p:sp>
        <p:nvSpPr>
          <p:cNvPr id="12" name="Tekstvak 12">
            <a:extLst>
              <a:ext uri="{FF2B5EF4-FFF2-40B4-BE49-F238E27FC236}">
                <a16:creationId xmlns:a16="http://schemas.microsoft.com/office/drawing/2014/main" id="{0C09CBB2-6C2A-3443-72AA-74B75D09441E}"/>
              </a:ext>
            </a:extLst>
          </p:cNvPr>
          <p:cNvSpPr txBox="1"/>
          <p:nvPr/>
        </p:nvSpPr>
        <p:spPr>
          <a:xfrm>
            <a:off x="8453716" y="3190165"/>
            <a:ext cx="1701107" cy="253916"/>
          </a:xfrm>
          <a:prstGeom prst="rect">
            <a:avLst/>
          </a:prstGeom>
          <a:solidFill>
            <a:schemeClr val="bg1">
              <a:alpha val="40000"/>
            </a:schemeClr>
          </a:solidFill>
        </p:spPr>
        <p:txBody>
          <a:bodyPr wrap="square" rtlCol="0" anchor="b">
            <a:spAutoFit/>
          </a:bodyPr>
          <a:lstStyle/>
          <a:p>
            <a:pPr algn="ctr"/>
            <a:r>
              <a:rPr lang="nl-NL" sz="1050" dirty="0">
                <a:solidFill>
                  <a:srgbClr val="DD7226"/>
                </a:solidFill>
                <a:latin typeface="Asap" pitchFamily="2" charset="77"/>
              </a:rPr>
              <a:t>Toezicht en handhaving</a:t>
            </a:r>
          </a:p>
        </p:txBody>
      </p:sp>
      <p:sp>
        <p:nvSpPr>
          <p:cNvPr id="13" name="Tekstvak 13">
            <a:extLst>
              <a:ext uri="{FF2B5EF4-FFF2-40B4-BE49-F238E27FC236}">
                <a16:creationId xmlns:a16="http://schemas.microsoft.com/office/drawing/2014/main" id="{BE16C59D-959B-5797-BE02-9979E387914F}"/>
              </a:ext>
            </a:extLst>
          </p:cNvPr>
          <p:cNvSpPr txBox="1"/>
          <p:nvPr/>
        </p:nvSpPr>
        <p:spPr>
          <a:xfrm>
            <a:off x="10275743" y="3190165"/>
            <a:ext cx="1577784" cy="415498"/>
          </a:xfrm>
          <a:prstGeom prst="rect">
            <a:avLst/>
          </a:prstGeom>
          <a:solidFill>
            <a:schemeClr val="bg1">
              <a:alpha val="40000"/>
            </a:schemeClr>
          </a:solidFill>
        </p:spPr>
        <p:txBody>
          <a:bodyPr wrap="square" rtlCol="0" anchor="b">
            <a:spAutoFit/>
          </a:bodyPr>
          <a:lstStyle/>
          <a:p>
            <a:r>
              <a:rPr lang="nl-NL" sz="1050" dirty="0">
                <a:solidFill>
                  <a:srgbClr val="DD7226"/>
                </a:solidFill>
                <a:latin typeface="Asap" pitchFamily="2" charset="77"/>
              </a:rPr>
              <a:t>Omgevingsprogramma uitvoeren</a:t>
            </a:r>
          </a:p>
        </p:txBody>
      </p:sp>
      <p:sp>
        <p:nvSpPr>
          <p:cNvPr id="14" name="Tekstvak 14">
            <a:extLst>
              <a:ext uri="{FF2B5EF4-FFF2-40B4-BE49-F238E27FC236}">
                <a16:creationId xmlns:a16="http://schemas.microsoft.com/office/drawing/2014/main" id="{A2745963-B9DE-CD6E-69F6-93533743FD74}"/>
              </a:ext>
            </a:extLst>
          </p:cNvPr>
          <p:cNvSpPr txBox="1"/>
          <p:nvPr/>
        </p:nvSpPr>
        <p:spPr>
          <a:xfrm>
            <a:off x="10154823" y="2841812"/>
            <a:ext cx="1577785" cy="261610"/>
          </a:xfrm>
          <a:prstGeom prst="rect">
            <a:avLst/>
          </a:prstGeom>
          <a:solidFill>
            <a:schemeClr val="bg1">
              <a:alpha val="40000"/>
            </a:schemeClr>
          </a:solidFill>
        </p:spPr>
        <p:txBody>
          <a:bodyPr wrap="square" rtlCol="0" anchor="b">
            <a:spAutoFit/>
          </a:bodyPr>
          <a:lstStyle/>
          <a:p>
            <a:pPr algn="ctr"/>
            <a:r>
              <a:rPr lang="nl-NL" sz="1050" dirty="0">
                <a:solidFill>
                  <a:srgbClr val="DD7226"/>
                </a:solidFill>
                <a:latin typeface="Asap" pitchFamily="2" charset="77"/>
              </a:rPr>
              <a:t>Aanvragen beoordelen</a:t>
            </a:r>
          </a:p>
        </p:txBody>
      </p:sp>
      <p:sp>
        <p:nvSpPr>
          <p:cNvPr id="15" name="Tekstvak 15">
            <a:extLst>
              <a:ext uri="{FF2B5EF4-FFF2-40B4-BE49-F238E27FC236}">
                <a16:creationId xmlns:a16="http://schemas.microsoft.com/office/drawing/2014/main" id="{23823A14-3DE9-3C86-E95E-22594610202F}"/>
              </a:ext>
            </a:extLst>
          </p:cNvPr>
          <p:cNvSpPr txBox="1"/>
          <p:nvPr/>
        </p:nvSpPr>
        <p:spPr>
          <a:xfrm>
            <a:off x="5862919" y="4715435"/>
            <a:ext cx="2013693" cy="261610"/>
          </a:xfrm>
          <a:prstGeom prst="rect">
            <a:avLst/>
          </a:prstGeom>
          <a:solidFill>
            <a:schemeClr val="bg1">
              <a:alpha val="40000"/>
            </a:schemeClr>
          </a:solidFill>
        </p:spPr>
        <p:txBody>
          <a:bodyPr wrap="none" rtlCol="0">
            <a:spAutoFit/>
          </a:bodyPr>
          <a:lstStyle/>
          <a:p>
            <a:r>
              <a:rPr lang="nl-NL" sz="1100" dirty="0">
                <a:solidFill>
                  <a:srgbClr val="388710"/>
                </a:solidFill>
                <a:latin typeface="Asap" pitchFamily="2" charset="77"/>
              </a:rPr>
              <a:t>Aanvragen en info ontvangen</a:t>
            </a:r>
          </a:p>
        </p:txBody>
      </p:sp>
      <p:sp>
        <p:nvSpPr>
          <p:cNvPr id="16" name="Tekstvak 16">
            <a:extLst>
              <a:ext uri="{FF2B5EF4-FFF2-40B4-BE49-F238E27FC236}">
                <a16:creationId xmlns:a16="http://schemas.microsoft.com/office/drawing/2014/main" id="{645893C4-6266-72F2-72D9-0DBFFAF6299A}"/>
              </a:ext>
            </a:extLst>
          </p:cNvPr>
          <p:cNvSpPr txBox="1"/>
          <p:nvPr/>
        </p:nvSpPr>
        <p:spPr>
          <a:xfrm>
            <a:off x="4703105" y="4715435"/>
            <a:ext cx="1066318" cy="261610"/>
          </a:xfrm>
          <a:prstGeom prst="rect">
            <a:avLst/>
          </a:prstGeom>
          <a:solidFill>
            <a:schemeClr val="bg1">
              <a:alpha val="40000"/>
            </a:schemeClr>
          </a:solidFill>
        </p:spPr>
        <p:txBody>
          <a:bodyPr wrap="none" rtlCol="0">
            <a:spAutoFit/>
          </a:bodyPr>
          <a:lstStyle/>
          <a:p>
            <a:r>
              <a:rPr lang="nl-NL" sz="1100" dirty="0">
                <a:solidFill>
                  <a:srgbClr val="388710"/>
                </a:solidFill>
                <a:latin typeface="Asap" pitchFamily="2" charset="77"/>
              </a:rPr>
              <a:t>Samenwerken</a:t>
            </a:r>
          </a:p>
        </p:txBody>
      </p:sp>
      <p:sp>
        <p:nvSpPr>
          <p:cNvPr id="17" name="Tekstvak 17">
            <a:extLst>
              <a:ext uri="{FF2B5EF4-FFF2-40B4-BE49-F238E27FC236}">
                <a16:creationId xmlns:a16="http://schemas.microsoft.com/office/drawing/2014/main" id="{E2BCD374-F841-1386-D252-1E9F647F5E3F}"/>
              </a:ext>
            </a:extLst>
          </p:cNvPr>
          <p:cNvSpPr txBox="1"/>
          <p:nvPr/>
        </p:nvSpPr>
        <p:spPr>
          <a:xfrm>
            <a:off x="4658250" y="5930097"/>
            <a:ext cx="1327608"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Vergunningscheck</a:t>
            </a:r>
          </a:p>
        </p:txBody>
      </p:sp>
      <p:sp>
        <p:nvSpPr>
          <p:cNvPr id="18" name="Tekstvak 18">
            <a:extLst>
              <a:ext uri="{FF2B5EF4-FFF2-40B4-BE49-F238E27FC236}">
                <a16:creationId xmlns:a16="http://schemas.microsoft.com/office/drawing/2014/main" id="{6B02D708-E48A-C936-2FD0-949AF7C0060C}"/>
              </a:ext>
            </a:extLst>
          </p:cNvPr>
          <p:cNvSpPr txBox="1"/>
          <p:nvPr/>
        </p:nvSpPr>
        <p:spPr>
          <a:xfrm>
            <a:off x="6101567" y="5930097"/>
            <a:ext cx="1342034"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Regels op de kaart</a:t>
            </a:r>
          </a:p>
        </p:txBody>
      </p:sp>
      <p:sp>
        <p:nvSpPr>
          <p:cNvPr id="19" name="Tekstvak 19">
            <a:extLst>
              <a:ext uri="{FF2B5EF4-FFF2-40B4-BE49-F238E27FC236}">
                <a16:creationId xmlns:a16="http://schemas.microsoft.com/office/drawing/2014/main" id="{D96A2251-CF88-A54E-25D6-DB27E1BB7C59}"/>
              </a:ext>
            </a:extLst>
          </p:cNvPr>
          <p:cNvSpPr txBox="1"/>
          <p:nvPr/>
        </p:nvSpPr>
        <p:spPr>
          <a:xfrm>
            <a:off x="4455459" y="6263425"/>
            <a:ext cx="1529586"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Maatregelen op maat</a:t>
            </a:r>
          </a:p>
        </p:txBody>
      </p:sp>
      <p:sp>
        <p:nvSpPr>
          <p:cNvPr id="20" name="Tekstvak 20">
            <a:extLst>
              <a:ext uri="{FF2B5EF4-FFF2-40B4-BE49-F238E27FC236}">
                <a16:creationId xmlns:a16="http://schemas.microsoft.com/office/drawing/2014/main" id="{698E1209-BEE0-362E-1174-F13FF09455E6}"/>
              </a:ext>
            </a:extLst>
          </p:cNvPr>
          <p:cNvSpPr txBox="1"/>
          <p:nvPr/>
        </p:nvSpPr>
        <p:spPr>
          <a:xfrm>
            <a:off x="6096000" y="6263425"/>
            <a:ext cx="1385316"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Aanvragen/melden</a:t>
            </a:r>
          </a:p>
        </p:txBody>
      </p:sp>
      <p:grpSp>
        <p:nvGrpSpPr>
          <p:cNvPr id="21" name="Groep 25">
            <a:extLst>
              <a:ext uri="{FF2B5EF4-FFF2-40B4-BE49-F238E27FC236}">
                <a16:creationId xmlns:a16="http://schemas.microsoft.com/office/drawing/2014/main" id="{56AB712A-9E90-A6B1-0349-36E5E4A57687}"/>
              </a:ext>
            </a:extLst>
          </p:cNvPr>
          <p:cNvGrpSpPr/>
          <p:nvPr/>
        </p:nvGrpSpPr>
        <p:grpSpPr>
          <a:xfrm>
            <a:off x="288432" y="2145531"/>
            <a:ext cx="1284138" cy="307076"/>
            <a:chOff x="288432" y="2145531"/>
            <a:chExt cx="1284138" cy="307076"/>
          </a:xfrm>
        </p:grpSpPr>
        <p:pic>
          <p:nvPicPr>
            <p:cNvPr id="22" name="Afbeelding 22">
              <a:extLst>
                <a:ext uri="{FF2B5EF4-FFF2-40B4-BE49-F238E27FC236}">
                  <a16:creationId xmlns:a16="http://schemas.microsoft.com/office/drawing/2014/main" id="{54A10289-A8BB-0514-C96E-67E86BEF8CDC}"/>
                </a:ext>
              </a:extLst>
            </p:cNvPr>
            <p:cNvPicPr>
              <a:picLocks noChangeAspect="1"/>
            </p:cNvPicPr>
            <p:nvPr/>
          </p:nvPicPr>
          <p:blipFill>
            <a:blip r:embed="rId3"/>
            <a:stretch>
              <a:fillRect/>
            </a:stretch>
          </p:blipFill>
          <p:spPr>
            <a:xfrm>
              <a:off x="288432" y="2145531"/>
              <a:ext cx="1284138" cy="307076"/>
            </a:xfrm>
            <a:prstGeom prst="rect">
              <a:avLst/>
            </a:prstGeom>
          </p:spPr>
        </p:pic>
        <p:sp>
          <p:nvSpPr>
            <p:cNvPr id="23" name="Tekstvak 24">
              <a:extLst>
                <a:ext uri="{FF2B5EF4-FFF2-40B4-BE49-F238E27FC236}">
                  <a16:creationId xmlns:a16="http://schemas.microsoft.com/office/drawing/2014/main" id="{8F4EEB57-D334-8DC2-D29A-B85C6C34F3CA}"/>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Maatschappij</a:t>
              </a:r>
              <a:endParaRPr lang="nl-NL" sz="1050" dirty="0">
                <a:solidFill>
                  <a:schemeClr val="bg1"/>
                </a:solidFill>
              </a:endParaRPr>
            </a:p>
          </p:txBody>
        </p:sp>
      </p:grpSp>
      <p:grpSp>
        <p:nvGrpSpPr>
          <p:cNvPr id="24" name="Groep 26">
            <a:extLst>
              <a:ext uri="{FF2B5EF4-FFF2-40B4-BE49-F238E27FC236}">
                <a16:creationId xmlns:a16="http://schemas.microsoft.com/office/drawing/2014/main" id="{11374C2A-344A-FB4A-290A-5933FEEF36F5}"/>
              </a:ext>
            </a:extLst>
          </p:cNvPr>
          <p:cNvGrpSpPr/>
          <p:nvPr/>
        </p:nvGrpSpPr>
        <p:grpSpPr>
          <a:xfrm>
            <a:off x="288432" y="2563220"/>
            <a:ext cx="1284138" cy="307076"/>
            <a:chOff x="288432" y="2145531"/>
            <a:chExt cx="1284138" cy="307076"/>
          </a:xfrm>
        </p:grpSpPr>
        <p:pic>
          <p:nvPicPr>
            <p:cNvPr id="25" name="Afbeelding 27">
              <a:extLst>
                <a:ext uri="{FF2B5EF4-FFF2-40B4-BE49-F238E27FC236}">
                  <a16:creationId xmlns:a16="http://schemas.microsoft.com/office/drawing/2014/main" id="{A3ECD245-8702-1C09-543A-4C5C21C7261E}"/>
                </a:ext>
              </a:extLst>
            </p:cNvPr>
            <p:cNvPicPr>
              <a:picLocks noChangeAspect="1"/>
            </p:cNvPicPr>
            <p:nvPr/>
          </p:nvPicPr>
          <p:blipFill>
            <a:blip r:embed="rId3"/>
            <a:stretch>
              <a:fillRect/>
            </a:stretch>
          </p:blipFill>
          <p:spPr>
            <a:xfrm>
              <a:off x="288432" y="2145531"/>
              <a:ext cx="1284138" cy="307076"/>
            </a:xfrm>
            <a:prstGeom prst="rect">
              <a:avLst/>
            </a:prstGeom>
          </p:spPr>
        </p:pic>
        <p:sp>
          <p:nvSpPr>
            <p:cNvPr id="26" name="Tekstvak 28">
              <a:extLst>
                <a:ext uri="{FF2B5EF4-FFF2-40B4-BE49-F238E27FC236}">
                  <a16:creationId xmlns:a16="http://schemas.microsoft.com/office/drawing/2014/main" id="{E230D809-A71B-B53D-CFA1-E557B1FB7747}"/>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Politiek</a:t>
              </a:r>
              <a:endParaRPr lang="nl-NL" sz="1050" dirty="0">
                <a:solidFill>
                  <a:schemeClr val="bg1"/>
                </a:solidFill>
              </a:endParaRPr>
            </a:p>
          </p:txBody>
        </p:sp>
      </p:grpSp>
      <p:grpSp>
        <p:nvGrpSpPr>
          <p:cNvPr id="27" name="Groep 29">
            <a:extLst>
              <a:ext uri="{FF2B5EF4-FFF2-40B4-BE49-F238E27FC236}">
                <a16:creationId xmlns:a16="http://schemas.microsoft.com/office/drawing/2014/main" id="{CF8BC400-B84A-FE30-1854-5F4CFF614120}"/>
              </a:ext>
            </a:extLst>
          </p:cNvPr>
          <p:cNvGrpSpPr/>
          <p:nvPr/>
        </p:nvGrpSpPr>
        <p:grpSpPr>
          <a:xfrm>
            <a:off x="288432" y="2969620"/>
            <a:ext cx="1284138" cy="307076"/>
            <a:chOff x="288432" y="2145531"/>
            <a:chExt cx="1284138" cy="307076"/>
          </a:xfrm>
        </p:grpSpPr>
        <p:pic>
          <p:nvPicPr>
            <p:cNvPr id="28" name="Afbeelding 30">
              <a:extLst>
                <a:ext uri="{FF2B5EF4-FFF2-40B4-BE49-F238E27FC236}">
                  <a16:creationId xmlns:a16="http://schemas.microsoft.com/office/drawing/2014/main" id="{6D73DCC2-5691-838B-5D7E-78AFB11CE02A}"/>
                </a:ext>
              </a:extLst>
            </p:cNvPr>
            <p:cNvPicPr>
              <a:picLocks noChangeAspect="1"/>
            </p:cNvPicPr>
            <p:nvPr/>
          </p:nvPicPr>
          <p:blipFill>
            <a:blip r:embed="rId3"/>
            <a:stretch>
              <a:fillRect/>
            </a:stretch>
          </p:blipFill>
          <p:spPr>
            <a:xfrm>
              <a:off x="288432" y="2145531"/>
              <a:ext cx="1284138" cy="307076"/>
            </a:xfrm>
            <a:prstGeom prst="rect">
              <a:avLst/>
            </a:prstGeom>
          </p:spPr>
        </p:pic>
        <p:sp>
          <p:nvSpPr>
            <p:cNvPr id="29" name="Tekstvak 31">
              <a:extLst>
                <a:ext uri="{FF2B5EF4-FFF2-40B4-BE49-F238E27FC236}">
                  <a16:creationId xmlns:a16="http://schemas.microsoft.com/office/drawing/2014/main" id="{9AD6453B-A310-1649-B615-F6DFBBCCD660}"/>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Monitoring</a:t>
              </a:r>
              <a:endParaRPr lang="nl-NL" sz="1050" dirty="0">
                <a:solidFill>
                  <a:schemeClr val="bg1"/>
                </a:solidFill>
              </a:endParaRPr>
            </a:p>
          </p:txBody>
        </p:sp>
      </p:grpSp>
      <p:grpSp>
        <p:nvGrpSpPr>
          <p:cNvPr id="30" name="Groep 32">
            <a:extLst>
              <a:ext uri="{FF2B5EF4-FFF2-40B4-BE49-F238E27FC236}">
                <a16:creationId xmlns:a16="http://schemas.microsoft.com/office/drawing/2014/main" id="{14691CCC-3677-28B9-E852-65C9C07681E4}"/>
              </a:ext>
            </a:extLst>
          </p:cNvPr>
          <p:cNvGrpSpPr/>
          <p:nvPr/>
        </p:nvGrpSpPr>
        <p:grpSpPr>
          <a:xfrm>
            <a:off x="288432" y="3398597"/>
            <a:ext cx="1284138" cy="307076"/>
            <a:chOff x="288432" y="2145531"/>
            <a:chExt cx="1284138" cy="307076"/>
          </a:xfrm>
        </p:grpSpPr>
        <p:pic>
          <p:nvPicPr>
            <p:cNvPr id="31" name="Afbeelding 33">
              <a:extLst>
                <a:ext uri="{FF2B5EF4-FFF2-40B4-BE49-F238E27FC236}">
                  <a16:creationId xmlns:a16="http://schemas.microsoft.com/office/drawing/2014/main" id="{69ACAD76-3563-A999-7888-238D6559D0BC}"/>
                </a:ext>
              </a:extLst>
            </p:cNvPr>
            <p:cNvPicPr>
              <a:picLocks noChangeAspect="1"/>
            </p:cNvPicPr>
            <p:nvPr/>
          </p:nvPicPr>
          <p:blipFill>
            <a:blip r:embed="rId3"/>
            <a:stretch>
              <a:fillRect/>
            </a:stretch>
          </p:blipFill>
          <p:spPr>
            <a:xfrm>
              <a:off x="288432" y="2145531"/>
              <a:ext cx="1284138" cy="307076"/>
            </a:xfrm>
            <a:prstGeom prst="rect">
              <a:avLst/>
            </a:prstGeom>
          </p:spPr>
        </p:pic>
        <p:sp>
          <p:nvSpPr>
            <p:cNvPr id="32" name="Tekstvak 34">
              <a:extLst>
                <a:ext uri="{FF2B5EF4-FFF2-40B4-BE49-F238E27FC236}">
                  <a16:creationId xmlns:a16="http://schemas.microsoft.com/office/drawing/2014/main" id="{DD24E1F8-B029-52AF-9468-1AC24E4E6107}"/>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Evaluatie</a:t>
              </a:r>
              <a:endParaRPr lang="nl-NL" sz="1050" dirty="0">
                <a:solidFill>
                  <a:schemeClr val="bg1"/>
                </a:solidFill>
              </a:endParaRPr>
            </a:p>
          </p:txBody>
        </p:sp>
      </p:grpSp>
    </p:spTree>
    <p:extLst>
      <p:ext uri="{BB962C8B-B14F-4D97-AF65-F5344CB8AC3E}">
        <p14:creationId xmlns:p14="http://schemas.microsoft.com/office/powerpoint/2010/main" val="1194988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B9140-C3AA-C31A-0DA7-6CE5A92BC387}"/>
              </a:ext>
            </a:extLst>
          </p:cNvPr>
          <p:cNvSpPr>
            <a:spLocks noGrp="1"/>
          </p:cNvSpPr>
          <p:nvPr>
            <p:ph type="title"/>
          </p:nvPr>
        </p:nvSpPr>
        <p:spPr/>
        <p:txBody>
          <a:bodyPr>
            <a:normAutofit fontScale="90000"/>
          </a:bodyPr>
          <a:lstStyle/>
          <a:p>
            <a:r>
              <a:rPr lang="nl-NL" dirty="0"/>
              <a:t>Doel van de sessie</a:t>
            </a:r>
          </a:p>
        </p:txBody>
      </p:sp>
      <p:sp>
        <p:nvSpPr>
          <p:cNvPr id="3" name="Tijdelijke aanduiding voor tekst 2">
            <a:extLst>
              <a:ext uri="{FF2B5EF4-FFF2-40B4-BE49-F238E27FC236}">
                <a16:creationId xmlns:a16="http://schemas.microsoft.com/office/drawing/2014/main" id="{F9F68105-889A-CCAB-3C40-6B740891657F}"/>
              </a:ext>
            </a:extLst>
          </p:cNvPr>
          <p:cNvSpPr>
            <a:spLocks noGrp="1"/>
          </p:cNvSpPr>
          <p:nvPr>
            <p:ph type="body" idx="1"/>
          </p:nvPr>
        </p:nvSpPr>
        <p:spPr>
          <a:xfrm>
            <a:off x="706254" y="2452593"/>
            <a:ext cx="10515600" cy="2081307"/>
          </a:xfrm>
        </p:spPr>
        <p:txBody>
          <a:bodyPr>
            <a:normAutofit fontScale="92500" lnSpcReduction="10000"/>
          </a:bodyPr>
          <a:lstStyle/>
          <a:p>
            <a:r>
              <a:rPr lang="nl-NL" dirty="0"/>
              <a:t>Uitwisselen ervaringen over:</a:t>
            </a:r>
          </a:p>
          <a:p>
            <a:endParaRPr lang="nl-NL" dirty="0"/>
          </a:p>
          <a:p>
            <a:endParaRPr lang="nl-NL" dirty="0"/>
          </a:p>
          <a:p>
            <a:pPr algn="ctr"/>
            <a:r>
              <a:rPr lang="nl-NL" sz="3600" i="1" dirty="0"/>
              <a:t>Hoe kunnen “bodemonderwerpen” landen in instrumenten van de Omgevingswet?</a:t>
            </a:r>
          </a:p>
        </p:txBody>
      </p:sp>
    </p:spTree>
    <p:extLst>
      <p:ext uri="{BB962C8B-B14F-4D97-AF65-F5344CB8AC3E}">
        <p14:creationId xmlns:p14="http://schemas.microsoft.com/office/powerpoint/2010/main" val="74728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55EA7-7990-479F-1B16-01DCB9BC0268}"/>
              </a:ext>
            </a:extLst>
          </p:cNvPr>
          <p:cNvSpPr>
            <a:spLocks noGrp="1"/>
          </p:cNvSpPr>
          <p:nvPr>
            <p:ph type="title"/>
          </p:nvPr>
        </p:nvSpPr>
        <p:spPr/>
        <p:txBody>
          <a:bodyPr>
            <a:normAutofit fontScale="90000"/>
          </a:bodyPr>
          <a:lstStyle/>
          <a:p>
            <a:r>
              <a:rPr lang="nl-NL" dirty="0"/>
              <a:t>Inhoud</a:t>
            </a:r>
          </a:p>
        </p:txBody>
      </p:sp>
      <p:sp>
        <p:nvSpPr>
          <p:cNvPr id="3" name="Tijdelijke aanduiding voor tekst 2">
            <a:extLst>
              <a:ext uri="{FF2B5EF4-FFF2-40B4-BE49-F238E27FC236}">
                <a16:creationId xmlns:a16="http://schemas.microsoft.com/office/drawing/2014/main" id="{4E43A95C-FE8C-B796-B4F0-009C44632AA1}"/>
              </a:ext>
            </a:extLst>
          </p:cNvPr>
          <p:cNvSpPr>
            <a:spLocks noGrp="1"/>
          </p:cNvSpPr>
          <p:nvPr>
            <p:ph type="body" idx="1"/>
          </p:nvPr>
        </p:nvSpPr>
        <p:spPr>
          <a:xfrm>
            <a:off x="597072" y="2678906"/>
            <a:ext cx="10515600" cy="1500187"/>
          </a:xfrm>
        </p:spPr>
        <p:txBody>
          <a:bodyPr/>
          <a:lstStyle/>
          <a:p>
            <a:pPr marL="342900" indent="-342900">
              <a:buFont typeface="Arial" panose="020B0604020202020204" pitchFamily="34" charset="0"/>
              <a:buChar char="•"/>
            </a:pPr>
            <a:r>
              <a:rPr lang="nl-NL" dirty="0"/>
              <a:t>Algemeen deel: instrumenten Ow en bodemopgaven</a:t>
            </a:r>
          </a:p>
          <a:p>
            <a:pPr marL="342900" indent="-342900">
              <a:buFont typeface="Arial" panose="020B0604020202020204" pitchFamily="34" charset="0"/>
              <a:buChar char="•"/>
            </a:pPr>
            <a:r>
              <a:rPr lang="nl-NL" dirty="0"/>
              <a:t>Regionale ervaringen</a:t>
            </a:r>
          </a:p>
          <a:p>
            <a:pPr marL="342900" indent="-342900">
              <a:buFont typeface="Arial" panose="020B0604020202020204" pitchFamily="34" charset="0"/>
              <a:buChar char="•"/>
            </a:pPr>
            <a:r>
              <a:rPr lang="nl-NL" dirty="0"/>
              <a:t>Ervaringen deelnemers en discussie</a:t>
            </a:r>
          </a:p>
        </p:txBody>
      </p:sp>
    </p:spTree>
    <p:extLst>
      <p:ext uri="{BB962C8B-B14F-4D97-AF65-F5344CB8AC3E}">
        <p14:creationId xmlns:p14="http://schemas.microsoft.com/office/powerpoint/2010/main" val="4189476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F2DFC1-7547-39ED-BF6C-88818DC7BA6A}"/>
              </a:ext>
            </a:extLst>
          </p:cNvPr>
          <p:cNvSpPr>
            <a:spLocks noGrp="1"/>
          </p:cNvSpPr>
          <p:nvPr>
            <p:ph type="title"/>
          </p:nvPr>
        </p:nvSpPr>
        <p:spPr>
          <a:xfrm>
            <a:off x="493163" y="2673927"/>
            <a:ext cx="10515600" cy="897538"/>
          </a:xfrm>
        </p:spPr>
        <p:txBody>
          <a:bodyPr>
            <a:normAutofit fontScale="90000"/>
          </a:bodyPr>
          <a:lstStyle/>
          <a:p>
            <a:pPr algn="ctr"/>
            <a:r>
              <a:rPr lang="nl-NL" dirty="0"/>
              <a:t>Kennismaken</a:t>
            </a:r>
          </a:p>
        </p:txBody>
      </p:sp>
      <p:pic>
        <p:nvPicPr>
          <p:cNvPr id="2050" name="Picture 2" descr="Ontmoeting 770x400">
            <a:extLst>
              <a:ext uri="{FF2B5EF4-FFF2-40B4-BE49-F238E27FC236}">
                <a16:creationId xmlns:a16="http://schemas.microsoft.com/office/drawing/2014/main" id="{074AD3E0-133C-81F0-3FB9-9B92A12AE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0632" y="3571465"/>
            <a:ext cx="4531368" cy="2353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73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00F088-738E-EE0E-1F31-16C1BFC3DAFE}"/>
              </a:ext>
            </a:extLst>
          </p:cNvPr>
          <p:cNvSpPr>
            <a:spLocks noGrp="1"/>
          </p:cNvSpPr>
          <p:nvPr>
            <p:ph type="title"/>
          </p:nvPr>
        </p:nvSpPr>
        <p:spPr/>
        <p:txBody>
          <a:bodyPr>
            <a:normAutofit fontScale="90000"/>
          </a:bodyPr>
          <a:lstStyle/>
          <a:p>
            <a:r>
              <a:rPr lang="nl-NL" dirty="0"/>
              <a:t>Instrumenten Ow</a:t>
            </a:r>
          </a:p>
        </p:txBody>
      </p:sp>
      <p:sp>
        <p:nvSpPr>
          <p:cNvPr id="3" name="Tijdelijke aanduiding voor tekst 2">
            <a:extLst>
              <a:ext uri="{FF2B5EF4-FFF2-40B4-BE49-F238E27FC236}">
                <a16:creationId xmlns:a16="http://schemas.microsoft.com/office/drawing/2014/main" id="{E479202D-EBC7-1423-D075-8D1FDE7CCD01}"/>
              </a:ext>
            </a:extLst>
          </p:cNvPr>
          <p:cNvSpPr>
            <a:spLocks noGrp="1"/>
          </p:cNvSpPr>
          <p:nvPr>
            <p:ph type="body" idx="1"/>
          </p:nvPr>
        </p:nvSpPr>
        <p:spPr>
          <a:xfrm>
            <a:off x="597072" y="2179638"/>
            <a:ext cx="6859646" cy="3975629"/>
          </a:xfrm>
        </p:spPr>
        <p:txBody>
          <a:bodyPr>
            <a:normAutofit fontScale="92500" lnSpcReduction="20000"/>
          </a:bodyPr>
          <a:lstStyle/>
          <a:p>
            <a:pPr marL="342900" indent="-342900">
              <a:buFont typeface="Arial" panose="020B0604020202020204" pitchFamily="34" charset="0"/>
              <a:buChar char="•"/>
            </a:pPr>
            <a:r>
              <a:rPr lang="nl-NL" dirty="0"/>
              <a:t>Algemene regels</a:t>
            </a:r>
          </a:p>
          <a:p>
            <a:pPr marL="800100" lvl="1" indent="-342900">
              <a:buFont typeface="Arial" panose="020B0604020202020204" pitchFamily="34" charset="0"/>
              <a:buChar char="•"/>
            </a:pPr>
            <a:r>
              <a:rPr lang="nl-NL" dirty="0"/>
              <a:t>Omgevingsplan gemeente</a:t>
            </a:r>
            <a:br>
              <a:rPr lang="nl-NL" dirty="0"/>
            </a:br>
            <a:r>
              <a:rPr lang="nl-NL" dirty="0"/>
              <a:t>bv. voortzetting Nota bodembeheer</a:t>
            </a:r>
          </a:p>
          <a:p>
            <a:pPr marL="800100" lvl="1" indent="-342900">
              <a:buFont typeface="Arial" panose="020B0604020202020204" pitchFamily="34" charset="0"/>
              <a:buChar char="•"/>
            </a:pPr>
            <a:r>
              <a:rPr lang="nl-NL" dirty="0"/>
              <a:t>Omgevingsverordening provincie </a:t>
            </a:r>
            <a:br>
              <a:rPr lang="nl-NL" dirty="0"/>
            </a:br>
            <a:r>
              <a:rPr lang="nl-NL" dirty="0"/>
              <a:t>bv. Toepassingseisen grondwaterbeschermingsgebieden</a:t>
            </a:r>
          </a:p>
          <a:p>
            <a:pPr marL="342900" indent="-342900">
              <a:buFont typeface="Arial" panose="020B0604020202020204" pitchFamily="34" charset="0"/>
              <a:buChar char="•"/>
            </a:pPr>
            <a:r>
              <a:rPr lang="nl-NL" dirty="0"/>
              <a:t>Instructieregels</a:t>
            </a:r>
          </a:p>
          <a:p>
            <a:pPr marL="800100" lvl="1" indent="-342900">
              <a:buFont typeface="Arial" panose="020B0604020202020204" pitchFamily="34" charset="0"/>
              <a:buChar char="•"/>
            </a:pPr>
            <a:r>
              <a:rPr lang="nl-NL" dirty="0"/>
              <a:t>Vanuit het Rijk: bouwen bodemgevoelig gebouw op bodemgevoelige locatie</a:t>
            </a:r>
          </a:p>
          <a:p>
            <a:pPr marL="800100" lvl="1" indent="-342900">
              <a:buFont typeface="Arial" panose="020B0604020202020204" pitchFamily="34" charset="0"/>
              <a:buChar char="•"/>
            </a:pPr>
            <a:r>
              <a:rPr lang="nl-NL" dirty="0"/>
              <a:t>Vanuit provincie: bijvoorbeeld voor beheer grondwaterverontreinigingen</a:t>
            </a:r>
          </a:p>
          <a:p>
            <a:pPr marL="342900" indent="-342900">
              <a:buFont typeface="Arial" panose="020B0604020202020204" pitchFamily="34" charset="0"/>
              <a:buChar char="•"/>
            </a:pPr>
            <a:r>
              <a:rPr lang="nl-NL" dirty="0"/>
              <a:t>Omgevingsvergunning</a:t>
            </a:r>
          </a:p>
          <a:p>
            <a:pPr marL="800100" lvl="1" indent="-342900">
              <a:buFont typeface="Arial" panose="020B0604020202020204" pitchFamily="34" charset="0"/>
              <a:buChar char="•"/>
            </a:pPr>
            <a:r>
              <a:rPr lang="nl-NL" dirty="0"/>
              <a:t>Bv. Vergunningplicht bouwen bodemgevoelig gebouw</a:t>
            </a:r>
          </a:p>
          <a:p>
            <a:pPr marL="342900" indent="-342900">
              <a:buFont typeface="Arial" panose="020B0604020202020204" pitchFamily="34" charset="0"/>
              <a:buChar char="•"/>
            </a:pPr>
            <a:r>
              <a:rPr lang="nl-NL" dirty="0"/>
              <a:t>Programma</a:t>
            </a:r>
          </a:p>
          <a:p>
            <a:pPr marL="800100" lvl="1" indent="-342900">
              <a:buFont typeface="Arial" panose="020B0604020202020204" pitchFamily="34" charset="0"/>
              <a:buChar char="•"/>
            </a:pPr>
            <a:r>
              <a:rPr lang="nl-NL" dirty="0"/>
              <a:t>Niet verplicht, maar kan wel ter invulling doelen omgevingsvisie</a:t>
            </a:r>
          </a:p>
        </p:txBody>
      </p:sp>
      <p:pic>
        <p:nvPicPr>
          <p:cNvPr id="5" name="Afbeelding 4">
            <a:extLst>
              <a:ext uri="{FF2B5EF4-FFF2-40B4-BE49-F238E27FC236}">
                <a16:creationId xmlns:a16="http://schemas.microsoft.com/office/drawing/2014/main" id="{2E33C819-949E-2517-2351-3D073229F212}"/>
              </a:ext>
            </a:extLst>
          </p:cNvPr>
          <p:cNvPicPr>
            <a:picLocks noChangeAspect="1"/>
          </p:cNvPicPr>
          <p:nvPr/>
        </p:nvPicPr>
        <p:blipFill>
          <a:blip r:embed="rId3"/>
          <a:srcRect l="21458" t="3639" r="22343"/>
          <a:stretch>
            <a:fillRect/>
          </a:stretch>
        </p:blipFill>
        <p:spPr>
          <a:xfrm>
            <a:off x="7366000" y="1122858"/>
            <a:ext cx="4710545" cy="5113934"/>
          </a:xfrm>
          <a:prstGeom prst="rect">
            <a:avLst/>
          </a:prstGeom>
        </p:spPr>
      </p:pic>
      <p:sp>
        <p:nvSpPr>
          <p:cNvPr id="6" name="Rechthoek 5">
            <a:extLst>
              <a:ext uri="{FF2B5EF4-FFF2-40B4-BE49-F238E27FC236}">
                <a16:creationId xmlns:a16="http://schemas.microsoft.com/office/drawing/2014/main" id="{9825F35E-600E-8202-D430-7E4A967E7562}"/>
              </a:ext>
            </a:extLst>
          </p:cNvPr>
          <p:cNvSpPr/>
          <p:nvPr/>
        </p:nvSpPr>
        <p:spPr>
          <a:xfrm>
            <a:off x="7152024" y="990600"/>
            <a:ext cx="1173018" cy="78278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
        <p:nvSpPr>
          <p:cNvPr id="7" name="Ovaal 6">
            <a:extLst>
              <a:ext uri="{FF2B5EF4-FFF2-40B4-BE49-F238E27FC236}">
                <a16:creationId xmlns:a16="http://schemas.microsoft.com/office/drawing/2014/main" id="{822035DB-7DDD-69BE-8182-9FC73EEDC31E}"/>
              </a:ext>
            </a:extLst>
          </p:cNvPr>
          <p:cNvSpPr/>
          <p:nvPr/>
        </p:nvSpPr>
        <p:spPr>
          <a:xfrm>
            <a:off x="7948276" y="4258734"/>
            <a:ext cx="1490134" cy="414866"/>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EBF89F3D-669D-8912-3BBB-86BD8CBCD24C}"/>
              </a:ext>
            </a:extLst>
          </p:cNvPr>
          <p:cNvSpPr/>
          <p:nvPr/>
        </p:nvSpPr>
        <p:spPr>
          <a:xfrm>
            <a:off x="9789882" y="4275667"/>
            <a:ext cx="1490134" cy="414866"/>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D5FC0BA7-3E49-57A2-2C03-555F86EB8355}"/>
              </a:ext>
            </a:extLst>
          </p:cNvPr>
          <p:cNvSpPr/>
          <p:nvPr/>
        </p:nvSpPr>
        <p:spPr>
          <a:xfrm>
            <a:off x="9789882" y="3794672"/>
            <a:ext cx="1490134" cy="414866"/>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B649096D-5BC5-EA73-BE3E-7406192FF857}"/>
              </a:ext>
            </a:extLst>
          </p:cNvPr>
          <p:cNvSpPr/>
          <p:nvPr/>
        </p:nvSpPr>
        <p:spPr>
          <a:xfrm>
            <a:off x="7829973" y="3438144"/>
            <a:ext cx="1769534" cy="677333"/>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46410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E72FC-115C-0355-AC84-5A715BD2E58F}"/>
              </a:ext>
            </a:extLst>
          </p:cNvPr>
          <p:cNvSpPr>
            <a:spLocks noGrp="1"/>
          </p:cNvSpPr>
          <p:nvPr>
            <p:ph type="title"/>
          </p:nvPr>
        </p:nvSpPr>
        <p:spPr/>
        <p:txBody>
          <a:bodyPr>
            <a:normAutofit fontScale="90000"/>
          </a:bodyPr>
          <a:lstStyle/>
          <a:p>
            <a:r>
              <a:rPr lang="nl-NL" dirty="0"/>
              <a:t>Omgevingsplan gemeente</a:t>
            </a:r>
          </a:p>
        </p:txBody>
      </p:sp>
      <p:sp>
        <p:nvSpPr>
          <p:cNvPr id="3" name="Tijdelijke aanduiding voor tekst 2">
            <a:extLst>
              <a:ext uri="{FF2B5EF4-FFF2-40B4-BE49-F238E27FC236}">
                <a16:creationId xmlns:a16="http://schemas.microsoft.com/office/drawing/2014/main" id="{A07F4138-AD50-AAD0-FEAB-E3C4415367EC}"/>
              </a:ext>
            </a:extLst>
          </p:cNvPr>
          <p:cNvSpPr>
            <a:spLocks noGrp="1"/>
          </p:cNvSpPr>
          <p:nvPr>
            <p:ph type="body" idx="1"/>
          </p:nvPr>
        </p:nvSpPr>
        <p:spPr>
          <a:xfrm>
            <a:off x="597072" y="2179637"/>
            <a:ext cx="7132995" cy="4288895"/>
          </a:xfrm>
        </p:spPr>
        <p:txBody>
          <a:bodyPr>
            <a:normAutofit/>
          </a:bodyPr>
          <a:lstStyle/>
          <a:p>
            <a:pPr marL="342900" indent="-342900">
              <a:buFont typeface="Arial" panose="020B0604020202020204" pitchFamily="34" charset="0"/>
              <a:buChar char="•"/>
            </a:pPr>
            <a:r>
              <a:rPr lang="nl-NL" dirty="0"/>
              <a:t>Meerdere gemeenten/regio’s zijn aan de slag met omgevingsplanregels</a:t>
            </a:r>
          </a:p>
          <a:p>
            <a:pPr marL="800100" lvl="1" indent="-342900">
              <a:buFont typeface="Arial" panose="020B0604020202020204" pitchFamily="34" charset="0"/>
              <a:buChar char="•"/>
            </a:pPr>
            <a:r>
              <a:rPr lang="nl-NL" dirty="0"/>
              <a:t>Individuele gemeenten of in regio verband</a:t>
            </a:r>
          </a:p>
          <a:p>
            <a:pPr marL="342900" indent="-342900">
              <a:buFont typeface="Arial" panose="020B0604020202020204" pitchFamily="34" charset="0"/>
              <a:buChar char="•"/>
            </a:pPr>
            <a:r>
              <a:rPr lang="nl-NL" dirty="0"/>
              <a:t>Veel gehoord:</a:t>
            </a:r>
          </a:p>
          <a:p>
            <a:pPr marL="800100" lvl="1" indent="-342900">
              <a:buFont typeface="Arial" panose="020B0604020202020204" pitchFamily="34" charset="0"/>
              <a:buChar char="•"/>
            </a:pPr>
            <a:r>
              <a:rPr lang="nl-NL" dirty="0"/>
              <a:t>Focus op “</a:t>
            </a:r>
            <a:r>
              <a:rPr lang="nl-NL" dirty="0" err="1"/>
              <a:t>beleidsneutrale</a:t>
            </a:r>
            <a:r>
              <a:rPr lang="nl-NL" dirty="0"/>
              <a:t>” omzetting regels</a:t>
            </a:r>
          </a:p>
          <a:p>
            <a:pPr marL="1257300" lvl="2" indent="-342900">
              <a:buFont typeface="Arial" panose="020B0604020202020204" pitchFamily="34" charset="0"/>
              <a:buChar char="•"/>
            </a:pPr>
            <a:r>
              <a:rPr lang="nl-NL" dirty="0"/>
              <a:t>Omzetting regels Nota bodembeheer (grondverzet) en bruidsschatregels</a:t>
            </a:r>
          </a:p>
          <a:p>
            <a:pPr marL="800100" lvl="1" indent="-342900">
              <a:buFont typeface="Arial" panose="020B0604020202020204" pitchFamily="34" charset="0"/>
              <a:buChar char="•"/>
            </a:pPr>
            <a:r>
              <a:rPr lang="nl-NL" dirty="0"/>
              <a:t>Wens voor thematische aanpassing in plaats van gebiedsgericht</a:t>
            </a:r>
          </a:p>
          <a:p>
            <a:pPr marL="800100" lvl="1" indent="-342900">
              <a:buFont typeface="Arial" panose="020B0604020202020204" pitchFamily="34" charset="0"/>
              <a:buChar char="•"/>
            </a:pPr>
            <a:r>
              <a:rPr lang="nl-NL" dirty="0"/>
              <a:t>Onduidelijk hoe bodem meegewogen kan worden in het kader van evenwichtige toedeling van functies aan locaties (EFTAL)</a:t>
            </a:r>
          </a:p>
        </p:txBody>
      </p:sp>
      <p:pic>
        <p:nvPicPr>
          <p:cNvPr id="4" name="Afbeelding 3">
            <a:extLst>
              <a:ext uri="{FF2B5EF4-FFF2-40B4-BE49-F238E27FC236}">
                <a16:creationId xmlns:a16="http://schemas.microsoft.com/office/drawing/2014/main" id="{20879962-9DE9-36B8-40BE-98B85CDE592B}"/>
              </a:ext>
            </a:extLst>
          </p:cNvPr>
          <p:cNvPicPr>
            <a:picLocks noChangeAspect="1"/>
          </p:cNvPicPr>
          <p:nvPr/>
        </p:nvPicPr>
        <p:blipFill>
          <a:blip r:embed="rId3"/>
          <a:stretch>
            <a:fillRect/>
          </a:stretch>
        </p:blipFill>
        <p:spPr>
          <a:xfrm>
            <a:off x="7102840" y="2136067"/>
            <a:ext cx="4623947" cy="2585866"/>
          </a:xfrm>
          <a:prstGeom prst="rect">
            <a:avLst/>
          </a:prstGeom>
        </p:spPr>
      </p:pic>
    </p:spTree>
    <p:extLst>
      <p:ext uri="{BB962C8B-B14F-4D97-AF65-F5344CB8AC3E}">
        <p14:creationId xmlns:p14="http://schemas.microsoft.com/office/powerpoint/2010/main" val="277619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52DD58-189D-B110-F3F1-9343807322E5}"/>
              </a:ext>
            </a:extLst>
          </p:cNvPr>
          <p:cNvSpPr>
            <a:spLocks noGrp="1"/>
          </p:cNvSpPr>
          <p:nvPr>
            <p:ph type="title"/>
          </p:nvPr>
        </p:nvSpPr>
        <p:spPr/>
        <p:txBody>
          <a:bodyPr>
            <a:normAutofit fontScale="90000"/>
          </a:bodyPr>
          <a:lstStyle/>
          <a:p>
            <a:r>
              <a:rPr lang="nl-NL" dirty="0"/>
              <a:t>Omgevingsplan gemeente</a:t>
            </a:r>
          </a:p>
        </p:txBody>
      </p:sp>
      <p:sp>
        <p:nvSpPr>
          <p:cNvPr id="3" name="Tijdelijke aanduiding voor tekst 2">
            <a:extLst>
              <a:ext uri="{FF2B5EF4-FFF2-40B4-BE49-F238E27FC236}">
                <a16:creationId xmlns:a16="http://schemas.microsoft.com/office/drawing/2014/main" id="{E299339E-2280-DD08-EC3E-AB15DF5F96D4}"/>
              </a:ext>
            </a:extLst>
          </p:cNvPr>
          <p:cNvSpPr>
            <a:spLocks noGrp="1"/>
          </p:cNvSpPr>
          <p:nvPr>
            <p:ph type="body" idx="1"/>
          </p:nvPr>
        </p:nvSpPr>
        <p:spPr>
          <a:xfrm>
            <a:off x="597072" y="2179638"/>
            <a:ext cx="10515600" cy="3399895"/>
          </a:xfrm>
        </p:spPr>
        <p:txBody>
          <a:bodyPr>
            <a:normAutofit/>
          </a:bodyPr>
          <a:lstStyle/>
          <a:p>
            <a:r>
              <a:rPr lang="nl-NL" dirty="0"/>
              <a:t>“Bodem” onderwerpen:</a:t>
            </a:r>
          </a:p>
          <a:p>
            <a:pPr marL="342900" indent="-342900">
              <a:buFont typeface="Arial" panose="020B0604020202020204" pitchFamily="34" charset="0"/>
              <a:buChar char="•"/>
            </a:pPr>
            <a:r>
              <a:rPr lang="nl-NL" dirty="0"/>
              <a:t>Maatwerkregels milieubelastende activiteiten graven, opslaan, toepassen, saneren</a:t>
            </a:r>
          </a:p>
          <a:p>
            <a:pPr marL="342900" indent="-342900">
              <a:buFont typeface="Arial" panose="020B0604020202020204" pitchFamily="34" charset="0"/>
              <a:buChar char="•"/>
            </a:pPr>
            <a:r>
              <a:rPr lang="nl-NL" dirty="0"/>
              <a:t>Omgevingsplanregels bouwen bodemgevoelig gebouw op bodemgevoelige locaties</a:t>
            </a:r>
          </a:p>
          <a:p>
            <a:pPr marL="800100" lvl="1" indent="-342900">
              <a:buFont typeface="Arial" panose="020B0604020202020204" pitchFamily="34" charset="0"/>
              <a:buChar char="•"/>
            </a:pPr>
            <a:r>
              <a:rPr lang="nl-NL" dirty="0"/>
              <a:t>Invulling van instructieregels van het Rijk</a:t>
            </a:r>
          </a:p>
          <a:p>
            <a:pPr marL="342900" indent="-342900">
              <a:buFont typeface="Arial" panose="020B0604020202020204" pitchFamily="34" charset="0"/>
              <a:buChar char="•"/>
            </a:pPr>
            <a:r>
              <a:rPr lang="nl-NL" dirty="0"/>
              <a:t>Maatwerkregels of omgevingsplanregels secundaire bouwstoffen en/of TGG</a:t>
            </a:r>
          </a:p>
          <a:p>
            <a:pPr marL="342900" indent="-342900">
              <a:buFont typeface="Arial" panose="020B0604020202020204" pitchFamily="34" charset="0"/>
              <a:buChar char="•"/>
            </a:pPr>
            <a:r>
              <a:rPr lang="nl-NL" dirty="0"/>
              <a:t>Eventuele invulling instructieregels provincie (bijvoorbeeld beheer grondwaterverontreinigingen)</a:t>
            </a:r>
          </a:p>
          <a:p>
            <a:pPr marL="342900" indent="-342900">
              <a:buFont typeface="Arial" panose="020B0604020202020204" pitchFamily="34" charset="0"/>
              <a:buChar char="•"/>
            </a:pPr>
            <a:r>
              <a:rPr lang="nl-NL" dirty="0"/>
              <a:t>Overige onderwerpen of ervaringen?</a:t>
            </a:r>
          </a:p>
          <a:p>
            <a:pPr marL="342900" indent="-342900">
              <a:buFont typeface="Arial" panose="020B0604020202020204" pitchFamily="34" charset="0"/>
              <a:buChar char="•"/>
            </a:pPr>
            <a:endParaRPr lang="nl-NL" dirty="0"/>
          </a:p>
        </p:txBody>
      </p:sp>
    </p:spTree>
    <p:extLst>
      <p:ext uri="{BB962C8B-B14F-4D97-AF65-F5344CB8AC3E}">
        <p14:creationId xmlns:p14="http://schemas.microsoft.com/office/powerpoint/2010/main" val="1613072987"/>
      </p:ext>
    </p:extLst>
  </p:cSld>
  <p:clrMapOvr>
    <a:masterClrMapping/>
  </p:clrMapOvr>
</p:sld>
</file>

<file path=ppt/theme/theme1.xml><?xml version="1.0" encoding="utf-8"?>
<a:theme xmlns:a="http://schemas.openxmlformats.org/drawingml/2006/main" name="Office Theme">
  <a:themeElements>
    <a:clrScheme name="IPLO">
      <a:dk1>
        <a:srgbClr val="000000"/>
      </a:dk1>
      <a:lt1>
        <a:srgbClr val="FFFFFF"/>
      </a:lt1>
      <a:dk2>
        <a:srgbClr val="0E2841"/>
      </a:dk2>
      <a:lt2>
        <a:srgbClr val="E8E8E8"/>
      </a:lt2>
      <a:accent1>
        <a:srgbClr val="2B5782"/>
      </a:accent1>
      <a:accent2>
        <a:srgbClr val="265938"/>
      </a:accent2>
      <a:accent3>
        <a:srgbClr val="E07000"/>
      </a:accent3>
      <a:accent4>
        <a:srgbClr val="6BA6D9"/>
      </a:accent4>
      <a:accent5>
        <a:srgbClr val="4EA72E"/>
      </a:accent5>
      <a:accent6>
        <a:srgbClr val="E1EDDB"/>
      </a:accent6>
      <a:hlink>
        <a:srgbClr val="467886"/>
      </a:hlink>
      <a:folHlink>
        <a:srgbClr val="96607D"/>
      </a:folHlink>
    </a:clrScheme>
    <a:fontScheme name="IPLO template">
      <a:majorFont>
        <a:latin typeface="Asap"/>
        <a:ea typeface=""/>
        <a:cs typeface=""/>
      </a:majorFont>
      <a:minorFont>
        <a:latin typeface="Asa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276b06-72c2-4081-996b-9af57fe26b63}" enabled="1" method="Standard" siteId="{ac843cea-7a2b-4dc6-9f37-919c3e210fed}" contentBits="0" removed="0"/>
</clbl:labelList>
</file>

<file path=docProps/app.xml><?xml version="1.0" encoding="utf-8"?>
<Properties xmlns="http://schemas.openxmlformats.org/officeDocument/2006/extended-properties" xmlns:vt="http://schemas.openxmlformats.org/officeDocument/2006/docPropsVTypes">
  <TotalTime>1124</TotalTime>
  <Words>831</Words>
  <Application>Microsoft Office PowerPoint</Application>
  <PresentationFormat>Breedbeeld</PresentationFormat>
  <Paragraphs>132</Paragraphs>
  <Slides>18</Slides>
  <Notes>13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Aptos</vt:lpstr>
      <vt:lpstr>Arial</vt:lpstr>
      <vt:lpstr>Asap</vt:lpstr>
      <vt:lpstr>Asap Medium</vt:lpstr>
      <vt:lpstr>Asap SemiBold</vt:lpstr>
      <vt:lpstr>Office Theme</vt:lpstr>
      <vt:lpstr>SCHAKELDAGEN</vt:lpstr>
      <vt:lpstr>Bodem en de Ow</vt:lpstr>
      <vt:lpstr>PowerPoint-presentatie</vt:lpstr>
      <vt:lpstr>Doel van de sessie</vt:lpstr>
      <vt:lpstr>Inhoud</vt:lpstr>
      <vt:lpstr>Kennismaken</vt:lpstr>
      <vt:lpstr>Instrumenten Ow</vt:lpstr>
      <vt:lpstr>Omgevingsplan gemeente</vt:lpstr>
      <vt:lpstr>Omgevingsplan gemeente</vt:lpstr>
      <vt:lpstr>Omgevingsverordening provincie</vt:lpstr>
      <vt:lpstr>PowerPoint-presentatie</vt:lpstr>
      <vt:lpstr>Visie op de ondiepe ondergrond</vt:lpstr>
      <vt:lpstr>Visie op de ondergrond</vt:lpstr>
      <vt:lpstr>Aanleiding tot actie</vt:lpstr>
      <vt:lpstr>Opgaven komen samen</vt:lpstr>
      <vt:lpstr>Samen optrekken</vt:lpstr>
      <vt:lpstr>Wat levert het op?</vt:lpstr>
      <vt:lpstr>Vragen en discussie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Silver Wozniak</dc:creator>
  <cp:lastModifiedBy>Heins, Corinne (RWS WVL)</cp:lastModifiedBy>
  <cp:revision>38</cp:revision>
  <dcterms:created xsi:type="dcterms:W3CDTF">2026-04-03T10:56:03Z</dcterms:created>
  <dcterms:modified xsi:type="dcterms:W3CDTF">2026-06-22T14:31:39Z</dcterms:modified>
</cp:coreProperties>
</file>