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3" r:id="rId3"/>
    <p:sldId id="262" r:id="rId4"/>
    <p:sldId id="261" r:id="rId5"/>
    <p:sldId id="335" r:id="rId6"/>
    <p:sldId id="336" r:id="rId7"/>
    <p:sldId id="337" r:id="rId8"/>
    <p:sldId id="338" r:id="rId9"/>
    <p:sldId id="339" r:id="rId10"/>
    <p:sldId id="340" r:id="rId11"/>
    <p:sldId id="341" r:id="rId12"/>
    <p:sldId id="342" r:id="rId13"/>
    <p:sldId id="343" r:id="rId14"/>
    <p:sldId id="344" r:id="rId15"/>
    <p:sldId id="345" r:id="rId16"/>
    <p:sldId id="361" r:id="rId17"/>
    <p:sldId id="346" r:id="rId18"/>
    <p:sldId id="359" r:id="rId19"/>
    <p:sldId id="320" r:id="rId20"/>
    <p:sldId id="321" r:id="rId21"/>
    <p:sldId id="322" r:id="rId22"/>
    <p:sldId id="323" r:id="rId23"/>
    <p:sldId id="326" r:id="rId24"/>
    <p:sldId id="325" r:id="rId25"/>
    <p:sldId id="347" r:id="rId26"/>
    <p:sldId id="348" r:id="rId27"/>
    <p:sldId id="3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81307" autoAdjust="0"/>
  </p:normalViewPr>
  <p:slideViewPr>
    <p:cSldViewPr snapToGrid="0">
      <p:cViewPr varScale="1">
        <p:scale>
          <a:sx n="73" d="100"/>
          <a:sy n="73" d="100"/>
        </p:scale>
        <p:origin x="845" y="67"/>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18-6-2026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dirty="0"/>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a:t>
            </a:fld>
            <a:endParaRPr lang="nl-NL" dirty="0"/>
          </a:p>
        </p:txBody>
      </p:sp>
    </p:spTree>
    <p:extLst>
      <p:ext uri="{BB962C8B-B14F-4D97-AF65-F5344CB8AC3E}">
        <p14:creationId xmlns:p14="http://schemas.microsoft.com/office/powerpoint/2010/main" val="423429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r>
              <a:rPr lang="nl-NL" dirty="0"/>
              <a:t>Even wat we net hebben geleerd nog wat uitleggen met wat voorbeelden in de vorm van een kwisje.</a:t>
            </a:r>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18</a:t>
            </a:fld>
            <a:endParaRPr lang="nl-NL" dirty="0"/>
          </a:p>
        </p:txBody>
      </p:sp>
    </p:spTree>
    <p:extLst>
      <p:ext uri="{BB962C8B-B14F-4D97-AF65-F5344CB8AC3E}">
        <p14:creationId xmlns:p14="http://schemas.microsoft.com/office/powerpoint/2010/main" val="6848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19</a:t>
            </a:fld>
            <a:endParaRPr lang="nl-NL" dirty="0"/>
          </a:p>
        </p:txBody>
      </p:sp>
    </p:spTree>
    <p:extLst>
      <p:ext uri="{BB962C8B-B14F-4D97-AF65-F5344CB8AC3E}">
        <p14:creationId xmlns:p14="http://schemas.microsoft.com/office/powerpoint/2010/main" val="311106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endParaRPr lang="nl-NL" dirty="0"/>
          </a:p>
          <a:p>
            <a:r>
              <a:rPr lang="nl-NL" dirty="0"/>
              <a:t>Dus dit heeft niets met het overgangsrecht voor voorschriften te maken, tenzij er in de vergunning een voorschrift staat dat aanvraag deel uitmaakt van vergunning, dan leuke discussie</a:t>
            </a:r>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20</a:t>
            </a:fld>
            <a:endParaRPr lang="nl-NL" dirty="0"/>
          </a:p>
        </p:txBody>
      </p:sp>
    </p:spTree>
    <p:extLst>
      <p:ext uri="{BB962C8B-B14F-4D97-AF65-F5344CB8AC3E}">
        <p14:creationId xmlns:p14="http://schemas.microsoft.com/office/powerpoint/2010/main" val="197233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21</a:t>
            </a:fld>
            <a:endParaRPr lang="nl-NL" dirty="0"/>
          </a:p>
        </p:txBody>
      </p:sp>
    </p:spTree>
    <p:extLst>
      <p:ext uri="{BB962C8B-B14F-4D97-AF65-F5344CB8AC3E}">
        <p14:creationId xmlns:p14="http://schemas.microsoft.com/office/powerpoint/2010/main" val="148481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endParaRPr lang="nl-NL" dirty="0"/>
          </a:p>
          <a:p>
            <a:r>
              <a:rPr lang="nl-NL" dirty="0"/>
              <a:t>..en kan dus in de toekomst het Bal overrulen!</a:t>
            </a:r>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22</a:t>
            </a:fld>
            <a:endParaRPr lang="nl-NL" dirty="0"/>
          </a:p>
        </p:txBody>
      </p:sp>
    </p:spTree>
    <p:extLst>
      <p:ext uri="{BB962C8B-B14F-4D97-AF65-F5344CB8AC3E}">
        <p14:creationId xmlns:p14="http://schemas.microsoft.com/office/powerpoint/2010/main" val="2270178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23</a:t>
            </a:fld>
            <a:endParaRPr lang="nl-NL" dirty="0"/>
          </a:p>
        </p:txBody>
      </p:sp>
    </p:spTree>
    <p:extLst>
      <p:ext uri="{BB962C8B-B14F-4D97-AF65-F5344CB8AC3E}">
        <p14:creationId xmlns:p14="http://schemas.microsoft.com/office/powerpoint/2010/main" val="141701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endParaRPr lang="nl-NL" dirty="0"/>
          </a:p>
          <a:p>
            <a:r>
              <a:rPr lang="nl-NL" dirty="0"/>
              <a:t>Beter is een algemene regel in het omgevingsplan voor alle bedrijven, niet alleen Bal</a:t>
            </a:r>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24</a:t>
            </a:fld>
            <a:endParaRPr lang="nl-NL" dirty="0"/>
          </a:p>
        </p:txBody>
      </p:sp>
    </p:spTree>
    <p:extLst>
      <p:ext uri="{BB962C8B-B14F-4D97-AF65-F5344CB8AC3E}">
        <p14:creationId xmlns:p14="http://schemas.microsoft.com/office/powerpoint/2010/main" val="377983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Enkele mogelijke acties: natuurlijk ook vergunning aanpassen aan stand der techniek, maar enkele interessante aandachtspunten zijn…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Bij het aanpassen van de vergunningvoorschriften mag het bevoegd gezag </a:t>
            </a:r>
            <a:r>
              <a:rPr lang="nl-NL" sz="1200" b="1" i="0" kern="1200" dirty="0">
                <a:solidFill>
                  <a:schemeClr val="tx1"/>
                </a:solidFill>
                <a:effectLst/>
                <a:latin typeface="+mn-lt"/>
                <a:ea typeface="+mn-ea"/>
                <a:cs typeface="+mn-cs"/>
              </a:rPr>
              <a:t>het toepassen van andere technieken dan die waarover in of bij de aanvraag gegevens zijn verstrekt</a:t>
            </a:r>
            <a:r>
              <a:rPr lang="nl-NL" sz="1200" b="0" i="0" kern="1200" dirty="0">
                <a:solidFill>
                  <a:schemeClr val="tx1"/>
                </a:solidFill>
                <a:effectLst/>
                <a:latin typeface="+mn-lt"/>
                <a:ea typeface="+mn-ea"/>
                <a:cs typeface="+mn-cs"/>
              </a:rPr>
              <a:t> voorschrijven. Het bevoegd gezag mag hier dus afwijken van de grondslag van de aanvraag. Zie artikel 8.99, vijfde lid, van het Bkl.</a:t>
            </a:r>
            <a:endParaRPr lang="nl-NL" dirty="0"/>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25</a:t>
            </a:fld>
            <a:endParaRPr lang="nl-NL" dirty="0"/>
          </a:p>
        </p:txBody>
      </p:sp>
    </p:spTree>
    <p:extLst>
      <p:ext uri="{BB962C8B-B14F-4D97-AF65-F5344CB8AC3E}">
        <p14:creationId xmlns:p14="http://schemas.microsoft.com/office/powerpoint/2010/main" val="192502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r>
              <a:rPr lang="nl-NL" dirty="0">
                <a:effectLst/>
              </a:rPr>
              <a:t>Het bedrijf werkt in opdracht van anderen. Andere bedrijven leveren halffabrikaten aan waar ze graag een laagje overheen hebben.</a:t>
            </a:r>
          </a:p>
          <a:p>
            <a:endParaRPr lang="nl-NL" dirty="0">
              <a:effectLst/>
            </a:endParaRPr>
          </a:p>
          <a:p>
            <a:r>
              <a:rPr lang="nl-NL" dirty="0">
                <a:effectLst/>
              </a:rPr>
              <a:t>Een conversielaag dient voor het </a:t>
            </a:r>
            <a:r>
              <a:rPr lang="nl-NL" dirty="0"/>
              <a:t>verbeteren van de corrosiebescherming, het verhogen van de hechtingskwaliteit voor coatings (zoals verf en lak) en soms om specifieke functies zoals elektrische geleidbaarheid te realiseren.</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dirty="0"/>
          </a:p>
        </p:txBody>
      </p:sp>
    </p:spTree>
    <p:extLst>
      <p:ext uri="{BB962C8B-B14F-4D97-AF65-F5344CB8AC3E}">
        <p14:creationId xmlns:p14="http://schemas.microsoft.com/office/powerpoint/2010/main" val="347607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r>
              <a:rPr lang="nl-NL" dirty="0"/>
              <a:t>Veel verschillende thema’s </a:t>
            </a:r>
          </a:p>
          <a:p>
            <a:r>
              <a:rPr lang="nl-NL" dirty="0"/>
              <a:t>EV: </a:t>
            </a:r>
            <a:r>
              <a:rPr lang="nl-NL" sz="1200" dirty="0">
                <a:highlight>
                  <a:srgbClr val="FFFF00"/>
                </a:highlight>
              </a:rPr>
              <a:t>Bij contact met zuur vormt cyanide blauwzuurgas en bij brand bestaat er een mogelijkheid dat de inhoud van tanks met zuur en cyanide gaan mengen.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Chroom VI: Bijvoorbeeld schroefjes voor in chemische installaties. Bedrijf werkt meestal in opdracht van anderen, bij meeste toepassingen goede alternatieven. Maar ZZS, dus m</a:t>
            </a:r>
            <a:r>
              <a:rPr lang="nl-NL" sz="1200" dirty="0">
                <a:highlight>
                  <a:srgbClr val="FFFF00"/>
                </a:highlight>
              </a:rPr>
              <a:t>inimalisatieverplichting en strenge emissiegrenswaarden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7</a:t>
            </a:fld>
            <a:endParaRPr lang="nl-NL" dirty="0"/>
          </a:p>
        </p:txBody>
      </p:sp>
    </p:spTree>
    <p:extLst>
      <p:ext uri="{BB962C8B-B14F-4D97-AF65-F5344CB8AC3E}">
        <p14:creationId xmlns:p14="http://schemas.microsoft.com/office/powerpoint/2010/main" val="25352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Opslaan gevaarlijke stoffen in verpakking + stookinstallatie kunnen ook FOA zijn bij 3.4.4, dus dan vallen ze onder 2 aanwijzingen. Je hoef niet te kiezen. </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8</a:t>
            </a:fld>
            <a:endParaRPr lang="nl-NL" dirty="0"/>
          </a:p>
        </p:txBody>
      </p:sp>
    </p:spTree>
    <p:extLst>
      <p:ext uri="{BB962C8B-B14F-4D97-AF65-F5344CB8AC3E}">
        <p14:creationId xmlns:p14="http://schemas.microsoft.com/office/powerpoint/2010/main" val="393897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3.104/3.106 complementair (andere milieubelastende installatie = geen ippc-installatie) sluiten elkaar wederzijds uit. 3.105 (indien van toepassing) altijd met een van de twee anderen.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principe zelf mogelijk dat 3.104 en 3.106 in 1 bedrijf plaatsvinden. </a:t>
            </a:r>
          </a:p>
          <a:p>
            <a:endParaRPr lang="nl-NL" dirty="0"/>
          </a:p>
          <a:p>
            <a:r>
              <a:rPr lang="nl-NL" dirty="0"/>
              <a:t>Waarom aparte vergunningplicht voor cyanidehoudend bad in 3.105 als dat al wordt gedekt door 3.104 + 3.106. Extra indieningsvereisten. QRA (EV) risicoregister / atlas  voor de leefomgeving</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9</a:t>
            </a:fld>
            <a:endParaRPr lang="nl-NL" dirty="0"/>
          </a:p>
        </p:txBody>
      </p:sp>
    </p:spTree>
    <p:extLst>
      <p:ext uri="{BB962C8B-B14F-4D97-AF65-F5344CB8AC3E}">
        <p14:creationId xmlns:p14="http://schemas.microsoft.com/office/powerpoint/2010/main" val="429378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r>
              <a:rPr lang="nl-NL" dirty="0"/>
              <a:t>Vraag: wat is achterliggende reden dat laatste 2 alleen gelden als de activiteit vergunningplichtig is? </a:t>
            </a:r>
          </a:p>
          <a:p>
            <a:pPr marL="171450" indent="-171450">
              <a:buFont typeface="Arial" panose="020B0604020202020204" pitchFamily="34" charset="0"/>
              <a:buChar char="•"/>
            </a:pPr>
            <a:r>
              <a:rPr lang="nl-NL" dirty="0"/>
              <a:t>ZZS: Type regels dat bij vergunning beoordeeld moet worden. Weten niet waar allemaal ZZS kunnen voorkomen. Soort van zoektocht die je niet bij kleine bedrijfjes wil doen. Kritiek en discussie over mogelijk. Module vermijdings- en reductieprogramma 5.4.3 te veel gevraagd voor kleine bedrijven. Ministerie denkt er nog over na.</a:t>
            </a:r>
          </a:p>
          <a:p>
            <a:pPr marL="171450" indent="-171450">
              <a:buFont typeface="Arial" panose="020B0604020202020204" pitchFamily="34" charset="0"/>
              <a:buChar char="•"/>
            </a:pPr>
            <a:r>
              <a:rPr lang="nl-NL" dirty="0"/>
              <a:t>Emissies in de lucht: normaliter emissie-eisen in H4. Module is vangnet voor niet-voorziene emissies. Vergunningplichtige bedrijven niet-standaard situaties. Zie ook reikwijdte module. </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12</a:t>
            </a:fld>
            <a:endParaRPr lang="nl-NL" dirty="0"/>
          </a:p>
        </p:txBody>
      </p:sp>
    </p:spTree>
    <p:extLst>
      <p:ext uri="{BB962C8B-B14F-4D97-AF65-F5344CB8AC3E}">
        <p14:creationId xmlns:p14="http://schemas.microsoft.com/office/powerpoint/2010/main" val="116037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inwerkingtreding veel in vergunning. Nu eigenlijk alles in Bal en omgevingsplan. Volgende sheet wat dan nog de rol van de vergunning is.</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14</a:t>
            </a:fld>
            <a:endParaRPr lang="nl-NL" dirty="0"/>
          </a:p>
        </p:txBody>
      </p:sp>
    </p:spTree>
    <p:extLst>
      <p:ext uri="{BB962C8B-B14F-4D97-AF65-F5344CB8AC3E}">
        <p14:creationId xmlns:p14="http://schemas.microsoft.com/office/powerpoint/2010/main" val="376587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dirty="0"/>
          </a:p>
        </p:txBody>
      </p:sp>
      <p:sp>
        <p:nvSpPr>
          <p:cNvPr id="3" name="Tijdelijke aanduiding voor notities 2"/>
          <p:cNvSpPr>
            <a:spLocks noGrp="1"/>
          </p:cNvSpPr>
          <p:nvPr>
            <p:ph type="body" idx="1"/>
          </p:nvPr>
        </p:nvSpPr>
        <p:spPr/>
        <p:txBody>
          <a:bodyPr/>
          <a:lstStyle/>
          <a:p>
            <a:r>
              <a:rPr lang="nl-NL" dirty="0"/>
              <a:t>Passende beoordeling/natuur gaat niet over dit soort bedrijven, dus afkappen</a:t>
            </a:r>
          </a:p>
          <a:p>
            <a:endParaRPr lang="nl-NL" dirty="0"/>
          </a:p>
          <a:p>
            <a:r>
              <a:rPr lang="nl-NL" dirty="0"/>
              <a:t>Risicocontour is wat anders dan gifwolkaandachtsgebied. </a:t>
            </a:r>
          </a:p>
          <a:p>
            <a:pPr marL="171450" indent="-171450">
              <a:buFont typeface="Arial" panose="020B0604020202020204" pitchFamily="34" charset="0"/>
              <a:buChar char="•"/>
            </a:pPr>
            <a:r>
              <a:rPr lang="nl-NL" dirty="0"/>
              <a:t>Risicocontour: weigeringsgrond als waarde van 1 op de miljoen wordt overschreden </a:t>
            </a:r>
          </a:p>
          <a:p>
            <a:pPr marL="171450" indent="-171450">
              <a:buFont typeface="Arial" panose="020B0604020202020204" pitchFamily="34" charset="0"/>
              <a:buChar char="•"/>
            </a:pPr>
            <a:r>
              <a:rPr lang="nl-NL" dirty="0"/>
              <a:t>Gifwolkaandachtsgebied: speciale maatregelen in vergunning nodig voor ongevallen, mogelijk weigeren van vergunning wegens te groot risico</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15</a:t>
            </a:fld>
            <a:endParaRPr lang="nl-NL" dirty="0"/>
          </a:p>
        </p:txBody>
      </p:sp>
    </p:spTree>
    <p:extLst>
      <p:ext uri="{BB962C8B-B14F-4D97-AF65-F5344CB8AC3E}">
        <p14:creationId xmlns:p14="http://schemas.microsoft.com/office/powerpoint/2010/main" val="139533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AC96E-48C3-72FE-B59F-867F91960C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4FCC049-C349-220C-04BB-BE7D2AF4AABC}"/>
              </a:ext>
            </a:extLst>
          </p:cNvPr>
          <p:cNvSpPr>
            <a:spLocks noGrp="1" noRot="1" noChangeAspect="1"/>
          </p:cNvSpPr>
          <p:nvPr>
            <p:ph type="sldImg"/>
          </p:nvPr>
        </p:nvSpPr>
        <p:spPr/>
        <p:txBody>
          <a:bodyPr/>
          <a:lstStyle/>
          <a:p>
            <a:endParaRPr lang="nl-NL" dirty="0"/>
          </a:p>
        </p:txBody>
      </p:sp>
      <p:sp>
        <p:nvSpPr>
          <p:cNvPr id="3" name="Tijdelijke aanduiding voor notities 2">
            <a:extLst>
              <a:ext uri="{FF2B5EF4-FFF2-40B4-BE49-F238E27FC236}">
                <a16:creationId xmlns:a16="http://schemas.microsoft.com/office/drawing/2014/main" id="{67A2E965-809E-86D0-8F02-87AA121BECDE}"/>
              </a:ext>
            </a:extLst>
          </p:cNvPr>
          <p:cNvSpPr>
            <a:spLocks noGrp="1"/>
          </p:cNvSpPr>
          <p:nvPr>
            <p:ph type="body" idx="1"/>
          </p:nvPr>
        </p:nvSpPr>
        <p:spPr/>
        <p:txBody>
          <a:bodyPr/>
          <a:lstStyle/>
          <a:p>
            <a:r>
              <a:rPr lang="nl-NL" dirty="0"/>
              <a:t>Passende beoordeling/natuur gaat niet over dit soort bedrijven, dus afkappen</a:t>
            </a:r>
          </a:p>
          <a:p>
            <a:endParaRPr lang="nl-NL" dirty="0"/>
          </a:p>
          <a:p>
            <a:r>
              <a:rPr lang="nl-NL" dirty="0"/>
              <a:t>Risicocontour is wat anders dan gifwolkaandachtsgebied. </a:t>
            </a:r>
          </a:p>
          <a:p>
            <a:pPr marL="171450" indent="-171450">
              <a:buFont typeface="Arial" panose="020B0604020202020204" pitchFamily="34" charset="0"/>
              <a:buChar char="•"/>
            </a:pPr>
            <a:r>
              <a:rPr lang="nl-NL" dirty="0"/>
              <a:t>Risicocontour: weigeringsgrond als waarde van 1 op de miljoen wordt overschreden </a:t>
            </a:r>
          </a:p>
          <a:p>
            <a:pPr marL="171450" indent="-171450">
              <a:buFont typeface="Arial" panose="020B0604020202020204" pitchFamily="34" charset="0"/>
              <a:buChar char="•"/>
            </a:pPr>
            <a:r>
              <a:rPr lang="nl-NL" dirty="0"/>
              <a:t>Gifwolkaandachtsgebied: speciale maatregelen in vergunning nodig voor ongevallen, mogelijk weigeren van vergunning wegens te groot risico</a:t>
            </a:r>
          </a:p>
          <a:p>
            <a:endParaRPr lang="nl-NL" dirty="0"/>
          </a:p>
        </p:txBody>
      </p:sp>
      <p:sp>
        <p:nvSpPr>
          <p:cNvPr id="4" name="Tijdelijke aanduiding voor dianummer 3">
            <a:extLst>
              <a:ext uri="{FF2B5EF4-FFF2-40B4-BE49-F238E27FC236}">
                <a16:creationId xmlns:a16="http://schemas.microsoft.com/office/drawing/2014/main" id="{EE11474A-DC0B-5C68-70BE-06F30E31BDAF}"/>
              </a:ext>
            </a:extLst>
          </p:cNvPr>
          <p:cNvSpPr>
            <a:spLocks noGrp="1"/>
          </p:cNvSpPr>
          <p:nvPr>
            <p:ph type="sldNum" sz="quarter" idx="5"/>
          </p:nvPr>
        </p:nvSpPr>
        <p:spPr/>
        <p:txBody>
          <a:bodyPr/>
          <a:lstStyle/>
          <a:p>
            <a:fld id="{BDBF3FA3-F7C9-0B4A-B901-3FF01BA064D0}" type="slidenum">
              <a:rPr lang="nl-NL" smtClean="0"/>
              <a:t>16</a:t>
            </a:fld>
            <a:endParaRPr lang="nl-NL" dirty="0"/>
          </a:p>
        </p:txBody>
      </p:sp>
    </p:spTree>
    <p:extLst>
      <p:ext uri="{BB962C8B-B14F-4D97-AF65-F5344CB8AC3E}">
        <p14:creationId xmlns:p14="http://schemas.microsoft.com/office/powerpoint/2010/main" val="3507430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dirty="0"/>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beelding + 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1513304"/>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6246814" y="2304359"/>
            <a:ext cx="5359500" cy="1002738"/>
          </a:xfrm>
        </p:spPr>
        <p:txBody>
          <a:bodyPr/>
          <a:lstStyle>
            <a:lvl1pPr marL="0" indent="0" algn="l">
              <a:lnSpc>
                <a:spcPct val="100000"/>
              </a:lnSpc>
              <a:buClr>
                <a:schemeClr val="accent1"/>
              </a:buClr>
              <a:buFont typeface="Abadi Extra Light" panose="020B0204020104020204" pitchFamily="34" charset="0"/>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 </a:t>
            </a:r>
            <a:r>
              <a:rPr lang="nl-NL" dirty="0" err="1"/>
              <a:t>Excepteur</a:t>
            </a:r>
            <a:r>
              <a:rPr lang="nl-NL" dirty="0"/>
              <a:t> sint </a:t>
            </a:r>
            <a:r>
              <a:rPr lang="nl-NL" dirty="0" err="1"/>
              <a:t>occaecat</a:t>
            </a:r>
            <a:r>
              <a:rPr lang="nl-NL" dirty="0"/>
              <a:t> </a:t>
            </a:r>
            <a:r>
              <a:rPr lang="nl-NL" dirty="0" err="1"/>
              <a:t>cupidatat</a:t>
            </a:r>
            <a:r>
              <a:rPr lang="nl-NL" dirty="0"/>
              <a:t> non </a:t>
            </a:r>
            <a:r>
              <a:rPr lang="nl-NL" dirty="0" err="1"/>
              <a:t>proident</a:t>
            </a:r>
            <a:r>
              <a:rPr lang="nl-NL" dirty="0"/>
              <a:t>, </a:t>
            </a:r>
            <a:r>
              <a:rPr lang="nl-NL" dirty="0" err="1"/>
              <a:t>sunt</a:t>
            </a:r>
            <a:r>
              <a:rPr lang="nl-NL" dirty="0"/>
              <a:t> in culpa </a:t>
            </a:r>
            <a:r>
              <a:rPr lang="nl-NL" dirty="0" err="1"/>
              <a:t>qui</a:t>
            </a:r>
            <a:r>
              <a:rPr lang="nl-NL" dirty="0"/>
              <a:t> officia </a:t>
            </a:r>
            <a:r>
              <a:rPr lang="nl-NL" dirty="0" err="1"/>
              <a:t>deserunt</a:t>
            </a:r>
            <a:r>
              <a:rPr lang="nl-NL" dirty="0"/>
              <a:t> </a:t>
            </a:r>
            <a:r>
              <a:rPr lang="nl-NL" dirty="0" err="1"/>
              <a:t>mollit</a:t>
            </a:r>
            <a:r>
              <a:rPr lang="nl-NL" dirty="0"/>
              <a:t> </a:t>
            </a:r>
            <a:r>
              <a:rPr lang="nl-NL" dirty="0" err="1"/>
              <a:t>anim</a:t>
            </a:r>
            <a:r>
              <a:rPr lang="nl-NL" dirty="0"/>
              <a:t> </a:t>
            </a:r>
            <a:r>
              <a:rPr lang="nl-NL" dirty="0" err="1"/>
              <a:t>id</a:t>
            </a:r>
            <a:r>
              <a:rPr lang="nl-NL" dirty="0"/>
              <a:t> </a:t>
            </a:r>
            <a:r>
              <a:rPr lang="nl-NL" dirty="0" err="1"/>
              <a:t>est</a:t>
            </a:r>
            <a:r>
              <a:rPr lang="nl-NL" dirty="0"/>
              <a:t> </a:t>
            </a:r>
            <a:r>
              <a:rPr lang="nl-NL" dirty="0" err="1"/>
              <a:t>laborum</a:t>
            </a:r>
            <a:r>
              <a:rPr lang="nl-NL" dirty="0"/>
              <a:t>.</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dirty="0"/>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dirty="0"/>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6246813" y="3614451"/>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6786813" y="3614450"/>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6249094" y="4355264"/>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6789094" y="4355263"/>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6251475" y="5088212"/>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6791475" y="5088211"/>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a:off x="-826861" y="-899885"/>
            <a:ext cx="6480000"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1409477315"/>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110442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1212850"/>
            <a:ext cx="11044238" cy="4786312"/>
          </a:xfrm>
        </p:spPr>
        <p:txBody>
          <a:bodyPr/>
          <a:lstStyle>
            <a:lvl1pPr marL="342900" indent="-342900" algn="l">
              <a:lnSpc>
                <a:spcPts val="2400"/>
              </a:lnSpc>
              <a:buClr>
                <a:schemeClr val="accent1"/>
              </a:buClr>
              <a:buFont typeface="Abadi Extra Light" panose="020B0204020104020204" pitchFamily="34" charset="0"/>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dirty="0"/>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dirty="0"/>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dirty="0"/>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60442829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1155274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dirty="0"/>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6/18/2026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76E485-DDE4-F80F-96FE-DBD2BD8EDA91}"/>
              </a:ext>
            </a:extLst>
          </p:cNvPr>
          <p:cNvSpPr>
            <a:spLocks noGrp="1"/>
          </p:cNvSpPr>
          <p:nvPr>
            <p:ph idx="1"/>
          </p:nvPr>
        </p:nvSpPr>
        <p:spPr/>
        <p:txBody>
          <a:bodyPr/>
          <a:lstStyle/>
          <a:p>
            <a:endParaRPr lang="en-US" dirty="0"/>
          </a:p>
        </p:txBody>
      </p:sp>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Waterschapsverordening</a:t>
            </a: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Bbl*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dirty="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Aanvragen/melden</a:t>
            </a:r>
          </a:p>
        </p:txBody>
      </p:sp>
      <p:grpSp>
        <p:nvGrpSpPr>
          <p:cNvPr id="21" name="Groep 25">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Maatschappij</a:t>
              </a:r>
              <a:endParaRPr lang="nl-NL" sz="1050" dirty="0">
                <a:solidFill>
                  <a:schemeClr val="bg1"/>
                </a:solidFill>
              </a:endParaRPr>
            </a:p>
          </p:txBody>
        </p:sp>
      </p:grpSp>
      <p:grpSp>
        <p:nvGrpSpPr>
          <p:cNvPr id="24" name="Groep 26">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Politiek</a:t>
              </a:r>
              <a:endParaRPr lang="nl-NL" sz="1050" dirty="0">
                <a:solidFill>
                  <a:schemeClr val="bg1"/>
                </a:solidFill>
              </a:endParaRPr>
            </a:p>
          </p:txBody>
        </p:sp>
      </p:grpSp>
      <p:grpSp>
        <p:nvGrpSpPr>
          <p:cNvPr id="27" name="Groep 29">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Monitoring</a:t>
              </a:r>
              <a:endParaRPr lang="nl-NL" sz="1050" dirty="0">
                <a:solidFill>
                  <a:schemeClr val="bg1"/>
                </a:solidFill>
              </a:endParaRPr>
            </a:p>
          </p:txBody>
        </p:sp>
      </p:grpSp>
      <p:grpSp>
        <p:nvGrpSpPr>
          <p:cNvPr id="30" name="Groep 32">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Evaluatie</a:t>
              </a:r>
              <a:endParaRPr lang="nl-NL" sz="1050" dirty="0">
                <a:solidFill>
                  <a:schemeClr val="bg1"/>
                </a:solidFill>
              </a:endParaRPr>
            </a:p>
          </p:txBody>
        </p:sp>
      </p:grpSp>
    </p:spTree>
    <p:extLst>
      <p:ext uri="{BB962C8B-B14F-4D97-AF65-F5344CB8AC3E}">
        <p14:creationId xmlns:p14="http://schemas.microsoft.com/office/powerpoint/2010/main" val="119498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8D7FD-F894-EFAF-20A6-AA6A26A63E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85CA65-ECDE-8884-938E-F865ABAF24D7}"/>
              </a:ext>
            </a:extLst>
          </p:cNvPr>
          <p:cNvSpPr>
            <a:spLocks noGrp="1"/>
          </p:cNvSpPr>
          <p:nvPr>
            <p:ph type="title"/>
          </p:nvPr>
        </p:nvSpPr>
        <p:spPr/>
        <p:txBody>
          <a:bodyPr>
            <a:normAutofit/>
          </a:bodyPr>
          <a:lstStyle/>
          <a:p>
            <a:r>
              <a:rPr lang="nl-NL" sz="4800" dirty="0"/>
              <a:t>Vergunningplicht: installatie</a:t>
            </a:r>
          </a:p>
        </p:txBody>
      </p:sp>
      <p:sp>
        <p:nvSpPr>
          <p:cNvPr id="5" name="Ondertitel 2">
            <a:extLst>
              <a:ext uri="{FF2B5EF4-FFF2-40B4-BE49-F238E27FC236}">
                <a16:creationId xmlns:a16="http://schemas.microsoft.com/office/drawing/2014/main" id="{E49F5975-BF9D-A868-0F92-B7E5C39F4098}"/>
              </a:ext>
            </a:extLst>
          </p:cNvPr>
          <p:cNvSpPr txBox="1">
            <a:spLocks/>
          </p:cNvSpPr>
          <p:nvPr/>
        </p:nvSpPr>
        <p:spPr>
          <a:xfrm>
            <a:off x="670890" y="2180259"/>
            <a:ext cx="11044238" cy="4786312"/>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Bij 3.104 (IPPC-installatie) en 3.106 (andere milieubelastende installatie) installatiebegrip. Niet alleen activiteit zelf, maar ook andere activiteiten op dezelfde locatie die:</a:t>
            </a: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rechtstreeks met de aangegeven activiteit samenhangen</a:t>
            </a: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technisch in verband staan met de aangegeven activiteit</a:t>
            </a: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gevolgen kunnen hebben voor de emissies en verontreiniging </a:t>
            </a: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Functioneel ondersteunende activiteiten: geen officieel onderdeel vergunningplicht, maar mogelijk door het gebruik installatiebegrip toch onderdeel vergunningplicht.</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167272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9FA83-609B-AFEF-051B-07AFF4253B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56DA89-CEB1-CB68-3BC7-F7B8EEF0A55D}"/>
              </a:ext>
            </a:extLst>
          </p:cNvPr>
          <p:cNvSpPr>
            <a:spLocks noGrp="1"/>
          </p:cNvSpPr>
          <p:nvPr>
            <p:ph type="title"/>
          </p:nvPr>
        </p:nvSpPr>
        <p:spPr>
          <a:xfrm>
            <a:off x="597072" y="897836"/>
            <a:ext cx="10515600" cy="897538"/>
          </a:xfrm>
        </p:spPr>
        <p:txBody>
          <a:bodyPr>
            <a:normAutofit/>
          </a:bodyPr>
          <a:lstStyle/>
          <a:p>
            <a:r>
              <a:rPr lang="nl-NL" sz="4800" dirty="0"/>
              <a:t>Reikwijdte vergunningplicht</a:t>
            </a:r>
          </a:p>
        </p:txBody>
      </p:sp>
      <p:sp>
        <p:nvSpPr>
          <p:cNvPr id="15" name="Tekstvak 14">
            <a:extLst>
              <a:ext uri="{FF2B5EF4-FFF2-40B4-BE49-F238E27FC236}">
                <a16:creationId xmlns:a16="http://schemas.microsoft.com/office/drawing/2014/main" id="{992FA03B-9AAD-C771-A322-9296BC9528B1}"/>
              </a:ext>
            </a:extLst>
          </p:cNvPr>
          <p:cNvSpPr txBox="1"/>
          <p:nvPr/>
        </p:nvSpPr>
        <p:spPr>
          <a:xfrm>
            <a:off x="655985" y="1797510"/>
            <a:ext cx="10204171" cy="4744247"/>
          </a:xfrm>
          <a:prstGeom prst="rect">
            <a:avLst/>
          </a:prstGeom>
          <a:noFill/>
        </p:spPr>
        <p:txBody>
          <a:bodyPr wrap="square">
            <a:spAutoFit/>
          </a:bodyPr>
          <a:lstStyle/>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Zeker wel onder vergunning:</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Aanbrengen lagen</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Opslag noodzakelijke chemicaliën </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Voorbehandeling van het materiaal en nabehandeling van de aangebrachte laag  </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Hangt ervan af:</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Stookinstallatie</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Zeker niet onder vergunning:</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Kantine, kantoor</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391346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1B3AF-AF67-319C-D256-D5BD751311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06E203-82C4-AE99-0471-8996AD1D1730}"/>
              </a:ext>
            </a:extLst>
          </p:cNvPr>
          <p:cNvSpPr>
            <a:spLocks noGrp="1"/>
          </p:cNvSpPr>
          <p:nvPr>
            <p:ph type="title"/>
          </p:nvPr>
        </p:nvSpPr>
        <p:spPr/>
        <p:txBody>
          <a:bodyPr>
            <a:normAutofit/>
          </a:bodyPr>
          <a:lstStyle/>
          <a:p>
            <a:r>
              <a:rPr lang="nl-NL" sz="4800" dirty="0"/>
              <a:t>Algemene regels (1)</a:t>
            </a:r>
          </a:p>
        </p:txBody>
      </p:sp>
      <p:sp>
        <p:nvSpPr>
          <p:cNvPr id="6" name="Ondertitel 2">
            <a:extLst>
              <a:ext uri="{FF2B5EF4-FFF2-40B4-BE49-F238E27FC236}">
                <a16:creationId xmlns:a16="http://schemas.microsoft.com/office/drawing/2014/main" id="{5D69DA13-5D6F-8C49-9AAA-091C40856B30}"/>
              </a:ext>
            </a:extLst>
          </p:cNvPr>
          <p:cNvSpPr txBox="1">
            <a:spLocks/>
          </p:cNvSpPr>
          <p:nvPr/>
        </p:nvSpPr>
        <p:spPr>
          <a:xfrm>
            <a:off x="571500" y="1974855"/>
            <a:ext cx="11044238" cy="4786312"/>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Via artikel 3.109 (metaalproductenindustrie):</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het aanbrengen van lagen op metalen, bedoeld in paragraaf 4.11;</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het stralen van metalen, bedoeld in paragraaf 4.13;</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het mechanisch en thermisch bewerken van metalen, bedoeld in paragraaf 4.18;</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verduurzaming van het energiegebruik, bedoeld in paragraaf 5.4.1;</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zeer zorgwekkende stoffen, bedoeld in paragraaf 5.4.3, voor zover de activiteiten als vergunningplichtig zijn aangewezen in de artikelen 3.104 tot en met 3.108;</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emissies in de lucht, bedoeld in paragraaf 5.4.4, voor zover de activiteiten als vergunningplichtig zijn aangewezen in de artikelen 3.104 tot en met 3.108;</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300587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D6D3A-B160-D0C7-3B51-4B73D2D6DA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B2B52C-E106-D6DD-A2D3-E8FD7F80E27D}"/>
              </a:ext>
            </a:extLst>
          </p:cNvPr>
          <p:cNvSpPr>
            <a:spLocks noGrp="1"/>
          </p:cNvSpPr>
          <p:nvPr>
            <p:ph type="title"/>
          </p:nvPr>
        </p:nvSpPr>
        <p:spPr/>
        <p:txBody>
          <a:bodyPr>
            <a:normAutofit/>
          </a:bodyPr>
          <a:lstStyle/>
          <a:p>
            <a:r>
              <a:rPr lang="nl-NL" sz="4800" dirty="0"/>
              <a:t>Algemene regels (2)</a:t>
            </a:r>
          </a:p>
        </p:txBody>
      </p:sp>
      <p:sp>
        <p:nvSpPr>
          <p:cNvPr id="9" name="Ondertitel 2">
            <a:extLst>
              <a:ext uri="{FF2B5EF4-FFF2-40B4-BE49-F238E27FC236}">
                <a16:creationId xmlns:a16="http://schemas.microsoft.com/office/drawing/2014/main" id="{64C7152F-5825-7612-48FE-B74E9DF0B3DF}"/>
              </a:ext>
            </a:extLst>
          </p:cNvPr>
          <p:cNvSpPr txBox="1">
            <a:spLocks/>
          </p:cNvSpPr>
          <p:nvPr/>
        </p:nvSpPr>
        <p:spPr>
          <a:xfrm>
            <a:off x="578126" y="1935092"/>
            <a:ext cx="11044238" cy="4786312"/>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Via artikel 3.6: een kleine en middelgrote stookinstallatie voor standaard brandstoffen, bedoeld in paragraaf 4.126</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Via artikel 3.29: het opslaan van gevaarlijke stoffen in verpakking, bedoeld in paragraaf 4.98</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Vanuit H2 Bal: </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Ongewone voorvallen</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Specifieke zorgplicht</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Daarnaast nog algemene regels in omgevingsplan of waterschapsverordening. Bijvoorbeeld: </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Geluid: § 22.3.4.2 bruidsschat</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Geur en lozingen uit Kantine: § 22.3.15 (Niet-industriële voedselbereiding) bruidsschat</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16308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5F13-3DA9-7462-E9B7-A86FF37765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BC34F0-A8A9-38F8-6B08-2B33B403D317}"/>
              </a:ext>
            </a:extLst>
          </p:cNvPr>
          <p:cNvSpPr>
            <a:spLocks noGrp="1"/>
          </p:cNvSpPr>
          <p:nvPr>
            <p:ph type="title"/>
          </p:nvPr>
        </p:nvSpPr>
        <p:spPr>
          <a:xfrm>
            <a:off x="597072" y="632796"/>
            <a:ext cx="10515600" cy="897538"/>
          </a:xfrm>
        </p:spPr>
        <p:txBody>
          <a:bodyPr>
            <a:normAutofit/>
          </a:bodyPr>
          <a:lstStyle/>
          <a:p>
            <a:r>
              <a:rPr lang="nl-NL" sz="4400" dirty="0"/>
              <a:t>Verhouding vergunning - algemene regels</a:t>
            </a:r>
          </a:p>
        </p:txBody>
      </p:sp>
      <p:graphicFrame>
        <p:nvGraphicFramePr>
          <p:cNvPr id="5" name="Tabel 4">
            <a:extLst>
              <a:ext uri="{FF2B5EF4-FFF2-40B4-BE49-F238E27FC236}">
                <a16:creationId xmlns:a16="http://schemas.microsoft.com/office/drawing/2014/main" id="{3616AFE2-7F52-8300-AC2B-3920DA4998B6}"/>
              </a:ext>
            </a:extLst>
          </p:cNvPr>
          <p:cNvGraphicFramePr>
            <a:graphicFrameLocks noGrp="1"/>
          </p:cNvGraphicFramePr>
          <p:nvPr>
            <p:extLst>
              <p:ext uri="{D42A27DB-BD31-4B8C-83A1-F6EECF244321}">
                <p14:modId xmlns:p14="http://schemas.microsoft.com/office/powerpoint/2010/main" val="3595057504"/>
              </p:ext>
            </p:extLst>
          </p:nvPr>
        </p:nvGraphicFramePr>
        <p:xfrm>
          <a:off x="571500" y="1477902"/>
          <a:ext cx="11044239" cy="4786308"/>
        </p:xfrm>
        <a:graphic>
          <a:graphicData uri="http://schemas.openxmlformats.org/drawingml/2006/table">
            <a:tbl>
              <a:tblPr firstRow="1" bandRow="1"/>
              <a:tblGrid>
                <a:gridCol w="3681413">
                  <a:extLst>
                    <a:ext uri="{9D8B030D-6E8A-4147-A177-3AD203B41FA5}">
                      <a16:colId xmlns:a16="http://schemas.microsoft.com/office/drawing/2014/main" val="3020383850"/>
                    </a:ext>
                  </a:extLst>
                </a:gridCol>
                <a:gridCol w="3681413">
                  <a:extLst>
                    <a:ext uri="{9D8B030D-6E8A-4147-A177-3AD203B41FA5}">
                      <a16:colId xmlns:a16="http://schemas.microsoft.com/office/drawing/2014/main" val="1606814517"/>
                    </a:ext>
                  </a:extLst>
                </a:gridCol>
                <a:gridCol w="3681413">
                  <a:extLst>
                    <a:ext uri="{9D8B030D-6E8A-4147-A177-3AD203B41FA5}">
                      <a16:colId xmlns:a16="http://schemas.microsoft.com/office/drawing/2014/main" val="2883600176"/>
                    </a:ext>
                  </a:extLst>
                </a:gridCol>
              </a:tblGrid>
              <a:tr h="531812">
                <a:tc>
                  <a:txBody>
                    <a:bodyPr/>
                    <a:lstStyle>
                      <a:lvl1pPr marL="0" algn="l" defTabSz="914400" rtl="0" eaLnBrk="1" latinLnBrk="0" hangingPunct="1">
                        <a:defRPr sz="1800" b="1" kern="1200">
                          <a:solidFill>
                            <a:schemeClr val="lt1"/>
                          </a:solidFill>
                          <a:latin typeface="Asap"/>
                        </a:defRPr>
                      </a:lvl1pPr>
                      <a:lvl2pPr marL="457200" algn="l" defTabSz="914400" rtl="0" eaLnBrk="1" latinLnBrk="0" hangingPunct="1">
                        <a:defRPr sz="1800" b="1" kern="1200">
                          <a:solidFill>
                            <a:schemeClr val="lt1"/>
                          </a:solidFill>
                          <a:latin typeface="Asap"/>
                        </a:defRPr>
                      </a:lvl2pPr>
                      <a:lvl3pPr marL="914400" algn="l" defTabSz="914400" rtl="0" eaLnBrk="1" latinLnBrk="0" hangingPunct="1">
                        <a:defRPr sz="1800" b="1" kern="1200">
                          <a:solidFill>
                            <a:schemeClr val="lt1"/>
                          </a:solidFill>
                          <a:latin typeface="Asap"/>
                        </a:defRPr>
                      </a:lvl3pPr>
                      <a:lvl4pPr marL="1371600" algn="l" defTabSz="914400" rtl="0" eaLnBrk="1" latinLnBrk="0" hangingPunct="1">
                        <a:defRPr sz="1800" b="1" kern="1200">
                          <a:solidFill>
                            <a:schemeClr val="lt1"/>
                          </a:solidFill>
                          <a:latin typeface="Asap"/>
                        </a:defRPr>
                      </a:lvl4pPr>
                      <a:lvl5pPr marL="1828800" algn="l" defTabSz="914400" rtl="0" eaLnBrk="1" latinLnBrk="0" hangingPunct="1">
                        <a:defRPr sz="1800" b="1" kern="1200">
                          <a:solidFill>
                            <a:schemeClr val="lt1"/>
                          </a:solidFill>
                          <a:latin typeface="Asap"/>
                        </a:defRPr>
                      </a:lvl5pPr>
                      <a:lvl6pPr marL="2286000" algn="l" defTabSz="914400" rtl="0" eaLnBrk="1" latinLnBrk="0" hangingPunct="1">
                        <a:defRPr sz="1800" b="1" kern="1200">
                          <a:solidFill>
                            <a:schemeClr val="lt1"/>
                          </a:solidFill>
                          <a:latin typeface="Asap"/>
                        </a:defRPr>
                      </a:lvl6pPr>
                      <a:lvl7pPr marL="2743200" algn="l" defTabSz="914400" rtl="0" eaLnBrk="1" latinLnBrk="0" hangingPunct="1">
                        <a:defRPr sz="1800" b="1" kern="1200">
                          <a:solidFill>
                            <a:schemeClr val="lt1"/>
                          </a:solidFill>
                          <a:latin typeface="Asap"/>
                        </a:defRPr>
                      </a:lvl7pPr>
                      <a:lvl8pPr marL="3200400" algn="l" defTabSz="914400" rtl="0" eaLnBrk="1" latinLnBrk="0" hangingPunct="1">
                        <a:defRPr sz="1800" b="1" kern="1200">
                          <a:solidFill>
                            <a:schemeClr val="lt1"/>
                          </a:solidFill>
                          <a:latin typeface="Asap"/>
                        </a:defRPr>
                      </a:lvl8pPr>
                      <a:lvl9pPr marL="3657600" algn="l" defTabSz="914400" rtl="0" eaLnBrk="1" latinLnBrk="0" hangingPunct="1">
                        <a:defRPr sz="1800" b="1" kern="1200">
                          <a:solidFill>
                            <a:schemeClr val="lt1"/>
                          </a:solidFill>
                          <a:latin typeface="Asap"/>
                        </a:defRPr>
                      </a:lvl9pPr>
                    </a:lstStyle>
                    <a:p>
                      <a:endParaRPr lang="nl-NL"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573A"/>
                    </a:solidFill>
                  </a:tcPr>
                </a:tc>
                <a:tc>
                  <a:txBody>
                    <a:bodyPr/>
                    <a:lstStyle>
                      <a:lvl1pPr marL="0" algn="l" defTabSz="914400" rtl="0" eaLnBrk="1" latinLnBrk="0" hangingPunct="1">
                        <a:defRPr sz="1800" b="1" kern="1200">
                          <a:solidFill>
                            <a:schemeClr val="lt1"/>
                          </a:solidFill>
                          <a:latin typeface="Asap"/>
                        </a:defRPr>
                      </a:lvl1pPr>
                      <a:lvl2pPr marL="457200" algn="l" defTabSz="914400" rtl="0" eaLnBrk="1" latinLnBrk="0" hangingPunct="1">
                        <a:defRPr sz="1800" b="1" kern="1200">
                          <a:solidFill>
                            <a:schemeClr val="lt1"/>
                          </a:solidFill>
                          <a:latin typeface="Asap"/>
                        </a:defRPr>
                      </a:lvl2pPr>
                      <a:lvl3pPr marL="914400" algn="l" defTabSz="914400" rtl="0" eaLnBrk="1" latinLnBrk="0" hangingPunct="1">
                        <a:defRPr sz="1800" b="1" kern="1200">
                          <a:solidFill>
                            <a:schemeClr val="lt1"/>
                          </a:solidFill>
                          <a:latin typeface="Asap"/>
                        </a:defRPr>
                      </a:lvl3pPr>
                      <a:lvl4pPr marL="1371600" algn="l" defTabSz="914400" rtl="0" eaLnBrk="1" latinLnBrk="0" hangingPunct="1">
                        <a:defRPr sz="1800" b="1" kern="1200">
                          <a:solidFill>
                            <a:schemeClr val="lt1"/>
                          </a:solidFill>
                          <a:latin typeface="Asap"/>
                        </a:defRPr>
                      </a:lvl4pPr>
                      <a:lvl5pPr marL="1828800" algn="l" defTabSz="914400" rtl="0" eaLnBrk="1" latinLnBrk="0" hangingPunct="1">
                        <a:defRPr sz="1800" b="1" kern="1200">
                          <a:solidFill>
                            <a:schemeClr val="lt1"/>
                          </a:solidFill>
                          <a:latin typeface="Asap"/>
                        </a:defRPr>
                      </a:lvl5pPr>
                      <a:lvl6pPr marL="2286000" algn="l" defTabSz="914400" rtl="0" eaLnBrk="1" latinLnBrk="0" hangingPunct="1">
                        <a:defRPr sz="1800" b="1" kern="1200">
                          <a:solidFill>
                            <a:schemeClr val="lt1"/>
                          </a:solidFill>
                          <a:latin typeface="Asap"/>
                        </a:defRPr>
                      </a:lvl6pPr>
                      <a:lvl7pPr marL="2743200" algn="l" defTabSz="914400" rtl="0" eaLnBrk="1" latinLnBrk="0" hangingPunct="1">
                        <a:defRPr sz="1800" b="1" kern="1200">
                          <a:solidFill>
                            <a:schemeClr val="lt1"/>
                          </a:solidFill>
                          <a:latin typeface="Asap"/>
                        </a:defRPr>
                      </a:lvl7pPr>
                      <a:lvl8pPr marL="3200400" algn="l" defTabSz="914400" rtl="0" eaLnBrk="1" latinLnBrk="0" hangingPunct="1">
                        <a:defRPr sz="1800" b="1" kern="1200">
                          <a:solidFill>
                            <a:schemeClr val="lt1"/>
                          </a:solidFill>
                          <a:latin typeface="Asap"/>
                        </a:defRPr>
                      </a:lvl8pPr>
                      <a:lvl9pPr marL="3657600" algn="l" defTabSz="914400" rtl="0" eaLnBrk="1" latinLnBrk="0" hangingPunct="1">
                        <a:defRPr sz="1800" b="1" kern="1200">
                          <a:solidFill>
                            <a:schemeClr val="lt1"/>
                          </a:solidFill>
                          <a:latin typeface="Asap"/>
                        </a:defRPr>
                      </a:lvl9pPr>
                    </a:lstStyle>
                    <a:p>
                      <a:r>
                        <a:rPr lang="nl-NL" sz="2000" dirty="0"/>
                        <a:t>Voor Omgevingswet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573A"/>
                    </a:solidFill>
                  </a:tcPr>
                </a:tc>
                <a:tc>
                  <a:txBody>
                    <a:bodyPr/>
                    <a:lstStyle>
                      <a:lvl1pPr marL="0" algn="l" defTabSz="914400" rtl="0" eaLnBrk="1" latinLnBrk="0" hangingPunct="1">
                        <a:defRPr sz="1800" b="1" kern="1200">
                          <a:solidFill>
                            <a:schemeClr val="lt1"/>
                          </a:solidFill>
                          <a:latin typeface="Asap"/>
                        </a:defRPr>
                      </a:lvl1pPr>
                      <a:lvl2pPr marL="457200" algn="l" defTabSz="914400" rtl="0" eaLnBrk="1" latinLnBrk="0" hangingPunct="1">
                        <a:defRPr sz="1800" b="1" kern="1200">
                          <a:solidFill>
                            <a:schemeClr val="lt1"/>
                          </a:solidFill>
                          <a:latin typeface="Asap"/>
                        </a:defRPr>
                      </a:lvl2pPr>
                      <a:lvl3pPr marL="914400" algn="l" defTabSz="914400" rtl="0" eaLnBrk="1" latinLnBrk="0" hangingPunct="1">
                        <a:defRPr sz="1800" b="1" kern="1200">
                          <a:solidFill>
                            <a:schemeClr val="lt1"/>
                          </a:solidFill>
                          <a:latin typeface="Asap"/>
                        </a:defRPr>
                      </a:lvl3pPr>
                      <a:lvl4pPr marL="1371600" algn="l" defTabSz="914400" rtl="0" eaLnBrk="1" latinLnBrk="0" hangingPunct="1">
                        <a:defRPr sz="1800" b="1" kern="1200">
                          <a:solidFill>
                            <a:schemeClr val="lt1"/>
                          </a:solidFill>
                          <a:latin typeface="Asap"/>
                        </a:defRPr>
                      </a:lvl4pPr>
                      <a:lvl5pPr marL="1828800" algn="l" defTabSz="914400" rtl="0" eaLnBrk="1" latinLnBrk="0" hangingPunct="1">
                        <a:defRPr sz="1800" b="1" kern="1200">
                          <a:solidFill>
                            <a:schemeClr val="lt1"/>
                          </a:solidFill>
                          <a:latin typeface="Asap"/>
                        </a:defRPr>
                      </a:lvl5pPr>
                      <a:lvl6pPr marL="2286000" algn="l" defTabSz="914400" rtl="0" eaLnBrk="1" latinLnBrk="0" hangingPunct="1">
                        <a:defRPr sz="1800" b="1" kern="1200">
                          <a:solidFill>
                            <a:schemeClr val="lt1"/>
                          </a:solidFill>
                          <a:latin typeface="Asap"/>
                        </a:defRPr>
                      </a:lvl6pPr>
                      <a:lvl7pPr marL="2743200" algn="l" defTabSz="914400" rtl="0" eaLnBrk="1" latinLnBrk="0" hangingPunct="1">
                        <a:defRPr sz="1800" b="1" kern="1200">
                          <a:solidFill>
                            <a:schemeClr val="lt1"/>
                          </a:solidFill>
                          <a:latin typeface="Asap"/>
                        </a:defRPr>
                      </a:lvl7pPr>
                      <a:lvl8pPr marL="3200400" algn="l" defTabSz="914400" rtl="0" eaLnBrk="1" latinLnBrk="0" hangingPunct="1">
                        <a:defRPr sz="1800" b="1" kern="1200">
                          <a:solidFill>
                            <a:schemeClr val="lt1"/>
                          </a:solidFill>
                          <a:latin typeface="Asap"/>
                        </a:defRPr>
                      </a:lvl8pPr>
                      <a:lvl9pPr marL="3657600" algn="l" defTabSz="914400" rtl="0" eaLnBrk="1" latinLnBrk="0" hangingPunct="1">
                        <a:defRPr sz="1800" b="1" kern="1200">
                          <a:solidFill>
                            <a:schemeClr val="lt1"/>
                          </a:solidFill>
                          <a:latin typeface="Asap"/>
                        </a:defRPr>
                      </a:lvl9pPr>
                    </a:lstStyle>
                    <a:p>
                      <a:r>
                        <a:rPr lang="nl-NL" sz="2000" dirty="0"/>
                        <a:t>Onder Omgevingswet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573A"/>
                    </a:solidFill>
                  </a:tcPr>
                </a:tc>
                <a:extLst>
                  <a:ext uri="{0D108BD9-81ED-4DB2-BD59-A6C34878D82A}">
                    <a16:rowId xmlns:a16="http://schemas.microsoft.com/office/drawing/2014/main" val="4020171296"/>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Geluid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Vergunning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Omgevingsplan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extLst>
                  <a:ext uri="{0D108BD9-81ED-4DB2-BD59-A6C34878D82A}">
                    <a16:rowId xmlns:a16="http://schemas.microsoft.com/office/drawing/2014/main" val="3349462636"/>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Aanbrengen lagen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Vergunning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Bal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extLst>
                  <a:ext uri="{0D108BD9-81ED-4DB2-BD59-A6C34878D82A}">
                    <a16:rowId xmlns:a16="http://schemas.microsoft.com/office/drawing/2014/main" val="3587324117"/>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Opslag gevaarlijke stoffen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Vergunning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Bal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extLst>
                  <a:ext uri="{0D108BD9-81ED-4DB2-BD59-A6C34878D82A}">
                    <a16:rowId xmlns:a16="http://schemas.microsoft.com/office/drawing/2014/main" val="2528443584"/>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Stralen/mechanisch bewerken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Vergunning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Bal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extLst>
                  <a:ext uri="{0D108BD9-81ED-4DB2-BD59-A6C34878D82A}">
                    <a16:rowId xmlns:a16="http://schemas.microsoft.com/office/drawing/2014/main" val="2474566962"/>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Stookinstallatie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Activiteitenbesluit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Bal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extLst>
                  <a:ext uri="{0D108BD9-81ED-4DB2-BD59-A6C34878D82A}">
                    <a16:rowId xmlns:a16="http://schemas.microsoft.com/office/drawing/2014/main" val="677167812"/>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Kantine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Activiteitenbesluit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Omgevingsplan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extLst>
                  <a:ext uri="{0D108BD9-81ED-4DB2-BD59-A6C34878D82A}">
                    <a16:rowId xmlns:a16="http://schemas.microsoft.com/office/drawing/2014/main" val="2426148851"/>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Energie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Activiteitenbesluit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Bal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40000"/>
                      </a:srgbClr>
                    </a:solidFill>
                  </a:tcPr>
                </a:tc>
                <a:extLst>
                  <a:ext uri="{0D108BD9-81ED-4DB2-BD59-A6C34878D82A}">
                    <a16:rowId xmlns:a16="http://schemas.microsoft.com/office/drawing/2014/main" val="219964613"/>
                  </a:ext>
                </a:extLst>
              </a:tr>
              <a:tr h="531812">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Zeer Zorgwekkende Stoffen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Activiteitenbesluit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tc>
                  <a:txBody>
                    <a:bodyPr/>
                    <a:lstStyle>
                      <a:lvl1pPr marL="0" algn="l" defTabSz="914400" rtl="0" eaLnBrk="1" latinLnBrk="0" hangingPunct="1">
                        <a:defRPr sz="1800" kern="1200">
                          <a:solidFill>
                            <a:schemeClr val="dk1"/>
                          </a:solidFill>
                          <a:latin typeface="Asap"/>
                        </a:defRPr>
                      </a:lvl1pPr>
                      <a:lvl2pPr marL="457200" algn="l" defTabSz="914400" rtl="0" eaLnBrk="1" latinLnBrk="0" hangingPunct="1">
                        <a:defRPr sz="1800" kern="1200">
                          <a:solidFill>
                            <a:schemeClr val="dk1"/>
                          </a:solidFill>
                          <a:latin typeface="Asap"/>
                        </a:defRPr>
                      </a:lvl2pPr>
                      <a:lvl3pPr marL="914400" algn="l" defTabSz="914400" rtl="0" eaLnBrk="1" latinLnBrk="0" hangingPunct="1">
                        <a:defRPr sz="1800" kern="1200">
                          <a:solidFill>
                            <a:schemeClr val="dk1"/>
                          </a:solidFill>
                          <a:latin typeface="Asap"/>
                        </a:defRPr>
                      </a:lvl3pPr>
                      <a:lvl4pPr marL="1371600" algn="l" defTabSz="914400" rtl="0" eaLnBrk="1" latinLnBrk="0" hangingPunct="1">
                        <a:defRPr sz="1800" kern="1200">
                          <a:solidFill>
                            <a:schemeClr val="dk1"/>
                          </a:solidFill>
                          <a:latin typeface="Asap"/>
                        </a:defRPr>
                      </a:lvl4pPr>
                      <a:lvl5pPr marL="1828800" algn="l" defTabSz="914400" rtl="0" eaLnBrk="1" latinLnBrk="0" hangingPunct="1">
                        <a:defRPr sz="1800" kern="1200">
                          <a:solidFill>
                            <a:schemeClr val="dk1"/>
                          </a:solidFill>
                          <a:latin typeface="Asap"/>
                        </a:defRPr>
                      </a:lvl5pPr>
                      <a:lvl6pPr marL="2286000" algn="l" defTabSz="914400" rtl="0" eaLnBrk="1" latinLnBrk="0" hangingPunct="1">
                        <a:defRPr sz="1800" kern="1200">
                          <a:solidFill>
                            <a:schemeClr val="dk1"/>
                          </a:solidFill>
                          <a:latin typeface="Asap"/>
                        </a:defRPr>
                      </a:lvl6pPr>
                      <a:lvl7pPr marL="2743200" algn="l" defTabSz="914400" rtl="0" eaLnBrk="1" latinLnBrk="0" hangingPunct="1">
                        <a:defRPr sz="1800" kern="1200">
                          <a:solidFill>
                            <a:schemeClr val="dk1"/>
                          </a:solidFill>
                          <a:latin typeface="Asap"/>
                        </a:defRPr>
                      </a:lvl7pPr>
                      <a:lvl8pPr marL="3200400" algn="l" defTabSz="914400" rtl="0" eaLnBrk="1" latinLnBrk="0" hangingPunct="1">
                        <a:defRPr sz="1800" kern="1200">
                          <a:solidFill>
                            <a:schemeClr val="dk1"/>
                          </a:solidFill>
                          <a:latin typeface="Asap"/>
                        </a:defRPr>
                      </a:lvl8pPr>
                      <a:lvl9pPr marL="3657600" algn="l" defTabSz="914400" rtl="0" eaLnBrk="1" latinLnBrk="0" hangingPunct="1">
                        <a:defRPr sz="1800" kern="1200">
                          <a:solidFill>
                            <a:schemeClr val="dk1"/>
                          </a:solidFill>
                          <a:latin typeface="Asap"/>
                        </a:defRPr>
                      </a:lvl9pPr>
                    </a:lstStyle>
                    <a:p>
                      <a:r>
                        <a:rPr lang="nl-NL" sz="2000" dirty="0"/>
                        <a:t>Bal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573A">
                        <a:tint val="20000"/>
                      </a:srgbClr>
                    </a:solidFill>
                  </a:tcPr>
                </a:tc>
                <a:extLst>
                  <a:ext uri="{0D108BD9-81ED-4DB2-BD59-A6C34878D82A}">
                    <a16:rowId xmlns:a16="http://schemas.microsoft.com/office/drawing/2014/main" val="442567791"/>
                  </a:ext>
                </a:extLst>
              </a:tr>
            </a:tbl>
          </a:graphicData>
        </a:graphic>
      </p:graphicFrame>
    </p:spTree>
    <p:extLst>
      <p:ext uri="{BB962C8B-B14F-4D97-AF65-F5344CB8AC3E}">
        <p14:creationId xmlns:p14="http://schemas.microsoft.com/office/powerpoint/2010/main" val="245960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D205-2ACF-CFD0-243F-E49C935F844A}"/>
            </a:ext>
          </a:extLst>
        </p:cNvPr>
        <p:cNvGrpSpPr/>
        <p:nvPr/>
      </p:nvGrpSpPr>
      <p:grpSpPr>
        <a:xfrm>
          <a:off x="0" y="0"/>
          <a:ext cx="0" cy="0"/>
          <a:chOff x="0" y="0"/>
          <a:chExt cx="0" cy="0"/>
        </a:xfrm>
      </p:grpSpPr>
      <p:sp>
        <p:nvSpPr>
          <p:cNvPr id="11" name="Tekstvak 10">
            <a:extLst>
              <a:ext uri="{FF2B5EF4-FFF2-40B4-BE49-F238E27FC236}">
                <a16:creationId xmlns:a16="http://schemas.microsoft.com/office/drawing/2014/main" id="{09F93760-4637-A8E1-DA79-9FEF917FD2AE}"/>
              </a:ext>
            </a:extLst>
          </p:cNvPr>
          <p:cNvSpPr txBox="1"/>
          <p:nvPr/>
        </p:nvSpPr>
        <p:spPr>
          <a:xfrm>
            <a:off x="364435" y="2144525"/>
            <a:ext cx="10959547" cy="1585049"/>
          </a:xfrm>
          <a:prstGeom prst="rect">
            <a:avLst/>
          </a:prstGeom>
          <a:noFill/>
        </p:spPr>
        <p:txBody>
          <a:bodyPr wrap="square">
            <a:spAutoFit/>
          </a:bodyPr>
          <a:lstStyle/>
          <a:p>
            <a:pPr marL="0" marR="0" lvl="0" indent="0" algn="l" defTabSz="914400" rtl="0" eaLnBrk="1" fontAlgn="auto" latinLnBrk="0" hangingPunct="1">
              <a:spcBef>
                <a:spcPts val="1000"/>
              </a:spcBef>
              <a:spcAft>
                <a:spcPts val="0"/>
              </a:spcAft>
              <a:buClr>
                <a:srgbClr val="34573A"/>
              </a:buClr>
              <a:buSzTx/>
              <a:buFont typeface="Abadi Extra Light" panose="020B0204020104020204" pitchFamily="34" charset="0"/>
              <a:buNone/>
              <a:tabLst/>
              <a:defRPr/>
            </a:pPr>
            <a:r>
              <a:rPr kumimoji="0" lang="nl-NL" b="1" i="0" u="none" strike="noStrike" kern="1200" cap="none" spc="0" normalizeH="0" baseline="0" noProof="0" dirty="0">
                <a:ln>
                  <a:noFill/>
                </a:ln>
                <a:solidFill>
                  <a:srgbClr val="000000"/>
                </a:solidFill>
                <a:effectLst/>
                <a:uLnTx/>
                <a:uFillTx/>
                <a:latin typeface="Asap"/>
                <a:ea typeface="+mn-ea"/>
                <a:cs typeface="+mn-cs"/>
              </a:rPr>
              <a:t>Verhouding Bal - vergunningvoorschriften</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Volledige toetsingskader Bkl van toepassing</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MAAR: zeer groot gedeelte afgedekt door Bal</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Maatwerk op Bal in vergunningvoorschriften voor alles wat onder de vergunningplicht valt</a:t>
            </a:r>
          </a:p>
        </p:txBody>
      </p:sp>
      <p:sp>
        <p:nvSpPr>
          <p:cNvPr id="2" name="Titel 1">
            <a:extLst>
              <a:ext uri="{FF2B5EF4-FFF2-40B4-BE49-F238E27FC236}">
                <a16:creationId xmlns:a16="http://schemas.microsoft.com/office/drawing/2014/main" id="{D88F614B-AB3C-7348-EC17-569D964F0C13}"/>
              </a:ext>
            </a:extLst>
          </p:cNvPr>
          <p:cNvSpPr>
            <a:spLocks noGrp="1"/>
          </p:cNvSpPr>
          <p:nvPr>
            <p:ph type="title"/>
          </p:nvPr>
        </p:nvSpPr>
        <p:spPr>
          <a:xfrm>
            <a:off x="461814" y="893624"/>
            <a:ext cx="10515600" cy="897538"/>
          </a:xfrm>
        </p:spPr>
        <p:txBody>
          <a:bodyPr>
            <a:normAutofit/>
          </a:bodyPr>
          <a:lstStyle/>
          <a:p>
            <a:r>
              <a:rPr lang="nl-NL" sz="4400" dirty="0"/>
              <a:t>Wat regelen we nog in de vergunning?</a:t>
            </a:r>
          </a:p>
        </p:txBody>
      </p:sp>
    </p:spTree>
    <p:extLst>
      <p:ext uri="{BB962C8B-B14F-4D97-AF65-F5344CB8AC3E}">
        <p14:creationId xmlns:p14="http://schemas.microsoft.com/office/powerpoint/2010/main" val="411049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DD96-D19E-7C9F-BC34-A60D0E9C012A}"/>
            </a:ext>
          </a:extLst>
        </p:cNvPr>
        <p:cNvGrpSpPr/>
        <p:nvPr/>
      </p:nvGrpSpPr>
      <p:grpSpPr>
        <a:xfrm>
          <a:off x="0" y="0"/>
          <a:ext cx="0" cy="0"/>
          <a:chOff x="0" y="0"/>
          <a:chExt cx="0" cy="0"/>
        </a:xfrm>
      </p:grpSpPr>
      <p:sp>
        <p:nvSpPr>
          <p:cNvPr id="11" name="Tekstvak 10">
            <a:extLst>
              <a:ext uri="{FF2B5EF4-FFF2-40B4-BE49-F238E27FC236}">
                <a16:creationId xmlns:a16="http://schemas.microsoft.com/office/drawing/2014/main" id="{FBCD64FA-238F-99B5-BF48-020A9879992B}"/>
              </a:ext>
            </a:extLst>
          </p:cNvPr>
          <p:cNvSpPr txBox="1"/>
          <p:nvPr/>
        </p:nvSpPr>
        <p:spPr>
          <a:xfrm>
            <a:off x="364435" y="1640031"/>
            <a:ext cx="10959547" cy="3888244"/>
          </a:xfrm>
          <a:prstGeom prst="rect">
            <a:avLst/>
          </a:prstGeom>
          <a:noFill/>
        </p:spPr>
        <p:txBody>
          <a:bodyPr wrap="square">
            <a:spAutoFit/>
          </a:bodyPr>
          <a:lstStyle/>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endParaRPr kumimoji="0" lang="nl-NL" b="1"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spcBef>
                <a:spcPts val="1000"/>
              </a:spcBef>
              <a:spcAft>
                <a:spcPts val="0"/>
              </a:spcAft>
              <a:buClr>
                <a:srgbClr val="34573A"/>
              </a:buClr>
              <a:buSzTx/>
              <a:buFont typeface="Abadi Extra Light" panose="020B0204020104020204" pitchFamily="34" charset="0"/>
              <a:buNone/>
              <a:tabLst/>
              <a:defRPr/>
            </a:pPr>
            <a:r>
              <a:rPr kumimoji="0" lang="nl-NL" b="1" i="0" u="none" strike="noStrike" kern="1200" cap="none" spc="0" normalizeH="0" baseline="0" noProof="0" dirty="0">
                <a:ln>
                  <a:noFill/>
                </a:ln>
                <a:solidFill>
                  <a:srgbClr val="000000"/>
                </a:solidFill>
                <a:effectLst/>
                <a:uLnTx/>
                <a:uFillTx/>
                <a:latin typeface="Asap"/>
                <a:ea typeface="+mn-ea"/>
                <a:cs typeface="+mn-cs"/>
              </a:rPr>
              <a:t>M.e.r.-beoordelingsplicht</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Reden vergunningplicht 3.106 (andere milieubelastende installatie): mer-beoordeling</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Als bijvoorbeeld geen MER nodig blijkt omdat het bedrijf alleen bepaalde typen baden toepast, moet je dat wel vastleggen in de vergunning</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endParaRPr kumimoji="0" lang="nl-NL"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spcBef>
                <a:spcPts val="1000"/>
              </a:spcBef>
              <a:spcAft>
                <a:spcPts val="0"/>
              </a:spcAft>
              <a:buClr>
                <a:srgbClr val="34573A"/>
              </a:buClr>
              <a:buSzTx/>
              <a:buFont typeface="Abadi Extra Light" panose="020B0204020104020204" pitchFamily="34" charset="0"/>
              <a:buNone/>
              <a:tabLst/>
              <a:defRPr/>
            </a:pPr>
            <a:r>
              <a:rPr kumimoji="0" lang="nl-NL" b="1" i="0" u="none" strike="noStrike" kern="1200" cap="none" spc="0" normalizeH="0" baseline="0" noProof="0" dirty="0">
                <a:ln>
                  <a:noFill/>
                </a:ln>
                <a:solidFill>
                  <a:srgbClr val="000000"/>
                </a:solidFill>
                <a:effectLst/>
                <a:uLnTx/>
                <a:uFillTx/>
                <a:latin typeface="Asap"/>
                <a:ea typeface="+mn-ea"/>
                <a:cs typeface="+mn-cs"/>
              </a:rPr>
              <a:t>Cyanidehoudend bad</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Berekening en beoordeling risicocontour (Bkl bijlage VII)</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Gifwolkaandachtsgebied</a:t>
            </a:r>
          </a:p>
          <a:p>
            <a:pPr marL="342900" marR="0" lvl="0" indent="-342900" algn="l" defTabSz="914400" rtl="0" eaLnBrk="1" fontAlgn="auto" latinLnBrk="0" hangingPunct="1">
              <a:spcBef>
                <a:spcPts val="1000"/>
              </a:spcBef>
              <a:spcAft>
                <a:spcPts val="0"/>
              </a:spcAft>
              <a:buClr>
                <a:srgbClr val="34573A"/>
              </a:buClr>
              <a:buSzTx/>
              <a:buFont typeface="Abadi Extra Light" panose="020B0204020104020204" pitchFamily="34" charset="0"/>
              <a:buChar char="●"/>
              <a:tabLst/>
              <a:defRPr/>
            </a:pPr>
            <a:r>
              <a:rPr kumimoji="0" lang="nl-NL" b="0" i="0" u="none" strike="noStrike" kern="1200" cap="none" spc="0" normalizeH="0" baseline="0" noProof="0" dirty="0">
                <a:ln>
                  <a:noFill/>
                </a:ln>
                <a:solidFill>
                  <a:srgbClr val="000000"/>
                </a:solidFill>
                <a:effectLst/>
                <a:uLnTx/>
                <a:uFillTx/>
                <a:latin typeface="Asap"/>
                <a:ea typeface="+mn-ea"/>
                <a:cs typeface="+mn-cs"/>
              </a:rPr>
              <a:t>Indien nodig specifieke middelvoorschriften om risico zo klein mogelijk te houden</a:t>
            </a:r>
          </a:p>
        </p:txBody>
      </p:sp>
      <p:sp>
        <p:nvSpPr>
          <p:cNvPr id="2" name="Titel 1">
            <a:extLst>
              <a:ext uri="{FF2B5EF4-FFF2-40B4-BE49-F238E27FC236}">
                <a16:creationId xmlns:a16="http://schemas.microsoft.com/office/drawing/2014/main" id="{82F43B90-8588-5C69-4E18-247E72E349C4}"/>
              </a:ext>
            </a:extLst>
          </p:cNvPr>
          <p:cNvSpPr>
            <a:spLocks noGrp="1"/>
          </p:cNvSpPr>
          <p:nvPr>
            <p:ph type="title"/>
          </p:nvPr>
        </p:nvSpPr>
        <p:spPr>
          <a:xfrm>
            <a:off x="577428" y="883109"/>
            <a:ext cx="10515600" cy="897538"/>
          </a:xfrm>
        </p:spPr>
        <p:txBody>
          <a:bodyPr>
            <a:normAutofit fontScale="90000"/>
          </a:bodyPr>
          <a:lstStyle/>
          <a:p>
            <a:r>
              <a:rPr lang="nl-NL" sz="4800" dirty="0"/>
              <a:t>Wat </a:t>
            </a:r>
            <a:r>
              <a:rPr lang="nl-NL" sz="4900" dirty="0"/>
              <a:t>regelen</a:t>
            </a:r>
            <a:r>
              <a:rPr lang="nl-NL" sz="4800" dirty="0"/>
              <a:t> we nog in de vergunning? (2)</a:t>
            </a:r>
          </a:p>
        </p:txBody>
      </p:sp>
    </p:spTree>
    <p:extLst>
      <p:ext uri="{BB962C8B-B14F-4D97-AF65-F5344CB8AC3E}">
        <p14:creationId xmlns:p14="http://schemas.microsoft.com/office/powerpoint/2010/main" val="420457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911A-B203-7620-A879-78A07BAAC4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ABF074F-7E44-170E-F51F-09DA3094C44E}"/>
              </a:ext>
            </a:extLst>
          </p:cNvPr>
          <p:cNvSpPr>
            <a:spLocks noGrp="1"/>
          </p:cNvSpPr>
          <p:nvPr>
            <p:ph type="title"/>
          </p:nvPr>
        </p:nvSpPr>
        <p:spPr/>
        <p:txBody>
          <a:bodyPr>
            <a:normAutofit/>
          </a:bodyPr>
          <a:lstStyle/>
          <a:p>
            <a:r>
              <a:rPr lang="nl-NL" sz="4800" dirty="0"/>
              <a:t>Overgangssituatie</a:t>
            </a:r>
          </a:p>
        </p:txBody>
      </p:sp>
      <p:sp>
        <p:nvSpPr>
          <p:cNvPr id="6" name="Ondertitel 2">
            <a:extLst>
              <a:ext uri="{FF2B5EF4-FFF2-40B4-BE49-F238E27FC236}">
                <a16:creationId xmlns:a16="http://schemas.microsoft.com/office/drawing/2014/main" id="{D9EB1CAF-50DB-6339-AF8F-BF6EE8C0046D}"/>
              </a:ext>
            </a:extLst>
          </p:cNvPr>
          <p:cNvSpPr txBox="1">
            <a:spLocks/>
          </p:cNvSpPr>
          <p:nvPr/>
        </p:nvSpPr>
        <p:spPr>
          <a:xfrm>
            <a:off x="571500" y="2160385"/>
            <a:ext cx="11044238" cy="5358989"/>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Bij inwerkingtreding Omgevingswet:</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Vergunning voor de hele inrichting wordt vergunning voor alleen de vergunningplichtige activiteiten: vergunning wordt kleiner</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Vergunningvoorschriften voor hele inrichting worden maatwerkvoorschriften op het omgevingsplan</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Vergunningvoorschriften die alleen gelden voor de vergunningplichtige MBA’s blijven in de vergunning</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210899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3B3F5-92B8-A0F3-EDA8-45903844C027}"/>
              </a:ext>
            </a:extLst>
          </p:cNvPr>
          <p:cNvSpPr>
            <a:spLocks noGrp="1"/>
          </p:cNvSpPr>
          <p:nvPr>
            <p:ph type="ctrTitle"/>
          </p:nvPr>
        </p:nvSpPr>
        <p:spPr/>
        <p:txBody>
          <a:bodyPr/>
          <a:lstStyle/>
          <a:p>
            <a:r>
              <a:rPr lang="nl-NL" dirty="0"/>
              <a:t>Poll</a:t>
            </a:r>
          </a:p>
        </p:txBody>
      </p:sp>
      <p:sp>
        <p:nvSpPr>
          <p:cNvPr id="3" name="Ondertitel 2">
            <a:extLst>
              <a:ext uri="{FF2B5EF4-FFF2-40B4-BE49-F238E27FC236}">
                <a16:creationId xmlns:a16="http://schemas.microsoft.com/office/drawing/2014/main" id="{E5EAD15E-FC41-D417-FE20-C6B22E9CE361}"/>
              </a:ext>
            </a:extLst>
          </p:cNvPr>
          <p:cNvSpPr>
            <a:spLocks noGrp="1"/>
          </p:cNvSpPr>
          <p:nvPr>
            <p:ph type="subTitle" idx="1"/>
          </p:nvPr>
        </p:nvSpPr>
        <p:spPr/>
        <p:txBody>
          <a:bodyPr/>
          <a:lstStyle/>
          <a:p>
            <a:pPr>
              <a:buNone/>
            </a:pPr>
            <a:r>
              <a:rPr lang="nl-NL" sz="1800" dirty="0">
                <a:effectLst/>
                <a:latin typeface="Verdana" panose="020B0604030504040204" pitchFamily="34" charset="0"/>
                <a:ea typeface="Verdana" panose="020B0604030504040204" pitchFamily="34" charset="0"/>
                <a:cs typeface="Times New Roman" panose="02020603050405020304" pitchFamily="18" charset="0"/>
              </a:rPr>
              <a:t>Blijft dit in vergunning  ja of nee?</a:t>
            </a:r>
            <a:endParaRPr lang="nl-NL" dirty="0"/>
          </a:p>
        </p:txBody>
      </p:sp>
      <p:sp>
        <p:nvSpPr>
          <p:cNvPr id="5" name="Tijdelijke aanduiding voor dianummer 4">
            <a:extLst>
              <a:ext uri="{FF2B5EF4-FFF2-40B4-BE49-F238E27FC236}">
                <a16:creationId xmlns:a16="http://schemas.microsoft.com/office/drawing/2014/main" id="{4BAAFB1F-E49B-B26F-F4E2-EC3C614D1690}"/>
              </a:ext>
            </a:extLst>
          </p:cNvPr>
          <p:cNvSpPr>
            <a:spLocks noGrp="1"/>
          </p:cNvSpPr>
          <p:nvPr>
            <p:ph type="sldNum" sz="quarter" idx="12"/>
          </p:nvPr>
        </p:nvSpPr>
        <p:spPr/>
        <p:txBody>
          <a:bodyPr/>
          <a:lstStyle/>
          <a:p>
            <a:fld id="{1B71BB4A-7DC0-41F9-B589-288E53C2F0C1}" type="slidenum">
              <a:rPr lang="nl-NL" smtClean="0"/>
              <a:t>18</a:t>
            </a:fld>
            <a:endParaRPr lang="nl-NL" dirty="0"/>
          </a:p>
        </p:txBody>
      </p:sp>
      <p:pic>
        <p:nvPicPr>
          <p:cNvPr id="14" name="Picture Placeholder 13" descr="A train station with many buildings&#10;&#10;AI-generated content may be incorrect.">
            <a:extLst>
              <a:ext uri="{FF2B5EF4-FFF2-40B4-BE49-F238E27FC236}">
                <a16:creationId xmlns:a16="http://schemas.microsoft.com/office/drawing/2014/main" id="{8165ED55-00CB-6106-83A1-C6372315F7F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6648" r="16648"/>
          <a:stretch>
            <a:fillRect/>
          </a:stretch>
        </p:blipFill>
        <p:spPr/>
      </p:pic>
    </p:spTree>
    <p:extLst>
      <p:ext uri="{BB962C8B-B14F-4D97-AF65-F5344CB8AC3E}">
        <p14:creationId xmlns:p14="http://schemas.microsoft.com/office/powerpoint/2010/main" val="126421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A7384-8FC1-7AA4-3E24-ECB166F9A6C8}"/>
              </a:ext>
            </a:extLst>
          </p:cNvPr>
          <p:cNvSpPr>
            <a:spLocks noGrp="1"/>
          </p:cNvSpPr>
          <p:nvPr>
            <p:ph type="ctrTitle"/>
          </p:nvPr>
        </p:nvSpPr>
        <p:spPr/>
        <p:txBody>
          <a:bodyPr/>
          <a:lstStyle/>
          <a:p>
            <a:r>
              <a:rPr lang="nl-NL" dirty="0"/>
              <a:t>Blijft dit in de vergunning? (1)</a:t>
            </a:r>
          </a:p>
        </p:txBody>
      </p:sp>
      <p:sp>
        <p:nvSpPr>
          <p:cNvPr id="3" name="Ondertitel 2">
            <a:extLst>
              <a:ext uri="{FF2B5EF4-FFF2-40B4-BE49-F238E27FC236}">
                <a16:creationId xmlns:a16="http://schemas.microsoft.com/office/drawing/2014/main" id="{EA03EE6D-EB62-C14F-EDA5-0F29D1C4C1B1}"/>
              </a:ext>
            </a:extLst>
          </p:cNvPr>
          <p:cNvSpPr>
            <a:spLocks noGrp="1"/>
          </p:cNvSpPr>
          <p:nvPr>
            <p:ph type="subTitle" idx="1"/>
          </p:nvPr>
        </p:nvSpPr>
        <p:spPr/>
        <p:txBody>
          <a:bodyPr/>
          <a:lstStyle/>
          <a:p>
            <a:r>
              <a:rPr lang="nl-NL" sz="1800" dirty="0"/>
              <a:t>Vergunningvoorschrift: Het cyanidehoudende bad is uitgevoerd als een dubbelwandige bak van onbrandbaar kunststof of als massief stalen bak die aan de binnenkant is voorzien van een kunststof laag</a:t>
            </a:r>
          </a:p>
          <a:p>
            <a:r>
              <a:rPr lang="nl-NL" sz="1800" dirty="0"/>
              <a:t>Bal bevat geen regel hierover</a:t>
            </a:r>
          </a:p>
          <a:p>
            <a:endParaRPr lang="nl-NL" sz="1800" dirty="0"/>
          </a:p>
          <a:p>
            <a:pPr>
              <a:buFont typeface="Wingdings" panose="05000000000000000000" pitchFamily="2" charset="2"/>
              <a:buChar char="Ø"/>
            </a:pPr>
            <a:r>
              <a:rPr lang="nl-NL" sz="1800" dirty="0"/>
              <a:t>Ja, dit voorschrift heeft betrekking op vergunningplichtige MBA en blijft in de vergunning</a:t>
            </a:r>
          </a:p>
        </p:txBody>
      </p:sp>
    </p:spTree>
    <p:extLst>
      <p:ext uri="{BB962C8B-B14F-4D97-AF65-F5344CB8AC3E}">
        <p14:creationId xmlns:p14="http://schemas.microsoft.com/office/powerpoint/2010/main" val="4663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Tree>
    <p:extLst>
      <p:ext uri="{BB962C8B-B14F-4D97-AF65-F5344CB8AC3E}">
        <p14:creationId xmlns:p14="http://schemas.microsoft.com/office/powerpoint/2010/main" val="371603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0D5AE-80B5-D4D5-8A0D-6D2B99DB9471}"/>
              </a:ext>
            </a:extLst>
          </p:cNvPr>
          <p:cNvSpPr>
            <a:spLocks noGrp="1"/>
          </p:cNvSpPr>
          <p:nvPr>
            <p:ph type="ctrTitle"/>
          </p:nvPr>
        </p:nvSpPr>
        <p:spPr/>
        <p:txBody>
          <a:bodyPr/>
          <a:lstStyle/>
          <a:p>
            <a:r>
              <a:rPr lang="nl-NL" dirty="0"/>
              <a:t>Blijft dit in de vergunning? (2)</a:t>
            </a:r>
          </a:p>
        </p:txBody>
      </p:sp>
      <p:sp>
        <p:nvSpPr>
          <p:cNvPr id="3" name="Ondertitel 2">
            <a:extLst>
              <a:ext uri="{FF2B5EF4-FFF2-40B4-BE49-F238E27FC236}">
                <a16:creationId xmlns:a16="http://schemas.microsoft.com/office/drawing/2014/main" id="{5DEC3FE6-159B-064F-8BC3-2C25ECDF584A}"/>
              </a:ext>
            </a:extLst>
          </p:cNvPr>
          <p:cNvSpPr>
            <a:spLocks noGrp="1"/>
          </p:cNvSpPr>
          <p:nvPr>
            <p:ph type="subTitle" idx="1"/>
          </p:nvPr>
        </p:nvSpPr>
        <p:spPr/>
        <p:txBody>
          <a:bodyPr/>
          <a:lstStyle/>
          <a:p>
            <a:r>
              <a:rPr lang="nl-NL" sz="1800" dirty="0"/>
              <a:t>In de aanvraag voor de vergunning geeft het bedrijf aan dat het cyanidehoudende bad is uitgevoerd als een dubbelwandige bak van onbrandbaar kunststof </a:t>
            </a:r>
          </a:p>
          <a:p>
            <a:r>
              <a:rPr lang="nl-NL" sz="1800" dirty="0"/>
              <a:t>In de considerans bij de vergunning staat vermeld dat hierdoor het risico zo klein mogelijk gehouden wordt</a:t>
            </a:r>
          </a:p>
          <a:p>
            <a:endParaRPr lang="nl-NL" sz="1800" dirty="0"/>
          </a:p>
          <a:p>
            <a:pPr>
              <a:buFont typeface="Wingdings" panose="05000000000000000000" pitchFamily="2" charset="2"/>
              <a:buChar char="Ø"/>
            </a:pPr>
            <a:r>
              <a:rPr lang="nl-NL" sz="1800" dirty="0"/>
              <a:t>In principe niet, want het is geen vergunningvoorschrift. Aan de andere kant kan het zijn gebeurd dat de aanvraag onderdeel van de vergunning is gemaakt.</a:t>
            </a:r>
          </a:p>
        </p:txBody>
      </p:sp>
      <p:sp>
        <p:nvSpPr>
          <p:cNvPr id="4" name="Tijdelijke aanduiding voor voettekst 3">
            <a:extLst>
              <a:ext uri="{FF2B5EF4-FFF2-40B4-BE49-F238E27FC236}">
                <a16:creationId xmlns:a16="http://schemas.microsoft.com/office/drawing/2014/main" id="{A4F2E5A0-A2A0-3795-686B-203C4BC37E74}"/>
              </a:ext>
            </a:extLst>
          </p:cNvPr>
          <p:cNvSpPr>
            <a:spLocks noGrp="1"/>
          </p:cNvSpPr>
          <p:nvPr>
            <p:ph type="ftr" sz="quarter" idx="11"/>
          </p:nvPr>
        </p:nvSpPr>
        <p:spPr/>
        <p:txBody>
          <a:bodyPr/>
          <a:lstStyle/>
          <a:p>
            <a:r>
              <a:rPr lang="nl-NL" dirty="0"/>
              <a:t>invoegen &gt; Koptekst en voettekst</a:t>
            </a:r>
          </a:p>
        </p:txBody>
      </p:sp>
      <p:sp>
        <p:nvSpPr>
          <p:cNvPr id="5" name="Tijdelijke aanduiding voor dianummer 4">
            <a:extLst>
              <a:ext uri="{FF2B5EF4-FFF2-40B4-BE49-F238E27FC236}">
                <a16:creationId xmlns:a16="http://schemas.microsoft.com/office/drawing/2014/main" id="{29D49573-F148-CF05-F512-ECE86B1B57B6}"/>
              </a:ext>
            </a:extLst>
          </p:cNvPr>
          <p:cNvSpPr>
            <a:spLocks noGrp="1"/>
          </p:cNvSpPr>
          <p:nvPr>
            <p:ph type="sldNum" sz="quarter" idx="12"/>
          </p:nvPr>
        </p:nvSpPr>
        <p:spPr/>
        <p:txBody>
          <a:bodyPr/>
          <a:lstStyle/>
          <a:p>
            <a:fld id="{1B71BB4A-7DC0-41F9-B589-288E53C2F0C1}" type="slidenum">
              <a:rPr lang="nl-NL" smtClean="0"/>
              <a:t>20</a:t>
            </a:fld>
            <a:endParaRPr lang="nl-NL" dirty="0"/>
          </a:p>
        </p:txBody>
      </p:sp>
    </p:spTree>
    <p:extLst>
      <p:ext uri="{BB962C8B-B14F-4D97-AF65-F5344CB8AC3E}">
        <p14:creationId xmlns:p14="http://schemas.microsoft.com/office/powerpoint/2010/main" val="99538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D9FB3-AD26-F3D5-561D-F75F2078A069}"/>
              </a:ext>
            </a:extLst>
          </p:cNvPr>
          <p:cNvSpPr>
            <a:spLocks noGrp="1"/>
          </p:cNvSpPr>
          <p:nvPr>
            <p:ph type="ctrTitle"/>
          </p:nvPr>
        </p:nvSpPr>
        <p:spPr/>
        <p:txBody>
          <a:bodyPr/>
          <a:lstStyle/>
          <a:p>
            <a:r>
              <a:rPr lang="nl-NL" dirty="0"/>
              <a:t>Blijft dit in de vergunning? (3)</a:t>
            </a:r>
          </a:p>
        </p:txBody>
      </p:sp>
      <p:sp>
        <p:nvSpPr>
          <p:cNvPr id="3" name="Ondertitel 2">
            <a:extLst>
              <a:ext uri="{FF2B5EF4-FFF2-40B4-BE49-F238E27FC236}">
                <a16:creationId xmlns:a16="http://schemas.microsoft.com/office/drawing/2014/main" id="{5E86FBF9-115E-0A32-8314-CB14327EAF09}"/>
              </a:ext>
            </a:extLst>
          </p:cNvPr>
          <p:cNvSpPr>
            <a:spLocks noGrp="1"/>
          </p:cNvSpPr>
          <p:nvPr>
            <p:ph type="subTitle" idx="1"/>
          </p:nvPr>
        </p:nvSpPr>
        <p:spPr/>
        <p:txBody>
          <a:bodyPr/>
          <a:lstStyle/>
          <a:p>
            <a:r>
              <a:rPr lang="nl-NL" sz="1800" dirty="0"/>
              <a:t>Vergunningvoorschrift: De opslag van verpakte gevaarlijke stoffen voldoet aan richtlijn PGS 15 "Opslag van verpakte gevaarlijke stoffen” versie 2016</a:t>
            </a:r>
          </a:p>
          <a:p>
            <a:r>
              <a:rPr lang="nl-NL" sz="1800" dirty="0"/>
              <a:t>Bal + Omgevingsregeling: Met het oog op het waarborgen van de veiligheid wordt [..] voldaan aan PGS 15 (Bal), versie 2021 (Omgevingsregeling)</a:t>
            </a:r>
          </a:p>
          <a:p>
            <a:endParaRPr lang="nl-NL" sz="1800" dirty="0"/>
          </a:p>
          <a:p>
            <a:pPr>
              <a:buFont typeface="Wingdings" panose="05000000000000000000" pitchFamily="2" charset="2"/>
              <a:buChar char="Ø"/>
            </a:pPr>
            <a:r>
              <a:rPr lang="nl-NL" sz="1800" dirty="0"/>
              <a:t>Ja, dit blijft een vergunningvoorschrift. Het geldt als maatwerk dat boven de algemene regels van het Bal gaat.</a:t>
            </a:r>
          </a:p>
        </p:txBody>
      </p:sp>
      <p:sp>
        <p:nvSpPr>
          <p:cNvPr id="4" name="Tijdelijke aanduiding voor voettekst 3">
            <a:extLst>
              <a:ext uri="{FF2B5EF4-FFF2-40B4-BE49-F238E27FC236}">
                <a16:creationId xmlns:a16="http://schemas.microsoft.com/office/drawing/2014/main" id="{5A861D42-6F93-B888-9D26-47783C9973A3}"/>
              </a:ext>
            </a:extLst>
          </p:cNvPr>
          <p:cNvSpPr>
            <a:spLocks noGrp="1"/>
          </p:cNvSpPr>
          <p:nvPr>
            <p:ph type="ftr" sz="quarter" idx="11"/>
          </p:nvPr>
        </p:nvSpPr>
        <p:spPr/>
        <p:txBody>
          <a:bodyPr/>
          <a:lstStyle/>
          <a:p>
            <a:r>
              <a:rPr lang="nl-NL" dirty="0"/>
              <a:t>invoegen &gt; Koptekst en voettekst</a:t>
            </a:r>
          </a:p>
        </p:txBody>
      </p:sp>
      <p:sp>
        <p:nvSpPr>
          <p:cNvPr id="5" name="Tijdelijke aanduiding voor dianummer 4">
            <a:extLst>
              <a:ext uri="{FF2B5EF4-FFF2-40B4-BE49-F238E27FC236}">
                <a16:creationId xmlns:a16="http://schemas.microsoft.com/office/drawing/2014/main" id="{8D34D34D-A80A-518F-FF47-0E000C0C0C5F}"/>
              </a:ext>
            </a:extLst>
          </p:cNvPr>
          <p:cNvSpPr>
            <a:spLocks noGrp="1"/>
          </p:cNvSpPr>
          <p:nvPr>
            <p:ph type="sldNum" sz="quarter" idx="12"/>
          </p:nvPr>
        </p:nvSpPr>
        <p:spPr/>
        <p:txBody>
          <a:bodyPr/>
          <a:lstStyle/>
          <a:p>
            <a:fld id="{1B71BB4A-7DC0-41F9-B589-288E53C2F0C1}" type="slidenum">
              <a:rPr lang="nl-NL" smtClean="0"/>
              <a:t>21</a:t>
            </a:fld>
            <a:endParaRPr lang="nl-NL" dirty="0"/>
          </a:p>
        </p:txBody>
      </p:sp>
    </p:spTree>
    <p:extLst>
      <p:ext uri="{BB962C8B-B14F-4D97-AF65-F5344CB8AC3E}">
        <p14:creationId xmlns:p14="http://schemas.microsoft.com/office/powerpoint/2010/main" val="38747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730E3-3BCD-1F0A-DF73-F8BF12EF7EC0}"/>
              </a:ext>
            </a:extLst>
          </p:cNvPr>
          <p:cNvSpPr>
            <a:spLocks noGrp="1"/>
          </p:cNvSpPr>
          <p:nvPr>
            <p:ph type="ctrTitle"/>
          </p:nvPr>
        </p:nvSpPr>
        <p:spPr/>
        <p:txBody>
          <a:bodyPr/>
          <a:lstStyle/>
          <a:p>
            <a:r>
              <a:rPr lang="nl-NL" dirty="0"/>
              <a:t>Blijft dit in de vergunning? (4)</a:t>
            </a:r>
          </a:p>
        </p:txBody>
      </p:sp>
      <p:sp>
        <p:nvSpPr>
          <p:cNvPr id="3" name="Ondertitel 2">
            <a:extLst>
              <a:ext uri="{FF2B5EF4-FFF2-40B4-BE49-F238E27FC236}">
                <a16:creationId xmlns:a16="http://schemas.microsoft.com/office/drawing/2014/main" id="{7E696B38-95E7-7155-55BF-FBE0812040A2}"/>
              </a:ext>
            </a:extLst>
          </p:cNvPr>
          <p:cNvSpPr>
            <a:spLocks noGrp="1"/>
          </p:cNvSpPr>
          <p:nvPr>
            <p:ph type="subTitle" idx="1"/>
          </p:nvPr>
        </p:nvSpPr>
        <p:spPr/>
        <p:txBody>
          <a:bodyPr/>
          <a:lstStyle/>
          <a:p>
            <a:r>
              <a:rPr lang="nl-NL" sz="1800" dirty="0"/>
              <a:t>Vergunningvoorschrift: Voor het afvalwater van het aanbrengen van lagen op metalen dat wordt geloosd in een vuilwaterriool, zijn de emissiegrenswaarden de waarden, bedoeld in onderstaande tabel</a:t>
            </a:r>
          </a:p>
          <a:p>
            <a:pPr marL="0" indent="0">
              <a:buNone/>
            </a:pPr>
            <a:r>
              <a:rPr lang="nl-NL" sz="1800" dirty="0"/>
              <a:t>	[Tabel]</a:t>
            </a:r>
          </a:p>
          <a:p>
            <a:endParaRPr lang="nl-NL" sz="1800" dirty="0"/>
          </a:p>
          <a:p>
            <a:r>
              <a:rPr lang="nl-NL" sz="1800" dirty="0"/>
              <a:t>Bal: Zelfde voorschrift met zelfde tabel</a:t>
            </a:r>
          </a:p>
          <a:p>
            <a:endParaRPr lang="nl-NL" sz="1800" dirty="0"/>
          </a:p>
          <a:p>
            <a:pPr>
              <a:buFont typeface="Wingdings" panose="05000000000000000000" pitchFamily="2" charset="2"/>
              <a:buChar char="Ø"/>
            </a:pPr>
            <a:r>
              <a:rPr lang="nl-NL" sz="1800" dirty="0"/>
              <a:t>Ja, dit blijft een  vergunningvoorschrift dat geldt als maatwerk op het Bal.</a:t>
            </a:r>
          </a:p>
        </p:txBody>
      </p:sp>
      <p:sp>
        <p:nvSpPr>
          <p:cNvPr id="5" name="Tijdelijke aanduiding voor dianummer 4">
            <a:extLst>
              <a:ext uri="{FF2B5EF4-FFF2-40B4-BE49-F238E27FC236}">
                <a16:creationId xmlns:a16="http://schemas.microsoft.com/office/drawing/2014/main" id="{F6165B5E-58CA-98B6-8019-A9BCF706D81E}"/>
              </a:ext>
            </a:extLst>
          </p:cNvPr>
          <p:cNvSpPr>
            <a:spLocks noGrp="1"/>
          </p:cNvSpPr>
          <p:nvPr>
            <p:ph type="sldNum" sz="quarter" idx="12"/>
          </p:nvPr>
        </p:nvSpPr>
        <p:spPr/>
        <p:txBody>
          <a:bodyPr/>
          <a:lstStyle/>
          <a:p>
            <a:fld id="{1B71BB4A-7DC0-41F9-B589-288E53C2F0C1}" type="slidenum">
              <a:rPr lang="nl-NL" smtClean="0"/>
              <a:t>22</a:t>
            </a:fld>
            <a:endParaRPr lang="nl-NL" dirty="0"/>
          </a:p>
        </p:txBody>
      </p:sp>
    </p:spTree>
    <p:extLst>
      <p:ext uri="{BB962C8B-B14F-4D97-AF65-F5344CB8AC3E}">
        <p14:creationId xmlns:p14="http://schemas.microsoft.com/office/powerpoint/2010/main" val="37361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10E03-632B-E52F-2F41-8744BFFEF584}"/>
              </a:ext>
            </a:extLst>
          </p:cNvPr>
          <p:cNvSpPr>
            <a:spLocks noGrp="1"/>
          </p:cNvSpPr>
          <p:nvPr>
            <p:ph type="ctrTitle"/>
          </p:nvPr>
        </p:nvSpPr>
        <p:spPr/>
        <p:txBody>
          <a:bodyPr/>
          <a:lstStyle/>
          <a:p>
            <a:r>
              <a:rPr lang="nl-NL" dirty="0"/>
              <a:t>Blijft dit in de vergunning? (5)</a:t>
            </a:r>
          </a:p>
        </p:txBody>
      </p:sp>
      <p:sp>
        <p:nvSpPr>
          <p:cNvPr id="3" name="Ondertitel 2">
            <a:extLst>
              <a:ext uri="{FF2B5EF4-FFF2-40B4-BE49-F238E27FC236}">
                <a16:creationId xmlns:a16="http://schemas.microsoft.com/office/drawing/2014/main" id="{56F14CFA-294D-5712-66E0-1F467D68204D}"/>
              </a:ext>
            </a:extLst>
          </p:cNvPr>
          <p:cNvSpPr>
            <a:spLocks noGrp="1"/>
          </p:cNvSpPr>
          <p:nvPr>
            <p:ph type="subTitle" idx="1"/>
          </p:nvPr>
        </p:nvSpPr>
        <p:spPr/>
        <p:txBody>
          <a:bodyPr/>
          <a:lstStyle/>
          <a:p>
            <a:r>
              <a:rPr lang="nl-NL" sz="1800" dirty="0"/>
              <a:t>Vergunningvoorschrift: Het terrein is zo uitgevoerd dat onbevoegden redelijkerwijs geen toegang tot de activiteiten hebben</a:t>
            </a:r>
          </a:p>
          <a:p>
            <a:endParaRPr lang="nl-NL" sz="1800" dirty="0"/>
          </a:p>
          <a:p>
            <a:r>
              <a:rPr lang="nl-NL" sz="1800" dirty="0"/>
              <a:t>Bal stelt hier geen eisen aan</a:t>
            </a:r>
          </a:p>
          <a:p>
            <a:r>
              <a:rPr lang="nl-NL" sz="1800" dirty="0"/>
              <a:t>Specifieke zorgplicht: Voor milieubelastende activiteiten houdt deze plicht in ieder geval in dat [..] alle passende maatregelen worden getroffen voor het voorkomen van ongewone voorvallen en de nadelige gevolgen daarvan</a:t>
            </a:r>
          </a:p>
          <a:p>
            <a:endParaRPr lang="nl-NL" sz="1800" dirty="0"/>
          </a:p>
          <a:p>
            <a:pPr>
              <a:buFont typeface="Wingdings" panose="05000000000000000000" pitchFamily="2" charset="2"/>
              <a:buChar char="Ø"/>
            </a:pPr>
            <a:r>
              <a:rPr lang="nl-NL" sz="1800" dirty="0"/>
              <a:t>Nee. Je mag de specifieke zorgplicht nader invullen met maatwerk, maar reikwijdte is hele bedrijf dus maatwerk op grond van  omgevingsplan</a:t>
            </a:r>
          </a:p>
        </p:txBody>
      </p:sp>
      <p:sp>
        <p:nvSpPr>
          <p:cNvPr id="4" name="Tijdelijke aanduiding voor voettekst 3">
            <a:extLst>
              <a:ext uri="{FF2B5EF4-FFF2-40B4-BE49-F238E27FC236}">
                <a16:creationId xmlns:a16="http://schemas.microsoft.com/office/drawing/2014/main" id="{5447CBE3-CFF9-F892-CB05-49CCFA0FE3B9}"/>
              </a:ext>
            </a:extLst>
          </p:cNvPr>
          <p:cNvSpPr>
            <a:spLocks noGrp="1"/>
          </p:cNvSpPr>
          <p:nvPr>
            <p:ph type="ftr" sz="quarter" idx="11"/>
          </p:nvPr>
        </p:nvSpPr>
        <p:spPr/>
        <p:txBody>
          <a:bodyPr/>
          <a:lstStyle/>
          <a:p>
            <a:r>
              <a:rPr lang="nl-NL" dirty="0"/>
              <a:t>invoegen &gt; Koptekst en voettekst</a:t>
            </a:r>
          </a:p>
        </p:txBody>
      </p:sp>
      <p:sp>
        <p:nvSpPr>
          <p:cNvPr id="5" name="Tijdelijke aanduiding voor dianummer 4">
            <a:extLst>
              <a:ext uri="{FF2B5EF4-FFF2-40B4-BE49-F238E27FC236}">
                <a16:creationId xmlns:a16="http://schemas.microsoft.com/office/drawing/2014/main" id="{AE2F5521-A18B-B010-221B-C2CFE6EF2D58}"/>
              </a:ext>
            </a:extLst>
          </p:cNvPr>
          <p:cNvSpPr>
            <a:spLocks noGrp="1"/>
          </p:cNvSpPr>
          <p:nvPr>
            <p:ph type="sldNum" sz="quarter" idx="12"/>
          </p:nvPr>
        </p:nvSpPr>
        <p:spPr/>
        <p:txBody>
          <a:bodyPr/>
          <a:lstStyle/>
          <a:p>
            <a:fld id="{1B71BB4A-7DC0-41F9-B589-288E53C2F0C1}" type="slidenum">
              <a:rPr lang="nl-NL" smtClean="0"/>
              <a:t>23</a:t>
            </a:fld>
            <a:endParaRPr lang="nl-NL" dirty="0"/>
          </a:p>
        </p:txBody>
      </p:sp>
    </p:spTree>
    <p:extLst>
      <p:ext uri="{BB962C8B-B14F-4D97-AF65-F5344CB8AC3E}">
        <p14:creationId xmlns:p14="http://schemas.microsoft.com/office/powerpoint/2010/main" val="4109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A6641-0CDA-928E-6579-DCF31902C6BC}"/>
              </a:ext>
            </a:extLst>
          </p:cNvPr>
          <p:cNvSpPr>
            <a:spLocks noGrp="1"/>
          </p:cNvSpPr>
          <p:nvPr>
            <p:ph type="ctrTitle"/>
          </p:nvPr>
        </p:nvSpPr>
        <p:spPr/>
        <p:txBody>
          <a:bodyPr/>
          <a:lstStyle/>
          <a:p>
            <a:r>
              <a:rPr lang="nl-NL" dirty="0"/>
              <a:t>Blijft dit in de vergunning? (6)</a:t>
            </a:r>
          </a:p>
        </p:txBody>
      </p:sp>
      <p:sp>
        <p:nvSpPr>
          <p:cNvPr id="3" name="Ondertitel 2">
            <a:extLst>
              <a:ext uri="{FF2B5EF4-FFF2-40B4-BE49-F238E27FC236}">
                <a16:creationId xmlns:a16="http://schemas.microsoft.com/office/drawing/2014/main" id="{B45EA8CD-2B72-024F-3D36-4E82089ACD84}"/>
              </a:ext>
            </a:extLst>
          </p:cNvPr>
          <p:cNvSpPr>
            <a:spLocks noGrp="1"/>
          </p:cNvSpPr>
          <p:nvPr>
            <p:ph type="subTitle" idx="1"/>
          </p:nvPr>
        </p:nvSpPr>
        <p:spPr/>
        <p:txBody>
          <a:bodyPr/>
          <a:lstStyle/>
          <a:p>
            <a:r>
              <a:rPr lang="nl-NL" sz="1800" dirty="0"/>
              <a:t>Vergunningvoorschrift: De temperatuur van bedrijfsafvalwater dat op het riool wordt geloosd mag niet hoger zijn dan 30°C</a:t>
            </a:r>
          </a:p>
          <a:p>
            <a:endParaRPr lang="nl-NL" sz="1800" dirty="0"/>
          </a:p>
          <a:p>
            <a:pPr>
              <a:buFont typeface="Wingdings" panose="05000000000000000000" pitchFamily="2" charset="2"/>
              <a:buChar char="Ø"/>
            </a:pPr>
            <a:r>
              <a:rPr lang="nl-NL" sz="1800" dirty="0"/>
              <a:t>Nee, dit voorschrift gaat over álle bedrijfsafvalwater, ook delen die niet onder de vergunning vallen en wordt dus maatwerk op het omgevingsplan. Beter: algemene regels in omgevingsplan voor alle bedrijven. </a:t>
            </a:r>
          </a:p>
        </p:txBody>
      </p:sp>
      <p:sp>
        <p:nvSpPr>
          <p:cNvPr id="4" name="Tijdelijke aanduiding voor voettekst 3">
            <a:extLst>
              <a:ext uri="{FF2B5EF4-FFF2-40B4-BE49-F238E27FC236}">
                <a16:creationId xmlns:a16="http://schemas.microsoft.com/office/drawing/2014/main" id="{6AA70995-90A8-0C0B-7C41-C830B0386DC7}"/>
              </a:ext>
            </a:extLst>
          </p:cNvPr>
          <p:cNvSpPr>
            <a:spLocks noGrp="1"/>
          </p:cNvSpPr>
          <p:nvPr>
            <p:ph type="ftr" sz="quarter" idx="11"/>
          </p:nvPr>
        </p:nvSpPr>
        <p:spPr/>
        <p:txBody>
          <a:bodyPr/>
          <a:lstStyle/>
          <a:p>
            <a:r>
              <a:rPr lang="nl-NL" dirty="0"/>
              <a:t>invoegen &gt; Koptekst en voettekst</a:t>
            </a:r>
          </a:p>
        </p:txBody>
      </p:sp>
      <p:sp>
        <p:nvSpPr>
          <p:cNvPr id="5" name="Tijdelijke aanduiding voor dianummer 4">
            <a:extLst>
              <a:ext uri="{FF2B5EF4-FFF2-40B4-BE49-F238E27FC236}">
                <a16:creationId xmlns:a16="http://schemas.microsoft.com/office/drawing/2014/main" id="{E7110005-C2F5-C301-AF0B-78EF3D6046A7}"/>
              </a:ext>
            </a:extLst>
          </p:cNvPr>
          <p:cNvSpPr>
            <a:spLocks noGrp="1"/>
          </p:cNvSpPr>
          <p:nvPr>
            <p:ph type="sldNum" sz="quarter" idx="12"/>
          </p:nvPr>
        </p:nvSpPr>
        <p:spPr/>
        <p:txBody>
          <a:bodyPr/>
          <a:lstStyle/>
          <a:p>
            <a:fld id="{1B71BB4A-7DC0-41F9-B589-288E53C2F0C1}" type="slidenum">
              <a:rPr lang="nl-NL" smtClean="0"/>
              <a:t>24</a:t>
            </a:fld>
            <a:endParaRPr lang="nl-NL" dirty="0"/>
          </a:p>
        </p:txBody>
      </p:sp>
    </p:spTree>
    <p:extLst>
      <p:ext uri="{BB962C8B-B14F-4D97-AF65-F5344CB8AC3E}">
        <p14:creationId xmlns:p14="http://schemas.microsoft.com/office/powerpoint/2010/main" val="20199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0B8D-6B47-C8A8-85A6-8FD9876ABA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A6F309-67B4-AEF8-EFCF-07BE7EF18D41}"/>
              </a:ext>
            </a:extLst>
          </p:cNvPr>
          <p:cNvSpPr>
            <a:spLocks noGrp="1"/>
          </p:cNvSpPr>
          <p:nvPr>
            <p:ph type="title"/>
          </p:nvPr>
        </p:nvSpPr>
        <p:spPr>
          <a:xfrm>
            <a:off x="597072" y="798446"/>
            <a:ext cx="10515600" cy="897538"/>
          </a:xfrm>
        </p:spPr>
        <p:txBody>
          <a:bodyPr>
            <a:normAutofit/>
          </a:bodyPr>
          <a:lstStyle/>
          <a:p>
            <a:r>
              <a:rPr lang="nl-NL" sz="4400" dirty="0"/>
              <a:t>Revisie en actualisering van de vergunning</a:t>
            </a:r>
          </a:p>
        </p:txBody>
      </p:sp>
      <p:sp>
        <p:nvSpPr>
          <p:cNvPr id="8" name="Ondertitel 2">
            <a:extLst>
              <a:ext uri="{FF2B5EF4-FFF2-40B4-BE49-F238E27FC236}">
                <a16:creationId xmlns:a16="http://schemas.microsoft.com/office/drawing/2014/main" id="{85EE0B94-BABB-BC2A-3983-0E0F9D074B3B}"/>
              </a:ext>
            </a:extLst>
          </p:cNvPr>
          <p:cNvSpPr txBox="1">
            <a:spLocks/>
          </p:cNvSpPr>
          <p:nvPr/>
        </p:nvSpPr>
        <p:spPr>
          <a:xfrm>
            <a:off x="571500" y="1908589"/>
            <a:ext cx="11044238" cy="4786312"/>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Revisie: alleen ambtshalve. Vervangt oude vergunning. Geen inhoudelijke wijzigingen. </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“Kale” revisie mogelijk of in combinatie met actualisering of wijziging. Ook wijziging op aanvraag. </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Bij actualisering ook opvragen gegevens en soms verlaten grondslag aanvraag mogelijk. </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Enkele mogelijke acties:</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Schrappen van overlap met Bal, alleen afwijkend of aan/invullend maatwerk houden, rest weg</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In considerans: interpretatie installatiebegrip en aanwijzen relevante paragrafen hoofdstuk 4 en 5 Bal.</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“Vergunning op de groei”: ruimte aanbrengen in vergunning voor toekomstige wijzigingen van ondergeschikt belang, eventueel met informatieplicht in vergunning. Alleen mogelijk op aanvraag. </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21108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76ACA-DC0B-83B7-ACC5-B6A9660366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10FAD6-806F-1040-16AB-CE43E43D84BF}"/>
              </a:ext>
            </a:extLst>
          </p:cNvPr>
          <p:cNvSpPr>
            <a:spLocks noGrp="1"/>
          </p:cNvSpPr>
          <p:nvPr>
            <p:ph type="title"/>
          </p:nvPr>
        </p:nvSpPr>
        <p:spPr/>
        <p:txBody>
          <a:bodyPr>
            <a:normAutofit fontScale="90000"/>
          </a:bodyPr>
          <a:lstStyle/>
          <a:p>
            <a:r>
              <a:rPr lang="nl-NL" dirty="0"/>
              <a:t>Surfsessie</a:t>
            </a:r>
          </a:p>
        </p:txBody>
      </p:sp>
    </p:spTree>
    <p:extLst>
      <p:ext uri="{BB962C8B-B14F-4D97-AF65-F5344CB8AC3E}">
        <p14:creationId xmlns:p14="http://schemas.microsoft.com/office/powerpoint/2010/main" val="2567486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normAutofit fontScale="90000"/>
          </a:bodyPr>
          <a:lstStyle/>
          <a:p>
            <a:r>
              <a:rPr lang="nl-NL" dirty="0"/>
              <a:t>Casus metaalbedrijf	</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lnSpcReduction="10000"/>
          </a:bodyPr>
          <a:lstStyle/>
          <a:p>
            <a:r>
              <a:rPr lang="nl-NL" dirty="0"/>
              <a:t>Iplo.nl</a:t>
            </a:r>
          </a:p>
        </p:txBody>
      </p:sp>
    </p:spTree>
    <p:extLst>
      <p:ext uri="{BB962C8B-B14F-4D97-AF65-F5344CB8AC3E}">
        <p14:creationId xmlns:p14="http://schemas.microsoft.com/office/powerpoint/2010/main" val="218499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r>
              <a:rPr lang="nl-NL" dirty="0"/>
              <a:t>Casus metaalbedrijf</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lnSpcReduction="10000"/>
          </a:bodyPr>
          <a:lstStyle/>
          <a:p>
            <a:r>
              <a:rPr lang="nl-NL" dirty="0"/>
              <a:t>Gijs van Luyn / IPLO</a:t>
            </a:r>
          </a:p>
        </p:txBody>
      </p:sp>
    </p:spTree>
    <p:extLst>
      <p:ext uri="{BB962C8B-B14F-4D97-AF65-F5344CB8AC3E}">
        <p14:creationId xmlns:p14="http://schemas.microsoft.com/office/powerpoint/2010/main" val="23923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a:bodyPr>
          <a:lstStyle/>
          <a:p>
            <a:r>
              <a:rPr lang="nl-NL" sz="4800" dirty="0"/>
              <a:t>Opzet en doel casus metaalbedrijf</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3543430"/>
          </a:xfrm>
        </p:spPr>
        <p:txBody>
          <a:bodyPr>
            <a:noAutofit/>
          </a:bodyPr>
          <a:lstStyle/>
          <a:p>
            <a:pPr marL="285750" indent="-285750">
              <a:buFont typeface="Arial" panose="020B0604020202020204" pitchFamily="34" charset="0"/>
              <a:buChar char="•"/>
            </a:pPr>
            <a:r>
              <a:rPr lang="nl-NL" sz="1800" dirty="0"/>
              <a:t>Doel: oefenen systematiek milieuregels Bal, Bkl en omgevingsplan</a:t>
            </a:r>
          </a:p>
          <a:p>
            <a:pPr marL="285750" indent="-285750">
              <a:buFont typeface="Arial" panose="020B0604020202020204" pitchFamily="34" charset="0"/>
              <a:buChar char="•"/>
            </a:pPr>
            <a:r>
              <a:rPr lang="nl-NL" sz="1800" dirty="0"/>
              <a:t>Met name: samenloop van algemene regels en vergunning</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Overzicht bedrijf en onderdelen</a:t>
            </a:r>
          </a:p>
          <a:p>
            <a:pPr marL="285750" indent="-285750">
              <a:buFont typeface="Arial" panose="020B0604020202020204" pitchFamily="34" charset="0"/>
              <a:buChar char="•"/>
            </a:pPr>
            <a:r>
              <a:rPr lang="nl-NL" sz="1800" dirty="0"/>
              <a:t>Bal: aanwijzing mba, vergunningplicht en algemene regels</a:t>
            </a:r>
          </a:p>
          <a:p>
            <a:pPr marL="285750" indent="-285750">
              <a:buFont typeface="Arial" panose="020B0604020202020204" pitchFamily="34" charset="0"/>
              <a:buChar char="•"/>
            </a:pPr>
            <a:r>
              <a:rPr lang="nl-NL" sz="1800" dirty="0"/>
              <a:t>Overgangssituatie</a:t>
            </a:r>
          </a:p>
          <a:p>
            <a:pPr marL="285750" indent="-285750">
              <a:buFont typeface="Arial" panose="020B0604020202020204" pitchFamily="34" charset="0"/>
              <a:buChar char="•"/>
            </a:pPr>
            <a:r>
              <a:rPr lang="nl-NL" sz="1800" dirty="0"/>
              <a:t>Latere wijziging of revisie van de vergunning</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endParaRPr lang="nl-NL" sz="1800" dirty="0"/>
          </a:p>
        </p:txBody>
      </p:sp>
    </p:spTree>
    <p:extLst>
      <p:ext uri="{BB962C8B-B14F-4D97-AF65-F5344CB8AC3E}">
        <p14:creationId xmlns:p14="http://schemas.microsoft.com/office/powerpoint/2010/main" val="7472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31A5-88A6-3E11-35EA-A1CC94241A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FE2136-E486-9632-0A16-1814F621DD9B}"/>
              </a:ext>
            </a:extLst>
          </p:cNvPr>
          <p:cNvSpPr>
            <a:spLocks noGrp="1"/>
          </p:cNvSpPr>
          <p:nvPr>
            <p:ph type="title"/>
          </p:nvPr>
        </p:nvSpPr>
        <p:spPr/>
        <p:txBody>
          <a:bodyPr>
            <a:normAutofit/>
          </a:bodyPr>
          <a:lstStyle/>
          <a:p>
            <a:r>
              <a:rPr lang="nl-NL" sz="4800" dirty="0"/>
              <a:t>Het bedrijf</a:t>
            </a:r>
          </a:p>
        </p:txBody>
      </p:sp>
      <p:pic>
        <p:nvPicPr>
          <p:cNvPr id="4" name="Picture 2" descr="Schema galvaniseringsproces">
            <a:extLst>
              <a:ext uri="{FF2B5EF4-FFF2-40B4-BE49-F238E27FC236}">
                <a16:creationId xmlns:a16="http://schemas.microsoft.com/office/drawing/2014/main" id="{B154D92B-DE38-E7EA-D707-9C9A1390E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561" y="122582"/>
            <a:ext cx="4485778" cy="6134396"/>
          </a:xfrm>
          <a:prstGeom prst="rect">
            <a:avLst/>
          </a:prstGeom>
          <a:noFill/>
          <a:extLst>
            <a:ext uri="{909E8E84-426E-40DD-AFC4-6F175D3DCCD1}">
              <a14:hiddenFill xmlns:a14="http://schemas.microsoft.com/office/drawing/2010/main">
                <a:solidFill>
                  <a:srgbClr val="FFFFFF"/>
                </a:solidFill>
              </a14:hiddenFill>
            </a:ext>
          </a:extLst>
        </p:spPr>
      </p:pic>
      <p:sp>
        <p:nvSpPr>
          <p:cNvPr id="5" name="Ondertitel 3">
            <a:extLst>
              <a:ext uri="{FF2B5EF4-FFF2-40B4-BE49-F238E27FC236}">
                <a16:creationId xmlns:a16="http://schemas.microsoft.com/office/drawing/2014/main" id="{E6E53572-CA1B-030E-369A-B1B91F0624D1}"/>
              </a:ext>
              <a:ext uri="{C183D7F6-B498-43B3-948B-1728B52AA6E4}">
                <adec:decorative xmlns:adec="http://schemas.microsoft.com/office/drawing/2017/decorative" val="1"/>
              </a:ext>
            </a:extLst>
          </p:cNvPr>
          <p:cNvSpPr txBox="1">
            <a:spLocks/>
          </p:cNvSpPr>
          <p:nvPr/>
        </p:nvSpPr>
        <p:spPr>
          <a:xfrm>
            <a:off x="637760" y="2007984"/>
            <a:ext cx="5380038" cy="5062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buFont typeface="Arial" panose="020B0604020202020204" pitchFamily="34" charset="0"/>
              <a:buChar char="•"/>
            </a:pPr>
            <a:r>
              <a:rPr lang="nl-NL" sz="1800" dirty="0"/>
              <a:t>Galvanisch loonbedrijf</a:t>
            </a:r>
          </a:p>
          <a:p>
            <a:pPr marL="285750" indent="-285750">
              <a:buFont typeface="Arial" panose="020B0604020202020204" pitchFamily="34" charset="0"/>
              <a:buChar char="•"/>
            </a:pPr>
            <a:r>
              <a:rPr lang="nl-NL" sz="1800" dirty="0"/>
              <a:t>Hoofdactiviteit aanbrengen verschillende soorten lagen op metalen</a:t>
            </a:r>
          </a:p>
          <a:p>
            <a:pPr marL="285750" indent="-285750">
              <a:buFont typeface="Arial" panose="020B0604020202020204" pitchFamily="34" charset="0"/>
              <a:buChar char="•"/>
            </a:pPr>
            <a:r>
              <a:rPr lang="nl-NL" sz="1800" dirty="0"/>
              <a:t>Metaallagen: goud, zilver, koper, tin, zink, chroom, nikkel, rhodium</a:t>
            </a:r>
          </a:p>
          <a:p>
            <a:pPr marL="285750" indent="-285750">
              <a:buFont typeface="Arial" panose="020B0604020202020204" pitchFamily="34" charset="0"/>
              <a:buChar char="•"/>
            </a:pPr>
            <a:r>
              <a:rPr lang="nl-NL" sz="1800" dirty="0"/>
              <a:t>Conversielagen: oxidelaag (anodiseren, chromateren, passiveren)</a:t>
            </a:r>
          </a:p>
          <a:p>
            <a:endParaRPr lang="nl-NL" dirty="0"/>
          </a:p>
        </p:txBody>
      </p:sp>
    </p:spTree>
    <p:extLst>
      <p:ext uri="{BB962C8B-B14F-4D97-AF65-F5344CB8AC3E}">
        <p14:creationId xmlns:p14="http://schemas.microsoft.com/office/powerpoint/2010/main" val="191808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91681-4DD7-D683-162F-253E97BC94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7DD07A-5EDF-136A-B67F-16925E0370D1}"/>
              </a:ext>
            </a:extLst>
          </p:cNvPr>
          <p:cNvSpPr>
            <a:spLocks noGrp="1"/>
          </p:cNvSpPr>
          <p:nvPr>
            <p:ph type="title"/>
          </p:nvPr>
        </p:nvSpPr>
        <p:spPr/>
        <p:txBody>
          <a:bodyPr>
            <a:normAutofit/>
          </a:bodyPr>
          <a:lstStyle/>
          <a:p>
            <a:r>
              <a:rPr lang="nl-NL" sz="4800" dirty="0"/>
              <a:t>Bedrijfsonderdelen</a:t>
            </a:r>
          </a:p>
        </p:txBody>
      </p:sp>
      <p:pic>
        <p:nvPicPr>
          <p:cNvPr id="4" name="Tijdelijke aanduiding voor afbeelding 7" descr="Afbeelding van galvano baden">
            <a:extLst>
              <a:ext uri="{FF2B5EF4-FFF2-40B4-BE49-F238E27FC236}">
                <a16:creationId xmlns:a16="http://schemas.microsoft.com/office/drawing/2014/main" id="{3793D364-13E5-5AC2-4599-BE0448766437}"/>
              </a:ext>
            </a:extLst>
          </p:cNvPr>
          <p:cNvPicPr>
            <a:picLocks noChangeAspect="1"/>
          </p:cNvPicPr>
          <p:nvPr/>
        </p:nvPicPr>
        <p:blipFill>
          <a:blip r:embed="rId2">
            <a:extLst>
              <a:ext uri="{28A0092B-C50C-407E-A947-70E740481C1C}">
                <a14:useLocalDpi xmlns:a14="http://schemas.microsoft.com/office/drawing/2010/main" val="0"/>
              </a:ext>
            </a:extLst>
          </a:blip>
          <a:srcRect l="20424" r="20424"/>
          <a:stretch>
            <a:fillRect/>
          </a:stretch>
        </p:blipFill>
        <p:spPr>
          <a:xfrm>
            <a:off x="6524149" y="0"/>
            <a:ext cx="5667851" cy="6400800"/>
          </a:xfrm>
          <a:prstGeom prst="rect">
            <a:avLst/>
          </a:prstGeom>
        </p:spPr>
      </p:pic>
      <p:sp>
        <p:nvSpPr>
          <p:cNvPr id="5" name="Ondertitel 3">
            <a:extLst>
              <a:ext uri="{FF2B5EF4-FFF2-40B4-BE49-F238E27FC236}">
                <a16:creationId xmlns:a16="http://schemas.microsoft.com/office/drawing/2014/main" id="{80AB12D6-644D-83A1-47C3-86299434985F}"/>
              </a:ext>
            </a:extLst>
          </p:cNvPr>
          <p:cNvSpPr txBox="1">
            <a:spLocks/>
          </p:cNvSpPr>
          <p:nvPr/>
        </p:nvSpPr>
        <p:spPr>
          <a:xfrm>
            <a:off x="690768" y="2021228"/>
            <a:ext cx="5380038" cy="4786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342900" indent="-342900">
              <a:buFont typeface="Arial" panose="020B0604020202020204" pitchFamily="34" charset="0"/>
              <a:buChar char="•"/>
            </a:pPr>
            <a:r>
              <a:rPr lang="nl-NL" dirty="0"/>
              <a:t>Hal met behandelbaden</a:t>
            </a:r>
          </a:p>
          <a:p>
            <a:pPr marL="342900" indent="-342900">
              <a:buFont typeface="Arial" panose="020B0604020202020204" pitchFamily="34" charset="0"/>
              <a:buChar char="•"/>
            </a:pPr>
            <a:r>
              <a:rPr lang="nl-NL" dirty="0"/>
              <a:t>Werkplaats voor voor- en nabehandeling (o.a. stralen en slijpen)</a:t>
            </a:r>
          </a:p>
          <a:p>
            <a:pPr marL="342900" indent="-342900">
              <a:buFont typeface="Arial" panose="020B0604020202020204" pitchFamily="34" charset="0"/>
              <a:buChar char="•"/>
            </a:pPr>
            <a:r>
              <a:rPr lang="nl-NL" dirty="0"/>
              <a:t>Opslag gevaarlijke stoffen</a:t>
            </a:r>
          </a:p>
          <a:p>
            <a:pPr marL="342900" indent="-342900">
              <a:buFont typeface="Arial" panose="020B0604020202020204" pitchFamily="34" charset="0"/>
              <a:buChar char="•"/>
            </a:pPr>
            <a:r>
              <a:rPr lang="nl-NL" dirty="0"/>
              <a:t>Magazijn met overige grondstoffen en producten</a:t>
            </a:r>
          </a:p>
          <a:p>
            <a:pPr marL="342900" indent="-342900">
              <a:buFont typeface="Arial" panose="020B0604020202020204" pitchFamily="34" charset="0"/>
              <a:buChar char="•"/>
            </a:pPr>
            <a:r>
              <a:rPr lang="nl-NL" dirty="0"/>
              <a:t>Aparte ruimte met stookinstallatie</a:t>
            </a:r>
          </a:p>
          <a:p>
            <a:pPr marL="342900" indent="-342900">
              <a:buFont typeface="Arial" panose="020B0604020202020204" pitchFamily="34" charset="0"/>
              <a:buChar char="•"/>
            </a:pPr>
            <a:r>
              <a:rPr lang="nl-NL" dirty="0"/>
              <a:t>Expeditie</a:t>
            </a:r>
          </a:p>
          <a:p>
            <a:pPr marL="342900" indent="-342900">
              <a:buFont typeface="Arial" panose="020B0604020202020204" pitchFamily="34" charset="0"/>
              <a:buChar char="•"/>
            </a:pPr>
            <a:r>
              <a:rPr lang="nl-NL" dirty="0"/>
              <a:t>Kantine</a:t>
            </a:r>
          </a:p>
          <a:p>
            <a:pPr marL="342900" indent="-342900">
              <a:buFont typeface="Arial" panose="020B0604020202020204" pitchFamily="34" charset="0"/>
              <a:buChar char="•"/>
            </a:pPr>
            <a:r>
              <a:rPr lang="nl-NL" dirty="0"/>
              <a:t>Kantoor</a:t>
            </a:r>
            <a:endParaRPr lang="nl-NL" sz="1600" dirty="0"/>
          </a:p>
        </p:txBody>
      </p:sp>
    </p:spTree>
    <p:extLst>
      <p:ext uri="{BB962C8B-B14F-4D97-AF65-F5344CB8AC3E}">
        <p14:creationId xmlns:p14="http://schemas.microsoft.com/office/powerpoint/2010/main" val="107231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6B0DB-58F3-4B47-CBD8-D3F362524E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8E469C-598C-05F2-3B4C-F1633849B3D1}"/>
              </a:ext>
            </a:extLst>
          </p:cNvPr>
          <p:cNvSpPr>
            <a:spLocks noGrp="1"/>
          </p:cNvSpPr>
          <p:nvPr>
            <p:ph type="title"/>
          </p:nvPr>
        </p:nvSpPr>
        <p:spPr/>
        <p:txBody>
          <a:bodyPr>
            <a:normAutofit/>
          </a:bodyPr>
          <a:lstStyle/>
          <a:p>
            <a:r>
              <a:rPr lang="nl-NL" sz="4800" dirty="0"/>
              <a:t>Milieuthema’s bij dit bedrijf</a:t>
            </a:r>
          </a:p>
        </p:txBody>
      </p:sp>
      <p:sp>
        <p:nvSpPr>
          <p:cNvPr id="16" name="Ondertitel 2">
            <a:extLst>
              <a:ext uri="{FF2B5EF4-FFF2-40B4-BE49-F238E27FC236}">
                <a16:creationId xmlns:a16="http://schemas.microsoft.com/office/drawing/2014/main" id="{06734DC5-E237-4E94-5DA9-E90ED045D387}"/>
              </a:ext>
            </a:extLst>
          </p:cNvPr>
          <p:cNvSpPr txBox="1">
            <a:spLocks/>
          </p:cNvSpPr>
          <p:nvPr/>
        </p:nvSpPr>
        <p:spPr>
          <a:xfrm>
            <a:off x="631134" y="1988106"/>
            <a:ext cx="11044238" cy="4786312"/>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Geluid</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Lucht: emissiegrenswaarden voor baden en stralen/mechanisch bewerken</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Lozing: emissiegrenswaarden voor baden</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Bodem: bodembescherming baden en opslag gevaarlijke stoffen, eindsituatieonderzoek</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Verduurzaming energiegebruik: rendabele maatregelen, vierjaarlijkse rapportage</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EV: cyanidehoudend bad met gifwolkaandachtsgebied</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ZZS: Mogelijk chroom VI</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141977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C9F76-3313-D955-23F0-83E1317A06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9CE87A-0C0C-B246-2716-00B03C4F8469}"/>
              </a:ext>
            </a:extLst>
          </p:cNvPr>
          <p:cNvSpPr>
            <a:spLocks noGrp="1"/>
          </p:cNvSpPr>
          <p:nvPr>
            <p:ph type="title"/>
          </p:nvPr>
        </p:nvSpPr>
        <p:spPr/>
        <p:txBody>
          <a:bodyPr>
            <a:normAutofit/>
          </a:bodyPr>
          <a:lstStyle/>
          <a:p>
            <a:r>
              <a:rPr lang="nl-NL" sz="4800" dirty="0"/>
              <a:t>Aangewezen mba in Bal</a:t>
            </a:r>
          </a:p>
        </p:txBody>
      </p:sp>
      <p:sp>
        <p:nvSpPr>
          <p:cNvPr id="8" name="Ondertitel 2">
            <a:extLst>
              <a:ext uri="{FF2B5EF4-FFF2-40B4-BE49-F238E27FC236}">
                <a16:creationId xmlns:a16="http://schemas.microsoft.com/office/drawing/2014/main" id="{76AA17B5-B2AF-1F19-6920-2D846C5E8B58}"/>
              </a:ext>
            </a:extLst>
          </p:cNvPr>
          <p:cNvSpPr txBox="1">
            <a:spLocks/>
          </p:cNvSpPr>
          <p:nvPr/>
        </p:nvSpPr>
        <p:spPr>
          <a:xfrm>
            <a:off x="611256" y="2054363"/>
            <a:ext cx="11044238" cy="4786312"/>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Paragraaf 3.4.4 Metaalproductenindustrie, aangewezen via artikel 3.103, eerste lid, onder c, d en f:</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c.	het op metaal aanbrengen van anorganische deklagen, conversielagen of deklagen van gesmolten metaal;</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d.	het behandelen van het oppervlak van metalen door een elektrolytisch of chemisch procedé;</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f.	het maken van producten van metaal</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Aanwijzing inclusief functioneel ondersteunende activiteiten op dezelfde locatie</a:t>
            </a: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Bedrijfstakoverstijgende activiteiten afdeling 3.2 Bal:</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Paragraaf 3.2.1 Stookinstallatie</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Paragraaf 3.2.9 Opslaan van gevaarlijke stoffen in verpakking</a:t>
            </a:r>
          </a:p>
          <a:p>
            <a:pPr marL="342900" marR="0" lvl="0" indent="-342900" algn="l" defTabSz="914400" rtl="0" eaLnBrk="1" fontAlgn="auto" latinLnBrk="0" hangingPunct="1">
              <a:lnSpc>
                <a:spcPts val="24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19159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65907-37B5-225D-3F3B-730B06DF8A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BC228F-7809-B07B-CE25-8400E85497DF}"/>
              </a:ext>
            </a:extLst>
          </p:cNvPr>
          <p:cNvSpPr>
            <a:spLocks noGrp="1"/>
          </p:cNvSpPr>
          <p:nvPr>
            <p:ph type="title"/>
          </p:nvPr>
        </p:nvSpPr>
        <p:spPr/>
        <p:txBody>
          <a:bodyPr>
            <a:normAutofit/>
          </a:bodyPr>
          <a:lstStyle/>
          <a:p>
            <a:r>
              <a:rPr lang="nl-NL" sz="4800" dirty="0"/>
              <a:t>Vergunningplicht</a:t>
            </a:r>
          </a:p>
        </p:txBody>
      </p:sp>
      <p:sp>
        <p:nvSpPr>
          <p:cNvPr id="7" name="Ondertitel 2">
            <a:extLst>
              <a:ext uri="{FF2B5EF4-FFF2-40B4-BE49-F238E27FC236}">
                <a16:creationId xmlns:a16="http://schemas.microsoft.com/office/drawing/2014/main" id="{821E837D-28C5-B4B0-93E2-E0DA17494B8B}"/>
              </a:ext>
            </a:extLst>
          </p:cNvPr>
          <p:cNvSpPr txBox="1">
            <a:spLocks/>
          </p:cNvSpPr>
          <p:nvPr/>
        </p:nvSpPr>
        <p:spPr>
          <a:xfrm>
            <a:off x="571500" y="1921836"/>
            <a:ext cx="11044238" cy="4786312"/>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Clr>
                <a:schemeClr val="accent1"/>
              </a:buClr>
              <a:buFont typeface="Abadi Extra Light" panose="020B0204020104020204" pitchFamily="34" charset="0"/>
              <a:buChar char="●"/>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sap"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sap"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sap"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Drie relevante aanwijzingen :</a:t>
            </a: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Artikel 3.104: </a:t>
            </a:r>
            <a:r>
              <a:rPr kumimoji="0" lang="nl-NL" sz="1800" b="0" i="1" u="none" strike="noStrike" kern="1200" cap="none" spc="0" normalizeH="0" baseline="0" noProof="0" dirty="0">
                <a:ln>
                  <a:noFill/>
                </a:ln>
                <a:solidFill>
                  <a:srgbClr val="000000"/>
                </a:solidFill>
                <a:effectLst/>
                <a:uLnTx/>
                <a:uFillTx/>
                <a:latin typeface="Asap"/>
                <a:ea typeface="+mn-ea"/>
                <a:cs typeface="+mn-cs"/>
              </a:rPr>
              <a:t>voor zover het gaat om het exploiteren van een </a:t>
            </a:r>
            <a:r>
              <a:rPr kumimoji="0" lang="nl-NL" sz="1800" b="1" i="1" u="none" strike="noStrike" kern="1200" cap="none" spc="0" normalizeH="0" baseline="0" noProof="0" dirty="0">
                <a:ln>
                  <a:noFill/>
                </a:ln>
                <a:solidFill>
                  <a:srgbClr val="000000"/>
                </a:solidFill>
                <a:effectLst/>
                <a:uLnTx/>
                <a:uFillTx/>
                <a:latin typeface="Asap"/>
                <a:ea typeface="+mn-ea"/>
                <a:cs typeface="+mn-cs"/>
              </a:rPr>
              <a:t>ippc-installatie</a:t>
            </a:r>
            <a:r>
              <a:rPr kumimoji="0" lang="nl-NL" sz="1800" b="0" i="1" u="none" strike="noStrike" kern="1200" cap="none" spc="0" normalizeH="0" baseline="0" noProof="0" dirty="0">
                <a:ln>
                  <a:noFill/>
                </a:ln>
                <a:solidFill>
                  <a:srgbClr val="000000"/>
                </a:solidFill>
                <a:effectLst/>
                <a:uLnTx/>
                <a:uFillTx/>
                <a:latin typeface="Asap"/>
                <a:ea typeface="+mn-ea"/>
                <a:cs typeface="+mn-cs"/>
              </a:rPr>
              <a:t> voor het behandelen van het oppervlak van metalen of kunststoffen door een elektrolytisch of chemisch procedé, bedoeld in categorie 2.6 van bijlage I bij de richtlijn industriële emissies</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000000"/>
                </a:solidFill>
                <a:effectLst/>
                <a:uLnTx/>
                <a:uFillTx/>
                <a:latin typeface="Asap" pitchFamily="2" charset="0"/>
                <a:ea typeface="+mn-ea"/>
                <a:cs typeface="+mn-cs"/>
              </a:rPr>
              <a:t>Categorie 2.6 bijlage I Rie: </a:t>
            </a:r>
            <a:r>
              <a:rPr kumimoji="0" lang="nl-NL" sz="1600" b="0" i="1" u="none" strike="noStrike" kern="1200" cap="none" spc="0" normalizeH="0" baseline="0" noProof="0" dirty="0">
                <a:ln>
                  <a:noFill/>
                </a:ln>
                <a:solidFill>
                  <a:srgbClr val="000000"/>
                </a:solidFill>
                <a:effectLst/>
                <a:uLnTx/>
                <a:uFillTx/>
                <a:latin typeface="Asap" pitchFamily="2" charset="0"/>
                <a:ea typeface="+mn-ea"/>
                <a:cs typeface="+mn-cs"/>
              </a:rPr>
              <a:t>Oppervlaktebehandeling van metalen of kunststoffen door middel van een elektrolytisch of chemisch procedé, wanneer de inhoud van de gebruikte behandelingsbaden meer dan 30 m</a:t>
            </a:r>
            <a:r>
              <a:rPr kumimoji="0" lang="nl-NL" sz="1600" b="0" i="1" u="none" strike="noStrike" kern="1200" cap="none" spc="0" normalizeH="0" baseline="30000" noProof="0" dirty="0">
                <a:ln>
                  <a:noFill/>
                </a:ln>
                <a:solidFill>
                  <a:srgbClr val="000000"/>
                </a:solidFill>
                <a:effectLst/>
                <a:uLnTx/>
                <a:uFillTx/>
                <a:latin typeface="Asap" pitchFamily="2" charset="0"/>
                <a:ea typeface="+mn-ea"/>
                <a:cs typeface="+mn-cs"/>
              </a:rPr>
              <a:t>3</a:t>
            </a:r>
            <a:r>
              <a:rPr kumimoji="0" lang="nl-NL" sz="1600" b="0" i="1" u="none" strike="noStrike" kern="1200" cap="none" spc="0" normalizeH="0" baseline="0" noProof="0" dirty="0">
                <a:ln>
                  <a:noFill/>
                </a:ln>
                <a:solidFill>
                  <a:srgbClr val="000000"/>
                </a:solidFill>
                <a:effectLst/>
                <a:uLnTx/>
                <a:uFillTx/>
                <a:latin typeface="Asap" pitchFamily="2" charset="0"/>
                <a:ea typeface="+mn-ea"/>
                <a:cs typeface="+mn-cs"/>
              </a:rPr>
              <a:t> bedraagt</a:t>
            </a: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endParaRPr kumimoji="0" lang="nl-NL" sz="1800" b="0" i="1"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Artikel 3.105: </a:t>
            </a:r>
            <a:r>
              <a:rPr kumimoji="0" lang="nl-NL" sz="1800" b="0" i="1" u="none" strike="noStrike" kern="1200" cap="none" spc="0" normalizeH="0" baseline="0" noProof="0" dirty="0">
                <a:ln>
                  <a:noFill/>
                </a:ln>
                <a:solidFill>
                  <a:srgbClr val="000000"/>
                </a:solidFill>
                <a:effectLst/>
                <a:uLnTx/>
                <a:uFillTx/>
                <a:latin typeface="Asap"/>
                <a:ea typeface="+mn-ea"/>
                <a:cs typeface="+mn-cs"/>
              </a:rPr>
              <a:t>voor zover het gaat om het aanbrengen van metaallagen met een cyanidehoudend bad met een inhoud van ten minste 100 l</a:t>
            </a: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endParaRPr kumimoji="0" lang="nl-NL" sz="1800" b="0" i="1"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Artikel 3.106: </a:t>
            </a:r>
            <a:r>
              <a:rPr kumimoji="0" lang="nl-NL" sz="1800" b="0" i="1" u="none" strike="noStrike" kern="1200" cap="none" spc="0" normalizeH="0" baseline="0" noProof="0" dirty="0">
                <a:ln>
                  <a:noFill/>
                </a:ln>
                <a:solidFill>
                  <a:srgbClr val="000000"/>
                </a:solidFill>
                <a:effectLst/>
                <a:uLnTx/>
                <a:uFillTx/>
                <a:latin typeface="Asap"/>
                <a:ea typeface="+mn-ea"/>
                <a:cs typeface="+mn-cs"/>
              </a:rPr>
              <a:t>voor zover het gaat om het exploiteren van een </a:t>
            </a:r>
            <a:r>
              <a:rPr kumimoji="0" lang="nl-NL" sz="1800" b="1" i="1" u="none" strike="noStrike" kern="1200" cap="none" spc="0" normalizeH="0" baseline="0" noProof="0" dirty="0">
                <a:ln>
                  <a:noFill/>
                </a:ln>
                <a:solidFill>
                  <a:srgbClr val="000000"/>
                </a:solidFill>
                <a:effectLst/>
                <a:uLnTx/>
                <a:uFillTx/>
                <a:latin typeface="Asap"/>
                <a:ea typeface="+mn-ea"/>
                <a:cs typeface="+mn-cs"/>
              </a:rPr>
              <a:t>andere milieubelastende installatie</a:t>
            </a:r>
            <a:r>
              <a:rPr kumimoji="0" lang="nl-NL" sz="1800" b="0" i="1" u="none" strike="noStrike" kern="1200" cap="none" spc="0" normalizeH="0" baseline="0" noProof="0" dirty="0">
                <a:ln>
                  <a:noFill/>
                </a:ln>
                <a:solidFill>
                  <a:srgbClr val="000000"/>
                </a:solidFill>
                <a:effectLst/>
                <a:uLnTx/>
                <a:uFillTx/>
                <a:latin typeface="Asap"/>
                <a:ea typeface="+mn-ea"/>
                <a:cs typeface="+mn-cs"/>
              </a:rPr>
              <a:t> voor [..] het behandelen van het oppervlak van metalen met een elektrolytisch of chemisch procedé</a:t>
            </a:r>
          </a:p>
          <a:p>
            <a:pPr marL="0" marR="0" lvl="0" indent="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342900" marR="0" lvl="0" indent="-342900" algn="l" defTabSz="914400" rtl="0" eaLnBrk="1" fontAlgn="auto" latinLnBrk="0" hangingPunct="1">
              <a:lnSpc>
                <a:spcPct val="100000"/>
              </a:lnSpc>
              <a:spcBef>
                <a:spcPts val="1000"/>
              </a:spcBef>
              <a:spcAft>
                <a:spcPts val="0"/>
              </a:spcAft>
              <a:buClr>
                <a:srgbClr val="34573A"/>
              </a:buClr>
              <a:buSzTx/>
              <a:buFont typeface="Abadi Extra Light" panose="020B0204020104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1657398282"/>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518</TotalTime>
  <Words>2118</Words>
  <Application>Microsoft Office PowerPoint</Application>
  <PresentationFormat>Breedbeeld</PresentationFormat>
  <Paragraphs>275</Paragraphs>
  <Slides>27</Slides>
  <Notes>17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27</vt:i4>
      </vt:variant>
    </vt:vector>
  </HeadingPairs>
  <TitlesOfParts>
    <vt:vector size="36" baseType="lpstr">
      <vt:lpstr>Abadi Extra Light</vt:lpstr>
      <vt:lpstr>Aptos</vt:lpstr>
      <vt:lpstr>Arial</vt:lpstr>
      <vt:lpstr>Asap</vt:lpstr>
      <vt:lpstr>Asap Medium</vt:lpstr>
      <vt:lpstr>Asap SemiBold</vt:lpstr>
      <vt:lpstr>Verdana</vt:lpstr>
      <vt:lpstr>Wingdings</vt:lpstr>
      <vt:lpstr>Office Theme</vt:lpstr>
      <vt:lpstr>PowerPoint-presentatie</vt:lpstr>
      <vt:lpstr>SCHAKELDAGEN</vt:lpstr>
      <vt:lpstr>Casus metaalbedrijf</vt:lpstr>
      <vt:lpstr>Opzet en doel casus metaalbedrijf</vt:lpstr>
      <vt:lpstr>Het bedrijf</vt:lpstr>
      <vt:lpstr>Bedrijfsonderdelen</vt:lpstr>
      <vt:lpstr>Milieuthema’s bij dit bedrijf</vt:lpstr>
      <vt:lpstr>Aangewezen mba in Bal</vt:lpstr>
      <vt:lpstr>Vergunningplicht</vt:lpstr>
      <vt:lpstr>Vergunningplicht: installatie</vt:lpstr>
      <vt:lpstr>Reikwijdte vergunningplicht</vt:lpstr>
      <vt:lpstr>Algemene regels (1)</vt:lpstr>
      <vt:lpstr>Algemene regels (2)</vt:lpstr>
      <vt:lpstr>Verhouding vergunning - algemene regels</vt:lpstr>
      <vt:lpstr>Wat regelen we nog in de vergunning?</vt:lpstr>
      <vt:lpstr>Wat regelen we nog in de vergunning? (2)</vt:lpstr>
      <vt:lpstr>Overgangssituatie</vt:lpstr>
      <vt:lpstr>Poll</vt:lpstr>
      <vt:lpstr>Blijft dit in de vergunning? (1)</vt:lpstr>
      <vt:lpstr>Blijft dit in de vergunning? (2)</vt:lpstr>
      <vt:lpstr>Blijft dit in de vergunning? (3)</vt:lpstr>
      <vt:lpstr>Blijft dit in de vergunning? (4)</vt:lpstr>
      <vt:lpstr>Blijft dit in de vergunning? (5)</vt:lpstr>
      <vt:lpstr>Blijft dit in de vergunning? (6)</vt:lpstr>
      <vt:lpstr>Revisie en actualisering van de vergunning</vt:lpstr>
      <vt:lpstr>Surfsessie</vt:lpstr>
      <vt:lpstr>Casus metaalbedrijf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Luyn, Gijs van (RWS WVL)</cp:lastModifiedBy>
  <cp:revision>38</cp:revision>
  <dcterms:created xsi:type="dcterms:W3CDTF">2026-04-03T10:56:03Z</dcterms:created>
  <dcterms:modified xsi:type="dcterms:W3CDTF">2026-06-18T12:41:21Z</dcterms:modified>
</cp:coreProperties>
</file>