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7"/>
  </p:notesMasterIdLst>
  <p:sldIdLst>
    <p:sldId id="263" r:id="rId3"/>
    <p:sldId id="261" r:id="rId4"/>
    <p:sldId id="301" r:id="rId5"/>
    <p:sldId id="308" r:id="rId6"/>
    <p:sldId id="307" r:id="rId7"/>
    <p:sldId id="305" r:id="rId8"/>
    <p:sldId id="320" r:id="rId9"/>
    <p:sldId id="310" r:id="rId10"/>
    <p:sldId id="319" r:id="rId11"/>
    <p:sldId id="312" r:id="rId12"/>
    <p:sldId id="317" r:id="rId13"/>
    <p:sldId id="315" r:id="rId14"/>
    <p:sldId id="316" r:id="rId15"/>
    <p:sldId id="262" r:id="rId1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9"/>
    <p:restoredTop sz="94787"/>
  </p:normalViewPr>
  <p:slideViewPr>
    <p:cSldViewPr snapToGrid="0">
      <p:cViewPr varScale="1">
        <p:scale>
          <a:sx n="120" d="100"/>
          <a:sy n="120" d="100"/>
        </p:scale>
        <p:origin x="666" y="84"/>
      </p:cViewPr>
      <p:guideLst>
        <p:guide orient="horz" pos="482"/>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8B490695-2972-CF4A-AD8E-B3BED2FEDBA1}" type="datetimeFigureOut">
              <a:rPr lang="nl-NL" smtClean="0"/>
              <a:t>3-7-2026</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a:t>
            </a:fld>
            <a:endParaRPr lang="nl-NL"/>
          </a:p>
        </p:txBody>
      </p:sp>
    </p:spTree>
    <p:extLst>
      <p:ext uri="{BB962C8B-B14F-4D97-AF65-F5344CB8AC3E}">
        <p14:creationId xmlns:p14="http://schemas.microsoft.com/office/powerpoint/2010/main" val="96739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5D980-A377-CC4F-527E-8173B03B59B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FBB084-1311-EDC1-565D-CB8FA0757A5C}"/>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BAAF3054-AF2C-8E41-FA03-43E573ADF5B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084D18C9-6C9D-8C72-949F-FBD2340969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914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3C456-A1CC-5E2C-EA76-0A2D8820256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3A2F9A-578A-6A1C-836C-CFB58F7FC1E2}"/>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1BC905A2-CE89-85B6-AA64-997D2FCFF09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840EBD0-7773-8F4B-52F8-184E60121C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626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630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5630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D078E-ED1C-59E3-F5AD-8C9D6032523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082BDFD-032F-0695-EF3C-4706FE1CA447}"/>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D9E16BD4-08F7-CE3D-80D1-6AC8A65F8E0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4940280-7A2C-6E45-29AB-2C645DAE55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369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2877E-EA5D-7DA2-55FE-5BC85B8DDBE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2549F57-E45C-CC1D-3988-BAC4DAABF605}"/>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7481D072-FC2C-D820-BE5E-1E54C2C78073}"/>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DD719E6-72C3-1905-63B1-471A0A7294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28400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A5530-E890-8DFD-7482-24AF225542B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0BB5821-85D0-D7D9-F70A-9FCBE277A8F8}"/>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7D864EEE-A0C9-3913-42B3-9F0C20CE315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CC8B69F-AA8A-8917-0508-81C5D40F75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7857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185F8-0844-4CE4-E7A8-444DF590F8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FBE7BC6-4349-F6F5-3EFF-96FC310D9B31}"/>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3F91E3C5-7D71-AFDC-FA88-96DE25BE5E71}"/>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348FA946-AA86-410F-D44E-7C07A4347B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307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6C758-6123-A15F-1176-4E977746D0D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7A3611F-0DC1-3A3C-FFA3-57F55E6E033A}"/>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2DAAEF28-149F-C026-0F7C-FAD9BBCF975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C5EA4EDA-A58D-5C53-9375-3B231E2C46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0581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88AAA-060D-C4FA-4B81-35DFBFE2703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385CE28-5F38-61E8-F664-C20B8E57FBF9}"/>
              </a:ext>
            </a:extLst>
          </p:cNvPr>
          <p:cNvSpPr>
            <a:spLocks noGrp="1" noRot="1" noChangeAspect="1"/>
          </p:cNvSpPr>
          <p:nvPr>
            <p:ph type="sldImg"/>
          </p:nvPr>
        </p:nvSpPr>
        <p:spPr/>
        <p:txBody>
          <a:bodyPr/>
          <a:lstStyle/>
          <a:p>
            <a:endParaRPr lang="nl-NL"/>
          </a:p>
        </p:txBody>
      </p:sp>
      <p:sp>
        <p:nvSpPr>
          <p:cNvPr id="3" name="Tijdelijke aanduiding voor notities 2">
            <a:extLst>
              <a:ext uri="{FF2B5EF4-FFF2-40B4-BE49-F238E27FC236}">
                <a16:creationId xmlns:a16="http://schemas.microsoft.com/office/drawing/2014/main" id="{85FCBA74-38F4-EB92-61AC-131EE014422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B64469C-C073-6338-9E86-1F7FF42E8F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F04C93-797C-4EBB-9AAD-63C2F3576D20}"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27935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V0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p:nvPr>
        </p:nvSpPr>
        <p:spPr>
          <a:xfrm>
            <a:off x="571500" y="2327770"/>
            <a:ext cx="5380037" cy="1312423"/>
          </a:xfrm>
        </p:spPr>
        <p:txBody>
          <a:bodyPr anchor="b">
            <a:noAutofit/>
          </a:bodyPr>
          <a:lstStyle>
            <a:lvl1pPr algn="l">
              <a:lnSpc>
                <a:spcPts val="4800"/>
              </a:lnSpc>
              <a:defRPr sz="4800">
                <a:solidFill>
                  <a:schemeClr val="accent1"/>
                </a:solidFill>
              </a:defRPr>
            </a:lvl1pPr>
          </a:lstStyle>
          <a:p>
            <a:r>
              <a:rPr lang="nl-NL" dirty="0"/>
              <a:t>Klik om stijl te bewerken</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3821295"/>
            <a:ext cx="5380037" cy="6725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9" name="Graphic 8">
            <a:extLst>
              <a:ext uri="{FF2B5EF4-FFF2-40B4-BE49-F238E27FC236}">
                <a16:creationId xmlns:a16="http://schemas.microsoft.com/office/drawing/2014/main" id="{5700EAFD-ACD8-8E83-310B-BDDC6421DC1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73882" y="386556"/>
            <a:ext cx="1663255" cy="360000"/>
          </a:xfrm>
          <a:prstGeom prst="rect">
            <a:avLst/>
          </a:prstGeom>
        </p:spPr>
      </p:pic>
      <p:pic>
        <p:nvPicPr>
          <p:cNvPr id="11" name="Graphic 10">
            <a:extLst>
              <a:ext uri="{FF2B5EF4-FFF2-40B4-BE49-F238E27FC236}">
                <a16:creationId xmlns:a16="http://schemas.microsoft.com/office/drawing/2014/main" id="{6055F990-61A8-0786-78A7-F0D3C04C5DA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325671" y="10400"/>
            <a:ext cx="6896065" cy="3420000"/>
          </a:xfrm>
          <a:prstGeom prst="rect">
            <a:avLst/>
          </a:prstGeom>
        </p:spPr>
      </p:pic>
      <p:sp>
        <p:nvSpPr>
          <p:cNvPr id="14" name="Tijdelijke aanduiding voor afbeelding 13">
            <a:extLst>
              <a:ext uri="{FF2B5EF4-FFF2-40B4-BE49-F238E27FC236}">
                <a16:creationId xmlns:a16="http://schemas.microsoft.com/office/drawing/2014/main" id="{62D6F59B-43A4-9275-111B-9050F0A3B7A5}"/>
              </a:ext>
            </a:extLst>
          </p:cNvPr>
          <p:cNvSpPr>
            <a:spLocks noGrp="1"/>
          </p:cNvSpPr>
          <p:nvPr>
            <p:ph type="pic" sz="quarter" idx="12" hasCustomPrompt="1"/>
          </p:nvPr>
        </p:nvSpPr>
        <p:spPr>
          <a:xfrm>
            <a:off x="5294400" y="3398800"/>
            <a:ext cx="6897600" cy="6897600"/>
          </a:xfrm>
          <a:prstGeom prst="ellipse">
            <a:avLst/>
          </a:prstGeom>
          <a:solidFill>
            <a:schemeClr val="accent5"/>
          </a:solidFill>
        </p:spPr>
        <p:txBody>
          <a:bodyPr tIns="468000" bIns="0"/>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377693943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V0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BEF4368-5F82-CF1A-D5D2-4AC66AAAD89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324136" y="10400"/>
            <a:ext cx="6897600" cy="3420761"/>
          </a:xfrm>
          <a:prstGeom prst="rect">
            <a:avLst/>
          </a:prstGeom>
        </p:spPr>
      </p:pic>
      <p:sp>
        <p:nvSpPr>
          <p:cNvPr id="2" name="Titel 1">
            <a:extLst>
              <a:ext uri="{FF2B5EF4-FFF2-40B4-BE49-F238E27FC236}">
                <a16:creationId xmlns:a16="http://schemas.microsoft.com/office/drawing/2014/main" id="{85ECE853-2255-F7B8-67E5-DAAFAECFA9F7}"/>
              </a:ext>
            </a:extLst>
          </p:cNvPr>
          <p:cNvSpPr>
            <a:spLocks noGrp="1"/>
          </p:cNvSpPr>
          <p:nvPr>
            <p:ph type="ctrTitle"/>
          </p:nvPr>
        </p:nvSpPr>
        <p:spPr>
          <a:xfrm>
            <a:off x="571500" y="2327770"/>
            <a:ext cx="5380037" cy="1312423"/>
          </a:xfrm>
        </p:spPr>
        <p:txBody>
          <a:bodyPr anchor="b">
            <a:noAutofit/>
          </a:bodyPr>
          <a:lstStyle>
            <a:lvl1pPr algn="l">
              <a:lnSpc>
                <a:spcPts val="4800"/>
              </a:lnSpc>
              <a:defRPr sz="4800">
                <a:solidFill>
                  <a:schemeClr val="accent1"/>
                </a:solidFill>
              </a:defRPr>
            </a:lvl1pPr>
          </a:lstStyle>
          <a:p>
            <a:r>
              <a:rPr lang="nl-NL" dirty="0"/>
              <a:t>Klik om stijl te bewerken</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p:nvPr>
        </p:nvSpPr>
        <p:spPr>
          <a:xfrm>
            <a:off x="571500" y="3821295"/>
            <a:ext cx="5380037" cy="67259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pic>
        <p:nvPicPr>
          <p:cNvPr id="9" name="Graphic 8">
            <a:extLst>
              <a:ext uri="{FF2B5EF4-FFF2-40B4-BE49-F238E27FC236}">
                <a16:creationId xmlns:a16="http://schemas.microsoft.com/office/drawing/2014/main" id="{5700EAFD-ACD8-8E83-310B-BDDC6421DC1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73882" y="386556"/>
            <a:ext cx="1663255" cy="360000"/>
          </a:xfrm>
          <a:prstGeom prst="rect">
            <a:avLst/>
          </a:prstGeom>
        </p:spPr>
      </p:pic>
      <p:sp>
        <p:nvSpPr>
          <p:cNvPr id="14" name="Tijdelijke aanduiding voor afbeelding 13">
            <a:extLst>
              <a:ext uri="{FF2B5EF4-FFF2-40B4-BE49-F238E27FC236}">
                <a16:creationId xmlns:a16="http://schemas.microsoft.com/office/drawing/2014/main" id="{62D6F59B-43A4-9275-111B-9050F0A3B7A5}"/>
              </a:ext>
            </a:extLst>
          </p:cNvPr>
          <p:cNvSpPr>
            <a:spLocks noGrp="1"/>
          </p:cNvSpPr>
          <p:nvPr>
            <p:ph type="pic" sz="quarter" idx="12" hasCustomPrompt="1"/>
          </p:nvPr>
        </p:nvSpPr>
        <p:spPr>
          <a:xfrm>
            <a:off x="5294400" y="3398800"/>
            <a:ext cx="6897600" cy="6897600"/>
          </a:xfrm>
          <a:prstGeom prst="ellipse">
            <a:avLst/>
          </a:prstGeom>
          <a:solidFill>
            <a:schemeClr val="accent5"/>
          </a:solidFill>
        </p:spPr>
        <p:txBody>
          <a:bodyPr tIns="468000" bIns="0"/>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40752816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 Copy + Afbeelding">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6BB8BF2D-6A06-B916-F03C-CD87D42F5E18}"/>
              </a:ext>
            </a:extLst>
          </p:cNvPr>
          <p:cNvSpPr>
            <a:spLocks noGrp="1"/>
          </p:cNvSpPr>
          <p:nvPr>
            <p:ph type="pic" sz="quarter" idx="13" hasCustomPrompt="1"/>
          </p:nvPr>
        </p:nvSpPr>
        <p:spPr>
          <a:xfrm>
            <a:off x="6246813" y="0"/>
            <a:ext cx="5945187" cy="6714000"/>
          </a:xfrm>
          <a:solidFill>
            <a:schemeClr val="accent5"/>
          </a:solidFill>
        </p:spPr>
        <p:txBody>
          <a:bodyPr tIns="864000" bIns="0" anchor="ctr"/>
          <a:lstStyle>
            <a:lvl1pPr marL="0" indent="0" algn="ctr">
              <a:buNone/>
              <a:defRPr>
                <a:solidFill>
                  <a:schemeClr val="tx2"/>
                </a:solidFill>
              </a:defRPr>
            </a:lvl1pPr>
          </a:lstStyle>
          <a:p>
            <a:r>
              <a:rPr lang="nl-NL" dirty="0"/>
              <a:t>Afbeelding</a:t>
            </a:r>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53800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6">
            <a:extLst>
              <a:ext uri="{FF2B5EF4-FFF2-40B4-BE49-F238E27FC236}">
                <a16:creationId xmlns:a16="http://schemas.microsoft.com/office/drawing/2014/main" id="{8A092D2F-0DA5-B2D8-4D02-F362ECC329D0}"/>
              </a:ext>
            </a:extLst>
          </p:cNvPr>
          <p:cNvSpPr>
            <a:spLocks noGrp="1"/>
          </p:cNvSpPr>
          <p:nvPr>
            <p:ph type="body" sz="quarter" idx="14"/>
          </p:nvPr>
        </p:nvSpPr>
        <p:spPr>
          <a:xfrm>
            <a:off x="571500" y="1219200"/>
            <a:ext cx="5380038" cy="4779963"/>
          </a:xfrm>
        </p:spPr>
        <p:txBody>
          <a:bodyPr/>
          <a:lstStyle>
            <a:lvl1pPr>
              <a:buClr>
                <a:schemeClr val="accent1"/>
              </a:buClr>
              <a:defRPr>
                <a:latin typeface="+mn-lt"/>
              </a:defRPr>
            </a:lvl1pPr>
            <a:lvl2pPr>
              <a:buClr>
                <a:schemeClr val="accent1"/>
              </a:buClr>
              <a:defRPr>
                <a:latin typeface="+mn-lt"/>
              </a:defRPr>
            </a:lvl2pPr>
            <a:lvl3pPr>
              <a:buClr>
                <a:schemeClr val="accent1"/>
              </a:buClr>
              <a:defRPr>
                <a:latin typeface="+mn-lt"/>
              </a:defRPr>
            </a:lvl3pPr>
            <a:lvl4pPr>
              <a:buClr>
                <a:schemeClr val="accent1"/>
              </a:buClr>
              <a:defRPr>
                <a:latin typeface="+mn-lt"/>
              </a:defRPr>
            </a:lvl4pPr>
            <a:lvl5pPr>
              <a:buClr>
                <a:schemeClr val="accent1"/>
              </a:buCl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4193133"/>
      </p:ext>
    </p:extLst>
  </p:cSld>
  <p:clrMapOvr>
    <a:masterClrMapping/>
  </p:clrMapOvr>
  <p:extLst>
    <p:ext uri="{DCECCB84-F9BA-43D5-87BE-67443E8EF086}">
      <p15:sldGuideLst xmlns:p15="http://schemas.microsoft.com/office/powerpoint/2012/main">
        <p15:guide id="2" pos="3840">
          <p15:clr>
            <a:srgbClr val="FBAE40"/>
          </p15:clr>
        </p15:guide>
        <p15:guide id="3" orient="horz" pos="7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 Titel + Copy">
    <p:spTree>
      <p:nvGrpSpPr>
        <p:cNvPr id="1" name=""/>
        <p:cNvGrpSpPr/>
        <p:nvPr/>
      </p:nvGrpSpPr>
      <p:grpSpPr>
        <a:xfrm>
          <a:off x="0" y="0"/>
          <a:ext cx="0" cy="0"/>
          <a:chOff x="0" y="0"/>
          <a:chExt cx="0" cy="0"/>
        </a:xfrm>
      </p:grpSpPr>
      <p:sp>
        <p:nvSpPr>
          <p:cNvPr id="11" name="Tijdelijke aanduiding voor afbeelding 10">
            <a:extLst>
              <a:ext uri="{FF2B5EF4-FFF2-40B4-BE49-F238E27FC236}">
                <a16:creationId xmlns:a16="http://schemas.microsoft.com/office/drawing/2014/main" id="{6BB8BF2D-6A06-B916-F03C-CD87D42F5E18}"/>
              </a:ext>
            </a:extLst>
          </p:cNvPr>
          <p:cNvSpPr>
            <a:spLocks noGrp="1"/>
          </p:cNvSpPr>
          <p:nvPr>
            <p:ph type="pic" sz="quarter" idx="13" hasCustomPrompt="1"/>
          </p:nvPr>
        </p:nvSpPr>
        <p:spPr>
          <a:xfrm>
            <a:off x="6351" y="0"/>
            <a:ext cx="5945187" cy="6714000"/>
          </a:xfrm>
          <a:solidFill>
            <a:schemeClr val="accent5"/>
          </a:solidFill>
        </p:spPr>
        <p:txBody>
          <a:bodyPr tIns="864000" bIns="0" anchor="ctr"/>
          <a:lstStyle>
            <a:lvl1pPr marL="0" indent="0" algn="ctr">
              <a:buNone/>
              <a:defRPr>
                <a:solidFill>
                  <a:schemeClr val="tx2"/>
                </a:solidFill>
              </a:defRPr>
            </a:lvl1pPr>
          </a:lstStyle>
          <a:p>
            <a:r>
              <a:rPr lang="nl-NL" dirty="0"/>
              <a:t>Afbeelding</a:t>
            </a:r>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336544"/>
            <a:ext cx="53800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 Placeholder 6">
            <a:extLst>
              <a:ext uri="{FF2B5EF4-FFF2-40B4-BE49-F238E27FC236}">
                <a16:creationId xmlns:a16="http://schemas.microsoft.com/office/drawing/2014/main" id="{7554653E-183A-79C3-D99F-8B4DAC3220C7}"/>
              </a:ext>
            </a:extLst>
          </p:cNvPr>
          <p:cNvSpPr>
            <a:spLocks noGrp="1"/>
          </p:cNvSpPr>
          <p:nvPr>
            <p:ph type="body" sz="quarter" idx="14"/>
          </p:nvPr>
        </p:nvSpPr>
        <p:spPr>
          <a:xfrm>
            <a:off x="6246813" y="1219200"/>
            <a:ext cx="5368925" cy="4779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1298188"/>
      </p:ext>
    </p:extLst>
  </p:cSld>
  <p:clrMapOvr>
    <a:masterClrMapping/>
  </p:clrMapOvr>
  <p:extLst>
    <p:ext uri="{DCECCB84-F9BA-43D5-87BE-67443E8EF086}">
      <p15:sldGuideLst xmlns:p15="http://schemas.microsoft.com/office/powerpoint/2012/main">
        <p15:guide id="2" pos="3840">
          <p15:clr>
            <a:srgbClr val="FBAE40"/>
          </p15:clr>
        </p15:guide>
        <p15:guide id="3" orient="horz" pos="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 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6246813" y="1513304"/>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6246814" y="2304359"/>
            <a:ext cx="5359500" cy="1002738"/>
          </a:xfrm>
        </p:spPr>
        <p:txBody>
          <a:bodyPr/>
          <a:lstStyle>
            <a:lvl1pPr marL="0" indent="0" algn="l">
              <a:lnSpc>
                <a:spcPct val="100000"/>
              </a:lnSpc>
              <a:buClr>
                <a:schemeClr val="accent1"/>
              </a:buClr>
              <a:buFont typeface="Abadi Extra Light" panose="020B0204020104020204" pitchFamily="34" charset="0"/>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aute irure dolor in reprehenderit in voluptate velit esse cillum dolore eu fugiat nulla pariatur cepteur sint.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6246813" y="3593903"/>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6786813" y="3614450"/>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6249094" y="4334716"/>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6789094" y="4355263"/>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6251475" y="5067664"/>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6791475" y="5088211"/>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a:off x="-826861" y="-899885"/>
            <a:ext cx="6480000"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1842421531"/>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C Copy +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1513304"/>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571501" y="2304359"/>
            <a:ext cx="5359500" cy="1002738"/>
          </a:xfrm>
        </p:spPr>
        <p:txBody>
          <a:bodyPr/>
          <a:lstStyle>
            <a:lvl1pPr marL="0" indent="0" algn="l">
              <a:lnSpc>
                <a:spcPct val="100000"/>
              </a:lnSpc>
              <a:buClr>
                <a:schemeClr val="accent1"/>
              </a:buClr>
              <a:buFont typeface="Abadi Extra Light" panose="020B0204020104020204" pitchFamily="34" charset="0"/>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aute irure dolor in reprehenderit in voluptate velit esse cillum dolore eu fugiat nulla pariatur cepteur sint.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571500" y="3583629"/>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1111500" y="3614450"/>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573781" y="4324442"/>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1113781" y="4355263"/>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576162" y="5057390"/>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1116162" y="5088211"/>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31" name="Tijdelijke aanduiding voor afbeelding 30">
            <a:extLst>
              <a:ext uri="{FF2B5EF4-FFF2-40B4-BE49-F238E27FC236}">
                <a16:creationId xmlns:a16="http://schemas.microsoft.com/office/drawing/2014/main" id="{FC04DBAC-CC27-1756-73A3-BA0FAC1EB2DC}"/>
              </a:ext>
            </a:extLst>
          </p:cNvPr>
          <p:cNvSpPr>
            <a:spLocks noGrp="1"/>
          </p:cNvSpPr>
          <p:nvPr>
            <p:ph type="pic" sz="quarter" idx="19" hasCustomPrompt="1"/>
          </p:nvPr>
        </p:nvSpPr>
        <p:spPr>
          <a:xfrm flipH="1">
            <a:off x="6258719" y="-865012"/>
            <a:ext cx="6969601" cy="6480000"/>
          </a:xfrm>
          <a:prstGeom prst="round2DiagRect">
            <a:avLst>
              <a:gd name="adj1" fmla="val 40669"/>
              <a:gd name="adj2" fmla="val 0"/>
            </a:avLst>
          </a:prstGeom>
          <a:solidFill>
            <a:schemeClr val="accent5"/>
          </a:solidFill>
        </p:spPr>
        <p:txBody>
          <a:bodyPr tIns="100800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2982219602"/>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C 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07"/>
            <a:ext cx="5368925" cy="528222"/>
          </a:xfrm>
        </p:spPr>
        <p:txBody>
          <a:bodyPr anchor="t">
            <a:noAutofit/>
          </a:bodyPr>
          <a:lstStyle>
            <a:lvl1pPr algn="l">
              <a:lnSpc>
                <a:spcPts val="5000"/>
              </a:lnSpc>
              <a:defRPr sz="5000">
                <a:solidFill>
                  <a:schemeClr val="accent1"/>
                </a:solidFill>
              </a:defRPr>
            </a:lvl1pPr>
          </a:lstStyle>
          <a:p>
            <a:r>
              <a:rPr lang="nl-NL" dirty="0"/>
              <a:t>Titel</a:t>
            </a:r>
          </a:p>
        </p:txBody>
      </p:sp>
      <p:sp>
        <p:nvSpPr>
          <p:cNvPr id="3" name="Ondertitel 2">
            <a:extLst>
              <a:ext uri="{FF2B5EF4-FFF2-40B4-BE49-F238E27FC236}">
                <a16:creationId xmlns:a16="http://schemas.microsoft.com/office/drawing/2014/main" id="{9873BF13-E6EB-2FF3-1304-EE52DF7DD3CA}"/>
              </a:ext>
            </a:extLst>
          </p:cNvPr>
          <p:cNvSpPr>
            <a:spLocks noGrp="1"/>
          </p:cNvSpPr>
          <p:nvPr>
            <p:ph type="subTitle" idx="1" hasCustomPrompt="1"/>
          </p:nvPr>
        </p:nvSpPr>
        <p:spPr>
          <a:xfrm>
            <a:off x="571501" y="1127562"/>
            <a:ext cx="5359500" cy="1207022"/>
          </a:xfrm>
        </p:spPr>
        <p:txBody>
          <a:bodyPr/>
          <a:lstStyle>
            <a:lvl1pPr marL="0" indent="0" algn="l">
              <a:lnSpc>
                <a:spcPct val="100000"/>
              </a:lnSpc>
              <a:buClr>
                <a:schemeClr val="accent1"/>
              </a:buClr>
              <a:buFont typeface="Abadi Extra Light" panose="020B0204020104020204" pitchFamily="34" charset="0"/>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Duis aute irure dolor in reprehenderit in voluptate velit esse cillum dolore eu fugiat nulla pariatur cepteur sint. Lorem ipsum dolor sit amet, consectetuer adipiscing elit.</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ijdelijke aanduiding voor tekst 22">
            <a:extLst>
              <a:ext uri="{FF2B5EF4-FFF2-40B4-BE49-F238E27FC236}">
                <a16:creationId xmlns:a16="http://schemas.microsoft.com/office/drawing/2014/main" id="{72689890-0AA5-3E4A-1FFD-5A39EBF6BD9E}"/>
              </a:ext>
            </a:extLst>
          </p:cNvPr>
          <p:cNvSpPr>
            <a:spLocks noGrp="1"/>
          </p:cNvSpPr>
          <p:nvPr>
            <p:ph type="body" sz="quarter" idx="13" hasCustomPrompt="1"/>
          </p:nvPr>
        </p:nvSpPr>
        <p:spPr>
          <a:xfrm>
            <a:off x="571500" y="2647333"/>
            <a:ext cx="540000" cy="612000"/>
          </a:xfrm>
        </p:spPr>
        <p:txBody>
          <a:bodyPr/>
          <a:lstStyle>
            <a:lvl1pPr marL="0" indent="0">
              <a:buNone/>
              <a:defRPr sz="4800">
                <a:solidFill>
                  <a:schemeClr val="tx2"/>
                </a:solidFill>
                <a:latin typeface="+mj-lt"/>
              </a:defRPr>
            </a:lvl1pPr>
          </a:lstStyle>
          <a:p>
            <a:pPr lvl="0"/>
            <a:r>
              <a:rPr lang="nl-NL" dirty="0"/>
              <a:t>A</a:t>
            </a:r>
          </a:p>
        </p:txBody>
      </p:sp>
      <p:sp>
        <p:nvSpPr>
          <p:cNvPr id="25" name="Tijdelijke aanduiding voor tekst 24">
            <a:extLst>
              <a:ext uri="{FF2B5EF4-FFF2-40B4-BE49-F238E27FC236}">
                <a16:creationId xmlns:a16="http://schemas.microsoft.com/office/drawing/2014/main" id="{4DEA1DA3-1493-C2AF-4B1D-FAE45B7C051C}"/>
              </a:ext>
            </a:extLst>
          </p:cNvPr>
          <p:cNvSpPr>
            <a:spLocks noGrp="1"/>
          </p:cNvSpPr>
          <p:nvPr>
            <p:ph type="body" sz="quarter" idx="14" hasCustomPrompt="1"/>
          </p:nvPr>
        </p:nvSpPr>
        <p:spPr>
          <a:xfrm>
            <a:off x="1111500" y="2667880"/>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6" name="Tijdelijke aanduiding voor tekst 22">
            <a:extLst>
              <a:ext uri="{FF2B5EF4-FFF2-40B4-BE49-F238E27FC236}">
                <a16:creationId xmlns:a16="http://schemas.microsoft.com/office/drawing/2014/main" id="{14305B85-52EE-C81A-CFC2-8B2A3AE37B01}"/>
              </a:ext>
            </a:extLst>
          </p:cNvPr>
          <p:cNvSpPr>
            <a:spLocks noGrp="1"/>
          </p:cNvSpPr>
          <p:nvPr>
            <p:ph type="body" sz="quarter" idx="15" hasCustomPrompt="1"/>
          </p:nvPr>
        </p:nvSpPr>
        <p:spPr>
          <a:xfrm>
            <a:off x="573781" y="3388146"/>
            <a:ext cx="540000" cy="612000"/>
          </a:xfrm>
        </p:spPr>
        <p:txBody>
          <a:bodyPr/>
          <a:lstStyle>
            <a:lvl1pPr marL="0" indent="0">
              <a:buNone/>
              <a:defRPr sz="4800">
                <a:solidFill>
                  <a:schemeClr val="accent3"/>
                </a:solidFill>
                <a:latin typeface="+mj-lt"/>
              </a:defRPr>
            </a:lvl1pPr>
          </a:lstStyle>
          <a:p>
            <a:pPr lvl="0"/>
            <a:r>
              <a:rPr lang="nl-NL" dirty="0"/>
              <a:t>B</a:t>
            </a:r>
          </a:p>
        </p:txBody>
      </p:sp>
      <p:sp>
        <p:nvSpPr>
          <p:cNvPr id="27" name="Tijdelijke aanduiding voor tekst 24">
            <a:extLst>
              <a:ext uri="{FF2B5EF4-FFF2-40B4-BE49-F238E27FC236}">
                <a16:creationId xmlns:a16="http://schemas.microsoft.com/office/drawing/2014/main" id="{AB1F7EE0-4907-3BCC-91C8-78DF27065A60}"/>
              </a:ext>
            </a:extLst>
          </p:cNvPr>
          <p:cNvSpPr>
            <a:spLocks noGrp="1"/>
          </p:cNvSpPr>
          <p:nvPr>
            <p:ph type="body" sz="quarter" idx="16" hasCustomPrompt="1"/>
          </p:nvPr>
        </p:nvSpPr>
        <p:spPr>
          <a:xfrm>
            <a:off x="1113781" y="3408693"/>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
        <p:nvSpPr>
          <p:cNvPr id="28" name="Tijdelijke aanduiding voor tekst 22">
            <a:extLst>
              <a:ext uri="{FF2B5EF4-FFF2-40B4-BE49-F238E27FC236}">
                <a16:creationId xmlns:a16="http://schemas.microsoft.com/office/drawing/2014/main" id="{2743486A-E445-509B-635A-F53B50CC0C14}"/>
              </a:ext>
            </a:extLst>
          </p:cNvPr>
          <p:cNvSpPr>
            <a:spLocks noGrp="1"/>
          </p:cNvSpPr>
          <p:nvPr>
            <p:ph type="body" sz="quarter" idx="17" hasCustomPrompt="1"/>
          </p:nvPr>
        </p:nvSpPr>
        <p:spPr>
          <a:xfrm>
            <a:off x="576162" y="4121094"/>
            <a:ext cx="540000" cy="612000"/>
          </a:xfrm>
        </p:spPr>
        <p:txBody>
          <a:bodyPr/>
          <a:lstStyle>
            <a:lvl1pPr marL="0" indent="0">
              <a:buNone/>
              <a:defRPr sz="4800">
                <a:solidFill>
                  <a:schemeClr val="accent4"/>
                </a:solidFill>
                <a:latin typeface="+mj-lt"/>
              </a:defRPr>
            </a:lvl1pPr>
          </a:lstStyle>
          <a:p>
            <a:pPr lvl="0"/>
            <a:r>
              <a:rPr lang="nl-NL" dirty="0"/>
              <a:t>C</a:t>
            </a:r>
          </a:p>
        </p:txBody>
      </p:sp>
      <p:sp>
        <p:nvSpPr>
          <p:cNvPr id="29" name="Tijdelijke aanduiding voor tekst 24">
            <a:extLst>
              <a:ext uri="{FF2B5EF4-FFF2-40B4-BE49-F238E27FC236}">
                <a16:creationId xmlns:a16="http://schemas.microsoft.com/office/drawing/2014/main" id="{422BFDF2-EE78-C84F-801E-B690D0AC184A}"/>
              </a:ext>
            </a:extLst>
          </p:cNvPr>
          <p:cNvSpPr>
            <a:spLocks noGrp="1"/>
          </p:cNvSpPr>
          <p:nvPr>
            <p:ph type="body" sz="quarter" idx="18" hasCustomPrompt="1"/>
          </p:nvPr>
        </p:nvSpPr>
        <p:spPr>
          <a:xfrm>
            <a:off x="1116162" y="4141641"/>
            <a:ext cx="4819501" cy="611999"/>
          </a:xfrm>
        </p:spPr>
        <p:txBody>
          <a:bodyPr anchor="ctr"/>
          <a:lstStyle>
            <a:lvl1pPr marL="0" indent="0">
              <a:buNone/>
              <a:defRPr/>
            </a:lvl1pPr>
          </a:lstStyle>
          <a:p>
            <a:pPr lvl="0"/>
            <a:r>
              <a:rPr lang="nl-NL" dirty="0"/>
              <a:t>Duis aute irure dolor in reprehenderit </a:t>
            </a:r>
            <a:br>
              <a:rPr lang="nl-NL" dirty="0"/>
            </a:br>
            <a:r>
              <a:rPr lang="nl-NL" dirty="0"/>
              <a:t>in voluptate velit esse cillum dolore</a:t>
            </a:r>
          </a:p>
        </p:txBody>
      </p:sp>
    </p:spTree>
    <p:extLst>
      <p:ext uri="{BB962C8B-B14F-4D97-AF65-F5344CB8AC3E}">
        <p14:creationId xmlns:p14="http://schemas.microsoft.com/office/powerpoint/2010/main" val="2701713684"/>
      </p:ext>
    </p:extLst>
  </p:cSld>
  <p:clrMapOvr>
    <a:masterClrMapping/>
  </p:clrMapOvr>
  <p:extLst>
    <p:ext uri="{DCECCB84-F9BA-43D5-87BE-67443E8EF086}">
      <p15:sldGuideLst xmlns:p15="http://schemas.microsoft.com/office/powerpoint/2012/main">
        <p15:guide id="1" orient="horz" pos="353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p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571500" y="336544"/>
            <a:ext cx="11044238" cy="492131"/>
          </a:xfrm>
        </p:spPr>
        <p:txBody>
          <a:bodyPr anchor="t">
            <a:noAutofit/>
          </a:bodyPr>
          <a:lstStyle>
            <a:lvl1pPr algn="l">
              <a:lnSpc>
                <a:spcPts val="5000"/>
              </a:lnSpc>
              <a:defRPr sz="5000">
                <a:solidFill>
                  <a:schemeClr val="accent1"/>
                </a:solidFill>
              </a:defRPr>
            </a:lvl1pPr>
          </a:lstStyle>
          <a:p>
            <a:r>
              <a:rPr lang="nl-NL" dirty="0"/>
              <a:t>Titel</a:t>
            </a:r>
          </a:p>
        </p:txBody>
      </p:sp>
      <p:sp>
        <p:nvSpPr>
          <p:cNvPr id="6" name="Tijdelijke aanduiding voor dianummer 5">
            <a:extLst>
              <a:ext uri="{FF2B5EF4-FFF2-40B4-BE49-F238E27FC236}">
                <a16:creationId xmlns:a16="http://schemas.microsoft.com/office/drawing/2014/main" id="{0C07BB04-031C-91AA-3F8E-375402162E3C}"/>
              </a:ext>
            </a:extLst>
          </p:cNvPr>
          <p:cNvSpPr>
            <a:spLocks noGrp="1"/>
          </p:cNvSpPr>
          <p:nvPr>
            <p:ph type="sldNum" sz="quarter" idx="12"/>
          </p:nvPr>
        </p:nvSpPr>
        <p:spPr/>
        <p:txBody>
          <a:bodyPr/>
          <a:lstStyle/>
          <a:p>
            <a:fld id="{1B71BB4A-7DC0-41F9-B589-288E53C2F0C1}" type="slidenum">
              <a:rPr lang="nl-NL" smtClean="0"/>
              <a:t>‹nr.›</a:t>
            </a:fld>
            <a:endParaRPr lang="nl-NL"/>
          </a:p>
        </p:txBody>
      </p:sp>
      <p:pic>
        <p:nvPicPr>
          <p:cNvPr id="9" name="Graphic 8">
            <a:extLst>
              <a:ext uri="{FF2B5EF4-FFF2-40B4-BE49-F238E27FC236}">
                <a16:creationId xmlns:a16="http://schemas.microsoft.com/office/drawing/2014/main" id="{A3CDA7EB-BB63-915B-36AE-AC797C135E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62300" y="384176"/>
            <a:ext cx="444500" cy="444500"/>
          </a:xfrm>
          <a:prstGeom prst="rect">
            <a:avLst/>
          </a:prstGeom>
        </p:spPr>
      </p:pic>
      <p:sp>
        <p:nvSpPr>
          <p:cNvPr id="13" name="Rechthoek 12">
            <a:extLst>
              <a:ext uri="{FF2B5EF4-FFF2-40B4-BE49-F238E27FC236}">
                <a16:creationId xmlns:a16="http://schemas.microsoft.com/office/drawing/2014/main" id="{6C8B502F-A6C0-B5E9-FCB3-1D68A799762D}"/>
              </a:ext>
            </a:extLst>
          </p:cNvPr>
          <p:cNvSpPr>
            <a:spLocks noGrp="1" noRot="1" noMove="1" noResize="1" noEditPoints="1" noAdjustHandles="1" noChangeArrowheads="1" noChangeShapeType="1"/>
          </p:cNvSpPr>
          <p:nvPr userDrawn="1"/>
        </p:nvSpPr>
        <p:spPr>
          <a:xfrm>
            <a:off x="0" y="6714000"/>
            <a:ext cx="12192000" cy="144000"/>
          </a:xfrm>
          <a:prstGeom prst="rect">
            <a:avLst/>
          </a:prstGeom>
          <a:gradFill>
            <a:gsLst>
              <a:gs pos="100000">
                <a:srgbClr val="8EB83C"/>
              </a:gs>
              <a:gs pos="67000">
                <a:srgbClr val="50987D"/>
              </a:gs>
              <a:gs pos="34000">
                <a:srgbClr val="2482AC"/>
              </a:gs>
              <a:gs pos="0">
                <a:srgbClr val="147ABF"/>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 Placeholder 9">
            <a:extLst>
              <a:ext uri="{FF2B5EF4-FFF2-40B4-BE49-F238E27FC236}">
                <a16:creationId xmlns:a16="http://schemas.microsoft.com/office/drawing/2014/main" id="{44455874-C47E-7D99-E050-54A401FF8EA8}"/>
              </a:ext>
            </a:extLst>
          </p:cNvPr>
          <p:cNvSpPr>
            <a:spLocks noGrp="1"/>
          </p:cNvSpPr>
          <p:nvPr>
            <p:ph type="body" sz="quarter" idx="13"/>
          </p:nvPr>
        </p:nvSpPr>
        <p:spPr>
          <a:xfrm>
            <a:off x="571500" y="1219200"/>
            <a:ext cx="11044238" cy="4779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2387141"/>
      </p:ext>
    </p:extLst>
  </p:cSld>
  <p:clrMapOvr>
    <a:masterClrMapping/>
  </p:clrMapOvr>
  <p:extLst>
    <p:ext uri="{DCECCB84-F9BA-43D5-87BE-67443E8EF086}">
      <p15:sldGuideLst xmlns:p15="http://schemas.microsoft.com/office/powerpoint/2012/main">
        <p15:guide id="2" pos="3840">
          <p15:clr>
            <a:srgbClr val="FBAE40"/>
          </p15:clr>
        </p15:guide>
        <p15:guide id="3" orient="horz" pos="7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tx2"/>
        </a:solidFill>
        <a:effectLst/>
      </p:bgPr>
    </p:bg>
    <p:spTree>
      <p:nvGrpSpPr>
        <p:cNvPr id="1" name=""/>
        <p:cNvGrpSpPr/>
        <p:nvPr/>
      </p:nvGrpSpPr>
      <p:grpSpPr>
        <a:xfrm>
          <a:off x="0" y="0"/>
          <a:ext cx="0" cy="0"/>
          <a:chOff x="0" y="0"/>
          <a:chExt cx="0" cy="0"/>
        </a:xfrm>
      </p:grpSpPr>
      <p:sp>
        <p:nvSpPr>
          <p:cNvPr id="18" name="Ovaal 17">
            <a:extLst>
              <a:ext uri="{FF2B5EF4-FFF2-40B4-BE49-F238E27FC236}">
                <a16:creationId xmlns:a16="http://schemas.microsoft.com/office/drawing/2014/main" id="{161DBC0C-CECC-92E8-7621-0A1B8B342E61}"/>
              </a:ext>
            </a:extLst>
          </p:cNvPr>
          <p:cNvSpPr/>
          <p:nvPr userDrawn="1"/>
        </p:nvSpPr>
        <p:spPr>
          <a:xfrm>
            <a:off x="-742156" y="1077118"/>
            <a:ext cx="4791075" cy="479107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5ECE853-2255-F7B8-67E5-DAAFAECFA9F7}"/>
              </a:ext>
            </a:extLst>
          </p:cNvPr>
          <p:cNvSpPr>
            <a:spLocks noGrp="1"/>
          </p:cNvSpPr>
          <p:nvPr>
            <p:ph type="ctrTitle" hasCustomPrompt="1"/>
          </p:nvPr>
        </p:nvSpPr>
        <p:spPr>
          <a:xfrm>
            <a:off x="7740333" y="2181859"/>
            <a:ext cx="3875405" cy="438151"/>
          </a:xfrm>
        </p:spPr>
        <p:txBody>
          <a:bodyPr anchor="b">
            <a:noAutofit/>
          </a:bodyPr>
          <a:lstStyle>
            <a:lvl1pPr algn="l">
              <a:lnSpc>
                <a:spcPts val="4800"/>
              </a:lnSpc>
              <a:defRPr sz="3200">
                <a:solidFill>
                  <a:schemeClr val="bg1"/>
                </a:solidFill>
              </a:defRPr>
            </a:lvl1pPr>
          </a:lstStyle>
          <a:p>
            <a:r>
              <a:rPr lang="nl-NL" dirty="0"/>
              <a:t>Meer weten?</a:t>
            </a:r>
          </a:p>
        </p:txBody>
      </p:sp>
      <p:pic>
        <p:nvPicPr>
          <p:cNvPr id="7" name="Graphic 6">
            <a:extLst>
              <a:ext uri="{FF2B5EF4-FFF2-40B4-BE49-F238E27FC236}">
                <a16:creationId xmlns:a16="http://schemas.microsoft.com/office/drawing/2014/main" id="{22A3E3DB-68DA-97CF-92B0-2073EEF14ED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46813" y="2847967"/>
            <a:ext cx="5368925" cy="1162066"/>
          </a:xfrm>
          <a:prstGeom prst="rect">
            <a:avLst/>
          </a:prstGeom>
        </p:spPr>
      </p:pic>
      <p:sp>
        <p:nvSpPr>
          <p:cNvPr id="12" name="Tijdelijke aanduiding voor tekst 11">
            <a:extLst>
              <a:ext uri="{FF2B5EF4-FFF2-40B4-BE49-F238E27FC236}">
                <a16:creationId xmlns:a16="http://schemas.microsoft.com/office/drawing/2014/main" id="{28452839-26B7-D7C9-A728-0C766FEE6C4B}"/>
              </a:ext>
            </a:extLst>
          </p:cNvPr>
          <p:cNvSpPr>
            <a:spLocks noGrp="1"/>
          </p:cNvSpPr>
          <p:nvPr>
            <p:ph type="body" sz="quarter" idx="10" hasCustomPrompt="1"/>
          </p:nvPr>
        </p:nvSpPr>
        <p:spPr>
          <a:xfrm>
            <a:off x="7740332" y="4217035"/>
            <a:ext cx="3875405" cy="332105"/>
          </a:xfrm>
        </p:spPr>
        <p:txBody>
          <a:bodyPr/>
          <a:lstStyle>
            <a:lvl1pPr marL="0" indent="0">
              <a:buNone/>
              <a:defRPr sz="2400">
                <a:solidFill>
                  <a:schemeClr val="accent4"/>
                </a:solidFill>
                <a:latin typeface="+mj-lt"/>
              </a:defRPr>
            </a:lvl1pPr>
          </a:lstStyle>
          <a:p>
            <a:pPr lvl="0"/>
            <a:r>
              <a:rPr lang="nl-NL" dirty="0"/>
              <a:t>Iplo.nl</a:t>
            </a:r>
          </a:p>
        </p:txBody>
      </p:sp>
      <p:sp>
        <p:nvSpPr>
          <p:cNvPr id="17" name="Tijdelijke aanduiding voor afbeelding 16">
            <a:extLst>
              <a:ext uri="{FF2B5EF4-FFF2-40B4-BE49-F238E27FC236}">
                <a16:creationId xmlns:a16="http://schemas.microsoft.com/office/drawing/2014/main" id="{4559956D-9DEE-6A75-53D3-552461F16E7D}"/>
              </a:ext>
            </a:extLst>
          </p:cNvPr>
          <p:cNvSpPr>
            <a:spLocks noGrp="1"/>
          </p:cNvSpPr>
          <p:nvPr>
            <p:ph type="pic" sz="quarter" idx="11" hasCustomPrompt="1"/>
          </p:nvPr>
        </p:nvSpPr>
        <p:spPr>
          <a:xfrm>
            <a:off x="-2219325" y="-400051"/>
            <a:ext cx="7745413" cy="7745413"/>
          </a:xfrm>
          <a:prstGeom prst="donut">
            <a:avLst>
              <a:gd name="adj" fmla="val 27202"/>
            </a:avLst>
          </a:prstGeom>
          <a:solidFill>
            <a:schemeClr val="accent5"/>
          </a:solidFill>
        </p:spPr>
        <p:txBody>
          <a:bodyPr lIns="0" tIns="756000" bIns="0" anchor="ctr"/>
          <a:lstStyle>
            <a:lvl1pPr marL="0" indent="0" algn="ctr">
              <a:buNone/>
              <a:defRPr>
                <a:solidFill>
                  <a:schemeClr val="tx2"/>
                </a:solidFill>
              </a:defRPr>
            </a:lvl1pPr>
          </a:lstStyle>
          <a:p>
            <a:r>
              <a:rPr lang="nl-NL" dirty="0"/>
              <a:t>Afbeelding</a:t>
            </a:r>
          </a:p>
        </p:txBody>
      </p:sp>
    </p:spTree>
    <p:extLst>
      <p:ext uri="{BB962C8B-B14F-4D97-AF65-F5344CB8AC3E}">
        <p14:creationId xmlns:p14="http://schemas.microsoft.com/office/powerpoint/2010/main" val="280819236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7/3/2026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37F57F3-AECE-D976-3559-F251AC81AA51}"/>
              </a:ext>
            </a:extLst>
          </p:cNvPr>
          <p:cNvSpPr>
            <a:spLocks noGrp="1"/>
          </p:cNvSpPr>
          <p:nvPr>
            <p:ph type="title"/>
          </p:nvPr>
        </p:nvSpPr>
        <p:spPr>
          <a:xfrm>
            <a:off x="571500" y="384176"/>
            <a:ext cx="11044238" cy="1006213"/>
          </a:xfrm>
          <a:prstGeom prst="rect">
            <a:avLst/>
          </a:prstGeom>
        </p:spPr>
        <p:txBody>
          <a:bodyPr vert="horz" lIns="0" tIns="0" rIns="0" bIns="0" rtlCol="0" anchor="ctr">
            <a:normAutofit/>
          </a:bodyPr>
          <a:lstStyle/>
          <a:p>
            <a:r>
              <a:rPr lang="nl-NL" dirty="0"/>
              <a:t>Klik om stijl te </a:t>
            </a:r>
            <a:br>
              <a:rPr lang="nl-NL" dirty="0"/>
            </a:br>
            <a:r>
              <a:rPr lang="nl-NL" dirty="0"/>
              <a:t>bewerken</a:t>
            </a:r>
          </a:p>
        </p:txBody>
      </p:sp>
      <p:sp>
        <p:nvSpPr>
          <p:cNvPr id="3" name="Tijdelijke aanduiding voor tekst 2">
            <a:extLst>
              <a:ext uri="{FF2B5EF4-FFF2-40B4-BE49-F238E27FC236}">
                <a16:creationId xmlns:a16="http://schemas.microsoft.com/office/drawing/2014/main" id="{293F2252-11EA-B059-326C-39132E1E5064}"/>
              </a:ext>
            </a:extLst>
          </p:cNvPr>
          <p:cNvSpPr>
            <a:spLocks noGrp="1"/>
          </p:cNvSpPr>
          <p:nvPr>
            <p:ph type="body" idx="1"/>
          </p:nvPr>
        </p:nvSpPr>
        <p:spPr>
          <a:xfrm>
            <a:off x="571500" y="1774565"/>
            <a:ext cx="11044238" cy="4224598"/>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273D8C75-6249-66BB-CC2C-0CAD1C42FB10}"/>
              </a:ext>
            </a:extLst>
          </p:cNvPr>
          <p:cNvSpPr>
            <a:spLocks noGrp="1"/>
          </p:cNvSpPr>
          <p:nvPr>
            <p:ph type="ftr" sz="quarter" idx="3"/>
          </p:nvPr>
        </p:nvSpPr>
        <p:spPr>
          <a:xfrm>
            <a:off x="1062038" y="6324037"/>
            <a:ext cx="4889499" cy="180000"/>
          </a:xfrm>
          <a:prstGeom prst="rect">
            <a:avLst/>
          </a:prstGeom>
        </p:spPr>
        <p:txBody>
          <a:bodyPr vert="horz" lIns="0" tIns="0" rIns="0" bIns="0" rtlCol="0" anchor="b"/>
          <a:lstStyle>
            <a:lvl1pPr algn="l">
              <a:lnSpc>
                <a:spcPts val="1000"/>
              </a:lnSpc>
              <a:defRPr sz="1000">
                <a:solidFill>
                  <a:schemeClr val="tx1"/>
                </a:solidFill>
                <a:latin typeface="+mn-lt"/>
              </a:defRPr>
            </a:lvl1pPr>
          </a:lstStyle>
          <a:p>
            <a:r>
              <a:rPr lang="nl-NL"/>
              <a:t>invoegen &gt; Koptekst en voettekst</a:t>
            </a:r>
            <a:endParaRPr lang="nl-NL" dirty="0"/>
          </a:p>
        </p:txBody>
      </p:sp>
      <p:sp>
        <p:nvSpPr>
          <p:cNvPr id="6" name="Tijdelijke aanduiding voor dianummer 5">
            <a:extLst>
              <a:ext uri="{FF2B5EF4-FFF2-40B4-BE49-F238E27FC236}">
                <a16:creationId xmlns:a16="http://schemas.microsoft.com/office/drawing/2014/main" id="{8B072843-F20D-EC0F-D21A-7E685A9CF726}"/>
              </a:ext>
            </a:extLst>
          </p:cNvPr>
          <p:cNvSpPr>
            <a:spLocks noGrp="1"/>
          </p:cNvSpPr>
          <p:nvPr>
            <p:ph type="sldNum" sz="quarter" idx="4"/>
          </p:nvPr>
        </p:nvSpPr>
        <p:spPr>
          <a:xfrm>
            <a:off x="571500" y="6324037"/>
            <a:ext cx="360000" cy="180000"/>
          </a:xfrm>
          <a:prstGeom prst="rect">
            <a:avLst/>
          </a:prstGeom>
        </p:spPr>
        <p:txBody>
          <a:bodyPr vert="horz" lIns="0" tIns="0" rIns="0" bIns="0" rtlCol="0" anchor="b"/>
          <a:lstStyle>
            <a:lvl1pPr algn="l">
              <a:lnSpc>
                <a:spcPts val="1000"/>
              </a:lnSpc>
              <a:defRPr sz="1050">
                <a:solidFill>
                  <a:schemeClr val="tx1"/>
                </a:solidFill>
                <a:latin typeface="+mn-lt"/>
              </a:defRPr>
            </a:lvl1pPr>
          </a:lstStyle>
          <a:p>
            <a:fld id="{1B71BB4A-7DC0-41F9-B589-288E53C2F0C1}" type="slidenum">
              <a:rPr lang="nl-NL" smtClean="0"/>
              <a:pPr/>
              <a:t>‹nr.›</a:t>
            </a:fld>
            <a:endParaRPr lang="nl-NL" dirty="0"/>
          </a:p>
        </p:txBody>
      </p:sp>
    </p:spTree>
    <p:extLst>
      <p:ext uri="{BB962C8B-B14F-4D97-AF65-F5344CB8AC3E}">
        <p14:creationId xmlns:p14="http://schemas.microsoft.com/office/powerpoint/2010/main" val="3359933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dt="0"/>
  <p:txStyles>
    <p:titleStyle>
      <a:lvl1pPr algn="l" defTabSz="914400" rtl="0" eaLnBrk="1" latinLnBrk="0" hangingPunct="1">
        <a:lnSpc>
          <a:spcPts val="5000"/>
        </a:lnSpc>
        <a:spcBef>
          <a:spcPct val="0"/>
        </a:spcBef>
        <a:buNone/>
        <a:defRPr sz="4400" kern="1200">
          <a:solidFill>
            <a:schemeClr val="tx1"/>
          </a:solidFill>
          <a:latin typeface="+mj-lt"/>
          <a:ea typeface="+mj-ea"/>
          <a:cs typeface="+mj-cs"/>
        </a:defRPr>
      </a:lvl1pPr>
    </p:titleStyle>
    <p:bodyStyle>
      <a:lvl1pPr marL="285750" indent="-285750" algn="l" defTabSz="914400" rtl="0" eaLnBrk="1" latinLnBrk="0" hangingPunct="1">
        <a:lnSpc>
          <a:spcPct val="100000"/>
        </a:lnSpc>
        <a:spcBef>
          <a:spcPts val="1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kern="1200">
          <a:solidFill>
            <a:schemeClr val="tx1"/>
          </a:solidFill>
          <a:latin typeface="Asap" pitchFamily="2" charset="0"/>
          <a:ea typeface="+mn-ea"/>
          <a:cs typeface="+mn-cs"/>
        </a:defRPr>
      </a:lvl2pPr>
      <a:lvl3pPr marL="1200150" indent="-28575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kern="1200">
          <a:solidFill>
            <a:schemeClr val="tx1"/>
          </a:solidFill>
          <a:latin typeface="Asap" pitchFamily="2" charset="0"/>
          <a:ea typeface="+mn-ea"/>
          <a:cs typeface="+mn-cs"/>
        </a:defRPr>
      </a:lvl3pPr>
      <a:lvl4pPr marL="1657350" indent="-28575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kern="1200">
          <a:solidFill>
            <a:schemeClr val="tx1"/>
          </a:solidFill>
          <a:latin typeface="Asap" pitchFamily="2" charset="0"/>
          <a:ea typeface="+mn-ea"/>
          <a:cs typeface="+mn-cs"/>
        </a:defRPr>
      </a:lvl4pPr>
      <a:lvl5pPr marL="2114550" indent="-285750" algn="l" defTabSz="914400" rtl="0" eaLnBrk="1" latinLnBrk="0" hangingPunct="1">
        <a:lnSpc>
          <a:spcPct val="100000"/>
        </a:lnSpc>
        <a:spcBef>
          <a:spcPts val="500"/>
        </a:spcBef>
        <a:buClr>
          <a:schemeClr val="accent1"/>
        </a:buClr>
        <a:buSzPct val="120000"/>
        <a:buFont typeface="Arial" panose="020B0604020202020204" pitchFamily="34" charset="0"/>
        <a:buChar char="•"/>
        <a:defRPr sz="2000" kern="1200">
          <a:solidFill>
            <a:schemeClr val="tx1"/>
          </a:solidFill>
          <a:latin typeface="Asap"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77">
          <p15:clr>
            <a:srgbClr val="F26B43"/>
          </p15:clr>
        </p15:guide>
        <p15:guide id="2" pos="3749">
          <p15:clr>
            <a:srgbClr val="F26B43"/>
          </p15:clr>
        </p15:guide>
        <p15:guide id="3" pos="7317">
          <p15:clr>
            <a:srgbClr val="F26B43"/>
          </p15:clr>
        </p15:guide>
        <p15:guide id="4" pos="360">
          <p15:clr>
            <a:srgbClr val="F26B43"/>
          </p15:clr>
        </p15:guide>
        <p15:guide id="5" pos="3935">
          <p15:clr>
            <a:srgbClr val="F26B43"/>
          </p15:clr>
        </p15:guide>
        <p15:guide id="7" orient="horz" pos="242">
          <p15:clr>
            <a:srgbClr val="F26B43"/>
          </p15:clr>
        </p15:guide>
        <p15:guide id="8" orient="horz" pos="37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atregelenwiki.nl/nieuws/beleid-externe-veiligheid-gemeente-almelo"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iplo.nl/nieuwsbrief/" TargetMode="External"/><Relationship Id="rId5" Type="http://schemas.openxmlformats.org/officeDocument/2006/relationships/hyperlink" Target="https://iplo.nl/over-ons/informatiepunt-leefomgeving/" TargetMode="Externa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hyperlink" Target="https://iplo.nl/nieuwsbrief/" TargetMode="External"/><Relationship Id="rId4" Type="http://schemas.openxmlformats.org/officeDocument/2006/relationships/hyperlink" Target="https://iplo.nl/over-ons/informatiepunt-leefomgev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hyperlink" Target="https://iplo.nl/nieuwsbrief/" TargetMode="External"/><Relationship Id="rId4" Type="http://schemas.openxmlformats.org/officeDocument/2006/relationships/hyperlink" Target="https://iplo.nl/over-ons/informatiepunt-leefomgev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hyperlink" Target="https://iplo.nl/nieuwsbrief/" TargetMode="External"/><Relationship Id="rId4" Type="http://schemas.openxmlformats.org/officeDocument/2006/relationships/hyperlink" Target="https://iplo.nl/over-ons/informatiepunt-leefomgev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hyperlink" Target="https://iplo.nl/nieuwsbrief/" TargetMode="External"/><Relationship Id="rId4" Type="http://schemas.openxmlformats.org/officeDocument/2006/relationships/hyperlink" Target="https://iplo.nl/over-ons/informatiepunt-leefomgev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etten.overheid.nl/jci1.3:c:BWBR0027466&amp;artikel=1&amp;g=2024-01-01&amp;z=2026-04-13" TargetMode="External"/><Relationship Id="rId2" Type="http://schemas.openxmlformats.org/officeDocument/2006/relationships/hyperlink" Target="https://wetten.overheid.nl/jci1.3:c:BWBR0027466&amp;artikel=10&amp;g=2024-01-01&amp;z=2026-04-13"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iplo.nl/nieuwsbrief/" TargetMode="External"/><Relationship Id="rId4" Type="http://schemas.openxmlformats.org/officeDocument/2006/relationships/hyperlink" Target="https://iplo.nl/over-ons/informatiepunt-leefomgev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iplo.nl/nieuwsbrief/" TargetMode="External"/><Relationship Id="rId4" Type="http://schemas.openxmlformats.org/officeDocument/2006/relationships/hyperlink" Target="https://iplo.nl/over-ons/informatiepunt-leefomgev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iplo.nl/nieuwsbrief/" TargetMode="External"/><Relationship Id="rId4" Type="http://schemas.openxmlformats.org/officeDocument/2006/relationships/hyperlink" Target="https://iplo.nl/over-ons/informatiepunt-leefomgev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Autofit/>
          </a:bodyPr>
          <a:lstStyle/>
          <a:p>
            <a:r>
              <a:rPr lang="nl-NL" sz="4400" dirty="0">
                <a:latin typeface="Asap SemiBold" pitchFamily="2" charset="77"/>
              </a:rPr>
              <a:t>Externe Veiligheid in het omgevingsplan</a:t>
            </a:r>
            <a:endParaRPr lang="nl-NL" sz="4400"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a:xfrm>
            <a:off x="599975" y="5056633"/>
            <a:ext cx="3067050" cy="615390"/>
          </a:xfrm>
        </p:spPr>
        <p:txBody>
          <a:bodyPr>
            <a:noAutofit/>
          </a:bodyPr>
          <a:lstStyle/>
          <a:p>
            <a:r>
              <a:rPr lang="nl-NL" sz="2000" dirty="0"/>
              <a:t>Mohamed El-Allouchi</a:t>
            </a:r>
            <a:br>
              <a:rPr lang="nl-NL" sz="2000" dirty="0"/>
            </a:br>
            <a:r>
              <a:rPr lang="nl-NL" sz="2000" dirty="0"/>
              <a:t>Adviseur Externe Veiligheid</a:t>
            </a:r>
          </a:p>
          <a:p>
            <a:r>
              <a:rPr lang="nl-NL" dirty="0"/>
              <a:t>'s-Hertogenbosch</a:t>
            </a:r>
            <a:r>
              <a:rPr lang="nl-NL" sz="2000" dirty="0"/>
              <a:t>  Juni 2026</a:t>
            </a:r>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F4A81-8794-05A1-5102-7C6BB99B964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2F63898-69D5-1B59-F448-E6B0A8CF4566}"/>
              </a:ext>
            </a:extLst>
          </p:cNvPr>
          <p:cNvSpPr>
            <a:spLocks noGrp="1"/>
          </p:cNvSpPr>
          <p:nvPr>
            <p:ph type="ctrTitle"/>
          </p:nvPr>
        </p:nvSpPr>
        <p:spPr>
          <a:xfrm>
            <a:off x="571499" y="336544"/>
            <a:ext cx="9933215" cy="1372513"/>
          </a:xfrm>
        </p:spPr>
        <p:txBody>
          <a:bodyPr/>
          <a:lstStyle/>
          <a:p>
            <a:r>
              <a:rPr lang="nl-NL" dirty="0">
                <a:solidFill>
                  <a:schemeClr val="tx2"/>
                </a:solidFill>
              </a:rPr>
              <a:t>Voorbeeld van beleid EV </a:t>
            </a:r>
          </a:p>
        </p:txBody>
      </p:sp>
      <p:sp>
        <p:nvSpPr>
          <p:cNvPr id="6" name="Tijdelijke aanduiding voor dianummer 5">
            <a:extLst>
              <a:ext uri="{FF2B5EF4-FFF2-40B4-BE49-F238E27FC236}">
                <a16:creationId xmlns:a16="http://schemas.microsoft.com/office/drawing/2014/main" id="{2A44E99A-A9BF-7BF5-BB60-DA9F0857A281}"/>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10</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4297CAAE-7EBD-AECB-384B-F64F60EAF140}"/>
              </a:ext>
            </a:extLst>
          </p:cNvPr>
          <p:cNvSpPr>
            <a:spLocks noGrp="1"/>
          </p:cNvSpPr>
          <p:nvPr>
            <p:ph type="body" sz="quarter" idx="14"/>
          </p:nvPr>
        </p:nvSpPr>
        <p:spPr>
          <a:xfrm>
            <a:off x="463057" y="1022800"/>
            <a:ext cx="10899243" cy="4041169"/>
          </a:xfrm>
        </p:spPr>
        <p:txBody>
          <a:bodyPr/>
          <a:lstStyle/>
          <a:p>
            <a:pPr marL="457200" lvl="1" indent="0">
              <a:buNone/>
            </a:pPr>
            <a:r>
              <a:rPr lang="nl-NL" b="1" dirty="0">
                <a:solidFill>
                  <a:schemeClr val="accent2"/>
                </a:solidFill>
              </a:rPr>
              <a:t>Gemeente Almelo (</a:t>
            </a:r>
            <a:r>
              <a:rPr lang="nl-NL" b="1" dirty="0">
                <a:hlinkClick r:id="rId3"/>
              </a:rPr>
              <a:t>Beleid externe veiligheid gemeente Almelo | Maatregelenwiki</a:t>
            </a:r>
            <a:r>
              <a:rPr lang="nl-NL" b="1" dirty="0">
                <a:solidFill>
                  <a:schemeClr val="accent2"/>
                </a:solidFill>
              </a:rPr>
              <a:t>)</a:t>
            </a:r>
          </a:p>
          <a:p>
            <a:pPr lvl="1"/>
            <a:r>
              <a:rPr lang="nl-NL" sz="1800" dirty="0">
                <a:solidFill>
                  <a:schemeClr val="accent2"/>
                </a:solidFill>
              </a:rPr>
              <a:t>Beleidsneutrale overzetting van het bestaande beleid onder de nieuwe systematiek.</a:t>
            </a:r>
          </a:p>
          <a:p>
            <a:pPr lvl="1"/>
            <a:r>
              <a:rPr lang="nl-NL" sz="1800" dirty="0">
                <a:solidFill>
                  <a:schemeClr val="accent2"/>
                </a:solidFill>
              </a:rPr>
              <a:t>Zeer kwetsbare gebouwen uitgesloten binnen de aandachtsgebieden voor brand, explosie en gifwolken.</a:t>
            </a:r>
          </a:p>
          <a:p>
            <a:pPr lvl="1"/>
            <a:r>
              <a:rPr lang="nl-NL" sz="1800" dirty="0">
                <a:solidFill>
                  <a:schemeClr val="tx2"/>
                </a:solidFill>
              </a:rPr>
              <a:t>Bestaande zeer kwetsbare gebouwen binnen brandaandachtsgebieden en explosieaandachtsgebieden zo veel als mogelijk weg te bestemmen wanneer (functie) wijzigingen plaatsvinden binnen deze gebouwen.</a:t>
            </a:r>
          </a:p>
          <a:p>
            <a:pPr lvl="1"/>
            <a:r>
              <a:rPr lang="nl-NL" sz="1800" dirty="0">
                <a:solidFill>
                  <a:schemeClr val="accent2"/>
                </a:solidFill>
              </a:rPr>
              <a:t>Geen kwantitatieve berekening kijkend naar oriëntatiewaarde voor groepsrisico. In plaats daarvan kwalitatief beoordeling voor het toelaten van verschillende typen kwetsbare gebouwen en locaties in aandachtsgebieden.</a:t>
            </a:r>
          </a:p>
          <a:p>
            <a:pPr lvl="1"/>
            <a:r>
              <a:rPr lang="nl-NL" sz="1800" dirty="0">
                <a:solidFill>
                  <a:schemeClr val="tx2"/>
                </a:solidFill>
              </a:rPr>
              <a:t>Voor (beperkt) kwetsbare gebouwen in het brandaandachtsgebied van transportroutes een zone van 30 meter aan weerszijden van de transportroutes moeten bouwkundige maatregelen worden getroffen bij een nieuwe ontwikkeling.</a:t>
            </a:r>
          </a:p>
          <a:p>
            <a:pPr lvl="1"/>
            <a:r>
              <a:rPr lang="nl-NL" sz="1800" dirty="0">
                <a:solidFill>
                  <a:schemeClr val="accent2"/>
                </a:solidFill>
              </a:rPr>
              <a:t>Terughoudend met toelaten nieuwe risicobronnen. In principe alleen toegelaten op industrieterreinen, mits de plaatsgebonden risicocontour 10-6 binnen de eigen terreingrens is gelegen.</a:t>
            </a:r>
          </a:p>
          <a:p>
            <a:pPr lvl="1"/>
            <a:r>
              <a:rPr lang="nl-NL" sz="1800" dirty="0">
                <a:solidFill>
                  <a:schemeClr val="accent2"/>
                </a:solidFill>
              </a:rPr>
              <a:t>Nieuwe risicobronnen zijn alleen toegestaan als zij noodzakelijk zijn voor de energietransitie of bedrijfsvoering. Daarbij moet de 10⁻⁶-risicocontour binnen de terreingrens blijven en mag geen brand- of explosieaandachtsgebied over woongebied of zeer kwetsbare gebouwen liggen.</a:t>
            </a:r>
          </a:p>
          <a:p>
            <a:pPr lvl="1"/>
            <a:endParaRPr lang="nl-NL" sz="1800" dirty="0">
              <a:solidFill>
                <a:schemeClr val="accent2"/>
              </a:solidFill>
            </a:endParaRPr>
          </a:p>
          <a:p>
            <a:pPr lvl="1"/>
            <a:endParaRPr lang="nl-NL" sz="1800" dirty="0">
              <a:solidFill>
                <a:schemeClr val="accent2"/>
              </a:solidFill>
            </a:endParaRPr>
          </a:p>
          <a:p>
            <a:pPr marL="457200" lvl="1" indent="0">
              <a:buNone/>
            </a:pPr>
            <a:endParaRPr lang="nl-NL" dirty="0">
              <a:solidFill>
                <a:schemeClr val="accent2"/>
              </a:solidFill>
            </a:endParaRPr>
          </a:p>
          <a:p>
            <a:pPr lvl="1"/>
            <a:endParaRPr lang="nl-NL" dirty="0">
              <a:solidFill>
                <a:schemeClr val="accent2"/>
              </a:solidFill>
            </a:endParaRPr>
          </a:p>
          <a:p>
            <a:pPr lvl="1"/>
            <a:endParaRPr lang="nl-NL" dirty="0">
              <a:solidFill>
                <a:schemeClr val="accent2"/>
              </a:solidFill>
            </a:endParaRPr>
          </a:p>
        </p:txBody>
      </p:sp>
      <p:pic>
        <p:nvPicPr>
          <p:cNvPr id="7" name="Graphic 6">
            <a:extLst>
              <a:ext uri="{FF2B5EF4-FFF2-40B4-BE49-F238E27FC236}">
                <a16:creationId xmlns:a16="http://schemas.microsoft.com/office/drawing/2014/main" id="{3C31E470-F419-E61E-DAEE-B96B783A53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BB91E2A8-6BE6-1739-3FE3-AD79930688ED}"/>
              </a:ext>
            </a:extLst>
          </p:cNvPr>
          <p:cNvSpPr txBox="1"/>
          <p:nvPr/>
        </p:nvSpPr>
        <p:spPr>
          <a:xfrm>
            <a:off x="7822995" y="7247487"/>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Wilt u meer weten? Bezoek dan de pagina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5"/>
              </a:rPr>
              <a:t>Over IPLO</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Blijf op de hoogte via onze nieuwsbrief: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6"/>
              </a:rPr>
              <a:t>IPLO Nieuws</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319271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D9DB0-BAEF-CFC6-5D37-2D2DA5EB3C1D}"/>
            </a:ext>
          </a:extLst>
        </p:cNvPr>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D1E5A9-50A9-4345-84F8-92A9736960F9}"/>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11</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E55FA43C-A8F9-5B1D-41CE-E32073F7AD0F}"/>
              </a:ext>
            </a:extLst>
          </p:cNvPr>
          <p:cNvSpPr>
            <a:spLocks noGrp="1"/>
          </p:cNvSpPr>
          <p:nvPr>
            <p:ph type="body" sz="quarter" idx="14"/>
          </p:nvPr>
        </p:nvSpPr>
        <p:spPr>
          <a:xfrm>
            <a:off x="463057" y="1022800"/>
            <a:ext cx="10899243" cy="4041169"/>
          </a:xfrm>
        </p:spPr>
        <p:txBody>
          <a:bodyPr/>
          <a:lstStyle/>
          <a:p>
            <a:pPr marL="457200" lvl="1" indent="0">
              <a:buNone/>
            </a:pPr>
            <a:endParaRPr lang="nl-NL" dirty="0">
              <a:solidFill>
                <a:schemeClr val="accent2"/>
              </a:solidFill>
            </a:endParaRPr>
          </a:p>
          <a:p>
            <a:pPr lvl="1"/>
            <a:endParaRPr lang="nl-NL" dirty="0">
              <a:solidFill>
                <a:schemeClr val="accent2"/>
              </a:solidFill>
            </a:endParaRPr>
          </a:p>
        </p:txBody>
      </p:sp>
      <p:pic>
        <p:nvPicPr>
          <p:cNvPr id="7" name="Graphic 6">
            <a:extLst>
              <a:ext uri="{FF2B5EF4-FFF2-40B4-BE49-F238E27FC236}">
                <a16:creationId xmlns:a16="http://schemas.microsoft.com/office/drawing/2014/main" id="{3CC5F866-1225-B174-22B1-D7DA6EAAD0B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C57A7D03-B98F-E510-2CFA-65024CC5ED9D}"/>
              </a:ext>
            </a:extLst>
          </p:cNvPr>
          <p:cNvSpPr txBox="1"/>
          <p:nvPr/>
        </p:nvSpPr>
        <p:spPr>
          <a:xfrm>
            <a:off x="7822995" y="7247487"/>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Wilt u meer weten? Bezoek dan de pagina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4"/>
              </a:rPr>
              <a:t>Over IPLO</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Blijf op de hoogte via onze nieuwsbrief: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5"/>
              </a:rPr>
              <a:t>IPLO Nieuws</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pic>
        <p:nvPicPr>
          <p:cNvPr id="5" name="Afbeelding 4">
            <a:extLst>
              <a:ext uri="{FF2B5EF4-FFF2-40B4-BE49-F238E27FC236}">
                <a16:creationId xmlns:a16="http://schemas.microsoft.com/office/drawing/2014/main" id="{59DFE117-094B-71E4-2F3C-55B9ACE8B0A5}"/>
              </a:ext>
            </a:extLst>
          </p:cNvPr>
          <p:cNvPicPr>
            <a:picLocks noChangeAspect="1"/>
          </p:cNvPicPr>
          <p:nvPr/>
        </p:nvPicPr>
        <p:blipFill>
          <a:blip r:embed="rId6"/>
          <a:stretch>
            <a:fillRect/>
          </a:stretch>
        </p:blipFill>
        <p:spPr>
          <a:xfrm>
            <a:off x="463057" y="122287"/>
            <a:ext cx="10991850" cy="6381750"/>
          </a:xfrm>
          <a:prstGeom prst="rect">
            <a:avLst/>
          </a:prstGeom>
        </p:spPr>
      </p:pic>
    </p:spTree>
    <p:extLst>
      <p:ext uri="{BB962C8B-B14F-4D97-AF65-F5344CB8AC3E}">
        <p14:creationId xmlns:p14="http://schemas.microsoft.com/office/powerpoint/2010/main" val="217102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DE8E-B76D-4C9C-38F9-5F75D9CEE68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45AC112-0E29-AD4F-F237-2FE8EEE4579D}"/>
              </a:ext>
            </a:extLst>
          </p:cNvPr>
          <p:cNvSpPr>
            <a:spLocks noGrp="1"/>
          </p:cNvSpPr>
          <p:nvPr>
            <p:ph type="ctrTitle"/>
          </p:nvPr>
        </p:nvSpPr>
        <p:spPr>
          <a:xfrm>
            <a:off x="571499" y="336544"/>
            <a:ext cx="9933215" cy="1372513"/>
          </a:xfrm>
        </p:spPr>
        <p:txBody>
          <a:bodyPr/>
          <a:lstStyle/>
          <a:p>
            <a:r>
              <a:rPr lang="nl-NL" dirty="0">
                <a:solidFill>
                  <a:schemeClr val="tx2"/>
                </a:solidFill>
              </a:rPr>
              <a:t>Voorbeelden van beleid EV </a:t>
            </a:r>
          </a:p>
        </p:txBody>
      </p:sp>
      <p:sp>
        <p:nvSpPr>
          <p:cNvPr id="6" name="Tijdelijke aanduiding voor dianummer 5">
            <a:extLst>
              <a:ext uri="{FF2B5EF4-FFF2-40B4-BE49-F238E27FC236}">
                <a16:creationId xmlns:a16="http://schemas.microsoft.com/office/drawing/2014/main" id="{E07FED6D-FFD0-9A35-6DA3-A8814201C8CE}"/>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12</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7771483C-2802-7C01-B83F-E89B40A791E6}"/>
              </a:ext>
            </a:extLst>
          </p:cNvPr>
          <p:cNvSpPr>
            <a:spLocks noGrp="1"/>
          </p:cNvSpPr>
          <p:nvPr>
            <p:ph type="body" sz="quarter" idx="14"/>
          </p:nvPr>
        </p:nvSpPr>
        <p:spPr>
          <a:xfrm>
            <a:off x="463057" y="1022800"/>
            <a:ext cx="10899243" cy="4041169"/>
          </a:xfrm>
        </p:spPr>
        <p:txBody>
          <a:bodyPr/>
          <a:lstStyle/>
          <a:p>
            <a:pPr lvl="1"/>
            <a:endParaRPr lang="nl-NL" dirty="0">
              <a:solidFill>
                <a:schemeClr val="accent2"/>
              </a:solidFill>
            </a:endParaRPr>
          </a:p>
          <a:p>
            <a:pPr lvl="1"/>
            <a:endParaRPr lang="nl-NL" dirty="0">
              <a:solidFill>
                <a:schemeClr val="accent2"/>
              </a:solidFill>
            </a:endParaRPr>
          </a:p>
        </p:txBody>
      </p:sp>
      <p:pic>
        <p:nvPicPr>
          <p:cNvPr id="7" name="Graphic 6">
            <a:extLst>
              <a:ext uri="{FF2B5EF4-FFF2-40B4-BE49-F238E27FC236}">
                <a16:creationId xmlns:a16="http://schemas.microsoft.com/office/drawing/2014/main" id="{20EF80B6-59FF-6080-62E2-AFD4BD8B04E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B5F1AFC9-F3A6-7EE1-9C56-3BE642262FCE}"/>
              </a:ext>
            </a:extLst>
          </p:cNvPr>
          <p:cNvSpPr txBox="1"/>
          <p:nvPr/>
        </p:nvSpPr>
        <p:spPr>
          <a:xfrm>
            <a:off x="7822995" y="7247487"/>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Wilt u meer weten? Bezoek dan de pagina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4"/>
              </a:rPr>
              <a:t>Over IPLO</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Blijf op de hoogte via onze nieuwsbrief: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5"/>
              </a:rPr>
              <a:t>IPLO Nieuws</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pic>
        <p:nvPicPr>
          <p:cNvPr id="5" name="Afbeelding 4">
            <a:extLst>
              <a:ext uri="{FF2B5EF4-FFF2-40B4-BE49-F238E27FC236}">
                <a16:creationId xmlns:a16="http://schemas.microsoft.com/office/drawing/2014/main" id="{4E9932C8-7A82-900F-52DC-BF43A920E94D}"/>
              </a:ext>
            </a:extLst>
          </p:cNvPr>
          <p:cNvPicPr>
            <a:picLocks noChangeAspect="1"/>
          </p:cNvPicPr>
          <p:nvPr/>
        </p:nvPicPr>
        <p:blipFill>
          <a:blip r:embed="rId6"/>
          <a:stretch>
            <a:fillRect/>
          </a:stretch>
        </p:blipFill>
        <p:spPr>
          <a:xfrm>
            <a:off x="614363" y="964818"/>
            <a:ext cx="9683524" cy="5678869"/>
          </a:xfrm>
          <a:prstGeom prst="rect">
            <a:avLst/>
          </a:prstGeom>
        </p:spPr>
      </p:pic>
    </p:spTree>
    <p:extLst>
      <p:ext uri="{BB962C8B-B14F-4D97-AF65-F5344CB8AC3E}">
        <p14:creationId xmlns:p14="http://schemas.microsoft.com/office/powerpoint/2010/main" val="353947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3AEA1-C521-1F07-F48B-965728B4AA22}"/>
            </a:ext>
          </a:extLst>
        </p:cNvPr>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A33F0C78-283E-6E3C-4D44-99840ACB1F97}"/>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13</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3D6A2AF2-18AF-27A4-A8A8-277360BCC993}"/>
              </a:ext>
            </a:extLst>
          </p:cNvPr>
          <p:cNvSpPr>
            <a:spLocks noGrp="1"/>
          </p:cNvSpPr>
          <p:nvPr>
            <p:ph type="body" sz="quarter" idx="14"/>
          </p:nvPr>
        </p:nvSpPr>
        <p:spPr>
          <a:xfrm>
            <a:off x="463057" y="1022800"/>
            <a:ext cx="10899243" cy="4041169"/>
          </a:xfrm>
        </p:spPr>
        <p:txBody>
          <a:bodyPr/>
          <a:lstStyle/>
          <a:p>
            <a:pPr lvl="1"/>
            <a:endParaRPr lang="nl-NL" dirty="0">
              <a:solidFill>
                <a:schemeClr val="accent2"/>
              </a:solidFill>
            </a:endParaRPr>
          </a:p>
          <a:p>
            <a:pPr lvl="1"/>
            <a:endParaRPr lang="nl-NL" dirty="0">
              <a:solidFill>
                <a:schemeClr val="accent2"/>
              </a:solidFill>
            </a:endParaRPr>
          </a:p>
        </p:txBody>
      </p:sp>
      <p:pic>
        <p:nvPicPr>
          <p:cNvPr id="7" name="Graphic 6">
            <a:extLst>
              <a:ext uri="{FF2B5EF4-FFF2-40B4-BE49-F238E27FC236}">
                <a16:creationId xmlns:a16="http://schemas.microsoft.com/office/drawing/2014/main" id="{5C523E1F-233C-E696-F070-E8FBF8B238B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9E62411A-436E-FFBA-C870-8F4B1FE88A2D}"/>
              </a:ext>
            </a:extLst>
          </p:cNvPr>
          <p:cNvSpPr txBox="1"/>
          <p:nvPr/>
        </p:nvSpPr>
        <p:spPr>
          <a:xfrm>
            <a:off x="7822995" y="7247487"/>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Wilt u meer weten? Bezoek dan de pagina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4"/>
              </a:rPr>
              <a:t>Over IPLO</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Blijf op de hoogte via onze nieuwsbrief: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5"/>
              </a:rPr>
              <a:t>IPLO Nieuws</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pic>
        <p:nvPicPr>
          <p:cNvPr id="5" name="Afbeelding 4">
            <a:extLst>
              <a:ext uri="{FF2B5EF4-FFF2-40B4-BE49-F238E27FC236}">
                <a16:creationId xmlns:a16="http://schemas.microsoft.com/office/drawing/2014/main" id="{03FC7E33-7152-4DDD-8952-5C6872D4A664}"/>
              </a:ext>
            </a:extLst>
          </p:cNvPr>
          <p:cNvPicPr>
            <a:picLocks noChangeAspect="1"/>
          </p:cNvPicPr>
          <p:nvPr/>
        </p:nvPicPr>
        <p:blipFill>
          <a:blip r:embed="rId6"/>
          <a:stretch>
            <a:fillRect/>
          </a:stretch>
        </p:blipFill>
        <p:spPr>
          <a:xfrm>
            <a:off x="1778000" y="0"/>
            <a:ext cx="8636000" cy="6858000"/>
          </a:xfrm>
          <a:prstGeom prst="rect">
            <a:avLst/>
          </a:prstGeom>
        </p:spPr>
      </p:pic>
    </p:spTree>
    <p:extLst>
      <p:ext uri="{BB962C8B-B14F-4D97-AF65-F5344CB8AC3E}">
        <p14:creationId xmlns:p14="http://schemas.microsoft.com/office/powerpoint/2010/main" val="416461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a:xfrm>
            <a:off x="1375182" y="3935514"/>
            <a:ext cx="9819856" cy="1325585"/>
          </a:xfrm>
        </p:spPr>
        <p:txBody>
          <a:bodyPr>
            <a:normAutofit fontScale="90000"/>
          </a:bodyPr>
          <a:lstStyle/>
          <a:p>
            <a:r>
              <a:rPr lang="nl-NL" dirty="0"/>
              <a:t>Dank voor uw aandacht!</a:t>
            </a:r>
          </a:p>
        </p:txBody>
      </p:sp>
    </p:spTree>
    <p:extLst>
      <p:ext uri="{BB962C8B-B14F-4D97-AF65-F5344CB8AC3E}">
        <p14:creationId xmlns:p14="http://schemas.microsoft.com/office/powerpoint/2010/main" val="23923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dirty="0"/>
              <a:t>Inhoud</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4148010"/>
          </a:xfrm>
        </p:spPr>
        <p:txBody>
          <a:bodyPr>
            <a:normAutofit/>
          </a:bodyPr>
          <a:lstStyle/>
          <a:p>
            <a:pPr marL="342900" indent="-342900">
              <a:buFont typeface="Arial" panose="020B0604020202020204" pitchFamily="34" charset="0"/>
              <a:buChar char="•"/>
            </a:pPr>
            <a:r>
              <a:rPr lang="nl-NL" dirty="0"/>
              <a:t>Grondslag voor EV-regels in het omgevingsplan</a:t>
            </a:r>
          </a:p>
          <a:p>
            <a:pPr marL="800100" lvl="1" indent="-342900">
              <a:buFont typeface="Arial" panose="020B0604020202020204" pitchFamily="34" charset="0"/>
              <a:buChar char="•"/>
            </a:pPr>
            <a:r>
              <a:rPr lang="nl-NL" dirty="0">
                <a:solidFill>
                  <a:schemeClr val="accent1"/>
                </a:solidFill>
              </a:rPr>
              <a:t>Doelen / taken en bevoegdheden</a:t>
            </a:r>
          </a:p>
          <a:p>
            <a:pPr marL="800100" lvl="1" indent="-342900">
              <a:buFont typeface="Arial" panose="020B0604020202020204" pitchFamily="34" charset="0"/>
              <a:buChar char="•"/>
            </a:pPr>
            <a:r>
              <a:rPr kumimoji="0" lang="nl-NL" b="0" i="0" u="none" strike="noStrike" kern="1200" cap="none" spc="0" normalizeH="0" baseline="0" noProof="0" dirty="0">
                <a:ln>
                  <a:noFill/>
                </a:ln>
                <a:solidFill>
                  <a:srgbClr val="35577E"/>
                </a:solidFill>
                <a:effectLst/>
                <a:uLnTx/>
                <a:uFillTx/>
                <a:latin typeface="Asap SemiBold"/>
                <a:ea typeface="+mj-ea"/>
                <a:cs typeface="+mj-cs"/>
              </a:rPr>
              <a:t>Evenwichtige toedeling van functies aan locaties</a:t>
            </a:r>
          </a:p>
          <a:p>
            <a:pPr marL="800100" lvl="1" indent="-342900">
              <a:buFont typeface="Arial" panose="020B0604020202020204" pitchFamily="34" charset="0"/>
              <a:buChar char="•"/>
            </a:pPr>
            <a:r>
              <a:rPr lang="nl-NL" dirty="0">
                <a:solidFill>
                  <a:schemeClr val="accent1"/>
                </a:solidFill>
              </a:rPr>
              <a:t>Waarborgen van veiligheid</a:t>
            </a:r>
          </a:p>
          <a:p>
            <a:pPr marL="800100" lvl="1" indent="-342900">
              <a:buFont typeface="Arial" panose="020B0604020202020204" pitchFamily="34" charset="0"/>
              <a:buChar char="•"/>
            </a:pPr>
            <a:r>
              <a:rPr lang="nl-NL" dirty="0">
                <a:solidFill>
                  <a:schemeClr val="accent1"/>
                </a:solidFill>
              </a:rPr>
              <a:t>Instructieregels</a:t>
            </a:r>
            <a:endParaRPr lang="nl-NL" dirty="0"/>
          </a:p>
          <a:p>
            <a:pPr marL="342900" indent="-342900">
              <a:buFont typeface="Arial" panose="020B0604020202020204" pitchFamily="34" charset="0"/>
              <a:buChar char="•"/>
            </a:pPr>
            <a:r>
              <a:rPr lang="nl-NL" dirty="0"/>
              <a:t>Gemeentelijke beleidsvrijheid + opdracht</a:t>
            </a:r>
          </a:p>
          <a:p>
            <a:pPr marL="800100" lvl="1" indent="-342900">
              <a:buFont typeface="Arial" panose="020B0604020202020204" pitchFamily="34" charset="0"/>
              <a:buChar char="•"/>
            </a:pPr>
            <a:r>
              <a:rPr lang="nl-NL" dirty="0">
                <a:solidFill>
                  <a:schemeClr val="accent1"/>
                </a:solidFill>
              </a:rPr>
              <a:t>Van ambitie naar keuzes in het omgevingsplan</a:t>
            </a:r>
            <a:endParaRPr lang="nl-NL" dirty="0"/>
          </a:p>
          <a:p>
            <a:pPr marL="342900" indent="-342900">
              <a:buFont typeface="Arial" panose="020B0604020202020204" pitchFamily="34" charset="0"/>
              <a:buChar char="•"/>
            </a:pPr>
            <a:r>
              <a:rPr lang="nl-NL" dirty="0"/>
              <a:t>Voorbeeld van beleid EV </a:t>
            </a:r>
          </a:p>
        </p:txBody>
      </p:sp>
    </p:spTree>
    <p:extLst>
      <p:ext uri="{BB962C8B-B14F-4D97-AF65-F5344CB8AC3E}">
        <p14:creationId xmlns:p14="http://schemas.microsoft.com/office/powerpoint/2010/main" val="74728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DC3CE-C0F0-1CB5-5C67-7813DAB7D5E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AF278ED-8B6C-21CD-5BD7-A7F05F369BF2}"/>
              </a:ext>
            </a:extLst>
          </p:cNvPr>
          <p:cNvSpPr>
            <a:spLocks noGrp="1"/>
          </p:cNvSpPr>
          <p:nvPr>
            <p:ph type="ctrTitle"/>
          </p:nvPr>
        </p:nvSpPr>
        <p:spPr>
          <a:xfrm>
            <a:off x="571499" y="142419"/>
            <a:ext cx="10695215" cy="1372513"/>
          </a:xfrm>
        </p:spPr>
        <p:txBody>
          <a:bodyPr/>
          <a:lstStyle/>
          <a:p>
            <a:r>
              <a:rPr lang="nl-NL" dirty="0">
                <a:solidFill>
                  <a:schemeClr val="tx2"/>
                </a:solidFill>
              </a:rPr>
              <a:t>Grondslag voor EV regels in het omgevingsplan</a:t>
            </a:r>
          </a:p>
        </p:txBody>
      </p:sp>
      <p:sp>
        <p:nvSpPr>
          <p:cNvPr id="6" name="Tijdelijke aanduiding voor dianummer 5">
            <a:extLst>
              <a:ext uri="{FF2B5EF4-FFF2-40B4-BE49-F238E27FC236}">
                <a16:creationId xmlns:a16="http://schemas.microsoft.com/office/drawing/2014/main" id="{26B342B5-832F-7A30-0ECB-062D4DE0A121}"/>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3</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7239E57E-A34E-6A39-67AC-2D75964F5D9B}"/>
              </a:ext>
            </a:extLst>
          </p:cNvPr>
          <p:cNvSpPr>
            <a:spLocks noGrp="1"/>
          </p:cNvSpPr>
          <p:nvPr>
            <p:ph type="body" sz="quarter" idx="14"/>
          </p:nvPr>
        </p:nvSpPr>
        <p:spPr>
          <a:xfrm>
            <a:off x="571499" y="1514932"/>
            <a:ext cx="10899243" cy="4041169"/>
          </a:xfrm>
        </p:spPr>
        <p:txBody>
          <a:bodyPr/>
          <a:lstStyle/>
          <a:p>
            <a:pPr marL="0" indent="0">
              <a:lnSpc>
                <a:spcPct val="90000"/>
              </a:lnSpc>
              <a:buNone/>
            </a:pPr>
            <a:r>
              <a:rPr lang="nl-NL" dirty="0">
                <a:solidFill>
                  <a:schemeClr val="tx2"/>
                </a:solidFill>
              </a:rPr>
              <a:t>Doelen:</a:t>
            </a:r>
          </a:p>
          <a:p>
            <a:pPr>
              <a:lnSpc>
                <a:spcPct val="90000"/>
              </a:lnSpc>
            </a:pPr>
            <a:r>
              <a:rPr lang="nl-NL" dirty="0">
                <a:solidFill>
                  <a:schemeClr val="tx2"/>
                </a:solidFill>
              </a:rPr>
              <a:t>het bereiken en in stand houden van een veilige en gezonde fysieke leefomgeving en het </a:t>
            </a:r>
          </a:p>
          <a:p>
            <a:pPr>
              <a:lnSpc>
                <a:spcPct val="90000"/>
              </a:lnSpc>
            </a:pPr>
            <a:r>
              <a:rPr lang="nl-NL" dirty="0">
                <a:solidFill>
                  <a:schemeClr val="tx2"/>
                </a:solidFill>
              </a:rPr>
              <a:t>doelmatig beheren, gebruiken en ontwikkelen van de fysieke leefomgeving. </a:t>
            </a:r>
          </a:p>
          <a:p>
            <a:pPr marL="0" indent="0">
              <a:lnSpc>
                <a:spcPct val="90000"/>
              </a:lnSpc>
              <a:buNone/>
            </a:pPr>
            <a:br>
              <a:rPr lang="nl-NL" dirty="0">
                <a:solidFill>
                  <a:schemeClr val="tx2"/>
                </a:solidFill>
              </a:rPr>
            </a:br>
            <a:r>
              <a:rPr lang="nl-NL" dirty="0">
                <a:solidFill>
                  <a:schemeClr val="tx2"/>
                </a:solidFill>
              </a:rPr>
              <a:t>Artikel 2.1 Ow (uitoefening taken en bevoegdheden)</a:t>
            </a:r>
          </a:p>
          <a:p>
            <a:pPr marL="0" indent="0">
              <a:lnSpc>
                <a:spcPct val="90000"/>
              </a:lnSpc>
              <a:buNone/>
            </a:pPr>
            <a:r>
              <a:rPr lang="nl-NL" dirty="0">
                <a:solidFill>
                  <a:schemeClr val="tx2"/>
                </a:solidFill>
              </a:rPr>
              <a:t>Bestuursorganen hebben gezamenlijk de taak om regels te stellen met oog op:</a:t>
            </a:r>
          </a:p>
          <a:p>
            <a:pPr lvl="1">
              <a:lnSpc>
                <a:spcPct val="90000"/>
              </a:lnSpc>
            </a:pPr>
            <a:r>
              <a:rPr lang="nl-NL" dirty="0">
                <a:solidFill>
                  <a:schemeClr val="tx2"/>
                </a:solidFill>
              </a:rPr>
              <a:t>een evenwichtige toedeling van functies aan locaties.</a:t>
            </a:r>
          </a:p>
          <a:p>
            <a:pPr lvl="1">
              <a:lnSpc>
                <a:spcPct val="90000"/>
              </a:lnSpc>
            </a:pPr>
            <a:r>
              <a:rPr lang="nl-NL" dirty="0">
                <a:solidFill>
                  <a:schemeClr val="tx2"/>
                </a:solidFill>
              </a:rPr>
              <a:t>…</a:t>
            </a:r>
          </a:p>
          <a:p>
            <a:pPr lvl="1">
              <a:lnSpc>
                <a:spcPct val="90000"/>
              </a:lnSpc>
            </a:pPr>
            <a:r>
              <a:rPr lang="nl-NL" dirty="0">
                <a:solidFill>
                  <a:schemeClr val="tx2"/>
                </a:solidFill>
              </a:rPr>
              <a:t>de veiligheid te waarborgen</a:t>
            </a:r>
          </a:p>
          <a:p>
            <a:pPr lvl="1">
              <a:lnSpc>
                <a:spcPct val="90000"/>
              </a:lnSpc>
            </a:pPr>
            <a:r>
              <a:rPr lang="nl-NL" dirty="0">
                <a:solidFill>
                  <a:schemeClr val="tx2"/>
                </a:solidFill>
              </a:rPr>
              <a:t>…</a:t>
            </a:r>
          </a:p>
          <a:p>
            <a:pPr marL="0" indent="0">
              <a:lnSpc>
                <a:spcPct val="90000"/>
              </a:lnSpc>
              <a:buNone/>
            </a:pPr>
            <a:r>
              <a:rPr lang="nl-NL" dirty="0">
                <a:solidFill>
                  <a:schemeClr val="tx2"/>
                </a:solidFill>
              </a:rPr>
              <a:t>Artikel 4.2 Ow (toedeling van functies aan locaties)</a:t>
            </a:r>
          </a:p>
          <a:p>
            <a:pPr>
              <a:lnSpc>
                <a:spcPct val="90000"/>
              </a:lnSpc>
            </a:pPr>
            <a:r>
              <a:rPr lang="nl-NL" dirty="0">
                <a:solidFill>
                  <a:schemeClr val="tx2"/>
                </a:solidFill>
              </a:rPr>
              <a:t>Het omgevingsplan bevat voor het gehele grondgebied van de gemeente in ieder geval de regels die nodig zijn met het oog op een evenwichtige toedeling van functies aan locaties.</a:t>
            </a:r>
          </a:p>
          <a:p>
            <a:pPr marL="0" indent="0">
              <a:lnSpc>
                <a:spcPct val="90000"/>
              </a:lnSpc>
              <a:buNone/>
            </a:pPr>
            <a:endParaRPr lang="nl-NL" dirty="0"/>
          </a:p>
        </p:txBody>
      </p:sp>
      <p:pic>
        <p:nvPicPr>
          <p:cNvPr id="7" name="Graphic 6">
            <a:extLst>
              <a:ext uri="{FF2B5EF4-FFF2-40B4-BE49-F238E27FC236}">
                <a16:creationId xmlns:a16="http://schemas.microsoft.com/office/drawing/2014/main" id="{4F9354D8-D2D1-3C61-89F9-0C87ADACBC4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Tree>
    <p:extLst>
      <p:ext uri="{BB962C8B-B14F-4D97-AF65-F5344CB8AC3E}">
        <p14:creationId xmlns:p14="http://schemas.microsoft.com/office/powerpoint/2010/main" val="69699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DC3CE-C0F0-1CB5-5C67-7813DAB7D5E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AF278ED-8B6C-21CD-5BD7-A7F05F369BF2}"/>
              </a:ext>
            </a:extLst>
          </p:cNvPr>
          <p:cNvSpPr>
            <a:spLocks noGrp="1"/>
          </p:cNvSpPr>
          <p:nvPr>
            <p:ph type="ctrTitle"/>
          </p:nvPr>
        </p:nvSpPr>
        <p:spPr>
          <a:xfrm>
            <a:off x="571499" y="336544"/>
            <a:ext cx="9933215" cy="1372513"/>
          </a:xfrm>
        </p:spPr>
        <p:txBody>
          <a:bodyPr/>
          <a:lstStyle/>
          <a:p>
            <a:r>
              <a:rPr lang="nl-NL" dirty="0">
                <a:solidFill>
                  <a:schemeClr val="tx2"/>
                </a:solidFill>
              </a:rPr>
              <a:t>Evenwichtige toedeling van functies aan locaties</a:t>
            </a:r>
            <a:br>
              <a:rPr lang="nl-NL" dirty="0"/>
            </a:br>
            <a:endParaRPr lang="nl-NL" dirty="0"/>
          </a:p>
        </p:txBody>
      </p:sp>
      <p:sp>
        <p:nvSpPr>
          <p:cNvPr id="6" name="Tijdelijke aanduiding voor dianummer 5">
            <a:extLst>
              <a:ext uri="{FF2B5EF4-FFF2-40B4-BE49-F238E27FC236}">
                <a16:creationId xmlns:a16="http://schemas.microsoft.com/office/drawing/2014/main" id="{26B342B5-832F-7A30-0ECB-062D4DE0A121}"/>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4</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7239E57E-A34E-6A39-67AC-2D75964F5D9B}"/>
              </a:ext>
            </a:extLst>
          </p:cNvPr>
          <p:cNvSpPr>
            <a:spLocks noGrp="1"/>
          </p:cNvSpPr>
          <p:nvPr>
            <p:ph type="body" sz="quarter" idx="14"/>
          </p:nvPr>
        </p:nvSpPr>
        <p:spPr>
          <a:xfrm>
            <a:off x="571499" y="1709057"/>
            <a:ext cx="10899243" cy="4041169"/>
          </a:xfrm>
        </p:spPr>
        <p:txBody>
          <a:bodyPr/>
          <a:lstStyle/>
          <a:p>
            <a:pPr>
              <a:lnSpc>
                <a:spcPct val="90000"/>
              </a:lnSpc>
            </a:pPr>
            <a:r>
              <a:rPr lang="nl-NL" dirty="0">
                <a:solidFill>
                  <a:schemeClr val="tx2"/>
                </a:solidFill>
              </a:rPr>
              <a:t>Alle regels in het omgevingsplan samen zorgen voor een evenwichtige toedeling van functies aan locaties.</a:t>
            </a:r>
          </a:p>
          <a:p>
            <a:pPr>
              <a:lnSpc>
                <a:spcPct val="90000"/>
              </a:lnSpc>
            </a:pPr>
            <a:r>
              <a:rPr lang="nl-NL" dirty="0">
                <a:solidFill>
                  <a:schemeClr val="tx2"/>
                </a:solidFill>
              </a:rPr>
              <a:t>Evenwichtig toedelen betekent een locatiegerichte benadering waarbij de gemeente de schaarse ruimte binnen de fysieke leefomgeving op een zo goed mogelijke wijze verdeeld, inricht en benut.</a:t>
            </a:r>
          </a:p>
        </p:txBody>
      </p:sp>
      <p:pic>
        <p:nvPicPr>
          <p:cNvPr id="7" name="Graphic 6">
            <a:extLst>
              <a:ext uri="{FF2B5EF4-FFF2-40B4-BE49-F238E27FC236}">
                <a16:creationId xmlns:a16="http://schemas.microsoft.com/office/drawing/2014/main" id="{4F9354D8-D2D1-3C61-89F9-0C87ADACBC4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DB8C12BF-F7F7-CD13-ABAE-2DC369312460}"/>
              </a:ext>
            </a:extLst>
          </p:cNvPr>
          <p:cNvSpPr txBox="1"/>
          <p:nvPr/>
        </p:nvSpPr>
        <p:spPr>
          <a:xfrm>
            <a:off x="7822995" y="7247487"/>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Wilt u meer weten? Bezoek dan de pagina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4"/>
              </a:rPr>
              <a:t>Over IPLO</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Blijf op de hoogte via onze nieuwsbrief: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5"/>
              </a:rPr>
              <a:t>IPLO Nieuws</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
        <p:nvSpPr>
          <p:cNvPr id="2" name="Tekstvak 1">
            <a:extLst>
              <a:ext uri="{FF2B5EF4-FFF2-40B4-BE49-F238E27FC236}">
                <a16:creationId xmlns:a16="http://schemas.microsoft.com/office/drawing/2014/main" id="{A7DF51C1-B9EB-FB49-4C82-9B1FB0DB0937}"/>
              </a:ext>
            </a:extLst>
          </p:cNvPr>
          <p:cNvSpPr txBox="1"/>
          <p:nvPr/>
        </p:nvSpPr>
        <p:spPr>
          <a:xfrm>
            <a:off x="159453" y="3206318"/>
            <a:ext cx="1213757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tx2"/>
                </a:solidFill>
                <a:effectLst/>
                <a:uLnTx/>
                <a:uFillTx/>
                <a:latin typeface="Asap"/>
                <a:ea typeface="+mn-ea"/>
                <a:cs typeface="+mn-cs"/>
              </a:rPr>
              <a:t>Voorbeeld: </a:t>
            </a:r>
            <a:br>
              <a:rPr kumimoji="0" lang="nl-NL" sz="1800" b="0" i="0" u="none" strike="noStrike" kern="1200" cap="none" spc="0" normalizeH="0" baseline="0" noProof="0" dirty="0">
                <a:ln>
                  <a:noFill/>
                </a:ln>
                <a:solidFill>
                  <a:schemeClr val="tx2"/>
                </a:solidFill>
                <a:effectLst/>
                <a:uLnTx/>
                <a:uFillTx/>
                <a:latin typeface="Asap"/>
                <a:ea typeface="+mn-ea"/>
                <a:cs typeface="+mn-cs"/>
              </a:rPr>
            </a:br>
            <a:r>
              <a:rPr kumimoji="0" lang="nl-NL" sz="1800" b="0" i="0" u="none" strike="noStrike" kern="1200" cap="none" spc="0" normalizeH="0" baseline="0" noProof="0" dirty="0">
                <a:ln>
                  <a:noFill/>
                </a:ln>
                <a:solidFill>
                  <a:schemeClr val="tx2"/>
                </a:solidFill>
                <a:effectLst/>
                <a:uLnTx/>
                <a:uFillTx/>
                <a:latin typeface="Asap"/>
                <a:ea typeface="+mn-ea"/>
                <a:cs typeface="+mn-cs"/>
              </a:rPr>
              <a:t>Zo kan een gemeente met het oog op het waarborgen van de veiligheid sturen op het al dan niet toelaten van zeer kwetsbare gebouwen zoals woningen, scholen en ziekenhuizen, in de nabijheid van risicobronnen (bijvoorbeeld een risicovolle inrichting, buisleiding of transportroute voor gevaarlijke stoffen).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chemeClr val="tx2"/>
                </a:solidFill>
                <a:effectLst/>
                <a:uLnTx/>
                <a:uFillTx/>
                <a:latin typeface="Asap"/>
                <a:ea typeface="+mn-ea"/>
                <a:cs typeface="+mn-cs"/>
              </a:rPr>
              <a:t>De gemeente moet zorgvuldig beoordelen wat een verantwoorde en veilige locatie is voor een functie of activiteit. </a:t>
            </a:r>
            <a:r>
              <a:rPr kumimoji="0" lang="nl-NL" sz="1800" b="0" i="0" u="none" strike="noStrike" kern="1200" cap="none" spc="0" normalizeH="0" baseline="0" noProof="0" dirty="0">
                <a:ln>
                  <a:noFill/>
                </a:ln>
                <a:solidFill>
                  <a:schemeClr val="tx2"/>
                </a:solidFill>
                <a:effectLst/>
                <a:uLnTx/>
                <a:uFillTx/>
                <a:latin typeface="Asap"/>
                <a:ea typeface="+mn-ea"/>
                <a:cs typeface="+mn-cs"/>
              </a:rPr>
              <a:t>Daarbij weegt het bevoegd gezag het belang van externe veiligheid samen met andere belangen.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chemeClr val="tx2"/>
              </a:solidFill>
              <a:latin typeface="Asap"/>
            </a:endParaRPr>
          </a:p>
          <a:p>
            <a:pPr>
              <a:defRPr/>
            </a:pPr>
            <a:r>
              <a:rPr lang="nl-NL" dirty="0">
                <a:solidFill>
                  <a:schemeClr val="tx2"/>
                </a:solidFill>
              </a:rPr>
              <a:t> </a:t>
            </a:r>
            <a:r>
              <a:rPr lang="nl-NL" i="1" dirty="0">
                <a:solidFill>
                  <a:srgbClr val="FF0000"/>
                </a:solidFill>
              </a:rPr>
              <a:t>De instructieregels uit § 5.1.2. Waarborgen van de veiligheid geven mede invulling aan het evenwichtige toedelen van functies aan locaties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chemeClr val="tx2"/>
              </a:solidFill>
              <a:effectLst/>
              <a:uLnTx/>
              <a:uFillTx/>
              <a:latin typeface="Asap"/>
              <a:ea typeface="+mn-ea"/>
              <a:cs typeface="+mn-cs"/>
            </a:endParaRPr>
          </a:p>
        </p:txBody>
      </p:sp>
    </p:spTree>
    <p:extLst>
      <p:ext uri="{BB962C8B-B14F-4D97-AF65-F5344CB8AC3E}">
        <p14:creationId xmlns:p14="http://schemas.microsoft.com/office/powerpoint/2010/main" val="368031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C3099-0933-AE47-9B8D-F56A22DE2085}"/>
              </a:ext>
            </a:extLst>
          </p:cNvPr>
          <p:cNvSpPr>
            <a:spLocks noGrp="1"/>
          </p:cNvSpPr>
          <p:nvPr>
            <p:ph type="ctrTitle"/>
          </p:nvPr>
        </p:nvSpPr>
        <p:spPr/>
        <p:txBody>
          <a:bodyPr/>
          <a:lstStyle/>
          <a:p>
            <a:r>
              <a:rPr lang="nl-NL" sz="3200" dirty="0">
                <a:solidFill>
                  <a:schemeClr val="tx2"/>
                </a:solidFill>
              </a:rPr>
              <a:t>Instructieregels § 5.1.2. Waarborgen van de veiligheid</a:t>
            </a:r>
            <a:br>
              <a:rPr lang="nl-NL" dirty="0">
                <a:solidFill>
                  <a:schemeClr val="tx2"/>
                </a:solidFill>
              </a:rPr>
            </a:br>
            <a:br>
              <a:rPr lang="nl-NL" dirty="0">
                <a:solidFill>
                  <a:schemeClr val="tx2"/>
                </a:solidFill>
              </a:rPr>
            </a:br>
            <a:br>
              <a:rPr lang="nl-NL" dirty="0"/>
            </a:br>
            <a:endParaRPr lang="nl-NL" dirty="0"/>
          </a:p>
        </p:txBody>
      </p:sp>
      <p:sp>
        <p:nvSpPr>
          <p:cNvPr id="3" name="Tijdelijke aanduiding voor dianummer 2">
            <a:extLst>
              <a:ext uri="{FF2B5EF4-FFF2-40B4-BE49-F238E27FC236}">
                <a16:creationId xmlns:a16="http://schemas.microsoft.com/office/drawing/2014/main" id="{70F790E2-9516-719D-3CAD-6E923400C3AE}"/>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5</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Tijdelijke aanduiding voor tekst 3">
            <a:extLst>
              <a:ext uri="{FF2B5EF4-FFF2-40B4-BE49-F238E27FC236}">
                <a16:creationId xmlns:a16="http://schemas.microsoft.com/office/drawing/2014/main" id="{379174C6-2976-FFD5-6D23-B92BDA44202B}"/>
              </a:ext>
            </a:extLst>
          </p:cNvPr>
          <p:cNvSpPr>
            <a:spLocks noGrp="1"/>
          </p:cNvSpPr>
          <p:nvPr>
            <p:ph type="body" sz="quarter" idx="13"/>
          </p:nvPr>
        </p:nvSpPr>
        <p:spPr/>
        <p:txBody>
          <a:bodyPr/>
          <a:lstStyle/>
          <a:p>
            <a:pPr marL="0" indent="0">
              <a:buNone/>
            </a:pPr>
            <a:r>
              <a:rPr lang="nl-NL" dirty="0">
                <a:solidFill>
                  <a:schemeClr val="accent2"/>
                </a:solidFill>
              </a:rPr>
              <a:t>Van toepassing:</a:t>
            </a:r>
          </a:p>
          <a:p>
            <a:pPr lvl="1"/>
            <a:r>
              <a:rPr lang="nl-NL" dirty="0">
                <a:solidFill>
                  <a:schemeClr val="accent2"/>
                </a:solidFill>
              </a:rPr>
              <a:t>bij het toelaten van milieubelastende activiteiten (aangewezen in bijlage VII, Bkl).</a:t>
            </a:r>
          </a:p>
          <a:p>
            <a:pPr lvl="1"/>
            <a:r>
              <a:rPr lang="nl-NL" dirty="0">
                <a:solidFill>
                  <a:schemeClr val="accent2"/>
                </a:solidFill>
              </a:rPr>
              <a:t>bij het toelaten van beperkt kwetsbare, kwetsbare en zeer kwetsbare gebouwen en beperkt kwetsbare en kwetsbare locaties binnen de invloedssfeer van deze milieubelastende activiteiten.</a:t>
            </a:r>
            <a:endParaRPr lang="nl-NL" dirty="0">
              <a:solidFill>
                <a:schemeClr val="tx2"/>
              </a:solidFill>
            </a:endParaRPr>
          </a:p>
          <a:p>
            <a:pPr marL="0" indent="0">
              <a:buNone/>
            </a:pPr>
            <a:endParaRPr lang="nl-NL" b="1" dirty="0">
              <a:solidFill>
                <a:schemeClr val="tx2"/>
              </a:solidFill>
            </a:endParaRPr>
          </a:p>
          <a:p>
            <a:pPr marL="0" indent="0">
              <a:buNone/>
            </a:pPr>
            <a:r>
              <a:rPr lang="nl-NL" b="1" dirty="0">
                <a:solidFill>
                  <a:schemeClr val="tx2"/>
                </a:solidFill>
              </a:rPr>
              <a:t>Veiligheid te waarborgen </a:t>
            </a:r>
          </a:p>
          <a:p>
            <a:pPr marL="0" indent="0">
              <a:buNone/>
            </a:pPr>
            <a:r>
              <a:rPr lang="nl-NL" dirty="0">
                <a:solidFill>
                  <a:schemeClr val="tx2"/>
                </a:solidFill>
              </a:rPr>
              <a:t>Algemene geldende bepaling artikel 5.2 BKL</a:t>
            </a:r>
            <a:br>
              <a:rPr lang="nl-NL" dirty="0">
                <a:solidFill>
                  <a:schemeClr val="tx2"/>
                </a:solidFill>
              </a:rPr>
            </a:br>
            <a:r>
              <a:rPr lang="nl-NL" dirty="0">
                <a:solidFill>
                  <a:schemeClr val="tx2"/>
                </a:solidFill>
              </a:rPr>
              <a:t>In een omgevingsplan wordt voor risico’s van branden, rampen en crises als bedoeld in </a:t>
            </a:r>
            <a:r>
              <a:rPr lang="nl-NL" u="sng" dirty="0">
                <a:solidFill>
                  <a:schemeClr val="tx2"/>
                </a:solidFill>
                <a:hlinkClick r:id="rId2">
                  <a:extLst>
                    <a:ext uri="{A12FA001-AC4F-418D-AE19-62706E023703}">
                      <ahyp:hlinkClr xmlns:ahyp="http://schemas.microsoft.com/office/drawing/2018/hyperlinkcolor" val="tx"/>
                    </a:ext>
                  </a:extLst>
                </a:hlinkClick>
              </a:rPr>
              <a:t>artikel 10, onder a en b, van de Wet veiligheidsregio’s</a:t>
            </a:r>
            <a:r>
              <a:rPr lang="nl-NL" dirty="0">
                <a:solidFill>
                  <a:schemeClr val="tx2"/>
                </a:solidFill>
              </a:rPr>
              <a:t>, rekening gehouden met het belang van:</a:t>
            </a:r>
          </a:p>
          <a:p>
            <a:r>
              <a:rPr lang="nl-NL" b="1" dirty="0">
                <a:solidFill>
                  <a:schemeClr val="tx2"/>
                </a:solidFill>
              </a:rPr>
              <a:t>a. </a:t>
            </a:r>
            <a:r>
              <a:rPr lang="nl-NL" dirty="0">
                <a:solidFill>
                  <a:schemeClr val="tx2"/>
                </a:solidFill>
              </a:rPr>
              <a:t>het voorkomen, beperken en bestrijden daarvan;</a:t>
            </a:r>
          </a:p>
          <a:p>
            <a:r>
              <a:rPr lang="nl-NL" b="1" dirty="0">
                <a:solidFill>
                  <a:schemeClr val="tx2"/>
                </a:solidFill>
              </a:rPr>
              <a:t>b.</a:t>
            </a:r>
            <a:r>
              <a:rPr lang="nl-NL" dirty="0">
                <a:solidFill>
                  <a:schemeClr val="tx2"/>
                </a:solidFill>
              </a:rPr>
              <a:t>de mogelijkheden voor personen om zich daarbij in veiligheid te brengen; en</a:t>
            </a:r>
          </a:p>
          <a:p>
            <a:r>
              <a:rPr lang="nl-NL" b="1" dirty="0">
                <a:solidFill>
                  <a:schemeClr val="tx2"/>
                </a:solidFill>
              </a:rPr>
              <a:t>c.</a:t>
            </a:r>
            <a:r>
              <a:rPr lang="nl-NL" dirty="0">
                <a:solidFill>
                  <a:schemeClr val="tx2"/>
                </a:solidFill>
              </a:rPr>
              <a:t>de geneeskundige hulpverlening, bedoeld in </a:t>
            </a:r>
            <a:r>
              <a:rPr lang="nl-NL" u="sng" dirty="0">
                <a:solidFill>
                  <a:schemeClr val="tx2"/>
                </a:solidFill>
                <a:hlinkClick r:id="rId3">
                  <a:extLst>
                    <a:ext uri="{A12FA001-AC4F-418D-AE19-62706E023703}">
                      <ahyp:hlinkClr xmlns:ahyp="http://schemas.microsoft.com/office/drawing/2018/hyperlinkcolor" val="tx"/>
                    </a:ext>
                  </a:extLst>
                </a:hlinkClick>
              </a:rPr>
              <a:t>artikel 1 van die wet</a:t>
            </a:r>
            <a:r>
              <a:rPr lang="nl-NL" dirty="0">
                <a:solidFill>
                  <a:schemeClr val="tx2"/>
                </a:solidFill>
              </a:rPr>
              <a:t>.</a:t>
            </a:r>
          </a:p>
          <a:p>
            <a:endParaRPr lang="nl-NL" b="1" dirty="0"/>
          </a:p>
          <a:p>
            <a:pPr marL="0" indent="0">
              <a:buNone/>
            </a:pPr>
            <a:endParaRPr lang="nl-NL" dirty="0"/>
          </a:p>
        </p:txBody>
      </p:sp>
    </p:spTree>
    <p:extLst>
      <p:ext uri="{BB962C8B-B14F-4D97-AF65-F5344CB8AC3E}">
        <p14:creationId xmlns:p14="http://schemas.microsoft.com/office/powerpoint/2010/main" val="327675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6DDA-75E2-5ACA-7B6E-F777C686F65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4D8F474-E92E-A20C-D6BE-FDCF14346535}"/>
              </a:ext>
            </a:extLst>
          </p:cNvPr>
          <p:cNvSpPr>
            <a:spLocks noGrp="1"/>
          </p:cNvSpPr>
          <p:nvPr>
            <p:ph type="ctrTitle"/>
          </p:nvPr>
        </p:nvSpPr>
        <p:spPr>
          <a:xfrm>
            <a:off x="571499" y="336545"/>
            <a:ext cx="9933215" cy="852176"/>
          </a:xfrm>
        </p:spPr>
        <p:txBody>
          <a:bodyPr/>
          <a:lstStyle/>
          <a:p>
            <a:r>
              <a:rPr lang="nl-NL" dirty="0">
                <a:solidFill>
                  <a:schemeClr val="tx2"/>
                </a:solidFill>
              </a:rPr>
              <a:t>Instructieregels</a:t>
            </a:r>
          </a:p>
        </p:txBody>
      </p:sp>
      <p:sp>
        <p:nvSpPr>
          <p:cNvPr id="6" name="Tijdelijke aanduiding voor dianummer 5">
            <a:extLst>
              <a:ext uri="{FF2B5EF4-FFF2-40B4-BE49-F238E27FC236}">
                <a16:creationId xmlns:a16="http://schemas.microsoft.com/office/drawing/2014/main" id="{1C8CCBCC-DAFA-E7CB-F832-9CB0A846B005}"/>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6</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D928EF6A-DEA2-A0BC-CFE1-37CE3A1A5181}"/>
              </a:ext>
            </a:extLst>
          </p:cNvPr>
          <p:cNvSpPr>
            <a:spLocks noGrp="1"/>
          </p:cNvSpPr>
          <p:nvPr>
            <p:ph type="body" sz="quarter" idx="14"/>
          </p:nvPr>
        </p:nvSpPr>
        <p:spPr>
          <a:xfrm>
            <a:off x="685307" y="1025435"/>
            <a:ext cx="10899243" cy="4041169"/>
          </a:xfrm>
        </p:spPr>
        <p:txBody>
          <a:bodyPr/>
          <a:lstStyle/>
          <a:p>
            <a:pPr marL="0" indent="0">
              <a:buNone/>
            </a:pPr>
            <a:r>
              <a:rPr lang="nl-NL" b="1" dirty="0">
                <a:solidFill>
                  <a:schemeClr val="tx2"/>
                </a:solidFill>
              </a:rPr>
              <a:t>Plaatsgebonden risico</a:t>
            </a:r>
          </a:p>
          <a:p>
            <a:r>
              <a:rPr lang="nl-NL" dirty="0">
                <a:solidFill>
                  <a:schemeClr val="accent2"/>
                </a:solidFill>
              </a:rPr>
              <a:t>Grenswaarde voor het plaatsgebonden risico (10</a:t>
            </a:r>
            <a:r>
              <a:rPr lang="nl-NL" baseline="30000" dirty="0">
                <a:solidFill>
                  <a:schemeClr val="accent2"/>
                </a:solidFill>
              </a:rPr>
              <a:t>-6</a:t>
            </a:r>
            <a:r>
              <a:rPr lang="nl-NL" dirty="0">
                <a:solidFill>
                  <a:schemeClr val="accent2"/>
                </a:solidFill>
              </a:rPr>
              <a:t>) </a:t>
            </a:r>
            <a:r>
              <a:rPr lang="nl-NL" b="1" dirty="0">
                <a:solidFill>
                  <a:schemeClr val="accent2"/>
                </a:solidFill>
              </a:rPr>
              <a:t>in acht nemen </a:t>
            </a:r>
            <a:r>
              <a:rPr lang="nl-NL" dirty="0">
                <a:solidFill>
                  <a:schemeClr val="accent2"/>
                </a:solidFill>
              </a:rPr>
              <a:t>voor </a:t>
            </a:r>
            <a:r>
              <a:rPr lang="nl-NL" dirty="0">
                <a:solidFill>
                  <a:srgbClr val="FF0000"/>
                </a:solidFill>
              </a:rPr>
              <a:t>kwetsbare </a:t>
            </a:r>
            <a:r>
              <a:rPr lang="nl-NL" dirty="0">
                <a:solidFill>
                  <a:schemeClr val="accent2"/>
                </a:solidFill>
              </a:rPr>
              <a:t>en</a:t>
            </a:r>
            <a:r>
              <a:rPr lang="nl-NL" dirty="0">
                <a:solidFill>
                  <a:srgbClr val="FF0000"/>
                </a:solidFill>
              </a:rPr>
              <a:t> zeer kwetsbare gebouwen </a:t>
            </a:r>
            <a:r>
              <a:rPr lang="nl-NL" dirty="0">
                <a:solidFill>
                  <a:schemeClr val="accent2"/>
                </a:solidFill>
              </a:rPr>
              <a:t>en</a:t>
            </a:r>
            <a:r>
              <a:rPr lang="nl-NL" dirty="0">
                <a:solidFill>
                  <a:srgbClr val="FF0000"/>
                </a:solidFill>
              </a:rPr>
              <a:t> kwetsbare locaties</a:t>
            </a:r>
            <a:r>
              <a:rPr lang="nl-NL" dirty="0">
                <a:solidFill>
                  <a:schemeClr val="accent2"/>
                </a:solidFill>
              </a:rPr>
              <a:t> (artikel 5.7 Bkl).</a:t>
            </a:r>
          </a:p>
          <a:p>
            <a:r>
              <a:rPr lang="nl-NL" b="1" dirty="0">
                <a:solidFill>
                  <a:schemeClr val="accent2"/>
                </a:solidFill>
              </a:rPr>
              <a:t>Rekening</a:t>
            </a:r>
            <a:r>
              <a:rPr lang="nl-NL" dirty="0">
                <a:solidFill>
                  <a:schemeClr val="accent2"/>
                </a:solidFill>
              </a:rPr>
              <a:t> houden met grenswaarde voor het plaatsgebonden risico (10</a:t>
            </a:r>
            <a:r>
              <a:rPr lang="nl-NL" baseline="30000" dirty="0">
                <a:solidFill>
                  <a:schemeClr val="accent2"/>
                </a:solidFill>
              </a:rPr>
              <a:t>-6</a:t>
            </a:r>
            <a:r>
              <a:rPr lang="nl-NL" dirty="0">
                <a:solidFill>
                  <a:schemeClr val="accent2"/>
                </a:solidFill>
              </a:rPr>
              <a:t>) voor beperkt </a:t>
            </a:r>
            <a:r>
              <a:rPr lang="nl-NL" dirty="0">
                <a:solidFill>
                  <a:srgbClr val="FF0000"/>
                </a:solidFill>
              </a:rPr>
              <a:t>kwetsbare gebouwen</a:t>
            </a:r>
            <a:r>
              <a:rPr lang="nl-NL" dirty="0">
                <a:solidFill>
                  <a:schemeClr val="accent2"/>
                </a:solidFill>
              </a:rPr>
              <a:t> en </a:t>
            </a:r>
            <a:r>
              <a:rPr lang="nl-NL" dirty="0">
                <a:solidFill>
                  <a:srgbClr val="FF0000"/>
                </a:solidFill>
              </a:rPr>
              <a:t>beperkt kwetsbare locaties </a:t>
            </a:r>
            <a:r>
              <a:rPr lang="nl-NL" dirty="0">
                <a:solidFill>
                  <a:schemeClr val="accent2"/>
                </a:solidFill>
              </a:rPr>
              <a:t>(artikel 5.11, lid 1, Bkl). </a:t>
            </a:r>
          </a:p>
          <a:p>
            <a:r>
              <a:rPr lang="nl-NL" dirty="0">
                <a:solidFill>
                  <a:schemeClr val="accent2"/>
                </a:solidFill>
              </a:rPr>
              <a:t>Gelden ook bij toelaten van milieubelastende activiteiten t.o.z. van bovengenoemde gebouwen en locaties.</a:t>
            </a:r>
          </a:p>
          <a:p>
            <a:pPr marL="0" indent="0">
              <a:buNone/>
            </a:pPr>
            <a:r>
              <a:rPr lang="nl-NL" b="1" dirty="0">
                <a:solidFill>
                  <a:schemeClr val="accent2"/>
                </a:solidFill>
              </a:rPr>
              <a:t>Risicogebied</a:t>
            </a:r>
          </a:p>
          <a:p>
            <a:pPr lvl="1"/>
            <a:r>
              <a:rPr lang="nl-NL" dirty="0">
                <a:solidFill>
                  <a:schemeClr val="accent2"/>
                </a:solidFill>
              </a:rPr>
              <a:t>Eventueel aanwijzen van een risicogebied om risicovolle bedrijven die bij elkaar liggen extra ruimte te geven (artikel 5.16, lid 1, Bkl).</a:t>
            </a:r>
          </a:p>
          <a:p>
            <a:pPr marL="0" indent="0">
              <a:buNone/>
            </a:pPr>
            <a:r>
              <a:rPr lang="nl-NL" b="1" dirty="0">
                <a:solidFill>
                  <a:schemeClr val="accent2"/>
                </a:solidFill>
              </a:rPr>
              <a:t>Voorschriftgebieden</a:t>
            </a:r>
          </a:p>
          <a:p>
            <a:pPr lvl="1"/>
            <a:r>
              <a:rPr lang="nl-NL" dirty="0">
                <a:solidFill>
                  <a:schemeClr val="accent2"/>
                </a:solidFill>
              </a:rPr>
              <a:t>Aanwijzen van BAG en EAG als voorschriftgebieden bij toelaten van </a:t>
            </a:r>
            <a:r>
              <a:rPr lang="nl-NL" dirty="0">
                <a:solidFill>
                  <a:srgbClr val="FF0000"/>
                </a:solidFill>
              </a:rPr>
              <a:t>zeer kwetsbaar gebouw </a:t>
            </a:r>
            <a:r>
              <a:rPr lang="nl-NL" dirty="0">
                <a:solidFill>
                  <a:schemeClr val="accent2"/>
                </a:solidFill>
              </a:rPr>
              <a:t>(artikel 5.14 lid 2).</a:t>
            </a:r>
          </a:p>
          <a:p>
            <a:pPr lvl="1"/>
            <a:r>
              <a:rPr lang="nl-NL" dirty="0">
                <a:solidFill>
                  <a:srgbClr val="FF0000"/>
                </a:solidFill>
              </a:rPr>
              <a:t>Voor kwetsbaar </a:t>
            </a:r>
            <a:r>
              <a:rPr lang="nl-NL" dirty="0">
                <a:solidFill>
                  <a:schemeClr val="accent2"/>
                </a:solidFill>
              </a:rPr>
              <a:t>en</a:t>
            </a:r>
            <a:r>
              <a:rPr lang="nl-NL" dirty="0">
                <a:solidFill>
                  <a:srgbClr val="FF0000"/>
                </a:solidFill>
              </a:rPr>
              <a:t> beperkt kwetsbare gebouwen </a:t>
            </a:r>
            <a:r>
              <a:rPr lang="nl-NL" dirty="0">
                <a:solidFill>
                  <a:schemeClr val="accent2"/>
                </a:solidFill>
              </a:rPr>
              <a:t>kan hier gemotiveerd van worden afgezien (artikel 5.14 lid 3).</a:t>
            </a:r>
          </a:p>
          <a:p>
            <a:endParaRPr lang="nl-NL" dirty="0">
              <a:solidFill>
                <a:schemeClr val="accent2"/>
              </a:solidFill>
            </a:endParaRPr>
          </a:p>
          <a:p>
            <a:pPr marL="0" indent="0">
              <a:buNone/>
            </a:pPr>
            <a:endParaRPr lang="nl-NL" b="1" dirty="0">
              <a:solidFill>
                <a:schemeClr val="accent2"/>
              </a:solidFill>
            </a:endParaRPr>
          </a:p>
          <a:p>
            <a:pPr marL="0" indent="0">
              <a:buNone/>
            </a:pPr>
            <a:endParaRPr lang="nl-NL" b="1" dirty="0">
              <a:solidFill>
                <a:schemeClr val="accent2"/>
              </a:solidFill>
            </a:endParaRPr>
          </a:p>
          <a:p>
            <a:pPr marL="0" indent="0">
              <a:buNone/>
            </a:pPr>
            <a:endParaRPr lang="nl-NL" b="1" dirty="0">
              <a:solidFill>
                <a:schemeClr val="accent2"/>
              </a:solidFill>
            </a:endParaRPr>
          </a:p>
          <a:p>
            <a:pPr marL="0" indent="0">
              <a:buNone/>
            </a:pPr>
            <a:endParaRPr lang="nl-NL" b="1" dirty="0">
              <a:solidFill>
                <a:schemeClr val="accent2"/>
              </a:solidFill>
            </a:endParaRPr>
          </a:p>
          <a:p>
            <a:endParaRPr lang="nl-NL" dirty="0">
              <a:solidFill>
                <a:schemeClr val="accent2"/>
              </a:solidFill>
            </a:endParaRPr>
          </a:p>
          <a:p>
            <a:pPr marL="0" indent="0">
              <a:buNone/>
            </a:pPr>
            <a:endParaRPr lang="nl-NL" b="1" dirty="0">
              <a:solidFill>
                <a:schemeClr val="tx2"/>
              </a:solidFill>
            </a:endParaRPr>
          </a:p>
          <a:p>
            <a:pPr marL="0" indent="0">
              <a:buNone/>
            </a:pPr>
            <a:endParaRPr lang="nl-NL" dirty="0"/>
          </a:p>
        </p:txBody>
      </p:sp>
      <p:pic>
        <p:nvPicPr>
          <p:cNvPr id="7" name="Graphic 6">
            <a:extLst>
              <a:ext uri="{FF2B5EF4-FFF2-40B4-BE49-F238E27FC236}">
                <a16:creationId xmlns:a16="http://schemas.microsoft.com/office/drawing/2014/main" id="{43F04F0F-4556-0C14-C48A-B5D9B46F4E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Tree>
    <p:extLst>
      <p:ext uri="{BB962C8B-B14F-4D97-AF65-F5344CB8AC3E}">
        <p14:creationId xmlns:p14="http://schemas.microsoft.com/office/powerpoint/2010/main" val="502708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EB769-03EB-3729-7C44-A4D242985F7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89679E2-E8CE-7E03-9544-CF14D69AC4E9}"/>
              </a:ext>
            </a:extLst>
          </p:cNvPr>
          <p:cNvSpPr>
            <a:spLocks noGrp="1"/>
          </p:cNvSpPr>
          <p:nvPr>
            <p:ph type="ctrTitle"/>
          </p:nvPr>
        </p:nvSpPr>
        <p:spPr>
          <a:xfrm>
            <a:off x="571499" y="336544"/>
            <a:ext cx="9933215" cy="1372513"/>
          </a:xfrm>
        </p:spPr>
        <p:txBody>
          <a:bodyPr/>
          <a:lstStyle/>
          <a:p>
            <a:r>
              <a:rPr lang="nl-NL" dirty="0">
                <a:solidFill>
                  <a:schemeClr val="tx2"/>
                </a:solidFill>
              </a:rPr>
              <a:t>Instructieregels</a:t>
            </a:r>
          </a:p>
        </p:txBody>
      </p:sp>
      <p:sp>
        <p:nvSpPr>
          <p:cNvPr id="6" name="Tijdelijke aanduiding voor dianummer 5">
            <a:extLst>
              <a:ext uri="{FF2B5EF4-FFF2-40B4-BE49-F238E27FC236}">
                <a16:creationId xmlns:a16="http://schemas.microsoft.com/office/drawing/2014/main" id="{8F2E11E0-588D-51B7-270B-15CACADFB1A5}"/>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7</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17E33646-4237-D722-83FE-03B73357F482}"/>
              </a:ext>
            </a:extLst>
          </p:cNvPr>
          <p:cNvSpPr>
            <a:spLocks noGrp="1"/>
          </p:cNvSpPr>
          <p:nvPr>
            <p:ph type="body" sz="quarter" idx="14"/>
          </p:nvPr>
        </p:nvSpPr>
        <p:spPr>
          <a:xfrm>
            <a:off x="463057" y="1022800"/>
            <a:ext cx="10899243" cy="4041169"/>
          </a:xfrm>
        </p:spPr>
        <p:txBody>
          <a:bodyPr/>
          <a:lstStyle/>
          <a:p>
            <a:pPr marL="0" indent="0">
              <a:buNone/>
            </a:pPr>
            <a:r>
              <a:rPr lang="nl-NL" dirty="0">
                <a:solidFill>
                  <a:schemeClr val="accent2"/>
                </a:solidFill>
              </a:rPr>
              <a:t>       </a:t>
            </a:r>
            <a:r>
              <a:rPr lang="nl-NL" b="1" dirty="0">
                <a:solidFill>
                  <a:schemeClr val="accent2"/>
                </a:solidFill>
              </a:rPr>
              <a:t>Groepsrisico</a:t>
            </a:r>
          </a:p>
          <a:p>
            <a:pPr lvl="1"/>
            <a:r>
              <a:rPr lang="nl-NL" dirty="0">
                <a:solidFill>
                  <a:schemeClr val="accent2"/>
                </a:solidFill>
              </a:rPr>
              <a:t>Binnen een aandachtsgebied moet in het omgevingsplan rekening houden met het groepsrisico: de kans per jaar dat tien of meer personen overlijden als direct gevolg van een incident (artikel 5.15, lid 1, Bkl). Groepsrisico wordt onder de Omgevingswet primair kwalitatief afgewogen. De beoordeling richt zich op aspecten zoals afstand tot de bron, personendichtheid, kwetsbare groepen, zelfredzaamheid, bestrijdbaarheid en bouwkundige maatregelen. Een kwantitatieve berekening kan worden uitgevoerd, maar is niet altijd noodzakelijk. </a:t>
            </a:r>
          </a:p>
          <a:p>
            <a:pPr marL="457200" lvl="1" indent="0">
              <a:buNone/>
            </a:pPr>
            <a:endParaRPr lang="nl-NL" b="1" dirty="0">
              <a:solidFill>
                <a:schemeClr val="accent2"/>
              </a:solidFill>
            </a:endParaRPr>
          </a:p>
          <a:p>
            <a:pPr marL="457200" lvl="1" indent="0">
              <a:buNone/>
            </a:pPr>
            <a:r>
              <a:rPr lang="nl-NL" b="1" dirty="0">
                <a:solidFill>
                  <a:schemeClr val="accent2"/>
                </a:solidFill>
              </a:rPr>
              <a:t>Belemmeringsgebied buisleidingen</a:t>
            </a:r>
          </a:p>
          <a:p>
            <a:pPr lvl="1"/>
            <a:r>
              <a:rPr lang="nl-NL" dirty="0">
                <a:solidFill>
                  <a:schemeClr val="accent2"/>
                </a:solidFill>
              </a:rPr>
              <a:t>Belang van de veiligheid van de buisleiding mee te nemen in de afweging bij het vaststellen van een omgevingsplan. </a:t>
            </a:r>
            <a:r>
              <a:rPr lang="nl-NL" dirty="0">
                <a:solidFill>
                  <a:srgbClr val="FF0000"/>
                </a:solidFill>
              </a:rPr>
              <a:t>Geen zeer kwetsbare </a:t>
            </a:r>
            <a:r>
              <a:rPr lang="nl-NL" dirty="0">
                <a:solidFill>
                  <a:schemeClr val="accent2"/>
                </a:solidFill>
              </a:rPr>
              <a:t>of</a:t>
            </a:r>
            <a:r>
              <a:rPr lang="nl-NL" dirty="0">
                <a:solidFill>
                  <a:srgbClr val="FF0000"/>
                </a:solidFill>
              </a:rPr>
              <a:t> kwetsbare gebouwen </a:t>
            </a:r>
            <a:r>
              <a:rPr lang="nl-NL" dirty="0">
                <a:solidFill>
                  <a:schemeClr val="accent2"/>
                </a:solidFill>
              </a:rPr>
              <a:t>of</a:t>
            </a:r>
            <a:r>
              <a:rPr lang="nl-NL" dirty="0">
                <a:solidFill>
                  <a:srgbClr val="FF0000"/>
                </a:solidFill>
              </a:rPr>
              <a:t> andere bouwwerken </a:t>
            </a:r>
            <a:r>
              <a:rPr lang="nl-NL" dirty="0">
                <a:solidFill>
                  <a:schemeClr val="accent2"/>
                </a:solidFill>
              </a:rPr>
              <a:t>en</a:t>
            </a:r>
            <a:r>
              <a:rPr lang="nl-NL" dirty="0">
                <a:solidFill>
                  <a:srgbClr val="FF0000"/>
                </a:solidFill>
              </a:rPr>
              <a:t> activiteiten</a:t>
            </a:r>
            <a:r>
              <a:rPr lang="nl-NL" dirty="0">
                <a:solidFill>
                  <a:schemeClr val="accent2"/>
                </a:solidFill>
              </a:rPr>
              <a:t> in een belemmeringsgebied die van invloed kunnen zijn op de integriteit en werking van de buisleiding (artikel 5.19, lid 1, </a:t>
            </a:r>
            <a:r>
              <a:rPr lang="nl-NL" dirty="0" err="1">
                <a:solidFill>
                  <a:schemeClr val="accent2"/>
                </a:solidFill>
              </a:rPr>
              <a:t>Bkl</a:t>
            </a:r>
            <a:r>
              <a:rPr lang="nl-NL" dirty="0">
                <a:solidFill>
                  <a:schemeClr val="accent2"/>
                </a:solidFill>
              </a:rPr>
              <a:t>). </a:t>
            </a:r>
            <a:r>
              <a:rPr lang="nl-NL" dirty="0"/>
              <a:t> </a:t>
            </a:r>
            <a:r>
              <a:rPr lang="nl-NL" dirty="0">
                <a:solidFill>
                  <a:schemeClr val="accent2"/>
                </a:solidFill>
              </a:rPr>
              <a:t>Beperkt kwetsbaar gebouw, of voor een kwetsbaar gebouw met functionele binding mogen wel mits ze de buisleiding niet schaden.</a:t>
            </a:r>
          </a:p>
          <a:p>
            <a:pPr lvl="1"/>
            <a:endParaRPr lang="nl-NL" dirty="0">
              <a:solidFill>
                <a:schemeClr val="accent2"/>
              </a:solidFill>
            </a:endParaRPr>
          </a:p>
          <a:p>
            <a:pPr lvl="1"/>
            <a:endParaRPr lang="nl-NL" dirty="0">
              <a:solidFill>
                <a:schemeClr val="accent2"/>
              </a:solidFill>
            </a:endParaRPr>
          </a:p>
        </p:txBody>
      </p:sp>
      <p:pic>
        <p:nvPicPr>
          <p:cNvPr id="7" name="Graphic 6">
            <a:extLst>
              <a:ext uri="{FF2B5EF4-FFF2-40B4-BE49-F238E27FC236}">
                <a16:creationId xmlns:a16="http://schemas.microsoft.com/office/drawing/2014/main" id="{A7EEF447-9FF9-FD67-3389-C07E8980B61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AA3A438D-A260-E897-BA23-4F2DB78CF9C4}"/>
              </a:ext>
            </a:extLst>
          </p:cNvPr>
          <p:cNvSpPr txBox="1"/>
          <p:nvPr/>
        </p:nvSpPr>
        <p:spPr>
          <a:xfrm>
            <a:off x="7822995" y="7247487"/>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Wilt u meer weten? Bezoek dan de pagina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4"/>
              </a:rPr>
              <a:t>Over IPLO</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Blijf op de hoogte via onze nieuwsbrief: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5"/>
              </a:rPr>
              <a:t>IPLO Nieuws</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424756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F85CC-1E94-1704-79EB-D2839139E56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BF243A8-8E2F-6825-5222-3120E51FDAFA}"/>
              </a:ext>
            </a:extLst>
          </p:cNvPr>
          <p:cNvSpPr>
            <a:spLocks noGrp="1"/>
          </p:cNvSpPr>
          <p:nvPr>
            <p:ph type="ctrTitle"/>
          </p:nvPr>
        </p:nvSpPr>
        <p:spPr>
          <a:xfrm>
            <a:off x="571499" y="336544"/>
            <a:ext cx="9933215" cy="1372513"/>
          </a:xfrm>
        </p:spPr>
        <p:txBody>
          <a:bodyPr/>
          <a:lstStyle/>
          <a:p>
            <a:r>
              <a:rPr lang="nl-NL" dirty="0">
                <a:solidFill>
                  <a:schemeClr val="tx2"/>
                </a:solidFill>
              </a:rPr>
              <a:t>Instructieregels</a:t>
            </a:r>
          </a:p>
        </p:txBody>
      </p:sp>
      <p:sp>
        <p:nvSpPr>
          <p:cNvPr id="6" name="Tijdelijke aanduiding voor dianummer 5">
            <a:extLst>
              <a:ext uri="{FF2B5EF4-FFF2-40B4-BE49-F238E27FC236}">
                <a16:creationId xmlns:a16="http://schemas.microsoft.com/office/drawing/2014/main" id="{444782D3-4104-F20F-5902-ED4665B6D53F}"/>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8</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D8EC8515-02FB-1542-386D-18D4F6FDDF75}"/>
              </a:ext>
            </a:extLst>
          </p:cNvPr>
          <p:cNvSpPr>
            <a:spLocks noGrp="1"/>
          </p:cNvSpPr>
          <p:nvPr>
            <p:ph type="body" sz="quarter" idx="14"/>
          </p:nvPr>
        </p:nvSpPr>
        <p:spPr>
          <a:xfrm>
            <a:off x="463057" y="1022800"/>
            <a:ext cx="10899243" cy="4041169"/>
          </a:xfrm>
        </p:spPr>
        <p:txBody>
          <a:bodyPr/>
          <a:lstStyle/>
          <a:p>
            <a:pPr marL="457200" lvl="1" indent="0">
              <a:buNone/>
            </a:pPr>
            <a:r>
              <a:rPr lang="nl-NL" sz="1800" b="1" dirty="0">
                <a:solidFill>
                  <a:schemeClr val="accent2"/>
                </a:solidFill>
              </a:rPr>
              <a:t>Vuurwerk</a:t>
            </a:r>
          </a:p>
          <a:p>
            <a:pPr lvl="1"/>
            <a:r>
              <a:rPr lang="nl-NL" sz="1800" dirty="0">
                <a:solidFill>
                  <a:schemeClr val="accent2"/>
                </a:solidFill>
              </a:rPr>
              <a:t>Kan niet aan de afstand (8m) tot de locatiegrens worden voldaan, dan in omgevingsplan voldoen aan de afstand (max. 10m) tot de verblijfsgebieden van zeer kwetsbare, kwetsbare en </a:t>
            </a:r>
            <a:r>
              <a:rPr lang="nl-NL" sz="1800" dirty="0">
                <a:solidFill>
                  <a:srgbClr val="FF0000"/>
                </a:solidFill>
              </a:rPr>
              <a:t>beperkt kwetsbare gebouwen</a:t>
            </a:r>
            <a:r>
              <a:rPr lang="nl-NL" sz="1800" dirty="0">
                <a:solidFill>
                  <a:schemeClr val="accent2"/>
                </a:solidFill>
              </a:rPr>
              <a:t> en kwetsbare en </a:t>
            </a:r>
            <a:r>
              <a:rPr lang="nl-NL" sz="1800" dirty="0">
                <a:solidFill>
                  <a:srgbClr val="FF0000"/>
                </a:solidFill>
              </a:rPr>
              <a:t>beperkt kwetsbare </a:t>
            </a:r>
            <a:r>
              <a:rPr lang="nl-NL" sz="1800" dirty="0">
                <a:solidFill>
                  <a:schemeClr val="accent2"/>
                </a:solidFill>
              </a:rPr>
              <a:t>locaties buiten de locatiegrens (artikel 5.21 en 22, Bkl).</a:t>
            </a:r>
          </a:p>
          <a:p>
            <a:pPr lvl="1"/>
            <a:r>
              <a:rPr lang="nl-NL" sz="1800" dirty="0">
                <a:solidFill>
                  <a:schemeClr val="accent2"/>
                </a:solidFill>
              </a:rPr>
              <a:t>Explosieaandachtsgebied vuurwerk: verbodsgebied in plaats van afweeggebied (artikel 5.24 Bkl)</a:t>
            </a:r>
            <a:br>
              <a:rPr lang="nl-NL" sz="1800" dirty="0">
                <a:solidFill>
                  <a:schemeClr val="accent2"/>
                </a:solidFill>
              </a:rPr>
            </a:br>
            <a:r>
              <a:rPr lang="nl-NL" sz="1800" dirty="0">
                <a:solidFill>
                  <a:schemeClr val="accent2"/>
                </a:solidFill>
              </a:rPr>
              <a:t>Geen </a:t>
            </a:r>
            <a:r>
              <a:rPr lang="nl-NL" sz="1800" dirty="0">
                <a:solidFill>
                  <a:srgbClr val="FF0000"/>
                </a:solidFill>
              </a:rPr>
              <a:t>zeer kwetsbare</a:t>
            </a:r>
            <a:r>
              <a:rPr lang="nl-NL" sz="1800" dirty="0">
                <a:solidFill>
                  <a:schemeClr val="accent2"/>
                </a:solidFill>
              </a:rPr>
              <a:t>, </a:t>
            </a:r>
            <a:r>
              <a:rPr lang="nl-NL" sz="1800" dirty="0">
                <a:solidFill>
                  <a:srgbClr val="FF0000"/>
                </a:solidFill>
              </a:rPr>
              <a:t>kwetsbare</a:t>
            </a:r>
            <a:r>
              <a:rPr lang="nl-NL" sz="1800" dirty="0">
                <a:solidFill>
                  <a:schemeClr val="accent2"/>
                </a:solidFill>
              </a:rPr>
              <a:t> of </a:t>
            </a:r>
            <a:r>
              <a:rPr lang="nl-NL" sz="1800" dirty="0">
                <a:solidFill>
                  <a:srgbClr val="FF0000"/>
                </a:solidFill>
              </a:rPr>
              <a:t>beperkt kwetsbare </a:t>
            </a:r>
            <a:r>
              <a:rPr lang="nl-NL" sz="1800" dirty="0">
                <a:solidFill>
                  <a:schemeClr val="accent2"/>
                </a:solidFill>
              </a:rPr>
              <a:t>gebouwen en </a:t>
            </a:r>
            <a:r>
              <a:rPr lang="nl-NL" sz="1800" dirty="0">
                <a:solidFill>
                  <a:srgbClr val="FF0000"/>
                </a:solidFill>
              </a:rPr>
              <a:t>kwetsbare</a:t>
            </a:r>
            <a:r>
              <a:rPr lang="nl-NL" sz="1800" dirty="0">
                <a:solidFill>
                  <a:schemeClr val="accent2"/>
                </a:solidFill>
              </a:rPr>
              <a:t> en </a:t>
            </a:r>
            <a:r>
              <a:rPr lang="nl-NL" sz="1800" dirty="0">
                <a:solidFill>
                  <a:srgbClr val="FF0000"/>
                </a:solidFill>
              </a:rPr>
              <a:t>beperkt</a:t>
            </a:r>
            <a:r>
              <a:rPr lang="nl-NL" sz="1800" dirty="0">
                <a:solidFill>
                  <a:schemeClr val="accent2"/>
                </a:solidFill>
              </a:rPr>
              <a:t> </a:t>
            </a:r>
            <a:r>
              <a:rPr lang="nl-NL" sz="1800" dirty="0">
                <a:solidFill>
                  <a:srgbClr val="FF0000"/>
                </a:solidFill>
              </a:rPr>
              <a:t>kwetsbare</a:t>
            </a:r>
            <a:r>
              <a:rPr lang="nl-NL" sz="1800" dirty="0">
                <a:solidFill>
                  <a:schemeClr val="accent2"/>
                </a:solidFill>
              </a:rPr>
              <a:t> locaties toegelaten. Uitzondering bij maximale warmtestraling en voldoende   </a:t>
            </a:r>
            <a:br>
              <a:rPr lang="nl-NL" sz="1800" dirty="0">
                <a:solidFill>
                  <a:schemeClr val="accent2"/>
                </a:solidFill>
              </a:rPr>
            </a:br>
            <a:r>
              <a:rPr lang="nl-NL" sz="1800" dirty="0">
                <a:solidFill>
                  <a:schemeClr val="accent2"/>
                </a:solidFill>
              </a:rPr>
              <a:t>brandwerendheid (artikel 5.25 Bkl).</a:t>
            </a:r>
          </a:p>
          <a:p>
            <a:pPr marL="457200" lvl="1" indent="0">
              <a:buNone/>
            </a:pPr>
            <a:endParaRPr lang="nl-NL" sz="1800" dirty="0">
              <a:solidFill>
                <a:schemeClr val="accent2"/>
              </a:solidFill>
            </a:endParaRPr>
          </a:p>
          <a:p>
            <a:pPr marL="457200" lvl="1" indent="0">
              <a:buNone/>
            </a:pPr>
            <a:r>
              <a:rPr lang="nl-NL" sz="1800" b="1" dirty="0">
                <a:solidFill>
                  <a:schemeClr val="accent2"/>
                </a:solidFill>
              </a:rPr>
              <a:t>Ontplofbare stoffen voor civiel en militair gebruik</a:t>
            </a:r>
            <a:endParaRPr lang="nl-NL" sz="1800" dirty="0">
              <a:solidFill>
                <a:schemeClr val="accent2"/>
              </a:solidFill>
            </a:endParaRPr>
          </a:p>
          <a:p>
            <a:pPr lvl="1"/>
            <a:r>
              <a:rPr lang="nl-NL" sz="1800" dirty="0">
                <a:solidFill>
                  <a:schemeClr val="accent2"/>
                </a:solidFill>
              </a:rPr>
              <a:t>Civiel: Kan niet aan de afstand (8m) tot de locatiegrens worden voldaan, dan afstand van 8 meter in acht nemen in het omgevingsplan tot </a:t>
            </a:r>
            <a:r>
              <a:rPr lang="nl-NL" sz="1800" dirty="0">
                <a:solidFill>
                  <a:srgbClr val="FF0000"/>
                </a:solidFill>
              </a:rPr>
              <a:t>beperkt kwetsbare</a:t>
            </a:r>
            <a:r>
              <a:rPr lang="nl-NL" sz="1800" dirty="0">
                <a:solidFill>
                  <a:schemeClr val="accent2"/>
                </a:solidFill>
              </a:rPr>
              <a:t>, kwetsbare en zeer kwetsbare gebouwen en </a:t>
            </a:r>
            <a:r>
              <a:rPr lang="nl-NL" sz="1800" dirty="0">
                <a:solidFill>
                  <a:srgbClr val="FF0000"/>
                </a:solidFill>
              </a:rPr>
              <a:t>beperkt kwetsbare </a:t>
            </a:r>
            <a:r>
              <a:rPr lang="nl-NL" sz="1800" dirty="0">
                <a:solidFill>
                  <a:schemeClr val="accent2"/>
                </a:solidFill>
              </a:rPr>
              <a:t>en </a:t>
            </a:r>
            <a:r>
              <a:rPr lang="nl-NL" sz="1800" dirty="0">
                <a:solidFill>
                  <a:schemeClr val="tx2"/>
                </a:solidFill>
              </a:rPr>
              <a:t>kwetsbare locaties </a:t>
            </a:r>
            <a:r>
              <a:rPr lang="nl-NL" sz="1800" dirty="0">
                <a:solidFill>
                  <a:schemeClr val="accent2"/>
                </a:solidFill>
              </a:rPr>
              <a:t>(artikel 5.27 Bkl). </a:t>
            </a:r>
          </a:p>
          <a:p>
            <a:pPr lvl="1"/>
            <a:r>
              <a:rPr lang="nl-NL" sz="1800" dirty="0">
                <a:solidFill>
                  <a:schemeClr val="accent2"/>
                </a:solidFill>
              </a:rPr>
              <a:t>Explosieaandachtsgebied civiele en militaire ontplofbare stoffen: verbodsgebied in plaats van afweeggebied: geen </a:t>
            </a:r>
            <a:r>
              <a:rPr lang="nl-NL" sz="1800" dirty="0">
                <a:solidFill>
                  <a:srgbClr val="FF0000"/>
                </a:solidFill>
              </a:rPr>
              <a:t>beperkt kwetsbare</a:t>
            </a:r>
            <a:r>
              <a:rPr lang="nl-NL" sz="1800" dirty="0">
                <a:solidFill>
                  <a:schemeClr val="accent2"/>
                </a:solidFill>
              </a:rPr>
              <a:t>, </a:t>
            </a:r>
            <a:r>
              <a:rPr lang="nl-NL" sz="1800" dirty="0">
                <a:solidFill>
                  <a:srgbClr val="FF0000"/>
                </a:solidFill>
              </a:rPr>
              <a:t>kwetsbare</a:t>
            </a:r>
            <a:r>
              <a:rPr lang="nl-NL" sz="1800" dirty="0">
                <a:solidFill>
                  <a:schemeClr val="accent2"/>
                </a:solidFill>
              </a:rPr>
              <a:t> of </a:t>
            </a:r>
            <a:r>
              <a:rPr lang="nl-NL" sz="1800" dirty="0">
                <a:solidFill>
                  <a:srgbClr val="FF0000"/>
                </a:solidFill>
              </a:rPr>
              <a:t>zeer kwetsbare </a:t>
            </a:r>
            <a:r>
              <a:rPr lang="nl-NL" sz="1800" dirty="0">
                <a:solidFill>
                  <a:schemeClr val="accent2"/>
                </a:solidFill>
              </a:rPr>
              <a:t>gebouwen en geen </a:t>
            </a:r>
            <a:r>
              <a:rPr lang="nl-NL" sz="1800" dirty="0">
                <a:solidFill>
                  <a:srgbClr val="FF0000"/>
                </a:solidFill>
              </a:rPr>
              <a:t>beperkt kwetsbare </a:t>
            </a:r>
            <a:r>
              <a:rPr lang="nl-NL" sz="1800" dirty="0">
                <a:solidFill>
                  <a:schemeClr val="accent2"/>
                </a:solidFill>
              </a:rPr>
              <a:t>of </a:t>
            </a:r>
            <a:r>
              <a:rPr lang="nl-NL" sz="1800" dirty="0">
                <a:solidFill>
                  <a:srgbClr val="FF0000"/>
                </a:solidFill>
              </a:rPr>
              <a:t>kwetsbare locaties</a:t>
            </a:r>
            <a:r>
              <a:rPr lang="nl-NL" sz="1800" dirty="0">
                <a:solidFill>
                  <a:schemeClr val="accent2"/>
                </a:solidFill>
              </a:rPr>
              <a:t> binnen de explosieaandachtsgebieden A en B. Binnen gebied C gelden aanvullende beperkingen voor gebouwen met veel aanwezigen en grote glasoppervlakken.</a:t>
            </a:r>
          </a:p>
        </p:txBody>
      </p:sp>
      <p:pic>
        <p:nvPicPr>
          <p:cNvPr id="7" name="Graphic 6">
            <a:extLst>
              <a:ext uri="{FF2B5EF4-FFF2-40B4-BE49-F238E27FC236}">
                <a16:creationId xmlns:a16="http://schemas.microsoft.com/office/drawing/2014/main" id="{A4E0CEC4-0580-DEC0-FCD9-137A79D1B8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B36D711E-4B37-7D5B-43B1-F0A088129BD1}"/>
              </a:ext>
            </a:extLst>
          </p:cNvPr>
          <p:cNvSpPr txBox="1"/>
          <p:nvPr/>
        </p:nvSpPr>
        <p:spPr>
          <a:xfrm>
            <a:off x="7822995" y="7247487"/>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Wilt u meer weten? Bezoek dan de pagina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4"/>
              </a:rPr>
              <a:t>Over IPLO</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Blijf op de hoogte via onze nieuwsbrief: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5"/>
              </a:rPr>
              <a:t>IPLO Nieuws</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106515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B4886-5CFF-460F-5F75-2D2F1E46B6E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D62ACE3-2EAB-23A3-47E2-8260D998496D}"/>
              </a:ext>
            </a:extLst>
          </p:cNvPr>
          <p:cNvSpPr>
            <a:spLocks noGrp="1"/>
          </p:cNvSpPr>
          <p:nvPr>
            <p:ph type="ctrTitle"/>
          </p:nvPr>
        </p:nvSpPr>
        <p:spPr>
          <a:xfrm>
            <a:off x="571499" y="336544"/>
            <a:ext cx="9933215" cy="1372513"/>
          </a:xfrm>
        </p:spPr>
        <p:txBody>
          <a:bodyPr/>
          <a:lstStyle/>
          <a:p>
            <a:r>
              <a:rPr lang="nl-NL" dirty="0">
                <a:solidFill>
                  <a:schemeClr val="tx2"/>
                </a:solidFill>
              </a:rPr>
              <a:t>Gesprek (zie uitwerking)</a:t>
            </a:r>
          </a:p>
        </p:txBody>
      </p:sp>
      <p:sp>
        <p:nvSpPr>
          <p:cNvPr id="6" name="Tijdelijke aanduiding voor dianummer 5">
            <a:extLst>
              <a:ext uri="{FF2B5EF4-FFF2-40B4-BE49-F238E27FC236}">
                <a16:creationId xmlns:a16="http://schemas.microsoft.com/office/drawing/2014/main" id="{530C7EA5-A569-E9B1-27AB-BF280A105F24}"/>
              </a:ext>
            </a:extLst>
          </p:cNvPr>
          <p:cNvSpPr>
            <a:spLocks noGrp="1"/>
          </p:cNvSpPr>
          <p:nvPr>
            <p:ph type="sldNum" sz="quarter" idx="12"/>
          </p:nvPr>
        </p:nvSpPr>
        <p:spPr/>
        <p:txBody>
          <a:bodyPr/>
          <a:lstStyle/>
          <a:p>
            <a:pPr marL="0" marR="0" lvl="0" indent="0" algn="l" defTabSz="914400" rtl="0" eaLnBrk="1" fontAlgn="auto" latinLnBrk="0" hangingPunct="1">
              <a:lnSpc>
                <a:spcPts val="1000"/>
              </a:lnSpc>
              <a:spcBef>
                <a:spcPts val="0"/>
              </a:spcBef>
              <a:spcAft>
                <a:spcPts val="0"/>
              </a:spcAft>
              <a:buClrTx/>
              <a:buSzTx/>
              <a:buFontTx/>
              <a:buNone/>
              <a:tabLst/>
              <a:defRPr/>
            </a:pPr>
            <a:fld id="{1B71BB4A-7DC0-41F9-B589-288E53C2F0C1}" type="slidenum">
              <a:rPr kumimoji="0" lang="nl-NL" sz="1050" b="0" i="0" u="none" strike="noStrike" kern="1200" cap="none" spc="0" normalizeH="0" baseline="0" noProof="0" smtClean="0">
                <a:ln>
                  <a:noFill/>
                </a:ln>
                <a:solidFill>
                  <a:srgbClr val="000000"/>
                </a:solidFill>
                <a:effectLst/>
                <a:uLnTx/>
                <a:uFillTx/>
                <a:latin typeface="Asap"/>
                <a:ea typeface="+mn-ea"/>
                <a:cs typeface="+mn-cs"/>
              </a:rPr>
              <a:pPr marL="0" marR="0" lvl="0" indent="0" algn="l" defTabSz="914400" rtl="0" eaLnBrk="1" fontAlgn="auto" latinLnBrk="0" hangingPunct="1">
                <a:lnSpc>
                  <a:spcPts val="1000"/>
                </a:lnSpc>
                <a:spcBef>
                  <a:spcPts val="0"/>
                </a:spcBef>
                <a:spcAft>
                  <a:spcPts val="0"/>
                </a:spcAft>
                <a:buClrTx/>
                <a:buSzTx/>
                <a:buFontTx/>
                <a:buNone/>
                <a:tabLst/>
                <a:defRPr/>
              </a:pPr>
              <a:t>9</a:t>
            </a:fld>
            <a:endParaRPr kumimoji="0" lang="nl-NL" sz="1050" b="0" i="0" u="none" strike="noStrike" kern="1200" cap="none" spc="0" normalizeH="0" baseline="0" noProof="0">
              <a:ln>
                <a:noFill/>
              </a:ln>
              <a:solidFill>
                <a:srgbClr val="000000"/>
              </a:solidFill>
              <a:effectLst/>
              <a:uLnTx/>
              <a:uFillTx/>
              <a:latin typeface="Asap"/>
              <a:ea typeface="+mn-ea"/>
              <a:cs typeface="+mn-cs"/>
            </a:endParaRPr>
          </a:p>
        </p:txBody>
      </p:sp>
      <p:sp>
        <p:nvSpPr>
          <p:cNvPr id="4" name="Ondertitel 3">
            <a:extLst>
              <a:ext uri="{FF2B5EF4-FFF2-40B4-BE49-F238E27FC236}">
                <a16:creationId xmlns:a16="http://schemas.microsoft.com/office/drawing/2014/main" id="{16B9BC1D-C588-81E9-EA19-EA24ED284880}"/>
              </a:ext>
            </a:extLst>
          </p:cNvPr>
          <p:cNvSpPr>
            <a:spLocks noGrp="1"/>
          </p:cNvSpPr>
          <p:nvPr>
            <p:ph type="body" sz="quarter" idx="14"/>
          </p:nvPr>
        </p:nvSpPr>
        <p:spPr>
          <a:xfrm>
            <a:off x="463057" y="1218743"/>
            <a:ext cx="10899243" cy="4041169"/>
          </a:xfrm>
        </p:spPr>
        <p:txBody>
          <a:bodyPr/>
          <a:lstStyle/>
          <a:p>
            <a:pPr lvl="1"/>
            <a:r>
              <a:rPr lang="nl-NL" dirty="0">
                <a:solidFill>
                  <a:schemeClr val="accent2"/>
                </a:solidFill>
              </a:rPr>
              <a:t>Beleidskader, bestaand beleid en ambitie</a:t>
            </a:r>
            <a:br>
              <a:rPr lang="nl-NL" dirty="0">
                <a:solidFill>
                  <a:schemeClr val="accent2"/>
                </a:solidFill>
              </a:rPr>
            </a:br>
            <a:endParaRPr lang="nl-NL" dirty="0">
              <a:solidFill>
                <a:schemeClr val="accent2"/>
              </a:solidFill>
            </a:endParaRPr>
          </a:p>
          <a:p>
            <a:pPr lvl="1"/>
            <a:r>
              <a:rPr lang="nl-NL" dirty="0">
                <a:solidFill>
                  <a:schemeClr val="accent2"/>
                </a:solidFill>
              </a:rPr>
              <a:t>Ontwikkelingen in de gemeente</a:t>
            </a:r>
            <a:br>
              <a:rPr lang="nl-NL" dirty="0">
                <a:solidFill>
                  <a:schemeClr val="accent2"/>
                </a:solidFill>
              </a:rPr>
            </a:br>
            <a:endParaRPr lang="nl-NL" dirty="0">
              <a:solidFill>
                <a:schemeClr val="accent2"/>
              </a:solidFill>
            </a:endParaRPr>
          </a:p>
          <a:p>
            <a:pPr lvl="1"/>
            <a:r>
              <a:rPr lang="nl-NL" dirty="0">
                <a:solidFill>
                  <a:schemeClr val="accent2"/>
                </a:solidFill>
              </a:rPr>
              <a:t>Inventarisatie risicovolle activiteiten</a:t>
            </a:r>
            <a:br>
              <a:rPr lang="nl-NL" dirty="0">
                <a:solidFill>
                  <a:schemeClr val="accent2"/>
                </a:solidFill>
              </a:rPr>
            </a:br>
            <a:endParaRPr lang="nl-NL" dirty="0">
              <a:solidFill>
                <a:schemeClr val="accent2"/>
              </a:solidFill>
            </a:endParaRPr>
          </a:p>
          <a:p>
            <a:pPr lvl="1"/>
            <a:r>
              <a:rPr lang="nl-NL" dirty="0">
                <a:solidFill>
                  <a:schemeClr val="accent2"/>
                </a:solidFill>
              </a:rPr>
              <a:t>Bestrijdbaarheid, zelfredzaamheid en hulpverlening</a:t>
            </a:r>
            <a:br>
              <a:rPr lang="nl-NL" dirty="0">
                <a:solidFill>
                  <a:schemeClr val="accent2"/>
                </a:solidFill>
              </a:rPr>
            </a:br>
            <a:endParaRPr lang="nl-NL" dirty="0">
              <a:solidFill>
                <a:schemeClr val="accent2"/>
              </a:solidFill>
            </a:endParaRPr>
          </a:p>
          <a:p>
            <a:pPr lvl="1"/>
            <a:r>
              <a:rPr lang="nl-NL" dirty="0">
                <a:solidFill>
                  <a:schemeClr val="accent2"/>
                </a:solidFill>
              </a:rPr>
              <a:t>Risicotolerantie</a:t>
            </a:r>
            <a:br>
              <a:rPr lang="nl-NL" dirty="0">
                <a:solidFill>
                  <a:schemeClr val="accent2"/>
                </a:solidFill>
              </a:rPr>
            </a:br>
            <a:endParaRPr lang="nl-NL" dirty="0">
              <a:solidFill>
                <a:schemeClr val="accent2"/>
              </a:solidFill>
            </a:endParaRPr>
          </a:p>
          <a:p>
            <a:pPr lvl="1"/>
            <a:r>
              <a:rPr lang="nl-NL" dirty="0">
                <a:solidFill>
                  <a:schemeClr val="accent2"/>
                </a:solidFill>
              </a:rPr>
              <a:t>Concrete keuzes in het Omgevingsplan</a:t>
            </a:r>
            <a:br>
              <a:rPr lang="nl-NL" dirty="0">
                <a:solidFill>
                  <a:schemeClr val="accent2"/>
                </a:solidFill>
              </a:rPr>
            </a:br>
            <a:endParaRPr lang="nl-NL" dirty="0">
              <a:solidFill>
                <a:schemeClr val="accent2"/>
              </a:solidFill>
            </a:endParaRPr>
          </a:p>
          <a:p>
            <a:pPr lvl="1"/>
            <a:r>
              <a:rPr lang="nl-NL" dirty="0">
                <a:solidFill>
                  <a:schemeClr val="accent2"/>
                </a:solidFill>
              </a:rPr>
              <a:t>Juridische borging</a:t>
            </a:r>
          </a:p>
        </p:txBody>
      </p:sp>
      <p:pic>
        <p:nvPicPr>
          <p:cNvPr id="7" name="Graphic 6">
            <a:extLst>
              <a:ext uri="{FF2B5EF4-FFF2-40B4-BE49-F238E27FC236}">
                <a16:creationId xmlns:a16="http://schemas.microsoft.com/office/drawing/2014/main" id="{B8C2DB70-C70F-59D5-BE2D-E6BD5F857C6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362300" y="384176"/>
            <a:ext cx="444500" cy="444500"/>
          </a:xfrm>
          <a:prstGeom prst="rect">
            <a:avLst/>
          </a:prstGeom>
        </p:spPr>
      </p:pic>
      <p:sp>
        <p:nvSpPr>
          <p:cNvPr id="9" name="TextBox 8">
            <a:extLst>
              <a:ext uri="{FF2B5EF4-FFF2-40B4-BE49-F238E27FC236}">
                <a16:creationId xmlns:a16="http://schemas.microsoft.com/office/drawing/2014/main" id="{E3991373-5B23-34C1-5C90-7DDED70ACA76}"/>
              </a:ext>
            </a:extLst>
          </p:cNvPr>
          <p:cNvSpPr txBox="1"/>
          <p:nvPr/>
        </p:nvSpPr>
        <p:spPr>
          <a:xfrm>
            <a:off x="7822995" y="7247487"/>
            <a:ext cx="609771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Wilt u meer weten? Bezoek dan de pagina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4"/>
              </a:rPr>
              <a:t>Over IPLO</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sap"/>
                <a:ea typeface="+mn-ea"/>
                <a:cs typeface="+mn-cs"/>
              </a:rPr>
              <a:t>Blijf op de hoogte via onze nieuwsbrief: </a:t>
            </a:r>
            <a:r>
              <a:rPr kumimoji="0" lang="nl-NL" sz="1800" b="0" i="0" u="none" strike="noStrike" kern="1200" cap="none" spc="0" normalizeH="0" baseline="0" noProof="0" dirty="0">
                <a:ln>
                  <a:noFill/>
                </a:ln>
                <a:solidFill>
                  <a:srgbClr val="000000"/>
                </a:solidFill>
                <a:effectLst/>
                <a:uLnTx/>
                <a:uFillTx/>
                <a:latin typeface="Asap"/>
                <a:ea typeface="+mn-ea"/>
                <a:cs typeface="+mn-cs"/>
                <a:hlinkClick r:id="rId5"/>
              </a:rPr>
              <a:t>IPLO Nieuws</a:t>
            </a: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Asap"/>
              <a:ea typeface="+mn-ea"/>
              <a:cs typeface="+mn-cs"/>
            </a:endParaRPr>
          </a:p>
        </p:txBody>
      </p:sp>
    </p:spTree>
    <p:extLst>
      <p:ext uri="{BB962C8B-B14F-4D97-AF65-F5344CB8AC3E}">
        <p14:creationId xmlns:p14="http://schemas.microsoft.com/office/powerpoint/2010/main" val="3852544387"/>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IPLO Kleuren">
      <a:dk1>
        <a:srgbClr val="000000"/>
      </a:dk1>
      <a:lt1>
        <a:sysClr val="window" lastClr="FFFFFF"/>
      </a:lt1>
      <a:dk2>
        <a:srgbClr val="35577E"/>
      </a:dk2>
      <a:lt2>
        <a:srgbClr val="FFFFFF"/>
      </a:lt2>
      <a:accent1>
        <a:srgbClr val="34573A"/>
      </a:accent1>
      <a:accent2>
        <a:srgbClr val="35577E"/>
      </a:accent2>
      <a:accent3>
        <a:srgbClr val="D3752B"/>
      </a:accent3>
      <a:accent4>
        <a:srgbClr val="97B550"/>
      </a:accent4>
      <a:accent5>
        <a:srgbClr val="D6DDE5"/>
      </a:accent5>
      <a:accent6>
        <a:srgbClr val="F6E3D4"/>
      </a:accent6>
      <a:hlink>
        <a:srgbClr val="35577E"/>
      </a:hlink>
      <a:folHlink>
        <a:srgbClr val="35577E"/>
      </a:folHlink>
    </a:clrScheme>
    <a:fontScheme name="IPLO">
      <a:majorFont>
        <a:latin typeface="Asap SemiBold"/>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removed="0"/>
</clbl:labelList>
</file>

<file path=docProps/app.xml><?xml version="1.0" encoding="utf-8"?>
<Properties xmlns="http://schemas.openxmlformats.org/officeDocument/2006/extended-properties" xmlns:vt="http://schemas.openxmlformats.org/officeDocument/2006/docPropsVTypes">
  <TotalTime>1774</TotalTime>
  <Words>1399</Words>
  <Application>Microsoft Office PowerPoint</Application>
  <PresentationFormat>Breedbeeld</PresentationFormat>
  <Paragraphs>132</Paragraphs>
  <Slides>14</Slides>
  <Notes>11</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14</vt:i4>
      </vt:variant>
    </vt:vector>
  </HeadingPairs>
  <TitlesOfParts>
    <vt:vector size="22" baseType="lpstr">
      <vt:lpstr>Abadi Extra Light</vt:lpstr>
      <vt:lpstr>Aptos</vt:lpstr>
      <vt:lpstr>Arial</vt:lpstr>
      <vt:lpstr>Asap</vt:lpstr>
      <vt:lpstr>Asap Medium</vt:lpstr>
      <vt:lpstr>Asap SemiBold</vt:lpstr>
      <vt:lpstr>Office Theme</vt:lpstr>
      <vt:lpstr>Kantoorthema</vt:lpstr>
      <vt:lpstr>Externe Veiligheid in het omgevingsplan</vt:lpstr>
      <vt:lpstr>Inhoud</vt:lpstr>
      <vt:lpstr>Grondslag voor EV regels in het omgevingsplan</vt:lpstr>
      <vt:lpstr>Evenwichtige toedeling van functies aan locaties </vt:lpstr>
      <vt:lpstr>Instructieregels § 5.1.2. Waarborgen van de veiligheid   </vt:lpstr>
      <vt:lpstr>Instructieregels</vt:lpstr>
      <vt:lpstr>Instructieregels</vt:lpstr>
      <vt:lpstr>Instructieregels</vt:lpstr>
      <vt:lpstr>Gesprek (zie uitwerking)</vt:lpstr>
      <vt:lpstr>Voorbeeld van beleid EV </vt:lpstr>
      <vt:lpstr>PowerPoint-presentatie</vt:lpstr>
      <vt:lpstr>Voorbeelden van beleid EV </vt:lpstr>
      <vt:lpstr>PowerPoint-presentatie</vt:lpstr>
      <vt:lpstr>Dank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Jonkers, Henk (RWS WVL)</cp:lastModifiedBy>
  <cp:revision>33</cp:revision>
  <cp:lastPrinted>2026-06-25T10:41:41Z</cp:lastPrinted>
  <dcterms:created xsi:type="dcterms:W3CDTF">2026-04-03T10:56:03Z</dcterms:created>
  <dcterms:modified xsi:type="dcterms:W3CDTF">2026-07-03T07:02:43Z</dcterms:modified>
</cp:coreProperties>
</file>