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3" r:id="rId2"/>
    <p:sldId id="374" r:id="rId3"/>
    <p:sldId id="373" r:id="rId4"/>
    <p:sldId id="369" r:id="rId5"/>
    <p:sldId id="338" r:id="rId6"/>
    <p:sldId id="344" r:id="rId7"/>
    <p:sldId id="345" r:id="rId8"/>
    <p:sldId id="346" r:id="rId9"/>
    <p:sldId id="347" r:id="rId10"/>
    <p:sldId id="349" r:id="rId11"/>
    <p:sldId id="348" r:id="rId12"/>
    <p:sldId id="350" r:id="rId13"/>
    <p:sldId id="351" r:id="rId14"/>
    <p:sldId id="352" r:id="rId15"/>
    <p:sldId id="353" r:id="rId16"/>
    <p:sldId id="371" r:id="rId17"/>
    <p:sldId id="354" r:id="rId18"/>
    <p:sldId id="355" r:id="rId19"/>
    <p:sldId id="356" r:id="rId20"/>
    <p:sldId id="357" r:id="rId21"/>
    <p:sldId id="358" r:id="rId22"/>
    <p:sldId id="359" r:id="rId23"/>
    <p:sldId id="360" r:id="rId24"/>
    <p:sldId id="361" r:id="rId25"/>
    <p:sldId id="362" r:id="rId26"/>
    <p:sldId id="291" r:id="rId27"/>
    <p:sldId id="363" r:id="rId28"/>
    <p:sldId id="364" r:id="rId29"/>
    <p:sldId id="365" r:id="rId30"/>
    <p:sldId id="366" r:id="rId31"/>
    <p:sldId id="368"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4E7F3-80C6-C25C-89AD-AECF5EFB57E5}" v="9" dt="2026-06-29T20:42:17.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662"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F28C7-58A9-4418-85F1-3B6F5A154004}" type="datetimeFigureOut">
              <a:rPr lang="nl-NL" smtClean="0"/>
              <a:t>29-6-2026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27F91-7BF9-49D5-A21D-F9C1EA3FD16A}" type="slidenum">
              <a:rPr lang="nl-NL" smtClean="0"/>
              <a:t>‹nr.›</a:t>
            </a:fld>
            <a:endParaRPr lang="nl-NL"/>
          </a:p>
        </p:txBody>
      </p:sp>
    </p:spTree>
    <p:extLst>
      <p:ext uri="{BB962C8B-B14F-4D97-AF65-F5344CB8AC3E}">
        <p14:creationId xmlns:p14="http://schemas.microsoft.com/office/powerpoint/2010/main" val="369902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gisterexterneveiligheid.nl/kaartbeeld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Basisregistratie Adressen en Gebouwen</a:t>
            </a:r>
            <a:endParaRPr lang="en-US"/>
          </a:p>
          <a:p>
            <a:r>
              <a:rPr lang="nl-NL"/>
              <a:t>Kamer van Koophandel</a:t>
            </a:r>
            <a:endParaRPr lang="nl-NL" dirty="0"/>
          </a:p>
          <a:p>
            <a:r>
              <a:rPr lang="nl-NL"/>
              <a:t>Digitaal Stelsel Omgevingswet</a:t>
            </a:r>
          </a:p>
          <a:p>
            <a:r>
              <a:rPr lang="nl-NL"/>
              <a:t>Vergunning, Toezicht en Handhaving</a:t>
            </a:r>
            <a:endParaRPr lang="nl-NL" dirty="0"/>
          </a:p>
        </p:txBody>
      </p:sp>
      <p:sp>
        <p:nvSpPr>
          <p:cNvPr id="4" name="Tijdelijke aanduiding voor dianummer 3"/>
          <p:cNvSpPr>
            <a:spLocks noGrp="1"/>
          </p:cNvSpPr>
          <p:nvPr>
            <p:ph type="sldNum" sz="quarter" idx="5"/>
          </p:nvPr>
        </p:nvSpPr>
        <p:spPr/>
        <p:txBody>
          <a:bodyPr/>
          <a:lstStyle/>
          <a:p>
            <a:fld id="{FE727F91-7BF9-49D5-A21D-F9C1EA3FD16A}" type="slidenum">
              <a:rPr lang="nl-NL" smtClean="0"/>
              <a:t>12</a:t>
            </a:fld>
            <a:endParaRPr lang="nl-NL"/>
          </a:p>
        </p:txBody>
      </p:sp>
    </p:spTree>
    <p:extLst>
      <p:ext uri="{BB962C8B-B14F-4D97-AF65-F5344CB8AC3E}">
        <p14:creationId xmlns:p14="http://schemas.microsoft.com/office/powerpoint/2010/main" val="62379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Link </a:t>
            </a:r>
            <a:r>
              <a:rPr lang="en-US" dirty="0" err="1">
                <a:latin typeface="Calibri"/>
                <a:ea typeface="Calibri"/>
                <a:cs typeface="Calibri"/>
              </a:rPr>
              <a:t>naar</a:t>
            </a:r>
            <a:r>
              <a:rPr lang="en-US" dirty="0">
                <a:latin typeface="Calibri"/>
                <a:ea typeface="Calibri"/>
                <a:cs typeface="Calibri"/>
              </a:rPr>
              <a:t> </a:t>
            </a:r>
            <a:r>
              <a:rPr lang="en-US" dirty="0" err="1">
                <a:latin typeface="Calibri"/>
                <a:ea typeface="Calibri"/>
                <a:cs typeface="Calibri"/>
              </a:rPr>
              <a:t>aanpak</a:t>
            </a:r>
            <a:r>
              <a:rPr lang="en-US" dirty="0">
                <a:latin typeface="Calibri"/>
                <a:ea typeface="Calibri"/>
                <a:cs typeface="Calibri"/>
              </a:rPr>
              <a:t> </a:t>
            </a:r>
            <a:r>
              <a:rPr lang="en-US" dirty="0" err="1">
                <a:latin typeface="Calibri"/>
                <a:ea typeface="Calibri"/>
                <a:cs typeface="Calibri"/>
              </a:rPr>
              <a:t>validatie</a:t>
            </a:r>
            <a:r>
              <a:rPr lang="en-US" dirty="0">
                <a:latin typeface="Calibri"/>
                <a:ea typeface="Calibri"/>
                <a:cs typeface="Calibri"/>
              </a:rPr>
              <a:t>.</a:t>
            </a:r>
          </a:p>
        </p:txBody>
      </p:sp>
      <p:sp>
        <p:nvSpPr>
          <p:cNvPr id="4" name="Slide Number Placeholder 3"/>
          <p:cNvSpPr>
            <a:spLocks noGrp="1"/>
          </p:cNvSpPr>
          <p:nvPr>
            <p:ph type="sldNum" sz="quarter" idx="5"/>
          </p:nvPr>
        </p:nvSpPr>
        <p:spPr/>
        <p:txBody>
          <a:bodyPr/>
          <a:lstStyle/>
          <a:p>
            <a:fld id="{FE727F91-7BF9-49D5-A21D-F9C1EA3FD16A}" type="slidenum">
              <a:rPr lang="nl-NL" smtClean="0"/>
              <a:t>19</a:t>
            </a:fld>
            <a:endParaRPr lang="nl-NL"/>
          </a:p>
        </p:txBody>
      </p:sp>
    </p:spTree>
    <p:extLst>
      <p:ext uri="{BB962C8B-B14F-4D97-AF65-F5344CB8AC3E}">
        <p14:creationId xmlns:p14="http://schemas.microsoft.com/office/powerpoint/2010/main" val="12168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Web Map Services </a:t>
            </a:r>
            <a:r>
              <a:rPr lang="en-US" dirty="0" err="1">
                <a:latin typeface="Calibri"/>
                <a:ea typeface="Calibri"/>
                <a:cs typeface="Calibri"/>
              </a:rPr>
              <a:t>en</a:t>
            </a:r>
            <a:r>
              <a:rPr lang="en-US" dirty="0">
                <a:latin typeface="Calibri"/>
                <a:ea typeface="Calibri"/>
                <a:cs typeface="Calibri"/>
              </a:rPr>
              <a:t> Web Feature Services -&gt; </a:t>
            </a:r>
            <a:r>
              <a:rPr lang="en-US" dirty="0" err="1">
                <a:hlinkClick r:id="rId3"/>
              </a:rPr>
              <a:t>Kaartbeelden</a:t>
            </a:r>
            <a:r>
              <a:rPr lang="en-US" dirty="0">
                <a:hlinkClick r:id="rId3"/>
              </a:rPr>
              <a:t> | Register externe </a:t>
            </a:r>
            <a:r>
              <a:rPr lang="en-US" dirty="0" err="1">
                <a:hlinkClick r:id="rId3"/>
              </a:rPr>
              <a:t>veiligheid</a:t>
            </a:r>
            <a:endParaRPr lang="en-US" dirty="0" err="1">
              <a:latin typeface="Calibri"/>
              <a:ea typeface="Calibri"/>
              <a:cs typeface="Calibri"/>
            </a:endParaRPr>
          </a:p>
        </p:txBody>
      </p:sp>
      <p:sp>
        <p:nvSpPr>
          <p:cNvPr id="4" name="Slide Number Placeholder 3"/>
          <p:cNvSpPr>
            <a:spLocks noGrp="1"/>
          </p:cNvSpPr>
          <p:nvPr>
            <p:ph type="sldNum" sz="quarter" idx="5"/>
          </p:nvPr>
        </p:nvSpPr>
        <p:spPr/>
        <p:txBody>
          <a:bodyPr/>
          <a:lstStyle/>
          <a:p>
            <a:fld id="{FE727F91-7BF9-49D5-A21D-F9C1EA3FD16A}" type="slidenum">
              <a:rPr lang="nl-NL" smtClean="0"/>
              <a:t>21</a:t>
            </a:fld>
            <a:endParaRPr lang="nl-NL"/>
          </a:p>
        </p:txBody>
      </p:sp>
    </p:spTree>
    <p:extLst>
      <p:ext uri="{BB962C8B-B14F-4D97-AF65-F5344CB8AC3E}">
        <p14:creationId xmlns:p14="http://schemas.microsoft.com/office/powerpoint/2010/main" val="181455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latin typeface="Calibri"/>
                <a:ea typeface="Calibri"/>
                <a:cs typeface="Calibri"/>
              </a:rPr>
              <a:t>Van omgevingsvisies tot aan de postzegelplannen</a:t>
            </a:r>
          </a:p>
        </p:txBody>
      </p:sp>
      <p:sp>
        <p:nvSpPr>
          <p:cNvPr id="4" name="Slide Number Placeholder 3"/>
          <p:cNvSpPr>
            <a:spLocks noGrp="1"/>
          </p:cNvSpPr>
          <p:nvPr>
            <p:ph type="sldNum" sz="quarter" idx="5"/>
          </p:nvPr>
        </p:nvSpPr>
        <p:spPr/>
        <p:txBody>
          <a:bodyPr/>
          <a:lstStyle/>
          <a:p>
            <a:fld id="{FE727F91-7BF9-49D5-A21D-F9C1EA3FD16A}" type="slidenum">
              <a:rPr lang="nl-NL" smtClean="0"/>
              <a:t>22</a:t>
            </a:fld>
            <a:endParaRPr lang="nl-NL"/>
          </a:p>
        </p:txBody>
      </p:sp>
    </p:spTree>
    <p:extLst>
      <p:ext uri="{BB962C8B-B14F-4D97-AF65-F5344CB8AC3E}">
        <p14:creationId xmlns:p14="http://schemas.microsoft.com/office/powerpoint/2010/main" val="75796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56D75-D69D-03C6-442E-399D24BFD0B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5F73878-92C9-80CD-5CA9-9D1B571679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838FFD6-CB8E-63C6-08FC-40B123D01C75}"/>
              </a:ext>
            </a:extLst>
          </p:cNvPr>
          <p:cNvSpPr>
            <a:spLocks noGrp="1"/>
          </p:cNvSpPr>
          <p:nvPr>
            <p:ph type="dt" sz="half" idx="10"/>
          </p:nvPr>
        </p:nvSpPr>
        <p:spPr/>
        <p:txBody>
          <a:bodyPr/>
          <a:lstStyle/>
          <a:p>
            <a:fld id="{88B20870-DB86-4D8B-B21A-6304E99AC0F9}" type="datetimeFigureOut">
              <a:rPr lang="nl-NL" smtClean="0"/>
              <a:t>29-6-2026</a:t>
            </a:fld>
            <a:endParaRPr lang="nl-NL"/>
          </a:p>
        </p:txBody>
      </p:sp>
      <p:sp>
        <p:nvSpPr>
          <p:cNvPr id="5" name="Tijdelijke aanduiding voor voettekst 4">
            <a:extLst>
              <a:ext uri="{FF2B5EF4-FFF2-40B4-BE49-F238E27FC236}">
                <a16:creationId xmlns:a16="http://schemas.microsoft.com/office/drawing/2014/main" id="{CF301034-92D7-699F-27AF-91C76CECF8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91A049-D0B3-78AE-8D13-D531EA343C23}"/>
              </a:ext>
            </a:extLst>
          </p:cNvPr>
          <p:cNvSpPr>
            <a:spLocks noGrp="1"/>
          </p:cNvSpPr>
          <p:nvPr>
            <p:ph type="sldNum" sz="quarter" idx="12"/>
          </p:nvPr>
        </p:nvSpPr>
        <p:spPr/>
        <p:txBody>
          <a:bodyPr/>
          <a:lstStyle/>
          <a:p>
            <a:fld id="{CD28417F-B9B8-44BC-8E79-CD79F33FEE2B}" type="slidenum">
              <a:rPr lang="nl-NL" smtClean="0"/>
              <a:t>‹nr.›</a:t>
            </a:fld>
            <a:endParaRPr lang="nl-NL"/>
          </a:p>
        </p:txBody>
      </p:sp>
    </p:spTree>
    <p:extLst>
      <p:ext uri="{BB962C8B-B14F-4D97-AF65-F5344CB8AC3E}">
        <p14:creationId xmlns:p14="http://schemas.microsoft.com/office/powerpoint/2010/main" val="51722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468EA-B534-7DDA-BABA-802F8814CA7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F2580EA-9E70-645E-14E7-1BE4B67A783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15B504-71E8-2CDB-BB96-3C0DC05D40FD}"/>
              </a:ext>
            </a:extLst>
          </p:cNvPr>
          <p:cNvSpPr>
            <a:spLocks noGrp="1"/>
          </p:cNvSpPr>
          <p:nvPr>
            <p:ph type="dt" sz="half" idx="10"/>
          </p:nvPr>
        </p:nvSpPr>
        <p:spPr/>
        <p:txBody>
          <a:bodyPr/>
          <a:lstStyle/>
          <a:p>
            <a:fld id="{88B20870-DB86-4D8B-B21A-6304E99AC0F9}" type="datetimeFigureOut">
              <a:rPr lang="nl-NL" smtClean="0"/>
              <a:t>29-6-2026</a:t>
            </a:fld>
            <a:endParaRPr lang="nl-NL"/>
          </a:p>
        </p:txBody>
      </p:sp>
      <p:sp>
        <p:nvSpPr>
          <p:cNvPr id="5" name="Tijdelijke aanduiding voor voettekst 4">
            <a:extLst>
              <a:ext uri="{FF2B5EF4-FFF2-40B4-BE49-F238E27FC236}">
                <a16:creationId xmlns:a16="http://schemas.microsoft.com/office/drawing/2014/main" id="{77920D94-419B-DC82-3949-6F22E676EA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7E61FDB-320E-81D4-AAC0-A5ACC8065B08}"/>
              </a:ext>
            </a:extLst>
          </p:cNvPr>
          <p:cNvSpPr>
            <a:spLocks noGrp="1"/>
          </p:cNvSpPr>
          <p:nvPr>
            <p:ph type="sldNum" sz="quarter" idx="12"/>
          </p:nvPr>
        </p:nvSpPr>
        <p:spPr/>
        <p:txBody>
          <a:bodyPr/>
          <a:lstStyle/>
          <a:p>
            <a:fld id="{CD28417F-B9B8-44BC-8E79-CD79F33FEE2B}" type="slidenum">
              <a:rPr lang="nl-NL" smtClean="0"/>
              <a:t>‹nr.›</a:t>
            </a:fld>
            <a:endParaRPr lang="nl-NL"/>
          </a:p>
        </p:txBody>
      </p:sp>
    </p:spTree>
    <p:extLst>
      <p:ext uri="{BB962C8B-B14F-4D97-AF65-F5344CB8AC3E}">
        <p14:creationId xmlns:p14="http://schemas.microsoft.com/office/powerpoint/2010/main" val="207894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4FA74F9-7996-C9A7-6136-63CF675AC7B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51E4477-FBBF-E813-D52D-34576CFEE37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88CAEB-431D-A842-0044-5659DE9E63F9}"/>
              </a:ext>
            </a:extLst>
          </p:cNvPr>
          <p:cNvSpPr>
            <a:spLocks noGrp="1"/>
          </p:cNvSpPr>
          <p:nvPr>
            <p:ph type="dt" sz="half" idx="10"/>
          </p:nvPr>
        </p:nvSpPr>
        <p:spPr/>
        <p:txBody>
          <a:bodyPr/>
          <a:lstStyle/>
          <a:p>
            <a:fld id="{88B20870-DB86-4D8B-B21A-6304E99AC0F9}" type="datetimeFigureOut">
              <a:rPr lang="nl-NL" smtClean="0"/>
              <a:t>29-6-2026</a:t>
            </a:fld>
            <a:endParaRPr lang="nl-NL"/>
          </a:p>
        </p:txBody>
      </p:sp>
      <p:sp>
        <p:nvSpPr>
          <p:cNvPr id="5" name="Tijdelijke aanduiding voor voettekst 4">
            <a:extLst>
              <a:ext uri="{FF2B5EF4-FFF2-40B4-BE49-F238E27FC236}">
                <a16:creationId xmlns:a16="http://schemas.microsoft.com/office/drawing/2014/main" id="{39201BBA-DC3C-8F8F-A3D7-A390563869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3DDF84-6170-025C-006F-407B1027D56E}"/>
              </a:ext>
            </a:extLst>
          </p:cNvPr>
          <p:cNvSpPr>
            <a:spLocks noGrp="1"/>
          </p:cNvSpPr>
          <p:nvPr>
            <p:ph type="sldNum" sz="quarter" idx="12"/>
          </p:nvPr>
        </p:nvSpPr>
        <p:spPr/>
        <p:txBody>
          <a:bodyPr/>
          <a:lstStyle/>
          <a:p>
            <a:fld id="{CD28417F-B9B8-44BC-8E79-CD79F33FEE2B}" type="slidenum">
              <a:rPr lang="nl-NL" smtClean="0"/>
              <a:t>‹nr.›</a:t>
            </a:fld>
            <a:endParaRPr lang="nl-NL"/>
          </a:p>
        </p:txBody>
      </p:sp>
    </p:spTree>
    <p:extLst>
      <p:ext uri="{BB962C8B-B14F-4D97-AF65-F5344CB8AC3E}">
        <p14:creationId xmlns:p14="http://schemas.microsoft.com/office/powerpoint/2010/main" val="598665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sic tekstpagina_Witte achtergron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FC6681-A321-DF42-E291-1EA3697698B5}"/>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871453" y="0"/>
            <a:ext cx="449092" cy="785177"/>
          </a:xfrm>
          <a:prstGeom prst="rect">
            <a:avLst/>
          </a:prstGeom>
        </p:spPr>
      </p:pic>
      <p:sp>
        <p:nvSpPr>
          <p:cNvPr id="14" name="Tijdelijke aanduiding voor tekst 23">
            <a:extLst>
              <a:ext uri="{FF2B5EF4-FFF2-40B4-BE49-F238E27FC236}">
                <a16:creationId xmlns:a16="http://schemas.microsoft.com/office/drawing/2014/main" id="{A074339A-7760-4FCB-DA9B-E7FE5D6DA62A}"/>
              </a:ext>
            </a:extLst>
          </p:cNvPr>
          <p:cNvSpPr>
            <a:spLocks noGrp="1"/>
          </p:cNvSpPr>
          <p:nvPr>
            <p:ph type="body" sz="quarter" idx="34" hasCustomPrompt="1"/>
          </p:nvPr>
        </p:nvSpPr>
        <p:spPr>
          <a:xfrm>
            <a:off x="776248" y="1821419"/>
            <a:ext cx="10648986" cy="4343885"/>
          </a:xfrm>
          <a:prstGeom prst="rect">
            <a:avLst/>
          </a:prstGeom>
        </p:spPr>
        <p:txBody>
          <a:bodyPr/>
          <a:lstStyle>
            <a:lvl1pPr marL="0" indent="0">
              <a:lnSpc>
                <a:spcPts val="2660"/>
              </a:lnSpc>
              <a:buFont typeface="Arial" panose="020B0604020202020204" pitchFamily="34" charset="0"/>
              <a:buNone/>
              <a:defRPr sz="16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8" name="Tijdelijke aanduiding voor tekst 17">
            <a:extLst>
              <a:ext uri="{FF2B5EF4-FFF2-40B4-BE49-F238E27FC236}">
                <a16:creationId xmlns:a16="http://schemas.microsoft.com/office/drawing/2014/main" id="{78960F63-0C67-C6BD-59D2-D7307C6ED161}"/>
              </a:ext>
            </a:extLst>
          </p:cNvPr>
          <p:cNvSpPr>
            <a:spLocks noGrp="1"/>
          </p:cNvSpPr>
          <p:nvPr>
            <p:ph type="body" sz="quarter" idx="35" hasCustomPrompt="1"/>
          </p:nvPr>
        </p:nvSpPr>
        <p:spPr>
          <a:xfrm>
            <a:off x="776248" y="1050450"/>
            <a:ext cx="10648986" cy="576262"/>
          </a:xfrm>
          <a:prstGeom prst="rect">
            <a:avLst/>
          </a:prstGeom>
        </p:spPr>
        <p:txBody>
          <a:bodyPr/>
          <a:lstStyle>
            <a:lvl1pPr marL="0" indent="0">
              <a:buNone/>
              <a:defRPr sz="3600" b="1">
                <a:solidFill>
                  <a:schemeClr val="accent1"/>
                </a:solidFill>
              </a:defRPr>
            </a:lvl1pPr>
            <a:lvl2pPr marL="457200" indent="0">
              <a:buNone/>
              <a:defRPr sz="4400" b="1">
                <a:solidFill>
                  <a:schemeClr val="accent1"/>
                </a:solidFill>
              </a:defRPr>
            </a:lvl2pPr>
            <a:lvl3pPr marL="914400" indent="0">
              <a:buNone/>
              <a:defRPr sz="4000" b="1">
                <a:solidFill>
                  <a:schemeClr val="accent1"/>
                </a:solidFill>
              </a:defRPr>
            </a:lvl3pPr>
            <a:lvl4pPr marL="1371600" indent="0">
              <a:buNone/>
              <a:defRPr sz="3600" b="1">
                <a:solidFill>
                  <a:schemeClr val="accent1"/>
                </a:solidFill>
              </a:defRPr>
            </a:lvl4pPr>
            <a:lvl5pPr marL="1828800" indent="0">
              <a:buNone/>
              <a:defRPr sz="3600" b="1">
                <a:solidFill>
                  <a:schemeClr val="accent1"/>
                </a:solidFill>
              </a:defRPr>
            </a:lvl5pPr>
          </a:lstStyle>
          <a:p>
            <a:pPr lvl="0"/>
            <a:r>
              <a:rPr lang="nl-NL"/>
              <a:t>Titel</a:t>
            </a:r>
          </a:p>
        </p:txBody>
      </p:sp>
      <p:pic>
        <p:nvPicPr>
          <p:cNvPr id="5" name="Afbeelding 4"/>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3353" y="207775"/>
            <a:ext cx="1296144" cy="641017"/>
          </a:xfrm>
          <a:prstGeom prst="rect">
            <a:avLst/>
          </a:prstGeom>
          <a:noFill/>
        </p:spPr>
      </p:pic>
    </p:spTree>
    <p:extLst>
      <p:ext uri="{BB962C8B-B14F-4D97-AF65-F5344CB8AC3E}">
        <p14:creationId xmlns:p14="http://schemas.microsoft.com/office/powerpoint/2010/main" val="194360716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336544"/>
            <a:ext cx="11044238" cy="492131"/>
          </a:xfrm>
        </p:spPr>
        <p:txBody>
          <a:bodyPr anchor="t">
            <a:noAutofit/>
          </a:bodyPr>
          <a:lstStyle>
            <a:lvl1pPr algn="l">
              <a:lnSpc>
                <a:spcPts val="5000"/>
              </a:lnSpc>
              <a:defRPr sz="5000">
                <a:solidFill>
                  <a:schemeClr val="accent1"/>
                </a:solidFill>
              </a:defRPr>
            </a:lvl1pPr>
          </a:lstStyle>
          <a:p>
            <a:r>
              <a:rPr lang="nl-NL"/>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p:nvPr>
        </p:nvSpPr>
        <p:spPr>
          <a:xfrm>
            <a:off x="571500" y="1212850"/>
            <a:ext cx="11044238" cy="4786312"/>
          </a:xfrm>
        </p:spPr>
        <p:txBody>
          <a:bodyPr/>
          <a:lstStyle>
            <a:lvl1pPr marL="342900" indent="-342900" algn="l">
              <a:lnSpc>
                <a:spcPts val="2400"/>
              </a:lnSpc>
              <a:buClr>
                <a:schemeClr val="accent1"/>
              </a:buClr>
              <a:buFont typeface="Abadi Extra Light" panose="020B0204020104020204" pitchFamily="34" charset="0"/>
              <a:buChar char="●"/>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a:t>invoegen &gt; Koptekst en voettekst</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5995587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Ondertitel</a:t>
            </a:r>
            <a:r>
              <a:rPr lang="en-US" dirty="0"/>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dirty="0"/>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a:p>
        </p:txBody>
      </p:sp>
    </p:spTree>
    <p:extLst>
      <p:ext uri="{BB962C8B-B14F-4D97-AF65-F5344CB8AC3E}">
        <p14:creationId xmlns:p14="http://schemas.microsoft.com/office/powerpoint/2010/main" val="3298484666"/>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F0433-7BE8-E0E1-8A1E-9765773F2F8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86E5C15-009D-A211-DAE2-D6344487B5A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553515-C66C-0307-9C60-EB84A638D2F5}"/>
              </a:ext>
            </a:extLst>
          </p:cNvPr>
          <p:cNvSpPr>
            <a:spLocks noGrp="1"/>
          </p:cNvSpPr>
          <p:nvPr>
            <p:ph type="dt" sz="half" idx="10"/>
          </p:nvPr>
        </p:nvSpPr>
        <p:spPr/>
        <p:txBody>
          <a:bodyPr/>
          <a:lstStyle/>
          <a:p>
            <a:fld id="{88B20870-DB86-4D8B-B21A-6304E99AC0F9}" type="datetimeFigureOut">
              <a:rPr lang="nl-NL" smtClean="0"/>
              <a:t>29-6-2026</a:t>
            </a:fld>
            <a:endParaRPr lang="nl-NL"/>
          </a:p>
        </p:txBody>
      </p:sp>
      <p:sp>
        <p:nvSpPr>
          <p:cNvPr id="5" name="Tijdelijke aanduiding voor voettekst 4">
            <a:extLst>
              <a:ext uri="{FF2B5EF4-FFF2-40B4-BE49-F238E27FC236}">
                <a16:creationId xmlns:a16="http://schemas.microsoft.com/office/drawing/2014/main" id="{89AA47E5-66BE-79C3-BB86-B0A1F4E8AE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D17E81-F8B0-F537-A403-31C329996C96}"/>
              </a:ext>
            </a:extLst>
          </p:cNvPr>
          <p:cNvSpPr>
            <a:spLocks noGrp="1"/>
          </p:cNvSpPr>
          <p:nvPr>
            <p:ph type="sldNum" sz="quarter" idx="12"/>
          </p:nvPr>
        </p:nvSpPr>
        <p:spPr/>
        <p:txBody>
          <a:bodyPr/>
          <a:lstStyle/>
          <a:p>
            <a:fld id="{CD28417F-B9B8-44BC-8E79-CD79F33FEE2B}" type="slidenum">
              <a:rPr lang="nl-NL" smtClean="0"/>
              <a:t>‹nr.›</a:t>
            </a:fld>
            <a:endParaRPr lang="nl-NL"/>
          </a:p>
        </p:txBody>
      </p:sp>
    </p:spTree>
    <p:extLst>
      <p:ext uri="{BB962C8B-B14F-4D97-AF65-F5344CB8AC3E}">
        <p14:creationId xmlns:p14="http://schemas.microsoft.com/office/powerpoint/2010/main" val="364876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950D16-7FB2-1379-2F8E-C53A926499A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8C4F752-40DE-9E7A-2FB9-9992DBB585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C3C85CC-9A2B-1A24-08CA-32F59ADF9D61}"/>
              </a:ext>
            </a:extLst>
          </p:cNvPr>
          <p:cNvSpPr>
            <a:spLocks noGrp="1"/>
          </p:cNvSpPr>
          <p:nvPr>
            <p:ph type="dt" sz="half" idx="10"/>
          </p:nvPr>
        </p:nvSpPr>
        <p:spPr/>
        <p:txBody>
          <a:bodyPr/>
          <a:lstStyle/>
          <a:p>
            <a:fld id="{88B20870-DB86-4D8B-B21A-6304E99AC0F9}" type="datetimeFigureOut">
              <a:rPr lang="nl-NL" smtClean="0"/>
              <a:t>29-6-2026</a:t>
            </a:fld>
            <a:endParaRPr lang="nl-NL"/>
          </a:p>
        </p:txBody>
      </p:sp>
      <p:sp>
        <p:nvSpPr>
          <p:cNvPr id="5" name="Tijdelijke aanduiding voor voettekst 4">
            <a:extLst>
              <a:ext uri="{FF2B5EF4-FFF2-40B4-BE49-F238E27FC236}">
                <a16:creationId xmlns:a16="http://schemas.microsoft.com/office/drawing/2014/main" id="{5BD791C3-084D-FE71-DDD5-049FF1119D6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6E8D72-41A4-F415-B29D-A53CF1167D71}"/>
              </a:ext>
            </a:extLst>
          </p:cNvPr>
          <p:cNvSpPr>
            <a:spLocks noGrp="1"/>
          </p:cNvSpPr>
          <p:nvPr>
            <p:ph type="sldNum" sz="quarter" idx="12"/>
          </p:nvPr>
        </p:nvSpPr>
        <p:spPr/>
        <p:txBody>
          <a:bodyPr/>
          <a:lstStyle/>
          <a:p>
            <a:fld id="{CD28417F-B9B8-44BC-8E79-CD79F33FEE2B}" type="slidenum">
              <a:rPr lang="nl-NL" smtClean="0"/>
              <a:t>‹nr.›</a:t>
            </a:fld>
            <a:endParaRPr lang="nl-NL"/>
          </a:p>
        </p:txBody>
      </p:sp>
    </p:spTree>
    <p:extLst>
      <p:ext uri="{BB962C8B-B14F-4D97-AF65-F5344CB8AC3E}">
        <p14:creationId xmlns:p14="http://schemas.microsoft.com/office/powerpoint/2010/main" val="256794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03C048-825F-A0E2-2D9C-200A8DF4D5B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0FB0438-6C79-F2F9-60FC-56E6F6F5C39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5985AC4-4A23-910C-DBB1-32F22274389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141FEBD-CC30-9C26-2E72-D1287BB81DBC}"/>
              </a:ext>
            </a:extLst>
          </p:cNvPr>
          <p:cNvSpPr>
            <a:spLocks noGrp="1"/>
          </p:cNvSpPr>
          <p:nvPr>
            <p:ph type="dt" sz="half" idx="10"/>
          </p:nvPr>
        </p:nvSpPr>
        <p:spPr/>
        <p:txBody>
          <a:bodyPr/>
          <a:lstStyle/>
          <a:p>
            <a:fld id="{88B20870-DB86-4D8B-B21A-6304E99AC0F9}" type="datetimeFigureOut">
              <a:rPr lang="nl-NL" smtClean="0"/>
              <a:t>29-6-2026</a:t>
            </a:fld>
            <a:endParaRPr lang="nl-NL"/>
          </a:p>
        </p:txBody>
      </p:sp>
      <p:sp>
        <p:nvSpPr>
          <p:cNvPr id="6" name="Tijdelijke aanduiding voor voettekst 5">
            <a:extLst>
              <a:ext uri="{FF2B5EF4-FFF2-40B4-BE49-F238E27FC236}">
                <a16:creationId xmlns:a16="http://schemas.microsoft.com/office/drawing/2014/main" id="{959DE867-E08E-0184-508F-07350225E23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43E9E36-F561-D4C0-3BD0-2B238E813101}"/>
              </a:ext>
            </a:extLst>
          </p:cNvPr>
          <p:cNvSpPr>
            <a:spLocks noGrp="1"/>
          </p:cNvSpPr>
          <p:nvPr>
            <p:ph type="sldNum" sz="quarter" idx="12"/>
          </p:nvPr>
        </p:nvSpPr>
        <p:spPr/>
        <p:txBody>
          <a:bodyPr/>
          <a:lstStyle/>
          <a:p>
            <a:fld id="{CD28417F-B9B8-44BC-8E79-CD79F33FEE2B}" type="slidenum">
              <a:rPr lang="nl-NL" smtClean="0"/>
              <a:t>‹nr.›</a:t>
            </a:fld>
            <a:endParaRPr lang="nl-NL"/>
          </a:p>
        </p:txBody>
      </p:sp>
    </p:spTree>
    <p:extLst>
      <p:ext uri="{BB962C8B-B14F-4D97-AF65-F5344CB8AC3E}">
        <p14:creationId xmlns:p14="http://schemas.microsoft.com/office/powerpoint/2010/main" val="376939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C3DBC-BCAD-0398-C5C3-1D20337D0C0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40FAB8A-D987-59B5-A832-ACD658C08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B18D096-9D87-8E3C-204E-231CE9A42C8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BD7E184-9CFA-532C-A098-07E207A20D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319524F-7B92-8B71-071D-0A9B2E88B62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A846277-A8AE-48D0-9854-01DFA29E8993}"/>
              </a:ext>
            </a:extLst>
          </p:cNvPr>
          <p:cNvSpPr>
            <a:spLocks noGrp="1"/>
          </p:cNvSpPr>
          <p:nvPr>
            <p:ph type="dt" sz="half" idx="10"/>
          </p:nvPr>
        </p:nvSpPr>
        <p:spPr/>
        <p:txBody>
          <a:bodyPr/>
          <a:lstStyle/>
          <a:p>
            <a:fld id="{88B20870-DB86-4D8B-B21A-6304E99AC0F9}" type="datetimeFigureOut">
              <a:rPr lang="nl-NL" smtClean="0"/>
              <a:t>29-6-2026</a:t>
            </a:fld>
            <a:endParaRPr lang="nl-NL"/>
          </a:p>
        </p:txBody>
      </p:sp>
      <p:sp>
        <p:nvSpPr>
          <p:cNvPr id="8" name="Tijdelijke aanduiding voor voettekst 7">
            <a:extLst>
              <a:ext uri="{FF2B5EF4-FFF2-40B4-BE49-F238E27FC236}">
                <a16:creationId xmlns:a16="http://schemas.microsoft.com/office/drawing/2014/main" id="{BF21F348-DD8F-CC1F-D14A-FA8E02EEB0C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FD6580B-5ABD-007E-BFD2-D4F88A2E267F}"/>
              </a:ext>
            </a:extLst>
          </p:cNvPr>
          <p:cNvSpPr>
            <a:spLocks noGrp="1"/>
          </p:cNvSpPr>
          <p:nvPr>
            <p:ph type="sldNum" sz="quarter" idx="12"/>
          </p:nvPr>
        </p:nvSpPr>
        <p:spPr/>
        <p:txBody>
          <a:bodyPr/>
          <a:lstStyle/>
          <a:p>
            <a:fld id="{CD28417F-B9B8-44BC-8E79-CD79F33FEE2B}" type="slidenum">
              <a:rPr lang="nl-NL" smtClean="0"/>
              <a:t>‹nr.›</a:t>
            </a:fld>
            <a:endParaRPr lang="nl-NL"/>
          </a:p>
        </p:txBody>
      </p:sp>
    </p:spTree>
    <p:extLst>
      <p:ext uri="{BB962C8B-B14F-4D97-AF65-F5344CB8AC3E}">
        <p14:creationId xmlns:p14="http://schemas.microsoft.com/office/powerpoint/2010/main" val="141850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4E1ED-6313-2E59-F4AC-F595CC6C554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D5E38B2-D5B9-7368-97A3-D212AB0D5AAF}"/>
              </a:ext>
            </a:extLst>
          </p:cNvPr>
          <p:cNvSpPr>
            <a:spLocks noGrp="1"/>
          </p:cNvSpPr>
          <p:nvPr>
            <p:ph type="dt" sz="half" idx="10"/>
          </p:nvPr>
        </p:nvSpPr>
        <p:spPr/>
        <p:txBody>
          <a:bodyPr/>
          <a:lstStyle/>
          <a:p>
            <a:fld id="{88B20870-DB86-4D8B-B21A-6304E99AC0F9}" type="datetimeFigureOut">
              <a:rPr lang="nl-NL" smtClean="0"/>
              <a:t>29-6-2026</a:t>
            </a:fld>
            <a:endParaRPr lang="nl-NL"/>
          </a:p>
        </p:txBody>
      </p:sp>
      <p:sp>
        <p:nvSpPr>
          <p:cNvPr id="4" name="Tijdelijke aanduiding voor voettekst 3">
            <a:extLst>
              <a:ext uri="{FF2B5EF4-FFF2-40B4-BE49-F238E27FC236}">
                <a16:creationId xmlns:a16="http://schemas.microsoft.com/office/drawing/2014/main" id="{3580A512-660D-AF0A-7BFD-8A7369B3DFD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5257121-CA3E-1BFD-7374-9FE7EEE91797}"/>
              </a:ext>
            </a:extLst>
          </p:cNvPr>
          <p:cNvSpPr>
            <a:spLocks noGrp="1"/>
          </p:cNvSpPr>
          <p:nvPr>
            <p:ph type="sldNum" sz="quarter" idx="12"/>
          </p:nvPr>
        </p:nvSpPr>
        <p:spPr/>
        <p:txBody>
          <a:bodyPr/>
          <a:lstStyle/>
          <a:p>
            <a:fld id="{CD28417F-B9B8-44BC-8E79-CD79F33FEE2B}" type="slidenum">
              <a:rPr lang="nl-NL" smtClean="0"/>
              <a:t>‹nr.›</a:t>
            </a:fld>
            <a:endParaRPr lang="nl-NL"/>
          </a:p>
        </p:txBody>
      </p:sp>
    </p:spTree>
    <p:extLst>
      <p:ext uri="{BB962C8B-B14F-4D97-AF65-F5344CB8AC3E}">
        <p14:creationId xmlns:p14="http://schemas.microsoft.com/office/powerpoint/2010/main" val="20182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57199B9-2748-F67F-4B49-D0172A59AADF}"/>
              </a:ext>
            </a:extLst>
          </p:cNvPr>
          <p:cNvSpPr>
            <a:spLocks noGrp="1"/>
          </p:cNvSpPr>
          <p:nvPr>
            <p:ph type="dt" sz="half" idx="10"/>
          </p:nvPr>
        </p:nvSpPr>
        <p:spPr/>
        <p:txBody>
          <a:bodyPr/>
          <a:lstStyle/>
          <a:p>
            <a:fld id="{88B20870-DB86-4D8B-B21A-6304E99AC0F9}" type="datetimeFigureOut">
              <a:rPr lang="nl-NL" smtClean="0"/>
              <a:t>29-6-2026</a:t>
            </a:fld>
            <a:endParaRPr lang="nl-NL"/>
          </a:p>
        </p:txBody>
      </p:sp>
      <p:sp>
        <p:nvSpPr>
          <p:cNvPr id="3" name="Tijdelijke aanduiding voor voettekst 2">
            <a:extLst>
              <a:ext uri="{FF2B5EF4-FFF2-40B4-BE49-F238E27FC236}">
                <a16:creationId xmlns:a16="http://schemas.microsoft.com/office/drawing/2014/main" id="{B2AFCA0D-7E35-714D-195A-716F7406B59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801B706-405F-5192-CA77-31289AE5FB39}"/>
              </a:ext>
            </a:extLst>
          </p:cNvPr>
          <p:cNvSpPr>
            <a:spLocks noGrp="1"/>
          </p:cNvSpPr>
          <p:nvPr>
            <p:ph type="sldNum" sz="quarter" idx="12"/>
          </p:nvPr>
        </p:nvSpPr>
        <p:spPr/>
        <p:txBody>
          <a:bodyPr/>
          <a:lstStyle/>
          <a:p>
            <a:fld id="{CD28417F-B9B8-44BC-8E79-CD79F33FEE2B}" type="slidenum">
              <a:rPr lang="nl-NL" smtClean="0"/>
              <a:t>‹nr.›</a:t>
            </a:fld>
            <a:endParaRPr lang="nl-NL"/>
          </a:p>
        </p:txBody>
      </p:sp>
    </p:spTree>
    <p:extLst>
      <p:ext uri="{BB962C8B-B14F-4D97-AF65-F5344CB8AC3E}">
        <p14:creationId xmlns:p14="http://schemas.microsoft.com/office/powerpoint/2010/main" val="231704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DB34C-6A79-2A53-D048-972198A3CCB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FE4F49E-0820-2221-6386-0A9ADF3F9F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B68C4E9-132A-C9C9-9EFD-17A663E25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FEC3291-8645-4C49-4E94-C20DA8EFDDE5}"/>
              </a:ext>
            </a:extLst>
          </p:cNvPr>
          <p:cNvSpPr>
            <a:spLocks noGrp="1"/>
          </p:cNvSpPr>
          <p:nvPr>
            <p:ph type="dt" sz="half" idx="10"/>
          </p:nvPr>
        </p:nvSpPr>
        <p:spPr/>
        <p:txBody>
          <a:bodyPr/>
          <a:lstStyle/>
          <a:p>
            <a:fld id="{88B20870-DB86-4D8B-B21A-6304E99AC0F9}" type="datetimeFigureOut">
              <a:rPr lang="nl-NL" smtClean="0"/>
              <a:t>29-6-2026</a:t>
            </a:fld>
            <a:endParaRPr lang="nl-NL"/>
          </a:p>
        </p:txBody>
      </p:sp>
      <p:sp>
        <p:nvSpPr>
          <p:cNvPr id="6" name="Tijdelijke aanduiding voor voettekst 5">
            <a:extLst>
              <a:ext uri="{FF2B5EF4-FFF2-40B4-BE49-F238E27FC236}">
                <a16:creationId xmlns:a16="http://schemas.microsoft.com/office/drawing/2014/main" id="{E05556CC-0042-8CAC-C536-BE804DFD76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5AA53B8-6AEA-69EF-2A3D-284ACED5AE81}"/>
              </a:ext>
            </a:extLst>
          </p:cNvPr>
          <p:cNvSpPr>
            <a:spLocks noGrp="1"/>
          </p:cNvSpPr>
          <p:nvPr>
            <p:ph type="sldNum" sz="quarter" idx="12"/>
          </p:nvPr>
        </p:nvSpPr>
        <p:spPr/>
        <p:txBody>
          <a:bodyPr/>
          <a:lstStyle/>
          <a:p>
            <a:fld id="{CD28417F-B9B8-44BC-8E79-CD79F33FEE2B}" type="slidenum">
              <a:rPr lang="nl-NL" smtClean="0"/>
              <a:t>‹nr.›</a:t>
            </a:fld>
            <a:endParaRPr lang="nl-NL"/>
          </a:p>
        </p:txBody>
      </p:sp>
    </p:spTree>
    <p:extLst>
      <p:ext uri="{BB962C8B-B14F-4D97-AF65-F5344CB8AC3E}">
        <p14:creationId xmlns:p14="http://schemas.microsoft.com/office/powerpoint/2010/main" val="16196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6FA20-78A6-87F5-8C93-9AB1718A857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FF0FD52-F32E-2E95-8786-9CBA2643F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30C9977-70EB-2D9F-B48B-F8BD36392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4019500-8F77-99C8-D467-4105D78F1D3E}"/>
              </a:ext>
            </a:extLst>
          </p:cNvPr>
          <p:cNvSpPr>
            <a:spLocks noGrp="1"/>
          </p:cNvSpPr>
          <p:nvPr>
            <p:ph type="dt" sz="half" idx="10"/>
          </p:nvPr>
        </p:nvSpPr>
        <p:spPr/>
        <p:txBody>
          <a:bodyPr/>
          <a:lstStyle/>
          <a:p>
            <a:fld id="{88B20870-DB86-4D8B-B21A-6304E99AC0F9}" type="datetimeFigureOut">
              <a:rPr lang="nl-NL" smtClean="0"/>
              <a:t>29-6-2026</a:t>
            </a:fld>
            <a:endParaRPr lang="nl-NL"/>
          </a:p>
        </p:txBody>
      </p:sp>
      <p:sp>
        <p:nvSpPr>
          <p:cNvPr id="6" name="Tijdelijke aanduiding voor voettekst 5">
            <a:extLst>
              <a:ext uri="{FF2B5EF4-FFF2-40B4-BE49-F238E27FC236}">
                <a16:creationId xmlns:a16="http://schemas.microsoft.com/office/drawing/2014/main" id="{7455DEF5-58D5-BCDA-35F2-23D767F336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610611-2FE7-AAD9-4717-1AFBE1FF262D}"/>
              </a:ext>
            </a:extLst>
          </p:cNvPr>
          <p:cNvSpPr>
            <a:spLocks noGrp="1"/>
          </p:cNvSpPr>
          <p:nvPr>
            <p:ph type="sldNum" sz="quarter" idx="12"/>
          </p:nvPr>
        </p:nvSpPr>
        <p:spPr/>
        <p:txBody>
          <a:bodyPr/>
          <a:lstStyle/>
          <a:p>
            <a:fld id="{CD28417F-B9B8-44BC-8E79-CD79F33FEE2B}" type="slidenum">
              <a:rPr lang="nl-NL" smtClean="0"/>
              <a:t>‹nr.›</a:t>
            </a:fld>
            <a:endParaRPr lang="nl-NL"/>
          </a:p>
        </p:txBody>
      </p:sp>
    </p:spTree>
    <p:extLst>
      <p:ext uri="{BB962C8B-B14F-4D97-AF65-F5344CB8AC3E}">
        <p14:creationId xmlns:p14="http://schemas.microsoft.com/office/powerpoint/2010/main" val="325011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561AB12-DDF2-13D4-C9FF-347FD6075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FF288C9-84B3-704F-F3DB-342BA4ACC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3DA2228-C35F-6344-8396-53D6E8D01B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B20870-DB86-4D8B-B21A-6304E99AC0F9}" type="datetimeFigureOut">
              <a:rPr lang="nl-NL" smtClean="0"/>
              <a:t>29-6-2026</a:t>
            </a:fld>
            <a:endParaRPr lang="nl-NL"/>
          </a:p>
        </p:txBody>
      </p:sp>
      <p:sp>
        <p:nvSpPr>
          <p:cNvPr id="5" name="Tijdelijke aanduiding voor voettekst 4">
            <a:extLst>
              <a:ext uri="{FF2B5EF4-FFF2-40B4-BE49-F238E27FC236}">
                <a16:creationId xmlns:a16="http://schemas.microsoft.com/office/drawing/2014/main" id="{A12162BE-D8B3-15F4-DFF6-5F23AD35D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A05D15C9-E2C5-4596-0011-ED2B02DCF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28417F-B9B8-44BC-8E79-CD79F33FEE2B}" type="slidenum">
              <a:rPr lang="nl-NL" smtClean="0"/>
              <a:t>‹nr.›</a:t>
            </a:fld>
            <a:endParaRPr lang="nl-NL"/>
          </a:p>
        </p:txBody>
      </p:sp>
    </p:spTree>
    <p:extLst>
      <p:ext uri="{BB962C8B-B14F-4D97-AF65-F5344CB8AC3E}">
        <p14:creationId xmlns:p14="http://schemas.microsoft.com/office/powerpoint/2010/main" val="807825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7.pn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vng.nl/artikelen/onrechtmatige-besluiten" TargetMode="External"/><Relationship Id="rId4" Type="http://schemas.openxmlformats.org/officeDocument/2006/relationships/hyperlink" Target="https://deeplink.rechtspraak.nl/uitspraak?id=ECLI:NL:HR:2022:11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7.png"/><Relationship Id="rId7" Type="http://schemas.openxmlformats.org/officeDocument/2006/relationships/hyperlink" Target="http://www.registerexterneveiligheid.nl/"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https://registerexterneveiligheid.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ilfattoquotidiano.it/2025/12/24/esplosione-gpl-a1-teano-cratere-oggi/8237752/" TargetMode="External"/><Relationship Id="rId4" Type="http://schemas.openxmlformats.org/officeDocument/2006/relationships/hyperlink" Target="https://www.ad.nl/video/productie/grote-vuurbal-op-italiaanse-snelweg-na-ontploffing-gastanker-207078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p:txBody>
          <a:bodyPr>
            <a:normAutofit fontScale="90000"/>
          </a:bodyPr>
          <a:lstStyle/>
          <a:p>
            <a:r>
              <a:rPr lang="nl-NL" dirty="0">
                <a:latin typeface="Asap SemiBold" pitchFamily="2" charset="77"/>
              </a:rPr>
              <a:t>SCHAKELDAGEN</a:t>
            </a:r>
            <a:endParaRPr lang="nl-NL" dirty="0"/>
          </a:p>
        </p:txBody>
      </p:sp>
      <p:sp>
        <p:nvSpPr>
          <p:cNvPr id="3" name="Ondertitel 2">
            <a:extLst>
              <a:ext uri="{FF2B5EF4-FFF2-40B4-BE49-F238E27FC236}">
                <a16:creationId xmlns:a16="http://schemas.microsoft.com/office/drawing/2014/main" id="{D2E292AD-FBC0-FB9A-6E6D-AB5DA7509130}"/>
              </a:ext>
            </a:extLst>
          </p:cNvPr>
          <p:cNvSpPr>
            <a:spLocks noGrp="1"/>
          </p:cNvSpPr>
          <p:nvPr>
            <p:ph type="subTitle" idx="1"/>
          </p:nvPr>
        </p:nvSpPr>
        <p:spPr/>
        <p:txBody>
          <a:bodyPr>
            <a:normAutofit fontScale="92500" lnSpcReduction="10000"/>
          </a:bodyPr>
          <a:lstStyle/>
          <a:p>
            <a:r>
              <a:rPr lang="nl-NL" dirty="0"/>
              <a:t>IPLO komt naar je toe</a:t>
            </a:r>
          </a:p>
          <a:p>
            <a:endParaRPr lang="nl-NL" dirty="0"/>
          </a:p>
        </p:txBody>
      </p:sp>
      <p:sp>
        <p:nvSpPr>
          <p:cNvPr id="4" name="Tijdelijke aanduiding voor tekst 3">
            <a:extLst>
              <a:ext uri="{FF2B5EF4-FFF2-40B4-BE49-F238E27FC236}">
                <a16:creationId xmlns:a16="http://schemas.microsoft.com/office/drawing/2014/main" id="{07816960-8513-3084-A280-BED8490258A5}"/>
              </a:ext>
            </a:extLst>
          </p:cNvPr>
          <p:cNvSpPr>
            <a:spLocks noGrp="1"/>
          </p:cNvSpPr>
          <p:nvPr>
            <p:ph type="body" sz="quarter" idx="10"/>
          </p:nvPr>
        </p:nvSpPr>
        <p:spPr/>
        <p:txBody>
          <a:bodyPr vert="horz" lIns="91440" tIns="45720" rIns="91440" bIns="45720" rtlCol="0" anchor="t">
            <a:normAutofit fontScale="62500" lnSpcReduction="20000"/>
          </a:bodyPr>
          <a:lstStyle/>
          <a:p>
            <a:r>
              <a:rPr lang="nl-NL"/>
              <a:t>Juni 2026 – Den Bosch</a:t>
            </a:r>
          </a:p>
        </p:txBody>
      </p:sp>
      <p:sp>
        <p:nvSpPr>
          <p:cNvPr id="5" name="Tijdelijke aanduiding voor onlineafbeelding 4">
            <a:extLst>
              <a:ext uri="{FF2B5EF4-FFF2-40B4-BE49-F238E27FC236}">
                <a16:creationId xmlns:a16="http://schemas.microsoft.com/office/drawing/2014/main" id="{36938379-FF81-4642-16CD-8E118E6875DA}"/>
              </a:ext>
            </a:extLst>
          </p:cNvPr>
          <p:cNvSpPr>
            <a:spLocks noGrp="1"/>
          </p:cNvSpPr>
          <p:nvPr>
            <p:ph type="clipArt" sz="quarter" idx="11"/>
          </p:nvPr>
        </p:nvSpPr>
        <p:spPr/>
        <p:txBody>
          <a:bodyPr/>
          <a:lstStyle/>
          <a:p>
            <a:endParaRPr lang="nl-NL"/>
          </a:p>
        </p:txBody>
      </p:sp>
    </p:spTree>
    <p:extLst>
      <p:ext uri="{BB962C8B-B14F-4D97-AF65-F5344CB8AC3E}">
        <p14:creationId xmlns:p14="http://schemas.microsoft.com/office/powerpoint/2010/main" val="371603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080F3-4F14-D53E-147F-FC10A82E72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C3D49ED-0685-8B6B-C411-6EFBBF9607E2}"/>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02833E03-DFA1-6423-76BF-B065B74AD79C}"/>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42988E1E-2CE4-A64A-09AC-D72DECCA6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D3E5C5FB-8952-5A4B-2018-8340FC0F0816}"/>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0AB55A02-8FEA-B67F-BAF3-DD5618B95772}"/>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5F14DF78-FEB1-041B-AA54-16ED75FF09E1}"/>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4AE8A721-096D-97A5-055D-90011AB4A619}"/>
              </a:ext>
            </a:extLst>
          </p:cNvPr>
          <p:cNvPicPr>
            <a:picLocks noChangeAspect="1"/>
          </p:cNvPicPr>
          <p:nvPr/>
        </p:nvPicPr>
        <p:blipFill>
          <a:blip r:embed="rId3"/>
          <a:stretch>
            <a:fillRect/>
          </a:stretch>
        </p:blipFill>
        <p:spPr>
          <a:xfrm>
            <a:off x="0" y="0"/>
            <a:ext cx="12192000" cy="6858000"/>
          </a:xfrm>
          <a:prstGeom prst="rect">
            <a:avLst/>
          </a:prstGeom>
        </p:spPr>
      </p:pic>
      <p:sp>
        <p:nvSpPr>
          <p:cNvPr id="7" name="Tijdelijke aanduiding voor tekst 1">
            <a:extLst>
              <a:ext uri="{FF2B5EF4-FFF2-40B4-BE49-F238E27FC236}">
                <a16:creationId xmlns:a16="http://schemas.microsoft.com/office/drawing/2014/main" id="{D0B74BFF-FF28-45C7-23BE-94816489445A}"/>
              </a:ext>
            </a:extLst>
          </p:cNvPr>
          <p:cNvSpPr txBox="1">
            <a:spLocks/>
          </p:cNvSpPr>
          <p:nvPr/>
        </p:nvSpPr>
        <p:spPr>
          <a:xfrm>
            <a:off x="776248" y="1821419"/>
            <a:ext cx="10648986" cy="434388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a:t>Artikel 11.2 van het BKL geeft aan welke gegevens verzameld moeten worden.</a:t>
            </a:r>
            <a:endParaRPr lang="en-US"/>
          </a:p>
          <a:p>
            <a:pPr marL="285750" indent="-285750"/>
            <a:r>
              <a:rPr lang="nl-NL" sz="2400"/>
              <a:t>Bedrijfsnaam</a:t>
            </a:r>
          </a:p>
          <a:p>
            <a:pPr marL="285750" indent="-285750"/>
            <a:r>
              <a:rPr lang="nl-NL" sz="2400"/>
              <a:t>Naam en adres van de drijver van de activiteit</a:t>
            </a:r>
          </a:p>
          <a:p>
            <a:pPr marL="285750" indent="-285750"/>
            <a:r>
              <a:rPr lang="nl-NL" sz="2400"/>
              <a:t>Datum vergunningverlening</a:t>
            </a:r>
          </a:p>
          <a:p>
            <a:pPr marL="285750" indent="-285750"/>
            <a:r>
              <a:rPr lang="nl-NL" sz="2400"/>
              <a:t>Aard van het risico</a:t>
            </a:r>
          </a:p>
          <a:p>
            <a:pPr marL="285750" indent="-285750"/>
            <a:r>
              <a:rPr lang="nl-NL" sz="2400"/>
              <a:t>Chemische naam en CAS nummer</a:t>
            </a:r>
          </a:p>
          <a:p>
            <a:pPr marL="285750" indent="-285750"/>
            <a:r>
              <a:rPr lang="nl-NL" sz="2400"/>
              <a:t>Datum laatste wijziging</a:t>
            </a:r>
          </a:p>
          <a:p>
            <a:pPr marL="285750" indent="-285750"/>
            <a:r>
              <a:rPr lang="nl-NL" sz="2400"/>
              <a:t>Plaatsgebonden risico </a:t>
            </a:r>
          </a:p>
        </p:txBody>
      </p:sp>
      <p:sp>
        <p:nvSpPr>
          <p:cNvPr id="11" name="Tijdelijke aanduiding voor tekst 2">
            <a:extLst>
              <a:ext uri="{FF2B5EF4-FFF2-40B4-BE49-F238E27FC236}">
                <a16:creationId xmlns:a16="http://schemas.microsoft.com/office/drawing/2014/main" id="{4352D19C-3F94-4736-F2C3-320C103AC6E4}"/>
              </a:ext>
            </a:extLst>
          </p:cNvPr>
          <p:cNvSpPr txBox="1">
            <a:spLocks/>
          </p:cNvSpPr>
          <p:nvPr/>
        </p:nvSpPr>
        <p:spPr>
          <a:xfrm>
            <a:off x="645619" y="1028678"/>
            <a:ext cx="10648986" cy="57626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b="1">
                <a:solidFill>
                  <a:schemeClr val="accent1"/>
                </a:solidFill>
              </a:rPr>
              <a:t>Welke gegevens gaat het om?</a:t>
            </a:r>
          </a:p>
        </p:txBody>
      </p:sp>
    </p:spTree>
    <p:extLst>
      <p:ext uri="{BB962C8B-B14F-4D97-AF65-F5344CB8AC3E}">
        <p14:creationId xmlns:p14="http://schemas.microsoft.com/office/powerpoint/2010/main" val="295991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C621E-AC7A-982F-44E9-72ED08F293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8698AD-1107-7F2A-6422-2483221613F9}"/>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10E9497C-6B6B-515E-7D3C-AC1079DA4D09}"/>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F9499EB8-C2EF-9DF3-E7FF-262723A77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94F05A45-42E9-F275-E76D-C0F4A8DECDEE}"/>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5979DCD8-FE84-1C6E-0F61-42D8124AE299}"/>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0BE12406-5CC8-A62D-EDAD-C2F93CE1A632}"/>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786272E6-BEBA-9403-70C3-6B23F9B507AB}"/>
              </a:ext>
            </a:extLst>
          </p:cNvPr>
          <p:cNvPicPr>
            <a:picLocks noChangeAspect="1"/>
          </p:cNvPicPr>
          <p:nvPr/>
        </p:nvPicPr>
        <p:blipFill>
          <a:blip r:embed="rId3"/>
          <a:stretch>
            <a:fillRect/>
          </a:stretch>
        </p:blipFill>
        <p:spPr>
          <a:xfrm>
            <a:off x="0" y="0"/>
            <a:ext cx="12192000" cy="6858000"/>
          </a:xfrm>
          <a:prstGeom prst="rect">
            <a:avLst/>
          </a:prstGeom>
        </p:spPr>
      </p:pic>
      <p:sp>
        <p:nvSpPr>
          <p:cNvPr id="7" name="Tijdelijke aanduiding voor tekst 1">
            <a:extLst>
              <a:ext uri="{FF2B5EF4-FFF2-40B4-BE49-F238E27FC236}">
                <a16:creationId xmlns:a16="http://schemas.microsoft.com/office/drawing/2014/main" id="{02B7DBB5-D76D-5187-8826-7A8F915DD88E}"/>
              </a:ext>
            </a:extLst>
          </p:cNvPr>
          <p:cNvSpPr txBox="1">
            <a:spLocks/>
          </p:cNvSpPr>
          <p:nvPr/>
        </p:nvSpPr>
        <p:spPr>
          <a:xfrm>
            <a:off x="776248" y="1821419"/>
            <a:ext cx="10648986" cy="434388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a:t>Bijlage VII van het Besluit Kwaliteit Leefomgeving (BKL) bevat de activiteiten met een plaatsgebonden risico en/of aandachtsgebied.  </a:t>
            </a:r>
            <a:endParaRPr lang="nl-NL" sz="2400" dirty="0"/>
          </a:p>
          <a:p>
            <a:r>
              <a:rPr lang="nl-NL" sz="2400"/>
              <a:t>Bijlage IX van het Besluit Kwaliteit Leefomgeving (BKL) bevat de explosieaandachtsgebieden voor opslag van stoffen van ADR klase</a:t>
            </a:r>
            <a:r>
              <a:rPr lang="nl-NL" sz="2400" dirty="0"/>
              <a:t> </a:t>
            </a:r>
            <a:r>
              <a:rPr lang="nl-NL" sz="2400"/>
              <a:t>1</a:t>
            </a:r>
            <a:endParaRPr lang="nl-NL" sz="2400" dirty="0"/>
          </a:p>
          <a:p>
            <a:r>
              <a:rPr lang="nl-NL" sz="2400"/>
              <a:t>Bijlage X van het Besluit Kwaliteit Leefomgeving (BKL) bevat de militaire explosie aandachtsgebieden</a:t>
            </a:r>
            <a:endParaRPr lang="nl-NL" sz="2400" dirty="0"/>
          </a:p>
          <a:p>
            <a:endParaRPr lang="nl-NL" sz="2400" dirty="0"/>
          </a:p>
          <a:p>
            <a:endParaRPr lang="nl-NL" sz="2400" dirty="0"/>
          </a:p>
        </p:txBody>
      </p:sp>
      <p:sp>
        <p:nvSpPr>
          <p:cNvPr id="11" name="Tijdelijke aanduiding voor tekst 2">
            <a:extLst>
              <a:ext uri="{FF2B5EF4-FFF2-40B4-BE49-F238E27FC236}">
                <a16:creationId xmlns:a16="http://schemas.microsoft.com/office/drawing/2014/main" id="{1A5B5BCE-5555-C813-7AC2-5A72AAF1E7AE}"/>
              </a:ext>
            </a:extLst>
          </p:cNvPr>
          <p:cNvSpPr txBox="1">
            <a:spLocks/>
          </p:cNvSpPr>
          <p:nvPr/>
        </p:nvSpPr>
        <p:spPr>
          <a:xfrm>
            <a:off x="645619" y="1028679"/>
            <a:ext cx="10648986" cy="57626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b="1">
                <a:solidFill>
                  <a:schemeClr val="accent1"/>
                </a:solidFill>
              </a:rPr>
              <a:t>Op te nemen Externe veiligheidsafstanden</a:t>
            </a:r>
          </a:p>
        </p:txBody>
      </p:sp>
    </p:spTree>
    <p:extLst>
      <p:ext uri="{BB962C8B-B14F-4D97-AF65-F5344CB8AC3E}">
        <p14:creationId xmlns:p14="http://schemas.microsoft.com/office/powerpoint/2010/main" val="46418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78BFB-4196-BE8F-8F0A-5BCCACC904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09EDDE-EFF9-3EE9-FC77-0DE7C6EFA988}"/>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FFAF5CC6-C14A-36E7-9C3E-745B5F312C13}"/>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0925AA7F-6162-0FED-3753-1A1DACB02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ECF4F216-05A7-B5CD-6C60-F58659C35A0C}"/>
              </a:ext>
            </a:extLst>
          </p:cNvPr>
          <p:cNvPicPr>
            <a:picLocks noChangeAspect="1"/>
          </p:cNvPicPr>
          <p:nvPr/>
        </p:nvPicPr>
        <p:blipFill>
          <a:blip r:embed="rId4"/>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81FFDD46-8B33-A3C9-17B7-5F5CCAFC7200}"/>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561D6F4F-D608-7638-205D-66F8AFAAA879}"/>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542FD1A8-F3EF-431B-298E-1B29D5C3E0CF}"/>
              </a:ext>
            </a:extLst>
          </p:cNvPr>
          <p:cNvPicPr>
            <a:picLocks noChangeAspect="1"/>
          </p:cNvPicPr>
          <p:nvPr/>
        </p:nvPicPr>
        <p:blipFill>
          <a:blip r:embed="rId4"/>
          <a:stretch>
            <a:fillRect/>
          </a:stretch>
        </p:blipFill>
        <p:spPr>
          <a:xfrm>
            <a:off x="0" y="0"/>
            <a:ext cx="12192000" cy="6858000"/>
          </a:xfrm>
          <a:prstGeom prst="rect">
            <a:avLst/>
          </a:prstGeom>
        </p:spPr>
      </p:pic>
      <p:sp>
        <p:nvSpPr>
          <p:cNvPr id="7" name="Tijdelijke aanduiding voor tekst 1">
            <a:extLst>
              <a:ext uri="{FF2B5EF4-FFF2-40B4-BE49-F238E27FC236}">
                <a16:creationId xmlns:a16="http://schemas.microsoft.com/office/drawing/2014/main" id="{6F5E8710-1EF2-5CFF-A91E-3E61CBE81C02}"/>
              </a:ext>
            </a:extLst>
          </p:cNvPr>
          <p:cNvSpPr txBox="1">
            <a:spLocks/>
          </p:cNvSpPr>
          <p:nvPr/>
        </p:nvSpPr>
        <p:spPr>
          <a:xfrm>
            <a:off x="776248" y="1712562"/>
            <a:ext cx="10648986" cy="434388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a:t>Common Ground</a:t>
            </a:r>
            <a:r>
              <a:rPr lang="nl-NL" sz="2400"/>
              <a:t> is een informatiekundige visie en samenwerkingsverband van Nederlandse gemeenten om hun digitale systemen en dienstverlening te moderniseren. Het belangrijkste uitgangspunt is dat data en applicaties worden losgekoppeld, waarbij gegevens nog maar één keer worden opgeslagen bij de bron.</a:t>
            </a:r>
            <a:endParaRPr lang="nl-NL" sz="2400" dirty="0"/>
          </a:p>
          <a:p>
            <a:endParaRPr lang="nl-NL" sz="2400" dirty="0"/>
          </a:p>
          <a:p>
            <a:pPr marL="0" indent="0">
              <a:buNone/>
            </a:pPr>
            <a:r>
              <a:rPr lang="nl-NL" sz="2400"/>
              <a:t>Maakt het makkelijker voor de invoerders en muteerders van het REV</a:t>
            </a:r>
            <a:endParaRPr lang="nl-NL" sz="2400" dirty="0"/>
          </a:p>
          <a:p>
            <a:r>
              <a:rPr lang="nl-NL" sz="2400"/>
              <a:t>Koppeling met BAG</a:t>
            </a:r>
            <a:endParaRPr lang="nl-NL" sz="2400" dirty="0"/>
          </a:p>
          <a:p>
            <a:r>
              <a:rPr lang="nl-NL" sz="2400"/>
              <a:t>Er wordt gewerkt aan de koppeling met de KVK</a:t>
            </a:r>
          </a:p>
          <a:p>
            <a:r>
              <a:rPr lang="nl-NL" sz="2400"/>
              <a:t>Er wordt gewerkt aan de koppeling met DSO </a:t>
            </a:r>
          </a:p>
          <a:p>
            <a:r>
              <a:rPr lang="nl-NL" sz="2400"/>
              <a:t>Er wordt gewerkt aan de koppeling met de VTH-database</a:t>
            </a:r>
            <a:endParaRPr lang="nl-NL"/>
          </a:p>
        </p:txBody>
      </p:sp>
      <p:sp>
        <p:nvSpPr>
          <p:cNvPr id="11" name="Tijdelijke aanduiding voor tekst 2">
            <a:extLst>
              <a:ext uri="{FF2B5EF4-FFF2-40B4-BE49-F238E27FC236}">
                <a16:creationId xmlns:a16="http://schemas.microsoft.com/office/drawing/2014/main" id="{5B5E8B93-DF93-176A-A32D-9A7F933C2B0E}"/>
              </a:ext>
            </a:extLst>
          </p:cNvPr>
          <p:cNvSpPr txBox="1">
            <a:spLocks/>
          </p:cNvSpPr>
          <p:nvPr/>
        </p:nvSpPr>
        <p:spPr>
          <a:xfrm>
            <a:off x="645619" y="1028679"/>
            <a:ext cx="10648986" cy="57626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b="1">
                <a:solidFill>
                  <a:schemeClr val="accent1"/>
                </a:solidFill>
              </a:rPr>
              <a:t>Aanvullende gegevens vraag</a:t>
            </a:r>
            <a:endParaRPr lang="en-US" sz="3600" b="1">
              <a:solidFill>
                <a:schemeClr val="accent1"/>
              </a:solidFill>
            </a:endParaRPr>
          </a:p>
        </p:txBody>
      </p:sp>
    </p:spTree>
    <p:extLst>
      <p:ext uri="{BB962C8B-B14F-4D97-AF65-F5344CB8AC3E}">
        <p14:creationId xmlns:p14="http://schemas.microsoft.com/office/powerpoint/2010/main" val="415250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0FFEC-34D2-B2B4-028E-AE14D4CAB5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37728D-055D-36E1-37F9-ED27230B3765}"/>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7E2B6674-277A-5D1A-426D-5F1E6623DFE2}"/>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948D313F-652A-6872-12F8-1484DEC7E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2366C652-D675-7E6C-4FBF-462E2FC97076}"/>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07D28CCA-FC1E-DD21-3A81-CB89A71D2E37}"/>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69800AC2-B90B-326E-5E9A-710B531DDF20}"/>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600A7963-4CEF-0E2B-5BE9-5621598209E5}"/>
              </a:ext>
            </a:extLst>
          </p:cNvPr>
          <p:cNvPicPr>
            <a:picLocks noChangeAspect="1"/>
          </p:cNvPicPr>
          <p:nvPr/>
        </p:nvPicPr>
        <p:blipFill>
          <a:blip r:embed="rId3"/>
          <a:stretch>
            <a:fillRect/>
          </a:stretch>
        </p:blipFill>
        <p:spPr>
          <a:xfrm>
            <a:off x="0" y="0"/>
            <a:ext cx="12192000" cy="6858000"/>
          </a:xfrm>
          <a:prstGeom prst="rect">
            <a:avLst/>
          </a:prstGeom>
        </p:spPr>
      </p:pic>
      <p:sp>
        <p:nvSpPr>
          <p:cNvPr id="7" name="Tijdelijke aanduiding voor tekst 2">
            <a:extLst>
              <a:ext uri="{FF2B5EF4-FFF2-40B4-BE49-F238E27FC236}">
                <a16:creationId xmlns:a16="http://schemas.microsoft.com/office/drawing/2014/main" id="{A1AD5C7C-FCA9-F2FF-82D8-683D47485429}"/>
              </a:ext>
            </a:extLst>
          </p:cNvPr>
          <p:cNvSpPr txBox="1">
            <a:spLocks/>
          </p:cNvSpPr>
          <p:nvPr/>
        </p:nvSpPr>
        <p:spPr>
          <a:xfrm>
            <a:off x="645619" y="760165"/>
            <a:ext cx="10648986" cy="576262"/>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b="1">
                <a:solidFill>
                  <a:schemeClr val="accent1"/>
                </a:solidFill>
              </a:rPr>
              <a:t>Hoe</a:t>
            </a:r>
            <a:r>
              <a:rPr lang="nl-NL" sz="3600" b="1" dirty="0"/>
              <a:t> </a:t>
            </a:r>
            <a:r>
              <a:rPr lang="nl-NL" sz="3600" b="1">
                <a:solidFill>
                  <a:schemeClr val="accent1"/>
                </a:solidFill>
              </a:rPr>
              <a:t>komen de gegevens in het REV</a:t>
            </a:r>
            <a:endParaRPr lang="en-US" sz="3600" b="1">
              <a:solidFill>
                <a:schemeClr val="accent1"/>
              </a:solidFill>
            </a:endParaRPr>
          </a:p>
        </p:txBody>
      </p:sp>
      <p:pic>
        <p:nvPicPr>
          <p:cNvPr id="4" name="Picture 3">
            <a:extLst>
              <a:ext uri="{FF2B5EF4-FFF2-40B4-BE49-F238E27FC236}">
                <a16:creationId xmlns:a16="http://schemas.microsoft.com/office/drawing/2014/main" id="{10B7F263-563E-F385-023D-11CE30936E28}"/>
              </a:ext>
            </a:extLst>
          </p:cNvPr>
          <p:cNvPicPr>
            <a:picLocks noChangeAspect="1"/>
          </p:cNvPicPr>
          <p:nvPr/>
        </p:nvPicPr>
        <p:blipFill>
          <a:blip r:embed="rId4"/>
          <a:stretch>
            <a:fillRect/>
          </a:stretch>
        </p:blipFill>
        <p:spPr>
          <a:xfrm>
            <a:off x="1582057" y="1400627"/>
            <a:ext cx="8766630" cy="4927601"/>
          </a:xfrm>
          <a:prstGeom prst="rect">
            <a:avLst/>
          </a:prstGeom>
        </p:spPr>
      </p:pic>
    </p:spTree>
    <p:extLst>
      <p:ext uri="{BB962C8B-B14F-4D97-AF65-F5344CB8AC3E}">
        <p14:creationId xmlns:p14="http://schemas.microsoft.com/office/powerpoint/2010/main" val="2409845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5718E-0F97-E05F-368F-004FF3CF9E6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BE0FF1-A67D-2242-ADB7-5BCE4B5F8D21}"/>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7AF80F8B-13DF-D2FC-63BA-976334C45209}"/>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919ECB57-F0EF-5D5A-47BF-361D1C61C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B57B0C03-21D9-4EBB-0AE4-8BC577009937}"/>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0DE7D21F-FA15-7E9D-5A55-4043E16BA93F}"/>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436AF379-313B-4D01-67AE-BE797B722BD3}"/>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3E43E5C3-028D-E9BF-01CA-3DDDC5EE10E2}"/>
              </a:ext>
            </a:extLst>
          </p:cNvPr>
          <p:cNvPicPr>
            <a:picLocks noChangeAspect="1"/>
          </p:cNvPicPr>
          <p:nvPr/>
        </p:nvPicPr>
        <p:blipFill>
          <a:blip r:embed="rId3"/>
          <a:stretch>
            <a:fillRect/>
          </a:stretch>
        </p:blipFill>
        <p:spPr>
          <a:xfrm>
            <a:off x="0" y="0"/>
            <a:ext cx="12192000" cy="6858000"/>
          </a:xfrm>
          <a:prstGeom prst="rect">
            <a:avLst/>
          </a:prstGeom>
        </p:spPr>
      </p:pic>
      <p:sp>
        <p:nvSpPr>
          <p:cNvPr id="7" name="Tijdelijke aanduiding voor tekst 2">
            <a:extLst>
              <a:ext uri="{FF2B5EF4-FFF2-40B4-BE49-F238E27FC236}">
                <a16:creationId xmlns:a16="http://schemas.microsoft.com/office/drawing/2014/main" id="{D01DEC4F-5B65-19B0-4B1E-5E09908F7B46}"/>
              </a:ext>
            </a:extLst>
          </p:cNvPr>
          <p:cNvSpPr txBox="1">
            <a:spLocks/>
          </p:cNvSpPr>
          <p:nvPr/>
        </p:nvSpPr>
        <p:spPr>
          <a:xfrm>
            <a:off x="645619" y="1028679"/>
            <a:ext cx="10648986" cy="57626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b="1">
                <a:solidFill>
                  <a:schemeClr val="accent1"/>
                </a:solidFill>
              </a:rPr>
              <a:t>Voorbeeld uitsnede kaart met Risicoafstanden</a:t>
            </a:r>
            <a:endParaRPr lang="en-US" sz="3600" b="1">
              <a:solidFill>
                <a:schemeClr val="accent1"/>
              </a:solidFill>
            </a:endParaRPr>
          </a:p>
        </p:txBody>
      </p:sp>
      <p:pic>
        <p:nvPicPr>
          <p:cNvPr id="11" name="Afbeelding 6">
            <a:extLst>
              <a:ext uri="{FF2B5EF4-FFF2-40B4-BE49-F238E27FC236}">
                <a16:creationId xmlns:a16="http://schemas.microsoft.com/office/drawing/2014/main" id="{5A650051-E910-7AD8-0FAA-748848973635}"/>
              </a:ext>
            </a:extLst>
          </p:cNvPr>
          <p:cNvPicPr>
            <a:picLocks noChangeAspect="1"/>
          </p:cNvPicPr>
          <p:nvPr/>
        </p:nvPicPr>
        <p:blipFill>
          <a:blip r:embed="rId4"/>
          <a:stretch>
            <a:fillRect/>
          </a:stretch>
        </p:blipFill>
        <p:spPr>
          <a:xfrm>
            <a:off x="2363371" y="1893067"/>
            <a:ext cx="7270238" cy="4458495"/>
          </a:xfrm>
          <a:prstGeom prst="rect">
            <a:avLst/>
          </a:prstGeom>
        </p:spPr>
      </p:pic>
    </p:spTree>
    <p:extLst>
      <p:ext uri="{BB962C8B-B14F-4D97-AF65-F5344CB8AC3E}">
        <p14:creationId xmlns:p14="http://schemas.microsoft.com/office/powerpoint/2010/main" val="88045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5A34C-E9E0-2392-B314-68D06DE5250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018ABD-CEBC-5512-EFF0-65F453DF29E9}"/>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7E1B70DA-1F1F-30BD-D0DB-DD63763F08A1}"/>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BDA7DB7A-EABA-813C-A983-68BE371D8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11D6845B-0075-F065-15D1-950D9603AA78}"/>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FF2379BF-B179-237B-1C20-9F4F9D9C2EBA}"/>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1BF006A0-2426-E858-3448-B25E8FB81B19}"/>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13F54A5B-2667-2A1E-9173-944733EB7959}"/>
              </a:ext>
            </a:extLst>
          </p:cNvPr>
          <p:cNvPicPr>
            <a:picLocks noChangeAspect="1"/>
          </p:cNvPicPr>
          <p:nvPr/>
        </p:nvPicPr>
        <p:blipFill>
          <a:blip r:embed="rId3"/>
          <a:stretch>
            <a:fillRect/>
          </a:stretch>
        </p:blipFill>
        <p:spPr>
          <a:xfrm>
            <a:off x="0" y="0"/>
            <a:ext cx="12192000" cy="6858000"/>
          </a:xfrm>
          <a:prstGeom prst="rect">
            <a:avLst/>
          </a:prstGeom>
        </p:spPr>
      </p:pic>
      <p:sp>
        <p:nvSpPr>
          <p:cNvPr id="9" name="Titel 1">
            <a:extLst>
              <a:ext uri="{FF2B5EF4-FFF2-40B4-BE49-F238E27FC236}">
                <a16:creationId xmlns:a16="http://schemas.microsoft.com/office/drawing/2014/main" id="{1F3464E8-1156-BE80-8BB5-FC3B1527E73E}"/>
              </a:ext>
            </a:extLst>
          </p:cNvPr>
          <p:cNvSpPr txBox="1">
            <a:spLocks/>
          </p:cNvSpPr>
          <p:nvPr/>
        </p:nvSpPr>
        <p:spPr>
          <a:xfrm>
            <a:off x="643412" y="1023525"/>
            <a:ext cx="10716198" cy="6597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latin typeface="Aptos"/>
              </a:rPr>
              <a:t>Definities kwetsbaarheid (Juridische basis)</a:t>
            </a:r>
            <a:br>
              <a:rPr lang="nl-NL" sz="3600" b="1" dirty="0">
                <a:latin typeface="Aptos"/>
              </a:rPr>
            </a:br>
            <a:endParaRPr lang="nl-NL" sz="3600" b="1">
              <a:solidFill>
                <a:schemeClr val="accent1"/>
              </a:solidFill>
              <a:latin typeface="Aptos"/>
            </a:endParaRPr>
          </a:p>
        </p:txBody>
      </p:sp>
      <p:sp>
        <p:nvSpPr>
          <p:cNvPr id="12" name="Ondertitel 2">
            <a:extLst>
              <a:ext uri="{FF2B5EF4-FFF2-40B4-BE49-F238E27FC236}">
                <a16:creationId xmlns:a16="http://schemas.microsoft.com/office/drawing/2014/main" id="{323C9DA2-92C7-1572-7E42-3214DB55C913}"/>
              </a:ext>
            </a:extLst>
          </p:cNvPr>
          <p:cNvSpPr txBox="1">
            <a:spLocks/>
          </p:cNvSpPr>
          <p:nvPr/>
        </p:nvSpPr>
        <p:spPr>
          <a:xfrm>
            <a:off x="520700" y="1847559"/>
            <a:ext cx="11044238" cy="40823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lumMod val="50000"/>
                </a:schemeClr>
              </a:buClr>
            </a:pPr>
            <a:r>
              <a:rPr lang="nl-NL" sz="2400"/>
              <a:t>Bijlage VI van het Besluit Kwaliteit Leefomgeving (BKL) bevat de definitie voor kwetsbare gebouwen en locaties. </a:t>
            </a:r>
            <a:endParaRPr lang="nl-NL" sz="2400" dirty="0"/>
          </a:p>
          <a:p>
            <a:pPr>
              <a:buClr>
                <a:schemeClr val="accent2">
                  <a:lumMod val="50000"/>
                </a:schemeClr>
              </a:buClr>
            </a:pPr>
            <a:endParaRPr lang="nl-NL" sz="2400" dirty="0"/>
          </a:p>
          <a:p>
            <a:pPr>
              <a:buClr>
                <a:schemeClr val="accent2">
                  <a:lumMod val="50000"/>
                </a:schemeClr>
              </a:buClr>
            </a:pPr>
            <a:r>
              <a:rPr lang="nl-NL" sz="2400"/>
              <a:t>De gebruiksfuncties zijn gedefinieerd in bijlage 1B van het Besluit Bouwwerken Leefomgeving</a:t>
            </a:r>
            <a:endParaRPr lang="nl-NL" sz="2400" dirty="0"/>
          </a:p>
          <a:p>
            <a:pPr>
              <a:buClr>
                <a:srgbClr val="80350E"/>
              </a:buClr>
            </a:pPr>
            <a:r>
              <a:rPr lang="nl-NL" sz="2400"/>
              <a:t>In BKL bijlage VI worden de kwetsbare gebouwen en locaties gedefinieerd. </a:t>
            </a:r>
          </a:p>
          <a:p>
            <a:pPr>
              <a:buClr>
                <a:schemeClr val="accent2">
                  <a:lumMod val="50000"/>
                </a:schemeClr>
              </a:buClr>
            </a:pPr>
            <a:r>
              <a:rPr lang="nl-NL" sz="2400"/>
              <a:t>BKL stelt minimumeisen: bevoegd gezag mag functies als ‘meer kwetsbaar’ indelen</a:t>
            </a:r>
            <a:endParaRPr lang="nl-NL" sz="2400" dirty="0"/>
          </a:p>
          <a:p>
            <a:pPr>
              <a:buClr>
                <a:schemeClr val="accent2">
                  <a:lumMod val="50000"/>
                </a:schemeClr>
              </a:buClr>
            </a:pPr>
            <a:r>
              <a:rPr lang="nl-NL" sz="2400"/>
              <a:t>Kwetsbaarheid per gebruiksfunctie niet per se per gebouw</a:t>
            </a:r>
            <a:endParaRPr lang="nl-NL" sz="2400" dirty="0"/>
          </a:p>
        </p:txBody>
      </p:sp>
      <p:pic>
        <p:nvPicPr>
          <p:cNvPr id="15" name="Afbeelding 3">
            <a:extLst>
              <a:ext uri="{FF2B5EF4-FFF2-40B4-BE49-F238E27FC236}">
                <a16:creationId xmlns:a16="http://schemas.microsoft.com/office/drawing/2014/main" id="{866CAADB-C9CF-95C3-F042-C76E89D05DE4}"/>
              </a:ext>
            </a:extLst>
          </p:cNvPr>
          <p:cNvPicPr>
            <a:picLocks noChangeAspect="1"/>
          </p:cNvPicPr>
          <p:nvPr/>
        </p:nvPicPr>
        <p:blipFill>
          <a:blip r:embed="rId4"/>
          <a:stretch>
            <a:fillRect/>
          </a:stretch>
        </p:blipFill>
        <p:spPr>
          <a:xfrm>
            <a:off x="10056440" y="4365104"/>
            <a:ext cx="1847850" cy="1914525"/>
          </a:xfrm>
          <a:prstGeom prst="rect">
            <a:avLst/>
          </a:prstGeom>
        </p:spPr>
      </p:pic>
    </p:spTree>
    <p:extLst>
      <p:ext uri="{BB962C8B-B14F-4D97-AF65-F5344CB8AC3E}">
        <p14:creationId xmlns:p14="http://schemas.microsoft.com/office/powerpoint/2010/main" val="3104730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F6FFC-A8B5-9BE7-0D75-8D41F91C1E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244B4F-C62B-2055-8B99-0358E4E237C5}"/>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BEABB838-9F64-D649-934C-E39C304A6233}"/>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573AB588-EE56-B17F-B73B-602919C4F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340862DB-1AC9-5861-9601-BBA9992A784E}"/>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F87D486A-B4E9-34AE-EF54-1185D3F2FA12}"/>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CB3281A8-4E28-E037-0C69-F06C607D9E56}"/>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B4624A03-549B-6FA0-370F-D468CFE73BD3}"/>
              </a:ext>
            </a:extLst>
          </p:cNvPr>
          <p:cNvPicPr>
            <a:picLocks noChangeAspect="1"/>
          </p:cNvPicPr>
          <p:nvPr/>
        </p:nvPicPr>
        <p:blipFill>
          <a:blip r:embed="rId3"/>
          <a:stretch>
            <a:fillRect/>
          </a:stretch>
        </p:blipFill>
        <p:spPr>
          <a:xfrm>
            <a:off x="0" y="0"/>
            <a:ext cx="12192000" cy="6858000"/>
          </a:xfrm>
          <a:prstGeom prst="rect">
            <a:avLst/>
          </a:prstGeom>
        </p:spPr>
      </p:pic>
      <p:sp>
        <p:nvSpPr>
          <p:cNvPr id="9" name="Titel 1">
            <a:extLst>
              <a:ext uri="{FF2B5EF4-FFF2-40B4-BE49-F238E27FC236}">
                <a16:creationId xmlns:a16="http://schemas.microsoft.com/office/drawing/2014/main" id="{665EE1AE-11A1-6108-4A91-9444B154ECB3}"/>
              </a:ext>
            </a:extLst>
          </p:cNvPr>
          <p:cNvSpPr txBox="1">
            <a:spLocks/>
          </p:cNvSpPr>
          <p:nvPr/>
        </p:nvSpPr>
        <p:spPr>
          <a:xfrm>
            <a:off x="643412" y="1009011"/>
            <a:ext cx="8401170" cy="6597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rPr>
              <a:t>Wat bepaald de kwetsbaarheid?</a:t>
            </a:r>
            <a:endParaRPr lang="en-US">
              <a:solidFill>
                <a:schemeClr val="accent1"/>
              </a:solidFill>
            </a:endParaRPr>
          </a:p>
        </p:txBody>
      </p:sp>
      <p:sp>
        <p:nvSpPr>
          <p:cNvPr id="4" name="TextBox 3">
            <a:extLst>
              <a:ext uri="{FF2B5EF4-FFF2-40B4-BE49-F238E27FC236}">
                <a16:creationId xmlns:a16="http://schemas.microsoft.com/office/drawing/2014/main" id="{9F01678E-D321-7512-DF42-9C8EC3A49681}"/>
              </a:ext>
            </a:extLst>
          </p:cNvPr>
          <p:cNvSpPr txBox="1"/>
          <p:nvPr/>
        </p:nvSpPr>
        <p:spPr>
          <a:xfrm>
            <a:off x="834572" y="1825171"/>
            <a:ext cx="964474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20040" indent="-320040" algn="l" rtl="0"/>
            <a:r>
              <a:rPr lang="nl-NL" sz="2400" kern="1200">
                <a:solidFill>
                  <a:srgbClr val="000000"/>
                </a:solidFill>
                <a:latin typeface="Aptos"/>
              </a:rPr>
              <a:t>De kwetsbaarheid van gebouwen of locaties is afhankelijk van een aantal criteria:</a:t>
            </a:r>
          </a:p>
          <a:p>
            <a:pPr marL="320040" indent="-320040" algn="l" rtl="0">
              <a:buFont typeface="Arial"/>
              <a:buChar char="•"/>
            </a:pPr>
            <a:r>
              <a:rPr lang="nl-NL" sz="2400" kern="1200">
                <a:solidFill>
                  <a:srgbClr val="000000"/>
                </a:solidFill>
                <a:latin typeface="Aptos"/>
              </a:rPr>
              <a:t>het aantal personen dat gelijktijdig aanwezig is,</a:t>
            </a:r>
          </a:p>
          <a:p>
            <a:pPr marL="320040" indent="-320040" algn="l" rtl="0">
              <a:buFont typeface="Arial"/>
              <a:buChar char="•"/>
            </a:pPr>
            <a:r>
              <a:rPr lang="nl-NL" sz="2400" kern="1200">
                <a:solidFill>
                  <a:srgbClr val="000000"/>
                </a:solidFill>
                <a:latin typeface="Aptos"/>
              </a:rPr>
              <a:t>de aanwezigheidsduur van personen,</a:t>
            </a:r>
          </a:p>
          <a:p>
            <a:pPr marL="320040" indent="-320040" algn="l" rtl="0">
              <a:buFont typeface="Arial"/>
              <a:buChar char="•"/>
            </a:pPr>
            <a:r>
              <a:rPr lang="nl-NL" sz="2400" kern="1200">
                <a:solidFill>
                  <a:srgbClr val="000000"/>
                </a:solidFill>
                <a:latin typeface="Aptos"/>
              </a:rPr>
              <a:t>in hoeverre personen zichzelf in veiligheid kunnen brengen bij een incident.</a:t>
            </a:r>
          </a:p>
          <a:p>
            <a:pPr marL="0" indent="0" algn="l" rtl="0"/>
            <a:endParaRPr lang="nl-NL" sz="2400" dirty="0"/>
          </a:p>
          <a:p>
            <a:pPr marL="0" indent="0" algn="l" rtl="0"/>
            <a:r>
              <a:rPr lang="nl-NL" sz="2400" kern="1200">
                <a:solidFill>
                  <a:srgbClr val="000000"/>
                </a:solidFill>
                <a:latin typeface="Aptos"/>
              </a:rPr>
              <a:t>Deze specificaties per categorie zijn volgens artikel 5.3 van het Besluit kwaliteit leefomgeving in bijlage VI te vinden.</a:t>
            </a:r>
          </a:p>
          <a:p>
            <a:pPr marL="320040" indent="-320040" algn="l" rtl="0">
              <a:buFont typeface="Verdana"/>
              <a:buChar char="›"/>
            </a:pPr>
            <a:endParaRPr lang="nl-NL" sz="2400" dirty="0"/>
          </a:p>
          <a:p>
            <a:pPr marL="320040" indent="-320040" algn="l" rtl="0">
              <a:buFont typeface="Verdana"/>
              <a:buChar char="›"/>
            </a:pPr>
            <a:endParaRPr lang="nl-NL" sz="2400" dirty="0"/>
          </a:p>
          <a:p>
            <a:pPr algn="ctr"/>
            <a:endParaRPr lang="en-US" sz="2400" dirty="0"/>
          </a:p>
        </p:txBody>
      </p:sp>
    </p:spTree>
    <p:extLst>
      <p:ext uri="{BB962C8B-B14F-4D97-AF65-F5344CB8AC3E}">
        <p14:creationId xmlns:p14="http://schemas.microsoft.com/office/powerpoint/2010/main" val="127750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1361C-0306-D922-AD53-64C25B6264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86887DE-AAED-C075-6691-CCBBC33A5F2C}"/>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3B63BBCC-7A09-4267-B913-5B7F2D464F5C}"/>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48BB3B34-AF19-45C6-42A4-2486797BA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7C4FFFDF-8D28-3164-ED12-AE94025FEFD0}"/>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E1ADFB0F-CB0C-A918-D476-F014C97D8051}"/>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515CB9C1-A08D-9527-9CED-8D18A6C6EFB8}"/>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5F454302-4C19-86A1-D978-128FFCBDC206}"/>
              </a:ext>
            </a:extLst>
          </p:cNvPr>
          <p:cNvPicPr>
            <a:picLocks noChangeAspect="1"/>
          </p:cNvPicPr>
          <p:nvPr/>
        </p:nvPicPr>
        <p:blipFill>
          <a:blip r:embed="rId3"/>
          <a:stretch>
            <a:fillRect/>
          </a:stretch>
        </p:blipFill>
        <p:spPr>
          <a:xfrm>
            <a:off x="0" y="0"/>
            <a:ext cx="12192000" cy="6858000"/>
          </a:xfrm>
          <a:prstGeom prst="rect">
            <a:avLst/>
          </a:prstGeom>
        </p:spPr>
      </p:pic>
      <p:sp>
        <p:nvSpPr>
          <p:cNvPr id="7" name="Titel 1">
            <a:extLst>
              <a:ext uri="{FF2B5EF4-FFF2-40B4-BE49-F238E27FC236}">
                <a16:creationId xmlns:a16="http://schemas.microsoft.com/office/drawing/2014/main" id="{E4D1B7D3-416B-5139-58C4-CAF330C9BE2D}"/>
              </a:ext>
            </a:extLst>
          </p:cNvPr>
          <p:cNvSpPr txBox="1">
            <a:spLocks/>
          </p:cNvSpPr>
          <p:nvPr/>
        </p:nvSpPr>
        <p:spPr>
          <a:xfrm>
            <a:off x="1382378" y="563947"/>
            <a:ext cx="11044238" cy="4921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latin typeface="Aptos"/>
              </a:rPr>
              <a:t>Algoritme</a:t>
            </a:r>
          </a:p>
        </p:txBody>
      </p:sp>
      <p:sp>
        <p:nvSpPr>
          <p:cNvPr id="11" name="Tijdelijke aanduiding voor dianummer 4">
            <a:extLst>
              <a:ext uri="{FF2B5EF4-FFF2-40B4-BE49-F238E27FC236}">
                <a16:creationId xmlns:a16="http://schemas.microsoft.com/office/drawing/2014/main" id="{1A765124-8C76-76D0-0CD9-6BAA19556B15}"/>
              </a:ext>
            </a:extLst>
          </p:cNvPr>
          <p:cNvSpPr>
            <a:spLocks noGrp="1"/>
          </p:cNvSpPr>
          <p:nvPr>
            <p:ph type="sldNum" sz="quarter" idx="12"/>
          </p:nvPr>
        </p:nvSpPr>
        <p:spPr>
          <a:xfrm>
            <a:off x="8610600" y="6356350"/>
            <a:ext cx="2743200" cy="365125"/>
          </a:xfrm>
        </p:spPr>
        <p:txBody>
          <a:bodyPr/>
          <a:lstStyle/>
          <a:p>
            <a:endParaRPr lang="nl-NL" dirty="0"/>
          </a:p>
        </p:txBody>
      </p:sp>
      <p:pic>
        <p:nvPicPr>
          <p:cNvPr id="14" name="Picture 2" descr="schematische keuzeweergave van gemaakte keuzes voor vullen van de bijeenkomst functie ">
            <a:extLst>
              <a:ext uri="{FF2B5EF4-FFF2-40B4-BE49-F238E27FC236}">
                <a16:creationId xmlns:a16="http://schemas.microsoft.com/office/drawing/2014/main" id="{D4806A2E-1DE9-2255-B804-693D089DC3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5969"/>
            <a:ext cx="3714287" cy="20892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E5C95851-9B7F-64F4-4F88-67AE9E48D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8852" y="812693"/>
            <a:ext cx="4309382" cy="24233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kantoorfunctie kgl">
            <a:extLst>
              <a:ext uri="{FF2B5EF4-FFF2-40B4-BE49-F238E27FC236}">
                <a16:creationId xmlns:a16="http://schemas.microsoft.com/office/drawing/2014/main" id="{3BFE443F-BAD3-8373-835A-27D741B194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1" y="3414003"/>
            <a:ext cx="3592286" cy="23912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Industriefunctie KGL">
            <a:extLst>
              <a:ext uri="{FF2B5EF4-FFF2-40B4-BE49-F238E27FC236}">
                <a16:creationId xmlns:a16="http://schemas.microsoft.com/office/drawing/2014/main" id="{CA7B552A-E93E-0892-5CEA-CEF6C73F30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5710" y="1256620"/>
            <a:ext cx="3365638" cy="16926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kgl logiefunctie">
            <a:extLst>
              <a:ext uri="{FF2B5EF4-FFF2-40B4-BE49-F238E27FC236}">
                <a16:creationId xmlns:a16="http://schemas.microsoft.com/office/drawing/2014/main" id="{70CF3A7A-C49D-76C4-416C-5CB3CEC0CB7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8" t="4638" r="88" b="-4638"/>
          <a:stretch>
            <a:fillRect/>
          </a:stretch>
        </p:blipFill>
        <p:spPr bwMode="auto">
          <a:xfrm>
            <a:off x="4230433" y="3413850"/>
            <a:ext cx="4688769" cy="25815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a:extLst>
              <a:ext uri="{FF2B5EF4-FFF2-40B4-BE49-F238E27FC236}">
                <a16:creationId xmlns:a16="http://schemas.microsoft.com/office/drawing/2014/main" id="{CFCE4868-1229-7DC2-A939-F88DDD9B99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23312" y="3294107"/>
            <a:ext cx="3128263" cy="274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157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A0F1C-D63B-FAB6-58F0-6B6FE16424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A1C776D-87FB-E65E-6BA6-0F5FD1B2E265}"/>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BF3D285C-FF4E-F75D-BD86-ACC72BEAC2D1}"/>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B8A98F9D-D104-BD0E-8D64-EC6717094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19321767-E8D3-5FF8-D014-98C9EE3739D8}"/>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EEBD8B65-4B3E-BF3D-B132-6130279A0FAE}"/>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2DE155D8-8EC4-3BFB-30B3-4F4B82D6FA92}"/>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3BD82775-7219-0B55-BC25-1572D83B66F0}"/>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20">
            <a:extLst>
              <a:ext uri="{FF2B5EF4-FFF2-40B4-BE49-F238E27FC236}">
                <a16:creationId xmlns:a16="http://schemas.microsoft.com/office/drawing/2014/main" id="{94A48AD5-84BB-2613-49FB-72738E0D9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37" y="836"/>
            <a:ext cx="7304314" cy="633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66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9C3E8-5888-9461-1224-BED0D6E28C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91376F-8FCD-BDB3-6F39-A9D1830022FA}"/>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89EF979B-788C-97C3-78D7-08DC6A1A1B6B}"/>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98F5749D-9A7D-FE21-84CA-028179E8B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DBBCA0BF-FF56-5518-5047-8CC6A695FADB}"/>
              </a:ext>
            </a:extLst>
          </p:cNvPr>
          <p:cNvPicPr>
            <a:picLocks noChangeAspect="1"/>
          </p:cNvPicPr>
          <p:nvPr/>
        </p:nvPicPr>
        <p:blipFill>
          <a:blip r:embed="rId4"/>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ADFA2DE9-0925-D0D8-E83E-956E86A6D57B}"/>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CC15C0F6-8D9B-7659-268F-26537866DD13}"/>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CDB68E62-889E-C1CE-EAA0-56DF4DD5821B}"/>
              </a:ext>
            </a:extLst>
          </p:cNvPr>
          <p:cNvPicPr>
            <a:picLocks noChangeAspect="1"/>
          </p:cNvPicPr>
          <p:nvPr/>
        </p:nvPicPr>
        <p:blipFill>
          <a:blip r:embed="rId4"/>
          <a:stretch>
            <a:fillRect/>
          </a:stretch>
        </p:blipFill>
        <p:spPr>
          <a:xfrm>
            <a:off x="0" y="0"/>
            <a:ext cx="12192000" cy="6858000"/>
          </a:xfrm>
          <a:prstGeom prst="rect">
            <a:avLst/>
          </a:prstGeom>
        </p:spPr>
      </p:pic>
      <p:sp>
        <p:nvSpPr>
          <p:cNvPr id="7" name="Titel 1">
            <a:extLst>
              <a:ext uri="{FF2B5EF4-FFF2-40B4-BE49-F238E27FC236}">
                <a16:creationId xmlns:a16="http://schemas.microsoft.com/office/drawing/2014/main" id="{3CE6C9CD-0FE5-AC0A-178C-7C146AFDE6CD}"/>
              </a:ext>
            </a:extLst>
          </p:cNvPr>
          <p:cNvSpPr txBox="1">
            <a:spLocks/>
          </p:cNvSpPr>
          <p:nvPr/>
        </p:nvSpPr>
        <p:spPr>
          <a:xfrm>
            <a:off x="644600" y="949311"/>
            <a:ext cx="11044238" cy="4921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latin typeface="Aptos"/>
              </a:rPr>
              <a:t>Aanpak per gemeente	</a:t>
            </a:r>
          </a:p>
        </p:txBody>
      </p:sp>
      <p:sp>
        <p:nvSpPr>
          <p:cNvPr id="11" name="Ondertitel 2">
            <a:extLst>
              <a:ext uri="{FF2B5EF4-FFF2-40B4-BE49-F238E27FC236}">
                <a16:creationId xmlns:a16="http://schemas.microsoft.com/office/drawing/2014/main" id="{2E78660A-F640-EFB9-3AB4-EB86FA77F129}"/>
              </a:ext>
            </a:extLst>
          </p:cNvPr>
          <p:cNvSpPr txBox="1">
            <a:spLocks/>
          </p:cNvSpPr>
          <p:nvPr/>
        </p:nvSpPr>
        <p:spPr>
          <a:xfrm>
            <a:off x="371082" y="1442368"/>
            <a:ext cx="11007953" cy="47282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2060"/>
              </a:buClr>
              <a:buNone/>
            </a:pPr>
            <a:endParaRPr lang="nl-NL" sz="2400" dirty="0"/>
          </a:p>
          <a:p>
            <a:pPr marL="0" indent="0">
              <a:buNone/>
            </a:pPr>
            <a:r>
              <a:rPr lang="nl-NL" sz="2400"/>
              <a:t>De gemeenten is vrij om een eigen aanpak te kiezen. </a:t>
            </a:r>
            <a:endParaRPr lang="nl-NL"/>
          </a:p>
          <a:p>
            <a:pPr marL="0" indent="0">
              <a:buFont typeface="Arial" panose="020B0604020202020204" pitchFamily="34" charset="0"/>
              <a:buNone/>
            </a:pPr>
            <a:endParaRPr lang="nl-NL" sz="2400" dirty="0"/>
          </a:p>
          <a:p>
            <a:pPr>
              <a:buClr>
                <a:srgbClr val="002060"/>
              </a:buClr>
              <a:buFont typeface="Wingdings" panose="05000000000000000000" pitchFamily="2" charset="2"/>
              <a:buChar char="Ø"/>
            </a:pPr>
            <a:r>
              <a:rPr lang="nl-NL" sz="2400"/>
              <a:t>Validatie per gebouw</a:t>
            </a:r>
            <a:endParaRPr lang="nl-NL" sz="2400" dirty="0"/>
          </a:p>
          <a:p>
            <a:pPr>
              <a:buClr>
                <a:srgbClr val="002060"/>
              </a:buClr>
              <a:buFont typeface="Wingdings" panose="05000000000000000000" pitchFamily="2" charset="2"/>
              <a:buChar char="Ø"/>
            </a:pPr>
            <a:r>
              <a:rPr lang="nl-NL" sz="2400"/>
              <a:t>Controle per kwetsbaarheid (steekproef)</a:t>
            </a:r>
            <a:endParaRPr lang="nl-NL" sz="2400" dirty="0"/>
          </a:p>
          <a:p>
            <a:pPr>
              <a:buClr>
                <a:srgbClr val="002060"/>
              </a:buClr>
              <a:buFont typeface="Wingdings" panose="05000000000000000000" pitchFamily="2" charset="2"/>
              <a:buChar char="Ø"/>
            </a:pPr>
            <a:r>
              <a:rPr lang="nl-NL" sz="2400"/>
              <a:t>Alles in een keer publiceren en controle bij </a:t>
            </a:r>
            <a:endParaRPr lang="nl-NL" sz="2400" dirty="0"/>
          </a:p>
          <a:p>
            <a:pPr marL="0" indent="0">
              <a:buClr>
                <a:srgbClr val="002060"/>
              </a:buClr>
              <a:buFont typeface="Arial" panose="020B0604020202020204" pitchFamily="34" charset="0"/>
              <a:buNone/>
            </a:pPr>
            <a:r>
              <a:rPr lang="nl-NL" sz="2400"/>
              <a:t>     ontwikkelingen </a:t>
            </a:r>
            <a:endParaRPr lang="nl-NL" sz="2400" dirty="0"/>
          </a:p>
        </p:txBody>
      </p:sp>
      <p:pic>
        <p:nvPicPr>
          <p:cNvPr id="14" name="Afbeelding 4">
            <a:extLst>
              <a:ext uri="{FF2B5EF4-FFF2-40B4-BE49-F238E27FC236}">
                <a16:creationId xmlns:a16="http://schemas.microsoft.com/office/drawing/2014/main" id="{FA60DB85-2684-7507-88F3-E56622F0D1E5}"/>
              </a:ext>
            </a:extLst>
          </p:cNvPr>
          <p:cNvPicPr>
            <a:picLocks noChangeAspect="1"/>
          </p:cNvPicPr>
          <p:nvPr/>
        </p:nvPicPr>
        <p:blipFill>
          <a:blip r:embed="rId5"/>
          <a:srcRect l="3144" t="3365" r="4624" b="4127"/>
          <a:stretch>
            <a:fillRect/>
          </a:stretch>
        </p:blipFill>
        <p:spPr>
          <a:xfrm>
            <a:off x="6430279" y="2348880"/>
            <a:ext cx="5760641" cy="3600401"/>
          </a:xfrm>
          <a:prstGeom prst="rect">
            <a:avLst/>
          </a:prstGeom>
          <a:ln>
            <a:noFill/>
          </a:ln>
          <a:effectLst>
            <a:softEdge rad="112500"/>
          </a:effectLst>
        </p:spPr>
      </p:pic>
    </p:spTree>
    <p:extLst>
      <p:ext uri="{BB962C8B-B14F-4D97-AF65-F5344CB8AC3E}">
        <p14:creationId xmlns:p14="http://schemas.microsoft.com/office/powerpoint/2010/main" val="88330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a:xfrm>
            <a:off x="599974" y="3457078"/>
            <a:ext cx="11893852" cy="1234351"/>
          </a:xfrm>
        </p:spPr>
        <p:txBody>
          <a:bodyPr>
            <a:normAutofit fontScale="90000"/>
          </a:bodyPr>
          <a:lstStyle/>
          <a:p>
            <a:r>
              <a:rPr lang="nl-NL" b="0" dirty="0"/>
              <a:t>Inzicht in risico’s​</a:t>
            </a:r>
            <a:br>
              <a:rPr lang="nl-NL" b="0" dirty="0"/>
            </a:br>
            <a:r>
              <a:rPr lang="nl-NL" b="0" dirty="0"/>
              <a:t>voor bestuurders en inwoners</a:t>
            </a:r>
            <a:endParaRPr lang="nl-NL" dirty="0"/>
          </a:p>
        </p:txBody>
      </p:sp>
      <p:sp>
        <p:nvSpPr>
          <p:cNvPr id="4" name="Tijdelijke aanduiding voor tekst 3">
            <a:extLst>
              <a:ext uri="{FF2B5EF4-FFF2-40B4-BE49-F238E27FC236}">
                <a16:creationId xmlns:a16="http://schemas.microsoft.com/office/drawing/2014/main" id="{07816960-8513-3084-A280-BED8490258A5}"/>
              </a:ext>
            </a:extLst>
          </p:cNvPr>
          <p:cNvSpPr>
            <a:spLocks noGrp="1"/>
          </p:cNvSpPr>
          <p:nvPr>
            <p:ph type="body" sz="quarter" idx="10"/>
          </p:nvPr>
        </p:nvSpPr>
        <p:spPr/>
        <p:txBody>
          <a:bodyPr>
            <a:normAutofit fontScale="70000" lnSpcReduction="20000"/>
          </a:bodyPr>
          <a:lstStyle/>
          <a:p>
            <a:r>
              <a:rPr lang="nl-NL" dirty="0"/>
              <a:t>Register Externe Veiligheid Risico’s team</a:t>
            </a:r>
          </a:p>
        </p:txBody>
      </p:sp>
      <p:pic>
        <p:nvPicPr>
          <p:cNvPr id="9" name="Tijdelijke aanduiding voor onlineafbeelding 8">
            <a:extLst>
              <a:ext uri="{FF2B5EF4-FFF2-40B4-BE49-F238E27FC236}">
                <a16:creationId xmlns:a16="http://schemas.microsoft.com/office/drawing/2014/main" id="{E3A2A3E6-4049-E2B7-6930-24EA1BC001B5}"/>
              </a:ext>
            </a:extLst>
          </p:cNvPr>
          <p:cNvPicPr>
            <a:picLocks noGrp="1" noChangeAspect="1"/>
          </p:cNvPicPr>
          <p:nvPr>
            <p:ph type="clipArt" sz="quarter" idx="11"/>
          </p:nvPr>
        </p:nvPicPr>
        <p:blipFill>
          <a:blip r:embed="rId2">
            <a:extLst>
              <a:ext uri="{28A0092B-C50C-407E-A947-70E740481C1C}">
                <a14:useLocalDpi xmlns:a14="http://schemas.microsoft.com/office/drawing/2010/main" val="0"/>
              </a:ext>
            </a:extLst>
          </a:blip>
          <a:srcRect r="48856"/>
          <a:stretch>
            <a:fillRect/>
          </a:stretch>
        </p:blipFill>
        <p:spPr>
          <a:xfrm>
            <a:off x="11247980" y="-77811"/>
            <a:ext cx="804257" cy="982778"/>
          </a:xfrm>
          <a:prstGeom prst="rect">
            <a:avLst/>
          </a:prstGeom>
        </p:spPr>
      </p:pic>
      <p:sp>
        <p:nvSpPr>
          <p:cNvPr id="7" name="Ondertitel 6">
            <a:extLst>
              <a:ext uri="{FF2B5EF4-FFF2-40B4-BE49-F238E27FC236}">
                <a16:creationId xmlns:a16="http://schemas.microsoft.com/office/drawing/2014/main" id="{6DCAE906-5071-F5F4-9737-B94C4DFFEBFE}"/>
              </a:ext>
            </a:extLst>
          </p:cNvPr>
          <p:cNvSpPr>
            <a:spLocks noGrp="1"/>
          </p:cNvSpPr>
          <p:nvPr>
            <p:ph type="subTitle" idx="1"/>
          </p:nvPr>
        </p:nvSpPr>
        <p:spPr>
          <a:xfrm>
            <a:off x="599975" y="4691429"/>
            <a:ext cx="9144000" cy="467024"/>
          </a:xfrm>
        </p:spPr>
        <p:txBody>
          <a:bodyPr>
            <a:normAutofit fontScale="92500" lnSpcReduction="10000"/>
          </a:bodyPr>
          <a:lstStyle/>
          <a:p>
            <a:r>
              <a:rPr lang="nl-NL" i="0" dirty="0"/>
              <a:t>Het belang van actuele externe veiligheidsdata​</a:t>
            </a:r>
            <a:endParaRPr lang="nl-NL" dirty="0"/>
          </a:p>
        </p:txBody>
      </p:sp>
    </p:spTree>
    <p:extLst>
      <p:ext uri="{BB962C8B-B14F-4D97-AF65-F5344CB8AC3E}">
        <p14:creationId xmlns:p14="http://schemas.microsoft.com/office/powerpoint/2010/main" val="321712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73F04-A2CE-C3AF-90B9-F825649FD1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111564-68E1-94C1-61EB-02F2F771D309}"/>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2B1FFDEB-3257-3641-DE93-469387EA86E0}"/>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07A1ED80-D98C-AE4E-F02B-651AD9ADE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8796C6C9-A020-FD9C-B850-E8A6BCB55080}"/>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D02D18CE-37EC-9614-5BF9-21DC83B2384B}"/>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8B01CAEF-2B33-E79E-0F6B-A3737E18EC46}"/>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BE3416ED-448C-5684-6BC0-5B2853642B15}"/>
              </a:ext>
            </a:extLst>
          </p:cNvPr>
          <p:cNvPicPr>
            <a:picLocks noChangeAspect="1"/>
          </p:cNvPicPr>
          <p:nvPr/>
        </p:nvPicPr>
        <p:blipFill>
          <a:blip r:embed="rId3"/>
          <a:stretch>
            <a:fillRect/>
          </a:stretch>
        </p:blipFill>
        <p:spPr>
          <a:xfrm>
            <a:off x="0" y="0"/>
            <a:ext cx="12192000" cy="6858000"/>
          </a:xfrm>
          <a:prstGeom prst="rect">
            <a:avLst/>
          </a:prstGeom>
        </p:spPr>
      </p:pic>
      <p:sp>
        <p:nvSpPr>
          <p:cNvPr id="7" name="Titel 1">
            <a:extLst>
              <a:ext uri="{FF2B5EF4-FFF2-40B4-BE49-F238E27FC236}">
                <a16:creationId xmlns:a16="http://schemas.microsoft.com/office/drawing/2014/main" id="{410FEC3A-E742-C802-1FCB-ED78898B17D9}"/>
              </a:ext>
            </a:extLst>
          </p:cNvPr>
          <p:cNvSpPr txBox="1">
            <a:spLocks/>
          </p:cNvSpPr>
          <p:nvPr/>
        </p:nvSpPr>
        <p:spPr>
          <a:xfrm>
            <a:off x="573881" y="2211864"/>
            <a:ext cx="11044238" cy="17356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i="1">
                <a:solidFill>
                  <a:schemeClr val="tx2">
                    <a:lumMod val="75000"/>
                  </a:schemeClr>
                </a:solidFill>
              </a:rPr>
              <a:t>“Het is beter om alles direct te publiceren, dan om te controleren per gebouw.”</a:t>
            </a:r>
          </a:p>
        </p:txBody>
      </p:sp>
      <p:sp>
        <p:nvSpPr>
          <p:cNvPr id="11" name="Tekstvak 2">
            <a:extLst>
              <a:ext uri="{FF2B5EF4-FFF2-40B4-BE49-F238E27FC236}">
                <a16:creationId xmlns:a16="http://schemas.microsoft.com/office/drawing/2014/main" id="{CF6E3CDD-D22B-6427-351C-50E3699659E0}"/>
              </a:ext>
            </a:extLst>
          </p:cNvPr>
          <p:cNvSpPr txBox="1"/>
          <p:nvPr/>
        </p:nvSpPr>
        <p:spPr>
          <a:xfrm>
            <a:off x="2031960" y="3745023"/>
            <a:ext cx="7168003" cy="523220"/>
          </a:xfrm>
          <a:prstGeom prst="rect">
            <a:avLst/>
          </a:prstGeom>
          <a:noFill/>
        </p:spPr>
        <p:txBody>
          <a:bodyPr wrap="square" rtlCol="0">
            <a:spAutoFit/>
          </a:bodyPr>
          <a:lstStyle/>
          <a:p>
            <a:r>
              <a:rPr lang="nl-NL" sz="2800"/>
              <a:t>Hoe waarborgt u hierin dan de datakwaliteit ?</a:t>
            </a:r>
          </a:p>
        </p:txBody>
      </p:sp>
      <p:pic>
        <p:nvPicPr>
          <p:cNvPr id="14" name="Afbeelding 2">
            <a:extLst>
              <a:ext uri="{FF2B5EF4-FFF2-40B4-BE49-F238E27FC236}">
                <a16:creationId xmlns:a16="http://schemas.microsoft.com/office/drawing/2014/main" id="{FDA029AC-B130-5EAC-AA93-F7360B941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99" y="152400"/>
            <a:ext cx="1224136" cy="765039"/>
          </a:xfrm>
          <a:prstGeom prst="rect">
            <a:avLst/>
          </a:prstGeom>
        </p:spPr>
      </p:pic>
    </p:spTree>
    <p:extLst>
      <p:ext uri="{BB962C8B-B14F-4D97-AF65-F5344CB8AC3E}">
        <p14:creationId xmlns:p14="http://schemas.microsoft.com/office/powerpoint/2010/main" val="24638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4E368-0A90-5BF2-1B09-5A5D7B796F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B9AD66-AA9F-A978-0413-410795EB8C31}"/>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FB5472B1-591F-C929-0F4A-86FBC9C7F8D4}"/>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AAF6ADA2-38D5-4087-0796-6BB99CBD9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81E72595-5D17-86E8-46F4-983850E44174}"/>
              </a:ext>
            </a:extLst>
          </p:cNvPr>
          <p:cNvPicPr>
            <a:picLocks noChangeAspect="1"/>
          </p:cNvPicPr>
          <p:nvPr/>
        </p:nvPicPr>
        <p:blipFill>
          <a:blip r:embed="rId4"/>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276B3AFC-4110-019C-FD2E-111D7A0FF008}"/>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FE48FD60-D707-A8D3-266F-3026DC41B65D}"/>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F45B1A06-ADDF-3EF5-169B-D33CFBA150A6}"/>
              </a:ext>
            </a:extLst>
          </p:cNvPr>
          <p:cNvPicPr>
            <a:picLocks noChangeAspect="1"/>
          </p:cNvPicPr>
          <p:nvPr/>
        </p:nvPicPr>
        <p:blipFill>
          <a:blip r:embed="rId4"/>
          <a:stretch>
            <a:fillRect/>
          </a:stretch>
        </p:blipFill>
        <p:spPr>
          <a:xfrm>
            <a:off x="0" y="0"/>
            <a:ext cx="12192000" cy="6858000"/>
          </a:xfrm>
          <a:prstGeom prst="rect">
            <a:avLst/>
          </a:prstGeom>
        </p:spPr>
      </p:pic>
      <p:sp>
        <p:nvSpPr>
          <p:cNvPr id="7" name="Titel 1">
            <a:extLst>
              <a:ext uri="{FF2B5EF4-FFF2-40B4-BE49-F238E27FC236}">
                <a16:creationId xmlns:a16="http://schemas.microsoft.com/office/drawing/2014/main" id="{E92B84D1-A5D0-2171-42EA-3D5CEDA65712}"/>
              </a:ext>
            </a:extLst>
          </p:cNvPr>
          <p:cNvSpPr txBox="1">
            <a:spLocks/>
          </p:cNvSpPr>
          <p:nvPr/>
        </p:nvSpPr>
        <p:spPr>
          <a:xfrm>
            <a:off x="635000" y="6481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latin typeface="Aptos"/>
              </a:rPr>
              <a:t>Informatie uit het REV in het Omgevingsplan</a:t>
            </a:r>
          </a:p>
        </p:txBody>
      </p:sp>
      <p:sp>
        <p:nvSpPr>
          <p:cNvPr id="11" name="Tijdelijke aanduiding voor inhoud 2">
            <a:extLst>
              <a:ext uri="{FF2B5EF4-FFF2-40B4-BE49-F238E27FC236}">
                <a16:creationId xmlns:a16="http://schemas.microsoft.com/office/drawing/2014/main" id="{F65FB15E-D8E1-D2F4-A53F-A0BD15618D83}"/>
              </a:ext>
            </a:extLst>
          </p:cNvPr>
          <p:cNvSpPr txBox="1">
            <a:spLocks/>
          </p:cNvSpPr>
          <p:nvPr/>
        </p:nvSpPr>
        <p:spPr>
          <a:xfrm>
            <a:off x="1143000" y="21304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a:t>Data uit het REV is op verschillende manieren te verkrijgen. </a:t>
            </a:r>
          </a:p>
          <a:p>
            <a:r>
              <a:rPr lang="nl-NL" sz="2400"/>
              <a:t>Via een API</a:t>
            </a:r>
          </a:p>
          <a:p>
            <a:r>
              <a:rPr lang="nl-NL" sz="2400"/>
              <a:t>Via de WMS en WFS service</a:t>
            </a:r>
          </a:p>
          <a:p>
            <a:r>
              <a:rPr lang="nl-NL" sz="2400"/>
              <a:t>Via de Atlas leefomgeving (met download mogelijkheid)</a:t>
            </a:r>
          </a:p>
          <a:p>
            <a:r>
              <a:rPr lang="nl-NL" sz="2400"/>
              <a:t>Uit het zaaksysteem van het bevoegde gezag</a:t>
            </a:r>
          </a:p>
        </p:txBody>
      </p:sp>
    </p:spTree>
    <p:extLst>
      <p:ext uri="{BB962C8B-B14F-4D97-AF65-F5344CB8AC3E}">
        <p14:creationId xmlns:p14="http://schemas.microsoft.com/office/powerpoint/2010/main" val="451204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C9BDF-CA1D-6227-F620-B0802B8562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0E9AD7-37DF-646B-41FA-0603F160513C}"/>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BC8185D7-30DD-CA59-45DA-9AB0FAB4C318}"/>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B0B46D7B-FFB8-97AD-9190-1AD66D450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47CE29DD-DC1A-1B3A-02F3-FF3A6E97D2CB}"/>
              </a:ext>
            </a:extLst>
          </p:cNvPr>
          <p:cNvPicPr>
            <a:picLocks noChangeAspect="1"/>
          </p:cNvPicPr>
          <p:nvPr/>
        </p:nvPicPr>
        <p:blipFill>
          <a:blip r:embed="rId4"/>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FA602DED-5D03-5D75-9D83-4D45D0EC1FF7}"/>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0829E421-054F-D4D6-B17A-EACCE9FC0F90}"/>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3D028FFF-E1FE-85EC-33A1-890CC79B7E1E}"/>
              </a:ext>
            </a:extLst>
          </p:cNvPr>
          <p:cNvPicPr>
            <a:picLocks noChangeAspect="1"/>
          </p:cNvPicPr>
          <p:nvPr/>
        </p:nvPicPr>
        <p:blipFill>
          <a:blip r:embed="rId4"/>
          <a:stretch>
            <a:fillRect/>
          </a:stretch>
        </p:blipFill>
        <p:spPr>
          <a:xfrm>
            <a:off x="0" y="0"/>
            <a:ext cx="12192000" cy="6858000"/>
          </a:xfrm>
          <a:prstGeom prst="rect">
            <a:avLst/>
          </a:prstGeom>
        </p:spPr>
      </p:pic>
      <p:sp>
        <p:nvSpPr>
          <p:cNvPr id="14" name="Titel 3">
            <a:extLst>
              <a:ext uri="{FF2B5EF4-FFF2-40B4-BE49-F238E27FC236}">
                <a16:creationId xmlns:a16="http://schemas.microsoft.com/office/drawing/2014/main" id="{94F28E80-642E-B706-F2A2-F78CA0645256}"/>
              </a:ext>
            </a:extLst>
          </p:cNvPr>
          <p:cNvSpPr txBox="1">
            <a:spLocks/>
          </p:cNvSpPr>
          <p:nvPr/>
        </p:nvSpPr>
        <p:spPr>
          <a:xfrm>
            <a:off x="635000" y="8005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latin typeface="Aptos"/>
              </a:rPr>
              <a:t>Gevolgen niet actuele data</a:t>
            </a:r>
          </a:p>
        </p:txBody>
      </p:sp>
      <p:sp>
        <p:nvSpPr>
          <p:cNvPr id="16" name="Tijdelijke aanduiding voor inhoud 4">
            <a:extLst>
              <a:ext uri="{FF2B5EF4-FFF2-40B4-BE49-F238E27FC236}">
                <a16:creationId xmlns:a16="http://schemas.microsoft.com/office/drawing/2014/main" id="{61946BAA-4A92-8D11-AE5A-94301E48E575}"/>
              </a:ext>
            </a:extLst>
          </p:cNvPr>
          <p:cNvSpPr txBox="1">
            <a:spLocks/>
          </p:cNvSpPr>
          <p:nvPr/>
        </p:nvSpPr>
        <p:spPr>
          <a:xfrm>
            <a:off x="997857"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a:t>Data uit het REV wordt gebruikt </a:t>
            </a:r>
            <a:endParaRPr lang="nl-NL" sz="2400" dirty="0"/>
          </a:p>
          <a:p>
            <a:r>
              <a:rPr lang="nl-NL" sz="2400"/>
              <a:t>voor analyses</a:t>
            </a:r>
            <a:endParaRPr lang="nl-NL" sz="2400" dirty="0"/>
          </a:p>
          <a:p>
            <a:r>
              <a:rPr lang="nl-NL" sz="2400"/>
              <a:t>Besluiten in het ruimtelijk domein (van klein tot groot)</a:t>
            </a:r>
            <a:endParaRPr lang="nl-NL" sz="2400" dirty="0"/>
          </a:p>
          <a:p>
            <a:r>
              <a:rPr lang="nl-NL" sz="2400"/>
              <a:t>Vergunningverlening</a:t>
            </a:r>
            <a:endParaRPr lang="nl-NL" sz="2400" dirty="0"/>
          </a:p>
          <a:p>
            <a:r>
              <a:rPr lang="nl-NL" sz="2400"/>
              <a:t>Hulpverlening in crisissituaties </a:t>
            </a:r>
            <a:endParaRPr lang="nl-NL" sz="2400" dirty="0"/>
          </a:p>
          <a:p>
            <a:pPr marL="0" indent="0">
              <a:buNone/>
            </a:pPr>
            <a:endParaRPr lang="nl-NL" sz="2400" dirty="0"/>
          </a:p>
          <a:p>
            <a:pPr marL="0" indent="0">
              <a:buFont typeface="Arial" panose="020B0604020202020204" pitchFamily="34" charset="0"/>
              <a:buNone/>
            </a:pPr>
            <a:r>
              <a:rPr lang="nl-NL" sz="2400"/>
              <a:t>Hoe werkt dit door?</a:t>
            </a:r>
            <a:endParaRPr lang="nl-NL" sz="2400" dirty="0"/>
          </a:p>
          <a:p>
            <a:r>
              <a:rPr lang="nl-NL" sz="2400"/>
              <a:t>Financiële gevolgen</a:t>
            </a:r>
            <a:endParaRPr lang="nl-NL" sz="2400" dirty="0"/>
          </a:p>
          <a:p>
            <a:r>
              <a:rPr lang="nl-NL" sz="2400"/>
              <a:t>Bestuurlijk afbreuk risico</a:t>
            </a:r>
            <a:endParaRPr lang="nl-NL" sz="2400" dirty="0"/>
          </a:p>
          <a:p>
            <a:pPr marL="0" indent="0">
              <a:buFont typeface="Arial" panose="020B0604020202020204" pitchFamily="34" charset="0"/>
              <a:buNone/>
            </a:pPr>
            <a:endParaRPr lang="nl-NL" sz="2400" dirty="0"/>
          </a:p>
          <a:p>
            <a:endParaRPr lang="nl-NL" sz="2400" dirty="0"/>
          </a:p>
        </p:txBody>
      </p:sp>
    </p:spTree>
    <p:extLst>
      <p:ext uri="{BB962C8B-B14F-4D97-AF65-F5344CB8AC3E}">
        <p14:creationId xmlns:p14="http://schemas.microsoft.com/office/powerpoint/2010/main" val="1016846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49DE4-0421-0FA1-7E62-39754EDFBF0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60252A3-E146-06A7-BA23-48B334FB690B}"/>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137A2F39-6BAC-ED1A-AB67-F2A09BA563C7}"/>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9385C5D5-EBE9-89B7-E233-1AFE8F6DB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9DB1C39E-4944-BE17-80A4-A932BAC919CE}"/>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90031C15-1ADC-8E65-93CC-DE4A3247C373}"/>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E48D84DA-4957-DE56-7BE3-502E28B7211A}"/>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3D92F1B9-F554-07D0-86CD-A6123DE3D2A3}"/>
              </a:ext>
            </a:extLst>
          </p:cNvPr>
          <p:cNvPicPr>
            <a:picLocks noChangeAspect="1"/>
          </p:cNvPicPr>
          <p:nvPr/>
        </p:nvPicPr>
        <p:blipFill>
          <a:blip r:embed="rId3"/>
          <a:stretch>
            <a:fillRect/>
          </a:stretch>
        </p:blipFill>
        <p:spPr>
          <a:xfrm>
            <a:off x="0" y="0"/>
            <a:ext cx="12192000" cy="6858000"/>
          </a:xfrm>
          <a:prstGeom prst="rect">
            <a:avLst/>
          </a:prstGeom>
        </p:spPr>
      </p:pic>
      <p:sp>
        <p:nvSpPr>
          <p:cNvPr id="7" name="Titel 3">
            <a:extLst>
              <a:ext uri="{FF2B5EF4-FFF2-40B4-BE49-F238E27FC236}">
                <a16:creationId xmlns:a16="http://schemas.microsoft.com/office/drawing/2014/main" id="{1AE62B90-6236-90F1-4C4E-B63BB93552A1}"/>
              </a:ext>
            </a:extLst>
          </p:cNvPr>
          <p:cNvSpPr txBox="1">
            <a:spLocks/>
          </p:cNvSpPr>
          <p:nvPr/>
        </p:nvSpPr>
        <p:spPr>
          <a:xfrm>
            <a:off x="642257"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latin typeface="Aptos"/>
              </a:rPr>
              <a:t>Nadeelcompensatie (1/3)</a:t>
            </a:r>
          </a:p>
        </p:txBody>
      </p:sp>
      <p:sp>
        <p:nvSpPr>
          <p:cNvPr id="11" name="Tijdelijke aanduiding voor inhoud 4">
            <a:extLst>
              <a:ext uri="{FF2B5EF4-FFF2-40B4-BE49-F238E27FC236}">
                <a16:creationId xmlns:a16="http://schemas.microsoft.com/office/drawing/2014/main" id="{23CE1E8F-DE8D-F11E-A898-C41DB475EE2A}"/>
              </a:ext>
            </a:extLst>
          </p:cNvPr>
          <p:cNvSpPr txBox="1">
            <a:spLocks/>
          </p:cNvSpPr>
          <p:nvPr/>
        </p:nvSpPr>
        <p:spPr>
          <a:xfrm>
            <a:off x="838200" y="1694996"/>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a:t>Voorheen planschade</a:t>
            </a:r>
            <a:endParaRPr lang="nl-NL" sz="2400" dirty="0"/>
          </a:p>
          <a:p>
            <a:endParaRPr lang="nl-NL" sz="2400" dirty="0"/>
          </a:p>
          <a:p>
            <a:r>
              <a:rPr lang="nl-NL" sz="2400"/>
              <a:t>Er bestaan géén uitspraken waarin een rechter </a:t>
            </a:r>
            <a:r>
              <a:rPr lang="nl-NL" sz="2400" err="1"/>
              <a:t>zegt:“Dit</a:t>
            </a:r>
            <a:r>
              <a:rPr lang="nl-NL" sz="2400"/>
              <a:t> besluit wordt vernietigd omdat de gegevens in het REV onjuist waren.”</a:t>
            </a:r>
            <a:endParaRPr lang="nl-NL" sz="2400" dirty="0"/>
          </a:p>
          <a:p>
            <a:endParaRPr lang="nl-NL" sz="2400" dirty="0"/>
          </a:p>
          <a:p>
            <a:r>
              <a:rPr lang="nl-NL" sz="2400"/>
              <a:t>Dat kan ook niet — het REV bestaat pas sinds 2023 en is een gegevensregister, geen norm in het besluit zelf.</a:t>
            </a:r>
            <a:endParaRPr lang="nl-NL" sz="2400" dirty="0"/>
          </a:p>
          <a:p>
            <a:endParaRPr lang="nl-NL" sz="2400" dirty="0"/>
          </a:p>
          <a:p>
            <a:endParaRPr lang="nl-NL" sz="2400" dirty="0"/>
          </a:p>
        </p:txBody>
      </p:sp>
    </p:spTree>
    <p:extLst>
      <p:ext uri="{BB962C8B-B14F-4D97-AF65-F5344CB8AC3E}">
        <p14:creationId xmlns:p14="http://schemas.microsoft.com/office/powerpoint/2010/main" val="2949545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18CE3-69F3-3A87-93C5-21CCB786C2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3173A5-4615-C521-A5AC-59FA5E474808}"/>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A9298387-E695-4872-3F1D-69C16A64B30E}"/>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8D6641EE-975D-FA3B-0596-76660BB4F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700DFD7D-D3CE-0812-CEA8-7AAC2D848B62}"/>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1E01FFBA-5470-084A-3D93-CE189CBBD295}"/>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44A2A10E-F385-1946-FFD7-34238D726EFA}"/>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5F6ECB41-7D04-AADA-9230-99CA466D251D}"/>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el 1">
            <a:extLst>
              <a:ext uri="{FF2B5EF4-FFF2-40B4-BE49-F238E27FC236}">
                <a16:creationId xmlns:a16="http://schemas.microsoft.com/office/drawing/2014/main" id="{6B27889C-EFBB-10CE-AA51-BB2D7C62D2C5}"/>
              </a:ext>
            </a:extLst>
          </p:cNvPr>
          <p:cNvSpPr txBox="1">
            <a:spLocks/>
          </p:cNvSpPr>
          <p:nvPr/>
        </p:nvSpPr>
        <p:spPr>
          <a:xfrm>
            <a:off x="642257" y="8005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latin typeface="Aptos"/>
              </a:rPr>
              <a:t>Nadeelcompensatie (2/3)</a:t>
            </a:r>
          </a:p>
        </p:txBody>
      </p:sp>
      <p:sp>
        <p:nvSpPr>
          <p:cNvPr id="18" name="Tijdelijke aanduiding voor inhoud 2">
            <a:extLst>
              <a:ext uri="{FF2B5EF4-FFF2-40B4-BE49-F238E27FC236}">
                <a16:creationId xmlns:a16="http://schemas.microsoft.com/office/drawing/2014/main" id="{32004638-D05A-21DE-7ECE-CD8FB71F9991}"/>
              </a:ext>
            </a:extLst>
          </p:cNvPr>
          <p:cNvSpPr txBox="1">
            <a:spLocks/>
          </p:cNvSpPr>
          <p:nvPr/>
        </p:nvSpPr>
        <p:spPr>
          <a:xfrm>
            <a:off x="997857"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a:t>Een besluit dat op onjuiste of onvolledige informatie berust, is onrechtmatig.</a:t>
            </a:r>
            <a:endParaRPr lang="nl-NL" sz="2400" dirty="0"/>
          </a:p>
          <a:p>
            <a:endParaRPr lang="nl-NL" sz="2400" dirty="0"/>
          </a:p>
          <a:p>
            <a:r>
              <a:rPr lang="nl-NL" sz="2400"/>
              <a:t>Als zo’n besluit wordt vernietigd, is de overheid aansprakelijk voor schade (nadeelcompensatie / onrechtmatige daad).</a:t>
            </a:r>
            <a:endParaRPr lang="nl-NL" sz="2400" dirty="0"/>
          </a:p>
          <a:p>
            <a:pPr marL="0" indent="0">
              <a:buFont typeface="Arial" panose="020B0604020202020204" pitchFamily="34" charset="0"/>
              <a:buNone/>
            </a:pPr>
            <a:r>
              <a:rPr lang="nl-NL" sz="2400" dirty="0"/>
              <a:t> </a:t>
            </a:r>
          </a:p>
          <a:p>
            <a:r>
              <a:rPr lang="nl-NL" sz="2400"/>
              <a:t>De Omgevingswet verplicht bestuursorganen om EV‑gegevens uit het REV te gebruiken bij besluiten → </a:t>
            </a:r>
            <a:r>
              <a:rPr lang="nl-NL" sz="2400" err="1"/>
              <a:t>dus:als</a:t>
            </a:r>
            <a:r>
              <a:rPr lang="nl-NL" sz="2400"/>
              <a:t> REV‑data fout zijn → besluit fout → vernietiging → schadeplichtigheid.</a:t>
            </a:r>
            <a:endParaRPr lang="nl-NL" sz="2400" dirty="0"/>
          </a:p>
          <a:p>
            <a:endParaRPr lang="nl-NL" sz="2400" dirty="0"/>
          </a:p>
        </p:txBody>
      </p:sp>
      <p:sp>
        <p:nvSpPr>
          <p:cNvPr id="20" name="Tekstvak 6">
            <a:extLst>
              <a:ext uri="{FF2B5EF4-FFF2-40B4-BE49-F238E27FC236}">
                <a16:creationId xmlns:a16="http://schemas.microsoft.com/office/drawing/2014/main" id="{F868DEAE-53E0-E205-BBBD-F28BE4929624}"/>
              </a:ext>
            </a:extLst>
          </p:cNvPr>
          <p:cNvSpPr txBox="1"/>
          <p:nvPr/>
        </p:nvSpPr>
        <p:spPr>
          <a:xfrm rot="20092135">
            <a:off x="1559496" y="1944022"/>
            <a:ext cx="9489264" cy="1569660"/>
          </a:xfrm>
          <a:prstGeom prst="rect">
            <a:avLst/>
          </a:prstGeom>
          <a:solidFill>
            <a:srgbClr val="FF0000"/>
          </a:solidFill>
        </p:spPr>
        <p:txBody>
          <a:bodyPr wrap="none" rtlCol="0">
            <a:spAutoFit/>
          </a:bodyPr>
          <a:lstStyle/>
          <a:p>
            <a:pPr algn="ctr"/>
            <a:r>
              <a:rPr lang="nl-NL" sz="3200">
                <a:solidFill>
                  <a:schemeClr val="bg1"/>
                </a:solidFill>
                <a:highlight>
                  <a:srgbClr val="FF0000"/>
                </a:highlight>
              </a:rPr>
              <a:t>Niet het Registere Externe Veiligheidsrisico’s </a:t>
            </a:r>
            <a:br>
              <a:rPr lang="nl-NL" sz="3200">
                <a:solidFill>
                  <a:schemeClr val="bg1"/>
                </a:solidFill>
                <a:highlight>
                  <a:srgbClr val="FF0000"/>
                </a:highlight>
              </a:rPr>
            </a:br>
            <a:r>
              <a:rPr lang="nl-NL" sz="3200">
                <a:solidFill>
                  <a:schemeClr val="bg1"/>
                </a:solidFill>
                <a:highlight>
                  <a:srgbClr val="FF0000"/>
                </a:highlight>
              </a:rPr>
              <a:t>zelf wordt getoetst, </a:t>
            </a:r>
            <a:br>
              <a:rPr lang="nl-NL" sz="3200">
                <a:solidFill>
                  <a:schemeClr val="bg1"/>
                </a:solidFill>
                <a:highlight>
                  <a:srgbClr val="FF0000"/>
                </a:highlight>
              </a:rPr>
            </a:br>
            <a:r>
              <a:rPr lang="nl-NL" sz="3200">
                <a:solidFill>
                  <a:schemeClr val="bg1"/>
                </a:solidFill>
                <a:highlight>
                  <a:srgbClr val="FF0000"/>
                </a:highlight>
              </a:rPr>
              <a:t>maar het besluit dat er gebruik van maakt. </a:t>
            </a:r>
          </a:p>
        </p:txBody>
      </p:sp>
    </p:spTree>
    <p:extLst>
      <p:ext uri="{BB962C8B-B14F-4D97-AF65-F5344CB8AC3E}">
        <p14:creationId xmlns:p14="http://schemas.microsoft.com/office/powerpoint/2010/main" val="66144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ppt_w</p:attrName>
                                        </p:attrNameLst>
                                      </p:cBhvr>
                                      <p:tavLst>
                                        <p:tav tm="0" fmla="#ppt_w*sin(2.5*pi*$)">
                                          <p:val>
                                            <p:fltVal val="0"/>
                                          </p:val>
                                        </p:tav>
                                        <p:tav tm="100000">
                                          <p:val>
                                            <p:fltVal val="1"/>
                                          </p:val>
                                        </p:tav>
                                      </p:tavLst>
                                    </p:anim>
                                    <p:anim calcmode="lin" valueType="num">
                                      <p:cBhvr>
                                        <p:cTn id="9"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80BF7-3FBA-EC2F-F84C-94D37FD065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92BC4D-8791-DB41-E653-642040A438BC}"/>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D20C6C47-6A7D-70C0-C3E4-7431CA5DA434}"/>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1DF017C0-CAD7-F3D4-BAC6-D019F7339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8389AEE7-DEE9-0DE4-B02D-54C12BB8FC6B}"/>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F94FAA90-F380-8C8A-9947-16504A5F5B0A}"/>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B026A76A-6FF6-F963-D290-6F6A19C36AA2}"/>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4D5DC23A-63B3-9CC3-C274-D69818F0A37B}"/>
              </a:ext>
            </a:extLst>
          </p:cNvPr>
          <p:cNvPicPr>
            <a:picLocks noChangeAspect="1"/>
          </p:cNvPicPr>
          <p:nvPr/>
        </p:nvPicPr>
        <p:blipFill>
          <a:blip r:embed="rId3"/>
          <a:stretch>
            <a:fillRect/>
          </a:stretch>
        </p:blipFill>
        <p:spPr>
          <a:xfrm>
            <a:off x="0" y="0"/>
            <a:ext cx="12192000" cy="6858000"/>
          </a:xfrm>
          <a:prstGeom prst="rect">
            <a:avLst/>
          </a:prstGeom>
        </p:spPr>
      </p:pic>
      <p:sp>
        <p:nvSpPr>
          <p:cNvPr id="7" name="Titel 1">
            <a:extLst>
              <a:ext uri="{FF2B5EF4-FFF2-40B4-BE49-F238E27FC236}">
                <a16:creationId xmlns:a16="http://schemas.microsoft.com/office/drawing/2014/main" id="{77E4F272-074B-6D6C-F726-C5DF7709CA1A}"/>
              </a:ext>
            </a:extLst>
          </p:cNvPr>
          <p:cNvSpPr txBox="1">
            <a:spLocks/>
          </p:cNvSpPr>
          <p:nvPr/>
        </p:nvSpPr>
        <p:spPr>
          <a:xfrm>
            <a:off x="635000" y="6481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latin typeface="Aptos"/>
              </a:rPr>
              <a:t>Nadeelcompensatie (3/3)</a:t>
            </a:r>
          </a:p>
        </p:txBody>
      </p:sp>
      <p:sp>
        <p:nvSpPr>
          <p:cNvPr id="11" name="Tijdelijke aanduiding voor inhoud 2">
            <a:extLst>
              <a:ext uri="{FF2B5EF4-FFF2-40B4-BE49-F238E27FC236}">
                <a16:creationId xmlns:a16="http://schemas.microsoft.com/office/drawing/2014/main" id="{9EE37A26-A571-0F09-FBFB-573E9CB3ACF1}"/>
              </a:ext>
            </a:extLst>
          </p:cNvPr>
          <p:cNvSpPr txBox="1">
            <a:spLocks/>
          </p:cNvSpPr>
          <p:nvPr/>
        </p:nvSpPr>
        <p:spPr>
          <a:xfrm>
            <a:off x="997857" y="1716768"/>
            <a:ext cx="10515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Externe veiligheidsbesluiten zijn volledig afhankelijk van correcte gegevens.</a:t>
            </a:r>
            <a:endParaRPr lang="nl-NL" dirty="0"/>
          </a:p>
          <a:p>
            <a:pPr lvl="1"/>
            <a:r>
              <a:rPr lang="nl-NL"/>
              <a:t>Het REV is een wettelijke databron (sectorregistratie)</a:t>
            </a:r>
          </a:p>
          <a:p>
            <a:r>
              <a:rPr lang="nl-NL"/>
              <a:t>Foutieve gegevens → onrechtmatige besluiten.</a:t>
            </a:r>
            <a:endParaRPr lang="nl-NL" dirty="0"/>
          </a:p>
          <a:p>
            <a:pPr lvl="1"/>
            <a:r>
              <a:rPr lang="nl-NL"/>
              <a:t>(Hoge Raad: onjuiste informatie → onrechtmatig besluit)</a:t>
            </a:r>
            <a:br>
              <a:rPr lang="nl-NL" dirty="0"/>
            </a:br>
            <a:r>
              <a:rPr lang="nl-NL" sz="2000" dirty="0">
                <a:hlinkClick r:id="rId4"/>
              </a:rPr>
              <a:t>ECLI:NL:HR:2022:115</a:t>
            </a:r>
            <a:r>
              <a:rPr lang="nl-NL" sz="2000" dirty="0"/>
              <a:t> </a:t>
            </a:r>
            <a:r>
              <a:rPr lang="nl-NL"/>
              <a:t>(X / Gemeente Waalre)</a:t>
            </a:r>
          </a:p>
          <a:p>
            <a:r>
              <a:rPr lang="nl-NL"/>
              <a:t> Onrechtmatige besluiten → schadeplichtigheid / nadeelcompensatie.</a:t>
            </a:r>
            <a:endParaRPr lang="nl-NL" dirty="0"/>
          </a:p>
          <a:p>
            <a:pPr lvl="1"/>
            <a:r>
              <a:rPr lang="nl-NL" dirty="0">
                <a:hlinkClick r:id="rId5"/>
              </a:rPr>
              <a:t>https://vng.nl/artikelen/onrechtmatige-besluiten</a:t>
            </a:r>
            <a:endParaRPr lang="nl-NL" dirty="0"/>
          </a:p>
          <a:p>
            <a:r>
              <a:rPr lang="nl-NL"/>
              <a:t>Daarom moet de data in het REV op orde zijn.</a:t>
            </a:r>
            <a:br>
              <a:rPr lang="nl-NL" dirty="0"/>
            </a:br>
            <a:endParaRPr lang="nl-NL" dirty="0"/>
          </a:p>
          <a:p>
            <a:pPr lvl="1"/>
            <a:endParaRPr lang="nl-NL" sz="2800" dirty="0"/>
          </a:p>
        </p:txBody>
      </p:sp>
    </p:spTree>
    <p:extLst>
      <p:ext uri="{BB962C8B-B14F-4D97-AF65-F5344CB8AC3E}">
        <p14:creationId xmlns:p14="http://schemas.microsoft.com/office/powerpoint/2010/main" val="3467127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94A94-A5BB-2812-3522-368BD98E37D9}"/>
              </a:ext>
            </a:extLst>
          </p:cNvPr>
          <p:cNvSpPr>
            <a:spLocks noGrp="1"/>
          </p:cNvSpPr>
          <p:nvPr>
            <p:ph type="title"/>
          </p:nvPr>
        </p:nvSpPr>
        <p:spPr/>
        <p:txBody>
          <a:bodyPr/>
          <a:lstStyle/>
          <a:p>
            <a:r>
              <a:rPr lang="nl-NL"/>
              <a:t>ECLI:NL:HR:2022:115</a:t>
            </a:r>
          </a:p>
        </p:txBody>
      </p:sp>
      <p:sp>
        <p:nvSpPr>
          <p:cNvPr id="3" name="Tijdelijke aanduiding voor inhoud 2">
            <a:extLst>
              <a:ext uri="{FF2B5EF4-FFF2-40B4-BE49-F238E27FC236}">
                <a16:creationId xmlns:a16="http://schemas.microsoft.com/office/drawing/2014/main" id="{7DBD051C-B4BE-7182-964D-F14E69FF9D60}"/>
              </a:ext>
            </a:extLst>
          </p:cNvPr>
          <p:cNvSpPr>
            <a:spLocks noGrp="1"/>
          </p:cNvSpPr>
          <p:nvPr>
            <p:ph idx="1"/>
          </p:nvPr>
        </p:nvSpPr>
        <p:spPr/>
        <p:txBody>
          <a:bodyPr>
            <a:normAutofit fontScale="85000" lnSpcReduction="20000"/>
          </a:bodyPr>
          <a:lstStyle/>
          <a:p>
            <a:pPr marL="0" indent="0">
              <a:buNone/>
            </a:pPr>
            <a:r>
              <a:rPr lang="nl-NL"/>
              <a:t>In HR 4 februari 2022, ECLI:NL:HR:2022:115 (X / Gemeente Waalre) verduidelijkt de Hoge Raad wanneer een bestuursorgaan civielrechtelijk aansprakelijk kan zijn voor schade door een onrechtmatig </a:t>
            </a:r>
            <a:r>
              <a:rPr lang="nl-NL" err="1"/>
              <a:t>besluit.Kernpunten:Dat</a:t>
            </a:r>
            <a:r>
              <a:rPr lang="nl-NL"/>
              <a:t> een besluit door de bestuursrechter wordt vernietigd, betekent niet automatisch dat het bestuursorgaan onrechtmatig heeft gehandeld in de zin van art. 6:162 BW. Of het besluit onrechtmatig was, hangt af van de oorzaak van de vernietiging en de omstandigheden van het geval. [cassatieblog.nl], [opmaat.sdu.nl]Als het primaire besluit berust op een onjuiste uitleg van de wet, dan is dat besluit onrechtmatig en wordt die onrechtmatigheid aan het bestuursorgaan toegerekend. [cassatieblog.nl]Voor schadevergoeding (zoals vertragingsschade) is daarnaast vereist dat er causaal verband bestaat tussen het onrechtmatige besluit en de schade; dit wordt beoordeeld aan de hand van wat naar redelijkheid aan het besluit kan worden toegerekend. [cassatieblog.nl], [</a:t>
            </a:r>
            <a:r>
              <a:rPr lang="nl-NL" err="1"/>
              <a:t>pelsrijcke</a:t>
            </a:r>
            <a:r>
              <a:rPr lang="nl-NL"/>
              <a:t>...sprout.com]Kortom: vernietiging ≠ automatisch aansprakelijkheid; beslissend zijn reden van vernietiging, toerekening en causaal verband.</a:t>
            </a:r>
          </a:p>
        </p:txBody>
      </p:sp>
    </p:spTree>
    <p:extLst>
      <p:ext uri="{BB962C8B-B14F-4D97-AF65-F5344CB8AC3E}">
        <p14:creationId xmlns:p14="http://schemas.microsoft.com/office/powerpoint/2010/main" val="3070745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B400C-B22B-979C-FE16-854B286DBA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90BC57-9AE0-33A7-78C9-C8B1C7246EBB}"/>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16D2B7B1-9B88-01F3-64FA-E74AEF4F493A}"/>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D2AE3729-B200-A7A0-8C50-D5269EA05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01FD78E7-9FC5-CB93-0C07-96F5854CDFB8}"/>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C7AA1F6A-AB88-E5B2-47DC-230D6018AF13}"/>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F6B85F4C-F0E1-8463-27D5-033FD7534A1D}"/>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DC445FAF-E430-7D2D-C34C-9EE0F05DC187}"/>
              </a:ext>
            </a:extLst>
          </p:cNvPr>
          <p:cNvPicPr>
            <a:picLocks noChangeAspect="1"/>
          </p:cNvPicPr>
          <p:nvPr/>
        </p:nvPicPr>
        <p:blipFill>
          <a:blip r:embed="rId3"/>
          <a:stretch>
            <a:fillRect/>
          </a:stretch>
        </p:blipFill>
        <p:spPr>
          <a:xfrm>
            <a:off x="0" y="0"/>
            <a:ext cx="12192000" cy="6858000"/>
          </a:xfrm>
          <a:prstGeom prst="rect">
            <a:avLst/>
          </a:prstGeom>
        </p:spPr>
      </p:pic>
      <p:sp>
        <p:nvSpPr>
          <p:cNvPr id="7" name="Titel 1">
            <a:extLst>
              <a:ext uri="{FF2B5EF4-FFF2-40B4-BE49-F238E27FC236}">
                <a16:creationId xmlns:a16="http://schemas.microsoft.com/office/drawing/2014/main" id="{D6AB5BF3-0357-DB7A-405F-E045DCEF67AC}"/>
              </a:ext>
            </a:extLst>
          </p:cNvPr>
          <p:cNvSpPr txBox="1">
            <a:spLocks/>
          </p:cNvSpPr>
          <p:nvPr/>
        </p:nvSpPr>
        <p:spPr>
          <a:xfrm>
            <a:off x="555171" y="4957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latin typeface="Aptos"/>
              </a:rPr>
              <a:t>Wet van Pleuris  / bestuurlijk afbreukrisico</a:t>
            </a:r>
          </a:p>
        </p:txBody>
      </p:sp>
      <p:pic>
        <p:nvPicPr>
          <p:cNvPr id="9" name="Picture 8">
            <a:extLst>
              <a:ext uri="{FF2B5EF4-FFF2-40B4-BE49-F238E27FC236}">
                <a16:creationId xmlns:a16="http://schemas.microsoft.com/office/drawing/2014/main" id="{44DF34D5-8F6E-E6DD-60B6-649847B2E26D}"/>
              </a:ext>
            </a:extLst>
          </p:cNvPr>
          <p:cNvPicPr>
            <a:picLocks noChangeAspect="1"/>
          </p:cNvPicPr>
          <p:nvPr/>
        </p:nvPicPr>
        <p:blipFill>
          <a:blip r:embed="rId4"/>
          <a:stretch>
            <a:fillRect/>
          </a:stretch>
        </p:blipFill>
        <p:spPr>
          <a:xfrm>
            <a:off x="2365829" y="1427616"/>
            <a:ext cx="7264400" cy="4873625"/>
          </a:xfrm>
          <a:prstGeom prst="rect">
            <a:avLst/>
          </a:prstGeom>
          <a:ln>
            <a:noFill/>
          </a:ln>
          <a:effectLst>
            <a:softEdge rad="112500"/>
          </a:effectLst>
        </p:spPr>
      </p:pic>
    </p:spTree>
    <p:extLst>
      <p:ext uri="{BB962C8B-B14F-4D97-AF65-F5344CB8AC3E}">
        <p14:creationId xmlns:p14="http://schemas.microsoft.com/office/powerpoint/2010/main" val="786938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72017-D861-2774-A465-E181288325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30B214-0845-BFCE-0CF5-2B8FEC109C72}"/>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BB18635F-3944-31D4-714B-DE4A604754D9}"/>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C55C7543-1F7D-4F40-392A-D4E60BC1B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E701EDD1-4660-87A5-A183-955F1F9869F6}"/>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DDAFB0DD-F639-B810-42E2-D58590D69122}"/>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C6E23ABE-4643-02F9-4561-6E7FAFE3743C}"/>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B61D9D84-EC9E-DD56-0A21-3FAFE7677926}"/>
              </a:ext>
            </a:extLst>
          </p:cNvPr>
          <p:cNvPicPr>
            <a:picLocks noChangeAspect="1"/>
          </p:cNvPicPr>
          <p:nvPr/>
        </p:nvPicPr>
        <p:blipFill>
          <a:blip r:embed="rId3"/>
          <a:stretch>
            <a:fillRect/>
          </a:stretch>
        </p:blipFill>
        <p:spPr>
          <a:xfrm>
            <a:off x="0" y="0"/>
            <a:ext cx="12192000" cy="6858000"/>
          </a:xfrm>
          <a:prstGeom prst="rect">
            <a:avLst/>
          </a:prstGeom>
        </p:spPr>
      </p:pic>
      <p:sp>
        <p:nvSpPr>
          <p:cNvPr id="7" name="Titel 4">
            <a:extLst>
              <a:ext uri="{FF2B5EF4-FFF2-40B4-BE49-F238E27FC236}">
                <a16:creationId xmlns:a16="http://schemas.microsoft.com/office/drawing/2014/main" id="{D42C7E2F-AC27-943B-43A6-60F081D68AB5}"/>
              </a:ext>
            </a:extLst>
          </p:cNvPr>
          <p:cNvSpPr txBox="1">
            <a:spLocks/>
          </p:cNvSpPr>
          <p:nvPr/>
        </p:nvSpPr>
        <p:spPr>
          <a:xfrm>
            <a:off x="6350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latin typeface="Aptos"/>
              </a:rPr>
              <a:t>Ontwikkelingen datakwaliteit</a:t>
            </a:r>
          </a:p>
        </p:txBody>
      </p:sp>
      <p:sp>
        <p:nvSpPr>
          <p:cNvPr id="11" name="Tijdelijke aanduiding voor inhoud 5">
            <a:extLst>
              <a:ext uri="{FF2B5EF4-FFF2-40B4-BE49-F238E27FC236}">
                <a16:creationId xmlns:a16="http://schemas.microsoft.com/office/drawing/2014/main" id="{47A3CD25-49BB-79F5-F6FB-90CF6264D920}"/>
              </a:ext>
            </a:extLst>
          </p:cNvPr>
          <p:cNvSpPr txBox="1">
            <a:spLocks/>
          </p:cNvSpPr>
          <p:nvPr/>
        </p:nvSpPr>
        <p:spPr>
          <a:xfrm>
            <a:off x="997857"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a:t>Er is een dashboard waarop te zien is welke gemeente en hoeveel kwetsbare gebouwen deze gemeente heeft gevalideerd en optimaliseert.</a:t>
            </a:r>
            <a:endParaRPr lang="nl-NL" sz="2400" dirty="0"/>
          </a:p>
          <a:p>
            <a:pPr lvl="1"/>
            <a:r>
              <a:rPr lang="nl-NL" sz="2000"/>
              <a:t>Nieuwe toevoeging van kwetsbare locaties</a:t>
            </a:r>
          </a:p>
          <a:p>
            <a:r>
              <a:rPr lang="nl-NL" sz="2400"/>
              <a:t>Er is een dataportaal met analyses van MBA’s in het REV.  </a:t>
            </a:r>
            <a:endParaRPr lang="nl-NL" sz="2400" dirty="0"/>
          </a:p>
          <a:p>
            <a:endParaRPr lang="nl-NL" sz="2400" dirty="0"/>
          </a:p>
          <a:p>
            <a:pPr marL="0" indent="0">
              <a:buNone/>
            </a:pPr>
            <a:r>
              <a:rPr lang="nl-NL" sz="2400"/>
              <a:t>Volgende stappen</a:t>
            </a:r>
            <a:endParaRPr lang="nl-NL" sz="2400" dirty="0"/>
          </a:p>
          <a:p>
            <a:pPr lvl="1"/>
            <a:r>
              <a:rPr lang="nl-NL" sz="2000"/>
              <a:t>Opstellen van raamwerk datakwaliteit</a:t>
            </a:r>
          </a:p>
          <a:p>
            <a:pPr lvl="1"/>
            <a:r>
              <a:rPr lang="nl-NL" sz="2000"/>
              <a:t>Analyses op gebied van datakwaliteit</a:t>
            </a:r>
          </a:p>
          <a:p>
            <a:pPr marL="0" indent="0">
              <a:buFont typeface="Arial" panose="020B0604020202020204" pitchFamily="34" charset="0"/>
              <a:buNone/>
            </a:pPr>
            <a:endParaRPr lang="nl-NL" sz="2400" dirty="0"/>
          </a:p>
        </p:txBody>
      </p:sp>
    </p:spTree>
    <p:extLst>
      <p:ext uri="{BB962C8B-B14F-4D97-AF65-F5344CB8AC3E}">
        <p14:creationId xmlns:p14="http://schemas.microsoft.com/office/powerpoint/2010/main" val="1948833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EBE17-5AB4-0E0C-CED9-60B6C4AE98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B7F320-94F9-FEDC-1583-88DC934C4337}"/>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06C900AC-9801-4A69-86DD-D684EBCBD6CB}"/>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FF45939F-E926-CA72-0C9E-62737FBAA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0443D64B-8963-1AA4-43A5-F4EE29FB5FC4}"/>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DD6DA123-56EA-D6AB-D8CF-A03CC8F5250E}"/>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E57FC6EB-6FBA-6674-CB50-2B07511312EF}"/>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7D7B0729-0CB5-E222-45EF-75DC7A910850}"/>
              </a:ext>
            </a:extLst>
          </p:cNvPr>
          <p:cNvPicPr>
            <a:picLocks noChangeAspect="1"/>
          </p:cNvPicPr>
          <p:nvPr/>
        </p:nvPicPr>
        <p:blipFill>
          <a:blip r:embed="rId3"/>
          <a:stretch>
            <a:fillRect/>
          </a:stretch>
        </p:blipFill>
        <p:spPr>
          <a:xfrm>
            <a:off x="0" y="0"/>
            <a:ext cx="12192000" cy="6858000"/>
          </a:xfrm>
          <a:prstGeom prst="rect">
            <a:avLst/>
          </a:prstGeom>
        </p:spPr>
      </p:pic>
      <p:sp>
        <p:nvSpPr>
          <p:cNvPr id="7" name="Titel 4">
            <a:extLst>
              <a:ext uri="{FF2B5EF4-FFF2-40B4-BE49-F238E27FC236}">
                <a16:creationId xmlns:a16="http://schemas.microsoft.com/office/drawing/2014/main" id="{6ED408AC-352A-021C-B2AA-3466AAFAD289}"/>
              </a:ext>
            </a:extLst>
          </p:cNvPr>
          <p:cNvSpPr txBox="1">
            <a:spLocks/>
          </p:cNvSpPr>
          <p:nvPr/>
        </p:nvSpPr>
        <p:spPr>
          <a:xfrm>
            <a:off x="635000" y="8005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latin typeface="Aptos"/>
              </a:rPr>
              <a:t>Nieuwe Ontwikkelingen binnen het REV</a:t>
            </a:r>
          </a:p>
        </p:txBody>
      </p:sp>
      <p:sp>
        <p:nvSpPr>
          <p:cNvPr id="11" name="Tijdelijke aanduiding voor inhoud 5">
            <a:extLst>
              <a:ext uri="{FF2B5EF4-FFF2-40B4-BE49-F238E27FC236}">
                <a16:creationId xmlns:a16="http://schemas.microsoft.com/office/drawing/2014/main" id="{6C45C76D-ACCA-F0BF-1532-49FA86DBB342}"/>
              </a:ext>
            </a:extLst>
          </p:cNvPr>
          <p:cNvSpPr txBox="1">
            <a:spLocks/>
          </p:cNvSpPr>
          <p:nvPr/>
        </p:nvSpPr>
        <p:spPr>
          <a:xfrm>
            <a:off x="997857"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a:t>Herstructurering van de database (afgerond)</a:t>
            </a:r>
            <a:endParaRPr lang="nl-NL" sz="2400" dirty="0"/>
          </a:p>
          <a:p>
            <a:r>
              <a:rPr lang="nl-NL" sz="2400"/>
              <a:t>Toevoegen van kwetsbare locaties (afgerond)</a:t>
            </a:r>
            <a:endParaRPr lang="nl-NL" sz="2400" dirty="0"/>
          </a:p>
          <a:p>
            <a:r>
              <a:rPr lang="nl-NL" sz="2400"/>
              <a:t>Toevoegen van categorie E13 aan het aanleverportaal.  (afgerond)</a:t>
            </a:r>
            <a:endParaRPr lang="nl-NL" sz="2400" dirty="0"/>
          </a:p>
          <a:p>
            <a:r>
              <a:rPr lang="nl-NL" sz="2400"/>
              <a:t>Update kwetsbare gebouwen</a:t>
            </a:r>
            <a:endParaRPr lang="nl-NL" sz="2400" dirty="0"/>
          </a:p>
          <a:p>
            <a:r>
              <a:rPr lang="nl-NL" sz="2400"/>
              <a:t>Zoeken op adres </a:t>
            </a:r>
            <a:endParaRPr lang="nl-NL" sz="2400" dirty="0"/>
          </a:p>
          <a:p>
            <a:r>
              <a:rPr lang="nl-NL" sz="2400"/>
              <a:t>Zoeken op geometrie</a:t>
            </a:r>
            <a:endParaRPr lang="nl-NL" sz="2400" dirty="0"/>
          </a:p>
          <a:p>
            <a:endParaRPr lang="nl-NL" sz="2400" dirty="0"/>
          </a:p>
          <a:p>
            <a:endParaRPr lang="nl-NL" sz="2400" dirty="0"/>
          </a:p>
        </p:txBody>
      </p:sp>
    </p:spTree>
    <p:extLst>
      <p:ext uri="{BB962C8B-B14F-4D97-AF65-F5344CB8AC3E}">
        <p14:creationId xmlns:p14="http://schemas.microsoft.com/office/powerpoint/2010/main" val="402814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2ECC3-7AC8-C46B-3A41-F6E8CB646C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DCEE553-111D-4783-8251-804CCBBE86E8}"/>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FF916AC8-2DE3-1A3C-AFF5-3416F0BD789E}"/>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EAC7BA9D-4086-CF9F-80E7-234041697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EEF72751-1480-1B62-A62A-6D502492B2C5}"/>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8B76B219-0507-2455-D79C-4C728F0DD399}"/>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D671A873-3AB4-BB6A-607C-B7F314F0D328}"/>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F870734E-1B65-4EF2-0FC9-0790CF8787C6}"/>
              </a:ext>
            </a:extLst>
          </p:cNvPr>
          <p:cNvPicPr>
            <a:picLocks noChangeAspect="1"/>
          </p:cNvPicPr>
          <p:nvPr/>
        </p:nvPicPr>
        <p:blipFill>
          <a:blip r:embed="rId3"/>
          <a:stretch>
            <a:fillRect/>
          </a:stretch>
        </p:blipFill>
        <p:spPr>
          <a:xfrm>
            <a:off x="0" y="0"/>
            <a:ext cx="12192000" cy="6858000"/>
          </a:xfrm>
          <a:prstGeom prst="rect">
            <a:avLst/>
          </a:prstGeom>
        </p:spPr>
      </p:pic>
      <p:sp>
        <p:nvSpPr>
          <p:cNvPr id="17" name="Titel 1">
            <a:extLst>
              <a:ext uri="{FF2B5EF4-FFF2-40B4-BE49-F238E27FC236}">
                <a16:creationId xmlns:a16="http://schemas.microsoft.com/office/drawing/2014/main" id="{DBC1B369-CC2C-F9F7-252B-D2D13D8D5BC5}"/>
              </a:ext>
            </a:extLst>
          </p:cNvPr>
          <p:cNvSpPr txBox="1">
            <a:spLocks/>
          </p:cNvSpPr>
          <p:nvPr/>
        </p:nvSpPr>
        <p:spPr>
          <a:xfrm>
            <a:off x="642257"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latin typeface="+mn-lt"/>
                <a:ea typeface="+mn-ea"/>
                <a:cs typeface="+mn-cs"/>
              </a:rPr>
              <a:t>Wie zijn wij?</a:t>
            </a:r>
            <a:endParaRPr lang="en-US">
              <a:solidFill>
                <a:schemeClr val="accent1"/>
              </a:solidFill>
              <a:ea typeface="+mn-ea"/>
              <a:cs typeface="+mn-cs"/>
            </a:endParaRPr>
          </a:p>
        </p:txBody>
      </p:sp>
      <p:grpSp>
        <p:nvGrpSpPr>
          <p:cNvPr id="15" name="Groep 8">
            <a:extLst>
              <a:ext uri="{FF2B5EF4-FFF2-40B4-BE49-F238E27FC236}">
                <a16:creationId xmlns:a16="http://schemas.microsoft.com/office/drawing/2014/main" id="{017C1E2F-3DD6-9B73-363D-A65E7D4BC3FF}"/>
              </a:ext>
            </a:extLst>
          </p:cNvPr>
          <p:cNvGrpSpPr/>
          <p:nvPr/>
        </p:nvGrpSpPr>
        <p:grpSpPr>
          <a:xfrm>
            <a:off x="1258035" y="366440"/>
            <a:ext cx="10846337" cy="5751320"/>
            <a:chOff x="205906" y="-732164"/>
            <a:chExt cx="11362564" cy="6532621"/>
          </a:xfrm>
        </p:grpSpPr>
        <p:pic>
          <p:nvPicPr>
            <p:cNvPr id="7" name="Afbeelding 3">
              <a:extLst>
                <a:ext uri="{FF2B5EF4-FFF2-40B4-BE49-F238E27FC236}">
                  <a16:creationId xmlns:a16="http://schemas.microsoft.com/office/drawing/2014/main" id="{AE1413C2-118E-AB63-6203-61DDEFDDB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06" y="1326091"/>
              <a:ext cx="3716882" cy="3716883"/>
            </a:xfrm>
            <a:prstGeom prst="rect">
              <a:avLst/>
            </a:prstGeom>
          </p:spPr>
        </p:pic>
        <p:pic>
          <p:nvPicPr>
            <p:cNvPr id="9" name="Afbeelding 4">
              <a:extLst>
                <a:ext uri="{FF2B5EF4-FFF2-40B4-BE49-F238E27FC236}">
                  <a16:creationId xmlns:a16="http://schemas.microsoft.com/office/drawing/2014/main" id="{AFB97045-C6AF-000A-A4F8-24647EDD9E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8414" y="3329217"/>
              <a:ext cx="2530482" cy="1357499"/>
            </a:xfrm>
            <a:prstGeom prst="rect">
              <a:avLst/>
            </a:prstGeom>
          </p:spPr>
        </p:pic>
        <p:pic>
          <p:nvPicPr>
            <p:cNvPr id="11" name="Afbeelding 5">
              <a:extLst>
                <a:ext uri="{FF2B5EF4-FFF2-40B4-BE49-F238E27FC236}">
                  <a16:creationId xmlns:a16="http://schemas.microsoft.com/office/drawing/2014/main" id="{D600D78E-3872-3649-7D68-2B6C6BF71F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0610" y="-732164"/>
              <a:ext cx="1777860" cy="585061"/>
            </a:xfrm>
            <a:prstGeom prst="rect">
              <a:avLst/>
            </a:prstGeom>
          </p:spPr>
        </p:pic>
        <p:sp>
          <p:nvSpPr>
            <p:cNvPr id="14" name="Tekstvak 7">
              <a:extLst>
                <a:ext uri="{FF2B5EF4-FFF2-40B4-BE49-F238E27FC236}">
                  <a16:creationId xmlns:a16="http://schemas.microsoft.com/office/drawing/2014/main" id="{8ADE4D88-10FA-93C1-BAFF-11117C7BDD63}"/>
                </a:ext>
              </a:extLst>
            </p:cNvPr>
            <p:cNvSpPr txBox="1"/>
            <p:nvPr/>
          </p:nvSpPr>
          <p:spPr>
            <a:xfrm>
              <a:off x="205906" y="5206159"/>
              <a:ext cx="3482335" cy="594298"/>
            </a:xfrm>
            <a:prstGeom prst="rect">
              <a:avLst/>
            </a:prstGeom>
            <a:noFill/>
          </p:spPr>
          <p:txBody>
            <a:bodyPr wrap="square" lIns="91440" tIns="45720" rIns="91440" bIns="45720" rtlCol="0" anchor="t">
              <a:spAutoFit/>
            </a:bodyPr>
            <a:lstStyle/>
            <a:p>
              <a:r>
                <a:rPr lang="nl-NL" sz="2800" b="1" dirty="0">
                  <a:solidFill>
                    <a:schemeClr val="tx2">
                      <a:lumMod val="75000"/>
                      <a:lumOff val="25000"/>
                    </a:schemeClr>
                  </a:solidFill>
                </a:rPr>
                <a:t>Frans Geurts</a:t>
              </a:r>
            </a:p>
          </p:txBody>
        </p:sp>
      </p:grpSp>
      <p:pic>
        <p:nvPicPr>
          <p:cNvPr id="12" name="Picture 11">
            <a:extLst>
              <a:ext uri="{FF2B5EF4-FFF2-40B4-BE49-F238E27FC236}">
                <a16:creationId xmlns:a16="http://schemas.microsoft.com/office/drawing/2014/main" id="{08D3F1AA-1A8A-8BBD-51E5-7D8635B9EEB8}"/>
              </a:ext>
            </a:extLst>
          </p:cNvPr>
          <p:cNvPicPr>
            <a:picLocks noChangeAspect="1"/>
          </p:cNvPicPr>
          <p:nvPr/>
        </p:nvPicPr>
        <p:blipFill>
          <a:blip r:embed="rId7"/>
          <a:srcRect l="14928" t="28855" r="13788" b="15344"/>
          <a:stretch>
            <a:fillRect/>
          </a:stretch>
        </p:blipFill>
        <p:spPr>
          <a:xfrm>
            <a:off x="8007351" y="1488406"/>
            <a:ext cx="3248477" cy="3881188"/>
          </a:xfrm>
          <a:prstGeom prst="rect">
            <a:avLst/>
          </a:prstGeom>
        </p:spPr>
      </p:pic>
      <p:sp>
        <p:nvSpPr>
          <p:cNvPr id="21" name="Tekstvak 7">
            <a:extLst>
              <a:ext uri="{FF2B5EF4-FFF2-40B4-BE49-F238E27FC236}">
                <a16:creationId xmlns:a16="http://schemas.microsoft.com/office/drawing/2014/main" id="{F237C8A3-636E-BD44-840B-9888CAD40903}"/>
              </a:ext>
            </a:extLst>
          </p:cNvPr>
          <p:cNvSpPr txBox="1"/>
          <p:nvPr/>
        </p:nvSpPr>
        <p:spPr>
          <a:xfrm>
            <a:off x="8174557" y="5450872"/>
            <a:ext cx="1884811" cy="523220"/>
          </a:xfrm>
          <a:prstGeom prst="rect">
            <a:avLst/>
          </a:prstGeom>
          <a:noFill/>
        </p:spPr>
        <p:txBody>
          <a:bodyPr wrap="none" lIns="91440" tIns="45720" rIns="91440" bIns="45720" rtlCol="0" anchor="t">
            <a:spAutoFit/>
          </a:bodyPr>
          <a:lstStyle/>
          <a:p>
            <a:r>
              <a:rPr lang="nl-NL" sz="2800" b="1" dirty="0">
                <a:solidFill>
                  <a:schemeClr val="tx2">
                    <a:lumMod val="75000"/>
                    <a:lumOff val="25000"/>
                  </a:schemeClr>
                </a:solidFill>
              </a:rPr>
              <a:t>Sofie Silva</a:t>
            </a:r>
          </a:p>
        </p:txBody>
      </p:sp>
    </p:spTree>
    <p:extLst>
      <p:ext uri="{BB962C8B-B14F-4D97-AF65-F5344CB8AC3E}">
        <p14:creationId xmlns:p14="http://schemas.microsoft.com/office/powerpoint/2010/main" val="2032858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A8ABD-A611-FE17-C172-B5697E53BA6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025978-AEC5-FFA4-1671-CCDEF89EFF05}"/>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834A1789-72D8-38F1-8CAF-0C42132A82E7}"/>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FA07E291-309C-7606-D242-91054B0D0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D19E33E1-2DFC-DAF1-19D1-3F99A459B8D1}"/>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AB29DC3F-DBDE-F8D6-AFC1-DA087118175E}"/>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ABD8A364-3C4D-A43F-578A-8A6E88D74C75}"/>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C7CAE1B4-41C6-2CC8-628D-D9038EAF4125}"/>
              </a:ext>
            </a:extLst>
          </p:cNvPr>
          <p:cNvPicPr>
            <a:picLocks noChangeAspect="1"/>
          </p:cNvPicPr>
          <p:nvPr/>
        </p:nvPicPr>
        <p:blipFill>
          <a:blip r:embed="rId3"/>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E801DFB-6C49-FC2C-0547-8292A3868017}"/>
              </a:ext>
            </a:extLst>
          </p:cNvPr>
          <p:cNvSpPr txBox="1">
            <a:spLocks/>
          </p:cNvSpPr>
          <p:nvPr/>
        </p:nvSpPr>
        <p:spPr>
          <a:xfrm>
            <a:off x="635000" y="8005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latin typeface="Aptos"/>
              </a:rPr>
              <a:t>Belangrijkste </a:t>
            </a:r>
            <a:r>
              <a:rPr lang="en-US" sz="3600" b="1">
                <a:solidFill>
                  <a:schemeClr val="accent1"/>
                </a:solidFill>
                <a:latin typeface="Aptos"/>
              </a:rPr>
              <a:t>items</a:t>
            </a:r>
          </a:p>
        </p:txBody>
      </p:sp>
      <p:sp>
        <p:nvSpPr>
          <p:cNvPr id="11" name="Content Placeholder 2">
            <a:extLst>
              <a:ext uri="{FF2B5EF4-FFF2-40B4-BE49-F238E27FC236}">
                <a16:creationId xmlns:a16="http://schemas.microsoft.com/office/drawing/2014/main" id="{1D7BDC60-4F9F-9605-8D84-0F946E575341}"/>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a:t>Actuele en complete data in het REV!</a:t>
            </a:r>
          </a:p>
          <a:p>
            <a:pPr lvl="1"/>
            <a:r>
              <a:rPr lang="nl-NL" sz="2000"/>
              <a:t>Goed vullen REV; </a:t>
            </a:r>
          </a:p>
          <a:p>
            <a:pPr lvl="2">
              <a:buFont typeface="Wingdings" panose="020B0604020202020204" pitchFamily="34" charset="0"/>
              <a:buChar char="§"/>
            </a:pPr>
            <a:r>
              <a:rPr lang="nl-NL" sz="1600"/>
              <a:t>KVK-nummer</a:t>
            </a:r>
            <a:endParaRPr lang="nl-NL"/>
          </a:p>
          <a:p>
            <a:pPr lvl="2">
              <a:buFont typeface="Wingdings" panose="020B0604020202020204" pitchFamily="34" charset="0"/>
              <a:buChar char="§"/>
            </a:pPr>
            <a:r>
              <a:rPr lang="nl-NL" sz="1600"/>
              <a:t>Velden die waarden als, nog niet bekend, in transitie bevatten.</a:t>
            </a:r>
            <a:endParaRPr lang="nl-NL"/>
          </a:p>
          <a:p>
            <a:r>
              <a:rPr lang="nl-NL" sz="2400"/>
              <a:t>Zorg dat je als gemeente achter de data over kwetsbare gebouwen en locaties staat, die in het REV zijn opgenomen. </a:t>
            </a:r>
          </a:p>
          <a:p>
            <a:r>
              <a:rPr lang="nl-NL" sz="2400"/>
              <a:t>Risico's; Financieel en/of bestuurlijk afbreukrisico</a:t>
            </a:r>
          </a:p>
        </p:txBody>
      </p:sp>
    </p:spTree>
    <p:extLst>
      <p:ext uri="{BB962C8B-B14F-4D97-AF65-F5344CB8AC3E}">
        <p14:creationId xmlns:p14="http://schemas.microsoft.com/office/powerpoint/2010/main" val="3630059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A8106-E4A6-1AEC-2EAA-C118896668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4256F2-62FF-440B-0291-C2D7D030E7B6}"/>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9BB6FC87-B9D3-5035-25E4-F847F2AB343D}"/>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BF118B66-96CA-43C0-7C90-88B9009E8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4177492C-AB43-FB2B-8E06-5ECB03F2B95E}"/>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AB20ED9D-C213-055E-DBE2-92A95EB14D2F}"/>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62138F03-C29D-C2CD-C0B7-78487F979BC8}"/>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F95F68B3-A94F-790C-88D0-70ACAB827296}"/>
              </a:ext>
            </a:extLst>
          </p:cNvPr>
          <p:cNvPicPr>
            <a:picLocks noChangeAspect="1"/>
          </p:cNvPicPr>
          <p:nvPr/>
        </p:nvPicPr>
        <p:blipFill>
          <a:blip r:embed="rId3"/>
          <a:stretch>
            <a:fillRect/>
          </a:stretch>
        </p:blipFill>
        <p:spPr>
          <a:xfrm>
            <a:off x="0" y="0"/>
            <a:ext cx="12192000" cy="6858000"/>
          </a:xfrm>
          <a:prstGeom prst="rect">
            <a:avLst/>
          </a:prstGeom>
        </p:spPr>
      </p:pic>
      <p:sp>
        <p:nvSpPr>
          <p:cNvPr id="9" name="Tijdelijke aanduiding voor tekst 1">
            <a:extLst>
              <a:ext uri="{FF2B5EF4-FFF2-40B4-BE49-F238E27FC236}">
                <a16:creationId xmlns:a16="http://schemas.microsoft.com/office/drawing/2014/main" id="{E28A1682-97E3-1AE2-193B-8BD59000BC6C}"/>
              </a:ext>
            </a:extLst>
          </p:cNvPr>
          <p:cNvSpPr txBox="1">
            <a:spLocks/>
          </p:cNvSpPr>
          <p:nvPr/>
        </p:nvSpPr>
        <p:spPr>
          <a:xfrm>
            <a:off x="667391" y="1821419"/>
            <a:ext cx="10714301" cy="434388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a:t>Voor vragen of informatie : </a:t>
            </a:r>
            <a:r>
              <a:rPr lang="nl-NL" sz="2400" dirty="0">
                <a:hlinkClick r:id="rId4"/>
              </a:rPr>
              <a:t>https://registerexterneveiligheid.nl</a:t>
            </a:r>
            <a:endParaRPr lang="nl-NL" sz="2400" dirty="0"/>
          </a:p>
          <a:p>
            <a:endParaRPr lang="nl-NL" sz="2400" dirty="0"/>
          </a:p>
          <a:p>
            <a:pPr marL="0" indent="0">
              <a:buNone/>
            </a:pPr>
            <a:r>
              <a:rPr lang="nl-NL" sz="2400" b="1"/>
              <a:t>Helpdesk vragen</a:t>
            </a:r>
          </a:p>
          <a:p>
            <a:r>
              <a:rPr lang="nl-NL" sz="2400"/>
              <a:t>Vul het helpdeskformulier in op onze website. </a:t>
            </a:r>
            <a:endParaRPr lang="nl-NL" sz="2400" dirty="0">
              <a:hlinkClick r:id="rId5" invalidUrl="http://"/>
            </a:endParaRPr>
          </a:p>
          <a:p>
            <a:endParaRPr lang="nl-NL" sz="2400" dirty="0">
              <a:hlinkClick r:id="rId6" invalidUrl="http://"/>
            </a:endParaRPr>
          </a:p>
          <a:p>
            <a:pPr marL="0" indent="0">
              <a:buNone/>
            </a:pPr>
            <a:r>
              <a:rPr lang="nl-NL" sz="2400" b="1"/>
              <a:t>Algemene vragen</a:t>
            </a:r>
          </a:p>
          <a:p>
            <a:r>
              <a:rPr lang="nl-NL" sz="2400"/>
              <a:t>Vul het Contactformulier in op onze website. </a:t>
            </a:r>
            <a:endParaRPr lang="nl-NL" sz="2400" dirty="0"/>
          </a:p>
          <a:p>
            <a:endParaRPr lang="nl-NL" sz="2400" dirty="0"/>
          </a:p>
          <a:p>
            <a:pPr marL="0" indent="0">
              <a:buNone/>
            </a:pPr>
            <a:r>
              <a:rPr lang="nl-NL" sz="2400"/>
              <a:t>Op de hoogte blijven, meld je aan voor de nieuwsbrief</a:t>
            </a:r>
            <a:endParaRPr lang="nl-NL" sz="2400" dirty="0"/>
          </a:p>
          <a:p>
            <a:pPr marL="0" indent="0">
              <a:buNone/>
            </a:pPr>
            <a:r>
              <a:rPr lang="nl-NL" sz="2400"/>
              <a:t>en houdt </a:t>
            </a:r>
            <a:r>
              <a:rPr lang="nl-NL" sz="2400" dirty="0">
                <a:hlinkClick r:id="rId7"/>
              </a:rPr>
              <a:t>www.registerexterneveiligheid.nl</a:t>
            </a:r>
            <a:r>
              <a:rPr lang="nl-NL" sz="2400"/>
              <a:t> in de gaten.</a:t>
            </a:r>
          </a:p>
        </p:txBody>
      </p:sp>
      <p:sp>
        <p:nvSpPr>
          <p:cNvPr id="14" name="Tijdelijke aanduiding voor tekst 2">
            <a:extLst>
              <a:ext uri="{FF2B5EF4-FFF2-40B4-BE49-F238E27FC236}">
                <a16:creationId xmlns:a16="http://schemas.microsoft.com/office/drawing/2014/main" id="{1D13CD91-467F-BCDC-24D7-A0A19DD5E87F}"/>
              </a:ext>
            </a:extLst>
          </p:cNvPr>
          <p:cNvSpPr txBox="1">
            <a:spLocks/>
          </p:cNvSpPr>
          <p:nvPr/>
        </p:nvSpPr>
        <p:spPr>
          <a:xfrm>
            <a:off x="645619" y="1123021"/>
            <a:ext cx="10648986" cy="57626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b="1">
                <a:solidFill>
                  <a:schemeClr val="accent1"/>
                </a:solidFill>
                <a:latin typeface="Aptos"/>
                <a:ea typeface="+mj-ea"/>
                <a:cs typeface="+mj-cs"/>
              </a:rPr>
              <a:t>Vragen of meer informatie</a:t>
            </a:r>
            <a:endParaRPr lang="en-US" sz="3600" b="1">
              <a:solidFill>
                <a:schemeClr val="accent1"/>
              </a:solidFill>
              <a:latin typeface="Aptos"/>
              <a:ea typeface="+mj-ea"/>
              <a:cs typeface="+mj-cs"/>
            </a:endParaRPr>
          </a:p>
        </p:txBody>
      </p:sp>
      <p:pic>
        <p:nvPicPr>
          <p:cNvPr id="16" name="Picture 2" descr="Do You Have Any Questions for Us? What To Ask at Your Social Work Job  Interview - SocialWorker.com">
            <a:extLst>
              <a:ext uri="{FF2B5EF4-FFF2-40B4-BE49-F238E27FC236}">
                <a16:creationId xmlns:a16="http://schemas.microsoft.com/office/drawing/2014/main" id="{77645FAD-F434-13A3-C231-238B65B1F2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9403" y="2347123"/>
            <a:ext cx="4355647" cy="329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88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1C419-C9FE-9A41-2390-34EA385829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260DA7-854B-38E9-9EC7-546BC7AD3665}"/>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0C23121C-1F27-1575-D27C-8D46193A3B90}"/>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8645110B-C233-3AE3-3CC6-56519DCB9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E6421EA3-0568-AF93-0734-57023E5F1DC0}"/>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7BC4598B-FA32-42F6-D812-0C45BEECA8FC}"/>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21A3E77E-99F2-2F43-7F63-9F39C6DF4990}"/>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F7B1CFEB-9A7D-7D1F-0192-D00CAE4D55E7}"/>
              </a:ext>
            </a:extLst>
          </p:cNvPr>
          <p:cNvPicPr>
            <a:picLocks noChangeAspect="1"/>
          </p:cNvPicPr>
          <p:nvPr/>
        </p:nvPicPr>
        <p:blipFill>
          <a:blip r:embed="rId3"/>
          <a:stretch>
            <a:fillRect/>
          </a:stretch>
        </p:blipFill>
        <p:spPr>
          <a:xfrm>
            <a:off x="0" y="0"/>
            <a:ext cx="12192000" cy="6858000"/>
          </a:xfrm>
          <a:prstGeom prst="rect">
            <a:avLst/>
          </a:prstGeom>
        </p:spPr>
      </p:pic>
      <p:sp>
        <p:nvSpPr>
          <p:cNvPr id="7" name="Tijdelijke aanduiding voor inhoud 2">
            <a:extLst>
              <a:ext uri="{FF2B5EF4-FFF2-40B4-BE49-F238E27FC236}">
                <a16:creationId xmlns:a16="http://schemas.microsoft.com/office/drawing/2014/main" id="{2E0C4739-39AA-AC71-AC92-777DF4CDBF8A}"/>
              </a:ext>
            </a:extLst>
          </p:cNvPr>
          <p:cNvSpPr txBox="1">
            <a:spLocks/>
          </p:cNvSpPr>
          <p:nvPr/>
        </p:nvSpPr>
        <p:spPr>
          <a:xfrm>
            <a:off x="640080" y="2872899"/>
            <a:ext cx="4243589" cy="332066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200" u="sng" dirty="0">
                <a:hlinkClick r:id="rId4"/>
              </a:rPr>
              <a:t>https://www.ad.nl/video/productie/grote-vuurbal-op-italiaanse-snelweg-na-ontploffing-gastanker-2070788</a:t>
            </a:r>
            <a:endParaRPr lang="nl-NL" sz="2200" u="sng" dirty="0"/>
          </a:p>
          <a:p>
            <a:r>
              <a:rPr lang="nl-NL" sz="2200" u="sng"/>
              <a:t>24 december 2025 (Italië</a:t>
            </a:r>
            <a:r>
              <a:rPr lang="nl-NL" sz="2200" u="sng" dirty="0"/>
              <a:t>)</a:t>
            </a:r>
            <a:endParaRPr lang="nl-NL" sz="2200" dirty="0"/>
          </a:p>
          <a:p>
            <a:endParaRPr lang="nl-NL" sz="2200"/>
          </a:p>
          <a:p>
            <a:r>
              <a:rPr lang="nl-NL" sz="2200" dirty="0">
                <a:hlinkClick r:id="rId5"/>
              </a:rPr>
              <a:t>https://www.ilfattoquotidiano.it/2025/12/24/esplosione-gpl-a1-teano-cratere-oggi/8237752/</a:t>
            </a:r>
            <a:endParaRPr lang="nl-NL" sz="2200" dirty="0"/>
          </a:p>
          <a:p>
            <a:endParaRPr lang="nl-NL" sz="2200"/>
          </a:p>
        </p:txBody>
      </p:sp>
      <p:pic>
        <p:nvPicPr>
          <p:cNvPr id="11" name="Afbeelding 4" descr="Afbeelding met waterstofbom, warmte, Amber, wolk&#10;&#10;Door AI gegenereerde inhoud is mogelijk onjuist.">
            <a:extLst>
              <a:ext uri="{FF2B5EF4-FFF2-40B4-BE49-F238E27FC236}">
                <a16:creationId xmlns:a16="http://schemas.microsoft.com/office/drawing/2014/main" id="{5FFF0EA6-ABC3-E4A1-18C0-22732C6810AC}"/>
              </a:ext>
            </a:extLst>
          </p:cNvPr>
          <p:cNvPicPr>
            <a:picLocks noChangeAspect="1"/>
          </p:cNvPicPr>
          <p:nvPr/>
        </p:nvPicPr>
        <p:blipFill>
          <a:blip r:embed="rId6"/>
          <a:srcRect l="25721" r="-2"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4" name="Titel 1">
            <a:extLst>
              <a:ext uri="{FF2B5EF4-FFF2-40B4-BE49-F238E27FC236}">
                <a16:creationId xmlns:a16="http://schemas.microsoft.com/office/drawing/2014/main" id="{34447F04-DEEB-4EC2-D97C-F100E8B9177B}"/>
              </a:ext>
            </a:extLst>
          </p:cNvPr>
          <p:cNvSpPr txBox="1">
            <a:spLocks/>
          </p:cNvSpPr>
          <p:nvPr/>
        </p:nvSpPr>
        <p:spPr>
          <a:xfrm>
            <a:off x="640080" y="347140"/>
            <a:ext cx="5464463" cy="19350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1"/>
                </a:solidFill>
              </a:rPr>
              <a:t>Cisterna con Gpl esplode dopo un incidente sull'A1, paura ma nessun ferito</a:t>
            </a:r>
            <a:endParaRPr lang="nl-NL" sz="3600">
              <a:solidFill>
                <a:schemeClr val="accent1"/>
              </a:solidFill>
            </a:endParaRPr>
          </a:p>
        </p:txBody>
      </p:sp>
    </p:spTree>
    <p:extLst>
      <p:ext uri="{BB962C8B-B14F-4D97-AF65-F5344CB8AC3E}">
        <p14:creationId xmlns:p14="http://schemas.microsoft.com/office/powerpoint/2010/main" val="313880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CF3370-0F6B-BCFD-7C2E-C529592658C7}"/>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8262CA82-AC3F-38C5-026B-BDABB737B25F}"/>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20E94A55-19C4-12CA-57F8-6C060E25B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9392C8B1-1DFE-3DD7-061E-16978E1AD000}"/>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F18F58FB-2D82-997E-0BF5-4F1795B1EF83}"/>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592A4669-B8D7-9BB0-6D9A-C7FCF57A9A20}"/>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2218CE5F-D943-5405-F599-8AB010076E92}"/>
              </a:ext>
            </a:extLst>
          </p:cNvPr>
          <p:cNvPicPr>
            <a:picLocks noChangeAspect="1"/>
          </p:cNvPicPr>
          <p:nvPr/>
        </p:nvPicPr>
        <p:blipFill>
          <a:blip r:embed="rId3"/>
          <a:stretch>
            <a:fillRect/>
          </a:stretch>
        </p:blipFill>
        <p:spPr>
          <a:xfrm>
            <a:off x="0" y="0"/>
            <a:ext cx="12192000" cy="6858000"/>
          </a:xfrm>
          <a:prstGeom prst="rect">
            <a:avLst/>
          </a:prstGeom>
        </p:spPr>
      </p:pic>
      <p:sp>
        <p:nvSpPr>
          <p:cNvPr id="17" name="Titel 1">
            <a:extLst>
              <a:ext uri="{FF2B5EF4-FFF2-40B4-BE49-F238E27FC236}">
                <a16:creationId xmlns:a16="http://schemas.microsoft.com/office/drawing/2014/main" id="{887B50BC-F125-0848-3D33-F1BC7D945127}"/>
              </a:ext>
            </a:extLst>
          </p:cNvPr>
          <p:cNvSpPr txBox="1">
            <a:spLocks/>
          </p:cNvSpPr>
          <p:nvPr/>
        </p:nvSpPr>
        <p:spPr>
          <a:xfrm>
            <a:off x="642257"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1"/>
                </a:solidFill>
                <a:latin typeface="+mn-lt"/>
                <a:ea typeface="+mn-ea"/>
                <a:cs typeface="+mn-cs"/>
              </a:rPr>
              <a:t>Wat is het REV</a:t>
            </a:r>
          </a:p>
        </p:txBody>
      </p:sp>
      <p:sp>
        <p:nvSpPr>
          <p:cNvPr id="19" name="Tijdelijke aanduiding voor inhoud 2">
            <a:extLst>
              <a:ext uri="{FF2B5EF4-FFF2-40B4-BE49-F238E27FC236}">
                <a16:creationId xmlns:a16="http://schemas.microsoft.com/office/drawing/2014/main" id="{04AE84B7-0185-B627-CB54-BAFC47573953}"/>
              </a:ext>
            </a:extLst>
          </p:cNvPr>
          <p:cNvSpPr txBox="1">
            <a:spLocks/>
          </p:cNvSpPr>
          <p:nvPr/>
        </p:nvSpPr>
        <p:spPr>
          <a:xfrm>
            <a:off x="997857"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MBA of transportroute</a:t>
            </a:r>
          </a:p>
          <a:p>
            <a:r>
              <a:rPr lang="nl-NL"/>
              <a:t>Een register (database) met de kwetsbaarheid van gebouwen met een verblijfsfunctie</a:t>
            </a:r>
          </a:p>
          <a:p>
            <a:r>
              <a:rPr lang="nl-NL"/>
              <a:t>Wettelijk voorgeschreven in de omgevingswet</a:t>
            </a:r>
          </a:p>
          <a:p>
            <a:pPr marL="0" indent="0">
              <a:buFont typeface="Arial" panose="020B0604020202020204" pitchFamily="34" charset="0"/>
              <a:buNone/>
            </a:pPr>
            <a:endParaRPr lang="nl-NL"/>
          </a:p>
        </p:txBody>
      </p:sp>
    </p:spTree>
    <p:extLst>
      <p:ext uri="{BB962C8B-B14F-4D97-AF65-F5344CB8AC3E}">
        <p14:creationId xmlns:p14="http://schemas.microsoft.com/office/powerpoint/2010/main" val="325883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B1A3A-D350-B1B4-5A6B-8ECD107E01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A5BF21-D86F-9E01-6FA0-FE0F6FAD1E59}"/>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A34C1128-0598-63FB-F717-DDD70C626845}"/>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F1DF800C-2636-3A18-FAD1-4438C7A37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9DB94924-F112-BCC2-DD11-85DE75F4A7E7}"/>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1D70D893-6C30-4DDB-8616-BFE7435E2CFA}"/>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D32B5CBF-D1F7-7BBE-27CC-EB31E782D7EB}"/>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92AD8C83-DDAA-90F6-6F2F-463A1A8539A6}"/>
              </a:ext>
            </a:extLst>
          </p:cNvPr>
          <p:cNvPicPr>
            <a:picLocks noChangeAspect="1"/>
          </p:cNvPicPr>
          <p:nvPr/>
        </p:nvPicPr>
        <p:blipFill>
          <a:blip r:embed="rId3"/>
          <a:stretch>
            <a:fillRect/>
          </a:stretch>
        </p:blipFill>
        <p:spPr>
          <a:xfrm>
            <a:off x="0" y="0"/>
            <a:ext cx="12192000" cy="6858000"/>
          </a:xfrm>
          <a:prstGeom prst="rect">
            <a:avLst/>
          </a:prstGeom>
        </p:spPr>
      </p:pic>
      <p:sp>
        <p:nvSpPr>
          <p:cNvPr id="7" name="Tijdelijke aanduiding voor tekst 1">
            <a:extLst>
              <a:ext uri="{FF2B5EF4-FFF2-40B4-BE49-F238E27FC236}">
                <a16:creationId xmlns:a16="http://schemas.microsoft.com/office/drawing/2014/main" id="{CA9D2ED4-EA14-E457-5BBD-AB2BCFAA8D91}"/>
              </a:ext>
            </a:extLst>
          </p:cNvPr>
          <p:cNvSpPr txBox="1">
            <a:spLocks/>
          </p:cNvSpPr>
          <p:nvPr/>
        </p:nvSpPr>
        <p:spPr>
          <a:xfrm>
            <a:off x="776248" y="1625476"/>
            <a:ext cx="10648986" cy="434388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a:t>Artikel 11.8 BKL (register externe veiligheidsrisico’s) </a:t>
            </a:r>
          </a:p>
          <a:p>
            <a:pPr marL="342900" indent="-342900">
              <a:lnSpc>
                <a:spcPct val="110000"/>
              </a:lnSpc>
              <a:buFont typeface="Arial" panose="020B0604020202020204" pitchFamily="34" charset="0"/>
              <a:buAutoNum type="arabicPeriod"/>
            </a:pPr>
            <a:r>
              <a:rPr lang="nl-NL" sz="1800"/>
              <a:t>Er is een landelijk register externe veiligheidsrisico’s. </a:t>
            </a:r>
          </a:p>
          <a:p>
            <a:pPr marL="342900" indent="-342900">
              <a:lnSpc>
                <a:spcPct val="110000"/>
              </a:lnSpc>
              <a:buFont typeface="Arial" panose="020B0604020202020204" pitchFamily="34" charset="0"/>
              <a:buAutoNum type="arabicPeriod"/>
            </a:pPr>
            <a:r>
              <a:rPr lang="nl-NL" sz="1800"/>
              <a:t>Het register wordt beheerd door Onze Minister van Infrastructuur en Waterstaat. </a:t>
            </a:r>
          </a:p>
          <a:p>
            <a:pPr marL="342900" indent="-342900">
              <a:lnSpc>
                <a:spcPct val="110000"/>
              </a:lnSpc>
              <a:buFont typeface="Arial" panose="020B0604020202020204" pitchFamily="34" charset="0"/>
              <a:buAutoNum type="arabicPeriod"/>
            </a:pPr>
            <a:r>
              <a:rPr lang="nl-NL" sz="1800"/>
              <a:t>Het register is voor een ieder langs elektronische weg toegankelijk. </a:t>
            </a:r>
          </a:p>
          <a:p>
            <a:pPr marL="342900" indent="-342900">
              <a:lnSpc>
                <a:spcPct val="110000"/>
              </a:lnSpc>
              <a:buFont typeface="Arial" panose="020B0604020202020204" pitchFamily="34" charset="0"/>
              <a:buAutoNum type="arabicPeriod"/>
            </a:pPr>
            <a:r>
              <a:rPr lang="nl-NL" sz="1800"/>
              <a:t>Het register bevat: </a:t>
            </a:r>
            <a:br>
              <a:rPr lang="nl-NL" sz="1800" dirty="0"/>
            </a:br>
            <a:r>
              <a:rPr lang="nl-NL" sz="1800"/>
              <a:t>a. de gegevens, bedoeld in de </a:t>
            </a:r>
            <a:r>
              <a:rPr lang="nl-NL" sz="1800" u="sng">
                <a:solidFill>
                  <a:schemeClr val="accent6">
                    <a:lumMod val="25000"/>
                  </a:schemeClr>
                </a:solidFill>
              </a:rPr>
              <a:t>artikelen 11.2 tot en met 11.7</a:t>
            </a:r>
            <a:r>
              <a:rPr lang="nl-NL" sz="1800"/>
              <a:t>; en </a:t>
            </a:r>
            <a:br>
              <a:rPr lang="nl-NL" sz="1800" dirty="0"/>
            </a:br>
            <a:r>
              <a:rPr lang="nl-NL" sz="1800"/>
              <a:t>b. gegevens over de locaties waarop de activiteiten worden verricht waarover in het register gegevens als bedoeld onder a zijn opgenomen met een aanduiding van: </a:t>
            </a:r>
          </a:p>
          <a:p>
            <a:pPr marL="457200" lvl="1" indent="0">
              <a:lnSpc>
                <a:spcPct val="110000"/>
              </a:lnSpc>
              <a:buFont typeface="Arial" panose="020B0604020202020204" pitchFamily="34" charset="0"/>
              <a:buNone/>
            </a:pPr>
            <a:r>
              <a:rPr lang="nl-NL" sz="1800"/>
              <a:t>1°. de afstanden voor het plaatsgebonden risico; </a:t>
            </a:r>
          </a:p>
          <a:p>
            <a:pPr marL="457200" lvl="1" indent="0">
              <a:lnSpc>
                <a:spcPct val="110000"/>
              </a:lnSpc>
              <a:buFont typeface="Arial" panose="020B0604020202020204" pitchFamily="34" charset="0"/>
              <a:buNone/>
            </a:pPr>
            <a:r>
              <a:rPr lang="nl-NL" sz="1800"/>
              <a:t>2°. de ligging van het brand-, explosie- en gifwolkaandachtsgebied, voor zover van toepassing; </a:t>
            </a:r>
          </a:p>
          <a:p>
            <a:pPr marL="457200" lvl="1" indent="0">
              <a:lnSpc>
                <a:spcPct val="110000"/>
              </a:lnSpc>
              <a:buFont typeface="Arial" panose="020B0604020202020204" pitchFamily="34" charset="0"/>
              <a:buNone/>
            </a:pPr>
            <a:r>
              <a:rPr lang="nl-NL" sz="1800"/>
              <a:t>3°. de ligging van het explosieaandachtsgebied vuurwerk, bedoeld in artikel 5.23; </a:t>
            </a:r>
          </a:p>
          <a:p>
            <a:pPr marL="457200" lvl="1" indent="0">
              <a:lnSpc>
                <a:spcPct val="110000"/>
              </a:lnSpc>
              <a:buFont typeface="Arial" panose="020B0604020202020204" pitchFamily="34" charset="0"/>
              <a:buNone/>
            </a:pPr>
            <a:r>
              <a:rPr lang="nl-NL" sz="1800"/>
              <a:t>4°. de ligging van het civiele explosieaandachtsgebied, bedoeld in artikel 5.28; en </a:t>
            </a:r>
          </a:p>
          <a:p>
            <a:pPr marL="457200" lvl="1" indent="0">
              <a:lnSpc>
                <a:spcPct val="110000"/>
              </a:lnSpc>
              <a:buFont typeface="Arial" panose="020B0604020202020204" pitchFamily="34" charset="0"/>
              <a:buNone/>
            </a:pPr>
            <a:r>
              <a:rPr lang="nl-NL" sz="1800"/>
              <a:t>5°. de ligging van het militaire explosieaandachtsgebied, bedoeld in artikel 5.32.</a:t>
            </a:r>
          </a:p>
          <a:p>
            <a:endParaRPr lang="nl-NL" sz="3600" dirty="0"/>
          </a:p>
        </p:txBody>
      </p:sp>
      <p:sp>
        <p:nvSpPr>
          <p:cNvPr id="11" name="Tijdelijke aanduiding voor tekst 2">
            <a:extLst>
              <a:ext uri="{FF2B5EF4-FFF2-40B4-BE49-F238E27FC236}">
                <a16:creationId xmlns:a16="http://schemas.microsoft.com/office/drawing/2014/main" id="{DEE76F8C-8879-4BFC-4BA0-985E1655C36C}"/>
              </a:ext>
            </a:extLst>
          </p:cNvPr>
          <p:cNvSpPr txBox="1">
            <a:spLocks/>
          </p:cNvSpPr>
          <p:nvPr/>
        </p:nvSpPr>
        <p:spPr>
          <a:xfrm>
            <a:off x="645619" y="1028679"/>
            <a:ext cx="10648986" cy="5762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b="1">
                <a:solidFill>
                  <a:schemeClr val="accent1"/>
                </a:solidFill>
              </a:rPr>
              <a:t>Wettelijke basis REV</a:t>
            </a:r>
          </a:p>
        </p:txBody>
      </p:sp>
      <p:pic>
        <p:nvPicPr>
          <p:cNvPr id="14" name="Afbeelding 3">
            <a:extLst>
              <a:ext uri="{FF2B5EF4-FFF2-40B4-BE49-F238E27FC236}">
                <a16:creationId xmlns:a16="http://schemas.microsoft.com/office/drawing/2014/main" id="{27F0A42C-3E82-14F7-E957-2C7CDA4362EF}"/>
              </a:ext>
            </a:extLst>
          </p:cNvPr>
          <p:cNvPicPr>
            <a:picLocks noChangeAspect="1"/>
          </p:cNvPicPr>
          <p:nvPr/>
        </p:nvPicPr>
        <p:blipFill>
          <a:blip r:embed="rId4"/>
          <a:stretch>
            <a:fillRect/>
          </a:stretch>
        </p:blipFill>
        <p:spPr>
          <a:xfrm>
            <a:off x="9840416" y="669449"/>
            <a:ext cx="1847850" cy="1914525"/>
          </a:xfrm>
          <a:prstGeom prst="rect">
            <a:avLst/>
          </a:prstGeom>
        </p:spPr>
      </p:pic>
    </p:spTree>
    <p:extLst>
      <p:ext uri="{BB962C8B-B14F-4D97-AF65-F5344CB8AC3E}">
        <p14:creationId xmlns:p14="http://schemas.microsoft.com/office/powerpoint/2010/main" val="205302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F5B66-FC77-07CE-9A88-8BD535907B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EDC105-CC71-C17F-815F-17EAC05D90CC}"/>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DB78ACFC-E597-67F0-F606-C859080A6F12}"/>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DAC78DA4-9BF5-B7CF-FC37-014908F8A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DB820CD0-8445-63BD-37B2-CF00E58749F9}"/>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D01E3709-EE51-9E8C-7C8E-233C6A6A13D0}"/>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1E88F107-56D5-81EF-6E46-3E3FC6079033}"/>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7069BF9D-3444-855F-0146-EAE10AFA0369}"/>
              </a:ext>
            </a:extLst>
          </p:cNvPr>
          <p:cNvPicPr>
            <a:picLocks noChangeAspect="1"/>
          </p:cNvPicPr>
          <p:nvPr/>
        </p:nvPicPr>
        <p:blipFill>
          <a:blip r:embed="rId3"/>
          <a:stretch>
            <a:fillRect/>
          </a:stretch>
        </p:blipFill>
        <p:spPr>
          <a:xfrm>
            <a:off x="0" y="0"/>
            <a:ext cx="12192000" cy="6858000"/>
          </a:xfrm>
          <a:prstGeom prst="rect">
            <a:avLst/>
          </a:prstGeom>
        </p:spPr>
      </p:pic>
      <p:sp>
        <p:nvSpPr>
          <p:cNvPr id="7" name="Tijdelijke aanduiding voor tekst 1">
            <a:extLst>
              <a:ext uri="{FF2B5EF4-FFF2-40B4-BE49-F238E27FC236}">
                <a16:creationId xmlns:a16="http://schemas.microsoft.com/office/drawing/2014/main" id="{ED2ADCF6-CB36-8270-985F-DCF0FA68EBB5}"/>
              </a:ext>
            </a:extLst>
          </p:cNvPr>
          <p:cNvSpPr txBox="1">
            <a:spLocks/>
          </p:cNvSpPr>
          <p:nvPr/>
        </p:nvSpPr>
        <p:spPr>
          <a:xfrm>
            <a:off x="776248" y="1821419"/>
            <a:ext cx="10648986" cy="434388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NL" sz="2400"/>
              <a:t>11.2 	Gegevensverzameling externe veiligheidsrisico’s algemeen</a:t>
            </a:r>
            <a:endParaRPr lang="nl-NL" sz="2400" dirty="0"/>
          </a:p>
          <a:p>
            <a:pPr>
              <a:lnSpc>
                <a:spcPct val="100000"/>
              </a:lnSpc>
            </a:pPr>
            <a:r>
              <a:rPr lang="nl-NL" sz="2400"/>
              <a:t>11.3	 Gegevensverzameling milieubelastende activiteit, anders dan mijnbouw, basisnet en buisleidingen met 	gevaarlijke stoffen</a:t>
            </a:r>
            <a:r>
              <a:rPr lang="nl-NL" sz="2400" dirty="0"/>
              <a:t>	</a:t>
            </a:r>
          </a:p>
          <a:p>
            <a:pPr>
              <a:lnSpc>
                <a:spcPct val="100000"/>
              </a:lnSpc>
            </a:pPr>
            <a:r>
              <a:rPr lang="nl-NL" sz="2400"/>
              <a:t>11.4 	Gegevensverzameling Mijnbouw</a:t>
            </a:r>
            <a:endParaRPr lang="nl-NL" sz="2400" dirty="0"/>
          </a:p>
          <a:p>
            <a:pPr>
              <a:lnSpc>
                <a:spcPct val="100000"/>
              </a:lnSpc>
            </a:pPr>
            <a:r>
              <a:rPr lang="nl-NL" sz="2400"/>
              <a:t>11.5	 Gegevensverzameling basisnet, buisleidingen met gevaarlijke stoffen, militaire objecten en nucleaire 	installaties</a:t>
            </a:r>
            <a:endParaRPr lang="nl-NL" sz="2400" dirty="0"/>
          </a:p>
          <a:p>
            <a:pPr>
              <a:lnSpc>
                <a:spcPct val="100000"/>
              </a:lnSpc>
            </a:pPr>
            <a:r>
              <a:rPr lang="nl-NL" sz="2400"/>
              <a:t>11.6 	Gegevensverzameling Kwetsbare gebouwen en locaties. </a:t>
            </a:r>
            <a:endParaRPr lang="nl-NL" sz="2400" dirty="0"/>
          </a:p>
          <a:p>
            <a:pPr>
              <a:lnSpc>
                <a:spcPct val="100000"/>
              </a:lnSpc>
            </a:pPr>
            <a:r>
              <a:rPr lang="nl-NL" sz="2400"/>
              <a:t>11.7	gegevensverzameling wegen, anders dan het basisnet</a:t>
            </a:r>
            <a:endParaRPr lang="nl-NL" sz="2400" dirty="0"/>
          </a:p>
          <a:p>
            <a:endParaRPr lang="nl-NL" sz="2400" dirty="0"/>
          </a:p>
        </p:txBody>
      </p:sp>
      <p:sp>
        <p:nvSpPr>
          <p:cNvPr id="11" name="Tijdelijke aanduiding voor tekst 2">
            <a:extLst>
              <a:ext uri="{FF2B5EF4-FFF2-40B4-BE49-F238E27FC236}">
                <a16:creationId xmlns:a16="http://schemas.microsoft.com/office/drawing/2014/main" id="{BE70657D-B917-E8B9-E885-893AF96CA47D}"/>
              </a:ext>
            </a:extLst>
          </p:cNvPr>
          <p:cNvSpPr txBox="1">
            <a:spLocks/>
          </p:cNvSpPr>
          <p:nvPr/>
        </p:nvSpPr>
        <p:spPr>
          <a:xfrm>
            <a:off x="645619" y="1028679"/>
            <a:ext cx="10648986" cy="57626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b="1">
                <a:solidFill>
                  <a:schemeClr val="accent1"/>
                </a:solidFill>
              </a:rPr>
              <a:t>Wat staat er in het BKL over het REV </a:t>
            </a:r>
            <a:endParaRPr lang="en-US" sz="3600" b="1">
              <a:solidFill>
                <a:schemeClr val="accent1"/>
              </a:solidFill>
            </a:endParaRPr>
          </a:p>
        </p:txBody>
      </p:sp>
      <p:pic>
        <p:nvPicPr>
          <p:cNvPr id="14" name="Afbeelding 3">
            <a:extLst>
              <a:ext uri="{FF2B5EF4-FFF2-40B4-BE49-F238E27FC236}">
                <a16:creationId xmlns:a16="http://schemas.microsoft.com/office/drawing/2014/main" id="{E243076E-F17A-688F-AA8E-A8F6F710F7D4}"/>
              </a:ext>
            </a:extLst>
          </p:cNvPr>
          <p:cNvPicPr>
            <a:picLocks noChangeAspect="1"/>
          </p:cNvPicPr>
          <p:nvPr/>
        </p:nvPicPr>
        <p:blipFill>
          <a:blip r:embed="rId4"/>
          <a:stretch>
            <a:fillRect/>
          </a:stretch>
        </p:blipFill>
        <p:spPr>
          <a:xfrm>
            <a:off x="9984433" y="93295"/>
            <a:ext cx="1847248" cy="1914310"/>
          </a:xfrm>
          <a:prstGeom prst="rect">
            <a:avLst/>
          </a:prstGeom>
        </p:spPr>
      </p:pic>
    </p:spTree>
    <p:extLst>
      <p:ext uri="{BB962C8B-B14F-4D97-AF65-F5344CB8AC3E}">
        <p14:creationId xmlns:p14="http://schemas.microsoft.com/office/powerpoint/2010/main" val="4238031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4A068-BCE2-833A-42EF-ACA586AA4A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F18988-110E-60F6-5676-26B7DFB29625}"/>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D4EF995F-152F-4FBC-7FC3-04066096BBC5}"/>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590A9F2F-3DC4-C2FE-B050-C2EBC9CE9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9FF43D2E-8B24-5CA2-7535-7FAF00744FB6}"/>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06A306CE-6678-7F50-EEF4-46F716E6771E}"/>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819BC0C8-5A08-41C7-B521-B947427D2F4B}"/>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21783CCF-9938-3DC1-FB71-EBE987192CAA}"/>
              </a:ext>
            </a:extLst>
          </p:cNvPr>
          <p:cNvPicPr>
            <a:picLocks noChangeAspect="1"/>
          </p:cNvPicPr>
          <p:nvPr/>
        </p:nvPicPr>
        <p:blipFill>
          <a:blip r:embed="rId3"/>
          <a:stretch>
            <a:fillRect/>
          </a:stretch>
        </p:blipFill>
        <p:spPr>
          <a:xfrm>
            <a:off x="0" y="0"/>
            <a:ext cx="12192000" cy="6858000"/>
          </a:xfrm>
          <a:prstGeom prst="rect">
            <a:avLst/>
          </a:prstGeom>
        </p:spPr>
      </p:pic>
      <p:sp>
        <p:nvSpPr>
          <p:cNvPr id="7" name="Tijdelijke aanduiding voor tekst 1">
            <a:extLst>
              <a:ext uri="{FF2B5EF4-FFF2-40B4-BE49-F238E27FC236}">
                <a16:creationId xmlns:a16="http://schemas.microsoft.com/office/drawing/2014/main" id="{7C9011FA-3BBA-009A-390B-2E676CC2F49D}"/>
              </a:ext>
            </a:extLst>
          </p:cNvPr>
          <p:cNvSpPr txBox="1">
            <a:spLocks/>
          </p:cNvSpPr>
          <p:nvPr/>
        </p:nvSpPr>
        <p:spPr>
          <a:xfrm>
            <a:off x="776248" y="1821419"/>
            <a:ext cx="10648986" cy="434388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60"/>
              </a:lnSpc>
              <a:buNone/>
            </a:pPr>
            <a:r>
              <a:rPr lang="nl-NL" sz="2000"/>
              <a:t>De gegevens die volgens de besluiten van de omgevingswet moeten worden aangeleverd. </a:t>
            </a:r>
            <a:endParaRPr lang="en-US" sz="2000"/>
          </a:p>
          <a:p>
            <a:pPr marL="285750" indent="-285750">
              <a:lnSpc>
                <a:spcPts val="2660"/>
              </a:lnSpc>
              <a:buFont typeface="Arial,Sans-Serif" panose="020B0604020202020204" pitchFamily="34" charset="0"/>
            </a:pPr>
            <a:r>
              <a:rPr lang="nl-NL" sz="2000"/>
              <a:t>Voor buisleidingen </a:t>
            </a:r>
            <a:endParaRPr lang="en-US" sz="2000"/>
          </a:p>
          <a:p>
            <a:pPr marL="1028700" lvl="1">
              <a:buFont typeface="Arial,Sans-Serif" panose="020B0604020202020204" pitchFamily="34" charset="0"/>
            </a:pPr>
            <a:r>
              <a:rPr lang="nl-NL" sz="2000"/>
              <a:t>Leiding diameters, diepte ligging, materiaal, stof die er doorheen stroomt</a:t>
            </a:r>
            <a:endParaRPr lang="en-US" sz="2000"/>
          </a:p>
          <a:p>
            <a:pPr marL="285750" indent="-285750">
              <a:lnSpc>
                <a:spcPts val="2660"/>
              </a:lnSpc>
              <a:buFont typeface="Arial,Sans-Serif" panose="020B0604020202020204" pitchFamily="34" charset="0"/>
            </a:pPr>
            <a:r>
              <a:rPr lang="nl-NL" sz="2000"/>
              <a:t>Voor MBA’s </a:t>
            </a:r>
            <a:endParaRPr lang="en-US" sz="2000"/>
          </a:p>
          <a:p>
            <a:pPr marL="1028700" lvl="1">
              <a:buFont typeface="Arial,Sans-Serif" panose="020B0604020202020204" pitchFamily="34" charset="0"/>
            </a:pPr>
            <a:r>
              <a:rPr lang="nl-NL" sz="2000"/>
              <a:t>Locatie van installaties, capaciteit, aantal vullingen, doortzet etc. </a:t>
            </a:r>
            <a:endParaRPr lang="en-US" sz="2000"/>
          </a:p>
          <a:p>
            <a:pPr marL="1028700" lvl="1">
              <a:buFont typeface="Arial,Sans-Serif" panose="020B0604020202020204" pitchFamily="34" charset="0"/>
            </a:pPr>
            <a:r>
              <a:rPr lang="nl-NL" sz="2000"/>
              <a:t>10-6 contouren</a:t>
            </a:r>
            <a:endParaRPr lang="en-US" sz="2000"/>
          </a:p>
          <a:p>
            <a:pPr marL="1028700" lvl="1">
              <a:buFont typeface="Arial,Sans-Serif" panose="020B0604020202020204" pitchFamily="34" charset="0"/>
            </a:pPr>
            <a:r>
              <a:rPr lang="nl-NL" sz="2000"/>
              <a:t>Aandachtsgebieden Explosie, Brand en Gifwolk</a:t>
            </a:r>
            <a:endParaRPr lang="en-US" sz="2000"/>
          </a:p>
          <a:p>
            <a:pPr>
              <a:lnSpc>
                <a:spcPts val="2660"/>
              </a:lnSpc>
              <a:buFont typeface="Arial,Sans-Serif" panose="020B0604020202020204" pitchFamily="34" charset="0"/>
            </a:pPr>
            <a:r>
              <a:rPr lang="nl-NL" sz="2000"/>
              <a:t>Voor transportroute</a:t>
            </a:r>
            <a:endParaRPr lang="en-US" sz="2000"/>
          </a:p>
          <a:p>
            <a:pPr marL="1028700" lvl="1">
              <a:buFont typeface="Arial,Sans-Serif" panose="020B0604020202020204" pitchFamily="34" charset="0"/>
            </a:pPr>
            <a:r>
              <a:rPr lang="nl-NL" sz="2000"/>
              <a:t>Locatie van transportroute, modaliteit,</a:t>
            </a:r>
            <a:endParaRPr lang="en-US" sz="2000"/>
          </a:p>
          <a:p>
            <a:pPr marL="1028700" lvl="1">
              <a:buFont typeface="Arial,Sans-Serif" panose="020B0604020202020204" pitchFamily="34" charset="0"/>
            </a:pPr>
            <a:r>
              <a:rPr lang="nl-NL" sz="2000"/>
              <a:t>10-6 contouren</a:t>
            </a:r>
            <a:endParaRPr lang="en-US" sz="2000"/>
          </a:p>
          <a:p>
            <a:pPr marL="1028700" lvl="1">
              <a:buFont typeface="Arial,Sans-Serif" panose="020B0604020202020204" pitchFamily="34" charset="0"/>
            </a:pPr>
            <a:r>
              <a:rPr lang="nl-NL" sz="2000"/>
              <a:t>Aandachtsgebieden Explosie, Brand en Gifwolk</a:t>
            </a:r>
            <a:endParaRPr lang="en-US" sz="2000"/>
          </a:p>
          <a:p>
            <a:pPr marL="285750" indent="-285750"/>
            <a:endParaRPr lang="nl-NL" dirty="0"/>
          </a:p>
        </p:txBody>
      </p:sp>
      <p:sp>
        <p:nvSpPr>
          <p:cNvPr id="11" name="Tijdelijke aanduiding voor tekst 2">
            <a:extLst>
              <a:ext uri="{FF2B5EF4-FFF2-40B4-BE49-F238E27FC236}">
                <a16:creationId xmlns:a16="http://schemas.microsoft.com/office/drawing/2014/main" id="{141809EB-5130-CE26-B954-0B0903E8D275}"/>
              </a:ext>
            </a:extLst>
          </p:cNvPr>
          <p:cNvSpPr txBox="1">
            <a:spLocks/>
          </p:cNvSpPr>
          <p:nvPr/>
        </p:nvSpPr>
        <p:spPr>
          <a:xfrm>
            <a:off x="645619" y="1028679"/>
            <a:ext cx="10648986" cy="5762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b="1">
                <a:solidFill>
                  <a:schemeClr val="accent1"/>
                </a:solidFill>
              </a:rPr>
              <a:t>Wat staat er in het REV</a:t>
            </a:r>
            <a:endParaRPr lang="en-US" sz="3600" b="1">
              <a:solidFill>
                <a:schemeClr val="accent1"/>
              </a:solidFill>
            </a:endParaRPr>
          </a:p>
        </p:txBody>
      </p:sp>
    </p:spTree>
    <p:extLst>
      <p:ext uri="{BB962C8B-B14F-4D97-AF65-F5344CB8AC3E}">
        <p14:creationId xmlns:p14="http://schemas.microsoft.com/office/powerpoint/2010/main" val="47535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9C663-313B-461D-7AFE-BBBEC03AA9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C525B7-F702-A722-B2E2-FC9E9288B181}"/>
              </a:ext>
            </a:extLst>
          </p:cNvPr>
          <p:cNvSpPr>
            <a:spLocks noGrp="1"/>
          </p:cNvSpPr>
          <p:nvPr>
            <p:ph type="title"/>
          </p:nvPr>
        </p:nvSpPr>
        <p:spPr/>
        <p:txBody>
          <a:bodyPr/>
          <a:lstStyle/>
          <a:p>
            <a:r>
              <a:rPr lang="nl-NL"/>
              <a:t>Inhoud van de presentatie</a:t>
            </a:r>
          </a:p>
        </p:txBody>
      </p:sp>
      <p:sp>
        <p:nvSpPr>
          <p:cNvPr id="3" name="Tijdelijke aanduiding voor inhoud 2">
            <a:extLst>
              <a:ext uri="{FF2B5EF4-FFF2-40B4-BE49-F238E27FC236}">
                <a16:creationId xmlns:a16="http://schemas.microsoft.com/office/drawing/2014/main" id="{323D33B4-2677-1BB5-E0A7-0B1F2681E4CE}"/>
              </a:ext>
            </a:extLst>
          </p:cNvPr>
          <p:cNvSpPr>
            <a:spLocks noGrp="1"/>
          </p:cNvSpPr>
          <p:nvPr>
            <p:ph idx="1"/>
          </p:nvPr>
        </p:nvSpPr>
        <p:spPr/>
        <p:txBody>
          <a:bodyPr/>
          <a:lstStyle/>
          <a:p>
            <a:r>
              <a:rPr lang="nl-NL"/>
              <a:t>Wat is het REV</a:t>
            </a:r>
          </a:p>
          <a:p>
            <a:r>
              <a:rPr lang="nl-NL"/>
              <a:t>Onderliggende wet- en regelgeving</a:t>
            </a:r>
          </a:p>
          <a:p>
            <a:r>
              <a:rPr lang="nl-NL"/>
              <a:t>Welke gegevens verzamelen</a:t>
            </a:r>
          </a:p>
          <a:p>
            <a:pPr lvl="1"/>
            <a:r>
              <a:rPr lang="nl-NL"/>
              <a:t>MBA’s / </a:t>
            </a:r>
            <a:r>
              <a:rPr lang="nl-NL" err="1"/>
              <a:t>KGL’s</a:t>
            </a:r>
            <a:endParaRPr lang="nl-NL"/>
          </a:p>
          <a:p>
            <a:pPr lvl="1"/>
            <a:r>
              <a:rPr lang="nl-NL"/>
              <a:t>Aanvullende gegevens</a:t>
            </a:r>
          </a:p>
          <a:p>
            <a:r>
              <a:rPr lang="nl-NL"/>
              <a:t>Risico’s ;Financieel en bestuurlijk afbreukrisico</a:t>
            </a:r>
          </a:p>
          <a:p>
            <a:r>
              <a:rPr lang="nl-NL"/>
              <a:t>Ontwikkelingen</a:t>
            </a:r>
          </a:p>
          <a:p>
            <a:endParaRPr lang="nl-NL"/>
          </a:p>
          <a:p>
            <a:endParaRPr lang="nl-NL"/>
          </a:p>
          <a:p>
            <a:pPr marL="457200" lvl="1" indent="0">
              <a:buNone/>
            </a:pPr>
            <a:endParaRPr lang="nl-NL"/>
          </a:p>
          <a:p>
            <a:endParaRPr lang="nl-NL"/>
          </a:p>
        </p:txBody>
      </p:sp>
      <p:pic>
        <p:nvPicPr>
          <p:cNvPr id="5" name="Afbeelding 2">
            <a:extLst>
              <a:ext uri="{FF2B5EF4-FFF2-40B4-BE49-F238E27FC236}">
                <a16:creationId xmlns:a16="http://schemas.microsoft.com/office/drawing/2014/main" id="{799D8CD2-22D7-1972-B72B-B772AC137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 y="0"/>
            <a:ext cx="1224136" cy="765039"/>
          </a:xfrm>
          <a:prstGeom prst="rect">
            <a:avLst/>
          </a:prstGeom>
        </p:spPr>
      </p:pic>
      <p:pic>
        <p:nvPicPr>
          <p:cNvPr id="6" name="Picture 5">
            <a:extLst>
              <a:ext uri="{FF2B5EF4-FFF2-40B4-BE49-F238E27FC236}">
                <a16:creationId xmlns:a16="http://schemas.microsoft.com/office/drawing/2014/main" id="{360BCED3-6F39-C8A8-0B82-50224D010B13}"/>
              </a:ext>
            </a:extLst>
          </p:cNvPr>
          <p:cNvPicPr>
            <a:picLocks noChangeAspect="1"/>
          </p:cNvPicPr>
          <p:nvPr/>
        </p:nvPicPr>
        <p:blipFill>
          <a:blip r:embed="rId3"/>
          <a:stretch>
            <a:fillRect/>
          </a:stretch>
        </p:blipFill>
        <p:spPr>
          <a:xfrm>
            <a:off x="0" y="0"/>
            <a:ext cx="12192000" cy="6858000"/>
          </a:xfrm>
          <a:prstGeom prst="rect">
            <a:avLst/>
          </a:prstGeom>
        </p:spPr>
      </p:pic>
      <p:sp>
        <p:nvSpPr>
          <p:cNvPr id="8" name="Titel 1">
            <a:extLst>
              <a:ext uri="{FF2B5EF4-FFF2-40B4-BE49-F238E27FC236}">
                <a16:creationId xmlns:a16="http://schemas.microsoft.com/office/drawing/2014/main" id="{B2AA4F9A-8836-F39A-8AE8-5F9066231984}"/>
              </a:ext>
            </a:extLst>
          </p:cNvPr>
          <p:cNvSpPr txBox="1">
            <a:spLocks/>
          </p:cNvSpPr>
          <p:nvPr/>
        </p:nvSpPr>
        <p:spPr>
          <a:xfrm>
            <a:off x="990600" y="7642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a:solidFill>
                  <a:srgbClr val="00B0F0"/>
                </a:solidFill>
                <a:latin typeface="+mn-lt"/>
                <a:ea typeface="+mn-ea"/>
                <a:cs typeface="+mn-cs"/>
              </a:rPr>
              <a:t>Wat is het REV</a:t>
            </a:r>
          </a:p>
        </p:txBody>
      </p:sp>
      <p:sp>
        <p:nvSpPr>
          <p:cNvPr id="10" name="Tijdelijke aanduiding voor inhoud 2">
            <a:extLst>
              <a:ext uri="{FF2B5EF4-FFF2-40B4-BE49-F238E27FC236}">
                <a16:creationId xmlns:a16="http://schemas.microsoft.com/office/drawing/2014/main" id="{0EAA2DA8-3934-99BE-3C2F-C76F3B50DC66}"/>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Een register (database) voor transport en gebruik van gevaarlijke stoffen met risico’s buiten de grens van de </a:t>
            </a:r>
            <a:r>
              <a:rPr lang="nl-NL" err="1"/>
              <a:t>mba</a:t>
            </a:r>
            <a:r>
              <a:rPr lang="nl-NL"/>
              <a:t> of transportroute</a:t>
            </a:r>
          </a:p>
          <a:p>
            <a:r>
              <a:rPr lang="nl-NL"/>
              <a:t>Een register (database) met de </a:t>
            </a:r>
            <a:r>
              <a:rPr lang="nl-NL" err="1"/>
              <a:t>kwetbaarheid</a:t>
            </a:r>
            <a:r>
              <a:rPr lang="nl-NL"/>
              <a:t> van gebouwen met een verblijfsfunctie</a:t>
            </a:r>
          </a:p>
          <a:p>
            <a:r>
              <a:rPr lang="nl-NL"/>
              <a:t>Wettelijk voorgeschreven in de omgevingswet</a:t>
            </a:r>
          </a:p>
          <a:p>
            <a:pPr marL="0" indent="0">
              <a:buFont typeface="Arial" panose="020B0604020202020204" pitchFamily="34" charset="0"/>
              <a:buNone/>
            </a:pPr>
            <a:endParaRPr lang="nl-NL"/>
          </a:p>
        </p:txBody>
      </p:sp>
      <p:pic>
        <p:nvPicPr>
          <p:cNvPr id="13" name="Picture 12">
            <a:extLst>
              <a:ext uri="{FF2B5EF4-FFF2-40B4-BE49-F238E27FC236}">
                <a16:creationId xmlns:a16="http://schemas.microsoft.com/office/drawing/2014/main" id="{34BBD6D2-9525-025D-800F-2969B329C941}"/>
              </a:ext>
            </a:extLst>
          </p:cNvPr>
          <p:cNvPicPr>
            <a:picLocks noChangeAspect="1"/>
          </p:cNvPicPr>
          <p:nvPr/>
        </p:nvPicPr>
        <p:blipFill>
          <a:blip r:embed="rId3"/>
          <a:stretch>
            <a:fillRect/>
          </a:stretch>
        </p:blipFill>
        <p:spPr>
          <a:xfrm>
            <a:off x="0" y="0"/>
            <a:ext cx="12192000" cy="6858000"/>
          </a:xfrm>
          <a:prstGeom prst="rect">
            <a:avLst/>
          </a:prstGeom>
        </p:spPr>
      </p:pic>
      <p:sp>
        <p:nvSpPr>
          <p:cNvPr id="7" name="Tijdelijke aanduiding voor tekst 1">
            <a:extLst>
              <a:ext uri="{FF2B5EF4-FFF2-40B4-BE49-F238E27FC236}">
                <a16:creationId xmlns:a16="http://schemas.microsoft.com/office/drawing/2014/main" id="{B209A199-2512-5DB4-8066-FE304B56A052}"/>
              </a:ext>
            </a:extLst>
          </p:cNvPr>
          <p:cNvSpPr txBox="1">
            <a:spLocks/>
          </p:cNvSpPr>
          <p:nvPr/>
        </p:nvSpPr>
        <p:spPr>
          <a:xfrm>
            <a:off x="776248" y="1821419"/>
            <a:ext cx="10648986" cy="434388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a:t>Verschillende bevoegde gezagen</a:t>
            </a:r>
          </a:p>
          <a:p>
            <a:pPr marL="285750" indent="-285750">
              <a:buFontTx/>
              <a:buChar char="-"/>
            </a:pPr>
            <a:r>
              <a:rPr lang="nl-NL" sz="2400"/>
              <a:t>Gemeenten  (KGL’s en MBA’s)</a:t>
            </a:r>
            <a:br>
              <a:rPr lang="nl-NL" sz="2400" dirty="0"/>
            </a:br>
            <a:r>
              <a:rPr lang="nl-NL" sz="2400"/>
              <a:t>Gemeente heeft voor MBA’s de bevoegdheid aan de Regionale uitvoeringsdienst (omgevingsdienst) gemandateerd.</a:t>
            </a:r>
          </a:p>
          <a:p>
            <a:pPr marL="285750" indent="-285750">
              <a:buFontTx/>
              <a:buChar char="-"/>
            </a:pPr>
            <a:r>
              <a:rPr lang="nl-NL" sz="2400"/>
              <a:t>Rijksoverheid (o.a. basisnet)</a:t>
            </a:r>
          </a:p>
          <a:p>
            <a:pPr marL="285750" indent="-285750">
              <a:buFontTx/>
              <a:buChar char="-"/>
            </a:pPr>
            <a:r>
              <a:rPr lang="nl-NL" sz="2400"/>
              <a:t>ILT is bevoegd gezag voor de buisleidingen (buisleidingeigenaren voeren de data zelf in). </a:t>
            </a:r>
          </a:p>
        </p:txBody>
      </p:sp>
      <p:sp>
        <p:nvSpPr>
          <p:cNvPr id="11" name="Tijdelijke aanduiding voor tekst 2">
            <a:extLst>
              <a:ext uri="{FF2B5EF4-FFF2-40B4-BE49-F238E27FC236}">
                <a16:creationId xmlns:a16="http://schemas.microsoft.com/office/drawing/2014/main" id="{1ECD586A-C07D-9677-20AA-541E972F9097}"/>
              </a:ext>
            </a:extLst>
          </p:cNvPr>
          <p:cNvSpPr txBox="1">
            <a:spLocks/>
          </p:cNvSpPr>
          <p:nvPr/>
        </p:nvSpPr>
        <p:spPr>
          <a:xfrm>
            <a:off x="645619" y="1123021"/>
            <a:ext cx="10648986" cy="57626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b="1">
                <a:solidFill>
                  <a:schemeClr val="accent1"/>
                </a:solidFill>
              </a:rPr>
              <a:t>Gegevens verzameling</a:t>
            </a:r>
          </a:p>
        </p:txBody>
      </p:sp>
    </p:spTree>
    <p:extLst>
      <p:ext uri="{BB962C8B-B14F-4D97-AF65-F5344CB8AC3E}">
        <p14:creationId xmlns:p14="http://schemas.microsoft.com/office/powerpoint/2010/main" val="34678060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276b06-72c2-4081-996b-9af57fe26b63}" enabled="1" method="Standard" siteId="{ac843cea-7a2b-4dc6-9f37-919c3e210fed}" removed="0"/>
</clbl:labelList>
</file>

<file path=docProps/app.xml><?xml version="1.0" encoding="utf-8"?>
<Properties xmlns="http://schemas.openxmlformats.org/officeDocument/2006/extended-properties" xmlns:vt="http://schemas.openxmlformats.org/officeDocument/2006/docPropsVTypes">
  <Template>REV_nieiuwestijl_IO</Template>
  <TotalTime>1</TotalTime>
  <Words>3632</Words>
  <Application>Microsoft Office PowerPoint</Application>
  <PresentationFormat>Breedbeeld</PresentationFormat>
  <Paragraphs>578</Paragraphs>
  <Slides>31</Slides>
  <Notes>4</Notes>
  <HiddenSlides>1</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31</vt:i4>
      </vt:variant>
    </vt:vector>
  </HeadingPairs>
  <TitlesOfParts>
    <vt:vector size="42" baseType="lpstr">
      <vt:lpstr>Abadi Extra Light</vt:lpstr>
      <vt:lpstr>Aptos</vt:lpstr>
      <vt:lpstr>Aptos Display</vt:lpstr>
      <vt:lpstr>Arial</vt:lpstr>
      <vt:lpstr>Arial,Sans-Serif</vt:lpstr>
      <vt:lpstr>Asap Medium</vt:lpstr>
      <vt:lpstr>Asap SemiBold</vt:lpstr>
      <vt:lpstr>Calibri</vt:lpstr>
      <vt:lpstr>Verdana</vt:lpstr>
      <vt:lpstr>Wingdings</vt:lpstr>
      <vt:lpstr>Kantoorthema</vt:lpstr>
      <vt:lpstr>SCHAKELDAGEN</vt:lpstr>
      <vt:lpstr>Inzicht in risico’s​ voor bestuurders en inwoners</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Inhoud van de presentatie</vt:lpstr>
      <vt:lpstr>ECLI:NL:HR:2022:115</vt:lpstr>
      <vt:lpstr>Inhoud van de presentatie</vt:lpstr>
      <vt:lpstr>Inhoud van de presentatie</vt:lpstr>
      <vt:lpstr>Inhoud van de presentatie</vt:lpstr>
      <vt:lpstr>Inhoud van de presentatie</vt:lpstr>
      <vt:lpstr>Inhoud van de 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Geurts, Frans (RWS WVL)</dc:creator>
  <cp:lastModifiedBy>Silva, Sofie (RWS WVL)</cp:lastModifiedBy>
  <cp:revision>338</cp:revision>
  <dcterms:created xsi:type="dcterms:W3CDTF">2026-06-09T11:50:00Z</dcterms:created>
  <dcterms:modified xsi:type="dcterms:W3CDTF">2026-06-29T20:43:48Z</dcterms:modified>
</cp:coreProperties>
</file>