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63" r:id="rId3"/>
    <p:sldId id="257" r:id="rId4"/>
    <p:sldId id="264" r:id="rId5"/>
    <p:sldId id="261" r:id="rId6"/>
    <p:sldId id="267" r:id="rId7"/>
    <p:sldId id="260" r:id="rId8"/>
    <p:sldId id="266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/>
    <p:restoredTop sz="94782"/>
  </p:normalViewPr>
  <p:slideViewPr>
    <p:cSldViewPr snapToGrid="0">
      <p:cViewPr varScale="1">
        <p:scale>
          <a:sx n="105" d="100"/>
          <a:sy n="105" d="100"/>
        </p:scale>
        <p:origin x="1264" y="184"/>
      </p:cViewPr>
      <p:guideLst>
        <p:guide orient="horz" pos="48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0695-2972-CF4A-AD8E-B3BED2FEDBA1}" type="datetimeFigureOut">
              <a:rPr lang="nl-NL" smtClean="0"/>
              <a:t>18-06-2026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FA3-F7C9-0B4A-B901-3FF01BA064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7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Ondertitel</a:t>
            </a:r>
            <a:r>
              <a:rPr lang="en-US" dirty="0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7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3223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Ondertitel</a:t>
            </a:r>
            <a:r>
              <a:rPr lang="en-US" dirty="0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77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270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9802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00117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91044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588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23340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969066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4572F08-8AC9-B1CC-B730-366151BCE6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3336" y="4807658"/>
            <a:ext cx="3163250" cy="170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600" b="0" i="0">
                <a:latin typeface="Asap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116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85777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5351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0646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3225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6/18/26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11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6/18/26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299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D3BF0-ACA4-1927-A6AB-4E952B865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850" y="1185978"/>
            <a:ext cx="9144000" cy="2612699"/>
          </a:xfrm>
        </p:spPr>
        <p:txBody>
          <a:bodyPr>
            <a:normAutofit/>
          </a:bodyPr>
          <a:lstStyle/>
          <a:p>
            <a:r>
              <a:rPr lang="nl-NL" sz="5400" dirty="0"/>
              <a:t>Kabels en leidingen in het (</a:t>
            </a:r>
            <a:r>
              <a:rPr lang="nl-NL" sz="5400" dirty="0" err="1"/>
              <a:t>omgevings</a:t>
            </a:r>
            <a:r>
              <a:rPr lang="nl-NL" sz="5400" dirty="0"/>
              <a:t>)programma:</a:t>
            </a:r>
            <a:br>
              <a:rPr lang="nl-NL" sz="5400" dirty="0"/>
            </a:br>
            <a:r>
              <a:rPr lang="nl-NL" sz="5400" dirty="0"/>
              <a:t>van visie naar programma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E292AD-FBC0-FB9A-6E6D-AB5DA7509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97461"/>
            <a:ext cx="9144000" cy="101866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Sprekers: Thijs Petit &amp; Irma Dekker</a:t>
            </a:r>
          </a:p>
          <a:p>
            <a:r>
              <a:rPr lang="nl-NL" dirty="0"/>
              <a:t>Assistent: Beau Klarenbeek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816960-8513-3084-A280-BED849025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603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76E485-DDE4-F80F-96FE-DBD2BD8E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6BA1F583-6930-8897-F2C1-8844C12E3F0E}"/>
              </a:ext>
            </a:extLst>
          </p:cNvPr>
          <p:cNvSpPr txBox="1"/>
          <p:nvPr/>
        </p:nvSpPr>
        <p:spPr>
          <a:xfrm>
            <a:off x="2397952" y="2825782"/>
            <a:ext cx="1701107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1D7BC0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Omgevingsprogramma’s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07BEEA9A-CDEA-F846-6A19-3D0D259A6D0B}"/>
              </a:ext>
            </a:extLst>
          </p:cNvPr>
          <p:cNvSpPr txBox="1"/>
          <p:nvPr/>
        </p:nvSpPr>
        <p:spPr>
          <a:xfrm>
            <a:off x="1769003" y="3537929"/>
            <a:ext cx="115448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1D7BC0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Omgevingsvisie</a:t>
            </a:r>
          </a:p>
        </p:txBody>
      </p:sp>
      <p:sp>
        <p:nvSpPr>
          <p:cNvPr id="5" name="Tekstvak 5">
            <a:extLst>
              <a:ext uri="{FF2B5EF4-FFF2-40B4-BE49-F238E27FC236}">
                <a16:creationId xmlns:a16="http://schemas.microsoft.com/office/drawing/2014/main" id="{20477177-A034-A31F-CD79-DB43869493A0}"/>
              </a:ext>
            </a:extLst>
          </p:cNvPr>
          <p:cNvSpPr txBox="1"/>
          <p:nvPr/>
        </p:nvSpPr>
        <p:spPr>
          <a:xfrm>
            <a:off x="1624035" y="3195863"/>
            <a:ext cx="177965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1D7BC0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Samenwerkingsafspraken</a:t>
            </a: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FBF1DDC8-ADCC-46B9-7956-D3CF6A2F3008}"/>
              </a:ext>
            </a:extLst>
          </p:cNvPr>
          <p:cNvSpPr txBox="1"/>
          <p:nvPr/>
        </p:nvSpPr>
        <p:spPr>
          <a:xfrm>
            <a:off x="6329082" y="2617694"/>
            <a:ext cx="1658471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C5881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Waterschapsverordening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2C5881"/>
              </a:solidFill>
              <a:effectLst/>
              <a:uLnTx/>
              <a:uFillTx/>
              <a:latin typeface="Asap" pitchFamily="2" charset="77"/>
              <a:ea typeface="+mn-ea"/>
              <a:cs typeface="+mn-cs"/>
            </a:endParaRPr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45372BD4-E26C-9185-1CAA-E770683AB735}"/>
              </a:ext>
            </a:extLst>
          </p:cNvPr>
          <p:cNvSpPr txBox="1"/>
          <p:nvPr/>
        </p:nvSpPr>
        <p:spPr>
          <a:xfrm>
            <a:off x="4733366" y="2988151"/>
            <a:ext cx="112955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2C5881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Omgevingsplan</a:t>
            </a: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DA8937D1-ABFF-8E54-0D22-D75034C509E9}"/>
              </a:ext>
            </a:extLst>
          </p:cNvPr>
          <p:cNvSpPr txBox="1"/>
          <p:nvPr/>
        </p:nvSpPr>
        <p:spPr>
          <a:xfrm>
            <a:off x="5029204" y="3372000"/>
            <a:ext cx="833715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C5881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Bbl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2C5881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* / Bal*</a:t>
            </a: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628C5EF5-A1C6-6EE9-6A37-224E6AAF69BC}"/>
              </a:ext>
            </a:extLst>
          </p:cNvPr>
          <p:cNvSpPr txBox="1"/>
          <p:nvPr/>
        </p:nvSpPr>
        <p:spPr>
          <a:xfrm>
            <a:off x="6347016" y="2985247"/>
            <a:ext cx="1577784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2C5881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Omgevingsverordening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753C906C-9409-F86B-19B0-A681B415628A}"/>
              </a:ext>
            </a:extLst>
          </p:cNvPr>
          <p:cNvSpPr txBox="1"/>
          <p:nvPr/>
        </p:nvSpPr>
        <p:spPr>
          <a:xfrm>
            <a:off x="6347016" y="3345106"/>
            <a:ext cx="1165408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2C5881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Projectbesluiten</a:t>
            </a: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76B06B66-B604-E1DF-26AF-9B01F3120931}"/>
              </a:ext>
            </a:extLst>
          </p:cNvPr>
          <p:cNvSpPr txBox="1"/>
          <p:nvPr/>
        </p:nvSpPr>
        <p:spPr>
          <a:xfrm>
            <a:off x="8453716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DD722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Meldingen verwerken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0C09CBB2-6C2A-3443-72AA-74B75D09441E}"/>
              </a:ext>
            </a:extLst>
          </p:cNvPr>
          <p:cNvSpPr txBox="1"/>
          <p:nvPr/>
        </p:nvSpPr>
        <p:spPr>
          <a:xfrm>
            <a:off x="8453716" y="3190165"/>
            <a:ext cx="1701107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DD722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Toezicht en handhaving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BE16C59D-959B-5797-BE02-9979E387914F}"/>
              </a:ext>
            </a:extLst>
          </p:cNvPr>
          <p:cNvSpPr txBox="1"/>
          <p:nvPr/>
        </p:nvSpPr>
        <p:spPr>
          <a:xfrm>
            <a:off x="10275743" y="3190165"/>
            <a:ext cx="1577784" cy="41549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DD722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Omgevingsprogramma uitvoeren</a:t>
            </a:r>
          </a:p>
        </p:txBody>
      </p:sp>
      <p:sp>
        <p:nvSpPr>
          <p:cNvPr id="14" name="Tekstvak 14">
            <a:extLst>
              <a:ext uri="{FF2B5EF4-FFF2-40B4-BE49-F238E27FC236}">
                <a16:creationId xmlns:a16="http://schemas.microsoft.com/office/drawing/2014/main" id="{A2745963-B9DE-CD6E-69F6-93533743FD74}"/>
              </a:ext>
            </a:extLst>
          </p:cNvPr>
          <p:cNvSpPr txBox="1"/>
          <p:nvPr/>
        </p:nvSpPr>
        <p:spPr>
          <a:xfrm>
            <a:off x="10154823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DD722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Aanvragen beoordelen</a:t>
            </a:r>
          </a:p>
        </p:txBody>
      </p:sp>
      <p:sp>
        <p:nvSpPr>
          <p:cNvPr id="15" name="Tekstvak 15">
            <a:extLst>
              <a:ext uri="{FF2B5EF4-FFF2-40B4-BE49-F238E27FC236}">
                <a16:creationId xmlns:a16="http://schemas.microsoft.com/office/drawing/2014/main" id="{23823A14-3DE9-3C86-E95E-22594610202F}"/>
              </a:ext>
            </a:extLst>
          </p:cNvPr>
          <p:cNvSpPr txBox="1"/>
          <p:nvPr/>
        </p:nvSpPr>
        <p:spPr>
          <a:xfrm>
            <a:off x="5862919" y="4715435"/>
            <a:ext cx="201369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388710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Aanvragen en info ontvangen</a:t>
            </a:r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645893C4-6266-72F2-72D9-0DBFFAF6299A}"/>
              </a:ext>
            </a:extLst>
          </p:cNvPr>
          <p:cNvSpPr txBox="1"/>
          <p:nvPr/>
        </p:nvSpPr>
        <p:spPr>
          <a:xfrm>
            <a:off x="4703105" y="4715435"/>
            <a:ext cx="106631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388710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Samenwerken</a:t>
            </a:r>
          </a:p>
        </p:txBody>
      </p:sp>
      <p:sp>
        <p:nvSpPr>
          <p:cNvPr id="17" name="Tekstvak 17">
            <a:extLst>
              <a:ext uri="{FF2B5EF4-FFF2-40B4-BE49-F238E27FC236}">
                <a16:creationId xmlns:a16="http://schemas.microsoft.com/office/drawing/2014/main" id="{E2BCD374-F841-1386-D252-1E9F647F5E3F}"/>
              </a:ext>
            </a:extLst>
          </p:cNvPr>
          <p:cNvSpPr txBox="1"/>
          <p:nvPr/>
        </p:nvSpPr>
        <p:spPr>
          <a:xfrm>
            <a:off x="4658250" y="5930097"/>
            <a:ext cx="132760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81BA1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Vergunningscheck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6B02D708-E48A-C936-2FD0-949AF7C0060C}"/>
              </a:ext>
            </a:extLst>
          </p:cNvPr>
          <p:cNvSpPr txBox="1"/>
          <p:nvPr/>
        </p:nvSpPr>
        <p:spPr>
          <a:xfrm>
            <a:off x="6101567" y="5930097"/>
            <a:ext cx="134203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81BA1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Regels op de kaart</a:t>
            </a:r>
          </a:p>
        </p:txBody>
      </p:sp>
      <p:sp>
        <p:nvSpPr>
          <p:cNvPr id="19" name="Tekstvak 19">
            <a:extLst>
              <a:ext uri="{FF2B5EF4-FFF2-40B4-BE49-F238E27FC236}">
                <a16:creationId xmlns:a16="http://schemas.microsoft.com/office/drawing/2014/main" id="{D96A2251-CF88-A54E-25D6-DB27E1BB7C59}"/>
              </a:ext>
            </a:extLst>
          </p:cNvPr>
          <p:cNvSpPr txBox="1"/>
          <p:nvPr/>
        </p:nvSpPr>
        <p:spPr>
          <a:xfrm>
            <a:off x="4455459" y="6263425"/>
            <a:ext cx="152958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81BA1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Maatregelen op maat</a:t>
            </a:r>
          </a:p>
        </p:txBody>
      </p:sp>
      <p:sp>
        <p:nvSpPr>
          <p:cNvPr id="20" name="Tekstvak 20">
            <a:extLst>
              <a:ext uri="{FF2B5EF4-FFF2-40B4-BE49-F238E27FC236}">
                <a16:creationId xmlns:a16="http://schemas.microsoft.com/office/drawing/2014/main" id="{698E1209-BEE0-362E-1174-F13FF09455E6}"/>
              </a:ext>
            </a:extLst>
          </p:cNvPr>
          <p:cNvSpPr txBox="1"/>
          <p:nvPr/>
        </p:nvSpPr>
        <p:spPr>
          <a:xfrm>
            <a:off x="6096000" y="6263425"/>
            <a:ext cx="138531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81BA16"/>
                </a:solidFill>
                <a:effectLst/>
                <a:uLnTx/>
                <a:uFillTx/>
                <a:latin typeface="Asap" pitchFamily="2" charset="77"/>
                <a:ea typeface="+mn-ea"/>
                <a:cs typeface="+mn-cs"/>
              </a:rPr>
              <a:t>Aanvragen/melden</a:t>
            </a:r>
          </a:p>
        </p:txBody>
      </p:sp>
      <p:grpSp>
        <p:nvGrpSpPr>
          <p:cNvPr id="21" name="Groep 25">
            <a:extLst>
              <a:ext uri="{FF2B5EF4-FFF2-40B4-BE49-F238E27FC236}">
                <a16:creationId xmlns:a16="http://schemas.microsoft.com/office/drawing/2014/main" id="{56AB712A-9E90-A6B1-0349-36E5E4A57687}"/>
              </a:ext>
            </a:extLst>
          </p:cNvPr>
          <p:cNvGrpSpPr/>
          <p:nvPr/>
        </p:nvGrpSpPr>
        <p:grpSpPr>
          <a:xfrm>
            <a:off x="288432" y="2145531"/>
            <a:ext cx="1284138" cy="307076"/>
            <a:chOff x="288432" y="2145531"/>
            <a:chExt cx="1284138" cy="307076"/>
          </a:xfrm>
        </p:grpSpPr>
        <p:pic>
          <p:nvPicPr>
            <p:cNvPr id="22" name="Afbeelding 22">
              <a:extLst>
                <a:ext uri="{FF2B5EF4-FFF2-40B4-BE49-F238E27FC236}">
                  <a16:creationId xmlns:a16="http://schemas.microsoft.com/office/drawing/2014/main" id="{54A10289-A8BB-0514-C96E-67E86BEF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3" name="Tekstvak 24">
              <a:extLst>
                <a:ext uri="{FF2B5EF4-FFF2-40B4-BE49-F238E27FC236}">
                  <a16:creationId xmlns:a16="http://schemas.microsoft.com/office/drawing/2014/main" id="{8F4EEB57-D334-8DC2-D29A-B85C6C34F3CA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+mn-ea"/>
                  <a:cs typeface="+mn-cs"/>
                </a:rPr>
                <a:t>Maatschappij</a:t>
              </a:r>
              <a:endPara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n-ea"/>
                <a:cs typeface="+mn-cs"/>
              </a:endParaRPr>
            </a:p>
          </p:txBody>
        </p:sp>
      </p:grpSp>
      <p:grpSp>
        <p:nvGrpSpPr>
          <p:cNvPr id="24" name="Groep 26">
            <a:extLst>
              <a:ext uri="{FF2B5EF4-FFF2-40B4-BE49-F238E27FC236}">
                <a16:creationId xmlns:a16="http://schemas.microsoft.com/office/drawing/2014/main" id="{11374C2A-344A-FB4A-290A-5933FEEF36F5}"/>
              </a:ext>
            </a:extLst>
          </p:cNvPr>
          <p:cNvGrpSpPr/>
          <p:nvPr/>
        </p:nvGrpSpPr>
        <p:grpSpPr>
          <a:xfrm>
            <a:off x="288432" y="2563220"/>
            <a:ext cx="1284138" cy="307076"/>
            <a:chOff x="288432" y="2145531"/>
            <a:chExt cx="1284138" cy="307076"/>
          </a:xfrm>
        </p:grpSpPr>
        <p:pic>
          <p:nvPicPr>
            <p:cNvPr id="25" name="Afbeelding 27">
              <a:extLst>
                <a:ext uri="{FF2B5EF4-FFF2-40B4-BE49-F238E27FC236}">
                  <a16:creationId xmlns:a16="http://schemas.microsoft.com/office/drawing/2014/main" id="{A3ECD245-8702-1C09-543A-4C5C21C7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6" name="Tekstvak 28">
              <a:extLst>
                <a:ext uri="{FF2B5EF4-FFF2-40B4-BE49-F238E27FC236}">
                  <a16:creationId xmlns:a16="http://schemas.microsoft.com/office/drawing/2014/main" id="{E230D809-A71B-B53D-CFA1-E557B1FB774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+mn-ea"/>
                  <a:cs typeface="+mn-cs"/>
                </a:rPr>
                <a:t>Politiek</a:t>
              </a:r>
              <a:endPara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n-ea"/>
                <a:cs typeface="+mn-cs"/>
              </a:endParaRPr>
            </a:p>
          </p:txBody>
        </p:sp>
      </p:grpSp>
      <p:grpSp>
        <p:nvGrpSpPr>
          <p:cNvPr id="27" name="Groep 29">
            <a:extLst>
              <a:ext uri="{FF2B5EF4-FFF2-40B4-BE49-F238E27FC236}">
                <a16:creationId xmlns:a16="http://schemas.microsoft.com/office/drawing/2014/main" id="{CF8BC400-B84A-FE30-1854-5F4CFF614120}"/>
              </a:ext>
            </a:extLst>
          </p:cNvPr>
          <p:cNvGrpSpPr/>
          <p:nvPr/>
        </p:nvGrpSpPr>
        <p:grpSpPr>
          <a:xfrm>
            <a:off x="288432" y="2969620"/>
            <a:ext cx="1284138" cy="307076"/>
            <a:chOff x="288432" y="2145531"/>
            <a:chExt cx="1284138" cy="307076"/>
          </a:xfrm>
        </p:grpSpPr>
        <p:pic>
          <p:nvPicPr>
            <p:cNvPr id="28" name="Afbeelding 30">
              <a:extLst>
                <a:ext uri="{FF2B5EF4-FFF2-40B4-BE49-F238E27FC236}">
                  <a16:creationId xmlns:a16="http://schemas.microsoft.com/office/drawing/2014/main" id="{6D73DCC2-5691-838B-5D7E-78AFB11C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9" name="Tekstvak 31">
              <a:extLst>
                <a:ext uri="{FF2B5EF4-FFF2-40B4-BE49-F238E27FC236}">
                  <a16:creationId xmlns:a16="http://schemas.microsoft.com/office/drawing/2014/main" id="{9AD6453B-A310-1649-B615-F6DFBBCCD660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+mn-ea"/>
                  <a:cs typeface="+mn-cs"/>
                </a:rPr>
                <a:t>Monitoring</a:t>
              </a:r>
              <a:endPara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n-ea"/>
                <a:cs typeface="+mn-cs"/>
              </a:endParaRPr>
            </a:p>
          </p:txBody>
        </p:sp>
      </p:grpSp>
      <p:grpSp>
        <p:nvGrpSpPr>
          <p:cNvPr id="30" name="Groep 32">
            <a:extLst>
              <a:ext uri="{FF2B5EF4-FFF2-40B4-BE49-F238E27FC236}">
                <a16:creationId xmlns:a16="http://schemas.microsoft.com/office/drawing/2014/main" id="{14691CCC-3677-28B9-E852-65C9C07681E4}"/>
              </a:ext>
            </a:extLst>
          </p:cNvPr>
          <p:cNvGrpSpPr/>
          <p:nvPr/>
        </p:nvGrpSpPr>
        <p:grpSpPr>
          <a:xfrm>
            <a:off x="288432" y="3398597"/>
            <a:ext cx="1284138" cy="307076"/>
            <a:chOff x="288432" y="2145531"/>
            <a:chExt cx="1284138" cy="307076"/>
          </a:xfrm>
        </p:grpSpPr>
        <p:pic>
          <p:nvPicPr>
            <p:cNvPr id="31" name="Afbeelding 33">
              <a:extLst>
                <a:ext uri="{FF2B5EF4-FFF2-40B4-BE49-F238E27FC236}">
                  <a16:creationId xmlns:a16="http://schemas.microsoft.com/office/drawing/2014/main" id="{69ACAD76-3563-A999-7888-238D6559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32" name="Tekstvak 34">
              <a:extLst>
                <a:ext uri="{FF2B5EF4-FFF2-40B4-BE49-F238E27FC236}">
                  <a16:creationId xmlns:a16="http://schemas.microsoft.com/office/drawing/2014/main" id="{DD24E1F8-B029-52AF-9468-1AC24E4E610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+mn-ea"/>
                  <a:cs typeface="+mn-cs"/>
                </a:rPr>
                <a:t>Evaluatie</a:t>
              </a:r>
              <a:endPara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98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C2122-FFC5-F685-FDB7-CB8E6D9C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F39B3-2809-012B-F0D8-F2D3FCCF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0515600" cy="435077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15161F"/>
                </a:solidFill>
                <a:latin typeface="Abhaya Libre" panose="02000503000000000000" pitchFamily="2" charset="77"/>
                <a:cs typeface="Abhaya Libre" panose="02000503000000000000" pitchFamily="2" charset="77"/>
              </a:rPr>
              <a:t>Wat gaan we doen</a:t>
            </a:r>
            <a:endParaRPr lang="nl-NL" sz="2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2246DF-DCAD-60AA-2443-3A9BC5D5B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1813386"/>
            <a:ext cx="10515600" cy="405401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Terug en vooruit kijken: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overheden en netbeheerders samen actief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omgevingsplan, projectbesluit, data, stelselcatalogus</a:t>
            </a:r>
          </a:p>
          <a:p>
            <a:endParaRPr lang="nl-NL" dirty="0">
              <a:solidFill>
                <a:srgbClr val="15161F"/>
              </a:solidFill>
              <a:latin typeface="Futura PT Book" panose="020B0502020204020303" pitchFamily="34" charset="77"/>
            </a:endParaRPr>
          </a:p>
          <a:p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Aan de slag met de handreiking</a:t>
            </a:r>
          </a:p>
          <a:p>
            <a:endParaRPr lang="nl-NL" dirty="0">
              <a:solidFill>
                <a:srgbClr val="15161F"/>
              </a:solidFill>
              <a:latin typeface="Futura PT Book" panose="020B0502020204020303" pitchFamily="34" charset="77"/>
            </a:endParaRPr>
          </a:p>
          <a:p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Aan de slag met de tabel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053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8105-889A-CCAB-3C40-6B7408916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1981200"/>
            <a:ext cx="5181600" cy="3880645"/>
          </a:xfrm>
        </p:spPr>
        <p:txBody>
          <a:bodyPr>
            <a:normAutofit/>
          </a:bodyPr>
          <a:lstStyle/>
          <a:p>
            <a:pPr>
              <a:spcAft>
                <a:spcPts val="1125"/>
              </a:spcAft>
              <a:buNone/>
            </a:pPr>
            <a:r>
              <a:rPr lang="nl-NL" b="0" i="0" dirty="0">
                <a:solidFill>
                  <a:schemeClr val="tx1"/>
                </a:solidFill>
                <a:effectLst/>
              </a:rPr>
              <a:t>De 'ruimtelijke inpassing' van kabels en leidingen is momenteel een van de grootste vertragende factoren in de energietransitie.</a:t>
            </a:r>
          </a:p>
          <a:p>
            <a:pPr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tx1"/>
                </a:solidFill>
                <a:effectLst/>
              </a:rPr>
              <a:t>Spaghetti-effect:</a:t>
            </a:r>
            <a:r>
              <a:rPr lang="nl-NL" b="0" i="0" dirty="0">
                <a:solidFill>
                  <a:schemeClr val="tx1"/>
                </a:solidFill>
                <a:effectLst/>
              </a:rPr>
              <a:t> Extreme drukte door riolering, drinkwater, gas en wortelstelsels.</a:t>
            </a:r>
          </a:p>
          <a:p>
            <a:pPr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tx1"/>
                </a:solidFill>
                <a:effectLst/>
              </a:rPr>
              <a:t>Netcongestie:</a:t>
            </a:r>
            <a:r>
              <a:rPr lang="nl-NL" b="0" i="0" dirty="0">
                <a:solidFill>
                  <a:schemeClr val="tx1"/>
                </a:solidFill>
                <a:effectLst/>
              </a:rPr>
              <a:t> Dringende behoefte aan verzwaring van het elektriciteitsnet.</a:t>
            </a:r>
          </a:p>
          <a:p>
            <a:pPr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tx1"/>
                </a:solidFill>
                <a:effectLst/>
              </a:rPr>
              <a:t>3D-Ordering:</a:t>
            </a:r>
            <a:r>
              <a:rPr lang="nl-NL" b="0" i="0" dirty="0">
                <a:solidFill>
                  <a:schemeClr val="tx1"/>
                </a:solidFill>
                <a:effectLst/>
              </a:rPr>
              <a:t> Claim op de ondergrond dicteert wat bovengronds nog mogelijk is</a:t>
            </a:r>
          </a:p>
          <a:p>
            <a:endParaRPr lang="nl-NL" dirty="0"/>
          </a:p>
        </p:txBody>
      </p:sp>
      <p:pic>
        <p:nvPicPr>
          <p:cNvPr id="7" name="Afbeelding 6" descr="Spaghetti ondergrondse infra">
            <a:extLst>
              <a:ext uri="{FF2B5EF4-FFF2-40B4-BE49-F238E27FC236}">
                <a16:creationId xmlns:a16="http://schemas.microsoft.com/office/drawing/2014/main" id="{DE5A70D4-DB19-AD67-17C5-4967D8AB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42" r="32510" b="1"/>
          <a:stretch>
            <a:fillRect/>
          </a:stretch>
        </p:blipFill>
        <p:spPr>
          <a:xfrm>
            <a:off x="6096000" y="10"/>
            <a:ext cx="6334896" cy="6369039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3B9140-C3AA-C31A-0DA7-6CE5A92B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5181600" cy="990600"/>
          </a:xfrm>
        </p:spPr>
        <p:txBody>
          <a:bodyPr anchor="b">
            <a:normAutofit fontScale="90000"/>
          </a:bodyPr>
          <a:lstStyle/>
          <a:p>
            <a:r>
              <a:rPr lang="nl-NL" sz="3100" dirty="0">
                <a:solidFill>
                  <a:schemeClr val="tx1"/>
                </a:solidFill>
              </a:rPr>
              <a:t>De Bodem is Vol: De 'Ondergrondse Sudoku'</a:t>
            </a:r>
            <a:br>
              <a:rPr lang="nl-NL" sz="2000" dirty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4728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1B0E-E929-7C76-345F-99A516D7D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712319-3846-951F-3D5C-FB2674758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1981200"/>
            <a:ext cx="5181600" cy="3880645"/>
          </a:xfrm>
        </p:spPr>
        <p:txBody>
          <a:bodyPr>
            <a:normAutofit/>
          </a:bodyPr>
          <a:lstStyle/>
          <a:p>
            <a:pPr>
              <a:spcAft>
                <a:spcPts val="1125"/>
              </a:spcAft>
            </a:pPr>
            <a:r>
              <a:rPr lang="nl-NL" dirty="0">
                <a:solidFill>
                  <a:schemeClr val="tx1"/>
                </a:solidFill>
              </a:rPr>
              <a:t>Kabels en leidingen (K&amp;L) raken aan bijna alle instrumenten van de Omgevingswet. Het programma vormt de cruciale schakel:</a:t>
            </a:r>
            <a:endParaRPr lang="nl-NL" b="0" i="0" dirty="0">
              <a:solidFill>
                <a:schemeClr val="tx1"/>
              </a:solidFill>
              <a:effectLst/>
            </a:endParaRPr>
          </a:p>
          <a:p>
            <a:pPr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/>
                </a:solidFill>
              </a:rPr>
              <a:t>Omgevingsvisie:</a:t>
            </a:r>
            <a:r>
              <a:rPr lang="nl-NL" dirty="0">
                <a:solidFill>
                  <a:schemeClr val="tx1"/>
                </a:solidFill>
              </a:rPr>
              <a:t> Strategische doelen voor de fysieke leefomgeving.</a:t>
            </a:r>
          </a:p>
          <a:p>
            <a:pPr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/>
                </a:solidFill>
              </a:rPr>
              <a:t>Omgevingsprogramma:</a:t>
            </a:r>
            <a:r>
              <a:rPr lang="nl-NL" dirty="0">
                <a:solidFill>
                  <a:schemeClr val="tx1"/>
                </a:solidFill>
              </a:rPr>
              <a:t> Tactische uitwerking en maatregelenpakket.</a:t>
            </a:r>
            <a:endParaRPr lang="nl-NL" b="0" i="0" dirty="0">
              <a:solidFill>
                <a:schemeClr val="tx1"/>
              </a:solidFill>
              <a:effectLst/>
            </a:endParaRPr>
          </a:p>
          <a:p>
            <a:pPr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/>
                </a:solidFill>
              </a:rPr>
              <a:t>Omgevingsplan:</a:t>
            </a:r>
            <a:r>
              <a:rPr lang="nl-NL" dirty="0">
                <a:solidFill>
                  <a:schemeClr val="tx1"/>
                </a:solidFill>
              </a:rPr>
              <a:t> Juridische borging </a:t>
            </a:r>
            <a:endParaRPr lang="nl-NL" b="0" i="0" dirty="0">
              <a:solidFill>
                <a:schemeClr val="tx1"/>
              </a:solidFill>
              <a:effectLst/>
            </a:endParaRP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5077CF-60B1-97B4-03F4-9BD9A708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5181600" cy="990600"/>
          </a:xfrm>
        </p:spPr>
        <p:txBody>
          <a:bodyPr anchor="b">
            <a:normAutofit/>
          </a:bodyPr>
          <a:lstStyle/>
          <a:p>
            <a:r>
              <a:rPr lang="nl-NL" sz="3100" dirty="0">
                <a:solidFill>
                  <a:schemeClr val="tx1"/>
                </a:solidFill>
              </a:rPr>
              <a:t>De plek in de Omgevingswet</a:t>
            </a:r>
            <a:br>
              <a:rPr lang="nl-NL" sz="2000" dirty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6922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413B2-5A15-44F0-0B7E-760384F5F2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Gemeenten al overstap K&amp;L (</a:t>
            </a:r>
            <a:r>
              <a:rPr lang="nl-NL" dirty="0" err="1">
                <a:solidFill>
                  <a:srgbClr val="15161F"/>
                </a:solidFill>
                <a:latin typeface="Futura PT Book" panose="020B0502020204020303" pitchFamily="34" charset="77"/>
              </a:rPr>
              <a:t>omgevings</a:t>
            </a:r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)programma’s? </a:t>
            </a:r>
          </a:p>
          <a:p>
            <a:endParaRPr lang="nl-NL" dirty="0">
              <a:solidFill>
                <a:srgbClr val="15161F"/>
              </a:solidFill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Ja, welke ervaringen?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5161F"/>
                </a:solidFill>
                <a:latin typeface="Futura PT Book" panose="020B0502020204020303" pitchFamily="34" charset="77"/>
              </a:rPr>
              <a:t>Nee, wat zijn de belemmeringen?</a:t>
            </a:r>
          </a:p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A103250-C4BE-4016-8E19-309C30DA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5181600" cy="356419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solidFill>
                  <a:srgbClr val="15161F"/>
                </a:solidFill>
                <a:latin typeface="Abhaya Libre" panose="02000503000000000000" pitchFamily="2" charset="77"/>
                <a:cs typeface="Abhaya Libre" panose="02000503000000000000" pitchFamily="2" charset="77"/>
              </a:rPr>
              <a:t>De handreiking</a:t>
            </a:r>
            <a:endParaRPr lang="nl-NL" sz="2800" dirty="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B74D194E-892A-47D8-FFA0-9373BEA34E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05" r="2705"/>
          <a:stretch/>
        </p:blipFill>
        <p:spPr>
          <a:xfrm>
            <a:off x="6096000" y="1"/>
            <a:ext cx="6084533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6DE5-E9DA-5F94-C40A-60E443CC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A47A-C6CF-BA74-553C-EE380430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0515600" cy="435077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De tabel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DA8C32-B7F2-58CB-769D-64B5CF9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1813386"/>
            <a:ext cx="10515600" cy="40540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Toelichting tabel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Aan de slag met de tabel</a:t>
            </a:r>
          </a:p>
        </p:txBody>
      </p:sp>
    </p:spTree>
    <p:extLst>
      <p:ext uri="{BB962C8B-B14F-4D97-AF65-F5344CB8AC3E}">
        <p14:creationId xmlns:p14="http://schemas.microsoft.com/office/powerpoint/2010/main" val="230068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42609-BA10-9D37-A1DE-04FAC3AF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0827F82-9422-FED5-E8D3-64D0237A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6" b="45201"/>
          <a:stretch>
            <a:fillRect/>
          </a:stretch>
        </p:blipFill>
        <p:spPr>
          <a:xfrm>
            <a:off x="787908" y="1048828"/>
            <a:ext cx="10616184" cy="47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2414-A3D7-8BAC-5248-3844E9C8C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000" dirty="0"/>
              <a:t>Dankjewel voor je aandacht!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8CB223-1CC3-7611-1235-6FA23B544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Mail dan  </a:t>
            </a:r>
            <a:r>
              <a:rPr lang="nl-NL" dirty="0" err="1"/>
              <a:t>irma@ruimtemeesters.nl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263</Words>
  <Application>Microsoft Macintosh PowerPoint</Application>
  <PresentationFormat>Breedbeeld</PresentationFormat>
  <Paragraphs>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Abhaya Libre</vt:lpstr>
      <vt:lpstr>Aptos</vt:lpstr>
      <vt:lpstr>Arial</vt:lpstr>
      <vt:lpstr>Asap</vt:lpstr>
      <vt:lpstr>Asap Medium</vt:lpstr>
      <vt:lpstr>Futura PT Book</vt:lpstr>
      <vt:lpstr>Office Theme</vt:lpstr>
      <vt:lpstr>1_Office Theme</vt:lpstr>
      <vt:lpstr>Kabels en leidingen in het (omgevings)programma: van visie naar programma</vt:lpstr>
      <vt:lpstr>PowerPoint-presentatie</vt:lpstr>
      <vt:lpstr>Wat gaan we doen</vt:lpstr>
      <vt:lpstr>De Bodem is Vol: De 'Ondergrondse Sudoku' </vt:lpstr>
      <vt:lpstr>De plek in de Omgevingswet </vt:lpstr>
      <vt:lpstr>De handreiking</vt:lpstr>
      <vt:lpstr>De tabel</vt:lpstr>
      <vt:lpstr>PowerPoint-presentatie</vt:lpstr>
      <vt:lpstr>Dankjewel voor je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Kabels en leidingen in het (omgevings)programma: van visie naar programma</dc:title>
  <dc:creator>Silver Wozniak</dc:creator>
  <cp:lastModifiedBy>Irma Dekker</cp:lastModifiedBy>
  <cp:revision>27</cp:revision>
  <dcterms:created xsi:type="dcterms:W3CDTF">2026-04-03T10:56:03Z</dcterms:created>
  <dcterms:modified xsi:type="dcterms:W3CDTF">2026-06-18T13:58:34Z</dcterms:modified>
</cp:coreProperties>
</file>