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14_45408A59.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12_DE364A9F.xml" ContentType="application/vnd.ms-powerpoint.comments+xml"/>
  <Override PartName="/ppt/comments/modernComment_113_9F9E267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65" r:id="rId3"/>
    <p:sldId id="257" r:id="rId4"/>
    <p:sldId id="261" r:id="rId5"/>
    <p:sldId id="277" r:id="rId6"/>
    <p:sldId id="280" r:id="rId7"/>
    <p:sldId id="264" r:id="rId8"/>
    <p:sldId id="270" r:id="rId9"/>
    <p:sldId id="279" r:id="rId10"/>
    <p:sldId id="278" r:id="rId11"/>
    <p:sldId id="276" r:id="rId12"/>
    <p:sldId id="274" r:id="rId13"/>
    <p:sldId id="273" r:id="rId14"/>
    <p:sldId id="268" r:id="rId15"/>
    <p:sldId id="267" r:id="rId16"/>
    <p:sldId id="259" r:id="rId17"/>
    <p:sldId id="266" r:id="rId18"/>
    <p:sldId id="281" r:id="rId19"/>
    <p:sldId id="275"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7D54B4-AEE4-0B21-385A-CF39127B32A7}" name="Heins, Corinne (RWS WVL)" initials="CH" userId="S::corinne.heins@rws.nl::2b74338a-a886-4ab7-93b1-73a3c3d7e8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86466" autoAdjust="0"/>
  </p:normalViewPr>
  <p:slideViewPr>
    <p:cSldViewPr snapToGrid="0">
      <p:cViewPr varScale="1">
        <p:scale>
          <a:sx n="89" d="100"/>
          <a:sy n="89" d="100"/>
        </p:scale>
        <p:origin x="1110" y="90"/>
      </p:cViewPr>
      <p:guideLst>
        <p:guide orient="horz" pos="482"/>
        <p:guide pos="438"/>
      </p:guideLst>
    </p:cSldViewPr>
  </p:slideViewPr>
  <p:outlineViewPr>
    <p:cViewPr>
      <p:scale>
        <a:sx n="33" d="100"/>
        <a:sy n="33" d="100"/>
      </p:scale>
      <p:origin x="0" y="-828"/>
    </p:cViewPr>
  </p:outlineViewPr>
  <p:notesTextViewPr>
    <p:cViewPr>
      <p:scale>
        <a:sx n="1" d="1"/>
        <a:sy n="1" d="1"/>
      </p:scale>
      <p:origin x="0" y="0"/>
    </p:cViewPr>
  </p:notesTextViewPr>
  <p:sorterViewPr>
    <p:cViewPr>
      <p:scale>
        <a:sx n="100" d="100"/>
        <a:sy n="100" d="100"/>
      </p:scale>
      <p:origin x="0" y="-1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12_DE364A9F.xml><?xml version="1.0" encoding="utf-8"?>
<p188:cmLst xmlns:a="http://schemas.openxmlformats.org/drawingml/2006/main" xmlns:r="http://schemas.openxmlformats.org/officeDocument/2006/relationships" xmlns:p188="http://schemas.microsoft.com/office/powerpoint/2018/8/main">
  <p188:cm id="{4A530297-0A13-42ED-BD03-10DE3F1A3307}" authorId="{CF7D54B4-AEE4-0B21-385A-CF39127B32A7}" created="2026-06-10T09:09:11.133">
    <ac:deMkLst xmlns:ac="http://schemas.microsoft.com/office/drawing/2013/main/command">
      <pc:docMk xmlns:pc="http://schemas.microsoft.com/office/powerpoint/2013/main/command"/>
      <pc:sldMk xmlns:pc="http://schemas.microsoft.com/office/powerpoint/2013/main/command" cId="3728099999" sldId="274"/>
      <ac:spMk id="3" creationId="{7CDDCE73-2405-E439-F1C0-3DF7A8E25740}"/>
    </ac:deMkLst>
    <p188:txBody>
      <a:bodyPr/>
      <a:lstStyle/>
      <a:p>
        <a:r>
          <a:rPr lang="nl-NL"/>
          <a:t>Misschien helpt een eenvoudig stroomdiagram hierbij?</a:t>
        </a:r>
      </a:p>
    </p188:txBody>
  </p188:cm>
</p188:cmLst>
</file>

<file path=ppt/comments/modernComment_113_9F9E2672.xml><?xml version="1.0" encoding="utf-8"?>
<p188:cmLst xmlns:a="http://schemas.openxmlformats.org/drawingml/2006/main" xmlns:r="http://schemas.openxmlformats.org/officeDocument/2006/relationships" xmlns:p188="http://schemas.microsoft.com/office/powerpoint/2018/8/main">
  <p188:cm id="{A6E83ACC-B459-4F9A-A156-153CE01B7384}" authorId="{CF7D54B4-AEE4-0B21-385A-CF39127B32A7}" created="2026-06-10T09:14:15.446">
    <ac:deMkLst xmlns:ac="http://schemas.microsoft.com/office/drawing/2013/main/command">
      <pc:docMk xmlns:pc="http://schemas.microsoft.com/office/powerpoint/2013/main/command"/>
      <pc:sldMk xmlns:pc="http://schemas.microsoft.com/office/powerpoint/2013/main/command" cId="2677941874" sldId="275"/>
      <ac:spMk id="2" creationId="{8E79CD10-68BB-AF2C-CA15-B10601B89A82}"/>
    </ac:deMkLst>
    <p188:txBody>
      <a:bodyPr/>
      <a:lstStyle/>
      <a:p>
        <a:r>
          <a:rPr lang="nl-NL"/>
          <a:t>Beoordelingsparameters zijn = fungeren als?</a:t>
        </a:r>
      </a:p>
    </p188:txBody>
  </p188:cm>
</p188:cmLst>
</file>

<file path=ppt/comments/modernComment_114_45408A59.xml><?xml version="1.0" encoding="utf-8"?>
<p188:cmLst xmlns:a="http://schemas.openxmlformats.org/drawingml/2006/main" xmlns:r="http://schemas.openxmlformats.org/officeDocument/2006/relationships" xmlns:p188="http://schemas.microsoft.com/office/powerpoint/2018/8/main">
  <p188:cm id="{67B73646-E3B9-48B2-9E10-6FF1E7FE2934}" authorId="{CF7D54B4-AEE4-0B21-385A-CF39127B32A7}" created="2026-06-10T09:05:12.882">
    <ac:deMkLst xmlns:ac="http://schemas.microsoft.com/office/drawing/2013/main/command">
      <pc:docMk xmlns:pc="http://schemas.microsoft.com/office/powerpoint/2013/main/command"/>
      <pc:sldMk xmlns:pc="http://schemas.microsoft.com/office/powerpoint/2013/main/command" cId="1161857625" sldId="276"/>
      <ac:graphicFrameMk id="9" creationId="{13A4D303-797E-B25C-B621-491E27E6418D}"/>
    </ac:deMkLst>
    <p188:txBody>
      <a:bodyPr/>
      <a:lstStyle/>
      <a:p>
        <a:r>
          <a:rPr lang="nl-NL"/>
          <a:t>Vallen ‘verenigde bewoners’ (stichtingen etc.) hier bv ook onder en/of worden zij betrokken? Of noem je dit apart?</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Bodemsanering-vervuilde-grond2.jpg" TargetMode="External"/><Relationship Id="rId1" Type="http://schemas.openxmlformats.org/officeDocument/2006/relationships/image" Target="../media/image12.jpg"/><Relationship Id="rId4"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hyperlink" Target="https://www.bodemrichtlijn.nl/" TargetMode="External"/><Relationship Id="rId4"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hyperlink" Target="https://www.bodemrichtlijn.nl/" TargetMode="External"/><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15125-C77F-474A-942E-BA481ADB29A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nl-NL"/>
        </a:p>
      </dgm:t>
    </dgm:pt>
    <dgm:pt modelId="{5CC55D1C-E86E-4606-AA29-F0051055D528}" type="pres">
      <dgm:prSet presAssocID="{02615125-C77F-474A-942E-BA481ADB29A2}" presName="diagram" presStyleCnt="0">
        <dgm:presLayoutVars>
          <dgm:dir/>
          <dgm:animLvl val="lvl"/>
          <dgm:resizeHandles val="exact"/>
        </dgm:presLayoutVars>
      </dgm:prSet>
      <dgm:spPr/>
    </dgm:pt>
  </dgm:ptLst>
  <dgm:cxnLst>
    <dgm:cxn modelId="{8B9D41AB-D749-40C1-8EBF-3D4620927BAB}" type="presOf" srcId="{02615125-C77F-474A-942E-BA481ADB29A2}" destId="{5CC55D1C-E86E-4606-AA29-F0051055D528}" srcOrd="0"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B8C93-15A4-487C-817B-84BD0E446DB0}" type="doc">
      <dgm:prSet loTypeId="urn:microsoft.com/office/officeart/2005/8/layout/bList2" loCatId="list" qsTypeId="urn:microsoft.com/office/officeart/2005/8/quickstyle/simple1" qsCatId="simple" csTypeId="urn:microsoft.com/office/officeart/2005/8/colors/accent2_3" csCatId="accent2" phldr="1"/>
      <dgm:spPr/>
      <dgm:t>
        <a:bodyPr/>
        <a:lstStyle/>
        <a:p>
          <a:endParaRPr lang="nl-NL"/>
        </a:p>
      </dgm:t>
    </dgm:pt>
    <dgm:pt modelId="{BF5E9877-B2A8-45BE-B6D0-FFF9BBC1E867}">
      <dgm:prSet phldrT="[Tekst]" phldr="0" custT="1"/>
      <dgm:spPr/>
      <dgm:t>
        <a:bodyPr/>
        <a:lstStyle/>
        <a:p>
          <a:r>
            <a:rPr lang="nl-NL" sz="4000" noProof="0" dirty="0">
              <a:solidFill>
                <a:schemeClr val="bg1"/>
              </a:solidFill>
            </a:rPr>
            <a:t>Preventie</a:t>
          </a:r>
          <a:br>
            <a:rPr lang="nl-NL" sz="2500" noProof="0" dirty="0">
              <a:solidFill>
                <a:schemeClr val="bg1"/>
              </a:solidFill>
            </a:rPr>
          </a:br>
          <a:r>
            <a:rPr lang="nl-NL" sz="1100" noProof="0" dirty="0">
              <a:solidFill>
                <a:schemeClr val="bg1"/>
              </a:solidFill>
            </a:rPr>
            <a:t>Voorkomen dat PFAS in het milieu, producten en mens terecht komen.</a:t>
          </a:r>
        </a:p>
      </dgm:t>
    </dgm:pt>
    <dgm:pt modelId="{D11647D7-3D29-4795-93BF-1F40EC50D085}" type="parTrans" cxnId="{50289036-231F-4DB2-9FD8-D2E2824CA5D7}">
      <dgm:prSet/>
      <dgm:spPr/>
      <dgm:t>
        <a:bodyPr/>
        <a:lstStyle/>
        <a:p>
          <a:endParaRPr lang="nl-NL" noProof="0" dirty="0">
            <a:solidFill>
              <a:schemeClr val="bg1"/>
            </a:solidFill>
          </a:endParaRPr>
        </a:p>
      </dgm:t>
    </dgm:pt>
    <dgm:pt modelId="{EAF9BF5D-3DE0-4780-B653-6F61BB0EB0BA}" type="sibTrans" cxnId="{50289036-231F-4DB2-9FD8-D2E2824CA5D7}">
      <dgm:prSet/>
      <dgm:spPr/>
      <dgm:t>
        <a:bodyPr/>
        <a:lstStyle/>
        <a:p>
          <a:endParaRPr lang="nl-NL" noProof="0" dirty="0">
            <a:solidFill>
              <a:schemeClr val="bg1"/>
            </a:solidFill>
          </a:endParaRPr>
        </a:p>
      </dgm:t>
    </dgm:pt>
    <dgm:pt modelId="{759FBD96-D9F0-4E22-9596-3B9F2A185A8C}">
      <dgm:prSet phldrT="[Tekst]" phldr="0" custT="1"/>
      <dgm:spPr/>
      <dgm: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nl-NL" sz="2000" i="1" u="none" noProof="0" dirty="0">
              <a:solidFill>
                <a:schemeClr val="accent1"/>
              </a:solidFill>
            </a:rPr>
            <a:t>Europese-wereldwijde  context</a:t>
          </a:r>
          <a:br>
            <a:rPr lang="nl-NL" sz="2000" u="sng" noProof="0" dirty="0">
              <a:solidFill>
                <a:schemeClr val="accent1"/>
              </a:solidFill>
            </a:rPr>
          </a:br>
          <a:endParaRPr lang="nl-NL" sz="2000" u="sng" noProof="0" dirty="0">
            <a:solidFill>
              <a:schemeClr val="accent1"/>
            </a:solidFill>
          </a:endParaRPr>
        </a:p>
      </dgm:t>
    </dgm:pt>
    <dgm:pt modelId="{19C6A200-179C-4719-9140-5010248FCE57}" type="parTrans" cxnId="{CA6A2B64-761A-488D-86FC-BEB943EE0273}">
      <dgm:prSet/>
      <dgm:spPr/>
      <dgm:t>
        <a:bodyPr/>
        <a:lstStyle/>
        <a:p>
          <a:endParaRPr lang="nl-NL" noProof="0" dirty="0">
            <a:solidFill>
              <a:schemeClr val="bg1"/>
            </a:solidFill>
          </a:endParaRPr>
        </a:p>
      </dgm:t>
    </dgm:pt>
    <dgm:pt modelId="{D070CB5B-41FB-4F9B-9575-A9703789F444}" type="sibTrans" cxnId="{CA6A2B64-761A-488D-86FC-BEB943EE0273}">
      <dgm:prSet/>
      <dgm:spPr/>
      <dgm:t>
        <a:bodyPr/>
        <a:lstStyle/>
        <a:p>
          <a:endParaRPr lang="nl-NL" noProof="0" dirty="0">
            <a:solidFill>
              <a:schemeClr val="bg1"/>
            </a:solidFill>
          </a:endParaRPr>
        </a:p>
      </dgm:t>
    </dgm:pt>
    <dgm:pt modelId="{4FBC224E-4EC9-489F-9F22-594D3F374E09}">
      <dgm:prSet phldrT="[Tekst]" phldr="0" custT="1">
        <dgm:style>
          <a:lnRef idx="2">
            <a:schemeClr val="accent3">
              <a:shade val="15000"/>
            </a:schemeClr>
          </a:lnRef>
          <a:fillRef idx="1">
            <a:schemeClr val="accent3"/>
          </a:fillRef>
          <a:effectRef idx="0">
            <a:schemeClr val="accent3"/>
          </a:effectRef>
          <a:fontRef idx="minor">
            <a:schemeClr val="lt1"/>
          </a:fontRef>
        </dgm:style>
      </dgm:prSet>
      <dgm:spPr>
        <a:solidFill>
          <a:srgbClr val="92D050"/>
        </a:solidFill>
        <a:ln>
          <a:solidFill>
            <a:srgbClr val="92D050"/>
          </a:solidFill>
        </a:ln>
      </dgm:spPr>
      <dgm:t>
        <a:bodyPr/>
        <a:lstStyle/>
        <a:p>
          <a:r>
            <a:rPr lang="nl-NL" sz="4000" noProof="0" dirty="0">
              <a:solidFill>
                <a:schemeClr val="bg1"/>
              </a:solidFill>
            </a:rPr>
            <a:t>Beheer</a:t>
          </a:r>
          <a:br>
            <a:rPr lang="nl-NL" sz="1500" noProof="0" dirty="0">
              <a:solidFill>
                <a:schemeClr val="bg1"/>
              </a:solidFill>
            </a:rPr>
          </a:br>
          <a:r>
            <a:rPr lang="nl-NL" sz="1100" noProof="0" dirty="0">
              <a:solidFill>
                <a:schemeClr val="bg1"/>
              </a:solidFill>
            </a:rPr>
            <a:t>Omgang met PFAS die al aanwezig is in bodem, water, producten en afvalstromen. </a:t>
          </a:r>
        </a:p>
      </dgm:t>
    </dgm:pt>
    <dgm:pt modelId="{568E6545-763F-433C-A561-88CBF98C4128}" type="parTrans" cxnId="{936D06F7-AAFD-4E46-8E37-1C0A4E1F1158}">
      <dgm:prSet/>
      <dgm:spPr/>
      <dgm:t>
        <a:bodyPr/>
        <a:lstStyle/>
        <a:p>
          <a:endParaRPr lang="nl-NL" noProof="0" dirty="0">
            <a:solidFill>
              <a:schemeClr val="bg1"/>
            </a:solidFill>
          </a:endParaRPr>
        </a:p>
      </dgm:t>
    </dgm:pt>
    <dgm:pt modelId="{6C2DDC22-500D-41E7-A19B-A70F408CA4C3}" type="sibTrans" cxnId="{936D06F7-AAFD-4E46-8E37-1C0A4E1F1158}">
      <dgm:prSet/>
      <dgm:spPr/>
      <dgm:t>
        <a:bodyPr/>
        <a:lstStyle/>
        <a:p>
          <a:endParaRPr lang="nl-NL" noProof="0" dirty="0">
            <a:solidFill>
              <a:schemeClr val="bg1"/>
            </a:solidFill>
          </a:endParaRPr>
        </a:p>
      </dgm:t>
    </dgm:pt>
    <dgm:pt modelId="{2800B255-F9DA-454F-9530-92C95080CB29}">
      <dgm:prSet phldrT="[Tekst]" phldr="0" custT="1"/>
      <dgm:spPr>
        <a:ln>
          <a:solidFill>
            <a:srgbClr val="92D050"/>
          </a:solidFill>
        </a:ln>
      </dgm:spPr>
      <dgm:t>
        <a:bodyPr/>
        <a:lstStyle/>
        <a:p>
          <a:pPr algn="ctr">
            <a:buFont typeface="Arial" panose="020B0604020202020204" pitchFamily="34" charset="0"/>
            <a:buNone/>
          </a:pPr>
          <a:r>
            <a:rPr lang="nl-NL" sz="2000" i="1" noProof="0" dirty="0">
              <a:solidFill>
                <a:schemeClr val="accent1"/>
              </a:solidFill>
            </a:rPr>
            <a:t>Gebruiksbeperkingen PFAS verontreinigingen</a:t>
          </a:r>
          <a:endParaRPr lang="nl-NL" sz="1200" b="0" i="1" noProof="0" dirty="0">
            <a:solidFill>
              <a:schemeClr val="accent1"/>
            </a:solidFill>
          </a:endParaRPr>
        </a:p>
      </dgm:t>
    </dgm:pt>
    <dgm:pt modelId="{172AACA7-51E4-4B1C-A46A-BC9960FFC572}" type="parTrans" cxnId="{58E8F26D-C83F-4BD8-A8C3-98A7E5C631B4}">
      <dgm:prSet/>
      <dgm:spPr/>
      <dgm:t>
        <a:bodyPr/>
        <a:lstStyle/>
        <a:p>
          <a:endParaRPr lang="nl-NL" noProof="0" dirty="0">
            <a:solidFill>
              <a:schemeClr val="bg1"/>
            </a:solidFill>
          </a:endParaRPr>
        </a:p>
      </dgm:t>
    </dgm:pt>
    <dgm:pt modelId="{0FD22947-BBA1-48CA-A161-D389F5C41E9E}" type="sibTrans" cxnId="{58E8F26D-C83F-4BD8-A8C3-98A7E5C631B4}">
      <dgm:prSet/>
      <dgm:spPr/>
      <dgm:t>
        <a:bodyPr/>
        <a:lstStyle/>
        <a:p>
          <a:endParaRPr lang="nl-NL" noProof="0" dirty="0">
            <a:solidFill>
              <a:schemeClr val="bg1"/>
            </a:solidFill>
          </a:endParaRPr>
        </a:p>
      </dgm:t>
    </dgm:pt>
    <dgm:pt modelId="{36C7B3CE-7F1E-4C2F-8788-04CA9A72CBE7}">
      <dgm:prSet phldrT="[Tekst]" phldr="0" custT="1"/>
      <dgm:spPr>
        <a:solidFill>
          <a:schemeClr val="accent1">
            <a:lumMod val="60000"/>
            <a:lumOff val="40000"/>
          </a:schemeClr>
        </a:solidFill>
        <a:ln>
          <a:solidFill>
            <a:schemeClr val="accent4"/>
          </a:solidFill>
        </a:ln>
      </dgm:spPr>
      <dgm:t>
        <a:bodyPr/>
        <a:lstStyle/>
        <a:p>
          <a:r>
            <a:rPr lang="nl-NL" sz="4000" noProof="0" dirty="0">
              <a:solidFill>
                <a:schemeClr val="bg1"/>
              </a:solidFill>
            </a:rPr>
            <a:t>Sanering</a:t>
          </a:r>
          <a:r>
            <a:rPr lang="nl-NL" sz="1900" noProof="0" dirty="0">
              <a:solidFill>
                <a:schemeClr val="bg1"/>
              </a:solidFill>
            </a:rPr>
            <a:t> </a:t>
          </a:r>
          <a:br>
            <a:rPr lang="nl-NL" sz="1900" noProof="0" dirty="0">
              <a:solidFill>
                <a:schemeClr val="bg1"/>
              </a:solidFill>
            </a:rPr>
          </a:br>
          <a:r>
            <a:rPr lang="nl-NL" sz="1100" noProof="0" dirty="0">
              <a:solidFill>
                <a:schemeClr val="bg1"/>
              </a:solidFill>
            </a:rPr>
            <a:t>Actief hotspots opruimen waar risico’s zijn. </a:t>
          </a:r>
        </a:p>
      </dgm:t>
    </dgm:pt>
    <dgm:pt modelId="{3FAA6601-D266-4F31-9654-83907DDAF8EB}" type="parTrans" cxnId="{74DA4611-4E6A-4A8B-BBEF-057F9DC7C4F9}">
      <dgm:prSet/>
      <dgm:spPr/>
      <dgm:t>
        <a:bodyPr/>
        <a:lstStyle/>
        <a:p>
          <a:endParaRPr lang="nl-NL" noProof="0" dirty="0">
            <a:solidFill>
              <a:schemeClr val="bg1"/>
            </a:solidFill>
          </a:endParaRPr>
        </a:p>
      </dgm:t>
    </dgm:pt>
    <dgm:pt modelId="{AA7953D0-9A55-4E68-AE8A-982341441663}" type="sibTrans" cxnId="{74DA4611-4E6A-4A8B-BBEF-057F9DC7C4F9}">
      <dgm:prSet/>
      <dgm:spPr/>
      <dgm:t>
        <a:bodyPr/>
        <a:lstStyle/>
        <a:p>
          <a:endParaRPr lang="nl-NL" noProof="0" dirty="0">
            <a:solidFill>
              <a:schemeClr val="bg1"/>
            </a:solidFill>
          </a:endParaRPr>
        </a:p>
      </dgm:t>
    </dgm:pt>
    <dgm:pt modelId="{668B93AC-26FD-4BA7-8EA4-353A255CFA23}">
      <dgm:prSet phldrT="[Tekst]" phldr="0" custT="1"/>
      <dgm:spPr>
        <a:ln>
          <a:solidFill>
            <a:schemeClr val="accent4"/>
          </a:solidFill>
        </a:ln>
      </dgm:spPr>
      <dgm:t>
        <a:bodyPr/>
        <a:lstStyle/>
        <a:p>
          <a:pPr algn="ctr">
            <a:buNone/>
          </a:pPr>
          <a:r>
            <a:rPr lang="nl-NL" sz="2000" i="1" u="none" noProof="0" dirty="0">
              <a:solidFill>
                <a:schemeClr val="accent1"/>
              </a:solidFill>
            </a:rPr>
            <a:t>Risico gestuurde verwijdering van hotspots </a:t>
          </a:r>
        </a:p>
      </dgm:t>
    </dgm:pt>
    <dgm:pt modelId="{DEE278D3-1ACE-49B9-9F4D-D9737B94FA5A}" type="parTrans" cxnId="{3A9957DD-22E3-40D7-AD41-EB7BDA616DC5}">
      <dgm:prSet/>
      <dgm:spPr/>
      <dgm:t>
        <a:bodyPr/>
        <a:lstStyle/>
        <a:p>
          <a:endParaRPr lang="nl-NL" noProof="0" dirty="0">
            <a:solidFill>
              <a:schemeClr val="bg1"/>
            </a:solidFill>
          </a:endParaRPr>
        </a:p>
      </dgm:t>
    </dgm:pt>
    <dgm:pt modelId="{FE9B9FD4-087B-42CD-8568-205633766158}" type="sibTrans" cxnId="{3A9957DD-22E3-40D7-AD41-EB7BDA616DC5}">
      <dgm:prSet/>
      <dgm:spPr/>
      <dgm:t>
        <a:bodyPr/>
        <a:lstStyle/>
        <a:p>
          <a:endParaRPr lang="nl-NL" noProof="0" dirty="0">
            <a:solidFill>
              <a:schemeClr val="bg1"/>
            </a:solidFill>
          </a:endParaRPr>
        </a:p>
      </dgm:t>
    </dgm:pt>
    <dgm:pt modelId="{4517B67E-2190-4B19-A72C-EC1B74E0B8E0}">
      <dgm:prSet phldrT="[Tekst]" phldr="0"/>
      <dgm:spPr/>
      <dgm:t>
        <a:bodyPr/>
        <a:lstStyle/>
        <a:p>
          <a:pPr marL="228600" lvl="1" indent="0" algn="l" defTabSz="933450">
            <a:lnSpc>
              <a:spcPct val="90000"/>
            </a:lnSpc>
            <a:spcBef>
              <a:spcPct val="0"/>
            </a:spcBef>
            <a:spcAft>
              <a:spcPct val="15000"/>
            </a:spcAft>
          </a:pPr>
          <a:endParaRPr lang="nl-NL" sz="2100" noProof="0" dirty="0">
            <a:solidFill>
              <a:schemeClr val="bg1"/>
            </a:solidFill>
          </a:endParaRPr>
        </a:p>
      </dgm:t>
    </dgm:pt>
    <dgm:pt modelId="{13293692-4F3F-4730-B2FB-4FD3CFF60A16}" type="parTrans" cxnId="{90938EBF-ECBB-405B-9BE3-DA1729DF7572}">
      <dgm:prSet/>
      <dgm:spPr/>
      <dgm:t>
        <a:bodyPr/>
        <a:lstStyle/>
        <a:p>
          <a:endParaRPr lang="nl-NL" noProof="0" dirty="0">
            <a:solidFill>
              <a:schemeClr val="bg1"/>
            </a:solidFill>
          </a:endParaRPr>
        </a:p>
      </dgm:t>
    </dgm:pt>
    <dgm:pt modelId="{99BCDCBF-6379-4D0B-BAD4-D4A033C6C372}" type="sibTrans" cxnId="{90938EBF-ECBB-405B-9BE3-DA1729DF7572}">
      <dgm:prSet/>
      <dgm:spPr/>
      <dgm:t>
        <a:bodyPr/>
        <a:lstStyle/>
        <a:p>
          <a:endParaRPr lang="nl-NL" noProof="0" dirty="0">
            <a:solidFill>
              <a:schemeClr val="bg1"/>
            </a:solidFill>
          </a:endParaRPr>
        </a:p>
      </dgm:t>
    </dgm:pt>
    <dgm:pt modelId="{41592959-8BA7-4B5D-9272-B59325090CA1}">
      <dgm:prSet phldrT="[Tekst]" phldr="0" custT="1"/>
      <dgm:spPr>
        <a:ln>
          <a:solidFill>
            <a:srgbClr val="92D050"/>
          </a:solidFill>
        </a:ln>
      </dgm:spPr>
      <dgm:t>
        <a:bodyPr/>
        <a:lstStyle/>
        <a:p>
          <a:pPr algn="l">
            <a:buFont typeface="Arial" panose="020B0604020202020204" pitchFamily="34" charset="0"/>
            <a:buChar char="•"/>
          </a:pPr>
          <a:r>
            <a:rPr lang="nl-NL" sz="2000" noProof="0" dirty="0">
              <a:solidFill>
                <a:schemeClr val="accent1"/>
              </a:solidFill>
            </a:rPr>
            <a:t>Monitoring</a:t>
          </a:r>
          <a:endParaRPr lang="nl-NL" sz="1200" b="0" noProof="0" dirty="0">
            <a:solidFill>
              <a:schemeClr val="accent1"/>
            </a:solidFill>
          </a:endParaRPr>
        </a:p>
      </dgm:t>
    </dgm:pt>
    <dgm:pt modelId="{3A2AD261-6DF9-4799-B18D-5A6A79084692}" type="parTrans" cxnId="{1D209191-A71A-4143-B27F-C53C653B74E8}">
      <dgm:prSet/>
      <dgm:spPr/>
      <dgm:t>
        <a:bodyPr/>
        <a:lstStyle/>
        <a:p>
          <a:endParaRPr lang="nl-NL" noProof="0" dirty="0">
            <a:solidFill>
              <a:schemeClr val="bg1"/>
            </a:solidFill>
          </a:endParaRPr>
        </a:p>
      </dgm:t>
    </dgm:pt>
    <dgm:pt modelId="{7DD7071A-5EED-4534-8272-192E49EA6228}" type="sibTrans" cxnId="{1D209191-A71A-4143-B27F-C53C653B74E8}">
      <dgm:prSet/>
      <dgm:spPr/>
      <dgm:t>
        <a:bodyPr/>
        <a:lstStyle/>
        <a:p>
          <a:endParaRPr lang="nl-NL" noProof="0" dirty="0">
            <a:solidFill>
              <a:schemeClr val="bg1"/>
            </a:solidFill>
          </a:endParaRPr>
        </a:p>
      </dgm:t>
    </dgm:pt>
    <dgm:pt modelId="{45725C16-8FD0-49FA-B3C2-4305BC318711}">
      <dgm:prSet phldrT="[Tekst]" phldr="0"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noProof="0" dirty="0">
              <a:solidFill>
                <a:schemeClr val="accent1"/>
              </a:solidFill>
            </a:rPr>
            <a:t> Aanscherpen vergunningen</a:t>
          </a:r>
        </a:p>
      </dgm:t>
    </dgm:pt>
    <dgm:pt modelId="{E456A2FB-4C6C-42DA-A922-3325AEE466A2}" type="parTrans" cxnId="{FDFCB18A-3F40-4D56-8E27-AEB47993B973}">
      <dgm:prSet/>
      <dgm:spPr/>
      <dgm:t>
        <a:bodyPr/>
        <a:lstStyle/>
        <a:p>
          <a:endParaRPr lang="nl-NL" noProof="0" dirty="0">
            <a:solidFill>
              <a:schemeClr val="bg1"/>
            </a:solidFill>
          </a:endParaRPr>
        </a:p>
      </dgm:t>
    </dgm:pt>
    <dgm:pt modelId="{5B4888C5-CDF7-4344-B743-7949CBF701E0}" type="sibTrans" cxnId="{FDFCB18A-3F40-4D56-8E27-AEB47993B973}">
      <dgm:prSet/>
      <dgm:spPr/>
      <dgm:t>
        <a:bodyPr/>
        <a:lstStyle/>
        <a:p>
          <a:endParaRPr lang="nl-NL" noProof="0" dirty="0">
            <a:solidFill>
              <a:schemeClr val="bg1"/>
            </a:solidFill>
          </a:endParaRPr>
        </a:p>
      </dgm:t>
    </dgm:pt>
    <dgm:pt modelId="{8593591A-0FC3-4CCE-9F83-7E1AFCF8EE55}">
      <dgm:prSet phldrT="[Tekst]" phldr="0"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noProof="0" dirty="0">
              <a:solidFill>
                <a:schemeClr val="accent1"/>
              </a:solidFill>
            </a:rPr>
            <a:t> Monitoring en toezicht</a:t>
          </a:r>
        </a:p>
      </dgm:t>
    </dgm:pt>
    <dgm:pt modelId="{74421A0B-B7AF-4BC8-9885-C5D4DEA9CE7D}" type="parTrans" cxnId="{0F76E6FC-3AB7-4BE4-8E65-E8FA0F279332}">
      <dgm:prSet/>
      <dgm:spPr/>
      <dgm:t>
        <a:bodyPr/>
        <a:lstStyle/>
        <a:p>
          <a:endParaRPr lang="nl-NL" noProof="0" dirty="0">
            <a:solidFill>
              <a:schemeClr val="bg1"/>
            </a:solidFill>
          </a:endParaRPr>
        </a:p>
      </dgm:t>
    </dgm:pt>
    <dgm:pt modelId="{D4E69A0A-68CD-4D18-8C8D-8DB823CF79C1}" type="sibTrans" cxnId="{0F76E6FC-3AB7-4BE4-8E65-E8FA0F279332}">
      <dgm:prSet/>
      <dgm:spPr/>
      <dgm:t>
        <a:bodyPr/>
        <a:lstStyle/>
        <a:p>
          <a:endParaRPr lang="nl-NL" noProof="0" dirty="0">
            <a:solidFill>
              <a:schemeClr val="bg1"/>
            </a:solidFill>
          </a:endParaRPr>
        </a:p>
      </dgm:t>
    </dgm:pt>
    <dgm:pt modelId="{787572FC-EACC-409E-811F-65B57AED49EB}">
      <dgm:prSet phldrT="[Tekst]" phldr="0" custT="1"/>
      <dgm:spPr>
        <a:ln>
          <a:solidFill>
            <a:schemeClr val="accent4"/>
          </a:solidFill>
        </a:ln>
      </dgm:spPr>
      <dgm:t>
        <a:bodyPr/>
        <a:lstStyle/>
        <a:p>
          <a:pPr algn="l"/>
          <a:r>
            <a:rPr lang="nl-NL" sz="2000" noProof="0" dirty="0">
              <a:solidFill>
                <a:schemeClr val="accent1"/>
              </a:solidFill>
            </a:rPr>
            <a:t>Wegnemen van belemmeringen </a:t>
          </a:r>
        </a:p>
      </dgm:t>
    </dgm:pt>
    <dgm:pt modelId="{241349DD-C8B4-4E91-BEDF-445FA277EAB2}" type="parTrans" cxnId="{86476111-D735-46A8-B701-7308E109850E}">
      <dgm:prSet/>
      <dgm:spPr/>
      <dgm:t>
        <a:bodyPr/>
        <a:lstStyle/>
        <a:p>
          <a:endParaRPr lang="nl-NL" noProof="0" dirty="0">
            <a:solidFill>
              <a:schemeClr val="bg1"/>
            </a:solidFill>
          </a:endParaRPr>
        </a:p>
      </dgm:t>
    </dgm:pt>
    <dgm:pt modelId="{26201512-E4AB-4542-A383-E7477C118866}" type="sibTrans" cxnId="{86476111-D735-46A8-B701-7308E109850E}">
      <dgm:prSet/>
      <dgm:spPr/>
      <dgm:t>
        <a:bodyPr/>
        <a:lstStyle/>
        <a:p>
          <a:endParaRPr lang="nl-NL" noProof="0" dirty="0">
            <a:solidFill>
              <a:schemeClr val="bg1"/>
            </a:solidFill>
          </a:endParaRPr>
        </a:p>
      </dgm:t>
    </dgm:pt>
    <dgm:pt modelId="{577F9A5F-4D15-4F41-A580-445386CDCB54}">
      <dgm:prSet phldrT="[Tekst]" phldr="0" custT="1"/>
      <dgm:spPr>
        <a:ln>
          <a:solidFill>
            <a:schemeClr val="accent4"/>
          </a:solidFill>
        </a:ln>
      </dgm:spPr>
      <dgm:t>
        <a:bodyPr/>
        <a:lstStyle/>
        <a:p>
          <a:pPr algn="l"/>
          <a:endParaRPr lang="nl-NL" sz="2000" noProof="0" dirty="0">
            <a:solidFill>
              <a:schemeClr val="bg1"/>
            </a:solidFill>
          </a:endParaRPr>
        </a:p>
      </dgm:t>
    </dgm:pt>
    <dgm:pt modelId="{442B195C-BE2E-4A46-B61A-B11236417579}" type="parTrans" cxnId="{9A479C67-DF88-4B90-B817-98E9E46D4A23}">
      <dgm:prSet/>
      <dgm:spPr/>
      <dgm:t>
        <a:bodyPr/>
        <a:lstStyle/>
        <a:p>
          <a:endParaRPr lang="nl-NL" noProof="0" dirty="0">
            <a:solidFill>
              <a:schemeClr val="bg1"/>
            </a:solidFill>
          </a:endParaRPr>
        </a:p>
      </dgm:t>
    </dgm:pt>
    <dgm:pt modelId="{D8AD6652-6A1F-4782-BF76-8FC4B0807D25}" type="sibTrans" cxnId="{9A479C67-DF88-4B90-B817-98E9E46D4A23}">
      <dgm:prSet/>
      <dgm:spPr/>
      <dgm:t>
        <a:bodyPr/>
        <a:lstStyle/>
        <a:p>
          <a:endParaRPr lang="nl-NL" noProof="0" dirty="0">
            <a:solidFill>
              <a:schemeClr val="bg1"/>
            </a:solidFill>
          </a:endParaRPr>
        </a:p>
      </dgm:t>
    </dgm:pt>
    <dgm:pt modelId="{A0753AC2-53A0-4598-AEAA-8D5761482809}">
      <dgm:prSet phldrT="[Tekst]" phldr="0" custT="1"/>
      <dgm:spPr>
        <a:ln>
          <a:solidFill>
            <a:srgbClr val="92D050"/>
          </a:solidFill>
        </a:ln>
      </dgm:spPr>
      <dgm:t>
        <a:bodyPr/>
        <a:lstStyle/>
        <a:p>
          <a:pPr algn="l">
            <a:buFont typeface="Arial" panose="020B0604020202020204" pitchFamily="34" charset="0"/>
            <a:buChar char="•"/>
          </a:pPr>
          <a:r>
            <a:rPr lang="nl-NL" sz="2000" noProof="0" dirty="0">
              <a:solidFill>
                <a:schemeClr val="accent1"/>
              </a:solidFill>
            </a:rPr>
            <a:t>Advies en kaders</a:t>
          </a:r>
          <a:br>
            <a:rPr lang="nl-NL" sz="2000" noProof="0" dirty="0">
              <a:solidFill>
                <a:schemeClr val="accent1"/>
              </a:solidFill>
            </a:rPr>
          </a:br>
          <a:br>
            <a:rPr lang="nl-NL" sz="2000" noProof="0" dirty="0">
              <a:solidFill>
                <a:schemeClr val="accent1"/>
              </a:solidFill>
            </a:rPr>
          </a:br>
          <a:r>
            <a:rPr lang="nl-NL" sz="1200" noProof="0" dirty="0">
              <a:solidFill>
                <a:schemeClr val="accent1"/>
              </a:solidFill>
            </a:rPr>
            <a:t>Voorbeelden:</a:t>
          </a:r>
          <a:br>
            <a:rPr lang="nl-NL" sz="2000" noProof="0" dirty="0">
              <a:solidFill>
                <a:schemeClr val="accent1"/>
              </a:solidFill>
            </a:rPr>
          </a:br>
          <a:r>
            <a:rPr lang="nl-NL" sz="1200" b="0" i="0" noProof="0" dirty="0">
              <a:solidFill>
                <a:schemeClr val="accent1"/>
              </a:solidFill>
            </a:rPr>
            <a:t>Handelingskader voor hergebruik van PFAS-houdende grond en baggerspecie</a:t>
          </a:r>
          <a:br>
            <a:rPr lang="nl-NL" sz="1200" b="0" i="0" noProof="0" dirty="0">
              <a:solidFill>
                <a:schemeClr val="accent1"/>
              </a:solidFill>
            </a:rPr>
          </a:br>
          <a:r>
            <a:rPr lang="nl-NL" sz="1200" b="0" i="0" noProof="0" dirty="0">
              <a:solidFill>
                <a:schemeClr val="accent1"/>
              </a:solidFill>
            </a:rPr>
            <a:t>Advies NVWA/RIVM over PFAS in hobby eieren  </a:t>
          </a:r>
          <a:endParaRPr lang="nl-NL" sz="1200" b="0" noProof="0" dirty="0">
            <a:solidFill>
              <a:schemeClr val="accent1"/>
            </a:solidFill>
          </a:endParaRPr>
        </a:p>
      </dgm:t>
    </dgm:pt>
    <dgm:pt modelId="{9720E30D-73EF-45C1-B7D5-A5C972D9419F}" type="parTrans" cxnId="{256C3216-1993-41D7-BBEE-47181EDB0809}">
      <dgm:prSet/>
      <dgm:spPr/>
      <dgm:t>
        <a:bodyPr/>
        <a:lstStyle/>
        <a:p>
          <a:endParaRPr lang="nl-NL" noProof="0" dirty="0">
            <a:solidFill>
              <a:schemeClr val="bg1"/>
            </a:solidFill>
          </a:endParaRPr>
        </a:p>
      </dgm:t>
    </dgm:pt>
    <dgm:pt modelId="{C40537FA-9729-4AFE-8D55-77074FE5B098}" type="sibTrans" cxnId="{256C3216-1993-41D7-BBEE-47181EDB0809}">
      <dgm:prSet/>
      <dgm:spPr/>
      <dgm:t>
        <a:bodyPr/>
        <a:lstStyle/>
        <a:p>
          <a:endParaRPr lang="nl-NL" noProof="0" dirty="0">
            <a:solidFill>
              <a:schemeClr val="bg1"/>
            </a:solidFill>
          </a:endParaRPr>
        </a:p>
      </dgm:t>
    </dgm:pt>
    <dgm:pt modelId="{83BD13C3-9BD4-40E3-871C-EFFFF38BA243}">
      <dgm:prSet phldrT="[Tekst]" phldr="0"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noProof="0" dirty="0">
              <a:solidFill>
                <a:schemeClr val="accent1"/>
              </a:solidFill>
            </a:rPr>
            <a:t> Verbod, beperking PFAS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noProof="0" dirty="0">
              <a:solidFill>
                <a:schemeClr val="accent1"/>
              </a:solidFill>
            </a:rPr>
            <a:t> Stimuleren alternatieven</a:t>
          </a:r>
        </a:p>
      </dgm:t>
    </dgm:pt>
    <dgm:pt modelId="{0BBB1A50-DC38-491D-963F-60CF1DEDA74F}" type="parTrans" cxnId="{5C763522-C703-42EF-9483-21C0E8DF1F08}">
      <dgm:prSet/>
      <dgm:spPr/>
      <dgm:t>
        <a:bodyPr/>
        <a:lstStyle/>
        <a:p>
          <a:endParaRPr lang="nl-NL" noProof="0" dirty="0">
            <a:solidFill>
              <a:schemeClr val="bg1"/>
            </a:solidFill>
          </a:endParaRPr>
        </a:p>
      </dgm:t>
    </dgm:pt>
    <dgm:pt modelId="{3E972246-D881-4026-9944-624AA5B7FDFC}" type="sibTrans" cxnId="{5C763522-C703-42EF-9483-21C0E8DF1F08}">
      <dgm:prSet/>
      <dgm:spPr/>
      <dgm:t>
        <a:bodyPr/>
        <a:lstStyle/>
        <a:p>
          <a:endParaRPr lang="nl-NL" noProof="0" dirty="0">
            <a:solidFill>
              <a:schemeClr val="bg1"/>
            </a:solidFill>
          </a:endParaRPr>
        </a:p>
      </dgm:t>
    </dgm:pt>
    <dgm:pt modelId="{0B7E0EA1-CFC6-4E0F-ADAB-BC523E9DDA33}">
      <dgm:prSet phldrT="[Tekst]" phldr="0" custT="1"/>
      <dgm:spPr>
        <a:ln>
          <a:solidFill>
            <a:schemeClr val="accent4"/>
          </a:solidFill>
        </a:ln>
      </dgm:spPr>
      <dgm:t>
        <a:bodyPr/>
        <a:lstStyle/>
        <a:p>
          <a:pPr algn="l"/>
          <a:r>
            <a:rPr lang="nl-NL" sz="2000" noProof="0" dirty="0">
              <a:solidFill>
                <a:schemeClr val="accent1"/>
              </a:solidFill>
            </a:rPr>
            <a:t>Innovatie  </a:t>
          </a:r>
        </a:p>
      </dgm:t>
    </dgm:pt>
    <dgm:pt modelId="{7C4A1C4E-FEAB-4B2A-B6A9-F36A336E3302}" type="parTrans" cxnId="{0B6BC331-8276-4132-9CBE-903CE5343B0C}">
      <dgm:prSet/>
      <dgm:spPr/>
      <dgm:t>
        <a:bodyPr/>
        <a:lstStyle/>
        <a:p>
          <a:endParaRPr lang="nl-NL" noProof="0" dirty="0">
            <a:solidFill>
              <a:schemeClr val="bg1"/>
            </a:solidFill>
          </a:endParaRPr>
        </a:p>
      </dgm:t>
    </dgm:pt>
    <dgm:pt modelId="{F8C72141-B4C1-429D-8CB1-73FEF9404E3B}" type="sibTrans" cxnId="{0B6BC331-8276-4132-9CBE-903CE5343B0C}">
      <dgm:prSet/>
      <dgm:spPr/>
      <dgm:t>
        <a:bodyPr/>
        <a:lstStyle/>
        <a:p>
          <a:endParaRPr lang="nl-NL" noProof="0" dirty="0">
            <a:solidFill>
              <a:schemeClr val="bg1"/>
            </a:solidFill>
          </a:endParaRPr>
        </a:p>
      </dgm:t>
    </dgm:pt>
    <dgm:pt modelId="{03B214F3-8D8C-4947-B4D0-1AD240DD044D}">
      <dgm:prSet phldrT="[Tekst]" phldr="0" custT="1"/>
      <dgm:spPr>
        <a:ln>
          <a:solidFill>
            <a:schemeClr val="accent4"/>
          </a:solidFill>
        </a:ln>
      </dgm:spPr>
      <dgm:t>
        <a:bodyPr/>
        <a:lstStyle/>
        <a:p>
          <a:pPr algn="l"/>
          <a:r>
            <a:rPr lang="nl-NL" sz="2000" noProof="0" dirty="0">
              <a:solidFill>
                <a:schemeClr val="accent1"/>
              </a:solidFill>
            </a:rPr>
            <a:t>Communicatie</a:t>
          </a:r>
        </a:p>
      </dgm:t>
    </dgm:pt>
    <dgm:pt modelId="{57218817-543E-4588-BCF3-0B25CBC9ED05}" type="parTrans" cxnId="{AC6C6970-5E0D-4F21-9A20-63A0F1FE9E5F}">
      <dgm:prSet/>
      <dgm:spPr/>
      <dgm:t>
        <a:bodyPr/>
        <a:lstStyle/>
        <a:p>
          <a:endParaRPr lang="nl-NL" noProof="0" dirty="0">
            <a:solidFill>
              <a:schemeClr val="bg1"/>
            </a:solidFill>
          </a:endParaRPr>
        </a:p>
      </dgm:t>
    </dgm:pt>
    <dgm:pt modelId="{AC89E515-7434-450B-9DC3-72F4FBEC10BA}" type="sibTrans" cxnId="{AC6C6970-5E0D-4F21-9A20-63A0F1FE9E5F}">
      <dgm:prSet/>
      <dgm:spPr/>
      <dgm:t>
        <a:bodyPr/>
        <a:lstStyle/>
        <a:p>
          <a:endParaRPr lang="nl-NL" noProof="0" dirty="0">
            <a:solidFill>
              <a:schemeClr val="bg1"/>
            </a:solidFill>
          </a:endParaRPr>
        </a:p>
      </dgm:t>
    </dgm:pt>
    <dgm:pt modelId="{9DD6EDCC-DA3E-4694-A686-F9D596EBBD74}">
      <dgm:prSet phldrT="[Tekst]" phldr="0" custT="1"/>
      <dgm:spPr>
        <a:ln>
          <a:solidFill>
            <a:schemeClr val="accent4"/>
          </a:solidFill>
        </a:ln>
      </dgm:spPr>
      <dgm:t>
        <a:bodyPr/>
        <a:lstStyle/>
        <a:p>
          <a:pPr algn="ctr">
            <a:buNone/>
          </a:pPr>
          <a:endParaRPr lang="nl-NL" sz="2000" i="1" u="none" noProof="0" dirty="0">
            <a:solidFill>
              <a:schemeClr val="accent1"/>
            </a:solidFill>
          </a:endParaRPr>
        </a:p>
      </dgm:t>
    </dgm:pt>
    <dgm:pt modelId="{A8B69BBF-606D-4114-95F6-6AD8D73001FA}" type="parTrans" cxnId="{BE15DC46-083B-4DE0-9084-C9F3A8F286E0}">
      <dgm:prSet/>
      <dgm:spPr/>
      <dgm:t>
        <a:bodyPr/>
        <a:lstStyle/>
        <a:p>
          <a:endParaRPr lang="nl-NL"/>
        </a:p>
      </dgm:t>
    </dgm:pt>
    <dgm:pt modelId="{8E3A5443-4A70-4856-B816-3D8AE9F9F4FA}" type="sibTrans" cxnId="{BE15DC46-083B-4DE0-9084-C9F3A8F286E0}">
      <dgm:prSet/>
      <dgm:spPr/>
      <dgm:t>
        <a:bodyPr/>
        <a:lstStyle/>
        <a:p>
          <a:endParaRPr lang="nl-NL"/>
        </a:p>
      </dgm:t>
    </dgm:pt>
    <dgm:pt modelId="{F6533316-C93F-4265-9972-6AA7DA074CC0}" type="pres">
      <dgm:prSet presAssocID="{F80B8C93-15A4-487C-817B-84BD0E446DB0}" presName="diagram" presStyleCnt="0">
        <dgm:presLayoutVars>
          <dgm:dir/>
          <dgm:animLvl val="lvl"/>
          <dgm:resizeHandles val="exact"/>
        </dgm:presLayoutVars>
      </dgm:prSet>
      <dgm:spPr/>
    </dgm:pt>
    <dgm:pt modelId="{C146C9BA-5E7B-4B96-9F8B-21FC4675D54E}" type="pres">
      <dgm:prSet presAssocID="{BF5E9877-B2A8-45BE-B6D0-FFF9BBC1E867}" presName="compNode" presStyleCnt="0"/>
      <dgm:spPr/>
    </dgm:pt>
    <dgm:pt modelId="{88B49C9F-FAFC-44FA-B4B2-5FE224E94F6F}" type="pres">
      <dgm:prSet presAssocID="{BF5E9877-B2A8-45BE-B6D0-FFF9BBC1E867}" presName="childRect" presStyleLbl="bgAcc1" presStyleIdx="0" presStyleCnt="3">
        <dgm:presLayoutVars>
          <dgm:bulletEnabled val="1"/>
        </dgm:presLayoutVars>
      </dgm:prSet>
      <dgm:spPr/>
    </dgm:pt>
    <dgm:pt modelId="{BAE93D6D-6D06-422C-AE49-2E8D286DA019}" type="pres">
      <dgm:prSet presAssocID="{BF5E9877-B2A8-45BE-B6D0-FFF9BBC1E867}" presName="parentText" presStyleLbl="node1" presStyleIdx="0" presStyleCnt="0">
        <dgm:presLayoutVars>
          <dgm:chMax val="0"/>
          <dgm:bulletEnabled val="1"/>
        </dgm:presLayoutVars>
      </dgm:prSet>
      <dgm:spPr/>
    </dgm:pt>
    <dgm:pt modelId="{1F4BF381-E881-47D1-9759-8DCF22F06A18}" type="pres">
      <dgm:prSet presAssocID="{BF5E9877-B2A8-45BE-B6D0-FFF9BBC1E867}" presName="parentRect" presStyleLbl="alignNode1" presStyleIdx="0" presStyleCnt="3"/>
      <dgm:spPr/>
    </dgm:pt>
    <dgm:pt modelId="{F155EFCA-F7A8-4C84-95D3-1F73C2946EEB}" type="pres">
      <dgm:prSet presAssocID="{BF5E9877-B2A8-45BE-B6D0-FFF9BBC1E867}" presName="adorn" presStyleLbl="fgAccFollowNode1" presStyleIdx="0" presStyleCnt="3"/>
      <dgm:spPr>
        <a:blipFill>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C2DD6436-E4E1-405B-A1A8-DAF8A6C0008D}" type="pres">
      <dgm:prSet presAssocID="{EAF9BF5D-3DE0-4780-B653-6F61BB0EB0BA}" presName="sibTrans" presStyleLbl="sibTrans2D1" presStyleIdx="0" presStyleCnt="0"/>
      <dgm:spPr/>
    </dgm:pt>
    <dgm:pt modelId="{22D09156-2F22-450F-B04C-9E3AE7CAD67D}" type="pres">
      <dgm:prSet presAssocID="{4FBC224E-4EC9-489F-9F22-594D3F374E09}" presName="compNode" presStyleCnt="0"/>
      <dgm:spPr/>
    </dgm:pt>
    <dgm:pt modelId="{59763B2C-9BA5-4DE5-8F94-1ABB1161F39D}" type="pres">
      <dgm:prSet presAssocID="{4FBC224E-4EC9-489F-9F22-594D3F374E09}" presName="childRect" presStyleLbl="bgAcc1" presStyleIdx="1" presStyleCnt="3">
        <dgm:presLayoutVars>
          <dgm:bulletEnabled val="1"/>
        </dgm:presLayoutVars>
      </dgm:prSet>
      <dgm:spPr/>
    </dgm:pt>
    <dgm:pt modelId="{4F2CB7B0-4E33-4773-9223-1D640751FEA4}" type="pres">
      <dgm:prSet presAssocID="{4FBC224E-4EC9-489F-9F22-594D3F374E09}" presName="parentText" presStyleLbl="node1" presStyleIdx="0" presStyleCnt="0">
        <dgm:presLayoutVars>
          <dgm:chMax val="0"/>
          <dgm:bulletEnabled val="1"/>
        </dgm:presLayoutVars>
      </dgm:prSet>
      <dgm:spPr/>
    </dgm:pt>
    <dgm:pt modelId="{01D769B8-4D5E-4A59-B7FA-DF7F63BE2BFD}" type="pres">
      <dgm:prSet presAssocID="{4FBC224E-4EC9-489F-9F22-594D3F374E09}" presName="parentRect" presStyleLbl="alignNode1" presStyleIdx="1" presStyleCnt="3" custLinFactNeighborX="151" custLinFactNeighborY="551"/>
      <dgm:spPr/>
    </dgm:pt>
    <dgm:pt modelId="{653ABD44-5CA2-48E8-8EBC-3D8C4878D3B8}" type="pres">
      <dgm:prSet presAssocID="{4FBC224E-4EC9-489F-9F22-594D3F374E09}" presName="adorn" presStyleLbl="fgAccFollowNode1" presStyleIdx="1" presStyleCnt="3"/>
      <dgm:spPr>
        <a:blipFill>
          <a:blip xmlns:r="http://schemas.openxmlformats.org/officeDocument/2006/relationships" r:embed="rId3"/>
          <a:srcRect/>
          <a:stretch>
            <a:fillRect l="-25000" r="-25000"/>
          </a:stretch>
        </a:blipFill>
      </dgm:spPr>
    </dgm:pt>
    <dgm:pt modelId="{9DDF5C03-07A7-4B84-BDF4-0B2F762BCC23}" type="pres">
      <dgm:prSet presAssocID="{6C2DDC22-500D-41E7-A19B-A70F408CA4C3}" presName="sibTrans" presStyleLbl="sibTrans2D1" presStyleIdx="0" presStyleCnt="0"/>
      <dgm:spPr/>
    </dgm:pt>
    <dgm:pt modelId="{DA992855-7E85-487E-AABB-5B76A9393763}" type="pres">
      <dgm:prSet presAssocID="{36C7B3CE-7F1E-4C2F-8788-04CA9A72CBE7}" presName="compNode" presStyleCnt="0"/>
      <dgm:spPr/>
    </dgm:pt>
    <dgm:pt modelId="{CF1BDD4D-7F3D-4A2C-85D6-713D6125023E}" type="pres">
      <dgm:prSet presAssocID="{36C7B3CE-7F1E-4C2F-8788-04CA9A72CBE7}" presName="childRect" presStyleLbl="bgAcc1" presStyleIdx="2" presStyleCnt="3" custLinFactNeighborY="359">
        <dgm:presLayoutVars>
          <dgm:bulletEnabled val="1"/>
        </dgm:presLayoutVars>
      </dgm:prSet>
      <dgm:spPr/>
    </dgm:pt>
    <dgm:pt modelId="{39DB7E38-073B-406F-AB5D-F4C2D8F6D67E}" type="pres">
      <dgm:prSet presAssocID="{36C7B3CE-7F1E-4C2F-8788-04CA9A72CBE7}" presName="parentText" presStyleLbl="node1" presStyleIdx="0" presStyleCnt="0">
        <dgm:presLayoutVars>
          <dgm:chMax val="0"/>
          <dgm:bulletEnabled val="1"/>
        </dgm:presLayoutVars>
      </dgm:prSet>
      <dgm:spPr/>
    </dgm:pt>
    <dgm:pt modelId="{08105044-8E09-49BC-8619-1A075193FC91}" type="pres">
      <dgm:prSet presAssocID="{36C7B3CE-7F1E-4C2F-8788-04CA9A72CBE7}" presName="parentRect" presStyleLbl="alignNode1" presStyleIdx="2" presStyleCnt="3"/>
      <dgm:spPr/>
    </dgm:pt>
    <dgm:pt modelId="{32BBCCFE-1C5D-431B-8A9A-1F5A076A3369}" type="pres">
      <dgm:prSet presAssocID="{36C7B3CE-7F1E-4C2F-8788-04CA9A72CBE7}" presName="adorn" presStyleLbl="fgAccFollowNode1" presStyleIdx="2" presStyleCnt="3"/>
      <dgm:spPr>
        <a:blipFill>
          <a:blip xmlns:r="http://schemas.openxmlformats.org/officeDocument/2006/relationships" r:embed="rId4"/>
          <a:srcRect/>
          <a:stretch>
            <a:fillRect l="-25000" r="-25000"/>
          </a:stretch>
        </a:blipFill>
      </dgm:spPr>
    </dgm:pt>
  </dgm:ptLst>
  <dgm:cxnLst>
    <dgm:cxn modelId="{86476111-D735-46A8-B701-7308E109850E}" srcId="{36C7B3CE-7F1E-4C2F-8788-04CA9A72CBE7}" destId="{787572FC-EACC-409E-811F-65B57AED49EB}" srcOrd="2" destOrd="0" parTransId="{241349DD-C8B4-4E91-BEDF-445FA277EAB2}" sibTransId="{26201512-E4AB-4542-A383-E7477C118866}"/>
    <dgm:cxn modelId="{74DA4611-4E6A-4A8B-BBEF-057F9DC7C4F9}" srcId="{F80B8C93-15A4-487C-817B-84BD0E446DB0}" destId="{36C7B3CE-7F1E-4C2F-8788-04CA9A72CBE7}" srcOrd="2" destOrd="0" parTransId="{3FAA6601-D266-4F31-9654-83907DDAF8EB}" sibTransId="{AA7953D0-9A55-4E68-AE8A-982341441663}"/>
    <dgm:cxn modelId="{256C3216-1993-41D7-BBEE-47181EDB0809}" srcId="{4FBC224E-4EC9-489F-9F22-594D3F374E09}" destId="{A0753AC2-53A0-4598-AEAA-8D5761482809}" srcOrd="2" destOrd="0" parTransId="{9720E30D-73EF-45C1-B7D5-A5C972D9419F}" sibTransId="{C40537FA-9729-4AFE-8D55-77074FE5B098}"/>
    <dgm:cxn modelId="{72E6A021-689A-4AA5-A957-1FC8A3423F36}" type="presOf" srcId="{4FBC224E-4EC9-489F-9F22-594D3F374E09}" destId="{4F2CB7B0-4E33-4773-9223-1D640751FEA4}" srcOrd="0" destOrd="0" presId="urn:microsoft.com/office/officeart/2005/8/layout/bList2"/>
    <dgm:cxn modelId="{5C763522-C703-42EF-9483-21C0E8DF1F08}" srcId="{BF5E9877-B2A8-45BE-B6D0-FFF9BBC1E867}" destId="{83BD13C3-9BD4-40E3-871C-EFFFF38BA243}" srcOrd="1" destOrd="0" parTransId="{0BBB1A50-DC38-491D-963F-60CF1DEDA74F}" sibTransId="{3E972246-D881-4026-9944-624AA5B7FDFC}"/>
    <dgm:cxn modelId="{2A0C0828-CAB9-4DF1-8322-78AB6052A6B5}" type="presOf" srcId="{BF5E9877-B2A8-45BE-B6D0-FFF9BBC1E867}" destId="{1F4BF381-E881-47D1-9759-8DCF22F06A18}" srcOrd="1" destOrd="0" presId="urn:microsoft.com/office/officeart/2005/8/layout/bList2"/>
    <dgm:cxn modelId="{FE546D29-3CB5-4987-A84A-69D6F63CAA3C}" type="presOf" srcId="{4517B67E-2190-4B19-A72C-EC1B74E0B8E0}" destId="{88B49C9F-FAFC-44FA-B4B2-5FE224E94F6F}" srcOrd="0" destOrd="4" presId="urn:microsoft.com/office/officeart/2005/8/layout/bList2"/>
    <dgm:cxn modelId="{0B6BC331-8276-4132-9CBE-903CE5343B0C}" srcId="{36C7B3CE-7F1E-4C2F-8788-04CA9A72CBE7}" destId="{0B7E0EA1-CFC6-4E0F-ADAB-BC523E9DDA33}" srcOrd="3" destOrd="0" parTransId="{7C4A1C4E-FEAB-4B2A-B6A9-F36A336E3302}" sibTransId="{F8C72141-B4C1-429D-8CB1-73FEF9404E3B}"/>
    <dgm:cxn modelId="{50289036-231F-4DB2-9FD8-D2E2824CA5D7}" srcId="{F80B8C93-15A4-487C-817B-84BD0E446DB0}" destId="{BF5E9877-B2A8-45BE-B6D0-FFF9BBC1E867}" srcOrd="0" destOrd="0" parTransId="{D11647D7-3D29-4795-93BF-1F40EC50D085}" sibTransId="{EAF9BF5D-3DE0-4780-B653-6F61BB0EB0BA}"/>
    <dgm:cxn modelId="{86445839-B708-4510-AAD1-3740C2AB4E68}" type="presOf" srcId="{45725C16-8FD0-49FA-B3C2-4305BC318711}" destId="{88B49C9F-FAFC-44FA-B4B2-5FE224E94F6F}" srcOrd="0" destOrd="2" presId="urn:microsoft.com/office/officeart/2005/8/layout/bList2"/>
    <dgm:cxn modelId="{CEF0B45B-18DD-4C11-8531-182CB7791D0E}" type="presOf" srcId="{787572FC-EACC-409E-811F-65B57AED49EB}" destId="{CF1BDD4D-7F3D-4A2C-85D6-713D6125023E}" srcOrd="0" destOrd="2" presId="urn:microsoft.com/office/officeart/2005/8/layout/bList2"/>
    <dgm:cxn modelId="{CA6A2B64-761A-488D-86FC-BEB943EE0273}" srcId="{BF5E9877-B2A8-45BE-B6D0-FFF9BBC1E867}" destId="{759FBD96-D9F0-4E22-9596-3B9F2A185A8C}" srcOrd="0" destOrd="0" parTransId="{19C6A200-179C-4719-9140-5010248FCE57}" sibTransId="{D070CB5B-41FB-4F9B-9575-A9703789F444}"/>
    <dgm:cxn modelId="{BE15DC46-083B-4DE0-9084-C9F3A8F286E0}" srcId="{36C7B3CE-7F1E-4C2F-8788-04CA9A72CBE7}" destId="{9DD6EDCC-DA3E-4694-A686-F9D596EBBD74}" srcOrd="1" destOrd="0" parTransId="{A8B69BBF-606D-4114-95F6-6AD8D73001FA}" sibTransId="{8E3A5443-4A70-4856-B816-3D8AE9F9F4FA}"/>
    <dgm:cxn modelId="{E6270567-4218-4ADA-9CC5-81924AD4A016}" type="presOf" srcId="{2800B255-F9DA-454F-9530-92C95080CB29}" destId="{59763B2C-9BA5-4DE5-8F94-1ABB1161F39D}" srcOrd="0" destOrd="0" presId="urn:microsoft.com/office/officeart/2005/8/layout/bList2"/>
    <dgm:cxn modelId="{9A479C67-DF88-4B90-B817-98E9E46D4A23}" srcId="{36C7B3CE-7F1E-4C2F-8788-04CA9A72CBE7}" destId="{577F9A5F-4D15-4F41-A580-445386CDCB54}" srcOrd="5" destOrd="0" parTransId="{442B195C-BE2E-4A46-B61A-B11236417579}" sibTransId="{D8AD6652-6A1F-4782-BF76-8FC4B0807D25}"/>
    <dgm:cxn modelId="{58E8F26D-C83F-4BD8-A8C3-98A7E5C631B4}" srcId="{4FBC224E-4EC9-489F-9F22-594D3F374E09}" destId="{2800B255-F9DA-454F-9530-92C95080CB29}" srcOrd="0" destOrd="0" parTransId="{172AACA7-51E4-4B1C-A46A-BC9960FFC572}" sibTransId="{0FD22947-BBA1-48CA-A161-D389F5C41E9E}"/>
    <dgm:cxn modelId="{AC6C6970-5E0D-4F21-9A20-63A0F1FE9E5F}" srcId="{36C7B3CE-7F1E-4C2F-8788-04CA9A72CBE7}" destId="{03B214F3-8D8C-4947-B4D0-1AD240DD044D}" srcOrd="4" destOrd="0" parTransId="{57218817-543E-4588-BCF3-0B25CBC9ED05}" sibTransId="{AC89E515-7434-450B-9DC3-72F4FBEC10BA}"/>
    <dgm:cxn modelId="{4BB7E151-ECD9-49A2-8D09-3758EC889557}" type="presOf" srcId="{759FBD96-D9F0-4E22-9596-3B9F2A185A8C}" destId="{88B49C9F-FAFC-44FA-B4B2-5FE224E94F6F}" srcOrd="0" destOrd="0" presId="urn:microsoft.com/office/officeart/2005/8/layout/bList2"/>
    <dgm:cxn modelId="{78737C73-B495-4195-A165-1098EC6BC5C5}" type="presOf" srcId="{A0753AC2-53A0-4598-AEAA-8D5761482809}" destId="{59763B2C-9BA5-4DE5-8F94-1ABB1161F39D}" srcOrd="0" destOrd="2" presId="urn:microsoft.com/office/officeart/2005/8/layout/bList2"/>
    <dgm:cxn modelId="{70AD8256-5E28-4518-AE84-9AC533644B87}" type="presOf" srcId="{577F9A5F-4D15-4F41-A580-445386CDCB54}" destId="{CF1BDD4D-7F3D-4A2C-85D6-713D6125023E}" srcOrd="0" destOrd="5" presId="urn:microsoft.com/office/officeart/2005/8/layout/bList2"/>
    <dgm:cxn modelId="{1A56B37E-11BF-43E1-9D33-366F8146DC4F}" type="presOf" srcId="{4FBC224E-4EC9-489F-9F22-594D3F374E09}" destId="{01D769B8-4D5E-4A59-B7FA-DF7F63BE2BFD}" srcOrd="1" destOrd="0" presId="urn:microsoft.com/office/officeart/2005/8/layout/bList2"/>
    <dgm:cxn modelId="{FDFCB18A-3F40-4D56-8E27-AEB47993B973}" srcId="{BF5E9877-B2A8-45BE-B6D0-FFF9BBC1E867}" destId="{45725C16-8FD0-49FA-B3C2-4305BC318711}" srcOrd="2" destOrd="0" parTransId="{E456A2FB-4C6C-42DA-A922-3325AEE466A2}" sibTransId="{5B4888C5-CDF7-4344-B743-7949CBF701E0}"/>
    <dgm:cxn modelId="{1D209191-A71A-4143-B27F-C53C653B74E8}" srcId="{4FBC224E-4EC9-489F-9F22-594D3F374E09}" destId="{41592959-8BA7-4B5D-9272-B59325090CA1}" srcOrd="1" destOrd="0" parTransId="{3A2AD261-6DF9-4799-B18D-5A6A79084692}" sibTransId="{7DD7071A-5EED-4534-8272-192E49EA6228}"/>
    <dgm:cxn modelId="{1E486D9B-E9BB-424D-80B0-A79A29AA19A1}" type="presOf" srcId="{EAF9BF5D-3DE0-4780-B653-6F61BB0EB0BA}" destId="{C2DD6436-E4E1-405B-A1A8-DAF8A6C0008D}" srcOrd="0" destOrd="0" presId="urn:microsoft.com/office/officeart/2005/8/layout/bList2"/>
    <dgm:cxn modelId="{A5AA42A3-B892-4490-A1B1-D3BA11CD98F3}" type="presOf" srcId="{668B93AC-26FD-4BA7-8EA4-353A255CFA23}" destId="{CF1BDD4D-7F3D-4A2C-85D6-713D6125023E}" srcOrd="0" destOrd="0" presId="urn:microsoft.com/office/officeart/2005/8/layout/bList2"/>
    <dgm:cxn modelId="{5B59FDA5-3762-41DC-8D5E-DF026277241D}" type="presOf" srcId="{36C7B3CE-7F1E-4C2F-8788-04CA9A72CBE7}" destId="{08105044-8E09-49BC-8619-1A075193FC91}" srcOrd="1" destOrd="0" presId="urn:microsoft.com/office/officeart/2005/8/layout/bList2"/>
    <dgm:cxn modelId="{372CB5AC-F690-4963-8F0A-9EA2F862A57F}" type="presOf" srcId="{BF5E9877-B2A8-45BE-B6D0-FFF9BBC1E867}" destId="{BAE93D6D-6D06-422C-AE49-2E8D286DA019}" srcOrd="0" destOrd="0" presId="urn:microsoft.com/office/officeart/2005/8/layout/bList2"/>
    <dgm:cxn modelId="{03B94CAF-E760-4EEC-8224-0C9C094F445C}" type="presOf" srcId="{8593591A-0FC3-4CCE-9F83-7E1AFCF8EE55}" destId="{88B49C9F-FAFC-44FA-B4B2-5FE224E94F6F}" srcOrd="0" destOrd="3" presId="urn:microsoft.com/office/officeart/2005/8/layout/bList2"/>
    <dgm:cxn modelId="{E633B7B5-C656-4F03-9BB0-9C9D24A6F9C2}" type="presOf" srcId="{36C7B3CE-7F1E-4C2F-8788-04CA9A72CBE7}" destId="{39DB7E38-073B-406F-AB5D-F4C2D8F6D67E}" srcOrd="0" destOrd="0" presId="urn:microsoft.com/office/officeart/2005/8/layout/bList2"/>
    <dgm:cxn modelId="{F5215CB6-2580-4606-BE51-FB30298AEE24}" type="presOf" srcId="{83BD13C3-9BD4-40E3-871C-EFFFF38BA243}" destId="{88B49C9F-FAFC-44FA-B4B2-5FE224E94F6F}" srcOrd="0" destOrd="1" presId="urn:microsoft.com/office/officeart/2005/8/layout/bList2"/>
    <dgm:cxn modelId="{3F6308B7-03B3-4489-B7F4-B4A57F4B7107}" type="presOf" srcId="{41592959-8BA7-4B5D-9272-B59325090CA1}" destId="{59763B2C-9BA5-4DE5-8F94-1ABB1161F39D}" srcOrd="0" destOrd="1" presId="urn:microsoft.com/office/officeart/2005/8/layout/bList2"/>
    <dgm:cxn modelId="{8241E4BE-7D08-4F4D-B5FA-1814EC47941D}" type="presOf" srcId="{0B7E0EA1-CFC6-4E0F-ADAB-BC523E9DDA33}" destId="{CF1BDD4D-7F3D-4A2C-85D6-713D6125023E}" srcOrd="0" destOrd="3" presId="urn:microsoft.com/office/officeart/2005/8/layout/bList2"/>
    <dgm:cxn modelId="{90938EBF-ECBB-405B-9BE3-DA1729DF7572}" srcId="{BF5E9877-B2A8-45BE-B6D0-FFF9BBC1E867}" destId="{4517B67E-2190-4B19-A72C-EC1B74E0B8E0}" srcOrd="4" destOrd="0" parTransId="{13293692-4F3F-4730-B2FB-4FD3CFF60A16}" sibTransId="{99BCDCBF-6379-4D0B-BAD4-D4A033C6C372}"/>
    <dgm:cxn modelId="{0137D1C5-5EF6-4274-824A-54B0F60C2F57}" type="presOf" srcId="{9DD6EDCC-DA3E-4694-A686-F9D596EBBD74}" destId="{CF1BDD4D-7F3D-4A2C-85D6-713D6125023E}" srcOrd="0" destOrd="1" presId="urn:microsoft.com/office/officeart/2005/8/layout/bList2"/>
    <dgm:cxn modelId="{5FB4F1CB-9E5D-46E4-B1CE-EA77DFBC5A94}" type="presOf" srcId="{F80B8C93-15A4-487C-817B-84BD0E446DB0}" destId="{F6533316-C93F-4265-9972-6AA7DA074CC0}" srcOrd="0" destOrd="0" presId="urn:microsoft.com/office/officeart/2005/8/layout/bList2"/>
    <dgm:cxn modelId="{3A9957DD-22E3-40D7-AD41-EB7BDA616DC5}" srcId="{36C7B3CE-7F1E-4C2F-8788-04CA9A72CBE7}" destId="{668B93AC-26FD-4BA7-8EA4-353A255CFA23}" srcOrd="0" destOrd="0" parTransId="{DEE278D3-1ACE-49B9-9F4D-D9737B94FA5A}" sibTransId="{FE9B9FD4-087B-42CD-8568-205633766158}"/>
    <dgm:cxn modelId="{69C126F6-5097-415F-9400-AAFF04724DE8}" type="presOf" srcId="{6C2DDC22-500D-41E7-A19B-A70F408CA4C3}" destId="{9DDF5C03-07A7-4B84-BDF4-0B2F762BCC23}" srcOrd="0" destOrd="0" presId="urn:microsoft.com/office/officeart/2005/8/layout/bList2"/>
    <dgm:cxn modelId="{DFB3CBF6-00E4-4CBD-B6D8-72858144D457}" type="presOf" srcId="{03B214F3-8D8C-4947-B4D0-1AD240DD044D}" destId="{CF1BDD4D-7F3D-4A2C-85D6-713D6125023E}" srcOrd="0" destOrd="4" presId="urn:microsoft.com/office/officeart/2005/8/layout/bList2"/>
    <dgm:cxn modelId="{936D06F7-AAFD-4E46-8E37-1C0A4E1F1158}" srcId="{F80B8C93-15A4-487C-817B-84BD0E446DB0}" destId="{4FBC224E-4EC9-489F-9F22-594D3F374E09}" srcOrd="1" destOrd="0" parTransId="{568E6545-763F-433C-A561-88CBF98C4128}" sibTransId="{6C2DDC22-500D-41E7-A19B-A70F408CA4C3}"/>
    <dgm:cxn modelId="{0F76E6FC-3AB7-4BE4-8E65-E8FA0F279332}" srcId="{BF5E9877-B2A8-45BE-B6D0-FFF9BBC1E867}" destId="{8593591A-0FC3-4CCE-9F83-7E1AFCF8EE55}" srcOrd="3" destOrd="0" parTransId="{74421A0B-B7AF-4BC8-9885-C5D4DEA9CE7D}" sibTransId="{D4E69A0A-68CD-4D18-8C8D-8DB823CF79C1}"/>
    <dgm:cxn modelId="{7FD6B287-7BD6-415B-801F-A3A70967678B}" type="presParOf" srcId="{F6533316-C93F-4265-9972-6AA7DA074CC0}" destId="{C146C9BA-5E7B-4B96-9F8B-21FC4675D54E}" srcOrd="0" destOrd="0" presId="urn:microsoft.com/office/officeart/2005/8/layout/bList2"/>
    <dgm:cxn modelId="{E8F0457A-B5F4-4533-AC30-A8A214825DD5}" type="presParOf" srcId="{C146C9BA-5E7B-4B96-9F8B-21FC4675D54E}" destId="{88B49C9F-FAFC-44FA-B4B2-5FE224E94F6F}" srcOrd="0" destOrd="0" presId="urn:microsoft.com/office/officeart/2005/8/layout/bList2"/>
    <dgm:cxn modelId="{41A2A03A-99D5-4B1B-866F-3BE07AAB0C32}" type="presParOf" srcId="{C146C9BA-5E7B-4B96-9F8B-21FC4675D54E}" destId="{BAE93D6D-6D06-422C-AE49-2E8D286DA019}" srcOrd="1" destOrd="0" presId="urn:microsoft.com/office/officeart/2005/8/layout/bList2"/>
    <dgm:cxn modelId="{081DC216-0713-4FED-9DA5-A44FDE3FD514}" type="presParOf" srcId="{C146C9BA-5E7B-4B96-9F8B-21FC4675D54E}" destId="{1F4BF381-E881-47D1-9759-8DCF22F06A18}" srcOrd="2" destOrd="0" presId="urn:microsoft.com/office/officeart/2005/8/layout/bList2"/>
    <dgm:cxn modelId="{0DEF63BF-836E-4684-A795-9EEDD4D759D1}" type="presParOf" srcId="{C146C9BA-5E7B-4B96-9F8B-21FC4675D54E}" destId="{F155EFCA-F7A8-4C84-95D3-1F73C2946EEB}" srcOrd="3" destOrd="0" presId="urn:microsoft.com/office/officeart/2005/8/layout/bList2"/>
    <dgm:cxn modelId="{196C0802-BB60-4933-B189-C18ABF86FA0C}" type="presParOf" srcId="{F6533316-C93F-4265-9972-6AA7DA074CC0}" destId="{C2DD6436-E4E1-405B-A1A8-DAF8A6C0008D}" srcOrd="1" destOrd="0" presId="urn:microsoft.com/office/officeart/2005/8/layout/bList2"/>
    <dgm:cxn modelId="{BA2B9170-1F68-479E-8D7A-C9001FA1A649}" type="presParOf" srcId="{F6533316-C93F-4265-9972-6AA7DA074CC0}" destId="{22D09156-2F22-450F-B04C-9E3AE7CAD67D}" srcOrd="2" destOrd="0" presId="urn:microsoft.com/office/officeart/2005/8/layout/bList2"/>
    <dgm:cxn modelId="{15F482EA-E8FE-41A1-97F5-CC0BED676A71}" type="presParOf" srcId="{22D09156-2F22-450F-B04C-9E3AE7CAD67D}" destId="{59763B2C-9BA5-4DE5-8F94-1ABB1161F39D}" srcOrd="0" destOrd="0" presId="urn:microsoft.com/office/officeart/2005/8/layout/bList2"/>
    <dgm:cxn modelId="{D27C71FE-61D6-4D84-BE8C-FF0388FE7509}" type="presParOf" srcId="{22D09156-2F22-450F-B04C-9E3AE7CAD67D}" destId="{4F2CB7B0-4E33-4773-9223-1D640751FEA4}" srcOrd="1" destOrd="0" presId="urn:microsoft.com/office/officeart/2005/8/layout/bList2"/>
    <dgm:cxn modelId="{FB018C07-C6FB-4FD7-8536-5D827FBE570D}" type="presParOf" srcId="{22D09156-2F22-450F-B04C-9E3AE7CAD67D}" destId="{01D769B8-4D5E-4A59-B7FA-DF7F63BE2BFD}" srcOrd="2" destOrd="0" presId="urn:microsoft.com/office/officeart/2005/8/layout/bList2"/>
    <dgm:cxn modelId="{BBAE39B2-727C-4AAB-B8FF-BA7F863A0C0A}" type="presParOf" srcId="{22D09156-2F22-450F-B04C-9E3AE7CAD67D}" destId="{653ABD44-5CA2-48E8-8EBC-3D8C4878D3B8}" srcOrd="3" destOrd="0" presId="urn:microsoft.com/office/officeart/2005/8/layout/bList2"/>
    <dgm:cxn modelId="{2FA9B4D4-31F7-49E6-881D-5461ABF58F48}" type="presParOf" srcId="{F6533316-C93F-4265-9972-6AA7DA074CC0}" destId="{9DDF5C03-07A7-4B84-BDF4-0B2F762BCC23}" srcOrd="3" destOrd="0" presId="urn:microsoft.com/office/officeart/2005/8/layout/bList2"/>
    <dgm:cxn modelId="{3CA37A59-6034-455F-AEB1-B075971C0ACF}" type="presParOf" srcId="{F6533316-C93F-4265-9972-6AA7DA074CC0}" destId="{DA992855-7E85-487E-AABB-5B76A9393763}" srcOrd="4" destOrd="0" presId="urn:microsoft.com/office/officeart/2005/8/layout/bList2"/>
    <dgm:cxn modelId="{63CEFF42-1DDA-4DE7-BF2A-A3593BA9F1A6}" type="presParOf" srcId="{DA992855-7E85-487E-AABB-5B76A9393763}" destId="{CF1BDD4D-7F3D-4A2C-85D6-713D6125023E}" srcOrd="0" destOrd="0" presId="urn:microsoft.com/office/officeart/2005/8/layout/bList2"/>
    <dgm:cxn modelId="{C79E0426-D9CD-43A8-8AEE-6C3967B6929D}" type="presParOf" srcId="{DA992855-7E85-487E-AABB-5B76A9393763}" destId="{39DB7E38-073B-406F-AB5D-F4C2D8F6D67E}" srcOrd="1" destOrd="0" presId="urn:microsoft.com/office/officeart/2005/8/layout/bList2"/>
    <dgm:cxn modelId="{5DBE7E23-9722-4315-8D72-7F655610CF72}" type="presParOf" srcId="{DA992855-7E85-487E-AABB-5B76A9393763}" destId="{08105044-8E09-49BC-8619-1A075193FC91}" srcOrd="2" destOrd="0" presId="urn:microsoft.com/office/officeart/2005/8/layout/bList2"/>
    <dgm:cxn modelId="{F6272E74-E886-4678-9788-064F6E278B99}" type="presParOf" srcId="{DA992855-7E85-487E-AABB-5B76A9393763}" destId="{32BBCCFE-1C5D-431B-8A9A-1F5A076A3369}" srcOrd="3" destOrd="0" presId="urn:microsoft.com/office/officeart/2005/8/layout/bList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15125-C77F-474A-942E-BA481ADB29A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nl-NL"/>
        </a:p>
      </dgm:t>
    </dgm:pt>
    <dgm:pt modelId="{5CC55D1C-E86E-4606-AA29-F0051055D528}" type="pres">
      <dgm:prSet presAssocID="{02615125-C77F-474A-942E-BA481ADB29A2}" presName="diagram" presStyleCnt="0">
        <dgm:presLayoutVars>
          <dgm:dir/>
          <dgm:animLvl val="lvl"/>
          <dgm:resizeHandles val="exact"/>
        </dgm:presLayoutVars>
      </dgm:prSet>
      <dgm:spPr/>
    </dgm:pt>
  </dgm:ptLst>
  <dgm:cxnLst>
    <dgm:cxn modelId="{8B9D41AB-D749-40C1-8EBF-3D4620927BAB}" type="presOf" srcId="{02615125-C77F-474A-942E-BA481ADB29A2}" destId="{5CC55D1C-E86E-4606-AA29-F0051055D528}" srcOrd="0"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B8C93-15A4-487C-817B-84BD0E446DB0}" type="doc">
      <dgm:prSet loTypeId="urn:microsoft.com/office/officeart/2005/8/layout/bList2" loCatId="list" qsTypeId="urn:microsoft.com/office/officeart/2005/8/quickstyle/simple1" qsCatId="simple" csTypeId="urn:microsoft.com/office/officeart/2005/8/colors/accent2_3" csCatId="accent2" phldr="1"/>
      <dgm:spPr/>
      <dgm:t>
        <a:bodyPr/>
        <a:lstStyle/>
        <a:p>
          <a:endParaRPr lang="nl-NL"/>
        </a:p>
      </dgm:t>
    </dgm:pt>
    <dgm:pt modelId="{759FBD96-D9F0-4E22-9596-3B9F2A185A8C}">
      <dgm:prSet phldrT="[Tekst]" phldr="0" custT="1"/>
      <dgm:spPr/>
      <dgm: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u="none" dirty="0"/>
            <a:t>Kennis</a:t>
          </a:r>
          <a:r>
            <a:rPr lang="en-US" sz="3600" u="none" dirty="0"/>
            <a:t> </a:t>
          </a:r>
          <a:r>
            <a:rPr lang="en-US" sz="1800" u="none" dirty="0"/>
            <a:t>(</a:t>
          </a:r>
          <a:r>
            <a:rPr lang="en-US" sz="1800" u="none" dirty="0" err="1"/>
            <a:t>delen</a:t>
          </a:r>
          <a:r>
            <a:rPr lang="en-US" sz="1800" u="none" dirty="0"/>
            <a:t>)</a:t>
          </a:r>
          <a:endParaRPr lang="nl-NL" sz="1800" u="none" dirty="0"/>
        </a:p>
      </dgm:t>
    </dgm:pt>
    <dgm:pt modelId="{19C6A200-179C-4719-9140-5010248FCE57}" type="parTrans" cxnId="{CA6A2B64-761A-488D-86FC-BEB943EE0273}">
      <dgm:prSet/>
      <dgm:spPr/>
      <dgm:t>
        <a:bodyPr/>
        <a:lstStyle/>
        <a:p>
          <a:endParaRPr lang="nl-NL"/>
        </a:p>
      </dgm:t>
    </dgm:pt>
    <dgm:pt modelId="{D070CB5B-41FB-4F9B-9575-A9703789F444}" type="sibTrans" cxnId="{CA6A2B64-761A-488D-86FC-BEB943EE0273}">
      <dgm:prSet/>
      <dgm:spPr/>
      <dgm:t>
        <a:bodyPr/>
        <a:lstStyle/>
        <a:p>
          <a:endParaRPr lang="nl-NL"/>
        </a:p>
      </dgm:t>
    </dgm:pt>
    <dgm:pt modelId="{4FBC224E-4EC9-489F-9F22-594D3F374E09}">
      <dgm:prSet phldrT="[Tekst]" phldr="0" custT="1">
        <dgm:style>
          <a:lnRef idx="2">
            <a:schemeClr val="accent3">
              <a:shade val="15000"/>
            </a:schemeClr>
          </a:lnRef>
          <a:fillRef idx="1">
            <a:schemeClr val="accent3"/>
          </a:fillRef>
          <a:effectRef idx="0">
            <a:schemeClr val="accent3"/>
          </a:effectRef>
          <a:fontRef idx="minor">
            <a:schemeClr val="lt1"/>
          </a:fontRef>
        </dgm:style>
      </dgm:prSet>
      <dgm:spPr>
        <a:solidFill>
          <a:srgbClr val="92D050"/>
        </a:solidFill>
        <a:ln>
          <a:solidFill>
            <a:srgbClr val="92D050"/>
          </a:solidFill>
        </a:ln>
      </dgm:spPr>
      <dgm:t>
        <a:bodyPr/>
        <a:lstStyle/>
        <a:p>
          <a:r>
            <a:rPr lang="en-US" sz="4000" dirty="0" err="1"/>
            <a:t>Innovatie</a:t>
          </a:r>
          <a:r>
            <a:rPr lang="en-US" sz="1600" dirty="0"/>
            <a:t> </a:t>
          </a:r>
          <a:endParaRPr lang="nl-NL" sz="1600" dirty="0"/>
        </a:p>
      </dgm:t>
    </dgm:pt>
    <dgm:pt modelId="{568E6545-763F-433C-A561-88CBF98C4128}" type="parTrans" cxnId="{936D06F7-AAFD-4E46-8E37-1C0A4E1F1158}">
      <dgm:prSet/>
      <dgm:spPr/>
      <dgm:t>
        <a:bodyPr/>
        <a:lstStyle/>
        <a:p>
          <a:endParaRPr lang="nl-NL"/>
        </a:p>
      </dgm:t>
    </dgm:pt>
    <dgm:pt modelId="{6C2DDC22-500D-41E7-A19B-A70F408CA4C3}" type="sibTrans" cxnId="{936D06F7-AAFD-4E46-8E37-1C0A4E1F1158}">
      <dgm:prSet/>
      <dgm:spPr/>
      <dgm:t>
        <a:bodyPr/>
        <a:lstStyle/>
        <a:p>
          <a:endParaRPr lang="nl-NL"/>
        </a:p>
      </dgm:t>
    </dgm:pt>
    <dgm:pt modelId="{2800B255-F9DA-454F-9530-92C95080CB29}">
      <dgm:prSet phldrT="[Tekst]" phldr="0" custT="1"/>
      <dgm:spPr>
        <a:ln>
          <a:solidFill>
            <a:srgbClr val="92D050"/>
          </a:solidFill>
        </a:ln>
      </dgm:spPr>
      <dgm:t>
        <a:bodyPr/>
        <a:lstStyle/>
        <a:p>
          <a:pPr marL="228600" lvl="1" indent="0" algn="ctr" defTabSz="889000">
            <a:lnSpc>
              <a:spcPct val="90000"/>
            </a:lnSpc>
            <a:spcBef>
              <a:spcPct val="0"/>
            </a:spcBef>
            <a:spcAft>
              <a:spcPct val="15000"/>
            </a:spcAft>
            <a:buFont typeface="Arial" panose="020B0604020202020204" pitchFamily="34" charset="0"/>
            <a:buNone/>
          </a:pPr>
          <a:endParaRPr lang="nl-NL" sz="1200" b="0" dirty="0"/>
        </a:p>
      </dgm:t>
    </dgm:pt>
    <dgm:pt modelId="{172AACA7-51E4-4B1C-A46A-BC9960FFC572}" type="parTrans" cxnId="{58E8F26D-C83F-4BD8-A8C3-98A7E5C631B4}">
      <dgm:prSet/>
      <dgm:spPr/>
      <dgm:t>
        <a:bodyPr/>
        <a:lstStyle/>
        <a:p>
          <a:endParaRPr lang="nl-NL"/>
        </a:p>
      </dgm:t>
    </dgm:pt>
    <dgm:pt modelId="{0FD22947-BBA1-48CA-A161-D389F5C41E9E}" type="sibTrans" cxnId="{58E8F26D-C83F-4BD8-A8C3-98A7E5C631B4}">
      <dgm:prSet/>
      <dgm:spPr/>
      <dgm:t>
        <a:bodyPr/>
        <a:lstStyle/>
        <a:p>
          <a:endParaRPr lang="nl-NL"/>
        </a:p>
      </dgm:t>
    </dgm:pt>
    <dgm:pt modelId="{36C7B3CE-7F1E-4C2F-8788-04CA9A72CBE7}">
      <dgm:prSet phldrT="[Tekst]" phldr="0" custT="1"/>
      <dgm:spPr>
        <a:solidFill>
          <a:schemeClr val="accent1">
            <a:lumMod val="60000"/>
            <a:lumOff val="40000"/>
          </a:schemeClr>
        </a:solidFill>
        <a:ln>
          <a:solidFill>
            <a:schemeClr val="accent4"/>
          </a:solidFill>
        </a:ln>
      </dgm:spPr>
      <dgm:t>
        <a:bodyPr/>
        <a:lstStyle/>
        <a:p>
          <a:r>
            <a:rPr lang="en-US" sz="4000" dirty="0" err="1"/>
            <a:t>Netwerk</a:t>
          </a:r>
          <a:endParaRPr lang="nl-NL" sz="1100" dirty="0"/>
        </a:p>
      </dgm:t>
    </dgm:pt>
    <dgm:pt modelId="{3FAA6601-D266-4F31-9654-83907DDAF8EB}" type="parTrans" cxnId="{74DA4611-4E6A-4A8B-BBEF-057F9DC7C4F9}">
      <dgm:prSet/>
      <dgm:spPr/>
      <dgm:t>
        <a:bodyPr/>
        <a:lstStyle/>
        <a:p>
          <a:endParaRPr lang="nl-NL"/>
        </a:p>
      </dgm:t>
    </dgm:pt>
    <dgm:pt modelId="{AA7953D0-9A55-4E68-AE8A-982341441663}" type="sibTrans" cxnId="{74DA4611-4E6A-4A8B-BBEF-057F9DC7C4F9}">
      <dgm:prSet/>
      <dgm:spPr/>
      <dgm:t>
        <a:bodyPr/>
        <a:lstStyle/>
        <a:p>
          <a:endParaRPr lang="nl-NL"/>
        </a:p>
      </dgm:t>
    </dgm:pt>
    <dgm:pt modelId="{668B93AC-26FD-4BA7-8EA4-353A255CFA23}">
      <dgm:prSet phldrT="[Tekst]" phldr="0" custT="1"/>
      <dgm:spPr>
        <a:ln>
          <a:solidFill>
            <a:schemeClr val="accent4"/>
          </a:solidFill>
        </a:ln>
      </dgm:spPr>
      <dgm:t>
        <a:bodyPr/>
        <a:lstStyle/>
        <a:p>
          <a:pPr algn="ctr">
            <a:buNone/>
          </a:pPr>
          <a:r>
            <a:rPr lang="nl-NL" sz="2000" u="none" noProof="0" dirty="0">
              <a:solidFill>
                <a:schemeClr val="accent1"/>
              </a:solidFill>
            </a:rPr>
            <a:t>Bijeenkomsten, </a:t>
          </a:r>
          <a:r>
            <a:rPr lang="nl-NL" sz="2000" u="none" noProof="0" dirty="0" err="1">
              <a:solidFill>
                <a:schemeClr val="accent1"/>
              </a:solidFill>
            </a:rPr>
            <a:t>worldcafés</a:t>
          </a:r>
          <a:r>
            <a:rPr lang="nl-NL" sz="2000" u="none" noProof="0" dirty="0">
              <a:solidFill>
                <a:schemeClr val="accent1"/>
              </a:solidFill>
            </a:rPr>
            <a:t> &amp; werkbezoeken, </a:t>
          </a:r>
          <a:r>
            <a:rPr lang="nl-NL" sz="2000" u="none" noProof="0" dirty="0" err="1">
              <a:solidFill>
                <a:schemeClr val="accent1"/>
              </a:solidFill>
            </a:rPr>
            <a:t>CoP</a:t>
          </a:r>
          <a:r>
            <a:rPr lang="nl-NL" sz="2000" u="none" noProof="0" dirty="0">
              <a:solidFill>
                <a:schemeClr val="accent1"/>
              </a:solidFill>
            </a:rPr>
            <a:t> etc. </a:t>
          </a:r>
        </a:p>
      </dgm:t>
    </dgm:pt>
    <dgm:pt modelId="{DEE278D3-1ACE-49B9-9F4D-D9737B94FA5A}" type="parTrans" cxnId="{3A9957DD-22E3-40D7-AD41-EB7BDA616DC5}">
      <dgm:prSet/>
      <dgm:spPr/>
      <dgm:t>
        <a:bodyPr/>
        <a:lstStyle/>
        <a:p>
          <a:endParaRPr lang="nl-NL"/>
        </a:p>
      </dgm:t>
    </dgm:pt>
    <dgm:pt modelId="{FE9B9FD4-087B-42CD-8568-205633766158}" type="sibTrans" cxnId="{3A9957DD-22E3-40D7-AD41-EB7BDA616DC5}">
      <dgm:prSet/>
      <dgm:spPr/>
      <dgm:t>
        <a:bodyPr/>
        <a:lstStyle/>
        <a:p>
          <a:endParaRPr lang="nl-NL"/>
        </a:p>
      </dgm:t>
    </dgm:pt>
    <dgm:pt modelId="{83BD13C3-9BD4-40E3-871C-EFFFF38BA243}">
      <dgm:prSet phldrT="[Tekst]" phldr="0" custT="1"/>
      <dgm:spPr/>
      <dgm:t>
        <a:bodyPr/>
        <a:lstStyle/>
        <a:p>
          <a:pPr marL="228600" lvl="1" indent="0" algn="ctr" defTabSz="889000">
            <a:lnSpc>
              <a:spcPct val="90000"/>
            </a:lnSpc>
            <a:spcBef>
              <a:spcPct val="0"/>
            </a:spcBef>
            <a:spcAft>
              <a:spcPct val="15000"/>
            </a:spcAft>
            <a:buFont typeface="Arial" panose="020B0604020202020204" pitchFamily="34" charset="0"/>
            <a:buNone/>
          </a:pPr>
          <a:r>
            <a:rPr lang="nl-NL" sz="2000" noProof="0" dirty="0">
              <a:solidFill>
                <a:schemeClr val="accent1"/>
              </a:solidFill>
            </a:rPr>
            <a:t>Website</a:t>
          </a:r>
          <a:br>
            <a:rPr lang="nl-NL" sz="2000" noProof="0" dirty="0">
              <a:solidFill>
                <a:schemeClr val="accent1"/>
              </a:solidFill>
            </a:rPr>
          </a:br>
          <a:r>
            <a:rPr lang="nl-NL" sz="2000" noProof="0" dirty="0">
              <a:solidFill>
                <a:schemeClr val="accent2"/>
              </a:solidFill>
            </a:rPr>
            <a:t> </a:t>
          </a:r>
          <a:r>
            <a:rPr lang="nl-NL" sz="2000" noProof="0"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bodemrichtlijn.nl</a:t>
          </a:r>
          <a:br>
            <a:rPr lang="nl-NL" sz="2000" noProof="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br>
          <a:endParaRPr lang="nl-NL" sz="1200" b="0" noProof="0" dirty="0">
            <a:solidFill>
              <a:schemeClr val="accent1"/>
            </a:solidFill>
          </a:endParaRPr>
        </a:p>
        <a:p>
          <a:pPr algn="ctr"/>
          <a:r>
            <a:rPr lang="nl-NL" sz="2000" noProof="0" dirty="0">
              <a:solidFill>
                <a:schemeClr val="accent1"/>
              </a:solidFill>
            </a:rPr>
            <a:t>Voortgangsbrief aan  Ministerie van I&amp;W en staatssecretaris </a:t>
          </a:r>
        </a:p>
      </dgm:t>
    </dgm:pt>
    <dgm:pt modelId="{0BBB1A50-DC38-491D-963F-60CF1DEDA74F}" type="parTrans" cxnId="{7AEEA10A-F714-43A9-9760-B42A82266DE9}">
      <dgm:prSet/>
      <dgm:spPr/>
      <dgm:t>
        <a:bodyPr/>
        <a:lstStyle/>
        <a:p>
          <a:endParaRPr lang="nl-NL"/>
        </a:p>
      </dgm:t>
    </dgm:pt>
    <dgm:pt modelId="{3E972246-D881-4026-9944-624AA5B7FDFC}" type="sibTrans" cxnId="{7AEEA10A-F714-43A9-9760-B42A82266DE9}">
      <dgm:prSet/>
      <dgm:spPr/>
      <dgm:t>
        <a:bodyPr/>
        <a:lstStyle/>
        <a:p>
          <a:endParaRPr lang="nl-NL"/>
        </a:p>
      </dgm:t>
    </dgm:pt>
    <dgm:pt modelId="{96127AB8-3471-400D-8CD9-1B94014F0628}">
      <dgm:prSet phldrT="[Tekst]" phldr="0" custT="1"/>
      <dgm:spPr>
        <a:ln>
          <a:solidFill>
            <a:srgbClr val="92D050"/>
          </a:solidFill>
        </a:ln>
      </dgm:spPr>
      <dgm: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br>
            <a:rPr lang="nl-NL" sz="2000" noProof="0" dirty="0"/>
          </a:br>
          <a:r>
            <a:rPr lang="nl-NL" sz="2000" noProof="0" dirty="0">
              <a:solidFill>
                <a:schemeClr val="accent1"/>
              </a:solidFill>
            </a:rPr>
            <a:t>K</a:t>
          </a:r>
          <a:r>
            <a:rPr lang="nl-NL" sz="2000" u="none" noProof="0" dirty="0">
              <a:solidFill>
                <a:schemeClr val="accent1"/>
              </a:solidFill>
            </a:rPr>
            <a:t>ennis- en innovatieagenda met als doel een effectieve en efficiënte sanering van hotspots   </a:t>
          </a:r>
          <a:br>
            <a:rPr lang="nl-NL" sz="2000" u="sng" noProof="0" dirty="0">
              <a:solidFill>
                <a:schemeClr val="accent1"/>
              </a:solidFill>
            </a:rPr>
          </a:br>
          <a:endParaRPr lang="nl-NL" sz="2000" u="sng" noProof="0" dirty="0">
            <a:solidFill>
              <a:schemeClr val="accent1"/>
            </a:solidFill>
          </a:endParaRPr>
        </a:p>
        <a:p>
          <a:pPr algn="ctr">
            <a:buFont typeface="Arial" panose="020B0604020202020204" pitchFamily="34" charset="0"/>
            <a:buNone/>
          </a:pPr>
          <a:endParaRPr lang="nl-NL" sz="1200" b="0" dirty="0"/>
        </a:p>
      </dgm:t>
    </dgm:pt>
    <dgm:pt modelId="{2489AA6A-4CAB-4AE2-8280-02EADEF8CFAE}" type="parTrans" cxnId="{400513F5-66A0-4F26-B98B-F24131FFEE88}">
      <dgm:prSet/>
      <dgm:spPr/>
      <dgm:t>
        <a:bodyPr/>
        <a:lstStyle/>
        <a:p>
          <a:endParaRPr lang="nl-NL"/>
        </a:p>
      </dgm:t>
    </dgm:pt>
    <dgm:pt modelId="{B17794A5-FEAF-4BA2-A7A1-0EFE249006BE}" type="sibTrans" cxnId="{400513F5-66A0-4F26-B98B-F24131FFEE88}">
      <dgm:prSet/>
      <dgm:spPr/>
      <dgm:t>
        <a:bodyPr/>
        <a:lstStyle/>
        <a:p>
          <a:endParaRPr lang="nl-NL"/>
        </a:p>
      </dgm:t>
    </dgm:pt>
    <dgm:pt modelId="{A959DDCC-BE85-447B-80E3-8C918E17F3E1}">
      <dgm:prSet phldrT="[Tekst]" phldr="0" custT="1"/>
      <dgm:spPr>
        <a:ln>
          <a:solidFill>
            <a:schemeClr val="accent4"/>
          </a:solidFill>
        </a:ln>
      </dgm:spPr>
      <dgm:t>
        <a:bodyPr/>
        <a:lstStyle/>
        <a:p>
          <a:pPr algn="ctr">
            <a:buNone/>
          </a:pPr>
          <a:endParaRPr lang="nl-NL" sz="2000" u="none" noProof="0" dirty="0">
            <a:solidFill>
              <a:schemeClr val="accent1"/>
            </a:solidFill>
          </a:endParaRPr>
        </a:p>
      </dgm:t>
    </dgm:pt>
    <dgm:pt modelId="{C5194F14-DC1D-444B-88BD-ADEDF511D495}" type="parTrans" cxnId="{06E640BF-24EC-4C7F-BDA3-2C4AFF99D3CE}">
      <dgm:prSet/>
      <dgm:spPr/>
      <dgm:t>
        <a:bodyPr/>
        <a:lstStyle/>
        <a:p>
          <a:endParaRPr lang="nl-NL"/>
        </a:p>
      </dgm:t>
    </dgm:pt>
    <dgm:pt modelId="{4C684834-D4B9-4837-8303-0C89054A770E}" type="sibTrans" cxnId="{06E640BF-24EC-4C7F-BDA3-2C4AFF99D3CE}">
      <dgm:prSet/>
      <dgm:spPr/>
      <dgm:t>
        <a:bodyPr/>
        <a:lstStyle/>
        <a:p>
          <a:endParaRPr lang="nl-NL"/>
        </a:p>
      </dgm:t>
    </dgm:pt>
    <dgm:pt modelId="{91119D11-B2C7-4F27-93E0-1B5C42B07708}">
      <dgm:prSet phldrT="[Tekst]" phldr="0" custT="1"/>
      <dgm:spPr>
        <a:ln>
          <a:solidFill>
            <a:schemeClr val="accent4"/>
          </a:solidFill>
        </a:ln>
      </dgm:spPr>
      <dgm:t>
        <a:bodyPr/>
        <a:lstStyle/>
        <a:p>
          <a:pPr algn="ctr">
            <a:buNone/>
          </a:pPr>
          <a:r>
            <a:rPr lang="nl-NL" sz="2000" u="none" noProof="0" dirty="0">
              <a:solidFill>
                <a:schemeClr val="accent1"/>
              </a:solidFill>
            </a:rPr>
            <a:t>Bedrijfsleven</a:t>
          </a:r>
        </a:p>
      </dgm:t>
    </dgm:pt>
    <dgm:pt modelId="{E5736F20-A1AF-4AC8-842F-F30ADBC01795}" type="parTrans" cxnId="{97C59897-071E-4AFA-9F2C-E57779D71E66}">
      <dgm:prSet/>
      <dgm:spPr/>
      <dgm:t>
        <a:bodyPr/>
        <a:lstStyle/>
        <a:p>
          <a:endParaRPr lang="nl-NL"/>
        </a:p>
      </dgm:t>
    </dgm:pt>
    <dgm:pt modelId="{05D35C8C-1BF9-4421-BF39-51110ED76A95}" type="sibTrans" cxnId="{97C59897-071E-4AFA-9F2C-E57779D71E66}">
      <dgm:prSet/>
      <dgm:spPr/>
      <dgm:t>
        <a:bodyPr/>
        <a:lstStyle/>
        <a:p>
          <a:endParaRPr lang="nl-NL"/>
        </a:p>
      </dgm:t>
    </dgm:pt>
    <dgm:pt modelId="{3FFD9597-7324-4045-9466-DE122A1732FA}">
      <dgm:prSet phldrT="[Tekst]" phldr="0" custT="1"/>
      <dgm:spPr>
        <a:ln>
          <a:solidFill>
            <a:schemeClr val="accent4"/>
          </a:solidFill>
        </a:ln>
      </dgm:spPr>
      <dgm:t>
        <a:bodyPr/>
        <a:lstStyle/>
        <a:p>
          <a:pPr algn="ctr">
            <a:buNone/>
          </a:pPr>
          <a:r>
            <a:rPr lang="nl-NL" sz="2000" u="none" noProof="0" dirty="0">
              <a:solidFill>
                <a:schemeClr val="accent1"/>
              </a:solidFill>
            </a:rPr>
            <a:t>Overheden</a:t>
          </a:r>
        </a:p>
      </dgm:t>
    </dgm:pt>
    <dgm:pt modelId="{7ACCB989-3524-4645-AFB8-4D8520B35E2D}" type="parTrans" cxnId="{402F8C1C-B61C-48FA-8256-2A6021310444}">
      <dgm:prSet/>
      <dgm:spPr/>
      <dgm:t>
        <a:bodyPr/>
        <a:lstStyle/>
        <a:p>
          <a:endParaRPr lang="nl-NL"/>
        </a:p>
      </dgm:t>
    </dgm:pt>
    <dgm:pt modelId="{95671055-004A-4468-8649-5B61EB9B0232}" type="sibTrans" cxnId="{402F8C1C-B61C-48FA-8256-2A6021310444}">
      <dgm:prSet/>
      <dgm:spPr/>
      <dgm:t>
        <a:bodyPr/>
        <a:lstStyle/>
        <a:p>
          <a:endParaRPr lang="nl-NL"/>
        </a:p>
      </dgm:t>
    </dgm:pt>
    <dgm:pt modelId="{9172D8D7-9A42-406F-9D92-81BB8796011A}">
      <dgm:prSet phldrT="[Tekst]" phldr="0" custT="1"/>
      <dgm:spPr>
        <a:ln>
          <a:solidFill>
            <a:schemeClr val="accent4"/>
          </a:solidFill>
        </a:ln>
      </dgm:spPr>
      <dgm:t>
        <a:bodyPr/>
        <a:lstStyle/>
        <a:p>
          <a:pPr algn="ctr">
            <a:buNone/>
          </a:pPr>
          <a:r>
            <a:rPr lang="nl-NL" sz="2000" u="none" noProof="0" dirty="0">
              <a:solidFill>
                <a:schemeClr val="accent1"/>
              </a:solidFill>
            </a:rPr>
            <a:t>Maatschappelijke organisaties </a:t>
          </a:r>
        </a:p>
      </dgm:t>
    </dgm:pt>
    <dgm:pt modelId="{0599DEDD-5DC2-4617-85E7-6206A2C37EFD}" type="parTrans" cxnId="{0FF6B02F-8159-47C3-A3D2-61A2F719A280}">
      <dgm:prSet/>
      <dgm:spPr/>
      <dgm:t>
        <a:bodyPr/>
        <a:lstStyle/>
        <a:p>
          <a:endParaRPr lang="nl-NL"/>
        </a:p>
      </dgm:t>
    </dgm:pt>
    <dgm:pt modelId="{C72B0B60-B1F5-4A22-827F-D29BC412134C}" type="sibTrans" cxnId="{0FF6B02F-8159-47C3-A3D2-61A2F719A280}">
      <dgm:prSet/>
      <dgm:spPr/>
      <dgm:t>
        <a:bodyPr/>
        <a:lstStyle/>
        <a:p>
          <a:endParaRPr lang="nl-NL"/>
        </a:p>
      </dgm:t>
    </dgm:pt>
    <dgm:pt modelId="{868A462B-82C1-4297-8A47-5F30EBB911FA}">
      <dgm:prSet phldrT="[Tekst]" phldr="0" custT="1"/>
      <dgm:spPr>
        <a:ln>
          <a:solidFill>
            <a:schemeClr val="accent4"/>
          </a:solidFill>
        </a:ln>
      </dgm:spPr>
      <dgm:t>
        <a:bodyPr/>
        <a:lstStyle/>
        <a:p>
          <a:pPr algn="ctr">
            <a:buNone/>
          </a:pPr>
          <a:endParaRPr lang="nl-NL" sz="2000" u="none" dirty="0"/>
        </a:p>
      </dgm:t>
    </dgm:pt>
    <dgm:pt modelId="{8B7AA3C8-35D1-4D86-8463-96A8C8E0A72E}" type="parTrans" cxnId="{73173C36-6FD1-44B7-AF96-F4ADF5EEE94F}">
      <dgm:prSet/>
      <dgm:spPr/>
      <dgm:t>
        <a:bodyPr/>
        <a:lstStyle/>
        <a:p>
          <a:endParaRPr lang="nl-NL"/>
        </a:p>
      </dgm:t>
    </dgm:pt>
    <dgm:pt modelId="{AA7DAFAF-3591-48DD-90FE-8814A5897C6C}" type="sibTrans" cxnId="{73173C36-6FD1-44B7-AF96-F4ADF5EEE94F}">
      <dgm:prSet/>
      <dgm:spPr/>
      <dgm:t>
        <a:bodyPr/>
        <a:lstStyle/>
        <a:p>
          <a:endParaRPr lang="nl-NL"/>
        </a:p>
      </dgm:t>
    </dgm:pt>
    <dgm:pt modelId="{3F9B3D07-C26D-4210-B5B4-00C09EEA786A}">
      <dgm:prSet phldrT="[Tekst]" phldr="0" custT="1"/>
      <dgm:spPr>
        <a:ln>
          <a:solidFill>
            <a:schemeClr val="accent4"/>
          </a:solidFill>
        </a:ln>
      </dgm:spPr>
      <dgm:t>
        <a:bodyPr/>
        <a:lstStyle/>
        <a:p>
          <a:pPr algn="ctr">
            <a:buNone/>
          </a:pPr>
          <a:r>
            <a:rPr lang="nl-NL" sz="2000" u="none" noProof="0" dirty="0">
              <a:solidFill>
                <a:schemeClr val="accent1"/>
              </a:solidFill>
            </a:rPr>
            <a:t>Kennisinstituten  </a:t>
          </a:r>
        </a:p>
      </dgm:t>
    </dgm:pt>
    <dgm:pt modelId="{FC55AD7B-3675-48D2-9FA9-642B5F18E2B8}" type="parTrans" cxnId="{7CCFE4DD-4269-4DED-990B-BA9B738C7B54}">
      <dgm:prSet/>
      <dgm:spPr/>
      <dgm:t>
        <a:bodyPr/>
        <a:lstStyle/>
        <a:p>
          <a:endParaRPr lang="nl-NL"/>
        </a:p>
      </dgm:t>
    </dgm:pt>
    <dgm:pt modelId="{DD342680-D5E3-49DE-BA72-015CA7692F77}" type="sibTrans" cxnId="{7CCFE4DD-4269-4DED-990B-BA9B738C7B54}">
      <dgm:prSet/>
      <dgm:spPr/>
      <dgm:t>
        <a:bodyPr/>
        <a:lstStyle/>
        <a:p>
          <a:endParaRPr lang="nl-NL"/>
        </a:p>
      </dgm:t>
    </dgm:pt>
    <dgm:pt modelId="{F6533316-C93F-4265-9972-6AA7DA074CC0}" type="pres">
      <dgm:prSet presAssocID="{F80B8C93-15A4-487C-817B-84BD0E446DB0}" presName="diagram" presStyleCnt="0">
        <dgm:presLayoutVars>
          <dgm:dir/>
          <dgm:animLvl val="lvl"/>
          <dgm:resizeHandles val="exact"/>
        </dgm:presLayoutVars>
      </dgm:prSet>
      <dgm:spPr/>
    </dgm:pt>
    <dgm:pt modelId="{9118EA72-1CE9-4DAA-9416-59C719BC4DF8}" type="pres">
      <dgm:prSet presAssocID="{759FBD96-D9F0-4E22-9596-3B9F2A185A8C}" presName="compNode" presStyleCnt="0"/>
      <dgm:spPr/>
    </dgm:pt>
    <dgm:pt modelId="{3699BD2A-88D4-42AD-826A-3856AE498400}" type="pres">
      <dgm:prSet presAssocID="{759FBD96-D9F0-4E22-9596-3B9F2A185A8C}" presName="childRect" presStyleLbl="bgAcc1" presStyleIdx="0" presStyleCnt="3">
        <dgm:presLayoutVars>
          <dgm:bulletEnabled val="1"/>
        </dgm:presLayoutVars>
      </dgm:prSet>
      <dgm:spPr/>
    </dgm:pt>
    <dgm:pt modelId="{56172D4A-925C-47F0-9C8C-12CBD5B09295}" type="pres">
      <dgm:prSet presAssocID="{759FBD96-D9F0-4E22-9596-3B9F2A185A8C}" presName="parentText" presStyleLbl="node1" presStyleIdx="0" presStyleCnt="0">
        <dgm:presLayoutVars>
          <dgm:chMax val="0"/>
          <dgm:bulletEnabled val="1"/>
        </dgm:presLayoutVars>
      </dgm:prSet>
      <dgm:spPr/>
    </dgm:pt>
    <dgm:pt modelId="{87F0A193-2E9C-4075-ABF5-461C46EB2831}" type="pres">
      <dgm:prSet presAssocID="{759FBD96-D9F0-4E22-9596-3B9F2A185A8C}" presName="parentRect" presStyleLbl="alignNode1" presStyleIdx="0" presStyleCnt="3"/>
      <dgm:spPr/>
    </dgm:pt>
    <dgm:pt modelId="{91DCC09C-EF9A-4B02-AAF1-CEDB9C1454B0}" type="pres">
      <dgm:prSet presAssocID="{759FBD96-D9F0-4E22-9596-3B9F2A185A8C}" presName="adorn" presStyleLbl="fgAccFollowNode1" presStyleIdx="0" presStyleCnt="3"/>
      <dgm:spPr>
        <a:blipFill>
          <a:blip xmlns:r="http://schemas.openxmlformats.org/officeDocument/2006/relationships" r:embed="rId2"/>
          <a:srcRect/>
          <a:stretch>
            <a:fillRect l="-25000" r="-25000"/>
          </a:stretch>
        </a:blipFill>
      </dgm:spPr>
    </dgm:pt>
    <dgm:pt modelId="{77AAC6ED-DA5F-4A3A-964A-D6C71391A951}" type="pres">
      <dgm:prSet presAssocID="{D070CB5B-41FB-4F9B-9575-A9703789F444}" presName="sibTrans" presStyleLbl="sibTrans2D1" presStyleIdx="0" presStyleCnt="0"/>
      <dgm:spPr/>
    </dgm:pt>
    <dgm:pt modelId="{22D09156-2F22-450F-B04C-9E3AE7CAD67D}" type="pres">
      <dgm:prSet presAssocID="{4FBC224E-4EC9-489F-9F22-594D3F374E09}" presName="compNode" presStyleCnt="0"/>
      <dgm:spPr/>
    </dgm:pt>
    <dgm:pt modelId="{59763B2C-9BA5-4DE5-8F94-1ABB1161F39D}" type="pres">
      <dgm:prSet presAssocID="{4FBC224E-4EC9-489F-9F22-594D3F374E09}" presName="childRect" presStyleLbl="bgAcc1" presStyleIdx="1" presStyleCnt="3" custLinFactNeighborX="0">
        <dgm:presLayoutVars>
          <dgm:bulletEnabled val="1"/>
        </dgm:presLayoutVars>
      </dgm:prSet>
      <dgm:spPr/>
    </dgm:pt>
    <dgm:pt modelId="{4F2CB7B0-4E33-4773-9223-1D640751FEA4}" type="pres">
      <dgm:prSet presAssocID="{4FBC224E-4EC9-489F-9F22-594D3F374E09}" presName="parentText" presStyleLbl="node1" presStyleIdx="0" presStyleCnt="0">
        <dgm:presLayoutVars>
          <dgm:chMax val="0"/>
          <dgm:bulletEnabled val="1"/>
        </dgm:presLayoutVars>
      </dgm:prSet>
      <dgm:spPr/>
    </dgm:pt>
    <dgm:pt modelId="{01D769B8-4D5E-4A59-B7FA-DF7F63BE2BFD}" type="pres">
      <dgm:prSet presAssocID="{4FBC224E-4EC9-489F-9F22-594D3F374E09}" presName="parentRect" presStyleLbl="alignNode1" presStyleIdx="1" presStyleCnt="3" custLinFactNeighborX="151" custLinFactNeighborY="551"/>
      <dgm:spPr/>
    </dgm:pt>
    <dgm:pt modelId="{653ABD44-5CA2-48E8-8EBC-3D8C4878D3B8}" type="pres">
      <dgm:prSet presAssocID="{4FBC224E-4EC9-489F-9F22-594D3F374E09}" presName="adorn" presStyleLbl="fgAccFollowNode1" presStyleIdx="1" presStyleCnt="3"/>
      <dgm:spPr>
        <a:blipFill>
          <a:blip xmlns:r="http://schemas.openxmlformats.org/officeDocument/2006/relationships" r:embed="rId3"/>
          <a:srcRect/>
          <a:stretch>
            <a:fillRect l="-8000" r="-8000"/>
          </a:stretch>
        </a:blipFill>
      </dgm:spPr>
    </dgm:pt>
    <dgm:pt modelId="{9DDF5C03-07A7-4B84-BDF4-0B2F762BCC23}" type="pres">
      <dgm:prSet presAssocID="{6C2DDC22-500D-41E7-A19B-A70F408CA4C3}" presName="sibTrans" presStyleLbl="sibTrans2D1" presStyleIdx="0" presStyleCnt="0"/>
      <dgm:spPr/>
    </dgm:pt>
    <dgm:pt modelId="{DA992855-7E85-487E-AABB-5B76A9393763}" type="pres">
      <dgm:prSet presAssocID="{36C7B3CE-7F1E-4C2F-8788-04CA9A72CBE7}" presName="compNode" presStyleCnt="0"/>
      <dgm:spPr/>
    </dgm:pt>
    <dgm:pt modelId="{CF1BDD4D-7F3D-4A2C-85D6-713D6125023E}" type="pres">
      <dgm:prSet presAssocID="{36C7B3CE-7F1E-4C2F-8788-04CA9A72CBE7}" presName="childRect" presStyleLbl="bgAcc1" presStyleIdx="2" presStyleCnt="3" custLinFactNeighborY="359">
        <dgm:presLayoutVars>
          <dgm:bulletEnabled val="1"/>
        </dgm:presLayoutVars>
      </dgm:prSet>
      <dgm:spPr/>
    </dgm:pt>
    <dgm:pt modelId="{39DB7E38-073B-406F-AB5D-F4C2D8F6D67E}" type="pres">
      <dgm:prSet presAssocID="{36C7B3CE-7F1E-4C2F-8788-04CA9A72CBE7}" presName="parentText" presStyleLbl="node1" presStyleIdx="0" presStyleCnt="0">
        <dgm:presLayoutVars>
          <dgm:chMax val="0"/>
          <dgm:bulletEnabled val="1"/>
        </dgm:presLayoutVars>
      </dgm:prSet>
      <dgm:spPr/>
    </dgm:pt>
    <dgm:pt modelId="{08105044-8E09-49BC-8619-1A075193FC91}" type="pres">
      <dgm:prSet presAssocID="{36C7B3CE-7F1E-4C2F-8788-04CA9A72CBE7}" presName="parentRect" presStyleLbl="alignNode1" presStyleIdx="2" presStyleCnt="3"/>
      <dgm:spPr/>
    </dgm:pt>
    <dgm:pt modelId="{32BBCCFE-1C5D-431B-8A9A-1F5A076A3369}" type="pres">
      <dgm:prSet presAssocID="{36C7B3CE-7F1E-4C2F-8788-04CA9A72CBE7}" presName="adorn" presStyleLbl="fgAccFollowNode1" presStyleIdx="2" presStyleCnt="3"/>
      <dgm:spPr>
        <a:blipFill>
          <a:blip xmlns:r="http://schemas.openxmlformats.org/officeDocument/2006/relationships" r:embed="rId4"/>
          <a:srcRect/>
          <a:stretch>
            <a:fillRect l="-37000" r="-37000"/>
          </a:stretch>
        </a:blipFill>
      </dgm:spPr>
    </dgm:pt>
  </dgm:ptLst>
  <dgm:cxnLst>
    <dgm:cxn modelId="{7AEEA10A-F714-43A9-9760-B42A82266DE9}" srcId="{759FBD96-D9F0-4E22-9596-3B9F2A185A8C}" destId="{83BD13C3-9BD4-40E3-871C-EFFFF38BA243}" srcOrd="0" destOrd="0" parTransId="{0BBB1A50-DC38-491D-963F-60CF1DEDA74F}" sibTransId="{3E972246-D881-4026-9944-624AA5B7FDFC}"/>
    <dgm:cxn modelId="{74DA4611-4E6A-4A8B-BBEF-057F9DC7C4F9}" srcId="{F80B8C93-15A4-487C-817B-84BD0E446DB0}" destId="{36C7B3CE-7F1E-4C2F-8788-04CA9A72CBE7}" srcOrd="2" destOrd="0" parTransId="{3FAA6601-D266-4F31-9654-83907DDAF8EB}" sibTransId="{AA7953D0-9A55-4E68-AE8A-982341441663}"/>
    <dgm:cxn modelId="{402F8C1C-B61C-48FA-8256-2A6021310444}" srcId="{36C7B3CE-7F1E-4C2F-8788-04CA9A72CBE7}" destId="{3FFD9597-7324-4045-9466-DE122A1732FA}" srcOrd="4" destOrd="0" parTransId="{7ACCB989-3524-4645-AFB8-4D8520B35E2D}" sibTransId="{95671055-004A-4468-8649-5B61EB9B0232}"/>
    <dgm:cxn modelId="{72E6A021-689A-4AA5-A957-1FC8A3423F36}" type="presOf" srcId="{4FBC224E-4EC9-489F-9F22-594D3F374E09}" destId="{4F2CB7B0-4E33-4773-9223-1D640751FEA4}" srcOrd="0" destOrd="0" presId="urn:microsoft.com/office/officeart/2005/8/layout/bList2"/>
    <dgm:cxn modelId="{8959BD26-4030-4CCD-A8CF-FDA000EE27E0}" type="presOf" srcId="{759FBD96-D9F0-4E22-9596-3B9F2A185A8C}" destId="{56172D4A-925C-47F0-9C8C-12CBD5B09295}" srcOrd="0" destOrd="0" presId="urn:microsoft.com/office/officeart/2005/8/layout/bList2"/>
    <dgm:cxn modelId="{0FF6B02F-8159-47C3-A3D2-61A2F719A280}" srcId="{36C7B3CE-7F1E-4C2F-8788-04CA9A72CBE7}" destId="{9172D8D7-9A42-406F-9D92-81BB8796011A}" srcOrd="5" destOrd="0" parTransId="{0599DEDD-5DC2-4617-85E7-6206A2C37EFD}" sibTransId="{C72B0B60-B1F5-4A22-827F-D29BC412134C}"/>
    <dgm:cxn modelId="{73173C36-6FD1-44B7-AF96-F4ADF5EEE94F}" srcId="{36C7B3CE-7F1E-4C2F-8788-04CA9A72CBE7}" destId="{868A462B-82C1-4297-8A47-5F30EBB911FA}" srcOrd="6" destOrd="0" parTransId="{8B7AA3C8-35D1-4D86-8463-96A8C8E0A72E}" sibTransId="{AA7DAFAF-3591-48DD-90FE-8814A5897C6C}"/>
    <dgm:cxn modelId="{CA6A2B64-761A-488D-86FC-BEB943EE0273}" srcId="{F80B8C93-15A4-487C-817B-84BD0E446DB0}" destId="{759FBD96-D9F0-4E22-9596-3B9F2A185A8C}" srcOrd="0" destOrd="0" parTransId="{19C6A200-179C-4719-9140-5010248FCE57}" sibTransId="{D070CB5B-41FB-4F9B-9575-A9703789F444}"/>
    <dgm:cxn modelId="{17047044-E3FA-4F12-B770-864AA1032611}" type="presOf" srcId="{D070CB5B-41FB-4F9B-9575-A9703789F444}" destId="{77AAC6ED-DA5F-4A3A-964A-D6C71391A951}" srcOrd="0" destOrd="0" presId="urn:microsoft.com/office/officeart/2005/8/layout/bList2"/>
    <dgm:cxn modelId="{E6270567-4218-4ADA-9CC5-81924AD4A016}" type="presOf" srcId="{2800B255-F9DA-454F-9530-92C95080CB29}" destId="{59763B2C-9BA5-4DE5-8F94-1ABB1161F39D}" srcOrd="0" destOrd="0" presId="urn:microsoft.com/office/officeart/2005/8/layout/bList2"/>
    <dgm:cxn modelId="{254AE769-C1E6-404D-9C4F-70015554AB6C}" type="presOf" srcId="{96127AB8-3471-400D-8CD9-1B94014F0628}" destId="{59763B2C-9BA5-4DE5-8F94-1ABB1161F39D}" srcOrd="0" destOrd="1" presId="urn:microsoft.com/office/officeart/2005/8/layout/bList2"/>
    <dgm:cxn modelId="{FAFD546B-A099-4C6F-B8B5-4F053124A9CD}" type="presOf" srcId="{83BD13C3-9BD4-40E3-871C-EFFFF38BA243}" destId="{3699BD2A-88D4-42AD-826A-3856AE498400}" srcOrd="0" destOrd="0" presId="urn:microsoft.com/office/officeart/2005/8/layout/bList2"/>
    <dgm:cxn modelId="{58E8F26D-C83F-4BD8-A8C3-98A7E5C631B4}" srcId="{4FBC224E-4EC9-489F-9F22-594D3F374E09}" destId="{2800B255-F9DA-454F-9530-92C95080CB29}" srcOrd="0" destOrd="0" parTransId="{172AACA7-51E4-4B1C-A46A-BC9960FFC572}" sibTransId="{0FD22947-BBA1-48CA-A161-D389F5C41E9E}"/>
    <dgm:cxn modelId="{F9053254-3205-4005-BAC8-20BDBEAC6257}" type="presOf" srcId="{3F9B3D07-C26D-4210-B5B4-00C09EEA786A}" destId="{CF1BDD4D-7F3D-4A2C-85D6-713D6125023E}" srcOrd="0" destOrd="3" presId="urn:microsoft.com/office/officeart/2005/8/layout/bList2"/>
    <dgm:cxn modelId="{71104776-1102-44A4-93C8-975929D9D545}" type="presOf" srcId="{868A462B-82C1-4297-8A47-5F30EBB911FA}" destId="{CF1BDD4D-7F3D-4A2C-85D6-713D6125023E}" srcOrd="0" destOrd="6" presId="urn:microsoft.com/office/officeart/2005/8/layout/bList2"/>
    <dgm:cxn modelId="{F7146A78-1703-4AC4-8468-4BCDE239DB01}" type="presOf" srcId="{9172D8D7-9A42-406F-9D92-81BB8796011A}" destId="{CF1BDD4D-7F3D-4A2C-85D6-713D6125023E}" srcOrd="0" destOrd="5" presId="urn:microsoft.com/office/officeart/2005/8/layout/bList2"/>
    <dgm:cxn modelId="{FF679079-3A9E-4E03-98AB-EDD13F6728BE}" type="presOf" srcId="{3FFD9597-7324-4045-9466-DE122A1732FA}" destId="{CF1BDD4D-7F3D-4A2C-85D6-713D6125023E}" srcOrd="0" destOrd="4" presId="urn:microsoft.com/office/officeart/2005/8/layout/bList2"/>
    <dgm:cxn modelId="{1A56B37E-11BF-43E1-9D33-366F8146DC4F}" type="presOf" srcId="{4FBC224E-4EC9-489F-9F22-594D3F374E09}" destId="{01D769B8-4D5E-4A59-B7FA-DF7F63BE2BFD}" srcOrd="1" destOrd="0" presId="urn:microsoft.com/office/officeart/2005/8/layout/bList2"/>
    <dgm:cxn modelId="{AAE8DB7F-AA85-4BA0-8420-2DD96CEC6314}" type="presOf" srcId="{91119D11-B2C7-4F27-93E0-1B5C42B07708}" destId="{CF1BDD4D-7F3D-4A2C-85D6-713D6125023E}" srcOrd="0" destOrd="2" presId="urn:microsoft.com/office/officeart/2005/8/layout/bList2"/>
    <dgm:cxn modelId="{97C59897-071E-4AFA-9F2C-E57779D71E66}" srcId="{36C7B3CE-7F1E-4C2F-8788-04CA9A72CBE7}" destId="{91119D11-B2C7-4F27-93E0-1B5C42B07708}" srcOrd="2" destOrd="0" parTransId="{E5736F20-A1AF-4AC8-842F-F30ADBC01795}" sibTransId="{05D35C8C-1BF9-4421-BF39-51110ED76A95}"/>
    <dgm:cxn modelId="{A5AA42A3-B892-4490-A1B1-D3BA11CD98F3}" type="presOf" srcId="{668B93AC-26FD-4BA7-8EA4-353A255CFA23}" destId="{CF1BDD4D-7F3D-4A2C-85D6-713D6125023E}" srcOrd="0" destOrd="0" presId="urn:microsoft.com/office/officeart/2005/8/layout/bList2"/>
    <dgm:cxn modelId="{5B59FDA5-3762-41DC-8D5E-DF026277241D}" type="presOf" srcId="{36C7B3CE-7F1E-4C2F-8788-04CA9A72CBE7}" destId="{08105044-8E09-49BC-8619-1A075193FC91}" srcOrd="1" destOrd="0" presId="urn:microsoft.com/office/officeart/2005/8/layout/bList2"/>
    <dgm:cxn modelId="{AF09C2AB-71AE-46C7-9160-2BDD2C5156C7}" type="presOf" srcId="{A959DDCC-BE85-447B-80E3-8C918E17F3E1}" destId="{CF1BDD4D-7F3D-4A2C-85D6-713D6125023E}" srcOrd="0" destOrd="1" presId="urn:microsoft.com/office/officeart/2005/8/layout/bList2"/>
    <dgm:cxn modelId="{E633B7B5-C656-4F03-9BB0-9C9D24A6F9C2}" type="presOf" srcId="{36C7B3CE-7F1E-4C2F-8788-04CA9A72CBE7}" destId="{39DB7E38-073B-406F-AB5D-F4C2D8F6D67E}" srcOrd="0" destOrd="0" presId="urn:microsoft.com/office/officeart/2005/8/layout/bList2"/>
    <dgm:cxn modelId="{06E640BF-24EC-4C7F-BDA3-2C4AFF99D3CE}" srcId="{36C7B3CE-7F1E-4C2F-8788-04CA9A72CBE7}" destId="{A959DDCC-BE85-447B-80E3-8C918E17F3E1}" srcOrd="1" destOrd="0" parTransId="{C5194F14-DC1D-444B-88BD-ADEDF511D495}" sibTransId="{4C684834-D4B9-4837-8303-0C89054A770E}"/>
    <dgm:cxn modelId="{5FB4F1CB-9E5D-46E4-B1CE-EA77DFBC5A94}" type="presOf" srcId="{F80B8C93-15A4-487C-817B-84BD0E446DB0}" destId="{F6533316-C93F-4265-9972-6AA7DA074CC0}" srcOrd="0" destOrd="0" presId="urn:microsoft.com/office/officeart/2005/8/layout/bList2"/>
    <dgm:cxn modelId="{38DD36DB-1B00-4429-9693-CB76E31AFEB2}" type="presOf" srcId="{759FBD96-D9F0-4E22-9596-3B9F2A185A8C}" destId="{87F0A193-2E9C-4075-ABF5-461C46EB2831}" srcOrd="1" destOrd="0" presId="urn:microsoft.com/office/officeart/2005/8/layout/bList2"/>
    <dgm:cxn modelId="{3A9957DD-22E3-40D7-AD41-EB7BDA616DC5}" srcId="{36C7B3CE-7F1E-4C2F-8788-04CA9A72CBE7}" destId="{668B93AC-26FD-4BA7-8EA4-353A255CFA23}" srcOrd="0" destOrd="0" parTransId="{DEE278D3-1ACE-49B9-9F4D-D9737B94FA5A}" sibTransId="{FE9B9FD4-087B-42CD-8568-205633766158}"/>
    <dgm:cxn modelId="{7CCFE4DD-4269-4DED-990B-BA9B738C7B54}" srcId="{36C7B3CE-7F1E-4C2F-8788-04CA9A72CBE7}" destId="{3F9B3D07-C26D-4210-B5B4-00C09EEA786A}" srcOrd="3" destOrd="0" parTransId="{FC55AD7B-3675-48D2-9FA9-642B5F18E2B8}" sibTransId="{DD342680-D5E3-49DE-BA72-015CA7692F77}"/>
    <dgm:cxn modelId="{400513F5-66A0-4F26-B98B-F24131FFEE88}" srcId="{4FBC224E-4EC9-489F-9F22-594D3F374E09}" destId="{96127AB8-3471-400D-8CD9-1B94014F0628}" srcOrd="1" destOrd="0" parTransId="{2489AA6A-4CAB-4AE2-8280-02EADEF8CFAE}" sibTransId="{B17794A5-FEAF-4BA2-A7A1-0EFE249006BE}"/>
    <dgm:cxn modelId="{69C126F6-5097-415F-9400-AAFF04724DE8}" type="presOf" srcId="{6C2DDC22-500D-41E7-A19B-A70F408CA4C3}" destId="{9DDF5C03-07A7-4B84-BDF4-0B2F762BCC23}" srcOrd="0" destOrd="0" presId="urn:microsoft.com/office/officeart/2005/8/layout/bList2"/>
    <dgm:cxn modelId="{936D06F7-AAFD-4E46-8E37-1C0A4E1F1158}" srcId="{F80B8C93-15A4-487C-817B-84BD0E446DB0}" destId="{4FBC224E-4EC9-489F-9F22-594D3F374E09}" srcOrd="1" destOrd="0" parTransId="{568E6545-763F-433C-A561-88CBF98C4128}" sibTransId="{6C2DDC22-500D-41E7-A19B-A70F408CA4C3}"/>
    <dgm:cxn modelId="{676CE818-1332-4768-8693-43A8476D6C9F}" type="presParOf" srcId="{F6533316-C93F-4265-9972-6AA7DA074CC0}" destId="{9118EA72-1CE9-4DAA-9416-59C719BC4DF8}" srcOrd="0" destOrd="0" presId="urn:microsoft.com/office/officeart/2005/8/layout/bList2"/>
    <dgm:cxn modelId="{613EEC79-C8C6-44C7-B9CD-A6F627283424}" type="presParOf" srcId="{9118EA72-1CE9-4DAA-9416-59C719BC4DF8}" destId="{3699BD2A-88D4-42AD-826A-3856AE498400}" srcOrd="0" destOrd="0" presId="urn:microsoft.com/office/officeart/2005/8/layout/bList2"/>
    <dgm:cxn modelId="{F216BDF6-1BCD-4061-9C5F-8E1EE0E7E275}" type="presParOf" srcId="{9118EA72-1CE9-4DAA-9416-59C719BC4DF8}" destId="{56172D4A-925C-47F0-9C8C-12CBD5B09295}" srcOrd="1" destOrd="0" presId="urn:microsoft.com/office/officeart/2005/8/layout/bList2"/>
    <dgm:cxn modelId="{FFB15CDD-A24B-45BE-916F-70601EAADE7D}" type="presParOf" srcId="{9118EA72-1CE9-4DAA-9416-59C719BC4DF8}" destId="{87F0A193-2E9C-4075-ABF5-461C46EB2831}" srcOrd="2" destOrd="0" presId="urn:microsoft.com/office/officeart/2005/8/layout/bList2"/>
    <dgm:cxn modelId="{DA3B74B8-2B72-4523-90D0-FC783EA4A1AB}" type="presParOf" srcId="{9118EA72-1CE9-4DAA-9416-59C719BC4DF8}" destId="{91DCC09C-EF9A-4B02-AAF1-CEDB9C1454B0}" srcOrd="3" destOrd="0" presId="urn:microsoft.com/office/officeart/2005/8/layout/bList2"/>
    <dgm:cxn modelId="{F34177EF-2189-4F8E-8C95-67BDEB490B83}" type="presParOf" srcId="{F6533316-C93F-4265-9972-6AA7DA074CC0}" destId="{77AAC6ED-DA5F-4A3A-964A-D6C71391A951}" srcOrd="1" destOrd="0" presId="urn:microsoft.com/office/officeart/2005/8/layout/bList2"/>
    <dgm:cxn modelId="{BA2B9170-1F68-479E-8D7A-C9001FA1A649}" type="presParOf" srcId="{F6533316-C93F-4265-9972-6AA7DA074CC0}" destId="{22D09156-2F22-450F-B04C-9E3AE7CAD67D}" srcOrd="2" destOrd="0" presId="urn:microsoft.com/office/officeart/2005/8/layout/bList2"/>
    <dgm:cxn modelId="{15F482EA-E8FE-41A1-97F5-CC0BED676A71}" type="presParOf" srcId="{22D09156-2F22-450F-B04C-9E3AE7CAD67D}" destId="{59763B2C-9BA5-4DE5-8F94-1ABB1161F39D}" srcOrd="0" destOrd="0" presId="urn:microsoft.com/office/officeart/2005/8/layout/bList2"/>
    <dgm:cxn modelId="{D27C71FE-61D6-4D84-BE8C-FF0388FE7509}" type="presParOf" srcId="{22D09156-2F22-450F-B04C-9E3AE7CAD67D}" destId="{4F2CB7B0-4E33-4773-9223-1D640751FEA4}" srcOrd="1" destOrd="0" presId="urn:microsoft.com/office/officeart/2005/8/layout/bList2"/>
    <dgm:cxn modelId="{FB018C07-C6FB-4FD7-8536-5D827FBE570D}" type="presParOf" srcId="{22D09156-2F22-450F-B04C-9E3AE7CAD67D}" destId="{01D769B8-4D5E-4A59-B7FA-DF7F63BE2BFD}" srcOrd="2" destOrd="0" presId="urn:microsoft.com/office/officeart/2005/8/layout/bList2"/>
    <dgm:cxn modelId="{BBAE39B2-727C-4AAB-B8FF-BA7F863A0C0A}" type="presParOf" srcId="{22D09156-2F22-450F-B04C-9E3AE7CAD67D}" destId="{653ABD44-5CA2-48E8-8EBC-3D8C4878D3B8}" srcOrd="3" destOrd="0" presId="urn:microsoft.com/office/officeart/2005/8/layout/bList2"/>
    <dgm:cxn modelId="{2FA9B4D4-31F7-49E6-881D-5461ABF58F48}" type="presParOf" srcId="{F6533316-C93F-4265-9972-6AA7DA074CC0}" destId="{9DDF5C03-07A7-4B84-BDF4-0B2F762BCC23}" srcOrd="3" destOrd="0" presId="urn:microsoft.com/office/officeart/2005/8/layout/bList2"/>
    <dgm:cxn modelId="{3CA37A59-6034-455F-AEB1-B075971C0ACF}" type="presParOf" srcId="{F6533316-C93F-4265-9972-6AA7DA074CC0}" destId="{DA992855-7E85-487E-AABB-5B76A9393763}" srcOrd="4" destOrd="0" presId="urn:microsoft.com/office/officeart/2005/8/layout/bList2"/>
    <dgm:cxn modelId="{63CEFF42-1DDA-4DE7-BF2A-A3593BA9F1A6}" type="presParOf" srcId="{DA992855-7E85-487E-AABB-5B76A9393763}" destId="{CF1BDD4D-7F3D-4A2C-85D6-713D6125023E}" srcOrd="0" destOrd="0" presId="urn:microsoft.com/office/officeart/2005/8/layout/bList2"/>
    <dgm:cxn modelId="{C79E0426-D9CD-43A8-8AEE-6C3967B6929D}" type="presParOf" srcId="{DA992855-7E85-487E-AABB-5B76A9393763}" destId="{39DB7E38-073B-406F-AB5D-F4C2D8F6D67E}" srcOrd="1" destOrd="0" presId="urn:microsoft.com/office/officeart/2005/8/layout/bList2"/>
    <dgm:cxn modelId="{5DBE7E23-9722-4315-8D72-7F655610CF72}" type="presParOf" srcId="{DA992855-7E85-487E-AABB-5B76A9393763}" destId="{08105044-8E09-49BC-8619-1A075193FC91}" srcOrd="2" destOrd="0" presId="urn:microsoft.com/office/officeart/2005/8/layout/bList2"/>
    <dgm:cxn modelId="{F6272E74-E886-4678-9788-064F6E278B99}" type="presParOf" srcId="{DA992855-7E85-487E-AABB-5B76A9393763}" destId="{32BBCCFE-1C5D-431B-8A9A-1F5A076A3369}" srcOrd="3" destOrd="0" presId="urn:microsoft.com/office/officeart/2005/8/layout/bList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9C9F-FAFC-44FA-B4B2-5FE224E94F6F}">
      <dsp:nvSpPr>
        <dsp:cNvPr id="0" name=""/>
        <dsp:cNvSpPr/>
      </dsp:nvSpPr>
      <dsp:spPr>
        <a:xfrm>
          <a:off x="7659" y="160917"/>
          <a:ext cx="3308052" cy="2469390"/>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nl-NL" sz="2000" i="1" u="none" kern="1200" noProof="0" dirty="0">
              <a:solidFill>
                <a:schemeClr val="accent1"/>
              </a:solidFill>
            </a:rPr>
            <a:t>Europese-wereldwijde  context</a:t>
          </a:r>
          <a:br>
            <a:rPr lang="nl-NL" sz="2000" u="sng" kern="1200" noProof="0" dirty="0">
              <a:solidFill>
                <a:schemeClr val="accent1"/>
              </a:solidFill>
            </a:rPr>
          </a:br>
          <a:endParaRPr lang="nl-NL" sz="2000" u="sng" kern="1200" noProof="0" dirty="0">
            <a:solidFill>
              <a:schemeClr val="accent1"/>
            </a:solidFill>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kern="1200" noProof="0" dirty="0">
              <a:solidFill>
                <a:schemeClr val="accent1"/>
              </a:solidFill>
            </a:rPr>
            <a:t> Verbod, beperking PFAS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kern="1200" noProof="0" dirty="0">
              <a:solidFill>
                <a:schemeClr val="accent1"/>
              </a:solidFill>
            </a:rPr>
            <a:t> Stimuleren alternatieven</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kern="1200" noProof="0" dirty="0">
              <a:solidFill>
                <a:schemeClr val="accent1"/>
              </a:solidFill>
            </a:rPr>
            <a:t> Aanscherpen vergunningen</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kern="1200" noProof="0" dirty="0">
              <a:solidFill>
                <a:schemeClr val="accent1"/>
              </a:solidFill>
            </a:rPr>
            <a:t> Monitoring en toezicht</a:t>
          </a:r>
        </a:p>
        <a:p>
          <a:pPr marL="228600" lvl="1" indent="0" algn="l" defTabSz="933450">
            <a:lnSpc>
              <a:spcPct val="90000"/>
            </a:lnSpc>
            <a:spcBef>
              <a:spcPct val="0"/>
            </a:spcBef>
            <a:spcAft>
              <a:spcPct val="15000"/>
            </a:spcAft>
            <a:buChar char="•"/>
          </a:pPr>
          <a:endParaRPr lang="nl-NL" sz="2100" kern="1200" noProof="0" dirty="0">
            <a:solidFill>
              <a:schemeClr val="bg1"/>
            </a:solidFill>
          </a:endParaRPr>
        </a:p>
      </dsp:txBody>
      <dsp:txXfrm>
        <a:off x="65520" y="218778"/>
        <a:ext cx="3192330" cy="2411529"/>
      </dsp:txXfrm>
    </dsp:sp>
    <dsp:sp modelId="{1F4BF381-E881-47D1-9759-8DCF22F06A18}">
      <dsp:nvSpPr>
        <dsp:cNvPr id="0" name=""/>
        <dsp:cNvSpPr/>
      </dsp:nvSpPr>
      <dsp:spPr>
        <a:xfrm>
          <a:off x="7659" y="2630308"/>
          <a:ext cx="3308052" cy="1061838"/>
        </a:xfrm>
        <a:prstGeom prst="rect">
          <a:avLst/>
        </a:prstGeom>
        <a:solidFill>
          <a:schemeClr val="accent2">
            <a:shade val="8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nl-NL" sz="4000" kern="1200" noProof="0" dirty="0">
              <a:solidFill>
                <a:schemeClr val="bg1"/>
              </a:solidFill>
            </a:rPr>
            <a:t>Preventie</a:t>
          </a:r>
          <a:br>
            <a:rPr lang="nl-NL" sz="2500" kern="1200" noProof="0" dirty="0">
              <a:solidFill>
                <a:schemeClr val="bg1"/>
              </a:solidFill>
            </a:rPr>
          </a:br>
          <a:r>
            <a:rPr lang="nl-NL" sz="1100" kern="1200" noProof="0" dirty="0">
              <a:solidFill>
                <a:schemeClr val="bg1"/>
              </a:solidFill>
            </a:rPr>
            <a:t>Voorkomen dat PFAS in het milieu, producten en mens terecht komen.</a:t>
          </a:r>
        </a:p>
      </dsp:txBody>
      <dsp:txXfrm>
        <a:off x="7659" y="2630308"/>
        <a:ext cx="2329614" cy="1061838"/>
      </dsp:txXfrm>
    </dsp:sp>
    <dsp:sp modelId="{F155EFCA-F7A8-4C84-95D3-1F73C2946EEB}">
      <dsp:nvSpPr>
        <dsp:cNvPr id="0" name=""/>
        <dsp:cNvSpPr/>
      </dsp:nvSpPr>
      <dsp:spPr>
        <a:xfrm>
          <a:off x="2430852" y="2798971"/>
          <a:ext cx="1157818" cy="1157818"/>
        </a:xfrm>
        <a:prstGeom prst="ellipse">
          <a:avLst/>
        </a:prstGeom>
        <a:blipFill>
          <a:blip xmlns:r="http://schemas.openxmlformats.org/officeDocument/2006/relationships" r:embed="rId1"/>
          <a:srcRect/>
          <a:stretch>
            <a:fillRect l="-25000" r="-25000"/>
          </a:stretch>
        </a:blip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63B2C-9BA5-4DE5-8F94-1ABB1161F39D}">
      <dsp:nvSpPr>
        <dsp:cNvPr id="0" name=""/>
        <dsp:cNvSpPr/>
      </dsp:nvSpPr>
      <dsp:spPr>
        <a:xfrm>
          <a:off x="3875513" y="160917"/>
          <a:ext cx="3308052" cy="2469390"/>
        </a:xfrm>
        <a:prstGeom prst="round2SameRect">
          <a:avLst>
            <a:gd name="adj1" fmla="val 8000"/>
            <a:gd name="adj2" fmla="val 0"/>
          </a:avLst>
        </a:prstGeom>
        <a:solidFill>
          <a:schemeClr val="lt1">
            <a:alpha val="90000"/>
            <a:hueOff val="0"/>
            <a:satOff val="0"/>
            <a:lumOff val="0"/>
            <a:alphaOff val="0"/>
          </a:schemeClr>
        </a:solidFill>
        <a:ln w="1905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Font typeface="Arial" panose="020B0604020202020204" pitchFamily="34" charset="0"/>
            <a:buNone/>
          </a:pPr>
          <a:r>
            <a:rPr lang="nl-NL" sz="2000" i="1" kern="1200" noProof="0" dirty="0">
              <a:solidFill>
                <a:schemeClr val="accent1"/>
              </a:solidFill>
            </a:rPr>
            <a:t>Gebruiksbeperkingen PFAS verontreinigingen</a:t>
          </a:r>
          <a:endParaRPr lang="nl-NL" sz="1200" b="0" i="1" kern="1200" noProof="0" dirty="0">
            <a:solidFill>
              <a:schemeClr val="accent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nl-NL" sz="2000" kern="1200" noProof="0" dirty="0">
              <a:solidFill>
                <a:schemeClr val="accent1"/>
              </a:solidFill>
            </a:rPr>
            <a:t>Monitoring</a:t>
          </a:r>
          <a:endParaRPr lang="nl-NL" sz="1200" b="0" kern="1200" noProof="0" dirty="0">
            <a:solidFill>
              <a:schemeClr val="accent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nl-NL" sz="2000" kern="1200" noProof="0" dirty="0">
              <a:solidFill>
                <a:schemeClr val="accent1"/>
              </a:solidFill>
            </a:rPr>
            <a:t>Advies en kaders</a:t>
          </a:r>
          <a:br>
            <a:rPr lang="nl-NL" sz="2000" kern="1200" noProof="0" dirty="0">
              <a:solidFill>
                <a:schemeClr val="accent1"/>
              </a:solidFill>
            </a:rPr>
          </a:br>
          <a:br>
            <a:rPr lang="nl-NL" sz="2000" kern="1200" noProof="0" dirty="0">
              <a:solidFill>
                <a:schemeClr val="accent1"/>
              </a:solidFill>
            </a:rPr>
          </a:br>
          <a:r>
            <a:rPr lang="nl-NL" sz="1200" kern="1200" noProof="0" dirty="0">
              <a:solidFill>
                <a:schemeClr val="accent1"/>
              </a:solidFill>
            </a:rPr>
            <a:t>Voorbeelden:</a:t>
          </a:r>
          <a:br>
            <a:rPr lang="nl-NL" sz="2000" kern="1200" noProof="0" dirty="0">
              <a:solidFill>
                <a:schemeClr val="accent1"/>
              </a:solidFill>
            </a:rPr>
          </a:br>
          <a:r>
            <a:rPr lang="nl-NL" sz="1200" b="0" i="0" kern="1200" noProof="0" dirty="0">
              <a:solidFill>
                <a:schemeClr val="accent1"/>
              </a:solidFill>
            </a:rPr>
            <a:t>Handelingskader voor hergebruik van PFAS-houdende grond en baggerspecie</a:t>
          </a:r>
          <a:br>
            <a:rPr lang="nl-NL" sz="1200" b="0" i="0" kern="1200" noProof="0" dirty="0">
              <a:solidFill>
                <a:schemeClr val="accent1"/>
              </a:solidFill>
            </a:rPr>
          </a:br>
          <a:r>
            <a:rPr lang="nl-NL" sz="1200" b="0" i="0" kern="1200" noProof="0" dirty="0">
              <a:solidFill>
                <a:schemeClr val="accent1"/>
              </a:solidFill>
            </a:rPr>
            <a:t>Advies NVWA/RIVM over PFAS in hobby eieren  </a:t>
          </a:r>
          <a:endParaRPr lang="nl-NL" sz="1200" b="0" kern="1200" noProof="0" dirty="0">
            <a:solidFill>
              <a:schemeClr val="accent1"/>
            </a:solidFill>
          </a:endParaRPr>
        </a:p>
      </dsp:txBody>
      <dsp:txXfrm>
        <a:off x="3933374" y="218778"/>
        <a:ext cx="3192330" cy="2411529"/>
      </dsp:txXfrm>
    </dsp:sp>
    <dsp:sp modelId="{01D769B8-4D5E-4A59-B7FA-DF7F63BE2BFD}">
      <dsp:nvSpPr>
        <dsp:cNvPr id="0" name=""/>
        <dsp:cNvSpPr/>
      </dsp:nvSpPr>
      <dsp:spPr>
        <a:xfrm>
          <a:off x="3880508" y="2636158"/>
          <a:ext cx="3308052" cy="1061838"/>
        </a:xfrm>
        <a:prstGeom prst="rect">
          <a:avLst/>
        </a:prstGeom>
        <a:solidFill>
          <a:srgbClr val="92D050"/>
        </a:solidFill>
        <a:ln w="19050" cap="flat" cmpd="sng" algn="ctr">
          <a:solidFill>
            <a:srgbClr val="92D050"/>
          </a:solidFill>
          <a:prstDash val="solid"/>
          <a:miter lim="800000"/>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nl-NL" sz="4000" kern="1200" noProof="0" dirty="0">
              <a:solidFill>
                <a:schemeClr val="bg1"/>
              </a:solidFill>
            </a:rPr>
            <a:t>Beheer</a:t>
          </a:r>
          <a:br>
            <a:rPr lang="nl-NL" sz="1500" kern="1200" noProof="0" dirty="0">
              <a:solidFill>
                <a:schemeClr val="bg1"/>
              </a:solidFill>
            </a:rPr>
          </a:br>
          <a:r>
            <a:rPr lang="nl-NL" sz="1100" kern="1200" noProof="0" dirty="0">
              <a:solidFill>
                <a:schemeClr val="bg1"/>
              </a:solidFill>
            </a:rPr>
            <a:t>Omgang met PFAS die al aanwezig is in bodem, water, producten en afvalstromen. </a:t>
          </a:r>
        </a:p>
      </dsp:txBody>
      <dsp:txXfrm>
        <a:off x="3880508" y="2636158"/>
        <a:ext cx="2329614" cy="1061838"/>
      </dsp:txXfrm>
    </dsp:sp>
    <dsp:sp modelId="{653ABD44-5CA2-48E8-8EBC-3D8C4878D3B8}">
      <dsp:nvSpPr>
        <dsp:cNvPr id="0" name=""/>
        <dsp:cNvSpPr/>
      </dsp:nvSpPr>
      <dsp:spPr>
        <a:xfrm>
          <a:off x="6298706" y="2798971"/>
          <a:ext cx="1157818" cy="1157818"/>
        </a:xfrm>
        <a:prstGeom prst="ellipse">
          <a:avLst/>
        </a:prstGeom>
        <a:blipFill>
          <a:blip xmlns:r="http://schemas.openxmlformats.org/officeDocument/2006/relationships" r:embed="rId2"/>
          <a:srcRect/>
          <a:stretch>
            <a:fillRect l="-25000" r="-25000"/>
          </a:stretch>
        </a:blip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BDD4D-7F3D-4A2C-85D6-713D6125023E}">
      <dsp:nvSpPr>
        <dsp:cNvPr id="0" name=""/>
        <dsp:cNvSpPr/>
      </dsp:nvSpPr>
      <dsp:spPr>
        <a:xfrm>
          <a:off x="7743367" y="169782"/>
          <a:ext cx="3308052" cy="2469390"/>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None/>
          </a:pPr>
          <a:r>
            <a:rPr lang="nl-NL" sz="2000" i="1" u="none" kern="1200" noProof="0" dirty="0">
              <a:solidFill>
                <a:schemeClr val="accent1"/>
              </a:solidFill>
            </a:rPr>
            <a:t>Risico gestuurde verwijdering van hotspots </a:t>
          </a:r>
        </a:p>
        <a:p>
          <a:pPr marL="228600" lvl="1" indent="-228600" algn="ctr" defTabSz="889000">
            <a:lnSpc>
              <a:spcPct val="90000"/>
            </a:lnSpc>
            <a:spcBef>
              <a:spcPct val="0"/>
            </a:spcBef>
            <a:spcAft>
              <a:spcPct val="15000"/>
            </a:spcAft>
            <a:buNone/>
          </a:pPr>
          <a:endParaRPr lang="nl-NL" sz="2000" i="1" u="none" kern="1200" noProof="0" dirty="0">
            <a:solidFill>
              <a:schemeClr val="accent1"/>
            </a:solidFill>
          </a:endParaRPr>
        </a:p>
        <a:p>
          <a:pPr marL="228600" lvl="1" indent="-228600" algn="l" defTabSz="889000">
            <a:lnSpc>
              <a:spcPct val="90000"/>
            </a:lnSpc>
            <a:spcBef>
              <a:spcPct val="0"/>
            </a:spcBef>
            <a:spcAft>
              <a:spcPct val="15000"/>
            </a:spcAft>
            <a:buChar char="•"/>
          </a:pPr>
          <a:r>
            <a:rPr lang="nl-NL" sz="2000" kern="1200" noProof="0" dirty="0">
              <a:solidFill>
                <a:schemeClr val="accent1"/>
              </a:solidFill>
            </a:rPr>
            <a:t>Wegnemen van belemmeringen </a:t>
          </a:r>
        </a:p>
        <a:p>
          <a:pPr marL="228600" lvl="1" indent="-228600" algn="l" defTabSz="889000">
            <a:lnSpc>
              <a:spcPct val="90000"/>
            </a:lnSpc>
            <a:spcBef>
              <a:spcPct val="0"/>
            </a:spcBef>
            <a:spcAft>
              <a:spcPct val="15000"/>
            </a:spcAft>
            <a:buChar char="•"/>
          </a:pPr>
          <a:r>
            <a:rPr lang="nl-NL" sz="2000" kern="1200" noProof="0" dirty="0">
              <a:solidFill>
                <a:schemeClr val="accent1"/>
              </a:solidFill>
            </a:rPr>
            <a:t>Innovatie  </a:t>
          </a:r>
        </a:p>
        <a:p>
          <a:pPr marL="228600" lvl="1" indent="-228600" algn="l" defTabSz="889000">
            <a:lnSpc>
              <a:spcPct val="90000"/>
            </a:lnSpc>
            <a:spcBef>
              <a:spcPct val="0"/>
            </a:spcBef>
            <a:spcAft>
              <a:spcPct val="15000"/>
            </a:spcAft>
            <a:buChar char="•"/>
          </a:pPr>
          <a:r>
            <a:rPr lang="nl-NL" sz="2000" kern="1200" noProof="0" dirty="0">
              <a:solidFill>
                <a:schemeClr val="accent1"/>
              </a:solidFill>
            </a:rPr>
            <a:t>Communicatie</a:t>
          </a:r>
        </a:p>
        <a:p>
          <a:pPr marL="228600" lvl="1" indent="-228600" algn="l" defTabSz="889000">
            <a:lnSpc>
              <a:spcPct val="90000"/>
            </a:lnSpc>
            <a:spcBef>
              <a:spcPct val="0"/>
            </a:spcBef>
            <a:spcAft>
              <a:spcPct val="15000"/>
            </a:spcAft>
            <a:buChar char="•"/>
          </a:pPr>
          <a:endParaRPr lang="nl-NL" sz="2000" kern="1200" noProof="0" dirty="0">
            <a:solidFill>
              <a:schemeClr val="bg1"/>
            </a:solidFill>
          </a:endParaRPr>
        </a:p>
      </dsp:txBody>
      <dsp:txXfrm>
        <a:off x="7801228" y="227643"/>
        <a:ext cx="3192330" cy="2411529"/>
      </dsp:txXfrm>
    </dsp:sp>
    <dsp:sp modelId="{08105044-8E09-49BC-8619-1A075193FC91}">
      <dsp:nvSpPr>
        <dsp:cNvPr id="0" name=""/>
        <dsp:cNvSpPr/>
      </dsp:nvSpPr>
      <dsp:spPr>
        <a:xfrm>
          <a:off x="7743367" y="2630308"/>
          <a:ext cx="3308052" cy="1061838"/>
        </a:xfrm>
        <a:prstGeom prst="rect">
          <a:avLst/>
        </a:prstGeom>
        <a:solidFill>
          <a:schemeClr val="accent1">
            <a:lumMod val="60000"/>
            <a:lumOff val="40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nl-NL" sz="4000" kern="1200" noProof="0" dirty="0">
              <a:solidFill>
                <a:schemeClr val="bg1"/>
              </a:solidFill>
            </a:rPr>
            <a:t>Sanering</a:t>
          </a:r>
          <a:r>
            <a:rPr lang="nl-NL" sz="1900" kern="1200" noProof="0" dirty="0">
              <a:solidFill>
                <a:schemeClr val="bg1"/>
              </a:solidFill>
            </a:rPr>
            <a:t> </a:t>
          </a:r>
          <a:br>
            <a:rPr lang="nl-NL" sz="1900" kern="1200" noProof="0" dirty="0">
              <a:solidFill>
                <a:schemeClr val="bg1"/>
              </a:solidFill>
            </a:rPr>
          </a:br>
          <a:r>
            <a:rPr lang="nl-NL" sz="1100" kern="1200" noProof="0" dirty="0">
              <a:solidFill>
                <a:schemeClr val="bg1"/>
              </a:solidFill>
            </a:rPr>
            <a:t>Actief hotspots opruimen waar risico’s zijn. </a:t>
          </a:r>
        </a:p>
      </dsp:txBody>
      <dsp:txXfrm>
        <a:off x="7743367" y="2630308"/>
        <a:ext cx="2329614" cy="1061838"/>
      </dsp:txXfrm>
    </dsp:sp>
    <dsp:sp modelId="{32BBCCFE-1C5D-431B-8A9A-1F5A076A3369}">
      <dsp:nvSpPr>
        <dsp:cNvPr id="0" name=""/>
        <dsp:cNvSpPr/>
      </dsp:nvSpPr>
      <dsp:spPr>
        <a:xfrm>
          <a:off x="10166560" y="2798971"/>
          <a:ext cx="1157818" cy="1157818"/>
        </a:xfrm>
        <a:prstGeom prst="ellipse">
          <a:avLst/>
        </a:prstGeom>
        <a:blipFill>
          <a:blip xmlns:r="http://schemas.openxmlformats.org/officeDocument/2006/relationships" r:embed="rId3"/>
          <a:srcRect/>
          <a:stretch>
            <a:fillRect l="-25000" r="-25000"/>
          </a:stretch>
        </a:blip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9BD2A-88D4-42AD-826A-3856AE498400}">
      <dsp:nvSpPr>
        <dsp:cNvPr id="0" name=""/>
        <dsp:cNvSpPr/>
      </dsp:nvSpPr>
      <dsp:spPr>
        <a:xfrm>
          <a:off x="7659" y="160917"/>
          <a:ext cx="3308052" cy="2469390"/>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0" algn="ctr" defTabSz="889000">
            <a:lnSpc>
              <a:spcPct val="90000"/>
            </a:lnSpc>
            <a:spcBef>
              <a:spcPct val="0"/>
            </a:spcBef>
            <a:spcAft>
              <a:spcPct val="15000"/>
            </a:spcAft>
            <a:buFont typeface="Arial" panose="020B0604020202020204" pitchFamily="34" charset="0"/>
            <a:buNone/>
          </a:pPr>
          <a:r>
            <a:rPr lang="nl-NL" sz="2000" kern="1200" noProof="0" dirty="0">
              <a:solidFill>
                <a:schemeClr val="accent1"/>
              </a:solidFill>
            </a:rPr>
            <a:t>Website</a:t>
          </a:r>
          <a:br>
            <a:rPr lang="nl-NL" sz="2000" kern="1200" noProof="0" dirty="0">
              <a:solidFill>
                <a:schemeClr val="accent1"/>
              </a:solidFill>
            </a:rPr>
          </a:br>
          <a:r>
            <a:rPr lang="nl-NL" sz="2000" kern="1200" noProof="0" dirty="0">
              <a:solidFill>
                <a:schemeClr val="accent2"/>
              </a:solidFill>
            </a:rPr>
            <a:t> </a:t>
          </a:r>
          <a:r>
            <a:rPr lang="nl-NL" sz="2000" kern="1200" noProof="0"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bodemrichtlijn.nl</a:t>
          </a:r>
          <a:br>
            <a:rPr lang="nl-NL" sz="2000" kern="1200" noProof="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br>
          <a:endParaRPr lang="nl-NL" sz="1200" b="0" kern="1200" noProof="0" dirty="0">
            <a:solidFill>
              <a:schemeClr val="accent1"/>
            </a:solidFill>
          </a:endParaRPr>
        </a:p>
        <a:p>
          <a:pPr algn="ctr"/>
          <a:r>
            <a:rPr lang="nl-NL" sz="2000" kern="1200" noProof="0" dirty="0">
              <a:solidFill>
                <a:schemeClr val="accent1"/>
              </a:solidFill>
            </a:rPr>
            <a:t>Voortgangsbrief aan  Ministerie van I&amp;W en staatssecretaris </a:t>
          </a:r>
        </a:p>
      </dsp:txBody>
      <dsp:txXfrm>
        <a:off x="65520" y="218778"/>
        <a:ext cx="3192330" cy="2411529"/>
      </dsp:txXfrm>
    </dsp:sp>
    <dsp:sp modelId="{87F0A193-2E9C-4075-ABF5-461C46EB2831}">
      <dsp:nvSpPr>
        <dsp:cNvPr id="0" name=""/>
        <dsp:cNvSpPr/>
      </dsp:nvSpPr>
      <dsp:spPr>
        <a:xfrm>
          <a:off x="7659" y="2630308"/>
          <a:ext cx="3308052" cy="1061838"/>
        </a:xfrm>
        <a:prstGeom prst="rect">
          <a:avLst/>
        </a:prstGeom>
        <a:solidFill>
          <a:schemeClr val="accent2">
            <a:shade val="8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u="none" kern="1200" dirty="0"/>
            <a:t>Kennis</a:t>
          </a:r>
          <a:r>
            <a:rPr lang="en-US" sz="3600" u="none" kern="1200" dirty="0"/>
            <a:t> </a:t>
          </a:r>
          <a:r>
            <a:rPr lang="en-US" sz="1800" u="none" kern="1200" dirty="0"/>
            <a:t>(</a:t>
          </a:r>
          <a:r>
            <a:rPr lang="en-US" sz="1800" u="none" kern="1200" dirty="0" err="1"/>
            <a:t>delen</a:t>
          </a:r>
          <a:r>
            <a:rPr lang="en-US" sz="1800" u="none" kern="1200" dirty="0"/>
            <a:t>)</a:t>
          </a:r>
          <a:endParaRPr lang="nl-NL" sz="1800" u="none" kern="1200" dirty="0"/>
        </a:p>
      </dsp:txBody>
      <dsp:txXfrm>
        <a:off x="7659" y="2630308"/>
        <a:ext cx="2329614" cy="1061838"/>
      </dsp:txXfrm>
    </dsp:sp>
    <dsp:sp modelId="{91DCC09C-EF9A-4B02-AAF1-CEDB9C1454B0}">
      <dsp:nvSpPr>
        <dsp:cNvPr id="0" name=""/>
        <dsp:cNvSpPr/>
      </dsp:nvSpPr>
      <dsp:spPr>
        <a:xfrm>
          <a:off x="2430852" y="2798971"/>
          <a:ext cx="1157818" cy="1157818"/>
        </a:xfrm>
        <a:prstGeom prst="ellipse">
          <a:avLst/>
        </a:prstGeom>
        <a:blipFill>
          <a:blip xmlns:r="http://schemas.openxmlformats.org/officeDocument/2006/relationships" r:embed="rId2"/>
          <a:srcRect/>
          <a:stretch>
            <a:fillRect l="-25000" r="-25000"/>
          </a:stretch>
        </a:blip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63B2C-9BA5-4DE5-8F94-1ABB1161F39D}">
      <dsp:nvSpPr>
        <dsp:cNvPr id="0" name=""/>
        <dsp:cNvSpPr/>
      </dsp:nvSpPr>
      <dsp:spPr>
        <a:xfrm>
          <a:off x="3875513" y="160917"/>
          <a:ext cx="3308052" cy="2469390"/>
        </a:xfrm>
        <a:prstGeom prst="round2SameRect">
          <a:avLst>
            <a:gd name="adj1" fmla="val 8000"/>
            <a:gd name="adj2" fmla="val 0"/>
          </a:avLst>
        </a:prstGeom>
        <a:solidFill>
          <a:schemeClr val="lt1">
            <a:alpha val="90000"/>
            <a:hueOff val="0"/>
            <a:satOff val="0"/>
            <a:lumOff val="0"/>
            <a:alphaOff val="0"/>
          </a:schemeClr>
        </a:solidFill>
        <a:ln w="1905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228600" lvl="1" indent="0" algn="ctr" defTabSz="889000">
            <a:lnSpc>
              <a:spcPct val="90000"/>
            </a:lnSpc>
            <a:spcBef>
              <a:spcPct val="0"/>
            </a:spcBef>
            <a:spcAft>
              <a:spcPct val="15000"/>
            </a:spcAft>
            <a:buFont typeface="Arial" panose="020B0604020202020204" pitchFamily="34" charset="0"/>
            <a:buNone/>
          </a:pPr>
          <a:endParaRPr lang="nl-NL" sz="1200" b="0" kern="1200" dirty="0"/>
        </a:p>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br>
            <a:rPr lang="nl-NL" sz="2000" kern="1200" noProof="0" dirty="0"/>
          </a:br>
          <a:r>
            <a:rPr lang="nl-NL" sz="2000" kern="1200" noProof="0" dirty="0">
              <a:solidFill>
                <a:schemeClr val="accent1"/>
              </a:solidFill>
            </a:rPr>
            <a:t>K</a:t>
          </a:r>
          <a:r>
            <a:rPr lang="nl-NL" sz="2000" u="none" kern="1200" noProof="0" dirty="0">
              <a:solidFill>
                <a:schemeClr val="accent1"/>
              </a:solidFill>
            </a:rPr>
            <a:t>ennis- en innovatieagenda met als doel een effectieve en efficiënte sanering van hotspots   </a:t>
          </a:r>
          <a:br>
            <a:rPr lang="nl-NL" sz="2000" u="sng" kern="1200" noProof="0" dirty="0">
              <a:solidFill>
                <a:schemeClr val="accent1"/>
              </a:solidFill>
            </a:rPr>
          </a:br>
          <a:endParaRPr lang="nl-NL" sz="2000" u="sng" kern="1200" noProof="0" dirty="0">
            <a:solidFill>
              <a:schemeClr val="accent1"/>
            </a:solidFill>
          </a:endParaRPr>
        </a:p>
        <a:p>
          <a:pPr algn="ctr">
            <a:buFont typeface="Arial" panose="020B0604020202020204" pitchFamily="34" charset="0"/>
            <a:buNone/>
          </a:pPr>
          <a:endParaRPr lang="nl-NL" sz="1200" b="0" kern="1200" dirty="0"/>
        </a:p>
      </dsp:txBody>
      <dsp:txXfrm>
        <a:off x="3933374" y="218778"/>
        <a:ext cx="3192330" cy="2411529"/>
      </dsp:txXfrm>
    </dsp:sp>
    <dsp:sp modelId="{01D769B8-4D5E-4A59-B7FA-DF7F63BE2BFD}">
      <dsp:nvSpPr>
        <dsp:cNvPr id="0" name=""/>
        <dsp:cNvSpPr/>
      </dsp:nvSpPr>
      <dsp:spPr>
        <a:xfrm>
          <a:off x="3880508" y="2636158"/>
          <a:ext cx="3308052" cy="1061838"/>
        </a:xfrm>
        <a:prstGeom prst="rect">
          <a:avLst/>
        </a:prstGeom>
        <a:solidFill>
          <a:srgbClr val="92D050"/>
        </a:solidFill>
        <a:ln w="19050" cap="flat" cmpd="sng" algn="ctr">
          <a:solidFill>
            <a:srgbClr val="92D050"/>
          </a:solidFill>
          <a:prstDash val="solid"/>
          <a:miter lim="800000"/>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US" sz="4000" kern="1200" dirty="0" err="1"/>
            <a:t>Innovatie</a:t>
          </a:r>
          <a:r>
            <a:rPr lang="en-US" sz="1600" kern="1200" dirty="0"/>
            <a:t> </a:t>
          </a:r>
          <a:endParaRPr lang="nl-NL" sz="1600" kern="1200" dirty="0"/>
        </a:p>
      </dsp:txBody>
      <dsp:txXfrm>
        <a:off x="3880508" y="2636158"/>
        <a:ext cx="2329614" cy="1061838"/>
      </dsp:txXfrm>
    </dsp:sp>
    <dsp:sp modelId="{653ABD44-5CA2-48E8-8EBC-3D8C4878D3B8}">
      <dsp:nvSpPr>
        <dsp:cNvPr id="0" name=""/>
        <dsp:cNvSpPr/>
      </dsp:nvSpPr>
      <dsp:spPr>
        <a:xfrm>
          <a:off x="6298706" y="2798971"/>
          <a:ext cx="1157818" cy="1157818"/>
        </a:xfrm>
        <a:prstGeom prst="ellipse">
          <a:avLst/>
        </a:prstGeom>
        <a:blipFill>
          <a:blip xmlns:r="http://schemas.openxmlformats.org/officeDocument/2006/relationships" r:embed="rId3"/>
          <a:srcRect/>
          <a:stretch>
            <a:fillRect l="-8000" r="-8000"/>
          </a:stretch>
        </a:blip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BDD4D-7F3D-4A2C-85D6-713D6125023E}">
      <dsp:nvSpPr>
        <dsp:cNvPr id="0" name=""/>
        <dsp:cNvSpPr/>
      </dsp:nvSpPr>
      <dsp:spPr>
        <a:xfrm>
          <a:off x="7743367" y="169782"/>
          <a:ext cx="3308052" cy="2469390"/>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None/>
          </a:pPr>
          <a:r>
            <a:rPr lang="nl-NL" sz="2000" u="none" kern="1200" noProof="0" dirty="0">
              <a:solidFill>
                <a:schemeClr val="accent1"/>
              </a:solidFill>
            </a:rPr>
            <a:t>Bijeenkomsten, </a:t>
          </a:r>
          <a:r>
            <a:rPr lang="nl-NL" sz="2000" u="none" kern="1200" noProof="0" dirty="0" err="1">
              <a:solidFill>
                <a:schemeClr val="accent1"/>
              </a:solidFill>
            </a:rPr>
            <a:t>worldcafés</a:t>
          </a:r>
          <a:r>
            <a:rPr lang="nl-NL" sz="2000" u="none" kern="1200" noProof="0" dirty="0">
              <a:solidFill>
                <a:schemeClr val="accent1"/>
              </a:solidFill>
            </a:rPr>
            <a:t> &amp; werkbezoeken, </a:t>
          </a:r>
          <a:r>
            <a:rPr lang="nl-NL" sz="2000" u="none" kern="1200" noProof="0" dirty="0" err="1">
              <a:solidFill>
                <a:schemeClr val="accent1"/>
              </a:solidFill>
            </a:rPr>
            <a:t>CoP</a:t>
          </a:r>
          <a:r>
            <a:rPr lang="nl-NL" sz="2000" u="none" kern="1200" noProof="0" dirty="0">
              <a:solidFill>
                <a:schemeClr val="accent1"/>
              </a:solidFill>
            </a:rPr>
            <a:t> etc. </a:t>
          </a:r>
        </a:p>
        <a:p>
          <a:pPr marL="228600" lvl="1" indent="-228600" algn="ctr" defTabSz="889000">
            <a:lnSpc>
              <a:spcPct val="90000"/>
            </a:lnSpc>
            <a:spcBef>
              <a:spcPct val="0"/>
            </a:spcBef>
            <a:spcAft>
              <a:spcPct val="15000"/>
            </a:spcAft>
            <a:buNone/>
          </a:pPr>
          <a:endParaRPr lang="nl-NL" sz="2000" u="none" kern="1200" noProof="0" dirty="0">
            <a:solidFill>
              <a:schemeClr val="accent1"/>
            </a:solidFill>
          </a:endParaRPr>
        </a:p>
        <a:p>
          <a:pPr marL="228600" lvl="1" indent="-228600" algn="ctr" defTabSz="889000">
            <a:lnSpc>
              <a:spcPct val="90000"/>
            </a:lnSpc>
            <a:spcBef>
              <a:spcPct val="0"/>
            </a:spcBef>
            <a:spcAft>
              <a:spcPct val="15000"/>
            </a:spcAft>
            <a:buNone/>
          </a:pPr>
          <a:r>
            <a:rPr lang="nl-NL" sz="2000" u="none" kern="1200" noProof="0" dirty="0">
              <a:solidFill>
                <a:schemeClr val="accent1"/>
              </a:solidFill>
            </a:rPr>
            <a:t>Bedrijfsleven</a:t>
          </a:r>
        </a:p>
        <a:p>
          <a:pPr marL="228600" lvl="1" indent="-228600" algn="ctr" defTabSz="889000">
            <a:lnSpc>
              <a:spcPct val="90000"/>
            </a:lnSpc>
            <a:spcBef>
              <a:spcPct val="0"/>
            </a:spcBef>
            <a:spcAft>
              <a:spcPct val="15000"/>
            </a:spcAft>
            <a:buNone/>
          </a:pPr>
          <a:r>
            <a:rPr lang="nl-NL" sz="2000" u="none" kern="1200" noProof="0" dirty="0">
              <a:solidFill>
                <a:schemeClr val="accent1"/>
              </a:solidFill>
            </a:rPr>
            <a:t>Kennisinstituten  </a:t>
          </a:r>
        </a:p>
        <a:p>
          <a:pPr marL="228600" lvl="1" indent="-228600" algn="ctr" defTabSz="889000">
            <a:lnSpc>
              <a:spcPct val="90000"/>
            </a:lnSpc>
            <a:spcBef>
              <a:spcPct val="0"/>
            </a:spcBef>
            <a:spcAft>
              <a:spcPct val="15000"/>
            </a:spcAft>
            <a:buNone/>
          </a:pPr>
          <a:r>
            <a:rPr lang="nl-NL" sz="2000" u="none" kern="1200" noProof="0" dirty="0">
              <a:solidFill>
                <a:schemeClr val="accent1"/>
              </a:solidFill>
            </a:rPr>
            <a:t>Overheden</a:t>
          </a:r>
        </a:p>
        <a:p>
          <a:pPr marL="228600" lvl="1" indent="-228600" algn="ctr" defTabSz="889000">
            <a:lnSpc>
              <a:spcPct val="90000"/>
            </a:lnSpc>
            <a:spcBef>
              <a:spcPct val="0"/>
            </a:spcBef>
            <a:spcAft>
              <a:spcPct val="15000"/>
            </a:spcAft>
            <a:buNone/>
          </a:pPr>
          <a:r>
            <a:rPr lang="nl-NL" sz="2000" u="none" kern="1200" noProof="0" dirty="0">
              <a:solidFill>
                <a:schemeClr val="accent1"/>
              </a:solidFill>
            </a:rPr>
            <a:t>Maatschappelijke organisaties </a:t>
          </a:r>
        </a:p>
        <a:p>
          <a:pPr marL="228600" lvl="1" indent="-228600" algn="ctr" defTabSz="889000">
            <a:lnSpc>
              <a:spcPct val="90000"/>
            </a:lnSpc>
            <a:spcBef>
              <a:spcPct val="0"/>
            </a:spcBef>
            <a:spcAft>
              <a:spcPct val="15000"/>
            </a:spcAft>
            <a:buNone/>
          </a:pPr>
          <a:endParaRPr lang="nl-NL" sz="2000" u="none" kern="1200" dirty="0"/>
        </a:p>
      </dsp:txBody>
      <dsp:txXfrm>
        <a:off x="7801228" y="227643"/>
        <a:ext cx="3192330" cy="2411529"/>
      </dsp:txXfrm>
    </dsp:sp>
    <dsp:sp modelId="{08105044-8E09-49BC-8619-1A075193FC91}">
      <dsp:nvSpPr>
        <dsp:cNvPr id="0" name=""/>
        <dsp:cNvSpPr/>
      </dsp:nvSpPr>
      <dsp:spPr>
        <a:xfrm>
          <a:off x="7743367" y="2630308"/>
          <a:ext cx="3308052" cy="1061838"/>
        </a:xfrm>
        <a:prstGeom prst="rect">
          <a:avLst/>
        </a:prstGeom>
        <a:solidFill>
          <a:schemeClr val="accent1">
            <a:lumMod val="60000"/>
            <a:lumOff val="40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US" sz="4000" kern="1200" dirty="0" err="1"/>
            <a:t>Netwerk</a:t>
          </a:r>
          <a:endParaRPr lang="nl-NL" sz="1100" kern="1200" dirty="0"/>
        </a:p>
      </dsp:txBody>
      <dsp:txXfrm>
        <a:off x="7743367" y="2630308"/>
        <a:ext cx="2329614" cy="1061838"/>
      </dsp:txXfrm>
    </dsp:sp>
    <dsp:sp modelId="{32BBCCFE-1C5D-431B-8A9A-1F5A076A3369}">
      <dsp:nvSpPr>
        <dsp:cNvPr id="0" name=""/>
        <dsp:cNvSpPr/>
      </dsp:nvSpPr>
      <dsp:spPr>
        <a:xfrm>
          <a:off x="10166560" y="2798971"/>
          <a:ext cx="1157818" cy="1157818"/>
        </a:xfrm>
        <a:prstGeom prst="ellipse">
          <a:avLst/>
        </a:prstGeom>
        <a:blipFill>
          <a:blip xmlns:r="http://schemas.openxmlformats.org/officeDocument/2006/relationships" r:embed="rId4"/>
          <a:srcRect/>
          <a:stretch>
            <a:fillRect l="-37000" r="-37000"/>
          </a:stretch>
        </a:blip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16-6-2026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1694175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6/16/2026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microsoft.com/office/2018/10/relationships/comments" Target="../comments/modernComment_114_45408A59.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12_DE364A9F.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13_9F9E267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a:xfrm>
            <a:off x="551849" y="2564326"/>
            <a:ext cx="11185881" cy="1234351"/>
          </a:xfrm>
        </p:spPr>
        <p:txBody>
          <a:bodyPr>
            <a:noAutofit/>
          </a:bodyPr>
          <a:lstStyle/>
          <a:p>
            <a:r>
              <a:rPr lang="nl-NL" sz="6000" dirty="0">
                <a:latin typeface="Asap SemiBold" pitchFamily="2" charset="77"/>
              </a:rPr>
              <a:t>Kennis- en </a:t>
            </a:r>
            <a:r>
              <a:rPr lang="nl-NL" sz="6000" dirty="0" err="1">
                <a:latin typeface="Asap SemiBold" pitchFamily="2" charset="77"/>
              </a:rPr>
              <a:t>InnovatieProgramma</a:t>
            </a:r>
            <a:r>
              <a:rPr lang="nl-NL" sz="6000" dirty="0">
                <a:latin typeface="Asap SemiBold" pitchFamily="2" charset="77"/>
              </a:rPr>
              <a:t> PFAS Bodem </a:t>
            </a:r>
            <a:endParaRPr lang="nl-NL" sz="6000"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a:xfrm>
            <a:off x="599974" y="5372403"/>
            <a:ext cx="6908657" cy="632743"/>
          </a:xfrm>
        </p:spPr>
        <p:txBody>
          <a:bodyPr>
            <a:noAutofit/>
          </a:bodyPr>
          <a:lstStyle/>
          <a:p>
            <a:r>
              <a:rPr lang="nl-NL" sz="1400" dirty="0"/>
              <a:t>Programmateam KIP PFAS Bodem: Dik </a:t>
            </a:r>
            <a:r>
              <a:rPr lang="nl-NL" sz="1400" dirty="0" err="1"/>
              <a:t>Welkers</a:t>
            </a:r>
            <a:r>
              <a:rPr lang="nl-NL" sz="1400" dirty="0"/>
              <a:t>, Tessa Petrusa, Jan Frank Mars, Arjan uit de Bosch en Manfred Beckman Lapré</a:t>
            </a:r>
          </a:p>
          <a:p>
            <a:r>
              <a:rPr lang="nl-NL" sz="1400" dirty="0"/>
              <a:t>Juni 2026      </a:t>
            </a:r>
          </a:p>
        </p:txBody>
      </p:sp>
      <p:pic>
        <p:nvPicPr>
          <p:cNvPr id="8" name="Tijdelijke aanduiding voor onlineafbeelding 7">
            <a:extLst>
              <a:ext uri="{FF2B5EF4-FFF2-40B4-BE49-F238E27FC236}">
                <a16:creationId xmlns:a16="http://schemas.microsoft.com/office/drawing/2014/main" id="{A71D7C59-4A8D-7E9A-73B4-BC9FCE040E18}"/>
              </a:ext>
            </a:extLst>
          </p:cNvPr>
          <p:cNvPicPr>
            <a:picLocks noGrp="1" noChangeAspect="1"/>
          </p:cNvPicPr>
          <p:nvPr>
            <p:ph type="clipArt" sz="quarter" idx="11"/>
          </p:nvPr>
        </p:nvPicPr>
        <p:blipFill>
          <a:blip r:embed="rId2">
            <a:extLst>
              <a:ext uri="{28A0092B-C50C-407E-A947-70E740481C1C}">
                <a14:useLocalDpi xmlns:a14="http://schemas.microsoft.com/office/drawing/2010/main" val="0"/>
              </a:ext>
            </a:extLst>
          </a:blip>
          <a:stretch>
            <a:fillRect/>
          </a:stretch>
        </p:blipFill>
        <p:spPr>
          <a:xfrm>
            <a:off x="2786431" y="-87927"/>
            <a:ext cx="2022237" cy="1078527"/>
          </a:xfrm>
        </p:spPr>
      </p:pic>
      <p:pic>
        <p:nvPicPr>
          <p:cNvPr id="6" name="Afbeelding 5" descr="afbeelding van een gouden kip als symbool voor het Kennis en Innovatieprogramma PFAS Bodem  ">
            <a:extLst>
              <a:ext uri="{FF2B5EF4-FFF2-40B4-BE49-F238E27FC236}">
                <a16:creationId xmlns:a16="http://schemas.microsoft.com/office/drawing/2014/main" id="{1080FD0D-87C1-F0CD-B254-7E7D6005A094}"/>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5787" y="2664569"/>
            <a:ext cx="3841943" cy="3841943"/>
          </a:xfrm>
          <a:prstGeom prst="rect">
            <a:avLst/>
          </a:prstGeom>
        </p:spPr>
      </p:pic>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8FA5-A150-F5BD-A76E-0FE3B89226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7BECF3-A662-1748-6096-EFE2CF52091B}"/>
              </a:ext>
            </a:extLst>
          </p:cNvPr>
          <p:cNvSpPr>
            <a:spLocks noGrp="1"/>
          </p:cNvSpPr>
          <p:nvPr>
            <p:ph type="title"/>
          </p:nvPr>
        </p:nvSpPr>
        <p:spPr/>
        <p:txBody>
          <a:bodyPr>
            <a:normAutofit fontScale="90000"/>
          </a:bodyPr>
          <a:lstStyle/>
          <a:p>
            <a:r>
              <a:rPr lang="nl-NL" dirty="0"/>
              <a:t>Antwoord D</a:t>
            </a:r>
          </a:p>
        </p:txBody>
      </p:sp>
      <p:sp>
        <p:nvSpPr>
          <p:cNvPr id="3" name="Tijdelijke aanduiding voor tekst 2">
            <a:extLst>
              <a:ext uri="{FF2B5EF4-FFF2-40B4-BE49-F238E27FC236}">
                <a16:creationId xmlns:a16="http://schemas.microsoft.com/office/drawing/2014/main" id="{9C00DC30-23A2-EE63-B63D-8E867BFB059B}"/>
              </a:ext>
            </a:extLst>
          </p:cNvPr>
          <p:cNvSpPr>
            <a:spLocks noGrp="1"/>
          </p:cNvSpPr>
          <p:nvPr>
            <p:ph type="body" idx="1"/>
          </p:nvPr>
        </p:nvSpPr>
        <p:spPr>
          <a:xfrm>
            <a:off x="623742" y="1888138"/>
            <a:ext cx="10515600" cy="4364072"/>
          </a:xfrm>
        </p:spPr>
        <p:txBody>
          <a:bodyPr>
            <a:normAutofit lnSpcReduction="10000"/>
          </a:bodyPr>
          <a:lstStyle/>
          <a:p>
            <a:r>
              <a:rPr lang="nl-NL" dirty="0"/>
              <a:t>Volgens bodemrichtlijn.nl: </a:t>
            </a:r>
          </a:p>
          <a:p>
            <a:r>
              <a:rPr lang="nl-NL" dirty="0" err="1"/>
              <a:t>Fytoremediatie</a:t>
            </a:r>
            <a:r>
              <a:rPr lang="nl-NL" dirty="0"/>
              <a:t> is een saneringstechniek die wordt toegepast bij licht tot matig met PFAS verontreinigde gronden. De methode maakt gebruik van snelgroeiende planten die via hun wortels PFAS uit de bodem opnemen en deze voornamelijk opslaan in bovengrondse plantdelen. Na de oogst worden de plantdelen waarin PFAS is geconcentreerd gescheiden en verder behandeld om de stoffen gecontroleerd te verwijderen. De techniek is gericht op situaties waar grootschalige, ingrijpende saneringsmethoden minder geschikt zijn en combineert bodemsanering met aanvullende verwerking van de geoogste biomassa.</a:t>
            </a:r>
          </a:p>
          <a:p>
            <a:r>
              <a:rPr lang="nl-NL" dirty="0"/>
              <a:t>Antwoord A: Onzin </a:t>
            </a:r>
          </a:p>
          <a:p>
            <a:r>
              <a:rPr lang="nl-NL" dirty="0"/>
              <a:t>Antwoord B: Deze techniek bestaat bekend als Ball </a:t>
            </a:r>
            <a:r>
              <a:rPr lang="nl-NL" dirty="0" err="1"/>
              <a:t>Milling</a:t>
            </a:r>
            <a:endParaRPr lang="nl-NL" dirty="0"/>
          </a:p>
          <a:p>
            <a:r>
              <a:rPr lang="nl-NL" dirty="0"/>
              <a:t>Antwoord C: In Japan is onderzocht of </a:t>
            </a:r>
            <a:r>
              <a:rPr lang="nl-NL" dirty="0" err="1"/>
              <a:t>nanokristallen</a:t>
            </a:r>
            <a:r>
              <a:rPr lang="nl-NL" dirty="0"/>
              <a:t> van zinkoxide kunnen helpen fluoratomen uit PFOS te verwijderen. Nanokristallen genereren reactieve deeltjes door er licht op te schijnen. Die deeltjes kunnen op hun beurt verontreinigde stoffen als PFAS afbreken. De methode werkt bij kamertemperatuur en met eenvoudig </a:t>
            </a:r>
            <a:r>
              <a:rPr lang="nl-NL" dirty="0" err="1"/>
              <a:t>UV-licht</a:t>
            </a:r>
            <a:r>
              <a:rPr lang="nl-NL" dirty="0"/>
              <a:t>.</a:t>
            </a:r>
          </a:p>
        </p:txBody>
      </p:sp>
    </p:spTree>
    <p:extLst>
      <p:ext uri="{BB962C8B-B14F-4D97-AF65-F5344CB8AC3E}">
        <p14:creationId xmlns:p14="http://schemas.microsoft.com/office/powerpoint/2010/main" val="25857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0641-95C8-FB00-3158-3A1E99419F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A2F420-921D-6A41-7072-0A6F23636C1F}"/>
              </a:ext>
            </a:extLst>
          </p:cNvPr>
          <p:cNvSpPr>
            <a:spLocks noGrp="1"/>
          </p:cNvSpPr>
          <p:nvPr>
            <p:ph type="title"/>
          </p:nvPr>
        </p:nvSpPr>
        <p:spPr>
          <a:xfrm>
            <a:off x="623742" y="766093"/>
            <a:ext cx="10515600" cy="897538"/>
          </a:xfrm>
        </p:spPr>
        <p:txBody>
          <a:bodyPr>
            <a:normAutofit fontScale="90000"/>
          </a:bodyPr>
          <a:lstStyle/>
          <a:p>
            <a:r>
              <a:rPr lang="nl-NL" dirty="0"/>
              <a:t>Programmaonderdelen  </a:t>
            </a:r>
          </a:p>
        </p:txBody>
      </p:sp>
      <p:sp>
        <p:nvSpPr>
          <p:cNvPr id="3" name="Tijdelijke aanduiding voor tekst 2">
            <a:extLst>
              <a:ext uri="{FF2B5EF4-FFF2-40B4-BE49-F238E27FC236}">
                <a16:creationId xmlns:a16="http://schemas.microsoft.com/office/drawing/2014/main" id="{0EDCD96B-BD91-1F1F-17B0-B3F64D4050CC}"/>
              </a:ext>
            </a:extLst>
          </p:cNvPr>
          <p:cNvSpPr>
            <a:spLocks noGrp="1"/>
          </p:cNvSpPr>
          <p:nvPr>
            <p:ph type="body" idx="1"/>
          </p:nvPr>
        </p:nvSpPr>
        <p:spPr>
          <a:xfrm>
            <a:off x="623742" y="1888138"/>
            <a:ext cx="10515600" cy="4348275"/>
          </a:xfrm>
        </p:spPr>
        <p:txBody>
          <a:bodyPr>
            <a:normAutofit fontScale="25000" lnSpcReduction="20000"/>
          </a:bodyPr>
          <a:lstStyle/>
          <a:p>
            <a:endParaRPr lang="nl-NL" dirty="0"/>
          </a:p>
          <a:p>
            <a:endParaRPr lang="nl-NL" dirty="0"/>
          </a:p>
          <a:p>
            <a:pPr algn="ctr"/>
            <a:endParaRPr lang="nl-NL" sz="11200" b="1" dirty="0"/>
          </a:p>
          <a:p>
            <a:pPr algn="ctr"/>
            <a:endParaRPr lang="nl-NL" sz="11200" dirty="0"/>
          </a:p>
          <a:p>
            <a:pPr algn="ctr"/>
            <a:endParaRPr lang="nl-NL" sz="11200" dirty="0"/>
          </a:p>
          <a:p>
            <a:pPr algn="ctr"/>
            <a:endParaRPr lang="nl-NL" sz="11200" dirty="0"/>
          </a:p>
          <a:p>
            <a:pPr algn="ctr"/>
            <a:endParaRPr lang="nl-NL" sz="11200" dirty="0"/>
          </a:p>
          <a:p>
            <a:pPr algn="ctr"/>
            <a:endParaRPr lang="nl-NL" sz="11200" dirty="0"/>
          </a:p>
          <a:p>
            <a:pPr algn="ctr"/>
            <a:endParaRPr lang="nl-NL" sz="11200" dirty="0"/>
          </a:p>
          <a:p>
            <a:pPr algn="ctr"/>
            <a:endParaRPr lang="nl-NL" sz="11200" dirty="0"/>
          </a:p>
          <a:p>
            <a:endParaRPr lang="nl-NL" sz="4400" dirty="0"/>
          </a:p>
          <a:p>
            <a:endParaRPr lang="nl-NL" sz="11200" b="1" dirty="0"/>
          </a:p>
          <a:p>
            <a:r>
              <a:rPr lang="nl-NL" sz="4800" dirty="0"/>
              <a:t>Pr</a:t>
            </a:r>
          </a:p>
          <a:p>
            <a:endParaRPr lang="nl-NL" sz="4800" dirty="0"/>
          </a:p>
          <a:p>
            <a:endParaRPr lang="nl-NL" sz="4800" dirty="0"/>
          </a:p>
          <a:p>
            <a:endParaRPr lang="nl-NL" sz="4800" dirty="0"/>
          </a:p>
          <a:p>
            <a:endParaRPr lang="nl-NL" dirty="0"/>
          </a:p>
        </p:txBody>
      </p:sp>
      <p:graphicFrame>
        <p:nvGraphicFramePr>
          <p:cNvPr id="7" name="Diagram 6" descr="deze afbeelding geeft de programma onderdelen van KIP PFAS Bodem: Kennis, innovatie en netwerken  &#10;">
            <a:extLst>
              <a:ext uri="{FF2B5EF4-FFF2-40B4-BE49-F238E27FC236}">
                <a16:creationId xmlns:a16="http://schemas.microsoft.com/office/drawing/2014/main" id="{F695EC8C-1BC5-487C-BA5A-5E083BDD4D17}"/>
              </a:ext>
            </a:extLst>
          </p:cNvPr>
          <p:cNvGraphicFramePr/>
          <p:nvPr/>
        </p:nvGraphicFramePr>
        <p:xfrm>
          <a:off x="2032000" y="2331721"/>
          <a:ext cx="8128000" cy="266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deze afbeelding geeft de programma onderdelen van KIP PFAS Bodem: Kennis, innovatie en netwerken  ">
            <a:extLst>
              <a:ext uri="{FF2B5EF4-FFF2-40B4-BE49-F238E27FC236}">
                <a16:creationId xmlns:a16="http://schemas.microsoft.com/office/drawing/2014/main" id="{13A4D303-797E-B25C-B621-491E27E6418D}"/>
              </a:ext>
            </a:extLst>
          </p:cNvPr>
          <p:cNvGraphicFramePr/>
          <p:nvPr>
            <p:extLst>
              <p:ext uri="{D42A27DB-BD31-4B8C-83A1-F6EECF244321}">
                <p14:modId xmlns:p14="http://schemas.microsoft.com/office/powerpoint/2010/main" val="3833764183"/>
              </p:ext>
            </p:extLst>
          </p:nvPr>
        </p:nvGraphicFramePr>
        <p:xfrm>
          <a:off x="623742" y="1888138"/>
          <a:ext cx="11332038" cy="41177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6185762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144AB-204C-7C93-BE33-8C83A4C7E3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EED84A-73EE-161A-866B-8EC2216F967D}"/>
              </a:ext>
            </a:extLst>
          </p:cNvPr>
          <p:cNvSpPr>
            <a:spLocks noGrp="1"/>
          </p:cNvSpPr>
          <p:nvPr>
            <p:ph type="title"/>
          </p:nvPr>
        </p:nvSpPr>
        <p:spPr/>
        <p:txBody>
          <a:bodyPr>
            <a:normAutofit fontScale="90000"/>
          </a:bodyPr>
          <a:lstStyle/>
          <a:p>
            <a:r>
              <a:rPr lang="en-US" dirty="0" err="1"/>
              <a:t>Samenwerking</a:t>
            </a:r>
            <a:r>
              <a:rPr lang="en-US" dirty="0"/>
              <a:t> met TKI</a:t>
            </a:r>
            <a:endParaRPr lang="nl-NL" dirty="0"/>
          </a:p>
        </p:txBody>
      </p:sp>
      <p:sp>
        <p:nvSpPr>
          <p:cNvPr id="3" name="Tijdelijke aanduiding voor tekst 2">
            <a:extLst>
              <a:ext uri="{FF2B5EF4-FFF2-40B4-BE49-F238E27FC236}">
                <a16:creationId xmlns:a16="http://schemas.microsoft.com/office/drawing/2014/main" id="{7CDDCE73-2405-E439-F1C0-3DF7A8E25740}"/>
              </a:ext>
            </a:extLst>
          </p:cNvPr>
          <p:cNvSpPr>
            <a:spLocks noGrp="1"/>
          </p:cNvSpPr>
          <p:nvPr>
            <p:ph type="body" idx="1"/>
          </p:nvPr>
        </p:nvSpPr>
        <p:spPr>
          <a:xfrm>
            <a:off x="597072" y="2179638"/>
            <a:ext cx="10515600" cy="3786822"/>
          </a:xfrm>
        </p:spPr>
        <p:txBody>
          <a:bodyPr>
            <a:normAutofit/>
          </a:bodyPr>
          <a:lstStyle/>
          <a:p>
            <a:r>
              <a:rPr lang="nl-NL" dirty="0"/>
              <a:t>TKI = Topconsortium voor Kennis en Innovatie Watertechnologie en Deltatechnologie, onderdeel van Ministerie van EZK.</a:t>
            </a:r>
          </a:p>
          <a:p>
            <a:pPr marL="342900" indent="-342900">
              <a:buFont typeface="Arial" panose="020B0604020202020204" pitchFamily="34" charset="0"/>
              <a:buChar char="•"/>
            </a:pPr>
            <a:r>
              <a:rPr lang="nl-NL" dirty="0"/>
              <a:t>De </a:t>
            </a:r>
            <a:r>
              <a:rPr lang="nl-NL" dirty="0" err="1"/>
              <a:t>TKI’s</a:t>
            </a:r>
            <a:r>
              <a:rPr lang="nl-NL" dirty="0"/>
              <a:t> hebben opdracht om jaarlijks subsidies ter stimulering van innovatie te verstrekken. </a:t>
            </a:r>
          </a:p>
          <a:p>
            <a:pPr marL="342900" indent="-342900">
              <a:buFont typeface="Arial" panose="020B0604020202020204" pitchFamily="34" charset="0"/>
              <a:buChar char="•"/>
            </a:pPr>
            <a:r>
              <a:rPr lang="nl-NL" dirty="0"/>
              <a:t>Over een periode van 5 jaar is 11 miljoen euro beschikbaar. </a:t>
            </a:r>
          </a:p>
          <a:p>
            <a:pPr marL="342900" indent="-342900">
              <a:buFont typeface="Arial" panose="020B0604020202020204" pitchFamily="34" charset="0"/>
              <a:buChar char="•"/>
            </a:pPr>
            <a:r>
              <a:rPr lang="nl-NL" dirty="0"/>
              <a:t>KIP PFAS Bodem stelt met behulp van de stakeholders jaarlijks een Kennis- en </a:t>
            </a:r>
            <a:r>
              <a:rPr lang="nl-NL" dirty="0" err="1"/>
              <a:t>InnovatieAgenda</a:t>
            </a:r>
            <a:r>
              <a:rPr lang="nl-NL" dirty="0"/>
              <a:t> PFAS Bodem opstelt. Deze KIA is de  basis voor de uitvragen van de </a:t>
            </a:r>
            <a:r>
              <a:rPr lang="nl-NL" dirty="0" err="1"/>
              <a:t>TKI’s</a:t>
            </a:r>
            <a:r>
              <a:rPr lang="nl-NL" dirty="0"/>
              <a:t>.  De </a:t>
            </a:r>
            <a:r>
              <a:rPr lang="nl-NL" dirty="0" err="1"/>
              <a:t>TKI’s</a:t>
            </a:r>
            <a:r>
              <a:rPr lang="nl-NL" dirty="0"/>
              <a:t> worden inhoudelijk geadviseerd door een </a:t>
            </a:r>
            <a:r>
              <a:rPr lang="nl-NL" dirty="0" err="1"/>
              <a:t>ProgrammaTeam</a:t>
            </a:r>
            <a:r>
              <a:rPr lang="nl-NL" dirty="0"/>
              <a:t> TKI PFAS Bodem. De diverse stakeholders zijn vertegenwoordigd in dit team.  </a:t>
            </a:r>
          </a:p>
          <a:p>
            <a:pPr marL="342900" indent="-342900">
              <a:buFont typeface="Arial" panose="020B0604020202020204" pitchFamily="34" charset="0"/>
              <a:buChar char="•"/>
            </a:pPr>
            <a:r>
              <a:rPr lang="nl-NL" dirty="0"/>
              <a:t>De KIA voor 2026 is gereed. De werkzaamheden voor de KIA 2027 worden eind 2026 gestart.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72809999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1CCAB-4FCA-CCE0-1F92-035728C8AD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FA1B71-629E-CA29-77E9-D49DAD19800B}"/>
              </a:ext>
            </a:extLst>
          </p:cNvPr>
          <p:cNvSpPr>
            <a:spLocks noGrp="1"/>
          </p:cNvSpPr>
          <p:nvPr>
            <p:ph type="title"/>
          </p:nvPr>
        </p:nvSpPr>
        <p:spPr/>
        <p:txBody>
          <a:bodyPr>
            <a:normAutofit fontScale="90000"/>
          </a:bodyPr>
          <a:lstStyle/>
          <a:p>
            <a:r>
              <a:rPr lang="en-US" dirty="0" err="1"/>
              <a:t>Samenwerking</a:t>
            </a:r>
            <a:r>
              <a:rPr lang="en-US" dirty="0"/>
              <a:t> met </a:t>
            </a:r>
            <a:r>
              <a:rPr lang="en-US" dirty="0" err="1"/>
              <a:t>anderen</a:t>
            </a:r>
            <a:endParaRPr lang="nl-NL" dirty="0"/>
          </a:p>
        </p:txBody>
      </p:sp>
      <p:sp>
        <p:nvSpPr>
          <p:cNvPr id="3" name="Tijdelijke aanduiding voor tekst 2">
            <a:extLst>
              <a:ext uri="{FF2B5EF4-FFF2-40B4-BE49-F238E27FC236}">
                <a16:creationId xmlns:a16="http://schemas.microsoft.com/office/drawing/2014/main" id="{268FB9A4-1E8C-FFAD-E10B-D7F998A2A0E5}"/>
              </a:ext>
            </a:extLst>
          </p:cNvPr>
          <p:cNvSpPr>
            <a:spLocks noGrp="1"/>
          </p:cNvSpPr>
          <p:nvPr>
            <p:ph type="body" idx="1"/>
          </p:nvPr>
        </p:nvSpPr>
        <p:spPr>
          <a:xfrm>
            <a:off x="597072" y="2136607"/>
            <a:ext cx="10515600" cy="3478212"/>
          </a:xfrm>
        </p:spPr>
        <p:txBody>
          <a:bodyPr>
            <a:normAutofit/>
          </a:bodyPr>
          <a:lstStyle/>
          <a:p>
            <a:r>
              <a:rPr lang="nl-NL" dirty="0"/>
              <a:t>O.a. </a:t>
            </a:r>
          </a:p>
          <a:p>
            <a:pPr marL="342900" indent="-342900">
              <a:buFont typeface="Arial" panose="020B0604020202020204" pitchFamily="34" charset="0"/>
              <a:buChar char="•"/>
            </a:pPr>
            <a:r>
              <a:rPr lang="nl-NL" dirty="0"/>
              <a:t>Ministerie van I&amp;W (voortgangsrapportage aan staatssecretaris)  </a:t>
            </a:r>
          </a:p>
          <a:p>
            <a:pPr marL="342900" indent="-342900">
              <a:buFont typeface="Arial" panose="020B0604020202020204" pitchFamily="34" charset="0"/>
              <a:buChar char="•"/>
            </a:pPr>
            <a:r>
              <a:rPr lang="nl-NL" dirty="0"/>
              <a:t>KIBO: Kennis- en Innovatieprogramma Bodem, Bodemplein.nl</a:t>
            </a:r>
          </a:p>
          <a:p>
            <a:pPr marL="342900" indent="-342900">
              <a:buFont typeface="Arial" panose="020B0604020202020204" pitchFamily="34" charset="0"/>
              <a:buChar char="•"/>
            </a:pPr>
            <a:r>
              <a:rPr lang="nl-NL" dirty="0"/>
              <a:t>Coördinatiegroep PFAS en SPUK </a:t>
            </a:r>
          </a:p>
          <a:p>
            <a:pPr marL="342900" indent="-342900">
              <a:buFont typeface="Arial" panose="020B0604020202020204" pitchFamily="34" charset="0"/>
              <a:buChar char="•"/>
            </a:pPr>
            <a:r>
              <a:rPr lang="nl-NL" dirty="0"/>
              <a:t>KIS Vlaanderen </a:t>
            </a:r>
          </a:p>
          <a:p>
            <a:endParaRPr lang="nl-NL" dirty="0"/>
          </a:p>
          <a:p>
            <a:endParaRPr lang="nl-NL" dirty="0"/>
          </a:p>
        </p:txBody>
      </p:sp>
    </p:spTree>
    <p:extLst>
      <p:ext uri="{BB962C8B-B14F-4D97-AF65-F5344CB8AC3E}">
        <p14:creationId xmlns:p14="http://schemas.microsoft.com/office/powerpoint/2010/main" val="92884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C023-C2FD-2F04-9734-8BB038CE26E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842C66C-EA8F-FDD4-E95B-314D7A3271F4}"/>
              </a:ext>
            </a:extLst>
          </p:cNvPr>
          <p:cNvSpPr>
            <a:spLocks noGrp="1"/>
          </p:cNvSpPr>
          <p:nvPr>
            <p:ph sz="quarter" idx="11"/>
          </p:nvPr>
        </p:nvSpPr>
        <p:spPr>
          <a:xfrm>
            <a:off x="602528" y="1252538"/>
            <a:ext cx="11056071" cy="4525962"/>
          </a:xfrm>
        </p:spPr>
        <p:txBody>
          <a:bodyPr>
            <a:normAutofit lnSpcReduction="10000"/>
          </a:bodyPr>
          <a:lstStyle/>
          <a:p>
            <a:pPr>
              <a:buNone/>
            </a:pPr>
            <a:r>
              <a:rPr lang="nl-NL" dirty="0"/>
              <a:t>(</a:t>
            </a:r>
            <a:r>
              <a:rPr lang="nl-NL" dirty="0" err="1"/>
              <a:t>Veronder</a:t>
            </a:r>
            <a:r>
              <a:rPr lang="nl-NL" dirty="0"/>
              <a:t>)stelling :</a:t>
            </a:r>
          </a:p>
          <a:p>
            <a:pPr>
              <a:buNone/>
            </a:pPr>
            <a:endParaRPr lang="nl-NL" dirty="0"/>
          </a:p>
          <a:p>
            <a:pPr>
              <a:buNone/>
            </a:pPr>
            <a:r>
              <a:rPr lang="nl-NL" b="0" dirty="0"/>
              <a:t>Door een decennia lange, wereldwijde verontreiniging door PFAS vraagt het beheer en de sanering  van deze “</a:t>
            </a:r>
            <a:r>
              <a:rPr lang="nl-NL" b="0" dirty="0" err="1"/>
              <a:t>forever</a:t>
            </a:r>
            <a:r>
              <a:rPr lang="nl-NL" b="0" dirty="0"/>
              <a:t> </a:t>
            </a:r>
            <a:r>
              <a:rPr lang="nl-NL" b="0" dirty="0" err="1"/>
              <a:t>chemicals</a:t>
            </a:r>
            <a:r>
              <a:rPr lang="nl-NL" b="0" dirty="0"/>
              <a:t>” een andere benadering.  Een benadering waar we aansluiten op de maatschappelijke dynamiek, nut en noodzaak. De traditionele saneringsaanpak en technieken zijn en blijven te kostbaar om alle PFAS (hotspots) op te ruimen. Er zijn creatieve oplossingen en nieuwe samenwerkingsverbanden nodig.</a:t>
            </a:r>
          </a:p>
          <a:p>
            <a:pPr>
              <a:buNone/>
            </a:pPr>
            <a:endParaRPr lang="nl-NL" b="0" dirty="0"/>
          </a:p>
          <a:p>
            <a:pPr>
              <a:buNone/>
            </a:pPr>
            <a:r>
              <a:rPr lang="nl-NL" b="0" dirty="0"/>
              <a:t>Bijvoorbeeld: </a:t>
            </a:r>
          </a:p>
          <a:p>
            <a:pPr marL="342900" indent="-342900">
              <a:buFont typeface="Arial" panose="020B0604020202020204" pitchFamily="34" charset="0"/>
              <a:buChar char="•"/>
            </a:pPr>
            <a:r>
              <a:rPr lang="nl-NL" b="0" dirty="0"/>
              <a:t>Productie van bouwmaterialen van met PFAS verontreinigde klei  </a:t>
            </a:r>
          </a:p>
          <a:p>
            <a:pPr marL="342900" indent="-342900">
              <a:buFont typeface="Arial" panose="020B0604020202020204" pitchFamily="34" charset="0"/>
              <a:buChar char="•"/>
            </a:pPr>
            <a:r>
              <a:rPr lang="nl-NL" b="0" dirty="0"/>
              <a:t>Vernietiging van gevaarlijke stoffen tijdens de voedselbereiding</a:t>
            </a:r>
          </a:p>
          <a:p>
            <a:pPr>
              <a:buNone/>
            </a:pPr>
            <a:endParaRPr lang="nl-NL" dirty="0"/>
          </a:p>
          <a:p>
            <a:pPr>
              <a:buNone/>
            </a:pPr>
            <a:endParaRPr lang="nl-NL" dirty="0"/>
          </a:p>
        </p:txBody>
      </p:sp>
    </p:spTree>
    <p:extLst>
      <p:ext uri="{BB962C8B-B14F-4D97-AF65-F5344CB8AC3E}">
        <p14:creationId xmlns:p14="http://schemas.microsoft.com/office/powerpoint/2010/main" val="255564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58D02-5304-1FE1-21BC-603453F2F5F6}"/>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985AE78-2CB4-D0F3-7557-A7DE82C2A90B}"/>
              </a:ext>
            </a:extLst>
          </p:cNvPr>
          <p:cNvSpPr>
            <a:spLocks noGrp="1"/>
          </p:cNvSpPr>
          <p:nvPr>
            <p:ph sz="quarter" idx="11"/>
          </p:nvPr>
        </p:nvSpPr>
        <p:spPr>
          <a:xfrm>
            <a:off x="602528" y="1252538"/>
            <a:ext cx="11056071" cy="4525962"/>
          </a:xfrm>
        </p:spPr>
        <p:txBody>
          <a:bodyPr/>
          <a:lstStyle/>
          <a:p>
            <a:pPr>
              <a:buNone/>
            </a:pPr>
            <a:r>
              <a:rPr lang="nl-NL" dirty="0"/>
              <a:t>(</a:t>
            </a:r>
            <a:r>
              <a:rPr lang="nl-NL" dirty="0" err="1"/>
              <a:t>Veronder</a:t>
            </a:r>
            <a:r>
              <a:rPr lang="nl-NL" dirty="0"/>
              <a:t>)stelling </a:t>
            </a:r>
          </a:p>
          <a:p>
            <a:pPr>
              <a:buNone/>
            </a:pPr>
            <a:endParaRPr lang="nl-NL" dirty="0"/>
          </a:p>
          <a:p>
            <a:pPr>
              <a:buNone/>
            </a:pPr>
            <a:r>
              <a:rPr lang="nl-NL" b="0" dirty="0"/>
              <a:t>Het volledig verwijderen van PFAS uit de bodem is niet realistisch.  We moeten  “nuchter omgaan met risico’s”.  Nuchter omgaan met risico’s richt zich niet alleen op het saneringsdoel maar ook op de maatregelen om het doel te bereiken. Denk aan lozingsnormen voor </a:t>
            </a:r>
            <a:r>
              <a:rPr lang="nl-NL" b="0" dirty="0" err="1"/>
              <a:t>bronneringswater</a:t>
            </a:r>
            <a:r>
              <a:rPr lang="nl-NL" b="0" dirty="0"/>
              <a:t>.  </a:t>
            </a:r>
            <a:br>
              <a:rPr lang="nl-NL" b="0" dirty="0"/>
            </a:br>
            <a:endParaRPr lang="nl-NL" b="0" dirty="0"/>
          </a:p>
          <a:p>
            <a:pPr>
              <a:buNone/>
            </a:pPr>
            <a:r>
              <a:rPr lang="nl-NL" b="0" dirty="0"/>
              <a:t>Voor de sanering van PFAS hotspots moeten andere regels en normen gelden dan voor het preventieve en het beheer spoor.  Voor sanering geldt als startpunt risicogericht en kosteneffectief.  </a:t>
            </a:r>
          </a:p>
          <a:p>
            <a:pPr>
              <a:buNone/>
            </a:pPr>
            <a:endParaRPr lang="nl-NL" dirty="0"/>
          </a:p>
        </p:txBody>
      </p:sp>
    </p:spTree>
    <p:extLst>
      <p:ext uri="{BB962C8B-B14F-4D97-AF65-F5344CB8AC3E}">
        <p14:creationId xmlns:p14="http://schemas.microsoft.com/office/powerpoint/2010/main" val="307500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88047-1E3A-4CB2-C19B-57D4A6EAD768}"/>
              </a:ext>
            </a:extLst>
          </p:cNvPr>
          <p:cNvSpPr>
            <a:spLocks noGrp="1"/>
          </p:cNvSpPr>
          <p:nvPr>
            <p:ph sz="quarter" idx="11"/>
          </p:nvPr>
        </p:nvSpPr>
        <p:spPr>
          <a:xfrm>
            <a:off x="602528" y="1252538"/>
            <a:ext cx="11056071" cy="4525962"/>
          </a:xfrm>
        </p:spPr>
        <p:txBody>
          <a:bodyPr/>
          <a:lstStyle/>
          <a:p>
            <a:pPr>
              <a:buNone/>
            </a:pPr>
            <a:r>
              <a:rPr lang="nl-NL" dirty="0"/>
              <a:t>(</a:t>
            </a:r>
            <a:r>
              <a:rPr lang="nl-NL" dirty="0" err="1"/>
              <a:t>Veronder</a:t>
            </a:r>
            <a:r>
              <a:rPr lang="nl-NL" dirty="0"/>
              <a:t>)stelling </a:t>
            </a:r>
          </a:p>
          <a:p>
            <a:pPr>
              <a:buNone/>
            </a:pPr>
            <a:endParaRPr lang="nl-NL" dirty="0"/>
          </a:p>
          <a:p>
            <a:pPr>
              <a:buNone/>
            </a:pPr>
            <a:r>
              <a:rPr lang="nl-NL" b="0" dirty="0"/>
              <a:t>Het is niet gewenst en effectief dat elke bevoegde overheid zijn eigen beleid heeft voor de aanpak van PFAS hotspots: Het vertraagt, leidt tot rechtsongelijkheid voor bedrijven en een verschillend beschermingsniveau voor inwoners in Nederland.  </a:t>
            </a:r>
          </a:p>
          <a:p>
            <a:pPr>
              <a:buNone/>
            </a:pPr>
            <a:br>
              <a:rPr lang="nl-NL" b="0" dirty="0"/>
            </a:br>
            <a:r>
              <a:rPr lang="nl-NL" b="0" dirty="0"/>
              <a:t>Niet elke bevoegde overheid heeft voldoende capaciteit en kennis van bodemsanering</a:t>
            </a:r>
            <a:r>
              <a:rPr lang="nl-NL" b="0" dirty="0">
                <a:solidFill>
                  <a:srgbClr val="FF0000"/>
                </a:solidFill>
              </a:rPr>
              <a:t>.</a:t>
            </a:r>
            <a:r>
              <a:rPr lang="nl-NL" b="0" dirty="0"/>
              <a:t>   </a:t>
            </a:r>
          </a:p>
        </p:txBody>
      </p:sp>
    </p:spTree>
    <p:extLst>
      <p:ext uri="{BB962C8B-B14F-4D97-AF65-F5344CB8AC3E}">
        <p14:creationId xmlns:p14="http://schemas.microsoft.com/office/powerpoint/2010/main" val="252355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B4DF-68D3-D774-32C8-20B0CF0A519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CD126E-526B-BF69-5574-CF1BD5330833}"/>
              </a:ext>
            </a:extLst>
          </p:cNvPr>
          <p:cNvSpPr>
            <a:spLocks noGrp="1"/>
          </p:cNvSpPr>
          <p:nvPr>
            <p:ph sz="quarter" idx="11"/>
          </p:nvPr>
        </p:nvSpPr>
        <p:spPr>
          <a:xfrm>
            <a:off x="602528" y="1252538"/>
            <a:ext cx="11056071" cy="4525962"/>
          </a:xfrm>
        </p:spPr>
        <p:txBody>
          <a:bodyPr>
            <a:normAutofit/>
          </a:bodyPr>
          <a:lstStyle/>
          <a:p>
            <a:pPr>
              <a:buNone/>
            </a:pPr>
            <a:r>
              <a:rPr lang="nl-NL" dirty="0"/>
              <a:t>(</a:t>
            </a:r>
            <a:r>
              <a:rPr lang="nl-NL" dirty="0" err="1"/>
              <a:t>Veronder</a:t>
            </a:r>
            <a:r>
              <a:rPr lang="nl-NL" dirty="0"/>
              <a:t>)stelling </a:t>
            </a:r>
          </a:p>
          <a:p>
            <a:pPr>
              <a:buNone/>
            </a:pPr>
            <a:endParaRPr lang="nl-NL" dirty="0"/>
          </a:p>
          <a:p>
            <a:pPr>
              <a:buNone/>
            </a:pPr>
            <a:r>
              <a:rPr lang="nl-NL" b="0" dirty="0"/>
              <a:t>Er zijn veel onzekerheden (technisch, beleidsmatig en maatschappelijk) bij de sanering van PFAS hotspots. De saneringskosten zijn hoog en onvoorspelbaar.  Een sanering wordt daardoor vaak niet opgepakt. Er is, om de impasse te doorbreken,  experimenteer ruimte en participatie nodig. </a:t>
            </a:r>
          </a:p>
          <a:p>
            <a:pPr>
              <a:buNone/>
            </a:pPr>
            <a:endParaRPr lang="nl-NL" b="0" dirty="0"/>
          </a:p>
          <a:p>
            <a:pPr>
              <a:buNone/>
            </a:pPr>
            <a:endParaRPr lang="nl-NL" dirty="0"/>
          </a:p>
          <a:p>
            <a:pPr>
              <a:buNone/>
            </a:pPr>
            <a:r>
              <a:rPr lang="nl-NL" dirty="0"/>
              <a:t> </a:t>
            </a:r>
          </a:p>
        </p:txBody>
      </p:sp>
    </p:spTree>
    <p:extLst>
      <p:ext uri="{BB962C8B-B14F-4D97-AF65-F5344CB8AC3E}">
        <p14:creationId xmlns:p14="http://schemas.microsoft.com/office/powerpoint/2010/main" val="249641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4DB95-EF89-F69D-5E1F-12208D5299F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D674036-661E-B8C9-443B-DF5027483F78}"/>
              </a:ext>
            </a:extLst>
          </p:cNvPr>
          <p:cNvSpPr>
            <a:spLocks noGrp="1"/>
          </p:cNvSpPr>
          <p:nvPr>
            <p:ph sz="quarter" idx="11"/>
          </p:nvPr>
        </p:nvSpPr>
        <p:spPr>
          <a:xfrm>
            <a:off x="602528" y="1252538"/>
            <a:ext cx="11056071" cy="4525962"/>
          </a:xfrm>
        </p:spPr>
        <p:txBody>
          <a:bodyPr/>
          <a:lstStyle/>
          <a:p>
            <a:pPr>
              <a:buNone/>
            </a:pPr>
            <a:r>
              <a:rPr lang="nl-NL" dirty="0"/>
              <a:t>(</a:t>
            </a:r>
            <a:r>
              <a:rPr lang="nl-NL" dirty="0" err="1"/>
              <a:t>Veronder</a:t>
            </a:r>
            <a:r>
              <a:rPr lang="nl-NL" dirty="0"/>
              <a:t>)stelling </a:t>
            </a:r>
          </a:p>
          <a:p>
            <a:pPr>
              <a:buNone/>
            </a:pPr>
            <a:endParaRPr lang="nl-NL" dirty="0"/>
          </a:p>
          <a:p>
            <a:pPr>
              <a:buNone/>
            </a:pPr>
            <a:r>
              <a:rPr lang="nl-NL" b="0" dirty="0"/>
              <a:t>PFAS krijgt veel maatschappelijke aandacht. Deze aandacht is contraproductief voor de aanpak van PFAS hotspots. Overheden voelen zich onder druk van maatschappelijke organisaties en inwoners genoodzaakt om elke molecuul PFAS te verwijderen. Bedrijven vrezen voor imagoschade en stoppen met investeringen</a:t>
            </a:r>
            <a:r>
              <a:rPr lang="nl-NL" dirty="0"/>
              <a:t>.   </a:t>
            </a:r>
          </a:p>
        </p:txBody>
      </p:sp>
    </p:spTree>
    <p:extLst>
      <p:ext uri="{BB962C8B-B14F-4D97-AF65-F5344CB8AC3E}">
        <p14:creationId xmlns:p14="http://schemas.microsoft.com/office/powerpoint/2010/main" val="409253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E40E-F9D5-DE74-08AA-5CBCB0E3EAA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E79CD10-68BB-AF2C-CA15-B10601B89A82}"/>
              </a:ext>
            </a:extLst>
          </p:cNvPr>
          <p:cNvSpPr>
            <a:spLocks noGrp="1"/>
          </p:cNvSpPr>
          <p:nvPr>
            <p:ph sz="quarter" idx="11"/>
          </p:nvPr>
        </p:nvSpPr>
        <p:spPr>
          <a:xfrm>
            <a:off x="567964" y="1263048"/>
            <a:ext cx="11056071" cy="4525962"/>
          </a:xfrm>
        </p:spPr>
        <p:txBody>
          <a:bodyPr>
            <a:normAutofit/>
          </a:bodyPr>
          <a:lstStyle/>
          <a:p>
            <a:pPr>
              <a:buNone/>
            </a:pPr>
            <a:r>
              <a:rPr lang="nl-NL" dirty="0"/>
              <a:t>(</a:t>
            </a:r>
            <a:r>
              <a:rPr lang="nl-NL" dirty="0" err="1"/>
              <a:t>Veronder</a:t>
            </a:r>
            <a:r>
              <a:rPr lang="nl-NL" dirty="0"/>
              <a:t>)stelling </a:t>
            </a:r>
          </a:p>
          <a:p>
            <a:pPr>
              <a:buNone/>
            </a:pPr>
            <a:endParaRPr lang="nl-NL" dirty="0">
              <a:solidFill>
                <a:srgbClr val="FF0000"/>
              </a:solidFill>
            </a:endParaRPr>
          </a:p>
          <a:p>
            <a:pPr>
              <a:buNone/>
            </a:pPr>
            <a:r>
              <a:rPr lang="nl-NL" b="0" dirty="0"/>
              <a:t>De sanering van een PFAS </a:t>
            </a:r>
            <a:r>
              <a:rPr lang="nl-NL" b="0" dirty="0" err="1"/>
              <a:t>hotspot</a:t>
            </a:r>
            <a:r>
              <a:rPr lang="nl-NL" b="0" dirty="0"/>
              <a:t> is net als traditionele bodemsaneringsprojecten onvoorspelbaar. De risico’s en tegenmaatregelen zullen de betrokken partijen vooraf met elkaar moeten bespreken. Het is vervolgens aan het bevoegde gezag om hier een besluit over te nemen. Beoordelingsparameters zijn hierbij alleen risicoreductie en kosteneffectiviteit.  </a:t>
            </a:r>
          </a:p>
          <a:p>
            <a:pPr>
              <a:buNone/>
            </a:pPr>
            <a:endParaRPr lang="nl-NL" dirty="0"/>
          </a:p>
          <a:p>
            <a:pPr>
              <a:buNone/>
            </a:pPr>
            <a:endParaRPr lang="nl-NL" dirty="0"/>
          </a:p>
          <a:p>
            <a:pPr>
              <a:buNone/>
            </a:pPr>
            <a:endParaRPr lang="nl-NL" dirty="0"/>
          </a:p>
        </p:txBody>
      </p:sp>
    </p:spTree>
    <p:extLst>
      <p:ext uri="{BB962C8B-B14F-4D97-AF65-F5344CB8AC3E}">
        <p14:creationId xmlns:p14="http://schemas.microsoft.com/office/powerpoint/2010/main" val="267794187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Foto van het programmateam KIP PFAS Bodem. V.l.n.r. Dik Welkers (programma manager), Arjan uit Den Bosch,  Tessa Petrusa (social innovator), Jan Frank Mars en Manfred Beckman Lapré. &#10;">
            <a:extLst>
              <a:ext uri="{FF2B5EF4-FFF2-40B4-BE49-F238E27FC236}">
                <a16:creationId xmlns:a16="http://schemas.microsoft.com/office/drawing/2014/main" id="{00013106-6D08-74EB-EFE5-8F6F273FD48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l="23064" t="6906" r="24960" b="44504"/>
          <a:stretch>
            <a:fillRect/>
          </a:stretch>
        </p:blipFill>
        <p:spPr>
          <a:xfrm>
            <a:off x="3412295" y="1308735"/>
            <a:ext cx="6532122" cy="4240529"/>
          </a:xfrm>
          <a:prstGeom prst="rect">
            <a:avLst/>
          </a:prstGeom>
        </p:spPr>
      </p:pic>
      <p:sp>
        <p:nvSpPr>
          <p:cNvPr id="3" name="Titel 2">
            <a:extLst>
              <a:ext uri="{FF2B5EF4-FFF2-40B4-BE49-F238E27FC236}">
                <a16:creationId xmlns:a16="http://schemas.microsoft.com/office/drawing/2014/main" id="{4A1ED93F-4B73-E91D-B3B1-BE6569B0A347}"/>
              </a:ext>
            </a:extLst>
          </p:cNvPr>
          <p:cNvSpPr>
            <a:spLocks noGrp="1"/>
          </p:cNvSpPr>
          <p:nvPr>
            <p:ph type="ctrTitle" idx="4294967295"/>
          </p:nvPr>
        </p:nvSpPr>
        <p:spPr>
          <a:xfrm>
            <a:off x="2373313" y="0"/>
            <a:ext cx="9818687" cy="1325562"/>
          </a:xfrm>
        </p:spPr>
        <p:txBody>
          <a:bodyPr>
            <a:normAutofit/>
          </a:bodyPr>
          <a:lstStyle/>
          <a:p>
            <a:r>
              <a:rPr lang="nl-NL" dirty="0">
                <a:solidFill>
                  <a:schemeClr val="bg1"/>
                </a:solidFill>
              </a:rPr>
              <a:t>Het programmateam KIP PFAS Bodem</a:t>
            </a:r>
          </a:p>
        </p:txBody>
      </p:sp>
      <p:sp>
        <p:nvSpPr>
          <p:cNvPr id="8" name="Tekstvak 7">
            <a:extLst>
              <a:ext uri="{FF2B5EF4-FFF2-40B4-BE49-F238E27FC236}">
                <a16:creationId xmlns:a16="http://schemas.microsoft.com/office/drawing/2014/main" id="{09CB47A0-106D-B830-0749-6E0CEA1F1CE6}"/>
              </a:ext>
            </a:extLst>
          </p:cNvPr>
          <p:cNvSpPr txBox="1"/>
          <p:nvPr/>
        </p:nvSpPr>
        <p:spPr>
          <a:xfrm>
            <a:off x="2251711" y="5714999"/>
            <a:ext cx="9361170" cy="646331"/>
          </a:xfrm>
          <a:prstGeom prst="rect">
            <a:avLst/>
          </a:prstGeom>
          <a:noFill/>
        </p:spPr>
        <p:txBody>
          <a:bodyPr wrap="square">
            <a:spAutoFit/>
          </a:bodyPr>
          <a:lstStyle/>
          <a:p>
            <a:pPr algn="ctr"/>
            <a:r>
              <a:rPr lang="nl-NL" dirty="0">
                <a:solidFill>
                  <a:schemeClr val="bg1"/>
                </a:solidFill>
              </a:rPr>
              <a:t>V.l.n.r. Dik </a:t>
            </a:r>
            <a:r>
              <a:rPr lang="nl-NL" dirty="0" err="1">
                <a:solidFill>
                  <a:schemeClr val="bg1"/>
                </a:solidFill>
              </a:rPr>
              <a:t>Welkers</a:t>
            </a:r>
            <a:r>
              <a:rPr lang="nl-NL" dirty="0">
                <a:solidFill>
                  <a:schemeClr val="bg1"/>
                </a:solidFill>
              </a:rPr>
              <a:t> (programma manager), Arjan uit de Bosch,  Tessa Petrusa (</a:t>
            </a:r>
            <a:r>
              <a:rPr lang="nl-NL" dirty="0" err="1">
                <a:solidFill>
                  <a:schemeClr val="bg1"/>
                </a:solidFill>
              </a:rPr>
              <a:t>social</a:t>
            </a:r>
            <a:r>
              <a:rPr lang="nl-NL" dirty="0">
                <a:solidFill>
                  <a:schemeClr val="bg1"/>
                </a:solidFill>
              </a:rPr>
              <a:t> innovator), Jan Frank Mars en Manfred Beckman Lapré. </a:t>
            </a:r>
          </a:p>
        </p:txBody>
      </p:sp>
    </p:spTree>
    <p:extLst>
      <p:ext uri="{BB962C8B-B14F-4D97-AF65-F5344CB8AC3E}">
        <p14:creationId xmlns:p14="http://schemas.microsoft.com/office/powerpoint/2010/main" val="289894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7565-3DF0-574C-8DED-E1110BFF729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6E0FF34-3903-5F07-3CFB-6AEAF1928BA3}"/>
              </a:ext>
            </a:extLst>
          </p:cNvPr>
          <p:cNvSpPr>
            <a:spLocks noGrp="1"/>
          </p:cNvSpPr>
          <p:nvPr>
            <p:ph sz="quarter" idx="11"/>
          </p:nvPr>
        </p:nvSpPr>
        <p:spPr>
          <a:xfrm>
            <a:off x="820370" y="939600"/>
            <a:ext cx="11056071" cy="5748594"/>
          </a:xfrm>
        </p:spPr>
        <p:txBody>
          <a:bodyPr>
            <a:normAutofit/>
          </a:bodyPr>
          <a:lstStyle/>
          <a:p>
            <a:pPr algn="ctr">
              <a:buNone/>
            </a:pPr>
            <a:r>
              <a:rPr lang="nl-NL" sz="4800" b="0" dirty="0"/>
              <a:t>Dank voor uw tijd en aandacht !</a:t>
            </a:r>
          </a:p>
          <a:p>
            <a:pPr algn="ctr">
              <a:buNone/>
            </a:pPr>
            <a:endParaRPr lang="nl-NL" sz="4800" b="0" dirty="0"/>
          </a:p>
          <a:p>
            <a:pPr algn="ctr">
              <a:buNone/>
            </a:pPr>
            <a:r>
              <a:rPr lang="nl-NL" sz="3600" b="0" dirty="0"/>
              <a:t>Vragen, tips &amp; ideeën of aanmelden van een pilot of proefproject:   </a:t>
            </a:r>
          </a:p>
          <a:p>
            <a:pPr algn="ctr">
              <a:buNone/>
            </a:pPr>
            <a:r>
              <a:rPr lang="nl-NL" sz="3600" b="0" u="sng" dirty="0">
                <a:solidFill>
                  <a:schemeClr val="accent4"/>
                </a:solidFill>
              </a:rPr>
              <a:t>kippfasbodem@rws.nl</a:t>
            </a:r>
          </a:p>
          <a:p>
            <a:pPr algn="ctr">
              <a:buNone/>
            </a:pPr>
            <a:r>
              <a:rPr lang="nl-NL" sz="1800" b="0" dirty="0"/>
              <a:t>Of bel Dik </a:t>
            </a:r>
            <a:r>
              <a:rPr lang="nl-NL" sz="1800" b="0" dirty="0" err="1"/>
              <a:t>Welkers</a:t>
            </a:r>
            <a:r>
              <a:rPr lang="nl-NL" sz="1800" b="0" dirty="0"/>
              <a:t>  (06-52595898)   </a:t>
            </a:r>
            <a:br>
              <a:rPr lang="nl-NL" sz="1800" b="0" dirty="0"/>
            </a:br>
            <a:endParaRPr lang="nl-NL" sz="1800" b="0" dirty="0"/>
          </a:p>
          <a:p>
            <a:pPr algn="ctr">
              <a:buNone/>
            </a:pPr>
            <a:endParaRPr lang="nl-NL" sz="1800" b="0" dirty="0"/>
          </a:p>
        </p:txBody>
      </p:sp>
      <p:pic>
        <p:nvPicPr>
          <p:cNvPr id="4" name="Afbeelding 3">
            <a:extLst>
              <a:ext uri="{FF2B5EF4-FFF2-40B4-BE49-F238E27FC236}">
                <a16:creationId xmlns:a16="http://schemas.microsoft.com/office/drawing/2014/main" id="{D463EEA9-2F5B-7ED5-30E0-0750832B0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334" y="4550332"/>
            <a:ext cx="3304902" cy="1762614"/>
          </a:xfrm>
          <a:prstGeom prst="rect">
            <a:avLst/>
          </a:prstGeom>
        </p:spPr>
      </p:pic>
    </p:spTree>
    <p:extLst>
      <p:ext uri="{BB962C8B-B14F-4D97-AF65-F5344CB8AC3E}">
        <p14:creationId xmlns:p14="http://schemas.microsoft.com/office/powerpoint/2010/main" val="274132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76E485-DDE4-F80F-96FE-DBD2BD8EDA91}"/>
              </a:ext>
            </a:extLst>
          </p:cNvPr>
          <p:cNvSpPr>
            <a:spLocks noGrp="1"/>
          </p:cNvSpPr>
          <p:nvPr>
            <p:ph idx="1"/>
          </p:nvPr>
        </p:nvSpPr>
        <p:spPr/>
        <p:txBody>
          <a:bodyPr/>
          <a:lstStyle/>
          <a:p>
            <a:endParaRPr lang="en-US" dirty="0"/>
          </a:p>
        </p:txBody>
      </p:sp>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err="1">
                <a:solidFill>
                  <a:srgbClr val="2C5881"/>
                </a:solidFill>
                <a:latin typeface="Asap" pitchFamily="2" charset="77"/>
              </a:rPr>
              <a:t>Waterschapsverordening</a:t>
            </a:r>
            <a:endParaRPr lang="nl-NL" sz="1050" dirty="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dirty="0" err="1">
                <a:solidFill>
                  <a:srgbClr val="2C5881"/>
                </a:solidFill>
                <a:latin typeface="Asap" pitchFamily="2" charset="77"/>
              </a:rPr>
              <a:t>Bbl</a:t>
            </a:r>
            <a:r>
              <a:rPr lang="nl-NL" sz="1050" dirty="0">
                <a:solidFill>
                  <a:srgbClr val="2C5881"/>
                </a:solidFill>
                <a:latin typeface="Asap" pitchFamily="2" charset="77"/>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2"/>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2"/>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2"/>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2"/>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pic>
        <p:nvPicPr>
          <p:cNvPr id="34" name="Afbeelding 33">
            <a:extLst>
              <a:ext uri="{FF2B5EF4-FFF2-40B4-BE49-F238E27FC236}">
                <a16:creationId xmlns:a16="http://schemas.microsoft.com/office/drawing/2014/main" id="{3C2D8395-A4C7-E46B-A4C6-7F8F43851745}"/>
              </a:ext>
            </a:extLst>
          </p:cNvPr>
          <p:cNvPicPr>
            <a:picLocks noChangeAspect="1"/>
          </p:cNvPicPr>
          <p:nvPr/>
        </p:nvPicPr>
        <p:blipFill>
          <a:blip r:embed="rId3"/>
          <a:stretch>
            <a:fillRect/>
          </a:stretch>
        </p:blipFill>
        <p:spPr>
          <a:xfrm>
            <a:off x="456077" y="3987705"/>
            <a:ext cx="2762879" cy="2762879"/>
          </a:xfrm>
          <a:prstGeom prst="rect">
            <a:avLst/>
          </a:prstGeom>
        </p:spPr>
      </p:pic>
    </p:spTree>
    <p:extLst>
      <p:ext uri="{BB962C8B-B14F-4D97-AF65-F5344CB8AC3E}">
        <p14:creationId xmlns:p14="http://schemas.microsoft.com/office/powerpoint/2010/main" val="119498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Agenda  </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3517777"/>
          </a:xfrm>
        </p:spPr>
        <p:txBody>
          <a:bodyPr>
            <a:normAutofit/>
          </a:bodyPr>
          <a:lstStyle/>
          <a:p>
            <a:pPr marL="457200" indent="-457200">
              <a:buFont typeface="+mj-lt"/>
              <a:buAutoNum type="arabicPeriod"/>
            </a:pPr>
            <a:r>
              <a:rPr lang="nl-NL" dirty="0"/>
              <a:t>Het PFAS beleid  </a:t>
            </a:r>
          </a:p>
          <a:p>
            <a:pPr marL="457200" indent="-457200">
              <a:buFont typeface="+mj-lt"/>
              <a:buAutoNum type="arabicPeriod"/>
            </a:pPr>
            <a:r>
              <a:rPr lang="nl-NL" dirty="0"/>
              <a:t>Het narratief van KIP PFAS Bodem</a:t>
            </a:r>
          </a:p>
          <a:p>
            <a:pPr marL="457200" indent="-457200">
              <a:buFont typeface="+mj-lt"/>
              <a:buAutoNum type="arabicPeriod"/>
            </a:pPr>
            <a:r>
              <a:rPr lang="nl-NL" dirty="0"/>
              <a:t>Programmaonderdelen </a:t>
            </a:r>
          </a:p>
          <a:p>
            <a:pPr marL="457200" indent="-457200">
              <a:buFont typeface="+mj-lt"/>
              <a:buAutoNum type="arabicPeriod"/>
            </a:pPr>
            <a:r>
              <a:rPr lang="nl-NL" dirty="0"/>
              <a:t>Samenwerking met TKI  </a:t>
            </a:r>
          </a:p>
          <a:p>
            <a:pPr marL="457200" indent="-457200">
              <a:buFont typeface="+mj-lt"/>
              <a:buAutoNum type="arabicPeriod"/>
            </a:pPr>
            <a:r>
              <a:rPr lang="nl-NL" dirty="0"/>
              <a:t>Samenwerking met anderen</a:t>
            </a:r>
            <a:endParaRPr lang="nl-NL" dirty="0">
              <a:solidFill>
                <a:srgbClr val="FF0000"/>
              </a:solidFill>
            </a:endParaRPr>
          </a:p>
          <a:p>
            <a:endParaRPr lang="nl-NL" dirty="0"/>
          </a:p>
          <a:p>
            <a:r>
              <a:rPr lang="nl-NL" dirty="0"/>
              <a:t>Vragen, (</a:t>
            </a:r>
            <a:r>
              <a:rPr lang="nl-NL" dirty="0" err="1"/>
              <a:t>veronder</a:t>
            </a:r>
            <a:r>
              <a:rPr lang="nl-NL" dirty="0"/>
              <a:t>)stellingen en discussie </a:t>
            </a:r>
          </a:p>
          <a:p>
            <a:endParaRPr lang="nl-NL" dirty="0"/>
          </a:p>
        </p:txBody>
      </p:sp>
    </p:spTree>
    <p:extLst>
      <p:ext uri="{BB962C8B-B14F-4D97-AF65-F5344CB8AC3E}">
        <p14:creationId xmlns:p14="http://schemas.microsoft.com/office/powerpoint/2010/main" val="7472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B6AD-BA2C-F717-4F26-CCAEB382226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9873DFC-AAB8-9F33-6DE1-72229D509B5B}"/>
              </a:ext>
            </a:extLst>
          </p:cNvPr>
          <p:cNvSpPr>
            <a:spLocks noGrp="1"/>
          </p:cNvSpPr>
          <p:nvPr>
            <p:ph sz="quarter" idx="11"/>
          </p:nvPr>
        </p:nvSpPr>
        <p:spPr>
          <a:xfrm>
            <a:off x="602528" y="1252538"/>
            <a:ext cx="11056071" cy="4525962"/>
          </a:xfrm>
        </p:spPr>
        <p:txBody>
          <a:bodyPr>
            <a:normAutofit/>
          </a:bodyPr>
          <a:lstStyle/>
          <a:p>
            <a:pPr algn="ctr">
              <a:buNone/>
            </a:pPr>
            <a:r>
              <a:rPr lang="nl-NL" dirty="0"/>
              <a:t>Vraag </a:t>
            </a:r>
          </a:p>
          <a:p>
            <a:pPr>
              <a:buNone/>
            </a:pPr>
            <a:endParaRPr lang="nl-NL" dirty="0"/>
          </a:p>
          <a:p>
            <a:pPr>
              <a:buNone/>
            </a:pPr>
            <a:r>
              <a:rPr lang="nl-NL" dirty="0"/>
              <a:t>1. Hoeveel ton PFAS wordt er jaarlijks wereldwijd geproduceerd</a:t>
            </a:r>
            <a:r>
              <a:rPr lang="nl-NL" b="0" dirty="0"/>
              <a:t>:</a:t>
            </a:r>
            <a:br>
              <a:rPr lang="nl-NL" b="0" dirty="0"/>
            </a:br>
            <a:r>
              <a:rPr lang="nl-NL" b="0" dirty="0"/>
              <a:t> </a:t>
            </a:r>
          </a:p>
          <a:p>
            <a:pPr>
              <a:buNone/>
            </a:pPr>
            <a:r>
              <a:rPr lang="nl-NL" b="0" dirty="0"/>
              <a:t>A)  &lt; 50.000 ton</a:t>
            </a:r>
          </a:p>
          <a:p>
            <a:pPr marL="457200" indent="-457200">
              <a:buAutoNum type="alphaUcParenR" startAt="2"/>
            </a:pPr>
            <a:r>
              <a:rPr lang="nl-NL" b="0" dirty="0"/>
              <a:t>Tussen de 50.000 ton en 100.000 ton </a:t>
            </a:r>
          </a:p>
          <a:p>
            <a:pPr marL="457200" indent="-457200">
              <a:buAutoNum type="alphaUcParenR" startAt="2"/>
            </a:pPr>
            <a:r>
              <a:rPr lang="nl-NL" b="0" dirty="0"/>
              <a:t>100.000 ton tot 300.000 is zeker verdedigbaar </a:t>
            </a:r>
          </a:p>
          <a:p>
            <a:pPr marL="457200" indent="-457200">
              <a:buAutoNum type="alphaUcParenR" startAt="2"/>
            </a:pPr>
            <a:r>
              <a:rPr lang="nl-NL" b="0" dirty="0"/>
              <a:t>Meer dan 500.000 ton </a:t>
            </a:r>
          </a:p>
          <a:p>
            <a:pPr>
              <a:buNone/>
            </a:pPr>
            <a:endParaRPr lang="nl-NL" dirty="0"/>
          </a:p>
        </p:txBody>
      </p:sp>
    </p:spTree>
    <p:extLst>
      <p:ext uri="{BB962C8B-B14F-4D97-AF65-F5344CB8AC3E}">
        <p14:creationId xmlns:p14="http://schemas.microsoft.com/office/powerpoint/2010/main" val="114975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FB02-0321-A11C-5F66-3A7EE5ECE1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648220-B983-BD4A-9D53-72E303F43E6D}"/>
              </a:ext>
            </a:extLst>
          </p:cNvPr>
          <p:cNvSpPr>
            <a:spLocks noGrp="1"/>
          </p:cNvSpPr>
          <p:nvPr>
            <p:ph type="title"/>
          </p:nvPr>
        </p:nvSpPr>
        <p:spPr/>
        <p:txBody>
          <a:bodyPr>
            <a:normAutofit fontScale="90000"/>
          </a:bodyPr>
          <a:lstStyle/>
          <a:p>
            <a:r>
              <a:rPr lang="nl-NL" dirty="0"/>
              <a:t>Antwoord C</a:t>
            </a:r>
          </a:p>
        </p:txBody>
      </p:sp>
      <p:sp>
        <p:nvSpPr>
          <p:cNvPr id="3" name="Tijdelijke aanduiding voor tekst 2">
            <a:extLst>
              <a:ext uri="{FF2B5EF4-FFF2-40B4-BE49-F238E27FC236}">
                <a16:creationId xmlns:a16="http://schemas.microsoft.com/office/drawing/2014/main" id="{AA25C7A4-F645-275F-B614-FF52436E5F0A}"/>
              </a:ext>
            </a:extLst>
          </p:cNvPr>
          <p:cNvSpPr>
            <a:spLocks noGrp="1"/>
          </p:cNvSpPr>
          <p:nvPr>
            <p:ph type="body" idx="1"/>
          </p:nvPr>
        </p:nvSpPr>
        <p:spPr>
          <a:xfrm>
            <a:off x="623742" y="1888138"/>
            <a:ext cx="10515600" cy="3517777"/>
          </a:xfrm>
        </p:spPr>
        <p:txBody>
          <a:bodyPr>
            <a:normAutofit/>
          </a:bodyPr>
          <a:lstStyle/>
          <a:p>
            <a:r>
              <a:rPr lang="nl-NL" b="1" dirty="0"/>
              <a:t>AI geeft aan: </a:t>
            </a:r>
          </a:p>
          <a:p>
            <a:r>
              <a:rPr lang="nl-NL" dirty="0"/>
              <a:t>"Er is geen exact wereldwijd cijfer voor de jaarlijkse PFAS-productie, omdat PFAS een verzamelnaam is voor meer dan 10.000 stoffen. Wel weten we dat alleen al de fluorpolymeren (zoals Teflon/PTFE) wereldwijd ongeveer 320–390 miljoen kg per jaar. De totale productie van alle PFAS samen ligt waarschijnlijk aanzienlijk hoger, maar daarvoor bestaan geen betrouwbare wereldwijde inventarissen."</a:t>
            </a:r>
          </a:p>
          <a:p>
            <a:r>
              <a:rPr lang="nl-NL" dirty="0"/>
              <a:t>Kortom: "honderden miljoenen kilo's per jaar" is verdedigbaar als minimumschatting, maar het is waarschijnlijk niet het volledige verhaal voor alle PFAS samen.</a:t>
            </a:r>
          </a:p>
          <a:p>
            <a:r>
              <a:rPr lang="nl-NL" dirty="0"/>
              <a:t>Verondersteld wordt dat enkele procenten van deze productie in het milieu terecht komt. Dit impliceert dat er jaarlijks een gebied groter dan Nederland tot een meter diep wordt verontreinigd.  </a:t>
            </a:r>
          </a:p>
          <a:p>
            <a:endParaRPr lang="nl-NL" dirty="0"/>
          </a:p>
        </p:txBody>
      </p:sp>
    </p:spTree>
    <p:extLst>
      <p:ext uri="{BB962C8B-B14F-4D97-AF65-F5344CB8AC3E}">
        <p14:creationId xmlns:p14="http://schemas.microsoft.com/office/powerpoint/2010/main" val="335875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A56B2-8AC7-5C5D-04A3-31445AD4DB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177E42-38EB-E078-D9D3-ED785E6FF47E}"/>
              </a:ext>
            </a:extLst>
          </p:cNvPr>
          <p:cNvSpPr>
            <a:spLocks noGrp="1"/>
          </p:cNvSpPr>
          <p:nvPr>
            <p:ph type="title"/>
          </p:nvPr>
        </p:nvSpPr>
        <p:spPr>
          <a:xfrm>
            <a:off x="623742" y="852154"/>
            <a:ext cx="10515600" cy="897538"/>
          </a:xfrm>
        </p:spPr>
        <p:txBody>
          <a:bodyPr>
            <a:normAutofit fontScale="90000"/>
          </a:bodyPr>
          <a:lstStyle/>
          <a:p>
            <a:r>
              <a:rPr lang="nl-NL" dirty="0"/>
              <a:t>Het PFAS beleid</a:t>
            </a:r>
          </a:p>
        </p:txBody>
      </p:sp>
      <p:sp>
        <p:nvSpPr>
          <p:cNvPr id="3" name="Tijdelijke aanduiding voor tekst 2">
            <a:extLst>
              <a:ext uri="{FF2B5EF4-FFF2-40B4-BE49-F238E27FC236}">
                <a16:creationId xmlns:a16="http://schemas.microsoft.com/office/drawing/2014/main" id="{8E2BCC59-67D0-8EF4-B162-0802CD76CFEA}"/>
              </a:ext>
            </a:extLst>
          </p:cNvPr>
          <p:cNvSpPr>
            <a:spLocks noGrp="1"/>
          </p:cNvSpPr>
          <p:nvPr>
            <p:ph type="body" idx="1"/>
          </p:nvPr>
        </p:nvSpPr>
        <p:spPr>
          <a:xfrm>
            <a:off x="623742" y="1888138"/>
            <a:ext cx="10515600" cy="4348275"/>
          </a:xfrm>
        </p:spPr>
        <p:txBody>
          <a:bodyPr>
            <a:normAutofit fontScale="25000" lnSpcReduction="20000"/>
          </a:bodyPr>
          <a:lstStyle/>
          <a:p>
            <a:endParaRPr lang="nl-NL" dirty="0"/>
          </a:p>
          <a:p>
            <a:endParaRPr lang="nl-NL" dirty="0"/>
          </a:p>
          <a:p>
            <a:pPr algn="ctr"/>
            <a:endParaRPr lang="nl-NL" sz="11200" b="1" dirty="0"/>
          </a:p>
          <a:p>
            <a:pPr algn="ctr"/>
            <a:endParaRPr lang="nl-NL" sz="11200" dirty="0"/>
          </a:p>
          <a:p>
            <a:pPr algn="ctr"/>
            <a:endParaRPr lang="nl-NL" sz="11200" dirty="0"/>
          </a:p>
          <a:p>
            <a:pPr algn="ctr"/>
            <a:endParaRPr lang="nl-NL" sz="11200" dirty="0"/>
          </a:p>
          <a:p>
            <a:pPr algn="ctr"/>
            <a:endParaRPr lang="nl-NL" sz="11200" dirty="0"/>
          </a:p>
          <a:p>
            <a:pPr algn="ctr"/>
            <a:endParaRPr lang="nl-NL" sz="11200" dirty="0"/>
          </a:p>
          <a:p>
            <a:pPr algn="ctr"/>
            <a:endParaRPr lang="nl-NL" sz="11200" dirty="0"/>
          </a:p>
          <a:p>
            <a:pPr algn="ctr"/>
            <a:endParaRPr lang="nl-NL" sz="11200" dirty="0"/>
          </a:p>
          <a:p>
            <a:endParaRPr lang="nl-NL" sz="4400" dirty="0"/>
          </a:p>
          <a:p>
            <a:endParaRPr lang="nl-NL" sz="11200" b="1" dirty="0"/>
          </a:p>
          <a:p>
            <a:r>
              <a:rPr lang="nl-NL" sz="4800" dirty="0"/>
              <a:t>Pr</a:t>
            </a:r>
          </a:p>
          <a:p>
            <a:endParaRPr lang="nl-NL" sz="4800" dirty="0"/>
          </a:p>
          <a:p>
            <a:endParaRPr lang="nl-NL" sz="4800" dirty="0"/>
          </a:p>
          <a:p>
            <a:endParaRPr lang="nl-NL" sz="4800" dirty="0"/>
          </a:p>
          <a:p>
            <a:endParaRPr lang="nl-NL" dirty="0"/>
          </a:p>
        </p:txBody>
      </p:sp>
      <p:graphicFrame>
        <p:nvGraphicFramePr>
          <p:cNvPr id="7" name="Diagram 6" descr="deze afgbeelding geeft de 3 pijlersvan het PFAS beleid: Preventie beheer en sanering   ">
            <a:extLst>
              <a:ext uri="{FF2B5EF4-FFF2-40B4-BE49-F238E27FC236}">
                <a16:creationId xmlns:a16="http://schemas.microsoft.com/office/drawing/2014/main" id="{5BB4DDA2-5E90-FE80-C12D-72A5F21ED9A6}"/>
              </a:ext>
            </a:extLst>
          </p:cNvPr>
          <p:cNvGraphicFramePr/>
          <p:nvPr>
            <p:extLst>
              <p:ext uri="{D42A27DB-BD31-4B8C-83A1-F6EECF244321}">
                <p14:modId xmlns:p14="http://schemas.microsoft.com/office/powerpoint/2010/main" val="2918508253"/>
              </p:ext>
            </p:extLst>
          </p:nvPr>
        </p:nvGraphicFramePr>
        <p:xfrm>
          <a:off x="2032000" y="2331721"/>
          <a:ext cx="8128000" cy="266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descr="deze afbeelding geeft de pijlers van het PFAS beleid: preventie, beheer en sanering ">
            <a:extLst>
              <a:ext uri="{FF2B5EF4-FFF2-40B4-BE49-F238E27FC236}">
                <a16:creationId xmlns:a16="http://schemas.microsoft.com/office/drawing/2014/main" id="{94F9B3F4-01A7-0507-DF4C-31A6F0C8A267}"/>
              </a:ext>
            </a:extLst>
          </p:cNvPr>
          <p:cNvGraphicFramePr/>
          <p:nvPr>
            <p:extLst>
              <p:ext uri="{D42A27DB-BD31-4B8C-83A1-F6EECF244321}">
                <p14:modId xmlns:p14="http://schemas.microsoft.com/office/powerpoint/2010/main" val="6775682"/>
              </p:ext>
            </p:extLst>
          </p:nvPr>
        </p:nvGraphicFramePr>
        <p:xfrm>
          <a:off x="623742" y="1888138"/>
          <a:ext cx="11332038" cy="41177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804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1443-A3D6-9FE7-D858-C11D7E780A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3E8297-A327-BBD9-6382-E5E8BC7558B6}"/>
              </a:ext>
            </a:extLst>
          </p:cNvPr>
          <p:cNvSpPr>
            <a:spLocks noGrp="1"/>
          </p:cNvSpPr>
          <p:nvPr>
            <p:ph type="title"/>
          </p:nvPr>
        </p:nvSpPr>
        <p:spPr>
          <a:xfrm>
            <a:off x="597072" y="880110"/>
            <a:ext cx="10515600" cy="897538"/>
          </a:xfrm>
        </p:spPr>
        <p:txBody>
          <a:bodyPr>
            <a:normAutofit fontScale="90000"/>
          </a:bodyPr>
          <a:lstStyle/>
          <a:p>
            <a:r>
              <a:rPr lang="nl-NL" dirty="0"/>
              <a:t>Het narratief</a:t>
            </a:r>
          </a:p>
        </p:txBody>
      </p:sp>
      <p:sp>
        <p:nvSpPr>
          <p:cNvPr id="3" name="Tijdelijke aanduiding voor tekst 2">
            <a:extLst>
              <a:ext uri="{FF2B5EF4-FFF2-40B4-BE49-F238E27FC236}">
                <a16:creationId xmlns:a16="http://schemas.microsoft.com/office/drawing/2014/main" id="{5D118B17-C433-DA8E-AA5D-C1DABB1C405F}"/>
              </a:ext>
            </a:extLst>
          </p:cNvPr>
          <p:cNvSpPr>
            <a:spLocks noGrp="1"/>
          </p:cNvSpPr>
          <p:nvPr>
            <p:ph type="body" idx="1"/>
          </p:nvPr>
        </p:nvSpPr>
        <p:spPr>
          <a:xfrm>
            <a:off x="597072" y="2179638"/>
            <a:ext cx="10515600" cy="3798252"/>
          </a:xfrm>
        </p:spPr>
        <p:txBody>
          <a:bodyPr>
            <a:normAutofit/>
          </a:bodyPr>
          <a:lstStyle/>
          <a:p>
            <a:pPr marL="342900" indent="-342900">
              <a:buFont typeface="Arial" panose="020B0604020202020204" pitchFamily="34" charset="0"/>
              <a:buChar char="•"/>
            </a:pPr>
            <a:r>
              <a:rPr lang="nl-NL" dirty="0"/>
              <a:t>Doorbreek de impasse bij de sanering van PFAS hotspots, zorg voor ruimte voor experimenten/pilots;</a:t>
            </a:r>
          </a:p>
          <a:p>
            <a:pPr marL="342900" indent="-342900">
              <a:buFont typeface="Arial" panose="020B0604020202020204" pitchFamily="34" charset="0"/>
              <a:buChar char="•"/>
            </a:pPr>
            <a:r>
              <a:rPr lang="nl-NL" dirty="0"/>
              <a:t>Richt de onderzoeken en saneringen op een risico gestuurde en kosteneffectieve aanpak;</a:t>
            </a:r>
          </a:p>
          <a:p>
            <a:pPr marL="342900" indent="-342900">
              <a:buFont typeface="Arial" panose="020B0604020202020204" pitchFamily="34" charset="0"/>
              <a:buChar char="•"/>
            </a:pPr>
            <a:r>
              <a:rPr lang="nl-NL" dirty="0"/>
              <a:t>Zorg voor een haalbaar, betaalbaar en eenduidig beleid bij het vaststellen van saneringscriteria en lozingsnormen;</a:t>
            </a:r>
          </a:p>
          <a:p>
            <a:pPr marL="342900" indent="-342900">
              <a:buFont typeface="Arial" panose="020B0604020202020204" pitchFamily="34" charset="0"/>
              <a:buChar char="•"/>
            </a:pPr>
            <a:r>
              <a:rPr lang="nl-NL" dirty="0"/>
              <a:t>Zorg voor de “eerlijke” informatie met de insteek “nuchter omgaan met risico’s”. </a:t>
            </a:r>
          </a:p>
          <a:p>
            <a:endParaRPr lang="nl-NL" dirty="0"/>
          </a:p>
          <a:p>
            <a:endParaRPr lang="nl-NL" dirty="0"/>
          </a:p>
        </p:txBody>
      </p:sp>
    </p:spTree>
    <p:extLst>
      <p:ext uri="{BB962C8B-B14F-4D97-AF65-F5344CB8AC3E}">
        <p14:creationId xmlns:p14="http://schemas.microsoft.com/office/powerpoint/2010/main" val="205615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55713-2E4C-E168-22DB-E8A7875ACAB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FCBA9A5-AAB3-CCAF-7A41-0AFB6CC8CEBD}"/>
              </a:ext>
            </a:extLst>
          </p:cNvPr>
          <p:cNvSpPr>
            <a:spLocks noGrp="1"/>
          </p:cNvSpPr>
          <p:nvPr>
            <p:ph sz="quarter" idx="11"/>
          </p:nvPr>
        </p:nvSpPr>
        <p:spPr>
          <a:xfrm>
            <a:off x="602528" y="1252538"/>
            <a:ext cx="11056071" cy="4525962"/>
          </a:xfrm>
        </p:spPr>
        <p:txBody>
          <a:bodyPr>
            <a:normAutofit/>
          </a:bodyPr>
          <a:lstStyle/>
          <a:p>
            <a:pPr algn="ctr">
              <a:buNone/>
            </a:pPr>
            <a:r>
              <a:rPr lang="nl-NL" dirty="0"/>
              <a:t>Vraag </a:t>
            </a:r>
          </a:p>
          <a:p>
            <a:pPr>
              <a:buNone/>
            </a:pPr>
            <a:endParaRPr lang="nl-NL" dirty="0"/>
          </a:p>
          <a:p>
            <a:pPr>
              <a:buNone/>
            </a:pPr>
            <a:r>
              <a:rPr lang="nl-NL" dirty="0"/>
              <a:t>1. Waar staat </a:t>
            </a:r>
            <a:r>
              <a:rPr lang="nl-NL" dirty="0" err="1"/>
              <a:t>Fytoremediatie</a:t>
            </a:r>
            <a:r>
              <a:rPr lang="nl-NL" dirty="0"/>
              <a:t> voor:</a:t>
            </a:r>
            <a:br>
              <a:rPr lang="nl-NL" b="0" dirty="0"/>
            </a:br>
            <a:r>
              <a:rPr lang="nl-NL" b="0" dirty="0"/>
              <a:t> </a:t>
            </a:r>
          </a:p>
          <a:p>
            <a:pPr>
              <a:buNone/>
            </a:pPr>
            <a:r>
              <a:rPr lang="nl-NL" b="0" dirty="0"/>
              <a:t>A)  De hechting van PFAS aan fijne slibdeeltjes ( &lt; 63um) door fytoplankton </a:t>
            </a:r>
          </a:p>
          <a:p>
            <a:pPr marL="457200" indent="-457200">
              <a:buAutoNum type="alphaUcParenR" startAt="2"/>
            </a:pPr>
            <a:r>
              <a:rPr lang="nl-NL" b="0" dirty="0"/>
              <a:t>Het breken van PFAS moleculen tot o.a. koolstof en fluor door kleine stalen balletjes</a:t>
            </a:r>
          </a:p>
          <a:p>
            <a:pPr marL="457200" indent="-457200">
              <a:buAutoNum type="alphaUcParenR" startAt="2"/>
            </a:pPr>
            <a:r>
              <a:rPr lang="nl-NL" b="0" dirty="0"/>
              <a:t>Het activeren van </a:t>
            </a:r>
            <a:r>
              <a:rPr lang="nl-NL" b="0" dirty="0" err="1"/>
              <a:t>nanokristallen</a:t>
            </a:r>
            <a:r>
              <a:rPr lang="nl-NL" b="0" dirty="0"/>
              <a:t> met licht die op hun beurt verontreinigde stoffen zoals PFAS afbreken</a:t>
            </a:r>
          </a:p>
          <a:p>
            <a:pPr marL="457200" indent="-457200">
              <a:buAutoNum type="alphaUcParenR" startAt="2"/>
            </a:pPr>
            <a:r>
              <a:rPr lang="nl-NL" b="0" dirty="0"/>
              <a:t>Het opslaan van PFAS in de bovengrondse plantdelen</a:t>
            </a:r>
          </a:p>
          <a:p>
            <a:pPr>
              <a:buNone/>
            </a:pPr>
            <a:endParaRPr lang="nl-NL" dirty="0"/>
          </a:p>
        </p:txBody>
      </p:sp>
    </p:spTree>
    <p:extLst>
      <p:ext uri="{BB962C8B-B14F-4D97-AF65-F5344CB8AC3E}">
        <p14:creationId xmlns:p14="http://schemas.microsoft.com/office/powerpoint/2010/main" val="996859824"/>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1514</TotalTime>
  <Words>1316</Words>
  <Application>Microsoft Office PowerPoint</Application>
  <PresentationFormat>Breedbeeld</PresentationFormat>
  <Paragraphs>177</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Asap</vt:lpstr>
      <vt:lpstr>Asap Medium</vt:lpstr>
      <vt:lpstr>Asap SemiBold</vt:lpstr>
      <vt:lpstr>Office Theme</vt:lpstr>
      <vt:lpstr>Kennis- en InnovatieProgramma PFAS Bodem </vt:lpstr>
      <vt:lpstr>Het programmateam KIP PFAS Bodem</vt:lpstr>
      <vt:lpstr>PowerPoint-presentatie</vt:lpstr>
      <vt:lpstr>Agenda  </vt:lpstr>
      <vt:lpstr>PowerPoint-presentatie</vt:lpstr>
      <vt:lpstr>Antwoord C</vt:lpstr>
      <vt:lpstr>Het PFAS beleid</vt:lpstr>
      <vt:lpstr>Het narratief</vt:lpstr>
      <vt:lpstr>PowerPoint-presentatie</vt:lpstr>
      <vt:lpstr>Antwoord D</vt:lpstr>
      <vt:lpstr>Programmaonderdelen  </vt:lpstr>
      <vt:lpstr>Samenwerking met TKI</vt:lpstr>
      <vt:lpstr>Samenwerking met anderen</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Beckman Lapre, Manfred (RWS WVL)</cp:lastModifiedBy>
  <cp:revision>38</cp:revision>
  <dcterms:created xsi:type="dcterms:W3CDTF">2026-04-03T10:56:03Z</dcterms:created>
  <dcterms:modified xsi:type="dcterms:W3CDTF">2026-06-16T13:15:43Z</dcterms:modified>
</cp:coreProperties>
</file>