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3" r:id="rId2"/>
    <p:sldId id="262" r:id="rId3"/>
    <p:sldId id="354" r:id="rId4"/>
    <p:sldId id="286" r:id="rId5"/>
    <p:sldId id="285" r:id="rId6"/>
    <p:sldId id="265" r:id="rId7"/>
    <p:sldId id="292" r:id="rId8"/>
    <p:sldId id="291" r:id="rId9"/>
    <p:sldId id="289" r:id="rId10"/>
    <p:sldId id="293" r:id="rId11"/>
    <p:sldId id="303" r:id="rId12"/>
    <p:sldId id="376" r:id="rId13"/>
    <p:sldId id="375" r:id="rId14"/>
    <p:sldId id="377" r:id="rId15"/>
    <p:sldId id="378" r:id="rId16"/>
    <p:sldId id="297" r:id="rId17"/>
    <p:sldId id="302" r:id="rId18"/>
    <p:sldId id="362" r:id="rId19"/>
    <p:sldId id="363" r:id="rId20"/>
    <p:sldId id="374" r:id="rId21"/>
    <p:sldId id="364" r:id="rId22"/>
    <p:sldId id="384" r:id="rId23"/>
    <p:sldId id="275" r:id="rId24"/>
    <p:sldId id="383" r:id="rId25"/>
    <p:sldId id="385" r:id="rId26"/>
    <p:sldId id="386" r:id="rId27"/>
    <p:sldId id="365" r:id="rId28"/>
    <p:sldId id="387" r:id="rId29"/>
    <p:sldId id="370" r:id="rId30"/>
    <p:sldId id="372" r:id="rId31"/>
    <p:sldId id="281" r:id="rId32"/>
    <p:sldId id="279" r:id="rId33"/>
    <p:sldId id="359" r:id="rId34"/>
    <p:sldId id="381" r:id="rId35"/>
    <p:sldId id="388" r:id="rId36"/>
    <p:sldId id="2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4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22901A-0387-AA1F-63DC-FC3331F6818B}" name="Houten, Tina van (RWS WVL)" initials="TH" userId="S::tina.van.houten@rws.nl::780aa6d7-44a4-4672-bf37-59a93f9569af" providerId="AD"/>
  <p188:author id="{1F72E595-1A30-8DED-866A-086BA623C571}" name="Dijk, Sophie van (RWS WVL)" initials="SD" userId="S::sophie.van.dijk@rws.nl::2606c4c0-4880-4066-ada1-1e9ff0f75c64" providerId="AD"/>
  <p188:author id="{B3DA16A1-19EC-5EA6-7628-3C608788DF38}" name="Overwater-Beckman, Nanda (RWS WVL)" initials="NO" userId="S::nanda.beckman@rws.nl::454a4506-441c-4820-a81e-a1812a6129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4F4"/>
    <a:srgbClr val="EFEBE7"/>
    <a:srgbClr val="F3FCFB"/>
    <a:srgbClr val="E9F2DA"/>
    <a:srgbClr val="75AA29"/>
    <a:srgbClr val="FF9900"/>
    <a:srgbClr val="DAE6C5"/>
    <a:srgbClr val="FFB547"/>
    <a:srgbClr val="A0BE6A"/>
    <a:srgbClr val="BFE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6441" autoAdjust="0"/>
  </p:normalViewPr>
  <p:slideViewPr>
    <p:cSldViewPr snapToGrid="0">
      <p:cViewPr varScale="1">
        <p:scale>
          <a:sx n="92" d="100"/>
          <a:sy n="92" d="100"/>
        </p:scale>
        <p:origin x="1152" y="66"/>
      </p:cViewPr>
      <p:guideLst>
        <p:guide orient="horz" pos="482"/>
        <p:guide pos="43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90695-2972-CF4A-AD8E-B3BED2FEDBA1}" type="datetimeFigureOut">
              <a:rPr lang="nl-NL" smtClean="0"/>
              <a:t>30-6-2026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F3FA3-F7C9-0B4A-B901-3FF01BA064D0}" type="slidenum">
              <a:rPr lang="nl-NL" smtClean="0"/>
              <a:t>‹nr.›</a:t>
            </a:fld>
            <a:endParaRPr lang="nl-NL"/>
          </a:p>
        </p:txBody>
      </p:sp>
    </p:spTree>
    <p:extLst>
      <p:ext uri="{BB962C8B-B14F-4D97-AF65-F5344CB8AC3E}">
        <p14:creationId xmlns:p14="http://schemas.microsoft.com/office/powerpoint/2010/main" val="360170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a:t>
            </a:fld>
            <a:endParaRPr lang="nl-NL"/>
          </a:p>
        </p:txBody>
      </p:sp>
    </p:spTree>
    <p:extLst>
      <p:ext uri="{BB962C8B-B14F-4D97-AF65-F5344CB8AC3E}">
        <p14:creationId xmlns:p14="http://schemas.microsoft.com/office/powerpoint/2010/main" val="189718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2003-4E1B-2914-D09B-CE0065E77D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FF5140-3763-3650-F695-BE229CE349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30BA4B-8CA3-0256-DF71-6B0F1F1C0024}"/>
              </a:ext>
            </a:extLst>
          </p:cNvPr>
          <p:cNvSpPr>
            <a:spLocks noGrp="1"/>
          </p:cNvSpPr>
          <p:nvPr>
            <p:ph type="body" idx="1"/>
          </p:nvPr>
        </p:nvSpPr>
        <p:spPr/>
        <p:txBody>
          <a:bodyPr/>
          <a:lstStyle/>
          <a:p>
            <a:r>
              <a:rPr lang="nl-NL" sz="1200" b="0" i="0" kern="1200" dirty="0">
                <a:solidFill>
                  <a:schemeClr val="tx1"/>
                </a:solidFill>
                <a:effectLst/>
                <a:latin typeface="+mn-lt"/>
                <a:ea typeface="+mn-ea"/>
                <a:cs typeface="+mn-cs"/>
              </a:rPr>
              <a:t>Het Omgevingsloket biedt digitale dienstverlening voor overheden in verschillende onderdelen.</a:t>
            </a:r>
          </a:p>
          <a:p>
            <a:r>
              <a:rPr lang="nl-NL" sz="1200" b="0" i="0" kern="1200" dirty="0" err="1">
                <a:solidFill>
                  <a:schemeClr val="tx1"/>
                </a:solidFill>
                <a:effectLst/>
                <a:latin typeface="+mn-lt"/>
                <a:ea typeface="+mn-ea"/>
                <a:cs typeface="+mn-cs"/>
              </a:rPr>
              <a:t>Vergunningcheck</a:t>
            </a:r>
            <a:r>
              <a:rPr lang="nl-NL" sz="1200" b="0" i="0" kern="1200" dirty="0">
                <a:solidFill>
                  <a:schemeClr val="tx1"/>
                </a:solidFill>
                <a:effectLst/>
                <a:latin typeface="+mn-lt"/>
                <a:ea typeface="+mn-ea"/>
                <a:cs typeface="+mn-cs"/>
              </a:rPr>
              <a:t>, Aanvragen, Regels op de kaart, Maatregelen op maat.</a:t>
            </a:r>
          </a:p>
        </p:txBody>
      </p:sp>
      <p:sp>
        <p:nvSpPr>
          <p:cNvPr id="4" name="Tijdelijke aanduiding voor dianummer 3">
            <a:extLst>
              <a:ext uri="{FF2B5EF4-FFF2-40B4-BE49-F238E27FC236}">
                <a16:creationId xmlns:a16="http://schemas.microsoft.com/office/drawing/2014/main" id="{8D834B7D-125A-3832-4087-54C365B77EE1}"/>
              </a:ext>
            </a:extLst>
          </p:cNvPr>
          <p:cNvSpPr>
            <a:spLocks noGrp="1"/>
          </p:cNvSpPr>
          <p:nvPr>
            <p:ph type="sldNum" sz="quarter" idx="5"/>
          </p:nvPr>
        </p:nvSpPr>
        <p:spPr/>
        <p:txBody>
          <a:bodyPr/>
          <a:lstStyle/>
          <a:p>
            <a:fld id="{BDBF3FA3-F7C9-0B4A-B901-3FF01BA064D0}" type="slidenum">
              <a:rPr lang="nl-NL" smtClean="0"/>
              <a:t>11</a:t>
            </a:fld>
            <a:endParaRPr lang="nl-NL"/>
          </a:p>
        </p:txBody>
      </p:sp>
    </p:spTree>
    <p:extLst>
      <p:ext uri="{BB962C8B-B14F-4D97-AF65-F5344CB8AC3E}">
        <p14:creationId xmlns:p14="http://schemas.microsoft.com/office/powerpoint/2010/main" val="292347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6A17-3F17-F3F8-9DB6-EDED952019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C756DD-6B51-E4DF-4D80-13EB8C7999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514C75-BE60-3A41-4A16-A14286EBF289}"/>
              </a:ext>
            </a:extLst>
          </p:cNvPr>
          <p:cNvSpPr>
            <a:spLocks noGrp="1"/>
          </p:cNvSpPr>
          <p:nvPr>
            <p:ph type="body" idx="1"/>
          </p:nvPr>
        </p:nvSpPr>
        <p:spPr/>
        <p:txBody>
          <a:bodyPr/>
          <a:lstStyle/>
          <a:p>
            <a:endParaRPr lang="nl-NL" sz="1200" b="0" i="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986A9738-58D9-207B-47E6-A0461D2AFDAE}"/>
              </a:ext>
            </a:extLst>
          </p:cNvPr>
          <p:cNvSpPr>
            <a:spLocks noGrp="1"/>
          </p:cNvSpPr>
          <p:nvPr>
            <p:ph type="sldNum" sz="quarter" idx="5"/>
          </p:nvPr>
        </p:nvSpPr>
        <p:spPr/>
        <p:txBody>
          <a:bodyPr/>
          <a:lstStyle/>
          <a:p>
            <a:fld id="{BDBF3FA3-F7C9-0B4A-B901-3FF01BA064D0}" type="slidenum">
              <a:rPr lang="nl-NL" smtClean="0"/>
              <a:t>12</a:t>
            </a:fld>
            <a:endParaRPr lang="nl-NL"/>
          </a:p>
        </p:txBody>
      </p:sp>
    </p:spTree>
    <p:extLst>
      <p:ext uri="{BB962C8B-B14F-4D97-AF65-F5344CB8AC3E}">
        <p14:creationId xmlns:p14="http://schemas.microsoft.com/office/powerpoint/2010/main" val="2302663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0483-2C72-4A93-72F1-CF8C5409BB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C8D5A3-52E7-AF48-8FFF-CF21F4BD10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F38377-726B-B4B5-6B29-61E79731411F}"/>
              </a:ext>
            </a:extLst>
          </p:cNvPr>
          <p:cNvSpPr>
            <a:spLocks noGrp="1"/>
          </p:cNvSpPr>
          <p:nvPr>
            <p:ph type="body" idx="1"/>
          </p:nvPr>
        </p:nvSpPr>
        <p:spPr/>
        <p:txBody>
          <a:bodyPr/>
          <a:lstStyle/>
          <a:p>
            <a:endParaRPr lang="nl-NL" sz="1200" b="0" i="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1BE587B5-DC79-7043-0512-630C73510E70}"/>
              </a:ext>
            </a:extLst>
          </p:cNvPr>
          <p:cNvSpPr>
            <a:spLocks noGrp="1"/>
          </p:cNvSpPr>
          <p:nvPr>
            <p:ph type="sldNum" sz="quarter" idx="5"/>
          </p:nvPr>
        </p:nvSpPr>
        <p:spPr/>
        <p:txBody>
          <a:bodyPr/>
          <a:lstStyle/>
          <a:p>
            <a:fld id="{BDBF3FA3-F7C9-0B4A-B901-3FF01BA064D0}" type="slidenum">
              <a:rPr lang="nl-NL" smtClean="0"/>
              <a:t>13</a:t>
            </a:fld>
            <a:endParaRPr lang="nl-NL"/>
          </a:p>
        </p:txBody>
      </p:sp>
    </p:spTree>
    <p:extLst>
      <p:ext uri="{BB962C8B-B14F-4D97-AF65-F5344CB8AC3E}">
        <p14:creationId xmlns:p14="http://schemas.microsoft.com/office/powerpoint/2010/main" val="400359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133B-5C83-E4E2-4DB5-2BD075D699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90F108-4616-626E-C13A-ACE589141D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CCF3C5-0A20-D254-ADA6-012AE48D74C7}"/>
              </a:ext>
            </a:extLst>
          </p:cNvPr>
          <p:cNvSpPr>
            <a:spLocks noGrp="1"/>
          </p:cNvSpPr>
          <p:nvPr>
            <p:ph type="body" idx="1"/>
          </p:nvPr>
        </p:nvSpPr>
        <p:spPr/>
        <p:txBody>
          <a:bodyPr/>
          <a:lstStyle/>
          <a:p>
            <a:endParaRPr lang="nl-NL" sz="1200" b="0" i="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86BD6C9B-511D-801E-D945-D240BD04AD67}"/>
              </a:ext>
            </a:extLst>
          </p:cNvPr>
          <p:cNvSpPr>
            <a:spLocks noGrp="1"/>
          </p:cNvSpPr>
          <p:nvPr>
            <p:ph type="sldNum" sz="quarter" idx="5"/>
          </p:nvPr>
        </p:nvSpPr>
        <p:spPr/>
        <p:txBody>
          <a:bodyPr/>
          <a:lstStyle/>
          <a:p>
            <a:fld id="{BDBF3FA3-F7C9-0B4A-B901-3FF01BA064D0}" type="slidenum">
              <a:rPr lang="nl-NL" smtClean="0"/>
              <a:t>14</a:t>
            </a:fld>
            <a:endParaRPr lang="nl-NL"/>
          </a:p>
        </p:txBody>
      </p:sp>
    </p:spTree>
    <p:extLst>
      <p:ext uri="{BB962C8B-B14F-4D97-AF65-F5344CB8AC3E}">
        <p14:creationId xmlns:p14="http://schemas.microsoft.com/office/powerpoint/2010/main" val="785206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1D0D7-2B8C-1231-79A9-54CB4D25C2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842798-5B4C-BC58-ED67-0EF770BEB8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463018-7993-E533-B1BF-47079C6BD272}"/>
              </a:ext>
            </a:extLst>
          </p:cNvPr>
          <p:cNvSpPr>
            <a:spLocks noGrp="1"/>
          </p:cNvSpPr>
          <p:nvPr>
            <p:ph type="body" idx="1"/>
          </p:nvPr>
        </p:nvSpPr>
        <p:spPr/>
        <p:txBody>
          <a:bodyPr/>
          <a:lstStyle/>
          <a:p>
            <a:endParaRPr lang="nl-NL" sz="1200" b="0" i="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1900C5D9-CEC3-35EE-EC93-635ED27CA884}"/>
              </a:ext>
            </a:extLst>
          </p:cNvPr>
          <p:cNvSpPr>
            <a:spLocks noGrp="1"/>
          </p:cNvSpPr>
          <p:nvPr>
            <p:ph type="sldNum" sz="quarter" idx="5"/>
          </p:nvPr>
        </p:nvSpPr>
        <p:spPr/>
        <p:txBody>
          <a:bodyPr/>
          <a:lstStyle/>
          <a:p>
            <a:fld id="{BDBF3FA3-F7C9-0B4A-B901-3FF01BA064D0}" type="slidenum">
              <a:rPr lang="nl-NL" smtClean="0"/>
              <a:t>15</a:t>
            </a:fld>
            <a:endParaRPr lang="nl-NL"/>
          </a:p>
        </p:txBody>
      </p:sp>
    </p:spTree>
    <p:extLst>
      <p:ext uri="{BB962C8B-B14F-4D97-AF65-F5344CB8AC3E}">
        <p14:creationId xmlns:p14="http://schemas.microsoft.com/office/powerpoint/2010/main" val="28301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2D9F8-9662-61E9-FE49-76517AB7BA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1061F6-0D10-79C6-C2F9-4423B21321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207D54-D781-58A4-23F7-1D28CA88D1A9}"/>
              </a:ext>
            </a:extLst>
          </p:cNvPr>
          <p:cNvSpPr>
            <a:spLocks noGrp="1"/>
          </p:cNvSpPr>
          <p:nvPr>
            <p:ph type="body" idx="1"/>
          </p:nvPr>
        </p:nvSpPr>
        <p:spPr/>
        <p:txBody>
          <a:bodyPr/>
          <a:lstStyle/>
          <a:p>
            <a:r>
              <a:rPr lang="nl-NL" sz="1200" b="0" i="0" kern="1200" dirty="0">
                <a:solidFill>
                  <a:schemeClr val="tx1"/>
                </a:solidFill>
                <a:effectLst/>
                <a:latin typeface="+mn-lt"/>
                <a:ea typeface="+mn-ea"/>
                <a:cs typeface="+mn-cs"/>
              </a:rPr>
              <a:t>Maar het DSO is meer dan het Omgevingsloket. Overheden sluiten eigen systemen aan op de landelijke voorziening van het DSO (DSO-LV) om informatie uit te wisselen met het Omgevingsloket. </a:t>
            </a:r>
          </a:p>
          <a:p>
            <a:r>
              <a:rPr lang="nl-NL" sz="1200" b="0" i="0" kern="1200" dirty="0">
                <a:solidFill>
                  <a:schemeClr val="tx1"/>
                </a:solidFill>
                <a:effectLst/>
                <a:latin typeface="+mn-lt"/>
                <a:ea typeface="+mn-ea"/>
                <a:cs typeface="+mn-cs"/>
              </a:rPr>
              <a:t>De lokale systemen en alle onderdelen van DSO-LV samen noemen we het DSO.</a:t>
            </a:r>
          </a:p>
          <a:p>
            <a:endParaRPr lang="nl-NL" dirty="0"/>
          </a:p>
        </p:txBody>
      </p:sp>
      <p:sp>
        <p:nvSpPr>
          <p:cNvPr id="4" name="Tijdelijke aanduiding voor dianummer 3">
            <a:extLst>
              <a:ext uri="{FF2B5EF4-FFF2-40B4-BE49-F238E27FC236}">
                <a16:creationId xmlns:a16="http://schemas.microsoft.com/office/drawing/2014/main" id="{42A8453E-8AC4-A93B-C60D-47A7DBE7E15B}"/>
              </a:ext>
            </a:extLst>
          </p:cNvPr>
          <p:cNvSpPr>
            <a:spLocks noGrp="1"/>
          </p:cNvSpPr>
          <p:nvPr>
            <p:ph type="sldNum" sz="quarter" idx="5"/>
          </p:nvPr>
        </p:nvSpPr>
        <p:spPr/>
        <p:txBody>
          <a:bodyPr/>
          <a:lstStyle/>
          <a:p>
            <a:fld id="{BDBF3FA3-F7C9-0B4A-B901-3FF01BA064D0}" type="slidenum">
              <a:rPr lang="nl-NL" smtClean="0"/>
              <a:t>16</a:t>
            </a:fld>
            <a:endParaRPr lang="nl-NL"/>
          </a:p>
        </p:txBody>
      </p:sp>
    </p:spTree>
    <p:extLst>
      <p:ext uri="{BB962C8B-B14F-4D97-AF65-F5344CB8AC3E}">
        <p14:creationId xmlns:p14="http://schemas.microsoft.com/office/powerpoint/2010/main" val="426075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48BD-BB11-FF06-0CCC-8CB4E6FC0B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07D399-0578-D565-5D5A-63BF2C8663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36FEC6-9681-37B5-619A-0A2EC174937F}"/>
              </a:ext>
            </a:extLst>
          </p:cNvPr>
          <p:cNvSpPr>
            <a:spLocks noGrp="1"/>
          </p:cNvSpPr>
          <p:nvPr>
            <p:ph type="body" idx="1"/>
          </p:nvPr>
        </p:nvSpPr>
        <p:spPr/>
        <p:txBody>
          <a:bodyPr/>
          <a:lstStyle/>
          <a:p>
            <a:pPr marL="0" indent="0">
              <a:buNone/>
            </a:pPr>
            <a:r>
              <a:rPr lang="nl-NL" dirty="0"/>
              <a:t>Overheden sluiten aan:</a:t>
            </a:r>
          </a:p>
          <a:p>
            <a:pPr marL="228600" indent="-228600">
              <a:buAutoNum type="arabicPeriod"/>
            </a:pPr>
            <a:r>
              <a:rPr lang="nl-NL" dirty="0"/>
              <a:t>Ze publiceren plannen en beleid &gt; daarna te zien bij Regels op de kaart</a:t>
            </a:r>
          </a:p>
          <a:p>
            <a:pPr marL="228600" indent="-228600">
              <a:buAutoNum type="arabicPeriod"/>
            </a:pPr>
            <a:r>
              <a:rPr lang="nl-NL" dirty="0"/>
              <a:t>Ze ontvangen de aanvragen, meldingen en informatie &gt; die aanvragers indienen bij Aanvragen</a:t>
            </a:r>
          </a:p>
          <a:p>
            <a:pPr marL="228600" indent="-228600">
              <a:buAutoNum type="arabicPeriod"/>
            </a:pPr>
            <a:r>
              <a:rPr lang="nl-NL" dirty="0"/>
              <a:t>Om aanvragen/verzoeken te kunnen ontvangen, maken ze indieningsformulieren met toepasbare regels. En vragenbomen voor de </a:t>
            </a:r>
            <a:r>
              <a:rPr lang="nl-NL" dirty="0" err="1"/>
              <a:t>Vergunningcheck</a:t>
            </a:r>
            <a:r>
              <a:rPr lang="nl-NL" dirty="0"/>
              <a:t> en voor Maatregelen op maat. Dit is nieuw.</a:t>
            </a:r>
          </a:p>
        </p:txBody>
      </p:sp>
      <p:sp>
        <p:nvSpPr>
          <p:cNvPr id="4" name="Tijdelijke aanduiding voor dianummer 3">
            <a:extLst>
              <a:ext uri="{FF2B5EF4-FFF2-40B4-BE49-F238E27FC236}">
                <a16:creationId xmlns:a16="http://schemas.microsoft.com/office/drawing/2014/main" id="{52207F22-67A7-511E-5855-E16ABA520468}"/>
              </a:ext>
            </a:extLst>
          </p:cNvPr>
          <p:cNvSpPr>
            <a:spLocks noGrp="1"/>
          </p:cNvSpPr>
          <p:nvPr>
            <p:ph type="sldNum" sz="quarter" idx="5"/>
          </p:nvPr>
        </p:nvSpPr>
        <p:spPr/>
        <p:txBody>
          <a:bodyPr/>
          <a:lstStyle/>
          <a:p>
            <a:fld id="{BDBF3FA3-F7C9-0B4A-B901-3FF01BA064D0}" type="slidenum">
              <a:rPr lang="nl-NL" smtClean="0"/>
              <a:t>17</a:t>
            </a:fld>
            <a:endParaRPr lang="nl-NL"/>
          </a:p>
        </p:txBody>
      </p:sp>
    </p:spTree>
    <p:extLst>
      <p:ext uri="{BB962C8B-B14F-4D97-AF65-F5344CB8AC3E}">
        <p14:creationId xmlns:p14="http://schemas.microsoft.com/office/powerpoint/2010/main" val="213291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Planketen: </a:t>
            </a:r>
            <a:r>
              <a:rPr lang="nl-NL" sz="1200" kern="1200" dirty="0">
                <a:solidFill>
                  <a:schemeClr val="tx1"/>
                </a:solidFill>
                <a:effectLst/>
                <a:latin typeface="+mn-lt"/>
                <a:ea typeface="+mn-ea"/>
                <a:cs typeface="+mn-cs"/>
              </a:rPr>
              <a:t>plansoftware – LVBB – Ozon – Regels op de kaart</a:t>
            </a:r>
          </a:p>
          <a:p>
            <a:endParaRPr lang="nl-NL" b="1" dirty="0"/>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18</a:t>
            </a:fld>
            <a:endParaRPr lang="nl-NL"/>
          </a:p>
        </p:txBody>
      </p:sp>
    </p:spTree>
    <p:extLst>
      <p:ext uri="{BB962C8B-B14F-4D97-AF65-F5344CB8AC3E}">
        <p14:creationId xmlns:p14="http://schemas.microsoft.com/office/powerpoint/2010/main" val="142094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CB40-A4E3-443D-64D7-A42E414C85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A565E4-46E7-1A1D-F352-12886AF852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62B9B92-7BC7-5449-884A-C0AEEA17A6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Overheden voegen kenmerken toe aan hun regels in omgevingsdocumenten. Voor Regels op de kaart, maar ook voor toepasbare regels.</a:t>
            </a:r>
            <a:endParaRPr lang="nl-NL" b="1" dirty="0"/>
          </a:p>
          <a:p>
            <a:endParaRPr lang="nl-NL" dirty="0"/>
          </a:p>
        </p:txBody>
      </p:sp>
      <p:sp>
        <p:nvSpPr>
          <p:cNvPr id="4" name="Tijdelijke aanduiding voor dianummer 3">
            <a:extLst>
              <a:ext uri="{FF2B5EF4-FFF2-40B4-BE49-F238E27FC236}">
                <a16:creationId xmlns:a16="http://schemas.microsoft.com/office/drawing/2014/main" id="{8D7BECB4-DF4A-6C42-A7D9-2151E10DBB63}"/>
              </a:ext>
            </a:extLst>
          </p:cNvPr>
          <p:cNvSpPr>
            <a:spLocks noGrp="1"/>
          </p:cNvSpPr>
          <p:nvPr>
            <p:ph type="sldNum" sz="quarter" idx="5"/>
          </p:nvPr>
        </p:nvSpPr>
        <p:spPr/>
        <p:txBody>
          <a:bodyPr/>
          <a:lstStyle/>
          <a:p>
            <a:fld id="{BDBF3FA3-F7C9-0B4A-B901-3FF01BA064D0}" type="slidenum">
              <a:rPr lang="nl-NL" smtClean="0"/>
              <a:t>19</a:t>
            </a:fld>
            <a:endParaRPr lang="nl-NL"/>
          </a:p>
        </p:txBody>
      </p:sp>
    </p:spTree>
    <p:extLst>
      <p:ext uri="{BB962C8B-B14F-4D97-AF65-F5344CB8AC3E}">
        <p14:creationId xmlns:p14="http://schemas.microsoft.com/office/powerpoint/2010/main" val="3687885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A7BA-0DDB-1BA5-73B7-384D402D93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36C561-6F4A-F628-5E31-C3146EC0AF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76D50B-9CFD-057A-F1F6-93EFE0BEDE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Overheden voegen kenmerken toe aan hun regels in omgevingsdocumenten. Voor Regels op de kaart, maar ook voor toepasbare regels</a:t>
            </a:r>
            <a:endParaRPr lang="nl-NL" b="1" dirty="0"/>
          </a:p>
          <a:p>
            <a:endParaRPr lang="nl-NL" dirty="0"/>
          </a:p>
        </p:txBody>
      </p:sp>
      <p:sp>
        <p:nvSpPr>
          <p:cNvPr id="4" name="Tijdelijke aanduiding voor dianummer 3">
            <a:extLst>
              <a:ext uri="{FF2B5EF4-FFF2-40B4-BE49-F238E27FC236}">
                <a16:creationId xmlns:a16="http://schemas.microsoft.com/office/drawing/2014/main" id="{E0B7CC06-7E1B-7BD7-1EDE-ADE48CC45507}"/>
              </a:ext>
            </a:extLst>
          </p:cNvPr>
          <p:cNvSpPr>
            <a:spLocks noGrp="1"/>
          </p:cNvSpPr>
          <p:nvPr>
            <p:ph type="sldNum" sz="quarter" idx="5"/>
          </p:nvPr>
        </p:nvSpPr>
        <p:spPr/>
        <p:txBody>
          <a:bodyPr/>
          <a:lstStyle/>
          <a:p>
            <a:fld id="{BDBF3FA3-F7C9-0B4A-B901-3FF01BA064D0}" type="slidenum">
              <a:rPr lang="nl-NL" smtClean="0"/>
              <a:t>20</a:t>
            </a:fld>
            <a:endParaRPr lang="nl-NL"/>
          </a:p>
        </p:txBody>
      </p:sp>
    </p:spTree>
    <p:extLst>
      <p:ext uri="{BB962C8B-B14F-4D97-AF65-F5344CB8AC3E}">
        <p14:creationId xmlns:p14="http://schemas.microsoft.com/office/powerpoint/2010/main" val="338625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DSO is verbonden met alle onderdelen.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a:t>
            </a:fld>
            <a:endParaRPr lang="nl-NL"/>
          </a:p>
        </p:txBody>
      </p:sp>
    </p:spTree>
    <p:extLst>
      <p:ext uri="{BB962C8B-B14F-4D97-AF65-F5344CB8AC3E}">
        <p14:creationId xmlns:p14="http://schemas.microsoft.com/office/powerpoint/2010/main" val="913503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6C71-6517-D86A-AD26-44513F6600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AD7001-FDBE-F8EC-A89D-6EC20E6E499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5BC26D-BC52-81A9-3EBF-6860FB1933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Gemeentes maken nu regels voor het omgevingsplan. Bij start Omgevingswet hebben alle gemeentes de bruidsschat gekregen. Gemeentes hebben tot 2032 hun geldende bestemmingsplannen op te nemen in hun omgevingsplan. Tot die tijd zijn naast het Omgevingsplan ook de geldende bestemmingsplannen zichtbaar in Regels op de kaart. </a:t>
            </a:r>
          </a:p>
          <a:p>
            <a:endParaRPr lang="nl-NL" b="1" dirty="0"/>
          </a:p>
          <a:p>
            <a:endParaRPr lang="nl-NL" dirty="0"/>
          </a:p>
        </p:txBody>
      </p:sp>
      <p:sp>
        <p:nvSpPr>
          <p:cNvPr id="4" name="Tijdelijke aanduiding voor dianummer 3">
            <a:extLst>
              <a:ext uri="{FF2B5EF4-FFF2-40B4-BE49-F238E27FC236}">
                <a16:creationId xmlns:a16="http://schemas.microsoft.com/office/drawing/2014/main" id="{6D71B5BD-DF10-D7B6-0F30-693745A4603D}"/>
              </a:ext>
            </a:extLst>
          </p:cNvPr>
          <p:cNvSpPr>
            <a:spLocks noGrp="1"/>
          </p:cNvSpPr>
          <p:nvPr>
            <p:ph type="sldNum" sz="quarter" idx="5"/>
          </p:nvPr>
        </p:nvSpPr>
        <p:spPr/>
        <p:txBody>
          <a:bodyPr/>
          <a:lstStyle/>
          <a:p>
            <a:fld id="{BDBF3FA3-F7C9-0B4A-B901-3FF01BA064D0}" type="slidenum">
              <a:rPr lang="nl-NL" smtClean="0"/>
              <a:t>21</a:t>
            </a:fld>
            <a:endParaRPr lang="nl-NL"/>
          </a:p>
        </p:txBody>
      </p:sp>
    </p:spTree>
    <p:extLst>
      <p:ext uri="{BB962C8B-B14F-4D97-AF65-F5344CB8AC3E}">
        <p14:creationId xmlns:p14="http://schemas.microsoft.com/office/powerpoint/2010/main" val="209509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81BD-3128-1FE4-0B7D-9C1324A723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4C1E43-1729-9335-98F5-B0E3A7C0F5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22AEF3D-B485-4DB4-0ECF-859BC4286C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Gemeentes maken nu regels voor het omgevingsplan. Bij start Omgevingswet hebben alle gemeentes de bruidsschat gekregen. Gemeentes hebben tot 2032 hun geldende bestemmingsplannen op te nemen in hun omgevingsplan. Tot die tijd zijn naast het Omgevingsplan ook de geldende bestemmingsplannen zichtbaar in Regels op de kaart. </a:t>
            </a:r>
          </a:p>
          <a:p>
            <a:endParaRPr lang="nl-NL" b="1" dirty="0"/>
          </a:p>
          <a:p>
            <a:endParaRPr lang="nl-NL" dirty="0"/>
          </a:p>
        </p:txBody>
      </p:sp>
      <p:sp>
        <p:nvSpPr>
          <p:cNvPr id="4" name="Tijdelijke aanduiding voor dianummer 3">
            <a:extLst>
              <a:ext uri="{FF2B5EF4-FFF2-40B4-BE49-F238E27FC236}">
                <a16:creationId xmlns:a16="http://schemas.microsoft.com/office/drawing/2014/main" id="{8F930E4F-7BA6-6525-24E8-AF095BB203DA}"/>
              </a:ext>
            </a:extLst>
          </p:cNvPr>
          <p:cNvSpPr>
            <a:spLocks noGrp="1"/>
          </p:cNvSpPr>
          <p:nvPr>
            <p:ph type="sldNum" sz="quarter" idx="5"/>
          </p:nvPr>
        </p:nvSpPr>
        <p:spPr/>
        <p:txBody>
          <a:bodyPr/>
          <a:lstStyle/>
          <a:p>
            <a:fld id="{BDBF3FA3-F7C9-0B4A-B901-3FF01BA064D0}" type="slidenum">
              <a:rPr lang="nl-NL" smtClean="0"/>
              <a:t>22</a:t>
            </a:fld>
            <a:endParaRPr lang="nl-NL"/>
          </a:p>
        </p:txBody>
      </p:sp>
    </p:spTree>
    <p:extLst>
      <p:ext uri="{BB962C8B-B14F-4D97-AF65-F5344CB8AC3E}">
        <p14:creationId xmlns:p14="http://schemas.microsoft.com/office/powerpoint/2010/main" val="699436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Regelbeheersoftware software &gt; STTR &gt;RTR &gt; naar het Omgevingsloket (Vergunningcheck, Aanvragen, Maatregelen op Maat)</a:t>
            </a:r>
          </a:p>
          <a:p>
            <a:endParaRPr lang="nl-NL"/>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23</a:t>
            </a:fld>
            <a:endParaRPr lang="nl-NL"/>
          </a:p>
        </p:txBody>
      </p:sp>
    </p:spTree>
    <p:extLst>
      <p:ext uri="{BB962C8B-B14F-4D97-AF65-F5344CB8AC3E}">
        <p14:creationId xmlns:p14="http://schemas.microsoft.com/office/powerpoint/2010/main" val="1551971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3F4F-B547-1C30-C32E-EC2FEB40E1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2A6260-A587-37D1-E4BC-FAF7185B28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350B3F-BA16-F4A3-7AA2-07A2C9C52FA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77874EE-CDDD-E4D0-4155-FE8B8452AF25}"/>
              </a:ext>
            </a:extLst>
          </p:cNvPr>
          <p:cNvSpPr>
            <a:spLocks noGrp="1"/>
          </p:cNvSpPr>
          <p:nvPr>
            <p:ph type="sldNum" sz="quarter" idx="5"/>
          </p:nvPr>
        </p:nvSpPr>
        <p:spPr/>
        <p:txBody>
          <a:bodyPr/>
          <a:lstStyle/>
          <a:p>
            <a:fld id="{BDBF3FA3-F7C9-0B4A-B901-3FF01BA064D0}" type="slidenum">
              <a:rPr lang="nl-NL" smtClean="0"/>
              <a:t>24</a:t>
            </a:fld>
            <a:endParaRPr lang="nl-NL"/>
          </a:p>
        </p:txBody>
      </p:sp>
    </p:spTree>
    <p:extLst>
      <p:ext uri="{BB962C8B-B14F-4D97-AF65-F5344CB8AC3E}">
        <p14:creationId xmlns:p14="http://schemas.microsoft.com/office/powerpoint/2010/main" val="1848036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C061-8A0A-1113-EFAF-4C43DD2499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A86B76-F639-9F3F-1C8B-EFDF1636BB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169AD5-58FE-F0D9-80DC-7B07C50E1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Via het beheerportaal kunnen overheden toekomstige toepasbare regels bekijken in het Omgevingsloket. </a:t>
            </a:r>
          </a:p>
          <a:p>
            <a:endParaRPr lang="nl-NL" dirty="0"/>
          </a:p>
        </p:txBody>
      </p:sp>
      <p:sp>
        <p:nvSpPr>
          <p:cNvPr id="4" name="Tijdelijke aanduiding voor dianummer 3">
            <a:extLst>
              <a:ext uri="{FF2B5EF4-FFF2-40B4-BE49-F238E27FC236}">
                <a16:creationId xmlns:a16="http://schemas.microsoft.com/office/drawing/2014/main" id="{1F39C501-30F5-5978-E2A3-ED44BB40D81E}"/>
              </a:ext>
            </a:extLst>
          </p:cNvPr>
          <p:cNvSpPr>
            <a:spLocks noGrp="1"/>
          </p:cNvSpPr>
          <p:nvPr>
            <p:ph type="sldNum" sz="quarter" idx="5"/>
          </p:nvPr>
        </p:nvSpPr>
        <p:spPr/>
        <p:txBody>
          <a:bodyPr/>
          <a:lstStyle/>
          <a:p>
            <a:fld id="{BDBF3FA3-F7C9-0B4A-B901-3FF01BA064D0}" type="slidenum">
              <a:rPr lang="nl-NL" smtClean="0"/>
              <a:t>25</a:t>
            </a:fld>
            <a:endParaRPr lang="nl-NL"/>
          </a:p>
        </p:txBody>
      </p:sp>
    </p:spTree>
    <p:extLst>
      <p:ext uri="{BB962C8B-B14F-4D97-AF65-F5344CB8AC3E}">
        <p14:creationId xmlns:p14="http://schemas.microsoft.com/office/powerpoint/2010/main" val="2207203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FEE15-5B45-4871-9C57-4FE894F6AF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CD3578-2598-F0FE-EC95-F747E93195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FB0388-8F32-99A0-A58C-01922E2F8F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de bruidsschat hebben gemeenten ook toepasbare regels gekregen. </a:t>
            </a:r>
          </a:p>
          <a:p>
            <a:endParaRPr lang="nl-NL" dirty="0"/>
          </a:p>
        </p:txBody>
      </p:sp>
      <p:sp>
        <p:nvSpPr>
          <p:cNvPr id="4" name="Tijdelijke aanduiding voor dianummer 3">
            <a:extLst>
              <a:ext uri="{FF2B5EF4-FFF2-40B4-BE49-F238E27FC236}">
                <a16:creationId xmlns:a16="http://schemas.microsoft.com/office/drawing/2014/main" id="{3E561B4C-D5CD-E880-8944-480F6907BA14}"/>
              </a:ext>
            </a:extLst>
          </p:cNvPr>
          <p:cNvSpPr>
            <a:spLocks noGrp="1"/>
          </p:cNvSpPr>
          <p:nvPr>
            <p:ph type="sldNum" sz="quarter" idx="5"/>
          </p:nvPr>
        </p:nvSpPr>
        <p:spPr/>
        <p:txBody>
          <a:bodyPr/>
          <a:lstStyle/>
          <a:p>
            <a:fld id="{BDBF3FA3-F7C9-0B4A-B901-3FF01BA064D0}" type="slidenum">
              <a:rPr lang="nl-NL" smtClean="0"/>
              <a:t>26</a:t>
            </a:fld>
            <a:endParaRPr lang="nl-NL"/>
          </a:p>
        </p:txBody>
      </p:sp>
    </p:spTree>
    <p:extLst>
      <p:ext uri="{BB962C8B-B14F-4D97-AF65-F5344CB8AC3E}">
        <p14:creationId xmlns:p14="http://schemas.microsoft.com/office/powerpoint/2010/main" val="353093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4B96-7E66-A9C9-67DE-A7517E009B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C11670-EDEA-61B6-FAA5-E806F378B6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B0AE85-AE0F-F2ED-C93E-2AA5E7174129}"/>
              </a:ext>
            </a:extLst>
          </p:cNvPr>
          <p:cNvSpPr>
            <a:spLocks noGrp="1"/>
          </p:cNvSpPr>
          <p:nvPr>
            <p:ph type="body" idx="1"/>
          </p:nvPr>
        </p:nvSpPr>
        <p:spPr/>
        <p:txBody>
          <a:bodyPr/>
          <a:lstStyle/>
          <a:p>
            <a:r>
              <a:rPr lang="nl-NL" dirty="0"/>
              <a:t>Omgevingsloket (Aanvragen, meldingen en informatie) – STAM – Zaaksysteem/VTH-systeem</a:t>
            </a:r>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F48890D6-C8A0-FE2A-7CDB-CCA7F9AE1949}"/>
              </a:ext>
            </a:extLst>
          </p:cNvPr>
          <p:cNvSpPr>
            <a:spLocks noGrp="1"/>
          </p:cNvSpPr>
          <p:nvPr>
            <p:ph type="sldNum" sz="quarter" idx="5"/>
          </p:nvPr>
        </p:nvSpPr>
        <p:spPr/>
        <p:txBody>
          <a:bodyPr/>
          <a:lstStyle/>
          <a:p>
            <a:fld id="{BDBF3FA3-F7C9-0B4A-B901-3FF01BA064D0}" type="slidenum">
              <a:rPr lang="nl-NL" smtClean="0"/>
              <a:t>27</a:t>
            </a:fld>
            <a:endParaRPr lang="nl-NL"/>
          </a:p>
        </p:txBody>
      </p:sp>
    </p:spTree>
    <p:extLst>
      <p:ext uri="{BB962C8B-B14F-4D97-AF65-F5344CB8AC3E}">
        <p14:creationId xmlns:p14="http://schemas.microsoft.com/office/powerpoint/2010/main" val="289225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A4AB-8ACF-C8BD-15D3-70C937EA57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9EACEE-1947-CFF8-866E-692161F81D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06C8931-91A0-97F6-D4EA-672D09C6912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B28BD4B-24EA-38B7-A015-AE08465753E2}"/>
              </a:ext>
            </a:extLst>
          </p:cNvPr>
          <p:cNvSpPr>
            <a:spLocks noGrp="1"/>
          </p:cNvSpPr>
          <p:nvPr>
            <p:ph type="sldNum" sz="quarter" idx="5"/>
          </p:nvPr>
        </p:nvSpPr>
        <p:spPr/>
        <p:txBody>
          <a:bodyPr/>
          <a:lstStyle/>
          <a:p>
            <a:fld id="{BDBF3FA3-F7C9-0B4A-B901-3FF01BA064D0}" type="slidenum">
              <a:rPr lang="nl-NL" smtClean="0"/>
              <a:t>28</a:t>
            </a:fld>
            <a:endParaRPr lang="nl-NL"/>
          </a:p>
        </p:txBody>
      </p:sp>
    </p:spTree>
    <p:extLst>
      <p:ext uri="{BB962C8B-B14F-4D97-AF65-F5344CB8AC3E}">
        <p14:creationId xmlns:p14="http://schemas.microsoft.com/office/powerpoint/2010/main" val="297728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C229-FC2A-15DB-49C4-6585E66A7B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17C951-29DC-98CC-84FD-6985B1519B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D07192-E3E5-3B05-9A90-038F8E743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Aanvragers zien bij het indienen van een aanvraag, melding of informatieplicht in het Omgevingsloket een bevestiging op hun scherm. Als een burger inlogt met </a:t>
            </a:r>
            <a:r>
              <a:rPr lang="nl-NL" dirty="0" err="1"/>
              <a:t>DigiD</a:t>
            </a:r>
            <a:r>
              <a:rPr lang="nl-NL" dirty="0"/>
              <a:t>, krijgt de initiatiefnemer een verzendbewijs in de </a:t>
            </a:r>
            <a:r>
              <a:rPr lang="nl-NL" dirty="0" err="1"/>
              <a:t>berichtenbox</a:t>
            </a:r>
            <a:r>
              <a:rPr lang="nl-NL" dirty="0"/>
              <a:t>. Overheden moeten nog wel een ontvangstbevestiging versturen om de aanvrager te informeren over de aanvraag. </a:t>
            </a:r>
          </a:p>
          <a:p>
            <a:endParaRPr lang="nl-NL" dirty="0"/>
          </a:p>
        </p:txBody>
      </p:sp>
      <p:sp>
        <p:nvSpPr>
          <p:cNvPr id="4" name="Tijdelijke aanduiding voor dianummer 3">
            <a:extLst>
              <a:ext uri="{FF2B5EF4-FFF2-40B4-BE49-F238E27FC236}">
                <a16:creationId xmlns:a16="http://schemas.microsoft.com/office/drawing/2014/main" id="{AF5E4A63-21A3-B1E5-5154-FD86ED580EE6}"/>
              </a:ext>
            </a:extLst>
          </p:cNvPr>
          <p:cNvSpPr>
            <a:spLocks noGrp="1"/>
          </p:cNvSpPr>
          <p:nvPr>
            <p:ph type="sldNum" sz="quarter" idx="5"/>
          </p:nvPr>
        </p:nvSpPr>
        <p:spPr/>
        <p:txBody>
          <a:bodyPr/>
          <a:lstStyle/>
          <a:p>
            <a:fld id="{BDBF3FA3-F7C9-0B4A-B901-3FF01BA064D0}" type="slidenum">
              <a:rPr lang="nl-NL" smtClean="0"/>
              <a:t>29</a:t>
            </a:fld>
            <a:endParaRPr lang="nl-NL"/>
          </a:p>
        </p:txBody>
      </p:sp>
    </p:spTree>
    <p:extLst>
      <p:ext uri="{BB962C8B-B14F-4D97-AF65-F5344CB8AC3E}">
        <p14:creationId xmlns:p14="http://schemas.microsoft.com/office/powerpoint/2010/main" val="403582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B88E5-A317-E641-D89A-66F063330D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AE5705-F4D2-4B0C-46AA-EFE8381AF1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1CC785-4BA9-EC7A-9D47-8CC0C45D8B5E}"/>
              </a:ext>
            </a:extLst>
          </p:cNvPr>
          <p:cNvSpPr>
            <a:spLocks noGrp="1"/>
          </p:cNvSpPr>
          <p:nvPr>
            <p:ph type="body" idx="1"/>
          </p:nvPr>
        </p:nvSpPr>
        <p:spPr/>
        <p:txBody>
          <a:bodyPr/>
          <a:lstStyle/>
          <a:p>
            <a:r>
              <a:rPr lang="nl-NL" sz="1200" b="1" dirty="0"/>
              <a:t>Samenwerken bij aanvragen -</a:t>
            </a:r>
            <a:r>
              <a:rPr lang="nl-NL" sz="1200" dirty="0"/>
              <a:t> overheden kunnen aanvragen automatisch laten doorsturen naar een andere organisatie. Hiervoor stellen ze een </a:t>
            </a:r>
            <a:r>
              <a:rPr lang="nl-NL" sz="1200" b="1" dirty="0"/>
              <a:t>behandeldienst </a:t>
            </a:r>
            <a:r>
              <a:rPr lang="nl-NL" sz="1200" dirty="0"/>
              <a:t>in.</a:t>
            </a:r>
          </a:p>
          <a:p>
            <a:r>
              <a:rPr lang="nl-NL" sz="1200" dirty="0"/>
              <a:t>Instellen op activiteit. Via regelbeheersoftware.</a:t>
            </a:r>
          </a:p>
          <a:p>
            <a:endParaRPr lang="nl-NL" dirty="0"/>
          </a:p>
        </p:txBody>
      </p:sp>
      <p:sp>
        <p:nvSpPr>
          <p:cNvPr id="4" name="Tijdelijke aanduiding voor dianummer 3">
            <a:extLst>
              <a:ext uri="{FF2B5EF4-FFF2-40B4-BE49-F238E27FC236}">
                <a16:creationId xmlns:a16="http://schemas.microsoft.com/office/drawing/2014/main" id="{97AEB02B-0E34-A0D0-5AAD-AA9D8B821998}"/>
              </a:ext>
            </a:extLst>
          </p:cNvPr>
          <p:cNvSpPr>
            <a:spLocks noGrp="1"/>
          </p:cNvSpPr>
          <p:nvPr>
            <p:ph type="sldNum" sz="quarter" idx="5"/>
          </p:nvPr>
        </p:nvSpPr>
        <p:spPr/>
        <p:txBody>
          <a:bodyPr/>
          <a:lstStyle/>
          <a:p>
            <a:fld id="{BDBF3FA3-F7C9-0B4A-B901-3FF01BA064D0}" type="slidenum">
              <a:rPr lang="nl-NL" smtClean="0"/>
              <a:t>30</a:t>
            </a:fld>
            <a:endParaRPr lang="nl-NL"/>
          </a:p>
        </p:txBody>
      </p:sp>
    </p:spTree>
    <p:extLst>
      <p:ext uri="{BB962C8B-B14F-4D97-AF65-F5344CB8AC3E}">
        <p14:creationId xmlns:p14="http://schemas.microsoft.com/office/powerpoint/2010/main" val="305851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4</a:t>
            </a:fld>
            <a:endParaRPr lang="nl-NL"/>
          </a:p>
        </p:txBody>
      </p:sp>
    </p:spTree>
    <p:extLst>
      <p:ext uri="{BB962C8B-B14F-4D97-AF65-F5344CB8AC3E}">
        <p14:creationId xmlns:p14="http://schemas.microsoft.com/office/powerpoint/2010/main" val="1031177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31</a:t>
            </a:fld>
            <a:endParaRPr lang="nl-NL"/>
          </a:p>
        </p:txBody>
      </p:sp>
    </p:spTree>
    <p:extLst>
      <p:ext uri="{BB962C8B-B14F-4D97-AF65-F5344CB8AC3E}">
        <p14:creationId xmlns:p14="http://schemas.microsoft.com/office/powerpoint/2010/main" val="248886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32</a:t>
            </a:fld>
            <a:endParaRPr lang="nl-NL"/>
          </a:p>
        </p:txBody>
      </p:sp>
    </p:spTree>
    <p:extLst>
      <p:ext uri="{BB962C8B-B14F-4D97-AF65-F5344CB8AC3E}">
        <p14:creationId xmlns:p14="http://schemas.microsoft.com/office/powerpoint/2010/main" val="652039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Samenvatting: DSO in de notendop. Thema van de dag: puzzelstukken van de Omgevingswet &gt; je bent van elkaar afhankelijk. Dat zie je ook terug in het DSO. Samenwerken in de organisatie is belangrijk, voor een goede digitale dienstverlening in het Omgevingsloket &gt; samenwerking tussen planmakers en planjuristen en regelanalisten. Maar ook met VTH en KCC &gt; feedback/signalen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33</a:t>
            </a:fld>
            <a:endParaRPr lang="nl-NL"/>
          </a:p>
        </p:txBody>
      </p:sp>
    </p:spTree>
    <p:extLst>
      <p:ext uri="{BB962C8B-B14F-4D97-AF65-F5344CB8AC3E}">
        <p14:creationId xmlns:p14="http://schemas.microsoft.com/office/powerpoint/2010/main" val="1402521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34</a:t>
            </a:fld>
            <a:endParaRPr lang="nl-NL"/>
          </a:p>
        </p:txBody>
      </p:sp>
    </p:spTree>
    <p:extLst>
      <p:ext uri="{BB962C8B-B14F-4D97-AF65-F5344CB8AC3E}">
        <p14:creationId xmlns:p14="http://schemas.microsoft.com/office/powerpoint/2010/main" val="2779485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937D-E0E3-DDA7-027F-BBFC054097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7CE159-C36D-0C94-D791-45357C3A58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9320C5-4F10-BB05-141B-D70E1D2BDAA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214DF48-725D-97E5-2F67-B4F9EB3E0D44}"/>
              </a:ext>
            </a:extLst>
          </p:cNvPr>
          <p:cNvSpPr>
            <a:spLocks noGrp="1"/>
          </p:cNvSpPr>
          <p:nvPr>
            <p:ph type="sldNum" sz="quarter" idx="5"/>
          </p:nvPr>
        </p:nvSpPr>
        <p:spPr/>
        <p:txBody>
          <a:bodyPr/>
          <a:lstStyle/>
          <a:p>
            <a:fld id="{BDBF3FA3-F7C9-0B4A-B901-3FF01BA064D0}" type="slidenum">
              <a:rPr lang="nl-NL" smtClean="0"/>
              <a:t>35</a:t>
            </a:fld>
            <a:endParaRPr lang="nl-NL"/>
          </a:p>
        </p:txBody>
      </p:sp>
    </p:spTree>
    <p:extLst>
      <p:ext uri="{BB962C8B-B14F-4D97-AF65-F5344CB8AC3E}">
        <p14:creationId xmlns:p14="http://schemas.microsoft.com/office/powerpoint/2010/main" val="308635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2406-6BE4-99F3-EF1F-48814A6CE9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36E6FF-A0E9-34F6-E0D3-CD95300C75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49FF9A-4028-A18C-318E-73C2B5ECB594}"/>
              </a:ext>
            </a:extLst>
          </p:cNvPr>
          <p:cNvSpPr>
            <a:spLocks noGrp="1"/>
          </p:cNvSpPr>
          <p:nvPr>
            <p:ph type="body" idx="1"/>
          </p:nvPr>
        </p:nvSpPr>
        <p:spPr/>
        <p:txBody>
          <a:bodyPr/>
          <a:lstStyle/>
          <a:p>
            <a:r>
              <a:rPr lang="nl-NL" dirty="0"/>
              <a:t>IPLO – vakgroep DSO – ondersteunen van verschillende doelgroepen bij werken met DSO en Omgevingsloket</a:t>
            </a:r>
          </a:p>
        </p:txBody>
      </p:sp>
      <p:sp>
        <p:nvSpPr>
          <p:cNvPr id="4" name="Tijdelijke aanduiding voor dianummer 3">
            <a:extLst>
              <a:ext uri="{FF2B5EF4-FFF2-40B4-BE49-F238E27FC236}">
                <a16:creationId xmlns:a16="http://schemas.microsoft.com/office/drawing/2014/main" id="{428F60FB-8154-BE6C-B039-3EA28D34E531}"/>
              </a:ext>
            </a:extLst>
          </p:cNvPr>
          <p:cNvSpPr>
            <a:spLocks noGrp="1"/>
          </p:cNvSpPr>
          <p:nvPr>
            <p:ph type="sldNum" sz="quarter" idx="5"/>
          </p:nvPr>
        </p:nvSpPr>
        <p:spPr/>
        <p:txBody>
          <a:bodyPr/>
          <a:lstStyle/>
          <a:p>
            <a:fld id="{BDBF3FA3-F7C9-0B4A-B901-3FF01BA064D0}" type="slidenum">
              <a:rPr lang="nl-NL" smtClean="0"/>
              <a:t>5</a:t>
            </a:fld>
            <a:endParaRPr lang="nl-NL"/>
          </a:p>
        </p:txBody>
      </p:sp>
    </p:spTree>
    <p:extLst>
      <p:ext uri="{BB962C8B-B14F-4D97-AF65-F5344CB8AC3E}">
        <p14:creationId xmlns:p14="http://schemas.microsoft.com/office/powerpoint/2010/main" val="129444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6</a:t>
            </a:fld>
            <a:endParaRPr lang="nl-NL"/>
          </a:p>
        </p:txBody>
      </p:sp>
    </p:spTree>
    <p:extLst>
      <p:ext uri="{BB962C8B-B14F-4D97-AF65-F5344CB8AC3E}">
        <p14:creationId xmlns:p14="http://schemas.microsoft.com/office/powerpoint/2010/main" val="419722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6021A-57CB-42BE-1661-53424C7F08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A0B401-3C02-A720-4200-DE5BC76234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955DD9-8845-DBE6-D8A5-CAA9183401C9}"/>
              </a:ext>
            </a:extLst>
          </p:cNvPr>
          <p:cNvSpPr>
            <a:spLocks noGrp="1"/>
          </p:cNvSpPr>
          <p:nvPr>
            <p:ph type="body" idx="1"/>
          </p:nvPr>
        </p:nvSpPr>
        <p:spPr/>
        <p:txBody>
          <a:bodyPr/>
          <a:lstStyle/>
          <a:p>
            <a:r>
              <a:rPr lang="en-US" sz="1200" kern="1200" dirty="0">
                <a:latin typeface="+mn-lt"/>
                <a:ea typeface="+mn-ea"/>
                <a:cs typeface="+mn-cs"/>
              </a:rPr>
              <a:t>Het </a:t>
            </a:r>
            <a:r>
              <a:rPr lang="en-US" sz="1200" kern="1200" dirty="0" err="1">
                <a:latin typeface="+mn-lt"/>
                <a:ea typeface="+mn-ea"/>
                <a:cs typeface="+mn-cs"/>
              </a:rPr>
              <a:t>Digitaal</a:t>
            </a:r>
            <a:r>
              <a:rPr lang="en-US" sz="1200" kern="1200" dirty="0">
                <a:latin typeface="+mn-lt"/>
                <a:ea typeface="+mn-ea"/>
                <a:cs typeface="+mn-cs"/>
              </a:rPr>
              <a:t> </a:t>
            </a:r>
            <a:r>
              <a:rPr lang="en-US" sz="1200" kern="1200" dirty="0" err="1">
                <a:latin typeface="+mn-lt"/>
                <a:ea typeface="+mn-ea"/>
                <a:cs typeface="+mn-cs"/>
              </a:rPr>
              <a:t>Stelsel</a:t>
            </a:r>
            <a:r>
              <a:rPr lang="en-US" sz="1200" kern="1200" dirty="0">
                <a:latin typeface="+mn-lt"/>
                <a:ea typeface="+mn-ea"/>
                <a:cs typeface="+mn-cs"/>
              </a:rPr>
              <a:t> </a:t>
            </a:r>
            <a:r>
              <a:rPr lang="en-US" sz="1200" kern="1200" dirty="0" err="1">
                <a:latin typeface="+mn-lt"/>
                <a:ea typeface="+mn-ea"/>
                <a:cs typeface="+mn-cs"/>
              </a:rPr>
              <a:t>Omgevingswet</a:t>
            </a:r>
            <a:r>
              <a:rPr lang="en-US" sz="1200" kern="1200" dirty="0">
                <a:latin typeface="+mn-lt"/>
                <a:ea typeface="+mn-ea"/>
                <a:cs typeface="+mn-cs"/>
              </a:rPr>
              <a:t> </a:t>
            </a:r>
            <a:r>
              <a:rPr lang="en-US" sz="1200" kern="1200" dirty="0" err="1">
                <a:latin typeface="+mn-lt"/>
                <a:ea typeface="+mn-ea"/>
                <a:cs typeface="+mn-cs"/>
              </a:rPr>
              <a:t>ondersteunt</a:t>
            </a:r>
            <a:r>
              <a:rPr lang="en-US" sz="1200" kern="1200" dirty="0">
                <a:latin typeface="+mn-lt"/>
                <a:ea typeface="+mn-ea"/>
                <a:cs typeface="+mn-cs"/>
              </a:rPr>
              <a:t> </a:t>
            </a:r>
            <a:r>
              <a:rPr lang="en-US" sz="1600" kern="1200" dirty="0" err="1">
                <a:latin typeface="+mn-lt"/>
                <a:ea typeface="+mn-ea"/>
                <a:cs typeface="+mn-cs"/>
              </a:rPr>
              <a:t>uitvoering</a:t>
            </a:r>
            <a:r>
              <a:rPr lang="en-US" sz="1600" kern="1200" dirty="0">
                <a:latin typeface="+mn-lt"/>
                <a:ea typeface="+mn-ea"/>
                <a:cs typeface="+mn-cs"/>
              </a:rPr>
              <a:t> van de </a:t>
            </a:r>
            <a:r>
              <a:rPr lang="en-US" sz="1600" kern="1200" dirty="0" err="1">
                <a:latin typeface="+mn-lt"/>
                <a:ea typeface="+mn-ea"/>
                <a:cs typeface="+mn-cs"/>
              </a:rPr>
              <a:t>Omgevingswet</a:t>
            </a:r>
            <a:r>
              <a:rPr lang="en-US" sz="1600" kern="1200" dirty="0">
                <a:latin typeface="+mn-lt"/>
                <a:ea typeface="+mn-ea"/>
                <a:cs typeface="+mn-cs"/>
              </a:rPr>
              <a:t>. Maar wat </a:t>
            </a:r>
            <a:r>
              <a:rPr lang="en-US" sz="1600" kern="1200" dirty="0" err="1">
                <a:latin typeface="+mn-lt"/>
                <a:ea typeface="+mn-ea"/>
                <a:cs typeface="+mn-cs"/>
              </a:rPr>
              <a:t>betekent</a:t>
            </a:r>
            <a:r>
              <a:rPr lang="en-US" sz="1600" kern="1200" dirty="0">
                <a:latin typeface="+mn-lt"/>
                <a:ea typeface="+mn-ea"/>
                <a:cs typeface="+mn-cs"/>
              </a:rPr>
              <a:t> </a:t>
            </a:r>
            <a:r>
              <a:rPr lang="en-US" sz="1600" kern="1200" dirty="0" err="1">
                <a:latin typeface="+mn-lt"/>
                <a:ea typeface="+mn-ea"/>
                <a:cs typeface="+mn-cs"/>
              </a:rPr>
              <a:t>dat</a:t>
            </a:r>
            <a:r>
              <a:rPr lang="en-US" sz="1600" kern="1200" dirty="0">
                <a:latin typeface="+mn-lt"/>
                <a:ea typeface="+mn-ea"/>
                <a:cs typeface="+mn-cs"/>
              </a:rPr>
              <a:t> </a:t>
            </a:r>
            <a:r>
              <a:rPr lang="en-US" sz="1600" kern="1200" dirty="0" err="1">
                <a:latin typeface="+mn-lt"/>
                <a:ea typeface="+mn-ea"/>
                <a:cs typeface="+mn-cs"/>
              </a:rPr>
              <a:t>precies</a:t>
            </a:r>
            <a:r>
              <a:rPr lang="en-US" sz="1600" kern="1200" dirty="0">
                <a:latin typeface="+mn-lt"/>
                <a:ea typeface="+mn-ea"/>
                <a:cs typeface="+mn-cs"/>
              </a:rPr>
              <a:t>?</a:t>
            </a:r>
            <a:endParaRPr lang="nl-NL" dirty="0"/>
          </a:p>
        </p:txBody>
      </p:sp>
      <p:sp>
        <p:nvSpPr>
          <p:cNvPr id="4" name="Tijdelijke aanduiding voor dianummer 3">
            <a:extLst>
              <a:ext uri="{FF2B5EF4-FFF2-40B4-BE49-F238E27FC236}">
                <a16:creationId xmlns:a16="http://schemas.microsoft.com/office/drawing/2014/main" id="{3C218411-16F7-CD88-EE09-C9D7503D0495}"/>
              </a:ext>
            </a:extLst>
          </p:cNvPr>
          <p:cNvSpPr>
            <a:spLocks noGrp="1"/>
          </p:cNvSpPr>
          <p:nvPr>
            <p:ph type="sldNum" sz="quarter" idx="5"/>
          </p:nvPr>
        </p:nvSpPr>
        <p:spPr/>
        <p:txBody>
          <a:bodyPr/>
          <a:lstStyle/>
          <a:p>
            <a:fld id="{BDBF3FA3-F7C9-0B4A-B901-3FF01BA064D0}" type="slidenum">
              <a:rPr lang="nl-NL" smtClean="0"/>
              <a:t>7</a:t>
            </a:fld>
            <a:endParaRPr lang="nl-NL"/>
          </a:p>
        </p:txBody>
      </p:sp>
    </p:spTree>
    <p:extLst>
      <p:ext uri="{BB962C8B-B14F-4D97-AF65-F5344CB8AC3E}">
        <p14:creationId xmlns:p14="http://schemas.microsoft.com/office/powerpoint/2010/main" val="1181337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CC578-5F6A-E966-7AB7-9CEFEE6587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1BB64A-E0B5-1355-0B77-C15CCC4FC2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8F8AB9-2796-A5E1-C38C-EA29AA498C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a:solidFill>
                  <a:schemeClr val="tx1"/>
                </a:solidFill>
                <a:effectLst/>
                <a:latin typeface="+mn-lt"/>
                <a:ea typeface="+mn-ea"/>
                <a:cs typeface="+mn-cs"/>
              </a:rPr>
              <a:t>Voor een gezonde, veilige en prettige leefomgeving hebben we in Nederland veel regels. Van veel verschillende overheden.</a:t>
            </a:r>
          </a:p>
          <a:p>
            <a:endParaRPr lang="nl-NL" sz="1200" b="0" i="0" kern="1200">
              <a:solidFill>
                <a:schemeClr val="tx1"/>
              </a:solidFill>
              <a:effectLst/>
              <a:latin typeface="+mn-lt"/>
              <a:ea typeface="+mn-ea"/>
              <a:cs typeface="+mn-cs"/>
            </a:endParaRPr>
          </a:p>
          <a:p>
            <a:endParaRPr lang="nl-NL"/>
          </a:p>
        </p:txBody>
      </p:sp>
      <p:sp>
        <p:nvSpPr>
          <p:cNvPr id="4" name="Tijdelijke aanduiding voor dianummer 3">
            <a:extLst>
              <a:ext uri="{FF2B5EF4-FFF2-40B4-BE49-F238E27FC236}">
                <a16:creationId xmlns:a16="http://schemas.microsoft.com/office/drawing/2014/main" id="{7A3AE130-27FD-1699-5D28-B85E64C24EC1}"/>
              </a:ext>
            </a:extLst>
          </p:cNvPr>
          <p:cNvSpPr>
            <a:spLocks noGrp="1"/>
          </p:cNvSpPr>
          <p:nvPr>
            <p:ph type="sldNum" sz="quarter" idx="5"/>
          </p:nvPr>
        </p:nvSpPr>
        <p:spPr/>
        <p:txBody>
          <a:bodyPr/>
          <a:lstStyle/>
          <a:p>
            <a:fld id="{BDBF3FA3-F7C9-0B4A-B901-3FF01BA064D0}" type="slidenum">
              <a:rPr lang="nl-NL" smtClean="0"/>
              <a:t>8</a:t>
            </a:fld>
            <a:endParaRPr lang="nl-NL"/>
          </a:p>
        </p:txBody>
      </p:sp>
    </p:spTree>
    <p:extLst>
      <p:ext uri="{BB962C8B-B14F-4D97-AF65-F5344CB8AC3E}">
        <p14:creationId xmlns:p14="http://schemas.microsoft.com/office/powerpoint/2010/main" val="116950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a:solidFill>
                  <a:schemeClr val="tx1"/>
                </a:solidFill>
                <a:effectLst/>
                <a:latin typeface="+mn-lt"/>
                <a:ea typeface="+mn-ea"/>
                <a:cs typeface="+mn-cs"/>
              </a:rPr>
              <a:t>Met de Omgevingswet komen deze regels samen.</a:t>
            </a:r>
          </a:p>
          <a:p>
            <a:endParaRPr lang="nl-NL"/>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9</a:t>
            </a:fld>
            <a:endParaRPr lang="nl-NL"/>
          </a:p>
        </p:txBody>
      </p:sp>
    </p:spTree>
    <p:extLst>
      <p:ext uri="{BB962C8B-B14F-4D97-AF65-F5344CB8AC3E}">
        <p14:creationId xmlns:p14="http://schemas.microsoft.com/office/powerpoint/2010/main" val="219918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0BB8-7474-8B67-3140-A415100709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5EF2E1-5DE9-44C1-A448-CCB59890D2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79D725-CB69-FDFB-AA24-6C8C3FECE2C6}"/>
              </a:ext>
            </a:extLst>
          </p:cNvPr>
          <p:cNvSpPr>
            <a:spLocks noGrp="1"/>
          </p:cNvSpPr>
          <p:nvPr>
            <p:ph type="body" idx="1"/>
          </p:nvPr>
        </p:nvSpPr>
        <p:spPr/>
        <p:txBody>
          <a:bodyPr/>
          <a:lstStyle/>
          <a:p>
            <a:r>
              <a:rPr lang="nl-NL" sz="1200" b="0" i="0" kern="1200">
                <a:solidFill>
                  <a:schemeClr val="tx1"/>
                </a:solidFill>
                <a:effectLst/>
                <a:latin typeface="+mn-lt"/>
                <a:ea typeface="+mn-ea"/>
                <a:cs typeface="+mn-cs"/>
              </a:rPr>
              <a:t>Bij de komst van de Omgevingswet kwam er ook een nieuw Omgevingsloket. Hier zijn alle regels van alle overheden te vinden. </a:t>
            </a:r>
          </a:p>
        </p:txBody>
      </p:sp>
      <p:sp>
        <p:nvSpPr>
          <p:cNvPr id="4" name="Tijdelijke aanduiding voor dianummer 3">
            <a:extLst>
              <a:ext uri="{FF2B5EF4-FFF2-40B4-BE49-F238E27FC236}">
                <a16:creationId xmlns:a16="http://schemas.microsoft.com/office/drawing/2014/main" id="{B94F7E38-6376-2D01-023F-13E33117B092}"/>
              </a:ext>
            </a:extLst>
          </p:cNvPr>
          <p:cNvSpPr>
            <a:spLocks noGrp="1"/>
          </p:cNvSpPr>
          <p:nvPr>
            <p:ph type="sldNum" sz="quarter" idx="5"/>
          </p:nvPr>
        </p:nvSpPr>
        <p:spPr/>
        <p:txBody>
          <a:bodyPr/>
          <a:lstStyle/>
          <a:p>
            <a:fld id="{BDBF3FA3-F7C9-0B4A-B901-3FF01BA064D0}" type="slidenum">
              <a:rPr lang="nl-NL" smtClean="0"/>
              <a:t>10</a:t>
            </a:fld>
            <a:endParaRPr lang="nl-NL"/>
          </a:p>
        </p:txBody>
      </p:sp>
    </p:spTree>
    <p:extLst>
      <p:ext uri="{BB962C8B-B14F-4D97-AF65-F5344CB8AC3E}">
        <p14:creationId xmlns:p14="http://schemas.microsoft.com/office/powerpoint/2010/main" val="2091718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34710"/>
          </a:xfrm>
          <a:prstGeom prst="rect">
            <a:avLst/>
          </a:prstGeom>
        </p:spPr>
      </p:pic>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551850" y="2564326"/>
            <a:ext cx="9144000" cy="1234351"/>
          </a:xfrm>
        </p:spPr>
        <p:txBody>
          <a:bodyPr anchor="b"/>
          <a:lstStyle>
            <a:lvl1pPr algn="l">
              <a:defRPr sz="8800">
                <a:solidFill>
                  <a:schemeClr val="bg1"/>
                </a:solidFill>
              </a:defRPr>
            </a:lvl1pPr>
          </a:lstStyle>
          <a:p>
            <a:r>
              <a:rPr lang="en-US"/>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609600" y="3897462"/>
            <a:ext cx="9144000" cy="467024"/>
          </a:xfrm>
        </p:spPr>
        <p:txBody>
          <a:bodyPr/>
          <a:lstStyle>
            <a:lvl1pPr marL="0" indent="0" algn="l">
              <a:buNone/>
              <a:defRPr sz="3200" b="0" i="1">
                <a:solidFill>
                  <a:schemeClr val="bg1"/>
                </a:solidFill>
                <a:latin typeface="Asap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Ondertitel</a:t>
            </a:r>
            <a:r>
              <a:rPr lang="en-US"/>
              <a:t>]</a:t>
            </a:r>
          </a:p>
        </p:txBody>
      </p:sp>
      <p:sp>
        <p:nvSpPr>
          <p:cNvPr id="15" name="Tijdelijke aanduiding voor tekst 14">
            <a:extLst>
              <a:ext uri="{FF2B5EF4-FFF2-40B4-BE49-F238E27FC236}">
                <a16:creationId xmlns:a16="http://schemas.microsoft.com/office/drawing/2014/main" id="{72D4A2DA-A610-D051-B087-F4DB68F143AF}"/>
              </a:ext>
            </a:extLst>
          </p:cNvPr>
          <p:cNvSpPr>
            <a:spLocks noGrp="1"/>
          </p:cNvSpPr>
          <p:nvPr>
            <p:ph type="body" sz="quarter" idx="10" hasCustomPrompt="1"/>
          </p:nvPr>
        </p:nvSpPr>
        <p:spPr>
          <a:xfrm>
            <a:off x="599975" y="5372403"/>
            <a:ext cx="3067050" cy="299619"/>
          </a:xfrm>
        </p:spPr>
        <p:txBody>
          <a:bodyPr/>
          <a:lstStyle>
            <a:lvl1pPr algn="l">
              <a:buNone/>
              <a:defRPr>
                <a:solidFill>
                  <a:schemeClr val="bg1"/>
                </a:solidFill>
              </a:defRPr>
            </a:lvl1pPr>
          </a:lstStyle>
          <a:p>
            <a:pPr lvl="0"/>
            <a:r>
              <a:rPr lang="nl-NL"/>
              <a:t>[maand 2026]</a:t>
            </a:r>
          </a:p>
        </p:txBody>
      </p:sp>
      <p:sp>
        <p:nvSpPr>
          <p:cNvPr id="6" name="Tijdelijke aanduiding voor onlineafbeelding 4">
            <a:extLst>
              <a:ext uri="{FF2B5EF4-FFF2-40B4-BE49-F238E27FC236}">
                <a16:creationId xmlns:a16="http://schemas.microsoft.com/office/drawing/2014/main" id="{3AAB212D-1692-0311-A2E2-B3A89B0DE92E}"/>
              </a:ext>
            </a:extLst>
          </p:cNvPr>
          <p:cNvSpPr>
            <a:spLocks noGrp="1"/>
          </p:cNvSpPr>
          <p:nvPr>
            <p:ph type="clipArt" sz="quarter" idx="11"/>
          </p:nvPr>
        </p:nvSpPr>
        <p:spPr>
          <a:xfrm>
            <a:off x="2311400" y="203199"/>
            <a:ext cx="1868945" cy="546163"/>
          </a:xfrm>
        </p:spPr>
        <p:txBody>
          <a:bodyPr/>
          <a:lstStyle/>
          <a:p>
            <a:endParaRPr lang="nl-NL"/>
          </a:p>
        </p:txBody>
      </p:sp>
    </p:spTree>
    <p:extLst>
      <p:ext uri="{BB962C8B-B14F-4D97-AF65-F5344CB8AC3E}">
        <p14:creationId xmlns:p14="http://schemas.microsoft.com/office/powerpoint/2010/main" val="3155078588"/>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6BC346F-3BB0-AAA2-A4A0-D8262F5DA1E9}"/>
              </a:ext>
            </a:extLst>
          </p:cNvPr>
          <p:cNvSpPr>
            <a:spLocks noGrp="1"/>
          </p:cNvSpPr>
          <p:nvPr>
            <p:ph type="pic" idx="1"/>
          </p:nvPr>
        </p:nvSpPr>
        <p:spPr>
          <a:xfrm>
            <a:off x="5183188" y="987425"/>
            <a:ext cx="6172200" cy="4873625"/>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Afbeelding 7">
            <a:extLst>
              <a:ext uri="{FF2B5EF4-FFF2-40B4-BE49-F238E27FC236}">
                <a16:creationId xmlns:a16="http://schemas.microsoft.com/office/drawing/2014/main" id="{05075F1C-CB90-0211-09CA-206E7C3ED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44198FA8-ACD8-40E3-0700-3C545F028E10}"/>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sp>
        <p:nvSpPr>
          <p:cNvPr id="10" name="Text Placeholder 3">
            <a:extLst>
              <a:ext uri="{FF2B5EF4-FFF2-40B4-BE49-F238E27FC236}">
                <a16:creationId xmlns:a16="http://schemas.microsoft.com/office/drawing/2014/main" id="{B3CB45E7-49F7-BC8C-7A8C-0C5CDADE0CBE}"/>
              </a:ext>
            </a:extLst>
          </p:cNvPr>
          <p:cNvSpPr>
            <a:spLocks noGrp="1"/>
          </p:cNvSpPr>
          <p:nvPr>
            <p:ph type="body" sz="half" idx="2" hasCustomPrompt="1"/>
          </p:nvPr>
        </p:nvSpPr>
        <p:spPr>
          <a:xfrm>
            <a:off x="675503"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Graphic 11">
            <a:extLst>
              <a:ext uri="{FF2B5EF4-FFF2-40B4-BE49-F238E27FC236}">
                <a16:creationId xmlns:a16="http://schemas.microsoft.com/office/drawing/2014/main" id="{62AD09CC-79C5-3843-6918-FFF3CA653B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2587FF72-FDE6-4DF6-A11B-79134636A8A3}"/>
              </a:ext>
            </a:extLst>
          </p:cNvPr>
          <p:cNvSpPr>
            <a:spLocks noGrp="1"/>
          </p:cNvSpPr>
          <p:nvPr>
            <p:ph type="title" hasCustomPrompt="1"/>
          </p:nvPr>
        </p:nvSpPr>
        <p:spPr>
          <a:xfrm>
            <a:off x="597073" y="990600"/>
            <a:ext cx="4010668" cy="897538"/>
          </a:xfrm>
        </p:spPr>
        <p:txBody>
          <a:bodyPr anchor="b"/>
          <a:lstStyle>
            <a:lvl1pPr>
              <a:defRPr sz="6000">
                <a:solidFill>
                  <a:schemeClr val="accent1"/>
                </a:solidFill>
              </a:defRPr>
            </a:lvl1pPr>
          </a:lstStyle>
          <a:p>
            <a:r>
              <a:rPr lang="en-US"/>
              <a:t>[Title]</a:t>
            </a:r>
          </a:p>
        </p:txBody>
      </p:sp>
    </p:spTree>
    <p:extLst>
      <p:ext uri="{BB962C8B-B14F-4D97-AF65-F5344CB8AC3E}">
        <p14:creationId xmlns:p14="http://schemas.microsoft.com/office/powerpoint/2010/main" val="132239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1356894" y="3094266"/>
            <a:ext cx="9819856" cy="1325585"/>
          </a:xfrm>
        </p:spPr>
        <p:txBody>
          <a:bodyPr anchor="b"/>
          <a:lstStyle>
            <a:lvl1pPr algn="l">
              <a:defRPr sz="8800">
                <a:solidFill>
                  <a:schemeClr val="bg1"/>
                </a:solidFill>
              </a:defRPr>
            </a:lvl1pPr>
          </a:lstStyle>
          <a:p>
            <a:r>
              <a:rPr lang="en-US"/>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1356894" y="4581100"/>
            <a:ext cx="9819858" cy="501543"/>
          </a:xfrm>
        </p:spPr>
        <p:txBody>
          <a:bodyPr/>
          <a:lstStyle>
            <a:lvl1pPr marL="0" indent="0" algn="l">
              <a:buNone/>
              <a:defRPr sz="3200" b="0" i="1">
                <a:solidFill>
                  <a:schemeClr val="bg1"/>
                </a:solidFill>
                <a:latin typeface="Asap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[link]</a:t>
            </a:r>
          </a:p>
        </p:txBody>
      </p:sp>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6465" y="1489287"/>
            <a:ext cx="4230348" cy="1818001"/>
          </a:xfrm>
          <a:prstGeom prst="rect">
            <a:avLst/>
          </a:prstGeom>
        </p:spPr>
      </p:pic>
    </p:spTree>
    <p:extLst>
      <p:ext uri="{BB962C8B-B14F-4D97-AF65-F5344CB8AC3E}">
        <p14:creationId xmlns:p14="http://schemas.microsoft.com/office/powerpoint/2010/main" val="259886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0706D9B-F80F-C1D2-65A9-3CCDEC8E8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22DFB77F-1202-9630-8344-ADE8213163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5" name="Tijdelijke aanduiding voor inhoud 4">
            <a:extLst>
              <a:ext uri="{FF2B5EF4-FFF2-40B4-BE49-F238E27FC236}">
                <a16:creationId xmlns:a16="http://schemas.microsoft.com/office/drawing/2014/main" id="{E48D5271-7FE0-B608-457A-772BF96F830F}"/>
              </a:ext>
            </a:extLst>
          </p:cNvPr>
          <p:cNvSpPr>
            <a:spLocks noGrp="1"/>
          </p:cNvSpPr>
          <p:nvPr>
            <p:ph sz="quarter" idx="11" hasCustomPrompt="1"/>
          </p:nvPr>
        </p:nvSpPr>
        <p:spPr>
          <a:xfrm>
            <a:off x="602529" y="1252538"/>
            <a:ext cx="4292600" cy="4525962"/>
          </a:xfrm>
        </p:spPr>
        <p:txBody>
          <a:bodyPr/>
          <a:lstStyle>
            <a:lvl1pPr>
              <a:buClr>
                <a:schemeClr val="bg1"/>
              </a:buClr>
              <a:buFont typeface="+mj-lt"/>
              <a:buAutoNum type="arabicPeriod"/>
              <a:defRPr sz="2400" b="1" i="0" spc="0">
                <a:solidFill>
                  <a:schemeClr val="bg1"/>
                </a:solidFill>
                <a:latin typeface="Asap" pitchFamily="2" charset="77"/>
              </a:defRPr>
            </a:lvl1pPr>
            <a:lvl2pPr>
              <a:buFont typeface="+mj-lt"/>
              <a:buAutoNum type="arabicPeriod"/>
              <a:defRPr sz="2400" b="1" i="0">
                <a:solidFill>
                  <a:schemeClr val="bg1"/>
                </a:solidFill>
                <a:latin typeface="Asap" pitchFamily="2" charset="77"/>
              </a:defRPr>
            </a:lvl2pPr>
            <a:lvl3pPr>
              <a:buFont typeface="+mj-lt"/>
              <a:buAutoNum type="arabicPeriod"/>
              <a:defRPr sz="2400" b="1" i="0">
                <a:solidFill>
                  <a:schemeClr val="bg1"/>
                </a:solidFill>
                <a:latin typeface="Asap" pitchFamily="2" charset="77"/>
              </a:defRPr>
            </a:lvl3pPr>
            <a:lvl4pPr>
              <a:buFont typeface="+mj-lt"/>
              <a:buAutoNum type="arabicPeriod"/>
              <a:defRPr sz="2400" b="1" i="0">
                <a:solidFill>
                  <a:schemeClr val="bg1"/>
                </a:solidFill>
                <a:latin typeface="Asap" pitchFamily="2" charset="77"/>
              </a:defRPr>
            </a:lvl4pPr>
            <a:lvl5pPr>
              <a:buFont typeface="+mj-lt"/>
              <a:buAutoNum type="arabicPeriod"/>
              <a:defRPr sz="2400" b="1" i="0">
                <a:solidFill>
                  <a:schemeClr val="bg1"/>
                </a:solidFill>
                <a:latin typeface="Asap" pitchFamily="2" charset="77"/>
              </a:defRPr>
            </a:lvl5pPr>
          </a:lstStyle>
          <a:p>
            <a:pPr lvl="0"/>
            <a:r>
              <a:rPr lang="nl-NL"/>
              <a:t> Klikken om de tekststijl van het model te bewerken</a:t>
            </a:r>
          </a:p>
          <a:p>
            <a:pPr lvl="1"/>
            <a:r>
              <a:rPr lang="nl-NL"/>
              <a:t> Tweede niveau</a:t>
            </a:r>
          </a:p>
          <a:p>
            <a:pPr lvl="2"/>
            <a:r>
              <a:rPr lang="nl-NL"/>
              <a:t> Derde niveau</a:t>
            </a:r>
          </a:p>
          <a:p>
            <a:pPr lvl="3"/>
            <a:r>
              <a:rPr lang="nl-NL"/>
              <a:t> Vierde niveau</a:t>
            </a:r>
          </a:p>
          <a:p>
            <a:pPr lvl="4"/>
            <a:r>
              <a:rPr lang="nl-NL"/>
              <a:t> Vijfde niveau</a:t>
            </a:r>
          </a:p>
        </p:txBody>
      </p:sp>
    </p:spTree>
    <p:extLst>
      <p:ext uri="{BB962C8B-B14F-4D97-AF65-F5344CB8AC3E}">
        <p14:creationId xmlns:p14="http://schemas.microsoft.com/office/powerpoint/2010/main" val="3725886103"/>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27BD-CE7F-29F7-164F-970D46711DFA}"/>
              </a:ext>
            </a:extLst>
          </p:cNvPr>
          <p:cNvSpPr>
            <a:spLocks noGrp="1"/>
          </p:cNvSpPr>
          <p:nvPr>
            <p:ph sz="half" idx="1" hasCustomPrompt="1"/>
          </p:nvPr>
        </p:nvSpPr>
        <p:spPr>
          <a:xfrm>
            <a:off x="597072" y="1981200"/>
            <a:ext cx="5181600" cy="388064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pic>
        <p:nvPicPr>
          <p:cNvPr id="8" name="Afbeelding 7">
            <a:extLst>
              <a:ext uri="{FF2B5EF4-FFF2-40B4-BE49-F238E27FC236}">
                <a16:creationId xmlns:a16="http://schemas.microsoft.com/office/drawing/2014/main" id="{E70F9E84-5E4A-D85F-4FB6-35F0005C1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624EE51E-27AA-2692-4FC3-42DB29251862}"/>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10" name="Graphic 9">
            <a:extLst>
              <a:ext uri="{FF2B5EF4-FFF2-40B4-BE49-F238E27FC236}">
                <a16:creationId xmlns:a16="http://schemas.microsoft.com/office/drawing/2014/main" id="{ADFC4D60-EAF6-A5F5-D709-0059154FD9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6" name="Tijdelijke aanduiding voor afbeelding 5">
            <a:extLst>
              <a:ext uri="{FF2B5EF4-FFF2-40B4-BE49-F238E27FC236}">
                <a16:creationId xmlns:a16="http://schemas.microsoft.com/office/drawing/2014/main" id="{4420B296-F392-976E-F436-0EAFC1B4FC5C}"/>
              </a:ext>
            </a:extLst>
          </p:cNvPr>
          <p:cNvSpPr>
            <a:spLocks noGrp="1"/>
          </p:cNvSpPr>
          <p:nvPr>
            <p:ph type="pic" sz="quarter" idx="13"/>
          </p:nvPr>
        </p:nvSpPr>
        <p:spPr>
          <a:xfrm>
            <a:off x="6096000" y="0"/>
            <a:ext cx="6334896" cy="6369049"/>
          </a:xfrm>
        </p:spPr>
        <p:txBody>
          <a:bodyPr/>
          <a:lstStyle/>
          <a:p>
            <a:endParaRPr lang="nl-NL"/>
          </a:p>
        </p:txBody>
      </p:sp>
      <p:sp>
        <p:nvSpPr>
          <p:cNvPr id="7" name="Title 1">
            <a:extLst>
              <a:ext uri="{FF2B5EF4-FFF2-40B4-BE49-F238E27FC236}">
                <a16:creationId xmlns:a16="http://schemas.microsoft.com/office/drawing/2014/main" id="{53B42DE1-FE90-A4CB-CE7D-6B3BBEBE42C4}"/>
              </a:ext>
            </a:extLst>
          </p:cNvPr>
          <p:cNvSpPr>
            <a:spLocks noGrp="1"/>
          </p:cNvSpPr>
          <p:nvPr>
            <p:ph type="title" hasCustomPrompt="1"/>
          </p:nvPr>
        </p:nvSpPr>
        <p:spPr>
          <a:xfrm>
            <a:off x="597072" y="990600"/>
            <a:ext cx="5181600" cy="897538"/>
          </a:xfrm>
        </p:spPr>
        <p:txBody>
          <a:bodyPr anchor="b"/>
          <a:lstStyle>
            <a:lvl1pPr>
              <a:defRPr sz="6000">
                <a:solidFill>
                  <a:schemeClr val="accent1"/>
                </a:solidFill>
              </a:defRPr>
            </a:lvl1pPr>
          </a:lstStyle>
          <a:p>
            <a:r>
              <a:rPr lang="en-US"/>
              <a:t>[Title]</a:t>
            </a:r>
          </a:p>
        </p:txBody>
      </p:sp>
    </p:spTree>
    <p:extLst>
      <p:ext uri="{BB962C8B-B14F-4D97-AF65-F5344CB8AC3E}">
        <p14:creationId xmlns:p14="http://schemas.microsoft.com/office/powerpoint/2010/main" val="3857776798"/>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840" userDrawn="1">
          <p15:clr>
            <a:srgbClr val="FBAE40"/>
          </p15:clr>
        </p15:guide>
        <p15:guide id="3" pos="438" userDrawn="1">
          <p15:clr>
            <a:srgbClr val="FBAE40"/>
          </p15:clr>
        </p15:guide>
        <p15:guide id="4" orient="horz" pos="48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597072" y="990600"/>
            <a:ext cx="10515600" cy="897538"/>
          </a:xfrm>
        </p:spPr>
        <p:txBody>
          <a:bodyPr anchor="b"/>
          <a:lstStyle>
            <a:lvl1pPr>
              <a:defRPr sz="6000">
                <a:solidFill>
                  <a:schemeClr val="accent1"/>
                </a:solidFill>
              </a:defRPr>
            </a:lvl1pPr>
          </a:lstStyle>
          <a:p>
            <a:r>
              <a:rPr lang="en-US"/>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597072" y="2179638"/>
            <a:ext cx="10515600" cy="1500187"/>
          </a:xfrm>
        </p:spPr>
        <p:txBody>
          <a:bodyPr/>
          <a:lstStyle>
            <a:lvl1pPr marL="0" indent="0">
              <a:buNone/>
              <a:defRPr sz="20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405520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597072" y="2179638"/>
            <a:ext cx="5019957" cy="1500187"/>
          </a:xfrm>
        </p:spPr>
        <p:txBody>
          <a:bodyPr/>
          <a:lstStyle>
            <a:lvl1pPr marL="0" indent="0">
              <a:buNone/>
              <a:defRPr sz="20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14124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1D180-455F-EB68-1CD2-9BE8B04AFDB6}"/>
              </a:ext>
            </a:extLst>
          </p:cNvPr>
          <p:cNvSpPr>
            <a:spLocks noGrp="1"/>
          </p:cNvSpPr>
          <p:nvPr>
            <p:ph type="body" idx="1" hasCustomPrompt="1"/>
          </p:nvPr>
        </p:nvSpPr>
        <p:spPr>
          <a:xfrm>
            <a:off x="675503" y="1739133"/>
            <a:ext cx="5157787" cy="72308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3D3503-E744-372B-B29F-6C9BF23A6408}"/>
              </a:ext>
            </a:extLst>
          </p:cNvPr>
          <p:cNvSpPr>
            <a:spLocks noGrp="1"/>
          </p:cNvSpPr>
          <p:nvPr>
            <p:ph sz="half" idx="2" hasCustomPrompt="1"/>
          </p:nvPr>
        </p:nvSpPr>
        <p:spPr>
          <a:xfrm>
            <a:off x="675503" y="2563045"/>
            <a:ext cx="5157787" cy="323367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9CC03-486C-64E7-36DB-B305F0C4E048}"/>
              </a:ext>
            </a:extLst>
          </p:cNvPr>
          <p:cNvSpPr>
            <a:spLocks noGrp="1"/>
          </p:cNvSpPr>
          <p:nvPr>
            <p:ph type="body" sz="quarter" idx="3" hasCustomPrompt="1"/>
          </p:nvPr>
        </p:nvSpPr>
        <p:spPr>
          <a:xfrm>
            <a:off x="6007915" y="1739133"/>
            <a:ext cx="5183188" cy="72308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4DD53-0A58-D6AB-9629-054F76316563}"/>
              </a:ext>
            </a:extLst>
          </p:cNvPr>
          <p:cNvSpPr>
            <a:spLocks noGrp="1"/>
          </p:cNvSpPr>
          <p:nvPr>
            <p:ph sz="quarter" idx="4" hasCustomPrompt="1"/>
          </p:nvPr>
        </p:nvSpPr>
        <p:spPr>
          <a:xfrm>
            <a:off x="6007915" y="2563045"/>
            <a:ext cx="5183188" cy="323367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Afbeelding 9">
            <a:extLst>
              <a:ext uri="{FF2B5EF4-FFF2-40B4-BE49-F238E27FC236}">
                <a16:creationId xmlns:a16="http://schemas.microsoft.com/office/drawing/2014/main" id="{36D8EACD-9CF4-4FBB-D358-383E0005F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11" name="Slide Number Placeholder 5">
            <a:extLst>
              <a:ext uri="{FF2B5EF4-FFF2-40B4-BE49-F238E27FC236}">
                <a16:creationId xmlns:a16="http://schemas.microsoft.com/office/drawing/2014/main" id="{E085EE13-F294-9767-FAF0-6B7D5767BB7E}"/>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12" name="Graphic 11">
            <a:extLst>
              <a:ext uri="{FF2B5EF4-FFF2-40B4-BE49-F238E27FC236}">
                <a16:creationId xmlns:a16="http://schemas.microsoft.com/office/drawing/2014/main" id="{4F2A8868-D29F-687C-A765-69F046EE0E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D9CB3FFA-A06E-F9CA-AFA6-49E709E557C8}"/>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a:t>[Title]</a:t>
            </a:r>
          </a:p>
        </p:txBody>
      </p:sp>
    </p:spTree>
    <p:extLst>
      <p:ext uri="{BB962C8B-B14F-4D97-AF65-F5344CB8AC3E}">
        <p14:creationId xmlns:p14="http://schemas.microsoft.com/office/powerpoint/2010/main" val="5351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5B155E0-7EA2-4DA6-DA89-A4A41D4CB7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43EC2AF5-C5BF-84B1-40AE-BDE15810F114}"/>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8" name="Graphic 7">
            <a:extLst>
              <a:ext uri="{FF2B5EF4-FFF2-40B4-BE49-F238E27FC236}">
                <a16:creationId xmlns:a16="http://schemas.microsoft.com/office/drawing/2014/main" id="{7F695C5C-776A-BD13-50BB-1A56E6829F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5B36F2CD-90FC-DE6F-BDFA-474B2E2B799A}"/>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a:t>[Title]</a:t>
            </a:r>
          </a:p>
        </p:txBody>
      </p:sp>
    </p:spTree>
    <p:extLst>
      <p:ext uri="{BB962C8B-B14F-4D97-AF65-F5344CB8AC3E}">
        <p14:creationId xmlns:p14="http://schemas.microsoft.com/office/powerpoint/2010/main" val="206462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1AFCC-78C4-B563-8E93-203E6955B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6" name="Slide Number Placeholder 5">
            <a:extLst>
              <a:ext uri="{FF2B5EF4-FFF2-40B4-BE49-F238E27FC236}">
                <a16:creationId xmlns:a16="http://schemas.microsoft.com/office/drawing/2014/main" id="{467E8037-6743-56FA-3F44-6BCE5E5E0878}"/>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7" name="Graphic 6">
            <a:extLst>
              <a:ext uri="{FF2B5EF4-FFF2-40B4-BE49-F238E27FC236}">
                <a16:creationId xmlns:a16="http://schemas.microsoft.com/office/drawing/2014/main" id="{B18CDFFC-8187-71C6-E3F9-2B242F1055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210902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9656E-D7F7-863C-18DF-16C94E5EDD12}"/>
              </a:ext>
            </a:extLst>
          </p:cNvPr>
          <p:cNvSpPr>
            <a:spLocks noGrp="1"/>
          </p:cNvSpPr>
          <p:nvPr>
            <p:ph idx="1" hasCustomPrompt="1"/>
          </p:nvPr>
        </p:nvSpPr>
        <p:spPr>
          <a:xfrm>
            <a:off x="5244971" y="1073983"/>
            <a:ext cx="6172200" cy="4795005"/>
          </a:xfrm>
        </p:spPr>
        <p:txBody>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400">
                <a:solidFill>
                  <a:schemeClr val="accent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C45705-FB3B-80E4-0EF6-0C8BA73357E4}"/>
              </a:ext>
            </a:extLst>
          </p:cNvPr>
          <p:cNvSpPr>
            <a:spLocks noGrp="1"/>
          </p:cNvSpPr>
          <p:nvPr>
            <p:ph type="body" sz="half" idx="2" hasCustomPrompt="1"/>
          </p:nvPr>
        </p:nvSpPr>
        <p:spPr>
          <a:xfrm>
            <a:off x="675503"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Afbeelding 7">
            <a:extLst>
              <a:ext uri="{FF2B5EF4-FFF2-40B4-BE49-F238E27FC236}">
                <a16:creationId xmlns:a16="http://schemas.microsoft.com/office/drawing/2014/main" id="{928D610C-5CF7-54DF-A40A-A6D09BABB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C2D0F5E4-54DE-FA4D-1422-8FE238D82A89}"/>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a:p>
        </p:txBody>
      </p:sp>
      <p:pic>
        <p:nvPicPr>
          <p:cNvPr id="12" name="Graphic 11">
            <a:extLst>
              <a:ext uri="{FF2B5EF4-FFF2-40B4-BE49-F238E27FC236}">
                <a16:creationId xmlns:a16="http://schemas.microsoft.com/office/drawing/2014/main" id="{2FBF9014-8E42-FF11-2AAD-04D309F7E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9A820B94-A404-9F95-91B4-B2B7569D4978}"/>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a:t>[Title]</a:t>
            </a:r>
          </a:p>
        </p:txBody>
      </p:sp>
    </p:spTree>
    <p:extLst>
      <p:ext uri="{BB962C8B-B14F-4D97-AF65-F5344CB8AC3E}">
        <p14:creationId xmlns:p14="http://schemas.microsoft.com/office/powerpoint/2010/main" val="332253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500B9-04F2-7ACD-4D31-D5675420D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03C87-6BCB-B3C4-40DE-646B93E18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CD301676-A4A8-C8F5-12AE-0F117DAE5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82000"/>
                  </a:schemeClr>
                </a:solidFill>
              </a:defRPr>
            </a:lvl1pPr>
          </a:lstStyle>
          <a:p>
            <a:fld id="{3D31A178-D554-47F5-8986-0BDE769B5018}" type="datetimeFigureOut">
              <a:rPr lang="en-US" smtClean="0"/>
              <a:pPr/>
              <a:t>6/30/2026</a:t>
            </a:fld>
            <a:endParaRPr lang="en-US" sz="1000"/>
          </a:p>
        </p:txBody>
      </p:sp>
      <p:sp>
        <p:nvSpPr>
          <p:cNvPr id="5" name="Footer Placeholder 4">
            <a:extLst>
              <a:ext uri="{FF2B5EF4-FFF2-40B4-BE49-F238E27FC236}">
                <a16:creationId xmlns:a16="http://schemas.microsoft.com/office/drawing/2014/main" id="{698121E1-8867-D21F-7386-6196F844A3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US" sz="1000"/>
          </a:p>
        </p:txBody>
      </p:sp>
      <p:sp>
        <p:nvSpPr>
          <p:cNvPr id="6" name="Slide Number Placeholder 5">
            <a:extLst>
              <a:ext uri="{FF2B5EF4-FFF2-40B4-BE49-F238E27FC236}">
                <a16:creationId xmlns:a16="http://schemas.microsoft.com/office/drawing/2014/main" id="{54A4209F-AD1F-4EF1-7B67-1C4925F46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9B5D26E6-79A7-408D-9DFA-24F760C008DB}" type="slidenum">
              <a:rPr lang="en-US" smtClean="0"/>
              <a:pPr/>
              <a:t>‹nr.›</a:t>
            </a:fld>
            <a:endParaRPr lang="en-US" sz="1000"/>
          </a:p>
        </p:txBody>
      </p:sp>
    </p:spTree>
    <p:extLst>
      <p:ext uri="{BB962C8B-B14F-4D97-AF65-F5344CB8AC3E}">
        <p14:creationId xmlns:p14="http://schemas.microsoft.com/office/powerpoint/2010/main" val="106111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0" r:id="rId5"/>
    <p:sldLayoutId id="2147483653" r:id="rId6"/>
    <p:sldLayoutId id="2147483654" r:id="rId7"/>
    <p:sldLayoutId id="2147483655" r:id="rId8"/>
    <p:sldLayoutId id="2147483656" r:id="rId9"/>
    <p:sldLayoutId id="2147483657" r:id="rId10"/>
    <p:sldLayoutId id="2147483661" r:id="rId11"/>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31.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hyperlink" Target="https://iplo.nl/digitaal-stelsel/storingen-onderhoud-release-informatie/" TargetMode="External"/><Relationship Id="rId3" Type="http://schemas.openxmlformats.org/officeDocument/2006/relationships/hyperlink" Target="https://vng.nl/rubrieken/omgevingswet" TargetMode="External"/><Relationship Id="rId7" Type="http://schemas.openxmlformats.org/officeDocument/2006/relationships/hyperlink" Target="https://iplo.nl/digitaal-stelsel/iplo-update-dso/"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iplo.nl/digitaal-stelsel/" TargetMode="External"/><Relationship Id="rId5" Type="http://schemas.openxmlformats.org/officeDocument/2006/relationships/hyperlink" Target="https://developer.omgevingswet.overheid.nl/" TargetMode="External"/><Relationship Id="rId4" Type="http://schemas.openxmlformats.org/officeDocument/2006/relationships/hyperlink" Target="https://www.wegwijzertpod.nl/" TargetMode="External"/><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D3BF0-ACA4-1927-A6AB-4E952B865520}"/>
              </a:ext>
            </a:extLst>
          </p:cNvPr>
          <p:cNvSpPr>
            <a:spLocks noGrp="1"/>
          </p:cNvSpPr>
          <p:nvPr>
            <p:ph type="ctrTitle"/>
          </p:nvPr>
        </p:nvSpPr>
        <p:spPr/>
        <p:txBody>
          <a:bodyPr>
            <a:normAutofit fontScale="90000"/>
          </a:bodyPr>
          <a:lstStyle/>
          <a:p>
            <a:r>
              <a:rPr lang="nl-NL" dirty="0">
                <a:latin typeface="Asap SemiBold" pitchFamily="2" charset="77"/>
              </a:rPr>
              <a:t>SCHAKELDAGEN</a:t>
            </a:r>
            <a:endParaRPr lang="nl-NL" dirty="0"/>
          </a:p>
        </p:txBody>
      </p:sp>
      <p:sp>
        <p:nvSpPr>
          <p:cNvPr id="3" name="Ondertitel 2">
            <a:extLst>
              <a:ext uri="{FF2B5EF4-FFF2-40B4-BE49-F238E27FC236}">
                <a16:creationId xmlns:a16="http://schemas.microsoft.com/office/drawing/2014/main" id="{D2E292AD-FBC0-FB9A-6E6D-AB5DA7509130}"/>
              </a:ext>
            </a:extLst>
          </p:cNvPr>
          <p:cNvSpPr>
            <a:spLocks noGrp="1"/>
          </p:cNvSpPr>
          <p:nvPr>
            <p:ph type="subTitle" idx="1"/>
          </p:nvPr>
        </p:nvSpPr>
        <p:spPr/>
        <p:txBody>
          <a:bodyPr>
            <a:normAutofit fontScale="92500" lnSpcReduction="10000"/>
          </a:bodyPr>
          <a:lstStyle/>
          <a:p>
            <a:r>
              <a:rPr lang="nl-NL" dirty="0"/>
              <a:t>IPLO komt naar je toe</a:t>
            </a:r>
          </a:p>
          <a:p>
            <a:endParaRPr lang="nl-NL" dirty="0"/>
          </a:p>
        </p:txBody>
      </p:sp>
      <p:sp>
        <p:nvSpPr>
          <p:cNvPr id="4" name="Tijdelijke aanduiding voor tekst 3">
            <a:extLst>
              <a:ext uri="{FF2B5EF4-FFF2-40B4-BE49-F238E27FC236}">
                <a16:creationId xmlns:a16="http://schemas.microsoft.com/office/drawing/2014/main" id="{07816960-8513-3084-A280-BED8490258A5}"/>
              </a:ext>
            </a:extLst>
          </p:cNvPr>
          <p:cNvSpPr>
            <a:spLocks noGrp="1"/>
          </p:cNvSpPr>
          <p:nvPr>
            <p:ph type="body" sz="quarter" idx="10"/>
          </p:nvPr>
        </p:nvSpPr>
        <p:spPr/>
        <p:txBody>
          <a:bodyPr>
            <a:normAutofit fontScale="92500" lnSpcReduction="20000"/>
          </a:bodyPr>
          <a:lstStyle/>
          <a:p>
            <a:r>
              <a:rPr lang="nl-NL" dirty="0"/>
              <a:t>25 juni 2026 Den Bosch</a:t>
            </a:r>
          </a:p>
        </p:txBody>
      </p:sp>
      <p:sp>
        <p:nvSpPr>
          <p:cNvPr id="5" name="Tijdelijke aanduiding voor onlineafbeelding 4">
            <a:extLst>
              <a:ext uri="{FF2B5EF4-FFF2-40B4-BE49-F238E27FC236}">
                <a16:creationId xmlns:a16="http://schemas.microsoft.com/office/drawing/2014/main" id="{36938379-FF81-4642-16CD-8E118E6875DA}"/>
              </a:ext>
            </a:extLst>
          </p:cNvPr>
          <p:cNvSpPr>
            <a:spLocks noGrp="1"/>
          </p:cNvSpPr>
          <p:nvPr>
            <p:ph type="clipArt" sz="quarter" idx="11"/>
          </p:nvPr>
        </p:nvSpPr>
        <p:spPr/>
        <p:txBody>
          <a:bodyPr/>
          <a:lstStyle/>
          <a:p>
            <a:endParaRPr lang="nl-NL"/>
          </a:p>
        </p:txBody>
      </p:sp>
    </p:spTree>
    <p:extLst>
      <p:ext uri="{BB962C8B-B14F-4D97-AF65-F5344CB8AC3E}">
        <p14:creationId xmlns:p14="http://schemas.microsoft.com/office/powerpoint/2010/main" val="371603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E1D1-65AF-6377-76CB-1EB6A24C0D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D2FD09-A9A7-E105-3400-AA717D4D188A}"/>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sp>
        <p:nvSpPr>
          <p:cNvPr id="8" name="Tijdelijke aanduiding voor tekst 1">
            <a:extLst>
              <a:ext uri="{FF2B5EF4-FFF2-40B4-BE49-F238E27FC236}">
                <a16:creationId xmlns:a16="http://schemas.microsoft.com/office/drawing/2014/main" id="{4B171614-8FB7-6E77-6FB3-CF25E4AD358E}"/>
              </a:ext>
            </a:extLst>
          </p:cNvPr>
          <p:cNvSpPr txBox="1">
            <a:spLocks/>
          </p:cNvSpPr>
          <p:nvPr/>
        </p:nvSpPr>
        <p:spPr>
          <a:xfrm>
            <a:off x="597072"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a:br>
            <a:r>
              <a:rPr lang="en-US" sz="1800"/>
              <a:t>En </a:t>
            </a:r>
            <a:r>
              <a:rPr lang="en-US" sz="1800" err="1"/>
              <a:t>zijn</a:t>
            </a:r>
            <a:r>
              <a:rPr lang="en-US" sz="1800"/>
              <a:t> alle regels te </a:t>
            </a:r>
            <a:r>
              <a:rPr lang="en-US" sz="1800" err="1"/>
              <a:t>vinden</a:t>
            </a:r>
            <a:r>
              <a:rPr lang="en-US" sz="1800"/>
              <a:t> in 1 </a:t>
            </a:r>
            <a:r>
              <a:rPr lang="en-US" sz="1800" err="1"/>
              <a:t>loket</a:t>
            </a:r>
            <a:r>
              <a:rPr lang="en-US" sz="1800"/>
              <a:t>: </a:t>
            </a:r>
            <a:br>
              <a:rPr lang="en-US" sz="2400"/>
            </a:br>
            <a:r>
              <a:rPr lang="en-US" sz="2800"/>
              <a:t>het </a:t>
            </a:r>
            <a:r>
              <a:rPr lang="en-US" sz="2800" err="1"/>
              <a:t>Omgevingsloket</a:t>
            </a:r>
            <a:endParaRPr lang="en-US" sz="1800"/>
          </a:p>
        </p:txBody>
      </p:sp>
      <p:pic>
        <p:nvPicPr>
          <p:cNvPr id="5" name="Afbeelding 4" descr="Een laptop met daarop een plaatje van het Omgevingsloket waarin alle regels van verschillende organisaties samenkomen in 1 Omgevingsloket">
            <a:extLst>
              <a:ext uri="{FF2B5EF4-FFF2-40B4-BE49-F238E27FC236}">
                <a16:creationId xmlns:a16="http://schemas.microsoft.com/office/drawing/2014/main" id="{7C4CAF99-2A5F-3028-4A74-751C91EBC0E9}"/>
              </a:ext>
            </a:extLst>
          </p:cNvPr>
          <p:cNvPicPr>
            <a:picLocks noChangeAspect="1"/>
          </p:cNvPicPr>
          <p:nvPr/>
        </p:nvPicPr>
        <p:blipFill>
          <a:blip r:embed="rId3">
            <a:extLst>
              <a:ext uri="{28A0092B-C50C-407E-A947-70E740481C1C}">
                <a14:useLocalDpi xmlns:a14="http://schemas.microsoft.com/office/drawing/2010/main" val="0"/>
              </a:ext>
            </a:extLst>
          </a:blip>
          <a:srcRect l="-15211" t="-2090" r="-15559" b="-1775"/>
          <a:stretch>
            <a:fillRect/>
          </a:stretch>
        </p:blipFill>
        <p:spPr>
          <a:xfrm>
            <a:off x="6096000" y="10"/>
            <a:ext cx="6334896" cy="6369039"/>
          </a:xfrm>
          <a:prstGeom prst="rect">
            <a:avLst/>
          </a:prstGeom>
          <a:solidFill>
            <a:srgbClr val="F1ECE8"/>
          </a:solidFill>
        </p:spPr>
      </p:pic>
    </p:spTree>
    <p:extLst>
      <p:ext uri="{BB962C8B-B14F-4D97-AF65-F5344CB8AC3E}">
        <p14:creationId xmlns:p14="http://schemas.microsoft.com/office/powerpoint/2010/main" val="322265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23AE-401C-5508-8F19-895EC181CC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0F6DD8-7DE7-9D67-34EF-F66C38F3B2FE}"/>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sp>
        <p:nvSpPr>
          <p:cNvPr id="8" name="Tijdelijke aanduiding voor tekst 1">
            <a:extLst>
              <a:ext uri="{FF2B5EF4-FFF2-40B4-BE49-F238E27FC236}">
                <a16:creationId xmlns:a16="http://schemas.microsoft.com/office/drawing/2014/main" id="{42614EEA-63D7-6C2B-80AB-4F8A51897400}"/>
              </a:ext>
            </a:extLst>
          </p:cNvPr>
          <p:cNvSpPr txBox="1">
            <a:spLocks/>
          </p:cNvSpPr>
          <p:nvPr/>
        </p:nvSpPr>
        <p:spPr>
          <a:xfrm>
            <a:off x="597072" y="1825991"/>
            <a:ext cx="4044462" cy="13247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dirty="0"/>
            </a:br>
            <a:r>
              <a:rPr lang="en-US" sz="1800" dirty="0"/>
              <a:t>Het </a:t>
            </a:r>
            <a:r>
              <a:rPr lang="en-US" sz="1800" dirty="0" err="1"/>
              <a:t>Omgevingsloket</a:t>
            </a:r>
            <a:r>
              <a:rPr lang="en-US" sz="1800" dirty="0"/>
              <a:t> </a:t>
            </a:r>
            <a:r>
              <a:rPr lang="en-US" sz="1800" dirty="0" err="1"/>
              <a:t>voor</a:t>
            </a:r>
            <a:r>
              <a:rPr lang="en-US" sz="1800" dirty="0"/>
              <a:t> </a:t>
            </a:r>
            <a:br>
              <a:rPr lang="en-US" sz="1800" dirty="0"/>
            </a:br>
            <a:r>
              <a:rPr lang="en-US" sz="2800" dirty="0" err="1"/>
              <a:t>digitale</a:t>
            </a:r>
            <a:r>
              <a:rPr lang="en-US" sz="2800" dirty="0"/>
              <a:t> </a:t>
            </a:r>
            <a:r>
              <a:rPr lang="en-US" sz="2800" dirty="0" err="1"/>
              <a:t>dienstverlening</a:t>
            </a:r>
            <a:endParaRPr lang="en-US" sz="1800" dirty="0"/>
          </a:p>
        </p:txBody>
      </p:sp>
      <p:pic>
        <p:nvPicPr>
          <p:cNvPr id="9" name="Afbeelding 8" descr="Illustratieve afbeelding van laptop met het Omgevingsloket">
            <a:extLst>
              <a:ext uri="{FF2B5EF4-FFF2-40B4-BE49-F238E27FC236}">
                <a16:creationId xmlns:a16="http://schemas.microsoft.com/office/drawing/2014/main" id="{8B47B824-A64D-56B2-6AF9-D78541D97A57}"/>
              </a:ext>
              <a:ext uri="{C183D7F6-B498-43B3-948B-1728B52AA6E4}">
                <adec:decorative xmlns:adec="http://schemas.microsoft.com/office/drawing/2017/decorative" val="0"/>
              </a:ext>
            </a:extLst>
          </p:cNvPr>
          <p:cNvPicPr>
            <a:picLocks/>
          </p:cNvPicPr>
          <p:nvPr/>
        </p:nvPicPr>
        <p:blipFill>
          <a:blip r:embed="rId3"/>
          <a:srcRect l="4656" t="-7232" r="8826" b="-5844"/>
          <a:stretch>
            <a:fillRect/>
          </a:stretch>
        </p:blipFill>
        <p:spPr>
          <a:xfrm>
            <a:off x="1143837" y="3128564"/>
            <a:ext cx="2710844" cy="2710844"/>
          </a:xfrm>
          <a:prstGeom prst="ellipse">
            <a:avLst/>
          </a:prstGeom>
          <a:solidFill>
            <a:srgbClr val="F0ECE8"/>
          </a:solidFill>
          <a:ln w="9525">
            <a:solidFill>
              <a:schemeClr val="bg1">
                <a:lumMod val="85000"/>
              </a:schemeClr>
            </a:solidFill>
          </a:ln>
        </p:spPr>
      </p:pic>
      <p:pic>
        <p:nvPicPr>
          <p:cNvPr id="3" name="Afbeelding 2" descr="Dit is de startpagina van Vergunningcheck in het Omgevingsloket.">
            <a:extLst>
              <a:ext uri="{FF2B5EF4-FFF2-40B4-BE49-F238E27FC236}">
                <a16:creationId xmlns:a16="http://schemas.microsoft.com/office/drawing/2014/main" id="{3713C42F-5E41-5B07-5DEB-68F9D3901B2B}"/>
              </a:ext>
            </a:extLst>
          </p:cNvPr>
          <p:cNvPicPr>
            <a:picLocks noChangeAspect="1"/>
          </p:cNvPicPr>
          <p:nvPr/>
        </p:nvPicPr>
        <p:blipFill>
          <a:blip r:embed="rId4"/>
          <a:stretch>
            <a:fillRect/>
          </a:stretch>
        </p:blipFill>
        <p:spPr>
          <a:xfrm>
            <a:off x="4838303" y="2191866"/>
            <a:ext cx="3060715" cy="1874139"/>
          </a:xfrm>
          <a:prstGeom prst="rect">
            <a:avLst/>
          </a:prstGeom>
          <a:ln w="6350">
            <a:solidFill>
              <a:schemeClr val="bg1">
                <a:lumMod val="85000"/>
              </a:schemeClr>
            </a:solidFill>
          </a:ln>
          <a:effectLst/>
        </p:spPr>
      </p:pic>
      <p:pic>
        <p:nvPicPr>
          <p:cNvPr id="4" name="Afbeelding 3" descr="Dit is de startpagina van het onderdeel Aanvraag, melding of informatie indienen in het Omgevingsloket.">
            <a:extLst>
              <a:ext uri="{FF2B5EF4-FFF2-40B4-BE49-F238E27FC236}">
                <a16:creationId xmlns:a16="http://schemas.microsoft.com/office/drawing/2014/main" id="{7835CFC6-B38A-F744-2657-D2631F81D254}"/>
              </a:ext>
            </a:extLst>
          </p:cNvPr>
          <p:cNvPicPr>
            <a:picLocks noChangeAspect="1"/>
          </p:cNvPicPr>
          <p:nvPr/>
        </p:nvPicPr>
        <p:blipFill>
          <a:blip r:embed="rId5"/>
          <a:stretch>
            <a:fillRect/>
          </a:stretch>
        </p:blipFill>
        <p:spPr>
          <a:xfrm>
            <a:off x="8032319" y="2191866"/>
            <a:ext cx="3461768" cy="1874139"/>
          </a:xfrm>
          <a:prstGeom prst="rect">
            <a:avLst/>
          </a:prstGeom>
          <a:ln w="6350">
            <a:solidFill>
              <a:schemeClr val="bg1">
                <a:lumMod val="85000"/>
              </a:schemeClr>
            </a:solidFill>
          </a:ln>
          <a:effectLst/>
        </p:spPr>
      </p:pic>
      <p:pic>
        <p:nvPicPr>
          <p:cNvPr id="6" name="Afbeelding 5" descr="Dit is de startpagina van het onderdeel Regels op de kaart in het Omgevingsloket.">
            <a:extLst>
              <a:ext uri="{FF2B5EF4-FFF2-40B4-BE49-F238E27FC236}">
                <a16:creationId xmlns:a16="http://schemas.microsoft.com/office/drawing/2014/main" id="{0F78890B-E10E-24D5-49F1-A1EBC864A1DC}"/>
              </a:ext>
            </a:extLst>
          </p:cNvPr>
          <p:cNvPicPr>
            <a:picLocks noChangeAspect="1"/>
          </p:cNvPicPr>
          <p:nvPr/>
        </p:nvPicPr>
        <p:blipFill>
          <a:blip r:embed="rId6"/>
          <a:stretch>
            <a:fillRect/>
          </a:stretch>
        </p:blipFill>
        <p:spPr>
          <a:xfrm>
            <a:off x="4837925" y="4197556"/>
            <a:ext cx="3061093" cy="1755252"/>
          </a:xfrm>
          <a:prstGeom prst="rect">
            <a:avLst/>
          </a:prstGeom>
          <a:ln w="6350">
            <a:solidFill>
              <a:schemeClr val="bg1">
                <a:lumMod val="85000"/>
              </a:schemeClr>
            </a:solidFill>
          </a:ln>
          <a:effectLst/>
        </p:spPr>
      </p:pic>
      <p:pic>
        <p:nvPicPr>
          <p:cNvPr id="7" name="Afbeelding 6" descr="Dit is de startpagina van het onderdeel Maatregelen op Maat in het Omgevingsloket.">
            <a:extLst>
              <a:ext uri="{FF2B5EF4-FFF2-40B4-BE49-F238E27FC236}">
                <a16:creationId xmlns:a16="http://schemas.microsoft.com/office/drawing/2014/main" id="{2C22EBCB-30FA-80A5-A9DC-003AE3688B34}"/>
              </a:ext>
            </a:extLst>
          </p:cNvPr>
          <p:cNvPicPr>
            <a:picLocks noChangeAspect="1"/>
          </p:cNvPicPr>
          <p:nvPr/>
        </p:nvPicPr>
        <p:blipFill>
          <a:blip r:embed="rId7"/>
          <a:stretch>
            <a:fillRect/>
          </a:stretch>
        </p:blipFill>
        <p:spPr>
          <a:xfrm>
            <a:off x="8032319" y="4197556"/>
            <a:ext cx="3460909" cy="1755252"/>
          </a:xfrm>
          <a:prstGeom prst="rect">
            <a:avLst/>
          </a:prstGeom>
          <a:ln w="6350">
            <a:solidFill>
              <a:schemeClr val="bg1">
                <a:lumMod val="85000"/>
              </a:schemeClr>
            </a:solidFill>
          </a:ln>
          <a:effectLst/>
        </p:spPr>
      </p:pic>
    </p:spTree>
    <p:extLst>
      <p:ext uri="{BB962C8B-B14F-4D97-AF65-F5344CB8AC3E}">
        <p14:creationId xmlns:p14="http://schemas.microsoft.com/office/powerpoint/2010/main" val="383585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CD97-E5EC-594C-9ED7-4655369FE37E}"/>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596FCFE5-47C3-E27A-F338-F7795D25AF50}"/>
              </a:ext>
            </a:extLst>
          </p:cNvPr>
          <p:cNvSpPr txBox="1">
            <a:spLocks/>
          </p:cNvSpPr>
          <p:nvPr/>
        </p:nvSpPr>
        <p:spPr>
          <a:xfrm>
            <a:off x="597072" y="1825991"/>
            <a:ext cx="4044462" cy="132470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dirty="0"/>
            </a:br>
            <a:r>
              <a:rPr lang="en-US" sz="2400" dirty="0"/>
              <a:t>Vergunningcheck</a:t>
            </a:r>
            <a:endParaRPr lang="en-US" sz="4000" dirty="0"/>
          </a:p>
        </p:txBody>
      </p:sp>
      <p:sp>
        <p:nvSpPr>
          <p:cNvPr id="2" name="Titel 1">
            <a:extLst>
              <a:ext uri="{FF2B5EF4-FFF2-40B4-BE49-F238E27FC236}">
                <a16:creationId xmlns:a16="http://schemas.microsoft.com/office/drawing/2014/main" id="{80D736B9-7718-986F-74E7-EC18B0E16CA3}"/>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pic>
        <p:nvPicPr>
          <p:cNvPr id="9" name="Afbeelding 8" descr="Illustratieve afbeelding van laptop met het Omgevingsloket">
            <a:extLst>
              <a:ext uri="{FF2B5EF4-FFF2-40B4-BE49-F238E27FC236}">
                <a16:creationId xmlns:a16="http://schemas.microsoft.com/office/drawing/2014/main" id="{DE0F27F9-1C55-8643-31E0-F2838EF48691}"/>
              </a:ext>
              <a:ext uri="{C183D7F6-B498-43B3-948B-1728B52AA6E4}">
                <adec:decorative xmlns:adec="http://schemas.microsoft.com/office/drawing/2017/decorative" val="0"/>
              </a:ext>
            </a:extLst>
          </p:cNvPr>
          <p:cNvPicPr>
            <a:picLocks/>
          </p:cNvPicPr>
          <p:nvPr/>
        </p:nvPicPr>
        <p:blipFill>
          <a:blip r:embed="rId3"/>
          <a:srcRect l="4656" t="-7232" r="8826" b="-5844"/>
          <a:stretch>
            <a:fillRect/>
          </a:stretch>
        </p:blipFill>
        <p:spPr>
          <a:xfrm>
            <a:off x="1143837" y="3128564"/>
            <a:ext cx="2710844" cy="2710844"/>
          </a:xfrm>
          <a:prstGeom prst="ellipse">
            <a:avLst/>
          </a:prstGeom>
          <a:solidFill>
            <a:srgbClr val="F0ECE8"/>
          </a:solidFill>
          <a:ln w="9525">
            <a:solidFill>
              <a:schemeClr val="bg1">
                <a:lumMod val="85000"/>
              </a:schemeClr>
            </a:solidFill>
          </a:ln>
        </p:spPr>
      </p:pic>
      <p:pic>
        <p:nvPicPr>
          <p:cNvPr id="5" name="Picture 4" descr="Screenshot van een online vergunningcheckformulier voor het plaatsen, vervangen of veranderen van een dakkapel met vragen over beschermde dieren of planten volgens de BeSI-richtlijn. Formulier bevat meerkeuzevragen met ja/nee-opties.&#10;&#10;">
            <a:extLst>
              <a:ext uri="{FF2B5EF4-FFF2-40B4-BE49-F238E27FC236}">
                <a16:creationId xmlns:a16="http://schemas.microsoft.com/office/drawing/2014/main" id="{D23360B3-0EFB-053B-38EA-5FE4F55287DE}"/>
              </a:ext>
            </a:extLst>
          </p:cNvPr>
          <p:cNvPicPr>
            <a:picLocks noChangeAspect="1"/>
          </p:cNvPicPr>
          <p:nvPr/>
        </p:nvPicPr>
        <p:blipFill>
          <a:blip r:embed="rId4"/>
          <a:stretch>
            <a:fillRect/>
          </a:stretch>
        </p:blipFill>
        <p:spPr>
          <a:xfrm>
            <a:off x="6543245" y="431800"/>
            <a:ext cx="5400000" cy="5713115"/>
          </a:xfrm>
          <a:prstGeom prst="rect">
            <a:avLst/>
          </a:prstGeom>
          <a:ln>
            <a:solidFill>
              <a:schemeClr val="bg1">
                <a:lumMod val="85000"/>
              </a:schemeClr>
            </a:solidFill>
          </a:ln>
        </p:spPr>
      </p:pic>
    </p:spTree>
    <p:extLst>
      <p:ext uri="{BB962C8B-B14F-4D97-AF65-F5344CB8AC3E}">
        <p14:creationId xmlns:p14="http://schemas.microsoft.com/office/powerpoint/2010/main" val="160699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2BE5-02D4-C063-ED35-3BB05DEB6F0A}"/>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4D4DC133-79C1-5767-9D5C-F57E7FC20FAC}"/>
              </a:ext>
            </a:extLst>
          </p:cNvPr>
          <p:cNvSpPr txBox="1">
            <a:spLocks/>
          </p:cNvSpPr>
          <p:nvPr/>
        </p:nvSpPr>
        <p:spPr>
          <a:xfrm>
            <a:off x="597072" y="1825991"/>
            <a:ext cx="4044462" cy="132470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dirty="0"/>
            </a:br>
            <a:r>
              <a:rPr lang="en-US" sz="2400" dirty="0" err="1"/>
              <a:t>Aanvragen</a:t>
            </a:r>
            <a:r>
              <a:rPr lang="en-US" sz="2400" dirty="0"/>
              <a:t>, melding en </a:t>
            </a:r>
            <a:r>
              <a:rPr lang="en-US" sz="2400" dirty="0" err="1"/>
              <a:t>informatie</a:t>
            </a:r>
            <a:r>
              <a:rPr lang="en-US" sz="2400" dirty="0"/>
              <a:t> </a:t>
            </a:r>
            <a:r>
              <a:rPr lang="en-US" sz="2400" dirty="0" err="1"/>
              <a:t>indienen</a:t>
            </a:r>
            <a:endParaRPr lang="en-US" sz="2800" dirty="0"/>
          </a:p>
        </p:txBody>
      </p:sp>
      <p:sp>
        <p:nvSpPr>
          <p:cNvPr id="2" name="Titel 1">
            <a:extLst>
              <a:ext uri="{FF2B5EF4-FFF2-40B4-BE49-F238E27FC236}">
                <a16:creationId xmlns:a16="http://schemas.microsoft.com/office/drawing/2014/main" id="{81619961-567B-6A53-97EE-A7AFFCE30A01}"/>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pic>
        <p:nvPicPr>
          <p:cNvPr id="9" name="Afbeelding 8" descr="Illustratieve afbeelding van laptop met het Omgevingsloket">
            <a:extLst>
              <a:ext uri="{FF2B5EF4-FFF2-40B4-BE49-F238E27FC236}">
                <a16:creationId xmlns:a16="http://schemas.microsoft.com/office/drawing/2014/main" id="{17EFA9C0-FAED-CC7A-31FB-4DE53BFFBEE8}"/>
              </a:ext>
              <a:ext uri="{C183D7F6-B498-43B3-948B-1728B52AA6E4}">
                <adec:decorative xmlns:adec="http://schemas.microsoft.com/office/drawing/2017/decorative" val="0"/>
              </a:ext>
            </a:extLst>
          </p:cNvPr>
          <p:cNvPicPr>
            <a:picLocks/>
          </p:cNvPicPr>
          <p:nvPr/>
        </p:nvPicPr>
        <p:blipFill>
          <a:blip r:embed="rId3"/>
          <a:srcRect l="4656" t="-7232" r="8826" b="-5844"/>
          <a:stretch>
            <a:fillRect/>
          </a:stretch>
        </p:blipFill>
        <p:spPr>
          <a:xfrm>
            <a:off x="1143837" y="3128564"/>
            <a:ext cx="2710844" cy="2710844"/>
          </a:xfrm>
          <a:prstGeom prst="ellipse">
            <a:avLst/>
          </a:prstGeom>
          <a:solidFill>
            <a:srgbClr val="F0ECE8"/>
          </a:solidFill>
          <a:ln w="9525">
            <a:solidFill>
              <a:schemeClr val="bg1">
                <a:lumMod val="85000"/>
              </a:schemeClr>
            </a:solidFill>
          </a:ln>
        </p:spPr>
      </p:pic>
      <p:pic>
        <p:nvPicPr>
          <p:cNvPr id="5" name="Picture 4" descr="Screenshot van het onderdeel Aanvragen in het Omgevingsloket met een overzicht van activiteiten voor het aanvragen van een vergunning voor het plaatsen van een dakkapel. ">
            <a:extLst>
              <a:ext uri="{FF2B5EF4-FFF2-40B4-BE49-F238E27FC236}">
                <a16:creationId xmlns:a16="http://schemas.microsoft.com/office/drawing/2014/main" id="{88E61099-07C1-83DA-ACC9-C825A1BCF087}"/>
              </a:ext>
            </a:extLst>
          </p:cNvPr>
          <p:cNvPicPr>
            <a:picLocks noChangeAspect="1"/>
          </p:cNvPicPr>
          <p:nvPr/>
        </p:nvPicPr>
        <p:blipFill>
          <a:blip r:embed="rId4"/>
          <a:stretch>
            <a:fillRect/>
          </a:stretch>
        </p:blipFill>
        <p:spPr>
          <a:xfrm>
            <a:off x="6413330" y="736009"/>
            <a:ext cx="5400000" cy="5385982"/>
          </a:xfrm>
          <a:prstGeom prst="rect">
            <a:avLst/>
          </a:prstGeom>
          <a:ln>
            <a:solidFill>
              <a:schemeClr val="bg1">
                <a:lumMod val="85000"/>
              </a:schemeClr>
            </a:solidFill>
          </a:ln>
        </p:spPr>
      </p:pic>
    </p:spTree>
    <p:extLst>
      <p:ext uri="{BB962C8B-B14F-4D97-AF65-F5344CB8AC3E}">
        <p14:creationId xmlns:p14="http://schemas.microsoft.com/office/powerpoint/2010/main" val="70377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B2FE-46A3-3CB2-9777-CFB5B2AC1774}"/>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09D588ED-B2BF-A36E-4A32-2AAC00E90F69}"/>
              </a:ext>
            </a:extLst>
          </p:cNvPr>
          <p:cNvSpPr txBox="1">
            <a:spLocks/>
          </p:cNvSpPr>
          <p:nvPr/>
        </p:nvSpPr>
        <p:spPr>
          <a:xfrm>
            <a:off x="597072" y="1825991"/>
            <a:ext cx="4044462" cy="13247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dirty="0"/>
            </a:br>
            <a:r>
              <a:rPr lang="en-US" sz="2400" dirty="0"/>
              <a:t>Regels op de </a:t>
            </a:r>
            <a:r>
              <a:rPr lang="en-US" sz="2400" dirty="0" err="1"/>
              <a:t>kaart</a:t>
            </a:r>
            <a:endParaRPr lang="en-US" sz="2400" dirty="0"/>
          </a:p>
        </p:txBody>
      </p:sp>
      <p:sp>
        <p:nvSpPr>
          <p:cNvPr id="2" name="Titel 1">
            <a:extLst>
              <a:ext uri="{FF2B5EF4-FFF2-40B4-BE49-F238E27FC236}">
                <a16:creationId xmlns:a16="http://schemas.microsoft.com/office/drawing/2014/main" id="{628ADFFA-BBE7-9B0D-D060-D05F8DAE93CA}"/>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pic>
        <p:nvPicPr>
          <p:cNvPr id="9" name="Afbeelding 8">
            <a:extLst>
              <a:ext uri="{FF2B5EF4-FFF2-40B4-BE49-F238E27FC236}">
                <a16:creationId xmlns:a16="http://schemas.microsoft.com/office/drawing/2014/main" id="{9470A258-3033-1D3D-0B55-8C502C8FB293}"/>
              </a:ext>
              <a:ext uri="{C183D7F6-B498-43B3-948B-1728B52AA6E4}">
                <adec:decorative xmlns:adec="http://schemas.microsoft.com/office/drawing/2017/decorative" val="1"/>
              </a:ext>
            </a:extLst>
          </p:cNvPr>
          <p:cNvPicPr>
            <a:picLocks/>
          </p:cNvPicPr>
          <p:nvPr/>
        </p:nvPicPr>
        <p:blipFill>
          <a:blip r:embed="rId3"/>
          <a:srcRect l="4656" t="-7232" r="8826" b="-5844"/>
          <a:stretch>
            <a:fillRect/>
          </a:stretch>
        </p:blipFill>
        <p:spPr>
          <a:xfrm>
            <a:off x="1143837" y="3128564"/>
            <a:ext cx="2710844" cy="2710844"/>
          </a:xfrm>
          <a:prstGeom prst="ellipse">
            <a:avLst/>
          </a:prstGeom>
          <a:solidFill>
            <a:srgbClr val="F0ECE8"/>
          </a:solidFill>
          <a:ln w="9525">
            <a:solidFill>
              <a:schemeClr val="bg1">
                <a:lumMod val="85000"/>
              </a:schemeClr>
            </a:solidFill>
          </a:ln>
        </p:spPr>
      </p:pic>
      <p:pic>
        <p:nvPicPr>
          <p:cNvPr id="10" name="Afbeelding 9" descr="Het onderdeel Regels op de kaart met het Omgevingsplan van gemeente Utrecht. Kaart toont verschillende lagen zoals archeologische verwachting, bebouwingsstructuur en actuele status, gemarkeerd met kleuren en symbolen voor inzicht in ruimtelijke plannen en regelgeving.">
            <a:extLst>
              <a:ext uri="{FF2B5EF4-FFF2-40B4-BE49-F238E27FC236}">
                <a16:creationId xmlns:a16="http://schemas.microsoft.com/office/drawing/2014/main" id="{AF07A922-050E-2894-B224-DD933F232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929" y="1981200"/>
            <a:ext cx="7373933" cy="4001120"/>
          </a:xfrm>
          <a:prstGeom prst="rect">
            <a:avLst/>
          </a:prstGeom>
          <a:ln>
            <a:solidFill>
              <a:schemeClr val="bg1">
                <a:lumMod val="85000"/>
              </a:schemeClr>
            </a:solidFill>
          </a:ln>
        </p:spPr>
      </p:pic>
    </p:spTree>
    <p:extLst>
      <p:ext uri="{BB962C8B-B14F-4D97-AF65-F5344CB8AC3E}">
        <p14:creationId xmlns:p14="http://schemas.microsoft.com/office/powerpoint/2010/main" val="400359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9FA2-CBBB-AC69-75A6-B27AF064581B}"/>
            </a:ext>
          </a:extLst>
        </p:cNvPr>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C5595E86-E18D-0FEE-24B3-BAC660E5EB82}"/>
              </a:ext>
            </a:extLst>
          </p:cNvPr>
          <p:cNvSpPr txBox="1">
            <a:spLocks/>
          </p:cNvSpPr>
          <p:nvPr/>
        </p:nvSpPr>
        <p:spPr>
          <a:xfrm>
            <a:off x="597072" y="1825991"/>
            <a:ext cx="4044462" cy="13247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2400" dirty="0"/>
            </a:br>
            <a:r>
              <a:rPr lang="en-US" sz="2400" dirty="0" err="1"/>
              <a:t>Maatregelen</a:t>
            </a:r>
            <a:r>
              <a:rPr lang="en-US" sz="2400" dirty="0"/>
              <a:t> op </a:t>
            </a:r>
            <a:r>
              <a:rPr lang="en-US" sz="2400" dirty="0" err="1"/>
              <a:t>maat</a:t>
            </a:r>
            <a:endParaRPr lang="en-US" sz="2400" dirty="0"/>
          </a:p>
        </p:txBody>
      </p:sp>
      <p:sp>
        <p:nvSpPr>
          <p:cNvPr id="2" name="Titel 1">
            <a:extLst>
              <a:ext uri="{FF2B5EF4-FFF2-40B4-BE49-F238E27FC236}">
                <a16:creationId xmlns:a16="http://schemas.microsoft.com/office/drawing/2014/main" id="{5BB13BCA-7119-0A5C-1FA1-AA870A22CEB3}"/>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pic>
        <p:nvPicPr>
          <p:cNvPr id="9" name="Afbeelding 8" descr="Illustratieve afbeelding van laptop met het Omgevingsloket">
            <a:extLst>
              <a:ext uri="{FF2B5EF4-FFF2-40B4-BE49-F238E27FC236}">
                <a16:creationId xmlns:a16="http://schemas.microsoft.com/office/drawing/2014/main" id="{D77494B7-B571-1939-6C6F-BEA7DBD8CEAA}"/>
              </a:ext>
              <a:ext uri="{C183D7F6-B498-43B3-948B-1728B52AA6E4}">
                <adec:decorative xmlns:adec="http://schemas.microsoft.com/office/drawing/2017/decorative" val="0"/>
              </a:ext>
            </a:extLst>
          </p:cNvPr>
          <p:cNvPicPr>
            <a:picLocks/>
          </p:cNvPicPr>
          <p:nvPr/>
        </p:nvPicPr>
        <p:blipFill>
          <a:blip r:embed="rId3"/>
          <a:srcRect l="4656" t="-7232" r="8826" b="-5844"/>
          <a:stretch>
            <a:fillRect/>
          </a:stretch>
        </p:blipFill>
        <p:spPr>
          <a:xfrm>
            <a:off x="1143837" y="3128564"/>
            <a:ext cx="2710844" cy="2710844"/>
          </a:xfrm>
          <a:prstGeom prst="ellipse">
            <a:avLst/>
          </a:prstGeom>
          <a:solidFill>
            <a:srgbClr val="F0ECE8"/>
          </a:solidFill>
          <a:ln w="9525">
            <a:solidFill>
              <a:schemeClr val="bg1">
                <a:lumMod val="85000"/>
              </a:schemeClr>
            </a:solidFill>
          </a:ln>
        </p:spPr>
      </p:pic>
      <p:pic>
        <p:nvPicPr>
          <p:cNvPr id="10" name="Afbeelding 9" descr="Screenshot van het onderdeel Maatregelen op Maat van Omgevingsloket met een overzicht van gekozen werkzaamheden voor een garagebedrijf, autoschadeherstelbedrijf, autowasstraat of carrosseriebouw. Drie werkzaamheden staan vermeld: brandstof tanken, gemotoriseerde voertuigen wassen, met opties om werkzaamheden toe te voegen, op te slaan of door te gaan naar volgende stap.&#10;">
            <a:extLst>
              <a:ext uri="{FF2B5EF4-FFF2-40B4-BE49-F238E27FC236}">
                <a16:creationId xmlns:a16="http://schemas.microsoft.com/office/drawing/2014/main" id="{81DB4076-ED2A-72F2-E18D-41F6AE608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773" y="411829"/>
            <a:ext cx="5181600" cy="5605794"/>
          </a:xfrm>
          <a:prstGeom prst="rect">
            <a:avLst/>
          </a:prstGeom>
          <a:ln>
            <a:solidFill>
              <a:schemeClr val="bg1">
                <a:lumMod val="85000"/>
              </a:schemeClr>
            </a:solidFill>
          </a:ln>
        </p:spPr>
      </p:pic>
    </p:spTree>
    <p:extLst>
      <p:ext uri="{BB962C8B-B14F-4D97-AF65-F5344CB8AC3E}">
        <p14:creationId xmlns:p14="http://schemas.microsoft.com/office/powerpoint/2010/main" val="255063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EED2-B509-3720-85CF-9F38C4DC9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116B46-EFF8-CB76-84FC-4151225A642D}"/>
              </a:ext>
            </a:extLst>
          </p:cNvPr>
          <p:cNvSpPr>
            <a:spLocks noGrp="1"/>
          </p:cNvSpPr>
          <p:nvPr>
            <p:ph type="title"/>
          </p:nvPr>
        </p:nvSpPr>
        <p:spPr/>
        <p:txBody>
          <a:bodyPr>
            <a:normAutofit fontScale="90000"/>
          </a:bodyPr>
          <a:lstStyle/>
          <a:p>
            <a:r>
              <a:rPr lang="nl-NL" dirty="0"/>
              <a:t>Wat is het DSO?</a:t>
            </a:r>
          </a:p>
        </p:txBody>
      </p:sp>
      <p:sp>
        <p:nvSpPr>
          <p:cNvPr id="21" name="Tijdelijke aanduiding voor tekst 1">
            <a:extLst>
              <a:ext uri="{FF2B5EF4-FFF2-40B4-BE49-F238E27FC236}">
                <a16:creationId xmlns:a16="http://schemas.microsoft.com/office/drawing/2014/main" id="{149E9004-3458-C6AE-B2B3-D9D5246CB724}"/>
              </a:ext>
            </a:extLst>
          </p:cNvPr>
          <p:cNvSpPr txBox="1">
            <a:spLocks/>
          </p:cNvSpPr>
          <p:nvPr/>
        </p:nvSpPr>
        <p:spPr>
          <a:xfrm>
            <a:off x="344150"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a:br>
            <a:r>
              <a:rPr lang="en-US" sz="1800"/>
              <a:t>Maar het </a:t>
            </a:r>
            <a:r>
              <a:rPr lang="en-US" sz="1800" err="1"/>
              <a:t>Digitaal</a:t>
            </a:r>
            <a:r>
              <a:rPr lang="en-US" sz="1800"/>
              <a:t> </a:t>
            </a:r>
            <a:r>
              <a:rPr lang="en-US" sz="1800" err="1"/>
              <a:t>Stelsel</a:t>
            </a:r>
            <a:r>
              <a:rPr lang="en-US" sz="1800"/>
              <a:t> </a:t>
            </a:r>
            <a:r>
              <a:rPr lang="en-US" sz="1800" err="1"/>
              <a:t>Omgevingswet</a:t>
            </a:r>
            <a:r>
              <a:rPr lang="en-US" sz="1800"/>
              <a:t> is </a:t>
            </a:r>
            <a:br>
              <a:rPr lang="en-US" sz="1800"/>
            </a:br>
            <a:r>
              <a:rPr lang="en-US" sz="2800" err="1"/>
              <a:t>meer</a:t>
            </a:r>
            <a:r>
              <a:rPr lang="en-US" sz="2800"/>
              <a:t> dan het </a:t>
            </a:r>
            <a:r>
              <a:rPr lang="en-US" sz="2800" err="1"/>
              <a:t>Omgevingsloket</a:t>
            </a:r>
            <a:endParaRPr lang="en-US" sz="2800"/>
          </a:p>
        </p:txBody>
      </p:sp>
      <p:grpSp>
        <p:nvGrpSpPr>
          <p:cNvPr id="9" name="Groep 8" descr="Afbeelding van cirkel met LVBB, met icoon om informatie uit te wisselen. De afbeelding moet de Landelijke voorziening bekendmaken en beschikbaar stellen weergeven.">
            <a:extLst>
              <a:ext uri="{FF2B5EF4-FFF2-40B4-BE49-F238E27FC236}">
                <a16:creationId xmlns:a16="http://schemas.microsoft.com/office/drawing/2014/main" id="{53DB66DF-3C09-AB1C-91FF-5F7670A5EFE6}"/>
              </a:ext>
            </a:extLst>
          </p:cNvPr>
          <p:cNvGrpSpPr/>
          <p:nvPr/>
        </p:nvGrpSpPr>
        <p:grpSpPr>
          <a:xfrm>
            <a:off x="3888742" y="3361368"/>
            <a:ext cx="1525522" cy="1514337"/>
            <a:chOff x="2971800" y="3956145"/>
            <a:chExt cx="1525522" cy="1514337"/>
          </a:xfrm>
        </p:grpSpPr>
        <p:sp>
          <p:nvSpPr>
            <p:cNvPr id="42" name="Stroomdiagram: Verbindingslijn 41">
              <a:extLst>
                <a:ext uri="{FF2B5EF4-FFF2-40B4-BE49-F238E27FC236}">
                  <a16:creationId xmlns:a16="http://schemas.microsoft.com/office/drawing/2014/main" id="{80994286-2838-5D97-935B-3C155B7BF0C1}"/>
                </a:ext>
              </a:extLst>
            </p:cNvPr>
            <p:cNvSpPr/>
            <p:nvPr/>
          </p:nvSpPr>
          <p:spPr>
            <a:xfrm>
              <a:off x="2971800" y="3956145"/>
              <a:ext cx="1525522" cy="1514337"/>
            </a:xfrm>
            <a:prstGeom prst="flowChartConnector">
              <a:avLst/>
            </a:prstGeom>
            <a:solidFill>
              <a:srgbClr val="DAE6C5"/>
            </a:solidFill>
            <a:ln w="12700">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D8CC031-2E93-17D3-0B6E-4861D5916D43}"/>
                </a:ext>
              </a:extLst>
            </p:cNvPr>
            <p:cNvSpPr txBox="1"/>
            <p:nvPr/>
          </p:nvSpPr>
          <p:spPr>
            <a:xfrm>
              <a:off x="3034904" y="4583757"/>
              <a:ext cx="923064" cy="461665"/>
            </a:xfrm>
            <a:prstGeom prst="rect">
              <a:avLst/>
            </a:prstGeom>
            <a:noFill/>
            <a:ln w="12700">
              <a:noFill/>
            </a:ln>
          </p:spPr>
          <p:txBody>
            <a:bodyPr wrap="square" rtlCol="0">
              <a:spAutoFit/>
            </a:bodyPr>
            <a:lstStyle/>
            <a:p>
              <a:pPr algn="ctr"/>
              <a:r>
                <a:rPr lang="nl-NL" sz="2400" b="1" dirty="0">
                  <a:solidFill>
                    <a:schemeClr val="bg2">
                      <a:lumMod val="25000"/>
                    </a:schemeClr>
                  </a:solidFill>
                </a:rPr>
                <a:t>LVBB</a:t>
              </a:r>
            </a:p>
          </p:txBody>
        </p:sp>
        <p:pic>
          <p:nvPicPr>
            <p:cNvPr id="7" name="Afbeelding 6">
              <a:extLst>
                <a:ext uri="{FF2B5EF4-FFF2-40B4-BE49-F238E27FC236}">
                  <a16:creationId xmlns:a16="http://schemas.microsoft.com/office/drawing/2014/main" id="{E99F235F-68BD-D339-F10A-AAB9DCAD0AF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32655" y="4209630"/>
              <a:ext cx="574078" cy="574078"/>
            </a:xfrm>
            <a:prstGeom prst="rect">
              <a:avLst/>
            </a:prstGeom>
            <a:ln w="12700">
              <a:noFill/>
            </a:ln>
          </p:spPr>
        </p:pic>
      </p:grpSp>
      <p:grpSp>
        <p:nvGrpSpPr>
          <p:cNvPr id="30" name="Groep 29" descr="Afbeelding van een cirkel met 3 ringen om de verschillende onderdelen van het DSO weer te geven: Het Omgevingsloket als centraal onderdeel, daaromheen de landelijke voorziening van het DSO, met een icoon om informatie uit te wisselen. En daaromheen de lokale systemen van overheden. Deze zijn uitgebeeld met 4 &#10;iconen: een scherm met het icoon voor de verschillende overheden (gemeente, provincie, waterschap en het Rijk)">
            <a:extLst>
              <a:ext uri="{FF2B5EF4-FFF2-40B4-BE49-F238E27FC236}">
                <a16:creationId xmlns:a16="http://schemas.microsoft.com/office/drawing/2014/main" id="{A0C223B0-E042-F09E-4FD7-870BEF815D4C}"/>
              </a:ext>
            </a:extLst>
          </p:cNvPr>
          <p:cNvGrpSpPr/>
          <p:nvPr/>
        </p:nvGrpSpPr>
        <p:grpSpPr>
          <a:xfrm>
            <a:off x="5497136" y="330263"/>
            <a:ext cx="6042295" cy="5759595"/>
            <a:chOff x="5497136" y="330263"/>
            <a:chExt cx="6042295" cy="5759595"/>
          </a:xfrm>
        </p:grpSpPr>
        <p:grpSp>
          <p:nvGrpSpPr>
            <p:cNvPr id="27" name="Groep 26">
              <a:extLst>
                <a:ext uri="{FF2B5EF4-FFF2-40B4-BE49-F238E27FC236}">
                  <a16:creationId xmlns:a16="http://schemas.microsoft.com/office/drawing/2014/main" id="{6DB738F1-C9D2-79C2-92EE-7C43A1097BAF}"/>
                </a:ext>
              </a:extLst>
            </p:cNvPr>
            <p:cNvGrpSpPr/>
            <p:nvPr/>
          </p:nvGrpSpPr>
          <p:grpSpPr>
            <a:xfrm>
              <a:off x="5923895" y="548243"/>
              <a:ext cx="5521247" cy="5541615"/>
              <a:chOff x="5923895" y="548243"/>
              <a:chExt cx="5521247" cy="5541615"/>
            </a:xfrm>
          </p:grpSpPr>
          <p:sp>
            <p:nvSpPr>
              <p:cNvPr id="4" name="Stroomdiagram: Verbindingslijn 3">
                <a:extLst>
                  <a:ext uri="{FF2B5EF4-FFF2-40B4-BE49-F238E27FC236}">
                    <a16:creationId xmlns:a16="http://schemas.microsoft.com/office/drawing/2014/main" id="{E61516E8-DB0E-DD39-1831-74EB9378E3E8}"/>
                  </a:ext>
                </a:extLst>
              </p:cNvPr>
              <p:cNvSpPr/>
              <p:nvPr/>
            </p:nvSpPr>
            <p:spPr>
              <a:xfrm>
                <a:off x="5923895" y="548243"/>
                <a:ext cx="5521247" cy="5541615"/>
              </a:xfrm>
              <a:prstGeom prst="flowChartConnector">
                <a:avLst/>
              </a:prstGeom>
              <a:solidFill>
                <a:srgbClr val="A0BE6A"/>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E771CECE-E005-4603-FD21-D4D56F2E728F}"/>
                  </a:ext>
                </a:extLst>
              </p:cNvPr>
              <p:cNvSpPr txBox="1"/>
              <p:nvPr/>
            </p:nvSpPr>
            <p:spPr>
              <a:xfrm>
                <a:off x="7926058" y="869627"/>
                <a:ext cx="1516921" cy="400110"/>
              </a:xfrm>
              <a:prstGeom prst="rect">
                <a:avLst/>
              </a:prstGeom>
              <a:noFill/>
            </p:spPr>
            <p:txBody>
              <a:bodyPr wrap="square" rtlCol="0">
                <a:spAutoFit/>
              </a:bodyPr>
              <a:lstStyle/>
              <a:p>
                <a:pPr algn="ctr"/>
                <a:r>
                  <a:rPr lang="nl-NL" sz="2000" b="1" dirty="0">
                    <a:solidFill>
                      <a:schemeClr val="bg2">
                        <a:lumMod val="25000"/>
                      </a:schemeClr>
                    </a:solidFill>
                  </a:rPr>
                  <a:t>Overheden</a:t>
                </a:r>
              </a:p>
            </p:txBody>
          </p:sp>
        </p:grpSp>
        <p:grpSp>
          <p:nvGrpSpPr>
            <p:cNvPr id="29" name="Groep 28">
              <a:extLst>
                <a:ext uri="{FF2B5EF4-FFF2-40B4-BE49-F238E27FC236}">
                  <a16:creationId xmlns:a16="http://schemas.microsoft.com/office/drawing/2014/main" id="{5B69D7AC-70F7-8D1A-72C6-474DE42858E7}"/>
                </a:ext>
              </a:extLst>
            </p:cNvPr>
            <p:cNvGrpSpPr/>
            <p:nvPr/>
          </p:nvGrpSpPr>
          <p:grpSpPr>
            <a:xfrm>
              <a:off x="6786244" y="1426227"/>
              <a:ext cx="3796549" cy="3768713"/>
              <a:chOff x="6786244" y="1426227"/>
              <a:chExt cx="3796549" cy="3768713"/>
            </a:xfrm>
          </p:grpSpPr>
          <p:grpSp>
            <p:nvGrpSpPr>
              <p:cNvPr id="26" name="Groep 25">
                <a:extLst>
                  <a:ext uri="{FF2B5EF4-FFF2-40B4-BE49-F238E27FC236}">
                    <a16:creationId xmlns:a16="http://schemas.microsoft.com/office/drawing/2014/main" id="{CFACFD57-F9B0-7C03-A474-CFEB5FA097C1}"/>
                  </a:ext>
                </a:extLst>
              </p:cNvPr>
              <p:cNvGrpSpPr/>
              <p:nvPr/>
            </p:nvGrpSpPr>
            <p:grpSpPr>
              <a:xfrm>
                <a:off x="6786244" y="1426227"/>
                <a:ext cx="3796549" cy="3768713"/>
                <a:chOff x="6786244" y="1426227"/>
                <a:chExt cx="3796549" cy="3768713"/>
              </a:xfrm>
            </p:grpSpPr>
            <p:sp>
              <p:nvSpPr>
                <p:cNvPr id="6" name="Stroomdiagram: Verbindingslijn 5">
                  <a:extLst>
                    <a:ext uri="{FF2B5EF4-FFF2-40B4-BE49-F238E27FC236}">
                      <a16:creationId xmlns:a16="http://schemas.microsoft.com/office/drawing/2014/main" id="{ACB2E4FB-978E-94A4-F91E-3B2B6325E357}"/>
                    </a:ext>
                  </a:extLst>
                </p:cNvPr>
                <p:cNvSpPr/>
                <p:nvPr/>
              </p:nvSpPr>
              <p:spPr>
                <a:xfrm>
                  <a:off x="6786244" y="1426227"/>
                  <a:ext cx="3796549" cy="3768713"/>
                </a:xfrm>
                <a:prstGeom prst="flowChartConnector">
                  <a:avLst/>
                </a:prstGeom>
                <a:solidFill>
                  <a:srgbClr val="DAE6C5"/>
                </a:solidFill>
                <a:ln w="12700">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41F38D4-661C-C648-3EB2-BDE116034D8D}"/>
                    </a:ext>
                  </a:extLst>
                </p:cNvPr>
                <p:cNvSpPr txBox="1"/>
                <p:nvPr/>
              </p:nvSpPr>
              <p:spPr>
                <a:xfrm>
                  <a:off x="7961014" y="4498096"/>
                  <a:ext cx="1389395" cy="400110"/>
                </a:xfrm>
                <a:prstGeom prst="rect">
                  <a:avLst/>
                </a:prstGeom>
                <a:noFill/>
              </p:spPr>
              <p:txBody>
                <a:bodyPr wrap="square" rtlCol="0">
                  <a:spAutoFit/>
                </a:bodyPr>
                <a:lstStyle/>
                <a:p>
                  <a:pPr algn="ctr"/>
                  <a:r>
                    <a:rPr lang="nl-NL" sz="2000" b="1" dirty="0">
                      <a:solidFill>
                        <a:schemeClr val="bg2">
                          <a:lumMod val="25000"/>
                        </a:schemeClr>
                      </a:solidFill>
                    </a:rPr>
                    <a:t>DSO-LV</a:t>
                  </a:r>
                </a:p>
              </p:txBody>
            </p:sp>
          </p:grpSp>
          <p:pic>
            <p:nvPicPr>
              <p:cNvPr id="20" name="Afbeelding 19">
                <a:extLst>
                  <a:ext uri="{FF2B5EF4-FFF2-40B4-BE49-F238E27FC236}">
                    <a16:creationId xmlns:a16="http://schemas.microsoft.com/office/drawing/2014/main" id="{E8132EEB-900C-8794-5618-67D426CECF7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22196" y="4367854"/>
                <a:ext cx="574078" cy="574078"/>
              </a:xfrm>
              <a:prstGeom prst="rect">
                <a:avLst/>
              </a:prstGeom>
            </p:spPr>
          </p:pic>
        </p:grpSp>
        <p:grpSp>
          <p:nvGrpSpPr>
            <p:cNvPr id="25" name="Groep 24">
              <a:extLst>
                <a:ext uri="{FF2B5EF4-FFF2-40B4-BE49-F238E27FC236}">
                  <a16:creationId xmlns:a16="http://schemas.microsoft.com/office/drawing/2014/main" id="{EA282D97-D985-2A80-CB4A-0E4A7F60EBA2}"/>
                </a:ext>
              </a:extLst>
            </p:cNvPr>
            <p:cNvGrpSpPr/>
            <p:nvPr/>
          </p:nvGrpSpPr>
          <p:grpSpPr>
            <a:xfrm>
              <a:off x="7271603" y="2143968"/>
              <a:ext cx="2522381" cy="2218930"/>
              <a:chOff x="7271603" y="2143968"/>
              <a:chExt cx="2522381" cy="2218930"/>
            </a:xfrm>
          </p:grpSpPr>
          <p:pic>
            <p:nvPicPr>
              <p:cNvPr id="3" name="Afbeelding 2">
                <a:extLst>
                  <a:ext uri="{FF2B5EF4-FFF2-40B4-BE49-F238E27FC236}">
                    <a16:creationId xmlns:a16="http://schemas.microsoft.com/office/drawing/2014/main" id="{827B9664-313D-F66B-9D64-426AE80A4BE4}"/>
                  </a:ext>
                </a:extLst>
              </p:cNvPr>
              <p:cNvPicPr>
                <a:picLocks/>
              </p:cNvPicPr>
              <p:nvPr/>
            </p:nvPicPr>
            <p:blipFill>
              <a:blip r:embed="rId5">
                <a:extLst>
                  <a:ext uri="{28A0092B-C50C-407E-A947-70E740481C1C}">
                    <a14:useLocalDpi xmlns:a14="http://schemas.microsoft.com/office/drawing/2010/main" val="0"/>
                  </a:ext>
                </a:extLst>
              </a:blip>
              <a:srcRect l="6357" t="-300" r="12378" b="-179"/>
              <a:stretch>
                <a:fillRect/>
              </a:stretch>
            </p:blipFill>
            <p:spPr>
              <a:xfrm>
                <a:off x="7575052" y="2143968"/>
                <a:ext cx="2218932" cy="2218930"/>
              </a:xfrm>
              <a:prstGeom prst="ellipse">
                <a:avLst/>
              </a:prstGeom>
              <a:solidFill>
                <a:srgbClr val="F0ECE8"/>
              </a:solidFill>
              <a:ln w="9525">
                <a:solidFill>
                  <a:schemeClr val="bg1">
                    <a:lumMod val="85000"/>
                  </a:schemeClr>
                </a:solidFill>
              </a:ln>
            </p:spPr>
          </p:pic>
          <p:sp>
            <p:nvSpPr>
              <p:cNvPr id="16" name="Tekstvak 15">
                <a:extLst>
                  <a:ext uri="{FF2B5EF4-FFF2-40B4-BE49-F238E27FC236}">
                    <a16:creationId xmlns:a16="http://schemas.microsoft.com/office/drawing/2014/main" id="{B68DE317-F490-E92D-3F94-65D4B27E9708}"/>
                  </a:ext>
                </a:extLst>
              </p:cNvPr>
              <p:cNvSpPr txBox="1"/>
              <p:nvPr/>
            </p:nvSpPr>
            <p:spPr>
              <a:xfrm>
                <a:off x="7271603" y="2338962"/>
                <a:ext cx="2171376" cy="400110"/>
              </a:xfrm>
              <a:prstGeom prst="rect">
                <a:avLst/>
              </a:prstGeom>
              <a:noFill/>
            </p:spPr>
            <p:txBody>
              <a:bodyPr wrap="square" rtlCol="0">
                <a:spAutoFit/>
              </a:bodyPr>
              <a:lstStyle/>
              <a:p>
                <a:pPr algn="ctr"/>
                <a:r>
                  <a:rPr lang="nl-NL" sz="2000" b="1" dirty="0">
                    <a:solidFill>
                      <a:schemeClr val="bg2">
                        <a:lumMod val="25000"/>
                      </a:schemeClr>
                    </a:solidFill>
                  </a:rPr>
                  <a:t>Omgevingsloket</a:t>
                </a:r>
              </a:p>
            </p:txBody>
          </p:sp>
        </p:grpSp>
        <p:grpSp>
          <p:nvGrpSpPr>
            <p:cNvPr id="14" name="Groep 13">
              <a:extLst>
                <a:ext uri="{FF2B5EF4-FFF2-40B4-BE49-F238E27FC236}">
                  <a16:creationId xmlns:a16="http://schemas.microsoft.com/office/drawing/2014/main" id="{8CFF1B23-1F8F-DAF7-7946-D7AA1B567489}"/>
                </a:ext>
              </a:extLst>
            </p:cNvPr>
            <p:cNvGrpSpPr/>
            <p:nvPr/>
          </p:nvGrpSpPr>
          <p:grpSpPr>
            <a:xfrm>
              <a:off x="5497136" y="990600"/>
              <a:ext cx="1477057" cy="1103870"/>
              <a:chOff x="5789721" y="1209262"/>
              <a:chExt cx="1184472" cy="885208"/>
            </a:xfrm>
          </p:grpSpPr>
          <p:pic>
            <p:nvPicPr>
              <p:cNvPr id="12" name="Afbeelding 11">
                <a:extLst>
                  <a:ext uri="{FF2B5EF4-FFF2-40B4-BE49-F238E27FC236}">
                    <a16:creationId xmlns:a16="http://schemas.microsoft.com/office/drawing/2014/main" id="{27ABB739-4747-48A9-F4C9-35E66FC6C607}"/>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89721" y="1209262"/>
                <a:ext cx="741451" cy="741451"/>
              </a:xfrm>
              <a:prstGeom prst="rect">
                <a:avLst/>
              </a:prstGeom>
            </p:spPr>
          </p:pic>
          <p:pic>
            <p:nvPicPr>
              <p:cNvPr id="37" name="Afbeelding 36">
                <a:extLst>
                  <a:ext uri="{FF2B5EF4-FFF2-40B4-BE49-F238E27FC236}">
                    <a16:creationId xmlns:a16="http://schemas.microsoft.com/office/drawing/2014/main" id="{B2D5ED4A-2871-7A34-8665-F9BD13990BE3}"/>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6329946" y="1619270"/>
                <a:ext cx="644247" cy="475200"/>
              </a:xfrm>
              <a:prstGeom prst="rect">
                <a:avLst/>
              </a:prstGeom>
            </p:spPr>
          </p:pic>
        </p:grpSp>
        <p:grpSp>
          <p:nvGrpSpPr>
            <p:cNvPr id="18" name="Groep 17">
              <a:extLst>
                <a:ext uri="{FF2B5EF4-FFF2-40B4-BE49-F238E27FC236}">
                  <a16:creationId xmlns:a16="http://schemas.microsoft.com/office/drawing/2014/main" id="{CBC34242-1EFA-65CB-3059-18B1B9617DCC}"/>
                </a:ext>
              </a:extLst>
            </p:cNvPr>
            <p:cNvGrpSpPr/>
            <p:nvPr/>
          </p:nvGrpSpPr>
          <p:grpSpPr>
            <a:xfrm>
              <a:off x="9774061" y="4735704"/>
              <a:ext cx="1717482" cy="1268464"/>
              <a:chOff x="9774061" y="4735704"/>
              <a:chExt cx="1355805" cy="1001344"/>
            </a:xfrm>
          </p:grpSpPr>
          <p:pic>
            <p:nvPicPr>
              <p:cNvPr id="10" name="Afbeelding 9">
                <a:extLst>
                  <a:ext uri="{FF2B5EF4-FFF2-40B4-BE49-F238E27FC236}">
                    <a16:creationId xmlns:a16="http://schemas.microsoft.com/office/drawing/2014/main" id="{5E03E1F9-BF12-61C1-0EA4-9482C1EE8197}"/>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28522" y="4735704"/>
                <a:ext cx="1001344" cy="1001344"/>
              </a:xfrm>
              <a:prstGeom prst="rect">
                <a:avLst/>
              </a:prstGeom>
            </p:spPr>
          </p:pic>
          <p:pic>
            <p:nvPicPr>
              <p:cNvPr id="39" name="Afbeelding 38">
                <a:extLst>
                  <a:ext uri="{FF2B5EF4-FFF2-40B4-BE49-F238E27FC236}">
                    <a16:creationId xmlns:a16="http://schemas.microsoft.com/office/drawing/2014/main" id="{D3603BE7-8290-798B-23F5-9612383CE57F}"/>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9774061" y="4995282"/>
                <a:ext cx="644247" cy="475200"/>
              </a:xfrm>
              <a:prstGeom prst="rect">
                <a:avLst/>
              </a:prstGeom>
            </p:spPr>
          </p:pic>
        </p:grpSp>
        <p:grpSp>
          <p:nvGrpSpPr>
            <p:cNvPr id="19" name="Groep 18">
              <a:extLst>
                <a:ext uri="{FF2B5EF4-FFF2-40B4-BE49-F238E27FC236}">
                  <a16:creationId xmlns:a16="http://schemas.microsoft.com/office/drawing/2014/main" id="{6581AC76-A723-70E6-FA72-F3393B8D61E4}"/>
                </a:ext>
              </a:extLst>
            </p:cNvPr>
            <p:cNvGrpSpPr/>
            <p:nvPr/>
          </p:nvGrpSpPr>
          <p:grpSpPr>
            <a:xfrm>
              <a:off x="5733260" y="4362104"/>
              <a:ext cx="1581217" cy="1268463"/>
              <a:chOff x="5845438" y="4496669"/>
              <a:chExt cx="1260184" cy="1010928"/>
            </a:xfrm>
          </p:grpSpPr>
          <p:pic>
            <p:nvPicPr>
              <p:cNvPr id="11" name="Afbeelding 10">
                <a:extLst>
                  <a:ext uri="{FF2B5EF4-FFF2-40B4-BE49-F238E27FC236}">
                    <a16:creationId xmlns:a16="http://schemas.microsoft.com/office/drawing/2014/main" id="{3BC73506-4999-9536-B896-A76F5AEDB3B8}"/>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45438" y="4496669"/>
                <a:ext cx="894405" cy="894405"/>
              </a:xfrm>
              <a:prstGeom prst="rect">
                <a:avLst/>
              </a:prstGeom>
            </p:spPr>
          </p:pic>
          <p:pic>
            <p:nvPicPr>
              <p:cNvPr id="40" name="Afbeelding 39">
                <a:extLst>
                  <a:ext uri="{FF2B5EF4-FFF2-40B4-BE49-F238E27FC236}">
                    <a16:creationId xmlns:a16="http://schemas.microsoft.com/office/drawing/2014/main" id="{8C2A7020-3100-0C3A-8C5A-47921D5E36B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6463020" y="5033610"/>
                <a:ext cx="642602" cy="473987"/>
              </a:xfrm>
              <a:prstGeom prst="rect">
                <a:avLst/>
              </a:prstGeom>
            </p:spPr>
          </p:pic>
        </p:grpSp>
        <p:grpSp>
          <p:nvGrpSpPr>
            <p:cNvPr id="17" name="Groep 16">
              <a:extLst>
                <a:ext uri="{FF2B5EF4-FFF2-40B4-BE49-F238E27FC236}">
                  <a16:creationId xmlns:a16="http://schemas.microsoft.com/office/drawing/2014/main" id="{F32442E9-1165-E286-AB4D-176475762C91}"/>
                </a:ext>
              </a:extLst>
            </p:cNvPr>
            <p:cNvGrpSpPr/>
            <p:nvPr/>
          </p:nvGrpSpPr>
          <p:grpSpPr>
            <a:xfrm>
              <a:off x="10005638" y="330263"/>
              <a:ext cx="1533793" cy="1467915"/>
              <a:chOff x="9911349" y="482815"/>
              <a:chExt cx="1233213" cy="1180245"/>
            </a:xfrm>
          </p:grpSpPr>
          <p:pic>
            <p:nvPicPr>
              <p:cNvPr id="13" name="Afbeelding 12">
                <a:extLst>
                  <a:ext uri="{FF2B5EF4-FFF2-40B4-BE49-F238E27FC236}">
                    <a16:creationId xmlns:a16="http://schemas.microsoft.com/office/drawing/2014/main" id="{917CDCD0-23F5-76C0-4697-C968A36FC188}"/>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448743">
                <a:off x="10110302" y="482815"/>
                <a:ext cx="1034260" cy="1034260"/>
              </a:xfrm>
              <a:prstGeom prst="rect">
                <a:avLst/>
              </a:prstGeom>
            </p:spPr>
          </p:pic>
          <p:pic>
            <p:nvPicPr>
              <p:cNvPr id="38" name="Afbeelding 37">
                <a:extLst>
                  <a:ext uri="{FF2B5EF4-FFF2-40B4-BE49-F238E27FC236}">
                    <a16:creationId xmlns:a16="http://schemas.microsoft.com/office/drawing/2014/main" id="{8AE6A58F-13DC-B1EC-6480-EFC32BC7072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9911349" y="1187860"/>
                <a:ext cx="644247" cy="475200"/>
              </a:xfrm>
              <a:prstGeom prst="rect">
                <a:avLst/>
              </a:prstGeom>
            </p:spPr>
          </p:pic>
        </p:grpSp>
      </p:grpSp>
    </p:spTree>
    <p:extLst>
      <p:ext uri="{BB962C8B-B14F-4D97-AF65-F5344CB8AC3E}">
        <p14:creationId xmlns:p14="http://schemas.microsoft.com/office/powerpoint/2010/main" val="3183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3C010-9BAF-12DA-012E-27AB1A9F47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F0A88E-7ABA-55FC-CE81-A057CD6B1919}"/>
              </a:ext>
            </a:extLst>
          </p:cNvPr>
          <p:cNvSpPr>
            <a:spLocks noGrp="1"/>
          </p:cNvSpPr>
          <p:nvPr>
            <p:ph type="title"/>
          </p:nvPr>
        </p:nvSpPr>
        <p:spPr>
          <a:xfrm>
            <a:off x="597072" y="990600"/>
            <a:ext cx="4881481" cy="897538"/>
          </a:xfrm>
        </p:spPr>
        <p:txBody>
          <a:bodyPr>
            <a:normAutofit fontScale="90000"/>
          </a:bodyPr>
          <a:lstStyle/>
          <a:p>
            <a:r>
              <a:rPr lang="nl-NL" dirty="0"/>
              <a:t>Wat is het DSO?</a:t>
            </a:r>
          </a:p>
        </p:txBody>
      </p:sp>
      <p:sp>
        <p:nvSpPr>
          <p:cNvPr id="21" name="Tijdelijke aanduiding voor tekst 1">
            <a:extLst>
              <a:ext uri="{FF2B5EF4-FFF2-40B4-BE49-F238E27FC236}">
                <a16:creationId xmlns:a16="http://schemas.microsoft.com/office/drawing/2014/main" id="{F226D64E-0100-39E9-E126-D2449DBEF7F8}"/>
              </a:ext>
            </a:extLst>
          </p:cNvPr>
          <p:cNvSpPr txBox="1">
            <a:spLocks/>
          </p:cNvSpPr>
          <p:nvPr/>
        </p:nvSpPr>
        <p:spPr>
          <a:xfrm>
            <a:off x="256601"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a:br>
            <a:r>
              <a:rPr lang="en-US" sz="1800" err="1"/>
              <a:t>Overheden</a:t>
            </a:r>
            <a:r>
              <a:rPr lang="en-US" sz="1800"/>
              <a:t> </a:t>
            </a:r>
            <a:r>
              <a:rPr lang="en-US" sz="1800" err="1"/>
              <a:t>sluiten</a:t>
            </a:r>
            <a:r>
              <a:rPr lang="en-US" sz="1800"/>
              <a:t> </a:t>
            </a:r>
            <a:r>
              <a:rPr lang="en-US" sz="1800" err="1"/>
              <a:t>aan</a:t>
            </a:r>
            <a:r>
              <a:rPr lang="en-US" sz="1800"/>
              <a:t> en</a:t>
            </a:r>
            <a:br>
              <a:rPr lang="en-US" sz="1800"/>
            </a:br>
            <a:r>
              <a:rPr lang="en-US" sz="2800" err="1"/>
              <a:t>wisselen</a:t>
            </a:r>
            <a:r>
              <a:rPr lang="en-US" sz="2800"/>
              <a:t> </a:t>
            </a:r>
            <a:r>
              <a:rPr lang="en-US" sz="2800" err="1"/>
              <a:t>informatie</a:t>
            </a:r>
            <a:r>
              <a:rPr lang="en-US" sz="2800"/>
              <a:t> </a:t>
            </a:r>
            <a:r>
              <a:rPr lang="en-US" sz="2800" err="1"/>
              <a:t>uit</a:t>
            </a:r>
            <a:r>
              <a:rPr lang="en-US" sz="2800"/>
              <a:t> </a:t>
            </a:r>
            <a:br>
              <a:rPr lang="en-US" sz="2800"/>
            </a:br>
            <a:r>
              <a:rPr lang="en-US" sz="1800"/>
              <a:t>met het DSO-LV</a:t>
            </a:r>
          </a:p>
        </p:txBody>
      </p:sp>
      <p:grpSp>
        <p:nvGrpSpPr>
          <p:cNvPr id="6" name="Groep 5" descr="Afbeelding van een cirkel met 3 ringen om de verschillende onderdelen van het DSO weer te geven: Het Omgevingsloket als centraal onderdeel, daaromheen de landelijke voorziening van het DSO. En daaromheen de lokale systemen van overheden. De lokale systemen zijn weergegeven met 3 pijlen en 3 schermen voor de verschillende processen: publiceren van plannen, toepasbare regels aanleveren en aanvragen, meldingen en informatie ontvangen.">
            <a:extLst>
              <a:ext uri="{FF2B5EF4-FFF2-40B4-BE49-F238E27FC236}">
                <a16:creationId xmlns:a16="http://schemas.microsoft.com/office/drawing/2014/main" id="{5FD977FD-3493-F778-72DC-03E719B92CFE}"/>
              </a:ext>
            </a:extLst>
          </p:cNvPr>
          <p:cNvGrpSpPr/>
          <p:nvPr/>
        </p:nvGrpSpPr>
        <p:grpSpPr>
          <a:xfrm>
            <a:off x="4344589" y="539776"/>
            <a:ext cx="7100553" cy="5721927"/>
            <a:chOff x="4344589" y="539776"/>
            <a:chExt cx="7100553" cy="5721927"/>
          </a:xfrm>
        </p:grpSpPr>
        <p:sp>
          <p:nvSpPr>
            <p:cNvPr id="5" name="Stroomdiagram: Verbindingslijn 4">
              <a:extLst>
                <a:ext uri="{FF2B5EF4-FFF2-40B4-BE49-F238E27FC236}">
                  <a16:creationId xmlns:a16="http://schemas.microsoft.com/office/drawing/2014/main" id="{5CE3424E-8563-59C2-C037-D4E39E15F1C1}"/>
                </a:ext>
              </a:extLst>
            </p:cNvPr>
            <p:cNvSpPr/>
            <p:nvPr/>
          </p:nvSpPr>
          <p:spPr>
            <a:xfrm>
              <a:off x="5923895" y="539776"/>
              <a:ext cx="5521247" cy="5541615"/>
            </a:xfrm>
            <a:prstGeom prst="flowChartConnector">
              <a:avLst/>
            </a:prstGeom>
            <a:solidFill>
              <a:srgbClr val="A0BE6A"/>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roomdiagram: Verbindingslijn 18">
              <a:extLst>
                <a:ext uri="{FF2B5EF4-FFF2-40B4-BE49-F238E27FC236}">
                  <a16:creationId xmlns:a16="http://schemas.microsoft.com/office/drawing/2014/main" id="{C6F4FD3A-B4E8-9B68-63DD-FE9D42D4DCCB}"/>
                </a:ext>
              </a:extLst>
            </p:cNvPr>
            <p:cNvSpPr/>
            <p:nvPr/>
          </p:nvSpPr>
          <p:spPr>
            <a:xfrm>
              <a:off x="6786244" y="1426227"/>
              <a:ext cx="3796549" cy="3768713"/>
            </a:xfrm>
            <a:prstGeom prst="flowChartConnector">
              <a:avLst/>
            </a:prstGeom>
            <a:solidFill>
              <a:srgbClr val="DAE6C5"/>
            </a:solidFill>
            <a:ln w="12700">
              <a:solidFill>
                <a:schemeClr val="bg1">
                  <a:lumMod val="8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8D6F17A-F95F-0A11-FC4C-A95B67FF4A23}"/>
                </a:ext>
              </a:extLst>
            </p:cNvPr>
            <p:cNvSpPr txBox="1"/>
            <p:nvPr/>
          </p:nvSpPr>
          <p:spPr>
            <a:xfrm>
              <a:off x="6867108" y="760091"/>
              <a:ext cx="3751134" cy="677108"/>
            </a:xfrm>
            <a:prstGeom prst="rect">
              <a:avLst/>
            </a:prstGeom>
            <a:noFill/>
          </p:spPr>
          <p:txBody>
            <a:bodyPr wrap="square" rtlCol="0">
              <a:spAutoFit/>
            </a:bodyPr>
            <a:lstStyle/>
            <a:p>
              <a:pPr algn="ctr"/>
              <a:r>
                <a:rPr lang="nl-NL" dirty="0">
                  <a:solidFill>
                    <a:schemeClr val="bg2">
                      <a:lumMod val="25000"/>
                    </a:schemeClr>
                  </a:solidFill>
                </a:rPr>
                <a:t>Overheden publiceren</a:t>
              </a:r>
              <a:br>
                <a:rPr lang="nl-NL" dirty="0">
                  <a:solidFill>
                    <a:schemeClr val="bg2">
                      <a:lumMod val="25000"/>
                    </a:schemeClr>
                  </a:solidFill>
                </a:rPr>
              </a:br>
              <a:r>
                <a:rPr lang="nl-NL" sz="2000" b="1" dirty="0">
                  <a:solidFill>
                    <a:schemeClr val="bg2">
                      <a:lumMod val="25000"/>
                    </a:schemeClr>
                  </a:solidFill>
                </a:rPr>
                <a:t>plannen en beleid</a:t>
              </a:r>
              <a:endParaRPr lang="nl-NL" dirty="0">
                <a:solidFill>
                  <a:schemeClr val="bg2">
                    <a:lumMod val="25000"/>
                  </a:schemeClr>
                </a:solidFill>
              </a:endParaRPr>
            </a:p>
          </p:txBody>
        </p:sp>
        <p:sp>
          <p:nvSpPr>
            <p:cNvPr id="14" name="Tekstvak 13">
              <a:extLst>
                <a:ext uri="{FF2B5EF4-FFF2-40B4-BE49-F238E27FC236}">
                  <a16:creationId xmlns:a16="http://schemas.microsoft.com/office/drawing/2014/main" id="{3CFDFE6A-3DC4-5AF4-2A11-6EDC036DA317}"/>
                </a:ext>
              </a:extLst>
            </p:cNvPr>
            <p:cNvSpPr txBox="1"/>
            <p:nvPr/>
          </p:nvSpPr>
          <p:spPr>
            <a:xfrm>
              <a:off x="4505079" y="5146906"/>
              <a:ext cx="4198557" cy="707886"/>
            </a:xfrm>
            <a:prstGeom prst="rect">
              <a:avLst/>
            </a:prstGeom>
            <a:noFill/>
          </p:spPr>
          <p:txBody>
            <a:bodyPr wrap="square" rtlCol="0">
              <a:spAutoFit/>
            </a:bodyPr>
            <a:lstStyle/>
            <a:p>
              <a:pPr algn="ctr"/>
              <a:r>
                <a:rPr lang="nl-NL">
                  <a:solidFill>
                    <a:schemeClr val="bg2">
                      <a:lumMod val="25000"/>
                    </a:schemeClr>
                  </a:solidFill>
                </a:rPr>
                <a:t>Overheden ontvangen </a:t>
              </a:r>
              <a:r>
                <a:rPr lang="nl-NL" sz="2000" b="1">
                  <a:solidFill>
                    <a:schemeClr val="bg2">
                      <a:lumMod val="25000"/>
                    </a:schemeClr>
                  </a:solidFill>
                </a:rPr>
                <a:t>aanvragen meldingen en informatie</a:t>
              </a:r>
              <a:endParaRPr lang="nl-NL" b="1">
                <a:solidFill>
                  <a:schemeClr val="bg2">
                    <a:lumMod val="25000"/>
                  </a:schemeClr>
                </a:solidFill>
              </a:endParaRPr>
            </a:p>
          </p:txBody>
        </p:sp>
        <p:grpSp>
          <p:nvGrpSpPr>
            <p:cNvPr id="32" name="Groep 31">
              <a:extLst>
                <a:ext uri="{FF2B5EF4-FFF2-40B4-BE49-F238E27FC236}">
                  <a16:creationId xmlns:a16="http://schemas.microsoft.com/office/drawing/2014/main" id="{FF0BC37F-28E3-1ADA-C11E-A96629211183}"/>
                </a:ext>
              </a:extLst>
            </p:cNvPr>
            <p:cNvGrpSpPr/>
            <p:nvPr/>
          </p:nvGrpSpPr>
          <p:grpSpPr>
            <a:xfrm>
              <a:off x="8131722" y="5534503"/>
              <a:ext cx="985894" cy="727200"/>
              <a:chOff x="4392464" y="3881658"/>
              <a:chExt cx="748167" cy="551852"/>
            </a:xfrm>
          </p:grpSpPr>
          <p:pic>
            <p:nvPicPr>
              <p:cNvPr id="29" name="Afbeelding 28">
                <a:extLst>
                  <a:ext uri="{FF2B5EF4-FFF2-40B4-BE49-F238E27FC236}">
                    <a16:creationId xmlns:a16="http://schemas.microsoft.com/office/drawing/2014/main" id="{9D248A2A-0438-D59C-AE3C-87FE457185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4392464" y="3881658"/>
                <a:ext cx="748167" cy="551852"/>
              </a:xfrm>
              <a:prstGeom prst="rect">
                <a:avLst/>
              </a:prstGeom>
            </p:spPr>
          </p:pic>
          <p:pic>
            <p:nvPicPr>
              <p:cNvPr id="13" name="Afbeelding 12">
                <a:extLst>
                  <a:ext uri="{FF2B5EF4-FFF2-40B4-BE49-F238E27FC236}">
                    <a16:creationId xmlns:a16="http://schemas.microsoft.com/office/drawing/2014/main" id="{878338AE-5937-032B-C42F-E44E8FC90638}"/>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606729" y="3971222"/>
                <a:ext cx="319637" cy="319637"/>
              </a:xfrm>
              <a:prstGeom prst="rect">
                <a:avLst/>
              </a:prstGeom>
            </p:spPr>
          </p:pic>
        </p:grpSp>
        <p:sp>
          <p:nvSpPr>
            <p:cNvPr id="17" name="Tekstvak 16">
              <a:extLst>
                <a:ext uri="{FF2B5EF4-FFF2-40B4-BE49-F238E27FC236}">
                  <a16:creationId xmlns:a16="http://schemas.microsoft.com/office/drawing/2014/main" id="{F7511DF7-BAE8-81D1-DC12-573A56D6F4A6}"/>
                </a:ext>
              </a:extLst>
            </p:cNvPr>
            <p:cNvSpPr txBox="1"/>
            <p:nvPr/>
          </p:nvSpPr>
          <p:spPr>
            <a:xfrm>
              <a:off x="4344589" y="4024609"/>
              <a:ext cx="2480769" cy="677108"/>
            </a:xfrm>
            <a:prstGeom prst="rect">
              <a:avLst/>
            </a:prstGeom>
            <a:noFill/>
          </p:spPr>
          <p:txBody>
            <a:bodyPr wrap="square" rtlCol="0">
              <a:spAutoFit/>
            </a:bodyPr>
            <a:lstStyle/>
            <a:p>
              <a:pPr algn="ctr"/>
              <a:r>
                <a:rPr lang="nl-NL">
                  <a:solidFill>
                    <a:schemeClr val="bg2">
                      <a:lumMod val="25000"/>
                    </a:schemeClr>
                  </a:solidFill>
                </a:rPr>
                <a:t>Overheden leveren </a:t>
              </a:r>
            </a:p>
            <a:p>
              <a:pPr algn="ctr"/>
              <a:r>
                <a:rPr lang="nl-NL" sz="2000" b="1">
                  <a:solidFill>
                    <a:schemeClr val="bg2">
                      <a:lumMod val="25000"/>
                    </a:schemeClr>
                  </a:solidFill>
                </a:rPr>
                <a:t>toepasbare regels </a:t>
              </a:r>
              <a:r>
                <a:rPr lang="nl-NL">
                  <a:solidFill>
                    <a:schemeClr val="bg2">
                      <a:lumMod val="25000"/>
                    </a:schemeClr>
                  </a:solidFill>
                </a:rPr>
                <a:t>aan</a:t>
              </a:r>
            </a:p>
          </p:txBody>
        </p:sp>
        <p:grpSp>
          <p:nvGrpSpPr>
            <p:cNvPr id="31" name="Groep 30">
              <a:extLst>
                <a:ext uri="{FF2B5EF4-FFF2-40B4-BE49-F238E27FC236}">
                  <a16:creationId xmlns:a16="http://schemas.microsoft.com/office/drawing/2014/main" id="{28994AC9-367A-B7D4-04B9-4B8A25F4A8CE}"/>
                </a:ext>
              </a:extLst>
            </p:cNvPr>
            <p:cNvGrpSpPr/>
            <p:nvPr/>
          </p:nvGrpSpPr>
          <p:grpSpPr>
            <a:xfrm>
              <a:off x="5316250" y="3253433"/>
              <a:ext cx="985894" cy="727200"/>
              <a:chOff x="4440777" y="4612260"/>
              <a:chExt cx="985894" cy="727200"/>
            </a:xfrm>
          </p:grpSpPr>
          <p:pic>
            <p:nvPicPr>
              <p:cNvPr id="30" name="Afbeelding 29">
                <a:extLst>
                  <a:ext uri="{FF2B5EF4-FFF2-40B4-BE49-F238E27FC236}">
                    <a16:creationId xmlns:a16="http://schemas.microsoft.com/office/drawing/2014/main" id="{DB10CCB9-4D18-EF20-13B8-587FECC1A1B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4440777" y="4612260"/>
                <a:ext cx="985894" cy="727200"/>
              </a:xfrm>
              <a:prstGeom prst="rect">
                <a:avLst/>
              </a:prstGeom>
            </p:spPr>
          </p:pic>
          <p:pic>
            <p:nvPicPr>
              <p:cNvPr id="7" name="Afbeelding 6">
                <a:extLst>
                  <a:ext uri="{FF2B5EF4-FFF2-40B4-BE49-F238E27FC236}">
                    <a16:creationId xmlns:a16="http://schemas.microsoft.com/office/drawing/2014/main" id="{CB50B385-CF07-73CC-265F-C4A10B0DEBFB}"/>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709501" y="4714395"/>
                <a:ext cx="421200" cy="421200"/>
              </a:xfrm>
              <a:prstGeom prst="rect">
                <a:avLst/>
              </a:prstGeom>
            </p:spPr>
          </p:pic>
        </p:grpSp>
        <p:grpSp>
          <p:nvGrpSpPr>
            <p:cNvPr id="33" name="Groep 32">
              <a:extLst>
                <a:ext uri="{FF2B5EF4-FFF2-40B4-BE49-F238E27FC236}">
                  <a16:creationId xmlns:a16="http://schemas.microsoft.com/office/drawing/2014/main" id="{26A6A01A-C875-CFB4-1421-3E723D3DB064}"/>
                </a:ext>
              </a:extLst>
            </p:cNvPr>
            <p:cNvGrpSpPr/>
            <p:nvPr/>
          </p:nvGrpSpPr>
          <p:grpSpPr>
            <a:xfrm>
              <a:off x="6546414" y="951949"/>
              <a:ext cx="985840" cy="727161"/>
              <a:chOff x="4386106" y="3183717"/>
              <a:chExt cx="840298" cy="619808"/>
            </a:xfrm>
          </p:grpSpPr>
          <p:pic>
            <p:nvPicPr>
              <p:cNvPr id="27" name="Afbeelding 26">
                <a:extLst>
                  <a:ext uri="{FF2B5EF4-FFF2-40B4-BE49-F238E27FC236}">
                    <a16:creationId xmlns:a16="http://schemas.microsoft.com/office/drawing/2014/main" id="{0A722B68-10A3-3701-50B5-BC546EEE15A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4035" t="18092" r="22366" b="18652"/>
              <a:stretch>
                <a:fillRect/>
              </a:stretch>
            </p:blipFill>
            <p:spPr>
              <a:xfrm>
                <a:off x="4386106" y="3183717"/>
                <a:ext cx="840298" cy="619808"/>
              </a:xfrm>
              <a:prstGeom prst="rect">
                <a:avLst/>
              </a:prstGeom>
            </p:spPr>
          </p:pic>
          <p:pic>
            <p:nvPicPr>
              <p:cNvPr id="28" name="Afbeelding 27">
                <a:extLst>
                  <a:ext uri="{FF2B5EF4-FFF2-40B4-BE49-F238E27FC236}">
                    <a16:creationId xmlns:a16="http://schemas.microsoft.com/office/drawing/2014/main" id="{7117A4EA-0950-DE4E-7A97-D688E3C9C284}"/>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626255" y="3283989"/>
                <a:ext cx="360000" cy="360000"/>
              </a:xfrm>
              <a:prstGeom prst="rect">
                <a:avLst/>
              </a:prstGeom>
            </p:spPr>
          </p:pic>
        </p:grpSp>
        <p:pic>
          <p:nvPicPr>
            <p:cNvPr id="3" name="Afbeelding 2">
              <a:extLst>
                <a:ext uri="{FF2B5EF4-FFF2-40B4-BE49-F238E27FC236}">
                  <a16:creationId xmlns:a16="http://schemas.microsoft.com/office/drawing/2014/main" id="{43BEEF6B-6150-1F2E-03F6-66337C4B7746}"/>
                </a:ext>
              </a:extLst>
            </p:cNvPr>
            <p:cNvPicPr>
              <a:picLocks/>
            </p:cNvPicPr>
            <p:nvPr/>
          </p:nvPicPr>
          <p:blipFill>
            <a:blip r:embed="rId10">
              <a:extLst>
                <a:ext uri="{28A0092B-C50C-407E-A947-70E740481C1C}">
                  <a14:useLocalDpi xmlns:a14="http://schemas.microsoft.com/office/drawing/2010/main" val="0"/>
                </a:ext>
              </a:extLst>
            </a:blip>
            <a:srcRect l="6357" t="-300" r="12378" b="-179"/>
            <a:stretch>
              <a:fillRect/>
            </a:stretch>
          </p:blipFill>
          <p:spPr>
            <a:xfrm>
              <a:off x="7575052" y="2143968"/>
              <a:ext cx="2218932" cy="2218930"/>
            </a:xfrm>
            <a:prstGeom prst="ellipse">
              <a:avLst/>
            </a:prstGeom>
            <a:solidFill>
              <a:srgbClr val="F0ECE8"/>
            </a:solidFill>
            <a:ln w="9525">
              <a:solidFill>
                <a:schemeClr val="bg1">
                  <a:lumMod val="85000"/>
                </a:schemeClr>
              </a:solidFill>
            </a:ln>
          </p:spPr>
        </p:pic>
        <p:sp>
          <p:nvSpPr>
            <p:cNvPr id="4" name="Tekstvak 3">
              <a:extLst>
                <a:ext uri="{FF2B5EF4-FFF2-40B4-BE49-F238E27FC236}">
                  <a16:creationId xmlns:a16="http://schemas.microsoft.com/office/drawing/2014/main" id="{333E4FE0-C5EE-BB14-D67B-42C074E70A4E}"/>
                </a:ext>
              </a:extLst>
            </p:cNvPr>
            <p:cNvSpPr txBox="1"/>
            <p:nvPr/>
          </p:nvSpPr>
          <p:spPr>
            <a:xfrm>
              <a:off x="7271603" y="2338962"/>
              <a:ext cx="2171376" cy="400110"/>
            </a:xfrm>
            <a:prstGeom prst="rect">
              <a:avLst/>
            </a:prstGeom>
            <a:noFill/>
          </p:spPr>
          <p:txBody>
            <a:bodyPr wrap="square" rtlCol="0">
              <a:spAutoFit/>
            </a:bodyPr>
            <a:lstStyle/>
            <a:p>
              <a:pPr algn="ctr"/>
              <a:r>
                <a:rPr lang="nl-NL" sz="2000" b="1">
                  <a:solidFill>
                    <a:schemeClr val="bg2">
                      <a:lumMod val="25000"/>
                    </a:schemeClr>
                  </a:solidFill>
                </a:rPr>
                <a:t>Omgevingsloket</a:t>
              </a:r>
            </a:p>
          </p:txBody>
        </p:sp>
        <p:pic>
          <p:nvPicPr>
            <p:cNvPr id="22" name="Afbeelding 21">
              <a:extLst>
                <a:ext uri="{FF2B5EF4-FFF2-40B4-BE49-F238E27FC236}">
                  <a16:creationId xmlns:a16="http://schemas.microsoft.com/office/drawing/2014/main" id="{D265D20A-7F11-921B-8FB3-334E970AF621}"/>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345142">
              <a:off x="9536962" y="1310170"/>
              <a:ext cx="895118" cy="1729329"/>
            </a:xfrm>
            <a:prstGeom prst="rect">
              <a:avLst/>
            </a:prstGeom>
          </p:spPr>
        </p:pic>
        <p:pic>
          <p:nvPicPr>
            <p:cNvPr id="34" name="Afbeelding 33">
              <a:extLst>
                <a:ext uri="{FF2B5EF4-FFF2-40B4-BE49-F238E27FC236}">
                  <a16:creationId xmlns:a16="http://schemas.microsoft.com/office/drawing/2014/main" id="{9AA85F69-41D9-6862-C7FE-BF75BA149DC0}"/>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6770719">
              <a:off x="6591773" y="2064876"/>
              <a:ext cx="895118" cy="1729329"/>
            </a:xfrm>
            <a:prstGeom prst="rect">
              <a:avLst/>
            </a:prstGeom>
          </p:spPr>
        </p:pic>
        <p:pic>
          <p:nvPicPr>
            <p:cNvPr id="35" name="Afbeelding 34">
              <a:extLst>
                <a:ext uri="{FF2B5EF4-FFF2-40B4-BE49-F238E27FC236}">
                  <a16:creationId xmlns:a16="http://schemas.microsoft.com/office/drawing/2014/main" id="{319A03E8-04BF-9254-ED10-33280A2F9F57}"/>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871065">
              <a:off x="9047274" y="3797046"/>
              <a:ext cx="895118" cy="1729329"/>
            </a:xfrm>
            <a:prstGeom prst="rect">
              <a:avLst/>
            </a:prstGeom>
          </p:spPr>
        </p:pic>
      </p:grpSp>
    </p:spTree>
    <p:extLst>
      <p:ext uri="{BB962C8B-B14F-4D97-AF65-F5344CB8AC3E}">
        <p14:creationId xmlns:p14="http://schemas.microsoft.com/office/powerpoint/2010/main" val="4149563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C4859-C478-947A-235D-6D7BCEBD530E}"/>
              </a:ext>
            </a:extLst>
          </p:cNvPr>
          <p:cNvSpPr>
            <a:spLocks noGrp="1"/>
          </p:cNvSpPr>
          <p:nvPr>
            <p:ph type="title"/>
          </p:nvPr>
        </p:nvSpPr>
        <p:spPr/>
        <p:txBody>
          <a:bodyPr>
            <a:normAutofit fontScale="90000"/>
          </a:bodyPr>
          <a:lstStyle/>
          <a:p>
            <a:r>
              <a:rPr lang="nl-NL"/>
              <a:t>Publiceren plannen (planketen)</a:t>
            </a:r>
          </a:p>
        </p:txBody>
      </p:sp>
      <p:sp>
        <p:nvSpPr>
          <p:cNvPr id="3" name="Tijdelijke aanduiding voor tekst 2">
            <a:extLst>
              <a:ext uri="{FF2B5EF4-FFF2-40B4-BE49-F238E27FC236}">
                <a16:creationId xmlns:a16="http://schemas.microsoft.com/office/drawing/2014/main" id="{7BC8D46D-0575-49B9-FDC5-3811319BA508}"/>
              </a:ext>
            </a:extLst>
          </p:cNvPr>
          <p:cNvSpPr>
            <a:spLocks noGrp="1"/>
          </p:cNvSpPr>
          <p:nvPr>
            <p:ph type="body" idx="1"/>
          </p:nvPr>
        </p:nvSpPr>
        <p:spPr>
          <a:xfrm>
            <a:off x="607533" y="1893709"/>
            <a:ext cx="1669040" cy="738664"/>
          </a:xfrm>
        </p:spPr>
        <p:txBody>
          <a:bodyPr/>
          <a:lstStyle/>
          <a:p>
            <a:r>
              <a:rPr lang="nl-NL" sz="2400" b="1" dirty="0">
                <a:latin typeface="+mj-lt"/>
              </a:rPr>
              <a:t>Proces</a:t>
            </a:r>
            <a:endParaRPr lang="nl-NL" b="1" dirty="0">
              <a:latin typeface="+mj-lt"/>
            </a:endParaRPr>
          </a:p>
        </p:txBody>
      </p:sp>
      <p:sp>
        <p:nvSpPr>
          <p:cNvPr id="30" name="Tekstvak 29">
            <a:extLst>
              <a:ext uri="{FF2B5EF4-FFF2-40B4-BE49-F238E27FC236}">
                <a16:creationId xmlns:a16="http://schemas.microsoft.com/office/drawing/2014/main" id="{E8F46D20-7CF7-AD91-C588-C5E450317766}"/>
              </a:ext>
            </a:extLst>
          </p:cNvPr>
          <p:cNvSpPr txBox="1"/>
          <p:nvPr/>
        </p:nvSpPr>
        <p:spPr>
          <a:xfrm>
            <a:off x="551462" y="5218856"/>
            <a:ext cx="2604738" cy="738664"/>
          </a:xfrm>
          <a:prstGeom prst="rect">
            <a:avLst/>
          </a:prstGeom>
          <a:noFill/>
        </p:spPr>
        <p:txBody>
          <a:bodyPr wrap="square">
            <a:spAutoFit/>
          </a:bodyPr>
          <a:lstStyle/>
          <a:p>
            <a:r>
              <a:rPr lang="nl-NL" sz="1400"/>
              <a:t>Opstellen omgevingsdocumenten</a:t>
            </a:r>
          </a:p>
          <a:p>
            <a:r>
              <a:rPr lang="nl-NL" sz="1400"/>
              <a:t>in plansoftware</a:t>
            </a:r>
          </a:p>
        </p:txBody>
      </p:sp>
      <p:sp>
        <p:nvSpPr>
          <p:cNvPr id="44" name="Tekstvak 43">
            <a:extLst>
              <a:ext uri="{FF2B5EF4-FFF2-40B4-BE49-F238E27FC236}">
                <a16:creationId xmlns:a16="http://schemas.microsoft.com/office/drawing/2014/main" id="{8C8F3A13-DAE0-7DEE-1D60-751C43BEF148}"/>
              </a:ext>
            </a:extLst>
          </p:cNvPr>
          <p:cNvSpPr txBox="1"/>
          <p:nvPr/>
        </p:nvSpPr>
        <p:spPr>
          <a:xfrm>
            <a:off x="3400142" y="5218856"/>
            <a:ext cx="2744676" cy="738664"/>
          </a:xfrm>
          <a:prstGeom prst="rect">
            <a:avLst/>
          </a:prstGeom>
          <a:noFill/>
        </p:spPr>
        <p:txBody>
          <a:bodyPr wrap="square">
            <a:spAutoFit/>
          </a:bodyPr>
          <a:lstStyle/>
          <a:p>
            <a:r>
              <a:rPr lang="nl-NL" sz="1400"/>
              <a:t>Publiceren naar Landelijke voorziening bekendmaken en beschikbaar stellen (LVBB)</a:t>
            </a:r>
          </a:p>
        </p:txBody>
      </p:sp>
      <p:sp>
        <p:nvSpPr>
          <p:cNvPr id="45" name="Tekstvak 44">
            <a:extLst>
              <a:ext uri="{FF2B5EF4-FFF2-40B4-BE49-F238E27FC236}">
                <a16:creationId xmlns:a16="http://schemas.microsoft.com/office/drawing/2014/main" id="{201F907F-B511-8A90-F63C-1032AB8BCD56}"/>
              </a:ext>
            </a:extLst>
          </p:cNvPr>
          <p:cNvSpPr txBox="1"/>
          <p:nvPr/>
        </p:nvSpPr>
        <p:spPr>
          <a:xfrm>
            <a:off x="6388759" y="5218856"/>
            <a:ext cx="2396012" cy="523220"/>
          </a:xfrm>
          <a:prstGeom prst="rect">
            <a:avLst/>
          </a:prstGeom>
          <a:noFill/>
        </p:spPr>
        <p:txBody>
          <a:bodyPr wrap="square">
            <a:spAutoFit/>
          </a:bodyPr>
          <a:lstStyle/>
          <a:p>
            <a:r>
              <a:rPr lang="nl-NL" sz="1400"/>
              <a:t>Doorleveren naar wetten.nl en Omgevingsloket (via Ozon)</a:t>
            </a:r>
          </a:p>
        </p:txBody>
      </p:sp>
      <p:grpSp>
        <p:nvGrpSpPr>
          <p:cNvPr id="9" name="Groep 8" descr="Illustratie van 3 monitors die verbonden zijn door 3 pijlen. En die het proces van publiceren van omgevingsdocumenten weergeven. Van plansysteem van de lokale overheden naar de LVBB naar wetten.nl en het Omgevingsloket">
            <a:extLst>
              <a:ext uri="{FF2B5EF4-FFF2-40B4-BE49-F238E27FC236}">
                <a16:creationId xmlns:a16="http://schemas.microsoft.com/office/drawing/2014/main" id="{36A8E42D-9AEF-A879-8EB9-039517D23855}"/>
              </a:ext>
            </a:extLst>
          </p:cNvPr>
          <p:cNvGrpSpPr/>
          <p:nvPr/>
        </p:nvGrpSpPr>
        <p:grpSpPr>
          <a:xfrm>
            <a:off x="607533" y="2389471"/>
            <a:ext cx="10867373" cy="3445182"/>
            <a:chOff x="607533" y="2389471"/>
            <a:chExt cx="10867373" cy="3445182"/>
          </a:xfrm>
        </p:grpSpPr>
        <p:sp>
          <p:nvSpPr>
            <p:cNvPr id="21" name="Rechthoek: afgeronde hoeken 20">
              <a:extLst>
                <a:ext uri="{FF2B5EF4-FFF2-40B4-BE49-F238E27FC236}">
                  <a16:creationId xmlns:a16="http://schemas.microsoft.com/office/drawing/2014/main" id="{B16592A5-AF33-CCD8-D1AC-537AEEAE38E0}"/>
                </a:ext>
              </a:extLst>
            </p:cNvPr>
            <p:cNvSpPr/>
            <p:nvPr/>
          </p:nvSpPr>
          <p:spPr>
            <a:xfrm>
              <a:off x="607533" y="2493776"/>
              <a:ext cx="4124723" cy="556365"/>
            </a:xfrm>
            <a:prstGeom prst="roundRect">
              <a:avLst/>
            </a:prstGeom>
            <a:solidFill>
              <a:srgbClr val="E9F2DA"/>
            </a:solidFill>
            <a:ln w="22225">
              <a:solidFill>
                <a:schemeClr val="bg1">
                  <a:lumMod val="95000"/>
                </a:schemeClr>
              </a:solidFill>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1400" b="1" dirty="0">
                  <a:solidFill>
                    <a:schemeClr val="bg2">
                      <a:lumMod val="25000"/>
                    </a:schemeClr>
                  </a:solidFill>
                  <a:latin typeface="+mj-lt"/>
                </a:rPr>
                <a:t>Standaard officiële publicaties (STOP) en Toepassingsprofielen omgevingsdocumenten (TPOD)</a:t>
              </a:r>
            </a:p>
          </p:txBody>
        </p:sp>
        <p:grpSp>
          <p:nvGrpSpPr>
            <p:cNvPr id="7" name="Groep 6">
              <a:extLst>
                <a:ext uri="{FF2B5EF4-FFF2-40B4-BE49-F238E27FC236}">
                  <a16:creationId xmlns:a16="http://schemas.microsoft.com/office/drawing/2014/main" id="{459DCBFD-5CE1-3786-C8E4-D91F89E31D85}"/>
                </a:ext>
              </a:extLst>
            </p:cNvPr>
            <p:cNvGrpSpPr/>
            <p:nvPr/>
          </p:nvGrpSpPr>
          <p:grpSpPr>
            <a:xfrm>
              <a:off x="749168" y="2389471"/>
              <a:ext cx="10725738" cy="3445182"/>
              <a:chOff x="749168" y="2389471"/>
              <a:chExt cx="10725738" cy="3445182"/>
            </a:xfrm>
          </p:grpSpPr>
          <p:grpSp>
            <p:nvGrpSpPr>
              <p:cNvPr id="11" name="Groep 10">
                <a:extLst>
                  <a:ext uri="{FF2B5EF4-FFF2-40B4-BE49-F238E27FC236}">
                    <a16:creationId xmlns:a16="http://schemas.microsoft.com/office/drawing/2014/main" id="{198607B8-B850-43C2-6E46-78104F9BF53E}"/>
                  </a:ext>
                </a:extLst>
              </p:cNvPr>
              <p:cNvGrpSpPr/>
              <p:nvPr/>
            </p:nvGrpSpPr>
            <p:grpSpPr>
              <a:xfrm>
                <a:off x="1719211" y="3371547"/>
                <a:ext cx="2133671" cy="1598527"/>
                <a:chOff x="3181350" y="4268873"/>
                <a:chExt cx="2133671" cy="1598527"/>
              </a:xfrm>
            </p:grpSpPr>
            <p:pic>
              <p:nvPicPr>
                <p:cNvPr id="5" name="Afbeelding 4">
                  <a:extLst>
                    <a:ext uri="{FF2B5EF4-FFF2-40B4-BE49-F238E27FC236}">
                      <a16:creationId xmlns:a16="http://schemas.microsoft.com/office/drawing/2014/main" id="{FD78D165-80B8-5763-52F9-68FB3925E489}"/>
                    </a:ext>
                  </a:extLst>
                </p:cNvPr>
                <p:cNvPicPr>
                  <a:picLocks noChangeAspect="1"/>
                </p:cNvPicPr>
                <p:nvPr/>
              </p:nvPicPr>
              <p:blipFill>
                <a:blip r:embed="rId3">
                  <a:extLst>
                    <a:ext uri="{28A0092B-C50C-407E-A947-70E740481C1C}">
                      <a14:useLocalDpi xmlns:a14="http://schemas.microsoft.com/office/drawing/2010/main" val="0"/>
                    </a:ext>
                  </a:extLst>
                </a:blip>
                <a:srcRect l="22151" t="17223" r="23166" b="17221"/>
                <a:stretch>
                  <a:fillRect/>
                </a:stretch>
              </p:blipFill>
              <p:spPr>
                <a:xfrm>
                  <a:off x="3181350" y="4268873"/>
                  <a:ext cx="2133461" cy="1598527"/>
                </a:xfrm>
                <a:prstGeom prst="rect">
                  <a:avLst/>
                </a:prstGeom>
              </p:spPr>
            </p:pic>
            <p:pic>
              <p:nvPicPr>
                <p:cNvPr id="8" name="Afbeelding 7">
                  <a:extLst>
                    <a:ext uri="{FF2B5EF4-FFF2-40B4-BE49-F238E27FC236}">
                      <a16:creationId xmlns:a16="http://schemas.microsoft.com/office/drawing/2014/main" id="{F48877A9-8460-6A75-13AF-D55830EA01D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2796" y="4562598"/>
                  <a:ext cx="540000" cy="540000"/>
                </a:xfrm>
                <a:prstGeom prst="rect">
                  <a:avLst/>
                </a:prstGeom>
              </p:spPr>
            </p:pic>
            <p:sp>
              <p:nvSpPr>
                <p:cNvPr id="10" name="Tekstvak 9">
                  <a:extLst>
                    <a:ext uri="{FF2B5EF4-FFF2-40B4-BE49-F238E27FC236}">
                      <a16:creationId xmlns:a16="http://schemas.microsoft.com/office/drawing/2014/main" id="{A10CDFBB-A9D2-72D8-1707-5DCFF52C234E}"/>
                    </a:ext>
                  </a:extLst>
                </p:cNvPr>
                <p:cNvSpPr txBox="1"/>
                <p:nvPr/>
              </p:nvSpPr>
              <p:spPr>
                <a:xfrm>
                  <a:off x="3310571" y="5029574"/>
                  <a:ext cx="2004450" cy="461665"/>
                </a:xfrm>
                <a:prstGeom prst="rect">
                  <a:avLst/>
                </a:prstGeom>
                <a:noFill/>
              </p:spPr>
              <p:txBody>
                <a:bodyPr wrap="square">
                  <a:spAutoFit/>
                </a:bodyPr>
                <a:lstStyle/>
                <a:p>
                  <a:pPr algn="ctr"/>
                  <a:r>
                    <a:rPr lang="nl-NL" sz="2400" b="1">
                      <a:solidFill>
                        <a:schemeClr val="bg2">
                          <a:lumMod val="25000"/>
                        </a:schemeClr>
                      </a:solidFill>
                    </a:rPr>
                    <a:t>PLAN</a:t>
                  </a:r>
                </a:p>
              </p:txBody>
            </p:sp>
          </p:grpSp>
          <p:grpSp>
            <p:nvGrpSpPr>
              <p:cNvPr id="20" name="Groep 19">
                <a:extLst>
                  <a:ext uri="{FF2B5EF4-FFF2-40B4-BE49-F238E27FC236}">
                    <a16:creationId xmlns:a16="http://schemas.microsoft.com/office/drawing/2014/main" id="{44B1310D-ABBC-BB32-9263-FF728E20C707}"/>
                  </a:ext>
                </a:extLst>
              </p:cNvPr>
              <p:cNvGrpSpPr/>
              <p:nvPr/>
            </p:nvGrpSpPr>
            <p:grpSpPr>
              <a:xfrm>
                <a:off x="5395894" y="3371547"/>
                <a:ext cx="2097610" cy="1598527"/>
                <a:chOff x="4583053" y="2946996"/>
                <a:chExt cx="2097610" cy="1598527"/>
              </a:xfrm>
            </p:grpSpPr>
            <p:sp>
              <p:nvSpPr>
                <p:cNvPr id="19" name="Rechthoek 18">
                  <a:extLst>
                    <a:ext uri="{FF2B5EF4-FFF2-40B4-BE49-F238E27FC236}">
                      <a16:creationId xmlns:a16="http://schemas.microsoft.com/office/drawing/2014/main" id="{52E45972-F2D6-CE02-49A6-18E3F5EC562D}"/>
                    </a:ext>
                  </a:extLst>
                </p:cNvPr>
                <p:cNvSpPr/>
                <p:nvPr/>
              </p:nvSpPr>
              <p:spPr>
                <a:xfrm>
                  <a:off x="4716780" y="3055620"/>
                  <a:ext cx="1844040" cy="1152303"/>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77ED372C-1715-3684-4C3A-0CF3642F4D3A}"/>
                    </a:ext>
                  </a:extLst>
                </p:cNvPr>
                <p:cNvPicPr>
                  <a:picLocks noChangeAspect="1"/>
                </p:cNvPicPr>
                <p:nvPr/>
              </p:nvPicPr>
              <p:blipFill>
                <a:blip r:embed="rId6">
                  <a:extLst>
                    <a:ext uri="{28A0092B-C50C-407E-A947-70E740481C1C}">
                      <a14:useLocalDpi xmlns:a14="http://schemas.microsoft.com/office/drawing/2010/main" val="0"/>
                    </a:ext>
                  </a:extLst>
                </a:blip>
                <a:srcRect l="23798" t="17254" r="22437" b="17189"/>
                <a:stretch>
                  <a:fillRect/>
                </a:stretch>
              </p:blipFill>
              <p:spPr>
                <a:xfrm>
                  <a:off x="4583053" y="2946996"/>
                  <a:ext cx="2097610" cy="1598527"/>
                </a:xfrm>
                <a:prstGeom prst="rect">
                  <a:avLst/>
                </a:prstGeom>
              </p:spPr>
            </p:pic>
            <p:sp>
              <p:nvSpPr>
                <p:cNvPr id="15" name="Tekstvak 14">
                  <a:extLst>
                    <a:ext uri="{FF2B5EF4-FFF2-40B4-BE49-F238E27FC236}">
                      <a16:creationId xmlns:a16="http://schemas.microsoft.com/office/drawing/2014/main" id="{E0C7ADD6-8E3E-F4D6-5C5C-3526059D39F8}"/>
                    </a:ext>
                  </a:extLst>
                </p:cNvPr>
                <p:cNvSpPr txBox="1"/>
                <p:nvPr/>
              </p:nvSpPr>
              <p:spPr>
                <a:xfrm>
                  <a:off x="5006980" y="3378431"/>
                  <a:ext cx="1249756" cy="584775"/>
                </a:xfrm>
                <a:prstGeom prst="rect">
                  <a:avLst/>
                </a:prstGeom>
                <a:noFill/>
              </p:spPr>
              <p:txBody>
                <a:bodyPr wrap="square">
                  <a:spAutoFit/>
                </a:bodyPr>
                <a:lstStyle/>
                <a:p>
                  <a:pPr algn="ctr"/>
                  <a:r>
                    <a:rPr kumimoji="0" lang="nl-NL" sz="3200" b="1" i="0" u="none" strike="noStrike" kern="1200" cap="none" spc="0" normalizeH="0" baseline="0" noProof="0">
                      <a:ln>
                        <a:noFill/>
                      </a:ln>
                      <a:solidFill>
                        <a:schemeClr val="bg2">
                          <a:lumMod val="25000"/>
                        </a:schemeClr>
                      </a:solidFill>
                      <a:effectLst/>
                      <a:uLnTx/>
                      <a:uFillTx/>
                      <a:latin typeface="Asap"/>
                      <a:ea typeface="+mn-ea"/>
                      <a:cs typeface="+mn-cs"/>
                    </a:rPr>
                    <a:t>LVBB</a:t>
                  </a:r>
                  <a:endParaRPr lang="nl-NL" sz="2400">
                    <a:solidFill>
                      <a:schemeClr val="bg2">
                        <a:lumMod val="25000"/>
                      </a:schemeClr>
                    </a:solidFill>
                  </a:endParaRPr>
                </a:p>
              </p:txBody>
            </p:sp>
          </p:grpSp>
          <p:grpSp>
            <p:nvGrpSpPr>
              <p:cNvPr id="17" name="Groep 16">
                <a:extLst>
                  <a:ext uri="{FF2B5EF4-FFF2-40B4-BE49-F238E27FC236}">
                    <a16:creationId xmlns:a16="http://schemas.microsoft.com/office/drawing/2014/main" id="{68F85522-A235-5A42-58EE-14FCCDB74163}"/>
                  </a:ext>
                </a:extLst>
              </p:cNvPr>
              <p:cNvGrpSpPr/>
              <p:nvPr/>
            </p:nvGrpSpPr>
            <p:grpSpPr>
              <a:xfrm>
                <a:off x="9036517" y="4236126"/>
                <a:ext cx="2438389" cy="1598527"/>
                <a:chOff x="4770216" y="2946996"/>
                <a:chExt cx="2438389" cy="1598527"/>
              </a:xfrm>
            </p:grpSpPr>
            <p:pic>
              <p:nvPicPr>
                <p:cNvPr id="6" name="Afbeelding 5">
                  <a:extLst>
                    <a:ext uri="{FF2B5EF4-FFF2-40B4-BE49-F238E27FC236}">
                      <a16:creationId xmlns:a16="http://schemas.microsoft.com/office/drawing/2014/main" id="{412DFCFC-B760-4124-CC39-97EBC1B06651}"/>
                    </a:ext>
                  </a:extLst>
                </p:cNvPr>
                <p:cNvPicPr>
                  <a:picLocks noChangeAspect="1"/>
                </p:cNvPicPr>
                <p:nvPr/>
              </p:nvPicPr>
              <p:blipFill>
                <a:blip r:embed="rId7">
                  <a:extLst>
                    <a:ext uri="{28A0092B-C50C-407E-A947-70E740481C1C}">
                      <a14:useLocalDpi xmlns:a14="http://schemas.microsoft.com/office/drawing/2010/main" val="0"/>
                    </a:ext>
                  </a:extLst>
                </a:blip>
                <a:srcRect l="23861" t="17223" r="22940" b="17221"/>
                <a:stretch>
                  <a:fillRect/>
                </a:stretch>
              </p:blipFill>
              <p:spPr>
                <a:xfrm>
                  <a:off x="4770216" y="2946996"/>
                  <a:ext cx="2075534" cy="1598527"/>
                </a:xfrm>
                <a:prstGeom prst="rect">
                  <a:avLst/>
                </a:prstGeom>
              </p:spPr>
            </p:pic>
            <p:sp>
              <p:nvSpPr>
                <p:cNvPr id="16" name="Tekstvak 15">
                  <a:extLst>
                    <a:ext uri="{FF2B5EF4-FFF2-40B4-BE49-F238E27FC236}">
                      <a16:creationId xmlns:a16="http://schemas.microsoft.com/office/drawing/2014/main" id="{99669898-7C85-48A0-6596-506B82766D2C}"/>
                    </a:ext>
                  </a:extLst>
                </p:cNvPr>
                <p:cNvSpPr txBox="1"/>
                <p:nvPr/>
              </p:nvSpPr>
              <p:spPr>
                <a:xfrm>
                  <a:off x="4984378" y="3789804"/>
                  <a:ext cx="2224227" cy="369332"/>
                </a:xfrm>
                <a:prstGeom prst="rect">
                  <a:avLst/>
                </a:prstGeom>
                <a:noFill/>
              </p:spPr>
              <p:txBody>
                <a:bodyPr wrap="square">
                  <a:spAutoFit/>
                </a:bodyPr>
                <a:lstStyle/>
                <a:p>
                  <a:r>
                    <a:rPr kumimoji="0" lang="nl-NL" b="1" i="0" u="none" strike="noStrike" kern="1200" cap="none" spc="0" normalizeH="0" baseline="0" noProof="0">
                      <a:ln>
                        <a:noFill/>
                      </a:ln>
                      <a:solidFill>
                        <a:srgbClr val="E8E8E8">
                          <a:lumMod val="25000"/>
                        </a:srgbClr>
                      </a:solidFill>
                      <a:effectLst/>
                      <a:uLnTx/>
                      <a:uFillTx/>
                      <a:latin typeface="Asap"/>
                      <a:ea typeface="+mn-ea"/>
                      <a:cs typeface="+mn-cs"/>
                    </a:rPr>
                    <a:t>Omgevingsloket</a:t>
                  </a:r>
                  <a:endParaRPr lang="nl-NL" sz="1400"/>
                </a:p>
              </p:txBody>
            </p:sp>
          </p:grpSp>
          <p:sp>
            <p:nvSpPr>
              <p:cNvPr id="41" name="Pijl: punthaak 40">
                <a:extLst>
                  <a:ext uri="{FF2B5EF4-FFF2-40B4-BE49-F238E27FC236}">
                    <a16:creationId xmlns:a16="http://schemas.microsoft.com/office/drawing/2014/main" id="{9DAD892C-1F9F-7884-1FD8-FC2440D5E845}"/>
                  </a:ext>
                  <a:ext uri="{C183D7F6-B498-43B3-948B-1728B52AA6E4}">
                    <adec:decorative xmlns:adec="http://schemas.microsoft.com/office/drawing/2017/decorative" val="1"/>
                  </a:ext>
                </a:extLst>
              </p:cNvPr>
              <p:cNvSpPr/>
              <p:nvPr/>
            </p:nvSpPr>
            <p:spPr>
              <a:xfrm>
                <a:off x="749168" y="3647174"/>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2" name="Pijl: punthaak 41">
                <a:extLst>
                  <a:ext uri="{FF2B5EF4-FFF2-40B4-BE49-F238E27FC236}">
                    <a16:creationId xmlns:a16="http://schemas.microsoft.com/office/drawing/2014/main" id="{BB648D33-1AC7-FDD1-C126-65A8B74ED2B8}"/>
                  </a:ext>
                  <a:ext uri="{C183D7F6-B498-43B3-948B-1728B52AA6E4}">
                    <adec:decorative xmlns:adec="http://schemas.microsoft.com/office/drawing/2017/decorative" val="1"/>
                  </a:ext>
                </a:extLst>
              </p:cNvPr>
              <p:cNvSpPr/>
              <p:nvPr/>
            </p:nvSpPr>
            <p:spPr>
              <a:xfrm>
                <a:off x="4358446" y="3621728"/>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3" name="Pijl: punthaak 42">
                <a:extLst>
                  <a:ext uri="{FF2B5EF4-FFF2-40B4-BE49-F238E27FC236}">
                    <a16:creationId xmlns:a16="http://schemas.microsoft.com/office/drawing/2014/main" id="{9BD6D035-5615-128F-A3C9-8932D4F48C25}"/>
                  </a:ext>
                  <a:ext uri="{C183D7F6-B498-43B3-948B-1728B52AA6E4}">
                    <adec:decorative xmlns:adec="http://schemas.microsoft.com/office/drawing/2017/decorative" val="1"/>
                  </a:ext>
                </a:extLst>
              </p:cNvPr>
              <p:cNvSpPr/>
              <p:nvPr/>
            </p:nvSpPr>
            <p:spPr>
              <a:xfrm>
                <a:off x="7967724" y="3615386"/>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nvGrpSpPr>
              <p:cNvPr id="46" name="Groep 45">
                <a:extLst>
                  <a:ext uri="{FF2B5EF4-FFF2-40B4-BE49-F238E27FC236}">
                    <a16:creationId xmlns:a16="http://schemas.microsoft.com/office/drawing/2014/main" id="{619B3757-442E-2B0B-8735-4AF567B7E6E4}"/>
                  </a:ext>
                </a:extLst>
              </p:cNvPr>
              <p:cNvGrpSpPr/>
              <p:nvPr/>
            </p:nvGrpSpPr>
            <p:grpSpPr>
              <a:xfrm>
                <a:off x="9035984" y="2389471"/>
                <a:ext cx="2097610" cy="1598527"/>
                <a:chOff x="4583053" y="2946996"/>
                <a:chExt cx="2097610" cy="1598527"/>
              </a:xfrm>
            </p:grpSpPr>
            <p:sp>
              <p:nvSpPr>
                <p:cNvPr id="47" name="Rechthoek 46">
                  <a:extLst>
                    <a:ext uri="{FF2B5EF4-FFF2-40B4-BE49-F238E27FC236}">
                      <a16:creationId xmlns:a16="http://schemas.microsoft.com/office/drawing/2014/main" id="{1E8E19BB-E185-B237-BE67-0389C2EE0F1B}"/>
                    </a:ext>
                  </a:extLst>
                </p:cNvPr>
                <p:cNvSpPr/>
                <p:nvPr/>
              </p:nvSpPr>
              <p:spPr>
                <a:xfrm>
                  <a:off x="4716780" y="3055620"/>
                  <a:ext cx="1844040" cy="1152303"/>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8" name="Afbeelding 47">
                  <a:extLst>
                    <a:ext uri="{FF2B5EF4-FFF2-40B4-BE49-F238E27FC236}">
                      <a16:creationId xmlns:a16="http://schemas.microsoft.com/office/drawing/2014/main" id="{5267BE9B-3FC8-AB51-3877-F4CA36943490}"/>
                    </a:ext>
                  </a:extLst>
                </p:cNvPr>
                <p:cNvPicPr>
                  <a:picLocks noChangeAspect="1"/>
                </p:cNvPicPr>
                <p:nvPr/>
              </p:nvPicPr>
              <p:blipFill>
                <a:blip r:embed="rId6">
                  <a:extLst>
                    <a:ext uri="{28A0092B-C50C-407E-A947-70E740481C1C}">
                      <a14:useLocalDpi xmlns:a14="http://schemas.microsoft.com/office/drawing/2010/main" val="0"/>
                    </a:ext>
                  </a:extLst>
                </a:blip>
                <a:srcRect l="23798" t="17254" r="22437" b="17189"/>
                <a:stretch>
                  <a:fillRect/>
                </a:stretch>
              </p:blipFill>
              <p:spPr>
                <a:xfrm>
                  <a:off x="4583053" y="2946996"/>
                  <a:ext cx="2097610" cy="1598527"/>
                </a:xfrm>
                <a:prstGeom prst="rect">
                  <a:avLst/>
                </a:prstGeom>
              </p:spPr>
            </p:pic>
            <p:sp>
              <p:nvSpPr>
                <p:cNvPr id="49" name="Tekstvak 48">
                  <a:extLst>
                    <a:ext uri="{FF2B5EF4-FFF2-40B4-BE49-F238E27FC236}">
                      <a16:creationId xmlns:a16="http://schemas.microsoft.com/office/drawing/2014/main" id="{282A9751-3A6E-25BF-4AF0-EBF9BE20EEAB}"/>
                    </a:ext>
                  </a:extLst>
                </p:cNvPr>
                <p:cNvSpPr txBox="1"/>
                <p:nvPr/>
              </p:nvSpPr>
              <p:spPr>
                <a:xfrm>
                  <a:off x="4862654" y="3746259"/>
                  <a:ext cx="1469346" cy="369332"/>
                </a:xfrm>
                <a:prstGeom prst="rect">
                  <a:avLst/>
                </a:prstGeom>
                <a:noFill/>
              </p:spPr>
              <p:txBody>
                <a:bodyPr wrap="square">
                  <a:spAutoFit/>
                </a:bodyPr>
                <a:lstStyle/>
                <a:p>
                  <a:pPr algn="ctr"/>
                  <a:r>
                    <a:rPr kumimoji="0" lang="nl-NL" b="1" i="0" u="none" strike="noStrike" kern="1200" cap="none" spc="0" normalizeH="0" baseline="0" noProof="0">
                      <a:ln>
                        <a:noFill/>
                      </a:ln>
                      <a:solidFill>
                        <a:schemeClr val="bg2">
                          <a:lumMod val="25000"/>
                        </a:schemeClr>
                      </a:solidFill>
                      <a:effectLst/>
                      <a:uLnTx/>
                      <a:uFillTx/>
                      <a:latin typeface="Asap"/>
                      <a:ea typeface="+mn-ea"/>
                      <a:cs typeface="+mn-cs"/>
                    </a:rPr>
                    <a:t>wetten.nl</a:t>
                  </a:r>
                  <a:endParaRPr lang="nl-NL" sz="1400">
                    <a:solidFill>
                      <a:schemeClr val="bg2">
                        <a:lumMod val="25000"/>
                      </a:schemeClr>
                    </a:solidFill>
                  </a:endParaRPr>
                </a:p>
              </p:txBody>
            </p:sp>
          </p:grpSp>
        </p:grpSp>
      </p:grpSp>
    </p:spTree>
    <p:extLst>
      <p:ext uri="{BB962C8B-B14F-4D97-AF65-F5344CB8AC3E}">
        <p14:creationId xmlns:p14="http://schemas.microsoft.com/office/powerpoint/2010/main" val="65390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2543E-AEE1-652E-3F05-EEB2E3720B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7FCDB5-87BF-BD28-19EE-F5393D5C14EB}"/>
              </a:ext>
            </a:extLst>
          </p:cNvPr>
          <p:cNvSpPr>
            <a:spLocks noGrp="1"/>
          </p:cNvSpPr>
          <p:nvPr>
            <p:ph type="title"/>
          </p:nvPr>
        </p:nvSpPr>
        <p:spPr/>
        <p:txBody>
          <a:bodyPr>
            <a:normAutofit fontScale="90000"/>
          </a:bodyPr>
          <a:lstStyle/>
          <a:p>
            <a:r>
              <a:rPr lang="nl-NL"/>
              <a:t>Publiceren plannen </a:t>
            </a:r>
          </a:p>
        </p:txBody>
      </p:sp>
      <p:sp>
        <p:nvSpPr>
          <p:cNvPr id="3" name="Tijdelijke aanduiding voor tekst 2">
            <a:extLst>
              <a:ext uri="{FF2B5EF4-FFF2-40B4-BE49-F238E27FC236}">
                <a16:creationId xmlns:a16="http://schemas.microsoft.com/office/drawing/2014/main" id="{C24DE17D-2E0C-F50F-190E-2A4BB25CC409}"/>
              </a:ext>
            </a:extLst>
          </p:cNvPr>
          <p:cNvSpPr>
            <a:spLocks noGrp="1"/>
          </p:cNvSpPr>
          <p:nvPr>
            <p:ph type="body" idx="1"/>
          </p:nvPr>
        </p:nvSpPr>
        <p:spPr>
          <a:xfrm>
            <a:off x="607533" y="1893709"/>
            <a:ext cx="4791782" cy="3189920"/>
          </a:xfrm>
        </p:spPr>
        <p:txBody>
          <a:bodyPr>
            <a:normAutofit/>
          </a:bodyPr>
          <a:lstStyle/>
          <a:p>
            <a:r>
              <a:rPr lang="nl-NL" sz="2400" b="1" dirty="0"/>
              <a:t>Handig om te weten</a:t>
            </a:r>
            <a:br>
              <a:rPr lang="nl-NL" sz="1800" dirty="0"/>
            </a:br>
            <a:br>
              <a:rPr lang="en-US" sz="1800" b="1" dirty="0"/>
            </a:br>
            <a:r>
              <a:rPr lang="en-US" sz="1800" b="1" dirty="0"/>
              <a:t>Annoteren -</a:t>
            </a:r>
            <a:r>
              <a:rPr lang="en-US" sz="1800" dirty="0"/>
              <a:t> </a:t>
            </a:r>
            <a:r>
              <a:rPr lang="en-US" sz="1800" dirty="0" err="1"/>
              <a:t>Overheden</a:t>
            </a:r>
            <a:r>
              <a:rPr lang="en-US" sz="1800" dirty="0"/>
              <a:t> </a:t>
            </a:r>
            <a:r>
              <a:rPr lang="en-US" sz="1800" dirty="0" err="1"/>
              <a:t>voegen</a:t>
            </a:r>
            <a:r>
              <a:rPr lang="en-US" sz="1800" dirty="0"/>
              <a:t> </a:t>
            </a:r>
            <a:r>
              <a:rPr lang="en-US" sz="1800" dirty="0" err="1"/>
              <a:t>kenmerken</a:t>
            </a:r>
            <a:r>
              <a:rPr lang="en-US" sz="1800" dirty="0"/>
              <a:t> toe </a:t>
            </a:r>
            <a:r>
              <a:rPr lang="en-US" sz="1800" dirty="0" err="1"/>
              <a:t>aan</a:t>
            </a:r>
            <a:r>
              <a:rPr lang="en-US" sz="1800" dirty="0"/>
              <a:t> </a:t>
            </a:r>
            <a:r>
              <a:rPr lang="en-US" sz="1800" dirty="0" err="1"/>
              <a:t>hun</a:t>
            </a:r>
            <a:r>
              <a:rPr lang="en-US" sz="1800" dirty="0"/>
              <a:t> regels </a:t>
            </a:r>
            <a:r>
              <a:rPr lang="en-US" sz="1800" dirty="0" err="1"/>
              <a:t>zodat</a:t>
            </a:r>
            <a:r>
              <a:rPr lang="en-US" sz="1800" dirty="0"/>
              <a:t> </a:t>
            </a:r>
            <a:r>
              <a:rPr lang="en-US" sz="1800" dirty="0" err="1"/>
              <a:t>deze</a:t>
            </a:r>
            <a:r>
              <a:rPr lang="en-US" sz="1800" dirty="0"/>
              <a:t> </a:t>
            </a:r>
            <a:r>
              <a:rPr lang="en-US" sz="1800" dirty="0" err="1"/>
              <a:t>zichtbaar</a:t>
            </a:r>
            <a:r>
              <a:rPr lang="en-US" sz="1800" dirty="0"/>
              <a:t> </a:t>
            </a:r>
            <a:r>
              <a:rPr lang="en-US" sz="1800" dirty="0" err="1"/>
              <a:t>zijn</a:t>
            </a:r>
            <a:r>
              <a:rPr lang="en-US" sz="1800" dirty="0"/>
              <a:t> in </a:t>
            </a:r>
            <a:r>
              <a:rPr lang="en-US" sz="1800" dirty="0" err="1"/>
              <a:t>omgevingsdocumenten</a:t>
            </a:r>
            <a:r>
              <a:rPr lang="en-US" sz="1800" dirty="0"/>
              <a:t> op Regels op de </a:t>
            </a:r>
            <a:r>
              <a:rPr lang="en-US" sz="1800" dirty="0" err="1"/>
              <a:t>kaart</a:t>
            </a:r>
            <a:r>
              <a:rPr lang="en-US" sz="1800" dirty="0"/>
              <a:t>.</a:t>
            </a:r>
          </a:p>
        </p:txBody>
      </p:sp>
      <p:pic>
        <p:nvPicPr>
          <p:cNvPr id="5" name="Afbeelding 4" descr="Diagram toont structuur voor annoteren van juridische regels in regelteksten, met focus op één of meerdere regels. Kleuren en labels onderscheiden juridische regels (groen) en bijbehorende elementen zoals activiteit, omgevingsnorm en meldingsplicht, met uitleg over annotatieproces.">
            <a:extLst>
              <a:ext uri="{FF2B5EF4-FFF2-40B4-BE49-F238E27FC236}">
                <a16:creationId xmlns:a16="http://schemas.microsoft.com/office/drawing/2014/main" id="{49B175AB-5CB0-DEE8-447C-FA17BEA80DF9}"/>
              </a:ext>
            </a:extLst>
          </p:cNvPr>
          <p:cNvPicPr>
            <a:picLocks noChangeAspect="1"/>
          </p:cNvPicPr>
          <p:nvPr/>
        </p:nvPicPr>
        <p:blipFill>
          <a:blip r:embed="rId3"/>
          <a:srcRect r="9764" b="262"/>
          <a:stretch>
            <a:fillRect/>
          </a:stretch>
        </p:blipFill>
        <p:spPr>
          <a:xfrm>
            <a:off x="5516033" y="2282363"/>
            <a:ext cx="6120185" cy="2687500"/>
          </a:xfrm>
          <a:prstGeom prst="rect">
            <a:avLst/>
          </a:prstGeom>
        </p:spPr>
      </p:pic>
    </p:spTree>
    <p:extLst>
      <p:ext uri="{BB962C8B-B14F-4D97-AF65-F5344CB8AC3E}">
        <p14:creationId xmlns:p14="http://schemas.microsoft.com/office/powerpoint/2010/main" val="62925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2414-A3D7-8BAC-5248-3844E9C8C172}"/>
              </a:ext>
            </a:extLst>
          </p:cNvPr>
          <p:cNvSpPr>
            <a:spLocks noGrp="1"/>
          </p:cNvSpPr>
          <p:nvPr>
            <p:ph type="ctrTitle"/>
          </p:nvPr>
        </p:nvSpPr>
        <p:spPr>
          <a:xfrm>
            <a:off x="1366729" y="3074538"/>
            <a:ext cx="9819856" cy="1877230"/>
          </a:xfrm>
        </p:spPr>
        <p:txBody>
          <a:bodyPr>
            <a:normAutofit fontScale="90000"/>
          </a:bodyPr>
          <a:lstStyle/>
          <a:p>
            <a:r>
              <a:rPr lang="nl-NL" sz="6600" dirty="0"/>
              <a:t>Kennismaken met het DSO </a:t>
            </a:r>
            <a:br>
              <a:rPr lang="nl-NL" sz="6600" dirty="0"/>
            </a:br>
            <a:r>
              <a:rPr lang="nl-NL" sz="6600" dirty="0"/>
              <a:t>en het Omgevingsloket</a:t>
            </a:r>
          </a:p>
        </p:txBody>
      </p:sp>
    </p:spTree>
    <p:extLst>
      <p:ext uri="{BB962C8B-B14F-4D97-AF65-F5344CB8AC3E}">
        <p14:creationId xmlns:p14="http://schemas.microsoft.com/office/powerpoint/2010/main" val="23923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AB1C-8FA9-0AFE-2D98-41209E3FE6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D02243-81B9-2792-E199-E2127CC48895}"/>
              </a:ext>
            </a:extLst>
          </p:cNvPr>
          <p:cNvSpPr>
            <a:spLocks noGrp="1"/>
          </p:cNvSpPr>
          <p:nvPr>
            <p:ph type="title"/>
          </p:nvPr>
        </p:nvSpPr>
        <p:spPr/>
        <p:txBody>
          <a:bodyPr>
            <a:normAutofit fontScale="90000"/>
          </a:bodyPr>
          <a:lstStyle/>
          <a:p>
            <a:r>
              <a:rPr lang="nl-NL"/>
              <a:t>Publiceren plannen </a:t>
            </a:r>
          </a:p>
        </p:txBody>
      </p:sp>
      <p:sp>
        <p:nvSpPr>
          <p:cNvPr id="3" name="Tijdelijke aanduiding voor tekst 2">
            <a:extLst>
              <a:ext uri="{FF2B5EF4-FFF2-40B4-BE49-F238E27FC236}">
                <a16:creationId xmlns:a16="http://schemas.microsoft.com/office/drawing/2014/main" id="{72705825-E9B3-0F73-88DD-04ECE962784A}"/>
              </a:ext>
            </a:extLst>
          </p:cNvPr>
          <p:cNvSpPr>
            <a:spLocks noGrp="1"/>
          </p:cNvSpPr>
          <p:nvPr>
            <p:ph type="body" idx="1"/>
          </p:nvPr>
        </p:nvSpPr>
        <p:spPr>
          <a:xfrm>
            <a:off x="607533" y="1893709"/>
            <a:ext cx="4791782" cy="3189920"/>
          </a:xfrm>
        </p:spPr>
        <p:txBody>
          <a:bodyPr>
            <a:normAutofit/>
          </a:bodyPr>
          <a:lstStyle/>
          <a:p>
            <a:r>
              <a:rPr lang="nl-NL" sz="2400" b="1"/>
              <a:t>Handig om te weten</a:t>
            </a:r>
            <a:br>
              <a:rPr lang="nl-NL" sz="1800"/>
            </a:br>
            <a:br>
              <a:rPr lang="en-US" sz="1800" b="1"/>
            </a:br>
            <a:r>
              <a:rPr lang="en-US" sz="1800" b="1"/>
              <a:t>Annoteren - </a:t>
            </a:r>
            <a:r>
              <a:rPr lang="en-US" sz="1800" err="1"/>
              <a:t>Overheden</a:t>
            </a:r>
            <a:r>
              <a:rPr lang="en-US" sz="1800"/>
              <a:t> </a:t>
            </a:r>
            <a:r>
              <a:rPr lang="en-US" sz="1800" err="1"/>
              <a:t>voegen</a:t>
            </a:r>
            <a:r>
              <a:rPr lang="en-US" sz="1800"/>
              <a:t> </a:t>
            </a:r>
            <a:r>
              <a:rPr lang="en-US" sz="1800" err="1"/>
              <a:t>kenmerken</a:t>
            </a:r>
            <a:r>
              <a:rPr lang="en-US" sz="1800"/>
              <a:t> toe </a:t>
            </a:r>
            <a:r>
              <a:rPr lang="en-US" sz="1800" err="1"/>
              <a:t>aan</a:t>
            </a:r>
            <a:r>
              <a:rPr lang="en-US" sz="1800"/>
              <a:t> </a:t>
            </a:r>
            <a:r>
              <a:rPr lang="en-US" sz="1800" err="1"/>
              <a:t>hun</a:t>
            </a:r>
            <a:r>
              <a:rPr lang="en-US" sz="1800"/>
              <a:t> regels </a:t>
            </a:r>
            <a:r>
              <a:rPr lang="en-US" sz="1800" err="1"/>
              <a:t>zodat</a:t>
            </a:r>
            <a:r>
              <a:rPr lang="en-US" sz="1800"/>
              <a:t> </a:t>
            </a:r>
            <a:r>
              <a:rPr lang="en-US" sz="1800" err="1"/>
              <a:t>deze</a:t>
            </a:r>
            <a:r>
              <a:rPr lang="en-US" sz="1800"/>
              <a:t> </a:t>
            </a:r>
            <a:r>
              <a:rPr lang="en-US" sz="1800" err="1"/>
              <a:t>zichtbaar</a:t>
            </a:r>
            <a:r>
              <a:rPr lang="en-US" sz="1800"/>
              <a:t> </a:t>
            </a:r>
            <a:r>
              <a:rPr lang="en-US" sz="1800" err="1"/>
              <a:t>zijn</a:t>
            </a:r>
            <a:r>
              <a:rPr lang="en-US" sz="1800"/>
              <a:t> in </a:t>
            </a:r>
            <a:r>
              <a:rPr lang="en-US" sz="1800" err="1"/>
              <a:t>omgevingsdocumenten</a:t>
            </a:r>
            <a:r>
              <a:rPr lang="en-US" sz="1800"/>
              <a:t> op Regels op de </a:t>
            </a:r>
            <a:r>
              <a:rPr lang="en-US" sz="1800" err="1"/>
              <a:t>kaart</a:t>
            </a:r>
            <a:r>
              <a:rPr lang="en-US" sz="1800"/>
              <a:t>.</a:t>
            </a:r>
          </a:p>
        </p:txBody>
      </p:sp>
      <p:pic>
        <p:nvPicPr>
          <p:cNvPr id="4" name="Picture 2" descr="Kaart van Zuid-Holland met oranje gemarkeerde stiltegebieden, bedoeld om geluidsregels en omgevingsverordeningen te tonen. Legenda en filteropties aan linkerzijde, met geselecteerde kenmerken en schakelaars voor stiltegebieden zichtbaar, en rechts een overzicht van regels en toepassingsgebieden.">
            <a:extLst>
              <a:ext uri="{FF2B5EF4-FFF2-40B4-BE49-F238E27FC236}">
                <a16:creationId xmlns:a16="http://schemas.microsoft.com/office/drawing/2014/main" id="{3530632F-1A63-D3B8-C4D0-B41D7D2C3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641" b="2"/>
          <a:stretch>
            <a:fillRect/>
          </a:stretch>
        </p:blipFill>
        <p:spPr bwMode="auto">
          <a:xfrm>
            <a:off x="5695643" y="2282896"/>
            <a:ext cx="6172200" cy="3850683"/>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13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F7E0E-5AE4-6AD4-7E80-93EA18CC28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56E402-63E1-38DA-F712-61E2CE578A37}"/>
              </a:ext>
            </a:extLst>
          </p:cNvPr>
          <p:cNvSpPr>
            <a:spLocks noGrp="1"/>
          </p:cNvSpPr>
          <p:nvPr>
            <p:ph type="title"/>
          </p:nvPr>
        </p:nvSpPr>
        <p:spPr/>
        <p:txBody>
          <a:bodyPr>
            <a:normAutofit fontScale="90000"/>
          </a:bodyPr>
          <a:lstStyle/>
          <a:p>
            <a:r>
              <a:rPr lang="nl-NL"/>
              <a:t>Publiceren plannen</a:t>
            </a:r>
          </a:p>
        </p:txBody>
      </p:sp>
      <p:sp>
        <p:nvSpPr>
          <p:cNvPr id="3" name="Tijdelijke aanduiding voor tekst 2">
            <a:extLst>
              <a:ext uri="{FF2B5EF4-FFF2-40B4-BE49-F238E27FC236}">
                <a16:creationId xmlns:a16="http://schemas.microsoft.com/office/drawing/2014/main" id="{6E35EF7C-CA81-CF00-9A36-F24DC06767E2}"/>
              </a:ext>
            </a:extLst>
          </p:cNvPr>
          <p:cNvSpPr>
            <a:spLocks noGrp="1"/>
          </p:cNvSpPr>
          <p:nvPr>
            <p:ph type="body" idx="1"/>
          </p:nvPr>
        </p:nvSpPr>
        <p:spPr>
          <a:xfrm>
            <a:off x="607533" y="1893709"/>
            <a:ext cx="4791782" cy="3189920"/>
          </a:xfrm>
        </p:spPr>
        <p:txBody>
          <a:bodyPr>
            <a:normAutofit/>
          </a:bodyPr>
          <a:lstStyle/>
          <a:p>
            <a:r>
              <a:rPr lang="nl-NL" sz="2400" b="1" dirty="0"/>
              <a:t>Handig om te weten</a:t>
            </a:r>
            <a:endParaRPr lang="nl-NL" sz="1800" dirty="0"/>
          </a:p>
          <a:p>
            <a:br>
              <a:rPr lang="nl-NL" sz="1800" b="1" dirty="0"/>
            </a:br>
            <a:r>
              <a:rPr lang="nl-NL" sz="1800" b="1" dirty="0"/>
              <a:t>Omgevingsplan - </a:t>
            </a:r>
            <a:r>
              <a:rPr lang="nl-NL" sz="1800" dirty="0"/>
              <a:t>gemeenten maken nu regels voor het omgevingsplan.</a:t>
            </a:r>
          </a:p>
          <a:p>
            <a:r>
              <a:rPr lang="nl-NL" sz="1800" dirty="0"/>
              <a:t>Bij start Omgevingswet bevatte omgevingsplan regels </a:t>
            </a:r>
            <a:r>
              <a:rPr lang="nl-NL" sz="1800" b="1" dirty="0"/>
              <a:t>bruidsschat</a:t>
            </a:r>
            <a:r>
              <a:rPr lang="nl-NL" sz="1800" dirty="0"/>
              <a:t>: de regels die van het Rijk naar gemeenten zijn verhuisd. </a:t>
            </a:r>
          </a:p>
          <a:p>
            <a:r>
              <a:rPr lang="nl-NL" sz="1800" dirty="0"/>
              <a:t>Juridisch ook onderdeel van omgevingsplan: nog geldende </a:t>
            </a:r>
            <a:r>
              <a:rPr lang="nl-NL" sz="1800" b="1" dirty="0"/>
              <a:t>bestemmingsplannen</a:t>
            </a:r>
            <a:r>
              <a:rPr lang="nl-NL" sz="1800" dirty="0"/>
              <a:t>.</a:t>
            </a:r>
          </a:p>
        </p:txBody>
      </p:sp>
      <p:pic>
        <p:nvPicPr>
          <p:cNvPr id="5" name="Picture 2" descr="Diagram toont overgang van oude naar nieuwe omgevingsplannen met drie gekleurde blokken: oranje voor Bruidsschat, geel voor Bestemmingsplannen, blauw voor Omgevingsplan (nieuwe stijl) en groen voor Plaatselijke verordeningen. Pijlen geven transitie aan, waarbij Bruidsschat en Bestemmingsplannen onderdeel zijn van het omgevingsplan nieuwe stijl en samen het omgvingsplan tijdelijk deel van rechstwege vormen. Terwijl plaatselijke verordeningen geen onderdeel zijn van het omgevingsplan van rechtswege, maar wel opgenomen moeten worden in het omgevingsplan nieuwe stijl.&#10;">
            <a:extLst>
              <a:ext uri="{FF2B5EF4-FFF2-40B4-BE49-F238E27FC236}">
                <a16:creationId xmlns:a16="http://schemas.microsoft.com/office/drawing/2014/main" id="{8259F80A-E8A4-7A86-1D68-08D60D090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725" y="2225887"/>
            <a:ext cx="5603415" cy="285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630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6B7A1-F759-2312-119F-FDD57AE3D9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F1EF84-1FA4-ED49-092B-86586F94E077}"/>
              </a:ext>
            </a:extLst>
          </p:cNvPr>
          <p:cNvSpPr>
            <a:spLocks noGrp="1"/>
          </p:cNvSpPr>
          <p:nvPr>
            <p:ph type="title"/>
          </p:nvPr>
        </p:nvSpPr>
        <p:spPr/>
        <p:txBody>
          <a:bodyPr>
            <a:normAutofit fontScale="90000"/>
          </a:bodyPr>
          <a:lstStyle/>
          <a:p>
            <a:r>
              <a:rPr lang="nl-NL"/>
              <a:t>Publiceren plannen</a:t>
            </a:r>
          </a:p>
        </p:txBody>
      </p:sp>
      <p:sp>
        <p:nvSpPr>
          <p:cNvPr id="3" name="Tijdelijke aanduiding voor tekst 2">
            <a:extLst>
              <a:ext uri="{FF2B5EF4-FFF2-40B4-BE49-F238E27FC236}">
                <a16:creationId xmlns:a16="http://schemas.microsoft.com/office/drawing/2014/main" id="{66297C66-4411-3B1E-2780-C0562052DEF9}"/>
              </a:ext>
            </a:extLst>
          </p:cNvPr>
          <p:cNvSpPr>
            <a:spLocks noGrp="1"/>
          </p:cNvSpPr>
          <p:nvPr>
            <p:ph type="body" idx="1"/>
          </p:nvPr>
        </p:nvSpPr>
        <p:spPr>
          <a:xfrm>
            <a:off x="607533" y="1893709"/>
            <a:ext cx="4791782" cy="3189920"/>
          </a:xfrm>
        </p:spPr>
        <p:txBody>
          <a:bodyPr>
            <a:normAutofit/>
          </a:bodyPr>
          <a:lstStyle/>
          <a:p>
            <a:r>
              <a:rPr lang="nl-NL" sz="2400" b="1"/>
              <a:t>Handig om te weten</a:t>
            </a:r>
            <a:endParaRPr lang="nl-NL" sz="1800"/>
          </a:p>
          <a:p>
            <a:br>
              <a:rPr lang="nl-NL" sz="1800" b="1"/>
            </a:br>
            <a:r>
              <a:rPr lang="nl-NL" sz="1800" b="1"/>
              <a:t>Omgevingsplan - </a:t>
            </a:r>
            <a:r>
              <a:rPr lang="nl-NL" sz="1800"/>
              <a:t>gemeenten maken nu regels voor het omgevingsplan</a:t>
            </a:r>
          </a:p>
          <a:p>
            <a:r>
              <a:rPr lang="nl-NL" sz="1800"/>
              <a:t>Bij start Omgevingswet bevatte omgevingsplan regels </a:t>
            </a:r>
            <a:r>
              <a:rPr lang="nl-NL" sz="1800" b="1"/>
              <a:t>bruidsschat</a:t>
            </a:r>
            <a:r>
              <a:rPr lang="nl-NL" sz="1800"/>
              <a:t>: de regels die van het Rijk naar gemeenten zijn verhuisd. </a:t>
            </a:r>
          </a:p>
          <a:p>
            <a:r>
              <a:rPr lang="nl-NL" sz="1800"/>
              <a:t>Juridisch ook onderdeel van omgevingsplan: nog geldende </a:t>
            </a:r>
            <a:r>
              <a:rPr lang="nl-NL" sz="1800" b="1"/>
              <a:t>bestemmingsplannen</a:t>
            </a:r>
            <a:r>
              <a:rPr lang="nl-NL" sz="1800"/>
              <a:t>.</a:t>
            </a:r>
          </a:p>
        </p:txBody>
      </p:sp>
      <p:pic>
        <p:nvPicPr>
          <p:cNvPr id="6" name="Afbeelding 5" descr="Interactieve kaart in Regels op de kaart met locatie Oude Engelenseweg 1, 5222AA 's-Hertogenbosch, weergegeven nabij water en industriegebied. Linkerzijde bevat lijst met gemeentelijke omgevingsplannen en vergunningen, waarbij actuele status en datums zoals &quot;Ontwerp&quot; en &quot;Vastgesteld&quot; worden vermeld.">
            <a:extLst>
              <a:ext uri="{FF2B5EF4-FFF2-40B4-BE49-F238E27FC236}">
                <a16:creationId xmlns:a16="http://schemas.microsoft.com/office/drawing/2014/main" id="{2614420D-BBB4-FE94-4415-3090A4104A0C}"/>
              </a:ext>
            </a:extLst>
          </p:cNvPr>
          <p:cNvPicPr>
            <a:picLocks noChangeAspect="1"/>
          </p:cNvPicPr>
          <p:nvPr/>
        </p:nvPicPr>
        <p:blipFill>
          <a:blip r:embed="rId3"/>
          <a:srcRect t="845" r="563" b="319"/>
          <a:stretch>
            <a:fillRect/>
          </a:stretch>
        </p:blipFill>
        <p:spPr>
          <a:xfrm>
            <a:off x="6571321" y="822959"/>
            <a:ext cx="5302366" cy="5240007"/>
          </a:xfrm>
          <a:prstGeom prst="rect">
            <a:avLst/>
          </a:prstGeom>
          <a:ln>
            <a:solidFill>
              <a:schemeClr val="bg1">
                <a:lumMod val="95000"/>
              </a:schemeClr>
            </a:solidFill>
          </a:ln>
          <a:effectLst/>
        </p:spPr>
      </p:pic>
    </p:spTree>
    <p:extLst>
      <p:ext uri="{BB962C8B-B14F-4D97-AF65-F5344CB8AC3E}">
        <p14:creationId xmlns:p14="http://schemas.microsoft.com/office/powerpoint/2010/main" val="406703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91D62-8630-8AB0-2D82-42FEDCDC2921}"/>
              </a:ext>
            </a:extLst>
          </p:cNvPr>
          <p:cNvSpPr>
            <a:spLocks noGrp="1"/>
          </p:cNvSpPr>
          <p:nvPr>
            <p:ph type="title"/>
          </p:nvPr>
        </p:nvSpPr>
        <p:spPr/>
        <p:txBody>
          <a:bodyPr>
            <a:normAutofit fontScale="90000"/>
          </a:bodyPr>
          <a:lstStyle/>
          <a:p>
            <a:r>
              <a:rPr lang="nl-NL" dirty="0"/>
              <a:t>Toepasbare regels maken </a:t>
            </a:r>
          </a:p>
        </p:txBody>
      </p:sp>
      <p:sp>
        <p:nvSpPr>
          <p:cNvPr id="4" name="Tijdelijke aanduiding voor tekst 2">
            <a:extLst>
              <a:ext uri="{FF2B5EF4-FFF2-40B4-BE49-F238E27FC236}">
                <a16:creationId xmlns:a16="http://schemas.microsoft.com/office/drawing/2014/main" id="{DA592FEF-67FD-5BE4-8B9B-6D4ECFA008CE}"/>
              </a:ext>
            </a:extLst>
          </p:cNvPr>
          <p:cNvSpPr txBox="1">
            <a:spLocks/>
          </p:cNvSpPr>
          <p:nvPr/>
        </p:nvSpPr>
        <p:spPr>
          <a:xfrm>
            <a:off x="607533" y="1893709"/>
            <a:ext cx="1669040" cy="738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a:t>Proces</a:t>
            </a:r>
            <a:endParaRPr lang="nl-NL" b="1"/>
          </a:p>
        </p:txBody>
      </p:sp>
      <p:grpSp>
        <p:nvGrpSpPr>
          <p:cNvPr id="3" name="Groep 2" descr="Illustratie van 3 monitors die verbonden zijn door 3 pijlen. Deze geven het proces weer van het aanleveren van toepasbare regels: van regelbeheersysteem van de lokale overheden naar de RTR naar het Omgevingsloket">
            <a:extLst>
              <a:ext uri="{FF2B5EF4-FFF2-40B4-BE49-F238E27FC236}">
                <a16:creationId xmlns:a16="http://schemas.microsoft.com/office/drawing/2014/main" id="{7F1886E1-83A7-57DA-1A10-33D71A35145A}"/>
              </a:ext>
            </a:extLst>
          </p:cNvPr>
          <p:cNvGrpSpPr/>
          <p:nvPr/>
        </p:nvGrpSpPr>
        <p:grpSpPr>
          <a:xfrm>
            <a:off x="607533" y="2493776"/>
            <a:ext cx="10867372" cy="2533751"/>
            <a:chOff x="607533" y="2493776"/>
            <a:chExt cx="10867372" cy="2533751"/>
          </a:xfrm>
        </p:grpSpPr>
        <p:grpSp>
          <p:nvGrpSpPr>
            <p:cNvPr id="9" name="Groep 8">
              <a:extLst>
                <a:ext uri="{FF2B5EF4-FFF2-40B4-BE49-F238E27FC236}">
                  <a16:creationId xmlns:a16="http://schemas.microsoft.com/office/drawing/2014/main" id="{04D7490A-D30B-0CA7-42A3-182025226B10}"/>
                </a:ext>
              </a:extLst>
            </p:cNvPr>
            <p:cNvGrpSpPr/>
            <p:nvPr/>
          </p:nvGrpSpPr>
          <p:grpSpPr>
            <a:xfrm>
              <a:off x="5395894" y="3371547"/>
              <a:ext cx="2097610" cy="1598527"/>
              <a:chOff x="4583053" y="2946996"/>
              <a:chExt cx="2097610" cy="1598527"/>
            </a:xfrm>
          </p:grpSpPr>
          <p:sp>
            <p:nvSpPr>
              <p:cNvPr id="10" name="Rechthoek 9">
                <a:extLst>
                  <a:ext uri="{FF2B5EF4-FFF2-40B4-BE49-F238E27FC236}">
                    <a16:creationId xmlns:a16="http://schemas.microsoft.com/office/drawing/2014/main" id="{F013AB03-1404-1E06-CB7E-B723CB161F87}"/>
                  </a:ext>
                </a:extLst>
              </p:cNvPr>
              <p:cNvSpPr/>
              <p:nvPr/>
            </p:nvSpPr>
            <p:spPr>
              <a:xfrm>
                <a:off x="4716780" y="3055620"/>
                <a:ext cx="1844040" cy="1152303"/>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0C707345-2271-8CF0-48F7-B68DC556332C}"/>
                  </a:ext>
                </a:extLst>
              </p:cNvPr>
              <p:cNvPicPr>
                <a:picLocks noChangeAspect="1"/>
              </p:cNvPicPr>
              <p:nvPr/>
            </p:nvPicPr>
            <p:blipFill>
              <a:blip r:embed="rId3">
                <a:extLst>
                  <a:ext uri="{28A0092B-C50C-407E-A947-70E740481C1C}">
                    <a14:useLocalDpi xmlns:a14="http://schemas.microsoft.com/office/drawing/2010/main" val="0"/>
                  </a:ext>
                </a:extLst>
              </a:blip>
              <a:srcRect l="23798" t="17254" r="22437" b="17189"/>
              <a:stretch>
                <a:fillRect/>
              </a:stretch>
            </p:blipFill>
            <p:spPr>
              <a:xfrm>
                <a:off x="4583053" y="2946996"/>
                <a:ext cx="2097610" cy="1598527"/>
              </a:xfrm>
              <a:prstGeom prst="rect">
                <a:avLst/>
              </a:prstGeom>
            </p:spPr>
          </p:pic>
          <p:sp>
            <p:nvSpPr>
              <p:cNvPr id="12" name="Tekstvak 11">
                <a:extLst>
                  <a:ext uri="{FF2B5EF4-FFF2-40B4-BE49-F238E27FC236}">
                    <a16:creationId xmlns:a16="http://schemas.microsoft.com/office/drawing/2014/main" id="{C76CF91B-58A6-C8AF-A422-6F1A40C84ABA}"/>
                  </a:ext>
                </a:extLst>
              </p:cNvPr>
              <p:cNvSpPr txBox="1"/>
              <p:nvPr/>
            </p:nvSpPr>
            <p:spPr>
              <a:xfrm>
                <a:off x="5006980" y="3378431"/>
                <a:ext cx="1249756" cy="584775"/>
              </a:xfrm>
              <a:prstGeom prst="rect">
                <a:avLst/>
              </a:prstGeom>
              <a:noFill/>
            </p:spPr>
            <p:txBody>
              <a:bodyPr wrap="square">
                <a:spAutoFit/>
              </a:bodyPr>
              <a:lstStyle/>
              <a:p>
                <a:pPr algn="ctr"/>
                <a:r>
                  <a:rPr lang="nl-NL" sz="3200" b="1">
                    <a:solidFill>
                      <a:schemeClr val="bg2">
                        <a:lumMod val="25000"/>
                      </a:schemeClr>
                    </a:solidFill>
                    <a:latin typeface="Asap"/>
                  </a:rPr>
                  <a:t>RTR</a:t>
                </a:r>
                <a:endParaRPr lang="nl-NL" sz="2400">
                  <a:solidFill>
                    <a:schemeClr val="bg2">
                      <a:lumMod val="25000"/>
                    </a:schemeClr>
                  </a:solidFill>
                </a:endParaRPr>
              </a:p>
            </p:txBody>
          </p:sp>
        </p:grpSp>
        <p:grpSp>
          <p:nvGrpSpPr>
            <p:cNvPr id="13" name="Groep 12">
              <a:extLst>
                <a:ext uri="{FF2B5EF4-FFF2-40B4-BE49-F238E27FC236}">
                  <a16:creationId xmlns:a16="http://schemas.microsoft.com/office/drawing/2014/main" id="{51469DB0-F02B-7E3F-9E80-9A8B47DF8B7B}"/>
                </a:ext>
              </a:extLst>
            </p:cNvPr>
            <p:cNvGrpSpPr/>
            <p:nvPr/>
          </p:nvGrpSpPr>
          <p:grpSpPr>
            <a:xfrm>
              <a:off x="9036516" y="3429000"/>
              <a:ext cx="2438389" cy="1598527"/>
              <a:chOff x="4770216" y="2946996"/>
              <a:chExt cx="2438389" cy="1598527"/>
            </a:xfrm>
          </p:grpSpPr>
          <p:pic>
            <p:nvPicPr>
              <p:cNvPr id="14" name="Afbeelding 13">
                <a:extLst>
                  <a:ext uri="{FF2B5EF4-FFF2-40B4-BE49-F238E27FC236}">
                    <a16:creationId xmlns:a16="http://schemas.microsoft.com/office/drawing/2014/main" id="{2DC1FD7B-ABAA-524B-9431-6492E93D28F9}"/>
                  </a:ext>
                </a:extLst>
              </p:cNvPr>
              <p:cNvPicPr>
                <a:picLocks noChangeAspect="1"/>
              </p:cNvPicPr>
              <p:nvPr/>
            </p:nvPicPr>
            <p:blipFill>
              <a:blip r:embed="rId4">
                <a:extLst>
                  <a:ext uri="{28A0092B-C50C-407E-A947-70E740481C1C}">
                    <a14:useLocalDpi xmlns:a14="http://schemas.microsoft.com/office/drawing/2010/main" val="0"/>
                  </a:ext>
                </a:extLst>
              </a:blip>
              <a:srcRect l="23861" t="17223" r="22940" b="17221"/>
              <a:stretch>
                <a:fillRect/>
              </a:stretch>
            </p:blipFill>
            <p:spPr>
              <a:xfrm>
                <a:off x="4770216" y="2946996"/>
                <a:ext cx="2075534" cy="1598527"/>
              </a:xfrm>
              <a:prstGeom prst="rect">
                <a:avLst/>
              </a:prstGeom>
            </p:spPr>
          </p:pic>
          <p:sp>
            <p:nvSpPr>
              <p:cNvPr id="15" name="Tekstvak 14">
                <a:extLst>
                  <a:ext uri="{FF2B5EF4-FFF2-40B4-BE49-F238E27FC236}">
                    <a16:creationId xmlns:a16="http://schemas.microsoft.com/office/drawing/2014/main" id="{67D985E0-7A0B-9814-CD92-D9C3AEAE2761}"/>
                  </a:ext>
                </a:extLst>
              </p:cNvPr>
              <p:cNvSpPr txBox="1"/>
              <p:nvPr/>
            </p:nvSpPr>
            <p:spPr>
              <a:xfrm>
                <a:off x="4984378" y="3789804"/>
                <a:ext cx="2224227" cy="369332"/>
              </a:xfrm>
              <a:prstGeom prst="rect">
                <a:avLst/>
              </a:prstGeom>
              <a:noFill/>
            </p:spPr>
            <p:txBody>
              <a:bodyPr wrap="square">
                <a:spAutoFit/>
              </a:bodyPr>
              <a:lstStyle/>
              <a:p>
                <a:r>
                  <a:rPr kumimoji="0" lang="nl-NL" b="1" i="0" u="none" strike="noStrike" kern="1200" cap="none" spc="0" normalizeH="0" baseline="0" noProof="0">
                    <a:ln>
                      <a:noFill/>
                    </a:ln>
                    <a:solidFill>
                      <a:srgbClr val="E8E8E8">
                        <a:lumMod val="25000"/>
                      </a:srgbClr>
                    </a:solidFill>
                    <a:effectLst/>
                    <a:uLnTx/>
                    <a:uFillTx/>
                    <a:latin typeface="Asap"/>
                    <a:ea typeface="+mn-ea"/>
                    <a:cs typeface="+mn-cs"/>
                  </a:rPr>
                  <a:t>Omgevingsloket</a:t>
                </a:r>
                <a:endParaRPr lang="nl-NL" sz="1400"/>
              </a:p>
            </p:txBody>
          </p:sp>
        </p:grpSp>
        <p:sp>
          <p:nvSpPr>
            <p:cNvPr id="16" name="Rechthoek: afgeronde hoeken 15">
              <a:extLst>
                <a:ext uri="{FF2B5EF4-FFF2-40B4-BE49-F238E27FC236}">
                  <a16:creationId xmlns:a16="http://schemas.microsoft.com/office/drawing/2014/main" id="{9C64EA6D-3284-978A-C93E-F1CBF849086B}"/>
                </a:ext>
              </a:extLst>
            </p:cNvPr>
            <p:cNvSpPr/>
            <p:nvPr/>
          </p:nvSpPr>
          <p:spPr>
            <a:xfrm>
              <a:off x="607533" y="2493776"/>
              <a:ext cx="2295923" cy="556365"/>
            </a:xfrm>
            <a:prstGeom prst="roundRect">
              <a:avLst/>
            </a:prstGeom>
            <a:solidFill>
              <a:srgbClr val="E9F2DA"/>
            </a:solidFill>
            <a:ln w="22225">
              <a:solidFill>
                <a:schemeClr val="bg1">
                  <a:lumMod val="95000"/>
                </a:schemeClr>
              </a:solidFill>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1400" b="1" dirty="0">
                  <a:solidFill>
                    <a:schemeClr val="bg2">
                      <a:lumMod val="25000"/>
                    </a:schemeClr>
                  </a:solidFill>
                  <a:latin typeface="+mj-lt"/>
                </a:rPr>
                <a:t>Standaard</a:t>
              </a:r>
              <a:br>
                <a:rPr lang="nl-NL" sz="1400" b="1" dirty="0">
                  <a:solidFill>
                    <a:schemeClr val="bg2">
                      <a:lumMod val="25000"/>
                    </a:schemeClr>
                  </a:solidFill>
                  <a:latin typeface="+mj-lt"/>
                </a:rPr>
              </a:br>
              <a:r>
                <a:rPr lang="nl-NL" sz="1400" b="1" dirty="0">
                  <a:solidFill>
                    <a:schemeClr val="bg2">
                      <a:lumMod val="25000"/>
                    </a:schemeClr>
                  </a:solidFill>
                  <a:latin typeface="+mj-lt"/>
                </a:rPr>
                <a:t>toepasbare regels (STTR)</a:t>
              </a:r>
            </a:p>
          </p:txBody>
        </p:sp>
        <p:sp>
          <p:nvSpPr>
            <p:cNvPr id="18" name="Pijl: punthaak 17">
              <a:extLst>
                <a:ext uri="{FF2B5EF4-FFF2-40B4-BE49-F238E27FC236}">
                  <a16:creationId xmlns:a16="http://schemas.microsoft.com/office/drawing/2014/main" id="{AD207373-B6D5-D0F2-20BA-F269150D1A9E}"/>
                </a:ext>
                <a:ext uri="{C183D7F6-B498-43B3-948B-1728B52AA6E4}">
                  <adec:decorative xmlns:adec="http://schemas.microsoft.com/office/drawing/2017/decorative" val="1"/>
                </a:ext>
              </a:extLst>
            </p:cNvPr>
            <p:cNvSpPr/>
            <p:nvPr/>
          </p:nvSpPr>
          <p:spPr>
            <a:xfrm>
              <a:off x="749168" y="3647174"/>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punthaak 18">
              <a:extLst>
                <a:ext uri="{FF2B5EF4-FFF2-40B4-BE49-F238E27FC236}">
                  <a16:creationId xmlns:a16="http://schemas.microsoft.com/office/drawing/2014/main" id="{C519503E-E251-7389-E052-DB97DF62152B}"/>
                </a:ext>
                <a:ext uri="{C183D7F6-B498-43B3-948B-1728B52AA6E4}">
                  <adec:decorative xmlns:adec="http://schemas.microsoft.com/office/drawing/2017/decorative" val="1"/>
                </a:ext>
              </a:extLst>
            </p:cNvPr>
            <p:cNvSpPr/>
            <p:nvPr/>
          </p:nvSpPr>
          <p:spPr>
            <a:xfrm>
              <a:off x="4358446" y="3621728"/>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punthaak 19">
              <a:extLst>
                <a:ext uri="{FF2B5EF4-FFF2-40B4-BE49-F238E27FC236}">
                  <a16:creationId xmlns:a16="http://schemas.microsoft.com/office/drawing/2014/main" id="{640BF7D4-D8A8-3D78-1984-60D648385A15}"/>
                </a:ext>
                <a:ext uri="{C183D7F6-B498-43B3-948B-1728B52AA6E4}">
                  <adec:decorative xmlns:adec="http://schemas.microsoft.com/office/drawing/2017/decorative" val="1"/>
                </a:ext>
              </a:extLst>
            </p:cNvPr>
            <p:cNvSpPr/>
            <p:nvPr/>
          </p:nvSpPr>
          <p:spPr>
            <a:xfrm>
              <a:off x="7967724" y="3615386"/>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nvGrpSpPr>
            <p:cNvPr id="27" name="Groep 26">
              <a:extLst>
                <a:ext uri="{FF2B5EF4-FFF2-40B4-BE49-F238E27FC236}">
                  <a16:creationId xmlns:a16="http://schemas.microsoft.com/office/drawing/2014/main" id="{E287D38F-3E45-7D43-B3A8-B5259A7EDC1A}"/>
                </a:ext>
              </a:extLst>
            </p:cNvPr>
            <p:cNvGrpSpPr/>
            <p:nvPr/>
          </p:nvGrpSpPr>
          <p:grpSpPr>
            <a:xfrm>
              <a:off x="1719211" y="3371547"/>
              <a:ext cx="2133671" cy="1598527"/>
              <a:chOff x="3181350" y="4268873"/>
              <a:chExt cx="2133671" cy="1598527"/>
            </a:xfrm>
          </p:grpSpPr>
          <p:pic>
            <p:nvPicPr>
              <p:cNvPr id="28" name="Afbeelding 27">
                <a:extLst>
                  <a:ext uri="{FF2B5EF4-FFF2-40B4-BE49-F238E27FC236}">
                    <a16:creationId xmlns:a16="http://schemas.microsoft.com/office/drawing/2014/main" id="{2678188F-0F99-E4E3-0AE6-0208FB48DCF0}"/>
                  </a:ext>
                </a:extLst>
              </p:cNvPr>
              <p:cNvPicPr>
                <a:picLocks noChangeAspect="1"/>
              </p:cNvPicPr>
              <p:nvPr/>
            </p:nvPicPr>
            <p:blipFill>
              <a:blip r:embed="rId5">
                <a:extLst>
                  <a:ext uri="{28A0092B-C50C-407E-A947-70E740481C1C}">
                    <a14:useLocalDpi xmlns:a14="http://schemas.microsoft.com/office/drawing/2010/main" val="0"/>
                  </a:ext>
                </a:extLst>
              </a:blip>
              <a:srcRect l="22151" t="17223" r="23166" b="17221"/>
              <a:stretch>
                <a:fillRect/>
              </a:stretch>
            </p:blipFill>
            <p:spPr>
              <a:xfrm>
                <a:off x="3181350" y="4268873"/>
                <a:ext cx="2133461" cy="1598527"/>
              </a:xfrm>
              <a:prstGeom prst="rect">
                <a:avLst/>
              </a:prstGeom>
            </p:spPr>
          </p:pic>
          <p:sp>
            <p:nvSpPr>
              <p:cNvPr id="30" name="Tekstvak 29">
                <a:extLst>
                  <a:ext uri="{FF2B5EF4-FFF2-40B4-BE49-F238E27FC236}">
                    <a16:creationId xmlns:a16="http://schemas.microsoft.com/office/drawing/2014/main" id="{95EA95A3-73A5-52BC-0287-B5D57989812B}"/>
                  </a:ext>
                </a:extLst>
              </p:cNvPr>
              <p:cNvSpPr txBox="1"/>
              <p:nvPr/>
            </p:nvSpPr>
            <p:spPr>
              <a:xfrm>
                <a:off x="3310571" y="5029574"/>
                <a:ext cx="2004450" cy="400110"/>
              </a:xfrm>
              <a:prstGeom prst="rect">
                <a:avLst/>
              </a:prstGeom>
              <a:noFill/>
            </p:spPr>
            <p:txBody>
              <a:bodyPr wrap="square">
                <a:spAutoFit/>
              </a:bodyPr>
              <a:lstStyle/>
              <a:p>
                <a:pPr algn="ctr"/>
                <a:r>
                  <a:rPr lang="nl-NL" sz="2000" b="1">
                    <a:solidFill>
                      <a:schemeClr val="bg2">
                        <a:lumMod val="25000"/>
                      </a:schemeClr>
                    </a:solidFill>
                  </a:rPr>
                  <a:t>REGELBEHEER</a:t>
                </a:r>
                <a:endParaRPr lang="nl-NL" sz="2400" b="1">
                  <a:solidFill>
                    <a:schemeClr val="bg2">
                      <a:lumMod val="25000"/>
                    </a:schemeClr>
                  </a:solidFill>
                </a:endParaRPr>
              </a:p>
            </p:txBody>
          </p:sp>
        </p:grpSp>
        <p:pic>
          <p:nvPicPr>
            <p:cNvPr id="31" name="Afbeelding 30">
              <a:extLst>
                <a:ext uri="{FF2B5EF4-FFF2-40B4-BE49-F238E27FC236}">
                  <a16:creationId xmlns:a16="http://schemas.microsoft.com/office/drawing/2014/main" id="{31F7740E-7E22-C407-CF15-EEE1DC480DD4}"/>
                </a:ext>
              </a:extLst>
            </p:cNvPr>
            <p:cNvPicPr>
              <a:picLocks noChangeAspect="1"/>
            </p:cNvPicPr>
            <p:nvPr/>
          </p:nvPicPr>
          <p:blipFill>
            <a:blip r:embed="rId6">
              <a:grayscl/>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560371" y="3648044"/>
              <a:ext cx="540000" cy="540000"/>
            </a:xfrm>
            <a:prstGeom prst="rect">
              <a:avLst/>
            </a:prstGeom>
          </p:spPr>
        </p:pic>
      </p:grpSp>
      <p:sp>
        <p:nvSpPr>
          <p:cNvPr id="17" name="Tekstvak 16">
            <a:extLst>
              <a:ext uri="{FF2B5EF4-FFF2-40B4-BE49-F238E27FC236}">
                <a16:creationId xmlns:a16="http://schemas.microsoft.com/office/drawing/2014/main" id="{87DD35A6-B469-2D5E-7586-CBFB420E3986}"/>
              </a:ext>
            </a:extLst>
          </p:cNvPr>
          <p:cNvSpPr txBox="1"/>
          <p:nvPr/>
        </p:nvSpPr>
        <p:spPr>
          <a:xfrm>
            <a:off x="551462" y="5212569"/>
            <a:ext cx="2604738" cy="523220"/>
          </a:xfrm>
          <a:prstGeom prst="rect">
            <a:avLst/>
          </a:prstGeom>
          <a:noFill/>
        </p:spPr>
        <p:txBody>
          <a:bodyPr wrap="square">
            <a:spAutoFit/>
          </a:bodyPr>
          <a:lstStyle/>
          <a:p>
            <a:r>
              <a:rPr lang="nl-NL" sz="1400"/>
              <a:t>Toepasbare regels maken </a:t>
            </a:r>
            <a:br>
              <a:rPr lang="nl-NL" sz="1400"/>
            </a:br>
            <a:r>
              <a:rPr lang="nl-NL" sz="1400"/>
              <a:t>in regelbeheersoftware</a:t>
            </a:r>
          </a:p>
        </p:txBody>
      </p:sp>
      <p:sp>
        <p:nvSpPr>
          <p:cNvPr id="21" name="Tekstvak 20">
            <a:extLst>
              <a:ext uri="{FF2B5EF4-FFF2-40B4-BE49-F238E27FC236}">
                <a16:creationId xmlns:a16="http://schemas.microsoft.com/office/drawing/2014/main" id="{A6571677-9C73-1319-AD2A-250240A49768}"/>
              </a:ext>
            </a:extLst>
          </p:cNvPr>
          <p:cNvSpPr txBox="1"/>
          <p:nvPr/>
        </p:nvSpPr>
        <p:spPr>
          <a:xfrm>
            <a:off x="3989823" y="5212569"/>
            <a:ext cx="2744676" cy="523220"/>
          </a:xfrm>
          <a:prstGeom prst="rect">
            <a:avLst/>
          </a:prstGeom>
          <a:noFill/>
        </p:spPr>
        <p:txBody>
          <a:bodyPr wrap="square">
            <a:spAutoFit/>
          </a:bodyPr>
          <a:lstStyle/>
          <a:p>
            <a:r>
              <a:rPr lang="nl-NL" sz="1400"/>
              <a:t>Aanleveren bij Registratie toepasbare regels (RTR)</a:t>
            </a:r>
          </a:p>
        </p:txBody>
      </p:sp>
      <p:sp>
        <p:nvSpPr>
          <p:cNvPr id="22" name="Tekstvak 21">
            <a:extLst>
              <a:ext uri="{FF2B5EF4-FFF2-40B4-BE49-F238E27FC236}">
                <a16:creationId xmlns:a16="http://schemas.microsoft.com/office/drawing/2014/main" id="{82B692B3-55E3-9F7B-23FF-B22B0A6B49DB}"/>
              </a:ext>
            </a:extLst>
          </p:cNvPr>
          <p:cNvSpPr txBox="1"/>
          <p:nvPr/>
        </p:nvSpPr>
        <p:spPr>
          <a:xfrm>
            <a:off x="7568123" y="5212569"/>
            <a:ext cx="4072415" cy="523220"/>
          </a:xfrm>
          <a:prstGeom prst="rect">
            <a:avLst/>
          </a:prstGeom>
          <a:noFill/>
        </p:spPr>
        <p:txBody>
          <a:bodyPr wrap="square">
            <a:spAutoFit/>
          </a:bodyPr>
          <a:lstStyle/>
          <a:p>
            <a:r>
              <a:rPr lang="nl-NL" sz="1400"/>
              <a:t>Doorleveren naar Omgevingsloket: Vergunningcheck, Aanvragen en Maatregelen op maat</a:t>
            </a:r>
          </a:p>
        </p:txBody>
      </p:sp>
    </p:spTree>
    <p:extLst>
      <p:ext uri="{BB962C8B-B14F-4D97-AF65-F5344CB8AC3E}">
        <p14:creationId xmlns:p14="http://schemas.microsoft.com/office/powerpoint/2010/main" val="322924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3D47-80EE-27C6-028F-3E4596F624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5C57350-F722-3C67-AE32-0BF6492008BD}"/>
              </a:ext>
            </a:extLst>
          </p:cNvPr>
          <p:cNvSpPr>
            <a:spLocks noGrp="1"/>
          </p:cNvSpPr>
          <p:nvPr>
            <p:ph type="title"/>
          </p:nvPr>
        </p:nvSpPr>
        <p:spPr/>
        <p:txBody>
          <a:bodyPr>
            <a:normAutofit fontScale="90000"/>
          </a:bodyPr>
          <a:lstStyle/>
          <a:p>
            <a:r>
              <a:rPr lang="nl-NL"/>
              <a:t>Toepasbare regels</a:t>
            </a:r>
          </a:p>
        </p:txBody>
      </p:sp>
      <p:sp>
        <p:nvSpPr>
          <p:cNvPr id="4" name="Tijdelijke aanduiding voor tekst 2">
            <a:extLst>
              <a:ext uri="{FF2B5EF4-FFF2-40B4-BE49-F238E27FC236}">
                <a16:creationId xmlns:a16="http://schemas.microsoft.com/office/drawing/2014/main" id="{BC66FECF-B9D5-1A46-DE54-E856B0D108D2}"/>
              </a:ext>
            </a:extLst>
          </p:cNvPr>
          <p:cNvSpPr txBox="1">
            <a:spLocks/>
          </p:cNvSpPr>
          <p:nvPr/>
        </p:nvSpPr>
        <p:spPr>
          <a:xfrm>
            <a:off x="607532" y="1893708"/>
            <a:ext cx="3964468" cy="22053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a:t>Handig om te weten</a:t>
            </a:r>
            <a:br>
              <a:rPr lang="nl-NL" sz="2400" b="1"/>
            </a:br>
            <a:br>
              <a:rPr lang="nl-NL" sz="1800" b="1"/>
            </a:br>
            <a:r>
              <a:rPr lang="nl-NL" sz="1800" b="1"/>
              <a:t>Werkzaamheden -</a:t>
            </a:r>
            <a:r>
              <a:rPr lang="nl-NL" sz="1800"/>
              <a:t> bij Vergunningcheck en Maatregelen op maat zoeken initiatiefnemers op werkzaamheden</a:t>
            </a:r>
          </a:p>
          <a:p>
            <a:endParaRPr lang="nl-NL" b="1"/>
          </a:p>
        </p:txBody>
      </p:sp>
      <p:pic>
        <p:nvPicPr>
          <p:cNvPr id="3" name="Afbeelding 2" descr="Afbeelding van een online vergunningcheckformulier in het Omgevingsloket met een lijst van verschillende werkzaamheden die geselecteerd kunnen worden voor een vergunningaanvraag. Belangrijke onderdelen zijn een zoekbalk, 293 beschikbare werkzaamheden en selectievakjes voor opties zoals aanbouw, dakkapel plaatsen en nieuw kozijn plaatsen.">
            <a:extLst>
              <a:ext uri="{FF2B5EF4-FFF2-40B4-BE49-F238E27FC236}">
                <a16:creationId xmlns:a16="http://schemas.microsoft.com/office/drawing/2014/main" id="{BFFBE95C-BCED-DB8E-3581-C78A3FB29238}"/>
              </a:ext>
            </a:extLst>
          </p:cNvPr>
          <p:cNvPicPr>
            <a:picLocks noChangeAspect="1"/>
          </p:cNvPicPr>
          <p:nvPr/>
        </p:nvPicPr>
        <p:blipFill>
          <a:blip r:embed="rId3"/>
          <a:srcRect l="-6848" t="-1367" r="-2707" b="-1"/>
          <a:stretch>
            <a:fillRect/>
          </a:stretch>
        </p:blipFill>
        <p:spPr>
          <a:xfrm>
            <a:off x="4582460" y="2099982"/>
            <a:ext cx="3535479" cy="3720662"/>
          </a:xfrm>
          <a:prstGeom prst="rect">
            <a:avLst/>
          </a:prstGeom>
          <a:ln>
            <a:solidFill>
              <a:schemeClr val="bg1">
                <a:lumMod val="95000"/>
              </a:schemeClr>
            </a:solidFill>
          </a:ln>
        </p:spPr>
      </p:pic>
      <p:pic>
        <p:nvPicPr>
          <p:cNvPr id="6" name="Afbeelding 5" descr="Afbeelding van een themapagina in het Omgevingsloket met aanvullende informatie voor plaatsen of vervangen van zonnepanelen en zonneboilers. Pagina bevat overzichtelijke tekstblokken met uitleg over benodigde vergunningen, mogelijke extra werkzaamheden, veelgestelde vragen en een vijfstappenprocedure met groene genummerde cirkels voor locatiekeuze, werkzaamheden, vragen beantwoorden, resultaat bekijken en aanvraag starten.">
            <a:extLst>
              <a:ext uri="{FF2B5EF4-FFF2-40B4-BE49-F238E27FC236}">
                <a16:creationId xmlns:a16="http://schemas.microsoft.com/office/drawing/2014/main" id="{0AA819F4-5536-834A-A568-96B29E11D2E5}"/>
              </a:ext>
            </a:extLst>
          </p:cNvPr>
          <p:cNvPicPr>
            <a:picLocks noChangeAspect="1"/>
          </p:cNvPicPr>
          <p:nvPr/>
        </p:nvPicPr>
        <p:blipFill>
          <a:blip r:embed="rId4"/>
          <a:stretch>
            <a:fillRect/>
          </a:stretch>
        </p:blipFill>
        <p:spPr>
          <a:xfrm>
            <a:off x="8327550" y="2099981"/>
            <a:ext cx="3516467" cy="3720662"/>
          </a:xfrm>
          <a:prstGeom prst="rect">
            <a:avLst/>
          </a:prstGeom>
          <a:ln>
            <a:solidFill>
              <a:schemeClr val="bg1">
                <a:lumMod val="95000"/>
              </a:schemeClr>
            </a:solidFill>
          </a:ln>
        </p:spPr>
      </p:pic>
    </p:spTree>
    <p:extLst>
      <p:ext uri="{BB962C8B-B14F-4D97-AF65-F5344CB8AC3E}">
        <p14:creationId xmlns:p14="http://schemas.microsoft.com/office/powerpoint/2010/main" val="970775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07CB-A2FE-8397-42AF-222897F2CA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C17BFF-695C-E8CE-966A-74DB462530FF}"/>
              </a:ext>
            </a:extLst>
          </p:cNvPr>
          <p:cNvSpPr>
            <a:spLocks noGrp="1"/>
          </p:cNvSpPr>
          <p:nvPr>
            <p:ph type="title"/>
          </p:nvPr>
        </p:nvSpPr>
        <p:spPr/>
        <p:txBody>
          <a:bodyPr>
            <a:normAutofit fontScale="90000"/>
          </a:bodyPr>
          <a:lstStyle/>
          <a:p>
            <a:r>
              <a:rPr lang="nl-NL"/>
              <a:t>Toepasbare regels</a:t>
            </a:r>
          </a:p>
        </p:txBody>
      </p:sp>
      <p:sp>
        <p:nvSpPr>
          <p:cNvPr id="4" name="Tijdelijke aanduiding voor tekst 2">
            <a:extLst>
              <a:ext uri="{FF2B5EF4-FFF2-40B4-BE49-F238E27FC236}">
                <a16:creationId xmlns:a16="http://schemas.microsoft.com/office/drawing/2014/main" id="{307FE106-F702-A34F-6F90-E260FC2517AD}"/>
              </a:ext>
            </a:extLst>
          </p:cNvPr>
          <p:cNvSpPr txBox="1">
            <a:spLocks/>
          </p:cNvSpPr>
          <p:nvPr/>
        </p:nvSpPr>
        <p:spPr>
          <a:xfrm>
            <a:off x="607532" y="1893708"/>
            <a:ext cx="4642420" cy="22053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a:t>Handig om te weten</a:t>
            </a:r>
            <a:br>
              <a:rPr lang="nl-NL" sz="2400" b="1"/>
            </a:br>
            <a:br>
              <a:rPr lang="nl-NL" sz="1800" b="1"/>
            </a:br>
            <a:r>
              <a:rPr lang="nl-NL" sz="1800" b="1"/>
              <a:t>Beheerportaal -</a:t>
            </a:r>
            <a:r>
              <a:rPr lang="nl-NL" sz="1800"/>
              <a:t> via Beheerportaal kunnen overheden toekomstige toepasbare regels bekijken in Omgevingsloket (</a:t>
            </a:r>
            <a:r>
              <a:rPr lang="nl-NL" sz="1800" err="1"/>
              <a:t>staging</a:t>
            </a:r>
            <a:r>
              <a:rPr lang="nl-NL" sz="1800"/>
              <a:t>)</a:t>
            </a:r>
          </a:p>
          <a:p>
            <a:endParaRPr lang="nl-NL" sz="1800"/>
          </a:p>
          <a:p>
            <a:endParaRPr lang="nl-NL" b="1"/>
          </a:p>
        </p:txBody>
      </p:sp>
      <p:pic>
        <p:nvPicPr>
          <p:cNvPr id="5" name="Afbeelding 4" descr="Screenshot van een online aanvraagformulier voor een omgevingsvergunning bouwactiviteit binnen het beheersportaal. Afbeelding toont instructies en invulvelden voor beschrijving werkzaamheden en opties voor verschillende bouwactiviteiten, met duidelijke labels en keuzerondjes. Rechtsboven in het scherm staat een datum in de toekomst">
            <a:extLst>
              <a:ext uri="{FF2B5EF4-FFF2-40B4-BE49-F238E27FC236}">
                <a16:creationId xmlns:a16="http://schemas.microsoft.com/office/drawing/2014/main" id="{183D97EE-2FFF-FDDA-FE03-B7EABB944324}"/>
              </a:ext>
            </a:extLst>
          </p:cNvPr>
          <p:cNvPicPr>
            <a:picLocks noChangeAspect="1"/>
          </p:cNvPicPr>
          <p:nvPr/>
        </p:nvPicPr>
        <p:blipFill>
          <a:blip r:embed="rId3"/>
          <a:srcRect l="-1072" t="-669" r="-372" b="3791"/>
          <a:stretch>
            <a:fillRect/>
          </a:stretch>
        </p:blipFill>
        <p:spPr>
          <a:xfrm>
            <a:off x="6043395" y="1443397"/>
            <a:ext cx="5862720" cy="4646971"/>
          </a:xfrm>
          <a:prstGeom prst="rect">
            <a:avLst/>
          </a:prstGeom>
          <a:noFill/>
          <a:ln>
            <a:solidFill>
              <a:schemeClr val="bg1">
                <a:lumMod val="95000"/>
              </a:schemeClr>
            </a:solidFill>
          </a:ln>
        </p:spPr>
      </p:pic>
    </p:spTree>
    <p:extLst>
      <p:ext uri="{BB962C8B-B14F-4D97-AF65-F5344CB8AC3E}">
        <p14:creationId xmlns:p14="http://schemas.microsoft.com/office/powerpoint/2010/main" val="2750650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BD10-97B0-BF1A-260E-3A12783981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265EE0-53AD-F28D-B86F-396951C5510A}"/>
              </a:ext>
            </a:extLst>
          </p:cNvPr>
          <p:cNvSpPr>
            <a:spLocks noGrp="1"/>
          </p:cNvSpPr>
          <p:nvPr>
            <p:ph type="title"/>
          </p:nvPr>
        </p:nvSpPr>
        <p:spPr/>
        <p:txBody>
          <a:bodyPr>
            <a:normAutofit fontScale="90000"/>
          </a:bodyPr>
          <a:lstStyle/>
          <a:p>
            <a:r>
              <a:rPr lang="nl-NL"/>
              <a:t>Toepasbare regels</a:t>
            </a:r>
          </a:p>
        </p:txBody>
      </p:sp>
      <p:sp>
        <p:nvSpPr>
          <p:cNvPr id="4" name="Tijdelijke aanduiding voor tekst 2">
            <a:extLst>
              <a:ext uri="{FF2B5EF4-FFF2-40B4-BE49-F238E27FC236}">
                <a16:creationId xmlns:a16="http://schemas.microsoft.com/office/drawing/2014/main" id="{DC717870-3598-4D02-73EE-5E7C56372D52}"/>
              </a:ext>
            </a:extLst>
          </p:cNvPr>
          <p:cNvSpPr txBox="1">
            <a:spLocks/>
          </p:cNvSpPr>
          <p:nvPr/>
        </p:nvSpPr>
        <p:spPr>
          <a:xfrm>
            <a:off x="607532" y="1893708"/>
            <a:ext cx="4586446" cy="3332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dirty="0"/>
              <a:t>Handig om te weten</a:t>
            </a:r>
            <a:br>
              <a:rPr lang="nl-NL" sz="2400" b="1" dirty="0"/>
            </a:br>
            <a:br>
              <a:rPr lang="nl-NL" sz="1800" b="1" dirty="0"/>
            </a:br>
            <a:r>
              <a:rPr lang="nl-NL" sz="1800" b="1" dirty="0"/>
              <a:t>Bruidsschat -</a:t>
            </a:r>
            <a:r>
              <a:rPr lang="nl-NL" sz="1800" dirty="0"/>
              <a:t> gemeenten hebben bij de bruidsschat ook toepasbare regels gekregen. </a:t>
            </a:r>
          </a:p>
          <a:p>
            <a:r>
              <a:rPr lang="nl-NL" sz="1800" dirty="0"/>
              <a:t>Die vind je in de </a:t>
            </a:r>
            <a:r>
              <a:rPr lang="nl-NL" sz="1800" b="1" dirty="0"/>
              <a:t>functionele structuur </a:t>
            </a:r>
            <a:r>
              <a:rPr lang="nl-NL" sz="1800" dirty="0"/>
              <a:t>in de Registratie toepasbare regels (RTR), samen met alle andere toepasbare regels voor alle beschikbare activiteiten.</a:t>
            </a:r>
          </a:p>
          <a:p>
            <a:endParaRPr lang="nl-NL" sz="1800" dirty="0"/>
          </a:p>
          <a:p>
            <a:endParaRPr lang="nl-NL" sz="1800" dirty="0"/>
          </a:p>
          <a:p>
            <a:endParaRPr lang="nl-NL" b="1" dirty="0"/>
          </a:p>
        </p:txBody>
      </p:sp>
      <p:pic>
        <p:nvPicPr>
          <p:cNvPr id="3" name="Afbeelding 2" descr="Afbeelding van een overzicht met activiteiten in de Registratie toepasbare regels, met een hiërarchische structuur. Te zien is gemeentelijke regelgeving voor monumenten in 's-Hertogenbosch. Links een filtermenu met zoekopties en structuur, rechts specifieke informatie over activiteit met betrekking tot gemeentelijk monument, inclusief locaties, documenten en juridische bronverwijzingen.">
            <a:extLst>
              <a:ext uri="{FF2B5EF4-FFF2-40B4-BE49-F238E27FC236}">
                <a16:creationId xmlns:a16="http://schemas.microsoft.com/office/drawing/2014/main" id="{9532B5C8-E9E0-63FE-3AC6-2330F5CD7B91}"/>
              </a:ext>
            </a:extLst>
          </p:cNvPr>
          <p:cNvPicPr>
            <a:picLocks noChangeAspect="1"/>
          </p:cNvPicPr>
          <p:nvPr/>
        </p:nvPicPr>
        <p:blipFill>
          <a:blip r:embed="rId3"/>
          <a:srcRect l="6892" t="-4205" b="-1219"/>
          <a:stretch>
            <a:fillRect/>
          </a:stretch>
        </p:blipFill>
        <p:spPr>
          <a:xfrm>
            <a:off x="6096000" y="606902"/>
            <a:ext cx="5731422" cy="5316467"/>
          </a:xfrm>
          <a:prstGeom prst="rect">
            <a:avLst/>
          </a:prstGeom>
          <a:ln>
            <a:solidFill>
              <a:schemeClr val="bg1">
                <a:lumMod val="95000"/>
              </a:schemeClr>
            </a:solidFill>
          </a:ln>
        </p:spPr>
      </p:pic>
      <p:pic>
        <p:nvPicPr>
          <p:cNvPr id="6" name="Afbeelding 5" descr="Uitsnede van de kenmerken die horen bij een activiteit in de Registratie toepasbare regels. Het gaat om de kenmerken van een toepasbaar gemaakte activiteit, inclusief bevoegd gezag (gemeente), omschrijving werkzaamheden aan archeologisch monument, en datums van laatste wijziging (12-07-2023) en begindatum (01-01-2024). Tabel vermeldt ook dat einddatum onbepaald is en dat er geen toekomstige toepasbare activiteit is.">
            <a:extLst>
              <a:ext uri="{FF2B5EF4-FFF2-40B4-BE49-F238E27FC236}">
                <a16:creationId xmlns:a16="http://schemas.microsoft.com/office/drawing/2014/main" id="{40B18A47-99B3-7C0A-D211-108A522E2632}"/>
              </a:ext>
            </a:extLst>
          </p:cNvPr>
          <p:cNvPicPr>
            <a:picLocks noChangeAspect="1"/>
          </p:cNvPicPr>
          <p:nvPr/>
        </p:nvPicPr>
        <p:blipFill>
          <a:blip r:embed="rId4"/>
          <a:srcRect l="-1829" t="-2874" r="4320" b="2919"/>
          <a:stretch>
            <a:fillRect/>
          </a:stretch>
        </p:blipFill>
        <p:spPr>
          <a:xfrm>
            <a:off x="5252169" y="4062999"/>
            <a:ext cx="3936875" cy="2036003"/>
          </a:xfrm>
          <a:prstGeom prst="rect">
            <a:avLst/>
          </a:prstGeom>
          <a:ln>
            <a:solidFill>
              <a:schemeClr val="bg1">
                <a:lumMod val="95000"/>
              </a:schemeClr>
            </a:solidFill>
          </a:ln>
        </p:spPr>
      </p:pic>
    </p:spTree>
    <p:extLst>
      <p:ext uri="{BB962C8B-B14F-4D97-AF65-F5344CB8AC3E}">
        <p14:creationId xmlns:p14="http://schemas.microsoft.com/office/powerpoint/2010/main" val="29289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10E6-10D4-C162-6126-10A914B526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45819A-250F-B9D2-FF17-FE39013154A3}"/>
              </a:ext>
            </a:extLst>
          </p:cNvPr>
          <p:cNvSpPr>
            <a:spLocks noGrp="1"/>
          </p:cNvSpPr>
          <p:nvPr>
            <p:ph type="title"/>
          </p:nvPr>
        </p:nvSpPr>
        <p:spPr/>
        <p:txBody>
          <a:bodyPr>
            <a:normAutofit fontScale="90000"/>
          </a:bodyPr>
          <a:lstStyle/>
          <a:p>
            <a:r>
              <a:rPr lang="nl-NL" dirty="0"/>
              <a:t>Aanvragen ontvangen (VTH-keten) </a:t>
            </a:r>
          </a:p>
        </p:txBody>
      </p:sp>
      <p:sp>
        <p:nvSpPr>
          <p:cNvPr id="4" name="Tijdelijke aanduiding voor tekst 2">
            <a:extLst>
              <a:ext uri="{FF2B5EF4-FFF2-40B4-BE49-F238E27FC236}">
                <a16:creationId xmlns:a16="http://schemas.microsoft.com/office/drawing/2014/main" id="{719AC722-51F9-F415-D3EC-AB33F0097EF1}"/>
              </a:ext>
            </a:extLst>
          </p:cNvPr>
          <p:cNvSpPr txBox="1">
            <a:spLocks/>
          </p:cNvSpPr>
          <p:nvPr/>
        </p:nvSpPr>
        <p:spPr>
          <a:xfrm>
            <a:off x="607533" y="1893709"/>
            <a:ext cx="1669040" cy="738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a:t>Proces</a:t>
            </a:r>
            <a:endParaRPr lang="nl-NL" b="1"/>
          </a:p>
        </p:txBody>
      </p:sp>
      <p:grpSp>
        <p:nvGrpSpPr>
          <p:cNvPr id="23" name="Groep 22" descr="Illustratie van 3 monitors die verbonden zijn door 3 pijlen. En die het proces van het ontvangen van aanvragen, informatie en meldingen weergeven. Van het Omgevingsloket, naar de werkmap in het DSO naar het VTH/zaak-systeem van de lokale overheden ">
            <a:extLst>
              <a:ext uri="{FF2B5EF4-FFF2-40B4-BE49-F238E27FC236}">
                <a16:creationId xmlns:a16="http://schemas.microsoft.com/office/drawing/2014/main" id="{EF5CECD6-DEEB-FC80-580B-D6BA3C187D20}"/>
              </a:ext>
            </a:extLst>
          </p:cNvPr>
          <p:cNvGrpSpPr/>
          <p:nvPr/>
        </p:nvGrpSpPr>
        <p:grpSpPr>
          <a:xfrm>
            <a:off x="607533" y="2493776"/>
            <a:ext cx="10504517" cy="2538165"/>
            <a:chOff x="607533" y="2493776"/>
            <a:chExt cx="10504517" cy="2538165"/>
          </a:xfrm>
        </p:grpSpPr>
        <p:grpSp>
          <p:nvGrpSpPr>
            <p:cNvPr id="3" name="Groep 2">
              <a:extLst>
                <a:ext uri="{FF2B5EF4-FFF2-40B4-BE49-F238E27FC236}">
                  <a16:creationId xmlns:a16="http://schemas.microsoft.com/office/drawing/2014/main" id="{9F6558EC-51FE-389B-CFA0-9DC1E88DA681}"/>
                </a:ext>
              </a:extLst>
            </p:cNvPr>
            <p:cNvGrpSpPr/>
            <p:nvPr/>
          </p:nvGrpSpPr>
          <p:grpSpPr>
            <a:xfrm>
              <a:off x="1775276" y="3371547"/>
              <a:ext cx="2438389" cy="1598527"/>
              <a:chOff x="4770216" y="2946996"/>
              <a:chExt cx="2438389" cy="1598527"/>
            </a:xfrm>
          </p:grpSpPr>
          <p:pic>
            <p:nvPicPr>
              <p:cNvPr id="5" name="Afbeelding 4">
                <a:extLst>
                  <a:ext uri="{FF2B5EF4-FFF2-40B4-BE49-F238E27FC236}">
                    <a16:creationId xmlns:a16="http://schemas.microsoft.com/office/drawing/2014/main" id="{F5815D09-EA80-3066-A35A-07318D062A92}"/>
                  </a:ext>
                </a:extLst>
              </p:cNvPr>
              <p:cNvPicPr>
                <a:picLocks noChangeAspect="1"/>
              </p:cNvPicPr>
              <p:nvPr/>
            </p:nvPicPr>
            <p:blipFill>
              <a:blip r:embed="rId3">
                <a:extLst>
                  <a:ext uri="{28A0092B-C50C-407E-A947-70E740481C1C}">
                    <a14:useLocalDpi xmlns:a14="http://schemas.microsoft.com/office/drawing/2010/main" val="0"/>
                  </a:ext>
                </a:extLst>
              </a:blip>
              <a:srcRect l="23861" t="17223" r="22940" b="17221"/>
              <a:stretch>
                <a:fillRect/>
              </a:stretch>
            </p:blipFill>
            <p:spPr>
              <a:xfrm>
                <a:off x="4770216" y="2946996"/>
                <a:ext cx="2075534" cy="1598527"/>
              </a:xfrm>
              <a:prstGeom prst="rect">
                <a:avLst/>
              </a:prstGeom>
            </p:spPr>
          </p:pic>
          <p:sp>
            <p:nvSpPr>
              <p:cNvPr id="6" name="Tekstvak 5">
                <a:extLst>
                  <a:ext uri="{FF2B5EF4-FFF2-40B4-BE49-F238E27FC236}">
                    <a16:creationId xmlns:a16="http://schemas.microsoft.com/office/drawing/2014/main" id="{EC6D8E05-6713-33EA-7F16-E0A62D4F47A0}"/>
                  </a:ext>
                </a:extLst>
              </p:cNvPr>
              <p:cNvSpPr txBox="1"/>
              <p:nvPr/>
            </p:nvSpPr>
            <p:spPr>
              <a:xfrm>
                <a:off x="4984378" y="3789804"/>
                <a:ext cx="2224227" cy="369332"/>
              </a:xfrm>
              <a:prstGeom prst="rect">
                <a:avLst/>
              </a:prstGeom>
              <a:noFill/>
            </p:spPr>
            <p:txBody>
              <a:bodyPr wrap="square">
                <a:spAutoFit/>
              </a:bodyPr>
              <a:lstStyle/>
              <a:p>
                <a:r>
                  <a:rPr kumimoji="0" lang="nl-NL" b="1" i="0" u="none" strike="noStrike" kern="1200" cap="none" spc="0" normalizeH="0" baseline="0" noProof="0">
                    <a:ln>
                      <a:noFill/>
                    </a:ln>
                    <a:solidFill>
                      <a:srgbClr val="E8E8E8">
                        <a:lumMod val="25000"/>
                      </a:srgbClr>
                    </a:solidFill>
                    <a:effectLst/>
                    <a:uLnTx/>
                    <a:uFillTx/>
                    <a:latin typeface="Asap"/>
                    <a:ea typeface="+mn-ea"/>
                    <a:cs typeface="+mn-cs"/>
                  </a:rPr>
                  <a:t>Omgevingsloket</a:t>
                </a:r>
                <a:endParaRPr lang="nl-NL" sz="1400"/>
              </a:p>
            </p:txBody>
          </p:sp>
        </p:grpSp>
        <p:grpSp>
          <p:nvGrpSpPr>
            <p:cNvPr id="9" name="Groep 8">
              <a:extLst>
                <a:ext uri="{FF2B5EF4-FFF2-40B4-BE49-F238E27FC236}">
                  <a16:creationId xmlns:a16="http://schemas.microsoft.com/office/drawing/2014/main" id="{223FCF2D-CE2E-4D6E-5B43-5FBF846A17C4}"/>
                </a:ext>
              </a:extLst>
            </p:cNvPr>
            <p:cNvGrpSpPr/>
            <p:nvPr/>
          </p:nvGrpSpPr>
          <p:grpSpPr>
            <a:xfrm>
              <a:off x="5395894" y="3371547"/>
              <a:ext cx="2097610" cy="1598527"/>
              <a:chOff x="4583053" y="2946996"/>
              <a:chExt cx="2097610" cy="1598527"/>
            </a:xfrm>
          </p:grpSpPr>
          <p:sp>
            <p:nvSpPr>
              <p:cNvPr id="10" name="Rechthoek 9">
                <a:extLst>
                  <a:ext uri="{FF2B5EF4-FFF2-40B4-BE49-F238E27FC236}">
                    <a16:creationId xmlns:a16="http://schemas.microsoft.com/office/drawing/2014/main" id="{6517011E-8F11-0ED3-C056-AF59A913909A}"/>
                  </a:ext>
                </a:extLst>
              </p:cNvPr>
              <p:cNvSpPr/>
              <p:nvPr/>
            </p:nvSpPr>
            <p:spPr>
              <a:xfrm>
                <a:off x="4716780" y="3055620"/>
                <a:ext cx="1844040" cy="1152303"/>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A5C770D1-CE67-16F4-B8D8-37618F49DFA1}"/>
                  </a:ext>
                </a:extLst>
              </p:cNvPr>
              <p:cNvPicPr>
                <a:picLocks noChangeAspect="1"/>
              </p:cNvPicPr>
              <p:nvPr/>
            </p:nvPicPr>
            <p:blipFill>
              <a:blip r:embed="rId4">
                <a:extLst>
                  <a:ext uri="{28A0092B-C50C-407E-A947-70E740481C1C}">
                    <a14:useLocalDpi xmlns:a14="http://schemas.microsoft.com/office/drawing/2010/main" val="0"/>
                  </a:ext>
                </a:extLst>
              </a:blip>
              <a:srcRect l="23798" t="17254" r="22437" b="17189"/>
              <a:stretch>
                <a:fillRect/>
              </a:stretch>
            </p:blipFill>
            <p:spPr>
              <a:xfrm>
                <a:off x="4583053" y="2946996"/>
                <a:ext cx="2097610" cy="1598527"/>
              </a:xfrm>
              <a:prstGeom prst="rect">
                <a:avLst/>
              </a:prstGeom>
            </p:spPr>
          </p:pic>
          <p:sp>
            <p:nvSpPr>
              <p:cNvPr id="12" name="Tekstvak 11">
                <a:extLst>
                  <a:ext uri="{FF2B5EF4-FFF2-40B4-BE49-F238E27FC236}">
                    <a16:creationId xmlns:a16="http://schemas.microsoft.com/office/drawing/2014/main" id="{1AAB3054-AFDC-8435-C435-A1861FEBC4D0}"/>
                  </a:ext>
                </a:extLst>
              </p:cNvPr>
              <p:cNvSpPr txBox="1"/>
              <p:nvPr/>
            </p:nvSpPr>
            <p:spPr>
              <a:xfrm>
                <a:off x="4930778" y="3305857"/>
                <a:ext cx="1495716" cy="830997"/>
              </a:xfrm>
              <a:prstGeom prst="rect">
                <a:avLst/>
              </a:prstGeom>
              <a:noFill/>
            </p:spPr>
            <p:txBody>
              <a:bodyPr wrap="square">
                <a:spAutoFit/>
              </a:bodyPr>
              <a:lstStyle/>
              <a:p>
                <a:pPr algn="ctr"/>
                <a:r>
                  <a:rPr lang="nl-NL" sz="2400" b="1">
                    <a:solidFill>
                      <a:schemeClr val="bg2">
                        <a:lumMod val="25000"/>
                      </a:schemeClr>
                    </a:solidFill>
                    <a:latin typeface="Asap"/>
                  </a:rPr>
                  <a:t>werkmap DSO </a:t>
                </a:r>
                <a:endParaRPr lang="nl-NL">
                  <a:solidFill>
                    <a:schemeClr val="bg2">
                      <a:lumMod val="25000"/>
                    </a:schemeClr>
                  </a:solidFill>
                </a:endParaRPr>
              </a:p>
            </p:txBody>
          </p:sp>
        </p:grpSp>
        <p:sp>
          <p:nvSpPr>
            <p:cNvPr id="16" name="Rechthoek: afgeronde hoeken 15">
              <a:extLst>
                <a:ext uri="{FF2B5EF4-FFF2-40B4-BE49-F238E27FC236}">
                  <a16:creationId xmlns:a16="http://schemas.microsoft.com/office/drawing/2014/main" id="{26229712-65C6-0B6B-A129-D09B0E5BC5A7}"/>
                </a:ext>
              </a:extLst>
            </p:cNvPr>
            <p:cNvSpPr/>
            <p:nvPr/>
          </p:nvSpPr>
          <p:spPr>
            <a:xfrm>
              <a:off x="607533" y="2493776"/>
              <a:ext cx="1977611" cy="556365"/>
            </a:xfrm>
            <a:prstGeom prst="roundRect">
              <a:avLst/>
            </a:prstGeom>
            <a:solidFill>
              <a:srgbClr val="E9F2DA"/>
            </a:solidFill>
            <a:ln w="22225">
              <a:solidFill>
                <a:schemeClr val="bg1">
                  <a:lumMod val="95000"/>
                </a:schemeClr>
              </a:solidFill>
              <a:prstDash val="dash"/>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1400" b="1" dirty="0">
                  <a:solidFill>
                    <a:schemeClr val="bg2">
                      <a:lumMod val="25000"/>
                    </a:schemeClr>
                  </a:solidFill>
                  <a:latin typeface="+mj-lt"/>
                </a:rPr>
                <a:t>Standaard aanvragen en melden (STAM)</a:t>
              </a:r>
            </a:p>
          </p:txBody>
        </p:sp>
        <p:sp>
          <p:nvSpPr>
            <p:cNvPr id="18" name="Pijl: punthaak 17">
              <a:extLst>
                <a:ext uri="{FF2B5EF4-FFF2-40B4-BE49-F238E27FC236}">
                  <a16:creationId xmlns:a16="http://schemas.microsoft.com/office/drawing/2014/main" id="{79C68BED-0ECB-6EF3-44DF-E05ACEADE845}"/>
                </a:ext>
                <a:ext uri="{C183D7F6-B498-43B3-948B-1728B52AA6E4}">
                  <adec:decorative xmlns:adec="http://schemas.microsoft.com/office/drawing/2017/decorative" val="1"/>
                </a:ext>
              </a:extLst>
            </p:cNvPr>
            <p:cNvSpPr/>
            <p:nvPr/>
          </p:nvSpPr>
          <p:spPr>
            <a:xfrm>
              <a:off x="749168" y="3647174"/>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punthaak 18">
              <a:extLst>
                <a:ext uri="{FF2B5EF4-FFF2-40B4-BE49-F238E27FC236}">
                  <a16:creationId xmlns:a16="http://schemas.microsoft.com/office/drawing/2014/main" id="{EC33D51E-497C-5735-CCFB-7C6AB6DCFFA6}"/>
                </a:ext>
                <a:ext uri="{C183D7F6-B498-43B3-948B-1728B52AA6E4}">
                  <adec:decorative xmlns:adec="http://schemas.microsoft.com/office/drawing/2017/decorative" val="1"/>
                </a:ext>
              </a:extLst>
            </p:cNvPr>
            <p:cNvSpPr/>
            <p:nvPr/>
          </p:nvSpPr>
          <p:spPr>
            <a:xfrm>
              <a:off x="4358446" y="3621728"/>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punthaak 19">
              <a:extLst>
                <a:ext uri="{FF2B5EF4-FFF2-40B4-BE49-F238E27FC236}">
                  <a16:creationId xmlns:a16="http://schemas.microsoft.com/office/drawing/2014/main" id="{87942282-F8AF-4B61-1DB4-73A1AD56B4C0}"/>
                </a:ext>
                <a:ext uri="{C183D7F6-B498-43B3-948B-1728B52AA6E4}">
                  <adec:decorative xmlns:adec="http://schemas.microsoft.com/office/drawing/2017/decorative" val="1"/>
                </a:ext>
              </a:extLst>
            </p:cNvPr>
            <p:cNvSpPr/>
            <p:nvPr/>
          </p:nvSpPr>
          <p:spPr>
            <a:xfrm>
              <a:off x="7967724" y="3615386"/>
              <a:ext cx="676455" cy="923330"/>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nvGrpSpPr>
            <p:cNvPr id="7" name="Groep 6">
              <a:extLst>
                <a:ext uri="{FF2B5EF4-FFF2-40B4-BE49-F238E27FC236}">
                  <a16:creationId xmlns:a16="http://schemas.microsoft.com/office/drawing/2014/main" id="{7B7101DE-9D4D-1219-1D75-552E981F121F}"/>
                </a:ext>
              </a:extLst>
            </p:cNvPr>
            <p:cNvGrpSpPr/>
            <p:nvPr/>
          </p:nvGrpSpPr>
          <p:grpSpPr>
            <a:xfrm>
              <a:off x="8978379" y="3433414"/>
              <a:ext cx="2133671" cy="1598527"/>
              <a:chOff x="3181350" y="4268873"/>
              <a:chExt cx="2133671" cy="1598527"/>
            </a:xfrm>
          </p:grpSpPr>
          <p:pic>
            <p:nvPicPr>
              <p:cNvPr id="8" name="Afbeelding 7">
                <a:extLst>
                  <a:ext uri="{FF2B5EF4-FFF2-40B4-BE49-F238E27FC236}">
                    <a16:creationId xmlns:a16="http://schemas.microsoft.com/office/drawing/2014/main" id="{1744EBAE-440A-DE65-25E2-F2BE6935B637}"/>
                  </a:ext>
                </a:extLst>
              </p:cNvPr>
              <p:cNvPicPr>
                <a:picLocks noChangeAspect="1"/>
              </p:cNvPicPr>
              <p:nvPr/>
            </p:nvPicPr>
            <p:blipFill>
              <a:blip r:embed="rId5">
                <a:extLst>
                  <a:ext uri="{28A0092B-C50C-407E-A947-70E740481C1C}">
                    <a14:useLocalDpi xmlns:a14="http://schemas.microsoft.com/office/drawing/2010/main" val="0"/>
                  </a:ext>
                </a:extLst>
              </a:blip>
              <a:srcRect l="22151" t="17223" r="23166" b="17221"/>
              <a:stretch>
                <a:fillRect/>
              </a:stretch>
            </p:blipFill>
            <p:spPr>
              <a:xfrm>
                <a:off x="3181350" y="4268873"/>
                <a:ext cx="2133461" cy="1598527"/>
              </a:xfrm>
              <a:prstGeom prst="rect">
                <a:avLst/>
              </a:prstGeom>
            </p:spPr>
          </p:pic>
          <p:sp>
            <p:nvSpPr>
              <p:cNvPr id="24" name="Tekstvak 23">
                <a:extLst>
                  <a:ext uri="{FF2B5EF4-FFF2-40B4-BE49-F238E27FC236}">
                    <a16:creationId xmlns:a16="http://schemas.microsoft.com/office/drawing/2014/main" id="{44C494C8-F85A-79C3-4D2A-AEC0001C3216}"/>
                  </a:ext>
                </a:extLst>
              </p:cNvPr>
              <p:cNvSpPr txBox="1"/>
              <p:nvPr/>
            </p:nvSpPr>
            <p:spPr>
              <a:xfrm>
                <a:off x="3310571" y="5029574"/>
                <a:ext cx="2004450" cy="400110"/>
              </a:xfrm>
              <a:prstGeom prst="rect">
                <a:avLst/>
              </a:prstGeom>
              <a:noFill/>
            </p:spPr>
            <p:txBody>
              <a:bodyPr wrap="square">
                <a:spAutoFit/>
              </a:bodyPr>
              <a:lstStyle/>
              <a:p>
                <a:pPr algn="ctr"/>
                <a:r>
                  <a:rPr lang="nl-NL" sz="2000" b="1" dirty="0">
                    <a:solidFill>
                      <a:schemeClr val="bg2">
                        <a:lumMod val="25000"/>
                      </a:schemeClr>
                    </a:solidFill>
                  </a:rPr>
                  <a:t>VTH/ZAAK</a:t>
                </a:r>
                <a:endParaRPr lang="nl-NL" sz="2400" b="1" dirty="0">
                  <a:solidFill>
                    <a:schemeClr val="bg2">
                      <a:lumMod val="25000"/>
                    </a:schemeClr>
                  </a:solidFill>
                </a:endParaRPr>
              </a:p>
            </p:txBody>
          </p:sp>
        </p:grpSp>
        <p:pic>
          <p:nvPicPr>
            <p:cNvPr id="26" name="Afbeelding 25">
              <a:extLst>
                <a:ext uri="{FF2B5EF4-FFF2-40B4-BE49-F238E27FC236}">
                  <a16:creationId xmlns:a16="http://schemas.microsoft.com/office/drawing/2014/main" id="{87255E5F-F2A9-F2A4-EA2C-2B9A7AAC1B51}"/>
                </a:ext>
              </a:extLst>
            </p:cNvPr>
            <p:cNvPicPr>
              <a:picLocks noChangeAspect="1"/>
            </p:cNvPicPr>
            <p:nvPr/>
          </p:nvPicPr>
          <p:blipFill>
            <a:blip r:embed="rId6">
              <a:grayscl/>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839825" y="3735953"/>
              <a:ext cx="540000" cy="540000"/>
            </a:xfrm>
            <a:prstGeom prst="rect">
              <a:avLst/>
            </a:prstGeom>
          </p:spPr>
        </p:pic>
      </p:grpSp>
      <p:grpSp>
        <p:nvGrpSpPr>
          <p:cNvPr id="13" name="Groep 12">
            <a:extLst>
              <a:ext uri="{FF2B5EF4-FFF2-40B4-BE49-F238E27FC236}">
                <a16:creationId xmlns:a16="http://schemas.microsoft.com/office/drawing/2014/main" id="{B629FB84-E906-31D1-9496-6F696578E8AC}"/>
              </a:ext>
              <a:ext uri="{C183D7F6-B498-43B3-948B-1728B52AA6E4}">
                <adec:decorative xmlns:adec="http://schemas.microsoft.com/office/drawing/2017/decorative" val="1"/>
              </a:ext>
            </a:extLst>
          </p:cNvPr>
          <p:cNvGrpSpPr/>
          <p:nvPr/>
        </p:nvGrpSpPr>
        <p:grpSpPr>
          <a:xfrm>
            <a:off x="9036516" y="3429000"/>
            <a:ext cx="2438389" cy="1598527"/>
            <a:chOff x="4770216" y="2946996"/>
            <a:chExt cx="2438389" cy="1598527"/>
          </a:xfrm>
        </p:grpSpPr>
        <p:pic>
          <p:nvPicPr>
            <p:cNvPr id="14" name="Afbeelding 13">
              <a:extLst>
                <a:ext uri="{FF2B5EF4-FFF2-40B4-BE49-F238E27FC236}">
                  <a16:creationId xmlns:a16="http://schemas.microsoft.com/office/drawing/2014/main" id="{4AEA4690-0533-E07F-9D08-2055E4FB0B0D}"/>
                </a:ext>
              </a:extLst>
            </p:cNvPr>
            <p:cNvPicPr>
              <a:picLocks noChangeAspect="1"/>
            </p:cNvPicPr>
            <p:nvPr/>
          </p:nvPicPr>
          <p:blipFill>
            <a:blip r:embed="rId3">
              <a:extLst>
                <a:ext uri="{28A0092B-C50C-407E-A947-70E740481C1C}">
                  <a14:useLocalDpi xmlns:a14="http://schemas.microsoft.com/office/drawing/2010/main" val="0"/>
                </a:ext>
              </a:extLst>
            </a:blip>
            <a:srcRect l="23861" t="17223" r="22940" b="17221"/>
            <a:stretch>
              <a:fillRect/>
            </a:stretch>
          </p:blipFill>
          <p:spPr>
            <a:xfrm>
              <a:off x="4770216" y="2946996"/>
              <a:ext cx="2075534" cy="1598527"/>
            </a:xfrm>
            <a:prstGeom prst="rect">
              <a:avLst/>
            </a:prstGeom>
          </p:spPr>
        </p:pic>
        <p:sp>
          <p:nvSpPr>
            <p:cNvPr id="15" name="Tekstvak 14">
              <a:extLst>
                <a:ext uri="{FF2B5EF4-FFF2-40B4-BE49-F238E27FC236}">
                  <a16:creationId xmlns:a16="http://schemas.microsoft.com/office/drawing/2014/main" id="{D3EAB014-315D-BDEE-E58B-AC3FF077078F}"/>
                </a:ext>
              </a:extLst>
            </p:cNvPr>
            <p:cNvSpPr txBox="1"/>
            <p:nvPr/>
          </p:nvSpPr>
          <p:spPr>
            <a:xfrm>
              <a:off x="4984378" y="3789804"/>
              <a:ext cx="2224227" cy="369332"/>
            </a:xfrm>
            <a:prstGeom prst="rect">
              <a:avLst/>
            </a:prstGeom>
            <a:noFill/>
          </p:spPr>
          <p:txBody>
            <a:bodyPr wrap="square">
              <a:spAutoFit/>
            </a:bodyPr>
            <a:lstStyle/>
            <a:p>
              <a:r>
                <a:rPr kumimoji="0" lang="nl-NL" b="1" i="0" u="none" strike="noStrike" kern="1200" cap="none" spc="0" normalizeH="0" baseline="0" noProof="0">
                  <a:ln>
                    <a:noFill/>
                  </a:ln>
                  <a:solidFill>
                    <a:srgbClr val="E8E8E8">
                      <a:lumMod val="25000"/>
                    </a:srgbClr>
                  </a:solidFill>
                  <a:effectLst/>
                  <a:uLnTx/>
                  <a:uFillTx/>
                  <a:latin typeface="Asap"/>
                  <a:ea typeface="+mn-ea"/>
                  <a:cs typeface="+mn-cs"/>
                </a:rPr>
                <a:t>Omgevingsloket</a:t>
              </a:r>
              <a:endParaRPr lang="nl-NL" sz="1400"/>
            </a:p>
          </p:txBody>
        </p:sp>
      </p:grpSp>
      <p:sp>
        <p:nvSpPr>
          <p:cNvPr id="17" name="Tekstvak 16">
            <a:extLst>
              <a:ext uri="{FF2B5EF4-FFF2-40B4-BE49-F238E27FC236}">
                <a16:creationId xmlns:a16="http://schemas.microsoft.com/office/drawing/2014/main" id="{CF28A47E-AE4D-CB74-FFC1-1FB829FFDEB1}"/>
              </a:ext>
            </a:extLst>
          </p:cNvPr>
          <p:cNvSpPr txBox="1"/>
          <p:nvPr/>
        </p:nvSpPr>
        <p:spPr>
          <a:xfrm>
            <a:off x="551462" y="5218856"/>
            <a:ext cx="2604738" cy="738664"/>
          </a:xfrm>
          <a:prstGeom prst="rect">
            <a:avLst/>
          </a:prstGeom>
          <a:noFill/>
        </p:spPr>
        <p:txBody>
          <a:bodyPr wrap="square">
            <a:spAutoFit/>
          </a:bodyPr>
          <a:lstStyle/>
          <a:p>
            <a:r>
              <a:rPr lang="nl-NL" sz="1400" dirty="0"/>
              <a:t>Initiatiefnemers dienen aanvragen, meldingen en informatie in via Omgevingsloket</a:t>
            </a:r>
          </a:p>
        </p:txBody>
      </p:sp>
      <p:sp>
        <p:nvSpPr>
          <p:cNvPr id="21" name="Tekstvak 20">
            <a:extLst>
              <a:ext uri="{FF2B5EF4-FFF2-40B4-BE49-F238E27FC236}">
                <a16:creationId xmlns:a16="http://schemas.microsoft.com/office/drawing/2014/main" id="{736D17EE-0D3D-CBC5-26DF-7FC7BE353116}"/>
              </a:ext>
            </a:extLst>
          </p:cNvPr>
          <p:cNvSpPr txBox="1"/>
          <p:nvPr/>
        </p:nvSpPr>
        <p:spPr>
          <a:xfrm>
            <a:off x="3400142" y="5218856"/>
            <a:ext cx="2129479" cy="523220"/>
          </a:xfrm>
          <a:prstGeom prst="rect">
            <a:avLst/>
          </a:prstGeom>
          <a:noFill/>
        </p:spPr>
        <p:txBody>
          <a:bodyPr wrap="square">
            <a:spAutoFit/>
          </a:bodyPr>
          <a:lstStyle/>
          <a:p>
            <a:r>
              <a:rPr lang="nl-NL" sz="1400" dirty="0"/>
              <a:t>Verzoeken staan in werkmap DSO</a:t>
            </a:r>
          </a:p>
        </p:txBody>
      </p:sp>
      <p:sp>
        <p:nvSpPr>
          <p:cNvPr id="25" name="Tekstvak 24">
            <a:extLst>
              <a:ext uri="{FF2B5EF4-FFF2-40B4-BE49-F238E27FC236}">
                <a16:creationId xmlns:a16="http://schemas.microsoft.com/office/drawing/2014/main" id="{F18D760D-C63F-44B4-FFE8-386683E401F1}"/>
              </a:ext>
            </a:extLst>
          </p:cNvPr>
          <p:cNvSpPr txBox="1"/>
          <p:nvPr/>
        </p:nvSpPr>
        <p:spPr>
          <a:xfrm>
            <a:off x="5481039" y="5212569"/>
            <a:ext cx="2224228" cy="523220"/>
          </a:xfrm>
          <a:prstGeom prst="rect">
            <a:avLst/>
          </a:prstGeom>
          <a:noFill/>
        </p:spPr>
        <p:txBody>
          <a:bodyPr wrap="square">
            <a:spAutoFit/>
          </a:bodyPr>
          <a:lstStyle/>
          <a:p>
            <a:r>
              <a:rPr lang="nl-NL" sz="1400" dirty="0"/>
              <a:t>DSO-LV verstuurt notificatie naar VTH-systeem</a:t>
            </a:r>
          </a:p>
        </p:txBody>
      </p:sp>
      <p:sp>
        <p:nvSpPr>
          <p:cNvPr id="22" name="Tekstvak 21">
            <a:extLst>
              <a:ext uri="{FF2B5EF4-FFF2-40B4-BE49-F238E27FC236}">
                <a16:creationId xmlns:a16="http://schemas.microsoft.com/office/drawing/2014/main" id="{80FD63F9-E4CB-076F-E703-77F3A8EEC1AA}"/>
              </a:ext>
            </a:extLst>
          </p:cNvPr>
          <p:cNvSpPr txBox="1"/>
          <p:nvPr/>
        </p:nvSpPr>
        <p:spPr>
          <a:xfrm>
            <a:off x="8596893" y="5212569"/>
            <a:ext cx="2224228" cy="523220"/>
          </a:xfrm>
          <a:prstGeom prst="rect">
            <a:avLst/>
          </a:prstGeom>
          <a:noFill/>
        </p:spPr>
        <p:txBody>
          <a:bodyPr wrap="square">
            <a:spAutoFit/>
          </a:bodyPr>
          <a:lstStyle/>
          <a:p>
            <a:r>
              <a:rPr lang="nl-NL" sz="1400" dirty="0"/>
              <a:t>Overheden halen verzoeken op in eigen VTH-systeem </a:t>
            </a:r>
          </a:p>
        </p:txBody>
      </p:sp>
    </p:spTree>
    <p:extLst>
      <p:ext uri="{BB962C8B-B14F-4D97-AF65-F5344CB8AC3E}">
        <p14:creationId xmlns:p14="http://schemas.microsoft.com/office/powerpoint/2010/main" val="901694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1B54-A575-2859-99AC-D2CAC768F5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1D120C-D765-7BC4-5747-CE5DAA1C4258}"/>
              </a:ext>
            </a:extLst>
          </p:cNvPr>
          <p:cNvSpPr>
            <a:spLocks noGrp="1"/>
          </p:cNvSpPr>
          <p:nvPr>
            <p:ph type="title"/>
          </p:nvPr>
        </p:nvSpPr>
        <p:spPr/>
        <p:txBody>
          <a:bodyPr>
            <a:normAutofit fontScale="90000"/>
          </a:bodyPr>
          <a:lstStyle/>
          <a:p>
            <a:r>
              <a:rPr lang="nl-NL"/>
              <a:t>Aanvragen ontvangen</a:t>
            </a:r>
          </a:p>
        </p:txBody>
      </p:sp>
      <p:sp>
        <p:nvSpPr>
          <p:cNvPr id="4" name="Tijdelijke aanduiding voor tekst 2">
            <a:extLst>
              <a:ext uri="{FF2B5EF4-FFF2-40B4-BE49-F238E27FC236}">
                <a16:creationId xmlns:a16="http://schemas.microsoft.com/office/drawing/2014/main" id="{4A374272-360A-CF78-9FDD-3756B4B9A9C6}"/>
              </a:ext>
            </a:extLst>
          </p:cNvPr>
          <p:cNvSpPr txBox="1">
            <a:spLocks/>
          </p:cNvSpPr>
          <p:nvPr/>
        </p:nvSpPr>
        <p:spPr>
          <a:xfrm>
            <a:off x="607532" y="1893708"/>
            <a:ext cx="4961164" cy="29983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dirty="0"/>
              <a:t>Handig om te weten</a:t>
            </a:r>
            <a:br>
              <a:rPr lang="nl-NL" sz="2400" b="1" dirty="0"/>
            </a:br>
            <a:br>
              <a:rPr lang="nl-NL" sz="1800" b="1" dirty="0"/>
            </a:br>
            <a:r>
              <a:rPr lang="nl-NL" sz="1800" b="1" dirty="0"/>
              <a:t>Conceptverzoek -</a:t>
            </a:r>
            <a:r>
              <a:rPr lang="nl-NL" sz="1800" dirty="0"/>
              <a:t> initiatiefnemers kunnen ook een conceptverzoek indienen. Overheden bepalen zelf of ze dit toestaan. En stellen dit zelf in via regelbeheersoftware.</a:t>
            </a:r>
          </a:p>
          <a:p>
            <a:endParaRPr lang="nl-NL" b="1" dirty="0"/>
          </a:p>
        </p:txBody>
      </p:sp>
      <p:pic>
        <p:nvPicPr>
          <p:cNvPr id="23" name="Afbeelding 22" descr="Screenshot van een online formulier voor het indienen van een conceptverzoek bij Omgevingsloket, gericht op het aanvragen van een vergunning bij gemeente Leeuwarden. Bevat keuzeopties voor 'Conceptverzoek' of 'Definitief', toelichtende tekst, en een overzicht van verzoekdetails zoals soort aanvraag en inhoud.">
            <a:extLst>
              <a:ext uri="{FF2B5EF4-FFF2-40B4-BE49-F238E27FC236}">
                <a16:creationId xmlns:a16="http://schemas.microsoft.com/office/drawing/2014/main" id="{B59E1C1D-3FAD-D1DE-75DC-31988C8F92EB}"/>
              </a:ext>
            </a:extLst>
          </p:cNvPr>
          <p:cNvPicPr>
            <a:picLocks noChangeAspect="1"/>
          </p:cNvPicPr>
          <p:nvPr/>
        </p:nvPicPr>
        <p:blipFill>
          <a:blip r:embed="rId3"/>
          <a:stretch>
            <a:fillRect/>
          </a:stretch>
        </p:blipFill>
        <p:spPr>
          <a:xfrm>
            <a:off x="6388730" y="2018411"/>
            <a:ext cx="5232314" cy="4002720"/>
          </a:xfrm>
          <a:prstGeom prst="rect">
            <a:avLst/>
          </a:prstGeom>
          <a:noFill/>
          <a:ln>
            <a:solidFill>
              <a:schemeClr val="bg1">
                <a:lumMod val="95000"/>
              </a:schemeClr>
            </a:solidFill>
          </a:ln>
        </p:spPr>
      </p:pic>
    </p:spTree>
    <p:extLst>
      <p:ext uri="{BB962C8B-B14F-4D97-AF65-F5344CB8AC3E}">
        <p14:creationId xmlns:p14="http://schemas.microsoft.com/office/powerpoint/2010/main" val="152966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E4B4-CCA2-769D-BF83-9A10BC3271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79E82D-7D4C-C6EC-C1E4-B48D9B3892A7}"/>
              </a:ext>
            </a:extLst>
          </p:cNvPr>
          <p:cNvSpPr>
            <a:spLocks noGrp="1"/>
          </p:cNvSpPr>
          <p:nvPr>
            <p:ph type="title"/>
          </p:nvPr>
        </p:nvSpPr>
        <p:spPr/>
        <p:txBody>
          <a:bodyPr>
            <a:normAutofit fontScale="90000"/>
          </a:bodyPr>
          <a:lstStyle/>
          <a:p>
            <a:r>
              <a:rPr lang="nl-NL"/>
              <a:t>Aanvragen ontvangen</a:t>
            </a:r>
          </a:p>
        </p:txBody>
      </p:sp>
      <p:sp>
        <p:nvSpPr>
          <p:cNvPr id="3" name="Tijdelijke aanduiding voor tekst 2">
            <a:extLst>
              <a:ext uri="{FF2B5EF4-FFF2-40B4-BE49-F238E27FC236}">
                <a16:creationId xmlns:a16="http://schemas.microsoft.com/office/drawing/2014/main" id="{8B352D04-8216-EBF2-674F-FE5F3AB95E29}"/>
              </a:ext>
            </a:extLst>
          </p:cNvPr>
          <p:cNvSpPr>
            <a:spLocks noGrp="1"/>
          </p:cNvSpPr>
          <p:nvPr>
            <p:ph type="body" idx="1"/>
          </p:nvPr>
        </p:nvSpPr>
        <p:spPr>
          <a:xfrm>
            <a:off x="607533" y="1893708"/>
            <a:ext cx="5155092" cy="4136977"/>
          </a:xfrm>
        </p:spPr>
        <p:txBody>
          <a:bodyPr>
            <a:normAutofit/>
          </a:bodyPr>
          <a:lstStyle/>
          <a:p>
            <a:r>
              <a:rPr lang="nl-NL" sz="2400" b="1" dirty="0">
                <a:latin typeface="+mj-lt"/>
              </a:rPr>
              <a:t>Handig om te weten</a:t>
            </a:r>
            <a:br>
              <a:rPr lang="nl-NL" sz="2400" b="1" dirty="0">
                <a:latin typeface="+mj-lt"/>
              </a:rPr>
            </a:br>
            <a:br>
              <a:rPr lang="nl-NL" sz="1800" b="1" dirty="0">
                <a:latin typeface="+mj-lt"/>
              </a:rPr>
            </a:br>
            <a:r>
              <a:rPr lang="nl-NL" sz="1800" b="1" dirty="0">
                <a:latin typeface="+mj-lt"/>
              </a:rPr>
              <a:t>Verzendbewijs en ontvangstbevestiging </a:t>
            </a:r>
            <a:r>
              <a:rPr lang="nl-NL" sz="1800" dirty="0">
                <a:latin typeface="+mj-lt"/>
              </a:rPr>
              <a:t>- DSO stuurt na indienen een verzendbewijs</a:t>
            </a:r>
            <a:r>
              <a:rPr lang="nl-NL" sz="1800" b="1" dirty="0">
                <a:latin typeface="+mj-lt"/>
              </a:rPr>
              <a:t> </a:t>
            </a:r>
            <a:r>
              <a:rPr lang="nl-NL" sz="1800" dirty="0">
                <a:latin typeface="+mj-lt"/>
              </a:rPr>
              <a:t>naar de </a:t>
            </a:r>
            <a:r>
              <a:rPr lang="nl-NL" sz="1800" dirty="0" err="1">
                <a:latin typeface="+mj-lt"/>
              </a:rPr>
              <a:t>Berichtenbox</a:t>
            </a:r>
            <a:r>
              <a:rPr lang="nl-NL" sz="1800" dirty="0">
                <a:latin typeface="+mj-lt"/>
              </a:rPr>
              <a:t>. </a:t>
            </a:r>
          </a:p>
          <a:p>
            <a:r>
              <a:rPr lang="nl-NL" sz="1800" dirty="0">
                <a:latin typeface="+mj-lt"/>
              </a:rPr>
              <a:t>Het bevoegd gezag stuurt een ontvangstbevestiging</a:t>
            </a:r>
            <a:r>
              <a:rPr lang="nl-NL" sz="1800" b="1" dirty="0">
                <a:latin typeface="+mj-lt"/>
              </a:rPr>
              <a:t> </a:t>
            </a:r>
            <a:r>
              <a:rPr lang="nl-NL" sz="1800" dirty="0">
                <a:latin typeface="+mj-lt"/>
              </a:rPr>
              <a:t>en informeert de aanvrager over de aanvraag.</a:t>
            </a:r>
          </a:p>
        </p:txBody>
      </p:sp>
      <p:pic>
        <p:nvPicPr>
          <p:cNvPr id="6" name="Afbeelding 5" descr="Schermafbeelding van een verzendbevestiging van het Omgevingsloket: een bericht in de Berichtenbox met een melding over het slopen en verwijderen van asbest in een garage met uitrit, verzonden op 15 april 2026. Bericht bevat details over afzender, datum, projectomschrijving, soort verzoek en verdere afhandeling door een omgevingsdienst.">
            <a:extLst>
              <a:ext uri="{FF2B5EF4-FFF2-40B4-BE49-F238E27FC236}">
                <a16:creationId xmlns:a16="http://schemas.microsoft.com/office/drawing/2014/main" id="{A6F4ACCF-93E2-8F91-0705-F0D56F8E03CA}"/>
              </a:ext>
            </a:extLst>
          </p:cNvPr>
          <p:cNvPicPr>
            <a:picLocks noChangeAspect="1"/>
          </p:cNvPicPr>
          <p:nvPr/>
        </p:nvPicPr>
        <p:blipFill>
          <a:blip r:embed="rId3"/>
          <a:stretch>
            <a:fillRect/>
          </a:stretch>
        </p:blipFill>
        <p:spPr>
          <a:xfrm>
            <a:off x="7549868" y="752445"/>
            <a:ext cx="4109300" cy="5278240"/>
          </a:xfrm>
          <a:prstGeom prst="rect">
            <a:avLst/>
          </a:prstGeom>
          <a:ln>
            <a:solidFill>
              <a:schemeClr val="bg1">
                <a:lumMod val="95000"/>
              </a:schemeClr>
            </a:solidFill>
          </a:ln>
        </p:spPr>
      </p:pic>
      <p:sp>
        <p:nvSpPr>
          <p:cNvPr id="4" name="Rechthoek 3">
            <a:extLst>
              <a:ext uri="{FF2B5EF4-FFF2-40B4-BE49-F238E27FC236}">
                <a16:creationId xmlns:a16="http://schemas.microsoft.com/office/drawing/2014/main" id="{F5CF7C2C-B184-2379-57DE-AB905CBACE9E}"/>
              </a:ext>
              <a:ext uri="{C183D7F6-B498-43B3-948B-1728B52AA6E4}">
                <adec:decorative xmlns:adec="http://schemas.microsoft.com/office/drawing/2017/decorative" val="1"/>
              </a:ext>
            </a:extLst>
          </p:cNvPr>
          <p:cNvSpPr/>
          <p:nvPr/>
        </p:nvSpPr>
        <p:spPr>
          <a:xfrm>
            <a:off x="8034263" y="2516623"/>
            <a:ext cx="542166" cy="10519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2293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A131C82-D96C-2E85-BB5C-213A7A764DCB}"/>
              </a:ext>
            </a:extLst>
          </p:cNvPr>
          <p:cNvSpPr>
            <a:spLocks noGrp="1"/>
          </p:cNvSpPr>
          <p:nvPr>
            <p:ph type="title"/>
          </p:nvPr>
        </p:nvSpPr>
        <p:spPr>
          <a:xfrm>
            <a:off x="597072" y="-897538"/>
            <a:ext cx="10515600" cy="897538"/>
          </a:xfrm>
        </p:spPr>
        <p:txBody>
          <a:bodyPr vert="horz" lIns="91440" tIns="45720" rIns="91440" bIns="45720" rtlCol="0" anchor="b">
            <a:normAutofit fontScale="90000"/>
          </a:bodyPr>
          <a:lstStyle/>
          <a:p>
            <a:r>
              <a:rPr lang="nl-NL" dirty="0"/>
              <a:t>Waar zit jij in de puzzel van de Omgevingswet</a:t>
            </a:r>
          </a:p>
        </p:txBody>
      </p:sp>
      <p:pic>
        <p:nvPicPr>
          <p:cNvPr id="5" name="Afbeelding 4" descr="Diagram toont samenhang tussen beleidsvorming, regelgeving en uitvoering binnen Omgevingswet via puzzelstukken in blauw, grijs en oranje. Er is een centrale rol voor het DSO en het Omgevingsloket en is verbonden met alle onderwerpen.">
            <a:extLst>
              <a:ext uri="{FF2B5EF4-FFF2-40B4-BE49-F238E27FC236}">
                <a16:creationId xmlns:a16="http://schemas.microsoft.com/office/drawing/2014/main" id="{F6F918D8-271F-CE37-3AC3-E7D70FAC8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162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826A-2DAA-BC57-25CE-1083B8FDA6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1AF1E3-2093-9252-2513-7560A20A524E}"/>
              </a:ext>
            </a:extLst>
          </p:cNvPr>
          <p:cNvSpPr>
            <a:spLocks noGrp="1"/>
          </p:cNvSpPr>
          <p:nvPr>
            <p:ph type="title"/>
          </p:nvPr>
        </p:nvSpPr>
        <p:spPr/>
        <p:txBody>
          <a:bodyPr>
            <a:normAutofit fontScale="90000"/>
          </a:bodyPr>
          <a:lstStyle/>
          <a:p>
            <a:r>
              <a:rPr lang="nl-NL" dirty="0"/>
              <a:t>Aanvragen ontvangen</a:t>
            </a:r>
          </a:p>
        </p:txBody>
      </p:sp>
      <p:sp>
        <p:nvSpPr>
          <p:cNvPr id="3" name="Tijdelijke aanduiding voor tekst 2">
            <a:extLst>
              <a:ext uri="{FF2B5EF4-FFF2-40B4-BE49-F238E27FC236}">
                <a16:creationId xmlns:a16="http://schemas.microsoft.com/office/drawing/2014/main" id="{770C6B5C-39AB-49E4-C515-1B7D77AA85C3}"/>
              </a:ext>
            </a:extLst>
          </p:cNvPr>
          <p:cNvSpPr>
            <a:spLocks noGrp="1"/>
          </p:cNvSpPr>
          <p:nvPr>
            <p:ph type="body" idx="1"/>
          </p:nvPr>
        </p:nvSpPr>
        <p:spPr>
          <a:xfrm>
            <a:off x="607532" y="1893708"/>
            <a:ext cx="4969397" cy="4136977"/>
          </a:xfrm>
        </p:spPr>
        <p:txBody>
          <a:bodyPr>
            <a:normAutofit/>
          </a:bodyPr>
          <a:lstStyle/>
          <a:p>
            <a:r>
              <a:rPr lang="nl-NL" sz="2400" b="1" dirty="0"/>
              <a:t>Handig om te weten</a:t>
            </a:r>
            <a:br>
              <a:rPr lang="nl-NL" sz="1800" dirty="0"/>
            </a:br>
            <a:br>
              <a:rPr lang="nl-NL" sz="1800" b="1" dirty="0"/>
            </a:br>
            <a:r>
              <a:rPr lang="nl-NL" sz="1800" b="1" dirty="0"/>
              <a:t>Samenwerken bij aanvragen -</a:t>
            </a:r>
            <a:r>
              <a:rPr lang="nl-NL" sz="1800" dirty="0"/>
              <a:t> overheden kunnen aanvragen laten behandelen door een andere organisatie. Hiervoor stellen ze een </a:t>
            </a:r>
            <a:r>
              <a:rPr lang="nl-NL" sz="1800" b="1" dirty="0"/>
              <a:t>behandeldienst </a:t>
            </a:r>
            <a:r>
              <a:rPr lang="nl-NL" sz="1800" dirty="0"/>
              <a:t>in.</a:t>
            </a:r>
          </a:p>
          <a:p>
            <a:r>
              <a:rPr lang="nl-NL" sz="1800" dirty="0"/>
              <a:t>Ze kunnen ook samenwerken met andere overheden en organisaties aan aanvragen. Dit kan via de </a:t>
            </a:r>
            <a:r>
              <a:rPr lang="nl-NL" sz="1800" b="1" dirty="0"/>
              <a:t>Samenwerkfunctionaliteit </a:t>
            </a:r>
            <a:r>
              <a:rPr lang="nl-NL" sz="1800" dirty="0"/>
              <a:t>(SWF).</a:t>
            </a:r>
          </a:p>
        </p:txBody>
      </p:sp>
      <p:pic>
        <p:nvPicPr>
          <p:cNvPr id="6" name="Afbeelding 5" descr="Illustratie van een kaart met drie cirkelvormige markeringen die een huis met Nederlandse vlag, een bouwvakker en een man met baard tonen. De afbeelding geeft de samenwerking weer tussen een gemeente, een omgevingsdienst en een veiligheidsregio&#10;&#10;">
            <a:extLst>
              <a:ext uri="{FF2B5EF4-FFF2-40B4-BE49-F238E27FC236}">
                <a16:creationId xmlns:a16="http://schemas.microsoft.com/office/drawing/2014/main" id="{779AC795-45DA-F465-3DC9-D67B34303C61}"/>
              </a:ext>
            </a:extLst>
          </p:cNvPr>
          <p:cNvPicPr>
            <a:picLocks noChangeAspect="1"/>
          </p:cNvPicPr>
          <p:nvPr/>
        </p:nvPicPr>
        <p:blipFill>
          <a:blip r:embed="rId3"/>
          <a:srcRect l="8177" t="-51639" r="-3342" b="-38946"/>
          <a:stretch>
            <a:fillRect/>
          </a:stretch>
        </p:blipFill>
        <p:spPr>
          <a:xfrm>
            <a:off x="7222602" y="0"/>
            <a:ext cx="4969397" cy="6342926"/>
          </a:xfrm>
          <a:prstGeom prst="rect">
            <a:avLst/>
          </a:prstGeom>
          <a:solidFill>
            <a:srgbClr val="EFEBE7"/>
          </a:solidFill>
        </p:spPr>
      </p:pic>
      <p:sp>
        <p:nvSpPr>
          <p:cNvPr id="7" name="Tekstvak 6">
            <a:extLst>
              <a:ext uri="{FF2B5EF4-FFF2-40B4-BE49-F238E27FC236}">
                <a16:creationId xmlns:a16="http://schemas.microsoft.com/office/drawing/2014/main" id="{A65B8066-49E6-00AF-9CA3-7EF2497948A0}"/>
              </a:ext>
            </a:extLst>
          </p:cNvPr>
          <p:cNvSpPr txBox="1"/>
          <p:nvPr/>
        </p:nvSpPr>
        <p:spPr>
          <a:xfrm>
            <a:off x="7673414" y="1654937"/>
            <a:ext cx="1044938" cy="307777"/>
          </a:xfrm>
          <a:prstGeom prst="rect">
            <a:avLst/>
          </a:prstGeom>
          <a:noFill/>
        </p:spPr>
        <p:txBody>
          <a:bodyPr wrap="square">
            <a:spAutoFit/>
          </a:bodyPr>
          <a:lstStyle/>
          <a:p>
            <a:r>
              <a:rPr lang="nl-NL" sz="1400" b="1" dirty="0">
                <a:solidFill>
                  <a:schemeClr val="bg2">
                    <a:lumMod val="50000"/>
                  </a:schemeClr>
                </a:solidFill>
              </a:rPr>
              <a:t>Gemeente</a:t>
            </a:r>
          </a:p>
        </p:txBody>
      </p:sp>
      <p:sp>
        <p:nvSpPr>
          <p:cNvPr id="8" name="Tekstvak 7">
            <a:extLst>
              <a:ext uri="{FF2B5EF4-FFF2-40B4-BE49-F238E27FC236}">
                <a16:creationId xmlns:a16="http://schemas.microsoft.com/office/drawing/2014/main" id="{B5E5343C-F6F0-9B25-C4BA-B6A81448EB18}"/>
              </a:ext>
            </a:extLst>
          </p:cNvPr>
          <p:cNvSpPr txBox="1"/>
          <p:nvPr/>
        </p:nvSpPr>
        <p:spPr>
          <a:xfrm>
            <a:off x="10379735" y="2042026"/>
            <a:ext cx="1465874" cy="307777"/>
          </a:xfrm>
          <a:prstGeom prst="rect">
            <a:avLst/>
          </a:prstGeom>
          <a:noFill/>
        </p:spPr>
        <p:txBody>
          <a:bodyPr wrap="square">
            <a:spAutoFit/>
          </a:bodyPr>
          <a:lstStyle/>
          <a:p>
            <a:r>
              <a:rPr lang="nl-NL" sz="1400" b="1" dirty="0">
                <a:solidFill>
                  <a:schemeClr val="bg2">
                    <a:lumMod val="50000"/>
                  </a:schemeClr>
                </a:solidFill>
              </a:rPr>
              <a:t>Omgevingsdienst</a:t>
            </a:r>
          </a:p>
        </p:txBody>
      </p:sp>
      <p:sp>
        <p:nvSpPr>
          <p:cNvPr id="4" name="Tekstvak 3">
            <a:extLst>
              <a:ext uri="{FF2B5EF4-FFF2-40B4-BE49-F238E27FC236}">
                <a16:creationId xmlns:a16="http://schemas.microsoft.com/office/drawing/2014/main" id="{269F977C-9250-FC96-E507-FE7A40BFB5FA}"/>
              </a:ext>
            </a:extLst>
          </p:cNvPr>
          <p:cNvSpPr txBox="1"/>
          <p:nvPr/>
        </p:nvSpPr>
        <p:spPr>
          <a:xfrm>
            <a:off x="8972880" y="4815974"/>
            <a:ext cx="1465874" cy="307777"/>
          </a:xfrm>
          <a:prstGeom prst="rect">
            <a:avLst/>
          </a:prstGeom>
          <a:noFill/>
        </p:spPr>
        <p:txBody>
          <a:bodyPr wrap="square">
            <a:spAutoFit/>
          </a:bodyPr>
          <a:lstStyle/>
          <a:p>
            <a:r>
              <a:rPr lang="nl-NL" sz="1400" b="1" dirty="0">
                <a:solidFill>
                  <a:schemeClr val="bg2">
                    <a:lumMod val="50000"/>
                  </a:schemeClr>
                </a:solidFill>
              </a:rPr>
              <a:t>Veiligheidsregio</a:t>
            </a:r>
          </a:p>
        </p:txBody>
      </p:sp>
    </p:spTree>
    <p:extLst>
      <p:ext uri="{BB962C8B-B14F-4D97-AF65-F5344CB8AC3E}">
        <p14:creationId xmlns:p14="http://schemas.microsoft.com/office/powerpoint/2010/main" val="582876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van een illustratie met het Omgevingsloket en een vrouw met oranje bouwhelm en kleding naast verkeerskegels. Wat duidt op de ontwikkeling van het Omgevingsloket">
            <a:extLst>
              <a:ext uri="{FF2B5EF4-FFF2-40B4-BE49-F238E27FC236}">
                <a16:creationId xmlns:a16="http://schemas.microsoft.com/office/drawing/2014/main" id="{C107632C-9BF7-3C12-D668-DC2A4D8E0BD6}"/>
              </a:ext>
            </a:extLst>
          </p:cNvPr>
          <p:cNvPicPr>
            <a:picLocks noChangeAspect="1"/>
          </p:cNvPicPr>
          <p:nvPr/>
        </p:nvPicPr>
        <p:blipFill>
          <a:blip r:embed="rId3"/>
          <a:srcRect l="43791" t="-9513" r="-5802" b="-7569"/>
          <a:stretch>
            <a:fillRect/>
          </a:stretch>
        </p:blipFill>
        <p:spPr>
          <a:xfrm>
            <a:off x="6096000" y="10"/>
            <a:ext cx="6334896" cy="6369039"/>
          </a:xfrm>
          <a:prstGeom prst="rect">
            <a:avLst/>
          </a:prstGeom>
          <a:solidFill>
            <a:srgbClr val="E9F2DA"/>
          </a:solidFill>
        </p:spPr>
      </p:pic>
      <p:sp>
        <p:nvSpPr>
          <p:cNvPr id="2" name="Titel 1">
            <a:extLst>
              <a:ext uri="{FF2B5EF4-FFF2-40B4-BE49-F238E27FC236}">
                <a16:creationId xmlns:a16="http://schemas.microsoft.com/office/drawing/2014/main" id="{7DBECC42-077F-19AD-C5B9-BA46A1B7FDFF}"/>
              </a:ext>
            </a:extLst>
          </p:cNvPr>
          <p:cNvSpPr>
            <a:spLocks noGrp="1"/>
          </p:cNvSpPr>
          <p:nvPr>
            <p:ph type="title"/>
          </p:nvPr>
        </p:nvSpPr>
        <p:spPr>
          <a:xfrm>
            <a:off x="597072" y="990600"/>
            <a:ext cx="9108788" cy="897538"/>
          </a:xfrm>
        </p:spPr>
        <p:txBody>
          <a:bodyPr anchor="b">
            <a:noAutofit/>
          </a:bodyPr>
          <a:lstStyle/>
          <a:p>
            <a:r>
              <a:rPr lang="nl-NL" sz="5400" dirty="0"/>
              <a:t>Ontwikkeling DSO</a:t>
            </a:r>
          </a:p>
        </p:txBody>
      </p:sp>
      <p:sp>
        <p:nvSpPr>
          <p:cNvPr id="4" name="Tijdelijke aanduiding voor tekst 2">
            <a:extLst>
              <a:ext uri="{FF2B5EF4-FFF2-40B4-BE49-F238E27FC236}">
                <a16:creationId xmlns:a16="http://schemas.microsoft.com/office/drawing/2014/main" id="{0ACEE25C-A8D3-FDEF-B2A6-5D47C8EF8DDA}"/>
              </a:ext>
            </a:extLst>
          </p:cNvPr>
          <p:cNvSpPr txBox="1">
            <a:spLocks/>
          </p:cNvSpPr>
          <p:nvPr/>
        </p:nvSpPr>
        <p:spPr>
          <a:xfrm>
            <a:off x="607532" y="1893708"/>
            <a:ext cx="4961164" cy="3846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dirty="0"/>
              <a:t>Agile ontwikkeling</a:t>
            </a:r>
            <a:br>
              <a:rPr lang="nl-NL" sz="2400" b="1" dirty="0"/>
            </a:br>
            <a:br>
              <a:rPr lang="nl-NL" sz="1800" b="1" dirty="0">
                <a:latin typeface="+mj-lt"/>
              </a:rPr>
            </a:br>
            <a:r>
              <a:rPr lang="nl-NL" sz="1800" b="1" dirty="0">
                <a:latin typeface="+mj-lt"/>
              </a:rPr>
              <a:t>Planning per kwartaal -</a:t>
            </a:r>
            <a:r>
              <a:rPr lang="nl-NL" sz="1800" dirty="0">
                <a:latin typeface="+mj-lt"/>
              </a:rPr>
              <a:t> ontwikkelingen worden per kwartaal gepland door koepels, opdrachtgever en ontwikkelteams.</a:t>
            </a:r>
          </a:p>
          <a:p>
            <a:r>
              <a:rPr lang="nl-NL" sz="1800" dirty="0">
                <a:latin typeface="+mj-lt"/>
              </a:rPr>
              <a:t>Beheer en ontwikkeling door </a:t>
            </a:r>
            <a:r>
              <a:rPr lang="nl-NL" sz="1800" b="1" dirty="0">
                <a:latin typeface="+mj-lt"/>
              </a:rPr>
              <a:t>verschillende organisaties -</a:t>
            </a:r>
            <a:r>
              <a:rPr lang="nl-NL" sz="1800" dirty="0">
                <a:latin typeface="+mj-lt"/>
              </a:rPr>
              <a:t> </a:t>
            </a:r>
            <a:r>
              <a:rPr kumimoji="0" lang="en-US" sz="1800" b="0" i="0" u="none" strike="noStrike" kern="1200" cap="none" spc="0" normalizeH="0" baseline="0" noProof="0" dirty="0" err="1">
                <a:ln>
                  <a:noFill/>
                </a:ln>
                <a:solidFill>
                  <a:srgbClr val="2B5782"/>
                </a:solidFill>
                <a:effectLst/>
                <a:uLnTx/>
                <a:uFillTx/>
                <a:latin typeface="+mj-lt"/>
                <a:ea typeface="+mn-ea"/>
                <a:cs typeface="+mn-cs"/>
              </a:rPr>
              <a:t>Kadaster</a:t>
            </a:r>
            <a:r>
              <a:rPr kumimoji="0" lang="en-US" sz="1800" b="0" i="0" u="none" strike="noStrike" kern="1200" cap="none" spc="0" normalizeH="0" baseline="0" noProof="0" dirty="0">
                <a:ln>
                  <a:noFill/>
                </a:ln>
                <a:solidFill>
                  <a:srgbClr val="2B5782"/>
                </a:solidFill>
                <a:effectLst/>
                <a:uLnTx/>
                <a:uFillTx/>
                <a:latin typeface="+mj-lt"/>
                <a:ea typeface="+mn-ea"/>
                <a:cs typeface="+mn-cs"/>
              </a:rPr>
              <a:t>, </a:t>
            </a:r>
            <a:r>
              <a:rPr lang="en-US" sz="1800" dirty="0">
                <a:solidFill>
                  <a:srgbClr val="2B5782"/>
                </a:solidFill>
              </a:rPr>
              <a:t>Rijkswaterstaat, </a:t>
            </a:r>
            <a:r>
              <a:rPr kumimoji="0" lang="en-US" sz="1800" b="0" i="0" u="none" strike="noStrike" kern="1200" cap="none" spc="0" normalizeH="0" baseline="0" noProof="0" dirty="0">
                <a:ln>
                  <a:noFill/>
                </a:ln>
                <a:solidFill>
                  <a:srgbClr val="2B5782"/>
                </a:solidFill>
                <a:effectLst/>
                <a:uLnTx/>
                <a:uFillTx/>
                <a:latin typeface="+mj-lt"/>
                <a:ea typeface="+mn-ea"/>
                <a:cs typeface="+mn-cs"/>
              </a:rPr>
              <a:t>Geonovum en KOOP.</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B5782"/>
              </a:solidFill>
              <a:effectLst/>
              <a:uLnTx/>
              <a:uFillTx/>
              <a:latin typeface="+mj-lt"/>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B5782"/>
              </a:solidFill>
              <a:effectLst/>
              <a:uLnTx/>
              <a:uFillTx/>
              <a:latin typeface="Asap"/>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B5782"/>
              </a:solidFill>
              <a:effectLst/>
              <a:uLnTx/>
              <a:uFillTx/>
              <a:latin typeface="Asap"/>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B5782"/>
              </a:solidFill>
              <a:effectLst/>
              <a:uLnTx/>
              <a:uFillTx/>
              <a:latin typeface="Asap"/>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B5782"/>
              </a:solidFill>
              <a:effectLst/>
              <a:uLnTx/>
              <a:uFillTx/>
              <a:latin typeface="Asap"/>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B5782"/>
              </a:solidFill>
              <a:effectLst/>
              <a:uLnTx/>
              <a:uFillTx/>
              <a:latin typeface="Asap"/>
              <a:ea typeface="+mn-ea"/>
              <a:cs typeface="+mn-cs"/>
            </a:endParaRPr>
          </a:p>
          <a:p>
            <a:endParaRPr lang="nl-NL" sz="1800" dirty="0"/>
          </a:p>
          <a:p>
            <a:endParaRPr lang="nl-NL" b="1" dirty="0"/>
          </a:p>
        </p:txBody>
      </p:sp>
    </p:spTree>
    <p:extLst>
      <p:ext uri="{BB962C8B-B14F-4D97-AF65-F5344CB8AC3E}">
        <p14:creationId xmlns:p14="http://schemas.microsoft.com/office/powerpoint/2010/main" val="1673573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F28D0-DB7C-9C3D-1AF0-A3005A483D09}"/>
              </a:ext>
            </a:extLst>
          </p:cNvPr>
          <p:cNvSpPr>
            <a:spLocks noGrp="1"/>
          </p:cNvSpPr>
          <p:nvPr>
            <p:ph type="title"/>
          </p:nvPr>
        </p:nvSpPr>
        <p:spPr>
          <a:xfrm>
            <a:off x="597072" y="990600"/>
            <a:ext cx="5181600" cy="897538"/>
          </a:xfrm>
        </p:spPr>
        <p:txBody>
          <a:bodyPr anchor="b">
            <a:normAutofit/>
          </a:bodyPr>
          <a:lstStyle/>
          <a:p>
            <a:r>
              <a:rPr lang="nl-NL" sz="5600" dirty="0"/>
              <a:t>Open stelsel</a:t>
            </a:r>
          </a:p>
        </p:txBody>
      </p:sp>
      <p:sp>
        <p:nvSpPr>
          <p:cNvPr id="10" name="Content Placeholder 1">
            <a:extLst>
              <a:ext uri="{FF2B5EF4-FFF2-40B4-BE49-F238E27FC236}">
                <a16:creationId xmlns:a16="http://schemas.microsoft.com/office/drawing/2014/main" id="{219F7FAD-8ED6-33A1-A807-38532DDAC2E7}"/>
              </a:ext>
            </a:extLst>
          </p:cNvPr>
          <p:cNvSpPr>
            <a:spLocks noGrp="1"/>
          </p:cNvSpPr>
          <p:nvPr>
            <p:ph sz="half" idx="1"/>
          </p:nvPr>
        </p:nvSpPr>
        <p:spPr>
          <a:xfrm>
            <a:off x="597072" y="1981200"/>
            <a:ext cx="5181600" cy="3880645"/>
          </a:xfrm>
        </p:spPr>
        <p:txBody>
          <a:bodyPr/>
          <a:lstStyle/>
          <a:p>
            <a:r>
              <a:rPr lang="nl-NL" sz="2400" b="1" dirty="0" err="1"/>
              <a:t>API’s</a:t>
            </a:r>
            <a:r>
              <a:rPr lang="nl-NL" sz="2400" b="1" dirty="0"/>
              <a:t> en services</a:t>
            </a:r>
            <a:br>
              <a:rPr lang="nl-NL" sz="2400" b="1" dirty="0"/>
            </a:br>
            <a:br>
              <a:rPr lang="nl-NL" b="1" dirty="0"/>
            </a:br>
            <a:r>
              <a:rPr lang="nl-NL" b="1" dirty="0"/>
              <a:t>Gebruik door derden </a:t>
            </a:r>
            <a:r>
              <a:rPr lang="nl-NL" dirty="0"/>
              <a:t>- DSO wordt zo ontwikkeld dat anderen de informatie en diensten ook kunnen gebruiken. Bijvoorbeeld voor eigen apps of om direct aan te vragen.</a:t>
            </a:r>
            <a:endParaRPr lang="en-US" dirty="0">
              <a:solidFill>
                <a:srgbClr val="2B5782"/>
              </a:solidFill>
            </a:endParaRPr>
          </a:p>
          <a:p>
            <a:pPr marL="285750" lvl="0" indent="-285750">
              <a:buFont typeface="Arial" panose="020B0604020202020204" pitchFamily="34" charset="0"/>
              <a:buChar char="•"/>
              <a:defRPr/>
            </a:pPr>
            <a:endParaRPr lang="en-US" dirty="0">
              <a:solidFill>
                <a:srgbClr val="2B5782"/>
              </a:solidFill>
            </a:endParaRPr>
          </a:p>
          <a:p>
            <a:pPr marL="285750" lvl="0" indent="-285750">
              <a:buFont typeface="Arial" panose="020B0604020202020204" pitchFamily="34" charset="0"/>
              <a:buChar char="•"/>
              <a:defRPr/>
            </a:pPr>
            <a:endParaRPr lang="en-US" dirty="0">
              <a:solidFill>
                <a:srgbClr val="2B5782"/>
              </a:solidFill>
            </a:endParaRPr>
          </a:p>
          <a:p>
            <a:pPr lvl="0">
              <a:defRPr/>
            </a:pPr>
            <a:endParaRPr lang="en-US" dirty="0">
              <a:solidFill>
                <a:srgbClr val="2B5782"/>
              </a:solidFill>
            </a:endParaRPr>
          </a:p>
          <a:p>
            <a:pPr lvl="0">
              <a:defRPr/>
            </a:pPr>
            <a:endParaRPr lang="en-US" dirty="0">
              <a:solidFill>
                <a:srgbClr val="2B5782"/>
              </a:solidFill>
            </a:endParaRPr>
          </a:p>
          <a:p>
            <a:pPr lvl="0">
              <a:defRPr/>
            </a:pPr>
            <a:endParaRPr lang="en-US" dirty="0">
              <a:solidFill>
                <a:srgbClr val="2B5782"/>
              </a:solidFill>
            </a:endParaRPr>
          </a:p>
          <a:p>
            <a:endParaRPr lang="nl-NL" dirty="0"/>
          </a:p>
          <a:p>
            <a:endParaRPr lang="nl-NL" b="1" dirty="0"/>
          </a:p>
          <a:p>
            <a:endParaRPr lang="en-US" dirty="0"/>
          </a:p>
        </p:txBody>
      </p:sp>
      <p:pic>
        <p:nvPicPr>
          <p:cNvPr id="5" name="Afbeelding 4" descr="Illustratie van een computerscherm en een tablet met tekstlijsten, waarbij computerscherm roze en blauwe opsommingstekens toont en tablet alleen blauwe tekstregels. Afbeelding benadrukt interactie tussen het DSO en andere applicaties.">
            <a:extLst>
              <a:ext uri="{FF2B5EF4-FFF2-40B4-BE49-F238E27FC236}">
                <a16:creationId xmlns:a16="http://schemas.microsoft.com/office/drawing/2014/main" id="{14F4544B-A6C7-4FCF-3247-39AE3B4E29B4}"/>
              </a:ext>
            </a:extLst>
          </p:cNvPr>
          <p:cNvPicPr>
            <a:picLocks noChangeAspect="1"/>
          </p:cNvPicPr>
          <p:nvPr/>
        </p:nvPicPr>
        <p:blipFill>
          <a:blip r:embed="rId3"/>
          <a:srcRect t="3985" r="-3" b="-3"/>
          <a:stretch>
            <a:fillRect/>
          </a:stretch>
        </p:blipFill>
        <p:spPr>
          <a:xfrm>
            <a:off x="6096000" y="10"/>
            <a:ext cx="6334896" cy="6369039"/>
          </a:xfrm>
          <a:prstGeom prst="rect">
            <a:avLst/>
          </a:prstGeom>
          <a:noFill/>
        </p:spPr>
      </p:pic>
      <p:sp>
        <p:nvSpPr>
          <p:cNvPr id="3" name="Rechthoek: afgeronde hoeken 2">
            <a:extLst>
              <a:ext uri="{FF2B5EF4-FFF2-40B4-BE49-F238E27FC236}">
                <a16:creationId xmlns:a16="http://schemas.microsoft.com/office/drawing/2014/main" id="{C197245A-290B-2236-7D1B-DAE7071EB147}"/>
              </a:ext>
              <a:ext uri="{C183D7F6-B498-43B3-948B-1728B52AA6E4}">
                <adec:decorative xmlns:adec="http://schemas.microsoft.com/office/drawing/2017/decorative" val="1"/>
              </a:ext>
            </a:extLst>
          </p:cNvPr>
          <p:cNvSpPr/>
          <p:nvPr/>
        </p:nvSpPr>
        <p:spPr>
          <a:xfrm>
            <a:off x="7517497" y="-43703"/>
            <a:ext cx="360614" cy="2626380"/>
          </a:xfrm>
          <a:prstGeom prst="roundRect">
            <a:avLst/>
          </a:prstGeom>
          <a:solidFill>
            <a:srgbClr val="D3E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68498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479B-C44E-7E90-ACC9-F3536A29D540}"/>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B8CDDAC4-305B-B3BB-80CF-18E6890AFB11}"/>
              </a:ext>
            </a:extLst>
          </p:cNvPr>
          <p:cNvSpPr>
            <a:spLocks noGrp="1"/>
          </p:cNvSpPr>
          <p:nvPr>
            <p:ph type="title"/>
          </p:nvPr>
        </p:nvSpPr>
        <p:spPr>
          <a:xfrm>
            <a:off x="597072" y="990600"/>
            <a:ext cx="8013528" cy="897538"/>
          </a:xfrm>
        </p:spPr>
        <p:txBody>
          <a:bodyPr>
            <a:normAutofit fontScale="90000"/>
          </a:bodyPr>
          <a:lstStyle/>
          <a:p>
            <a:r>
              <a:rPr lang="en-US" dirty="0"/>
              <a:t>DSO en </a:t>
            </a:r>
            <a:r>
              <a:rPr lang="en-US" dirty="0" err="1"/>
              <a:t>dienstverlening</a:t>
            </a:r>
            <a:endParaRPr lang="en-US" dirty="0"/>
          </a:p>
        </p:txBody>
      </p:sp>
      <p:pic>
        <p:nvPicPr>
          <p:cNvPr id="5" name="Afbeelding 4" descr="Diagram toont samenhang tussen beleidsvorming, regelgeving en uitvoering binnen Omgevingswet via puzzelstukken in blauw, grijs en oranje. Er is een centrale rol voor het DSO en het Omgevingsloket en is verbonden met alle onderwerpen.">
            <a:extLst>
              <a:ext uri="{FF2B5EF4-FFF2-40B4-BE49-F238E27FC236}">
                <a16:creationId xmlns:a16="http://schemas.microsoft.com/office/drawing/2014/main" id="{86BC5CE2-D5E1-D284-35A9-DC992F13FFDB}"/>
              </a:ext>
            </a:extLst>
          </p:cNvPr>
          <p:cNvPicPr>
            <a:picLocks noChangeAspect="1"/>
          </p:cNvPicPr>
          <p:nvPr/>
        </p:nvPicPr>
        <p:blipFill>
          <a:blip r:embed="rId3">
            <a:extLst>
              <a:ext uri="{28A0092B-C50C-407E-A947-70E740481C1C}">
                <a14:useLocalDpi xmlns:a14="http://schemas.microsoft.com/office/drawing/2010/main" val="0"/>
              </a:ext>
            </a:extLst>
          </a:blip>
          <a:srcRect l="1980" t="15569" r="1077" b="3772"/>
          <a:stretch>
            <a:fillRect/>
          </a:stretch>
        </p:blipFill>
        <p:spPr>
          <a:xfrm>
            <a:off x="3442772" y="2057400"/>
            <a:ext cx="8282980" cy="3876511"/>
          </a:xfrm>
          <a:prstGeom prst="rect">
            <a:avLst/>
          </a:prstGeom>
          <a:noFill/>
        </p:spPr>
      </p:pic>
      <p:sp>
        <p:nvSpPr>
          <p:cNvPr id="10" name="Text Placeholder 2">
            <a:extLst>
              <a:ext uri="{FF2B5EF4-FFF2-40B4-BE49-F238E27FC236}">
                <a16:creationId xmlns:a16="http://schemas.microsoft.com/office/drawing/2014/main" id="{812C6CE7-5A44-DC32-3510-527CDE52A079}"/>
              </a:ext>
            </a:extLst>
          </p:cNvPr>
          <p:cNvSpPr>
            <a:spLocks noGrp="1"/>
          </p:cNvSpPr>
          <p:nvPr>
            <p:ph type="body" sz="half" idx="2"/>
          </p:nvPr>
        </p:nvSpPr>
        <p:spPr>
          <a:xfrm>
            <a:off x="675503" y="2057400"/>
            <a:ext cx="3932237" cy="3811588"/>
          </a:xfrm>
        </p:spPr>
        <p:txBody>
          <a:bodyPr>
            <a:normAutofit/>
          </a:bodyPr>
          <a:lstStyle/>
          <a:p>
            <a:r>
              <a:rPr lang="en-US" sz="2400" b="1" dirty="0"/>
              <a:t>Zoek de </a:t>
            </a:r>
            <a:r>
              <a:rPr lang="en-US" sz="2400" b="1" dirty="0" err="1"/>
              <a:t>samenwerking</a:t>
            </a:r>
            <a:endParaRPr lang="en-US" sz="2400" b="1" dirty="0"/>
          </a:p>
          <a:p>
            <a:br>
              <a:rPr lang="en-US" sz="2400" b="1" dirty="0"/>
            </a:br>
            <a:endParaRPr lang="en-US" sz="2400" b="1" dirty="0"/>
          </a:p>
        </p:txBody>
      </p:sp>
    </p:spTree>
    <p:extLst>
      <p:ext uri="{BB962C8B-B14F-4D97-AF65-F5344CB8AC3E}">
        <p14:creationId xmlns:p14="http://schemas.microsoft.com/office/powerpoint/2010/main" val="289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A5D29-6301-7C1D-E3F5-B67B8FE4E5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D04040-F1E9-CA22-5C3C-32816898BB4C}"/>
              </a:ext>
            </a:extLst>
          </p:cNvPr>
          <p:cNvSpPr>
            <a:spLocks noGrp="1"/>
          </p:cNvSpPr>
          <p:nvPr>
            <p:ph type="title"/>
          </p:nvPr>
        </p:nvSpPr>
        <p:spPr/>
        <p:txBody>
          <a:bodyPr>
            <a:normAutofit fontScale="90000"/>
          </a:bodyPr>
          <a:lstStyle/>
          <a:p>
            <a:r>
              <a:rPr lang="nl-NL" dirty="0"/>
              <a:t>Hulp en ondersteuning</a:t>
            </a:r>
          </a:p>
        </p:txBody>
      </p:sp>
      <p:sp>
        <p:nvSpPr>
          <p:cNvPr id="15" name="Content Placeholder 1">
            <a:extLst>
              <a:ext uri="{FF2B5EF4-FFF2-40B4-BE49-F238E27FC236}">
                <a16:creationId xmlns:a16="http://schemas.microsoft.com/office/drawing/2014/main" id="{8C286672-CA4D-290B-3BD6-7F64700C1E1A}"/>
              </a:ext>
            </a:extLst>
          </p:cNvPr>
          <p:cNvSpPr txBox="1">
            <a:spLocks/>
          </p:cNvSpPr>
          <p:nvPr/>
        </p:nvSpPr>
        <p:spPr>
          <a:xfrm>
            <a:off x="597072"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dirty="0"/>
              <a:t>IPLO en partners helpen je op weg</a:t>
            </a:r>
            <a:br>
              <a:rPr lang="nl-NL" sz="2400" dirty="0"/>
            </a:br>
            <a:endParaRPr lang="nl-NL" sz="2400" dirty="0"/>
          </a:p>
          <a:p>
            <a:r>
              <a:rPr lang="nl-NL" sz="1800" dirty="0"/>
              <a:t>Websites</a:t>
            </a:r>
          </a:p>
          <a:p>
            <a:r>
              <a:rPr lang="nl-NL" sz="1800" dirty="0" err="1"/>
              <a:t>Helpdesks</a:t>
            </a:r>
            <a:endParaRPr lang="nl-NL" sz="1800" dirty="0"/>
          </a:p>
          <a:p>
            <a:r>
              <a:rPr lang="nl-NL" sz="1800" dirty="0"/>
              <a:t>Nieuwsbrieven</a:t>
            </a:r>
          </a:p>
          <a:p>
            <a:r>
              <a:rPr lang="nl-NL" sz="1800" dirty="0"/>
              <a:t>Ondersteuning in het land</a:t>
            </a:r>
          </a:p>
          <a:p>
            <a:pPr marL="285750" indent="-285750">
              <a:buFont typeface="Arial" panose="020B0604020202020204" pitchFamily="34" charset="0"/>
              <a:buChar char="•"/>
            </a:pPr>
            <a:endParaRPr lang="nl-NL" sz="1800" b="1" dirty="0">
              <a:solidFill>
                <a:srgbClr val="2B5782"/>
              </a:solidFill>
            </a:endParaRPr>
          </a:p>
          <a:p>
            <a:pPr marL="285750" indent="-285750">
              <a:buFont typeface="Arial" panose="020B0604020202020204" pitchFamily="34" charset="0"/>
              <a:buChar char="•"/>
            </a:pPr>
            <a:endParaRPr lang="nl-NL" sz="1800" b="1" dirty="0">
              <a:solidFill>
                <a:srgbClr val="2B5782"/>
              </a:solidFill>
            </a:endParaRPr>
          </a:p>
          <a:p>
            <a:pPr marL="285750" indent="-285750">
              <a:buFont typeface="Arial" panose="020B0604020202020204" pitchFamily="34" charset="0"/>
              <a:buChar char="•"/>
            </a:pPr>
            <a:endParaRPr lang="en-US" dirty="0">
              <a:solidFill>
                <a:srgbClr val="2B5782"/>
              </a:solidFill>
            </a:endParaRPr>
          </a:p>
          <a:p>
            <a:pPr marL="285750" indent="-285750">
              <a:buFont typeface="Arial" panose="020B0604020202020204" pitchFamily="34" charset="0"/>
              <a:buChar char="•"/>
              <a:defRPr/>
            </a:pPr>
            <a:endParaRPr lang="en-US" dirty="0">
              <a:solidFill>
                <a:srgbClr val="2B5782"/>
              </a:solidFill>
            </a:endParaRPr>
          </a:p>
          <a:p>
            <a:pPr marL="285750" indent="-285750">
              <a:buFont typeface="Arial" panose="020B0604020202020204" pitchFamily="34" charset="0"/>
              <a:buChar char="•"/>
              <a:defRPr/>
            </a:pPr>
            <a:endParaRPr lang="en-US" dirty="0">
              <a:solidFill>
                <a:srgbClr val="2B5782"/>
              </a:solidFill>
            </a:endParaRPr>
          </a:p>
          <a:p>
            <a:pPr>
              <a:defRPr/>
            </a:pPr>
            <a:endParaRPr lang="en-US" dirty="0">
              <a:solidFill>
                <a:srgbClr val="2B5782"/>
              </a:solidFill>
            </a:endParaRPr>
          </a:p>
          <a:p>
            <a:pPr>
              <a:defRPr/>
            </a:pPr>
            <a:endParaRPr lang="en-US" dirty="0">
              <a:solidFill>
                <a:srgbClr val="2B5782"/>
              </a:solidFill>
            </a:endParaRPr>
          </a:p>
          <a:p>
            <a:pPr>
              <a:defRPr/>
            </a:pPr>
            <a:endParaRPr lang="en-US" dirty="0">
              <a:solidFill>
                <a:srgbClr val="2B5782"/>
              </a:solidFill>
            </a:endParaRPr>
          </a:p>
          <a:p>
            <a:endParaRPr lang="nl-NL" dirty="0"/>
          </a:p>
          <a:p>
            <a:endParaRPr lang="nl-NL" b="1" dirty="0"/>
          </a:p>
          <a:p>
            <a:endParaRPr lang="en-US" dirty="0"/>
          </a:p>
        </p:txBody>
      </p:sp>
      <p:grpSp>
        <p:nvGrpSpPr>
          <p:cNvPr id="3" name="Groep 2" descr="Printscreens van verschillende websites die ondersteuning geven bij het werken met de Omgevingswet: IPLO.nl, KOOP.nl, VNG.nl, Wegwijzer TPOD, Geonovum,nl en het Ontwikkelaarsportaal Omgevingswet">
            <a:extLst>
              <a:ext uri="{FF2B5EF4-FFF2-40B4-BE49-F238E27FC236}">
                <a16:creationId xmlns:a16="http://schemas.microsoft.com/office/drawing/2014/main" id="{9050FDFE-FBC9-0AA0-3161-DEE617A656EA}"/>
              </a:ext>
            </a:extLst>
          </p:cNvPr>
          <p:cNvGrpSpPr/>
          <p:nvPr/>
        </p:nvGrpSpPr>
        <p:grpSpPr>
          <a:xfrm>
            <a:off x="2259206" y="2569029"/>
            <a:ext cx="9630109" cy="3645201"/>
            <a:chOff x="2259206" y="2569029"/>
            <a:chExt cx="9630109" cy="3645201"/>
          </a:xfrm>
        </p:grpSpPr>
        <p:grpSp>
          <p:nvGrpSpPr>
            <p:cNvPr id="16" name="Groep 15">
              <a:extLst>
                <a:ext uri="{FF2B5EF4-FFF2-40B4-BE49-F238E27FC236}">
                  <a16:creationId xmlns:a16="http://schemas.microsoft.com/office/drawing/2014/main" id="{1488CE52-073D-2077-04FF-1A8655503BA3}"/>
                </a:ext>
              </a:extLst>
            </p:cNvPr>
            <p:cNvGrpSpPr/>
            <p:nvPr/>
          </p:nvGrpSpPr>
          <p:grpSpPr>
            <a:xfrm>
              <a:off x="4125240" y="2569029"/>
              <a:ext cx="7764075" cy="3539026"/>
              <a:chOff x="3647614" y="2351317"/>
              <a:chExt cx="8241701" cy="3756738"/>
            </a:xfrm>
          </p:grpSpPr>
          <p:pic>
            <p:nvPicPr>
              <p:cNvPr id="5" name="Afbeelding 4">
                <a:extLst>
                  <a:ext uri="{FF2B5EF4-FFF2-40B4-BE49-F238E27FC236}">
                    <a16:creationId xmlns:a16="http://schemas.microsoft.com/office/drawing/2014/main" id="{E9E6C497-9755-A0B1-4C3A-EADF27A5D229}"/>
                  </a:ext>
                </a:extLst>
              </p:cNvPr>
              <p:cNvPicPr>
                <a:picLocks noChangeAspect="1"/>
              </p:cNvPicPr>
              <p:nvPr/>
            </p:nvPicPr>
            <p:blipFill>
              <a:blip r:embed="rId3"/>
              <a:stretch>
                <a:fillRect/>
              </a:stretch>
            </p:blipFill>
            <p:spPr>
              <a:xfrm>
                <a:off x="7660995" y="2351317"/>
                <a:ext cx="4228320" cy="3756738"/>
              </a:xfrm>
              <a:prstGeom prst="rect">
                <a:avLst/>
              </a:prstGeom>
              <a:ln>
                <a:solidFill>
                  <a:schemeClr val="bg1">
                    <a:lumMod val="95000"/>
                  </a:schemeClr>
                </a:solidFill>
              </a:ln>
            </p:spPr>
          </p:pic>
          <p:grpSp>
            <p:nvGrpSpPr>
              <p:cNvPr id="14" name="Groep 13">
                <a:extLst>
                  <a:ext uri="{FF2B5EF4-FFF2-40B4-BE49-F238E27FC236}">
                    <a16:creationId xmlns:a16="http://schemas.microsoft.com/office/drawing/2014/main" id="{2F307527-7131-24DB-589E-C47EAEDFF91D}"/>
                  </a:ext>
                </a:extLst>
              </p:cNvPr>
              <p:cNvGrpSpPr/>
              <p:nvPr/>
            </p:nvGrpSpPr>
            <p:grpSpPr>
              <a:xfrm>
                <a:off x="3647614" y="2351317"/>
                <a:ext cx="3798217" cy="3756738"/>
                <a:chOff x="1079328" y="1439369"/>
                <a:chExt cx="4563460" cy="4513625"/>
              </a:xfrm>
            </p:grpSpPr>
            <p:pic>
              <p:nvPicPr>
                <p:cNvPr id="7" name="Afbeelding 6">
                  <a:extLst>
                    <a:ext uri="{FF2B5EF4-FFF2-40B4-BE49-F238E27FC236}">
                      <a16:creationId xmlns:a16="http://schemas.microsoft.com/office/drawing/2014/main" id="{296EAD78-7482-C094-0D90-24D05919E18A}"/>
                    </a:ext>
                  </a:extLst>
                </p:cNvPr>
                <p:cNvPicPr>
                  <a:picLocks noChangeAspect="1"/>
                </p:cNvPicPr>
                <p:nvPr/>
              </p:nvPicPr>
              <p:blipFill>
                <a:blip r:embed="rId4"/>
                <a:stretch>
                  <a:fillRect/>
                </a:stretch>
              </p:blipFill>
              <p:spPr>
                <a:xfrm>
                  <a:off x="1079328" y="3833293"/>
                  <a:ext cx="2160000" cy="2119701"/>
                </a:xfrm>
                <a:prstGeom prst="rect">
                  <a:avLst/>
                </a:prstGeom>
                <a:ln>
                  <a:solidFill>
                    <a:schemeClr val="bg1">
                      <a:lumMod val="95000"/>
                    </a:schemeClr>
                  </a:solidFill>
                </a:ln>
              </p:spPr>
            </p:pic>
            <p:pic>
              <p:nvPicPr>
                <p:cNvPr id="9" name="Afbeelding 8">
                  <a:extLst>
                    <a:ext uri="{FF2B5EF4-FFF2-40B4-BE49-F238E27FC236}">
                      <a16:creationId xmlns:a16="http://schemas.microsoft.com/office/drawing/2014/main" id="{04537471-F321-67C9-A9D3-5A9C27F8EFAF}"/>
                    </a:ext>
                  </a:extLst>
                </p:cNvPr>
                <p:cNvPicPr>
                  <a:picLocks noChangeAspect="1"/>
                </p:cNvPicPr>
                <p:nvPr/>
              </p:nvPicPr>
              <p:blipFill>
                <a:blip r:embed="rId5"/>
                <a:srcRect t="-1" b="3211"/>
                <a:stretch>
                  <a:fillRect/>
                </a:stretch>
              </p:blipFill>
              <p:spPr>
                <a:xfrm>
                  <a:off x="3482788" y="3833293"/>
                  <a:ext cx="2160000" cy="2119701"/>
                </a:xfrm>
                <a:prstGeom prst="rect">
                  <a:avLst/>
                </a:prstGeom>
                <a:ln>
                  <a:solidFill>
                    <a:schemeClr val="bg1">
                      <a:lumMod val="95000"/>
                    </a:schemeClr>
                  </a:solidFill>
                </a:ln>
              </p:spPr>
            </p:pic>
            <p:pic>
              <p:nvPicPr>
                <p:cNvPr id="11" name="Afbeelding 10">
                  <a:extLst>
                    <a:ext uri="{FF2B5EF4-FFF2-40B4-BE49-F238E27FC236}">
                      <a16:creationId xmlns:a16="http://schemas.microsoft.com/office/drawing/2014/main" id="{86D04023-68A9-F0C6-6970-E61713270503}"/>
                    </a:ext>
                  </a:extLst>
                </p:cNvPr>
                <p:cNvPicPr>
                  <a:picLocks noChangeAspect="1"/>
                </p:cNvPicPr>
                <p:nvPr/>
              </p:nvPicPr>
              <p:blipFill>
                <a:blip r:embed="rId6"/>
                <a:stretch>
                  <a:fillRect/>
                </a:stretch>
              </p:blipFill>
              <p:spPr>
                <a:xfrm>
                  <a:off x="1079328" y="1439369"/>
                  <a:ext cx="2160000" cy="2176026"/>
                </a:xfrm>
                <a:prstGeom prst="rect">
                  <a:avLst/>
                </a:prstGeom>
                <a:ln>
                  <a:solidFill>
                    <a:schemeClr val="bg1">
                      <a:lumMod val="95000"/>
                    </a:schemeClr>
                  </a:solidFill>
                </a:ln>
              </p:spPr>
            </p:pic>
            <p:pic>
              <p:nvPicPr>
                <p:cNvPr id="13" name="Afbeelding 12">
                  <a:extLst>
                    <a:ext uri="{FF2B5EF4-FFF2-40B4-BE49-F238E27FC236}">
                      <a16:creationId xmlns:a16="http://schemas.microsoft.com/office/drawing/2014/main" id="{526294E6-3EC4-9323-523F-4E96385243BD}"/>
                    </a:ext>
                  </a:extLst>
                </p:cNvPr>
                <p:cNvPicPr>
                  <a:picLocks noChangeAspect="1"/>
                </p:cNvPicPr>
                <p:nvPr/>
              </p:nvPicPr>
              <p:blipFill>
                <a:blip r:embed="rId7"/>
                <a:stretch>
                  <a:fillRect/>
                </a:stretch>
              </p:blipFill>
              <p:spPr>
                <a:xfrm>
                  <a:off x="3482788" y="1439369"/>
                  <a:ext cx="2160000" cy="2186496"/>
                </a:xfrm>
                <a:prstGeom prst="rect">
                  <a:avLst/>
                </a:prstGeom>
                <a:ln>
                  <a:solidFill>
                    <a:schemeClr val="bg1">
                      <a:lumMod val="95000"/>
                    </a:schemeClr>
                  </a:solidFill>
                </a:ln>
              </p:spPr>
            </p:pic>
          </p:grpSp>
        </p:grpSp>
        <p:pic>
          <p:nvPicPr>
            <p:cNvPr id="4" name="Afbeelding 3">
              <a:extLst>
                <a:ext uri="{FF2B5EF4-FFF2-40B4-BE49-F238E27FC236}">
                  <a16:creationId xmlns:a16="http://schemas.microsoft.com/office/drawing/2014/main" id="{3231463E-24E9-9B63-E4E3-C099BD4DF2C2}"/>
                </a:ext>
              </a:extLst>
            </p:cNvPr>
            <p:cNvPicPr>
              <a:picLocks noChangeAspect="1"/>
            </p:cNvPicPr>
            <p:nvPr/>
          </p:nvPicPr>
          <p:blipFill>
            <a:blip r:embed="rId8"/>
            <a:stretch>
              <a:fillRect/>
            </a:stretch>
          </p:blipFill>
          <p:spPr>
            <a:xfrm>
              <a:off x="2259206" y="4440622"/>
              <a:ext cx="1692000" cy="1773608"/>
            </a:xfrm>
            <a:prstGeom prst="rect">
              <a:avLst/>
            </a:prstGeom>
            <a:ln>
              <a:solidFill>
                <a:schemeClr val="bg1">
                  <a:lumMod val="95000"/>
                </a:schemeClr>
              </a:solidFill>
            </a:ln>
          </p:spPr>
        </p:pic>
      </p:grpSp>
    </p:spTree>
    <p:extLst>
      <p:ext uri="{BB962C8B-B14F-4D97-AF65-F5344CB8AC3E}">
        <p14:creationId xmlns:p14="http://schemas.microsoft.com/office/powerpoint/2010/main" val="2328654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25DE-DBAE-6F5F-FD76-18224EDC53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3B76BD-56EA-328C-0ED0-5575DB8B9AF5}"/>
              </a:ext>
            </a:extLst>
          </p:cNvPr>
          <p:cNvSpPr>
            <a:spLocks noGrp="1"/>
          </p:cNvSpPr>
          <p:nvPr>
            <p:ph type="title"/>
          </p:nvPr>
        </p:nvSpPr>
        <p:spPr/>
        <p:txBody>
          <a:bodyPr>
            <a:normAutofit fontScale="90000"/>
          </a:bodyPr>
          <a:lstStyle/>
          <a:p>
            <a:r>
              <a:rPr lang="nl-NL" dirty="0"/>
              <a:t>Hulp en ondersteuning</a:t>
            </a:r>
          </a:p>
        </p:txBody>
      </p:sp>
      <p:sp>
        <p:nvSpPr>
          <p:cNvPr id="15" name="Content Placeholder 1">
            <a:extLst>
              <a:ext uri="{FF2B5EF4-FFF2-40B4-BE49-F238E27FC236}">
                <a16:creationId xmlns:a16="http://schemas.microsoft.com/office/drawing/2014/main" id="{700D9A3B-40F1-7F1D-DA91-2409B08B26AD}"/>
              </a:ext>
            </a:extLst>
          </p:cNvPr>
          <p:cNvSpPr txBox="1">
            <a:spLocks/>
          </p:cNvSpPr>
          <p:nvPr/>
        </p:nvSpPr>
        <p:spPr>
          <a:xfrm>
            <a:off x="597071" y="1981200"/>
            <a:ext cx="11036129"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nl-NL" sz="2400" b="1" dirty="0"/>
              <a:t>Handige links</a:t>
            </a:r>
          </a:p>
          <a:p>
            <a:r>
              <a:rPr lang="nl-NL" sz="1800" dirty="0"/>
              <a:t>VNG Omgevingswet: </a:t>
            </a:r>
            <a:r>
              <a:rPr lang="nl-NL" sz="1800" dirty="0">
                <a:hlinkClick r:id="rId3"/>
              </a:rPr>
              <a:t>https://vng.nl/rubrieken/omgevingswet</a:t>
            </a:r>
            <a:r>
              <a:rPr lang="nl-NL" sz="1800" dirty="0"/>
              <a:t> </a:t>
            </a:r>
          </a:p>
          <a:p>
            <a:r>
              <a:rPr lang="nl-NL" sz="1800" dirty="0"/>
              <a:t>Wegwijzer TPOD (Geonovum): </a:t>
            </a:r>
            <a:r>
              <a:rPr lang="nl-NL" sz="1800" dirty="0">
                <a:hlinkClick r:id="rId4"/>
              </a:rPr>
              <a:t>https://www.wegwijzertpod.nl/</a:t>
            </a:r>
            <a:r>
              <a:rPr lang="nl-NL" sz="1800" dirty="0"/>
              <a:t> </a:t>
            </a:r>
          </a:p>
          <a:p>
            <a:r>
              <a:rPr lang="nl-NL" sz="1800" dirty="0"/>
              <a:t>Ontwikkelaarsportaal Omgevingswet: </a:t>
            </a:r>
            <a:r>
              <a:rPr lang="nl-NL" sz="1800" dirty="0">
                <a:hlinkClick r:id="rId5"/>
              </a:rPr>
              <a:t>https://developer.omgevingswet.overheid.nl/</a:t>
            </a:r>
            <a:r>
              <a:rPr lang="nl-NL" sz="1800" dirty="0"/>
              <a:t> </a:t>
            </a:r>
          </a:p>
          <a:p>
            <a:endParaRPr lang="nl-NL" sz="1800" dirty="0"/>
          </a:p>
          <a:p>
            <a:r>
              <a:rPr lang="nl-NL" sz="1800" dirty="0"/>
              <a:t>IPLO - DSO: </a:t>
            </a:r>
            <a:r>
              <a:rPr lang="nl-NL" sz="1800" dirty="0">
                <a:hlinkClick r:id="rId6"/>
              </a:rPr>
              <a:t>https://iplo.nl/digitaal-stelsel/</a:t>
            </a:r>
            <a:endParaRPr lang="nl-NL" sz="1800" dirty="0"/>
          </a:p>
          <a:p>
            <a:r>
              <a:rPr lang="nl-NL" sz="1800" dirty="0"/>
              <a:t>IPLO Update DSO: </a:t>
            </a:r>
            <a:r>
              <a:rPr lang="nl-NL" sz="1800" dirty="0">
                <a:hlinkClick r:id="rId7"/>
              </a:rPr>
              <a:t>https://iplo.nl/digitaal-stelsel/iplo-update-dso/</a:t>
            </a:r>
            <a:r>
              <a:rPr lang="nl-NL" sz="1800" dirty="0"/>
              <a:t> </a:t>
            </a:r>
          </a:p>
          <a:p>
            <a:r>
              <a:rPr lang="nl-NL" sz="1800" dirty="0"/>
              <a:t>Storingen, onderhoud en release-informatie: </a:t>
            </a:r>
            <a:r>
              <a:rPr lang="nl-NL" sz="1800" dirty="0">
                <a:hlinkClick r:id="rId8"/>
              </a:rPr>
              <a:t>https://iplo.nl/digitaal-stelsel/storingen-onderhoud-release-informatie/</a:t>
            </a:r>
            <a:r>
              <a:rPr lang="nl-NL" sz="1800" dirty="0"/>
              <a:t> </a:t>
            </a:r>
          </a:p>
          <a:p>
            <a:endParaRPr lang="nl-NL" sz="1800" dirty="0"/>
          </a:p>
          <a:p>
            <a:endParaRPr lang="nl-NL" sz="1800" b="1" dirty="0">
              <a:solidFill>
                <a:srgbClr val="2B5782"/>
              </a:solidFill>
            </a:endParaRPr>
          </a:p>
          <a:p>
            <a:pPr marL="285750" indent="-285750">
              <a:buFont typeface="Arial" panose="020B0604020202020204" pitchFamily="34" charset="0"/>
              <a:buChar char="•"/>
            </a:pPr>
            <a:endParaRPr lang="nl-NL" sz="1800" b="1" dirty="0">
              <a:solidFill>
                <a:srgbClr val="2B5782"/>
              </a:solidFill>
            </a:endParaRPr>
          </a:p>
          <a:p>
            <a:pPr marL="285750" indent="-285750">
              <a:buFont typeface="Arial" panose="020B0604020202020204" pitchFamily="34" charset="0"/>
              <a:buChar char="•"/>
            </a:pPr>
            <a:endParaRPr lang="en-US" dirty="0">
              <a:solidFill>
                <a:srgbClr val="2B5782"/>
              </a:solidFill>
            </a:endParaRPr>
          </a:p>
          <a:p>
            <a:pPr marL="285750" indent="-285750">
              <a:buFont typeface="Arial" panose="020B0604020202020204" pitchFamily="34" charset="0"/>
              <a:buChar char="•"/>
              <a:defRPr/>
            </a:pPr>
            <a:endParaRPr lang="en-US" dirty="0">
              <a:solidFill>
                <a:srgbClr val="2B5782"/>
              </a:solidFill>
            </a:endParaRPr>
          </a:p>
          <a:p>
            <a:pPr marL="285750" indent="-285750">
              <a:buFont typeface="Arial" panose="020B0604020202020204" pitchFamily="34" charset="0"/>
              <a:buChar char="•"/>
              <a:defRPr/>
            </a:pPr>
            <a:endParaRPr lang="en-US" dirty="0">
              <a:solidFill>
                <a:srgbClr val="2B5782"/>
              </a:solidFill>
            </a:endParaRPr>
          </a:p>
          <a:p>
            <a:pPr>
              <a:defRPr/>
            </a:pPr>
            <a:endParaRPr lang="en-US" dirty="0">
              <a:solidFill>
                <a:srgbClr val="2B5782"/>
              </a:solidFill>
            </a:endParaRPr>
          </a:p>
          <a:p>
            <a:pPr>
              <a:defRPr/>
            </a:pPr>
            <a:endParaRPr lang="en-US" dirty="0">
              <a:solidFill>
                <a:srgbClr val="2B5782"/>
              </a:solidFill>
            </a:endParaRPr>
          </a:p>
          <a:p>
            <a:pPr>
              <a:defRPr/>
            </a:pPr>
            <a:endParaRPr lang="en-US" dirty="0">
              <a:solidFill>
                <a:srgbClr val="2B5782"/>
              </a:solidFill>
            </a:endParaRPr>
          </a:p>
          <a:p>
            <a:endParaRPr lang="nl-NL" dirty="0"/>
          </a:p>
          <a:p>
            <a:endParaRPr lang="nl-NL" b="1" dirty="0"/>
          </a:p>
          <a:p>
            <a:endParaRPr lang="en-US" dirty="0"/>
          </a:p>
        </p:txBody>
      </p:sp>
      <p:pic>
        <p:nvPicPr>
          <p:cNvPr id="4" name="Afbeelding 3" descr="QR-code met zwarte en witte vierkante patronen, om aan te melden voor de nieuwsbrief IPLO Update DSO">
            <a:extLst>
              <a:ext uri="{FF2B5EF4-FFF2-40B4-BE49-F238E27FC236}">
                <a16:creationId xmlns:a16="http://schemas.microsoft.com/office/drawing/2014/main" id="{96520F91-89F4-9322-431A-2D9ED326289B}"/>
              </a:ext>
            </a:extLst>
          </p:cNvPr>
          <p:cNvPicPr>
            <a:picLocks noChangeAspect="1"/>
          </p:cNvPicPr>
          <p:nvPr/>
        </p:nvPicPr>
        <p:blipFill>
          <a:blip r:embed="rId9"/>
          <a:stretch>
            <a:fillRect/>
          </a:stretch>
        </p:blipFill>
        <p:spPr>
          <a:xfrm>
            <a:off x="9588328" y="1635817"/>
            <a:ext cx="1447938" cy="1475783"/>
          </a:xfrm>
          <a:prstGeom prst="rect">
            <a:avLst/>
          </a:prstGeom>
        </p:spPr>
      </p:pic>
      <p:sp>
        <p:nvSpPr>
          <p:cNvPr id="6" name="Tekstvak 5">
            <a:extLst>
              <a:ext uri="{FF2B5EF4-FFF2-40B4-BE49-F238E27FC236}">
                <a16:creationId xmlns:a16="http://schemas.microsoft.com/office/drawing/2014/main" id="{B5E74196-D6CF-FC1A-C30B-B3495F72DCCC}"/>
              </a:ext>
            </a:extLst>
          </p:cNvPr>
          <p:cNvSpPr txBox="1"/>
          <p:nvPr/>
        </p:nvSpPr>
        <p:spPr>
          <a:xfrm>
            <a:off x="9203673" y="3204662"/>
            <a:ext cx="2217248" cy="646331"/>
          </a:xfrm>
          <a:prstGeom prst="rect">
            <a:avLst/>
          </a:prstGeom>
          <a:noFill/>
        </p:spPr>
        <p:txBody>
          <a:bodyPr wrap="square">
            <a:spAutoFit/>
          </a:bodyPr>
          <a:lstStyle/>
          <a:p>
            <a:pPr algn="ctr"/>
            <a:r>
              <a:rPr lang="nl-NL" sz="1800" b="1" dirty="0">
                <a:solidFill>
                  <a:schemeClr val="bg2">
                    <a:lumMod val="25000"/>
                  </a:schemeClr>
                </a:solidFill>
              </a:rPr>
              <a:t>Aanmelde</a:t>
            </a:r>
            <a:r>
              <a:rPr lang="nl-NL" b="1" dirty="0">
                <a:solidFill>
                  <a:schemeClr val="bg2">
                    <a:lumMod val="25000"/>
                  </a:schemeClr>
                </a:solidFill>
              </a:rPr>
              <a:t>n </a:t>
            </a:r>
          </a:p>
          <a:p>
            <a:pPr algn="ctr"/>
            <a:r>
              <a:rPr lang="nl-NL" sz="1800" b="1" dirty="0">
                <a:solidFill>
                  <a:schemeClr val="bg2">
                    <a:lumMod val="25000"/>
                  </a:schemeClr>
                </a:solidFill>
              </a:rPr>
              <a:t>IPLO Update DSO</a:t>
            </a:r>
            <a:endParaRPr lang="nl-NL" b="1" dirty="0">
              <a:solidFill>
                <a:schemeClr val="bg2">
                  <a:lumMod val="25000"/>
                </a:schemeClr>
              </a:solidFill>
            </a:endParaRPr>
          </a:p>
        </p:txBody>
      </p:sp>
    </p:spTree>
    <p:extLst>
      <p:ext uri="{BB962C8B-B14F-4D97-AF65-F5344CB8AC3E}">
        <p14:creationId xmlns:p14="http://schemas.microsoft.com/office/powerpoint/2010/main" val="1402680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7483CC5-AA4E-8E00-26BF-999DCCCD056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dirty="0"/>
              <a:t>Einde</a:t>
            </a:r>
          </a:p>
        </p:txBody>
      </p:sp>
      <p:sp>
        <p:nvSpPr>
          <p:cNvPr id="2" name="Tijdelijke aanduiding voor inhoud 1">
            <a:extLst>
              <a:ext uri="{FF2B5EF4-FFF2-40B4-BE49-F238E27FC236}">
                <a16:creationId xmlns:a16="http://schemas.microsoft.com/office/drawing/2014/main" id="{F4688047-1E3A-4CB2-C19B-57D4A6EAD768}"/>
              </a:ext>
            </a:extLst>
          </p:cNvPr>
          <p:cNvSpPr>
            <a:spLocks noGrp="1"/>
          </p:cNvSpPr>
          <p:nvPr>
            <p:ph sz="quarter" idx="11"/>
          </p:nvPr>
        </p:nvSpPr>
        <p:spPr/>
        <p:txBody>
          <a:bodyPr/>
          <a:lstStyle/>
          <a:p>
            <a:endParaRPr lang="nl-NL"/>
          </a:p>
        </p:txBody>
      </p:sp>
    </p:spTree>
    <p:extLst>
      <p:ext uri="{BB962C8B-B14F-4D97-AF65-F5344CB8AC3E}">
        <p14:creationId xmlns:p14="http://schemas.microsoft.com/office/powerpoint/2010/main" val="252355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C325-3155-D750-F201-8C056007B4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6E52EA-209B-C688-41B2-465EC721A755}"/>
              </a:ext>
            </a:extLst>
          </p:cNvPr>
          <p:cNvSpPr>
            <a:spLocks noGrp="1"/>
          </p:cNvSpPr>
          <p:nvPr>
            <p:ph type="title"/>
          </p:nvPr>
        </p:nvSpPr>
        <p:spPr>
          <a:xfrm>
            <a:off x="597072" y="884903"/>
            <a:ext cx="10515600" cy="1681661"/>
          </a:xfrm>
        </p:spPr>
        <p:txBody>
          <a:bodyPr anchor="t">
            <a:normAutofit/>
          </a:bodyPr>
          <a:lstStyle/>
          <a:p>
            <a:r>
              <a:rPr lang="nl-NL" dirty="0"/>
              <a:t>Op de agenda</a:t>
            </a:r>
            <a:br>
              <a:rPr lang="nl-NL" dirty="0"/>
            </a:br>
            <a:br>
              <a:rPr lang="nl-NL" sz="2200" dirty="0"/>
            </a:br>
            <a:r>
              <a:rPr lang="nl-NL" sz="2200" dirty="0"/>
              <a:t>Inhoud van deze sessie</a:t>
            </a:r>
          </a:p>
        </p:txBody>
      </p:sp>
      <p:sp>
        <p:nvSpPr>
          <p:cNvPr id="3" name="Tijdelijke aanduiding voor tekst 2">
            <a:extLst>
              <a:ext uri="{FF2B5EF4-FFF2-40B4-BE49-F238E27FC236}">
                <a16:creationId xmlns:a16="http://schemas.microsoft.com/office/drawing/2014/main" id="{716DE3BA-84F2-BB22-FDA9-69A3CB4D1128}"/>
              </a:ext>
            </a:extLst>
          </p:cNvPr>
          <p:cNvSpPr>
            <a:spLocks noGrp="1"/>
          </p:cNvSpPr>
          <p:nvPr>
            <p:ph type="body" idx="1"/>
          </p:nvPr>
        </p:nvSpPr>
        <p:spPr>
          <a:xfrm>
            <a:off x="695394" y="2750919"/>
            <a:ext cx="10515600" cy="2843981"/>
          </a:xfrm>
        </p:spPr>
        <p:txBody>
          <a:bodyPr/>
          <a:lstStyle/>
          <a:p>
            <a:pPr marL="342900" indent="-342900">
              <a:buFont typeface="Arial" panose="020B0604020202020204" pitchFamily="34" charset="0"/>
              <a:buChar char="•"/>
            </a:pPr>
            <a:r>
              <a:rPr lang="nl-NL" dirty="0"/>
              <a:t>Wat is het DSO?</a:t>
            </a:r>
          </a:p>
          <a:p>
            <a:pPr marL="342900" indent="-342900">
              <a:buFont typeface="Arial" panose="020B0604020202020204" pitchFamily="34" charset="0"/>
              <a:buChar char="•"/>
            </a:pPr>
            <a:r>
              <a:rPr lang="nl-NL" dirty="0"/>
              <a:t>Het Omgevingsloket en andere onderdelen van het DSO</a:t>
            </a:r>
          </a:p>
          <a:p>
            <a:pPr marL="342900" indent="-342900">
              <a:buFont typeface="Arial" panose="020B0604020202020204" pitchFamily="34" charset="0"/>
              <a:buChar char="•"/>
            </a:pPr>
            <a:r>
              <a:rPr lang="nl-NL" dirty="0"/>
              <a:t>Plannen publiceren, aanvragen ontvangen en toepasbare regels maken</a:t>
            </a:r>
          </a:p>
          <a:p>
            <a:pPr marL="342900" indent="-342900">
              <a:buFont typeface="Arial" panose="020B0604020202020204" pitchFamily="34" charset="0"/>
              <a:buChar char="•"/>
            </a:pPr>
            <a:r>
              <a:rPr lang="nl-NL" dirty="0"/>
              <a:t>Ontwikkeling van het DSO</a:t>
            </a:r>
          </a:p>
          <a:p>
            <a:pPr marL="342900" indent="-342900">
              <a:buFont typeface="Arial" panose="020B0604020202020204" pitchFamily="34" charset="0"/>
              <a:buChar char="•"/>
            </a:pPr>
            <a:r>
              <a:rPr lang="nl-NL" dirty="0"/>
              <a:t>Hulp en ondersteuning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spTree>
    <p:extLst>
      <p:ext uri="{BB962C8B-B14F-4D97-AF65-F5344CB8AC3E}">
        <p14:creationId xmlns:p14="http://schemas.microsoft.com/office/powerpoint/2010/main" val="564410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0B35B-8425-EA88-ACC3-E0ED982A556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89C13F9-1489-4626-CC5A-4C54ECC821CC}"/>
              </a:ext>
            </a:extLst>
          </p:cNvPr>
          <p:cNvSpPr>
            <a:spLocks noGrp="1"/>
          </p:cNvSpPr>
          <p:nvPr>
            <p:ph type="body" idx="1"/>
          </p:nvPr>
        </p:nvSpPr>
        <p:spPr/>
        <p:txBody>
          <a:bodyPr/>
          <a:lstStyle/>
          <a:p>
            <a:r>
              <a:rPr lang="nl-NL"/>
              <a:t>Sophie van Dijk</a:t>
            </a:r>
          </a:p>
        </p:txBody>
      </p:sp>
      <p:pic>
        <p:nvPicPr>
          <p:cNvPr id="9" name="Tijdelijke aanduiding voor inhoud 8">
            <a:extLst>
              <a:ext uri="{FF2B5EF4-FFF2-40B4-BE49-F238E27FC236}">
                <a16:creationId xmlns:a16="http://schemas.microsoft.com/office/drawing/2014/main" id="{7123804E-FA09-9F72-55DA-326F52866CD0}"/>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753269" y="2595834"/>
            <a:ext cx="2910882" cy="291088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 name="Tijdelijke aanduiding voor tekst 3">
            <a:extLst>
              <a:ext uri="{FF2B5EF4-FFF2-40B4-BE49-F238E27FC236}">
                <a16:creationId xmlns:a16="http://schemas.microsoft.com/office/drawing/2014/main" id="{D905C0DA-EE75-940D-8870-CC6044549F51}"/>
              </a:ext>
            </a:extLst>
          </p:cNvPr>
          <p:cNvSpPr>
            <a:spLocks noGrp="1"/>
          </p:cNvSpPr>
          <p:nvPr>
            <p:ph type="body" sz="quarter" idx="3"/>
          </p:nvPr>
        </p:nvSpPr>
        <p:spPr>
          <a:xfrm>
            <a:off x="5662816" y="1739133"/>
            <a:ext cx="5183188" cy="723083"/>
          </a:xfrm>
        </p:spPr>
        <p:txBody>
          <a:bodyPr/>
          <a:lstStyle/>
          <a:p>
            <a:r>
              <a:rPr lang="nl-NL"/>
              <a:t>Tina van Houten</a:t>
            </a:r>
          </a:p>
        </p:txBody>
      </p:sp>
      <p:sp>
        <p:nvSpPr>
          <p:cNvPr id="6" name="Titel 5">
            <a:extLst>
              <a:ext uri="{FF2B5EF4-FFF2-40B4-BE49-F238E27FC236}">
                <a16:creationId xmlns:a16="http://schemas.microsoft.com/office/drawing/2014/main" id="{B4FECA04-A4E3-5B74-CEA1-3B292073D43B}"/>
              </a:ext>
            </a:extLst>
          </p:cNvPr>
          <p:cNvSpPr>
            <a:spLocks noGrp="1"/>
          </p:cNvSpPr>
          <p:nvPr>
            <p:ph type="title"/>
          </p:nvPr>
        </p:nvSpPr>
        <p:spPr>
          <a:xfrm>
            <a:off x="597072" y="990600"/>
            <a:ext cx="5761640" cy="897538"/>
          </a:xfrm>
        </p:spPr>
        <p:txBody>
          <a:bodyPr>
            <a:normAutofit fontScale="90000"/>
          </a:bodyPr>
          <a:lstStyle/>
          <a:p>
            <a:r>
              <a:rPr lang="nl-NL" dirty="0"/>
              <a:t>Even voorstellen...</a:t>
            </a:r>
          </a:p>
        </p:txBody>
      </p:sp>
      <p:pic>
        <p:nvPicPr>
          <p:cNvPr id="1026" name="Picture 2">
            <a:extLst>
              <a:ext uri="{FF2B5EF4-FFF2-40B4-BE49-F238E27FC236}">
                <a16:creationId xmlns:a16="http://schemas.microsoft.com/office/drawing/2014/main" id="{F1FD7F79-FD39-9E26-508D-7C1AFC975DFA}"/>
              </a:ext>
              <a:ext uri="{C183D7F6-B498-43B3-948B-1728B52AA6E4}">
                <adec:decorative xmlns:adec="http://schemas.microsoft.com/office/drawing/2017/decorative" val="1"/>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45" t="13789" r="9020" b="29494"/>
          <a:stretch>
            <a:fillRect/>
          </a:stretch>
        </p:blipFill>
        <p:spPr bwMode="auto">
          <a:xfrm>
            <a:off x="5517374" y="2595834"/>
            <a:ext cx="2910882" cy="29108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45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67507C0-85D5-5732-4099-E03B4A866A66}"/>
              </a:ext>
            </a:extLst>
          </p:cNvPr>
          <p:cNvSpPr>
            <a:spLocks noGrp="1"/>
          </p:cNvSpPr>
          <p:nvPr>
            <p:ph type="body" idx="1"/>
          </p:nvPr>
        </p:nvSpPr>
        <p:spPr/>
        <p:txBody>
          <a:bodyPr/>
          <a:lstStyle/>
          <a:p>
            <a:r>
              <a:rPr lang="nl-NL" dirty="0"/>
              <a:t>Wie zit er in de zaal?</a:t>
            </a:r>
          </a:p>
        </p:txBody>
      </p:sp>
      <p:sp>
        <p:nvSpPr>
          <p:cNvPr id="6" name="Titel 5">
            <a:extLst>
              <a:ext uri="{FF2B5EF4-FFF2-40B4-BE49-F238E27FC236}">
                <a16:creationId xmlns:a16="http://schemas.microsoft.com/office/drawing/2014/main" id="{0DE63792-8E9A-D42F-3442-07C1EF92C572}"/>
              </a:ext>
            </a:extLst>
          </p:cNvPr>
          <p:cNvSpPr>
            <a:spLocks noGrp="1"/>
          </p:cNvSpPr>
          <p:nvPr>
            <p:ph type="title"/>
          </p:nvPr>
        </p:nvSpPr>
        <p:spPr>
          <a:xfrm>
            <a:off x="597072" y="990600"/>
            <a:ext cx="5761640" cy="897538"/>
          </a:xfrm>
        </p:spPr>
        <p:txBody>
          <a:bodyPr>
            <a:normAutofit fontScale="90000"/>
          </a:bodyPr>
          <a:lstStyle/>
          <a:p>
            <a:r>
              <a:rPr lang="nl-NL" dirty="0"/>
              <a:t>Even voorstellen...</a:t>
            </a:r>
          </a:p>
        </p:txBody>
      </p:sp>
      <p:sp>
        <p:nvSpPr>
          <p:cNvPr id="9" name="Tijdelijke aanduiding voor tekst 2">
            <a:extLst>
              <a:ext uri="{FF2B5EF4-FFF2-40B4-BE49-F238E27FC236}">
                <a16:creationId xmlns:a16="http://schemas.microsoft.com/office/drawing/2014/main" id="{938A7352-69B2-BD24-CB2D-E4B61854F796}"/>
              </a:ext>
            </a:extLst>
          </p:cNvPr>
          <p:cNvSpPr txBox="1">
            <a:spLocks/>
          </p:cNvSpPr>
          <p:nvPr/>
        </p:nvSpPr>
        <p:spPr>
          <a:xfrm>
            <a:off x="695394" y="2750919"/>
            <a:ext cx="10515600" cy="28439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nl-NL" b="0" dirty="0"/>
              <a:t>Meer dan 1 jaar ervaring</a:t>
            </a:r>
          </a:p>
          <a:p>
            <a:pPr marL="342900" indent="-342900">
              <a:buFont typeface="Arial" panose="020B0604020202020204" pitchFamily="34" charset="0"/>
              <a:buChar char="•"/>
            </a:pPr>
            <a:r>
              <a:rPr lang="nl-NL" b="0" dirty="0"/>
              <a:t>Meer dan 6 maanden ervaring</a:t>
            </a:r>
          </a:p>
          <a:p>
            <a:pPr marL="342900" indent="-342900">
              <a:buFont typeface="Arial" panose="020B0604020202020204" pitchFamily="34" charset="0"/>
              <a:buChar char="•"/>
            </a:pPr>
            <a:r>
              <a:rPr lang="nl-NL" b="0" dirty="0"/>
              <a:t>Meer dan 3 maanden ervaring</a:t>
            </a:r>
          </a:p>
          <a:p>
            <a:pPr marL="342900" indent="-342900">
              <a:buFont typeface="Arial" panose="020B0604020202020204" pitchFamily="34" charset="0"/>
              <a:buChar char="•"/>
            </a:pPr>
            <a:endParaRPr lang="nl-NL" b="0" dirty="0"/>
          </a:p>
          <a:p>
            <a:pPr marL="342900" indent="-342900">
              <a:buFont typeface="Arial" panose="020B0604020202020204" pitchFamily="34" charset="0"/>
              <a:buChar char="•"/>
            </a:pPr>
            <a:endParaRPr lang="nl-NL" b="0" dirty="0"/>
          </a:p>
          <a:p>
            <a:pPr marL="342900" indent="-342900">
              <a:buFont typeface="Arial" panose="020B0604020202020204" pitchFamily="34" charset="0"/>
              <a:buChar char="•"/>
            </a:pPr>
            <a:endParaRPr lang="nl-NL" b="0" dirty="0"/>
          </a:p>
        </p:txBody>
      </p:sp>
      <p:pic>
        <p:nvPicPr>
          <p:cNvPr id="15" name="Afbeelding 14" descr="Het icoon van het Rijk">
            <a:extLst>
              <a:ext uri="{FF2B5EF4-FFF2-40B4-BE49-F238E27FC236}">
                <a16:creationId xmlns:a16="http://schemas.microsoft.com/office/drawing/2014/main" id="{9BCCA9A7-E7A3-57BF-FD08-8549F93BD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318" y="4706731"/>
            <a:ext cx="972000" cy="972000"/>
          </a:xfrm>
          <a:prstGeom prst="rect">
            <a:avLst/>
          </a:prstGeom>
        </p:spPr>
      </p:pic>
      <p:pic>
        <p:nvPicPr>
          <p:cNvPr id="17" name="Afbeelding 16" descr="Het icoon voor een gemeente&#10;">
            <a:extLst>
              <a:ext uri="{FF2B5EF4-FFF2-40B4-BE49-F238E27FC236}">
                <a16:creationId xmlns:a16="http://schemas.microsoft.com/office/drawing/2014/main" id="{F466A7D2-659A-1425-BB76-72A40B6F5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63" y="4706731"/>
            <a:ext cx="972000" cy="972000"/>
          </a:xfrm>
          <a:prstGeom prst="rect">
            <a:avLst/>
          </a:prstGeom>
        </p:spPr>
      </p:pic>
      <p:pic>
        <p:nvPicPr>
          <p:cNvPr id="19" name="Afbeelding 18" descr="Het icoon voor een waterschap">
            <a:extLst>
              <a:ext uri="{FF2B5EF4-FFF2-40B4-BE49-F238E27FC236}">
                <a16:creationId xmlns:a16="http://schemas.microsoft.com/office/drawing/2014/main" id="{79D462E7-A718-CCA6-A70D-9E5E19AC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548" y="4706731"/>
            <a:ext cx="972000" cy="972000"/>
          </a:xfrm>
          <a:prstGeom prst="rect">
            <a:avLst/>
          </a:prstGeom>
        </p:spPr>
      </p:pic>
      <p:pic>
        <p:nvPicPr>
          <p:cNvPr id="21" name="Afbeelding 20" descr="Het icoon voor een provincie">
            <a:extLst>
              <a:ext uri="{FF2B5EF4-FFF2-40B4-BE49-F238E27FC236}">
                <a16:creationId xmlns:a16="http://schemas.microsoft.com/office/drawing/2014/main" id="{63FF381B-501A-D339-2E89-BB3452BD27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933" y="4706731"/>
            <a:ext cx="972000" cy="972000"/>
          </a:xfrm>
          <a:prstGeom prst="rect">
            <a:avLst/>
          </a:prstGeom>
        </p:spPr>
      </p:pic>
      <p:pic>
        <p:nvPicPr>
          <p:cNvPr id="24" name="Afbeelding 23" descr="Waar werken de overige deelnemers aan deze sessie?">
            <a:extLst>
              <a:ext uri="{FF2B5EF4-FFF2-40B4-BE49-F238E27FC236}">
                <a16:creationId xmlns:a16="http://schemas.microsoft.com/office/drawing/2014/main" id="{6758998A-FC98-C03B-0D5D-00F140C28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7703" y="4706731"/>
            <a:ext cx="972000" cy="972000"/>
          </a:xfrm>
          <a:prstGeom prst="rect">
            <a:avLst/>
          </a:prstGeom>
        </p:spPr>
      </p:pic>
    </p:spTree>
    <p:extLst>
      <p:ext uri="{BB962C8B-B14F-4D97-AF65-F5344CB8AC3E}">
        <p14:creationId xmlns:p14="http://schemas.microsoft.com/office/powerpoint/2010/main" val="390136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8A7F-785D-80A3-D520-11EA82D94D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7C66C1-E493-E07A-6D69-851EE3B99864}"/>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400" b="1" kern="1200" dirty="0">
                <a:latin typeface="+mj-lt"/>
                <a:ea typeface="+mj-ea"/>
                <a:cs typeface="+mj-cs"/>
              </a:rPr>
              <a:t>Wat is het DSO?</a:t>
            </a:r>
          </a:p>
        </p:txBody>
      </p:sp>
      <p:sp>
        <p:nvSpPr>
          <p:cNvPr id="10" name="Tijdelijke aanduiding voor tekst 1">
            <a:extLst>
              <a:ext uri="{FF2B5EF4-FFF2-40B4-BE49-F238E27FC236}">
                <a16:creationId xmlns:a16="http://schemas.microsoft.com/office/drawing/2014/main" id="{937B421D-3176-9C25-B4DC-A35FA24FCFCD}"/>
              </a:ext>
            </a:extLst>
          </p:cNvPr>
          <p:cNvSpPr txBox="1">
            <a:spLocks/>
          </p:cNvSpPr>
          <p:nvPr/>
        </p:nvSpPr>
        <p:spPr>
          <a:xfrm>
            <a:off x="597072"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kern="1200">
                <a:latin typeface="+mn-lt"/>
                <a:ea typeface="+mn-ea"/>
                <a:cs typeface="+mn-cs"/>
              </a:rPr>
            </a:br>
            <a:r>
              <a:rPr lang="en-US" sz="1800" kern="1200">
                <a:latin typeface="+mn-lt"/>
                <a:ea typeface="+mn-ea"/>
                <a:cs typeface="+mn-cs"/>
              </a:rPr>
              <a:t>Het </a:t>
            </a:r>
            <a:r>
              <a:rPr lang="en-US" sz="1800" kern="1200" err="1">
                <a:latin typeface="+mn-lt"/>
                <a:ea typeface="+mn-ea"/>
                <a:cs typeface="+mn-cs"/>
              </a:rPr>
              <a:t>Digitaal</a:t>
            </a:r>
            <a:r>
              <a:rPr lang="en-US" sz="1800" kern="1200">
                <a:latin typeface="+mn-lt"/>
                <a:ea typeface="+mn-ea"/>
                <a:cs typeface="+mn-cs"/>
              </a:rPr>
              <a:t> </a:t>
            </a:r>
            <a:r>
              <a:rPr lang="en-US" sz="1800" kern="1200" err="1">
                <a:latin typeface="+mn-lt"/>
                <a:ea typeface="+mn-ea"/>
                <a:cs typeface="+mn-cs"/>
              </a:rPr>
              <a:t>Stelsel</a:t>
            </a:r>
            <a:r>
              <a:rPr lang="en-US" sz="1800" kern="1200">
                <a:latin typeface="+mn-lt"/>
                <a:ea typeface="+mn-ea"/>
                <a:cs typeface="+mn-cs"/>
              </a:rPr>
              <a:t> </a:t>
            </a:r>
            <a:r>
              <a:rPr lang="en-US" sz="1800" kern="1200" err="1">
                <a:latin typeface="+mn-lt"/>
                <a:ea typeface="+mn-ea"/>
                <a:cs typeface="+mn-cs"/>
              </a:rPr>
              <a:t>Omgevingswet</a:t>
            </a:r>
            <a:r>
              <a:rPr lang="en-US" sz="1800" kern="1200">
                <a:latin typeface="+mn-lt"/>
                <a:ea typeface="+mn-ea"/>
                <a:cs typeface="+mn-cs"/>
              </a:rPr>
              <a:t> </a:t>
            </a:r>
            <a:r>
              <a:rPr lang="en-US" sz="1800" kern="1200" err="1">
                <a:latin typeface="+mn-lt"/>
                <a:ea typeface="+mn-ea"/>
                <a:cs typeface="+mn-cs"/>
              </a:rPr>
              <a:t>ondersteunt</a:t>
            </a:r>
            <a:r>
              <a:rPr lang="en-US" sz="1800" kern="1200">
                <a:latin typeface="+mn-lt"/>
                <a:ea typeface="+mn-ea"/>
                <a:cs typeface="+mn-cs"/>
              </a:rPr>
              <a:t> </a:t>
            </a:r>
            <a:r>
              <a:rPr lang="en-US" sz="2800" kern="1200" err="1">
                <a:latin typeface="+mn-lt"/>
                <a:ea typeface="+mn-ea"/>
                <a:cs typeface="+mn-cs"/>
              </a:rPr>
              <a:t>uitvoering</a:t>
            </a:r>
            <a:r>
              <a:rPr lang="en-US" sz="2800" kern="1200">
                <a:latin typeface="+mn-lt"/>
                <a:ea typeface="+mn-ea"/>
                <a:cs typeface="+mn-cs"/>
              </a:rPr>
              <a:t> van de </a:t>
            </a:r>
            <a:r>
              <a:rPr lang="en-US" sz="2800" kern="1200" err="1">
                <a:latin typeface="+mn-lt"/>
                <a:ea typeface="+mn-ea"/>
                <a:cs typeface="+mn-cs"/>
              </a:rPr>
              <a:t>Omgevingswet</a:t>
            </a:r>
            <a:endParaRPr lang="en-US" sz="1800" kern="1200">
              <a:latin typeface="+mn-lt"/>
              <a:ea typeface="+mn-ea"/>
              <a:cs typeface="+mn-cs"/>
            </a:endParaRPr>
          </a:p>
        </p:txBody>
      </p:sp>
      <p:pic>
        <p:nvPicPr>
          <p:cNvPr id="8" name="Afbeelding 7" descr="Dit is een laptop met een afbeelding van het Omgevingsloket. Op het wetboek van de Omgevingswet">
            <a:extLst>
              <a:ext uri="{FF2B5EF4-FFF2-40B4-BE49-F238E27FC236}">
                <a16:creationId xmlns:a16="http://schemas.microsoft.com/office/drawing/2014/main" id="{552CA0B6-2ED5-EF86-9601-921A8F66D55F}"/>
              </a:ext>
            </a:extLst>
          </p:cNvPr>
          <p:cNvPicPr>
            <a:picLocks noChangeAspect="1"/>
          </p:cNvPicPr>
          <p:nvPr/>
        </p:nvPicPr>
        <p:blipFill>
          <a:blip r:embed="rId3"/>
          <a:srcRect l="10895" t="-3206" r="18988" b="-2580"/>
          <a:stretch>
            <a:fillRect/>
          </a:stretch>
        </p:blipFill>
        <p:spPr>
          <a:xfrm>
            <a:off x="6096000" y="10"/>
            <a:ext cx="6096000" cy="6369039"/>
          </a:xfrm>
          <a:prstGeom prst="rect">
            <a:avLst/>
          </a:prstGeom>
          <a:solidFill>
            <a:srgbClr val="F0ECE8"/>
          </a:solidFill>
        </p:spPr>
      </p:pic>
    </p:spTree>
    <p:extLst>
      <p:ext uri="{BB962C8B-B14F-4D97-AF65-F5344CB8AC3E}">
        <p14:creationId xmlns:p14="http://schemas.microsoft.com/office/powerpoint/2010/main" val="78542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808FA-77FA-E053-F7BE-DF9E7BBF19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7ACC8D-7A4F-9501-B1AD-6F706238669E}"/>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sp>
        <p:nvSpPr>
          <p:cNvPr id="10" name="Tijdelijke aanduiding voor tekst 1">
            <a:extLst>
              <a:ext uri="{FF2B5EF4-FFF2-40B4-BE49-F238E27FC236}">
                <a16:creationId xmlns:a16="http://schemas.microsoft.com/office/drawing/2014/main" id="{1F23CE64-7831-7889-E071-0F53E5A9EE90}"/>
              </a:ext>
            </a:extLst>
          </p:cNvPr>
          <p:cNvSpPr txBox="1">
            <a:spLocks/>
          </p:cNvSpPr>
          <p:nvPr/>
        </p:nvSpPr>
        <p:spPr>
          <a:xfrm>
            <a:off x="597072"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a:br>
            <a:r>
              <a:rPr lang="en-US" sz="1800"/>
              <a:t>In Nederland </a:t>
            </a:r>
            <a:r>
              <a:rPr lang="en-US" sz="1800" err="1"/>
              <a:t>maken</a:t>
            </a:r>
            <a:r>
              <a:rPr lang="en-US" sz="1800"/>
              <a:t> we regels </a:t>
            </a:r>
            <a:r>
              <a:rPr lang="en-US" sz="1800" err="1"/>
              <a:t>voor</a:t>
            </a:r>
            <a:r>
              <a:rPr lang="en-US" sz="1800"/>
              <a:t> </a:t>
            </a:r>
            <a:r>
              <a:rPr lang="en-US" sz="1800" err="1"/>
              <a:t>een</a:t>
            </a:r>
            <a:r>
              <a:rPr lang="en-US" sz="1800"/>
              <a:t> </a:t>
            </a:r>
            <a:br>
              <a:rPr lang="en-US" sz="1800"/>
            </a:br>
            <a:r>
              <a:rPr lang="en-US" sz="2800" err="1"/>
              <a:t>gezonde</a:t>
            </a:r>
            <a:r>
              <a:rPr lang="en-US" sz="2800"/>
              <a:t>, </a:t>
            </a:r>
            <a:r>
              <a:rPr lang="en-US" sz="2800" err="1"/>
              <a:t>veilige</a:t>
            </a:r>
            <a:r>
              <a:rPr lang="en-US" sz="2800"/>
              <a:t> en </a:t>
            </a:r>
            <a:r>
              <a:rPr lang="en-US" sz="2800" err="1"/>
              <a:t>prettige</a:t>
            </a:r>
            <a:r>
              <a:rPr lang="en-US" sz="2800"/>
              <a:t> </a:t>
            </a:r>
            <a:r>
              <a:rPr lang="en-US" sz="2800" err="1"/>
              <a:t>leefomgeving</a:t>
            </a:r>
            <a:endParaRPr lang="en-US" sz="2400"/>
          </a:p>
        </p:txBody>
      </p:sp>
      <p:pic>
        <p:nvPicPr>
          <p:cNvPr id="6" name="Afbeelding 5" descr="Illustratie van een stedelijk gebied met verschillende gebouwen, wegen, bomen en een waterlichaam, omlijst door drie documenten in blauw, oranje en groen. Deze visualisatie laat zien dat verschillende overheden regels voor de leefomgeving maken">
            <a:extLst>
              <a:ext uri="{FF2B5EF4-FFF2-40B4-BE49-F238E27FC236}">
                <a16:creationId xmlns:a16="http://schemas.microsoft.com/office/drawing/2014/main" id="{37929CAF-346B-F4C1-505F-426DABBDB99C}"/>
              </a:ext>
              <a:ext uri="{C183D7F6-B498-43B3-948B-1728B52AA6E4}">
                <adec:decorative xmlns:adec="http://schemas.microsoft.com/office/drawing/2017/decorative" val="0"/>
              </a:ext>
            </a:extLst>
          </p:cNvPr>
          <p:cNvPicPr>
            <a:picLocks noChangeAspect="1"/>
          </p:cNvPicPr>
          <p:nvPr/>
        </p:nvPicPr>
        <p:blipFill>
          <a:blip r:embed="rId3"/>
          <a:srcRect l="-1608" t="-23512" r="5197" b="-14476"/>
          <a:stretch>
            <a:fillRect/>
          </a:stretch>
        </p:blipFill>
        <p:spPr>
          <a:xfrm>
            <a:off x="6096000" y="10"/>
            <a:ext cx="6096000" cy="6369039"/>
          </a:xfrm>
          <a:prstGeom prst="rect">
            <a:avLst/>
          </a:prstGeom>
          <a:solidFill>
            <a:srgbClr val="F0ECE8"/>
          </a:solidFill>
        </p:spPr>
      </p:pic>
    </p:spTree>
    <p:extLst>
      <p:ext uri="{BB962C8B-B14F-4D97-AF65-F5344CB8AC3E}">
        <p14:creationId xmlns:p14="http://schemas.microsoft.com/office/powerpoint/2010/main" val="307709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ACFB7A-DA43-693F-B861-F6D8F54B4E75}"/>
              </a:ext>
            </a:extLst>
          </p:cNvPr>
          <p:cNvSpPr>
            <a:spLocks noGrp="1"/>
          </p:cNvSpPr>
          <p:nvPr>
            <p:ph type="title"/>
          </p:nvPr>
        </p:nvSpPr>
        <p:spPr>
          <a:xfrm>
            <a:off x="597072" y="990600"/>
            <a:ext cx="5181600" cy="897538"/>
          </a:xfrm>
        </p:spPr>
        <p:txBody>
          <a:bodyPr vert="horz" lIns="91440" tIns="45720" rIns="91440" bIns="45720" rtlCol="0" anchor="b">
            <a:normAutofit/>
          </a:bodyPr>
          <a:lstStyle/>
          <a:p>
            <a:r>
              <a:rPr lang="en-US" sz="5600" b="1" kern="1200" dirty="0">
                <a:latin typeface="+mj-lt"/>
                <a:ea typeface="+mj-ea"/>
                <a:cs typeface="+mj-cs"/>
              </a:rPr>
              <a:t>Wat is het DSO?</a:t>
            </a:r>
          </a:p>
        </p:txBody>
      </p:sp>
      <p:sp>
        <p:nvSpPr>
          <p:cNvPr id="12" name="Tijdelijke aanduiding voor tekst 1">
            <a:extLst>
              <a:ext uri="{FF2B5EF4-FFF2-40B4-BE49-F238E27FC236}">
                <a16:creationId xmlns:a16="http://schemas.microsoft.com/office/drawing/2014/main" id="{DA239132-3929-4BC5-E48C-27D805A514A7}"/>
              </a:ext>
            </a:extLst>
          </p:cNvPr>
          <p:cNvSpPr txBox="1">
            <a:spLocks/>
          </p:cNvSpPr>
          <p:nvPr/>
        </p:nvSpPr>
        <p:spPr>
          <a:xfrm>
            <a:off x="597072" y="1981200"/>
            <a:ext cx="5181600" cy="38806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br>
              <a:rPr lang="en-US" sz="1800"/>
            </a:br>
            <a:r>
              <a:rPr lang="en-US" sz="1800"/>
              <a:t>Met de </a:t>
            </a:r>
            <a:r>
              <a:rPr lang="en-US" sz="1800" err="1"/>
              <a:t>Omgevingswet</a:t>
            </a:r>
            <a:r>
              <a:rPr lang="en-US" sz="1800"/>
              <a:t> </a:t>
            </a:r>
            <a:br>
              <a:rPr lang="en-US" sz="1800"/>
            </a:br>
            <a:r>
              <a:rPr lang="en-US" sz="2800" err="1"/>
              <a:t>komen</a:t>
            </a:r>
            <a:r>
              <a:rPr lang="en-US" sz="2800"/>
              <a:t> al </a:t>
            </a:r>
            <a:r>
              <a:rPr lang="en-US" sz="2800" err="1"/>
              <a:t>deze</a:t>
            </a:r>
            <a:r>
              <a:rPr lang="en-US" sz="2800"/>
              <a:t> regels </a:t>
            </a:r>
            <a:r>
              <a:rPr lang="en-US" sz="2800" err="1"/>
              <a:t>samen</a:t>
            </a:r>
            <a:endParaRPr lang="en-US" sz="3600" b="1" kern="1200">
              <a:latin typeface="+mn-lt"/>
              <a:ea typeface="+mn-ea"/>
              <a:cs typeface="+mn-cs"/>
            </a:endParaRPr>
          </a:p>
        </p:txBody>
      </p:sp>
      <p:pic>
        <p:nvPicPr>
          <p:cNvPr id="4" name="Afbeelding 3" descr="Illustratie van een stedelijk gebied met verschillende gebouwen, wegen, bomen en water, op het wetboek van de Omgevingswet. Deze visualisatie laat zien dat de regels voor de leefomgeving in de Omgevingswet staan">
            <a:extLst>
              <a:ext uri="{FF2B5EF4-FFF2-40B4-BE49-F238E27FC236}">
                <a16:creationId xmlns:a16="http://schemas.microsoft.com/office/drawing/2014/main" id="{ED8F1785-676E-F058-E0F4-440646AD94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14173" t="-6912" r="30409" b="-4752"/>
          <a:stretch>
            <a:fillRect/>
          </a:stretch>
        </p:blipFill>
        <p:spPr>
          <a:xfrm>
            <a:off x="6096000" y="10"/>
            <a:ext cx="6334896" cy="6369039"/>
          </a:xfrm>
          <a:prstGeom prst="rect">
            <a:avLst/>
          </a:prstGeom>
          <a:solidFill>
            <a:srgbClr val="F3F1EC"/>
          </a:solidFill>
        </p:spPr>
      </p:pic>
    </p:spTree>
    <p:extLst>
      <p:ext uri="{BB962C8B-B14F-4D97-AF65-F5344CB8AC3E}">
        <p14:creationId xmlns:p14="http://schemas.microsoft.com/office/powerpoint/2010/main" val="1316335808"/>
      </p:ext>
    </p:extLst>
  </p:cSld>
  <p:clrMapOvr>
    <a:masterClrMapping/>
  </p:clrMapOvr>
</p:sld>
</file>

<file path=ppt/theme/theme1.xml><?xml version="1.0" encoding="utf-8"?>
<a:theme xmlns:a="http://schemas.openxmlformats.org/drawingml/2006/main" name="Office Theme">
  <a:themeElements>
    <a:clrScheme name="IPLO">
      <a:dk1>
        <a:srgbClr val="000000"/>
      </a:dk1>
      <a:lt1>
        <a:srgbClr val="FFFFFF"/>
      </a:lt1>
      <a:dk2>
        <a:srgbClr val="0E2841"/>
      </a:dk2>
      <a:lt2>
        <a:srgbClr val="E8E8E8"/>
      </a:lt2>
      <a:accent1>
        <a:srgbClr val="2B5782"/>
      </a:accent1>
      <a:accent2>
        <a:srgbClr val="265938"/>
      </a:accent2>
      <a:accent3>
        <a:srgbClr val="E07000"/>
      </a:accent3>
      <a:accent4>
        <a:srgbClr val="6BA6D9"/>
      </a:accent4>
      <a:accent5>
        <a:srgbClr val="4EA72E"/>
      </a:accent5>
      <a:accent6>
        <a:srgbClr val="E1EDDB"/>
      </a:accent6>
      <a:hlink>
        <a:srgbClr val="467886"/>
      </a:hlink>
      <a:folHlink>
        <a:srgbClr val="96607D"/>
      </a:folHlink>
    </a:clrScheme>
    <a:fontScheme name="IPLO template">
      <a:majorFont>
        <a:latin typeface="Asap"/>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276b06-72c2-4081-996b-9af57fe26b63}" enabled="1" method="Standard" siteId="{ac843cea-7a2b-4dc6-9f37-919c3e210fed}" removed="0"/>
</clbl:labelList>
</file>

<file path=docProps/app.xml><?xml version="1.0" encoding="utf-8"?>
<Properties xmlns="http://schemas.openxmlformats.org/officeDocument/2006/extended-properties" xmlns:vt="http://schemas.openxmlformats.org/officeDocument/2006/docPropsVTypes">
  <TotalTime>338</TotalTime>
  <Words>1574</Words>
  <Application>Microsoft Office PowerPoint</Application>
  <PresentationFormat>Breedbeeld</PresentationFormat>
  <Paragraphs>234</Paragraphs>
  <Slides>36</Slides>
  <Notes>34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Aptos</vt:lpstr>
      <vt:lpstr>Arial</vt:lpstr>
      <vt:lpstr>Asap</vt:lpstr>
      <vt:lpstr>Asap Medium</vt:lpstr>
      <vt:lpstr>Asap SemiBold</vt:lpstr>
      <vt:lpstr>Office Theme</vt:lpstr>
      <vt:lpstr>SCHAKELDAGEN</vt:lpstr>
      <vt:lpstr>Kennismaken met het DSO  en het Omgevingsloket</vt:lpstr>
      <vt:lpstr>Waar zit jij in de puzzel van de Omgevingswet</vt:lpstr>
      <vt:lpstr>Op de agenda  Inhoud van deze sessie</vt:lpstr>
      <vt:lpstr>Even voorstellen...</vt:lpstr>
      <vt:lpstr>Even voorstellen...</vt:lpstr>
      <vt:lpstr>Wat is het DSO?</vt:lpstr>
      <vt:lpstr>Wat is het DSO?</vt:lpstr>
      <vt:lpstr>Wat is het DSO?</vt:lpstr>
      <vt:lpstr>Wat is het DSO?</vt:lpstr>
      <vt:lpstr>Wat is het DSO?</vt:lpstr>
      <vt:lpstr>Wat is het DSO?</vt:lpstr>
      <vt:lpstr>Wat is het DSO?</vt:lpstr>
      <vt:lpstr>Wat is het DSO?</vt:lpstr>
      <vt:lpstr>Wat is het DSO?</vt:lpstr>
      <vt:lpstr>Wat is het DSO?</vt:lpstr>
      <vt:lpstr>Wat is het DSO?</vt:lpstr>
      <vt:lpstr>Publiceren plannen (planketen)</vt:lpstr>
      <vt:lpstr>Publiceren plannen </vt:lpstr>
      <vt:lpstr>Publiceren plannen </vt:lpstr>
      <vt:lpstr>Publiceren plannen</vt:lpstr>
      <vt:lpstr>Publiceren plannen</vt:lpstr>
      <vt:lpstr>Toepasbare regels maken </vt:lpstr>
      <vt:lpstr>Toepasbare regels</vt:lpstr>
      <vt:lpstr>Toepasbare regels</vt:lpstr>
      <vt:lpstr>Toepasbare regels</vt:lpstr>
      <vt:lpstr>Aanvragen ontvangen (VTH-keten) </vt:lpstr>
      <vt:lpstr>Aanvragen ontvangen</vt:lpstr>
      <vt:lpstr>Aanvragen ontvangen</vt:lpstr>
      <vt:lpstr>Aanvragen ontvangen</vt:lpstr>
      <vt:lpstr>Ontwikkeling DSO</vt:lpstr>
      <vt:lpstr>Open stelsel</vt:lpstr>
      <vt:lpstr>DSO en dienstverlening</vt:lpstr>
      <vt:lpstr>Hulp en ondersteuning</vt:lpstr>
      <vt:lpstr>Hulp en ondersteuning</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Silver Wozniak</dc:creator>
  <cp:lastModifiedBy>Houten, Tina van (RWS WVL)</cp:lastModifiedBy>
  <cp:revision>37</cp:revision>
  <dcterms:created xsi:type="dcterms:W3CDTF">2026-04-03T10:56:03Z</dcterms:created>
  <dcterms:modified xsi:type="dcterms:W3CDTF">2026-06-30T08:07:17Z</dcterms:modified>
</cp:coreProperties>
</file>