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8" r:id="rId6"/>
  </p:sldMasterIdLst>
  <p:notesMasterIdLst>
    <p:notesMasterId r:id="rId35"/>
  </p:notesMasterIdLst>
  <p:sldIdLst>
    <p:sldId id="265" r:id="rId7"/>
    <p:sldId id="263" r:id="rId8"/>
    <p:sldId id="257" r:id="rId9"/>
    <p:sldId id="260" r:id="rId10"/>
    <p:sldId id="266" r:id="rId11"/>
    <p:sldId id="259" r:id="rId12"/>
    <p:sldId id="267" r:id="rId13"/>
    <p:sldId id="268" r:id="rId14"/>
    <p:sldId id="418" r:id="rId15"/>
    <p:sldId id="277" r:id="rId16"/>
    <p:sldId id="270" r:id="rId17"/>
    <p:sldId id="264" r:id="rId18"/>
    <p:sldId id="273" r:id="rId19"/>
    <p:sldId id="409" r:id="rId20"/>
    <p:sldId id="408" r:id="rId21"/>
    <p:sldId id="262" r:id="rId22"/>
    <p:sldId id="271" r:id="rId23"/>
    <p:sldId id="416" r:id="rId24"/>
    <p:sldId id="413" r:id="rId25"/>
    <p:sldId id="414" r:id="rId26"/>
    <p:sldId id="415" r:id="rId27"/>
    <p:sldId id="417" r:id="rId28"/>
    <p:sldId id="278" r:id="rId29"/>
    <p:sldId id="282" r:id="rId30"/>
    <p:sldId id="328" r:id="rId31"/>
    <p:sldId id="294" r:id="rId32"/>
    <p:sldId id="313" r:id="rId33"/>
    <p:sldId id="314" r:id="rId34"/>
  </p:sldIdLst>
  <p:sldSz cx="12192000" cy="6858000"/>
  <p:notesSz cx="6858000" cy="1295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40" autoAdjust="0"/>
    <p:restoredTop sz="84473" autoAdjust="0"/>
  </p:normalViewPr>
  <p:slideViewPr>
    <p:cSldViewPr snapToGrid="0">
      <p:cViewPr varScale="1">
        <p:scale>
          <a:sx n="76" d="100"/>
          <a:sy n="76" d="100"/>
        </p:scale>
        <p:origin x="1392" y="66"/>
      </p:cViewPr>
      <p:guideLst>
        <p:guide orient="horz" pos="482"/>
        <p:guide pos="438"/>
      </p:guideLst>
    </p:cSldViewPr>
  </p:slideViewPr>
  <p:outlineViewPr>
    <p:cViewPr>
      <p:scale>
        <a:sx n="33" d="100"/>
        <a:sy n="33" d="100"/>
      </p:scale>
      <p:origin x="0" y="-58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90695-2972-CF4A-AD8E-B3BED2FEDBA1}" type="datetimeFigureOut">
              <a:rPr lang="nl-NL" smtClean="0"/>
              <a:t>29-6-2026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BF3FA3-F7C9-0B4A-B901-3FF01BA064D0}" type="slidenum">
              <a:rPr lang="nl-NL" smtClean="0"/>
              <a:t>‹nr.›</a:t>
            </a:fld>
            <a:endParaRPr lang="nl-NL"/>
          </a:p>
        </p:txBody>
      </p:sp>
    </p:spTree>
    <p:extLst>
      <p:ext uri="{BB962C8B-B14F-4D97-AF65-F5344CB8AC3E}">
        <p14:creationId xmlns:p14="http://schemas.microsoft.com/office/powerpoint/2010/main" val="3601708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4</a:t>
            </a:fld>
            <a:endParaRPr lang="nl-NL"/>
          </a:p>
        </p:txBody>
      </p:sp>
    </p:spTree>
    <p:extLst>
      <p:ext uri="{BB962C8B-B14F-4D97-AF65-F5344CB8AC3E}">
        <p14:creationId xmlns:p14="http://schemas.microsoft.com/office/powerpoint/2010/main" val="1170250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37F2D-A131-E3C8-4E93-E4FDBADA822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4CA9CEF-7EE2-BC5C-4187-5E8E951207E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BB12E2F-92C5-0311-2F85-F5A6BA695B56}"/>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3978F881-B9BA-5CAC-A225-AB247C86332C}"/>
              </a:ext>
            </a:extLst>
          </p:cNvPr>
          <p:cNvSpPr>
            <a:spLocks noGrp="1"/>
          </p:cNvSpPr>
          <p:nvPr>
            <p:ph type="sldNum" sz="quarter" idx="5"/>
          </p:nvPr>
        </p:nvSpPr>
        <p:spPr/>
        <p:txBody>
          <a:bodyPr/>
          <a:lstStyle/>
          <a:p>
            <a:fld id="{BDBF3FA3-F7C9-0B4A-B901-3FF01BA064D0}" type="slidenum">
              <a:rPr lang="nl-NL" smtClean="0"/>
              <a:t>20</a:t>
            </a:fld>
            <a:endParaRPr lang="nl-NL"/>
          </a:p>
        </p:txBody>
      </p:sp>
    </p:spTree>
    <p:extLst>
      <p:ext uri="{BB962C8B-B14F-4D97-AF65-F5344CB8AC3E}">
        <p14:creationId xmlns:p14="http://schemas.microsoft.com/office/powerpoint/2010/main" val="3418448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BEE10-834D-8C17-151D-6478A685BF7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4CBCC55-7101-ECDF-50C2-1C71C709026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A98AE-AB18-FDA7-5253-77E3F8C79C81}"/>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A774842-885E-C013-0DF2-2A3FB7C4813B}"/>
              </a:ext>
            </a:extLst>
          </p:cNvPr>
          <p:cNvSpPr>
            <a:spLocks noGrp="1"/>
          </p:cNvSpPr>
          <p:nvPr>
            <p:ph type="sldNum" sz="quarter" idx="5"/>
          </p:nvPr>
        </p:nvSpPr>
        <p:spPr/>
        <p:txBody>
          <a:bodyPr/>
          <a:lstStyle/>
          <a:p>
            <a:fld id="{BDBF3FA3-F7C9-0B4A-B901-3FF01BA064D0}" type="slidenum">
              <a:rPr lang="nl-NL" smtClean="0"/>
              <a:t>21</a:t>
            </a:fld>
            <a:endParaRPr lang="nl-NL"/>
          </a:p>
        </p:txBody>
      </p:sp>
    </p:spTree>
    <p:extLst>
      <p:ext uri="{BB962C8B-B14F-4D97-AF65-F5344CB8AC3E}">
        <p14:creationId xmlns:p14="http://schemas.microsoft.com/office/powerpoint/2010/main" val="3963960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991C4-24B1-86BA-D6AA-74713E8E292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9BFD467-EA02-D8F3-F829-6DC0A15EB44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6430346-5B32-3577-4994-E5FC8550FA1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DD88B0F-4565-1884-332F-B0DFE9796D6E}"/>
              </a:ext>
            </a:extLst>
          </p:cNvPr>
          <p:cNvSpPr>
            <a:spLocks noGrp="1"/>
          </p:cNvSpPr>
          <p:nvPr>
            <p:ph type="sldNum" sz="quarter" idx="5"/>
          </p:nvPr>
        </p:nvSpPr>
        <p:spPr/>
        <p:txBody>
          <a:bodyPr/>
          <a:lstStyle/>
          <a:p>
            <a:fld id="{BDBF3FA3-F7C9-0B4A-B901-3FF01BA064D0}" type="slidenum">
              <a:rPr lang="nl-NL" smtClean="0"/>
              <a:t>22</a:t>
            </a:fld>
            <a:endParaRPr lang="nl-NL"/>
          </a:p>
        </p:txBody>
      </p:sp>
    </p:spTree>
    <p:extLst>
      <p:ext uri="{BB962C8B-B14F-4D97-AF65-F5344CB8AC3E}">
        <p14:creationId xmlns:p14="http://schemas.microsoft.com/office/powerpoint/2010/main" val="3436071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95E88AD-C8BF-AD4B-B2EA-BD41A608FF73}" type="slidenum">
              <a:rPr lang="nl-NL" smtClean="0"/>
              <a:t>24</a:t>
            </a:fld>
            <a:endParaRPr lang="nl-NL"/>
          </a:p>
        </p:txBody>
      </p:sp>
    </p:spTree>
    <p:extLst>
      <p:ext uri="{BB962C8B-B14F-4D97-AF65-F5344CB8AC3E}">
        <p14:creationId xmlns:p14="http://schemas.microsoft.com/office/powerpoint/2010/main" val="301070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95E88AD-C8BF-AD4B-B2EA-BD41A608FF73}" type="slidenum">
              <a:rPr lang="nl-NL" smtClean="0"/>
              <a:t>25</a:t>
            </a:fld>
            <a:endParaRPr lang="nl-NL"/>
          </a:p>
        </p:txBody>
      </p:sp>
    </p:spTree>
    <p:extLst>
      <p:ext uri="{BB962C8B-B14F-4D97-AF65-F5344CB8AC3E}">
        <p14:creationId xmlns:p14="http://schemas.microsoft.com/office/powerpoint/2010/main" val="3380802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Vanaf november worden de interventies landelijk uitgerold via verschillende landelijke, regionale en lokale media-aandacht. </a:t>
            </a:r>
            <a:br>
              <a:rPr lang="nl-NL" dirty="0"/>
            </a:br>
            <a:r>
              <a:rPr lang="nl-NL" dirty="0"/>
              <a:t>- Voor de interventies van particulieren met een schuurtje (minder dan 35m2) is de insteek: check of je een </a:t>
            </a:r>
            <a:r>
              <a:rPr lang="nl-NL" dirty="0" err="1"/>
              <a:t>asbestdak</a:t>
            </a:r>
            <a:r>
              <a:rPr lang="nl-NL" dirty="0"/>
              <a:t> hebt. Particulieren kunnen laagdrempelig een foto insturen van hun </a:t>
            </a:r>
            <a:r>
              <a:rPr lang="nl-NL" dirty="0" err="1"/>
              <a:t>asbestdak</a:t>
            </a:r>
            <a:r>
              <a:rPr lang="nl-NL" dirty="0"/>
              <a:t>, die door onze helpdesk wordt beoordeeld. Bij een mogelijke kans op asbest kunnen particulieren een </a:t>
            </a:r>
            <a:r>
              <a:rPr lang="nl-NL" dirty="0" err="1"/>
              <a:t>labtest</a:t>
            </a:r>
            <a:r>
              <a:rPr lang="nl-NL" dirty="0"/>
              <a:t> aanvragen, waarbij een stukje dag wordt gecheckt in een laboratorium. Als er sprake is van asbest, krijgen ze verdere informatie en instructies over hoe zijn hun dak kunnen verwijderen. </a:t>
            </a:r>
            <a:br>
              <a:rPr lang="nl-NL" dirty="0"/>
            </a:br>
            <a:r>
              <a:rPr lang="nl-NL" dirty="0"/>
              <a:t>- Voor de interventies voor agrariërs, VAB en bedrijven bieden we verschillende opties aan: informatievideo’s met informatie over wat er komt kijken bij het verwijderen van je </a:t>
            </a:r>
            <a:r>
              <a:rPr lang="nl-NL" dirty="0" err="1"/>
              <a:t>asbestdak</a:t>
            </a:r>
            <a:r>
              <a:rPr lang="nl-NL" dirty="0"/>
              <a:t>, contact met een bedrijfsadviseur via mail voor specifieke vragen of een digitaal adviesgesprek met een bedrijfsadviseur voor persoonlijk advies. </a:t>
            </a:r>
          </a:p>
        </p:txBody>
      </p:sp>
      <p:sp>
        <p:nvSpPr>
          <p:cNvPr id="4" name="Tijdelijke aanduiding voor dianummer 3"/>
          <p:cNvSpPr>
            <a:spLocks noGrp="1"/>
          </p:cNvSpPr>
          <p:nvPr>
            <p:ph type="sldNum" sz="quarter" idx="5"/>
          </p:nvPr>
        </p:nvSpPr>
        <p:spPr/>
        <p:txBody>
          <a:bodyPr/>
          <a:lstStyle/>
          <a:p>
            <a:fld id="{B95E88AD-C8BF-AD4B-B2EA-BD41A608FF73}" type="slidenum">
              <a:rPr lang="nl-NL" smtClean="0"/>
              <a:t>26</a:t>
            </a:fld>
            <a:endParaRPr lang="nl-NL"/>
          </a:p>
        </p:txBody>
      </p:sp>
    </p:spTree>
    <p:extLst>
      <p:ext uri="{BB962C8B-B14F-4D97-AF65-F5344CB8AC3E}">
        <p14:creationId xmlns:p14="http://schemas.microsoft.com/office/powerpoint/2010/main" val="4106682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hebben de hulp van partners nodig om de aanpak te laten slagen! Zo creëren we zoveel mogelijk reuring in de samenleving. De boodschap is: Een </a:t>
            </a:r>
            <a:r>
              <a:rPr lang="nl-NL" dirty="0" err="1"/>
              <a:t>asbestdak</a:t>
            </a:r>
            <a:r>
              <a:rPr lang="nl-NL" dirty="0"/>
              <a:t>? Daar moet je mee aan de slag!</a:t>
            </a:r>
          </a:p>
        </p:txBody>
      </p:sp>
      <p:sp>
        <p:nvSpPr>
          <p:cNvPr id="4" name="Tijdelijke aanduiding voor dianummer 3"/>
          <p:cNvSpPr>
            <a:spLocks noGrp="1"/>
          </p:cNvSpPr>
          <p:nvPr>
            <p:ph type="sldNum" sz="quarter" idx="5"/>
          </p:nvPr>
        </p:nvSpPr>
        <p:spPr/>
        <p:txBody>
          <a:bodyPr/>
          <a:lstStyle/>
          <a:p>
            <a:fld id="{B95E88AD-C8BF-AD4B-B2EA-BD41A608FF73}" type="slidenum">
              <a:rPr lang="nl-NL" smtClean="0"/>
              <a:t>27</a:t>
            </a:fld>
            <a:endParaRPr lang="nl-NL"/>
          </a:p>
        </p:txBody>
      </p:sp>
    </p:spTree>
    <p:extLst>
      <p:ext uri="{BB962C8B-B14F-4D97-AF65-F5344CB8AC3E}">
        <p14:creationId xmlns:p14="http://schemas.microsoft.com/office/powerpoint/2010/main" val="100841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kunt u de aanpak ondersteunen?</a:t>
            </a:r>
          </a:p>
          <a:p>
            <a:pPr marL="171450" indent="-171450">
              <a:buFontTx/>
              <a:buChar char="-"/>
            </a:pPr>
            <a:r>
              <a:rPr lang="nl-NL" dirty="0"/>
              <a:t>Meld u aan als partner. Dit brengt geen verplichtingen met zich mee en uw naam wordt ook nergens openbaar vermeld. U krijgt 4x per jaar een nieuwsbrief met alle updates over de aanpak en nieuw communicatiemateriaal. Daarnaast ontvangt u een uitnodiging voor de jaarlijkse Asbestdaken Inspiratiemiddag in het najaar, dit jaar op woensdagmiddag 18 november. </a:t>
            </a:r>
          </a:p>
          <a:p>
            <a:pPr marL="171450" indent="-171450">
              <a:buFontTx/>
              <a:buChar char="-"/>
            </a:pPr>
            <a:r>
              <a:rPr lang="nl-NL" dirty="0"/>
              <a:t>Pas de informatie op uw website aan en/of voeg informatie over asbestdaken toe. Er zijn kant-en-klare teksten beschikbaar, maar een tekst op maat is ook mogelijk. </a:t>
            </a:r>
          </a:p>
          <a:p>
            <a:pPr marL="171450" indent="-171450">
              <a:buFontTx/>
              <a:buChar char="-"/>
            </a:pPr>
            <a:r>
              <a:rPr lang="nl-NL" dirty="0"/>
              <a:t>Deel content over asbestdaken via bijvoorbeeld </a:t>
            </a:r>
            <a:r>
              <a:rPr lang="nl-NL" dirty="0" err="1"/>
              <a:t>social</a:t>
            </a:r>
            <a:r>
              <a:rPr lang="nl-NL" dirty="0"/>
              <a:t> media, nieuwsbrief of lokale krant. Gebruik daarvoor het beschikbare communicatiemateriaal. </a:t>
            </a:r>
          </a:p>
          <a:p>
            <a:pPr marL="171450" indent="-171450">
              <a:buFontTx/>
              <a:buChar char="-"/>
            </a:pPr>
            <a:r>
              <a:rPr lang="nl-NL" dirty="0"/>
              <a:t>Heeft u vragen, opmerkingen of ideeën, deel deze dan per mail naar </a:t>
            </a:r>
            <a:r>
              <a:rPr lang="nl-NL" dirty="0" err="1"/>
              <a:t>partners@asbestvrijdakmail.nl</a:t>
            </a:r>
            <a:r>
              <a:rPr lang="nl-NL" dirty="0"/>
              <a:t>. </a:t>
            </a:r>
          </a:p>
          <a:p>
            <a:pPr marL="171450" indent="-171450">
              <a:buFontTx/>
              <a:buChar char="-"/>
            </a:pPr>
            <a:r>
              <a:rPr lang="nl-NL" dirty="0"/>
              <a:t>Als uw organisatie meer wilt doen (denk aan het aanbieden van subsidies of leningen of een buurtaanpak), dan gaan we hierover graag met u in gesprek. </a:t>
            </a:r>
          </a:p>
          <a:p>
            <a:pPr marL="171450" indent="-171450">
              <a:buFontTx/>
              <a:buChar char="-"/>
            </a:pPr>
            <a:r>
              <a:rPr lang="nl-NL" dirty="0"/>
              <a:t>Kijk op </a:t>
            </a:r>
            <a:r>
              <a:rPr lang="nl-NL" dirty="0" err="1"/>
              <a:t>asbestvrijdak.nl</a:t>
            </a:r>
            <a:r>
              <a:rPr lang="nl-NL" dirty="0"/>
              <a:t>/partners (scan de QR-code) voor meer informatie, het communicatiemateriaal en om u aan te melden als partner. </a:t>
            </a:r>
          </a:p>
        </p:txBody>
      </p:sp>
      <p:sp>
        <p:nvSpPr>
          <p:cNvPr id="4" name="Tijdelijke aanduiding voor dianummer 3"/>
          <p:cNvSpPr>
            <a:spLocks noGrp="1"/>
          </p:cNvSpPr>
          <p:nvPr>
            <p:ph type="sldNum" sz="quarter" idx="5"/>
          </p:nvPr>
        </p:nvSpPr>
        <p:spPr/>
        <p:txBody>
          <a:bodyPr/>
          <a:lstStyle/>
          <a:p>
            <a:fld id="{B95E88AD-C8BF-AD4B-B2EA-BD41A608FF73}" type="slidenum">
              <a:rPr lang="nl-NL" smtClean="0"/>
              <a:t>28</a:t>
            </a:fld>
            <a:endParaRPr lang="nl-NL"/>
          </a:p>
        </p:txBody>
      </p:sp>
    </p:spTree>
    <p:extLst>
      <p:ext uri="{BB962C8B-B14F-4D97-AF65-F5344CB8AC3E}">
        <p14:creationId xmlns:p14="http://schemas.microsoft.com/office/powerpoint/2010/main" val="251031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7</a:t>
            </a:fld>
            <a:endParaRPr lang="nl-NL"/>
          </a:p>
        </p:txBody>
      </p:sp>
    </p:spTree>
    <p:extLst>
      <p:ext uri="{BB962C8B-B14F-4D97-AF65-F5344CB8AC3E}">
        <p14:creationId xmlns:p14="http://schemas.microsoft.com/office/powerpoint/2010/main" val="997760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eerste verplichting houdt in dat bij verwijdering van asbest verspreiding daarvan wordt voorkomen. Te denken valt aan het onnodig veroorzaken van stofvorming door bijvoorbeeld asbest te laten vallen, onnodig te laten breken en dergelijke en aan het achterwege laten van emissiebeperkende maatregelen zoals het bevochtigen. De tweede verplichting houdt in dat asbest die toch verspreid is geraakt, wordt opgeruimd. De zorgplicht voor objecten is hiermee geregeld.</a:t>
            </a:r>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8</a:t>
            </a:fld>
            <a:endParaRPr lang="nl-NL"/>
          </a:p>
        </p:txBody>
      </p:sp>
    </p:spTree>
    <p:extLst>
      <p:ext uri="{BB962C8B-B14F-4D97-AF65-F5344CB8AC3E}">
        <p14:creationId xmlns:p14="http://schemas.microsoft.com/office/powerpoint/2010/main" val="620752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Invoeren eindbeoordeling in </a:t>
            </a:r>
            <a:r>
              <a:rPr lang="nl-NL" dirty="0" err="1"/>
              <a:t>Avb</a:t>
            </a:r>
            <a:r>
              <a:rPr lang="nl-NL" dirty="0"/>
              <a:t> 2005 geregeld. </a:t>
            </a:r>
            <a:r>
              <a:rPr lang="nl-NL" dirty="0" err="1"/>
              <a:t>Avb</a:t>
            </a:r>
            <a:r>
              <a:rPr lang="nl-NL" dirty="0"/>
              <a:t> 2005 is toepasbaar voor objecten. Omissie in </a:t>
            </a:r>
            <a:r>
              <a:rPr lang="nl-NL" dirty="0" err="1"/>
              <a:t>Bbl</a:t>
            </a:r>
            <a:r>
              <a:rPr lang="nl-NL" dirty="0"/>
              <a:t> wordt hersteld. Invoeren van visuele inspectie rk2 in LAVS is hiermee geregeld.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Artikel 7.21 kan worden gezien als een aanvulling op en verduidelijking van de zorgplicht.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9</a:t>
            </a:fld>
            <a:endParaRPr lang="nl-NL"/>
          </a:p>
        </p:txBody>
      </p:sp>
    </p:spTree>
    <p:extLst>
      <p:ext uri="{BB962C8B-B14F-4D97-AF65-F5344CB8AC3E}">
        <p14:creationId xmlns:p14="http://schemas.microsoft.com/office/powerpoint/2010/main" val="77455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11</a:t>
            </a:fld>
            <a:endParaRPr lang="nl-NL"/>
          </a:p>
        </p:txBody>
      </p:sp>
    </p:spTree>
    <p:extLst>
      <p:ext uri="{BB962C8B-B14F-4D97-AF65-F5344CB8AC3E}">
        <p14:creationId xmlns:p14="http://schemas.microsoft.com/office/powerpoint/2010/main" val="3324702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14</a:t>
            </a:fld>
            <a:endParaRPr lang="nl-NL"/>
          </a:p>
        </p:txBody>
      </p:sp>
    </p:spTree>
    <p:extLst>
      <p:ext uri="{BB962C8B-B14F-4D97-AF65-F5344CB8AC3E}">
        <p14:creationId xmlns:p14="http://schemas.microsoft.com/office/powerpoint/2010/main" val="2664248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B7830-A217-878E-DF11-3D763CE33F9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4EC306E-8C03-5E43-26B0-2CB0BE9303A7}"/>
              </a:ext>
            </a:extLst>
          </p:cNvPr>
          <p:cNvSpPr>
            <a:spLocks noGrp="1" noRot="1" noChangeAspect="1"/>
          </p:cNvSpPr>
          <p:nvPr>
            <p:ph type="sldImg"/>
          </p:nvPr>
        </p:nvSpPr>
        <p:spPr>
          <a:xfrm>
            <a:off x="419100" y="1243013"/>
            <a:ext cx="5967413" cy="3355975"/>
          </a:xfrm>
        </p:spPr>
        <p:txBody>
          <a:bodyPr/>
          <a:lstStyle/>
          <a:p>
            <a:endParaRPr lang="nl-NL"/>
          </a:p>
        </p:txBody>
      </p:sp>
      <p:sp>
        <p:nvSpPr>
          <p:cNvPr id="3" name="Tijdelijke aanduiding voor notities 2">
            <a:extLst>
              <a:ext uri="{FF2B5EF4-FFF2-40B4-BE49-F238E27FC236}">
                <a16:creationId xmlns:a16="http://schemas.microsoft.com/office/drawing/2014/main" id="{D60E6E2E-ED5F-35E4-52A4-8AF9B765F1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a:extLst>
              <a:ext uri="{FF2B5EF4-FFF2-40B4-BE49-F238E27FC236}">
                <a16:creationId xmlns:a16="http://schemas.microsoft.com/office/drawing/2014/main" id="{F0EEAA1C-D94B-17A4-AF7E-1552BCAE4A7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4C1C10-8929-4FF5-AA34-948920536840}"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03116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4EB70-A437-36B3-86B6-8300C3FA935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DF4395B-0E75-6D04-635F-5DA65248489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2A1432D-D04D-8969-20CA-BAE767A459C1}"/>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DBF577A-9700-A8F4-2373-CE27F2D0641E}"/>
              </a:ext>
            </a:extLst>
          </p:cNvPr>
          <p:cNvSpPr>
            <a:spLocks noGrp="1"/>
          </p:cNvSpPr>
          <p:nvPr>
            <p:ph type="sldNum" sz="quarter" idx="5"/>
          </p:nvPr>
        </p:nvSpPr>
        <p:spPr/>
        <p:txBody>
          <a:bodyPr/>
          <a:lstStyle/>
          <a:p>
            <a:fld id="{BDBF3FA3-F7C9-0B4A-B901-3FF01BA064D0}" type="slidenum">
              <a:rPr lang="nl-NL" smtClean="0"/>
              <a:t>18</a:t>
            </a:fld>
            <a:endParaRPr lang="nl-NL"/>
          </a:p>
        </p:txBody>
      </p:sp>
    </p:spTree>
    <p:extLst>
      <p:ext uri="{BB962C8B-B14F-4D97-AF65-F5344CB8AC3E}">
        <p14:creationId xmlns:p14="http://schemas.microsoft.com/office/powerpoint/2010/main" val="3544881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CB580-4EE3-42C7-3FDF-B1AFBE32DF5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5DD39DE-3833-905A-EA88-6E32FE290F7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D6C718C-7609-F805-0086-20FC1B3FD52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ED2FB8F9-20B3-D29D-5E59-CBBE7D0ADADF}"/>
              </a:ext>
            </a:extLst>
          </p:cNvPr>
          <p:cNvSpPr>
            <a:spLocks noGrp="1"/>
          </p:cNvSpPr>
          <p:nvPr>
            <p:ph type="sldNum" sz="quarter" idx="5"/>
          </p:nvPr>
        </p:nvSpPr>
        <p:spPr/>
        <p:txBody>
          <a:bodyPr/>
          <a:lstStyle/>
          <a:p>
            <a:fld id="{BDBF3FA3-F7C9-0B4A-B901-3FF01BA064D0}" type="slidenum">
              <a:rPr lang="nl-NL" smtClean="0"/>
              <a:t>19</a:t>
            </a:fld>
            <a:endParaRPr lang="nl-NL"/>
          </a:p>
        </p:txBody>
      </p:sp>
    </p:spTree>
    <p:extLst>
      <p:ext uri="{BB962C8B-B14F-4D97-AF65-F5344CB8AC3E}">
        <p14:creationId xmlns:p14="http://schemas.microsoft.com/office/powerpoint/2010/main" val="1775569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16C59AB-6BB7-152B-61D0-F43C59F1A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34710"/>
          </a:xfrm>
          <a:prstGeom prst="rect">
            <a:avLst/>
          </a:prstGeom>
        </p:spPr>
      </p:pic>
      <p:pic>
        <p:nvPicPr>
          <p:cNvPr id="11" name="Graphic 10">
            <a:extLst>
              <a:ext uri="{FF2B5EF4-FFF2-40B4-BE49-F238E27FC236}">
                <a16:creationId xmlns:a16="http://schemas.microsoft.com/office/drawing/2014/main" id="{7B917DB8-0DBA-B49A-29FC-6B99580E5A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0FFC95D1-351E-1F0F-DB6E-3B7F9D6248D1}"/>
              </a:ext>
            </a:extLst>
          </p:cNvPr>
          <p:cNvSpPr>
            <a:spLocks noGrp="1"/>
          </p:cNvSpPr>
          <p:nvPr>
            <p:ph type="ctrTitle" hasCustomPrompt="1"/>
          </p:nvPr>
        </p:nvSpPr>
        <p:spPr>
          <a:xfrm>
            <a:off x="551850" y="2564326"/>
            <a:ext cx="9144000" cy="1234351"/>
          </a:xfrm>
        </p:spPr>
        <p:txBody>
          <a:bodyPr anchor="b"/>
          <a:lstStyle>
            <a:lvl1pPr algn="l">
              <a:defRPr sz="8800">
                <a:solidFill>
                  <a:schemeClr val="bg1"/>
                </a:solidFill>
              </a:defRPr>
            </a:lvl1pPr>
          </a:lstStyle>
          <a:p>
            <a:r>
              <a:rPr lang="en-US" dirty="0"/>
              <a:t>[TITLE]</a:t>
            </a:r>
          </a:p>
        </p:txBody>
      </p:sp>
      <p:sp>
        <p:nvSpPr>
          <p:cNvPr id="3" name="Subtitle 2">
            <a:extLst>
              <a:ext uri="{FF2B5EF4-FFF2-40B4-BE49-F238E27FC236}">
                <a16:creationId xmlns:a16="http://schemas.microsoft.com/office/drawing/2014/main" id="{D0190D44-C878-CC7C-91DD-CFE0BDEBBE11}"/>
              </a:ext>
            </a:extLst>
          </p:cNvPr>
          <p:cNvSpPr>
            <a:spLocks noGrp="1"/>
          </p:cNvSpPr>
          <p:nvPr>
            <p:ph type="subTitle" idx="1" hasCustomPrompt="1"/>
          </p:nvPr>
        </p:nvSpPr>
        <p:spPr>
          <a:xfrm>
            <a:off x="609600" y="3897462"/>
            <a:ext cx="9144000" cy="467024"/>
          </a:xfrm>
        </p:spPr>
        <p:txBody>
          <a:bodyPr/>
          <a:lstStyle>
            <a:lvl1pPr marL="0" indent="0" algn="l">
              <a:buNone/>
              <a:defRPr sz="3200" b="0" i="1">
                <a:solidFill>
                  <a:schemeClr val="bg1"/>
                </a:solidFill>
                <a:latin typeface="Asap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Ondertitel</a:t>
            </a:r>
            <a:r>
              <a:rPr lang="en-US" dirty="0"/>
              <a:t>]</a:t>
            </a:r>
          </a:p>
        </p:txBody>
      </p:sp>
      <p:sp>
        <p:nvSpPr>
          <p:cNvPr id="15" name="Tijdelijke aanduiding voor tekst 14">
            <a:extLst>
              <a:ext uri="{FF2B5EF4-FFF2-40B4-BE49-F238E27FC236}">
                <a16:creationId xmlns:a16="http://schemas.microsoft.com/office/drawing/2014/main" id="{72D4A2DA-A610-D051-B087-F4DB68F143AF}"/>
              </a:ext>
            </a:extLst>
          </p:cNvPr>
          <p:cNvSpPr>
            <a:spLocks noGrp="1"/>
          </p:cNvSpPr>
          <p:nvPr>
            <p:ph type="body" sz="quarter" idx="10" hasCustomPrompt="1"/>
          </p:nvPr>
        </p:nvSpPr>
        <p:spPr>
          <a:xfrm>
            <a:off x="599975" y="5372403"/>
            <a:ext cx="3067050" cy="299619"/>
          </a:xfrm>
        </p:spPr>
        <p:txBody>
          <a:bodyPr/>
          <a:lstStyle>
            <a:lvl1pPr algn="l">
              <a:buNone/>
              <a:defRPr>
                <a:solidFill>
                  <a:schemeClr val="bg1"/>
                </a:solidFill>
              </a:defRPr>
            </a:lvl1pPr>
          </a:lstStyle>
          <a:p>
            <a:pPr lvl="0"/>
            <a:r>
              <a:rPr lang="nl-NL" dirty="0"/>
              <a:t>[maand 2026]</a:t>
            </a:r>
          </a:p>
        </p:txBody>
      </p:sp>
      <p:sp>
        <p:nvSpPr>
          <p:cNvPr id="6" name="Tijdelijke aanduiding voor onlineafbeelding 4">
            <a:extLst>
              <a:ext uri="{FF2B5EF4-FFF2-40B4-BE49-F238E27FC236}">
                <a16:creationId xmlns:a16="http://schemas.microsoft.com/office/drawing/2014/main" id="{3AAB212D-1692-0311-A2E2-B3A89B0DE92E}"/>
              </a:ext>
            </a:extLst>
          </p:cNvPr>
          <p:cNvSpPr>
            <a:spLocks noGrp="1"/>
          </p:cNvSpPr>
          <p:nvPr>
            <p:ph type="clipArt" sz="quarter" idx="11"/>
          </p:nvPr>
        </p:nvSpPr>
        <p:spPr>
          <a:xfrm>
            <a:off x="2311400" y="203199"/>
            <a:ext cx="1868945" cy="546163"/>
          </a:xfrm>
        </p:spPr>
        <p:txBody>
          <a:bodyPr/>
          <a:lstStyle/>
          <a:p>
            <a:endParaRPr lang="nl-NL"/>
          </a:p>
        </p:txBody>
      </p:sp>
    </p:spTree>
    <p:extLst>
      <p:ext uri="{BB962C8B-B14F-4D97-AF65-F5344CB8AC3E}">
        <p14:creationId xmlns:p14="http://schemas.microsoft.com/office/powerpoint/2010/main" val="3155078588"/>
      </p:ext>
    </p:extLst>
  </p:cSld>
  <p:clrMapOvr>
    <a:masterClrMapping/>
  </p:clrMapOvr>
  <p:extLst>
    <p:ext uri="{DCECCB84-F9BA-43D5-87BE-67443E8EF086}">
      <p15:sldGuideLst xmlns:p15="http://schemas.microsoft.com/office/powerpoint/2012/main">
        <p15:guide id="1" orient="horz" pos="482" userDrawn="1">
          <p15:clr>
            <a:srgbClr val="FBAE40"/>
          </p15:clr>
        </p15:guide>
        <p15:guide id="2"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6BC346F-3BB0-AAA2-A4A0-D8262F5DA1E9}"/>
              </a:ext>
            </a:extLst>
          </p:cNvPr>
          <p:cNvSpPr>
            <a:spLocks noGrp="1"/>
          </p:cNvSpPr>
          <p:nvPr>
            <p:ph type="pic" idx="1"/>
          </p:nvPr>
        </p:nvSpPr>
        <p:spPr>
          <a:xfrm>
            <a:off x="5183188" y="987425"/>
            <a:ext cx="6172200" cy="4873625"/>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8" name="Afbeelding 7">
            <a:extLst>
              <a:ext uri="{FF2B5EF4-FFF2-40B4-BE49-F238E27FC236}">
                <a16:creationId xmlns:a16="http://schemas.microsoft.com/office/drawing/2014/main" id="{05075F1C-CB90-0211-09CA-206E7C3ED6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44198FA8-ACD8-40E3-0700-3C545F028E10}"/>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sp>
        <p:nvSpPr>
          <p:cNvPr id="10" name="Text Placeholder 3">
            <a:extLst>
              <a:ext uri="{FF2B5EF4-FFF2-40B4-BE49-F238E27FC236}">
                <a16:creationId xmlns:a16="http://schemas.microsoft.com/office/drawing/2014/main" id="{B3CB45E7-49F7-BC8C-7A8C-0C5CDADE0CBE}"/>
              </a:ext>
            </a:extLst>
          </p:cNvPr>
          <p:cNvSpPr>
            <a:spLocks noGrp="1"/>
          </p:cNvSpPr>
          <p:nvPr>
            <p:ph type="body" sz="half" idx="2" hasCustomPrompt="1"/>
          </p:nvPr>
        </p:nvSpPr>
        <p:spPr>
          <a:xfrm>
            <a:off x="675503"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2" name="Graphic 11">
            <a:extLst>
              <a:ext uri="{FF2B5EF4-FFF2-40B4-BE49-F238E27FC236}">
                <a16:creationId xmlns:a16="http://schemas.microsoft.com/office/drawing/2014/main" id="{62AD09CC-79C5-3843-6918-FFF3CA653B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2587FF72-FDE6-4DF6-A11B-79134636A8A3}"/>
              </a:ext>
            </a:extLst>
          </p:cNvPr>
          <p:cNvSpPr>
            <a:spLocks noGrp="1"/>
          </p:cNvSpPr>
          <p:nvPr>
            <p:ph type="title" hasCustomPrompt="1"/>
          </p:nvPr>
        </p:nvSpPr>
        <p:spPr>
          <a:xfrm>
            <a:off x="597073" y="990600"/>
            <a:ext cx="4010668"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1322391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16C59AB-6BB7-152B-61D0-F43C59F1A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FFC95D1-351E-1F0F-DB6E-3B7F9D6248D1}"/>
              </a:ext>
            </a:extLst>
          </p:cNvPr>
          <p:cNvSpPr>
            <a:spLocks noGrp="1"/>
          </p:cNvSpPr>
          <p:nvPr>
            <p:ph type="ctrTitle" hasCustomPrompt="1"/>
          </p:nvPr>
        </p:nvSpPr>
        <p:spPr>
          <a:xfrm>
            <a:off x="1356894" y="3094266"/>
            <a:ext cx="9819856" cy="1325585"/>
          </a:xfrm>
        </p:spPr>
        <p:txBody>
          <a:bodyPr anchor="b"/>
          <a:lstStyle>
            <a:lvl1pPr algn="l">
              <a:defRPr sz="8800">
                <a:solidFill>
                  <a:schemeClr val="bg1"/>
                </a:solidFill>
              </a:defRPr>
            </a:lvl1pPr>
          </a:lstStyle>
          <a:p>
            <a:r>
              <a:rPr lang="en-US" dirty="0"/>
              <a:t>[title]</a:t>
            </a:r>
          </a:p>
        </p:txBody>
      </p:sp>
      <p:sp>
        <p:nvSpPr>
          <p:cNvPr id="3" name="Subtitle 2">
            <a:extLst>
              <a:ext uri="{FF2B5EF4-FFF2-40B4-BE49-F238E27FC236}">
                <a16:creationId xmlns:a16="http://schemas.microsoft.com/office/drawing/2014/main" id="{D0190D44-C878-CC7C-91DD-CFE0BDEBBE11}"/>
              </a:ext>
            </a:extLst>
          </p:cNvPr>
          <p:cNvSpPr>
            <a:spLocks noGrp="1"/>
          </p:cNvSpPr>
          <p:nvPr>
            <p:ph type="subTitle" idx="1" hasCustomPrompt="1"/>
          </p:nvPr>
        </p:nvSpPr>
        <p:spPr>
          <a:xfrm>
            <a:off x="1356894" y="4581100"/>
            <a:ext cx="9819858" cy="501543"/>
          </a:xfrm>
        </p:spPr>
        <p:txBody>
          <a:bodyPr/>
          <a:lstStyle>
            <a:lvl1pPr marL="0" indent="0" algn="l">
              <a:buNone/>
              <a:defRPr sz="3200" b="0" i="1">
                <a:solidFill>
                  <a:schemeClr val="bg1"/>
                </a:solidFill>
                <a:latin typeface="Asap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[link]</a:t>
            </a:r>
          </a:p>
        </p:txBody>
      </p:sp>
      <p:pic>
        <p:nvPicPr>
          <p:cNvPr id="11" name="Graphic 10">
            <a:extLst>
              <a:ext uri="{FF2B5EF4-FFF2-40B4-BE49-F238E27FC236}">
                <a16:creationId xmlns:a16="http://schemas.microsoft.com/office/drawing/2014/main" id="{7B917DB8-0DBA-B49A-29FC-6B99580E5A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6465" y="1489287"/>
            <a:ext cx="4230348" cy="1818001"/>
          </a:xfrm>
          <a:prstGeom prst="rect">
            <a:avLst/>
          </a:prstGeom>
        </p:spPr>
      </p:pic>
    </p:spTree>
    <p:extLst>
      <p:ext uri="{BB962C8B-B14F-4D97-AF65-F5344CB8AC3E}">
        <p14:creationId xmlns:p14="http://schemas.microsoft.com/office/powerpoint/2010/main" val="2598860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ingsslide">
    <p:bg>
      <p:bgPr>
        <a:solidFill>
          <a:srgbClr val="8FCAE7"/>
        </a:solidFill>
        <a:effectLst/>
      </p:bgPr>
    </p:bg>
    <p:spTree>
      <p:nvGrpSpPr>
        <p:cNvPr id="1" name=""/>
        <p:cNvGrpSpPr/>
        <p:nvPr/>
      </p:nvGrpSpPr>
      <p:grpSpPr>
        <a:xfrm>
          <a:off x="0" y="0"/>
          <a:ext cx="0" cy="0"/>
          <a:chOff x="0" y="0"/>
          <a:chExt cx="0" cy="0"/>
        </a:xfrm>
      </p:grpSpPr>
      <p:sp>
        <p:nvSpPr>
          <p:cNvPr id="8" name="Tijdelijke aanduiding voor voettekst 4">
            <a:extLst>
              <a:ext uri="{FF2B5EF4-FFF2-40B4-BE49-F238E27FC236}">
                <a16:creationId xmlns:a16="http://schemas.microsoft.com/office/drawing/2014/main" id="{BE4FCA7E-2455-C40E-6583-85C39AD3683C}"/>
              </a:ext>
            </a:extLst>
          </p:cNvPr>
          <p:cNvSpPr>
            <a:spLocks noGrp="1"/>
          </p:cNvSpPr>
          <p:nvPr>
            <p:ph type="ftr" sz="quarter" idx="11"/>
          </p:nvPr>
        </p:nvSpPr>
        <p:spPr>
          <a:xfrm>
            <a:off x="7839324" y="6434792"/>
            <a:ext cx="3944689" cy="286683"/>
          </a:xfrm>
        </p:spPr>
        <p:txBody>
          <a:bodyPr/>
          <a:lstStyle>
            <a:lvl1pPr algn="r">
              <a:defRPr b="0" i="0">
                <a:solidFill>
                  <a:srgbClr val="154273"/>
                </a:solidFill>
                <a:latin typeface="RijksSans" panose="020B0504010101010104" pitchFamily="34" charset="77"/>
              </a:defRPr>
            </a:lvl1pPr>
          </a:lstStyle>
          <a:p>
            <a:r>
              <a:rPr lang="nl-NL"/>
              <a:t>Asbestdaken Inspiratiemiddag</a:t>
            </a:r>
          </a:p>
        </p:txBody>
      </p:sp>
      <p:sp>
        <p:nvSpPr>
          <p:cNvPr id="9" name="Tijdelijke aanduiding voor afbeelding 6">
            <a:extLst>
              <a:ext uri="{FF2B5EF4-FFF2-40B4-BE49-F238E27FC236}">
                <a16:creationId xmlns:a16="http://schemas.microsoft.com/office/drawing/2014/main" id="{EE7796CE-EC1A-78DC-C6A9-4ABF3930C2D3}"/>
              </a:ext>
            </a:extLst>
          </p:cNvPr>
          <p:cNvSpPr>
            <a:spLocks noGrp="1"/>
          </p:cNvSpPr>
          <p:nvPr>
            <p:ph type="pic" sz="quarter" idx="12"/>
          </p:nvPr>
        </p:nvSpPr>
        <p:spPr>
          <a:xfrm>
            <a:off x="371475" y="1355834"/>
            <a:ext cx="11412538" cy="4930666"/>
          </a:xfrm>
          <a:prstGeom prst="round1Rect">
            <a:avLst/>
          </a:prstGeom>
          <a:solidFill>
            <a:srgbClr val="E17000"/>
          </a:solidFill>
        </p:spPr>
        <p:txBody>
          <a:bodyPr/>
          <a:lstStyle/>
          <a:p>
            <a:endParaRPr lang="nl-NL"/>
          </a:p>
        </p:txBody>
      </p:sp>
      <p:pic>
        <p:nvPicPr>
          <p:cNvPr id="2" name="Afbeelding 1">
            <a:extLst>
              <a:ext uri="{FF2B5EF4-FFF2-40B4-BE49-F238E27FC236}">
                <a16:creationId xmlns:a16="http://schemas.microsoft.com/office/drawing/2014/main" id="{0CF4C915-876C-10B4-A1F2-EF9EB5F29FC6}"/>
              </a:ext>
            </a:extLst>
          </p:cNvPr>
          <p:cNvPicPr>
            <a:picLocks noChangeAspect="1"/>
          </p:cNvPicPr>
          <p:nvPr userDrawn="1"/>
        </p:nvPicPr>
        <p:blipFill>
          <a:blip r:embed="rId2"/>
          <a:stretch>
            <a:fillRect/>
          </a:stretch>
        </p:blipFill>
        <p:spPr>
          <a:xfrm>
            <a:off x="3026191" y="0"/>
            <a:ext cx="6139618" cy="1416290"/>
          </a:xfrm>
          <a:prstGeom prst="rect">
            <a:avLst/>
          </a:prstGeom>
        </p:spPr>
      </p:pic>
    </p:spTree>
    <p:extLst>
      <p:ext uri="{BB962C8B-B14F-4D97-AF65-F5344CB8AC3E}">
        <p14:creationId xmlns:p14="http://schemas.microsoft.com/office/powerpoint/2010/main" val="41115197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kst en afbeelding">
    <p:bg>
      <p:bgPr>
        <a:solidFill>
          <a:srgbClr val="8FCAE7">
            <a:alpha val="40000"/>
          </a:srgbClr>
        </a:solidFill>
        <a:effectLst/>
      </p:bgPr>
    </p:bg>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8270F641-DE9C-2B40-5DFD-BB80BE67D3F5}"/>
              </a:ext>
            </a:extLst>
          </p:cNvPr>
          <p:cNvSpPr>
            <a:spLocks noGrp="1"/>
          </p:cNvSpPr>
          <p:nvPr>
            <p:ph type="pic" sz="quarter" idx="14"/>
          </p:nvPr>
        </p:nvSpPr>
        <p:spPr>
          <a:xfrm>
            <a:off x="6096000" y="1437814"/>
            <a:ext cx="5688013" cy="4837573"/>
          </a:xfrm>
          <a:prstGeom prst="round1Rect">
            <a:avLst/>
          </a:prstGeom>
          <a:solidFill>
            <a:srgbClr val="8FCAE7"/>
          </a:solidFill>
        </p:spPr>
        <p:txBody>
          <a:bodyPr/>
          <a:lstStyle/>
          <a:p>
            <a:endParaRPr lang="nl-NL"/>
          </a:p>
        </p:txBody>
      </p:sp>
      <p:sp>
        <p:nvSpPr>
          <p:cNvPr id="9" name="Tijdelijke aanduiding voor voettekst 4">
            <a:extLst>
              <a:ext uri="{FF2B5EF4-FFF2-40B4-BE49-F238E27FC236}">
                <a16:creationId xmlns:a16="http://schemas.microsoft.com/office/drawing/2014/main" id="{57DDCE4A-F694-C736-8FC4-01E74E860E2C}"/>
              </a:ext>
            </a:extLst>
          </p:cNvPr>
          <p:cNvSpPr>
            <a:spLocks noGrp="1"/>
          </p:cNvSpPr>
          <p:nvPr>
            <p:ph type="ftr" sz="quarter" idx="11"/>
          </p:nvPr>
        </p:nvSpPr>
        <p:spPr>
          <a:xfrm>
            <a:off x="7839324" y="6434792"/>
            <a:ext cx="3944689" cy="286683"/>
          </a:xfrm>
        </p:spPr>
        <p:txBody>
          <a:bodyPr/>
          <a:lstStyle>
            <a:lvl1pPr algn="r">
              <a:defRPr b="0" i="0">
                <a:solidFill>
                  <a:srgbClr val="154273"/>
                </a:solidFill>
                <a:latin typeface="RijksSans" panose="020B0504010101010104" pitchFamily="34" charset="77"/>
              </a:defRPr>
            </a:lvl1pPr>
          </a:lstStyle>
          <a:p>
            <a:r>
              <a:rPr lang="nl-NL"/>
              <a:t>Asbestdaken Inspiratiemiddag</a:t>
            </a:r>
          </a:p>
        </p:txBody>
      </p:sp>
      <p:sp>
        <p:nvSpPr>
          <p:cNvPr id="12" name="Titel 1">
            <a:extLst>
              <a:ext uri="{FF2B5EF4-FFF2-40B4-BE49-F238E27FC236}">
                <a16:creationId xmlns:a16="http://schemas.microsoft.com/office/drawing/2014/main" id="{20967B8C-0F86-9292-93F1-41A30B862829}"/>
              </a:ext>
            </a:extLst>
          </p:cNvPr>
          <p:cNvSpPr>
            <a:spLocks noGrp="1"/>
          </p:cNvSpPr>
          <p:nvPr>
            <p:ph type="ctrTitle" hasCustomPrompt="1"/>
          </p:nvPr>
        </p:nvSpPr>
        <p:spPr>
          <a:xfrm>
            <a:off x="407987" y="457200"/>
            <a:ext cx="10703550" cy="608549"/>
          </a:xfrm>
        </p:spPr>
        <p:txBody>
          <a:bodyPr anchor="t">
            <a:normAutofit/>
          </a:bodyPr>
          <a:lstStyle>
            <a:lvl1pPr algn="l">
              <a:defRPr sz="4000" b="1" i="0">
                <a:solidFill>
                  <a:srgbClr val="154273"/>
                </a:solidFill>
                <a:latin typeface="RijksSans ExtraBold" panose="020B0504010101010104" pitchFamily="34" charset="77"/>
              </a:defRPr>
            </a:lvl1pPr>
          </a:lstStyle>
          <a:p>
            <a:r>
              <a:rPr lang="nl-NL"/>
              <a:t>Titel hier</a:t>
            </a:r>
          </a:p>
        </p:txBody>
      </p:sp>
      <p:sp>
        <p:nvSpPr>
          <p:cNvPr id="4" name="Tijdelijke aanduiding voor tekst 3">
            <a:extLst>
              <a:ext uri="{FF2B5EF4-FFF2-40B4-BE49-F238E27FC236}">
                <a16:creationId xmlns:a16="http://schemas.microsoft.com/office/drawing/2014/main" id="{3D3AB076-3B8D-DF7A-9D5B-32F62CE25FCA}"/>
              </a:ext>
            </a:extLst>
          </p:cNvPr>
          <p:cNvSpPr>
            <a:spLocks noGrp="1"/>
          </p:cNvSpPr>
          <p:nvPr>
            <p:ph type="body" sz="quarter" idx="15"/>
          </p:nvPr>
        </p:nvSpPr>
        <p:spPr>
          <a:xfrm>
            <a:off x="407988" y="1437814"/>
            <a:ext cx="5538787" cy="4837574"/>
          </a:xfrm>
        </p:spPr>
        <p:txBody>
          <a:bodyPr anchor="ctr">
            <a:normAutofit/>
          </a:bodyPr>
          <a:lstStyle>
            <a:lvl1pPr marL="228600" indent="-228600">
              <a:lnSpc>
                <a:spcPct val="100000"/>
              </a:lnSpc>
              <a:spcAft>
                <a:spcPts val="1000"/>
              </a:spcAft>
              <a:buClrTx/>
              <a:buSzPct val="80000"/>
              <a:buFont typeface="Arial" panose="020B0604020202020204" pitchFamily="34" charset="0"/>
              <a:buChar char="•"/>
              <a:defRPr sz="1800" b="0" i="0">
                <a:solidFill>
                  <a:srgbClr val="154273"/>
                </a:solidFill>
                <a:latin typeface="RijksSans" panose="020B0504010101010104" pitchFamily="34" charset="77"/>
              </a:defRPr>
            </a:lvl1pPr>
            <a:lvl2pPr marL="685800" indent="-228600">
              <a:lnSpc>
                <a:spcPct val="100000"/>
              </a:lnSpc>
              <a:spcAft>
                <a:spcPts val="1000"/>
              </a:spcAft>
              <a:buClrTx/>
              <a:buSzPct val="80000"/>
              <a:buFont typeface="Arial" panose="020B0604020202020204" pitchFamily="34" charset="0"/>
              <a:buChar char="•"/>
              <a:defRPr sz="1800" b="0" i="0">
                <a:solidFill>
                  <a:srgbClr val="154273"/>
                </a:solidFill>
                <a:latin typeface="RijksSans" panose="020B0504010101010104" pitchFamily="34" charset="77"/>
              </a:defRPr>
            </a:lvl2pPr>
            <a:lvl3pPr marL="1143000" indent="-228600">
              <a:lnSpc>
                <a:spcPct val="100000"/>
              </a:lnSpc>
              <a:spcAft>
                <a:spcPts val="1000"/>
              </a:spcAft>
              <a:buClrTx/>
              <a:buSzPct val="80000"/>
              <a:buFont typeface="Arial" panose="020B0604020202020204" pitchFamily="34" charset="0"/>
              <a:buChar char="•"/>
              <a:defRPr sz="1800" b="0" i="0">
                <a:solidFill>
                  <a:srgbClr val="154273"/>
                </a:solidFill>
                <a:latin typeface="RijksSans" panose="020B0504010101010104" pitchFamily="34" charset="77"/>
              </a:defRPr>
            </a:lvl3pPr>
            <a:lvl4pPr marL="1600200" indent="-228600">
              <a:lnSpc>
                <a:spcPct val="100000"/>
              </a:lnSpc>
              <a:spcAft>
                <a:spcPts val="1000"/>
              </a:spcAft>
              <a:buClrTx/>
              <a:buSzPct val="80000"/>
              <a:buFont typeface="Arial" panose="020B0604020202020204" pitchFamily="34" charset="0"/>
              <a:buChar char="•"/>
              <a:defRPr sz="1800" b="0" i="0">
                <a:solidFill>
                  <a:srgbClr val="154273"/>
                </a:solidFill>
                <a:latin typeface="RijksSans" panose="020B0504010101010104" pitchFamily="34" charset="77"/>
              </a:defRPr>
            </a:lvl4pPr>
            <a:lvl5pPr marL="2057400" indent="-228600">
              <a:lnSpc>
                <a:spcPct val="100000"/>
              </a:lnSpc>
              <a:spcAft>
                <a:spcPts val="1000"/>
              </a:spcAft>
              <a:buClrTx/>
              <a:buSzPct val="80000"/>
              <a:buFont typeface="Arial" panose="020B0604020202020204" pitchFamily="34" charset="0"/>
              <a:buChar char="•"/>
              <a:defRPr sz="1800" b="0" i="0">
                <a:solidFill>
                  <a:srgbClr val="154273"/>
                </a:solidFill>
                <a:latin typeface="RijksSans" panose="020B0504010101010104" pitchFamily="34" charset="77"/>
              </a:defRPr>
            </a:lvl5pPr>
          </a:lstStyle>
          <a:p>
            <a:pPr lvl="0"/>
            <a:r>
              <a:rPr lang="nl-NL"/>
              <a:t>Klikken om de tekststijl van het model te bewerken</a:t>
            </a:r>
          </a:p>
        </p:txBody>
      </p:sp>
    </p:spTree>
    <p:extLst>
      <p:ext uri="{BB962C8B-B14F-4D97-AF65-F5344CB8AC3E}">
        <p14:creationId xmlns:p14="http://schemas.microsoft.com/office/powerpoint/2010/main" val="770591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kst">
    <p:bg>
      <p:bgPr>
        <a:solidFill>
          <a:srgbClr val="8FCAE7">
            <a:alpha val="40000"/>
          </a:srgbClr>
        </a:solidFill>
        <a:effectLst/>
      </p:bgPr>
    </p:bg>
    <p:spTree>
      <p:nvGrpSpPr>
        <p:cNvPr id="1" name=""/>
        <p:cNvGrpSpPr/>
        <p:nvPr/>
      </p:nvGrpSpPr>
      <p:grpSpPr>
        <a:xfrm>
          <a:off x="0" y="0"/>
          <a:ext cx="0" cy="0"/>
          <a:chOff x="0" y="0"/>
          <a:chExt cx="0" cy="0"/>
        </a:xfrm>
      </p:grpSpPr>
      <p:sp>
        <p:nvSpPr>
          <p:cNvPr id="9" name="Tijdelijke aanduiding voor voettekst 4">
            <a:extLst>
              <a:ext uri="{FF2B5EF4-FFF2-40B4-BE49-F238E27FC236}">
                <a16:creationId xmlns:a16="http://schemas.microsoft.com/office/drawing/2014/main" id="{57DDCE4A-F694-C736-8FC4-01E74E860E2C}"/>
              </a:ext>
            </a:extLst>
          </p:cNvPr>
          <p:cNvSpPr>
            <a:spLocks noGrp="1"/>
          </p:cNvSpPr>
          <p:nvPr>
            <p:ph type="ftr" sz="quarter" idx="11"/>
          </p:nvPr>
        </p:nvSpPr>
        <p:spPr>
          <a:xfrm>
            <a:off x="7839324" y="6434792"/>
            <a:ext cx="3944689" cy="286683"/>
          </a:xfrm>
        </p:spPr>
        <p:txBody>
          <a:bodyPr/>
          <a:lstStyle>
            <a:lvl1pPr algn="r">
              <a:defRPr b="0" i="0">
                <a:solidFill>
                  <a:srgbClr val="154273"/>
                </a:solidFill>
                <a:latin typeface="RijksSans" panose="020B0504010101010104" pitchFamily="34" charset="77"/>
              </a:defRPr>
            </a:lvl1pPr>
          </a:lstStyle>
          <a:p>
            <a:r>
              <a:rPr lang="nl-NL"/>
              <a:t>Asbestdaken Inspiratiemiddag</a:t>
            </a:r>
          </a:p>
        </p:txBody>
      </p:sp>
      <p:sp>
        <p:nvSpPr>
          <p:cNvPr id="12" name="Titel 1">
            <a:extLst>
              <a:ext uri="{FF2B5EF4-FFF2-40B4-BE49-F238E27FC236}">
                <a16:creationId xmlns:a16="http://schemas.microsoft.com/office/drawing/2014/main" id="{20967B8C-0F86-9292-93F1-41A30B862829}"/>
              </a:ext>
            </a:extLst>
          </p:cNvPr>
          <p:cNvSpPr>
            <a:spLocks noGrp="1"/>
          </p:cNvSpPr>
          <p:nvPr>
            <p:ph type="ctrTitle" hasCustomPrompt="1"/>
          </p:nvPr>
        </p:nvSpPr>
        <p:spPr>
          <a:xfrm>
            <a:off x="407987" y="457200"/>
            <a:ext cx="10703550" cy="608549"/>
          </a:xfrm>
        </p:spPr>
        <p:txBody>
          <a:bodyPr anchor="t">
            <a:normAutofit/>
          </a:bodyPr>
          <a:lstStyle>
            <a:lvl1pPr algn="l">
              <a:defRPr sz="4000" b="1" i="0">
                <a:solidFill>
                  <a:srgbClr val="154273"/>
                </a:solidFill>
                <a:latin typeface="RijksSans ExtraBold" panose="020B0504010101010104" pitchFamily="34" charset="77"/>
              </a:defRPr>
            </a:lvl1pPr>
          </a:lstStyle>
          <a:p>
            <a:r>
              <a:rPr lang="nl-NL"/>
              <a:t>Titel hier</a:t>
            </a:r>
          </a:p>
        </p:txBody>
      </p:sp>
      <p:sp>
        <p:nvSpPr>
          <p:cNvPr id="4" name="Tijdelijke aanduiding voor tekst 3">
            <a:extLst>
              <a:ext uri="{FF2B5EF4-FFF2-40B4-BE49-F238E27FC236}">
                <a16:creationId xmlns:a16="http://schemas.microsoft.com/office/drawing/2014/main" id="{3D3AB076-3B8D-DF7A-9D5B-32F62CE25FCA}"/>
              </a:ext>
            </a:extLst>
          </p:cNvPr>
          <p:cNvSpPr>
            <a:spLocks noGrp="1"/>
          </p:cNvSpPr>
          <p:nvPr>
            <p:ph type="body" sz="quarter" idx="15"/>
          </p:nvPr>
        </p:nvSpPr>
        <p:spPr>
          <a:xfrm>
            <a:off x="407987" y="1437814"/>
            <a:ext cx="11376025" cy="4837574"/>
          </a:xfrm>
        </p:spPr>
        <p:txBody>
          <a:bodyPr anchor="ctr">
            <a:normAutofit/>
          </a:bodyPr>
          <a:lstStyle>
            <a:lvl1pPr marL="228600" indent="-228600">
              <a:lnSpc>
                <a:spcPct val="100000"/>
              </a:lnSpc>
              <a:spcAft>
                <a:spcPts val="1000"/>
              </a:spcAft>
              <a:buClrTx/>
              <a:buSzPct val="80000"/>
              <a:buFont typeface="Arial" panose="020B0604020202020204" pitchFamily="34" charset="0"/>
              <a:buChar char="•"/>
              <a:defRPr sz="1800" b="0" i="0">
                <a:solidFill>
                  <a:srgbClr val="154273"/>
                </a:solidFill>
                <a:latin typeface="RijksSans" panose="020B0504010101010104" pitchFamily="34" charset="77"/>
              </a:defRPr>
            </a:lvl1pPr>
            <a:lvl2pPr marL="685800" indent="-228600">
              <a:lnSpc>
                <a:spcPct val="100000"/>
              </a:lnSpc>
              <a:spcAft>
                <a:spcPts val="1000"/>
              </a:spcAft>
              <a:buClrTx/>
              <a:buSzPct val="80000"/>
              <a:buFont typeface="Arial" panose="020B0604020202020204" pitchFamily="34" charset="0"/>
              <a:buChar char="•"/>
              <a:defRPr sz="1800" b="0" i="0">
                <a:solidFill>
                  <a:srgbClr val="154273"/>
                </a:solidFill>
                <a:latin typeface="RijksSans" panose="020B0504010101010104" pitchFamily="34" charset="77"/>
              </a:defRPr>
            </a:lvl2pPr>
            <a:lvl3pPr marL="1143000" indent="-228600">
              <a:lnSpc>
                <a:spcPct val="100000"/>
              </a:lnSpc>
              <a:spcAft>
                <a:spcPts val="1000"/>
              </a:spcAft>
              <a:buClrTx/>
              <a:buSzPct val="80000"/>
              <a:buFont typeface="Arial" panose="020B0604020202020204" pitchFamily="34" charset="0"/>
              <a:buChar char="•"/>
              <a:defRPr sz="1800" b="0" i="0">
                <a:solidFill>
                  <a:srgbClr val="154273"/>
                </a:solidFill>
                <a:latin typeface="RijksSans" panose="020B0504010101010104" pitchFamily="34" charset="77"/>
              </a:defRPr>
            </a:lvl3pPr>
            <a:lvl4pPr marL="1600200" indent="-228600">
              <a:lnSpc>
                <a:spcPct val="100000"/>
              </a:lnSpc>
              <a:spcAft>
                <a:spcPts val="1000"/>
              </a:spcAft>
              <a:buClrTx/>
              <a:buSzPct val="80000"/>
              <a:buFont typeface="Arial" panose="020B0604020202020204" pitchFamily="34" charset="0"/>
              <a:buChar char="•"/>
              <a:defRPr sz="1800" b="0" i="0">
                <a:solidFill>
                  <a:srgbClr val="154273"/>
                </a:solidFill>
                <a:latin typeface="RijksSans" panose="020B0504010101010104" pitchFamily="34" charset="77"/>
              </a:defRPr>
            </a:lvl4pPr>
            <a:lvl5pPr marL="2057400" indent="-228600">
              <a:lnSpc>
                <a:spcPct val="100000"/>
              </a:lnSpc>
              <a:spcAft>
                <a:spcPts val="1000"/>
              </a:spcAft>
              <a:buClrTx/>
              <a:buSzPct val="80000"/>
              <a:buFont typeface="Arial" panose="020B0604020202020204" pitchFamily="34" charset="0"/>
              <a:buChar char="•"/>
              <a:defRPr sz="1800" b="0" i="0">
                <a:solidFill>
                  <a:srgbClr val="154273"/>
                </a:solidFill>
                <a:latin typeface="RijksSans" panose="020B0504010101010104" pitchFamily="34" charset="77"/>
              </a:defRPr>
            </a:lvl5pPr>
          </a:lstStyle>
          <a:p>
            <a:pPr lvl="0"/>
            <a:r>
              <a:rPr lang="nl-NL"/>
              <a:t>Klikken om de tekststijl van het model te bewerken</a:t>
            </a:r>
          </a:p>
        </p:txBody>
      </p:sp>
    </p:spTree>
    <p:extLst>
      <p:ext uri="{BB962C8B-B14F-4D97-AF65-F5344CB8AC3E}">
        <p14:creationId xmlns:p14="http://schemas.microsoft.com/office/powerpoint/2010/main" val="567614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5E732E-C322-FAFA-29C0-704D4C717F9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8FCDF6E-20C9-0F92-578B-F334BF5E07EC}"/>
              </a:ext>
            </a:extLst>
          </p:cNvPr>
          <p:cNvSpPr>
            <a:spLocks noGrp="1"/>
          </p:cNvSpPr>
          <p:nvPr>
            <p:ph type="dt" sz="half" idx="10"/>
          </p:nvPr>
        </p:nvSpPr>
        <p:spPr/>
        <p:txBody>
          <a:bodyPr/>
          <a:lstStyle/>
          <a:p>
            <a:fld id="{F7F418E7-6FBF-4199-A7C6-2EE0229A4D9D}" type="datetimeFigureOut">
              <a:rPr lang="nl-NL" smtClean="0"/>
              <a:t>29-6-2026</a:t>
            </a:fld>
            <a:endParaRPr lang="nl-NL"/>
          </a:p>
        </p:txBody>
      </p:sp>
      <p:sp>
        <p:nvSpPr>
          <p:cNvPr id="4" name="Tijdelijke aanduiding voor voettekst 3">
            <a:extLst>
              <a:ext uri="{FF2B5EF4-FFF2-40B4-BE49-F238E27FC236}">
                <a16:creationId xmlns:a16="http://schemas.microsoft.com/office/drawing/2014/main" id="{2D571B8E-8819-C4E8-DD99-59A1165FD8C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88BEC46-A130-78EA-E31E-C70A2C44E373}"/>
              </a:ext>
            </a:extLst>
          </p:cNvPr>
          <p:cNvSpPr>
            <a:spLocks noGrp="1"/>
          </p:cNvSpPr>
          <p:nvPr>
            <p:ph type="sldNum" sz="quarter" idx="12"/>
          </p:nvPr>
        </p:nvSpPr>
        <p:spPr/>
        <p:txBody>
          <a:bodyPr/>
          <a:lstStyle/>
          <a:p>
            <a:fld id="{5B0DA513-C565-4B06-BDD4-CFAE7E364452}" type="slidenum">
              <a:rPr lang="nl-NL" smtClean="0"/>
              <a:t>‹nr.›</a:t>
            </a:fld>
            <a:endParaRPr lang="nl-NL"/>
          </a:p>
        </p:txBody>
      </p:sp>
    </p:spTree>
    <p:extLst>
      <p:ext uri="{BB962C8B-B14F-4D97-AF65-F5344CB8AC3E}">
        <p14:creationId xmlns:p14="http://schemas.microsoft.com/office/powerpoint/2010/main" val="1246916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16C59AB-6BB7-152B-61D0-F43C59F1A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34710"/>
          </a:xfrm>
          <a:prstGeom prst="rect">
            <a:avLst/>
          </a:prstGeom>
        </p:spPr>
      </p:pic>
      <p:pic>
        <p:nvPicPr>
          <p:cNvPr id="11" name="Graphic 10">
            <a:extLst>
              <a:ext uri="{FF2B5EF4-FFF2-40B4-BE49-F238E27FC236}">
                <a16:creationId xmlns:a16="http://schemas.microsoft.com/office/drawing/2014/main" id="{7B917DB8-0DBA-B49A-29FC-6B99580E5A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0FFC95D1-351E-1F0F-DB6E-3B7F9D6248D1}"/>
              </a:ext>
            </a:extLst>
          </p:cNvPr>
          <p:cNvSpPr>
            <a:spLocks noGrp="1"/>
          </p:cNvSpPr>
          <p:nvPr>
            <p:ph type="ctrTitle" hasCustomPrompt="1"/>
          </p:nvPr>
        </p:nvSpPr>
        <p:spPr>
          <a:xfrm>
            <a:off x="551850" y="2564326"/>
            <a:ext cx="9144000" cy="1234351"/>
          </a:xfrm>
        </p:spPr>
        <p:txBody>
          <a:bodyPr anchor="b"/>
          <a:lstStyle>
            <a:lvl1pPr algn="l">
              <a:defRPr sz="8800">
                <a:solidFill>
                  <a:schemeClr val="bg1"/>
                </a:solidFill>
              </a:defRPr>
            </a:lvl1pPr>
          </a:lstStyle>
          <a:p>
            <a:r>
              <a:rPr lang="en-US" dirty="0"/>
              <a:t>[TITLE]</a:t>
            </a:r>
          </a:p>
        </p:txBody>
      </p:sp>
      <p:sp>
        <p:nvSpPr>
          <p:cNvPr id="3" name="Subtitle 2">
            <a:extLst>
              <a:ext uri="{FF2B5EF4-FFF2-40B4-BE49-F238E27FC236}">
                <a16:creationId xmlns:a16="http://schemas.microsoft.com/office/drawing/2014/main" id="{D0190D44-C878-CC7C-91DD-CFE0BDEBBE11}"/>
              </a:ext>
            </a:extLst>
          </p:cNvPr>
          <p:cNvSpPr>
            <a:spLocks noGrp="1"/>
          </p:cNvSpPr>
          <p:nvPr>
            <p:ph type="subTitle" idx="1" hasCustomPrompt="1"/>
          </p:nvPr>
        </p:nvSpPr>
        <p:spPr>
          <a:xfrm>
            <a:off x="609600" y="3897462"/>
            <a:ext cx="9144000" cy="467024"/>
          </a:xfrm>
        </p:spPr>
        <p:txBody>
          <a:bodyPr/>
          <a:lstStyle>
            <a:lvl1pPr marL="0" indent="0" algn="l">
              <a:buNone/>
              <a:defRPr sz="3200" b="0" i="1">
                <a:solidFill>
                  <a:schemeClr val="bg1"/>
                </a:solidFill>
                <a:latin typeface="Asap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Ondertitel</a:t>
            </a:r>
            <a:r>
              <a:rPr lang="en-US" dirty="0"/>
              <a:t>]</a:t>
            </a:r>
          </a:p>
        </p:txBody>
      </p:sp>
      <p:sp>
        <p:nvSpPr>
          <p:cNvPr id="15" name="Tijdelijke aanduiding voor tekst 14">
            <a:extLst>
              <a:ext uri="{FF2B5EF4-FFF2-40B4-BE49-F238E27FC236}">
                <a16:creationId xmlns:a16="http://schemas.microsoft.com/office/drawing/2014/main" id="{72D4A2DA-A610-D051-B087-F4DB68F143AF}"/>
              </a:ext>
            </a:extLst>
          </p:cNvPr>
          <p:cNvSpPr>
            <a:spLocks noGrp="1"/>
          </p:cNvSpPr>
          <p:nvPr>
            <p:ph type="body" sz="quarter" idx="10" hasCustomPrompt="1"/>
          </p:nvPr>
        </p:nvSpPr>
        <p:spPr>
          <a:xfrm>
            <a:off x="599975" y="5372403"/>
            <a:ext cx="3067050" cy="299619"/>
          </a:xfrm>
        </p:spPr>
        <p:txBody>
          <a:bodyPr/>
          <a:lstStyle>
            <a:lvl1pPr algn="l">
              <a:buNone/>
              <a:defRPr>
                <a:solidFill>
                  <a:schemeClr val="bg1"/>
                </a:solidFill>
              </a:defRPr>
            </a:lvl1pPr>
          </a:lstStyle>
          <a:p>
            <a:pPr lvl="0"/>
            <a:r>
              <a:rPr lang="nl-NL" dirty="0"/>
              <a:t>[maand 2026]</a:t>
            </a:r>
          </a:p>
        </p:txBody>
      </p:sp>
      <p:sp>
        <p:nvSpPr>
          <p:cNvPr id="6" name="Tijdelijke aanduiding voor onlineafbeelding 4">
            <a:extLst>
              <a:ext uri="{FF2B5EF4-FFF2-40B4-BE49-F238E27FC236}">
                <a16:creationId xmlns:a16="http://schemas.microsoft.com/office/drawing/2014/main" id="{3AAB212D-1692-0311-A2E2-B3A89B0DE92E}"/>
              </a:ext>
            </a:extLst>
          </p:cNvPr>
          <p:cNvSpPr>
            <a:spLocks noGrp="1"/>
          </p:cNvSpPr>
          <p:nvPr>
            <p:ph type="clipArt" sz="quarter" idx="11"/>
          </p:nvPr>
        </p:nvSpPr>
        <p:spPr>
          <a:xfrm>
            <a:off x="2311400" y="203199"/>
            <a:ext cx="1868945" cy="546163"/>
          </a:xfrm>
        </p:spPr>
        <p:txBody>
          <a:bodyPr/>
          <a:lstStyle/>
          <a:p>
            <a:endParaRPr lang="nl-NL"/>
          </a:p>
        </p:txBody>
      </p:sp>
    </p:spTree>
    <p:extLst>
      <p:ext uri="{BB962C8B-B14F-4D97-AF65-F5344CB8AC3E}">
        <p14:creationId xmlns:p14="http://schemas.microsoft.com/office/powerpoint/2010/main" val="3720857226"/>
      </p:ext>
    </p:extLst>
  </p:cSld>
  <p:clrMapOvr>
    <a:masterClrMapping/>
  </p:clrMapOvr>
  <p:extLst>
    <p:ext uri="{DCECCB84-F9BA-43D5-87BE-67443E8EF086}">
      <p15:sldGuideLst xmlns:p15="http://schemas.microsoft.com/office/powerpoint/2012/main">
        <p15:guide id="1" orient="horz" pos="482">
          <p15:clr>
            <a:srgbClr val="FBAE40"/>
          </p15:clr>
        </p15:guide>
        <p15:guide id="2"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C0706D9B-F80F-C1D2-65A9-3CCDEC8E8D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Graphic 10">
            <a:extLst>
              <a:ext uri="{FF2B5EF4-FFF2-40B4-BE49-F238E27FC236}">
                <a16:creationId xmlns:a16="http://schemas.microsoft.com/office/drawing/2014/main" id="{22DFB77F-1202-9630-8344-ADE8213163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5" name="Tijdelijke aanduiding voor inhoud 4">
            <a:extLst>
              <a:ext uri="{FF2B5EF4-FFF2-40B4-BE49-F238E27FC236}">
                <a16:creationId xmlns:a16="http://schemas.microsoft.com/office/drawing/2014/main" id="{E48D5271-7FE0-B608-457A-772BF96F830F}"/>
              </a:ext>
            </a:extLst>
          </p:cNvPr>
          <p:cNvSpPr>
            <a:spLocks noGrp="1"/>
          </p:cNvSpPr>
          <p:nvPr>
            <p:ph sz="quarter" idx="11" hasCustomPrompt="1"/>
          </p:nvPr>
        </p:nvSpPr>
        <p:spPr>
          <a:xfrm>
            <a:off x="602529" y="1252538"/>
            <a:ext cx="4292600" cy="4525962"/>
          </a:xfrm>
        </p:spPr>
        <p:txBody>
          <a:bodyPr/>
          <a:lstStyle>
            <a:lvl1pPr>
              <a:buClr>
                <a:schemeClr val="bg1"/>
              </a:buClr>
              <a:buFont typeface="+mj-lt"/>
              <a:buAutoNum type="arabicPeriod"/>
              <a:defRPr sz="2400" b="1" i="0" spc="0">
                <a:solidFill>
                  <a:schemeClr val="bg1"/>
                </a:solidFill>
                <a:latin typeface="Asap" pitchFamily="2" charset="77"/>
              </a:defRPr>
            </a:lvl1pPr>
            <a:lvl2pPr>
              <a:buFont typeface="+mj-lt"/>
              <a:buAutoNum type="arabicPeriod"/>
              <a:defRPr sz="2400" b="1" i="0">
                <a:solidFill>
                  <a:schemeClr val="bg1"/>
                </a:solidFill>
                <a:latin typeface="Asap" pitchFamily="2" charset="77"/>
              </a:defRPr>
            </a:lvl2pPr>
            <a:lvl3pPr>
              <a:buFont typeface="+mj-lt"/>
              <a:buAutoNum type="arabicPeriod"/>
              <a:defRPr sz="2400" b="1" i="0">
                <a:solidFill>
                  <a:schemeClr val="bg1"/>
                </a:solidFill>
                <a:latin typeface="Asap" pitchFamily="2" charset="77"/>
              </a:defRPr>
            </a:lvl3pPr>
            <a:lvl4pPr>
              <a:buFont typeface="+mj-lt"/>
              <a:buAutoNum type="arabicPeriod"/>
              <a:defRPr sz="2400" b="1" i="0">
                <a:solidFill>
                  <a:schemeClr val="bg1"/>
                </a:solidFill>
                <a:latin typeface="Asap" pitchFamily="2" charset="77"/>
              </a:defRPr>
            </a:lvl4pPr>
            <a:lvl5pPr>
              <a:buFont typeface="+mj-lt"/>
              <a:buAutoNum type="arabicPeriod"/>
              <a:defRPr sz="2400" b="1" i="0">
                <a:solidFill>
                  <a:schemeClr val="bg1"/>
                </a:solidFill>
                <a:latin typeface="Asap" pitchFamily="2" charset="77"/>
              </a:defRPr>
            </a:lvl5pPr>
          </a:lstStyle>
          <a:p>
            <a:pPr lvl="0"/>
            <a:r>
              <a:rPr lang="nl-NL" dirty="0"/>
              <a:t> Klikken om de tekststijl van het model te bewerken</a:t>
            </a:r>
          </a:p>
          <a:p>
            <a:pPr lvl="1"/>
            <a:r>
              <a:rPr lang="nl-NL" dirty="0"/>
              <a:t> Tweede niveau</a:t>
            </a:r>
          </a:p>
          <a:p>
            <a:pPr lvl="2"/>
            <a:r>
              <a:rPr lang="nl-NL" dirty="0"/>
              <a:t> Derde niveau</a:t>
            </a:r>
          </a:p>
          <a:p>
            <a:pPr lvl="3"/>
            <a:r>
              <a:rPr lang="nl-NL" dirty="0"/>
              <a:t> Vierde niveau</a:t>
            </a:r>
          </a:p>
          <a:p>
            <a:pPr lvl="4"/>
            <a:r>
              <a:rPr lang="nl-NL" dirty="0"/>
              <a:t> Vijfde niveau</a:t>
            </a:r>
          </a:p>
        </p:txBody>
      </p:sp>
    </p:spTree>
    <p:extLst>
      <p:ext uri="{BB962C8B-B14F-4D97-AF65-F5344CB8AC3E}">
        <p14:creationId xmlns:p14="http://schemas.microsoft.com/office/powerpoint/2010/main" val="3005282700"/>
      </p:ext>
    </p:extLst>
  </p:cSld>
  <p:clrMapOvr>
    <a:masterClrMapping/>
  </p:clrMapOvr>
  <p:extLst>
    <p:ext uri="{DCECCB84-F9BA-43D5-87BE-67443E8EF086}">
      <p15:sldGuideLst xmlns:p15="http://schemas.microsoft.com/office/powerpoint/2012/main">
        <p15:guide id="1" orient="horz" pos="482">
          <p15:clr>
            <a:srgbClr val="FBAE40"/>
          </p15:clr>
        </p15:guide>
        <p15:guide id="2"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DA27BD-CE7F-29F7-164F-970D46711DFA}"/>
              </a:ext>
            </a:extLst>
          </p:cNvPr>
          <p:cNvSpPr>
            <a:spLocks noGrp="1"/>
          </p:cNvSpPr>
          <p:nvPr>
            <p:ph sz="half" idx="1" hasCustomPrompt="1"/>
          </p:nvPr>
        </p:nvSpPr>
        <p:spPr>
          <a:xfrm>
            <a:off x="597072" y="1981200"/>
            <a:ext cx="5181600" cy="388064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p:txBody>
      </p:sp>
      <p:pic>
        <p:nvPicPr>
          <p:cNvPr id="8" name="Afbeelding 7">
            <a:extLst>
              <a:ext uri="{FF2B5EF4-FFF2-40B4-BE49-F238E27FC236}">
                <a16:creationId xmlns:a16="http://schemas.microsoft.com/office/drawing/2014/main" id="{E70F9E84-5E4A-D85F-4FB6-35F0005C1A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624EE51E-27AA-2692-4FC3-42DB29251862}"/>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0" name="Graphic 9">
            <a:extLst>
              <a:ext uri="{FF2B5EF4-FFF2-40B4-BE49-F238E27FC236}">
                <a16:creationId xmlns:a16="http://schemas.microsoft.com/office/drawing/2014/main" id="{ADFC4D60-EAF6-A5F5-D709-0059154FD9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6" name="Tijdelijke aanduiding voor afbeelding 5">
            <a:extLst>
              <a:ext uri="{FF2B5EF4-FFF2-40B4-BE49-F238E27FC236}">
                <a16:creationId xmlns:a16="http://schemas.microsoft.com/office/drawing/2014/main" id="{4420B296-F392-976E-F436-0EAFC1B4FC5C}"/>
              </a:ext>
            </a:extLst>
          </p:cNvPr>
          <p:cNvSpPr>
            <a:spLocks noGrp="1"/>
          </p:cNvSpPr>
          <p:nvPr>
            <p:ph type="pic" sz="quarter" idx="13"/>
          </p:nvPr>
        </p:nvSpPr>
        <p:spPr>
          <a:xfrm>
            <a:off x="6096000" y="0"/>
            <a:ext cx="6334896" cy="6369049"/>
          </a:xfrm>
        </p:spPr>
        <p:txBody>
          <a:bodyPr/>
          <a:lstStyle/>
          <a:p>
            <a:endParaRPr lang="nl-NL"/>
          </a:p>
        </p:txBody>
      </p:sp>
      <p:sp>
        <p:nvSpPr>
          <p:cNvPr id="7" name="Title 1">
            <a:extLst>
              <a:ext uri="{FF2B5EF4-FFF2-40B4-BE49-F238E27FC236}">
                <a16:creationId xmlns:a16="http://schemas.microsoft.com/office/drawing/2014/main" id="{53B42DE1-FE90-A4CB-CE7D-6B3BBEBE42C4}"/>
              </a:ext>
            </a:extLst>
          </p:cNvPr>
          <p:cNvSpPr>
            <a:spLocks noGrp="1"/>
          </p:cNvSpPr>
          <p:nvPr>
            <p:ph type="title" hasCustomPrompt="1"/>
          </p:nvPr>
        </p:nvSpPr>
        <p:spPr>
          <a:xfrm>
            <a:off x="597072" y="990600"/>
            <a:ext cx="5181600"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1952138445"/>
      </p:ext>
    </p:extLst>
  </p:cSld>
  <p:clrMapOvr>
    <a:masterClrMapping/>
  </p:clrMapOvr>
  <p:extLst>
    <p:ext uri="{DCECCB84-F9BA-43D5-87BE-67443E8EF086}">
      <p15:sldGuideLst xmlns:p15="http://schemas.microsoft.com/office/powerpoint/2012/main">
        <p15:guide id="1" orient="horz" pos="3997">
          <p15:clr>
            <a:srgbClr val="FBAE40"/>
          </p15:clr>
        </p15:guide>
        <p15:guide id="2" pos="3840">
          <p15:clr>
            <a:srgbClr val="FBAE40"/>
          </p15:clr>
        </p15:guide>
        <p15:guide id="3" pos="438">
          <p15:clr>
            <a:srgbClr val="FBAE40"/>
          </p15:clr>
        </p15:guide>
        <p15:guide id="4" orient="horz" pos="48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6DD2-DB6F-D4DE-6A63-1CDABB5349F1}"/>
              </a:ext>
            </a:extLst>
          </p:cNvPr>
          <p:cNvSpPr>
            <a:spLocks noGrp="1"/>
          </p:cNvSpPr>
          <p:nvPr>
            <p:ph type="title" hasCustomPrompt="1"/>
          </p:nvPr>
        </p:nvSpPr>
        <p:spPr>
          <a:xfrm>
            <a:off x="597072" y="990600"/>
            <a:ext cx="10515600" cy="897538"/>
          </a:xfrm>
        </p:spPr>
        <p:txBody>
          <a:bodyPr anchor="b"/>
          <a:lstStyle>
            <a:lvl1pPr>
              <a:defRPr sz="6000">
                <a:solidFill>
                  <a:schemeClr val="accent1"/>
                </a:solidFill>
              </a:defRPr>
            </a:lvl1pPr>
          </a:lstStyle>
          <a:p>
            <a:r>
              <a:rPr lang="en-US" dirty="0"/>
              <a:t>[Title]</a:t>
            </a:r>
          </a:p>
        </p:txBody>
      </p:sp>
      <p:sp>
        <p:nvSpPr>
          <p:cNvPr id="3" name="Text Placeholder 2">
            <a:extLst>
              <a:ext uri="{FF2B5EF4-FFF2-40B4-BE49-F238E27FC236}">
                <a16:creationId xmlns:a16="http://schemas.microsoft.com/office/drawing/2014/main" id="{0526C7AC-CB93-B3A1-D218-06F3E476143C}"/>
              </a:ext>
            </a:extLst>
          </p:cNvPr>
          <p:cNvSpPr>
            <a:spLocks noGrp="1"/>
          </p:cNvSpPr>
          <p:nvPr>
            <p:ph type="body" idx="1" hasCustomPrompt="1"/>
          </p:nvPr>
        </p:nvSpPr>
        <p:spPr>
          <a:xfrm>
            <a:off x="597072" y="2179638"/>
            <a:ext cx="10515600" cy="1500187"/>
          </a:xfrm>
        </p:spPr>
        <p:txBody>
          <a:bodyPr/>
          <a:lstStyle>
            <a:lvl1pPr marL="0" indent="0">
              <a:buNone/>
              <a:defRPr sz="20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pic>
        <p:nvPicPr>
          <p:cNvPr id="10" name="Afbeelding 9">
            <a:extLst>
              <a:ext uri="{FF2B5EF4-FFF2-40B4-BE49-F238E27FC236}">
                <a16:creationId xmlns:a16="http://schemas.microsoft.com/office/drawing/2014/main" id="{15784EAF-12AB-5D8A-94B3-29C780686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D59F9A83-0B24-3B45-F88B-FEBADDC3C4CB}"/>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4" name="Graphic 13">
            <a:extLst>
              <a:ext uri="{FF2B5EF4-FFF2-40B4-BE49-F238E27FC236}">
                <a16:creationId xmlns:a16="http://schemas.microsoft.com/office/drawing/2014/main" id="{028985F4-647F-3533-6C88-CABC83BCC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297611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C0706D9B-F80F-C1D2-65A9-3CCDEC8E8D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Graphic 10">
            <a:extLst>
              <a:ext uri="{FF2B5EF4-FFF2-40B4-BE49-F238E27FC236}">
                <a16:creationId xmlns:a16="http://schemas.microsoft.com/office/drawing/2014/main" id="{22DFB77F-1202-9630-8344-ADE8213163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5" name="Tijdelijke aanduiding voor inhoud 4">
            <a:extLst>
              <a:ext uri="{FF2B5EF4-FFF2-40B4-BE49-F238E27FC236}">
                <a16:creationId xmlns:a16="http://schemas.microsoft.com/office/drawing/2014/main" id="{E48D5271-7FE0-B608-457A-772BF96F830F}"/>
              </a:ext>
            </a:extLst>
          </p:cNvPr>
          <p:cNvSpPr>
            <a:spLocks noGrp="1"/>
          </p:cNvSpPr>
          <p:nvPr>
            <p:ph sz="quarter" idx="11" hasCustomPrompt="1"/>
          </p:nvPr>
        </p:nvSpPr>
        <p:spPr>
          <a:xfrm>
            <a:off x="602529" y="1252538"/>
            <a:ext cx="4292600" cy="4525962"/>
          </a:xfrm>
        </p:spPr>
        <p:txBody>
          <a:bodyPr/>
          <a:lstStyle>
            <a:lvl1pPr>
              <a:buClr>
                <a:schemeClr val="bg1"/>
              </a:buClr>
              <a:buFont typeface="+mj-lt"/>
              <a:buAutoNum type="arabicPeriod"/>
              <a:defRPr sz="2400" b="1" i="0" spc="0">
                <a:solidFill>
                  <a:schemeClr val="bg1"/>
                </a:solidFill>
                <a:latin typeface="Asap" pitchFamily="2" charset="77"/>
              </a:defRPr>
            </a:lvl1pPr>
            <a:lvl2pPr>
              <a:buFont typeface="+mj-lt"/>
              <a:buAutoNum type="arabicPeriod"/>
              <a:defRPr sz="2400" b="1" i="0">
                <a:solidFill>
                  <a:schemeClr val="bg1"/>
                </a:solidFill>
                <a:latin typeface="Asap" pitchFamily="2" charset="77"/>
              </a:defRPr>
            </a:lvl2pPr>
            <a:lvl3pPr>
              <a:buFont typeface="+mj-lt"/>
              <a:buAutoNum type="arabicPeriod"/>
              <a:defRPr sz="2400" b="1" i="0">
                <a:solidFill>
                  <a:schemeClr val="bg1"/>
                </a:solidFill>
                <a:latin typeface="Asap" pitchFamily="2" charset="77"/>
              </a:defRPr>
            </a:lvl3pPr>
            <a:lvl4pPr>
              <a:buFont typeface="+mj-lt"/>
              <a:buAutoNum type="arabicPeriod"/>
              <a:defRPr sz="2400" b="1" i="0">
                <a:solidFill>
                  <a:schemeClr val="bg1"/>
                </a:solidFill>
                <a:latin typeface="Asap" pitchFamily="2" charset="77"/>
              </a:defRPr>
            </a:lvl4pPr>
            <a:lvl5pPr>
              <a:buFont typeface="+mj-lt"/>
              <a:buAutoNum type="arabicPeriod"/>
              <a:defRPr sz="2400" b="1" i="0">
                <a:solidFill>
                  <a:schemeClr val="bg1"/>
                </a:solidFill>
                <a:latin typeface="Asap" pitchFamily="2" charset="77"/>
              </a:defRPr>
            </a:lvl5pPr>
          </a:lstStyle>
          <a:p>
            <a:pPr lvl="0"/>
            <a:r>
              <a:rPr lang="nl-NL" dirty="0"/>
              <a:t> Klikken om de tekststijl van het model te bewerken</a:t>
            </a:r>
          </a:p>
          <a:p>
            <a:pPr lvl="1"/>
            <a:r>
              <a:rPr lang="nl-NL" dirty="0"/>
              <a:t> Tweede niveau</a:t>
            </a:r>
          </a:p>
          <a:p>
            <a:pPr lvl="2"/>
            <a:r>
              <a:rPr lang="nl-NL" dirty="0"/>
              <a:t> Derde niveau</a:t>
            </a:r>
          </a:p>
          <a:p>
            <a:pPr lvl="3"/>
            <a:r>
              <a:rPr lang="nl-NL" dirty="0"/>
              <a:t> Vierde niveau</a:t>
            </a:r>
          </a:p>
          <a:p>
            <a:pPr lvl="4"/>
            <a:r>
              <a:rPr lang="nl-NL" dirty="0"/>
              <a:t> Vijfde niveau</a:t>
            </a:r>
          </a:p>
        </p:txBody>
      </p:sp>
    </p:spTree>
    <p:extLst>
      <p:ext uri="{BB962C8B-B14F-4D97-AF65-F5344CB8AC3E}">
        <p14:creationId xmlns:p14="http://schemas.microsoft.com/office/powerpoint/2010/main" val="3725886103"/>
      </p:ext>
    </p:extLst>
  </p:cSld>
  <p:clrMapOvr>
    <a:masterClrMapping/>
  </p:clrMapOvr>
  <p:extLst>
    <p:ext uri="{DCECCB84-F9BA-43D5-87BE-67443E8EF086}">
      <p15:sldGuideLst xmlns:p15="http://schemas.microsoft.com/office/powerpoint/2012/main">
        <p15:guide id="1" orient="horz" pos="482"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6DD2-DB6F-D4DE-6A63-1CDABB5349F1}"/>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
        <p:nvSpPr>
          <p:cNvPr id="3" name="Text Placeholder 2">
            <a:extLst>
              <a:ext uri="{FF2B5EF4-FFF2-40B4-BE49-F238E27FC236}">
                <a16:creationId xmlns:a16="http://schemas.microsoft.com/office/drawing/2014/main" id="{0526C7AC-CB93-B3A1-D218-06F3E476143C}"/>
              </a:ext>
            </a:extLst>
          </p:cNvPr>
          <p:cNvSpPr>
            <a:spLocks noGrp="1"/>
          </p:cNvSpPr>
          <p:nvPr>
            <p:ph type="body" idx="1" hasCustomPrompt="1"/>
          </p:nvPr>
        </p:nvSpPr>
        <p:spPr>
          <a:xfrm>
            <a:off x="597072" y="2179638"/>
            <a:ext cx="5019957" cy="1500187"/>
          </a:xfrm>
        </p:spPr>
        <p:txBody>
          <a:bodyPr/>
          <a:lstStyle>
            <a:lvl1pPr marL="0" indent="0">
              <a:buNone/>
              <a:defRPr sz="20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pic>
        <p:nvPicPr>
          <p:cNvPr id="10" name="Afbeelding 9">
            <a:extLst>
              <a:ext uri="{FF2B5EF4-FFF2-40B4-BE49-F238E27FC236}">
                <a16:creationId xmlns:a16="http://schemas.microsoft.com/office/drawing/2014/main" id="{15784EAF-12AB-5D8A-94B3-29C780686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D59F9A83-0B24-3B45-F88B-FEBADDC3C4CB}"/>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4" name="Graphic 13">
            <a:extLst>
              <a:ext uri="{FF2B5EF4-FFF2-40B4-BE49-F238E27FC236}">
                <a16:creationId xmlns:a16="http://schemas.microsoft.com/office/drawing/2014/main" id="{028985F4-647F-3533-6C88-CABC83BCC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1212460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81D180-455F-EB68-1CD2-9BE8B04AFDB6}"/>
              </a:ext>
            </a:extLst>
          </p:cNvPr>
          <p:cNvSpPr>
            <a:spLocks noGrp="1"/>
          </p:cNvSpPr>
          <p:nvPr>
            <p:ph type="body" idx="1" hasCustomPrompt="1"/>
          </p:nvPr>
        </p:nvSpPr>
        <p:spPr>
          <a:xfrm>
            <a:off x="675503" y="1739133"/>
            <a:ext cx="5157787" cy="72308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33D3503-E744-372B-B29F-6C9BF23A6408}"/>
              </a:ext>
            </a:extLst>
          </p:cNvPr>
          <p:cNvSpPr>
            <a:spLocks noGrp="1"/>
          </p:cNvSpPr>
          <p:nvPr>
            <p:ph sz="half" idx="2" hasCustomPrompt="1"/>
          </p:nvPr>
        </p:nvSpPr>
        <p:spPr>
          <a:xfrm>
            <a:off x="675503" y="2563045"/>
            <a:ext cx="5157787" cy="323367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49CC03-486C-64E7-36DB-B305F0C4E048}"/>
              </a:ext>
            </a:extLst>
          </p:cNvPr>
          <p:cNvSpPr>
            <a:spLocks noGrp="1"/>
          </p:cNvSpPr>
          <p:nvPr>
            <p:ph type="body" sz="quarter" idx="3" hasCustomPrompt="1"/>
          </p:nvPr>
        </p:nvSpPr>
        <p:spPr>
          <a:xfrm>
            <a:off x="6007915" y="1739133"/>
            <a:ext cx="5183188" cy="72308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2C4DD53-0A58-D6AB-9629-054F76316563}"/>
              </a:ext>
            </a:extLst>
          </p:cNvPr>
          <p:cNvSpPr>
            <a:spLocks noGrp="1"/>
          </p:cNvSpPr>
          <p:nvPr>
            <p:ph sz="quarter" idx="4" hasCustomPrompt="1"/>
          </p:nvPr>
        </p:nvSpPr>
        <p:spPr>
          <a:xfrm>
            <a:off x="6007915" y="2563045"/>
            <a:ext cx="5183188" cy="323367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Afbeelding 9">
            <a:extLst>
              <a:ext uri="{FF2B5EF4-FFF2-40B4-BE49-F238E27FC236}">
                <a16:creationId xmlns:a16="http://schemas.microsoft.com/office/drawing/2014/main" id="{36D8EACD-9CF4-4FBB-D358-383E0005FA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11" name="Slide Number Placeholder 5">
            <a:extLst>
              <a:ext uri="{FF2B5EF4-FFF2-40B4-BE49-F238E27FC236}">
                <a16:creationId xmlns:a16="http://schemas.microsoft.com/office/drawing/2014/main" id="{E085EE13-F294-9767-FAF0-6B7D5767BB7E}"/>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2" name="Graphic 11">
            <a:extLst>
              <a:ext uri="{FF2B5EF4-FFF2-40B4-BE49-F238E27FC236}">
                <a16:creationId xmlns:a16="http://schemas.microsoft.com/office/drawing/2014/main" id="{4F2A8868-D29F-687C-A765-69F046EE0E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D9CB3FFA-A06E-F9CA-AFA6-49E709E557C8}"/>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2440889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5B155E0-7EA2-4DA6-DA89-A4A41D4CB7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43EC2AF5-C5BF-84B1-40AE-BDE15810F114}"/>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8" name="Graphic 7">
            <a:extLst>
              <a:ext uri="{FF2B5EF4-FFF2-40B4-BE49-F238E27FC236}">
                <a16:creationId xmlns:a16="http://schemas.microsoft.com/office/drawing/2014/main" id="{7F695C5C-776A-BD13-50BB-1A56E6829F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5B36F2CD-90FC-DE6F-BDFA-474B2E2B799A}"/>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2705134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6A1AFCC-78C4-B563-8E93-203E6955BC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6" name="Slide Number Placeholder 5">
            <a:extLst>
              <a:ext uri="{FF2B5EF4-FFF2-40B4-BE49-F238E27FC236}">
                <a16:creationId xmlns:a16="http://schemas.microsoft.com/office/drawing/2014/main" id="{467E8037-6743-56FA-3F44-6BCE5E5E0878}"/>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7" name="Graphic 6">
            <a:extLst>
              <a:ext uri="{FF2B5EF4-FFF2-40B4-BE49-F238E27FC236}">
                <a16:creationId xmlns:a16="http://schemas.microsoft.com/office/drawing/2014/main" id="{B18CDFFC-8187-71C6-E3F9-2B242F1055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36294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19656E-D7F7-863C-18DF-16C94E5EDD12}"/>
              </a:ext>
            </a:extLst>
          </p:cNvPr>
          <p:cNvSpPr>
            <a:spLocks noGrp="1"/>
          </p:cNvSpPr>
          <p:nvPr>
            <p:ph idx="1" hasCustomPrompt="1"/>
          </p:nvPr>
        </p:nvSpPr>
        <p:spPr>
          <a:xfrm>
            <a:off x="5244971" y="1073983"/>
            <a:ext cx="6172200" cy="4795005"/>
          </a:xfrm>
        </p:spPr>
        <p:txBody>
          <a:bodyPr/>
          <a:lstStyle>
            <a:lvl1pPr>
              <a:defRPr sz="2000">
                <a:solidFill>
                  <a:schemeClr val="accent1"/>
                </a:solidFill>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4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FC45705-FB3B-80E4-0EF6-0C8BA73357E4}"/>
              </a:ext>
            </a:extLst>
          </p:cNvPr>
          <p:cNvSpPr>
            <a:spLocks noGrp="1"/>
          </p:cNvSpPr>
          <p:nvPr>
            <p:ph type="body" sz="half" idx="2" hasCustomPrompt="1"/>
          </p:nvPr>
        </p:nvSpPr>
        <p:spPr>
          <a:xfrm>
            <a:off x="675503"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Afbeelding 7">
            <a:extLst>
              <a:ext uri="{FF2B5EF4-FFF2-40B4-BE49-F238E27FC236}">
                <a16:creationId xmlns:a16="http://schemas.microsoft.com/office/drawing/2014/main" id="{928D610C-5CF7-54DF-A40A-A6D09BABBE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C2D0F5E4-54DE-FA4D-1422-8FE238D82A89}"/>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2" name="Graphic 11">
            <a:extLst>
              <a:ext uri="{FF2B5EF4-FFF2-40B4-BE49-F238E27FC236}">
                <a16:creationId xmlns:a16="http://schemas.microsoft.com/office/drawing/2014/main" id="{2FBF9014-8E42-FF11-2AAD-04D309F7E7E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9A820B94-A404-9F95-91B4-B2B7569D4978}"/>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327864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6BC346F-3BB0-AAA2-A4A0-D8262F5DA1E9}"/>
              </a:ext>
            </a:extLst>
          </p:cNvPr>
          <p:cNvSpPr>
            <a:spLocks noGrp="1"/>
          </p:cNvSpPr>
          <p:nvPr>
            <p:ph type="pic" idx="1"/>
          </p:nvPr>
        </p:nvSpPr>
        <p:spPr>
          <a:xfrm>
            <a:off x="5183188" y="987425"/>
            <a:ext cx="6172200" cy="4873625"/>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8" name="Afbeelding 7">
            <a:extLst>
              <a:ext uri="{FF2B5EF4-FFF2-40B4-BE49-F238E27FC236}">
                <a16:creationId xmlns:a16="http://schemas.microsoft.com/office/drawing/2014/main" id="{05075F1C-CB90-0211-09CA-206E7C3ED6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44198FA8-ACD8-40E3-0700-3C545F028E10}"/>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sp>
        <p:nvSpPr>
          <p:cNvPr id="10" name="Text Placeholder 3">
            <a:extLst>
              <a:ext uri="{FF2B5EF4-FFF2-40B4-BE49-F238E27FC236}">
                <a16:creationId xmlns:a16="http://schemas.microsoft.com/office/drawing/2014/main" id="{B3CB45E7-49F7-BC8C-7A8C-0C5CDADE0CBE}"/>
              </a:ext>
            </a:extLst>
          </p:cNvPr>
          <p:cNvSpPr>
            <a:spLocks noGrp="1"/>
          </p:cNvSpPr>
          <p:nvPr>
            <p:ph type="body" sz="half" idx="2" hasCustomPrompt="1"/>
          </p:nvPr>
        </p:nvSpPr>
        <p:spPr>
          <a:xfrm>
            <a:off x="675503"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2" name="Graphic 11">
            <a:extLst>
              <a:ext uri="{FF2B5EF4-FFF2-40B4-BE49-F238E27FC236}">
                <a16:creationId xmlns:a16="http://schemas.microsoft.com/office/drawing/2014/main" id="{62AD09CC-79C5-3843-6918-FFF3CA653B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2587FF72-FDE6-4DF6-A11B-79134636A8A3}"/>
              </a:ext>
            </a:extLst>
          </p:cNvPr>
          <p:cNvSpPr>
            <a:spLocks noGrp="1"/>
          </p:cNvSpPr>
          <p:nvPr>
            <p:ph type="title" hasCustomPrompt="1"/>
          </p:nvPr>
        </p:nvSpPr>
        <p:spPr>
          <a:xfrm>
            <a:off x="597073" y="990600"/>
            <a:ext cx="4010668"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1169732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16C59AB-6BB7-152B-61D0-F43C59F1A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FFC95D1-351E-1F0F-DB6E-3B7F9D6248D1}"/>
              </a:ext>
            </a:extLst>
          </p:cNvPr>
          <p:cNvSpPr>
            <a:spLocks noGrp="1"/>
          </p:cNvSpPr>
          <p:nvPr>
            <p:ph type="ctrTitle" hasCustomPrompt="1"/>
          </p:nvPr>
        </p:nvSpPr>
        <p:spPr>
          <a:xfrm>
            <a:off x="1356894" y="3094266"/>
            <a:ext cx="9819856" cy="1325585"/>
          </a:xfrm>
        </p:spPr>
        <p:txBody>
          <a:bodyPr anchor="b"/>
          <a:lstStyle>
            <a:lvl1pPr algn="l">
              <a:defRPr sz="8800">
                <a:solidFill>
                  <a:schemeClr val="bg1"/>
                </a:solidFill>
              </a:defRPr>
            </a:lvl1pPr>
          </a:lstStyle>
          <a:p>
            <a:r>
              <a:rPr lang="en-US" dirty="0"/>
              <a:t>[title]</a:t>
            </a:r>
          </a:p>
        </p:txBody>
      </p:sp>
      <p:sp>
        <p:nvSpPr>
          <p:cNvPr id="3" name="Subtitle 2">
            <a:extLst>
              <a:ext uri="{FF2B5EF4-FFF2-40B4-BE49-F238E27FC236}">
                <a16:creationId xmlns:a16="http://schemas.microsoft.com/office/drawing/2014/main" id="{D0190D44-C878-CC7C-91DD-CFE0BDEBBE11}"/>
              </a:ext>
            </a:extLst>
          </p:cNvPr>
          <p:cNvSpPr>
            <a:spLocks noGrp="1"/>
          </p:cNvSpPr>
          <p:nvPr>
            <p:ph type="subTitle" idx="1" hasCustomPrompt="1"/>
          </p:nvPr>
        </p:nvSpPr>
        <p:spPr>
          <a:xfrm>
            <a:off x="1356894" y="4581100"/>
            <a:ext cx="9819858" cy="501543"/>
          </a:xfrm>
        </p:spPr>
        <p:txBody>
          <a:bodyPr/>
          <a:lstStyle>
            <a:lvl1pPr marL="0" indent="0" algn="l">
              <a:buNone/>
              <a:defRPr sz="3200" b="0" i="1">
                <a:solidFill>
                  <a:schemeClr val="bg1"/>
                </a:solidFill>
                <a:latin typeface="Asap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[link]</a:t>
            </a:r>
          </a:p>
        </p:txBody>
      </p:sp>
      <p:pic>
        <p:nvPicPr>
          <p:cNvPr id="11" name="Graphic 10">
            <a:extLst>
              <a:ext uri="{FF2B5EF4-FFF2-40B4-BE49-F238E27FC236}">
                <a16:creationId xmlns:a16="http://schemas.microsoft.com/office/drawing/2014/main" id="{7B917DB8-0DBA-B49A-29FC-6B99580E5A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6465" y="1489287"/>
            <a:ext cx="4230348" cy="1818001"/>
          </a:xfrm>
          <a:prstGeom prst="rect">
            <a:avLst/>
          </a:prstGeom>
        </p:spPr>
      </p:pic>
    </p:spTree>
    <p:extLst>
      <p:ext uri="{BB962C8B-B14F-4D97-AF65-F5344CB8AC3E}">
        <p14:creationId xmlns:p14="http://schemas.microsoft.com/office/powerpoint/2010/main" val="24875688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ekst 2">
            <a:extLst>
              <a:ext uri="{FF2B5EF4-FFF2-40B4-BE49-F238E27FC236}">
                <a16:creationId xmlns:a16="http://schemas.microsoft.com/office/drawing/2014/main" id="{B4572F08-8AC9-B1CC-B730-366151BCE6C7}"/>
              </a:ext>
            </a:extLst>
          </p:cNvPr>
          <p:cNvSpPr>
            <a:spLocks noGrp="1"/>
          </p:cNvSpPr>
          <p:nvPr>
            <p:ph idx="1" hasCustomPrompt="1"/>
          </p:nvPr>
        </p:nvSpPr>
        <p:spPr>
          <a:xfrm>
            <a:off x="283336" y="4807658"/>
            <a:ext cx="3163250" cy="1707441"/>
          </a:xfrm>
          <a:prstGeom prst="rect">
            <a:avLst/>
          </a:prstGeom>
        </p:spPr>
        <p:txBody>
          <a:bodyPr vert="horz" lIns="91440" tIns="45720" rIns="91440" bIns="45720" rtlCol="0">
            <a:normAutofit/>
          </a:bodyPr>
          <a:lstStyle>
            <a:lvl1pPr>
              <a:buFontTx/>
              <a:buNone/>
              <a:defRPr sz="1600" b="0" i="0">
                <a:latin typeface="Asap" pitchFamily="2" charset="77"/>
              </a:defRPr>
            </a:lvl1pPr>
            <a:lvl2pPr>
              <a:buFontTx/>
              <a:buNone/>
              <a:defRPr/>
            </a:lvl2pPr>
            <a:lvl3pPr>
              <a:buFontTx/>
              <a:buNone/>
              <a:defRPr/>
            </a:lvl3pPr>
            <a:lvl4pPr>
              <a:buFontTx/>
              <a:buNone/>
              <a:defRPr/>
            </a:lvl4pPr>
            <a:lvl5pPr>
              <a:buFontTx/>
              <a:buNone/>
              <a:defRPr/>
            </a:lvl5pPr>
          </a:lstStyle>
          <a:p>
            <a:pPr lvl="0"/>
            <a:r>
              <a:rPr lang="nl-NL" dirty="0"/>
              <a:t>Click </a:t>
            </a:r>
            <a:r>
              <a:rPr lang="nl-NL" dirty="0" err="1"/>
              <a:t>to</a:t>
            </a:r>
            <a:r>
              <a:rPr lang="nl-NL" dirty="0"/>
              <a:t> </a:t>
            </a:r>
            <a:r>
              <a:rPr lang="nl-NL" dirty="0" err="1"/>
              <a:t>edit</a:t>
            </a:r>
            <a:endParaRPr lang="nl-NL" dirty="0"/>
          </a:p>
        </p:txBody>
      </p:sp>
    </p:spTree>
    <p:extLst>
      <p:ext uri="{BB962C8B-B14F-4D97-AF65-F5344CB8AC3E}">
        <p14:creationId xmlns:p14="http://schemas.microsoft.com/office/powerpoint/2010/main" val="40581143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DA27BD-CE7F-29F7-164F-970D46711DFA}"/>
              </a:ext>
            </a:extLst>
          </p:cNvPr>
          <p:cNvSpPr>
            <a:spLocks noGrp="1"/>
          </p:cNvSpPr>
          <p:nvPr>
            <p:ph sz="half" idx="1" hasCustomPrompt="1"/>
          </p:nvPr>
        </p:nvSpPr>
        <p:spPr>
          <a:xfrm>
            <a:off x="597072" y="1981200"/>
            <a:ext cx="5181600" cy="388064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p:txBody>
      </p:sp>
      <p:pic>
        <p:nvPicPr>
          <p:cNvPr id="8" name="Afbeelding 7">
            <a:extLst>
              <a:ext uri="{FF2B5EF4-FFF2-40B4-BE49-F238E27FC236}">
                <a16:creationId xmlns:a16="http://schemas.microsoft.com/office/drawing/2014/main" id="{E70F9E84-5E4A-D85F-4FB6-35F0005C1A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624EE51E-27AA-2692-4FC3-42DB29251862}"/>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0" name="Graphic 9">
            <a:extLst>
              <a:ext uri="{FF2B5EF4-FFF2-40B4-BE49-F238E27FC236}">
                <a16:creationId xmlns:a16="http://schemas.microsoft.com/office/drawing/2014/main" id="{ADFC4D60-EAF6-A5F5-D709-0059154FD9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6" name="Tijdelijke aanduiding voor afbeelding 5">
            <a:extLst>
              <a:ext uri="{FF2B5EF4-FFF2-40B4-BE49-F238E27FC236}">
                <a16:creationId xmlns:a16="http://schemas.microsoft.com/office/drawing/2014/main" id="{4420B296-F392-976E-F436-0EAFC1B4FC5C}"/>
              </a:ext>
            </a:extLst>
          </p:cNvPr>
          <p:cNvSpPr>
            <a:spLocks noGrp="1"/>
          </p:cNvSpPr>
          <p:nvPr>
            <p:ph type="pic" sz="quarter" idx="13"/>
          </p:nvPr>
        </p:nvSpPr>
        <p:spPr>
          <a:xfrm>
            <a:off x="6096000" y="0"/>
            <a:ext cx="6334896" cy="6369049"/>
          </a:xfrm>
        </p:spPr>
        <p:txBody>
          <a:bodyPr/>
          <a:lstStyle/>
          <a:p>
            <a:endParaRPr lang="nl-NL"/>
          </a:p>
        </p:txBody>
      </p:sp>
      <p:sp>
        <p:nvSpPr>
          <p:cNvPr id="7" name="Title 1">
            <a:extLst>
              <a:ext uri="{FF2B5EF4-FFF2-40B4-BE49-F238E27FC236}">
                <a16:creationId xmlns:a16="http://schemas.microsoft.com/office/drawing/2014/main" id="{53B42DE1-FE90-A4CB-CE7D-6B3BBEBE42C4}"/>
              </a:ext>
            </a:extLst>
          </p:cNvPr>
          <p:cNvSpPr>
            <a:spLocks noGrp="1"/>
          </p:cNvSpPr>
          <p:nvPr>
            <p:ph type="title" hasCustomPrompt="1"/>
          </p:nvPr>
        </p:nvSpPr>
        <p:spPr>
          <a:xfrm>
            <a:off x="597072" y="990600"/>
            <a:ext cx="5181600"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3857776798"/>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840" userDrawn="1">
          <p15:clr>
            <a:srgbClr val="FBAE40"/>
          </p15:clr>
        </p15:guide>
        <p15:guide id="3" pos="438" userDrawn="1">
          <p15:clr>
            <a:srgbClr val="FBAE40"/>
          </p15:clr>
        </p15:guide>
        <p15:guide id="4" orient="horz" pos="48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6DD2-DB6F-D4DE-6A63-1CDABB5349F1}"/>
              </a:ext>
            </a:extLst>
          </p:cNvPr>
          <p:cNvSpPr>
            <a:spLocks noGrp="1"/>
          </p:cNvSpPr>
          <p:nvPr>
            <p:ph type="title" hasCustomPrompt="1"/>
          </p:nvPr>
        </p:nvSpPr>
        <p:spPr>
          <a:xfrm>
            <a:off x="597072" y="990600"/>
            <a:ext cx="10515600" cy="897538"/>
          </a:xfrm>
        </p:spPr>
        <p:txBody>
          <a:bodyPr anchor="b"/>
          <a:lstStyle>
            <a:lvl1pPr>
              <a:defRPr sz="6000">
                <a:solidFill>
                  <a:schemeClr val="accent1"/>
                </a:solidFill>
              </a:defRPr>
            </a:lvl1pPr>
          </a:lstStyle>
          <a:p>
            <a:r>
              <a:rPr lang="en-US" dirty="0"/>
              <a:t>[Title]</a:t>
            </a:r>
          </a:p>
        </p:txBody>
      </p:sp>
      <p:sp>
        <p:nvSpPr>
          <p:cNvPr id="3" name="Text Placeholder 2">
            <a:extLst>
              <a:ext uri="{FF2B5EF4-FFF2-40B4-BE49-F238E27FC236}">
                <a16:creationId xmlns:a16="http://schemas.microsoft.com/office/drawing/2014/main" id="{0526C7AC-CB93-B3A1-D218-06F3E476143C}"/>
              </a:ext>
            </a:extLst>
          </p:cNvPr>
          <p:cNvSpPr>
            <a:spLocks noGrp="1"/>
          </p:cNvSpPr>
          <p:nvPr>
            <p:ph type="body" idx="1" hasCustomPrompt="1"/>
          </p:nvPr>
        </p:nvSpPr>
        <p:spPr>
          <a:xfrm>
            <a:off x="597072" y="2179638"/>
            <a:ext cx="10515600" cy="1500187"/>
          </a:xfrm>
        </p:spPr>
        <p:txBody>
          <a:bodyPr/>
          <a:lstStyle>
            <a:lvl1pPr marL="0" indent="0">
              <a:buNone/>
              <a:defRPr sz="20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pic>
        <p:nvPicPr>
          <p:cNvPr id="10" name="Afbeelding 9">
            <a:extLst>
              <a:ext uri="{FF2B5EF4-FFF2-40B4-BE49-F238E27FC236}">
                <a16:creationId xmlns:a16="http://schemas.microsoft.com/office/drawing/2014/main" id="{15784EAF-12AB-5D8A-94B3-29C780686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D59F9A83-0B24-3B45-F88B-FEBADDC3C4CB}"/>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4" name="Graphic 13">
            <a:extLst>
              <a:ext uri="{FF2B5EF4-FFF2-40B4-BE49-F238E27FC236}">
                <a16:creationId xmlns:a16="http://schemas.microsoft.com/office/drawing/2014/main" id="{028985F4-647F-3533-6C88-CABC83BCC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405520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6DD2-DB6F-D4DE-6A63-1CDABB5349F1}"/>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
        <p:nvSpPr>
          <p:cNvPr id="3" name="Text Placeholder 2">
            <a:extLst>
              <a:ext uri="{FF2B5EF4-FFF2-40B4-BE49-F238E27FC236}">
                <a16:creationId xmlns:a16="http://schemas.microsoft.com/office/drawing/2014/main" id="{0526C7AC-CB93-B3A1-D218-06F3E476143C}"/>
              </a:ext>
            </a:extLst>
          </p:cNvPr>
          <p:cNvSpPr>
            <a:spLocks noGrp="1"/>
          </p:cNvSpPr>
          <p:nvPr>
            <p:ph type="body" idx="1" hasCustomPrompt="1"/>
          </p:nvPr>
        </p:nvSpPr>
        <p:spPr>
          <a:xfrm>
            <a:off x="597072" y="2179638"/>
            <a:ext cx="5019957" cy="1500187"/>
          </a:xfrm>
        </p:spPr>
        <p:txBody>
          <a:bodyPr/>
          <a:lstStyle>
            <a:lvl1pPr marL="0" indent="0">
              <a:buNone/>
              <a:defRPr sz="20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pic>
        <p:nvPicPr>
          <p:cNvPr id="10" name="Afbeelding 9">
            <a:extLst>
              <a:ext uri="{FF2B5EF4-FFF2-40B4-BE49-F238E27FC236}">
                <a16:creationId xmlns:a16="http://schemas.microsoft.com/office/drawing/2014/main" id="{15784EAF-12AB-5D8A-94B3-29C780686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D59F9A83-0B24-3B45-F88B-FEBADDC3C4CB}"/>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4" name="Graphic 13">
            <a:extLst>
              <a:ext uri="{FF2B5EF4-FFF2-40B4-BE49-F238E27FC236}">
                <a16:creationId xmlns:a16="http://schemas.microsoft.com/office/drawing/2014/main" id="{028985F4-647F-3533-6C88-CABC83BCC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14124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81D180-455F-EB68-1CD2-9BE8B04AFDB6}"/>
              </a:ext>
            </a:extLst>
          </p:cNvPr>
          <p:cNvSpPr>
            <a:spLocks noGrp="1"/>
          </p:cNvSpPr>
          <p:nvPr>
            <p:ph type="body" idx="1" hasCustomPrompt="1"/>
          </p:nvPr>
        </p:nvSpPr>
        <p:spPr>
          <a:xfrm>
            <a:off x="675503" y="1739133"/>
            <a:ext cx="5157787" cy="72308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33D3503-E744-372B-B29F-6C9BF23A6408}"/>
              </a:ext>
            </a:extLst>
          </p:cNvPr>
          <p:cNvSpPr>
            <a:spLocks noGrp="1"/>
          </p:cNvSpPr>
          <p:nvPr>
            <p:ph sz="half" idx="2" hasCustomPrompt="1"/>
          </p:nvPr>
        </p:nvSpPr>
        <p:spPr>
          <a:xfrm>
            <a:off x="675503" y="2563045"/>
            <a:ext cx="5157787" cy="323367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49CC03-486C-64E7-36DB-B305F0C4E048}"/>
              </a:ext>
            </a:extLst>
          </p:cNvPr>
          <p:cNvSpPr>
            <a:spLocks noGrp="1"/>
          </p:cNvSpPr>
          <p:nvPr>
            <p:ph type="body" sz="quarter" idx="3" hasCustomPrompt="1"/>
          </p:nvPr>
        </p:nvSpPr>
        <p:spPr>
          <a:xfrm>
            <a:off x="6007915" y="1739133"/>
            <a:ext cx="5183188" cy="72308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2C4DD53-0A58-D6AB-9629-054F76316563}"/>
              </a:ext>
            </a:extLst>
          </p:cNvPr>
          <p:cNvSpPr>
            <a:spLocks noGrp="1"/>
          </p:cNvSpPr>
          <p:nvPr>
            <p:ph sz="quarter" idx="4" hasCustomPrompt="1"/>
          </p:nvPr>
        </p:nvSpPr>
        <p:spPr>
          <a:xfrm>
            <a:off x="6007915" y="2563045"/>
            <a:ext cx="5183188" cy="323367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Afbeelding 9">
            <a:extLst>
              <a:ext uri="{FF2B5EF4-FFF2-40B4-BE49-F238E27FC236}">
                <a16:creationId xmlns:a16="http://schemas.microsoft.com/office/drawing/2014/main" id="{36D8EACD-9CF4-4FBB-D358-383E0005FA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11" name="Slide Number Placeholder 5">
            <a:extLst>
              <a:ext uri="{FF2B5EF4-FFF2-40B4-BE49-F238E27FC236}">
                <a16:creationId xmlns:a16="http://schemas.microsoft.com/office/drawing/2014/main" id="{E085EE13-F294-9767-FAF0-6B7D5767BB7E}"/>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2" name="Graphic 11">
            <a:extLst>
              <a:ext uri="{FF2B5EF4-FFF2-40B4-BE49-F238E27FC236}">
                <a16:creationId xmlns:a16="http://schemas.microsoft.com/office/drawing/2014/main" id="{4F2A8868-D29F-687C-A765-69F046EE0E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D9CB3FFA-A06E-F9CA-AFA6-49E709E557C8}"/>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53519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5B155E0-7EA2-4DA6-DA89-A4A41D4CB7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43EC2AF5-C5BF-84B1-40AE-BDE15810F114}"/>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8" name="Graphic 7">
            <a:extLst>
              <a:ext uri="{FF2B5EF4-FFF2-40B4-BE49-F238E27FC236}">
                <a16:creationId xmlns:a16="http://schemas.microsoft.com/office/drawing/2014/main" id="{7F695C5C-776A-BD13-50BB-1A56E6829F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5B36F2CD-90FC-DE6F-BDFA-474B2E2B799A}"/>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206462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6A1AFCC-78C4-B563-8E93-203E6955BC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6" name="Slide Number Placeholder 5">
            <a:extLst>
              <a:ext uri="{FF2B5EF4-FFF2-40B4-BE49-F238E27FC236}">
                <a16:creationId xmlns:a16="http://schemas.microsoft.com/office/drawing/2014/main" id="{467E8037-6743-56FA-3F44-6BCE5E5E0878}"/>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7" name="Graphic 6">
            <a:extLst>
              <a:ext uri="{FF2B5EF4-FFF2-40B4-BE49-F238E27FC236}">
                <a16:creationId xmlns:a16="http://schemas.microsoft.com/office/drawing/2014/main" id="{B18CDFFC-8187-71C6-E3F9-2B242F1055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2109025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19656E-D7F7-863C-18DF-16C94E5EDD12}"/>
              </a:ext>
            </a:extLst>
          </p:cNvPr>
          <p:cNvSpPr>
            <a:spLocks noGrp="1"/>
          </p:cNvSpPr>
          <p:nvPr>
            <p:ph idx="1" hasCustomPrompt="1"/>
          </p:nvPr>
        </p:nvSpPr>
        <p:spPr>
          <a:xfrm>
            <a:off x="5244971" y="1073983"/>
            <a:ext cx="6172200" cy="4795005"/>
          </a:xfrm>
        </p:spPr>
        <p:txBody>
          <a:bodyPr/>
          <a:lstStyle>
            <a:lvl1pPr>
              <a:defRPr sz="2000">
                <a:solidFill>
                  <a:schemeClr val="accent1"/>
                </a:solidFill>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4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FC45705-FB3B-80E4-0EF6-0C8BA73357E4}"/>
              </a:ext>
            </a:extLst>
          </p:cNvPr>
          <p:cNvSpPr>
            <a:spLocks noGrp="1"/>
          </p:cNvSpPr>
          <p:nvPr>
            <p:ph type="body" sz="half" idx="2" hasCustomPrompt="1"/>
          </p:nvPr>
        </p:nvSpPr>
        <p:spPr>
          <a:xfrm>
            <a:off x="675503"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Afbeelding 7">
            <a:extLst>
              <a:ext uri="{FF2B5EF4-FFF2-40B4-BE49-F238E27FC236}">
                <a16:creationId xmlns:a16="http://schemas.microsoft.com/office/drawing/2014/main" id="{928D610C-5CF7-54DF-A40A-A6D09BABBE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C2D0F5E4-54DE-FA4D-1422-8FE238D82A89}"/>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2" name="Graphic 11">
            <a:extLst>
              <a:ext uri="{FF2B5EF4-FFF2-40B4-BE49-F238E27FC236}">
                <a16:creationId xmlns:a16="http://schemas.microsoft.com/office/drawing/2014/main" id="{2FBF9014-8E42-FF11-2AAD-04D309F7E7E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9A820B94-A404-9F95-91B4-B2B7569D4978}"/>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332253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2500B9-04F2-7ACD-4D31-D5675420DE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9B03C87-6BCB-B3C4-40DE-646B93E18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a:extLst>
              <a:ext uri="{FF2B5EF4-FFF2-40B4-BE49-F238E27FC236}">
                <a16:creationId xmlns:a16="http://schemas.microsoft.com/office/drawing/2014/main" id="{CD301676-A4A8-C8F5-12AE-0F117DAE56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82000"/>
                  </a:schemeClr>
                </a:solidFill>
              </a:defRPr>
            </a:lvl1pPr>
          </a:lstStyle>
          <a:p>
            <a:fld id="{3D31A178-D554-47F5-8986-0BDE769B5018}" type="datetimeFigureOut">
              <a:rPr lang="en-US" smtClean="0"/>
              <a:pPr/>
              <a:t>6/29/2026</a:t>
            </a:fld>
            <a:endParaRPr lang="en-US" sz="1000" dirty="0"/>
          </a:p>
        </p:txBody>
      </p:sp>
      <p:sp>
        <p:nvSpPr>
          <p:cNvPr id="5" name="Footer Placeholder 4">
            <a:extLst>
              <a:ext uri="{FF2B5EF4-FFF2-40B4-BE49-F238E27FC236}">
                <a16:creationId xmlns:a16="http://schemas.microsoft.com/office/drawing/2014/main" id="{698121E1-8867-D21F-7386-6196F844A3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US" sz="1000" dirty="0"/>
          </a:p>
        </p:txBody>
      </p:sp>
      <p:sp>
        <p:nvSpPr>
          <p:cNvPr id="6" name="Slide Number Placeholder 5">
            <a:extLst>
              <a:ext uri="{FF2B5EF4-FFF2-40B4-BE49-F238E27FC236}">
                <a16:creationId xmlns:a16="http://schemas.microsoft.com/office/drawing/2014/main" id="{54A4209F-AD1F-4EF1-7B67-1C4925F468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82000"/>
                  </a:schemeClr>
                </a:solidFill>
              </a:defRPr>
            </a:lvl1pPr>
          </a:lstStyle>
          <a:p>
            <a:fld id="{9B5D26E6-79A7-408D-9DFA-24F760C008DB}" type="slidenum">
              <a:rPr lang="en-US" smtClean="0"/>
              <a:pPr/>
              <a:t>‹nr.›</a:t>
            </a:fld>
            <a:endParaRPr lang="en-US" sz="1000" dirty="0"/>
          </a:p>
        </p:txBody>
      </p:sp>
    </p:spTree>
    <p:extLst>
      <p:ext uri="{BB962C8B-B14F-4D97-AF65-F5344CB8AC3E}">
        <p14:creationId xmlns:p14="http://schemas.microsoft.com/office/powerpoint/2010/main" val="106111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60" r:id="rId5"/>
    <p:sldLayoutId id="2147483653" r:id="rId6"/>
    <p:sldLayoutId id="2147483654" r:id="rId7"/>
    <p:sldLayoutId id="2147483655" r:id="rId8"/>
    <p:sldLayoutId id="2147483656" r:id="rId9"/>
    <p:sldLayoutId id="2147483657" r:id="rId10"/>
    <p:sldLayoutId id="2147483661" r:id="rId11"/>
    <p:sldLayoutId id="2147483662" r:id="rId12"/>
    <p:sldLayoutId id="2147483663" r:id="rId13"/>
    <p:sldLayoutId id="2147483665" r:id="rId14"/>
    <p:sldLayoutId id="2147483667" r:id="rId15"/>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2500B9-04F2-7ACD-4D31-D5675420DE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9B03C87-6BCB-B3C4-40DE-646B93E18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a:extLst>
              <a:ext uri="{FF2B5EF4-FFF2-40B4-BE49-F238E27FC236}">
                <a16:creationId xmlns:a16="http://schemas.microsoft.com/office/drawing/2014/main" id="{CD301676-A4A8-C8F5-12AE-0F117DAE56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82000"/>
                  </a:schemeClr>
                </a:solidFill>
              </a:defRPr>
            </a:lvl1pPr>
          </a:lstStyle>
          <a:p>
            <a:fld id="{3D31A178-D554-47F5-8986-0BDE769B5018}" type="datetimeFigureOut">
              <a:rPr lang="en-US" smtClean="0"/>
              <a:pPr/>
              <a:t>6/29/2026</a:t>
            </a:fld>
            <a:endParaRPr lang="en-US" sz="1000" dirty="0"/>
          </a:p>
        </p:txBody>
      </p:sp>
      <p:sp>
        <p:nvSpPr>
          <p:cNvPr id="5" name="Footer Placeholder 4">
            <a:extLst>
              <a:ext uri="{FF2B5EF4-FFF2-40B4-BE49-F238E27FC236}">
                <a16:creationId xmlns:a16="http://schemas.microsoft.com/office/drawing/2014/main" id="{698121E1-8867-D21F-7386-6196F844A3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US" sz="1000" dirty="0"/>
          </a:p>
        </p:txBody>
      </p:sp>
      <p:sp>
        <p:nvSpPr>
          <p:cNvPr id="6" name="Slide Number Placeholder 5">
            <a:extLst>
              <a:ext uri="{FF2B5EF4-FFF2-40B4-BE49-F238E27FC236}">
                <a16:creationId xmlns:a16="http://schemas.microsoft.com/office/drawing/2014/main" id="{54A4209F-AD1F-4EF1-7B67-1C4925F468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82000"/>
                  </a:schemeClr>
                </a:solidFill>
              </a:defRPr>
            </a:lvl1pPr>
          </a:lstStyle>
          <a:p>
            <a:fld id="{9B5D26E6-79A7-408D-9DFA-24F760C008DB}" type="slidenum">
              <a:rPr lang="en-US" smtClean="0"/>
              <a:pPr/>
              <a:t>‹nr.›</a:t>
            </a:fld>
            <a:endParaRPr lang="en-US" sz="1000" dirty="0"/>
          </a:p>
        </p:txBody>
      </p:sp>
    </p:spTree>
    <p:extLst>
      <p:ext uri="{BB962C8B-B14F-4D97-AF65-F5344CB8AC3E}">
        <p14:creationId xmlns:p14="http://schemas.microsoft.com/office/powerpoint/2010/main" val="376514244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iplo.nl/thema/asbest/lavs/toekomst-lavs/" TargetMode="Externa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hyperlink" Target="https://iplo.nl/thema/asbest/lavs/toekomst-lavs/"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hyperlink" Target="https://www.asbestvrijdak.nl/" TargetMode="Externa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mailto:partners@asbestvrijdakmail.nl"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asbestvrijdak.nl/" TargetMode="External"/><Relationship Id="rId2" Type="http://schemas.openxmlformats.org/officeDocument/2006/relationships/hyperlink" Target="https://iplo.nl/thema/asbest/" TargetMode="External"/><Relationship Id="rId1" Type="http://schemas.openxmlformats.org/officeDocument/2006/relationships/slideLayout" Target="../slideLayouts/slideLayout4.xml"/><Relationship Id="rId4" Type="http://schemas.openxmlformats.org/officeDocument/2006/relationships/hyperlink" Target="https://iplo.nl/thema/asbest/lav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30627-2D7B-47BD-EFB8-0E676725CAF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03E4C0A-B6F9-F1AC-C2D4-79DF272B9E93}"/>
              </a:ext>
            </a:extLst>
          </p:cNvPr>
          <p:cNvSpPr>
            <a:spLocks noGrp="1"/>
          </p:cNvSpPr>
          <p:nvPr>
            <p:ph type="ctrTitle"/>
          </p:nvPr>
        </p:nvSpPr>
        <p:spPr/>
        <p:txBody>
          <a:bodyPr>
            <a:normAutofit fontScale="90000"/>
          </a:bodyPr>
          <a:lstStyle/>
          <a:p>
            <a:r>
              <a:rPr lang="nl-NL" dirty="0">
                <a:latin typeface="Asap SemiBold" pitchFamily="2" charset="77"/>
              </a:rPr>
              <a:t>SCHAKELDAGEN</a:t>
            </a:r>
            <a:endParaRPr lang="nl-NL" dirty="0"/>
          </a:p>
        </p:txBody>
      </p:sp>
      <p:sp>
        <p:nvSpPr>
          <p:cNvPr id="3" name="Ondertitel 2">
            <a:extLst>
              <a:ext uri="{FF2B5EF4-FFF2-40B4-BE49-F238E27FC236}">
                <a16:creationId xmlns:a16="http://schemas.microsoft.com/office/drawing/2014/main" id="{D4F32210-E5A9-C136-BDA2-DA6824FAB5F0}"/>
              </a:ext>
            </a:extLst>
          </p:cNvPr>
          <p:cNvSpPr>
            <a:spLocks noGrp="1"/>
          </p:cNvSpPr>
          <p:nvPr>
            <p:ph type="subTitle" idx="1"/>
          </p:nvPr>
        </p:nvSpPr>
        <p:spPr/>
        <p:txBody>
          <a:bodyPr>
            <a:normAutofit fontScale="92500" lnSpcReduction="10000"/>
          </a:bodyPr>
          <a:lstStyle/>
          <a:p>
            <a:r>
              <a:rPr lang="nl-NL" dirty="0"/>
              <a:t>IPLO komt naar je toe</a:t>
            </a:r>
          </a:p>
          <a:p>
            <a:endParaRPr lang="nl-NL" dirty="0"/>
          </a:p>
        </p:txBody>
      </p:sp>
      <p:sp>
        <p:nvSpPr>
          <p:cNvPr id="4" name="Tijdelijke aanduiding voor tekst 3">
            <a:extLst>
              <a:ext uri="{FF2B5EF4-FFF2-40B4-BE49-F238E27FC236}">
                <a16:creationId xmlns:a16="http://schemas.microsoft.com/office/drawing/2014/main" id="{6D3DB28D-43BF-C220-7897-7900784DBFF3}"/>
              </a:ext>
            </a:extLst>
          </p:cNvPr>
          <p:cNvSpPr>
            <a:spLocks noGrp="1"/>
          </p:cNvSpPr>
          <p:nvPr>
            <p:ph type="body" sz="quarter" idx="10"/>
          </p:nvPr>
        </p:nvSpPr>
        <p:spPr/>
        <p:txBody>
          <a:bodyPr>
            <a:normAutofit fontScale="92500" lnSpcReduction="20000"/>
          </a:bodyPr>
          <a:lstStyle/>
          <a:p>
            <a:r>
              <a:rPr lang="nl-NL" dirty="0"/>
              <a:t>Juni 2026, 's-Hertogenbosch</a:t>
            </a:r>
          </a:p>
        </p:txBody>
      </p:sp>
      <p:sp>
        <p:nvSpPr>
          <p:cNvPr id="5" name="Tijdelijke aanduiding voor onlineafbeelding 4">
            <a:extLst>
              <a:ext uri="{FF2B5EF4-FFF2-40B4-BE49-F238E27FC236}">
                <a16:creationId xmlns:a16="http://schemas.microsoft.com/office/drawing/2014/main" id="{DBE60362-AA4B-4C2F-4EE1-816B9A1B9327}"/>
              </a:ext>
            </a:extLst>
          </p:cNvPr>
          <p:cNvSpPr>
            <a:spLocks noGrp="1"/>
          </p:cNvSpPr>
          <p:nvPr>
            <p:ph type="clipArt" sz="quarter" idx="11"/>
          </p:nvPr>
        </p:nvSpPr>
        <p:spPr/>
        <p:txBody>
          <a:bodyPr/>
          <a:lstStyle/>
          <a:p>
            <a:endParaRPr lang="nl-NL"/>
          </a:p>
        </p:txBody>
      </p:sp>
    </p:spTree>
    <p:extLst>
      <p:ext uri="{BB962C8B-B14F-4D97-AF65-F5344CB8AC3E}">
        <p14:creationId xmlns:p14="http://schemas.microsoft.com/office/powerpoint/2010/main" val="1668328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E612EF7-0810-2DAD-871A-D95DCBFBB293}"/>
              </a:ext>
            </a:extLst>
          </p:cNvPr>
          <p:cNvSpPr>
            <a:spLocks noGrp="1"/>
          </p:cNvSpPr>
          <p:nvPr>
            <p:ph type="ctrTitle"/>
          </p:nvPr>
        </p:nvSpPr>
        <p:spPr>
          <a:xfrm>
            <a:off x="1356894" y="3678163"/>
            <a:ext cx="10835106" cy="1325585"/>
          </a:xfrm>
        </p:spPr>
        <p:txBody>
          <a:bodyPr>
            <a:noAutofit/>
          </a:bodyPr>
          <a:lstStyle/>
          <a:p>
            <a:r>
              <a:rPr lang="nl-NL" sz="5400" dirty="0"/>
              <a:t>Wijzigingen regelgeving </a:t>
            </a:r>
            <a:br>
              <a:rPr lang="nl-NL" sz="5400" dirty="0"/>
            </a:br>
            <a:r>
              <a:rPr lang="nl-NL" sz="5400" dirty="0"/>
              <a:t>1-</a:t>
            </a:r>
            <a:r>
              <a:rPr lang="nl-NL" sz="5400" dirty="0">
                <a:solidFill>
                  <a:srgbClr val="FF0000"/>
                </a:solidFill>
              </a:rPr>
              <a:t>1/4</a:t>
            </a:r>
            <a:r>
              <a:rPr lang="nl-NL" sz="5400" dirty="0"/>
              <a:t>-2027 </a:t>
            </a:r>
          </a:p>
        </p:txBody>
      </p:sp>
    </p:spTree>
    <p:extLst>
      <p:ext uri="{BB962C8B-B14F-4D97-AF65-F5344CB8AC3E}">
        <p14:creationId xmlns:p14="http://schemas.microsoft.com/office/powerpoint/2010/main" val="3712267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3B9140-C3AA-C31A-0DA7-6CE5A92BC387}"/>
              </a:ext>
            </a:extLst>
          </p:cNvPr>
          <p:cNvSpPr>
            <a:spLocks noGrp="1"/>
          </p:cNvSpPr>
          <p:nvPr>
            <p:ph type="title"/>
          </p:nvPr>
        </p:nvSpPr>
        <p:spPr/>
        <p:txBody>
          <a:bodyPr>
            <a:normAutofit/>
          </a:bodyPr>
          <a:lstStyle/>
          <a:p>
            <a:r>
              <a:rPr lang="nl-NL" sz="5000" dirty="0"/>
              <a:t>Wijzigingen regelgeving 1-</a:t>
            </a:r>
            <a:r>
              <a:rPr lang="nl-NL" sz="5000" dirty="0">
                <a:solidFill>
                  <a:srgbClr val="FF0000"/>
                </a:solidFill>
              </a:rPr>
              <a:t>1/4</a:t>
            </a:r>
            <a:r>
              <a:rPr lang="nl-NL" sz="5000" dirty="0"/>
              <a:t>-2027</a:t>
            </a:r>
          </a:p>
        </p:txBody>
      </p:sp>
      <p:sp>
        <p:nvSpPr>
          <p:cNvPr id="3" name="Tijdelijke aanduiding voor tekst 2">
            <a:extLst>
              <a:ext uri="{FF2B5EF4-FFF2-40B4-BE49-F238E27FC236}">
                <a16:creationId xmlns:a16="http://schemas.microsoft.com/office/drawing/2014/main" id="{F9F68105-889A-CCAB-3C40-6B740891657F}"/>
              </a:ext>
            </a:extLst>
          </p:cNvPr>
          <p:cNvSpPr>
            <a:spLocks noGrp="1"/>
          </p:cNvSpPr>
          <p:nvPr>
            <p:ph type="body" idx="1"/>
          </p:nvPr>
        </p:nvSpPr>
        <p:spPr>
          <a:xfrm>
            <a:off x="597072" y="2179638"/>
            <a:ext cx="10515600" cy="4207910"/>
          </a:xfrm>
        </p:spPr>
        <p:txBody>
          <a:bodyPr>
            <a:normAutofit/>
          </a:bodyPr>
          <a:lstStyle/>
          <a:p>
            <a:pPr>
              <a:lnSpc>
                <a:spcPts val="3600"/>
              </a:lnSpc>
            </a:pPr>
            <a:r>
              <a:rPr lang="nl-NL" sz="2800" dirty="0"/>
              <a:t>EU-richtlijn 2023/2668 (Asbestrichtlijn)</a:t>
            </a:r>
          </a:p>
          <a:p>
            <a:pPr marL="1077913" lvl="1" indent="-620713" algn="l" defTabSz="620713">
              <a:lnSpc>
                <a:spcPts val="3600"/>
              </a:lnSpc>
              <a:buFont typeface="Courier New" panose="02070309020205020404" pitchFamily="49" charset="0"/>
              <a:buChar char="o"/>
              <a:tabLst>
                <a:tab pos="903288" algn="l"/>
              </a:tabLst>
            </a:pPr>
            <a:r>
              <a:rPr lang="nl-NL" dirty="0">
                <a:solidFill>
                  <a:schemeClr val="accent1"/>
                </a:solidFill>
              </a:rPr>
              <a:t>Vergunningplicht</a:t>
            </a:r>
          </a:p>
          <a:p>
            <a:pPr marL="1077913" lvl="1" indent="-620713" algn="l" defTabSz="620713">
              <a:lnSpc>
                <a:spcPts val="3600"/>
              </a:lnSpc>
              <a:buFont typeface="Courier New" panose="02070309020205020404" pitchFamily="49" charset="0"/>
              <a:buChar char="o"/>
              <a:tabLst>
                <a:tab pos="903288" algn="l"/>
              </a:tabLst>
            </a:pPr>
            <a:r>
              <a:rPr lang="nl-NL" dirty="0">
                <a:solidFill>
                  <a:schemeClr val="accent1"/>
                </a:solidFill>
              </a:rPr>
              <a:t>Vergunningverlening</a:t>
            </a:r>
          </a:p>
          <a:p>
            <a:pPr marL="1077913" lvl="1" indent="-620713" algn="l" defTabSz="620713">
              <a:lnSpc>
                <a:spcPts val="3600"/>
              </a:lnSpc>
              <a:buFont typeface="Courier New" panose="02070309020205020404" pitchFamily="49" charset="0"/>
              <a:buChar char="o"/>
              <a:tabLst>
                <a:tab pos="903288" algn="l"/>
              </a:tabLst>
            </a:pPr>
            <a:r>
              <a:rPr lang="nl-NL" dirty="0">
                <a:solidFill>
                  <a:schemeClr val="accent1"/>
                </a:solidFill>
              </a:rPr>
              <a:t>Bewijs van naleving</a:t>
            </a:r>
          </a:p>
        </p:txBody>
      </p:sp>
    </p:spTree>
    <p:extLst>
      <p:ext uri="{BB962C8B-B14F-4D97-AF65-F5344CB8AC3E}">
        <p14:creationId xmlns:p14="http://schemas.microsoft.com/office/powerpoint/2010/main" val="433383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Schematische weergave vergunningenstelsel asbestverwijdering">
            <a:extLst>
              <a:ext uri="{FF2B5EF4-FFF2-40B4-BE49-F238E27FC236}">
                <a16:creationId xmlns:a16="http://schemas.microsoft.com/office/drawing/2014/main" id="{AE1E88B5-885F-69FD-D59B-B72E2F1BE24F}"/>
              </a:ext>
            </a:extLst>
          </p:cNvPr>
          <p:cNvPicPr>
            <a:picLocks noChangeAspect="1"/>
          </p:cNvPicPr>
          <p:nvPr/>
        </p:nvPicPr>
        <p:blipFill>
          <a:blip r:embed="rId2"/>
          <a:srcRect t="11465"/>
          <a:stretch>
            <a:fillRect/>
          </a:stretch>
        </p:blipFill>
        <p:spPr>
          <a:xfrm>
            <a:off x="728870" y="1447800"/>
            <a:ext cx="10560532" cy="5420366"/>
          </a:xfrm>
          <a:prstGeom prst="rect">
            <a:avLst/>
          </a:prstGeom>
        </p:spPr>
      </p:pic>
      <p:sp>
        <p:nvSpPr>
          <p:cNvPr id="11" name="Tekstvak 10">
            <a:extLst>
              <a:ext uri="{FF2B5EF4-FFF2-40B4-BE49-F238E27FC236}">
                <a16:creationId xmlns:a16="http://schemas.microsoft.com/office/drawing/2014/main" id="{ECD5FB53-082B-BC9B-3F6C-CD8DB01B24B9}"/>
              </a:ext>
            </a:extLst>
          </p:cNvPr>
          <p:cNvSpPr txBox="1"/>
          <p:nvPr/>
        </p:nvSpPr>
        <p:spPr>
          <a:xfrm>
            <a:off x="9566947" y="6488668"/>
            <a:ext cx="1655545" cy="369332"/>
          </a:xfrm>
          <a:prstGeom prst="rect">
            <a:avLst/>
          </a:prstGeom>
          <a:noFill/>
        </p:spPr>
        <p:txBody>
          <a:bodyPr wrap="square" rtlCol="0">
            <a:spAutoFit/>
          </a:bodyPr>
          <a:lstStyle/>
          <a:p>
            <a:r>
              <a:rPr lang="nl-NL" dirty="0"/>
              <a:t>Bron: Min SZW</a:t>
            </a:r>
          </a:p>
        </p:txBody>
      </p:sp>
      <p:sp>
        <p:nvSpPr>
          <p:cNvPr id="3" name="Titel 2">
            <a:extLst>
              <a:ext uri="{FF2B5EF4-FFF2-40B4-BE49-F238E27FC236}">
                <a16:creationId xmlns:a16="http://schemas.microsoft.com/office/drawing/2014/main" id="{C6F249E8-D4CD-4063-33E8-82AFFF0CD3A7}"/>
              </a:ext>
            </a:extLst>
          </p:cNvPr>
          <p:cNvSpPr>
            <a:spLocks noGrp="1"/>
          </p:cNvSpPr>
          <p:nvPr>
            <p:ph type="title" idx="4294967295"/>
          </p:nvPr>
        </p:nvSpPr>
        <p:spPr>
          <a:xfrm>
            <a:off x="830470" y="339725"/>
            <a:ext cx="10515600" cy="1325563"/>
          </a:xfrm>
        </p:spPr>
        <p:txBody>
          <a:bodyPr>
            <a:normAutofit/>
          </a:bodyPr>
          <a:lstStyle/>
          <a:p>
            <a:r>
              <a:rPr lang="nl-NL" sz="3600" dirty="0">
                <a:solidFill>
                  <a:schemeClr val="bg1"/>
                </a:solidFill>
              </a:rPr>
              <a:t>Vergunningsplicht</a:t>
            </a:r>
            <a:r>
              <a:rPr lang="nl-NL" sz="3600" dirty="0">
                <a:solidFill>
                  <a:srgbClr val="FFC000"/>
                </a:solidFill>
              </a:rPr>
              <a:t> asbestverwijdering</a:t>
            </a:r>
          </a:p>
        </p:txBody>
      </p:sp>
    </p:spTree>
    <p:extLst>
      <p:ext uri="{BB962C8B-B14F-4D97-AF65-F5344CB8AC3E}">
        <p14:creationId xmlns:p14="http://schemas.microsoft.com/office/powerpoint/2010/main" val="4191575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ECD5FB53-082B-BC9B-3F6C-CD8DB01B24B9}"/>
              </a:ext>
            </a:extLst>
          </p:cNvPr>
          <p:cNvSpPr txBox="1"/>
          <p:nvPr/>
        </p:nvSpPr>
        <p:spPr>
          <a:xfrm>
            <a:off x="9566947" y="6488668"/>
            <a:ext cx="1655545" cy="369332"/>
          </a:xfrm>
          <a:prstGeom prst="rect">
            <a:avLst/>
          </a:prstGeom>
          <a:noFill/>
        </p:spPr>
        <p:txBody>
          <a:bodyPr wrap="square" rtlCol="0">
            <a:spAutoFit/>
          </a:bodyPr>
          <a:lstStyle/>
          <a:p>
            <a:r>
              <a:rPr lang="nl-NL" dirty="0">
                <a:solidFill>
                  <a:schemeClr val="tx1">
                    <a:lumMod val="50000"/>
                    <a:lumOff val="50000"/>
                  </a:schemeClr>
                </a:solidFill>
              </a:rPr>
              <a:t>Bron: Min. SZW</a:t>
            </a:r>
          </a:p>
        </p:txBody>
      </p:sp>
      <p:pic>
        <p:nvPicPr>
          <p:cNvPr id="2" name="Afbeelding 1" descr="Tabel met indeling voor vergunningen:  beperkt, basis en uitgebreid.">
            <a:extLst>
              <a:ext uri="{FF2B5EF4-FFF2-40B4-BE49-F238E27FC236}">
                <a16:creationId xmlns:a16="http://schemas.microsoft.com/office/drawing/2014/main" id="{AF4E5DD9-24AE-27C3-D424-68C566347799}"/>
              </a:ext>
            </a:extLst>
          </p:cNvPr>
          <p:cNvPicPr>
            <a:picLocks noChangeAspect="1"/>
          </p:cNvPicPr>
          <p:nvPr/>
        </p:nvPicPr>
        <p:blipFill>
          <a:blip r:embed="rId2"/>
          <a:stretch>
            <a:fillRect/>
          </a:stretch>
        </p:blipFill>
        <p:spPr>
          <a:xfrm>
            <a:off x="701688" y="1485900"/>
            <a:ext cx="7059097" cy="5372100"/>
          </a:xfrm>
          <a:prstGeom prst="rect">
            <a:avLst/>
          </a:prstGeom>
        </p:spPr>
      </p:pic>
      <p:sp>
        <p:nvSpPr>
          <p:cNvPr id="8" name="Titel 7">
            <a:extLst>
              <a:ext uri="{FF2B5EF4-FFF2-40B4-BE49-F238E27FC236}">
                <a16:creationId xmlns:a16="http://schemas.microsoft.com/office/drawing/2014/main" id="{4DC60DFA-56CE-27F6-6EBC-441DBA1FD779}"/>
              </a:ext>
            </a:extLst>
          </p:cNvPr>
          <p:cNvSpPr txBox="1">
            <a:spLocks noGrp="1"/>
          </p:cNvSpPr>
          <p:nvPr>
            <p:ph type="title" idx="4294967295"/>
          </p:nvPr>
        </p:nvSpPr>
        <p:spPr>
          <a:xfrm>
            <a:off x="638188" y="749300"/>
            <a:ext cx="10207612"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schemeClr val="bg1"/>
                </a:solidFill>
                <a:effectLst/>
                <a:uLnTx/>
                <a:uFillTx/>
                <a:latin typeface="+mn-lt"/>
                <a:ea typeface="+mn-ea"/>
                <a:cs typeface="+mn-cs"/>
              </a:rPr>
              <a:t>Vergunning</a:t>
            </a:r>
            <a:r>
              <a:rPr kumimoji="0" lang="nl-NL" sz="4400" b="0" i="0" u="none" strike="noStrike" kern="1200" cap="none" spc="0" normalizeH="0" baseline="0" noProof="0" dirty="0">
                <a:ln>
                  <a:noFill/>
                </a:ln>
                <a:solidFill>
                  <a:schemeClr val="tx1"/>
                </a:solidFill>
                <a:effectLst/>
                <a:uLnTx/>
                <a:uFillTx/>
                <a:latin typeface="+mn-lt"/>
                <a:ea typeface="+mn-ea"/>
                <a:cs typeface="+mn-cs"/>
              </a:rPr>
              <a:t> </a:t>
            </a:r>
            <a:r>
              <a:rPr kumimoji="0" lang="nl-NL" sz="4400" b="0" i="0" u="none" strike="noStrike" kern="1200" cap="none" spc="0" normalizeH="0" baseline="0" noProof="0" dirty="0">
                <a:ln>
                  <a:noFill/>
                </a:ln>
                <a:solidFill>
                  <a:srgbClr val="FFFF00"/>
                </a:solidFill>
                <a:effectLst/>
                <a:uLnTx/>
                <a:uFillTx/>
                <a:latin typeface="+mn-lt"/>
                <a:ea typeface="+mn-ea"/>
                <a:cs typeface="+mn-cs"/>
              </a:rPr>
              <a:t>beperkt,</a:t>
            </a:r>
            <a:r>
              <a:rPr kumimoji="0" lang="nl-NL" sz="4400" b="0" i="0" u="none" strike="noStrike" kern="1200" cap="none" spc="0" normalizeH="0" baseline="0" noProof="0" dirty="0">
                <a:ln>
                  <a:noFill/>
                </a:ln>
                <a:solidFill>
                  <a:schemeClr val="tx1"/>
                </a:solidFill>
                <a:effectLst/>
                <a:uLnTx/>
                <a:uFillTx/>
                <a:latin typeface="+mn-lt"/>
                <a:ea typeface="+mn-ea"/>
                <a:cs typeface="+mn-cs"/>
              </a:rPr>
              <a:t> </a:t>
            </a:r>
            <a:r>
              <a:rPr kumimoji="0" lang="nl-NL" sz="4400" b="0" i="0" u="none" strike="noStrike" kern="1200" cap="none" spc="0" normalizeH="0" baseline="0" noProof="0" dirty="0">
                <a:ln>
                  <a:noFill/>
                </a:ln>
                <a:solidFill>
                  <a:srgbClr val="FFC000"/>
                </a:solidFill>
                <a:effectLst/>
                <a:uLnTx/>
                <a:uFillTx/>
                <a:latin typeface="+mn-lt"/>
                <a:ea typeface="+mn-ea"/>
                <a:cs typeface="+mn-cs"/>
              </a:rPr>
              <a:t>basis</a:t>
            </a:r>
            <a:r>
              <a:rPr kumimoji="0" lang="nl-NL" sz="4400" b="0" i="0" u="none" strike="noStrike" kern="1200" cap="none" spc="0" normalizeH="0" baseline="0" noProof="0" dirty="0">
                <a:ln>
                  <a:noFill/>
                </a:ln>
                <a:solidFill>
                  <a:schemeClr val="tx1"/>
                </a:solidFill>
                <a:effectLst/>
                <a:uLnTx/>
                <a:uFillTx/>
                <a:latin typeface="+mn-lt"/>
                <a:ea typeface="+mn-ea"/>
                <a:cs typeface="+mn-cs"/>
              </a:rPr>
              <a:t> </a:t>
            </a:r>
            <a:r>
              <a:rPr kumimoji="0" lang="nl-NL" sz="4400" b="0" i="0" u="none" strike="noStrike" kern="1200" cap="none" spc="0" normalizeH="0" baseline="0" noProof="0" dirty="0">
                <a:ln>
                  <a:noFill/>
                </a:ln>
                <a:solidFill>
                  <a:schemeClr val="bg1"/>
                </a:solidFill>
                <a:effectLst/>
                <a:uLnTx/>
                <a:uFillTx/>
                <a:latin typeface="+mn-lt"/>
                <a:ea typeface="+mn-ea"/>
                <a:cs typeface="+mn-cs"/>
              </a:rPr>
              <a:t>en</a:t>
            </a:r>
            <a:r>
              <a:rPr kumimoji="0" lang="nl-NL" sz="4400" b="0" i="0" u="none" strike="noStrike" kern="1200" cap="none" spc="0" normalizeH="0" baseline="0" noProof="0" dirty="0">
                <a:ln>
                  <a:noFill/>
                </a:ln>
                <a:solidFill>
                  <a:schemeClr val="tx1"/>
                </a:solidFill>
                <a:effectLst/>
                <a:uLnTx/>
                <a:uFillTx/>
                <a:latin typeface="+mn-lt"/>
                <a:ea typeface="+mn-ea"/>
                <a:cs typeface="+mn-cs"/>
              </a:rPr>
              <a:t> </a:t>
            </a:r>
            <a:r>
              <a:rPr kumimoji="0" lang="nl-NL" sz="4400" b="0" i="0" u="none" strike="noStrike" kern="1200" cap="none" spc="0" normalizeH="0" baseline="0" noProof="0" dirty="0">
                <a:ln>
                  <a:noFill/>
                </a:ln>
                <a:solidFill>
                  <a:srgbClr val="FF0000"/>
                </a:solidFill>
                <a:effectLst/>
                <a:uLnTx/>
                <a:uFillTx/>
                <a:latin typeface="+mn-lt"/>
                <a:ea typeface="+mn-ea"/>
                <a:cs typeface="+mn-cs"/>
              </a:rPr>
              <a:t>uitgebreid</a:t>
            </a:r>
          </a:p>
        </p:txBody>
      </p:sp>
    </p:spTree>
    <p:extLst>
      <p:ext uri="{BB962C8B-B14F-4D97-AF65-F5344CB8AC3E}">
        <p14:creationId xmlns:p14="http://schemas.microsoft.com/office/powerpoint/2010/main" val="751515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3B9140-C3AA-C31A-0DA7-6CE5A92BC387}"/>
              </a:ext>
            </a:extLst>
          </p:cNvPr>
          <p:cNvSpPr>
            <a:spLocks noGrp="1"/>
          </p:cNvSpPr>
          <p:nvPr>
            <p:ph type="title"/>
          </p:nvPr>
        </p:nvSpPr>
        <p:spPr/>
        <p:txBody>
          <a:bodyPr>
            <a:normAutofit fontScale="90000"/>
          </a:bodyPr>
          <a:lstStyle/>
          <a:p>
            <a:r>
              <a:rPr lang="nl-NL" sz="5000" dirty="0"/>
              <a:t>Asbestidentificatie (asbestinventarisatie)</a:t>
            </a:r>
          </a:p>
        </p:txBody>
      </p:sp>
      <p:sp>
        <p:nvSpPr>
          <p:cNvPr id="3" name="Tijdelijke aanduiding voor tekst 2">
            <a:extLst>
              <a:ext uri="{FF2B5EF4-FFF2-40B4-BE49-F238E27FC236}">
                <a16:creationId xmlns:a16="http://schemas.microsoft.com/office/drawing/2014/main" id="{F9F68105-889A-CCAB-3C40-6B740891657F}"/>
              </a:ext>
            </a:extLst>
          </p:cNvPr>
          <p:cNvSpPr>
            <a:spLocks noGrp="1"/>
          </p:cNvSpPr>
          <p:nvPr>
            <p:ph type="body" idx="1"/>
          </p:nvPr>
        </p:nvSpPr>
        <p:spPr>
          <a:xfrm>
            <a:off x="597072" y="2179638"/>
            <a:ext cx="11423692" cy="4207910"/>
          </a:xfrm>
        </p:spPr>
        <p:txBody>
          <a:bodyPr>
            <a:normAutofit/>
          </a:bodyPr>
          <a:lstStyle/>
          <a:p>
            <a:pPr>
              <a:lnSpc>
                <a:spcPct val="107000"/>
              </a:lnSpc>
              <a:spcAft>
                <a:spcPts val="800"/>
              </a:spcAft>
            </a:pPr>
            <a:r>
              <a:rPr lang="nl-NL" b="1" dirty="0">
                <a:effectLst/>
                <a:latin typeface="+mj-lt"/>
                <a:ea typeface="Aptos" panose="020B0004020202020204" pitchFamily="34" charset="0"/>
                <a:cs typeface="Times New Roman" panose="02020603050405020304" pitchFamily="18" charset="0"/>
              </a:rPr>
              <a:t>Risicobeoordeling asbest: asbestidentificatie</a:t>
            </a:r>
          </a:p>
          <a:p>
            <a:pPr marL="342900" indent="-342900">
              <a:lnSpc>
                <a:spcPct val="107000"/>
              </a:lnSpc>
              <a:spcAft>
                <a:spcPts val="800"/>
              </a:spcAft>
              <a:buFont typeface="Courier New" panose="02070309020205020404" pitchFamily="49" charset="0"/>
              <a:buChar char="o"/>
            </a:pPr>
            <a:r>
              <a:rPr lang="nl-NL" dirty="0"/>
              <a:t>Optie 1: documentatie over asbesthoudend materiaal, met informatie over soort en samenstelling asbest</a:t>
            </a:r>
          </a:p>
          <a:p>
            <a:pPr marL="342900" indent="-342900">
              <a:lnSpc>
                <a:spcPct val="107000"/>
              </a:lnSpc>
              <a:spcAft>
                <a:spcPts val="800"/>
              </a:spcAft>
              <a:buFont typeface="Courier New" panose="02070309020205020404" pitchFamily="49" charset="0"/>
              <a:buChar char="o"/>
            </a:pPr>
            <a:r>
              <a:rPr lang="nl-NL" dirty="0"/>
              <a:t>Optie​​ 2: is informatie niet toereikend? Asbestinventarisatie door gecertificeerd asbestinventarisatiebedrijf</a:t>
            </a:r>
          </a:p>
          <a:p>
            <a:pPr>
              <a:lnSpc>
                <a:spcPct val="107000"/>
              </a:lnSpc>
              <a:spcAft>
                <a:spcPts val="800"/>
              </a:spcAft>
            </a:pPr>
            <a:r>
              <a:rPr lang="nl-NL" b="1" dirty="0"/>
              <a:t>Geldigheid</a:t>
            </a:r>
            <a:r>
              <a:rPr lang="nl-NL" b="1" dirty="0">
                <a:effectLst/>
                <a:latin typeface="+mj-lt"/>
                <a:ea typeface="Aptos" panose="020B0004020202020204" pitchFamily="34" charset="0"/>
                <a:cs typeface="Times New Roman" panose="02020603050405020304" pitchFamily="18" charset="0"/>
              </a:rPr>
              <a:t> asbestinventarisatierapport afhankelijk van omstandigheden (risico)</a:t>
            </a:r>
          </a:p>
          <a:p>
            <a:pPr>
              <a:lnSpc>
                <a:spcPct val="107000"/>
              </a:lnSpc>
              <a:spcAft>
                <a:spcPts val="800"/>
              </a:spcAft>
            </a:pPr>
            <a:r>
              <a:rPr lang="nl-NL" b="1" dirty="0">
                <a:effectLst/>
                <a:latin typeface="+mj-lt"/>
                <a:ea typeface="Aptos" panose="020B0004020202020204" pitchFamily="34" charset="0"/>
                <a:cs typeface="Times New Roman" panose="02020603050405020304" pitchFamily="18" charset="0"/>
              </a:rPr>
              <a:t>SMART(-ns): </a:t>
            </a:r>
            <a:r>
              <a:rPr lang="nl-NL" b="1" dirty="0">
                <a:latin typeface="+mj-lt"/>
                <a:ea typeface="Aptos" panose="020B0004020202020204" pitchFamily="34" charset="0"/>
                <a:cs typeface="Times New Roman" panose="02020603050405020304" pitchFamily="18" charset="0"/>
              </a:rPr>
              <a:t>verwijderbedrijf bepaalt </a:t>
            </a:r>
            <a:r>
              <a:rPr lang="nl-NL" b="1" dirty="0">
                <a:effectLst/>
                <a:latin typeface="+mj-lt"/>
                <a:ea typeface="Aptos" panose="020B0004020202020204" pitchFamily="34" charset="0"/>
                <a:cs typeface="Times New Roman" panose="02020603050405020304" pitchFamily="18" charset="0"/>
              </a:rPr>
              <a:t>werkmethode, in plaats van inventariseerder</a:t>
            </a:r>
            <a:endParaRPr lang="nl-NL" b="1" dirty="0">
              <a:solidFill>
                <a:schemeClr val="accent1"/>
              </a:solidFill>
              <a:latin typeface="+mj-lt"/>
            </a:endParaRPr>
          </a:p>
        </p:txBody>
      </p:sp>
    </p:spTree>
    <p:extLst>
      <p:ext uri="{BB962C8B-B14F-4D97-AF65-F5344CB8AC3E}">
        <p14:creationId xmlns:p14="http://schemas.microsoft.com/office/powerpoint/2010/main" val="2400312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ECD5FB53-082B-BC9B-3F6C-CD8DB01B24B9}"/>
              </a:ext>
            </a:extLst>
          </p:cNvPr>
          <p:cNvSpPr txBox="1">
            <a:spLocks noGrp="1"/>
          </p:cNvSpPr>
          <p:nvPr>
            <p:ph type="title" idx="4294967295"/>
          </p:nvPr>
        </p:nvSpPr>
        <p:spPr>
          <a:xfrm>
            <a:off x="9599998" y="6488668"/>
            <a:ext cx="1655545"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chemeClr val="tx1"/>
                </a:solidFill>
                <a:effectLst/>
                <a:uLnTx/>
                <a:uFillTx/>
                <a:latin typeface="+mn-lt"/>
                <a:ea typeface="+mn-ea"/>
                <a:cs typeface="+mn-cs"/>
              </a:rPr>
              <a:t>Bron: Min. SZW</a:t>
            </a:r>
          </a:p>
        </p:txBody>
      </p:sp>
      <p:pic>
        <p:nvPicPr>
          <p:cNvPr id="3" name="Afbeelding 2" descr="Procesbeschrijving meldingen asbestverwijdering">
            <a:extLst>
              <a:ext uri="{FF2B5EF4-FFF2-40B4-BE49-F238E27FC236}">
                <a16:creationId xmlns:a16="http://schemas.microsoft.com/office/drawing/2014/main" id="{AA11FA11-C23B-A6E6-5791-647AB0C2A731}"/>
              </a:ext>
            </a:extLst>
          </p:cNvPr>
          <p:cNvPicPr>
            <a:picLocks noChangeAspect="1"/>
          </p:cNvPicPr>
          <p:nvPr/>
        </p:nvPicPr>
        <p:blipFill>
          <a:blip r:embed="rId2"/>
          <a:stretch>
            <a:fillRect/>
          </a:stretch>
        </p:blipFill>
        <p:spPr>
          <a:xfrm>
            <a:off x="0" y="762000"/>
            <a:ext cx="11334750" cy="6096000"/>
          </a:xfrm>
          <a:prstGeom prst="rect">
            <a:avLst/>
          </a:prstGeom>
        </p:spPr>
      </p:pic>
      <p:sp>
        <p:nvSpPr>
          <p:cNvPr id="4" name="Tekstvak 3">
            <a:extLst>
              <a:ext uri="{FF2B5EF4-FFF2-40B4-BE49-F238E27FC236}">
                <a16:creationId xmlns:a16="http://schemas.microsoft.com/office/drawing/2014/main" id="{9213A7FE-8C53-61FD-CDFA-537ED09883A5}"/>
              </a:ext>
            </a:extLst>
          </p:cNvPr>
          <p:cNvSpPr txBox="1"/>
          <p:nvPr/>
        </p:nvSpPr>
        <p:spPr>
          <a:xfrm>
            <a:off x="9767708" y="7520405"/>
            <a:ext cx="1655545" cy="369332"/>
          </a:xfrm>
          <a:prstGeom prst="rect">
            <a:avLst/>
          </a:prstGeom>
          <a:noFill/>
        </p:spPr>
        <p:txBody>
          <a:bodyPr wrap="square" rtlCol="0">
            <a:spAutoFit/>
          </a:bodyPr>
          <a:lstStyle/>
          <a:p>
            <a:r>
              <a:rPr lang="nl-NL" dirty="0"/>
              <a:t>Bron: Min. SZW</a:t>
            </a:r>
          </a:p>
        </p:txBody>
      </p:sp>
    </p:spTree>
    <p:extLst>
      <p:ext uri="{BB962C8B-B14F-4D97-AF65-F5344CB8AC3E}">
        <p14:creationId xmlns:p14="http://schemas.microsoft.com/office/powerpoint/2010/main" val="3815980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682414-A3D7-8BAC-5248-3844E9C8C172}"/>
              </a:ext>
            </a:extLst>
          </p:cNvPr>
          <p:cNvSpPr>
            <a:spLocks noGrp="1"/>
          </p:cNvSpPr>
          <p:nvPr>
            <p:ph type="ctrTitle"/>
          </p:nvPr>
        </p:nvSpPr>
        <p:spPr/>
        <p:txBody>
          <a:bodyPr/>
          <a:lstStyle/>
          <a:p>
            <a:r>
              <a:rPr lang="nl-NL" dirty="0"/>
              <a:t>Routekaart LAVS</a:t>
            </a:r>
          </a:p>
        </p:txBody>
      </p:sp>
      <p:sp>
        <p:nvSpPr>
          <p:cNvPr id="3" name="Ondertitel 2">
            <a:extLst>
              <a:ext uri="{FF2B5EF4-FFF2-40B4-BE49-F238E27FC236}">
                <a16:creationId xmlns:a16="http://schemas.microsoft.com/office/drawing/2014/main" id="{578CB223-1CC3-7611-1235-6FA23B544615}"/>
              </a:ext>
            </a:extLst>
          </p:cNvPr>
          <p:cNvSpPr>
            <a:spLocks noGrp="1"/>
          </p:cNvSpPr>
          <p:nvPr>
            <p:ph type="subTitle" idx="1"/>
          </p:nvPr>
        </p:nvSpPr>
        <p:spPr/>
        <p:txBody>
          <a:bodyPr>
            <a:normAutofit lnSpcReduction="10000"/>
          </a:bodyPr>
          <a:lstStyle/>
          <a:p>
            <a:r>
              <a:rPr lang="nl-NL" sz="3200" b="1" dirty="0">
                <a:solidFill>
                  <a:schemeClr val="accent3"/>
                </a:solidFill>
                <a:hlinkClick r:id="rId2">
                  <a:extLst>
                    <a:ext uri="{A12FA001-AC4F-418D-AE19-62706E023703}">
                      <ahyp:hlinkClr xmlns:ahyp="http://schemas.microsoft.com/office/drawing/2018/hyperlinkcolor" val="tx"/>
                    </a:ext>
                  </a:extLst>
                </a:hlinkClick>
              </a:rPr>
              <a:t>IPLO Update asbest en LAVS</a:t>
            </a:r>
            <a:endParaRPr lang="nl-NL" dirty="0">
              <a:solidFill>
                <a:schemeClr val="accent3"/>
              </a:solidFill>
            </a:endParaRPr>
          </a:p>
        </p:txBody>
      </p:sp>
    </p:spTree>
    <p:extLst>
      <p:ext uri="{BB962C8B-B14F-4D97-AF65-F5344CB8AC3E}">
        <p14:creationId xmlns:p14="http://schemas.microsoft.com/office/powerpoint/2010/main" val="239237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68AEE-A7A2-0AB7-0B37-4DB1CE493CF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BD05832-CA4A-8509-1827-7F69A90F33C8}"/>
              </a:ext>
            </a:extLst>
          </p:cNvPr>
          <p:cNvSpPr>
            <a:spLocks noGrp="1"/>
          </p:cNvSpPr>
          <p:nvPr>
            <p:ph type="title"/>
          </p:nvPr>
        </p:nvSpPr>
        <p:spPr>
          <a:xfrm>
            <a:off x="0" y="-12467"/>
            <a:ext cx="12192000" cy="653809"/>
          </a:xfrm>
          <a:solidFill>
            <a:srgbClr val="335838"/>
          </a:solidFill>
        </p:spPr>
        <p:txBody>
          <a:bodyPr>
            <a:normAutofit/>
          </a:bodyPr>
          <a:lstStyle/>
          <a:p>
            <a:r>
              <a:rPr lang="nl-NL" sz="3600" dirty="0">
                <a:solidFill>
                  <a:schemeClr val="bg1"/>
                </a:solidFill>
                <a:latin typeface="Calibri" panose="020F0502020204030204" pitchFamily="34" charset="0"/>
                <a:ea typeface="Calibri" panose="020F0502020204030204" pitchFamily="34" charset="0"/>
                <a:cs typeface="Calibri" panose="020F0502020204030204" pitchFamily="34" charset="0"/>
              </a:rPr>
              <a:t>Wijziging asbestregels en asbestmeldsystematiek</a:t>
            </a:r>
          </a:p>
        </p:txBody>
      </p:sp>
      <p:sp>
        <p:nvSpPr>
          <p:cNvPr id="3" name="Rectangle 26">
            <a:extLst>
              <a:ext uri="{FF2B5EF4-FFF2-40B4-BE49-F238E27FC236}">
                <a16:creationId xmlns:a16="http://schemas.microsoft.com/office/drawing/2014/main" id="{3BD23FD9-AB49-83FA-8AC5-006AEFF4A454}"/>
              </a:ext>
            </a:extLst>
          </p:cNvPr>
          <p:cNvSpPr/>
          <p:nvPr/>
        </p:nvSpPr>
        <p:spPr>
          <a:xfrm>
            <a:off x="26268" y="1464537"/>
            <a:ext cx="2056679" cy="1758723"/>
          </a:xfrm>
          <a:prstGeom prst="rect">
            <a:avLst/>
          </a:prstGeom>
          <a:solidFill>
            <a:srgbClr val="4A8513"/>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l" defTabSz="457192" rtl="0" eaLnBrk="1" fontAlgn="auto" latinLnBrk="0" hangingPunct="1">
              <a:lnSpc>
                <a:spcPct val="100000"/>
              </a:lnSpc>
              <a:spcBef>
                <a:spcPts val="0"/>
              </a:spcBef>
              <a:spcAft>
                <a:spcPts val="0"/>
              </a:spcAft>
              <a:buClrTx/>
              <a:buSzTx/>
              <a:buFontTx/>
              <a:buNone/>
              <a:tabLst/>
              <a:defRPr/>
            </a:pPr>
            <a:r>
              <a:rPr kumimoji="0" lang="nl-NL" sz="1800" b="1" i="0" u="none" strike="noStrike" kern="0" cap="none" spc="0" normalizeH="0" baseline="0" noProof="0" dirty="0">
                <a:ln>
                  <a:noFill/>
                </a:ln>
                <a:solidFill>
                  <a:prstClr val="white"/>
                </a:solidFill>
                <a:effectLst/>
                <a:uLnTx/>
                <a:uFillTx/>
                <a:latin typeface="Calibri"/>
                <a:ea typeface="+mn-ea"/>
                <a:cs typeface="+mn-cs"/>
              </a:rPr>
              <a:t>Wijziging asbest </a:t>
            </a:r>
            <a:r>
              <a:rPr kumimoji="0" sz="1800" b="1" i="0" u="none" strike="noStrike" kern="0" cap="none" spc="0" normalizeH="0" baseline="0" noProof="0" dirty="0">
                <a:ln>
                  <a:noFill/>
                </a:ln>
                <a:solidFill>
                  <a:prstClr val="white"/>
                </a:solidFill>
                <a:effectLst/>
                <a:uLnTx/>
                <a:uFillTx/>
                <a:latin typeface="Calibri"/>
                <a:ea typeface="+mn-ea"/>
                <a:cs typeface="+mn-cs"/>
              </a:rPr>
              <a:t>wet- </a:t>
            </a:r>
            <a:r>
              <a:rPr kumimoji="0" sz="1800" b="1" i="0" u="none" strike="noStrike" kern="0" cap="none" spc="0" normalizeH="0" baseline="0" noProof="0" dirty="0" err="1">
                <a:ln>
                  <a:noFill/>
                </a:ln>
                <a:solidFill>
                  <a:prstClr val="white"/>
                </a:solidFill>
                <a:effectLst/>
                <a:uLnTx/>
                <a:uFillTx/>
                <a:latin typeface="Calibri"/>
                <a:ea typeface="+mn-ea"/>
                <a:cs typeface="+mn-cs"/>
              </a:rPr>
              <a:t>en</a:t>
            </a:r>
            <a:r>
              <a:rPr kumimoji="0" sz="1800" b="1" i="0" u="none" strike="noStrike" kern="0" cap="none" spc="0" normalizeH="0" baseline="0" noProof="0" dirty="0">
                <a:ln>
                  <a:noFill/>
                </a:ln>
                <a:solidFill>
                  <a:prstClr val="white"/>
                </a:solidFill>
                <a:effectLst/>
                <a:uLnTx/>
                <a:uFillTx/>
                <a:latin typeface="Calibri"/>
                <a:ea typeface="+mn-ea"/>
                <a:cs typeface="+mn-cs"/>
              </a:rPr>
              <a:t> </a:t>
            </a:r>
            <a:r>
              <a:rPr kumimoji="0" sz="1800" b="1" i="0" u="none" strike="noStrike" kern="0" cap="none" spc="0" normalizeH="0" baseline="0" noProof="0" dirty="0" err="1">
                <a:ln>
                  <a:noFill/>
                </a:ln>
                <a:solidFill>
                  <a:prstClr val="white"/>
                </a:solidFill>
                <a:effectLst/>
                <a:uLnTx/>
                <a:uFillTx/>
                <a:latin typeface="Calibri"/>
                <a:ea typeface="+mn-ea"/>
                <a:cs typeface="+mn-cs"/>
              </a:rPr>
              <a:t>regelgeving</a:t>
            </a:r>
            <a:endParaRPr kumimoji="0"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4" name="Rectangle 27">
            <a:extLst>
              <a:ext uri="{FF2B5EF4-FFF2-40B4-BE49-F238E27FC236}">
                <a16:creationId xmlns:a16="http://schemas.microsoft.com/office/drawing/2014/main" id="{E7FC46FA-76BD-8F27-1A7D-781C9A0F117B}"/>
              </a:ext>
            </a:extLst>
          </p:cNvPr>
          <p:cNvSpPr/>
          <p:nvPr/>
        </p:nvSpPr>
        <p:spPr>
          <a:xfrm>
            <a:off x="47355" y="4168588"/>
            <a:ext cx="2040932" cy="2640644"/>
          </a:xfrm>
          <a:prstGeom prst="rect">
            <a:avLst/>
          </a:prstGeom>
          <a:solidFill>
            <a:srgbClr val="3A7EC1"/>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l" defTabSz="457192" rtl="0" eaLnBrk="1" fontAlgn="auto" latinLnBrk="0" hangingPunct="1">
              <a:lnSpc>
                <a:spcPct val="100000"/>
              </a:lnSpc>
              <a:spcBef>
                <a:spcPts val="0"/>
              </a:spcBef>
              <a:spcAft>
                <a:spcPts val="0"/>
              </a:spcAft>
              <a:buClrTx/>
              <a:buSzTx/>
              <a:buFontTx/>
              <a:buNone/>
              <a:tabLst/>
              <a:defRPr sz="1200" b="1">
                <a:solidFill>
                  <a:srgbClr val="FFFFFF"/>
                </a:solidFill>
              </a:defRPr>
            </a:pPr>
            <a:r>
              <a:rPr kumimoji="0" lang="nl-NL" sz="2000" b="1" i="0" u="none" strike="noStrike" kern="0" cap="none" spc="0" normalizeH="0" baseline="0" noProof="0" dirty="0">
                <a:ln>
                  <a:noFill/>
                </a:ln>
                <a:solidFill>
                  <a:srgbClr val="FFFFFF"/>
                </a:solidFill>
                <a:effectLst/>
                <a:uLnTx/>
                <a:uFillTx/>
                <a:latin typeface="Calibri"/>
                <a:ea typeface="+mn-ea"/>
                <a:cs typeface="+mn-cs"/>
              </a:rPr>
              <a:t>Uitfasering LAVS</a:t>
            </a:r>
            <a:endParaRPr kumimoji="0" sz="1200" b="1" i="0" u="none" strike="noStrike" kern="0" cap="none" spc="0" normalizeH="0" baseline="0" noProof="0" dirty="0">
              <a:ln>
                <a:noFill/>
              </a:ln>
              <a:solidFill>
                <a:srgbClr val="FFFFFF"/>
              </a:solidFill>
              <a:effectLst/>
              <a:uLnTx/>
              <a:uFillTx/>
              <a:latin typeface="Calibri"/>
              <a:ea typeface="+mn-ea"/>
              <a:cs typeface="+mn-cs"/>
            </a:endParaRPr>
          </a:p>
        </p:txBody>
      </p:sp>
      <p:sp>
        <p:nvSpPr>
          <p:cNvPr id="5" name="Rectangle 28">
            <a:extLst>
              <a:ext uri="{FF2B5EF4-FFF2-40B4-BE49-F238E27FC236}">
                <a16:creationId xmlns:a16="http://schemas.microsoft.com/office/drawing/2014/main" id="{70D0D5C4-2847-1E77-47F2-5C20B2531582}"/>
              </a:ext>
            </a:extLst>
          </p:cNvPr>
          <p:cNvSpPr/>
          <p:nvPr/>
        </p:nvSpPr>
        <p:spPr>
          <a:xfrm>
            <a:off x="43418" y="3310399"/>
            <a:ext cx="2048806" cy="784041"/>
          </a:xfrm>
          <a:prstGeom prst="rect">
            <a:avLst/>
          </a:prstGeom>
          <a:solidFill>
            <a:srgbClr val="D27012"/>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l" defTabSz="457192" rtl="0" eaLnBrk="1" fontAlgn="auto" latinLnBrk="0" hangingPunct="1">
              <a:lnSpc>
                <a:spcPct val="100000"/>
              </a:lnSpc>
              <a:spcBef>
                <a:spcPts val="0"/>
              </a:spcBef>
              <a:spcAft>
                <a:spcPts val="0"/>
              </a:spcAft>
              <a:buClrTx/>
              <a:buSzTx/>
              <a:buFontTx/>
              <a:buNone/>
              <a:tabLst/>
              <a:defRPr/>
            </a:pPr>
            <a:r>
              <a:rPr kumimoji="0" lang="nl-NL" sz="1800" b="1" i="0" u="none" strike="noStrike" kern="0" cap="none" spc="0" normalizeH="0" baseline="0" noProof="0" dirty="0" err="1">
                <a:ln>
                  <a:noFill/>
                </a:ln>
                <a:solidFill>
                  <a:prstClr val="white"/>
                </a:solidFill>
                <a:effectLst/>
                <a:uLnTx/>
                <a:uFillTx/>
                <a:latin typeface="Calibri"/>
                <a:ea typeface="+mn-ea"/>
                <a:cs typeface="+mn-cs"/>
              </a:rPr>
              <a:t>Asbestmeld</a:t>
            </a:r>
            <a:r>
              <a:rPr kumimoji="0" lang="nl-NL" sz="1800" b="1" i="0" u="none" strike="noStrike" kern="0" cap="none" spc="0" normalizeH="0" baseline="0" noProof="0" dirty="0">
                <a:ln>
                  <a:noFill/>
                </a:ln>
                <a:solidFill>
                  <a:prstClr val="white"/>
                </a:solidFill>
                <a:effectLst/>
                <a:uLnTx/>
                <a:uFillTx/>
                <a:latin typeface="Calibri"/>
                <a:ea typeface="+mn-ea"/>
                <a:cs typeface="+mn-cs"/>
              </a:rPr>
              <a:t>- en informatieplicht</a:t>
            </a:r>
          </a:p>
          <a:p>
            <a:pPr marL="0" marR="0" lvl="0" indent="0" algn="l" defTabSz="457192" rtl="0" eaLnBrk="1" fontAlgn="auto" latinLnBrk="0" hangingPunct="1">
              <a:lnSpc>
                <a:spcPct val="100000"/>
              </a:lnSpc>
              <a:spcBef>
                <a:spcPts val="0"/>
              </a:spcBef>
              <a:spcAft>
                <a:spcPts val="0"/>
              </a:spcAft>
              <a:buClrTx/>
              <a:buSzTx/>
              <a:buFontTx/>
              <a:buNone/>
              <a:tabLst/>
              <a:defRPr/>
            </a:pPr>
            <a:r>
              <a:rPr kumimoji="0" sz="1800" b="1" i="0" u="none" strike="noStrike" kern="0" cap="none" spc="0" normalizeH="0" baseline="0" noProof="0" dirty="0">
                <a:ln>
                  <a:noFill/>
                </a:ln>
                <a:solidFill>
                  <a:prstClr val="white"/>
                </a:solidFill>
                <a:effectLst/>
                <a:uLnTx/>
                <a:uFillTx/>
                <a:latin typeface="Calibri"/>
                <a:ea typeface="+mn-ea"/>
                <a:cs typeface="+mn-cs"/>
              </a:rPr>
              <a:t>in DSO</a:t>
            </a:r>
          </a:p>
        </p:txBody>
      </p:sp>
      <p:sp>
        <p:nvSpPr>
          <p:cNvPr id="7" name="Rectangle 8">
            <a:extLst>
              <a:ext uri="{FF2B5EF4-FFF2-40B4-BE49-F238E27FC236}">
                <a16:creationId xmlns:a16="http://schemas.microsoft.com/office/drawing/2014/main" id="{E499EE50-DA54-434A-CD3B-D2378CFCA220}"/>
              </a:ext>
            </a:extLst>
          </p:cNvPr>
          <p:cNvSpPr/>
          <p:nvPr/>
        </p:nvSpPr>
        <p:spPr>
          <a:xfrm>
            <a:off x="2158993" y="989582"/>
            <a:ext cx="1179135" cy="400761"/>
          </a:xfrm>
          <a:prstGeom prst="rect">
            <a:avLst/>
          </a:prstGeom>
          <a:solidFill>
            <a:srgbClr val="1C5E3E"/>
          </a:solidFill>
          <a:ln w="25400"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457192" rtl="0" eaLnBrk="1" fontAlgn="auto" latinLnBrk="0" hangingPunct="1">
              <a:lnSpc>
                <a:spcPct val="100000"/>
              </a:lnSpc>
              <a:spcBef>
                <a:spcPts val="0"/>
              </a:spcBef>
              <a:spcAft>
                <a:spcPts val="0"/>
              </a:spcAft>
              <a:buClrTx/>
              <a:buSzTx/>
              <a:buFontTx/>
              <a:buNone/>
              <a:tabLst/>
              <a:defRPr sz="900">
                <a:solidFill>
                  <a:srgbClr val="FFFFFF"/>
                </a:solidFill>
              </a:defRPr>
            </a:pPr>
            <a:r>
              <a:rPr kumimoji="0" lang="nl-NL" sz="1200" b="1" i="0" u="none" strike="noStrike" kern="0" cap="none" spc="0" normalizeH="0" baseline="0" noProof="0" dirty="0">
                <a:ln>
                  <a:noFill/>
                </a:ln>
                <a:solidFill>
                  <a:srgbClr val="FFFFFF"/>
                </a:solidFill>
                <a:effectLst/>
                <a:uLnTx/>
                <a:uFillTx/>
                <a:latin typeface="Calibri"/>
                <a:ea typeface="+mn-ea"/>
                <a:cs typeface="+mn-cs"/>
              </a:rPr>
              <a:t>Q2 2026</a:t>
            </a:r>
            <a:endParaRPr kumimoji="0" sz="1200" b="1" i="0" u="none" strike="noStrike" kern="0" cap="none" spc="0" normalizeH="0" baseline="0" noProof="0" dirty="0">
              <a:ln>
                <a:noFill/>
              </a:ln>
              <a:solidFill>
                <a:srgbClr val="FFFFFF"/>
              </a:solidFill>
              <a:effectLst/>
              <a:uLnTx/>
              <a:uFillTx/>
              <a:latin typeface="Calibri"/>
              <a:ea typeface="+mn-ea"/>
              <a:cs typeface="+mn-cs"/>
            </a:endParaRPr>
          </a:p>
        </p:txBody>
      </p:sp>
      <p:sp>
        <p:nvSpPr>
          <p:cNvPr id="18" name="Rectangle 8">
            <a:extLst>
              <a:ext uri="{FF2B5EF4-FFF2-40B4-BE49-F238E27FC236}">
                <a16:creationId xmlns:a16="http://schemas.microsoft.com/office/drawing/2014/main" id="{FC61EF84-EA4B-482A-F2B6-847297441E94}"/>
              </a:ext>
            </a:extLst>
          </p:cNvPr>
          <p:cNvSpPr/>
          <p:nvPr/>
        </p:nvSpPr>
        <p:spPr>
          <a:xfrm>
            <a:off x="3347218" y="985293"/>
            <a:ext cx="1179135" cy="400761"/>
          </a:xfrm>
          <a:prstGeom prst="rect">
            <a:avLst/>
          </a:prstGeom>
          <a:solidFill>
            <a:srgbClr val="1C5E3E"/>
          </a:solidFill>
          <a:ln w="25400"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srgbClr val="FFFFFF"/>
                </a:solidFill>
                <a:effectLst/>
                <a:uLnTx/>
                <a:uFillTx/>
                <a:latin typeface="Calibri"/>
                <a:ea typeface="+mn-ea"/>
                <a:cs typeface="+mn-cs"/>
              </a:rPr>
              <a:t>Q3 2026</a:t>
            </a:r>
            <a:endParaRPr kumimoji="0" sz="1200" b="1" i="0" u="none" strike="noStrike" kern="0" cap="none" spc="0" normalizeH="0" baseline="0" noProof="0" dirty="0">
              <a:ln>
                <a:noFill/>
              </a:ln>
              <a:solidFill>
                <a:srgbClr val="FFFFFF"/>
              </a:solidFill>
              <a:effectLst/>
              <a:uLnTx/>
              <a:uFillTx/>
              <a:latin typeface="Calibri"/>
              <a:ea typeface="+mn-ea"/>
              <a:cs typeface="+mn-cs"/>
            </a:endParaRPr>
          </a:p>
        </p:txBody>
      </p:sp>
      <p:sp>
        <p:nvSpPr>
          <p:cNvPr id="22" name="Rectangle 8">
            <a:extLst>
              <a:ext uri="{FF2B5EF4-FFF2-40B4-BE49-F238E27FC236}">
                <a16:creationId xmlns:a16="http://schemas.microsoft.com/office/drawing/2014/main" id="{AE18AED9-689C-E151-CB86-6CE09204DA6A}"/>
              </a:ext>
            </a:extLst>
          </p:cNvPr>
          <p:cNvSpPr/>
          <p:nvPr/>
        </p:nvSpPr>
        <p:spPr>
          <a:xfrm>
            <a:off x="4552180" y="992175"/>
            <a:ext cx="1179135" cy="400761"/>
          </a:xfrm>
          <a:prstGeom prst="rect">
            <a:avLst/>
          </a:prstGeom>
          <a:solidFill>
            <a:srgbClr val="1C5E3E"/>
          </a:solidFill>
          <a:ln w="25400"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srgbClr val="FFFFFF"/>
                </a:solidFill>
                <a:effectLst/>
                <a:uLnTx/>
                <a:uFillTx/>
                <a:latin typeface="Calibri"/>
                <a:ea typeface="+mn-ea"/>
                <a:cs typeface="+mn-cs"/>
              </a:rPr>
              <a:t>Q4 2026</a:t>
            </a:r>
            <a:endParaRPr kumimoji="0" sz="1200" b="1" i="0" u="none" strike="noStrike" kern="0" cap="none" spc="0" normalizeH="0" baseline="0" noProof="0" dirty="0">
              <a:ln>
                <a:noFill/>
              </a:ln>
              <a:solidFill>
                <a:srgbClr val="FFFFFF"/>
              </a:solidFill>
              <a:effectLst/>
              <a:uLnTx/>
              <a:uFillTx/>
              <a:latin typeface="Calibri"/>
              <a:ea typeface="+mn-ea"/>
              <a:cs typeface="+mn-cs"/>
            </a:endParaRPr>
          </a:p>
        </p:txBody>
      </p:sp>
      <p:sp>
        <p:nvSpPr>
          <p:cNvPr id="42" name="Rectangle 8">
            <a:extLst>
              <a:ext uri="{FF2B5EF4-FFF2-40B4-BE49-F238E27FC236}">
                <a16:creationId xmlns:a16="http://schemas.microsoft.com/office/drawing/2014/main" id="{D3295B16-880B-5CF7-2F8B-81877D9544A5}"/>
              </a:ext>
            </a:extLst>
          </p:cNvPr>
          <p:cNvSpPr/>
          <p:nvPr/>
        </p:nvSpPr>
        <p:spPr>
          <a:xfrm>
            <a:off x="10660597" y="654379"/>
            <a:ext cx="1522250" cy="293010"/>
          </a:xfrm>
          <a:prstGeom prst="rect">
            <a:avLst/>
          </a:prstGeom>
          <a:solidFill>
            <a:srgbClr val="1C5E3E"/>
          </a:solidFill>
          <a:ln w="25400"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srgbClr val="FFFFFF"/>
                </a:solidFill>
                <a:effectLst/>
                <a:uLnTx/>
                <a:uFillTx/>
                <a:latin typeface="Calibri"/>
                <a:ea typeface="+mn-ea"/>
                <a:cs typeface="+mn-cs"/>
              </a:rPr>
              <a:t>2028 -&gt;</a:t>
            </a:r>
            <a:endParaRPr kumimoji="0" sz="1200" b="1" i="0" u="none" strike="noStrike" kern="0" cap="none" spc="0" normalizeH="0" baseline="0" noProof="0" dirty="0">
              <a:ln>
                <a:noFill/>
              </a:ln>
              <a:solidFill>
                <a:srgbClr val="FFFFFF"/>
              </a:solidFill>
              <a:effectLst/>
              <a:uLnTx/>
              <a:uFillTx/>
              <a:latin typeface="Calibri"/>
              <a:ea typeface="+mn-ea"/>
              <a:cs typeface="+mn-cs"/>
            </a:endParaRPr>
          </a:p>
        </p:txBody>
      </p:sp>
      <p:sp>
        <p:nvSpPr>
          <p:cNvPr id="55" name="Rectangle 26">
            <a:extLst>
              <a:ext uri="{FF2B5EF4-FFF2-40B4-BE49-F238E27FC236}">
                <a16:creationId xmlns:a16="http://schemas.microsoft.com/office/drawing/2014/main" id="{F7F542A4-50DB-89CB-9E66-515D8D6612CA}"/>
              </a:ext>
            </a:extLst>
          </p:cNvPr>
          <p:cNvSpPr/>
          <p:nvPr/>
        </p:nvSpPr>
        <p:spPr>
          <a:xfrm>
            <a:off x="2174965" y="2471037"/>
            <a:ext cx="1179135" cy="761078"/>
          </a:xfrm>
          <a:prstGeom prst="rect">
            <a:avLst/>
          </a:prstGeom>
          <a:solidFill>
            <a:srgbClr val="AFEC78"/>
          </a:solidFill>
          <a:ln w="25400"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a:ea typeface="+mn-ea"/>
                <a:cs typeface="+mn-cs"/>
              </a:rPr>
              <a:t>Wet Milieubeheer: </a:t>
            </a:r>
          </a:p>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a:ea typeface="+mn-ea"/>
                <a:cs typeface="+mn-cs"/>
              </a:rPr>
              <a:t>LAVS uit Wm schrijven</a:t>
            </a:r>
            <a:endParaRPr kumimoji="0"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56" name="Rectangle 26">
            <a:extLst>
              <a:ext uri="{FF2B5EF4-FFF2-40B4-BE49-F238E27FC236}">
                <a16:creationId xmlns:a16="http://schemas.microsoft.com/office/drawing/2014/main" id="{7CD41566-ABBE-C436-51FF-63D63DE8D0AD}"/>
              </a:ext>
            </a:extLst>
          </p:cNvPr>
          <p:cNvSpPr/>
          <p:nvPr/>
        </p:nvSpPr>
        <p:spPr>
          <a:xfrm>
            <a:off x="2158993" y="1455250"/>
            <a:ext cx="3561163" cy="926943"/>
          </a:xfrm>
          <a:prstGeom prst="rect">
            <a:avLst/>
          </a:prstGeom>
          <a:solidFill>
            <a:srgbClr val="64B61A"/>
          </a:solidFill>
          <a:ln w="25400"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a:ea typeface="+mn-ea"/>
                <a:cs typeface="+mn-cs"/>
              </a:rPr>
              <a:t>Asbestwetgeving n.a.v. EU-richtlijn: </a:t>
            </a:r>
          </a:p>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a:ea typeface="+mn-ea"/>
                <a:cs typeface="+mn-cs"/>
              </a:rPr>
              <a:t>Arbowet, -besluit, -regeling, </a:t>
            </a:r>
            <a:br>
              <a:rPr kumimoji="0" lang="nl-NL" sz="1200" b="1" i="0" u="none" strike="noStrike" kern="0" cap="none" spc="0" normalizeH="0" baseline="0" noProof="0" dirty="0">
                <a:ln>
                  <a:noFill/>
                </a:ln>
                <a:solidFill>
                  <a:prstClr val="black"/>
                </a:solidFill>
                <a:effectLst/>
                <a:uLnTx/>
                <a:uFillTx/>
                <a:latin typeface="Calibri"/>
                <a:ea typeface="+mn-ea"/>
                <a:cs typeface="+mn-cs"/>
              </a:rPr>
            </a:br>
            <a:r>
              <a:rPr kumimoji="0" lang="nl-NL" sz="1200" b="1" i="0" u="none" strike="noStrike" kern="0" cap="none" spc="0" normalizeH="0" baseline="0" noProof="0" dirty="0">
                <a:ln>
                  <a:noFill/>
                </a:ln>
                <a:solidFill>
                  <a:prstClr val="black"/>
                </a:solidFill>
                <a:effectLst/>
                <a:uLnTx/>
                <a:uFillTx/>
                <a:latin typeface="Calibri"/>
                <a:ea typeface="+mn-ea"/>
                <a:cs typeface="+mn-cs"/>
              </a:rPr>
              <a:t>Bbl en Asbestverwijderingsbesluit</a:t>
            </a:r>
          </a:p>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a:ea typeface="+mn-ea"/>
                <a:cs typeface="+mn-cs"/>
              </a:rPr>
              <a:t>in Consultatie en naar Raad van State</a:t>
            </a:r>
            <a:endParaRPr kumimoji="0" sz="1200" b="1" i="0" u="none" strike="noStrike" kern="0" cap="none" spc="0" normalizeH="0" baseline="0" noProof="0" dirty="0">
              <a:ln>
                <a:noFill/>
              </a:ln>
              <a:solidFill>
                <a:prstClr val="black"/>
              </a:solidFill>
              <a:effectLst/>
              <a:uLnTx/>
              <a:uFillTx/>
              <a:latin typeface="Calibri"/>
              <a:ea typeface="+mn-ea"/>
              <a:cs typeface="+mn-cs"/>
            </a:endParaRPr>
          </a:p>
        </p:txBody>
      </p:sp>
      <p:pic>
        <p:nvPicPr>
          <p:cNvPr id="58" name="Afbeelding 57" descr="Overzicht proces en planning nieuwe asbestregelgeving ">
            <a:extLst>
              <a:ext uri="{FF2B5EF4-FFF2-40B4-BE49-F238E27FC236}">
                <a16:creationId xmlns:a16="http://schemas.microsoft.com/office/drawing/2014/main" id="{B8B620FD-601C-6E24-4AA9-903486FBB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1" y="79115"/>
            <a:ext cx="1618176" cy="544233"/>
          </a:xfrm>
          <a:prstGeom prst="rect">
            <a:avLst/>
          </a:prstGeom>
        </p:spPr>
      </p:pic>
      <p:sp>
        <p:nvSpPr>
          <p:cNvPr id="61" name="Rectangle 26">
            <a:extLst>
              <a:ext uri="{FF2B5EF4-FFF2-40B4-BE49-F238E27FC236}">
                <a16:creationId xmlns:a16="http://schemas.microsoft.com/office/drawing/2014/main" id="{4A796CE0-7874-5F8F-39BA-4AFC1EAC53BE}"/>
              </a:ext>
            </a:extLst>
          </p:cNvPr>
          <p:cNvSpPr/>
          <p:nvPr/>
        </p:nvSpPr>
        <p:spPr>
          <a:xfrm>
            <a:off x="3421917" y="2468574"/>
            <a:ext cx="2309398" cy="779654"/>
          </a:xfrm>
          <a:prstGeom prst="rect">
            <a:avLst/>
          </a:prstGeom>
          <a:solidFill>
            <a:srgbClr val="AFEC78"/>
          </a:solidFill>
          <a:ln w="25400"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a:ea typeface="+mn-ea"/>
                <a:cs typeface="+mn-cs"/>
              </a:rPr>
              <a:t>Wet Milieubeheer in consultatie</a:t>
            </a:r>
            <a:endParaRPr kumimoji="0"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62" name="Rectangle 26">
            <a:extLst>
              <a:ext uri="{FF2B5EF4-FFF2-40B4-BE49-F238E27FC236}">
                <a16:creationId xmlns:a16="http://schemas.microsoft.com/office/drawing/2014/main" id="{693C697D-833C-7AF2-C834-248E26FF9E30}"/>
              </a:ext>
            </a:extLst>
          </p:cNvPr>
          <p:cNvSpPr/>
          <p:nvPr/>
        </p:nvSpPr>
        <p:spPr>
          <a:xfrm>
            <a:off x="5804389" y="2466079"/>
            <a:ext cx="2460523" cy="779654"/>
          </a:xfrm>
          <a:prstGeom prst="rect">
            <a:avLst/>
          </a:prstGeom>
          <a:solidFill>
            <a:srgbClr val="AFEC78"/>
          </a:solidFill>
          <a:ln w="25400"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a:ea typeface="+mn-ea"/>
                <a:cs typeface="+mn-cs"/>
              </a:rPr>
              <a:t>Verwerking consultatie </a:t>
            </a:r>
          </a:p>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a:ea typeface="+mn-ea"/>
                <a:cs typeface="+mn-cs"/>
              </a:rPr>
              <a:t>Wet Milieubeheer</a:t>
            </a:r>
          </a:p>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a:ea typeface="+mn-ea"/>
                <a:cs typeface="+mn-cs"/>
              </a:rPr>
              <a:t>Ingang vooruitlopende regelgeving </a:t>
            </a:r>
            <a:endParaRPr kumimoji="0"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63" name="Rectangle 26">
            <a:extLst>
              <a:ext uri="{FF2B5EF4-FFF2-40B4-BE49-F238E27FC236}">
                <a16:creationId xmlns:a16="http://schemas.microsoft.com/office/drawing/2014/main" id="{9434022B-706A-53A3-5D28-BF878518AA1B}"/>
              </a:ext>
            </a:extLst>
          </p:cNvPr>
          <p:cNvSpPr/>
          <p:nvPr/>
        </p:nvSpPr>
        <p:spPr>
          <a:xfrm>
            <a:off x="8337986" y="2455963"/>
            <a:ext cx="2322611" cy="786497"/>
          </a:xfrm>
          <a:prstGeom prst="rect">
            <a:avLst/>
          </a:prstGeom>
          <a:solidFill>
            <a:srgbClr val="AFEC78"/>
          </a:solidFill>
          <a:ln w="25400"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a:ea typeface="+mn-ea"/>
                <a:cs typeface="+mn-cs"/>
              </a:rPr>
              <a:t>Behandeling in Kamer </a:t>
            </a:r>
            <a:br>
              <a:rPr kumimoji="0" lang="nl-NL" sz="1200" b="1" i="0" u="none" strike="noStrike" kern="0" cap="none" spc="0" normalizeH="0" baseline="0" noProof="0" dirty="0">
                <a:ln>
                  <a:noFill/>
                </a:ln>
                <a:solidFill>
                  <a:prstClr val="black"/>
                </a:solidFill>
                <a:effectLst/>
                <a:uLnTx/>
                <a:uFillTx/>
                <a:latin typeface="Calibri"/>
                <a:ea typeface="+mn-ea"/>
                <a:cs typeface="+mn-cs"/>
              </a:rPr>
            </a:br>
            <a:r>
              <a:rPr kumimoji="0" lang="nl-NL" sz="1200" b="1" i="0" u="none" strike="noStrike" kern="0" cap="none" spc="0" normalizeH="0" baseline="0" noProof="0" dirty="0">
                <a:ln>
                  <a:noFill/>
                </a:ln>
                <a:solidFill>
                  <a:prstClr val="black"/>
                </a:solidFill>
                <a:effectLst/>
                <a:uLnTx/>
                <a:uFillTx/>
                <a:latin typeface="Calibri"/>
                <a:ea typeface="+mn-ea"/>
                <a:cs typeface="+mn-cs"/>
              </a:rPr>
              <a:t>Raad van State</a:t>
            </a:r>
            <a:endParaRPr kumimoji="0"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65" name="Rectangle 26">
            <a:extLst>
              <a:ext uri="{FF2B5EF4-FFF2-40B4-BE49-F238E27FC236}">
                <a16:creationId xmlns:a16="http://schemas.microsoft.com/office/drawing/2014/main" id="{605B6D3C-6561-DA3B-BBEB-A9F2674CEB85}"/>
              </a:ext>
            </a:extLst>
          </p:cNvPr>
          <p:cNvSpPr/>
          <p:nvPr/>
        </p:nvSpPr>
        <p:spPr>
          <a:xfrm>
            <a:off x="10733670" y="2466079"/>
            <a:ext cx="1414911" cy="776381"/>
          </a:xfrm>
          <a:prstGeom prst="rect">
            <a:avLst/>
          </a:prstGeom>
          <a:solidFill>
            <a:srgbClr val="AFEC78"/>
          </a:solidFill>
          <a:ln w="25400"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a:ea typeface="+mn-ea"/>
                <a:cs typeface="+mn-cs"/>
              </a:rPr>
              <a:t>Inwerkingtreding</a:t>
            </a:r>
            <a:endParaRPr kumimoji="0"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66" name="Rectangle 26">
            <a:extLst>
              <a:ext uri="{FF2B5EF4-FFF2-40B4-BE49-F238E27FC236}">
                <a16:creationId xmlns:a16="http://schemas.microsoft.com/office/drawing/2014/main" id="{B112D396-5F8B-1BAD-904B-1F8EF8F8D716}"/>
              </a:ext>
            </a:extLst>
          </p:cNvPr>
          <p:cNvSpPr/>
          <p:nvPr/>
        </p:nvSpPr>
        <p:spPr>
          <a:xfrm>
            <a:off x="5796202" y="1471550"/>
            <a:ext cx="6369530" cy="395583"/>
          </a:xfrm>
          <a:prstGeom prst="rect">
            <a:avLst/>
          </a:prstGeom>
          <a:solidFill>
            <a:srgbClr val="64B61A"/>
          </a:solidFill>
          <a:ln w="25400"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a:ea typeface="+mn-ea"/>
                <a:cs typeface="+mn-cs"/>
              </a:rPr>
              <a:t>Inwerkingtreding  </a:t>
            </a:r>
          </a:p>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a:ea typeface="+mn-ea"/>
                <a:cs typeface="+mn-cs"/>
              </a:rPr>
              <a:t>Asbestwetgeving n.a.v. EU-richtlijn</a:t>
            </a:r>
          </a:p>
        </p:txBody>
      </p:sp>
      <p:sp>
        <p:nvSpPr>
          <p:cNvPr id="68" name="Rectangle 26">
            <a:extLst>
              <a:ext uri="{FF2B5EF4-FFF2-40B4-BE49-F238E27FC236}">
                <a16:creationId xmlns:a16="http://schemas.microsoft.com/office/drawing/2014/main" id="{C6152D72-6B30-55AD-9234-4C39F23A7F22}"/>
              </a:ext>
            </a:extLst>
          </p:cNvPr>
          <p:cNvSpPr/>
          <p:nvPr/>
        </p:nvSpPr>
        <p:spPr>
          <a:xfrm>
            <a:off x="2150623" y="3316128"/>
            <a:ext cx="3580691" cy="778312"/>
          </a:xfrm>
          <a:prstGeom prst="rect">
            <a:avLst/>
          </a:prstGeom>
          <a:solidFill>
            <a:srgbClr val="EF9943"/>
          </a:solidFill>
          <a:ln w="25400"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a:ea typeface="+mn-ea"/>
                <a:cs typeface="+mn-cs"/>
              </a:rPr>
              <a:t>Voorbereiding inbrengen </a:t>
            </a:r>
            <a:br>
              <a:rPr kumimoji="0" lang="nl-NL" sz="1200" b="1" i="0" u="none" strike="noStrike" kern="0" cap="none" spc="0" normalizeH="0" baseline="0" noProof="0" dirty="0">
                <a:ln>
                  <a:noFill/>
                </a:ln>
                <a:solidFill>
                  <a:prstClr val="black"/>
                </a:solidFill>
                <a:effectLst/>
                <a:uLnTx/>
                <a:uFillTx/>
                <a:latin typeface="Calibri"/>
                <a:ea typeface="+mn-ea"/>
                <a:cs typeface="+mn-cs"/>
              </a:rPr>
            </a:br>
            <a:r>
              <a:rPr kumimoji="0" lang="nl-NL" sz="1200" b="1" i="0" u="none" strike="noStrike" kern="0" cap="none" spc="0" normalizeH="0" baseline="0" noProof="0" dirty="0">
                <a:ln>
                  <a:noFill/>
                </a:ln>
                <a:solidFill>
                  <a:prstClr val="black"/>
                </a:solidFill>
                <a:effectLst/>
                <a:uLnTx/>
                <a:uFillTx/>
                <a:latin typeface="Calibri"/>
                <a:ea typeface="+mn-ea"/>
                <a:cs typeface="+mn-cs"/>
              </a:rPr>
              <a:t>meld- en informatieplicht in het DSO</a:t>
            </a:r>
            <a:endParaRPr kumimoji="0"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69" name="Rectangle 26">
            <a:extLst>
              <a:ext uri="{FF2B5EF4-FFF2-40B4-BE49-F238E27FC236}">
                <a16:creationId xmlns:a16="http://schemas.microsoft.com/office/drawing/2014/main" id="{E27AB53A-0C0C-E279-3F2C-E81155FB1450}"/>
              </a:ext>
            </a:extLst>
          </p:cNvPr>
          <p:cNvSpPr/>
          <p:nvPr/>
        </p:nvSpPr>
        <p:spPr>
          <a:xfrm>
            <a:off x="5811496" y="4168589"/>
            <a:ext cx="2453416" cy="1199852"/>
          </a:xfrm>
          <a:prstGeom prst="rect">
            <a:avLst/>
          </a:prstGeom>
          <a:solidFill>
            <a:srgbClr val="7EABD8"/>
          </a:solidFill>
          <a:ln w="25400"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a:ea typeface="+mn-ea"/>
                <a:cs typeface="+mn-cs"/>
              </a:rPr>
              <a:t>In de overgangsperiode is LAVS alleen beschikbaar voor het afronden van lopende meldingen  o.b.v. oude wetgeving</a:t>
            </a:r>
            <a:endParaRPr kumimoji="0"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70" name="Rectangle 26">
            <a:extLst>
              <a:ext uri="{FF2B5EF4-FFF2-40B4-BE49-F238E27FC236}">
                <a16:creationId xmlns:a16="http://schemas.microsoft.com/office/drawing/2014/main" id="{0DB09C24-3C85-3E4D-0E5F-FBFCA8A989C1}"/>
              </a:ext>
            </a:extLst>
          </p:cNvPr>
          <p:cNvSpPr/>
          <p:nvPr/>
        </p:nvSpPr>
        <p:spPr>
          <a:xfrm>
            <a:off x="2150624" y="4178453"/>
            <a:ext cx="3596166" cy="1181145"/>
          </a:xfrm>
          <a:prstGeom prst="rect">
            <a:avLst/>
          </a:prstGeom>
          <a:solidFill>
            <a:srgbClr val="7EABD8"/>
          </a:solidFill>
          <a:ln w="25400" cap="flat" cmpd="sng" algn="ctr">
            <a:solidFill>
              <a:schemeClr val="bg1"/>
            </a:solidFill>
            <a:prstDash val="solid"/>
          </a:ln>
          <a:effectLst>
            <a:outerShdw blurRad="40000" dist="23000" dir="5400000" rotWithShape="0">
              <a:srgbClr val="000000">
                <a:alpha val="35000"/>
              </a:srgbClr>
            </a:outerShdw>
          </a:effectLst>
        </p:spPr>
        <p:txBody>
          <a:bodyPr rtlCol="0" anchor="t"/>
          <a:lstStyle/>
          <a:p>
            <a:pPr marL="0" marR="0" lvl="0" indent="0" algn="ctr" defTabSz="457192" rtl="0" eaLnBrk="1" fontAlgn="auto" latinLnBrk="0" hangingPunct="1">
              <a:lnSpc>
                <a:spcPct val="100000"/>
              </a:lnSpc>
              <a:spcBef>
                <a:spcPts val="0"/>
              </a:spcBef>
              <a:spcAft>
                <a:spcPts val="0"/>
              </a:spcAft>
              <a:buClrTx/>
              <a:buSzTx/>
              <a:buFontTx/>
              <a:buNone/>
              <a:tabLst/>
              <a:defRPr/>
            </a:pPr>
            <a:endParaRPr kumimoji="0" lang="nl-NL" sz="1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a:ea typeface="+mn-ea"/>
                <a:cs typeface="+mn-cs"/>
              </a:rPr>
              <a:t>LAVS is volledig operationeel</a:t>
            </a:r>
          </a:p>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a:ea typeface="+mn-ea"/>
                <a:cs typeface="+mn-cs"/>
              </a:rPr>
              <a:t>Voorbereiding doelgroepen op uitfasering LAVS</a:t>
            </a:r>
          </a:p>
        </p:txBody>
      </p:sp>
      <p:sp>
        <p:nvSpPr>
          <p:cNvPr id="71" name="Rectangle 26">
            <a:extLst>
              <a:ext uri="{FF2B5EF4-FFF2-40B4-BE49-F238E27FC236}">
                <a16:creationId xmlns:a16="http://schemas.microsoft.com/office/drawing/2014/main" id="{DF811EB8-E845-5947-5043-851561802938}"/>
              </a:ext>
            </a:extLst>
          </p:cNvPr>
          <p:cNvSpPr/>
          <p:nvPr/>
        </p:nvSpPr>
        <p:spPr>
          <a:xfrm>
            <a:off x="3354101" y="5443611"/>
            <a:ext cx="1120398" cy="685718"/>
          </a:xfrm>
          <a:prstGeom prst="rect">
            <a:avLst/>
          </a:prstGeom>
          <a:solidFill>
            <a:srgbClr val="A9CDDB"/>
          </a:solidFill>
          <a:ln w="25400"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a:ea typeface="+mn-ea"/>
                <a:cs typeface="+mn-cs"/>
              </a:rPr>
              <a:t>Voorbereiding</a:t>
            </a:r>
          </a:p>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a:ea typeface="+mn-ea"/>
                <a:cs typeface="+mn-cs"/>
              </a:rPr>
              <a:t>data-export</a:t>
            </a:r>
          </a:p>
        </p:txBody>
      </p:sp>
      <p:sp>
        <p:nvSpPr>
          <p:cNvPr id="72" name="Rectangle 26">
            <a:extLst>
              <a:ext uri="{FF2B5EF4-FFF2-40B4-BE49-F238E27FC236}">
                <a16:creationId xmlns:a16="http://schemas.microsoft.com/office/drawing/2014/main" id="{B63779AB-00FB-93B8-F7FA-890D1A60CC23}"/>
              </a:ext>
            </a:extLst>
          </p:cNvPr>
          <p:cNvSpPr/>
          <p:nvPr/>
        </p:nvSpPr>
        <p:spPr>
          <a:xfrm>
            <a:off x="4552180" y="6209246"/>
            <a:ext cx="3728027" cy="555919"/>
          </a:xfrm>
          <a:prstGeom prst="rect">
            <a:avLst/>
          </a:prstGeom>
          <a:solidFill>
            <a:schemeClr val="accent4">
              <a:lumMod val="20000"/>
              <a:lumOff val="80000"/>
            </a:schemeClr>
          </a:solidFill>
          <a:ln w="25400"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a:ea typeface="+mn-ea"/>
                <a:cs typeface="+mn-cs"/>
              </a:rPr>
              <a:t>Verkenning archivering LAVS</a:t>
            </a:r>
            <a:endParaRPr kumimoji="0"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6" name="Rectangle 26">
            <a:extLst>
              <a:ext uri="{FF2B5EF4-FFF2-40B4-BE49-F238E27FC236}">
                <a16:creationId xmlns:a16="http://schemas.microsoft.com/office/drawing/2014/main" id="{B603EFDE-388F-4378-E397-90ABD2AFF93C}"/>
              </a:ext>
            </a:extLst>
          </p:cNvPr>
          <p:cNvSpPr/>
          <p:nvPr/>
        </p:nvSpPr>
        <p:spPr>
          <a:xfrm>
            <a:off x="8337986" y="4194178"/>
            <a:ext cx="2330980" cy="1165420"/>
          </a:xfrm>
          <a:prstGeom prst="rect">
            <a:avLst/>
          </a:prstGeom>
          <a:solidFill>
            <a:srgbClr val="7EABD8"/>
          </a:solidFill>
          <a:ln w="25400"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457192" rtl="0" eaLnBrk="1" fontAlgn="auto" latinLnBrk="0" hangingPunct="1">
              <a:lnSpc>
                <a:spcPct val="100000"/>
              </a:lnSpc>
              <a:spcBef>
                <a:spcPts val="0"/>
              </a:spcBef>
              <a:spcAft>
                <a:spcPts val="0"/>
              </a:spcAft>
              <a:buClrTx/>
              <a:buSzTx/>
              <a:buFontTx/>
              <a:buNone/>
              <a:tabLst/>
              <a:defRPr/>
            </a:pPr>
            <a:endParaRPr kumimoji="0" lang="nl-NL" sz="1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a:ea typeface="+mn-ea"/>
                <a:cs typeface="+mn-cs"/>
              </a:rPr>
              <a:t>LAVS is beperkt beschikbaar voor het administratief </a:t>
            </a:r>
          </a:p>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a:ea typeface="+mn-ea"/>
                <a:cs typeface="+mn-cs"/>
              </a:rPr>
              <a:t>afronden van projecten</a:t>
            </a:r>
          </a:p>
          <a:p>
            <a:pPr marL="0" marR="0" lvl="0" indent="0" algn="ctr" defTabSz="457192" rtl="0" eaLnBrk="1" fontAlgn="auto" latinLnBrk="0" hangingPunct="1">
              <a:lnSpc>
                <a:spcPct val="100000"/>
              </a:lnSpc>
              <a:spcBef>
                <a:spcPts val="0"/>
              </a:spcBef>
              <a:spcAft>
                <a:spcPts val="0"/>
              </a:spcAft>
              <a:buClrTx/>
              <a:buSzTx/>
              <a:buFontTx/>
              <a:buNone/>
              <a:tabLst/>
              <a:defRPr/>
            </a:pPr>
            <a:endParaRPr kumimoji="0" lang="nl-NL" sz="1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457192" rtl="0" eaLnBrk="1" fontAlgn="auto" latinLnBrk="0" hangingPunct="1">
              <a:lnSpc>
                <a:spcPct val="100000"/>
              </a:lnSpc>
              <a:spcBef>
                <a:spcPts val="0"/>
              </a:spcBef>
              <a:spcAft>
                <a:spcPts val="0"/>
              </a:spcAft>
              <a:buClrTx/>
              <a:buSzTx/>
              <a:buFontTx/>
              <a:buNone/>
              <a:tabLst/>
              <a:defRPr/>
            </a:pPr>
            <a:endParaRPr kumimoji="0"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Rectangle 26">
            <a:extLst>
              <a:ext uri="{FF2B5EF4-FFF2-40B4-BE49-F238E27FC236}">
                <a16:creationId xmlns:a16="http://schemas.microsoft.com/office/drawing/2014/main" id="{0185BF8C-3E6C-E07C-73F3-72E2ECCAB113}"/>
              </a:ext>
            </a:extLst>
          </p:cNvPr>
          <p:cNvSpPr/>
          <p:nvPr/>
        </p:nvSpPr>
        <p:spPr>
          <a:xfrm>
            <a:off x="8339012" y="6209246"/>
            <a:ext cx="1160279" cy="555919"/>
          </a:xfrm>
          <a:prstGeom prst="rect">
            <a:avLst/>
          </a:prstGeom>
          <a:solidFill>
            <a:srgbClr val="CAEEFB"/>
          </a:solidFill>
          <a:ln w="25400"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a:ea typeface="+mn-ea"/>
                <a:cs typeface="+mn-cs"/>
              </a:rPr>
              <a:t>Archivering LAVS</a:t>
            </a:r>
            <a:endParaRPr kumimoji="0"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1" name="Rectangle 26">
            <a:extLst>
              <a:ext uri="{FF2B5EF4-FFF2-40B4-BE49-F238E27FC236}">
                <a16:creationId xmlns:a16="http://schemas.microsoft.com/office/drawing/2014/main" id="{ECC2C82F-898F-6D1B-42FA-1020E30ADB55}"/>
              </a:ext>
            </a:extLst>
          </p:cNvPr>
          <p:cNvSpPr/>
          <p:nvPr/>
        </p:nvSpPr>
        <p:spPr>
          <a:xfrm>
            <a:off x="5796201" y="3323757"/>
            <a:ext cx="6369529" cy="778312"/>
          </a:xfrm>
          <a:prstGeom prst="rect">
            <a:avLst/>
          </a:prstGeom>
          <a:solidFill>
            <a:srgbClr val="EF9943"/>
          </a:solidFill>
          <a:ln w="25400"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a:ea typeface="+mn-ea"/>
                <a:cs typeface="+mn-cs"/>
              </a:rPr>
              <a:t>Nieuwe asbestmeldingen in het DSO</a:t>
            </a:r>
            <a:endParaRPr kumimoji="0"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5" name="Rectangle 26">
            <a:extLst>
              <a:ext uri="{FF2B5EF4-FFF2-40B4-BE49-F238E27FC236}">
                <a16:creationId xmlns:a16="http://schemas.microsoft.com/office/drawing/2014/main" id="{C0258E2D-B2B8-4E4F-10AA-88DBCAD1FE91}"/>
              </a:ext>
            </a:extLst>
          </p:cNvPr>
          <p:cNvSpPr/>
          <p:nvPr/>
        </p:nvSpPr>
        <p:spPr>
          <a:xfrm>
            <a:off x="5804389" y="1920433"/>
            <a:ext cx="2428105" cy="461761"/>
          </a:xfrm>
          <a:prstGeom prst="rect">
            <a:avLst/>
          </a:prstGeom>
          <a:solidFill>
            <a:srgbClr val="64B61A"/>
          </a:solidFill>
          <a:ln w="25400"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a:ea typeface="+mn-ea"/>
                <a:cs typeface="+mn-cs"/>
              </a:rPr>
              <a:t>Overgangsperiode asbest-meldingen o.b.v. oude wetgeving</a:t>
            </a:r>
          </a:p>
        </p:txBody>
      </p:sp>
      <p:sp>
        <p:nvSpPr>
          <p:cNvPr id="12" name="Rectangle 8">
            <a:extLst>
              <a:ext uri="{FF2B5EF4-FFF2-40B4-BE49-F238E27FC236}">
                <a16:creationId xmlns:a16="http://schemas.microsoft.com/office/drawing/2014/main" id="{DD791B06-FA0C-9A38-8D93-0704CBC895BE}"/>
              </a:ext>
            </a:extLst>
          </p:cNvPr>
          <p:cNvSpPr/>
          <p:nvPr/>
        </p:nvSpPr>
        <p:spPr>
          <a:xfrm>
            <a:off x="2158993" y="652236"/>
            <a:ext cx="3561163" cy="295152"/>
          </a:xfrm>
          <a:prstGeom prst="rect">
            <a:avLst/>
          </a:prstGeom>
          <a:solidFill>
            <a:srgbClr val="1C5E3E"/>
          </a:solidFill>
          <a:ln w="25400"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srgbClr val="FFFFFF"/>
                </a:solidFill>
                <a:effectLst/>
                <a:uLnTx/>
                <a:uFillTx/>
                <a:latin typeface="Calibri"/>
                <a:ea typeface="+mn-ea"/>
                <a:cs typeface="+mn-cs"/>
              </a:rPr>
              <a:t>2026 </a:t>
            </a:r>
            <a:endParaRPr kumimoji="0" sz="1200" b="1" i="0" u="none" strike="noStrike" kern="0" cap="none" spc="0" normalizeH="0" baseline="0" noProof="0" dirty="0">
              <a:ln>
                <a:noFill/>
              </a:ln>
              <a:solidFill>
                <a:srgbClr val="FFFFFF"/>
              </a:solidFill>
              <a:effectLst/>
              <a:uLnTx/>
              <a:uFillTx/>
              <a:latin typeface="Calibri"/>
              <a:ea typeface="+mn-ea"/>
              <a:cs typeface="+mn-cs"/>
            </a:endParaRPr>
          </a:p>
        </p:txBody>
      </p:sp>
      <p:sp>
        <p:nvSpPr>
          <p:cNvPr id="28" name="Rectangle 8">
            <a:extLst>
              <a:ext uri="{FF2B5EF4-FFF2-40B4-BE49-F238E27FC236}">
                <a16:creationId xmlns:a16="http://schemas.microsoft.com/office/drawing/2014/main" id="{CB9BEFB5-B7AE-570A-A383-5C4486F55050}"/>
              </a:ext>
            </a:extLst>
          </p:cNvPr>
          <p:cNvSpPr/>
          <p:nvPr/>
        </p:nvSpPr>
        <p:spPr>
          <a:xfrm>
            <a:off x="5804389" y="657244"/>
            <a:ext cx="4821291" cy="295152"/>
          </a:xfrm>
          <a:prstGeom prst="rect">
            <a:avLst/>
          </a:prstGeom>
          <a:solidFill>
            <a:srgbClr val="1C5E3E"/>
          </a:solidFill>
          <a:ln w="25400"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srgbClr val="FFFFFF"/>
                </a:solidFill>
                <a:effectLst/>
                <a:uLnTx/>
                <a:uFillTx/>
                <a:latin typeface="Calibri"/>
                <a:ea typeface="+mn-ea"/>
                <a:cs typeface="+mn-cs"/>
              </a:rPr>
              <a:t>2027 </a:t>
            </a:r>
            <a:endParaRPr kumimoji="0" sz="1200" b="1" i="0" u="none" strike="noStrike" kern="0" cap="none" spc="0" normalizeH="0" baseline="0" noProof="0" dirty="0">
              <a:ln>
                <a:noFill/>
              </a:ln>
              <a:solidFill>
                <a:srgbClr val="FFFFFF"/>
              </a:solidFill>
              <a:effectLst/>
              <a:uLnTx/>
              <a:uFillTx/>
              <a:latin typeface="Calibri"/>
              <a:ea typeface="+mn-ea"/>
              <a:cs typeface="+mn-cs"/>
            </a:endParaRPr>
          </a:p>
        </p:txBody>
      </p:sp>
      <p:sp>
        <p:nvSpPr>
          <p:cNvPr id="29" name="Rectangle 8">
            <a:extLst>
              <a:ext uri="{FF2B5EF4-FFF2-40B4-BE49-F238E27FC236}">
                <a16:creationId xmlns:a16="http://schemas.microsoft.com/office/drawing/2014/main" id="{716145A3-D485-F33E-BA1F-BF9880CACE9F}"/>
              </a:ext>
            </a:extLst>
          </p:cNvPr>
          <p:cNvSpPr/>
          <p:nvPr/>
        </p:nvSpPr>
        <p:spPr>
          <a:xfrm>
            <a:off x="5804390" y="1005696"/>
            <a:ext cx="1179135" cy="400761"/>
          </a:xfrm>
          <a:prstGeom prst="rect">
            <a:avLst/>
          </a:prstGeom>
          <a:solidFill>
            <a:srgbClr val="1C5E3E"/>
          </a:solidFill>
          <a:ln w="25400"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457192" rtl="0" eaLnBrk="1" fontAlgn="auto" latinLnBrk="0" hangingPunct="1">
              <a:lnSpc>
                <a:spcPct val="100000"/>
              </a:lnSpc>
              <a:spcBef>
                <a:spcPts val="0"/>
              </a:spcBef>
              <a:spcAft>
                <a:spcPts val="0"/>
              </a:spcAft>
              <a:buClrTx/>
              <a:buSzTx/>
              <a:buFontTx/>
              <a:buNone/>
              <a:tabLst/>
              <a:defRPr sz="900">
                <a:solidFill>
                  <a:srgbClr val="FFFFFF"/>
                </a:solidFill>
              </a:defRPr>
            </a:pPr>
            <a:r>
              <a:rPr kumimoji="0" lang="nl-NL" sz="1200" b="1" i="0" u="none" strike="noStrike" kern="0" cap="none" spc="0" normalizeH="0" baseline="0" noProof="0" dirty="0">
                <a:ln>
                  <a:noFill/>
                </a:ln>
                <a:solidFill>
                  <a:srgbClr val="FFFFFF"/>
                </a:solidFill>
                <a:effectLst/>
                <a:uLnTx/>
                <a:uFillTx/>
                <a:latin typeface="Calibri"/>
                <a:ea typeface="+mn-ea"/>
                <a:cs typeface="+mn-cs"/>
              </a:rPr>
              <a:t>Q1 2027</a:t>
            </a:r>
            <a:endParaRPr kumimoji="0" sz="1200" b="1" i="0" u="none" strike="noStrike" kern="0" cap="none" spc="0" normalizeH="0" baseline="0" noProof="0" dirty="0">
              <a:ln>
                <a:noFill/>
              </a:ln>
              <a:solidFill>
                <a:srgbClr val="FFFFFF"/>
              </a:solidFill>
              <a:effectLst/>
              <a:uLnTx/>
              <a:uFillTx/>
              <a:latin typeface="Calibri"/>
              <a:ea typeface="+mn-ea"/>
              <a:cs typeface="+mn-cs"/>
            </a:endParaRPr>
          </a:p>
        </p:txBody>
      </p:sp>
      <p:sp>
        <p:nvSpPr>
          <p:cNvPr id="44" name="Rectangle 8">
            <a:extLst>
              <a:ext uri="{FF2B5EF4-FFF2-40B4-BE49-F238E27FC236}">
                <a16:creationId xmlns:a16="http://schemas.microsoft.com/office/drawing/2014/main" id="{F1CC0D42-AD74-A488-2AA6-05FD3693DBD4}"/>
              </a:ext>
            </a:extLst>
          </p:cNvPr>
          <p:cNvSpPr/>
          <p:nvPr/>
        </p:nvSpPr>
        <p:spPr>
          <a:xfrm>
            <a:off x="7018442" y="1006732"/>
            <a:ext cx="1179135" cy="400761"/>
          </a:xfrm>
          <a:prstGeom prst="rect">
            <a:avLst/>
          </a:prstGeom>
          <a:solidFill>
            <a:srgbClr val="1C5E3E"/>
          </a:solidFill>
          <a:ln w="25400"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457192" rtl="0" eaLnBrk="1" fontAlgn="auto" latinLnBrk="0" hangingPunct="1">
              <a:lnSpc>
                <a:spcPct val="100000"/>
              </a:lnSpc>
              <a:spcBef>
                <a:spcPts val="0"/>
              </a:spcBef>
              <a:spcAft>
                <a:spcPts val="0"/>
              </a:spcAft>
              <a:buClrTx/>
              <a:buSzTx/>
              <a:buFontTx/>
              <a:buNone/>
              <a:tabLst/>
              <a:defRPr sz="900">
                <a:solidFill>
                  <a:srgbClr val="FFFFFF"/>
                </a:solidFill>
              </a:defRPr>
            </a:pPr>
            <a:r>
              <a:rPr kumimoji="0" lang="nl-NL" sz="1200" b="1" i="0" u="none" strike="noStrike" kern="0" cap="none" spc="0" normalizeH="0" baseline="0" noProof="0" dirty="0">
                <a:ln>
                  <a:noFill/>
                </a:ln>
                <a:solidFill>
                  <a:srgbClr val="FFFFFF"/>
                </a:solidFill>
                <a:effectLst/>
                <a:uLnTx/>
                <a:uFillTx/>
                <a:latin typeface="Calibri"/>
                <a:ea typeface="+mn-ea"/>
                <a:cs typeface="+mn-cs"/>
              </a:rPr>
              <a:t>Q2 2027</a:t>
            </a:r>
            <a:endParaRPr kumimoji="0" sz="1200" b="1" i="0" u="none" strike="noStrike" kern="0" cap="none" spc="0" normalizeH="0" baseline="0" noProof="0" dirty="0">
              <a:ln>
                <a:noFill/>
              </a:ln>
              <a:solidFill>
                <a:srgbClr val="FFFFFF"/>
              </a:solidFill>
              <a:effectLst/>
              <a:uLnTx/>
              <a:uFillTx/>
              <a:latin typeface="Calibri"/>
              <a:ea typeface="+mn-ea"/>
              <a:cs typeface="+mn-cs"/>
            </a:endParaRPr>
          </a:p>
        </p:txBody>
      </p:sp>
      <p:sp>
        <p:nvSpPr>
          <p:cNvPr id="45" name="Rectangle 8">
            <a:extLst>
              <a:ext uri="{FF2B5EF4-FFF2-40B4-BE49-F238E27FC236}">
                <a16:creationId xmlns:a16="http://schemas.microsoft.com/office/drawing/2014/main" id="{D562B073-BA51-AB5F-D469-AAECE7833A05}"/>
              </a:ext>
            </a:extLst>
          </p:cNvPr>
          <p:cNvSpPr/>
          <p:nvPr/>
        </p:nvSpPr>
        <p:spPr>
          <a:xfrm>
            <a:off x="8232494" y="998651"/>
            <a:ext cx="1179135" cy="400761"/>
          </a:xfrm>
          <a:prstGeom prst="rect">
            <a:avLst/>
          </a:prstGeom>
          <a:solidFill>
            <a:srgbClr val="1C5E3E"/>
          </a:solidFill>
          <a:ln w="25400"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457192" rtl="0" eaLnBrk="1" fontAlgn="auto" latinLnBrk="0" hangingPunct="1">
              <a:lnSpc>
                <a:spcPct val="100000"/>
              </a:lnSpc>
              <a:spcBef>
                <a:spcPts val="0"/>
              </a:spcBef>
              <a:spcAft>
                <a:spcPts val="0"/>
              </a:spcAft>
              <a:buClrTx/>
              <a:buSzTx/>
              <a:buFontTx/>
              <a:buNone/>
              <a:tabLst/>
              <a:defRPr sz="900">
                <a:solidFill>
                  <a:srgbClr val="FFFFFF"/>
                </a:solidFill>
              </a:defRPr>
            </a:pPr>
            <a:r>
              <a:rPr kumimoji="0" lang="nl-NL" sz="1200" b="1" i="0" u="none" strike="noStrike" kern="0" cap="none" spc="0" normalizeH="0" baseline="0" noProof="0" dirty="0">
                <a:ln>
                  <a:noFill/>
                </a:ln>
                <a:solidFill>
                  <a:srgbClr val="FFFFFF"/>
                </a:solidFill>
                <a:effectLst/>
                <a:uLnTx/>
                <a:uFillTx/>
                <a:latin typeface="Calibri"/>
                <a:ea typeface="+mn-ea"/>
                <a:cs typeface="+mn-cs"/>
              </a:rPr>
              <a:t>Q3 2027</a:t>
            </a:r>
            <a:endParaRPr kumimoji="0" sz="1200" b="1" i="0" u="none" strike="noStrike" kern="0" cap="none" spc="0" normalizeH="0" baseline="0" noProof="0" dirty="0">
              <a:ln>
                <a:noFill/>
              </a:ln>
              <a:solidFill>
                <a:srgbClr val="FFFFFF"/>
              </a:solidFill>
              <a:effectLst/>
              <a:uLnTx/>
              <a:uFillTx/>
              <a:latin typeface="Calibri"/>
              <a:ea typeface="+mn-ea"/>
              <a:cs typeface="+mn-cs"/>
            </a:endParaRPr>
          </a:p>
        </p:txBody>
      </p:sp>
      <p:sp>
        <p:nvSpPr>
          <p:cNvPr id="47" name="Rectangle 8">
            <a:extLst>
              <a:ext uri="{FF2B5EF4-FFF2-40B4-BE49-F238E27FC236}">
                <a16:creationId xmlns:a16="http://schemas.microsoft.com/office/drawing/2014/main" id="{FAD8E23A-7772-0898-43CA-C94649A8291E}"/>
              </a:ext>
            </a:extLst>
          </p:cNvPr>
          <p:cNvSpPr/>
          <p:nvPr/>
        </p:nvSpPr>
        <p:spPr>
          <a:xfrm>
            <a:off x="9446546" y="995712"/>
            <a:ext cx="1179135" cy="400761"/>
          </a:xfrm>
          <a:prstGeom prst="rect">
            <a:avLst/>
          </a:prstGeom>
          <a:solidFill>
            <a:srgbClr val="1C5E3E"/>
          </a:solidFill>
          <a:ln w="25400"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457192" rtl="0" eaLnBrk="1" fontAlgn="auto" latinLnBrk="0" hangingPunct="1">
              <a:lnSpc>
                <a:spcPct val="100000"/>
              </a:lnSpc>
              <a:spcBef>
                <a:spcPts val="0"/>
              </a:spcBef>
              <a:spcAft>
                <a:spcPts val="0"/>
              </a:spcAft>
              <a:buClrTx/>
              <a:buSzTx/>
              <a:buFontTx/>
              <a:buNone/>
              <a:tabLst/>
              <a:defRPr sz="900">
                <a:solidFill>
                  <a:srgbClr val="FFFFFF"/>
                </a:solidFill>
              </a:defRPr>
            </a:pPr>
            <a:r>
              <a:rPr kumimoji="0" lang="nl-NL" sz="1200" b="1" i="0" u="none" strike="noStrike" kern="0" cap="none" spc="0" normalizeH="0" baseline="0" noProof="0" dirty="0">
                <a:ln>
                  <a:noFill/>
                </a:ln>
                <a:solidFill>
                  <a:srgbClr val="FFFFFF"/>
                </a:solidFill>
                <a:effectLst/>
                <a:uLnTx/>
                <a:uFillTx/>
                <a:latin typeface="Calibri"/>
                <a:ea typeface="+mn-ea"/>
                <a:cs typeface="+mn-cs"/>
              </a:rPr>
              <a:t>Q4 2027</a:t>
            </a:r>
            <a:endParaRPr kumimoji="0" sz="1200" b="1" i="0" u="none" strike="noStrike" kern="0" cap="none" spc="0" normalizeH="0" baseline="0" noProof="0" dirty="0">
              <a:ln>
                <a:noFill/>
              </a:ln>
              <a:solidFill>
                <a:srgbClr val="FFFFFF"/>
              </a:solidFill>
              <a:effectLst/>
              <a:uLnTx/>
              <a:uFillTx/>
              <a:latin typeface="Calibri"/>
              <a:ea typeface="+mn-ea"/>
              <a:cs typeface="+mn-cs"/>
            </a:endParaRPr>
          </a:p>
        </p:txBody>
      </p:sp>
      <p:sp>
        <p:nvSpPr>
          <p:cNvPr id="48" name="Rectangle 26">
            <a:extLst>
              <a:ext uri="{FF2B5EF4-FFF2-40B4-BE49-F238E27FC236}">
                <a16:creationId xmlns:a16="http://schemas.microsoft.com/office/drawing/2014/main" id="{9AF829E4-0C83-6166-977B-8321A6B5D6F1}"/>
              </a:ext>
            </a:extLst>
          </p:cNvPr>
          <p:cNvSpPr/>
          <p:nvPr/>
        </p:nvSpPr>
        <p:spPr>
          <a:xfrm>
            <a:off x="8337986" y="5443611"/>
            <a:ext cx="1167976" cy="676075"/>
          </a:xfrm>
          <a:prstGeom prst="rect">
            <a:avLst/>
          </a:prstGeom>
          <a:solidFill>
            <a:srgbClr val="A9CDDB"/>
          </a:solidFill>
          <a:ln w="25400"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a:ea typeface="+mn-ea"/>
                <a:cs typeface="+mn-cs"/>
              </a:rPr>
              <a:t>Nazorg </a:t>
            </a:r>
          </a:p>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a:ea typeface="+mn-ea"/>
                <a:cs typeface="+mn-cs"/>
              </a:rPr>
              <a:t>data-export</a:t>
            </a:r>
            <a:endParaRPr kumimoji="0"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0" name="Rectangle 26">
            <a:extLst>
              <a:ext uri="{FF2B5EF4-FFF2-40B4-BE49-F238E27FC236}">
                <a16:creationId xmlns:a16="http://schemas.microsoft.com/office/drawing/2014/main" id="{ECC3E0F3-F8A2-15F2-5E68-E632FECE2646}"/>
              </a:ext>
            </a:extLst>
          </p:cNvPr>
          <p:cNvSpPr/>
          <p:nvPr/>
        </p:nvSpPr>
        <p:spPr>
          <a:xfrm>
            <a:off x="10742039" y="4194178"/>
            <a:ext cx="1423691" cy="1165420"/>
          </a:xfrm>
          <a:prstGeom prst="rect">
            <a:avLst/>
          </a:prstGeom>
          <a:solidFill>
            <a:srgbClr val="7EABD8"/>
          </a:solidFill>
          <a:ln w="25400" cap="flat" cmpd="sng" algn="ctr">
            <a:solidFill>
              <a:schemeClr val="bg1"/>
            </a:solidFill>
            <a:prstDash val="solid"/>
          </a:ln>
          <a:effectLst>
            <a:outerShdw blurRad="40000" dist="23000" dir="5400000" rotWithShape="0">
              <a:srgbClr val="000000">
                <a:alpha val="35000"/>
              </a:srgbClr>
            </a:outerShdw>
          </a:effectLst>
        </p:spPr>
        <p:txBody>
          <a:bodyPr rtlCol="0" anchor="t"/>
          <a:lstStyle/>
          <a:p>
            <a:pPr marL="0" marR="0" lvl="0" indent="0" algn="ctr" defTabSz="457192" rtl="0" eaLnBrk="1" fontAlgn="auto" latinLnBrk="0" hangingPunct="1">
              <a:lnSpc>
                <a:spcPct val="100000"/>
              </a:lnSpc>
              <a:spcBef>
                <a:spcPts val="0"/>
              </a:spcBef>
              <a:spcAft>
                <a:spcPts val="0"/>
              </a:spcAft>
              <a:buClrTx/>
              <a:buSzTx/>
              <a:buFontTx/>
              <a:buNone/>
              <a:tabLst/>
              <a:defRPr/>
            </a:pPr>
            <a:endParaRPr kumimoji="0" lang="nl-NL" sz="1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a:ea typeface="+mn-ea"/>
                <a:cs typeface="+mn-cs"/>
              </a:rPr>
              <a:t>LAVS is raadpleegbaar, mutaties zijn niet meer mogelijk</a:t>
            </a:r>
            <a:endParaRPr kumimoji="0" sz="1200" b="1" i="0" u="none" strike="noStrike" kern="0" cap="none" spc="0" normalizeH="0" baseline="0" noProof="0" dirty="0">
              <a:ln>
                <a:noFill/>
              </a:ln>
              <a:solidFill>
                <a:prstClr val="black"/>
              </a:solidFill>
              <a:effectLst/>
              <a:uLnTx/>
              <a:uFillTx/>
              <a:latin typeface="Calibri"/>
              <a:ea typeface="+mn-ea"/>
              <a:cs typeface="+mn-cs"/>
            </a:endParaRPr>
          </a:p>
        </p:txBody>
      </p:sp>
      <p:sp>
        <p:nvSpPr>
          <p:cNvPr id="14" name="Rectangle 26">
            <a:extLst>
              <a:ext uri="{FF2B5EF4-FFF2-40B4-BE49-F238E27FC236}">
                <a16:creationId xmlns:a16="http://schemas.microsoft.com/office/drawing/2014/main" id="{377547D2-A13D-0351-4273-952D1A37547C}"/>
              </a:ext>
            </a:extLst>
          </p:cNvPr>
          <p:cNvSpPr/>
          <p:nvPr/>
        </p:nvSpPr>
        <p:spPr>
          <a:xfrm>
            <a:off x="4543089" y="5453254"/>
            <a:ext cx="1188225" cy="676075"/>
          </a:xfrm>
          <a:prstGeom prst="rect">
            <a:avLst/>
          </a:prstGeom>
          <a:solidFill>
            <a:srgbClr val="A9CDDB"/>
          </a:solidFill>
          <a:ln w="25400"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a:ea typeface="+mn-ea"/>
                <a:cs typeface="+mn-cs"/>
              </a:rPr>
              <a:t>Instructie</a:t>
            </a:r>
          </a:p>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a:ea typeface="+mn-ea"/>
                <a:cs typeface="+mn-cs"/>
              </a:rPr>
              <a:t>data-export</a:t>
            </a:r>
          </a:p>
        </p:txBody>
      </p:sp>
      <p:sp>
        <p:nvSpPr>
          <p:cNvPr id="16" name="Rectangle 26">
            <a:extLst>
              <a:ext uri="{FF2B5EF4-FFF2-40B4-BE49-F238E27FC236}">
                <a16:creationId xmlns:a16="http://schemas.microsoft.com/office/drawing/2014/main" id="{3FE278B9-ACE0-4C89-706A-7BD3262E7C4F}"/>
              </a:ext>
            </a:extLst>
          </p:cNvPr>
          <p:cNvSpPr/>
          <p:nvPr/>
        </p:nvSpPr>
        <p:spPr>
          <a:xfrm>
            <a:off x="5804389" y="5450806"/>
            <a:ext cx="2465068" cy="676075"/>
          </a:xfrm>
          <a:prstGeom prst="rect">
            <a:avLst/>
          </a:prstGeom>
          <a:solidFill>
            <a:srgbClr val="A9CDDB"/>
          </a:solidFill>
          <a:ln w="25400"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a:ea typeface="+mn-ea"/>
                <a:cs typeface="+mn-cs"/>
              </a:rPr>
              <a:t>Uitvoering</a:t>
            </a:r>
          </a:p>
          <a:p>
            <a:pPr marL="0" marR="0" lvl="0" indent="0" algn="ctr" defTabSz="457192"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a:ea typeface="+mn-ea"/>
                <a:cs typeface="+mn-cs"/>
              </a:rPr>
              <a:t>data-export</a:t>
            </a:r>
          </a:p>
        </p:txBody>
      </p:sp>
    </p:spTree>
    <p:extLst>
      <p:ext uri="{BB962C8B-B14F-4D97-AF65-F5344CB8AC3E}">
        <p14:creationId xmlns:p14="http://schemas.microsoft.com/office/powerpoint/2010/main" val="2605384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7840-6C86-E2A1-9FC5-96FC485F0969}"/>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6F22D1E-9507-86D6-3452-1BB789497767}"/>
              </a:ext>
            </a:extLst>
          </p:cNvPr>
          <p:cNvSpPr>
            <a:spLocks noGrp="1"/>
          </p:cNvSpPr>
          <p:nvPr>
            <p:ph type="body" sz="half" idx="2"/>
          </p:nvPr>
        </p:nvSpPr>
        <p:spPr>
          <a:xfrm>
            <a:off x="675503" y="1739900"/>
            <a:ext cx="7543464" cy="3811588"/>
          </a:xfrm>
        </p:spPr>
        <p:txBody>
          <a:bodyPr vert="horz" lIns="91440" tIns="45720" rIns="91440" bIns="45720" rtlCol="0" anchor="t">
            <a:normAutofit/>
          </a:bodyPr>
          <a:lstStyle/>
          <a:p>
            <a:pPr>
              <a:spcBef>
                <a:spcPts val="0"/>
              </a:spcBef>
              <a:spcAft>
                <a:spcPts val="600"/>
              </a:spcAft>
            </a:pPr>
            <a:r>
              <a:rPr lang="nl-NL" sz="2000" b="1" dirty="0"/>
              <a:t>Fase 1</a:t>
            </a:r>
          </a:p>
          <a:p>
            <a:pPr marL="285750" indent="-285750">
              <a:spcBef>
                <a:spcPts val="0"/>
              </a:spcBef>
              <a:spcAft>
                <a:spcPts val="600"/>
              </a:spcAft>
              <a:buFont typeface="Courier New" panose="02070309020205020404" pitchFamily="49" charset="0"/>
              <a:buChar char="o"/>
            </a:pPr>
            <a:r>
              <a:rPr lang="nl-NL" sz="2000" dirty="0"/>
              <a:t>LAVS blijven gebruiken</a:t>
            </a:r>
          </a:p>
          <a:p>
            <a:pPr marL="285750" indent="-285750">
              <a:spcBef>
                <a:spcPts val="0"/>
              </a:spcBef>
              <a:spcAft>
                <a:spcPts val="600"/>
              </a:spcAft>
              <a:buFont typeface="Courier New" panose="02070309020205020404" pitchFamily="49" charset="0"/>
              <a:buChar char="o"/>
            </a:pPr>
            <a:r>
              <a:rPr lang="nl-NL" sz="2000" dirty="0"/>
              <a:t>Geen significante aanpassingen/wijzigingen functionaliteiten</a:t>
            </a:r>
          </a:p>
          <a:p>
            <a:pPr marL="285750" indent="-285750">
              <a:spcBef>
                <a:spcPts val="0"/>
              </a:spcBef>
              <a:spcAft>
                <a:spcPts val="600"/>
              </a:spcAft>
              <a:buFont typeface="Courier New" panose="02070309020205020404" pitchFamily="49" charset="0"/>
              <a:buChar char="o"/>
            </a:pPr>
            <a:r>
              <a:rPr lang="nl-NL" sz="2000" dirty="0"/>
              <a:t>Voorbereiden data-export functionaliteit</a:t>
            </a:r>
          </a:p>
          <a:p>
            <a:pPr>
              <a:spcBef>
                <a:spcPts val="0"/>
              </a:spcBef>
              <a:spcAft>
                <a:spcPts val="600"/>
              </a:spcAft>
            </a:pPr>
            <a:r>
              <a:rPr lang="nl-NL" sz="2000" dirty="0"/>
              <a:t>   </a:t>
            </a:r>
          </a:p>
          <a:p>
            <a:pPr>
              <a:spcBef>
                <a:spcPts val="0"/>
              </a:spcBef>
              <a:spcAft>
                <a:spcPts val="600"/>
              </a:spcAft>
            </a:pPr>
            <a:r>
              <a:rPr lang="nl-NL" dirty="0"/>
              <a:t> </a:t>
            </a:r>
          </a:p>
          <a:p>
            <a:pPr marL="285750" indent="-285750">
              <a:spcBef>
                <a:spcPts val="0"/>
              </a:spcBef>
              <a:spcAft>
                <a:spcPts val="600"/>
              </a:spcAft>
              <a:buFont typeface="Courier New" panose="02070309020205020404" pitchFamily="49" charset="0"/>
              <a:buChar char="o"/>
            </a:pPr>
            <a:endParaRPr lang="nl-NL" dirty="0"/>
          </a:p>
        </p:txBody>
      </p:sp>
      <p:sp>
        <p:nvSpPr>
          <p:cNvPr id="7" name="Titel 1">
            <a:extLst>
              <a:ext uri="{FF2B5EF4-FFF2-40B4-BE49-F238E27FC236}">
                <a16:creationId xmlns:a16="http://schemas.microsoft.com/office/drawing/2014/main" id="{061BBB1A-27A1-0136-D9D3-8F21DE1C95BB}"/>
              </a:ext>
            </a:extLst>
          </p:cNvPr>
          <p:cNvSpPr>
            <a:spLocks noGrp="1"/>
          </p:cNvSpPr>
          <p:nvPr>
            <p:ph type="title"/>
          </p:nvPr>
        </p:nvSpPr>
        <p:spPr>
          <a:xfrm>
            <a:off x="597072" y="990600"/>
            <a:ext cx="5346527" cy="897538"/>
          </a:xfrm>
        </p:spPr>
        <p:txBody>
          <a:bodyPr anchor="b">
            <a:normAutofit/>
          </a:bodyPr>
          <a:lstStyle/>
          <a:p>
            <a:r>
              <a:rPr lang="nl-NL" sz="5600" dirty="0"/>
              <a:t>Routekaart LAVS</a:t>
            </a:r>
          </a:p>
        </p:txBody>
      </p:sp>
      <p:pic>
        <p:nvPicPr>
          <p:cNvPr id="17" name="Afbeelding 16" descr="Schema uitfasering LAVS fase 1">
            <a:extLst>
              <a:ext uri="{FF2B5EF4-FFF2-40B4-BE49-F238E27FC236}">
                <a16:creationId xmlns:a16="http://schemas.microsoft.com/office/drawing/2014/main" id="{7C9517B2-B2D8-50AD-0E85-276E0B42EA38}"/>
              </a:ext>
            </a:extLst>
          </p:cNvPr>
          <p:cNvPicPr>
            <a:picLocks noChangeAspect="1"/>
          </p:cNvPicPr>
          <p:nvPr/>
        </p:nvPicPr>
        <p:blipFill>
          <a:blip r:embed="rId3"/>
          <a:stretch>
            <a:fillRect/>
          </a:stretch>
        </p:blipFill>
        <p:spPr>
          <a:xfrm>
            <a:off x="1003300" y="3225801"/>
            <a:ext cx="9474606" cy="3118014"/>
          </a:xfrm>
          <a:prstGeom prst="rect">
            <a:avLst/>
          </a:prstGeom>
        </p:spPr>
      </p:pic>
    </p:spTree>
    <p:extLst>
      <p:ext uri="{BB962C8B-B14F-4D97-AF65-F5344CB8AC3E}">
        <p14:creationId xmlns:p14="http://schemas.microsoft.com/office/powerpoint/2010/main" val="2016597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C81C7-9248-139D-FD23-1DE5A478DB9A}"/>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6A2C995-AC8C-3BC5-65C7-796011A7AD2A}"/>
              </a:ext>
            </a:extLst>
          </p:cNvPr>
          <p:cNvSpPr>
            <a:spLocks noGrp="1"/>
          </p:cNvSpPr>
          <p:nvPr>
            <p:ph type="body" sz="half" idx="2"/>
          </p:nvPr>
        </p:nvSpPr>
        <p:spPr>
          <a:xfrm>
            <a:off x="675503" y="1752600"/>
            <a:ext cx="11177714" cy="1859798"/>
          </a:xfrm>
        </p:spPr>
        <p:txBody>
          <a:bodyPr vert="horz" lIns="91440" tIns="45720" rIns="91440" bIns="45720" rtlCol="0" anchor="t">
            <a:normAutofit/>
          </a:bodyPr>
          <a:lstStyle/>
          <a:p>
            <a:pPr>
              <a:spcBef>
                <a:spcPts val="0"/>
              </a:spcBef>
              <a:spcAft>
                <a:spcPts val="600"/>
              </a:spcAft>
            </a:pPr>
            <a:r>
              <a:rPr lang="nl-NL" sz="2000" b="1" dirty="0"/>
              <a:t>Fase 2</a:t>
            </a:r>
          </a:p>
          <a:p>
            <a:pPr marL="285750" indent="-285750">
              <a:spcBef>
                <a:spcPts val="0"/>
              </a:spcBef>
              <a:spcAft>
                <a:spcPts val="600"/>
              </a:spcAft>
              <a:buFont typeface="Courier New" panose="02070309020205020404" pitchFamily="49" charset="0"/>
              <a:buChar char="o"/>
            </a:pPr>
            <a:r>
              <a:rPr lang="nl-NL" sz="2000" dirty="0"/>
              <a:t>Start verwijdering NA inwerkingtreding/overgangsperiode </a:t>
            </a:r>
            <a:r>
              <a:rPr lang="nl-NL" sz="2000" dirty="0">
                <a:sym typeface="Wingdings" panose="05000000000000000000" pitchFamily="2" charset="2"/>
              </a:rPr>
              <a:t> geen gebruik LAVS</a:t>
            </a:r>
            <a:endParaRPr lang="nl-NL" sz="2000" dirty="0"/>
          </a:p>
          <a:p>
            <a:pPr marL="285750" indent="-285750">
              <a:spcBef>
                <a:spcPts val="0"/>
              </a:spcBef>
              <a:spcAft>
                <a:spcPts val="600"/>
              </a:spcAft>
              <a:buFont typeface="Courier New" panose="02070309020205020404" pitchFamily="49" charset="0"/>
              <a:buChar char="o"/>
            </a:pPr>
            <a:r>
              <a:rPr lang="nl-NL" sz="2000" dirty="0"/>
              <a:t>Meldingen in DSO</a:t>
            </a:r>
          </a:p>
          <a:p>
            <a:pPr marL="285750" indent="-285750">
              <a:spcBef>
                <a:spcPts val="0"/>
              </a:spcBef>
              <a:spcAft>
                <a:spcPts val="600"/>
              </a:spcAft>
              <a:buFont typeface="Courier New" panose="02070309020205020404" pitchFamily="49" charset="0"/>
              <a:buChar char="o"/>
            </a:pPr>
            <a:r>
              <a:rPr lang="nl-NL" sz="2000" dirty="0"/>
              <a:t>Voor lopende projecten nog wel mogelijk LAVS te gebruiken </a:t>
            </a:r>
          </a:p>
          <a:p>
            <a:pPr marL="285750" indent="-285750">
              <a:spcBef>
                <a:spcPts val="0"/>
              </a:spcBef>
              <a:spcAft>
                <a:spcPts val="600"/>
              </a:spcAft>
              <a:buFont typeface="Courier New" panose="02070309020205020404" pitchFamily="49" charset="0"/>
              <a:buChar char="o"/>
            </a:pPr>
            <a:r>
              <a:rPr lang="nl-NL" sz="2000" dirty="0"/>
              <a:t>Op aanvraag gegevens uit LAVS opvraagbaar (data–export)</a:t>
            </a:r>
          </a:p>
          <a:p>
            <a:pPr>
              <a:spcBef>
                <a:spcPts val="0"/>
              </a:spcBef>
              <a:spcAft>
                <a:spcPts val="600"/>
              </a:spcAft>
            </a:pPr>
            <a:endParaRPr lang="nl-NL" dirty="0"/>
          </a:p>
          <a:p>
            <a:pPr marL="285750" indent="-285750">
              <a:spcBef>
                <a:spcPts val="0"/>
              </a:spcBef>
              <a:spcAft>
                <a:spcPts val="600"/>
              </a:spcAft>
              <a:buFont typeface="Courier New" panose="02070309020205020404" pitchFamily="49" charset="0"/>
              <a:buChar char="o"/>
            </a:pPr>
            <a:endParaRPr lang="nl-NL" dirty="0"/>
          </a:p>
        </p:txBody>
      </p:sp>
      <p:sp>
        <p:nvSpPr>
          <p:cNvPr id="7" name="Titel 1">
            <a:extLst>
              <a:ext uri="{FF2B5EF4-FFF2-40B4-BE49-F238E27FC236}">
                <a16:creationId xmlns:a16="http://schemas.microsoft.com/office/drawing/2014/main" id="{093A7590-9526-2A5D-2A7B-A0E63D7AB8CA}"/>
              </a:ext>
            </a:extLst>
          </p:cNvPr>
          <p:cNvSpPr>
            <a:spLocks noGrp="1"/>
          </p:cNvSpPr>
          <p:nvPr>
            <p:ph type="title"/>
          </p:nvPr>
        </p:nvSpPr>
        <p:spPr>
          <a:xfrm>
            <a:off x="597072" y="990600"/>
            <a:ext cx="5346527" cy="897538"/>
          </a:xfrm>
        </p:spPr>
        <p:txBody>
          <a:bodyPr anchor="b">
            <a:normAutofit/>
          </a:bodyPr>
          <a:lstStyle/>
          <a:p>
            <a:r>
              <a:rPr lang="nl-NL" sz="5600" dirty="0"/>
              <a:t>Routekaart LAVS</a:t>
            </a:r>
          </a:p>
        </p:txBody>
      </p:sp>
      <p:pic>
        <p:nvPicPr>
          <p:cNvPr id="4" name="Afbeelding 3" descr="Schema uitfasering LAVS fase 2">
            <a:extLst>
              <a:ext uri="{FF2B5EF4-FFF2-40B4-BE49-F238E27FC236}">
                <a16:creationId xmlns:a16="http://schemas.microsoft.com/office/drawing/2014/main" id="{9DBECAEE-7B03-4AD5-4A37-CED2A2D2854A}"/>
              </a:ext>
            </a:extLst>
          </p:cNvPr>
          <p:cNvPicPr>
            <a:picLocks noChangeAspect="1"/>
          </p:cNvPicPr>
          <p:nvPr/>
        </p:nvPicPr>
        <p:blipFill>
          <a:blip r:embed="rId3"/>
          <a:stretch>
            <a:fillRect/>
          </a:stretch>
        </p:blipFill>
        <p:spPr>
          <a:xfrm>
            <a:off x="1041399" y="3612398"/>
            <a:ext cx="9309101" cy="2746500"/>
          </a:xfrm>
          <a:prstGeom prst="rect">
            <a:avLst/>
          </a:prstGeom>
        </p:spPr>
      </p:pic>
    </p:spTree>
    <p:extLst>
      <p:ext uri="{BB962C8B-B14F-4D97-AF65-F5344CB8AC3E}">
        <p14:creationId xmlns:p14="http://schemas.microsoft.com/office/powerpoint/2010/main" val="2663556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D3BF0-ACA4-1927-A6AB-4E952B865520}"/>
              </a:ext>
            </a:extLst>
          </p:cNvPr>
          <p:cNvSpPr>
            <a:spLocks noGrp="1"/>
          </p:cNvSpPr>
          <p:nvPr>
            <p:ph type="ctrTitle"/>
          </p:nvPr>
        </p:nvSpPr>
        <p:spPr>
          <a:xfrm>
            <a:off x="551850" y="2564326"/>
            <a:ext cx="11362646" cy="1234351"/>
          </a:xfrm>
        </p:spPr>
        <p:txBody>
          <a:bodyPr>
            <a:noAutofit/>
          </a:bodyPr>
          <a:lstStyle/>
          <a:p>
            <a:r>
              <a:rPr lang="nl-NL" sz="6000" dirty="0">
                <a:latin typeface="Asap SemiBold" pitchFamily="2" charset="77"/>
              </a:rPr>
              <a:t>Klaar voor de nieuwe asbestregels?</a:t>
            </a:r>
            <a:br>
              <a:rPr lang="nl-NL" sz="4000" dirty="0">
                <a:latin typeface="Asap SemiBold" pitchFamily="2" charset="77"/>
              </a:rPr>
            </a:br>
            <a:r>
              <a:rPr lang="nl-NL" sz="4000" dirty="0">
                <a:latin typeface="Asap SemiBold" pitchFamily="2" charset="77"/>
              </a:rPr>
              <a:t>Ontdek wat er verandert in wetgeving en het LAVS!</a:t>
            </a:r>
            <a:endParaRPr lang="nl-NL" sz="4000" dirty="0"/>
          </a:p>
        </p:txBody>
      </p:sp>
      <p:sp>
        <p:nvSpPr>
          <p:cNvPr id="3" name="Ondertitel 2">
            <a:extLst>
              <a:ext uri="{FF2B5EF4-FFF2-40B4-BE49-F238E27FC236}">
                <a16:creationId xmlns:a16="http://schemas.microsoft.com/office/drawing/2014/main" id="{D2E292AD-FBC0-FB9A-6E6D-AB5DA7509130}"/>
              </a:ext>
            </a:extLst>
          </p:cNvPr>
          <p:cNvSpPr>
            <a:spLocks noGrp="1"/>
          </p:cNvSpPr>
          <p:nvPr>
            <p:ph type="subTitle" idx="1"/>
          </p:nvPr>
        </p:nvSpPr>
        <p:spPr>
          <a:xfrm>
            <a:off x="599974" y="4118516"/>
            <a:ext cx="11314521" cy="808326"/>
          </a:xfrm>
        </p:spPr>
        <p:txBody>
          <a:bodyPr>
            <a:noAutofit/>
          </a:bodyPr>
          <a:lstStyle/>
          <a:p>
            <a:r>
              <a:rPr lang="nl-NL" sz="2000" dirty="0"/>
              <a:t>Meld je aan voor de </a:t>
            </a:r>
            <a:r>
              <a:rPr lang="nl-NL" sz="2000" b="1" dirty="0">
                <a:solidFill>
                  <a:schemeClr val="accent3"/>
                </a:solidFill>
                <a:hlinkClick r:id="rId2">
                  <a:extLst>
                    <a:ext uri="{A12FA001-AC4F-418D-AE19-62706E023703}">
                      <ahyp:hlinkClr xmlns:ahyp="http://schemas.microsoft.com/office/drawing/2018/hyperlinkcolor" val="tx"/>
                    </a:ext>
                  </a:extLst>
                </a:hlinkClick>
              </a:rPr>
              <a:t>IPLO Update asbest en LAVS</a:t>
            </a:r>
            <a:r>
              <a:rPr lang="nl-NL" sz="2000" dirty="0"/>
              <a:t>, dan krijg je het laatste nieuws automatisch in je mailbox.</a:t>
            </a:r>
          </a:p>
          <a:p>
            <a:endParaRPr lang="nl-NL" sz="2400" dirty="0"/>
          </a:p>
        </p:txBody>
      </p:sp>
      <p:sp>
        <p:nvSpPr>
          <p:cNvPr id="4" name="Tijdelijke aanduiding voor tekst 3">
            <a:extLst>
              <a:ext uri="{FF2B5EF4-FFF2-40B4-BE49-F238E27FC236}">
                <a16:creationId xmlns:a16="http://schemas.microsoft.com/office/drawing/2014/main" id="{07816960-8513-3084-A280-BED8490258A5}"/>
              </a:ext>
            </a:extLst>
          </p:cNvPr>
          <p:cNvSpPr>
            <a:spLocks noGrp="1"/>
          </p:cNvSpPr>
          <p:nvPr>
            <p:ph type="body" sz="quarter" idx="10"/>
          </p:nvPr>
        </p:nvSpPr>
        <p:spPr>
          <a:xfrm>
            <a:off x="599975" y="5372403"/>
            <a:ext cx="3580370" cy="1155397"/>
          </a:xfrm>
        </p:spPr>
        <p:txBody>
          <a:bodyPr>
            <a:normAutofit/>
          </a:bodyPr>
          <a:lstStyle/>
          <a:p>
            <a:r>
              <a:rPr lang="nl-NL" dirty="0"/>
              <a:t>Mehmet Sel / Kelvin van der Helm</a:t>
            </a:r>
          </a:p>
          <a:p>
            <a:r>
              <a:rPr lang="nl-NL" dirty="0"/>
              <a:t>Juni 2026, 's-Hertogenbosch</a:t>
            </a:r>
          </a:p>
        </p:txBody>
      </p:sp>
    </p:spTree>
    <p:extLst>
      <p:ext uri="{BB962C8B-B14F-4D97-AF65-F5344CB8AC3E}">
        <p14:creationId xmlns:p14="http://schemas.microsoft.com/office/powerpoint/2010/main" val="3716033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EDA85-3ED7-02C2-09C0-846FD4540562}"/>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B2563C6-1F1F-9116-E111-FDE5C8710642}"/>
              </a:ext>
            </a:extLst>
          </p:cNvPr>
          <p:cNvSpPr>
            <a:spLocks noGrp="1"/>
          </p:cNvSpPr>
          <p:nvPr>
            <p:ph type="body" sz="half" idx="2"/>
          </p:nvPr>
        </p:nvSpPr>
        <p:spPr>
          <a:xfrm>
            <a:off x="675503" y="1739900"/>
            <a:ext cx="11311605" cy="4292851"/>
          </a:xfrm>
        </p:spPr>
        <p:txBody>
          <a:bodyPr vert="horz" lIns="91440" tIns="45720" rIns="91440" bIns="45720" rtlCol="0" anchor="t">
            <a:normAutofit/>
          </a:bodyPr>
          <a:lstStyle/>
          <a:p>
            <a:pPr>
              <a:spcBef>
                <a:spcPts val="0"/>
              </a:spcBef>
              <a:spcAft>
                <a:spcPts val="600"/>
              </a:spcAft>
            </a:pPr>
            <a:r>
              <a:rPr lang="nl-NL" sz="2000" b="1" dirty="0"/>
              <a:t>Fase 3</a:t>
            </a:r>
          </a:p>
          <a:p>
            <a:pPr marL="342900" indent="-342900">
              <a:spcBef>
                <a:spcPts val="0"/>
              </a:spcBef>
              <a:spcAft>
                <a:spcPts val="600"/>
              </a:spcAft>
              <a:buFont typeface="Courier New" panose="020B0604020202020204" pitchFamily="34" charset="0"/>
              <a:buChar char="o"/>
            </a:pPr>
            <a:r>
              <a:rPr lang="nl-NL" sz="2000" dirty="0"/>
              <a:t>Start verwijdering NA inwerkingtreding/overgangsperiode -&gt; Geen gebruik LAVS</a:t>
            </a:r>
            <a:endParaRPr lang="nl-NL" dirty="0"/>
          </a:p>
          <a:p>
            <a:pPr marL="342900" indent="-342900">
              <a:spcBef>
                <a:spcPts val="0"/>
              </a:spcBef>
              <a:spcAft>
                <a:spcPts val="600"/>
              </a:spcAft>
              <a:buFont typeface="Courier New" panose="020B0604020202020204" pitchFamily="34" charset="0"/>
              <a:buChar char="o"/>
            </a:pPr>
            <a:r>
              <a:rPr lang="nl-NL" sz="2000" dirty="0"/>
              <a:t>Meldingen volledig in DSO</a:t>
            </a:r>
            <a:endParaRPr lang="en-US" sz="2000" dirty="0"/>
          </a:p>
          <a:p>
            <a:pPr marL="342900" indent="-342900">
              <a:spcBef>
                <a:spcPts val="0"/>
              </a:spcBef>
              <a:spcAft>
                <a:spcPts val="600"/>
              </a:spcAft>
              <a:buFont typeface="Courier New" panose="020B0604020202020204" pitchFamily="34" charset="0"/>
              <a:buChar char="o"/>
            </a:pPr>
            <a:r>
              <a:rPr lang="nl-NL" sz="2000" dirty="0"/>
              <a:t>LAVS is alleen nog beschikbaar voor laatste administratieve handelingen: bv invoeren vrijgave bewijs/bewijs van afvoer</a:t>
            </a:r>
          </a:p>
          <a:p>
            <a:pPr marL="342900" indent="-342900">
              <a:spcBef>
                <a:spcPts val="0"/>
              </a:spcBef>
              <a:spcAft>
                <a:spcPts val="600"/>
              </a:spcAft>
              <a:buFont typeface="Courier New" panose="020B0604020202020204" pitchFamily="34" charset="0"/>
              <a:buChar char="o"/>
            </a:pPr>
            <a:endParaRPr lang="nl-NL" sz="2000" dirty="0"/>
          </a:p>
          <a:p>
            <a:pPr marL="342900" indent="-342900">
              <a:spcBef>
                <a:spcPts val="0"/>
              </a:spcBef>
              <a:spcAft>
                <a:spcPts val="600"/>
              </a:spcAft>
              <a:buFont typeface="Courier New" panose="020B0604020202020204" pitchFamily="34" charset="0"/>
              <a:buChar char="o"/>
            </a:pPr>
            <a:endParaRPr lang="nl-NL" sz="2000" dirty="0"/>
          </a:p>
          <a:p>
            <a:pPr marL="342900" indent="-342900">
              <a:spcBef>
                <a:spcPts val="0"/>
              </a:spcBef>
              <a:spcAft>
                <a:spcPts val="600"/>
              </a:spcAft>
              <a:buFont typeface="Courier New" panose="020B0604020202020204" pitchFamily="34" charset="0"/>
              <a:buChar char="o"/>
            </a:pPr>
            <a:endParaRPr lang="nl-NL" sz="2000" dirty="0"/>
          </a:p>
          <a:p>
            <a:pPr marL="342900" indent="-342900">
              <a:spcBef>
                <a:spcPts val="0"/>
              </a:spcBef>
              <a:spcAft>
                <a:spcPts val="600"/>
              </a:spcAft>
              <a:buFont typeface="Courier New" panose="020B0604020202020204" pitchFamily="34" charset="0"/>
              <a:buChar char="o"/>
            </a:pPr>
            <a:endParaRPr lang="nl-NL" sz="2000" dirty="0"/>
          </a:p>
          <a:p>
            <a:pPr marL="285750" indent="-285750">
              <a:spcBef>
                <a:spcPts val="0"/>
              </a:spcBef>
              <a:spcAft>
                <a:spcPts val="600"/>
              </a:spcAft>
              <a:buFont typeface="Courier New" panose="02070309020205020404" pitchFamily="49" charset="0"/>
              <a:buChar char="o"/>
            </a:pPr>
            <a:endParaRPr lang="nl-NL" sz="2000" dirty="0"/>
          </a:p>
          <a:p>
            <a:pPr marL="285750" indent="-285750">
              <a:spcBef>
                <a:spcPts val="0"/>
              </a:spcBef>
              <a:spcAft>
                <a:spcPts val="600"/>
              </a:spcAft>
              <a:buFont typeface="Courier New" panose="02070309020205020404" pitchFamily="49" charset="0"/>
              <a:buChar char="o"/>
            </a:pPr>
            <a:endParaRPr lang="nl-NL" dirty="0"/>
          </a:p>
        </p:txBody>
      </p:sp>
      <p:sp>
        <p:nvSpPr>
          <p:cNvPr id="7" name="Titel 1">
            <a:extLst>
              <a:ext uri="{FF2B5EF4-FFF2-40B4-BE49-F238E27FC236}">
                <a16:creationId xmlns:a16="http://schemas.microsoft.com/office/drawing/2014/main" id="{D01D8BC5-1793-07B3-DE4A-9703478813DB}"/>
              </a:ext>
            </a:extLst>
          </p:cNvPr>
          <p:cNvSpPr>
            <a:spLocks noGrp="1"/>
          </p:cNvSpPr>
          <p:nvPr>
            <p:ph type="title"/>
          </p:nvPr>
        </p:nvSpPr>
        <p:spPr>
          <a:xfrm>
            <a:off x="597072" y="990600"/>
            <a:ext cx="5346527" cy="897538"/>
          </a:xfrm>
        </p:spPr>
        <p:txBody>
          <a:bodyPr anchor="b">
            <a:normAutofit/>
          </a:bodyPr>
          <a:lstStyle/>
          <a:p>
            <a:r>
              <a:rPr lang="nl-NL" sz="5600" dirty="0"/>
              <a:t>Routekaart LAVS</a:t>
            </a:r>
          </a:p>
        </p:txBody>
      </p:sp>
      <p:pic>
        <p:nvPicPr>
          <p:cNvPr id="9" name="Afbeelding 8" descr="Schema uitfasering LAVS fase 3">
            <a:extLst>
              <a:ext uri="{FF2B5EF4-FFF2-40B4-BE49-F238E27FC236}">
                <a16:creationId xmlns:a16="http://schemas.microsoft.com/office/drawing/2014/main" id="{687485F7-9511-B28C-4FC9-435A9D3C66B8}"/>
              </a:ext>
            </a:extLst>
          </p:cNvPr>
          <p:cNvPicPr>
            <a:picLocks noChangeAspect="1"/>
          </p:cNvPicPr>
          <p:nvPr/>
        </p:nvPicPr>
        <p:blipFill>
          <a:blip r:embed="rId3"/>
          <a:stretch>
            <a:fillRect/>
          </a:stretch>
        </p:blipFill>
        <p:spPr>
          <a:xfrm>
            <a:off x="1130300" y="3429000"/>
            <a:ext cx="9652000" cy="2962271"/>
          </a:xfrm>
          <a:prstGeom prst="rect">
            <a:avLst/>
          </a:prstGeom>
        </p:spPr>
      </p:pic>
    </p:spTree>
    <p:extLst>
      <p:ext uri="{BB962C8B-B14F-4D97-AF65-F5344CB8AC3E}">
        <p14:creationId xmlns:p14="http://schemas.microsoft.com/office/powerpoint/2010/main" val="577024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F2AAA-E38B-E466-092B-3EC7C766B950}"/>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6E861A5-A7DB-F7E4-410C-700A8636C8C7}"/>
              </a:ext>
            </a:extLst>
          </p:cNvPr>
          <p:cNvSpPr>
            <a:spLocks noGrp="1"/>
          </p:cNvSpPr>
          <p:nvPr>
            <p:ph type="body" sz="half" idx="2"/>
          </p:nvPr>
        </p:nvSpPr>
        <p:spPr>
          <a:xfrm>
            <a:off x="675503" y="1739900"/>
            <a:ext cx="10990763" cy="1378536"/>
          </a:xfrm>
        </p:spPr>
        <p:txBody>
          <a:bodyPr vert="horz" lIns="91440" tIns="45720" rIns="91440" bIns="45720" rtlCol="0" anchor="t">
            <a:normAutofit lnSpcReduction="10000"/>
          </a:bodyPr>
          <a:lstStyle/>
          <a:p>
            <a:pPr>
              <a:spcBef>
                <a:spcPts val="0"/>
              </a:spcBef>
              <a:spcAft>
                <a:spcPts val="600"/>
              </a:spcAft>
            </a:pPr>
            <a:r>
              <a:rPr lang="nl-NL" sz="2000" b="1" dirty="0"/>
              <a:t>Fase 4</a:t>
            </a:r>
          </a:p>
          <a:p>
            <a:pPr marL="285750" indent="-285750">
              <a:spcBef>
                <a:spcPts val="0"/>
              </a:spcBef>
              <a:spcAft>
                <a:spcPts val="600"/>
              </a:spcAft>
              <a:buFont typeface="Courier New" panose="02070309020205020404" pitchFamily="49" charset="0"/>
              <a:buChar char="o"/>
            </a:pPr>
            <a:r>
              <a:rPr lang="nl-NL" sz="2000" dirty="0"/>
              <a:t>LAVS is nog beschikbaar in de "alleen lezen" modus. Geen wijzigingen meer mogelijk!</a:t>
            </a:r>
          </a:p>
          <a:p>
            <a:pPr marL="285750" indent="-285750">
              <a:spcBef>
                <a:spcPts val="0"/>
              </a:spcBef>
              <a:spcAft>
                <a:spcPts val="600"/>
              </a:spcAft>
              <a:buFont typeface="Courier New" panose="02070309020205020404" pitchFamily="49" charset="0"/>
              <a:buChar char="o"/>
            </a:pPr>
            <a:r>
              <a:rPr lang="nl-NL" sz="2000" dirty="0"/>
              <a:t>LAVS (data) zal worden gearchiveerd conform geldende wetgeving</a:t>
            </a:r>
          </a:p>
          <a:p>
            <a:pPr marL="285750" indent="-285750">
              <a:spcBef>
                <a:spcPts val="0"/>
              </a:spcBef>
              <a:spcAft>
                <a:spcPts val="600"/>
              </a:spcAft>
              <a:buFont typeface="Courier New" panose="02070309020205020404" pitchFamily="49" charset="0"/>
              <a:buChar char="o"/>
            </a:pPr>
            <a:r>
              <a:rPr lang="nl-NL" sz="2000" dirty="0"/>
              <a:t>Applicatie wordt afgesloten</a:t>
            </a:r>
          </a:p>
          <a:p>
            <a:pPr marL="285750" indent="-285750">
              <a:spcBef>
                <a:spcPts val="0"/>
              </a:spcBef>
              <a:spcAft>
                <a:spcPts val="600"/>
              </a:spcAft>
              <a:buFont typeface="Courier New" panose="02070309020205020404" pitchFamily="49" charset="0"/>
              <a:buChar char="o"/>
            </a:pPr>
            <a:endParaRPr lang="nl-NL" sz="2000" dirty="0"/>
          </a:p>
          <a:p>
            <a:pPr>
              <a:spcBef>
                <a:spcPts val="0"/>
              </a:spcBef>
              <a:spcAft>
                <a:spcPts val="600"/>
              </a:spcAft>
            </a:pPr>
            <a:endParaRPr lang="nl-NL" dirty="0"/>
          </a:p>
          <a:p>
            <a:pPr marL="285750" indent="-285750">
              <a:spcBef>
                <a:spcPts val="0"/>
              </a:spcBef>
              <a:spcAft>
                <a:spcPts val="600"/>
              </a:spcAft>
              <a:buFont typeface="Courier New" panose="02070309020205020404" pitchFamily="49" charset="0"/>
              <a:buChar char="o"/>
            </a:pPr>
            <a:endParaRPr lang="nl-NL" dirty="0"/>
          </a:p>
        </p:txBody>
      </p:sp>
      <p:sp>
        <p:nvSpPr>
          <p:cNvPr id="7" name="Titel 1">
            <a:extLst>
              <a:ext uri="{FF2B5EF4-FFF2-40B4-BE49-F238E27FC236}">
                <a16:creationId xmlns:a16="http://schemas.microsoft.com/office/drawing/2014/main" id="{2FC1ADAD-26A9-5E93-EB1E-B2E3CA86CC38}"/>
              </a:ext>
            </a:extLst>
          </p:cNvPr>
          <p:cNvSpPr>
            <a:spLocks noGrp="1"/>
          </p:cNvSpPr>
          <p:nvPr>
            <p:ph type="title"/>
          </p:nvPr>
        </p:nvSpPr>
        <p:spPr>
          <a:xfrm>
            <a:off x="597072" y="990600"/>
            <a:ext cx="5346527" cy="897538"/>
          </a:xfrm>
        </p:spPr>
        <p:txBody>
          <a:bodyPr anchor="b">
            <a:normAutofit/>
          </a:bodyPr>
          <a:lstStyle/>
          <a:p>
            <a:r>
              <a:rPr lang="nl-NL" sz="5600" dirty="0"/>
              <a:t>Routekaart LAVS</a:t>
            </a:r>
          </a:p>
        </p:txBody>
      </p:sp>
      <p:pic>
        <p:nvPicPr>
          <p:cNvPr id="4" name="Afbeelding 3" descr="Schema uitfasering LAVS fase 4">
            <a:extLst>
              <a:ext uri="{FF2B5EF4-FFF2-40B4-BE49-F238E27FC236}">
                <a16:creationId xmlns:a16="http://schemas.microsoft.com/office/drawing/2014/main" id="{3C288984-F3A2-15CB-D8F6-E1DA41D94405}"/>
              </a:ext>
            </a:extLst>
          </p:cNvPr>
          <p:cNvPicPr>
            <a:picLocks noChangeAspect="1"/>
          </p:cNvPicPr>
          <p:nvPr/>
        </p:nvPicPr>
        <p:blipFill>
          <a:blip r:embed="rId3"/>
          <a:stretch>
            <a:fillRect/>
          </a:stretch>
        </p:blipFill>
        <p:spPr>
          <a:xfrm>
            <a:off x="1003298" y="3302000"/>
            <a:ext cx="9728202" cy="3086100"/>
          </a:xfrm>
          <a:prstGeom prst="rect">
            <a:avLst/>
          </a:prstGeom>
        </p:spPr>
      </p:pic>
    </p:spTree>
    <p:extLst>
      <p:ext uri="{BB962C8B-B14F-4D97-AF65-F5344CB8AC3E}">
        <p14:creationId xmlns:p14="http://schemas.microsoft.com/office/powerpoint/2010/main" val="542979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54EC7-C965-4022-3049-8B32B4D99645}"/>
            </a:ext>
          </a:extLst>
        </p:cNvPr>
        <p:cNvGrpSpPr/>
        <p:nvPr/>
      </p:nvGrpSpPr>
      <p:grpSpPr>
        <a:xfrm>
          <a:off x="0" y="0"/>
          <a:ext cx="0" cy="0"/>
          <a:chOff x="0" y="0"/>
          <a:chExt cx="0" cy="0"/>
        </a:xfrm>
      </p:grpSpPr>
      <p:sp>
        <p:nvSpPr>
          <p:cNvPr id="7" name="Titel 1">
            <a:extLst>
              <a:ext uri="{FF2B5EF4-FFF2-40B4-BE49-F238E27FC236}">
                <a16:creationId xmlns:a16="http://schemas.microsoft.com/office/drawing/2014/main" id="{E7422F3A-62BB-862D-2F55-E906E1512B6C}"/>
              </a:ext>
              <a:ext uri="{C183D7F6-B498-43B3-948B-1728B52AA6E4}">
                <adec:decorative xmlns:adec="http://schemas.microsoft.com/office/drawing/2017/decorative" val="0"/>
              </a:ext>
            </a:extLst>
          </p:cNvPr>
          <p:cNvSpPr>
            <a:spLocks noGrp="1"/>
          </p:cNvSpPr>
          <p:nvPr>
            <p:ph type="title"/>
          </p:nvPr>
        </p:nvSpPr>
        <p:spPr>
          <a:xfrm>
            <a:off x="597072" y="990600"/>
            <a:ext cx="6591128" cy="897538"/>
          </a:xfrm>
        </p:spPr>
        <p:txBody>
          <a:bodyPr anchor="b">
            <a:normAutofit fontScale="90000"/>
          </a:bodyPr>
          <a:lstStyle/>
          <a:p>
            <a:r>
              <a:rPr lang="nl-NL" sz="5600" dirty="0"/>
              <a:t>Vragen routekaart LAVS</a:t>
            </a:r>
          </a:p>
        </p:txBody>
      </p:sp>
      <p:sp>
        <p:nvSpPr>
          <p:cNvPr id="3" name="Tijdelijke aanduiding voor inhoud 2">
            <a:extLst>
              <a:ext uri="{FF2B5EF4-FFF2-40B4-BE49-F238E27FC236}">
                <a16:creationId xmlns:a16="http://schemas.microsoft.com/office/drawing/2014/main" id="{F69E4A78-2BDF-4341-3BAB-7B0E0FAFA6A5}"/>
              </a:ext>
              <a:ext uri="{C183D7F6-B498-43B3-948B-1728B52AA6E4}">
                <adec:decorative xmlns:adec="http://schemas.microsoft.com/office/drawing/2017/decorative" val="1"/>
              </a:ext>
            </a:extLst>
          </p:cNvPr>
          <p:cNvSpPr>
            <a:spLocks noGrp="1"/>
          </p:cNvSpPr>
          <p:nvPr>
            <p:ph type="body" sz="half" idx="2"/>
          </p:nvPr>
        </p:nvSpPr>
        <p:spPr>
          <a:xfrm>
            <a:off x="675503" y="2324100"/>
            <a:ext cx="10990763" cy="1378536"/>
          </a:xfrm>
        </p:spPr>
        <p:txBody>
          <a:bodyPr vert="horz" lIns="91440" tIns="45720" rIns="91440" bIns="45720" rtlCol="0" anchor="t">
            <a:normAutofit/>
          </a:bodyPr>
          <a:lstStyle/>
          <a:p>
            <a:pPr>
              <a:spcBef>
                <a:spcPts val="0"/>
              </a:spcBef>
              <a:spcAft>
                <a:spcPts val="600"/>
              </a:spcAft>
            </a:pPr>
            <a:r>
              <a:rPr lang="nl-NL" sz="2400" b="1" dirty="0"/>
              <a:t>Zijn er vragen? </a:t>
            </a:r>
          </a:p>
          <a:p>
            <a:pPr>
              <a:spcBef>
                <a:spcPts val="0"/>
              </a:spcBef>
              <a:spcAft>
                <a:spcPts val="600"/>
              </a:spcAft>
            </a:pPr>
            <a:r>
              <a:rPr lang="nl-NL" sz="2400" b="1" dirty="0"/>
              <a:t>Welke aandachtpunten zijn volgens jou belangrijk voor de beheerder van het LAVS?</a:t>
            </a:r>
          </a:p>
          <a:p>
            <a:pPr>
              <a:spcBef>
                <a:spcPts val="0"/>
              </a:spcBef>
              <a:spcAft>
                <a:spcPts val="600"/>
              </a:spcAft>
            </a:pPr>
            <a:endParaRPr lang="nl-NL" sz="2400" b="1" dirty="0"/>
          </a:p>
          <a:p>
            <a:pPr>
              <a:spcBef>
                <a:spcPts val="0"/>
              </a:spcBef>
              <a:spcAft>
                <a:spcPts val="600"/>
              </a:spcAft>
            </a:pPr>
            <a:endParaRPr lang="nl-NL" dirty="0"/>
          </a:p>
          <a:p>
            <a:pPr marL="285750" indent="-285750">
              <a:spcBef>
                <a:spcPts val="0"/>
              </a:spcBef>
              <a:spcAft>
                <a:spcPts val="600"/>
              </a:spcAft>
              <a:buFont typeface="Courier New" panose="02070309020205020404" pitchFamily="49" charset="0"/>
              <a:buChar char="o"/>
            </a:pPr>
            <a:endParaRPr lang="nl-NL" dirty="0"/>
          </a:p>
        </p:txBody>
      </p:sp>
    </p:spTree>
    <p:extLst>
      <p:ext uri="{BB962C8B-B14F-4D97-AF65-F5344CB8AC3E}">
        <p14:creationId xmlns:p14="http://schemas.microsoft.com/office/powerpoint/2010/main" val="1305585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E612EF7-0810-2DAD-871A-D95DCBFBB293}"/>
              </a:ext>
            </a:extLst>
          </p:cNvPr>
          <p:cNvSpPr>
            <a:spLocks noGrp="1"/>
          </p:cNvSpPr>
          <p:nvPr>
            <p:ph type="ctrTitle"/>
          </p:nvPr>
        </p:nvSpPr>
        <p:spPr/>
        <p:txBody>
          <a:bodyPr>
            <a:noAutofit/>
          </a:bodyPr>
          <a:lstStyle/>
          <a:p>
            <a:r>
              <a:rPr lang="nl-NL" sz="5400" dirty="0"/>
              <a:t>Opgave asbestdaken</a:t>
            </a:r>
          </a:p>
        </p:txBody>
      </p:sp>
      <p:sp>
        <p:nvSpPr>
          <p:cNvPr id="5" name="Ondertitel 4">
            <a:extLst>
              <a:ext uri="{FF2B5EF4-FFF2-40B4-BE49-F238E27FC236}">
                <a16:creationId xmlns:a16="http://schemas.microsoft.com/office/drawing/2014/main" id="{3025EDF7-F3E8-09EE-EBFD-864A12FE51BA}"/>
              </a:ext>
            </a:extLst>
          </p:cNvPr>
          <p:cNvSpPr>
            <a:spLocks noGrp="1"/>
          </p:cNvSpPr>
          <p:nvPr>
            <p:ph type="subTitle" idx="1"/>
          </p:nvPr>
        </p:nvSpPr>
        <p:spPr/>
        <p:txBody>
          <a:bodyPr>
            <a:normAutofit lnSpcReduction="10000"/>
          </a:bodyPr>
          <a:lstStyle/>
          <a:p>
            <a:r>
              <a:rPr lang="nl-NL" dirty="0">
                <a:solidFill>
                  <a:schemeClr val="accent3"/>
                </a:solidFill>
                <a:hlinkClick r:id="rId2">
                  <a:extLst>
                    <a:ext uri="{A12FA001-AC4F-418D-AE19-62706E023703}">
                      <ahyp:hlinkClr xmlns:ahyp="http://schemas.microsoft.com/office/drawing/2018/hyperlinkcolor" val="tx"/>
                    </a:ext>
                  </a:extLst>
                </a:hlinkClick>
              </a:rPr>
              <a:t>Asbestvrijdak.nl</a:t>
            </a:r>
            <a:endParaRPr lang="nl-NL" dirty="0">
              <a:solidFill>
                <a:schemeClr val="accent3"/>
              </a:solidFill>
            </a:endParaRPr>
          </a:p>
        </p:txBody>
      </p:sp>
    </p:spTree>
    <p:extLst>
      <p:ext uri="{BB962C8B-B14F-4D97-AF65-F5344CB8AC3E}">
        <p14:creationId xmlns:p14="http://schemas.microsoft.com/office/powerpoint/2010/main" val="342683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Foto van een man in een overhemd en een vrouw in een roze trui die staan naast elkaar voor een halfhoge muur. De man wijst naar het dak op de muur.">
            <a:extLst>
              <a:ext uri="{FF2B5EF4-FFF2-40B4-BE49-F238E27FC236}">
                <a16:creationId xmlns:a16="http://schemas.microsoft.com/office/drawing/2014/main" id="{23EC45CA-BB54-D985-DFB4-9BA500B2441A}"/>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1403321" y="1363717"/>
            <a:ext cx="9560624" cy="4130566"/>
          </a:xfrm>
        </p:spPr>
      </p:pic>
      <p:sp>
        <p:nvSpPr>
          <p:cNvPr id="4" name="Titel 3">
            <a:extLst>
              <a:ext uri="{FF2B5EF4-FFF2-40B4-BE49-F238E27FC236}">
                <a16:creationId xmlns:a16="http://schemas.microsoft.com/office/drawing/2014/main" id="{F9A9BE90-3DA9-718F-651D-F664B990D229}"/>
              </a:ext>
            </a:extLst>
          </p:cNvPr>
          <p:cNvSpPr txBox="1">
            <a:spLocks noGrp="1"/>
          </p:cNvSpPr>
          <p:nvPr>
            <p:ph type="title" idx="4294967295"/>
          </p:nvPr>
        </p:nvSpPr>
        <p:spPr>
          <a:xfrm>
            <a:off x="1314975" y="5553403"/>
            <a:ext cx="9648970"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154273"/>
                </a:solidFill>
                <a:effectLst/>
                <a:uLnTx/>
                <a:uFillTx/>
                <a:latin typeface="RijksSans" panose="020B0504010101010104" pitchFamily="34" charset="77"/>
                <a:ea typeface="+mn-ea"/>
                <a:cs typeface="+mn-cs"/>
              </a:rPr>
              <a:t>Communicatie-aanpak Asbestdaken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3200" b="0" i="1" u="none" strike="noStrike" kern="1200" cap="none" spc="0" normalizeH="0" baseline="0" noProof="0" dirty="0">
              <a:ln>
                <a:noFill/>
              </a:ln>
              <a:solidFill>
                <a:srgbClr val="FF0000"/>
              </a:solidFill>
              <a:effectLst/>
              <a:uLnTx/>
              <a:uFillTx/>
              <a:latin typeface="RijksSans"/>
              <a:ea typeface="+mn-ea"/>
              <a:cs typeface="+mn-cs"/>
            </a:endParaRPr>
          </a:p>
        </p:txBody>
      </p:sp>
    </p:spTree>
    <p:extLst>
      <p:ext uri="{BB962C8B-B14F-4D97-AF65-F5344CB8AC3E}">
        <p14:creationId xmlns:p14="http://schemas.microsoft.com/office/powerpoint/2010/main" val="838782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BBAEB-BF8B-A457-1E33-3A6C012575C4}"/>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12486EE1-6F2B-AA17-FA64-7EB7A4FE6FAB}"/>
              </a:ext>
            </a:extLst>
          </p:cNvPr>
          <p:cNvSpPr>
            <a:spLocks noGrp="1"/>
          </p:cNvSpPr>
          <p:nvPr>
            <p:ph type="ctrTitle"/>
          </p:nvPr>
        </p:nvSpPr>
        <p:spPr/>
        <p:txBody>
          <a:bodyPr>
            <a:normAutofit fontScale="90000"/>
          </a:bodyPr>
          <a:lstStyle/>
          <a:p>
            <a:r>
              <a:rPr lang="nl-NL">
                <a:latin typeface="RijksSans"/>
              </a:rPr>
              <a:t>Waarom een communicatie-aanpak?</a:t>
            </a:r>
          </a:p>
        </p:txBody>
      </p:sp>
      <p:sp>
        <p:nvSpPr>
          <p:cNvPr id="5" name="Tijdelijke aanduiding voor tekst 4">
            <a:extLst>
              <a:ext uri="{FF2B5EF4-FFF2-40B4-BE49-F238E27FC236}">
                <a16:creationId xmlns:a16="http://schemas.microsoft.com/office/drawing/2014/main" id="{3DDD9C11-46DD-EDB8-2DEF-A74447C8736F}"/>
              </a:ext>
            </a:extLst>
          </p:cNvPr>
          <p:cNvSpPr>
            <a:spLocks noGrp="1"/>
          </p:cNvSpPr>
          <p:nvPr>
            <p:ph type="body" sz="quarter" idx="15"/>
          </p:nvPr>
        </p:nvSpPr>
        <p:spPr>
          <a:xfrm>
            <a:off x="407988" y="1702857"/>
            <a:ext cx="5538787" cy="4572531"/>
          </a:xfrm>
        </p:spPr>
        <p:txBody>
          <a:bodyPr vert="horz" lIns="91440" tIns="45720" rIns="91440" bIns="45720" rtlCol="0" anchor="ctr">
            <a:noAutofit/>
          </a:bodyPr>
          <a:lstStyle/>
          <a:p>
            <a:pPr>
              <a:lnSpc>
                <a:spcPct val="90000"/>
              </a:lnSpc>
              <a:spcBef>
                <a:spcPts val="1200"/>
              </a:spcBef>
              <a:spcAft>
                <a:spcPts val="0"/>
              </a:spcAft>
            </a:pPr>
            <a:r>
              <a:rPr lang="nl-NL" sz="2200" dirty="0">
                <a:latin typeface="RijksSans"/>
                <a:ea typeface="Verdana"/>
              </a:rPr>
              <a:t>Asbestdaken zijn </a:t>
            </a:r>
            <a:r>
              <a:rPr lang="nl-NL" sz="2200" b="1" dirty="0">
                <a:latin typeface="RijksSans"/>
                <a:ea typeface="Verdana"/>
              </a:rPr>
              <a:t>ouder dan 30 jaar </a:t>
            </a:r>
          </a:p>
          <a:p>
            <a:pPr>
              <a:lnSpc>
                <a:spcPct val="90000"/>
              </a:lnSpc>
              <a:spcBef>
                <a:spcPts val="1200"/>
              </a:spcBef>
              <a:spcAft>
                <a:spcPts val="0"/>
              </a:spcAft>
            </a:pPr>
            <a:r>
              <a:rPr lang="nl-NL" sz="2200">
                <a:latin typeface="RijksSans"/>
                <a:ea typeface="Verdana"/>
              </a:rPr>
              <a:t>Er ligt nog zo’n </a:t>
            </a:r>
            <a:r>
              <a:rPr lang="nl-NL" sz="2200" b="1">
                <a:latin typeface="RijksSans"/>
                <a:ea typeface="Verdana"/>
              </a:rPr>
              <a:t>80 miljoen vierkante meter</a:t>
            </a:r>
            <a:r>
              <a:rPr lang="nl-NL" sz="2200" dirty="0">
                <a:latin typeface="RijksSans"/>
                <a:ea typeface="Verdana"/>
              </a:rPr>
              <a:t> </a:t>
            </a:r>
            <a:r>
              <a:rPr lang="nl-NL" sz="2200">
                <a:latin typeface="RijksSans"/>
                <a:ea typeface="Verdana"/>
              </a:rPr>
              <a:t>asbestdak in Nederland</a:t>
            </a:r>
            <a:endParaRPr lang="nl-NL" sz="2200" b="1" dirty="0">
              <a:latin typeface="RijksSans"/>
              <a:ea typeface="Verdana"/>
            </a:endParaRPr>
          </a:p>
          <a:p>
            <a:pPr>
              <a:lnSpc>
                <a:spcPct val="90000"/>
              </a:lnSpc>
              <a:spcBef>
                <a:spcPts val="1200"/>
              </a:spcBef>
              <a:spcAft>
                <a:spcPts val="0"/>
              </a:spcAft>
            </a:pPr>
            <a:r>
              <a:rPr lang="nl-NL" sz="2200" dirty="0">
                <a:latin typeface="RijksSans"/>
                <a:ea typeface="Verdana"/>
              </a:rPr>
              <a:t>Einde technische levensduur asbestdaken, van </a:t>
            </a:r>
            <a:r>
              <a:rPr lang="nl-NL" sz="2200">
                <a:latin typeface="RijksSans"/>
                <a:ea typeface="Verdana"/>
              </a:rPr>
              <a:t>hechtgebonden</a:t>
            </a:r>
            <a:r>
              <a:rPr lang="nl-NL" sz="2200" dirty="0">
                <a:latin typeface="RijksSans"/>
                <a:ea typeface="Verdana"/>
              </a:rPr>
              <a:t> naar </a:t>
            </a:r>
            <a:r>
              <a:rPr lang="nl-NL" sz="2200" b="1" dirty="0">
                <a:latin typeface="RijksSans"/>
                <a:ea typeface="Verdana"/>
              </a:rPr>
              <a:t>niet </a:t>
            </a:r>
            <a:r>
              <a:rPr lang="nl-NL" sz="2200" b="1">
                <a:latin typeface="RijksSans"/>
                <a:ea typeface="Verdana"/>
              </a:rPr>
              <a:t>hechtgebonden</a:t>
            </a:r>
            <a:endParaRPr lang="nl-NL" sz="2200" b="1" dirty="0">
              <a:latin typeface="RijksSans"/>
              <a:ea typeface="Verdana"/>
            </a:endParaRPr>
          </a:p>
          <a:p>
            <a:pPr>
              <a:lnSpc>
                <a:spcPct val="90000"/>
              </a:lnSpc>
              <a:spcBef>
                <a:spcPts val="1200"/>
              </a:spcBef>
              <a:spcAft>
                <a:spcPts val="0"/>
              </a:spcAft>
            </a:pPr>
            <a:r>
              <a:rPr lang="nl-NL" sz="2200" b="1" dirty="0">
                <a:latin typeface="RijksSans"/>
                <a:ea typeface="Verdana"/>
              </a:rPr>
              <a:t>Toename vezelemissie</a:t>
            </a:r>
            <a:r>
              <a:rPr lang="nl-NL" sz="2200" dirty="0">
                <a:latin typeface="RijksSans"/>
                <a:ea typeface="Verdana"/>
              </a:rPr>
              <a:t> naar de leefomgeving: lucht, inspoelen bodem/water</a:t>
            </a:r>
            <a:endParaRPr lang="en-US" sz="2200">
              <a:latin typeface="RijksSans"/>
              <a:ea typeface="Verdana"/>
            </a:endParaRPr>
          </a:p>
          <a:p>
            <a:pPr>
              <a:lnSpc>
                <a:spcPct val="90000"/>
              </a:lnSpc>
              <a:spcBef>
                <a:spcPts val="1200"/>
              </a:spcBef>
              <a:spcAft>
                <a:spcPts val="0"/>
              </a:spcAft>
            </a:pPr>
            <a:r>
              <a:rPr lang="nl-NL" sz="2200" dirty="0">
                <a:latin typeface="RijksSans"/>
                <a:ea typeface="Verdana"/>
              </a:rPr>
              <a:t>Verzekeren wordt steeds </a:t>
            </a:r>
            <a:r>
              <a:rPr lang="nl-NL" sz="2200" b="1" dirty="0">
                <a:latin typeface="RijksSans"/>
                <a:ea typeface="Verdana"/>
              </a:rPr>
              <a:t>lastiger en duurder</a:t>
            </a:r>
            <a:endParaRPr lang="en-US" sz="2200" b="1">
              <a:latin typeface="RijksSans"/>
              <a:ea typeface="Verdana"/>
            </a:endParaRPr>
          </a:p>
          <a:p>
            <a:pPr>
              <a:lnSpc>
                <a:spcPct val="90000"/>
              </a:lnSpc>
              <a:spcBef>
                <a:spcPts val="1200"/>
              </a:spcBef>
              <a:spcAft>
                <a:spcPts val="0"/>
              </a:spcAft>
            </a:pPr>
            <a:r>
              <a:rPr lang="nl-NL" sz="2200" dirty="0">
                <a:latin typeface="RijksSans"/>
                <a:ea typeface="Verdana"/>
              </a:rPr>
              <a:t>Verweerde daken zijn </a:t>
            </a:r>
            <a:r>
              <a:rPr lang="nl-NL" sz="2200" b="1" dirty="0">
                <a:latin typeface="RijksSans"/>
                <a:ea typeface="Verdana"/>
              </a:rPr>
              <a:t>moeilijker te verwijderen</a:t>
            </a:r>
            <a:r>
              <a:rPr lang="nl-NL" sz="2200" dirty="0">
                <a:latin typeface="RijksSans"/>
                <a:ea typeface="Verdana"/>
              </a:rPr>
              <a:t> (hogere kosten) </a:t>
            </a:r>
            <a:endParaRPr lang="nl-NL" sz="2200" dirty="0">
              <a:latin typeface="RijksSans"/>
            </a:endParaRPr>
          </a:p>
          <a:p>
            <a:endParaRPr lang="nl-NL" dirty="0"/>
          </a:p>
        </p:txBody>
      </p:sp>
      <p:pic>
        <p:nvPicPr>
          <p:cNvPr id="3" name="Tijdelijke aanduiding voor afbeelding 2" descr="Foto van een man en een vrouw die samen buiten voor een halfhoge muur staam. De vrouw wijst naar het dak dat op het gebouw ligt.">
            <a:extLst>
              <a:ext uri="{FF2B5EF4-FFF2-40B4-BE49-F238E27FC236}">
                <a16:creationId xmlns:a16="http://schemas.microsoft.com/office/drawing/2014/main" id="{868EAA3C-9E5C-D475-094F-C720528A4586}"/>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p:blipFill>
        <p:spPr>
          <a:prstGeom prst="round1Rect">
            <a:avLst/>
          </a:prstGeom>
          <a:solidFill>
            <a:srgbClr val="8FCAE7"/>
          </a:solidFill>
        </p:spPr>
      </p:pic>
    </p:spTree>
    <p:extLst>
      <p:ext uri="{BB962C8B-B14F-4D97-AF65-F5344CB8AC3E}">
        <p14:creationId xmlns:p14="http://schemas.microsoft.com/office/powerpoint/2010/main" val="3712194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473BED9-743A-7F00-72AC-F65802321A53}"/>
              </a:ext>
            </a:extLst>
          </p:cNvPr>
          <p:cNvSpPr>
            <a:spLocks noGrp="1"/>
          </p:cNvSpPr>
          <p:nvPr>
            <p:ph type="ctrTitle"/>
          </p:nvPr>
        </p:nvSpPr>
        <p:spPr/>
        <p:txBody>
          <a:bodyPr>
            <a:noAutofit/>
          </a:bodyPr>
          <a:lstStyle/>
          <a:p>
            <a:r>
              <a:rPr lang="nl-NL" sz="3600" dirty="0">
                <a:latin typeface="RijksSans" panose="020B0504010101010104" pitchFamily="34" charset="77"/>
              </a:rPr>
              <a:t>Landelijke uitrol interventies</a:t>
            </a:r>
            <a:br>
              <a:rPr lang="nl-NL" sz="3600" dirty="0">
                <a:latin typeface="RijksSans ExtraBold"/>
              </a:rPr>
            </a:br>
            <a:endParaRPr lang="nl-NL" sz="3600" i="1" dirty="0">
              <a:latin typeface="RijksSans ExtraBold"/>
            </a:endParaRPr>
          </a:p>
        </p:txBody>
      </p:sp>
      <p:sp>
        <p:nvSpPr>
          <p:cNvPr id="4" name="Tijdelijke aanduiding voor tekst 3">
            <a:extLst>
              <a:ext uri="{FF2B5EF4-FFF2-40B4-BE49-F238E27FC236}">
                <a16:creationId xmlns:a16="http://schemas.microsoft.com/office/drawing/2014/main" id="{5880D157-158E-7E90-1E46-A35387B7081D}"/>
              </a:ext>
            </a:extLst>
          </p:cNvPr>
          <p:cNvSpPr>
            <a:spLocks noGrp="1"/>
          </p:cNvSpPr>
          <p:nvPr>
            <p:ph type="body" sz="quarter" idx="15"/>
          </p:nvPr>
        </p:nvSpPr>
        <p:spPr>
          <a:xfrm>
            <a:off x="407987" y="1829040"/>
            <a:ext cx="11376025" cy="4837574"/>
          </a:xfrm>
        </p:spPr>
        <p:txBody>
          <a:bodyPr>
            <a:normAutofit/>
          </a:bodyPr>
          <a:lstStyle/>
          <a:p>
            <a:r>
              <a:rPr lang="nl-NL" sz="2200" dirty="0"/>
              <a:t>Via landelijke, regionale en lokale media-aandacht worden </a:t>
            </a:r>
            <a:r>
              <a:rPr lang="nl-NL" sz="2200" b="1" dirty="0"/>
              <a:t>vanaf november </a:t>
            </a:r>
            <a:r>
              <a:rPr lang="nl-NL" sz="2200" dirty="0"/>
              <a:t>de interventies onder de aandacht gebracht. Daarnaast  via kanalen van partners en beurzen.</a:t>
            </a:r>
          </a:p>
          <a:p>
            <a:r>
              <a:rPr lang="nl-NL" sz="2200" b="1" dirty="0"/>
              <a:t>Particulieren schuur</a:t>
            </a:r>
            <a:r>
              <a:rPr lang="nl-NL" sz="2200" dirty="0"/>
              <a:t>: </a:t>
            </a:r>
            <a:r>
              <a:rPr lang="nl-NL" sz="2200" i="1" dirty="0"/>
              <a:t>Check of je een </a:t>
            </a:r>
            <a:r>
              <a:rPr lang="nl-NL" sz="2200" i="1" dirty="0" err="1"/>
              <a:t>asbestdak</a:t>
            </a:r>
            <a:r>
              <a:rPr lang="nl-NL" sz="2200" i="1" dirty="0"/>
              <a:t> hebt</a:t>
            </a:r>
          </a:p>
          <a:p>
            <a:pPr lvl="1"/>
            <a:r>
              <a:rPr lang="nl-NL" sz="2200" dirty="0"/>
              <a:t>Advies op basis van ingestuurde foto + </a:t>
            </a:r>
            <a:r>
              <a:rPr lang="nl-NL" sz="2200" dirty="0" err="1"/>
              <a:t>labtest</a:t>
            </a:r>
            <a:r>
              <a:rPr lang="nl-NL" sz="2200" dirty="0"/>
              <a:t> </a:t>
            </a:r>
          </a:p>
          <a:p>
            <a:pPr lvl="1"/>
            <a:r>
              <a:rPr lang="nl-NL" sz="2200" dirty="0"/>
              <a:t>Testfase deze zomer bij 12 geselecteerde gemeenten</a:t>
            </a:r>
          </a:p>
          <a:p>
            <a:r>
              <a:rPr lang="nl-NL" sz="2200" b="1" dirty="0"/>
              <a:t>Agrariërs, VAB en bedrijven: </a:t>
            </a:r>
            <a:r>
              <a:rPr lang="nl-NL" sz="2200" i="1" dirty="0"/>
              <a:t>Check de mogelijkheden voor het verwijderen van je </a:t>
            </a:r>
            <a:r>
              <a:rPr lang="nl-NL" sz="2200" i="1" dirty="0" err="1"/>
              <a:t>asbestdak</a:t>
            </a:r>
            <a:endParaRPr lang="nl-NL" sz="2200" b="1" i="1" dirty="0"/>
          </a:p>
          <a:p>
            <a:pPr lvl="1"/>
            <a:r>
              <a:rPr lang="nl-NL" sz="2200" dirty="0"/>
              <a:t>Informatievideo’s</a:t>
            </a:r>
          </a:p>
          <a:p>
            <a:pPr lvl="1"/>
            <a:r>
              <a:rPr lang="nl-NL" sz="2200" dirty="0"/>
              <a:t>Mailen met bedrijfsadviseur</a:t>
            </a:r>
          </a:p>
          <a:p>
            <a:pPr lvl="1"/>
            <a:r>
              <a:rPr lang="nl-NL" sz="2200" dirty="0"/>
              <a:t>Gratis digitaal adviesgesprek met bedrijfsadviseur</a:t>
            </a:r>
          </a:p>
        </p:txBody>
      </p:sp>
    </p:spTree>
    <p:extLst>
      <p:ext uri="{BB962C8B-B14F-4D97-AF65-F5344CB8AC3E}">
        <p14:creationId xmlns:p14="http://schemas.microsoft.com/office/powerpoint/2010/main" val="1367135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Foto van een man en een vrouw die samen buiten voor een halfhoge muur staam. De vrouw wijst naar het dak dat op het gebouw ligt.">
            <a:extLst>
              <a:ext uri="{FF2B5EF4-FFF2-40B4-BE49-F238E27FC236}">
                <a16:creationId xmlns:a16="http://schemas.microsoft.com/office/drawing/2014/main" id="{3B1DDB81-95A0-219E-C948-17559D214F87}"/>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p:blipFill>
        <p:spPr>
          <a:prstGeom prst="round1Rect">
            <a:avLst/>
          </a:prstGeom>
          <a:solidFill>
            <a:srgbClr val="8FCAE7"/>
          </a:solidFill>
        </p:spPr>
      </p:pic>
      <p:sp>
        <p:nvSpPr>
          <p:cNvPr id="4" name="Titel 3">
            <a:extLst>
              <a:ext uri="{FF2B5EF4-FFF2-40B4-BE49-F238E27FC236}">
                <a16:creationId xmlns:a16="http://schemas.microsoft.com/office/drawing/2014/main" id="{41D48782-47E2-0A01-A474-394346936F31}"/>
              </a:ext>
            </a:extLst>
          </p:cNvPr>
          <p:cNvSpPr>
            <a:spLocks noGrp="1"/>
          </p:cNvSpPr>
          <p:nvPr>
            <p:ph type="ctrTitle"/>
          </p:nvPr>
        </p:nvSpPr>
        <p:spPr/>
        <p:txBody>
          <a:bodyPr>
            <a:normAutofit fontScale="90000"/>
          </a:bodyPr>
          <a:lstStyle/>
          <a:p>
            <a:r>
              <a:rPr lang="nl-NL">
                <a:latin typeface="RijksSans"/>
              </a:rPr>
              <a:t>Help mee!</a:t>
            </a:r>
            <a:endParaRPr lang="nl-NL" dirty="0">
              <a:latin typeface="RijksSans"/>
            </a:endParaRPr>
          </a:p>
        </p:txBody>
      </p:sp>
      <p:sp>
        <p:nvSpPr>
          <p:cNvPr id="5" name="Tijdelijke aanduiding voor tekst 4">
            <a:extLst>
              <a:ext uri="{FF2B5EF4-FFF2-40B4-BE49-F238E27FC236}">
                <a16:creationId xmlns:a16="http://schemas.microsoft.com/office/drawing/2014/main" id="{C152DF92-154F-F3D5-9BF0-334A3BD4EE86}"/>
              </a:ext>
            </a:extLst>
          </p:cNvPr>
          <p:cNvSpPr>
            <a:spLocks noGrp="1"/>
          </p:cNvSpPr>
          <p:nvPr>
            <p:ph type="body" sz="quarter" idx="15"/>
          </p:nvPr>
        </p:nvSpPr>
        <p:spPr/>
        <p:txBody>
          <a:bodyPr>
            <a:normAutofit/>
          </a:bodyPr>
          <a:lstStyle/>
          <a:p>
            <a:pPr marL="0" indent="0">
              <a:buNone/>
            </a:pPr>
            <a:r>
              <a:rPr lang="nl-NL" sz="2800" dirty="0">
                <a:latin typeface="RijksSans"/>
              </a:rPr>
              <a:t>Help mee met het creëren van reuring in de samenleving:</a:t>
            </a:r>
            <a:br>
              <a:rPr lang="nl-NL" sz="2800" dirty="0"/>
            </a:br>
            <a:br>
              <a:rPr lang="nl-NL" sz="2800" dirty="0"/>
            </a:br>
            <a:r>
              <a:rPr lang="nl-NL" sz="2800" dirty="0">
                <a:latin typeface="RijksSans"/>
              </a:rPr>
              <a:t>“</a:t>
            </a:r>
            <a:r>
              <a:rPr lang="nl-NL" sz="2800" b="1" dirty="0">
                <a:latin typeface="RijksSans"/>
              </a:rPr>
              <a:t>Dit is het moment om aan de slag te gaan met jouw </a:t>
            </a:r>
            <a:r>
              <a:rPr lang="nl-NL" sz="2800" b="1" dirty="0" err="1">
                <a:latin typeface="RijksSans"/>
              </a:rPr>
              <a:t>asbestdak</a:t>
            </a:r>
            <a:r>
              <a:rPr lang="nl-NL" sz="2800" b="1" dirty="0">
                <a:latin typeface="RijksSans"/>
              </a:rPr>
              <a:t>”</a:t>
            </a:r>
            <a:endParaRPr lang="nl-NL" dirty="0"/>
          </a:p>
        </p:txBody>
      </p:sp>
    </p:spTree>
    <p:extLst>
      <p:ext uri="{BB962C8B-B14F-4D97-AF65-F5344CB8AC3E}">
        <p14:creationId xmlns:p14="http://schemas.microsoft.com/office/powerpoint/2010/main" val="750780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31B14-D98D-85FB-17B0-B3F2D584EC51}"/>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EE18A03D-0FD7-CF2E-0135-3A72087F3F06}"/>
              </a:ext>
            </a:extLst>
          </p:cNvPr>
          <p:cNvSpPr>
            <a:spLocks noGrp="1"/>
          </p:cNvSpPr>
          <p:nvPr>
            <p:ph type="ctrTitle"/>
          </p:nvPr>
        </p:nvSpPr>
        <p:spPr/>
        <p:txBody>
          <a:bodyPr>
            <a:normAutofit fontScale="90000"/>
          </a:bodyPr>
          <a:lstStyle/>
          <a:p>
            <a:r>
              <a:rPr lang="nl-NL" dirty="0">
                <a:latin typeface="RijksSans ExtraBold"/>
              </a:rPr>
              <a:t>Hoe kunt u als partner aan de slag?</a:t>
            </a:r>
          </a:p>
        </p:txBody>
      </p:sp>
      <p:sp>
        <p:nvSpPr>
          <p:cNvPr id="5" name="Tijdelijke aanduiding voor tekst 4">
            <a:extLst>
              <a:ext uri="{FF2B5EF4-FFF2-40B4-BE49-F238E27FC236}">
                <a16:creationId xmlns:a16="http://schemas.microsoft.com/office/drawing/2014/main" id="{49E79603-35CA-58BA-0761-F88E323F5752}"/>
              </a:ext>
            </a:extLst>
          </p:cNvPr>
          <p:cNvSpPr>
            <a:spLocks noGrp="1"/>
          </p:cNvSpPr>
          <p:nvPr>
            <p:ph type="body" sz="quarter" idx="15"/>
          </p:nvPr>
        </p:nvSpPr>
        <p:spPr>
          <a:xfrm>
            <a:off x="556844" y="1065749"/>
            <a:ext cx="11376025" cy="5937565"/>
          </a:xfrm>
        </p:spPr>
        <p:txBody>
          <a:bodyPr anchor="t">
            <a:noAutofit/>
          </a:bodyPr>
          <a:lstStyle/>
          <a:p>
            <a:pPr marL="0" indent="0">
              <a:buNone/>
            </a:pPr>
            <a:endParaRPr lang="nl-NL" sz="2000" b="1" dirty="0">
              <a:latin typeface="RijksSans"/>
            </a:endParaRPr>
          </a:p>
          <a:p>
            <a:r>
              <a:rPr lang="nl-NL" sz="2000" b="1" dirty="0">
                <a:latin typeface="RijksSans"/>
              </a:rPr>
              <a:t>Aanmelden als partner </a:t>
            </a:r>
          </a:p>
          <a:p>
            <a:pPr lvl="1">
              <a:buFont typeface="Courier New" panose="02070309020205020404" pitchFamily="49" charset="0"/>
              <a:buChar char="o"/>
            </a:pPr>
            <a:r>
              <a:rPr lang="nl-NL" sz="2000" dirty="0">
                <a:latin typeface="RijksSans"/>
              </a:rPr>
              <a:t>4x per jaar nieuwsbrief met updates en nieuw communicatiemateriaal</a:t>
            </a:r>
          </a:p>
          <a:p>
            <a:pPr lvl="1">
              <a:buFont typeface="Courier New" panose="02070309020205020404" pitchFamily="49" charset="0"/>
              <a:buChar char="o"/>
            </a:pPr>
            <a:r>
              <a:rPr lang="nl-NL" sz="2000" dirty="0">
                <a:latin typeface="RijksSans"/>
              </a:rPr>
              <a:t>Uitnodiging Asbestdaken Inspiratiemiddag 18 november</a:t>
            </a:r>
          </a:p>
          <a:p>
            <a:pPr>
              <a:spcBef>
                <a:spcPts val="500"/>
              </a:spcBef>
              <a:spcAft>
                <a:spcPts val="500"/>
              </a:spcAft>
            </a:pPr>
            <a:r>
              <a:rPr lang="nl-NL" sz="2000" b="1" dirty="0">
                <a:latin typeface="RijksSans"/>
              </a:rPr>
              <a:t>Pas de informatie op uw website aan </a:t>
            </a:r>
            <a:r>
              <a:rPr lang="nl-NL" sz="2000" dirty="0">
                <a:latin typeface="RijksSans"/>
              </a:rPr>
              <a:t>met behulp van de </a:t>
            </a:r>
            <a:r>
              <a:rPr lang="nl-NL" sz="2000" dirty="0" err="1">
                <a:latin typeface="RijksSans"/>
              </a:rPr>
              <a:t>toolkit</a:t>
            </a:r>
            <a:endParaRPr lang="nl-NL" sz="2000" dirty="0">
              <a:latin typeface="RijksSans"/>
            </a:endParaRPr>
          </a:p>
          <a:p>
            <a:pPr>
              <a:spcBef>
                <a:spcPts val="500"/>
              </a:spcBef>
              <a:spcAft>
                <a:spcPts val="500"/>
              </a:spcAft>
            </a:pPr>
            <a:r>
              <a:rPr lang="nl-NL" sz="2000" b="1" dirty="0">
                <a:latin typeface="RijksSans"/>
              </a:rPr>
              <a:t>Deel content </a:t>
            </a:r>
            <a:r>
              <a:rPr lang="nl-NL" sz="2000" dirty="0">
                <a:latin typeface="RijksSans"/>
              </a:rPr>
              <a:t>via uw eigen online kanalen (</a:t>
            </a:r>
            <a:r>
              <a:rPr lang="nl-NL" sz="2000" dirty="0" err="1">
                <a:latin typeface="RijksSans"/>
              </a:rPr>
              <a:t>social</a:t>
            </a:r>
            <a:r>
              <a:rPr lang="nl-NL" sz="2000" dirty="0">
                <a:latin typeface="RijksSans"/>
              </a:rPr>
              <a:t> media, </a:t>
            </a:r>
            <a:r>
              <a:rPr lang="nl-NL" sz="2000" dirty="0" err="1">
                <a:latin typeface="RijksSans"/>
              </a:rPr>
              <a:t>etc</a:t>
            </a:r>
            <a:r>
              <a:rPr lang="nl-NL" sz="2000" dirty="0">
                <a:latin typeface="RijksSans"/>
              </a:rPr>
              <a:t>)</a:t>
            </a:r>
          </a:p>
          <a:p>
            <a:pPr lvl="1">
              <a:spcAft>
                <a:spcPts val="500"/>
              </a:spcAft>
            </a:pPr>
            <a:r>
              <a:rPr lang="nl-NL" sz="2000" dirty="0">
                <a:latin typeface="RijksSans"/>
              </a:rPr>
              <a:t>Vanaf het najaar: </a:t>
            </a:r>
            <a:r>
              <a:rPr lang="nl-NL" sz="2000" b="1" dirty="0">
                <a:latin typeface="RijksSans"/>
              </a:rPr>
              <a:t>promotie van interventies </a:t>
            </a:r>
          </a:p>
          <a:p>
            <a:pPr>
              <a:spcBef>
                <a:spcPts val="500"/>
              </a:spcBef>
              <a:spcAft>
                <a:spcPts val="500"/>
              </a:spcAft>
            </a:pPr>
            <a:r>
              <a:rPr lang="nl-NL" sz="2000" b="1" dirty="0">
                <a:ea typeface="Verdana"/>
              </a:rPr>
              <a:t>Meld uw vragen, ideeën en verzoeken </a:t>
            </a:r>
            <a:r>
              <a:rPr lang="nl-NL" sz="2000" dirty="0">
                <a:ea typeface="Verdana"/>
              </a:rPr>
              <a:t>via </a:t>
            </a:r>
            <a:r>
              <a:rPr lang="nl-NL" sz="2000" dirty="0">
                <a:ea typeface="Verdana"/>
                <a:hlinkClick r:id="rId3"/>
              </a:rPr>
              <a:t>partners@asbestvrijdakmail.nl</a:t>
            </a:r>
            <a:r>
              <a:rPr lang="nl-NL" sz="2000" dirty="0">
                <a:ea typeface="Verdana"/>
              </a:rPr>
              <a:t> </a:t>
            </a:r>
          </a:p>
          <a:p>
            <a:pPr>
              <a:spcBef>
                <a:spcPts val="500"/>
              </a:spcBef>
              <a:spcAft>
                <a:spcPts val="500"/>
              </a:spcAft>
            </a:pPr>
            <a:r>
              <a:rPr lang="nl-NL" sz="2000" dirty="0">
                <a:ea typeface="Verdana"/>
              </a:rPr>
              <a:t>Behoefte om </a:t>
            </a:r>
            <a:r>
              <a:rPr lang="nl-NL" sz="2000" b="1" dirty="0">
                <a:ea typeface="Verdana"/>
              </a:rPr>
              <a:t>samen door te praten </a:t>
            </a:r>
            <a:r>
              <a:rPr lang="nl-NL" sz="2000" dirty="0">
                <a:ea typeface="Verdana"/>
              </a:rPr>
              <a:t>over wat uw organisatie kan doen? Het team van Asbestvrij dak gaan graag met u in gesprek!</a:t>
            </a:r>
          </a:p>
          <a:p>
            <a:pPr>
              <a:spcBef>
                <a:spcPts val="500"/>
              </a:spcBef>
              <a:spcAft>
                <a:spcPts val="500"/>
              </a:spcAft>
            </a:pPr>
            <a:endParaRPr lang="nl-NL" sz="2000" b="1" dirty="0"/>
          </a:p>
          <a:p>
            <a:pPr marL="0" indent="0">
              <a:spcBef>
                <a:spcPts val="500"/>
              </a:spcBef>
              <a:spcAft>
                <a:spcPts val="500"/>
              </a:spcAft>
              <a:buNone/>
            </a:pPr>
            <a:r>
              <a:rPr lang="nl-NL" sz="2000" b="1" dirty="0">
                <a:latin typeface="RijksSans"/>
              </a:rPr>
              <a:t>Voor meer informatie, communicatiemateriaal en aanmelden als partner:</a:t>
            </a:r>
            <a:br>
              <a:rPr lang="nl-NL" sz="2000" b="1" dirty="0">
                <a:latin typeface="RijksSans"/>
              </a:rPr>
            </a:br>
            <a:r>
              <a:rPr lang="nl-NL" sz="2000" b="1" dirty="0">
                <a:latin typeface="RijksSans"/>
              </a:rPr>
              <a:t>Ga naar </a:t>
            </a:r>
            <a:r>
              <a:rPr lang="nl-NL" sz="2000" b="1" dirty="0">
                <a:solidFill>
                  <a:schemeClr val="accent3"/>
                </a:solidFill>
                <a:latin typeface="RijksSans"/>
              </a:rPr>
              <a:t>asbestvrijdak.nl/partners</a:t>
            </a:r>
          </a:p>
          <a:p>
            <a:pPr>
              <a:spcBef>
                <a:spcPts val="500"/>
              </a:spcBef>
              <a:spcAft>
                <a:spcPts val="500"/>
              </a:spcAft>
            </a:pPr>
            <a:endParaRPr lang="nl-NL" sz="2000" b="1" dirty="0"/>
          </a:p>
          <a:p>
            <a:pPr marL="0" indent="0">
              <a:buNone/>
            </a:pPr>
            <a:br>
              <a:rPr lang="nl-NL" sz="2000" b="1" dirty="0">
                <a:latin typeface="RijksSans"/>
              </a:rPr>
            </a:br>
            <a:endParaRPr lang="nl-NL" sz="2000" dirty="0">
              <a:latin typeface="RijksSans"/>
            </a:endParaRPr>
          </a:p>
        </p:txBody>
      </p:sp>
      <p:sp>
        <p:nvSpPr>
          <p:cNvPr id="2" name="Tijdelijke aanduiding voor tekst 4">
            <a:extLst>
              <a:ext uri="{FF2B5EF4-FFF2-40B4-BE49-F238E27FC236}">
                <a16:creationId xmlns:a16="http://schemas.microsoft.com/office/drawing/2014/main" id="{B0001855-CF24-01B1-C18F-00AFE1340241}"/>
              </a:ext>
            </a:extLst>
          </p:cNvPr>
          <p:cNvSpPr txBox="1">
            <a:spLocks/>
          </p:cNvSpPr>
          <p:nvPr/>
        </p:nvSpPr>
        <p:spPr>
          <a:xfrm>
            <a:off x="9062237" y="3118056"/>
            <a:ext cx="2420024" cy="310944"/>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100000"/>
              </a:lnSpc>
              <a:spcBef>
                <a:spcPts val="1000"/>
              </a:spcBef>
              <a:spcAft>
                <a:spcPts val="1000"/>
              </a:spcAft>
              <a:buClrTx/>
              <a:buSzPct val="80000"/>
              <a:buFont typeface="Arial" panose="020B0604020202020204" pitchFamily="34" charset="0"/>
              <a:buChar char="•"/>
              <a:defRPr sz="1800" b="0" i="0" kern="1200">
                <a:solidFill>
                  <a:srgbClr val="154273"/>
                </a:solidFill>
                <a:latin typeface="RijksSans" panose="020B0504010101010104" pitchFamily="34" charset="77"/>
                <a:ea typeface="+mn-ea"/>
                <a:cs typeface="+mn-cs"/>
              </a:defRPr>
            </a:lvl1pPr>
            <a:lvl2pPr marL="685800" indent="-228600" algn="l" defTabSz="914400" rtl="0" eaLnBrk="1" latinLnBrk="0" hangingPunct="1">
              <a:lnSpc>
                <a:spcPct val="100000"/>
              </a:lnSpc>
              <a:spcBef>
                <a:spcPts val="500"/>
              </a:spcBef>
              <a:spcAft>
                <a:spcPts val="1000"/>
              </a:spcAft>
              <a:buClrTx/>
              <a:buSzPct val="80000"/>
              <a:buFont typeface="Arial" panose="020B0604020202020204" pitchFamily="34" charset="0"/>
              <a:buChar char="•"/>
              <a:defRPr sz="1800" b="0" i="0" kern="1200">
                <a:solidFill>
                  <a:srgbClr val="154273"/>
                </a:solidFill>
                <a:latin typeface="RijksSans" panose="020B0504010101010104" pitchFamily="34" charset="77"/>
                <a:ea typeface="+mn-ea"/>
                <a:cs typeface="+mn-cs"/>
              </a:defRPr>
            </a:lvl2pPr>
            <a:lvl3pPr marL="1143000" indent="-228600" algn="l" defTabSz="914400" rtl="0" eaLnBrk="1" latinLnBrk="0" hangingPunct="1">
              <a:lnSpc>
                <a:spcPct val="100000"/>
              </a:lnSpc>
              <a:spcBef>
                <a:spcPts val="500"/>
              </a:spcBef>
              <a:spcAft>
                <a:spcPts val="1000"/>
              </a:spcAft>
              <a:buClrTx/>
              <a:buSzPct val="80000"/>
              <a:buFont typeface="Arial" panose="020B0604020202020204" pitchFamily="34" charset="0"/>
              <a:buChar char="•"/>
              <a:defRPr sz="1800" b="0" i="0" kern="1200">
                <a:solidFill>
                  <a:srgbClr val="154273"/>
                </a:solidFill>
                <a:latin typeface="RijksSans" panose="020B0504010101010104" pitchFamily="34" charset="77"/>
                <a:ea typeface="+mn-ea"/>
                <a:cs typeface="+mn-cs"/>
              </a:defRPr>
            </a:lvl3pPr>
            <a:lvl4pPr marL="1600200" indent="-228600" algn="l" defTabSz="914400" rtl="0" eaLnBrk="1" latinLnBrk="0" hangingPunct="1">
              <a:lnSpc>
                <a:spcPct val="100000"/>
              </a:lnSpc>
              <a:spcBef>
                <a:spcPts val="500"/>
              </a:spcBef>
              <a:spcAft>
                <a:spcPts val="1000"/>
              </a:spcAft>
              <a:buClrTx/>
              <a:buSzPct val="80000"/>
              <a:buFont typeface="Arial" panose="020B0604020202020204" pitchFamily="34" charset="0"/>
              <a:buChar char="•"/>
              <a:defRPr sz="1800" b="0" i="0" kern="1200">
                <a:solidFill>
                  <a:srgbClr val="154273"/>
                </a:solidFill>
                <a:latin typeface="RijksSans" panose="020B0504010101010104" pitchFamily="34" charset="77"/>
                <a:ea typeface="+mn-ea"/>
                <a:cs typeface="+mn-cs"/>
              </a:defRPr>
            </a:lvl4pPr>
            <a:lvl5pPr marL="2057400" indent="-228600" algn="l" defTabSz="914400" rtl="0" eaLnBrk="1" latinLnBrk="0" hangingPunct="1">
              <a:lnSpc>
                <a:spcPct val="100000"/>
              </a:lnSpc>
              <a:spcBef>
                <a:spcPts val="500"/>
              </a:spcBef>
              <a:spcAft>
                <a:spcPts val="1000"/>
              </a:spcAft>
              <a:buClrTx/>
              <a:buSzPct val="80000"/>
              <a:buFont typeface="Arial" panose="020B0604020202020204" pitchFamily="34" charset="0"/>
              <a:buChar char="•"/>
              <a:defRPr sz="1800" b="0" i="0" kern="1200">
                <a:solidFill>
                  <a:srgbClr val="154273"/>
                </a:solidFill>
                <a:latin typeface="RijksSans" panose="020B05040101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b="1" i="1" dirty="0" err="1">
                <a:ea typeface="Verdana"/>
              </a:rPr>
              <a:t>asbestvrijdak.nl</a:t>
            </a:r>
            <a:r>
              <a:rPr lang="nl-NL" sz="2000" b="1" i="1" dirty="0">
                <a:ea typeface="Verdana"/>
              </a:rPr>
              <a:t>/partners</a:t>
            </a:r>
          </a:p>
        </p:txBody>
      </p:sp>
      <p:pic>
        <p:nvPicPr>
          <p:cNvPr id="3" name="Afbeelding 2" descr="QR code voor het aanmelden">
            <a:extLst>
              <a:ext uri="{FF2B5EF4-FFF2-40B4-BE49-F238E27FC236}">
                <a16:creationId xmlns:a16="http://schemas.microsoft.com/office/drawing/2014/main" id="{877053C1-FCED-3261-0E09-0A55C1491CB3}"/>
              </a:ext>
            </a:extLst>
          </p:cNvPr>
          <p:cNvPicPr>
            <a:picLocks noChangeAspect="1"/>
          </p:cNvPicPr>
          <p:nvPr/>
        </p:nvPicPr>
        <p:blipFill>
          <a:blip r:embed="rId4"/>
          <a:stretch>
            <a:fillRect/>
          </a:stretch>
        </p:blipFill>
        <p:spPr>
          <a:xfrm>
            <a:off x="9062237" y="716648"/>
            <a:ext cx="2420024" cy="2401408"/>
          </a:xfrm>
          <a:prstGeom prst="rect">
            <a:avLst/>
          </a:prstGeom>
        </p:spPr>
      </p:pic>
    </p:spTree>
    <p:extLst>
      <p:ext uri="{BB962C8B-B14F-4D97-AF65-F5344CB8AC3E}">
        <p14:creationId xmlns:p14="http://schemas.microsoft.com/office/powerpoint/2010/main" val="1358842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3">
            <a:extLst>
              <a:ext uri="{FF2B5EF4-FFF2-40B4-BE49-F238E27FC236}">
                <a16:creationId xmlns:a16="http://schemas.microsoft.com/office/drawing/2014/main" id="{6BA1F583-6930-8897-F2C1-8844C12E3F0E}"/>
              </a:ext>
            </a:extLst>
          </p:cNvPr>
          <p:cNvSpPr txBox="1"/>
          <p:nvPr/>
        </p:nvSpPr>
        <p:spPr>
          <a:xfrm>
            <a:off x="2397952" y="2825782"/>
            <a:ext cx="1701107" cy="261610"/>
          </a:xfrm>
          <a:prstGeom prst="rect">
            <a:avLst/>
          </a:prstGeom>
          <a:solidFill>
            <a:schemeClr val="bg1">
              <a:alpha val="4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1D7BC0"/>
                </a:solidFill>
                <a:effectLst/>
                <a:uLnTx/>
                <a:uFillTx/>
                <a:latin typeface="Asap" pitchFamily="2" charset="77"/>
                <a:ea typeface="+mn-ea"/>
                <a:cs typeface="+mn-cs"/>
              </a:rPr>
              <a:t>Omgevingsprogramma’s</a:t>
            </a:r>
          </a:p>
        </p:txBody>
      </p:sp>
      <p:sp>
        <p:nvSpPr>
          <p:cNvPr id="4" name="Tekstvak 4">
            <a:extLst>
              <a:ext uri="{FF2B5EF4-FFF2-40B4-BE49-F238E27FC236}">
                <a16:creationId xmlns:a16="http://schemas.microsoft.com/office/drawing/2014/main" id="{07BEEA9A-CDEA-F846-6A19-3D0D259A6D0B}"/>
              </a:ext>
            </a:extLst>
          </p:cNvPr>
          <p:cNvSpPr txBox="1"/>
          <p:nvPr/>
        </p:nvSpPr>
        <p:spPr>
          <a:xfrm>
            <a:off x="1769003" y="3537929"/>
            <a:ext cx="1154483" cy="261610"/>
          </a:xfrm>
          <a:prstGeom prst="rect">
            <a:avLst/>
          </a:prstGeom>
          <a:solidFill>
            <a:schemeClr val="bg1">
              <a:alpha val="4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1D7BC0"/>
                </a:solidFill>
                <a:effectLst/>
                <a:uLnTx/>
                <a:uFillTx/>
                <a:latin typeface="Asap" pitchFamily="2" charset="77"/>
                <a:ea typeface="+mn-ea"/>
                <a:cs typeface="+mn-cs"/>
              </a:rPr>
              <a:t>Omgevingsvisie</a:t>
            </a:r>
          </a:p>
        </p:txBody>
      </p:sp>
      <p:sp>
        <p:nvSpPr>
          <p:cNvPr id="5" name="Tekstvak 5">
            <a:extLst>
              <a:ext uri="{FF2B5EF4-FFF2-40B4-BE49-F238E27FC236}">
                <a16:creationId xmlns:a16="http://schemas.microsoft.com/office/drawing/2014/main" id="{20477177-A034-A31F-CD79-DB43869493A0}"/>
              </a:ext>
            </a:extLst>
          </p:cNvPr>
          <p:cNvSpPr txBox="1"/>
          <p:nvPr/>
        </p:nvSpPr>
        <p:spPr>
          <a:xfrm>
            <a:off x="1624035" y="3195863"/>
            <a:ext cx="1779654" cy="261610"/>
          </a:xfrm>
          <a:prstGeom prst="rect">
            <a:avLst/>
          </a:prstGeom>
          <a:solidFill>
            <a:schemeClr val="bg1">
              <a:alpha val="4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1D7BC0"/>
                </a:solidFill>
                <a:effectLst/>
                <a:uLnTx/>
                <a:uFillTx/>
                <a:latin typeface="Asap" pitchFamily="2" charset="77"/>
                <a:ea typeface="+mn-ea"/>
                <a:cs typeface="+mn-cs"/>
              </a:rPr>
              <a:t>Samenwerkingsafspraken</a:t>
            </a:r>
          </a:p>
        </p:txBody>
      </p:sp>
      <p:sp>
        <p:nvSpPr>
          <p:cNvPr id="6" name="Tekstvak 6">
            <a:extLst>
              <a:ext uri="{FF2B5EF4-FFF2-40B4-BE49-F238E27FC236}">
                <a16:creationId xmlns:a16="http://schemas.microsoft.com/office/drawing/2014/main" id="{FBF1DDC8-ADCC-46B9-7956-D3CF6A2F3008}"/>
              </a:ext>
            </a:extLst>
          </p:cNvPr>
          <p:cNvSpPr txBox="1"/>
          <p:nvPr/>
        </p:nvSpPr>
        <p:spPr>
          <a:xfrm>
            <a:off x="6329082" y="2617694"/>
            <a:ext cx="1658471" cy="261610"/>
          </a:xfrm>
          <a:prstGeom prst="rect">
            <a:avLst/>
          </a:prstGeom>
          <a:solidFill>
            <a:schemeClr val="bg1">
              <a:alpha val="40000"/>
            </a:schemeClr>
          </a:solid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err="1">
                <a:ln>
                  <a:noFill/>
                </a:ln>
                <a:solidFill>
                  <a:srgbClr val="2C5881"/>
                </a:solidFill>
                <a:effectLst/>
                <a:uLnTx/>
                <a:uFillTx/>
                <a:latin typeface="Asap" pitchFamily="2" charset="77"/>
                <a:ea typeface="+mn-ea"/>
                <a:cs typeface="+mn-cs"/>
              </a:rPr>
              <a:t>Waterschapsverordening</a:t>
            </a:r>
            <a:endParaRPr kumimoji="0" lang="nl-NL" sz="1050" b="0" i="0" u="none" strike="noStrike" kern="1200" cap="none" spc="0" normalizeH="0" baseline="0" noProof="0" dirty="0">
              <a:ln>
                <a:noFill/>
              </a:ln>
              <a:solidFill>
                <a:srgbClr val="2C5881"/>
              </a:solidFill>
              <a:effectLst/>
              <a:uLnTx/>
              <a:uFillTx/>
              <a:latin typeface="Asap" pitchFamily="2" charset="77"/>
              <a:ea typeface="+mn-ea"/>
              <a:cs typeface="+mn-cs"/>
            </a:endParaRPr>
          </a:p>
        </p:txBody>
      </p:sp>
      <p:sp>
        <p:nvSpPr>
          <p:cNvPr id="7" name="Tekstvak 7">
            <a:extLst>
              <a:ext uri="{FF2B5EF4-FFF2-40B4-BE49-F238E27FC236}">
                <a16:creationId xmlns:a16="http://schemas.microsoft.com/office/drawing/2014/main" id="{45372BD4-E26C-9185-1CAA-E770683AB735}"/>
              </a:ext>
            </a:extLst>
          </p:cNvPr>
          <p:cNvSpPr txBox="1"/>
          <p:nvPr/>
        </p:nvSpPr>
        <p:spPr>
          <a:xfrm>
            <a:off x="4733366" y="2988151"/>
            <a:ext cx="1129553" cy="261610"/>
          </a:xfrm>
          <a:prstGeom prst="rect">
            <a:avLst/>
          </a:prstGeom>
          <a:solidFill>
            <a:schemeClr val="bg1">
              <a:alpha val="40000"/>
            </a:schemeClr>
          </a:solid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srgbClr val="2C5881"/>
                </a:solidFill>
                <a:effectLst/>
                <a:uLnTx/>
                <a:uFillTx/>
                <a:latin typeface="Asap" pitchFamily="2" charset="77"/>
                <a:ea typeface="+mn-ea"/>
                <a:cs typeface="+mn-cs"/>
              </a:rPr>
              <a:t>Omgevingsplan</a:t>
            </a:r>
          </a:p>
        </p:txBody>
      </p:sp>
      <p:sp>
        <p:nvSpPr>
          <p:cNvPr id="8" name="Tekstvak 8">
            <a:extLst>
              <a:ext uri="{FF2B5EF4-FFF2-40B4-BE49-F238E27FC236}">
                <a16:creationId xmlns:a16="http://schemas.microsoft.com/office/drawing/2014/main" id="{DA8937D1-ABFF-8E54-0D22-D75034C509E9}"/>
              </a:ext>
            </a:extLst>
          </p:cNvPr>
          <p:cNvSpPr txBox="1"/>
          <p:nvPr/>
        </p:nvSpPr>
        <p:spPr>
          <a:xfrm>
            <a:off x="5029204" y="3372000"/>
            <a:ext cx="833715" cy="253916"/>
          </a:xfrm>
          <a:prstGeom prst="rect">
            <a:avLst/>
          </a:prstGeom>
          <a:solidFill>
            <a:schemeClr val="bg1">
              <a:alpha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err="1">
                <a:ln>
                  <a:noFill/>
                </a:ln>
                <a:solidFill>
                  <a:srgbClr val="2C5881"/>
                </a:solidFill>
                <a:effectLst/>
                <a:uLnTx/>
                <a:uFillTx/>
                <a:latin typeface="Asap" pitchFamily="2" charset="77"/>
                <a:ea typeface="+mn-ea"/>
                <a:cs typeface="+mn-cs"/>
              </a:rPr>
              <a:t>Bbl</a:t>
            </a:r>
            <a:r>
              <a:rPr kumimoji="0" lang="nl-NL" sz="1050" b="0" i="0" u="none" strike="noStrike" kern="1200" cap="none" spc="0" normalizeH="0" baseline="0" noProof="0" dirty="0">
                <a:ln>
                  <a:noFill/>
                </a:ln>
                <a:solidFill>
                  <a:srgbClr val="2C5881"/>
                </a:solidFill>
                <a:effectLst/>
                <a:uLnTx/>
                <a:uFillTx/>
                <a:latin typeface="Asap" pitchFamily="2" charset="77"/>
                <a:ea typeface="+mn-ea"/>
                <a:cs typeface="+mn-cs"/>
              </a:rPr>
              <a:t>* / Bal*</a:t>
            </a:r>
          </a:p>
        </p:txBody>
      </p:sp>
      <p:sp>
        <p:nvSpPr>
          <p:cNvPr id="9" name="Tekstvak 9">
            <a:extLst>
              <a:ext uri="{FF2B5EF4-FFF2-40B4-BE49-F238E27FC236}">
                <a16:creationId xmlns:a16="http://schemas.microsoft.com/office/drawing/2014/main" id="{628C5EF5-A1C6-6EE9-6A37-224E6AAF69BC}"/>
              </a:ext>
            </a:extLst>
          </p:cNvPr>
          <p:cNvSpPr txBox="1"/>
          <p:nvPr/>
        </p:nvSpPr>
        <p:spPr>
          <a:xfrm>
            <a:off x="6347016" y="2985247"/>
            <a:ext cx="1577784" cy="253916"/>
          </a:xfrm>
          <a:prstGeom prst="rect">
            <a:avLst/>
          </a:prstGeom>
          <a:solidFill>
            <a:schemeClr val="bg1">
              <a:alpha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srgbClr val="2C5881"/>
                </a:solidFill>
                <a:effectLst/>
                <a:uLnTx/>
                <a:uFillTx/>
                <a:latin typeface="Asap" pitchFamily="2" charset="77"/>
                <a:ea typeface="+mn-ea"/>
                <a:cs typeface="+mn-cs"/>
              </a:rPr>
              <a:t>Omgevingsverordening</a:t>
            </a:r>
          </a:p>
        </p:txBody>
      </p:sp>
      <p:sp>
        <p:nvSpPr>
          <p:cNvPr id="10" name="Tekstvak 10">
            <a:extLst>
              <a:ext uri="{FF2B5EF4-FFF2-40B4-BE49-F238E27FC236}">
                <a16:creationId xmlns:a16="http://schemas.microsoft.com/office/drawing/2014/main" id="{753C906C-9409-F86B-19B0-A681B415628A}"/>
              </a:ext>
            </a:extLst>
          </p:cNvPr>
          <p:cNvSpPr txBox="1"/>
          <p:nvPr/>
        </p:nvSpPr>
        <p:spPr>
          <a:xfrm>
            <a:off x="6347016" y="3345106"/>
            <a:ext cx="1165408" cy="253916"/>
          </a:xfrm>
          <a:prstGeom prst="rect">
            <a:avLst/>
          </a:prstGeom>
          <a:solidFill>
            <a:schemeClr val="bg1">
              <a:alpha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srgbClr val="2C5881"/>
                </a:solidFill>
                <a:effectLst/>
                <a:uLnTx/>
                <a:uFillTx/>
                <a:latin typeface="Asap" pitchFamily="2" charset="77"/>
                <a:ea typeface="+mn-ea"/>
                <a:cs typeface="+mn-cs"/>
              </a:rPr>
              <a:t>Projectbesluiten</a:t>
            </a:r>
          </a:p>
        </p:txBody>
      </p:sp>
      <p:sp>
        <p:nvSpPr>
          <p:cNvPr id="11" name="Tekstvak 11">
            <a:extLst>
              <a:ext uri="{FF2B5EF4-FFF2-40B4-BE49-F238E27FC236}">
                <a16:creationId xmlns:a16="http://schemas.microsoft.com/office/drawing/2014/main" id="{76B06B66-B604-E1DF-26AF-9B01F3120931}"/>
              </a:ext>
            </a:extLst>
          </p:cNvPr>
          <p:cNvSpPr txBox="1"/>
          <p:nvPr/>
        </p:nvSpPr>
        <p:spPr>
          <a:xfrm>
            <a:off x="8453716" y="2841812"/>
            <a:ext cx="1577785" cy="261610"/>
          </a:xfrm>
          <a:prstGeom prst="rect">
            <a:avLst/>
          </a:prstGeom>
          <a:solidFill>
            <a:schemeClr val="bg1">
              <a:alpha val="40000"/>
            </a:schemeClr>
          </a:solid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srgbClr val="DD7226"/>
                </a:solidFill>
                <a:effectLst/>
                <a:uLnTx/>
                <a:uFillTx/>
                <a:latin typeface="Asap" pitchFamily="2" charset="77"/>
                <a:ea typeface="+mn-ea"/>
                <a:cs typeface="+mn-cs"/>
              </a:rPr>
              <a:t>Meldingen verwerken</a:t>
            </a:r>
          </a:p>
        </p:txBody>
      </p:sp>
      <p:sp>
        <p:nvSpPr>
          <p:cNvPr id="12" name="Tekstvak 12">
            <a:extLst>
              <a:ext uri="{FF2B5EF4-FFF2-40B4-BE49-F238E27FC236}">
                <a16:creationId xmlns:a16="http://schemas.microsoft.com/office/drawing/2014/main" id="{0C09CBB2-6C2A-3443-72AA-74B75D09441E}"/>
              </a:ext>
            </a:extLst>
          </p:cNvPr>
          <p:cNvSpPr txBox="1"/>
          <p:nvPr/>
        </p:nvSpPr>
        <p:spPr>
          <a:xfrm>
            <a:off x="8453716" y="3190165"/>
            <a:ext cx="1701107" cy="253916"/>
          </a:xfrm>
          <a:prstGeom prst="rect">
            <a:avLst/>
          </a:prstGeom>
          <a:solidFill>
            <a:schemeClr val="bg1">
              <a:alpha val="40000"/>
            </a:schemeClr>
          </a:solid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srgbClr val="DD7226"/>
                </a:solidFill>
                <a:effectLst/>
                <a:uLnTx/>
                <a:uFillTx/>
                <a:latin typeface="Asap" pitchFamily="2" charset="77"/>
                <a:ea typeface="+mn-ea"/>
                <a:cs typeface="+mn-cs"/>
              </a:rPr>
              <a:t>Toezicht en handhaving</a:t>
            </a:r>
          </a:p>
        </p:txBody>
      </p:sp>
      <p:sp>
        <p:nvSpPr>
          <p:cNvPr id="13" name="Tekstvak 13">
            <a:extLst>
              <a:ext uri="{FF2B5EF4-FFF2-40B4-BE49-F238E27FC236}">
                <a16:creationId xmlns:a16="http://schemas.microsoft.com/office/drawing/2014/main" id="{BE16C59D-959B-5797-BE02-9979E387914F}"/>
              </a:ext>
            </a:extLst>
          </p:cNvPr>
          <p:cNvSpPr txBox="1"/>
          <p:nvPr/>
        </p:nvSpPr>
        <p:spPr>
          <a:xfrm>
            <a:off x="10275743" y="3190165"/>
            <a:ext cx="1577784" cy="415498"/>
          </a:xfrm>
          <a:prstGeom prst="rect">
            <a:avLst/>
          </a:prstGeom>
          <a:solidFill>
            <a:schemeClr val="bg1">
              <a:alpha val="40000"/>
            </a:schemeClr>
          </a:solid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srgbClr val="DD7226"/>
                </a:solidFill>
                <a:effectLst/>
                <a:uLnTx/>
                <a:uFillTx/>
                <a:latin typeface="Asap" pitchFamily="2" charset="77"/>
                <a:ea typeface="+mn-ea"/>
                <a:cs typeface="+mn-cs"/>
              </a:rPr>
              <a:t>Omgevingsprogramma uitvoeren</a:t>
            </a:r>
          </a:p>
        </p:txBody>
      </p:sp>
      <p:sp>
        <p:nvSpPr>
          <p:cNvPr id="14" name="Tekstvak 14">
            <a:extLst>
              <a:ext uri="{FF2B5EF4-FFF2-40B4-BE49-F238E27FC236}">
                <a16:creationId xmlns:a16="http://schemas.microsoft.com/office/drawing/2014/main" id="{A2745963-B9DE-CD6E-69F6-93533743FD74}"/>
              </a:ext>
            </a:extLst>
          </p:cNvPr>
          <p:cNvSpPr txBox="1"/>
          <p:nvPr/>
        </p:nvSpPr>
        <p:spPr>
          <a:xfrm>
            <a:off x="10154823" y="2841812"/>
            <a:ext cx="1577785" cy="261610"/>
          </a:xfrm>
          <a:prstGeom prst="rect">
            <a:avLst/>
          </a:prstGeom>
          <a:solidFill>
            <a:schemeClr val="bg1">
              <a:alpha val="40000"/>
            </a:schemeClr>
          </a:solid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srgbClr val="DD7226"/>
                </a:solidFill>
                <a:effectLst/>
                <a:uLnTx/>
                <a:uFillTx/>
                <a:latin typeface="Asap" pitchFamily="2" charset="77"/>
                <a:ea typeface="+mn-ea"/>
                <a:cs typeface="+mn-cs"/>
              </a:rPr>
              <a:t>Aanvragen beoordelen</a:t>
            </a:r>
          </a:p>
        </p:txBody>
      </p:sp>
      <p:sp>
        <p:nvSpPr>
          <p:cNvPr id="15" name="Tekstvak 15">
            <a:extLst>
              <a:ext uri="{FF2B5EF4-FFF2-40B4-BE49-F238E27FC236}">
                <a16:creationId xmlns:a16="http://schemas.microsoft.com/office/drawing/2014/main" id="{23823A14-3DE9-3C86-E95E-22594610202F}"/>
              </a:ext>
            </a:extLst>
          </p:cNvPr>
          <p:cNvSpPr txBox="1"/>
          <p:nvPr/>
        </p:nvSpPr>
        <p:spPr>
          <a:xfrm>
            <a:off x="5862919" y="4715435"/>
            <a:ext cx="2013693" cy="261610"/>
          </a:xfrm>
          <a:prstGeom prst="rect">
            <a:avLst/>
          </a:prstGeom>
          <a:solidFill>
            <a:schemeClr val="bg1">
              <a:alpha val="4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388710"/>
                </a:solidFill>
                <a:effectLst/>
                <a:uLnTx/>
                <a:uFillTx/>
                <a:latin typeface="Asap" pitchFamily="2" charset="77"/>
                <a:ea typeface="+mn-ea"/>
                <a:cs typeface="+mn-cs"/>
              </a:rPr>
              <a:t>Aanvragen en info ontvangen</a:t>
            </a:r>
          </a:p>
        </p:txBody>
      </p:sp>
      <p:sp>
        <p:nvSpPr>
          <p:cNvPr id="16" name="Tekstvak 16">
            <a:extLst>
              <a:ext uri="{FF2B5EF4-FFF2-40B4-BE49-F238E27FC236}">
                <a16:creationId xmlns:a16="http://schemas.microsoft.com/office/drawing/2014/main" id="{645893C4-6266-72F2-72D9-0DBFFAF6299A}"/>
              </a:ext>
            </a:extLst>
          </p:cNvPr>
          <p:cNvSpPr txBox="1">
            <a:spLocks noGrp="1"/>
          </p:cNvSpPr>
          <p:nvPr>
            <p:ph type="title" idx="4294967295"/>
          </p:nvPr>
        </p:nvSpPr>
        <p:spPr>
          <a:xfrm>
            <a:off x="4703105" y="4715435"/>
            <a:ext cx="1066318" cy="261610"/>
          </a:xfrm>
          <a:prstGeom prst="rect">
            <a:avLst/>
          </a:prstGeom>
          <a:solidFill>
            <a:schemeClr val="bg1">
              <a:alpha val="40000"/>
            </a:schemeClr>
          </a:solid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388710"/>
                </a:solidFill>
                <a:effectLst/>
                <a:uLnTx/>
                <a:uFillTx/>
                <a:latin typeface="Asap" pitchFamily="2" charset="77"/>
                <a:ea typeface="+mn-ea"/>
                <a:cs typeface="+mn-cs"/>
              </a:rPr>
              <a:t>Samenwerken</a:t>
            </a:r>
          </a:p>
        </p:txBody>
      </p:sp>
      <p:sp>
        <p:nvSpPr>
          <p:cNvPr id="17" name="Tekstvak 17">
            <a:extLst>
              <a:ext uri="{FF2B5EF4-FFF2-40B4-BE49-F238E27FC236}">
                <a16:creationId xmlns:a16="http://schemas.microsoft.com/office/drawing/2014/main" id="{E2BCD374-F841-1386-D252-1E9F647F5E3F}"/>
              </a:ext>
            </a:extLst>
          </p:cNvPr>
          <p:cNvSpPr txBox="1"/>
          <p:nvPr/>
        </p:nvSpPr>
        <p:spPr>
          <a:xfrm>
            <a:off x="4658250" y="5930097"/>
            <a:ext cx="1327608" cy="261610"/>
          </a:xfrm>
          <a:prstGeom prst="rect">
            <a:avLst/>
          </a:prstGeom>
          <a:solidFill>
            <a:schemeClr val="bg1">
              <a:alpha val="4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81BA16"/>
                </a:solidFill>
                <a:effectLst/>
                <a:uLnTx/>
                <a:uFillTx/>
                <a:latin typeface="Asap" pitchFamily="2" charset="77"/>
                <a:ea typeface="+mn-ea"/>
                <a:cs typeface="+mn-cs"/>
              </a:rPr>
              <a:t>Vergunningscheck</a:t>
            </a:r>
          </a:p>
        </p:txBody>
      </p:sp>
      <p:sp>
        <p:nvSpPr>
          <p:cNvPr id="18" name="Tekstvak 18">
            <a:extLst>
              <a:ext uri="{FF2B5EF4-FFF2-40B4-BE49-F238E27FC236}">
                <a16:creationId xmlns:a16="http://schemas.microsoft.com/office/drawing/2014/main" id="{6B02D708-E48A-C936-2FD0-949AF7C0060C}"/>
              </a:ext>
            </a:extLst>
          </p:cNvPr>
          <p:cNvSpPr txBox="1"/>
          <p:nvPr/>
        </p:nvSpPr>
        <p:spPr>
          <a:xfrm>
            <a:off x="6101567" y="5930097"/>
            <a:ext cx="1342034" cy="261610"/>
          </a:xfrm>
          <a:prstGeom prst="rect">
            <a:avLst/>
          </a:prstGeom>
          <a:solidFill>
            <a:schemeClr val="bg1">
              <a:alpha val="4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81BA16"/>
                </a:solidFill>
                <a:effectLst/>
                <a:uLnTx/>
                <a:uFillTx/>
                <a:latin typeface="Asap" pitchFamily="2" charset="77"/>
                <a:ea typeface="+mn-ea"/>
                <a:cs typeface="+mn-cs"/>
              </a:rPr>
              <a:t>Regels op de kaart</a:t>
            </a:r>
          </a:p>
        </p:txBody>
      </p:sp>
      <p:sp>
        <p:nvSpPr>
          <p:cNvPr id="19" name="Tekstvak 19">
            <a:extLst>
              <a:ext uri="{FF2B5EF4-FFF2-40B4-BE49-F238E27FC236}">
                <a16:creationId xmlns:a16="http://schemas.microsoft.com/office/drawing/2014/main" id="{D96A2251-CF88-A54E-25D6-DB27E1BB7C59}"/>
              </a:ext>
            </a:extLst>
          </p:cNvPr>
          <p:cNvSpPr txBox="1"/>
          <p:nvPr/>
        </p:nvSpPr>
        <p:spPr>
          <a:xfrm>
            <a:off x="4455459" y="6263425"/>
            <a:ext cx="1529586" cy="261610"/>
          </a:xfrm>
          <a:prstGeom prst="rect">
            <a:avLst/>
          </a:prstGeom>
          <a:solidFill>
            <a:schemeClr val="bg1">
              <a:alpha val="4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81BA16"/>
                </a:solidFill>
                <a:effectLst/>
                <a:uLnTx/>
                <a:uFillTx/>
                <a:latin typeface="Asap" pitchFamily="2" charset="77"/>
                <a:ea typeface="+mn-ea"/>
                <a:cs typeface="+mn-cs"/>
              </a:rPr>
              <a:t>Maatregelen op maat</a:t>
            </a:r>
          </a:p>
        </p:txBody>
      </p:sp>
      <p:sp>
        <p:nvSpPr>
          <p:cNvPr id="20" name="Tekstvak 20">
            <a:extLst>
              <a:ext uri="{FF2B5EF4-FFF2-40B4-BE49-F238E27FC236}">
                <a16:creationId xmlns:a16="http://schemas.microsoft.com/office/drawing/2014/main" id="{698E1209-BEE0-362E-1174-F13FF09455E6}"/>
              </a:ext>
            </a:extLst>
          </p:cNvPr>
          <p:cNvSpPr txBox="1"/>
          <p:nvPr/>
        </p:nvSpPr>
        <p:spPr>
          <a:xfrm>
            <a:off x="6096000" y="6263425"/>
            <a:ext cx="1385316" cy="261610"/>
          </a:xfrm>
          <a:prstGeom prst="rect">
            <a:avLst/>
          </a:prstGeom>
          <a:solidFill>
            <a:schemeClr val="bg1">
              <a:alpha val="4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81BA16"/>
                </a:solidFill>
                <a:effectLst/>
                <a:uLnTx/>
                <a:uFillTx/>
                <a:latin typeface="Asap" pitchFamily="2" charset="77"/>
                <a:ea typeface="+mn-ea"/>
                <a:cs typeface="+mn-cs"/>
              </a:rPr>
              <a:t>Aanvragen/melden</a:t>
            </a:r>
          </a:p>
        </p:txBody>
      </p:sp>
      <p:grpSp>
        <p:nvGrpSpPr>
          <p:cNvPr id="21" name="Groep 25" descr="Puzzel Omgevingswet: Maatschappij">
            <a:extLst>
              <a:ext uri="{FF2B5EF4-FFF2-40B4-BE49-F238E27FC236}">
                <a16:creationId xmlns:a16="http://schemas.microsoft.com/office/drawing/2014/main" id="{56AB712A-9E90-A6B1-0349-36E5E4A57687}"/>
              </a:ext>
            </a:extLst>
          </p:cNvPr>
          <p:cNvGrpSpPr/>
          <p:nvPr/>
        </p:nvGrpSpPr>
        <p:grpSpPr>
          <a:xfrm>
            <a:off x="288432" y="2145531"/>
            <a:ext cx="1284138" cy="307076"/>
            <a:chOff x="288432" y="2145531"/>
            <a:chExt cx="1284138" cy="307076"/>
          </a:xfrm>
        </p:grpSpPr>
        <p:pic>
          <p:nvPicPr>
            <p:cNvPr id="22" name="Afbeelding 22">
              <a:extLst>
                <a:ext uri="{FF2B5EF4-FFF2-40B4-BE49-F238E27FC236}">
                  <a16:creationId xmlns:a16="http://schemas.microsoft.com/office/drawing/2014/main" id="{54A10289-A8BB-0514-C96E-67E86BEF8CDC}"/>
                </a:ext>
              </a:extLst>
            </p:cNvPr>
            <p:cNvPicPr>
              <a:picLocks noChangeAspect="1"/>
            </p:cNvPicPr>
            <p:nvPr/>
          </p:nvPicPr>
          <p:blipFill>
            <a:blip r:embed="rId2"/>
            <a:stretch>
              <a:fillRect/>
            </a:stretch>
          </p:blipFill>
          <p:spPr>
            <a:xfrm>
              <a:off x="288432" y="2145531"/>
              <a:ext cx="1284138" cy="307076"/>
            </a:xfrm>
            <a:prstGeom prst="rect">
              <a:avLst/>
            </a:prstGeom>
          </p:spPr>
        </p:pic>
        <p:sp>
          <p:nvSpPr>
            <p:cNvPr id="23" name="Tekstvak 24">
              <a:extLst>
                <a:ext uri="{FF2B5EF4-FFF2-40B4-BE49-F238E27FC236}">
                  <a16:creationId xmlns:a16="http://schemas.microsoft.com/office/drawing/2014/main" id="{8F4EEB57-D334-8DC2-D29A-B85C6C34F3CA}"/>
                </a:ext>
              </a:extLst>
            </p:cNvPr>
            <p:cNvSpPr txBox="1"/>
            <p:nvPr/>
          </p:nvSpPr>
          <p:spPr>
            <a:xfrm>
              <a:off x="288432" y="2172111"/>
              <a:ext cx="1095022"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srgbClr val="FFFFFF"/>
                  </a:solidFill>
                  <a:effectLst/>
                  <a:uLnTx/>
                  <a:uFillTx/>
                  <a:latin typeface="Asap" pitchFamily="2" charset="77"/>
                  <a:ea typeface="+mn-ea"/>
                  <a:cs typeface="+mn-cs"/>
                </a:rPr>
                <a:t>Maatschappij</a:t>
              </a:r>
              <a:endParaRPr kumimoji="0" lang="nl-NL" sz="1050" b="0" i="0" u="none" strike="noStrike" kern="1200" cap="none" spc="0" normalizeH="0" baseline="0" noProof="0" dirty="0">
                <a:ln>
                  <a:noFill/>
                </a:ln>
                <a:solidFill>
                  <a:srgbClr val="FFFFFF"/>
                </a:solidFill>
                <a:effectLst/>
                <a:uLnTx/>
                <a:uFillTx/>
                <a:latin typeface="Asap"/>
                <a:ea typeface="+mn-ea"/>
                <a:cs typeface="+mn-cs"/>
              </a:endParaRPr>
            </a:p>
          </p:txBody>
        </p:sp>
      </p:grpSp>
      <p:grpSp>
        <p:nvGrpSpPr>
          <p:cNvPr id="24" name="Groep 26" descr="Puzzel Omgevingswet: Politiek">
            <a:extLst>
              <a:ext uri="{FF2B5EF4-FFF2-40B4-BE49-F238E27FC236}">
                <a16:creationId xmlns:a16="http://schemas.microsoft.com/office/drawing/2014/main" id="{11374C2A-344A-FB4A-290A-5933FEEF36F5}"/>
              </a:ext>
            </a:extLst>
          </p:cNvPr>
          <p:cNvGrpSpPr/>
          <p:nvPr/>
        </p:nvGrpSpPr>
        <p:grpSpPr>
          <a:xfrm>
            <a:off x="288432" y="2563220"/>
            <a:ext cx="1284138" cy="307076"/>
            <a:chOff x="288432" y="2145531"/>
            <a:chExt cx="1284138" cy="307076"/>
          </a:xfrm>
        </p:grpSpPr>
        <p:pic>
          <p:nvPicPr>
            <p:cNvPr id="25" name="Afbeelding 27">
              <a:extLst>
                <a:ext uri="{FF2B5EF4-FFF2-40B4-BE49-F238E27FC236}">
                  <a16:creationId xmlns:a16="http://schemas.microsoft.com/office/drawing/2014/main" id="{A3ECD245-8702-1C09-543A-4C5C21C7261E}"/>
                </a:ext>
              </a:extLst>
            </p:cNvPr>
            <p:cNvPicPr>
              <a:picLocks noChangeAspect="1"/>
            </p:cNvPicPr>
            <p:nvPr/>
          </p:nvPicPr>
          <p:blipFill>
            <a:blip r:embed="rId2"/>
            <a:stretch>
              <a:fillRect/>
            </a:stretch>
          </p:blipFill>
          <p:spPr>
            <a:xfrm>
              <a:off x="288432" y="2145531"/>
              <a:ext cx="1284138" cy="307076"/>
            </a:xfrm>
            <a:prstGeom prst="rect">
              <a:avLst/>
            </a:prstGeom>
          </p:spPr>
        </p:pic>
        <p:sp>
          <p:nvSpPr>
            <p:cNvPr id="26" name="Tekstvak 28">
              <a:extLst>
                <a:ext uri="{FF2B5EF4-FFF2-40B4-BE49-F238E27FC236}">
                  <a16:creationId xmlns:a16="http://schemas.microsoft.com/office/drawing/2014/main" id="{E230D809-A71B-B53D-CFA1-E557B1FB7747}"/>
                </a:ext>
              </a:extLst>
            </p:cNvPr>
            <p:cNvSpPr txBox="1"/>
            <p:nvPr/>
          </p:nvSpPr>
          <p:spPr>
            <a:xfrm>
              <a:off x="288432" y="2172111"/>
              <a:ext cx="1095022"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srgbClr val="FFFFFF"/>
                  </a:solidFill>
                  <a:effectLst/>
                  <a:uLnTx/>
                  <a:uFillTx/>
                  <a:latin typeface="Asap" pitchFamily="2" charset="77"/>
                  <a:ea typeface="+mn-ea"/>
                  <a:cs typeface="+mn-cs"/>
                </a:rPr>
                <a:t>Politiek</a:t>
              </a:r>
              <a:endParaRPr kumimoji="0" lang="nl-NL" sz="1050" b="0" i="0" u="none" strike="noStrike" kern="1200" cap="none" spc="0" normalizeH="0" baseline="0" noProof="0" dirty="0">
                <a:ln>
                  <a:noFill/>
                </a:ln>
                <a:solidFill>
                  <a:srgbClr val="FFFFFF"/>
                </a:solidFill>
                <a:effectLst/>
                <a:uLnTx/>
                <a:uFillTx/>
                <a:latin typeface="Asap"/>
                <a:ea typeface="+mn-ea"/>
                <a:cs typeface="+mn-cs"/>
              </a:endParaRPr>
            </a:p>
          </p:txBody>
        </p:sp>
      </p:grpSp>
      <p:grpSp>
        <p:nvGrpSpPr>
          <p:cNvPr id="27" name="Groep 29" descr="Puzzel Omgevingswet: Monitoring">
            <a:extLst>
              <a:ext uri="{FF2B5EF4-FFF2-40B4-BE49-F238E27FC236}">
                <a16:creationId xmlns:a16="http://schemas.microsoft.com/office/drawing/2014/main" id="{CF8BC400-B84A-FE30-1854-5F4CFF614120}"/>
              </a:ext>
            </a:extLst>
          </p:cNvPr>
          <p:cNvGrpSpPr/>
          <p:nvPr/>
        </p:nvGrpSpPr>
        <p:grpSpPr>
          <a:xfrm>
            <a:off x="288432" y="2969620"/>
            <a:ext cx="1284138" cy="307076"/>
            <a:chOff x="288432" y="2145531"/>
            <a:chExt cx="1284138" cy="307076"/>
          </a:xfrm>
        </p:grpSpPr>
        <p:pic>
          <p:nvPicPr>
            <p:cNvPr id="28" name="Afbeelding 30">
              <a:extLst>
                <a:ext uri="{FF2B5EF4-FFF2-40B4-BE49-F238E27FC236}">
                  <a16:creationId xmlns:a16="http://schemas.microsoft.com/office/drawing/2014/main" id="{6D73DCC2-5691-838B-5D7E-78AFB11CE02A}"/>
                </a:ext>
              </a:extLst>
            </p:cNvPr>
            <p:cNvPicPr>
              <a:picLocks noChangeAspect="1"/>
            </p:cNvPicPr>
            <p:nvPr/>
          </p:nvPicPr>
          <p:blipFill>
            <a:blip r:embed="rId2"/>
            <a:stretch>
              <a:fillRect/>
            </a:stretch>
          </p:blipFill>
          <p:spPr>
            <a:xfrm>
              <a:off x="288432" y="2145531"/>
              <a:ext cx="1284138" cy="307076"/>
            </a:xfrm>
            <a:prstGeom prst="rect">
              <a:avLst/>
            </a:prstGeom>
          </p:spPr>
        </p:pic>
        <p:sp>
          <p:nvSpPr>
            <p:cNvPr id="29" name="Tekstvak 31">
              <a:extLst>
                <a:ext uri="{FF2B5EF4-FFF2-40B4-BE49-F238E27FC236}">
                  <a16:creationId xmlns:a16="http://schemas.microsoft.com/office/drawing/2014/main" id="{9AD6453B-A310-1649-B615-F6DFBBCCD660}"/>
                </a:ext>
              </a:extLst>
            </p:cNvPr>
            <p:cNvSpPr txBox="1"/>
            <p:nvPr/>
          </p:nvSpPr>
          <p:spPr>
            <a:xfrm>
              <a:off x="288432" y="2172111"/>
              <a:ext cx="1095022"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srgbClr val="FFFFFF"/>
                  </a:solidFill>
                  <a:effectLst/>
                  <a:uLnTx/>
                  <a:uFillTx/>
                  <a:latin typeface="Asap" pitchFamily="2" charset="77"/>
                  <a:ea typeface="+mn-ea"/>
                  <a:cs typeface="+mn-cs"/>
                </a:rPr>
                <a:t>Monitoring</a:t>
              </a:r>
              <a:endParaRPr kumimoji="0" lang="nl-NL" sz="1050" b="0" i="0" u="none" strike="noStrike" kern="1200" cap="none" spc="0" normalizeH="0" baseline="0" noProof="0" dirty="0">
                <a:ln>
                  <a:noFill/>
                </a:ln>
                <a:solidFill>
                  <a:srgbClr val="FFFFFF"/>
                </a:solidFill>
                <a:effectLst/>
                <a:uLnTx/>
                <a:uFillTx/>
                <a:latin typeface="Asap"/>
                <a:ea typeface="+mn-ea"/>
                <a:cs typeface="+mn-cs"/>
              </a:endParaRPr>
            </a:p>
          </p:txBody>
        </p:sp>
      </p:grpSp>
      <p:grpSp>
        <p:nvGrpSpPr>
          <p:cNvPr id="30" name="Groep 32" descr="Puzzel Omgevingswet: Evaluatie">
            <a:extLst>
              <a:ext uri="{FF2B5EF4-FFF2-40B4-BE49-F238E27FC236}">
                <a16:creationId xmlns:a16="http://schemas.microsoft.com/office/drawing/2014/main" id="{14691CCC-3677-28B9-E852-65C9C07681E4}"/>
              </a:ext>
            </a:extLst>
          </p:cNvPr>
          <p:cNvGrpSpPr/>
          <p:nvPr/>
        </p:nvGrpSpPr>
        <p:grpSpPr>
          <a:xfrm>
            <a:off x="288432" y="3398597"/>
            <a:ext cx="1284138" cy="307076"/>
            <a:chOff x="288432" y="2145531"/>
            <a:chExt cx="1284138" cy="307076"/>
          </a:xfrm>
        </p:grpSpPr>
        <p:pic>
          <p:nvPicPr>
            <p:cNvPr id="31" name="Afbeelding 33">
              <a:extLst>
                <a:ext uri="{FF2B5EF4-FFF2-40B4-BE49-F238E27FC236}">
                  <a16:creationId xmlns:a16="http://schemas.microsoft.com/office/drawing/2014/main" id="{69ACAD76-3563-A999-7888-238D6559D0BC}"/>
                </a:ext>
              </a:extLst>
            </p:cNvPr>
            <p:cNvPicPr>
              <a:picLocks noChangeAspect="1"/>
            </p:cNvPicPr>
            <p:nvPr/>
          </p:nvPicPr>
          <p:blipFill>
            <a:blip r:embed="rId2"/>
            <a:stretch>
              <a:fillRect/>
            </a:stretch>
          </p:blipFill>
          <p:spPr>
            <a:xfrm>
              <a:off x="288432" y="2145531"/>
              <a:ext cx="1284138" cy="307076"/>
            </a:xfrm>
            <a:prstGeom prst="rect">
              <a:avLst/>
            </a:prstGeom>
          </p:spPr>
        </p:pic>
        <p:sp>
          <p:nvSpPr>
            <p:cNvPr id="32" name="Tekstvak 34">
              <a:extLst>
                <a:ext uri="{FF2B5EF4-FFF2-40B4-BE49-F238E27FC236}">
                  <a16:creationId xmlns:a16="http://schemas.microsoft.com/office/drawing/2014/main" id="{DD24E1F8-B029-52AF-9468-1AC24E4E6107}"/>
                </a:ext>
              </a:extLst>
            </p:cNvPr>
            <p:cNvSpPr txBox="1"/>
            <p:nvPr/>
          </p:nvSpPr>
          <p:spPr>
            <a:xfrm>
              <a:off x="288432" y="2172111"/>
              <a:ext cx="1095022"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srgbClr val="FFFFFF"/>
                  </a:solidFill>
                  <a:effectLst/>
                  <a:uLnTx/>
                  <a:uFillTx/>
                  <a:latin typeface="Asap" pitchFamily="2" charset="77"/>
                  <a:ea typeface="+mn-ea"/>
                  <a:cs typeface="+mn-cs"/>
                </a:rPr>
                <a:t>Evaluatie</a:t>
              </a:r>
              <a:endParaRPr kumimoji="0" lang="nl-NL" sz="1050" b="0" i="0" u="none" strike="noStrike" kern="1200" cap="none" spc="0" normalizeH="0" baseline="0" noProof="0" dirty="0">
                <a:ln>
                  <a:noFill/>
                </a:ln>
                <a:solidFill>
                  <a:srgbClr val="FFFFFF"/>
                </a:solidFill>
                <a:effectLst/>
                <a:uLnTx/>
                <a:uFillTx/>
                <a:latin typeface="Asap"/>
                <a:ea typeface="+mn-ea"/>
                <a:cs typeface="+mn-cs"/>
              </a:endParaRPr>
            </a:p>
          </p:txBody>
        </p:sp>
      </p:grpSp>
    </p:spTree>
    <p:extLst>
      <p:ext uri="{BB962C8B-B14F-4D97-AF65-F5344CB8AC3E}">
        <p14:creationId xmlns:p14="http://schemas.microsoft.com/office/powerpoint/2010/main" val="1194988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92413B2-5A15-44F0-0B7E-760384F5F23F}"/>
              </a:ext>
            </a:extLst>
          </p:cNvPr>
          <p:cNvSpPr>
            <a:spLocks noGrp="1"/>
          </p:cNvSpPr>
          <p:nvPr>
            <p:ph sz="half" idx="1"/>
          </p:nvPr>
        </p:nvSpPr>
        <p:spPr>
          <a:xfrm>
            <a:off x="597071" y="1981200"/>
            <a:ext cx="7577937" cy="4387849"/>
          </a:xfrm>
        </p:spPr>
        <p:txBody>
          <a:bodyPr>
            <a:normAutofit fontScale="85000" lnSpcReduction="20000"/>
          </a:bodyPr>
          <a:lstStyle/>
          <a:p>
            <a:pPr>
              <a:lnSpc>
                <a:spcPct val="120000"/>
              </a:lnSpc>
              <a:spcBef>
                <a:spcPts val="0"/>
              </a:spcBef>
              <a:spcAft>
                <a:spcPts val="600"/>
              </a:spcAft>
            </a:pPr>
            <a:r>
              <a:rPr lang="nl-NL" sz="2600" dirty="0"/>
              <a:t>1 Wie zijn wij/voorstelronde</a:t>
            </a:r>
          </a:p>
          <a:p>
            <a:pPr>
              <a:lnSpc>
                <a:spcPct val="120000"/>
              </a:lnSpc>
              <a:spcBef>
                <a:spcPts val="0"/>
              </a:spcBef>
              <a:spcAft>
                <a:spcPts val="600"/>
              </a:spcAft>
            </a:pPr>
            <a:r>
              <a:rPr lang="nl-NL" sz="2600" dirty="0"/>
              <a:t>2 Veranderingen per 1-1-2026</a:t>
            </a:r>
          </a:p>
          <a:p>
            <a:pPr marL="285750" indent="-285750">
              <a:lnSpc>
                <a:spcPct val="120000"/>
              </a:lnSpc>
              <a:spcBef>
                <a:spcPts val="0"/>
              </a:spcBef>
              <a:spcAft>
                <a:spcPts val="600"/>
              </a:spcAft>
              <a:buFontTx/>
              <a:buChar char="-"/>
            </a:pPr>
            <a:r>
              <a:rPr lang="nl-NL" sz="2600" dirty="0"/>
              <a:t>Asbestverwijderingsbesluit 2005</a:t>
            </a:r>
          </a:p>
          <a:p>
            <a:pPr marL="285750" indent="-285750">
              <a:lnSpc>
                <a:spcPct val="120000"/>
              </a:lnSpc>
              <a:spcBef>
                <a:spcPts val="0"/>
              </a:spcBef>
              <a:spcAft>
                <a:spcPts val="600"/>
              </a:spcAft>
              <a:buFontTx/>
              <a:buChar char="-"/>
            </a:pPr>
            <a:r>
              <a:rPr lang="nl-NL" sz="2600" dirty="0" err="1"/>
              <a:t>Bbl</a:t>
            </a:r>
            <a:endParaRPr lang="nl-NL" sz="2600" dirty="0"/>
          </a:p>
          <a:p>
            <a:pPr>
              <a:lnSpc>
                <a:spcPct val="120000"/>
              </a:lnSpc>
              <a:spcBef>
                <a:spcPts val="0"/>
              </a:spcBef>
              <a:spcAft>
                <a:spcPts val="600"/>
              </a:spcAft>
            </a:pPr>
            <a:r>
              <a:rPr lang="nl-NL" sz="2600" dirty="0"/>
              <a:t>2 Veranderingen per 1-</a:t>
            </a:r>
            <a:r>
              <a:rPr lang="nl-NL" sz="2600" dirty="0">
                <a:solidFill>
                  <a:srgbClr val="FF0000"/>
                </a:solidFill>
              </a:rPr>
              <a:t>1/4</a:t>
            </a:r>
            <a:r>
              <a:rPr lang="nl-NL" sz="2600" dirty="0"/>
              <a:t>-2027?</a:t>
            </a:r>
          </a:p>
          <a:p>
            <a:pPr marL="285750" indent="-285750">
              <a:lnSpc>
                <a:spcPct val="120000"/>
              </a:lnSpc>
              <a:spcBef>
                <a:spcPts val="0"/>
              </a:spcBef>
              <a:spcAft>
                <a:spcPts val="600"/>
              </a:spcAft>
              <a:buFontTx/>
              <a:buChar char="-"/>
            </a:pPr>
            <a:r>
              <a:rPr lang="nl-NL" sz="2600" dirty="0"/>
              <a:t>EU-richtlijn</a:t>
            </a:r>
          </a:p>
          <a:p>
            <a:pPr marL="285750" indent="-285750">
              <a:lnSpc>
                <a:spcPct val="120000"/>
              </a:lnSpc>
              <a:spcBef>
                <a:spcPts val="0"/>
              </a:spcBef>
              <a:spcAft>
                <a:spcPts val="600"/>
              </a:spcAft>
              <a:buFontTx/>
              <a:buChar char="-"/>
            </a:pPr>
            <a:r>
              <a:rPr lang="nl-NL" sz="2600" dirty="0"/>
              <a:t>Wijzigen </a:t>
            </a:r>
            <a:r>
              <a:rPr lang="nl-NL" sz="2600" dirty="0" err="1"/>
              <a:t>Wm</a:t>
            </a:r>
            <a:r>
              <a:rPr lang="nl-NL" sz="2600" dirty="0"/>
              <a:t>/</a:t>
            </a:r>
            <a:r>
              <a:rPr lang="nl-NL" sz="2600" dirty="0" err="1"/>
              <a:t>Avb</a:t>
            </a:r>
            <a:r>
              <a:rPr lang="nl-NL" sz="2600" dirty="0"/>
              <a:t> 2005/</a:t>
            </a:r>
            <a:r>
              <a:rPr lang="nl-NL" sz="2600" dirty="0" err="1"/>
              <a:t>Bbl</a:t>
            </a:r>
            <a:r>
              <a:rPr lang="nl-NL" sz="2600" dirty="0"/>
              <a:t> </a:t>
            </a:r>
          </a:p>
          <a:p>
            <a:pPr marL="285750" indent="-285750">
              <a:lnSpc>
                <a:spcPct val="120000"/>
              </a:lnSpc>
              <a:spcBef>
                <a:spcPts val="0"/>
              </a:spcBef>
              <a:spcAft>
                <a:spcPts val="600"/>
              </a:spcAft>
              <a:buFontTx/>
              <a:buChar char="-"/>
            </a:pPr>
            <a:r>
              <a:rPr lang="nl-NL" sz="2600" dirty="0"/>
              <a:t>Wijziging melding en informatieplicht</a:t>
            </a:r>
          </a:p>
          <a:p>
            <a:pPr>
              <a:lnSpc>
                <a:spcPct val="120000"/>
              </a:lnSpc>
              <a:spcBef>
                <a:spcPts val="0"/>
              </a:spcBef>
              <a:spcAft>
                <a:spcPts val="600"/>
              </a:spcAft>
            </a:pPr>
            <a:r>
              <a:rPr lang="nl-NL" sz="2600" dirty="0"/>
              <a:t>3 Routekaart LAVS</a:t>
            </a:r>
          </a:p>
          <a:p>
            <a:pPr>
              <a:lnSpc>
                <a:spcPct val="120000"/>
              </a:lnSpc>
              <a:spcBef>
                <a:spcPts val="0"/>
              </a:spcBef>
              <a:spcAft>
                <a:spcPts val="600"/>
              </a:spcAft>
            </a:pPr>
            <a:r>
              <a:rPr lang="nl-NL" sz="2600" dirty="0"/>
              <a:t>4 Opgave asbestdaken</a:t>
            </a:r>
          </a:p>
          <a:p>
            <a:endParaRPr lang="nl-NL" dirty="0"/>
          </a:p>
        </p:txBody>
      </p:sp>
      <p:sp>
        <p:nvSpPr>
          <p:cNvPr id="7" name="Titel 1">
            <a:extLst>
              <a:ext uri="{FF2B5EF4-FFF2-40B4-BE49-F238E27FC236}">
                <a16:creationId xmlns:a16="http://schemas.microsoft.com/office/drawing/2014/main" id="{1A103250-C4BE-4016-8E19-309C30DA5B31}"/>
              </a:ext>
            </a:extLst>
          </p:cNvPr>
          <p:cNvSpPr>
            <a:spLocks noGrp="1"/>
          </p:cNvSpPr>
          <p:nvPr>
            <p:ph type="title"/>
          </p:nvPr>
        </p:nvSpPr>
        <p:spPr>
          <a:xfrm>
            <a:off x="597072" y="990600"/>
            <a:ext cx="5181600" cy="897538"/>
          </a:xfrm>
        </p:spPr>
        <p:txBody>
          <a:bodyPr>
            <a:normAutofit fontScale="90000"/>
          </a:bodyPr>
          <a:lstStyle/>
          <a:p>
            <a:r>
              <a:rPr lang="nl-NL" dirty="0"/>
              <a:t>Inhoud</a:t>
            </a:r>
          </a:p>
        </p:txBody>
      </p:sp>
      <p:pic>
        <p:nvPicPr>
          <p:cNvPr id="5" name="Tijdelijke aanduiding voor afbeelding 4" descr="Dak van asbesthoudende golfplaten">
            <a:extLst>
              <a:ext uri="{FF2B5EF4-FFF2-40B4-BE49-F238E27FC236}">
                <a16:creationId xmlns:a16="http://schemas.microsoft.com/office/drawing/2014/main" id="{7991ADB6-8F69-ECF1-E268-831B2E747F9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849" r="16849"/>
          <a:stretch>
            <a:fillRect/>
          </a:stretch>
        </p:blipFill>
        <p:spPr>
          <a:xfrm>
            <a:off x="5853631" y="0"/>
            <a:ext cx="6334896" cy="6369049"/>
          </a:xfrm>
        </p:spPr>
      </p:pic>
    </p:spTree>
    <p:extLst>
      <p:ext uri="{BB962C8B-B14F-4D97-AF65-F5344CB8AC3E}">
        <p14:creationId xmlns:p14="http://schemas.microsoft.com/office/powerpoint/2010/main" val="4100544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3B9140-C3AA-C31A-0DA7-6CE5A92BC387}"/>
              </a:ext>
            </a:extLst>
          </p:cNvPr>
          <p:cNvSpPr>
            <a:spLocks noGrp="1"/>
          </p:cNvSpPr>
          <p:nvPr>
            <p:ph type="title"/>
          </p:nvPr>
        </p:nvSpPr>
        <p:spPr/>
        <p:txBody>
          <a:bodyPr>
            <a:normAutofit fontScale="90000"/>
          </a:bodyPr>
          <a:lstStyle/>
          <a:p>
            <a:r>
              <a:rPr lang="nl-NL" dirty="0"/>
              <a:t>Introductie: Wie zijn wij?</a:t>
            </a:r>
          </a:p>
        </p:txBody>
      </p:sp>
      <p:sp>
        <p:nvSpPr>
          <p:cNvPr id="3" name="Tijdelijke aanduiding voor tekst 2">
            <a:extLst>
              <a:ext uri="{FF2B5EF4-FFF2-40B4-BE49-F238E27FC236}">
                <a16:creationId xmlns:a16="http://schemas.microsoft.com/office/drawing/2014/main" id="{F9F68105-889A-CCAB-3C40-6B740891657F}"/>
              </a:ext>
            </a:extLst>
          </p:cNvPr>
          <p:cNvSpPr>
            <a:spLocks noGrp="1"/>
          </p:cNvSpPr>
          <p:nvPr>
            <p:ph type="body" idx="1"/>
          </p:nvPr>
        </p:nvSpPr>
        <p:spPr>
          <a:xfrm>
            <a:off x="597072" y="2179638"/>
            <a:ext cx="10515600" cy="4207910"/>
          </a:xfrm>
        </p:spPr>
        <p:txBody>
          <a:bodyPr vert="horz" lIns="91440" tIns="45720" rIns="91440" bIns="45720" rtlCol="0" anchor="t">
            <a:normAutofit/>
          </a:bodyPr>
          <a:lstStyle/>
          <a:p>
            <a:pPr marL="0" indent="0">
              <a:buNone/>
            </a:pPr>
            <a:r>
              <a:rPr lang="nl-NL" sz="2000" b="1" dirty="0"/>
              <a:t>Helpdesk Asbest: geeft informatie en beantwoordt vragen over asbest</a:t>
            </a:r>
          </a:p>
          <a:p>
            <a:pPr marL="285750" lvl="0" indent="-285750">
              <a:buFont typeface="Arial" panose="020B0604020202020204" pitchFamily="34" charset="0"/>
              <a:buChar char="•"/>
            </a:pPr>
            <a:r>
              <a:rPr lang="nl-NL" sz="2000" dirty="0"/>
              <a:t>Beantwoording ca. 450 vragen/jaar over wet- en regelgeving asbest</a:t>
            </a:r>
          </a:p>
          <a:p>
            <a:pPr marL="285750" indent="-285750">
              <a:buFont typeface="Arial" panose="020B0604020202020204" pitchFamily="34" charset="0"/>
              <a:buChar char="•"/>
            </a:pPr>
            <a:r>
              <a:rPr lang="nl-NL" sz="2000" dirty="0"/>
              <a:t>Bijhouden content website IPLO</a:t>
            </a:r>
            <a:r>
              <a:rPr lang="nl-NL" dirty="0"/>
              <a:t> / </a:t>
            </a:r>
            <a:r>
              <a:rPr lang="nl-NL" dirty="0" err="1"/>
              <a:t>Asbestvrijdak</a:t>
            </a:r>
            <a:r>
              <a:rPr lang="nl-NL" dirty="0"/>
              <a:t>: </a:t>
            </a:r>
            <a:r>
              <a:rPr lang="nl-NL" sz="2000" dirty="0">
                <a:hlinkClick r:id="rId2"/>
              </a:rPr>
              <a:t>iplo.nl/asbest</a:t>
            </a:r>
            <a:r>
              <a:rPr lang="nl-NL" dirty="0"/>
              <a:t>  / </a:t>
            </a:r>
            <a:r>
              <a:rPr lang="nl-NL" dirty="0">
                <a:hlinkClick r:id="rId3"/>
              </a:rPr>
              <a:t>Asbestvrijdak.nl</a:t>
            </a:r>
            <a:endParaRPr lang="nl-NL" sz="2000" dirty="0">
              <a:hlinkClick r:id="rId3"/>
            </a:endParaRPr>
          </a:p>
          <a:p>
            <a:pPr marL="285750" indent="-285750">
              <a:buFont typeface="Arial" panose="020B0604020202020204" pitchFamily="34" charset="0"/>
              <a:buChar char="•"/>
            </a:pPr>
            <a:r>
              <a:rPr lang="nl-NL" sz="2000" dirty="0"/>
              <a:t>Signalerende functie voor beleid (</a:t>
            </a:r>
            <a:r>
              <a:rPr lang="nl-NL" sz="2000" dirty="0" err="1"/>
              <a:t>IenW</a:t>
            </a:r>
            <a:r>
              <a:rPr lang="nl-NL" sz="2000" dirty="0"/>
              <a:t>)</a:t>
            </a:r>
          </a:p>
          <a:p>
            <a:pPr marL="0" indent="0">
              <a:buNone/>
            </a:pPr>
            <a:r>
              <a:rPr lang="nl-NL" sz="2000" b="1" dirty="0"/>
              <a:t>Beheerder Landelijk Asbestvolgsysteem (LAVS)</a:t>
            </a:r>
          </a:p>
          <a:p>
            <a:pPr marL="285750" indent="-285750">
              <a:buFont typeface="Arial" panose="020B0604020202020204" pitchFamily="34" charset="0"/>
              <a:buChar char="•"/>
            </a:pPr>
            <a:r>
              <a:rPr lang="nl-NL" sz="2000" dirty="0"/>
              <a:t>Transparant verwijderingsproces: opdrachtgevers, </a:t>
            </a:r>
            <a:r>
              <a:rPr lang="nl-NL" sz="2000" dirty="0" err="1"/>
              <a:t>inventariseerders</a:t>
            </a:r>
            <a:r>
              <a:rPr lang="nl-NL" sz="2000" dirty="0"/>
              <a:t>, asbestverwijderingsbedrijven, eindinspectiebedrijven en toezichthouders beschikken over dezelfde informatie</a:t>
            </a:r>
          </a:p>
          <a:p>
            <a:pPr marL="285750" indent="-285750">
              <a:buFont typeface="Arial" panose="020B0604020202020204" pitchFamily="34" charset="0"/>
              <a:buChar char="•"/>
            </a:pPr>
            <a:r>
              <a:rPr lang="nl-NL" sz="2000" dirty="0"/>
              <a:t>Verplicht gebruik LAVS erkende asbestinventarisatie- en asbestverwijderingsbedrijven</a:t>
            </a:r>
          </a:p>
          <a:p>
            <a:pPr marL="285750" indent="-285750">
              <a:buFont typeface="Arial" panose="020B0604020202020204" pitchFamily="34" charset="0"/>
              <a:buChar char="•"/>
            </a:pPr>
            <a:r>
              <a:rPr lang="nl-NL" sz="2000" dirty="0"/>
              <a:t>Helpdesk LAVS: Beantwoording ca. 2.000 vragen/jaar en bijhouden content website IPLO </a:t>
            </a:r>
            <a:r>
              <a:rPr lang="nl-NL" sz="2000" dirty="0">
                <a:hlinkClick r:id="rId4"/>
              </a:rPr>
              <a:t>iplo.nl/lavs</a:t>
            </a:r>
            <a:endParaRPr lang="nl-NL" sz="2000" dirty="0"/>
          </a:p>
          <a:p>
            <a:pPr marL="285750" indent="-285750">
              <a:buFont typeface="Arial" panose="020B0604020202020204" pitchFamily="34" charset="0"/>
              <a:buChar char="•"/>
            </a:pPr>
            <a:endParaRPr lang="nl-NL" sz="2000" dirty="0"/>
          </a:p>
          <a:p>
            <a:endParaRPr lang="nl-NL" dirty="0"/>
          </a:p>
        </p:txBody>
      </p:sp>
    </p:spTree>
    <p:extLst>
      <p:ext uri="{BB962C8B-B14F-4D97-AF65-F5344CB8AC3E}">
        <p14:creationId xmlns:p14="http://schemas.microsoft.com/office/powerpoint/2010/main" val="2034123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E612EF7-0810-2DAD-871A-D95DCBFBB293}"/>
              </a:ext>
            </a:extLst>
          </p:cNvPr>
          <p:cNvSpPr>
            <a:spLocks noGrp="1"/>
          </p:cNvSpPr>
          <p:nvPr>
            <p:ph type="ctrTitle"/>
          </p:nvPr>
        </p:nvSpPr>
        <p:spPr>
          <a:xfrm>
            <a:off x="1356894" y="3634098"/>
            <a:ext cx="10835106" cy="1325585"/>
          </a:xfrm>
        </p:spPr>
        <p:txBody>
          <a:bodyPr>
            <a:noAutofit/>
          </a:bodyPr>
          <a:lstStyle/>
          <a:p>
            <a:r>
              <a:rPr lang="nl-NL" sz="5400" dirty="0"/>
              <a:t>Wijzigingen regelgeving asbest </a:t>
            </a:r>
            <a:br>
              <a:rPr lang="nl-NL" sz="5400" dirty="0"/>
            </a:br>
            <a:r>
              <a:rPr lang="nl-NL" sz="5400" dirty="0"/>
              <a:t>1-1-2026 </a:t>
            </a:r>
          </a:p>
        </p:txBody>
      </p:sp>
    </p:spTree>
    <p:extLst>
      <p:ext uri="{BB962C8B-B14F-4D97-AF65-F5344CB8AC3E}">
        <p14:creationId xmlns:p14="http://schemas.microsoft.com/office/powerpoint/2010/main" val="2523555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3B9140-C3AA-C31A-0DA7-6CE5A92BC387}"/>
              </a:ext>
            </a:extLst>
          </p:cNvPr>
          <p:cNvSpPr>
            <a:spLocks noGrp="1"/>
          </p:cNvSpPr>
          <p:nvPr>
            <p:ph type="title"/>
          </p:nvPr>
        </p:nvSpPr>
        <p:spPr/>
        <p:txBody>
          <a:bodyPr>
            <a:normAutofit fontScale="90000"/>
          </a:bodyPr>
          <a:lstStyle/>
          <a:p>
            <a:r>
              <a:rPr lang="nl-NL" sz="5000" dirty="0"/>
              <a:t>Wijzigingen regelgeving asbest 1-1-2026</a:t>
            </a:r>
          </a:p>
        </p:txBody>
      </p:sp>
      <p:sp>
        <p:nvSpPr>
          <p:cNvPr id="3" name="Tijdelijke aanduiding voor tekst 2">
            <a:extLst>
              <a:ext uri="{FF2B5EF4-FFF2-40B4-BE49-F238E27FC236}">
                <a16:creationId xmlns:a16="http://schemas.microsoft.com/office/drawing/2014/main" id="{F9F68105-889A-CCAB-3C40-6B740891657F}"/>
              </a:ext>
            </a:extLst>
          </p:cNvPr>
          <p:cNvSpPr>
            <a:spLocks noGrp="1"/>
          </p:cNvSpPr>
          <p:nvPr>
            <p:ph type="body" idx="1"/>
          </p:nvPr>
        </p:nvSpPr>
        <p:spPr>
          <a:xfrm>
            <a:off x="597072" y="2179638"/>
            <a:ext cx="10515600" cy="4207910"/>
          </a:xfrm>
        </p:spPr>
        <p:txBody>
          <a:bodyPr vert="horz" lIns="91440" tIns="45720" rIns="91440" bIns="45720" rtlCol="0" anchor="t">
            <a:normAutofit/>
          </a:bodyPr>
          <a:lstStyle/>
          <a:p>
            <a:pPr marL="342900" indent="-342900">
              <a:lnSpc>
                <a:spcPts val="3200"/>
              </a:lnSpc>
              <a:buFont typeface="Arial" panose="020B0604020202020204" pitchFamily="34" charset="0"/>
              <a:buChar char="•"/>
            </a:pPr>
            <a:r>
              <a:rPr lang="nl-NL" sz="3200" b="1" dirty="0"/>
              <a:t>Asbestverwijderingsbesluit 2005 (objecten)</a:t>
            </a:r>
          </a:p>
          <a:p>
            <a:pPr marL="342900" indent="-342900">
              <a:lnSpc>
                <a:spcPts val="3200"/>
              </a:lnSpc>
              <a:buFont typeface="Arial" panose="020B0604020202020204" pitchFamily="34" charset="0"/>
              <a:buChar char="•"/>
            </a:pPr>
            <a:r>
              <a:rPr lang="nl-NL" sz="3200" b="1" dirty="0"/>
              <a:t>Besluit bouwwerken leefomgeving (bouwwerken)</a:t>
            </a:r>
          </a:p>
          <a:p>
            <a:pPr marL="342900" indent="-342900">
              <a:lnSpc>
                <a:spcPts val="3200"/>
              </a:lnSpc>
              <a:buFont typeface="Arial" panose="020B0604020202020204" pitchFamily="34" charset="0"/>
              <a:buChar char="•"/>
            </a:pPr>
            <a:r>
              <a:rPr lang="nl-NL" sz="2800" i="1" dirty="0"/>
              <a:t>Besluit activiteiten leefomgeving</a:t>
            </a:r>
            <a:r>
              <a:rPr lang="nl-NL" sz="2800" b="1" dirty="0"/>
              <a:t> </a:t>
            </a:r>
          </a:p>
          <a:p>
            <a:pPr marL="342900" indent="-342900">
              <a:lnSpc>
                <a:spcPts val="3200"/>
              </a:lnSpc>
              <a:buFont typeface="Arial" panose="020B0604020202020204" pitchFamily="34" charset="0"/>
              <a:buChar char="•"/>
            </a:pPr>
            <a:r>
              <a:rPr lang="nl-NL" sz="2800" i="1" dirty="0"/>
              <a:t>Besluit asbestwegen</a:t>
            </a:r>
          </a:p>
          <a:p>
            <a:pPr marL="342900" indent="-342900">
              <a:lnSpc>
                <a:spcPts val="3200"/>
              </a:lnSpc>
              <a:buFont typeface="Arial" panose="020B0604020202020204" pitchFamily="34" charset="0"/>
              <a:buChar char="•"/>
            </a:pPr>
            <a:r>
              <a:rPr lang="nl-NL" sz="2800" i="1" dirty="0"/>
              <a:t>Productenbesluit asbest</a:t>
            </a:r>
          </a:p>
          <a:p>
            <a:pPr marL="342900" indent="-342900">
              <a:lnSpc>
                <a:spcPts val="3200"/>
              </a:lnSpc>
              <a:buFont typeface="Arial" panose="020B0604020202020204" pitchFamily="34" charset="0"/>
              <a:buChar char="•"/>
            </a:pPr>
            <a:r>
              <a:rPr lang="nl-NL" sz="2800" i="1" dirty="0"/>
              <a:t>REACH</a:t>
            </a:r>
          </a:p>
          <a:p>
            <a:pPr marL="342900" indent="-342900">
              <a:lnSpc>
                <a:spcPts val="3200"/>
              </a:lnSpc>
              <a:buFont typeface="Arial" panose="020B0604020202020204" pitchFamily="34" charset="0"/>
              <a:buChar char="•"/>
            </a:pPr>
            <a:r>
              <a:rPr lang="nl-NL" sz="3200" b="1" dirty="0"/>
              <a:t>Arbeidsomstandighedenwet, -besluiten en regelingen</a:t>
            </a:r>
          </a:p>
        </p:txBody>
      </p:sp>
    </p:spTree>
    <p:extLst>
      <p:ext uri="{BB962C8B-B14F-4D97-AF65-F5344CB8AC3E}">
        <p14:creationId xmlns:p14="http://schemas.microsoft.com/office/powerpoint/2010/main" val="3705526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3B9140-C3AA-C31A-0DA7-6CE5A92BC387}"/>
              </a:ext>
            </a:extLst>
          </p:cNvPr>
          <p:cNvSpPr>
            <a:spLocks noGrp="1"/>
          </p:cNvSpPr>
          <p:nvPr>
            <p:ph type="title"/>
          </p:nvPr>
        </p:nvSpPr>
        <p:spPr/>
        <p:txBody>
          <a:bodyPr>
            <a:normAutofit fontScale="90000"/>
          </a:bodyPr>
          <a:lstStyle/>
          <a:p>
            <a:r>
              <a:rPr lang="nl-NL" sz="5000" dirty="0"/>
              <a:t>Wijzigingen regelgeving asbest 1-1-2026</a:t>
            </a:r>
          </a:p>
        </p:txBody>
      </p:sp>
      <p:sp>
        <p:nvSpPr>
          <p:cNvPr id="3" name="Tijdelijke aanduiding voor tekst 2">
            <a:extLst>
              <a:ext uri="{FF2B5EF4-FFF2-40B4-BE49-F238E27FC236}">
                <a16:creationId xmlns:a16="http://schemas.microsoft.com/office/drawing/2014/main" id="{F9F68105-889A-CCAB-3C40-6B740891657F}"/>
              </a:ext>
            </a:extLst>
          </p:cNvPr>
          <p:cNvSpPr>
            <a:spLocks noGrp="1"/>
          </p:cNvSpPr>
          <p:nvPr>
            <p:ph type="body" idx="1"/>
          </p:nvPr>
        </p:nvSpPr>
        <p:spPr>
          <a:xfrm>
            <a:off x="597072" y="2179638"/>
            <a:ext cx="10515600" cy="4207910"/>
          </a:xfrm>
        </p:spPr>
        <p:txBody>
          <a:bodyPr>
            <a:normAutofit fontScale="70000" lnSpcReduction="20000"/>
          </a:bodyPr>
          <a:lstStyle/>
          <a:p>
            <a:pPr>
              <a:lnSpc>
                <a:spcPts val="3600"/>
              </a:lnSpc>
            </a:pPr>
            <a:r>
              <a:rPr lang="nl-NL" sz="2800" b="1" dirty="0"/>
              <a:t>Asbestverwijderingsbesluit 2005</a:t>
            </a:r>
          </a:p>
          <a:p>
            <a:pPr marL="1077913" lvl="1" indent="-620713" algn="l" defTabSz="620713">
              <a:lnSpc>
                <a:spcPts val="3600"/>
              </a:lnSpc>
              <a:buFont typeface="Courier New" panose="02070309020205020404" pitchFamily="49" charset="0"/>
              <a:buChar char="o"/>
              <a:tabLst>
                <a:tab pos="903288" algn="l"/>
              </a:tabLst>
            </a:pPr>
            <a:r>
              <a:rPr lang="nl-NL" sz="2900" dirty="0">
                <a:solidFill>
                  <a:schemeClr val="accent1"/>
                </a:solidFill>
              </a:rPr>
              <a:t>Voor monitoring en evaluatie van het lopende beleid en de voorbereiding van toekomstig beleid kan LAVS-beheerder gegevens analyseren (Artikel 6, lid 1, toevoeging).</a:t>
            </a:r>
          </a:p>
          <a:p>
            <a:pPr marL="1077913" lvl="1" indent="-620713" algn="l" defTabSz="620713">
              <a:lnSpc>
                <a:spcPts val="3600"/>
              </a:lnSpc>
              <a:buFont typeface="Courier New" panose="02070309020205020404" pitchFamily="49" charset="0"/>
              <a:buChar char="o"/>
              <a:tabLst>
                <a:tab pos="903288" algn="l"/>
              </a:tabLst>
            </a:pPr>
            <a:r>
              <a:rPr lang="nl-NL" sz="2900" dirty="0">
                <a:solidFill>
                  <a:schemeClr val="accent1"/>
                </a:solidFill>
              </a:rPr>
              <a:t>Bepalingen voor zowel voor particulieren en bedrijven, wijzigen artikel 7 en 8: anders dan in de uitoefening van een beroep of bedrijf.</a:t>
            </a:r>
          </a:p>
          <a:p>
            <a:pPr marL="1077913" lvl="1" indent="-620713" algn="l" defTabSz="620713">
              <a:lnSpc>
                <a:spcPts val="3600"/>
              </a:lnSpc>
              <a:buFont typeface="Courier New" panose="02070309020205020404" pitchFamily="49" charset="0"/>
              <a:buChar char="o"/>
              <a:tabLst>
                <a:tab pos="903288" algn="l"/>
              </a:tabLst>
            </a:pPr>
            <a:r>
              <a:rPr lang="nl-NL" sz="2900" dirty="0">
                <a:solidFill>
                  <a:schemeClr val="accent1"/>
                </a:solidFill>
              </a:rPr>
              <a:t>Zorgplicht objecten: 1 verspreiding voorkomen, 2 opruimen bij verspreiding.</a:t>
            </a:r>
          </a:p>
          <a:p>
            <a:pPr marL="1077913" lvl="1" indent="-620713" algn="l" defTabSz="620713">
              <a:lnSpc>
                <a:spcPts val="3600"/>
              </a:lnSpc>
              <a:buFont typeface="Courier New" panose="02070309020205020404" pitchFamily="49" charset="0"/>
              <a:buChar char="o"/>
              <a:tabLst>
                <a:tab pos="903288" algn="l"/>
              </a:tabLst>
            </a:pPr>
            <a:r>
              <a:rPr lang="nl-NL" sz="2900" dirty="0">
                <a:solidFill>
                  <a:schemeClr val="accent1"/>
                </a:solidFill>
              </a:rPr>
              <a:t>Inventarisatieplicht in geval van een calamiteit, artikel 16 toegevoegd (reparatie omissie).</a:t>
            </a:r>
          </a:p>
        </p:txBody>
      </p:sp>
    </p:spTree>
    <p:extLst>
      <p:ext uri="{BB962C8B-B14F-4D97-AF65-F5344CB8AC3E}">
        <p14:creationId xmlns:p14="http://schemas.microsoft.com/office/powerpoint/2010/main" val="3974689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F9F68105-889A-CCAB-3C40-6B740891657F}"/>
              </a:ext>
            </a:extLst>
          </p:cNvPr>
          <p:cNvSpPr>
            <a:spLocks noGrp="1"/>
          </p:cNvSpPr>
          <p:nvPr>
            <p:ph type="body" idx="1"/>
          </p:nvPr>
        </p:nvSpPr>
        <p:spPr>
          <a:xfrm>
            <a:off x="597072" y="2179638"/>
            <a:ext cx="10515600" cy="4207910"/>
          </a:xfrm>
        </p:spPr>
        <p:txBody>
          <a:bodyPr>
            <a:normAutofit/>
          </a:bodyPr>
          <a:lstStyle/>
          <a:p>
            <a:pPr>
              <a:lnSpc>
                <a:spcPts val="3600"/>
              </a:lnSpc>
            </a:pPr>
            <a:r>
              <a:rPr lang="nl-NL" sz="2800" b="1" dirty="0"/>
              <a:t>Besluit bouwwerken leefomgeving (bouwwerken)</a:t>
            </a:r>
          </a:p>
          <a:p>
            <a:pPr marL="1077913" lvl="1" indent="-620713" algn="l" defTabSz="620713">
              <a:lnSpc>
                <a:spcPts val="3600"/>
              </a:lnSpc>
              <a:buFont typeface="Courier New" panose="02070309020205020404" pitchFamily="49" charset="0"/>
              <a:buChar char="o"/>
              <a:tabLst>
                <a:tab pos="903288" algn="l"/>
              </a:tabLst>
            </a:pPr>
            <a:r>
              <a:rPr lang="nl-NL" dirty="0">
                <a:solidFill>
                  <a:schemeClr val="accent1"/>
                </a:solidFill>
              </a:rPr>
              <a:t>Invoeren eindbeoordeling of visuele inspectie risicoklasse 2/2A door laboratorium in LAVS (nieuw Artikel 7.12a), herstel omissie.</a:t>
            </a:r>
          </a:p>
          <a:p>
            <a:pPr marL="1077913" lvl="1" indent="-620713" algn="l" defTabSz="620713">
              <a:lnSpc>
                <a:spcPts val="3600"/>
              </a:lnSpc>
              <a:buFont typeface="Courier New" panose="02070309020205020404" pitchFamily="49" charset="0"/>
              <a:buChar char="o"/>
              <a:tabLst>
                <a:tab pos="903288" algn="l"/>
              </a:tabLst>
            </a:pPr>
            <a:r>
              <a:rPr lang="nl-NL" dirty="0">
                <a:solidFill>
                  <a:schemeClr val="accent1"/>
                </a:solidFill>
              </a:rPr>
              <a:t>Verduidelijking van toezicht en handhaving door gemeenten (omgevingsdiensten) bij onzorgvuldige verwijdering. Huidige regels: particulier of bedrijf?</a:t>
            </a:r>
          </a:p>
        </p:txBody>
      </p:sp>
      <p:sp>
        <p:nvSpPr>
          <p:cNvPr id="4" name="Titel 3">
            <a:extLst>
              <a:ext uri="{FF2B5EF4-FFF2-40B4-BE49-F238E27FC236}">
                <a16:creationId xmlns:a16="http://schemas.microsoft.com/office/drawing/2014/main" id="{7193D6DF-266C-A949-7812-B705EF16E5DA}"/>
              </a:ext>
            </a:extLst>
          </p:cNvPr>
          <p:cNvSpPr>
            <a:spLocks noGrp="1"/>
          </p:cNvSpPr>
          <p:nvPr>
            <p:ph type="title"/>
          </p:nvPr>
        </p:nvSpPr>
        <p:spPr/>
        <p:txBody>
          <a:bodyPr>
            <a:normAutofit fontScale="90000"/>
          </a:bodyPr>
          <a:lstStyle/>
          <a:p>
            <a:endParaRPr lang="nl-NL" dirty="0"/>
          </a:p>
        </p:txBody>
      </p:sp>
    </p:spTree>
    <p:extLst>
      <p:ext uri="{BB962C8B-B14F-4D97-AF65-F5344CB8AC3E}">
        <p14:creationId xmlns:p14="http://schemas.microsoft.com/office/powerpoint/2010/main" val="279300099"/>
      </p:ext>
    </p:extLst>
  </p:cSld>
  <p:clrMapOvr>
    <a:masterClrMapping/>
  </p:clrMapOvr>
</p:sld>
</file>

<file path=ppt/theme/theme1.xml><?xml version="1.0" encoding="utf-8"?>
<a:theme xmlns:a="http://schemas.openxmlformats.org/drawingml/2006/main" name="Office Theme">
  <a:themeElements>
    <a:clrScheme name="IPLO">
      <a:dk1>
        <a:srgbClr val="000000"/>
      </a:dk1>
      <a:lt1>
        <a:srgbClr val="FFFFFF"/>
      </a:lt1>
      <a:dk2>
        <a:srgbClr val="0E2841"/>
      </a:dk2>
      <a:lt2>
        <a:srgbClr val="E8E8E8"/>
      </a:lt2>
      <a:accent1>
        <a:srgbClr val="2B5782"/>
      </a:accent1>
      <a:accent2>
        <a:srgbClr val="265938"/>
      </a:accent2>
      <a:accent3>
        <a:srgbClr val="E07000"/>
      </a:accent3>
      <a:accent4>
        <a:srgbClr val="6BA6D9"/>
      </a:accent4>
      <a:accent5>
        <a:srgbClr val="4EA72E"/>
      </a:accent5>
      <a:accent6>
        <a:srgbClr val="E1EDDB"/>
      </a:accent6>
      <a:hlink>
        <a:srgbClr val="467886"/>
      </a:hlink>
      <a:folHlink>
        <a:srgbClr val="96607D"/>
      </a:folHlink>
    </a:clrScheme>
    <a:fontScheme name="IPLO template">
      <a:majorFont>
        <a:latin typeface="Asap"/>
        <a:ea typeface=""/>
        <a:cs typeface=""/>
      </a:majorFont>
      <a:minorFont>
        <a:latin typeface="Asap"/>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IPLO">
      <a:dk1>
        <a:srgbClr val="000000"/>
      </a:dk1>
      <a:lt1>
        <a:srgbClr val="FFFFFF"/>
      </a:lt1>
      <a:dk2>
        <a:srgbClr val="0E2841"/>
      </a:dk2>
      <a:lt2>
        <a:srgbClr val="E8E8E8"/>
      </a:lt2>
      <a:accent1>
        <a:srgbClr val="2B5782"/>
      </a:accent1>
      <a:accent2>
        <a:srgbClr val="265938"/>
      </a:accent2>
      <a:accent3>
        <a:srgbClr val="E07000"/>
      </a:accent3>
      <a:accent4>
        <a:srgbClr val="6BA6D9"/>
      </a:accent4>
      <a:accent5>
        <a:srgbClr val="4EA72E"/>
      </a:accent5>
      <a:accent6>
        <a:srgbClr val="E1EDDB"/>
      </a:accent6>
      <a:hlink>
        <a:srgbClr val="467886"/>
      </a:hlink>
      <a:folHlink>
        <a:srgbClr val="96607D"/>
      </a:folHlink>
    </a:clrScheme>
    <a:fontScheme name="IPLO template">
      <a:majorFont>
        <a:latin typeface="Asap"/>
        <a:ea typeface=""/>
        <a:cs typeface=""/>
      </a:majorFont>
      <a:minorFont>
        <a:latin typeface="Asap"/>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562D02418EB37649BF101997F97DF632" ma:contentTypeVersion="2" ma:contentTypeDescription="Een nieuw document maken." ma:contentTypeScope="" ma:versionID="f348a279282b808ad04436562f67d10e">
  <xsd:schema xmlns:xsd="http://www.w3.org/2001/XMLSchema" xmlns:xs="http://www.w3.org/2001/XMLSchema" xmlns:p="http://schemas.microsoft.com/office/2006/metadata/properties" xmlns:ns2="9dda6aff-8234-49a8-8bc4-621d7bba500a" targetNamespace="http://schemas.microsoft.com/office/2006/metadata/properties" ma:root="true" ma:fieldsID="1e23738acf7af30849d4240743c51090" ns2:_="">
    <xsd:import namespace="9dda6aff-8234-49a8-8bc4-621d7bba500a"/>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da6aff-8234-49a8-8bc4-621d7bba500a"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9dda6aff-8234-49a8-8bc4-621d7bba500a">SW00-2052452867-3263</_dlc_DocId>
    <_dlc_DocIdUrl xmlns="9dda6aff-8234-49a8-8bc4-621d7bba500a">
      <Url>https://samenwerken.sp01.intranet.rws.nl/sites/M221204823/_layouts/15/DocIdRedir.aspx?ID=SW00-2052452867-3263</Url>
      <Description>SW00-2052452867-3263</Description>
    </_dlc_DocIdUrl>
  </documentManagement>
</p:properties>
</file>

<file path=customXml/itemProps1.xml><?xml version="1.0" encoding="utf-8"?>
<ds:datastoreItem xmlns:ds="http://schemas.openxmlformats.org/officeDocument/2006/customXml" ds:itemID="{9FC78274-06A0-4115-BF97-2F3364B75D65}">
  <ds:schemaRefs>
    <ds:schemaRef ds:uri="http://schemas.microsoft.com/sharepoint/v3/contenttype/forms"/>
  </ds:schemaRefs>
</ds:datastoreItem>
</file>

<file path=customXml/itemProps2.xml><?xml version="1.0" encoding="utf-8"?>
<ds:datastoreItem xmlns:ds="http://schemas.openxmlformats.org/officeDocument/2006/customXml" ds:itemID="{9EEF7D29-20F1-45B7-923A-76ADAEBC6129}">
  <ds:schemaRefs>
    <ds:schemaRef ds:uri="http://schemas.microsoft.com/sharepoint/events"/>
  </ds:schemaRefs>
</ds:datastoreItem>
</file>

<file path=customXml/itemProps3.xml><?xml version="1.0" encoding="utf-8"?>
<ds:datastoreItem xmlns:ds="http://schemas.openxmlformats.org/officeDocument/2006/customXml" ds:itemID="{4950786A-4D2C-4775-9612-D9AB25B8D6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da6aff-8234-49a8-8bc4-621d7bba50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A644D1D-9314-4DD8-B4AB-A47430172837}">
  <ds:schemaRef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9dda6aff-8234-49a8-8bc4-621d7bba500a"/>
    <ds:schemaRef ds:uri="http://www.w3.org/XML/1998/namespace"/>
    <ds:schemaRef ds:uri="http://purl.org/dc/dcmitype/"/>
  </ds:schemaRefs>
</ds:datastoreItem>
</file>

<file path=docMetadata/LabelInfo.xml><?xml version="1.0" encoding="utf-8"?>
<clbl:labelList xmlns:clbl="http://schemas.microsoft.com/office/2020/mipLabelMetadata">
  <clbl:label id="{37276b06-72c2-4081-996b-9af57fe26b63}" enabled="1" method="Standard" siteId="{ac843cea-7a2b-4dc6-9f37-919c3e210fed}" contentBits="0" removed="0"/>
</clbl:labelList>
</file>

<file path=docProps/app.xml><?xml version="1.0" encoding="utf-8"?>
<Properties xmlns="http://schemas.openxmlformats.org/officeDocument/2006/extended-properties" xmlns:vt="http://schemas.openxmlformats.org/officeDocument/2006/docPropsVTypes">
  <TotalTime>105</TotalTime>
  <Words>1654</Words>
  <Application>Microsoft Office PowerPoint</Application>
  <PresentationFormat>Breedbeeld</PresentationFormat>
  <Paragraphs>234</Paragraphs>
  <Slides>28</Slides>
  <Notes>17</Notes>
  <HiddenSlides>0</HiddenSlides>
  <MMClips>0</MMClips>
  <ScaleCrop>false</ScaleCrop>
  <HeadingPairs>
    <vt:vector size="6" baseType="variant">
      <vt:variant>
        <vt:lpstr>Gebruikte lettertypen</vt:lpstr>
      </vt:variant>
      <vt:variant>
        <vt:i4>11</vt:i4>
      </vt:variant>
      <vt:variant>
        <vt:lpstr>Thema</vt:lpstr>
      </vt:variant>
      <vt:variant>
        <vt:i4>2</vt:i4>
      </vt:variant>
      <vt:variant>
        <vt:lpstr>Diatitels</vt:lpstr>
      </vt:variant>
      <vt:variant>
        <vt:i4>28</vt:i4>
      </vt:variant>
    </vt:vector>
  </HeadingPairs>
  <TitlesOfParts>
    <vt:vector size="41" baseType="lpstr">
      <vt:lpstr>Aptos</vt:lpstr>
      <vt:lpstr>Arial</vt:lpstr>
      <vt:lpstr>Asap</vt:lpstr>
      <vt:lpstr>Asap Medium</vt:lpstr>
      <vt:lpstr>Asap SemiBold</vt:lpstr>
      <vt:lpstr>Calibri</vt:lpstr>
      <vt:lpstr>Courier New</vt:lpstr>
      <vt:lpstr>RijksSans</vt:lpstr>
      <vt:lpstr>RijksSans ExtraBold</vt:lpstr>
      <vt:lpstr>Verdana</vt:lpstr>
      <vt:lpstr>Wingdings</vt:lpstr>
      <vt:lpstr>Office Theme</vt:lpstr>
      <vt:lpstr>1_Office Theme</vt:lpstr>
      <vt:lpstr>SCHAKELDAGEN</vt:lpstr>
      <vt:lpstr>Klaar voor de nieuwe asbestregels? Ontdek wat er verandert in wetgeving en het LAVS!</vt:lpstr>
      <vt:lpstr>Samenwerken</vt:lpstr>
      <vt:lpstr>Inhoud</vt:lpstr>
      <vt:lpstr>Introductie: Wie zijn wij?</vt:lpstr>
      <vt:lpstr>Wijzigingen regelgeving asbest  1-1-2026 </vt:lpstr>
      <vt:lpstr>Wijzigingen regelgeving asbest 1-1-2026</vt:lpstr>
      <vt:lpstr>Wijzigingen regelgeving asbest 1-1-2026</vt:lpstr>
      <vt:lpstr>PowerPoint-presentatie</vt:lpstr>
      <vt:lpstr>Wijzigingen regelgeving  1-1/4-2027 </vt:lpstr>
      <vt:lpstr>Wijzigingen regelgeving 1-1/4-2027</vt:lpstr>
      <vt:lpstr>Vergunningsplicht asbestverwijdering</vt:lpstr>
      <vt:lpstr>Vergunning beperkt, basis en uitgebreid</vt:lpstr>
      <vt:lpstr>Asbestidentificatie (asbestinventarisatie)</vt:lpstr>
      <vt:lpstr>Bron: Min. SZW</vt:lpstr>
      <vt:lpstr>Routekaart LAVS</vt:lpstr>
      <vt:lpstr>Wijziging asbestregels en asbestmeldsystematiek</vt:lpstr>
      <vt:lpstr>Routekaart LAVS</vt:lpstr>
      <vt:lpstr>Routekaart LAVS</vt:lpstr>
      <vt:lpstr>Routekaart LAVS</vt:lpstr>
      <vt:lpstr>Routekaart LAVS</vt:lpstr>
      <vt:lpstr>Vragen routekaart LAVS</vt:lpstr>
      <vt:lpstr>Opgave asbestdaken</vt:lpstr>
      <vt:lpstr>Communicatie-aanpak Asbestdaken </vt:lpstr>
      <vt:lpstr>Waarom een communicatie-aanpak?</vt:lpstr>
      <vt:lpstr>Landelijke uitrol interventies </vt:lpstr>
      <vt:lpstr>Help mee!</vt:lpstr>
      <vt:lpstr>Hoe kunt u als partner aan de slag?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SCHAKELDAGEN</dc:title>
  <dc:creator>Silver Wozniak</dc:creator>
  <cp:lastModifiedBy>Sel, Mehmet</cp:lastModifiedBy>
  <cp:revision>40</cp:revision>
  <dcterms:created xsi:type="dcterms:W3CDTF">2026-04-03T10:56:03Z</dcterms:created>
  <dcterms:modified xsi:type="dcterms:W3CDTF">2026-06-29T14:37:23Z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0x010100562D02418EB37649BF101997F97DF632</vt:lpwstr>
  </property>
  <property fmtid="{D5CDD505-2E9C-101B-9397-08002B2CF9AE}" pid="3" name="_dlc_DocIdItemGuid">
    <vt:lpwstr>beb16228-3215-40a4-b84e-33c6461d7b68</vt:lpwstr>
  </property>
</Properties>
</file>