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3" r:id="rId2"/>
    <p:sldId id="257" r:id="rId3"/>
    <p:sldId id="262" r:id="rId4"/>
    <p:sldId id="261" r:id="rId5"/>
    <p:sldId id="264" r:id="rId6"/>
    <p:sldId id="265" r:id="rId7"/>
    <p:sldId id="271" r:id="rId8"/>
    <p:sldId id="272" r:id="rId9"/>
    <p:sldId id="274" r:id="rId10"/>
    <p:sldId id="273" r:id="rId11"/>
    <p:sldId id="275" r:id="rId12"/>
    <p:sldId id="266" r:id="rId13"/>
    <p:sldId id="276" r:id="rId14"/>
    <p:sldId id="277" r:id="rId15"/>
    <p:sldId id="278" r:id="rId16"/>
    <p:sldId id="267" r:id="rId17"/>
    <p:sldId id="279" r:id="rId18"/>
    <p:sldId id="280" r:id="rId19"/>
    <p:sldId id="268"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09"/>
    <p:restoredTop sz="94787"/>
  </p:normalViewPr>
  <p:slideViewPr>
    <p:cSldViewPr snapToGrid="0">
      <p:cViewPr varScale="1">
        <p:scale>
          <a:sx n="70" d="100"/>
          <a:sy n="70" d="100"/>
        </p:scale>
        <p:origin x="828" y="52"/>
      </p:cViewPr>
      <p:guideLst>
        <p:guide orient="horz" pos="482"/>
        <p:guide pos="438"/>
      </p:guideLst>
    </p:cSldViewPr>
  </p:slideViewPr>
  <p:notesTextViewPr>
    <p:cViewPr>
      <p:scale>
        <a:sx n="1" d="1"/>
        <a:sy n="1" d="1"/>
      </p:scale>
      <p:origin x="0" y="0"/>
    </p:cViewPr>
  </p:notesTextViewPr>
  <p:notesViewPr>
    <p:cSldViewPr snapToGrid="0">
      <p:cViewPr>
        <p:scale>
          <a:sx n="80" d="100"/>
          <a:sy n="80" d="100"/>
        </p:scale>
        <p:origin x="2064" y="-7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90695-2972-CF4A-AD8E-B3BED2FEDBA1}" type="datetimeFigureOut">
              <a:rPr lang="nl-NL" smtClean="0"/>
              <a:t>25-6-2026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F3FA3-F7C9-0B4A-B901-3FF01BA064D0}" type="slidenum">
              <a:rPr lang="nl-NL" smtClean="0"/>
              <a:t>‹nr.›</a:t>
            </a:fld>
            <a:endParaRPr lang="nl-NL"/>
          </a:p>
        </p:txBody>
      </p:sp>
    </p:spTree>
    <p:extLst>
      <p:ext uri="{BB962C8B-B14F-4D97-AF65-F5344CB8AC3E}">
        <p14:creationId xmlns:p14="http://schemas.microsoft.com/office/powerpoint/2010/main" val="360170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a:t>
            </a:fld>
            <a:endParaRPr lang="nl-NL"/>
          </a:p>
        </p:txBody>
      </p:sp>
    </p:spTree>
    <p:extLst>
      <p:ext uri="{BB962C8B-B14F-4D97-AF65-F5344CB8AC3E}">
        <p14:creationId xmlns:p14="http://schemas.microsoft.com/office/powerpoint/2010/main" val="369781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206500"/>
            <a:ext cx="54864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Waarom kiezen voor verplichte participatie bij de </a:t>
            </a:r>
            <a:r>
              <a:rPr lang="nl-NL" dirty="0" err="1"/>
              <a:t>bopa</a:t>
            </a:r>
            <a:r>
              <a:rPr lang="nl-NL" dirty="0"/>
              <a:t>: zie lijstje van de VNG (VNG-Notitie Bevoegdheden bij de </a:t>
            </a:r>
            <a:r>
              <a:rPr lang="nl-NL" dirty="0" err="1"/>
              <a:t>buitenplanse</a:t>
            </a:r>
            <a:r>
              <a:rPr lang="nl-NL" dirty="0"/>
              <a:t> omgevingsplanactiviteit en participatie )</a:t>
            </a:r>
          </a:p>
          <a:p>
            <a:endParaRPr lang="nl-NL" dirty="0"/>
          </a:p>
          <a:p>
            <a:r>
              <a:rPr lang="nl-NL" dirty="0"/>
              <a:t>(alle genoemde aantallen/voorbeelden dienen ter illustratie; per gemeente en per gebied kan dit uiteraard verschillend zijn, vandaar dat deze tussen [vierkante haken] staan)</a:t>
            </a:r>
          </a:p>
          <a:p>
            <a:endParaRPr lang="nl-NL" sz="1200" b="1" u="none" strike="noStrike" kern="1200" dirty="0">
              <a:solidFill>
                <a:schemeClr val="tx1"/>
              </a:solidFill>
              <a:effectLst/>
              <a:latin typeface="+mn-lt"/>
              <a:ea typeface="+mn-ea"/>
              <a:cs typeface="+mn-cs"/>
            </a:endParaRPr>
          </a:p>
          <a:p>
            <a:r>
              <a:rPr lang="nl-NL" dirty="0"/>
              <a:t>Voor de uitleg van verplichte participatie-gevallen kan een koppeling worden gemaakt met het zelfbindende participatiebeleid van de gemeente. Daarbij maakt de gemeenteraad een eigen afweging die afhankelijk is van de lokale situatie. Er hoeft geen noodzakelijk verband met het bindend adviesrecht te worden gelegd.</a:t>
            </a:r>
          </a:p>
          <a:p>
            <a:endParaRPr lang="nl-NL" sz="1200" b="1" u="none" strike="noStrike" kern="1200" dirty="0">
              <a:solidFill>
                <a:schemeClr val="tx1"/>
              </a:solidFill>
              <a:effectLst/>
              <a:latin typeface="+mn-lt"/>
              <a:ea typeface="+mn-ea"/>
              <a:cs typeface="+mn-cs"/>
            </a:endParaRPr>
          </a:p>
          <a:p>
            <a:r>
              <a:rPr lang="nl-NL" b="1" dirty="0"/>
              <a:t>Sommige gemeenten kiezen ervoor om voor alle activiteiten die afwijken van het omgevingsplan participatie verplicht te stellen. </a:t>
            </a:r>
            <a:endParaRPr lang="nl-NL" sz="1200" b="1" u="none" strike="noStrike"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10</a:t>
            </a:fld>
            <a:endParaRPr lang="nl-NL"/>
          </a:p>
        </p:txBody>
      </p:sp>
    </p:spTree>
    <p:extLst>
      <p:ext uri="{BB962C8B-B14F-4D97-AF65-F5344CB8AC3E}">
        <p14:creationId xmlns:p14="http://schemas.microsoft.com/office/powerpoint/2010/main" val="2471994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5D2C6-C95C-2E31-B04F-9C674895358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E62ABE5-4655-E684-975F-87A1FDB5BCD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595D0A3-5493-8BC3-CBBF-1F9A2E2267D9}"/>
              </a:ext>
            </a:extLst>
          </p:cNvPr>
          <p:cNvSpPr>
            <a:spLocks noGrp="1"/>
          </p:cNvSpPr>
          <p:nvPr>
            <p:ph type="body" idx="1"/>
          </p:nvPr>
        </p:nvSpPr>
        <p:spPr/>
        <p:txBody>
          <a:bodyPr/>
          <a:lstStyle/>
          <a:p>
            <a:r>
              <a:rPr lang="nl-NL" dirty="0"/>
              <a:t>We gaan dit doen aan de hand van 3 stellingen en in groepjes van 5 personen. </a:t>
            </a:r>
          </a:p>
          <a:p>
            <a:endParaRPr lang="nl-NL" dirty="0"/>
          </a:p>
          <a:p>
            <a:r>
              <a:rPr lang="nl-NL" dirty="0"/>
              <a:t>Voor iedere stelling hebben jullie 5 minuten. Na de 15 minuten vraag ik vanuit ieder groepje een terugkoppeling. Dus bespreek even wie dat wil doen namens het groepje. </a:t>
            </a:r>
          </a:p>
          <a:p>
            <a:endParaRPr lang="nl-NL" dirty="0"/>
          </a:p>
          <a:p>
            <a:endParaRPr lang="nl-NL" dirty="0"/>
          </a:p>
        </p:txBody>
      </p:sp>
      <p:sp>
        <p:nvSpPr>
          <p:cNvPr id="4" name="Tijdelijke aanduiding voor dianummer 3">
            <a:extLst>
              <a:ext uri="{FF2B5EF4-FFF2-40B4-BE49-F238E27FC236}">
                <a16:creationId xmlns:a16="http://schemas.microsoft.com/office/drawing/2014/main" id="{00DB57B3-2B25-5DB8-8ED7-98C9207CF45B}"/>
              </a:ext>
            </a:extLst>
          </p:cNvPr>
          <p:cNvSpPr>
            <a:spLocks noGrp="1"/>
          </p:cNvSpPr>
          <p:nvPr>
            <p:ph type="sldNum" sz="quarter" idx="5"/>
          </p:nvPr>
        </p:nvSpPr>
        <p:spPr/>
        <p:txBody>
          <a:bodyPr/>
          <a:lstStyle/>
          <a:p>
            <a:fld id="{BDBF3FA3-F7C9-0B4A-B901-3FF01BA064D0}" type="slidenum">
              <a:rPr lang="nl-NL" smtClean="0"/>
              <a:t>11</a:t>
            </a:fld>
            <a:endParaRPr lang="nl-NL"/>
          </a:p>
        </p:txBody>
      </p:sp>
    </p:spTree>
    <p:extLst>
      <p:ext uri="{BB962C8B-B14F-4D97-AF65-F5344CB8AC3E}">
        <p14:creationId xmlns:p14="http://schemas.microsoft.com/office/powerpoint/2010/main" val="347040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gaan dit doen aan de hand van 3 stellingen en in groepjes van 5 personen. </a:t>
            </a:r>
          </a:p>
          <a:p>
            <a:endParaRPr lang="nl-NL" dirty="0"/>
          </a:p>
          <a:p>
            <a:r>
              <a:rPr lang="nl-NL" dirty="0"/>
              <a:t>Voor iedere stelling hebben jullie 5 minuten. Na de 15 minuten vraag ik vanuit ieder groepje een terugkoppeling. Dus bespreek even wie dat wil doen namens het groepje.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12</a:t>
            </a:fld>
            <a:endParaRPr lang="nl-NL"/>
          </a:p>
        </p:txBody>
      </p:sp>
    </p:spTree>
    <p:extLst>
      <p:ext uri="{BB962C8B-B14F-4D97-AF65-F5344CB8AC3E}">
        <p14:creationId xmlns:p14="http://schemas.microsoft.com/office/powerpoint/2010/main" val="1786660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C1138-0F93-F37D-DBC5-39F8F18E0E5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FE89182-0C94-3F2F-D9BF-45A8116F9CB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D99D551-FFEA-DEDD-037E-394C4F034467}"/>
              </a:ext>
            </a:extLst>
          </p:cNvPr>
          <p:cNvSpPr>
            <a:spLocks noGrp="1"/>
          </p:cNvSpPr>
          <p:nvPr>
            <p:ph type="body" idx="1"/>
          </p:nvPr>
        </p:nvSpPr>
        <p:spPr/>
        <p:txBody>
          <a:bodyPr/>
          <a:lstStyle/>
          <a:p>
            <a:r>
              <a:rPr lang="nl-NL" dirty="0"/>
              <a:t>We gaan dit doen aan de hand van 3 stellingen en in groepjes van 5 personen. </a:t>
            </a:r>
          </a:p>
          <a:p>
            <a:endParaRPr lang="nl-NL" dirty="0"/>
          </a:p>
          <a:p>
            <a:r>
              <a:rPr lang="nl-NL" dirty="0"/>
              <a:t>Voor iedere stelling hebben jullie 5 minuten. Na de 15 minuten vraag ik vanuit ieder groepje een terugkoppeling. Dus bespreek even wie dat wil doen namens het groepje. </a:t>
            </a:r>
          </a:p>
          <a:p>
            <a:endParaRPr lang="nl-NL" dirty="0"/>
          </a:p>
          <a:p>
            <a:endParaRPr lang="nl-NL" dirty="0"/>
          </a:p>
        </p:txBody>
      </p:sp>
      <p:sp>
        <p:nvSpPr>
          <p:cNvPr id="4" name="Tijdelijke aanduiding voor dianummer 3">
            <a:extLst>
              <a:ext uri="{FF2B5EF4-FFF2-40B4-BE49-F238E27FC236}">
                <a16:creationId xmlns:a16="http://schemas.microsoft.com/office/drawing/2014/main" id="{0DA080CC-595A-5753-3C54-8AE3AC41DDD9}"/>
              </a:ext>
            </a:extLst>
          </p:cNvPr>
          <p:cNvSpPr>
            <a:spLocks noGrp="1"/>
          </p:cNvSpPr>
          <p:nvPr>
            <p:ph type="sldNum" sz="quarter" idx="5"/>
          </p:nvPr>
        </p:nvSpPr>
        <p:spPr/>
        <p:txBody>
          <a:bodyPr/>
          <a:lstStyle/>
          <a:p>
            <a:fld id="{BDBF3FA3-F7C9-0B4A-B901-3FF01BA064D0}" type="slidenum">
              <a:rPr lang="nl-NL" smtClean="0"/>
              <a:t>13</a:t>
            </a:fld>
            <a:endParaRPr lang="nl-NL"/>
          </a:p>
        </p:txBody>
      </p:sp>
    </p:spTree>
    <p:extLst>
      <p:ext uri="{BB962C8B-B14F-4D97-AF65-F5344CB8AC3E}">
        <p14:creationId xmlns:p14="http://schemas.microsoft.com/office/powerpoint/2010/main" val="3966655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7C610-D536-6918-F0A7-96ED6C91B9E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C01732F-FDF1-4387-2A88-91B70A561D3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79B024D-9B18-FAF1-5E6B-66641105CA7B}"/>
              </a:ext>
            </a:extLst>
          </p:cNvPr>
          <p:cNvSpPr>
            <a:spLocks noGrp="1"/>
          </p:cNvSpPr>
          <p:nvPr>
            <p:ph type="body" idx="1"/>
          </p:nvPr>
        </p:nvSpPr>
        <p:spPr/>
        <p:txBody>
          <a:bodyPr/>
          <a:lstStyle/>
          <a:p>
            <a:r>
              <a:rPr lang="nl-NL" dirty="0"/>
              <a:t>We gaan dit doen aan de hand van 3 stellingen en in groepjes van 5 personen. </a:t>
            </a:r>
          </a:p>
          <a:p>
            <a:endParaRPr lang="nl-NL" dirty="0"/>
          </a:p>
          <a:p>
            <a:r>
              <a:rPr lang="nl-NL" dirty="0"/>
              <a:t>Voor iedere stelling hebben jullie 5 minuten. Na de 15 minuten vraag ik vanuit ieder groepje een terugkoppeling. Dus bespreek even wie dat wil doen namens het groepje. </a:t>
            </a:r>
          </a:p>
          <a:p>
            <a:endParaRPr lang="nl-NL" dirty="0"/>
          </a:p>
          <a:p>
            <a:endParaRPr lang="nl-NL" dirty="0"/>
          </a:p>
        </p:txBody>
      </p:sp>
      <p:sp>
        <p:nvSpPr>
          <p:cNvPr id="4" name="Tijdelijke aanduiding voor dianummer 3">
            <a:extLst>
              <a:ext uri="{FF2B5EF4-FFF2-40B4-BE49-F238E27FC236}">
                <a16:creationId xmlns:a16="http://schemas.microsoft.com/office/drawing/2014/main" id="{911C81CD-7273-E90B-0635-758569B43EBD}"/>
              </a:ext>
            </a:extLst>
          </p:cNvPr>
          <p:cNvSpPr>
            <a:spLocks noGrp="1"/>
          </p:cNvSpPr>
          <p:nvPr>
            <p:ph type="sldNum" sz="quarter" idx="5"/>
          </p:nvPr>
        </p:nvSpPr>
        <p:spPr/>
        <p:txBody>
          <a:bodyPr/>
          <a:lstStyle/>
          <a:p>
            <a:fld id="{BDBF3FA3-F7C9-0B4A-B901-3FF01BA064D0}" type="slidenum">
              <a:rPr lang="nl-NL" smtClean="0"/>
              <a:t>14</a:t>
            </a:fld>
            <a:endParaRPr lang="nl-NL"/>
          </a:p>
        </p:txBody>
      </p:sp>
    </p:spTree>
    <p:extLst>
      <p:ext uri="{BB962C8B-B14F-4D97-AF65-F5344CB8AC3E}">
        <p14:creationId xmlns:p14="http://schemas.microsoft.com/office/powerpoint/2010/main" val="2487455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9F99E-B6E9-12A5-AB0E-9E768746F69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C69971A-1D03-5F2E-1B32-8A9183B7448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5A4994F-472F-55B5-2107-08A17416896D}"/>
              </a:ext>
            </a:extLst>
          </p:cNvPr>
          <p:cNvSpPr>
            <a:spLocks noGrp="1"/>
          </p:cNvSpPr>
          <p:nvPr>
            <p:ph type="body" idx="1"/>
          </p:nvPr>
        </p:nvSpPr>
        <p:spPr/>
        <p:txBody>
          <a:bodyPr/>
          <a:lstStyle/>
          <a:p>
            <a:r>
              <a:rPr lang="nl-NL" dirty="0"/>
              <a:t>We gaan dit doen aan de hand van 3 stellingen en in groepjes van 5 personen. </a:t>
            </a:r>
          </a:p>
          <a:p>
            <a:endParaRPr lang="nl-NL" dirty="0"/>
          </a:p>
          <a:p>
            <a:r>
              <a:rPr lang="nl-NL" dirty="0"/>
              <a:t>Voor iedere stelling hebben jullie 5 minuten. Na de 15 minuten vraag ik vanuit ieder groepje een terugkoppeling. Dus bespreek even wie dat wil doen namens het groepje. </a:t>
            </a:r>
          </a:p>
          <a:p>
            <a:endParaRPr lang="nl-NL" dirty="0"/>
          </a:p>
          <a:p>
            <a:endParaRPr lang="nl-NL" dirty="0"/>
          </a:p>
        </p:txBody>
      </p:sp>
      <p:sp>
        <p:nvSpPr>
          <p:cNvPr id="4" name="Tijdelijke aanduiding voor dianummer 3">
            <a:extLst>
              <a:ext uri="{FF2B5EF4-FFF2-40B4-BE49-F238E27FC236}">
                <a16:creationId xmlns:a16="http://schemas.microsoft.com/office/drawing/2014/main" id="{AABC0332-9124-2FC2-BBA4-5EFBC6B8BF73}"/>
              </a:ext>
            </a:extLst>
          </p:cNvPr>
          <p:cNvSpPr>
            <a:spLocks noGrp="1"/>
          </p:cNvSpPr>
          <p:nvPr>
            <p:ph type="sldNum" sz="quarter" idx="5"/>
          </p:nvPr>
        </p:nvSpPr>
        <p:spPr/>
        <p:txBody>
          <a:bodyPr/>
          <a:lstStyle/>
          <a:p>
            <a:fld id="{BDBF3FA3-F7C9-0B4A-B901-3FF01BA064D0}" type="slidenum">
              <a:rPr lang="nl-NL" smtClean="0"/>
              <a:t>15</a:t>
            </a:fld>
            <a:endParaRPr lang="nl-NL"/>
          </a:p>
        </p:txBody>
      </p:sp>
    </p:spTree>
    <p:extLst>
      <p:ext uri="{BB962C8B-B14F-4D97-AF65-F5344CB8AC3E}">
        <p14:creationId xmlns:p14="http://schemas.microsoft.com/office/powerpoint/2010/main" val="4294680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Het kan  raadzaam zijn om als gemeente vergelijkbaar beleid op te stellen; voor zowel de initiatiefnemer, de inwoner als het bevoegd gezag wordt zo duidelijker waaraan het participatietraject moet voldoen. </a:t>
            </a:r>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16</a:t>
            </a:fld>
            <a:endParaRPr lang="nl-NL"/>
          </a:p>
        </p:txBody>
      </p:sp>
    </p:spTree>
    <p:extLst>
      <p:ext uri="{BB962C8B-B14F-4D97-AF65-F5344CB8AC3E}">
        <p14:creationId xmlns:p14="http://schemas.microsoft.com/office/powerpoint/2010/main" val="2449892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7BA2C-8426-D505-7F45-3AB8F58F3A7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8E04F30-F0A3-C93B-21A4-AEB826F6532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6AE799C-4856-8B8F-DB78-ACF05C9C2760}"/>
              </a:ext>
            </a:extLst>
          </p:cNvPr>
          <p:cNvSpPr>
            <a:spLocks noGrp="1"/>
          </p:cNvSpPr>
          <p:nvPr>
            <p:ph type="body" idx="1"/>
          </p:nvPr>
        </p:nvSpPr>
        <p:spPr>
          <a:xfrm>
            <a:off x="685800" y="4400550"/>
            <a:ext cx="5486400" cy="3717732"/>
          </a:xfrm>
        </p:spPr>
        <p:txBody>
          <a:bodyPr/>
          <a:lstStyle/>
          <a:p>
            <a:r>
              <a:rPr lang="nl-NL" dirty="0"/>
              <a:t>Participatie bij een </a:t>
            </a:r>
            <a:r>
              <a:rPr lang="nl-NL" dirty="0" err="1"/>
              <a:t>Buitenplanse</a:t>
            </a:r>
            <a:r>
              <a:rPr lang="nl-NL" dirty="0"/>
              <a:t> Omgevingsplanactiviteit (BOPA) kan effectiever door </a:t>
            </a:r>
            <a:r>
              <a:rPr lang="nl-NL" b="1" dirty="0"/>
              <a:t>duidelijk verwachtingenmanagement</a:t>
            </a:r>
            <a:r>
              <a:rPr lang="nl-NL" dirty="0"/>
              <a:t>, </a:t>
            </a:r>
            <a:r>
              <a:rPr lang="nl-NL" b="1" dirty="0"/>
              <a:t>vroegtijdige inzet</a:t>
            </a:r>
            <a:r>
              <a:rPr lang="nl-NL" dirty="0"/>
              <a:t> en </a:t>
            </a:r>
            <a:r>
              <a:rPr lang="nl-NL" b="1" dirty="0"/>
              <a:t>concrete spelregels</a:t>
            </a:r>
            <a:r>
              <a:rPr lang="nl-NL" dirty="0"/>
              <a:t>. Om projecten soepeler te laten verlopen en draagvlak te vergroten, zijn er meerdere gerichte verbeterpunten mogelijk. </a:t>
            </a:r>
          </a:p>
          <a:p>
            <a:endParaRPr lang="nl-NL" dirty="0"/>
          </a:p>
          <a:p>
            <a:r>
              <a:rPr lang="nl-NL" b="1" dirty="0"/>
              <a:t>Verbeterpunten en Knelpunten</a:t>
            </a:r>
          </a:p>
          <a:p>
            <a:r>
              <a:rPr lang="nl-NL" b="1" dirty="0"/>
              <a:t>Onvoldoende of onduidelijk verwachtingenmanagement:</a:t>
            </a:r>
            <a:r>
              <a:rPr lang="nl-NL" dirty="0"/>
              <a:t> Vaak denken omwonenden dat ze een vetorecht hebben, terwijl het gaat om participatie in plaats van instemming. Openheid over de speelruimte en wat er met de input gebeurt, voorkomt teleurstelling. </a:t>
            </a:r>
          </a:p>
          <a:p>
            <a:r>
              <a:rPr lang="nl-NL" b="1" dirty="0"/>
              <a:t>Participatie als 'vinkje':</a:t>
            </a:r>
            <a:r>
              <a:rPr lang="nl-NL" dirty="0"/>
              <a:t> Initiatiefnemers wachten soms tot het allerlaatste moment of zien het puur als een administratieve verplichting (de zogeheten motivering) in plaats van een oprecht proces om plannen te verbeteren. </a:t>
            </a:r>
          </a:p>
          <a:p>
            <a:r>
              <a:rPr lang="nl-NL" b="1" dirty="0"/>
              <a:t>Gebrek aan structuur en richtlijnen:</a:t>
            </a:r>
            <a:r>
              <a:rPr lang="nl-NL" dirty="0"/>
              <a:t> Hoewel gemeenteraden gevallen kunnen aanwijzen waarin participatie verplicht is, schrijven ze niet altijd exact voor </a:t>
            </a:r>
            <a:r>
              <a:rPr lang="nl-NL" i="1" dirty="0"/>
              <a:t>hoe</a:t>
            </a:r>
            <a:r>
              <a:rPr lang="nl-NL" dirty="0"/>
              <a:t> het moet. Het gebruik van duidelijke formats (zoals een leidraad) helpt initiatiefnemers enorm. </a:t>
            </a:r>
          </a:p>
          <a:p>
            <a:r>
              <a:rPr lang="nl-NL" b="1" dirty="0"/>
              <a:t>Geen terugkoppeling:</a:t>
            </a:r>
            <a:r>
              <a:rPr lang="nl-NL" dirty="0"/>
              <a:t> Het komt regelmatig voor dat de buurt wel wordt geïnformeerd of bevraagd, maar dat er nooit wordt teruggekoppeld wát er uiteindelijk met hun adviezen of zorgen is gedaan in het definitieve plan. </a:t>
            </a:r>
          </a:p>
          <a:p>
            <a:endParaRPr lang="nl-NL" dirty="0"/>
          </a:p>
          <a:p>
            <a:endParaRPr lang="nl-NL" dirty="0"/>
          </a:p>
        </p:txBody>
      </p:sp>
      <p:sp>
        <p:nvSpPr>
          <p:cNvPr id="4" name="Tijdelijke aanduiding voor dianummer 3">
            <a:extLst>
              <a:ext uri="{FF2B5EF4-FFF2-40B4-BE49-F238E27FC236}">
                <a16:creationId xmlns:a16="http://schemas.microsoft.com/office/drawing/2014/main" id="{0B4DF7BD-30B3-485E-3767-22AACEE347F3}"/>
              </a:ext>
            </a:extLst>
          </p:cNvPr>
          <p:cNvSpPr>
            <a:spLocks noGrp="1"/>
          </p:cNvSpPr>
          <p:nvPr>
            <p:ph type="sldNum" sz="quarter" idx="5"/>
          </p:nvPr>
        </p:nvSpPr>
        <p:spPr/>
        <p:txBody>
          <a:bodyPr/>
          <a:lstStyle/>
          <a:p>
            <a:fld id="{BDBF3FA3-F7C9-0B4A-B901-3FF01BA064D0}" type="slidenum">
              <a:rPr lang="nl-NL" smtClean="0"/>
              <a:t>17</a:t>
            </a:fld>
            <a:endParaRPr lang="nl-NL"/>
          </a:p>
        </p:txBody>
      </p:sp>
    </p:spTree>
    <p:extLst>
      <p:ext uri="{BB962C8B-B14F-4D97-AF65-F5344CB8AC3E}">
        <p14:creationId xmlns:p14="http://schemas.microsoft.com/office/powerpoint/2010/main" val="769399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69992-AACD-E907-C046-39C557178D7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C8E9198-BE9B-BF89-A31D-DC8D09CBBFA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D882A01-28F5-C255-9F8C-504E1048AC03}"/>
              </a:ext>
            </a:extLst>
          </p:cNvPr>
          <p:cNvSpPr>
            <a:spLocks noGrp="1"/>
          </p:cNvSpPr>
          <p:nvPr>
            <p:ph type="body" idx="1"/>
          </p:nvPr>
        </p:nvSpPr>
        <p:spPr>
          <a:xfrm>
            <a:off x="685800" y="4400550"/>
            <a:ext cx="5486400" cy="3717732"/>
          </a:xfrm>
        </p:spPr>
        <p:txBody>
          <a:bodyPr/>
          <a:lstStyle/>
          <a:p>
            <a:r>
              <a:rPr lang="nl-NL" b="1" dirty="0"/>
              <a:t>Hoe richt je het beter in?</a:t>
            </a:r>
          </a:p>
          <a:p>
            <a:r>
              <a:rPr lang="nl-NL" b="1" dirty="0"/>
              <a:t>Start de dialoog in de initiatieffase:</a:t>
            </a:r>
            <a:r>
              <a:rPr lang="nl-NL" dirty="0"/>
              <a:t> Wacht niet tot de vergunningaanvraag, maar betrek de omgeving al tijdens de schetsfase. </a:t>
            </a:r>
          </a:p>
          <a:p>
            <a:r>
              <a:rPr lang="nl-NL" b="1" dirty="0"/>
              <a:t>Maak het concreet:</a:t>
            </a:r>
            <a:r>
              <a:rPr lang="nl-NL" dirty="0"/>
              <a:t> Gemeenten kunnen een checklist of format meegeven aan initiatiefnemers waarin exact staat wie er benaderd moeten worden (bijvoorbeeld een straal rondom het project) en hoe de resultaten moeten worden opgeschreven.</a:t>
            </a:r>
          </a:p>
          <a:p>
            <a:r>
              <a:rPr lang="nl-NL" b="1" dirty="0"/>
              <a:t>Evalueer de opbrengst:</a:t>
            </a:r>
            <a:r>
              <a:rPr lang="nl-NL" dirty="0"/>
              <a:t> Beoordeel als gemeente niet alleen </a:t>
            </a:r>
            <a:r>
              <a:rPr lang="nl-NL" i="1" dirty="0"/>
              <a:t>of</a:t>
            </a:r>
            <a:r>
              <a:rPr lang="nl-NL" dirty="0"/>
              <a:t> er participatie heeft plaatsgevonden, maar vooral </a:t>
            </a:r>
            <a:r>
              <a:rPr lang="nl-NL" i="1" dirty="0"/>
              <a:t>wat de uitkomst is</a:t>
            </a:r>
            <a:r>
              <a:rPr lang="nl-NL" dirty="0"/>
              <a:t>. Zijn de bezwaren serieus meegewogen in het ontwerp?</a:t>
            </a:r>
          </a:p>
          <a:p>
            <a:r>
              <a:rPr lang="nl-NL" b="1" dirty="0"/>
              <a:t>Sluit de cirkel:</a:t>
            </a:r>
            <a:r>
              <a:rPr lang="nl-NL" dirty="0"/>
              <a:t> Zorg dat de initiatiefnemer de buurt informeert over het uiteindelijke resultaat en motiveert waarom bepaalde suggesties wel of niet zijn overgenomen.</a:t>
            </a:r>
          </a:p>
          <a:p>
            <a:endParaRPr lang="nl-NL" dirty="0"/>
          </a:p>
        </p:txBody>
      </p:sp>
      <p:sp>
        <p:nvSpPr>
          <p:cNvPr id="4" name="Tijdelijke aanduiding voor dianummer 3">
            <a:extLst>
              <a:ext uri="{FF2B5EF4-FFF2-40B4-BE49-F238E27FC236}">
                <a16:creationId xmlns:a16="http://schemas.microsoft.com/office/drawing/2014/main" id="{E9B5730A-857D-7EEF-A4A0-C31473FC9F5F}"/>
              </a:ext>
            </a:extLst>
          </p:cNvPr>
          <p:cNvSpPr>
            <a:spLocks noGrp="1"/>
          </p:cNvSpPr>
          <p:nvPr>
            <p:ph type="sldNum" sz="quarter" idx="5"/>
          </p:nvPr>
        </p:nvSpPr>
        <p:spPr/>
        <p:txBody>
          <a:bodyPr/>
          <a:lstStyle/>
          <a:p>
            <a:fld id="{BDBF3FA3-F7C9-0B4A-B901-3FF01BA064D0}" type="slidenum">
              <a:rPr lang="nl-NL" smtClean="0"/>
              <a:t>18</a:t>
            </a:fld>
            <a:endParaRPr lang="nl-NL"/>
          </a:p>
        </p:txBody>
      </p:sp>
    </p:spTree>
    <p:extLst>
      <p:ext uri="{BB962C8B-B14F-4D97-AF65-F5344CB8AC3E}">
        <p14:creationId xmlns:p14="http://schemas.microsoft.com/office/powerpoint/2010/main" val="3980830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19</a:t>
            </a:fld>
            <a:endParaRPr lang="nl-NL"/>
          </a:p>
        </p:txBody>
      </p:sp>
    </p:spTree>
    <p:extLst>
      <p:ext uri="{BB962C8B-B14F-4D97-AF65-F5344CB8AC3E}">
        <p14:creationId xmlns:p14="http://schemas.microsoft.com/office/powerpoint/2010/main" val="374960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Het landschap van de Omgevingswet</a:t>
            </a:r>
            <a:r>
              <a:rPr lang="nl-NL" sz="1200" kern="1200" dirty="0">
                <a:solidFill>
                  <a:schemeClr val="tx1"/>
                </a:solidFill>
                <a:effectLst/>
                <a:latin typeface="+mn-lt"/>
                <a:ea typeface="+mn-ea"/>
                <a:cs typeface="+mn-cs"/>
              </a:rPr>
              <a:t> </a:t>
            </a:r>
          </a:p>
          <a:p>
            <a:r>
              <a:rPr lang="nl-NL" sz="1200" i="1" kern="1200" dirty="0">
                <a:solidFill>
                  <a:schemeClr val="tx1"/>
                </a:solidFill>
                <a:effectLst/>
                <a:latin typeface="+mn-lt"/>
                <a:ea typeface="+mn-ea"/>
                <a:cs typeface="+mn-cs"/>
              </a:rPr>
              <a:t>Verbindingen in het landschap</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Het landschap van de Omgevingswet is op deze plaat een puzzel. Zo zal het ook voor velen voelen, als een puzzel om ermee te werken. Het plaatje wordt duidelijker als je alle puzzelstukjes bij elkaar legt. Hoewel iedereen zijn eigen rol of taak heeft in het landschap, zie je ook dat er verbindingen zijn. Je kan bijvoorbeeld geen regels maken als er niet eerst beleid is. De gemaakte regels vindt de initiatiefnemer terug in het omgevingsloket. De vergunningverlener kijkt naar zowel rijks als lokale regels en neemt het beleid mee bij de beoordeling. De toezichthouder controleert alle algemene regels, vergunningen en ziet in de praktijk hoe dit uitpakt.  </a:t>
            </a:r>
          </a:p>
          <a:p>
            <a:r>
              <a:rPr lang="nl-NL" sz="1200" i="1" kern="1200" dirty="0">
                <a:solidFill>
                  <a:schemeClr val="tx1"/>
                </a:solidFill>
                <a:effectLst/>
                <a:latin typeface="+mn-lt"/>
                <a:ea typeface="+mn-ea"/>
                <a:cs typeface="+mn-cs"/>
              </a:rPr>
              <a:t>Samenwerken in de Omgevingswet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Het landschap is altijd in beweging en heeft altijd invloed op elkaar. De politiek en maatschappij geven input voor het beleid, maar tegelijkertijd zijn er ook veranderingen in de leefomgeving die verwerkt moeten worden. In de uitvoering stuit men op problemen die opgelost moeten worden. Visies, verordeningen, rijksregels en het omgevingsplan, ze zijn niet statisch. Wel is de samenhang en de input vanuit alle puzzelstukjes nodig om tot goede regels te komen en te beheren. </a:t>
            </a:r>
          </a:p>
          <a:p>
            <a:r>
              <a:rPr lang="nl-NL" sz="1200" kern="1200" dirty="0">
                <a:solidFill>
                  <a:schemeClr val="tx1"/>
                </a:solidFill>
                <a:effectLst/>
                <a:latin typeface="+mn-lt"/>
                <a:ea typeface="+mn-ea"/>
                <a:cs typeface="+mn-cs"/>
              </a:rPr>
              <a:t> </a:t>
            </a:r>
            <a:r>
              <a:rPr lang="nl-NL" sz="1200" i="1" kern="1200" dirty="0">
                <a:solidFill>
                  <a:schemeClr val="tx1"/>
                </a:solidFill>
                <a:effectLst/>
                <a:latin typeface="+mn-lt"/>
                <a:ea typeface="+mn-ea"/>
                <a:cs typeface="+mn-cs"/>
              </a:rPr>
              <a:t>Jouw plek in de puzzel</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welk puzzelstukje werk jij? En op welke puzzelstukjes heeft je werk invloed? En welke puzzelstukjes heb je nodig om je werk goed uit te kunnen voeren? We nodigen je graag uit: Praat met elkaar over hoe je je eigen landschap ziet en waar verbindingen zitten die je misschien nog niet zo goed kent? </a:t>
            </a:r>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a:t>
            </a:fld>
            <a:endParaRPr lang="nl-NL"/>
          </a:p>
        </p:txBody>
      </p:sp>
    </p:spTree>
    <p:extLst>
      <p:ext uri="{BB962C8B-B14F-4D97-AF65-F5344CB8AC3E}">
        <p14:creationId xmlns:p14="http://schemas.microsoft.com/office/powerpoint/2010/main" val="837656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3</a:t>
            </a:fld>
            <a:endParaRPr lang="nl-NL"/>
          </a:p>
        </p:txBody>
      </p:sp>
    </p:spTree>
    <p:extLst>
      <p:ext uri="{BB962C8B-B14F-4D97-AF65-F5344CB8AC3E}">
        <p14:creationId xmlns:p14="http://schemas.microsoft.com/office/powerpoint/2010/main" val="4187170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4</a:t>
            </a:fld>
            <a:endParaRPr lang="nl-NL"/>
          </a:p>
        </p:txBody>
      </p:sp>
    </p:spTree>
    <p:extLst>
      <p:ext uri="{BB962C8B-B14F-4D97-AF65-F5344CB8AC3E}">
        <p14:creationId xmlns:p14="http://schemas.microsoft.com/office/powerpoint/2010/main" val="1568942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Maatschappelijke ontwikkelingen: toename kleinschalige woningbouwprojecten, vooral binnenstedelijk. Andere woonvormen, inbreiding, transformatie en splitsen, tijdelijke woningen. </a:t>
            </a:r>
          </a:p>
          <a:p>
            <a:r>
              <a:rPr lang="nl-NL" dirty="0"/>
              <a:t>-  Bij IPLO en VNG regelmatig vragen over de vergunningverlening hierbij en het participatieproces. </a:t>
            </a:r>
          </a:p>
          <a:p>
            <a:endParaRPr lang="nl-NL" dirty="0"/>
          </a:p>
          <a:p>
            <a:r>
              <a:rPr lang="nl-NL" dirty="0"/>
              <a:t>- Deze sessie is bedoeld om met elkaar ervaringen uit te wisselen. Waar lopen jullie tegen aan, kun je leren van een aanpak van een collega-gemeente of ketenpartner? Waar zien we de meeste kansen voor verbetering van hoe (de beoordeling van) participatie bij </a:t>
            </a:r>
            <a:r>
              <a:rPr lang="nl-NL" dirty="0" err="1"/>
              <a:t>bopa’s</a:t>
            </a:r>
            <a:r>
              <a:rPr lang="nl-NL" dirty="0"/>
              <a:t> op veel plekken wordt ingericht? Zodat participatietrajecten bij </a:t>
            </a:r>
            <a:r>
              <a:rPr lang="nl-NL" dirty="0" err="1"/>
              <a:t>bopa’s</a:t>
            </a:r>
            <a:r>
              <a:rPr lang="nl-NL" dirty="0"/>
              <a:t> vaker het gewenste resultaat hebben? </a:t>
            </a:r>
          </a:p>
          <a:p>
            <a:endParaRPr lang="nl-NL" dirty="0"/>
          </a:p>
          <a:p>
            <a:r>
              <a:rPr lang="nl-NL" dirty="0"/>
              <a:t>- Handjes omhoog: wie is van gemeente, OD, waterschap, anders?)</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5</a:t>
            </a:fld>
            <a:endParaRPr lang="nl-NL"/>
          </a:p>
        </p:txBody>
      </p:sp>
    </p:spTree>
    <p:extLst>
      <p:ext uri="{BB962C8B-B14F-4D97-AF65-F5344CB8AC3E}">
        <p14:creationId xmlns:p14="http://schemas.microsoft.com/office/powerpoint/2010/main" val="1505307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zal kort ingaan op de juridische kenmerken van de </a:t>
            </a:r>
            <a:r>
              <a:rPr lang="nl-NL" dirty="0" err="1"/>
              <a:t>bopa</a:t>
            </a:r>
            <a:r>
              <a:rPr lang="nl-NL" dirty="0"/>
              <a:t> en welke afwegingen je mee te maken krijgt. </a:t>
            </a:r>
          </a:p>
          <a:p>
            <a:r>
              <a:rPr lang="nl-NL" dirty="0"/>
              <a:t>Er is veel over te vertellen en ook al veel over gepubliceerd, vooral door de VNG, maar ook door juristen in diverse vakbladen. Laat deze sessie vooral prikkelen en aanzetten tot het oriënteren op wat er zoal op dit vlak al geleerd is. Doe daar je voordeel mee. Vaak wordt vergeten dat het bij participatie vooral gaat om een inspanningsverplichting en niet zozeer om een resultaatsverplichting. Daar kom ik zo op terug. </a:t>
            </a: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6</a:t>
            </a:fld>
            <a:endParaRPr lang="nl-NL"/>
          </a:p>
        </p:txBody>
      </p:sp>
    </p:spTree>
    <p:extLst>
      <p:ext uri="{BB962C8B-B14F-4D97-AF65-F5344CB8AC3E}">
        <p14:creationId xmlns:p14="http://schemas.microsoft.com/office/powerpoint/2010/main" val="15550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In artikel 7.4 van de Omgevingsregeling staat een plicht voor de aanvrager van een </a:t>
            </a:r>
            <a:r>
              <a:rPr lang="nl-NL" sz="1200" b="0" i="0" u="sng" kern="1200" dirty="0">
                <a:solidFill>
                  <a:schemeClr val="tx1"/>
                </a:solidFill>
                <a:effectLst/>
                <a:latin typeface="+mn-lt"/>
                <a:ea typeface="+mn-ea"/>
                <a:cs typeface="+mn-cs"/>
              </a:rPr>
              <a:t>omgevingsvergunning</a:t>
            </a:r>
            <a:r>
              <a:rPr lang="nl-NL" sz="1200" b="0" i="0" kern="1200" dirty="0">
                <a:solidFill>
                  <a:schemeClr val="tx1"/>
                </a:solidFill>
                <a:effectLst/>
                <a:latin typeface="+mn-lt"/>
                <a:ea typeface="+mn-ea"/>
                <a:cs typeface="+mn-cs"/>
              </a:rPr>
              <a:t> om bij de aanvraag aan te geven:</a:t>
            </a:r>
          </a:p>
          <a:p>
            <a:r>
              <a:rPr lang="nl-NL" sz="1200" b="0" i="0" kern="1200" dirty="0">
                <a:solidFill>
                  <a:schemeClr val="tx1"/>
                </a:solidFill>
                <a:effectLst/>
                <a:latin typeface="+mn-lt"/>
                <a:ea typeface="+mn-ea"/>
                <a:cs typeface="+mn-cs"/>
              </a:rPr>
              <a:t>- of de aanvrager aan participatie heeft gedaan</a:t>
            </a:r>
          </a:p>
          <a:p>
            <a:r>
              <a:rPr lang="nl-NL" sz="1200" b="0" i="0" kern="1200" dirty="0">
                <a:solidFill>
                  <a:schemeClr val="tx1"/>
                </a:solidFill>
                <a:effectLst/>
                <a:latin typeface="+mn-lt"/>
                <a:ea typeface="+mn-ea"/>
                <a:cs typeface="+mn-cs"/>
              </a:rPr>
              <a:t>- zo ja: hoe de aanvrager aan participatie heeft gedaan en wat de resultaten zijn</a:t>
            </a:r>
          </a:p>
          <a:p>
            <a:r>
              <a:rPr lang="nl-NL" sz="1200" b="1" i="0" kern="1200" dirty="0">
                <a:solidFill>
                  <a:schemeClr val="tx1"/>
                </a:solidFill>
                <a:effectLst/>
                <a:latin typeface="+mn-lt"/>
                <a:ea typeface="+mn-ea"/>
                <a:cs typeface="+mn-cs"/>
              </a:rPr>
              <a:t>Dit aanvraagvereiste omvat geen verplichting voor de aanvrager om aan participatie te doen.</a:t>
            </a:r>
          </a:p>
          <a:p>
            <a:r>
              <a:rPr lang="nl-NL" dirty="0"/>
              <a:t>Daar is 1 uitzondering op. De gemeenteraad </a:t>
            </a:r>
            <a:r>
              <a:rPr lang="nl-NL" b="1" dirty="0"/>
              <a:t>kan</a:t>
            </a:r>
            <a:r>
              <a:rPr lang="nl-NL" dirty="0"/>
              <a:t> gevallen aanwijzen waarin participatie verplicht is. Dit kan alleen bij een omgevingsvergunning voor een </a:t>
            </a:r>
            <a:r>
              <a:rPr lang="nl-NL" u="sng" dirty="0"/>
              <a:t> </a:t>
            </a:r>
            <a:r>
              <a:rPr lang="nl-NL" u="sng" dirty="0" err="1"/>
              <a:t>buitenplanse</a:t>
            </a:r>
            <a:r>
              <a:rPr lang="nl-NL" u="sng" dirty="0"/>
              <a:t> omgevingsplanactiviteit </a:t>
            </a:r>
            <a:r>
              <a:rPr lang="nl-NL" dirty="0"/>
              <a:t>(artikel 16.55, lid 7, Omgevingswet). Als de aanvrager bij zo’n aangewezen geval niet of onvoldoende aan participatie heeft gedaan, kan het college de aanvraag buiten behandeling laten. Wel moet het college de aanvrager de gelegenheid geven het gebrek te herstellen (artikel 4:5, </a:t>
            </a:r>
            <a:r>
              <a:rPr lang="nl-NL" dirty="0" err="1"/>
              <a:t>Awb</a:t>
            </a:r>
            <a:r>
              <a:rPr lang="nl-NL" dirty="0"/>
              <a:t>).</a:t>
            </a:r>
          </a:p>
          <a:p>
            <a:endParaRPr lang="nl-NL" sz="1200" b="0" i="0"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7</a:t>
            </a:fld>
            <a:endParaRPr lang="nl-NL"/>
          </a:p>
        </p:txBody>
      </p:sp>
    </p:spTree>
    <p:extLst>
      <p:ext uri="{BB962C8B-B14F-4D97-AF65-F5344CB8AC3E}">
        <p14:creationId xmlns:p14="http://schemas.microsoft.com/office/powerpoint/2010/main" val="4216459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 moet je op letten:</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8</a:t>
            </a:fld>
            <a:endParaRPr lang="nl-NL"/>
          </a:p>
        </p:txBody>
      </p:sp>
    </p:spTree>
    <p:extLst>
      <p:ext uri="{BB962C8B-B14F-4D97-AF65-F5344CB8AC3E}">
        <p14:creationId xmlns:p14="http://schemas.microsoft.com/office/powerpoint/2010/main" val="266677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05C6B-27DA-B395-3536-1EA109F762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6DBDCDD-16AA-99B8-97F7-2EBFF40B016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F5ABECB-9DFA-7319-ED1C-EF440D46C421}"/>
              </a:ext>
            </a:extLst>
          </p:cNvPr>
          <p:cNvSpPr>
            <a:spLocks noGrp="1"/>
          </p:cNvSpPr>
          <p:nvPr>
            <p:ph type="body" idx="1"/>
          </p:nvPr>
        </p:nvSpPr>
        <p:spPr/>
        <p:txBody>
          <a:bodyPr/>
          <a:lstStyle/>
          <a:p>
            <a:r>
              <a:rPr lang="nl-NL" sz="1200" b="1" u="none" strike="noStrike" kern="1200" dirty="0">
                <a:solidFill>
                  <a:schemeClr val="tx1"/>
                </a:solidFill>
                <a:effectLst/>
                <a:latin typeface="+mn-lt"/>
                <a:ea typeface="+mn-ea"/>
                <a:cs typeface="+mn-cs"/>
              </a:rPr>
              <a:t>Wanneer WEL een BOPA?</a:t>
            </a:r>
          </a:p>
          <a:p>
            <a:r>
              <a:rPr lang="nl-NL" sz="1200" b="1" u="none" strike="noStrike" kern="1200" dirty="0">
                <a:solidFill>
                  <a:schemeClr val="tx1"/>
                </a:solidFill>
                <a:effectLst/>
                <a:latin typeface="+mn-lt"/>
                <a:ea typeface="+mn-ea"/>
                <a:cs typeface="+mn-cs"/>
              </a:rPr>
              <a:t>Afwijken van regels:</a:t>
            </a:r>
            <a:r>
              <a:rPr lang="nl-NL" sz="1200" b="0" u="none" strike="noStrike" kern="1200" dirty="0">
                <a:solidFill>
                  <a:schemeClr val="tx1"/>
                </a:solidFill>
                <a:effectLst/>
                <a:latin typeface="+mn-lt"/>
                <a:ea typeface="+mn-ea"/>
                <a:cs typeface="+mn-cs"/>
              </a:rPr>
              <a:t> Als je bijvoorbeeld een woning wil bouwen, maar het bouwvlak is te klein, de nokhoogte overschreden of de functie van de grond is anders (bijvoorbeeld agrarisch naar wonen).</a:t>
            </a:r>
          </a:p>
          <a:p>
            <a:r>
              <a:rPr lang="nl-NL" sz="1200" b="1" u="none" strike="noStrike" kern="1200" dirty="0">
                <a:solidFill>
                  <a:schemeClr val="tx1"/>
                </a:solidFill>
                <a:effectLst/>
                <a:latin typeface="+mn-lt"/>
                <a:ea typeface="+mn-ea"/>
                <a:cs typeface="+mn-cs"/>
              </a:rPr>
              <a:t>Kleine tot middelgrote projecten:</a:t>
            </a:r>
            <a:r>
              <a:rPr lang="nl-NL" sz="1200" b="0" u="none" strike="noStrike" kern="1200" dirty="0">
                <a:solidFill>
                  <a:schemeClr val="tx1"/>
                </a:solidFill>
                <a:effectLst/>
                <a:latin typeface="+mn-lt"/>
                <a:ea typeface="+mn-ea"/>
                <a:cs typeface="+mn-cs"/>
              </a:rPr>
              <a:t> Het is dé manier om kleinschalige projecten (zoals het realiseren van één of enkele woningen) juridisch mogelijk te maken.</a:t>
            </a:r>
          </a:p>
          <a:p>
            <a:r>
              <a:rPr lang="nl-NL" sz="1200" b="1" u="none" strike="noStrike" kern="1200" dirty="0">
                <a:solidFill>
                  <a:schemeClr val="tx1"/>
                </a:solidFill>
                <a:effectLst/>
                <a:latin typeface="+mn-lt"/>
                <a:ea typeface="+mn-ea"/>
                <a:cs typeface="+mn-cs"/>
              </a:rPr>
              <a:t>Snelheid:</a:t>
            </a:r>
            <a:r>
              <a:rPr lang="nl-NL" sz="1200" b="0" u="none" strike="noStrike" kern="1200" dirty="0">
                <a:solidFill>
                  <a:schemeClr val="tx1"/>
                </a:solidFill>
                <a:effectLst/>
                <a:latin typeface="+mn-lt"/>
                <a:ea typeface="+mn-ea"/>
                <a:cs typeface="+mn-cs"/>
              </a:rPr>
              <a:t> Een BOPA is vaak sneller en goedkoper dan het ingrijpend wijzigen van het Omgevingsplan. </a:t>
            </a:r>
          </a:p>
          <a:p>
            <a:endParaRPr lang="nl-NL" dirty="0"/>
          </a:p>
          <a:p>
            <a:r>
              <a:rPr lang="nl-NL" b="1" dirty="0"/>
              <a:t>Wanneer NIET?</a:t>
            </a:r>
          </a:p>
          <a:p>
            <a:r>
              <a:rPr lang="nl-NL" b="1" dirty="0"/>
              <a:t>Passend binnen het Omgevingsplan:</a:t>
            </a:r>
            <a:r>
              <a:rPr lang="nl-NL" dirty="0"/>
              <a:t> Past het project perfect binnen de regels en het toegestane gebruik van het Omgevingsplan? Dan heb je </a:t>
            </a:r>
            <a:r>
              <a:rPr lang="nl-NL" b="1" dirty="0"/>
              <a:t>geen BOPA nodig</a:t>
            </a:r>
            <a:r>
              <a:rPr lang="nl-NL" dirty="0"/>
              <a:t> en volstaat een reguliere omgevingsvergunning voor de activiteit 'bouwen'.</a:t>
            </a:r>
          </a:p>
          <a:p>
            <a:r>
              <a:rPr lang="nl-NL" b="1" dirty="0"/>
              <a:t>Vergunningsvrij:</a:t>
            </a:r>
            <a:r>
              <a:rPr lang="nl-NL" dirty="0"/>
              <a:t> Bepaalde kleinere bouwwerken en aanbouwen kun je volledig vergunningsvrij realiseren als je aan de landelijke voorwaarden voldoet. </a:t>
            </a:r>
          </a:p>
          <a:p>
            <a:r>
              <a:rPr lang="nl-NL" b="1" dirty="0"/>
              <a:t>Grootschalige gebiedsontwikkeling:</a:t>
            </a:r>
            <a:r>
              <a:rPr lang="nl-NL" dirty="0"/>
              <a:t> Bij ingrijpende projecten waarbij tientallen woningen worden gebouwd en grote infrastructurele of milieutechnische aanpassingen nodig zijn, kiest een gemeente doorgaans voor een wijziging van het Omgevingsplan in plaats van meerdere losse </a:t>
            </a:r>
            <a:r>
              <a:rPr lang="nl-NL" dirty="0" err="1"/>
              <a:t>BOPA's</a:t>
            </a:r>
            <a:r>
              <a:rPr lang="nl-NL" dirty="0"/>
              <a:t>. </a:t>
            </a:r>
          </a:p>
          <a:p>
            <a:endParaRPr lang="nl-NL" sz="1200" b="0" u="none" strike="noStrike" kern="1200" dirty="0">
              <a:solidFill>
                <a:schemeClr val="tx1"/>
              </a:solidFill>
              <a:effectLst/>
              <a:latin typeface="+mn-lt"/>
              <a:ea typeface="+mn-ea"/>
              <a:cs typeface="+mn-cs"/>
            </a:endParaRPr>
          </a:p>
          <a:p>
            <a:endParaRPr lang="nl-NL" dirty="0"/>
          </a:p>
        </p:txBody>
      </p:sp>
      <p:sp>
        <p:nvSpPr>
          <p:cNvPr id="4" name="Tijdelijke aanduiding voor dianummer 3">
            <a:extLst>
              <a:ext uri="{FF2B5EF4-FFF2-40B4-BE49-F238E27FC236}">
                <a16:creationId xmlns:a16="http://schemas.microsoft.com/office/drawing/2014/main" id="{4250E51F-6567-9333-068E-402F8C11688A}"/>
              </a:ext>
            </a:extLst>
          </p:cNvPr>
          <p:cNvSpPr>
            <a:spLocks noGrp="1"/>
          </p:cNvSpPr>
          <p:nvPr>
            <p:ph type="sldNum" sz="quarter" idx="5"/>
          </p:nvPr>
        </p:nvSpPr>
        <p:spPr/>
        <p:txBody>
          <a:bodyPr/>
          <a:lstStyle/>
          <a:p>
            <a:fld id="{BDBF3FA3-F7C9-0B4A-B901-3FF01BA064D0}" type="slidenum">
              <a:rPr lang="nl-NL" smtClean="0"/>
              <a:t>9</a:t>
            </a:fld>
            <a:endParaRPr lang="nl-NL"/>
          </a:p>
        </p:txBody>
      </p:sp>
    </p:spTree>
    <p:extLst>
      <p:ext uri="{BB962C8B-B14F-4D97-AF65-F5344CB8AC3E}">
        <p14:creationId xmlns:p14="http://schemas.microsoft.com/office/powerpoint/2010/main" val="1309380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4710"/>
          </a:xfrm>
          <a:prstGeom prst="rect">
            <a:avLst/>
          </a:prstGeom>
        </p:spPr>
      </p:pic>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551850" y="2564326"/>
            <a:ext cx="9144000" cy="1234351"/>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609600" y="3897462"/>
            <a:ext cx="9144000" cy="467024"/>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Ondertitel</a:t>
            </a:r>
            <a:r>
              <a:rPr lang="en-US" dirty="0"/>
              <a:t>]</a:t>
            </a:r>
          </a:p>
        </p:txBody>
      </p:sp>
      <p:sp>
        <p:nvSpPr>
          <p:cNvPr id="15" name="Tijdelijke aanduiding voor tekst 14">
            <a:extLst>
              <a:ext uri="{FF2B5EF4-FFF2-40B4-BE49-F238E27FC236}">
                <a16:creationId xmlns:a16="http://schemas.microsoft.com/office/drawing/2014/main" id="{72D4A2DA-A610-D051-B087-F4DB68F143AF}"/>
              </a:ext>
            </a:extLst>
          </p:cNvPr>
          <p:cNvSpPr>
            <a:spLocks noGrp="1"/>
          </p:cNvSpPr>
          <p:nvPr>
            <p:ph type="body" sz="quarter" idx="10" hasCustomPrompt="1"/>
          </p:nvPr>
        </p:nvSpPr>
        <p:spPr>
          <a:xfrm>
            <a:off x="599975" y="5372403"/>
            <a:ext cx="3067050" cy="299619"/>
          </a:xfrm>
        </p:spPr>
        <p:txBody>
          <a:bodyPr/>
          <a:lstStyle>
            <a:lvl1pPr algn="l">
              <a:buNone/>
              <a:defRPr>
                <a:solidFill>
                  <a:schemeClr val="bg1"/>
                </a:solidFill>
              </a:defRPr>
            </a:lvl1pPr>
          </a:lstStyle>
          <a:p>
            <a:pPr lvl="0"/>
            <a:r>
              <a:rPr lang="nl-NL" dirty="0"/>
              <a:t>[maand 2026]</a:t>
            </a:r>
          </a:p>
        </p:txBody>
      </p:sp>
      <p:sp>
        <p:nvSpPr>
          <p:cNvPr id="6" name="Tijdelijke aanduiding voor onlineafbeelding 4">
            <a:extLst>
              <a:ext uri="{FF2B5EF4-FFF2-40B4-BE49-F238E27FC236}">
                <a16:creationId xmlns:a16="http://schemas.microsoft.com/office/drawing/2014/main" id="{3AAB212D-1692-0311-A2E2-B3A89B0DE92E}"/>
              </a:ext>
            </a:extLst>
          </p:cNvPr>
          <p:cNvSpPr>
            <a:spLocks noGrp="1"/>
          </p:cNvSpPr>
          <p:nvPr>
            <p:ph type="clipArt" sz="quarter" idx="11"/>
          </p:nvPr>
        </p:nvSpPr>
        <p:spPr>
          <a:xfrm>
            <a:off x="2311400" y="203199"/>
            <a:ext cx="1868945" cy="546163"/>
          </a:xfrm>
        </p:spPr>
        <p:txBody>
          <a:bodyPr/>
          <a:lstStyle/>
          <a:p>
            <a:endParaRPr lang="nl-NL"/>
          </a:p>
        </p:txBody>
      </p:sp>
    </p:spTree>
    <p:extLst>
      <p:ext uri="{BB962C8B-B14F-4D97-AF65-F5344CB8AC3E}">
        <p14:creationId xmlns:p14="http://schemas.microsoft.com/office/powerpoint/2010/main" val="3155078588"/>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6BC346F-3BB0-AAA2-A4A0-D8262F5DA1E9}"/>
              </a:ext>
            </a:extLst>
          </p:cNvPr>
          <p:cNvSpPr>
            <a:spLocks noGrp="1"/>
          </p:cNvSpPr>
          <p:nvPr>
            <p:ph type="pic" idx="1"/>
          </p:nvPr>
        </p:nvSpPr>
        <p:spPr>
          <a:xfrm>
            <a:off x="5183188" y="987425"/>
            <a:ext cx="6172200" cy="4873625"/>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8" name="Afbeelding 7">
            <a:extLst>
              <a:ext uri="{FF2B5EF4-FFF2-40B4-BE49-F238E27FC236}">
                <a16:creationId xmlns:a16="http://schemas.microsoft.com/office/drawing/2014/main" id="{05075F1C-CB90-0211-09CA-206E7C3ED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44198FA8-ACD8-40E3-0700-3C545F028E10}"/>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sp>
        <p:nvSpPr>
          <p:cNvPr id="10" name="Text Placeholder 3">
            <a:extLst>
              <a:ext uri="{FF2B5EF4-FFF2-40B4-BE49-F238E27FC236}">
                <a16:creationId xmlns:a16="http://schemas.microsoft.com/office/drawing/2014/main" id="{B3CB45E7-49F7-BC8C-7A8C-0C5CDADE0CBE}"/>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2" name="Graphic 11">
            <a:extLst>
              <a:ext uri="{FF2B5EF4-FFF2-40B4-BE49-F238E27FC236}">
                <a16:creationId xmlns:a16="http://schemas.microsoft.com/office/drawing/2014/main" id="{62AD09CC-79C5-3843-6918-FFF3CA653B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2587FF72-FDE6-4DF6-A11B-79134636A8A3}"/>
              </a:ext>
            </a:extLst>
          </p:cNvPr>
          <p:cNvSpPr>
            <a:spLocks noGrp="1"/>
          </p:cNvSpPr>
          <p:nvPr>
            <p:ph type="title" hasCustomPrompt="1"/>
          </p:nvPr>
        </p:nvSpPr>
        <p:spPr>
          <a:xfrm>
            <a:off x="597073" y="990600"/>
            <a:ext cx="4010668"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132239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1356894" y="3094266"/>
            <a:ext cx="9819856" cy="1325585"/>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1356894" y="4581100"/>
            <a:ext cx="9819858" cy="501543"/>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[link]</a:t>
            </a:r>
          </a:p>
        </p:txBody>
      </p:sp>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6465" y="1489287"/>
            <a:ext cx="4230348" cy="1818001"/>
          </a:xfrm>
          <a:prstGeom prst="rect">
            <a:avLst/>
          </a:prstGeom>
        </p:spPr>
      </p:pic>
    </p:spTree>
    <p:extLst>
      <p:ext uri="{BB962C8B-B14F-4D97-AF65-F5344CB8AC3E}">
        <p14:creationId xmlns:p14="http://schemas.microsoft.com/office/powerpoint/2010/main" val="2598860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B4572F08-8AC9-B1CC-B730-366151BCE6C7}"/>
              </a:ext>
            </a:extLst>
          </p:cNvPr>
          <p:cNvSpPr>
            <a:spLocks noGrp="1"/>
          </p:cNvSpPr>
          <p:nvPr>
            <p:ph idx="1" hasCustomPrompt="1"/>
          </p:nvPr>
        </p:nvSpPr>
        <p:spPr>
          <a:xfrm>
            <a:off x="283336" y="4807658"/>
            <a:ext cx="3163250" cy="1707441"/>
          </a:xfrm>
          <a:prstGeom prst="rect">
            <a:avLst/>
          </a:prstGeom>
        </p:spPr>
        <p:txBody>
          <a:bodyPr vert="horz" lIns="91440" tIns="45720" rIns="91440" bIns="45720" rtlCol="0">
            <a:normAutofit/>
          </a:bodyPr>
          <a:lstStyle>
            <a:lvl1pPr>
              <a:buFontTx/>
              <a:buNone/>
              <a:defRPr sz="1600" b="0" i="0">
                <a:latin typeface="Asap" pitchFamily="2" charset="77"/>
              </a:defRPr>
            </a:lvl1pPr>
            <a:lvl2pPr>
              <a:buFontTx/>
              <a:buNone/>
              <a:defRPr/>
            </a:lvl2pPr>
            <a:lvl3pPr>
              <a:buFontTx/>
              <a:buNone/>
              <a:defRPr/>
            </a:lvl3pPr>
            <a:lvl4pPr>
              <a:buFontTx/>
              <a:buNone/>
              <a:defRPr/>
            </a:lvl4pPr>
            <a:lvl5pPr>
              <a:buFontTx/>
              <a:buNone/>
              <a:defRPr/>
            </a:lvl5pPr>
          </a:lstStyle>
          <a:p>
            <a:pPr lvl="0"/>
            <a:r>
              <a:rPr lang="nl-NL" dirty="0"/>
              <a:t>Click </a:t>
            </a:r>
            <a:r>
              <a:rPr lang="nl-NL" dirty="0" err="1"/>
              <a:t>to</a:t>
            </a:r>
            <a:r>
              <a:rPr lang="nl-NL" dirty="0"/>
              <a:t> </a:t>
            </a:r>
            <a:r>
              <a:rPr lang="nl-NL" dirty="0" err="1"/>
              <a:t>edit</a:t>
            </a:r>
            <a:endParaRPr lang="nl-NL" dirty="0"/>
          </a:p>
        </p:txBody>
      </p:sp>
    </p:spTree>
    <p:extLst>
      <p:ext uri="{BB962C8B-B14F-4D97-AF65-F5344CB8AC3E}">
        <p14:creationId xmlns:p14="http://schemas.microsoft.com/office/powerpoint/2010/main" val="31261498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C0706D9B-F80F-C1D2-65A9-3CCDEC8E8D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22DFB77F-1202-9630-8344-ADE8213163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5" name="Tijdelijke aanduiding voor inhoud 4">
            <a:extLst>
              <a:ext uri="{FF2B5EF4-FFF2-40B4-BE49-F238E27FC236}">
                <a16:creationId xmlns:a16="http://schemas.microsoft.com/office/drawing/2014/main" id="{E48D5271-7FE0-B608-457A-772BF96F830F}"/>
              </a:ext>
            </a:extLst>
          </p:cNvPr>
          <p:cNvSpPr>
            <a:spLocks noGrp="1"/>
          </p:cNvSpPr>
          <p:nvPr>
            <p:ph sz="quarter" idx="11" hasCustomPrompt="1"/>
          </p:nvPr>
        </p:nvSpPr>
        <p:spPr>
          <a:xfrm>
            <a:off x="602529" y="1252538"/>
            <a:ext cx="4292600" cy="4525962"/>
          </a:xfrm>
        </p:spPr>
        <p:txBody>
          <a:bodyPr/>
          <a:lstStyle>
            <a:lvl1pPr>
              <a:buClr>
                <a:schemeClr val="bg1"/>
              </a:buClr>
              <a:buFont typeface="+mj-lt"/>
              <a:buAutoNum type="arabicPeriod"/>
              <a:defRPr sz="2400" b="1" i="0" spc="0">
                <a:solidFill>
                  <a:schemeClr val="bg1"/>
                </a:solidFill>
                <a:latin typeface="Asap" pitchFamily="2" charset="77"/>
              </a:defRPr>
            </a:lvl1pPr>
            <a:lvl2pPr>
              <a:buFont typeface="+mj-lt"/>
              <a:buAutoNum type="arabicPeriod"/>
              <a:defRPr sz="2400" b="1" i="0">
                <a:solidFill>
                  <a:schemeClr val="bg1"/>
                </a:solidFill>
                <a:latin typeface="Asap" pitchFamily="2" charset="77"/>
              </a:defRPr>
            </a:lvl2pPr>
            <a:lvl3pPr>
              <a:buFont typeface="+mj-lt"/>
              <a:buAutoNum type="arabicPeriod"/>
              <a:defRPr sz="2400" b="1" i="0">
                <a:solidFill>
                  <a:schemeClr val="bg1"/>
                </a:solidFill>
                <a:latin typeface="Asap" pitchFamily="2" charset="77"/>
              </a:defRPr>
            </a:lvl3pPr>
            <a:lvl4pPr>
              <a:buFont typeface="+mj-lt"/>
              <a:buAutoNum type="arabicPeriod"/>
              <a:defRPr sz="2400" b="1" i="0">
                <a:solidFill>
                  <a:schemeClr val="bg1"/>
                </a:solidFill>
                <a:latin typeface="Asap" pitchFamily="2" charset="77"/>
              </a:defRPr>
            </a:lvl4pPr>
            <a:lvl5pPr>
              <a:buFont typeface="+mj-lt"/>
              <a:buAutoNum type="arabicPeriod"/>
              <a:defRPr sz="2400" b="1" i="0">
                <a:solidFill>
                  <a:schemeClr val="bg1"/>
                </a:solidFill>
                <a:latin typeface="Asap" pitchFamily="2" charset="77"/>
              </a:defRPr>
            </a:lvl5pPr>
          </a:lstStyle>
          <a:p>
            <a:pPr lvl="0"/>
            <a:r>
              <a:rPr lang="nl-NL" dirty="0"/>
              <a:t> Klikken om de tekststijl van het model te bewerken</a:t>
            </a:r>
          </a:p>
          <a:p>
            <a:pPr lvl="1"/>
            <a:r>
              <a:rPr lang="nl-NL" dirty="0"/>
              <a:t> Tweede niveau</a:t>
            </a:r>
          </a:p>
          <a:p>
            <a:pPr lvl="2"/>
            <a:r>
              <a:rPr lang="nl-NL" dirty="0"/>
              <a:t> Derde niveau</a:t>
            </a:r>
          </a:p>
          <a:p>
            <a:pPr lvl="3"/>
            <a:r>
              <a:rPr lang="nl-NL" dirty="0"/>
              <a:t> Vierde niveau</a:t>
            </a:r>
          </a:p>
          <a:p>
            <a:pPr lvl="4"/>
            <a:r>
              <a:rPr lang="nl-NL" dirty="0"/>
              <a:t> Vijfde niveau</a:t>
            </a:r>
          </a:p>
        </p:txBody>
      </p:sp>
    </p:spTree>
    <p:extLst>
      <p:ext uri="{BB962C8B-B14F-4D97-AF65-F5344CB8AC3E}">
        <p14:creationId xmlns:p14="http://schemas.microsoft.com/office/powerpoint/2010/main" val="3725886103"/>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A27BD-CE7F-29F7-164F-970D46711DFA}"/>
              </a:ext>
            </a:extLst>
          </p:cNvPr>
          <p:cNvSpPr>
            <a:spLocks noGrp="1"/>
          </p:cNvSpPr>
          <p:nvPr>
            <p:ph sz="half" idx="1" hasCustomPrompt="1"/>
          </p:nvPr>
        </p:nvSpPr>
        <p:spPr>
          <a:xfrm>
            <a:off x="597072" y="1981200"/>
            <a:ext cx="5181600" cy="388064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p:txBody>
      </p:sp>
      <p:pic>
        <p:nvPicPr>
          <p:cNvPr id="8" name="Afbeelding 7">
            <a:extLst>
              <a:ext uri="{FF2B5EF4-FFF2-40B4-BE49-F238E27FC236}">
                <a16:creationId xmlns:a16="http://schemas.microsoft.com/office/drawing/2014/main" id="{E70F9E84-5E4A-D85F-4FB6-35F0005C1A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624EE51E-27AA-2692-4FC3-42DB29251862}"/>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0" name="Graphic 9">
            <a:extLst>
              <a:ext uri="{FF2B5EF4-FFF2-40B4-BE49-F238E27FC236}">
                <a16:creationId xmlns:a16="http://schemas.microsoft.com/office/drawing/2014/main" id="{ADFC4D60-EAF6-A5F5-D709-0059154FD9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6" name="Tijdelijke aanduiding voor afbeelding 5">
            <a:extLst>
              <a:ext uri="{FF2B5EF4-FFF2-40B4-BE49-F238E27FC236}">
                <a16:creationId xmlns:a16="http://schemas.microsoft.com/office/drawing/2014/main" id="{4420B296-F392-976E-F436-0EAFC1B4FC5C}"/>
              </a:ext>
            </a:extLst>
          </p:cNvPr>
          <p:cNvSpPr>
            <a:spLocks noGrp="1"/>
          </p:cNvSpPr>
          <p:nvPr>
            <p:ph type="pic" sz="quarter" idx="13"/>
          </p:nvPr>
        </p:nvSpPr>
        <p:spPr>
          <a:xfrm>
            <a:off x="6096000" y="0"/>
            <a:ext cx="6334896" cy="6369049"/>
          </a:xfrm>
        </p:spPr>
        <p:txBody>
          <a:bodyPr/>
          <a:lstStyle/>
          <a:p>
            <a:endParaRPr lang="nl-NL"/>
          </a:p>
        </p:txBody>
      </p:sp>
      <p:sp>
        <p:nvSpPr>
          <p:cNvPr id="7" name="Title 1">
            <a:extLst>
              <a:ext uri="{FF2B5EF4-FFF2-40B4-BE49-F238E27FC236}">
                <a16:creationId xmlns:a16="http://schemas.microsoft.com/office/drawing/2014/main" id="{53B42DE1-FE90-A4CB-CE7D-6B3BBEBE42C4}"/>
              </a:ext>
            </a:extLst>
          </p:cNvPr>
          <p:cNvSpPr>
            <a:spLocks noGrp="1"/>
          </p:cNvSpPr>
          <p:nvPr>
            <p:ph type="title" hasCustomPrompt="1"/>
          </p:nvPr>
        </p:nvSpPr>
        <p:spPr>
          <a:xfrm>
            <a:off x="597072" y="990600"/>
            <a:ext cx="5181600"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857776798"/>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guide id="3" pos="438" userDrawn="1">
          <p15:clr>
            <a:srgbClr val="FBAE40"/>
          </p15:clr>
        </p15:guide>
        <p15:guide id="4" orient="horz" pos="48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10515600"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10515600"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405520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5019957"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14124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81D180-455F-EB68-1CD2-9BE8B04AFDB6}"/>
              </a:ext>
            </a:extLst>
          </p:cNvPr>
          <p:cNvSpPr>
            <a:spLocks noGrp="1"/>
          </p:cNvSpPr>
          <p:nvPr>
            <p:ph type="body" idx="1" hasCustomPrompt="1"/>
          </p:nvPr>
        </p:nvSpPr>
        <p:spPr>
          <a:xfrm>
            <a:off x="675503" y="1739133"/>
            <a:ext cx="5157787"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33D3503-E744-372B-B29F-6C9BF23A6408}"/>
              </a:ext>
            </a:extLst>
          </p:cNvPr>
          <p:cNvSpPr>
            <a:spLocks noGrp="1"/>
          </p:cNvSpPr>
          <p:nvPr>
            <p:ph sz="half" idx="2" hasCustomPrompt="1"/>
          </p:nvPr>
        </p:nvSpPr>
        <p:spPr>
          <a:xfrm>
            <a:off x="675503" y="2563045"/>
            <a:ext cx="5157787"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9CC03-486C-64E7-36DB-B305F0C4E048}"/>
              </a:ext>
            </a:extLst>
          </p:cNvPr>
          <p:cNvSpPr>
            <a:spLocks noGrp="1"/>
          </p:cNvSpPr>
          <p:nvPr>
            <p:ph type="body" sz="quarter" idx="3" hasCustomPrompt="1"/>
          </p:nvPr>
        </p:nvSpPr>
        <p:spPr>
          <a:xfrm>
            <a:off x="6007915" y="1739133"/>
            <a:ext cx="5183188"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2C4DD53-0A58-D6AB-9629-054F76316563}"/>
              </a:ext>
            </a:extLst>
          </p:cNvPr>
          <p:cNvSpPr>
            <a:spLocks noGrp="1"/>
          </p:cNvSpPr>
          <p:nvPr>
            <p:ph sz="quarter" idx="4" hasCustomPrompt="1"/>
          </p:nvPr>
        </p:nvSpPr>
        <p:spPr>
          <a:xfrm>
            <a:off x="6007915" y="2563045"/>
            <a:ext cx="5183188"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Afbeelding 9">
            <a:extLst>
              <a:ext uri="{FF2B5EF4-FFF2-40B4-BE49-F238E27FC236}">
                <a16:creationId xmlns:a16="http://schemas.microsoft.com/office/drawing/2014/main" id="{36D8EACD-9CF4-4FBB-D358-383E0005F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11" name="Slide Number Placeholder 5">
            <a:extLst>
              <a:ext uri="{FF2B5EF4-FFF2-40B4-BE49-F238E27FC236}">
                <a16:creationId xmlns:a16="http://schemas.microsoft.com/office/drawing/2014/main" id="{E085EE13-F294-9767-FAF0-6B7D5767BB7E}"/>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4F2A8868-D29F-687C-A765-69F046EE0E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D9CB3FFA-A06E-F9CA-AFA6-49E709E557C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5351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5B155E0-7EA2-4DA6-DA89-A4A41D4CB7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43EC2AF5-C5BF-84B1-40AE-BDE15810F114}"/>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8" name="Graphic 7">
            <a:extLst>
              <a:ext uri="{FF2B5EF4-FFF2-40B4-BE49-F238E27FC236}">
                <a16:creationId xmlns:a16="http://schemas.microsoft.com/office/drawing/2014/main" id="{7F695C5C-776A-BD13-50BB-1A56E6829F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5B36F2CD-90FC-DE6F-BDFA-474B2E2B799A}"/>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206462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6A1AFCC-78C4-B563-8E93-203E6955BC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6" name="Slide Number Placeholder 5">
            <a:extLst>
              <a:ext uri="{FF2B5EF4-FFF2-40B4-BE49-F238E27FC236}">
                <a16:creationId xmlns:a16="http://schemas.microsoft.com/office/drawing/2014/main" id="{467E8037-6743-56FA-3F44-6BCE5E5E0878}"/>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7" name="Graphic 6">
            <a:extLst>
              <a:ext uri="{FF2B5EF4-FFF2-40B4-BE49-F238E27FC236}">
                <a16:creationId xmlns:a16="http://schemas.microsoft.com/office/drawing/2014/main" id="{B18CDFFC-8187-71C6-E3F9-2B242F1055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210902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19656E-D7F7-863C-18DF-16C94E5EDD12}"/>
              </a:ext>
            </a:extLst>
          </p:cNvPr>
          <p:cNvSpPr>
            <a:spLocks noGrp="1"/>
          </p:cNvSpPr>
          <p:nvPr>
            <p:ph idx="1" hasCustomPrompt="1"/>
          </p:nvPr>
        </p:nvSpPr>
        <p:spPr>
          <a:xfrm>
            <a:off x="5244971" y="1073983"/>
            <a:ext cx="6172200" cy="4795005"/>
          </a:xfrm>
        </p:spPr>
        <p:txBody>
          <a:bodyPr/>
          <a:lstStyle>
            <a:lvl1pPr>
              <a:defRPr sz="2000">
                <a:solidFill>
                  <a:schemeClr val="accent1"/>
                </a:solidFill>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FC45705-FB3B-80E4-0EF6-0C8BA73357E4}"/>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Afbeelding 7">
            <a:extLst>
              <a:ext uri="{FF2B5EF4-FFF2-40B4-BE49-F238E27FC236}">
                <a16:creationId xmlns:a16="http://schemas.microsoft.com/office/drawing/2014/main" id="{928D610C-5CF7-54DF-A40A-A6D09BABB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C2D0F5E4-54DE-FA4D-1422-8FE238D82A89}"/>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2FBF9014-8E42-FF11-2AAD-04D309F7E7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9A820B94-A404-9F95-91B4-B2B7569D497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32253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500B9-04F2-7ACD-4D31-D5675420D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9B03C87-6BCB-B3C4-40DE-646B93E18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a:extLst>
              <a:ext uri="{FF2B5EF4-FFF2-40B4-BE49-F238E27FC236}">
                <a16:creationId xmlns:a16="http://schemas.microsoft.com/office/drawing/2014/main" id="{CD301676-A4A8-C8F5-12AE-0F117DAE56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82000"/>
                  </a:schemeClr>
                </a:solidFill>
              </a:defRPr>
            </a:lvl1pPr>
          </a:lstStyle>
          <a:p>
            <a:fld id="{3D31A178-D554-47F5-8986-0BDE769B5018}" type="datetimeFigureOut">
              <a:rPr lang="en-US" smtClean="0"/>
              <a:pPr/>
              <a:t>6/25/2026</a:t>
            </a:fld>
            <a:endParaRPr lang="en-US" sz="1000" dirty="0"/>
          </a:p>
        </p:txBody>
      </p:sp>
      <p:sp>
        <p:nvSpPr>
          <p:cNvPr id="5" name="Footer Placeholder 4">
            <a:extLst>
              <a:ext uri="{FF2B5EF4-FFF2-40B4-BE49-F238E27FC236}">
                <a16:creationId xmlns:a16="http://schemas.microsoft.com/office/drawing/2014/main" id="{698121E1-8867-D21F-7386-6196F844A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US" sz="1000" dirty="0"/>
          </a:p>
        </p:txBody>
      </p:sp>
      <p:sp>
        <p:nvSpPr>
          <p:cNvPr id="6" name="Slide Number Placeholder 5">
            <a:extLst>
              <a:ext uri="{FF2B5EF4-FFF2-40B4-BE49-F238E27FC236}">
                <a16:creationId xmlns:a16="http://schemas.microsoft.com/office/drawing/2014/main" id="{54A4209F-AD1F-4EF1-7B67-1C4925F46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82000"/>
                  </a:schemeClr>
                </a:solidFill>
              </a:defRPr>
            </a:lvl1pPr>
          </a:lstStyle>
          <a:p>
            <a:fld id="{9B5D26E6-79A7-408D-9DFA-24F760C008DB}" type="slidenum">
              <a:rPr lang="en-US" smtClean="0"/>
              <a:pPr/>
              <a:t>‹nr.›</a:t>
            </a:fld>
            <a:endParaRPr lang="en-US" sz="1000" dirty="0"/>
          </a:p>
        </p:txBody>
      </p:sp>
    </p:spTree>
    <p:extLst>
      <p:ext uri="{BB962C8B-B14F-4D97-AF65-F5344CB8AC3E}">
        <p14:creationId xmlns:p14="http://schemas.microsoft.com/office/powerpoint/2010/main" val="106111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60" r:id="rId5"/>
    <p:sldLayoutId id="2147483653" r:id="rId6"/>
    <p:sldLayoutId id="2147483654" r:id="rId7"/>
    <p:sldLayoutId id="2147483655" r:id="rId8"/>
    <p:sldLayoutId id="2147483656" r:id="rId9"/>
    <p:sldLayoutId id="2147483657" r:id="rId10"/>
    <p:sldLayoutId id="2147483661" r:id="rId11"/>
    <p:sldLayoutId id="2147483662" r:id="rId12"/>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s://iplo.nl/regelgeving/omgevingswet/participatie/"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D3BF0-ACA4-1927-A6AB-4E952B865520}"/>
              </a:ext>
            </a:extLst>
          </p:cNvPr>
          <p:cNvSpPr>
            <a:spLocks noGrp="1"/>
          </p:cNvSpPr>
          <p:nvPr>
            <p:ph type="ctrTitle"/>
          </p:nvPr>
        </p:nvSpPr>
        <p:spPr/>
        <p:txBody>
          <a:bodyPr>
            <a:normAutofit fontScale="90000"/>
          </a:bodyPr>
          <a:lstStyle/>
          <a:p>
            <a:r>
              <a:rPr lang="nl-NL" dirty="0">
                <a:latin typeface="Asap SemiBold" pitchFamily="2" charset="77"/>
              </a:rPr>
              <a:t>SCHAKELDAGEN</a:t>
            </a:r>
            <a:endParaRPr lang="nl-NL" dirty="0"/>
          </a:p>
        </p:txBody>
      </p:sp>
      <p:sp>
        <p:nvSpPr>
          <p:cNvPr id="3" name="Ondertitel 2">
            <a:extLst>
              <a:ext uri="{FF2B5EF4-FFF2-40B4-BE49-F238E27FC236}">
                <a16:creationId xmlns:a16="http://schemas.microsoft.com/office/drawing/2014/main" id="{D2E292AD-FBC0-FB9A-6E6D-AB5DA7509130}"/>
              </a:ext>
            </a:extLst>
          </p:cNvPr>
          <p:cNvSpPr>
            <a:spLocks noGrp="1"/>
          </p:cNvSpPr>
          <p:nvPr>
            <p:ph type="subTitle" idx="1"/>
          </p:nvPr>
        </p:nvSpPr>
        <p:spPr/>
        <p:txBody>
          <a:bodyPr>
            <a:normAutofit fontScale="92500" lnSpcReduction="10000"/>
          </a:bodyPr>
          <a:lstStyle/>
          <a:p>
            <a:r>
              <a:rPr lang="nl-NL" dirty="0"/>
              <a:t>IPLO komt naar je toe</a:t>
            </a:r>
          </a:p>
          <a:p>
            <a:endParaRPr lang="nl-NL" dirty="0"/>
          </a:p>
        </p:txBody>
      </p:sp>
      <p:sp>
        <p:nvSpPr>
          <p:cNvPr id="4" name="Tijdelijke aanduiding voor tekst 3">
            <a:extLst>
              <a:ext uri="{FF2B5EF4-FFF2-40B4-BE49-F238E27FC236}">
                <a16:creationId xmlns:a16="http://schemas.microsoft.com/office/drawing/2014/main" id="{07816960-8513-3084-A280-BED8490258A5}"/>
              </a:ext>
            </a:extLst>
          </p:cNvPr>
          <p:cNvSpPr>
            <a:spLocks noGrp="1"/>
          </p:cNvSpPr>
          <p:nvPr>
            <p:ph type="body" sz="quarter" idx="10"/>
          </p:nvPr>
        </p:nvSpPr>
        <p:spPr/>
        <p:txBody>
          <a:bodyPr>
            <a:normAutofit fontScale="92500" lnSpcReduction="20000"/>
          </a:bodyPr>
          <a:lstStyle/>
          <a:p>
            <a:r>
              <a:rPr lang="nl-NL" dirty="0"/>
              <a:t>25 juni 2026</a:t>
            </a:r>
          </a:p>
        </p:txBody>
      </p:sp>
    </p:spTree>
    <p:extLst>
      <p:ext uri="{BB962C8B-B14F-4D97-AF65-F5344CB8AC3E}">
        <p14:creationId xmlns:p14="http://schemas.microsoft.com/office/powerpoint/2010/main" val="371603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A73A4-BB80-2033-497D-AD4B1A69378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FA48965-23F2-C0BD-481F-2420FAF77DC6}"/>
              </a:ext>
            </a:extLst>
          </p:cNvPr>
          <p:cNvSpPr>
            <a:spLocks noGrp="1"/>
          </p:cNvSpPr>
          <p:nvPr>
            <p:ph type="title"/>
          </p:nvPr>
        </p:nvSpPr>
        <p:spPr/>
        <p:txBody>
          <a:bodyPr>
            <a:normAutofit/>
          </a:bodyPr>
          <a:lstStyle/>
          <a:p>
            <a:r>
              <a:rPr lang="nl-NL" sz="3200" dirty="0"/>
              <a:t>3c. Afwegingen </a:t>
            </a:r>
            <a:r>
              <a:rPr lang="nl-NL" sz="3200" dirty="0" err="1"/>
              <a:t>bopa</a:t>
            </a:r>
            <a:r>
              <a:rPr lang="nl-NL" sz="3200" dirty="0"/>
              <a:t> bij kleinschalige woningbouwprojecten</a:t>
            </a:r>
          </a:p>
        </p:txBody>
      </p:sp>
      <p:sp>
        <p:nvSpPr>
          <p:cNvPr id="3" name="Tijdelijke aanduiding voor tekst 2">
            <a:extLst>
              <a:ext uri="{FF2B5EF4-FFF2-40B4-BE49-F238E27FC236}">
                <a16:creationId xmlns:a16="http://schemas.microsoft.com/office/drawing/2014/main" id="{2DFA77BC-8385-D98A-81AD-123244DECD2E}"/>
              </a:ext>
            </a:extLst>
          </p:cNvPr>
          <p:cNvSpPr>
            <a:spLocks noGrp="1"/>
          </p:cNvSpPr>
          <p:nvPr>
            <p:ph type="body" idx="1"/>
          </p:nvPr>
        </p:nvSpPr>
        <p:spPr>
          <a:xfrm>
            <a:off x="597072" y="2093976"/>
            <a:ext cx="11061528" cy="4059936"/>
          </a:xfrm>
        </p:spPr>
        <p:txBody>
          <a:bodyPr>
            <a:normAutofit fontScale="92500"/>
          </a:bodyPr>
          <a:lstStyle/>
          <a:p>
            <a:r>
              <a:rPr lang="nl-NL" dirty="0"/>
              <a:t>Voorbeelden van omgevingsplanactiviteiten, waarbij de gemeenteraad participatie verplicht wil stellen: </a:t>
            </a:r>
            <a:br>
              <a:rPr lang="nl-NL" dirty="0"/>
            </a:br>
            <a:r>
              <a:rPr lang="nl-NL" dirty="0"/>
              <a:t>• een activiteit die niet past binnen de doelen van de omgevingsvisie; </a:t>
            </a:r>
            <a:br>
              <a:rPr lang="nl-NL" dirty="0"/>
            </a:br>
            <a:r>
              <a:rPr lang="nl-NL" dirty="0"/>
              <a:t>• een activiteit die niet past binnen de uitgangspunten van een programma; </a:t>
            </a:r>
            <a:br>
              <a:rPr lang="nl-NL" dirty="0"/>
            </a:br>
            <a:r>
              <a:rPr lang="nl-NL" dirty="0"/>
              <a:t>• het bouwen van meer dan één woning; </a:t>
            </a:r>
            <a:br>
              <a:rPr lang="nl-NL" dirty="0"/>
            </a:br>
            <a:r>
              <a:rPr lang="nl-NL" dirty="0"/>
              <a:t>• het bouwen van een hoofdgebouw, niet zijnde een woning met een oppervlakte van meer dan [x] m²; </a:t>
            </a:r>
            <a:br>
              <a:rPr lang="nl-NL" dirty="0"/>
            </a:br>
            <a:r>
              <a:rPr lang="nl-NL" dirty="0"/>
              <a:t>• een bijbehorend bouwwerk 1 of uitbreiding daarvan gelegen buiten de bebouwde kom en hoger is dan [x] m; </a:t>
            </a:r>
            <a:br>
              <a:rPr lang="nl-NL" dirty="0"/>
            </a:br>
            <a:r>
              <a:rPr lang="nl-NL" dirty="0"/>
              <a:t>• een gebouw ten behoeve van infrastructurele of openbare voorziening in openbaar gebied en hoger is dan </a:t>
            </a:r>
            <a:br>
              <a:rPr lang="nl-NL" dirty="0"/>
            </a:br>
            <a:r>
              <a:rPr lang="nl-NL" dirty="0"/>
              <a:t>[x] m of waarvan de oppervlakte meer is dan [x] m²; </a:t>
            </a:r>
            <a:br>
              <a:rPr lang="nl-NL" dirty="0"/>
            </a:br>
            <a:r>
              <a:rPr lang="nl-NL" dirty="0"/>
              <a:t>• een bouwwerk, geen gebouw zijnde, of een gedeelte van een dergelijk bouwwerk en hoger is dan [x] m of waarvan de oppervlakte meer is dan [x] m²; </a:t>
            </a:r>
            <a:br>
              <a:rPr lang="nl-NL" dirty="0"/>
            </a:br>
            <a:r>
              <a:rPr lang="nl-NL" dirty="0"/>
              <a:t>• een antenne-installatie indien niet passend binnen het antennebeleid van de gemeente [x]; </a:t>
            </a:r>
            <a:br>
              <a:rPr lang="nl-NL" dirty="0"/>
            </a:br>
            <a:r>
              <a:rPr lang="nl-NL" dirty="0"/>
              <a:t>• het gebruiken van gronden en/of bouwwerken, voor een periode van meer dan 10 jaar, voor zover gelegen </a:t>
            </a:r>
            <a:br>
              <a:rPr lang="nl-NL" dirty="0"/>
            </a:br>
            <a:r>
              <a:rPr lang="nl-NL" dirty="0"/>
              <a:t>buiten de bebouwde kom; </a:t>
            </a:r>
            <a:br>
              <a:rPr lang="nl-NL" dirty="0"/>
            </a:br>
            <a:r>
              <a:rPr lang="nl-NL" dirty="0"/>
              <a:t>(alle genoemde aantallen/voorbeelden dienen ter illustratie; per gemeente en per gebied kan dit uiteraard verschillend zijn)</a:t>
            </a:r>
          </a:p>
          <a:p>
            <a:endParaRPr lang="nl-NL" dirty="0"/>
          </a:p>
          <a:p>
            <a:endParaRPr lang="nl-NL" dirty="0"/>
          </a:p>
        </p:txBody>
      </p:sp>
    </p:spTree>
    <p:extLst>
      <p:ext uri="{BB962C8B-B14F-4D97-AF65-F5344CB8AC3E}">
        <p14:creationId xmlns:p14="http://schemas.microsoft.com/office/powerpoint/2010/main" val="364445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F0494-F39E-4B46-5ADD-1A13D83BEE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F8BF15-00DE-F786-EF89-61E7ADD51835}"/>
              </a:ext>
            </a:extLst>
          </p:cNvPr>
          <p:cNvSpPr>
            <a:spLocks noGrp="1"/>
          </p:cNvSpPr>
          <p:nvPr>
            <p:ph type="title"/>
          </p:nvPr>
        </p:nvSpPr>
        <p:spPr/>
        <p:txBody>
          <a:bodyPr>
            <a:normAutofit fontScale="90000"/>
          </a:bodyPr>
          <a:lstStyle/>
          <a:p>
            <a:r>
              <a:rPr lang="nl-NL" dirty="0"/>
              <a:t>4. Ophalen ervaringen</a:t>
            </a:r>
          </a:p>
        </p:txBody>
      </p:sp>
      <p:sp>
        <p:nvSpPr>
          <p:cNvPr id="3" name="Tijdelijke aanduiding voor tekst 2">
            <a:extLst>
              <a:ext uri="{FF2B5EF4-FFF2-40B4-BE49-F238E27FC236}">
                <a16:creationId xmlns:a16="http://schemas.microsoft.com/office/drawing/2014/main" id="{E01719D4-D632-2FB2-3CDD-AD92A3253EC1}"/>
              </a:ext>
            </a:extLst>
          </p:cNvPr>
          <p:cNvSpPr>
            <a:spLocks noGrp="1"/>
          </p:cNvSpPr>
          <p:nvPr>
            <p:ph type="body" idx="1"/>
          </p:nvPr>
        </p:nvSpPr>
        <p:spPr>
          <a:xfrm>
            <a:off x="597072" y="2179638"/>
            <a:ext cx="10515600" cy="2127186"/>
          </a:xfrm>
        </p:spPr>
        <p:txBody>
          <a:bodyPr>
            <a:normAutofit/>
          </a:bodyPr>
          <a:lstStyle/>
          <a:p>
            <a:r>
              <a:rPr lang="nl-NL" dirty="0"/>
              <a:t>Delen van knelpunten en succesfactoren</a:t>
            </a:r>
          </a:p>
          <a:p>
            <a:endParaRPr lang="nl-NL" dirty="0"/>
          </a:p>
          <a:p>
            <a:r>
              <a:rPr lang="nl-NL" dirty="0"/>
              <a:t>In 3 of 4 groepjes</a:t>
            </a:r>
          </a:p>
          <a:p>
            <a:endParaRPr lang="nl-NL" dirty="0"/>
          </a:p>
          <a:p>
            <a:r>
              <a:rPr lang="nl-NL" dirty="0"/>
              <a:t>Plenaire terugkoppeling</a:t>
            </a:r>
          </a:p>
        </p:txBody>
      </p:sp>
    </p:spTree>
    <p:extLst>
      <p:ext uri="{BB962C8B-B14F-4D97-AF65-F5344CB8AC3E}">
        <p14:creationId xmlns:p14="http://schemas.microsoft.com/office/powerpoint/2010/main" val="905615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824C3-4578-63CA-B8C8-4B36024D264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1361C96-C7F4-2FDE-2640-2A97E5C13AC7}"/>
              </a:ext>
            </a:extLst>
          </p:cNvPr>
          <p:cNvSpPr>
            <a:spLocks noGrp="1"/>
          </p:cNvSpPr>
          <p:nvPr>
            <p:ph type="title"/>
          </p:nvPr>
        </p:nvSpPr>
        <p:spPr/>
        <p:txBody>
          <a:bodyPr>
            <a:normAutofit fontScale="90000"/>
          </a:bodyPr>
          <a:lstStyle/>
          <a:p>
            <a:r>
              <a:rPr lang="nl-NL" dirty="0"/>
              <a:t>Stelling 1</a:t>
            </a:r>
          </a:p>
        </p:txBody>
      </p:sp>
      <p:sp>
        <p:nvSpPr>
          <p:cNvPr id="3" name="Tijdelijke aanduiding voor tekst 2">
            <a:extLst>
              <a:ext uri="{FF2B5EF4-FFF2-40B4-BE49-F238E27FC236}">
                <a16:creationId xmlns:a16="http://schemas.microsoft.com/office/drawing/2014/main" id="{4C981213-EF0C-1620-2B57-5CFA4FB5FBFA}"/>
              </a:ext>
            </a:extLst>
          </p:cNvPr>
          <p:cNvSpPr>
            <a:spLocks noGrp="1"/>
          </p:cNvSpPr>
          <p:nvPr>
            <p:ph type="body" idx="1"/>
          </p:nvPr>
        </p:nvSpPr>
        <p:spPr>
          <a:xfrm>
            <a:off x="597072" y="2179638"/>
            <a:ext cx="10515600" cy="2127186"/>
          </a:xfrm>
        </p:spPr>
        <p:txBody>
          <a:bodyPr>
            <a:normAutofit/>
          </a:bodyPr>
          <a:lstStyle/>
          <a:p>
            <a:r>
              <a:rPr lang="nl-NL" sz="3200" dirty="0"/>
              <a:t>De lijst van gevallen waarin het bindend adviesrecht van de raad geldt, is dezelfde als de lijst van </a:t>
            </a:r>
            <a:r>
              <a:rPr lang="nl-NL" sz="3200" dirty="0" err="1"/>
              <a:t>bopa’s</a:t>
            </a:r>
            <a:r>
              <a:rPr lang="nl-NL" sz="3200" dirty="0"/>
              <a:t> met verplichte participatie. </a:t>
            </a:r>
          </a:p>
          <a:p>
            <a:r>
              <a:rPr lang="nl-NL" sz="3200" dirty="0"/>
              <a:t>Motiveer je antwoord. </a:t>
            </a:r>
          </a:p>
          <a:p>
            <a:endParaRPr lang="nl-NL" dirty="0"/>
          </a:p>
        </p:txBody>
      </p:sp>
    </p:spTree>
    <p:extLst>
      <p:ext uri="{BB962C8B-B14F-4D97-AF65-F5344CB8AC3E}">
        <p14:creationId xmlns:p14="http://schemas.microsoft.com/office/powerpoint/2010/main" val="1194948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EE51B-21ED-38BC-688A-453C4BB8608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F57F605-4052-5742-95C0-7AC73C19FDD3}"/>
              </a:ext>
            </a:extLst>
          </p:cNvPr>
          <p:cNvSpPr>
            <a:spLocks noGrp="1"/>
          </p:cNvSpPr>
          <p:nvPr>
            <p:ph type="title"/>
          </p:nvPr>
        </p:nvSpPr>
        <p:spPr/>
        <p:txBody>
          <a:bodyPr>
            <a:normAutofit fontScale="90000"/>
          </a:bodyPr>
          <a:lstStyle/>
          <a:p>
            <a:r>
              <a:rPr lang="nl-NL" dirty="0"/>
              <a:t>Stelling 2</a:t>
            </a:r>
          </a:p>
        </p:txBody>
      </p:sp>
      <p:sp>
        <p:nvSpPr>
          <p:cNvPr id="3" name="Tijdelijke aanduiding voor tekst 2">
            <a:extLst>
              <a:ext uri="{FF2B5EF4-FFF2-40B4-BE49-F238E27FC236}">
                <a16:creationId xmlns:a16="http://schemas.microsoft.com/office/drawing/2014/main" id="{D37CB74D-6063-3510-EE51-98CFD65AE80C}"/>
              </a:ext>
            </a:extLst>
          </p:cNvPr>
          <p:cNvSpPr>
            <a:spLocks noGrp="1"/>
          </p:cNvSpPr>
          <p:nvPr>
            <p:ph type="body" idx="1"/>
          </p:nvPr>
        </p:nvSpPr>
        <p:spPr>
          <a:xfrm>
            <a:off x="597072" y="2179638"/>
            <a:ext cx="10515600" cy="2127186"/>
          </a:xfrm>
        </p:spPr>
        <p:txBody>
          <a:bodyPr>
            <a:normAutofit/>
          </a:bodyPr>
          <a:lstStyle/>
          <a:p>
            <a:r>
              <a:rPr lang="nl-NL" sz="3200" dirty="0"/>
              <a:t>Wanneer je de uitgevoerde participatie bij de aanvraag voor een </a:t>
            </a:r>
            <a:r>
              <a:rPr lang="nl-NL" sz="3200" dirty="0" err="1"/>
              <a:t>bopa</a:t>
            </a:r>
            <a:r>
              <a:rPr lang="nl-NL" sz="3200" dirty="0"/>
              <a:t> als onvoldoende beoordeelt, kun je de aanvraag weigeren. Motiveer je antwoord en beschrijf hoe je verder zou gaan. </a:t>
            </a:r>
          </a:p>
          <a:p>
            <a:endParaRPr lang="nl-NL" dirty="0"/>
          </a:p>
        </p:txBody>
      </p:sp>
    </p:spTree>
    <p:extLst>
      <p:ext uri="{BB962C8B-B14F-4D97-AF65-F5344CB8AC3E}">
        <p14:creationId xmlns:p14="http://schemas.microsoft.com/office/powerpoint/2010/main" val="1205360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1DD97-9AFF-1281-37E0-87869C65229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79A669-3A81-D882-2655-CFF6F971BC28}"/>
              </a:ext>
            </a:extLst>
          </p:cNvPr>
          <p:cNvSpPr>
            <a:spLocks noGrp="1"/>
          </p:cNvSpPr>
          <p:nvPr>
            <p:ph type="title"/>
          </p:nvPr>
        </p:nvSpPr>
        <p:spPr/>
        <p:txBody>
          <a:bodyPr>
            <a:normAutofit fontScale="90000"/>
          </a:bodyPr>
          <a:lstStyle/>
          <a:p>
            <a:r>
              <a:rPr lang="nl-NL" dirty="0"/>
              <a:t>Stelling 3</a:t>
            </a:r>
          </a:p>
        </p:txBody>
      </p:sp>
      <p:sp>
        <p:nvSpPr>
          <p:cNvPr id="3" name="Tijdelijke aanduiding voor tekst 2">
            <a:extLst>
              <a:ext uri="{FF2B5EF4-FFF2-40B4-BE49-F238E27FC236}">
                <a16:creationId xmlns:a16="http://schemas.microsoft.com/office/drawing/2014/main" id="{B5DD2BAA-76BA-0E4B-3FB7-1AF57197B802}"/>
              </a:ext>
            </a:extLst>
          </p:cNvPr>
          <p:cNvSpPr>
            <a:spLocks noGrp="1"/>
          </p:cNvSpPr>
          <p:nvPr>
            <p:ph type="body" idx="1"/>
          </p:nvPr>
        </p:nvSpPr>
        <p:spPr>
          <a:xfrm>
            <a:off x="597072" y="2179638"/>
            <a:ext cx="10515600" cy="2127186"/>
          </a:xfrm>
        </p:spPr>
        <p:txBody>
          <a:bodyPr>
            <a:normAutofit/>
          </a:bodyPr>
          <a:lstStyle/>
          <a:p>
            <a:r>
              <a:rPr lang="nl-NL" sz="3200" dirty="0"/>
              <a:t>Je hebt een participatieverordening, -gids of -handreiking nodig om de uitgevoerde participatie als onvoldoende te kunnen beoordelen.</a:t>
            </a:r>
            <a:br>
              <a:rPr lang="nl-NL" sz="3200" dirty="0"/>
            </a:br>
            <a:r>
              <a:rPr lang="nl-NL" sz="3200" dirty="0"/>
              <a:t>Motiveer je antwoord. </a:t>
            </a:r>
          </a:p>
          <a:p>
            <a:endParaRPr lang="nl-NL" dirty="0"/>
          </a:p>
        </p:txBody>
      </p:sp>
    </p:spTree>
    <p:extLst>
      <p:ext uri="{BB962C8B-B14F-4D97-AF65-F5344CB8AC3E}">
        <p14:creationId xmlns:p14="http://schemas.microsoft.com/office/powerpoint/2010/main" val="4208438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3F50C-BF22-88DF-1CA1-9C57ED549F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3D14E7F-FC39-0FE4-E9AC-0C98C07F3316}"/>
              </a:ext>
            </a:extLst>
          </p:cNvPr>
          <p:cNvSpPr>
            <a:spLocks noGrp="1"/>
          </p:cNvSpPr>
          <p:nvPr>
            <p:ph type="title"/>
          </p:nvPr>
        </p:nvSpPr>
        <p:spPr/>
        <p:txBody>
          <a:bodyPr>
            <a:normAutofit fontScale="90000"/>
          </a:bodyPr>
          <a:lstStyle/>
          <a:p>
            <a:r>
              <a:rPr lang="nl-NL" dirty="0"/>
              <a:t>Stelling 4</a:t>
            </a:r>
          </a:p>
        </p:txBody>
      </p:sp>
      <p:sp>
        <p:nvSpPr>
          <p:cNvPr id="3" name="Tijdelijke aanduiding voor tekst 2">
            <a:extLst>
              <a:ext uri="{FF2B5EF4-FFF2-40B4-BE49-F238E27FC236}">
                <a16:creationId xmlns:a16="http://schemas.microsoft.com/office/drawing/2014/main" id="{BD20CAB5-DBFE-CC23-826C-4C968E712BA0}"/>
              </a:ext>
            </a:extLst>
          </p:cNvPr>
          <p:cNvSpPr>
            <a:spLocks noGrp="1"/>
          </p:cNvSpPr>
          <p:nvPr>
            <p:ph type="body" idx="1"/>
          </p:nvPr>
        </p:nvSpPr>
        <p:spPr>
          <a:xfrm>
            <a:off x="597072" y="2179638"/>
            <a:ext cx="10515600" cy="2127186"/>
          </a:xfrm>
        </p:spPr>
        <p:txBody>
          <a:bodyPr>
            <a:normAutofit/>
          </a:bodyPr>
          <a:lstStyle/>
          <a:p>
            <a:r>
              <a:rPr lang="nl-NL" sz="3200" dirty="0"/>
              <a:t>Wanneer een initiatiefnemer tijdig wordt geïnformeerd over het belang van participatie, vergroot dat de kans op een volledigere aanvraag en dus snellere behandeling en groter draagvlak. Motiveer je antwoord. </a:t>
            </a:r>
          </a:p>
          <a:p>
            <a:endParaRPr lang="nl-NL" dirty="0"/>
          </a:p>
        </p:txBody>
      </p:sp>
    </p:spTree>
    <p:extLst>
      <p:ext uri="{BB962C8B-B14F-4D97-AF65-F5344CB8AC3E}">
        <p14:creationId xmlns:p14="http://schemas.microsoft.com/office/powerpoint/2010/main" val="2081010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E6CD7-9A37-FA6F-0293-8E241F75B6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86B7120-B8E2-BE66-2839-4C8C01C209AD}"/>
              </a:ext>
            </a:extLst>
          </p:cNvPr>
          <p:cNvSpPr>
            <a:spLocks noGrp="1"/>
          </p:cNvSpPr>
          <p:nvPr>
            <p:ph type="title"/>
          </p:nvPr>
        </p:nvSpPr>
        <p:spPr/>
        <p:txBody>
          <a:bodyPr>
            <a:normAutofit fontScale="90000"/>
          </a:bodyPr>
          <a:lstStyle/>
          <a:p>
            <a:r>
              <a:rPr lang="nl-NL" dirty="0"/>
              <a:t>5. Do’s en </a:t>
            </a:r>
            <a:r>
              <a:rPr lang="nl-NL" dirty="0" err="1"/>
              <a:t>don’ts</a:t>
            </a:r>
            <a:r>
              <a:rPr lang="nl-NL" dirty="0"/>
              <a:t>, tips en tricks</a:t>
            </a:r>
          </a:p>
        </p:txBody>
      </p:sp>
      <p:sp>
        <p:nvSpPr>
          <p:cNvPr id="3" name="Tijdelijke aanduiding voor tekst 2">
            <a:extLst>
              <a:ext uri="{FF2B5EF4-FFF2-40B4-BE49-F238E27FC236}">
                <a16:creationId xmlns:a16="http://schemas.microsoft.com/office/drawing/2014/main" id="{EB21501B-239F-3FF2-A4F5-B41121B0985F}"/>
              </a:ext>
            </a:extLst>
          </p:cNvPr>
          <p:cNvSpPr>
            <a:spLocks noGrp="1"/>
          </p:cNvSpPr>
          <p:nvPr>
            <p:ph type="body" idx="1"/>
          </p:nvPr>
        </p:nvSpPr>
        <p:spPr>
          <a:xfrm>
            <a:off x="597072" y="2179638"/>
            <a:ext cx="10515600" cy="2950146"/>
          </a:xfrm>
        </p:spPr>
        <p:txBody>
          <a:bodyPr>
            <a:normAutofit/>
          </a:bodyPr>
          <a:lstStyle/>
          <a:p>
            <a:r>
              <a:rPr lang="nl-NL" dirty="0"/>
              <a:t>Veel algemene adviezen, zoals:</a:t>
            </a:r>
          </a:p>
          <a:p>
            <a:pPr marL="342900" indent="-342900">
              <a:buFontTx/>
              <a:buChar char="-"/>
            </a:pPr>
            <a:r>
              <a:rPr lang="nl-NL" dirty="0"/>
              <a:t>Transparantie</a:t>
            </a:r>
          </a:p>
          <a:p>
            <a:pPr marL="342900" indent="-342900">
              <a:buFontTx/>
              <a:buChar char="-"/>
            </a:pPr>
            <a:r>
              <a:rPr lang="nl-NL" dirty="0"/>
              <a:t>Vroegtijdig informeren en vergeet ook de participanten niet!</a:t>
            </a:r>
          </a:p>
          <a:p>
            <a:pPr marL="342900" indent="-342900">
              <a:buFontTx/>
              <a:buChar char="-"/>
            </a:pPr>
            <a:r>
              <a:rPr lang="nl-NL" dirty="0"/>
              <a:t>Termijnen bewaken</a:t>
            </a:r>
          </a:p>
          <a:p>
            <a:pPr marL="342900" indent="-342900">
              <a:buFontTx/>
              <a:buChar char="-"/>
            </a:pPr>
            <a:endParaRPr lang="nl-NL" dirty="0"/>
          </a:p>
          <a:p>
            <a:r>
              <a:rPr lang="nl-NL" dirty="0"/>
              <a:t>Aanvullingen vanuit de deelnemers?</a:t>
            </a:r>
          </a:p>
        </p:txBody>
      </p:sp>
    </p:spTree>
    <p:extLst>
      <p:ext uri="{BB962C8B-B14F-4D97-AF65-F5344CB8AC3E}">
        <p14:creationId xmlns:p14="http://schemas.microsoft.com/office/powerpoint/2010/main" val="2760746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D4A30-9AF1-28D0-D11D-BD678808200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517008A-B861-8C96-2BA8-9A938A124CCF}"/>
              </a:ext>
            </a:extLst>
          </p:cNvPr>
          <p:cNvSpPr>
            <a:spLocks noGrp="1"/>
          </p:cNvSpPr>
          <p:nvPr>
            <p:ph type="title"/>
          </p:nvPr>
        </p:nvSpPr>
        <p:spPr/>
        <p:txBody>
          <a:bodyPr>
            <a:normAutofit fontScale="90000"/>
          </a:bodyPr>
          <a:lstStyle/>
          <a:p>
            <a:r>
              <a:rPr lang="nl-NL" dirty="0"/>
              <a:t>5. Do’s en </a:t>
            </a:r>
            <a:r>
              <a:rPr lang="nl-NL" dirty="0" err="1"/>
              <a:t>don’ts</a:t>
            </a:r>
            <a:r>
              <a:rPr lang="nl-NL" dirty="0"/>
              <a:t>, tips en tricks</a:t>
            </a:r>
          </a:p>
        </p:txBody>
      </p:sp>
      <p:sp>
        <p:nvSpPr>
          <p:cNvPr id="3" name="Tijdelijke aanduiding voor tekst 2">
            <a:extLst>
              <a:ext uri="{FF2B5EF4-FFF2-40B4-BE49-F238E27FC236}">
                <a16:creationId xmlns:a16="http://schemas.microsoft.com/office/drawing/2014/main" id="{7F0462CE-A4CF-CB39-91AA-DE4373B8E55F}"/>
              </a:ext>
            </a:extLst>
          </p:cNvPr>
          <p:cNvSpPr>
            <a:spLocks noGrp="1"/>
          </p:cNvSpPr>
          <p:nvPr>
            <p:ph type="body" idx="1"/>
          </p:nvPr>
        </p:nvSpPr>
        <p:spPr>
          <a:xfrm>
            <a:off x="597072" y="2179638"/>
            <a:ext cx="10515600" cy="2950146"/>
          </a:xfrm>
        </p:spPr>
        <p:txBody>
          <a:bodyPr>
            <a:normAutofit/>
          </a:bodyPr>
          <a:lstStyle/>
          <a:p>
            <a:r>
              <a:rPr lang="nl-NL" dirty="0"/>
              <a:t>Verbeterpunten:</a:t>
            </a:r>
          </a:p>
          <a:p>
            <a:pPr marL="342900" indent="-342900">
              <a:buFontTx/>
              <a:buChar char="-"/>
            </a:pPr>
            <a:r>
              <a:rPr lang="nl-NL" dirty="0"/>
              <a:t>Duidelijk verwachtingenmanagement</a:t>
            </a:r>
          </a:p>
          <a:p>
            <a:pPr marL="342900" indent="-342900">
              <a:buFontTx/>
              <a:buChar char="-"/>
            </a:pPr>
            <a:r>
              <a:rPr lang="nl-NL" dirty="0"/>
              <a:t>Vroegtijdige inzet </a:t>
            </a:r>
          </a:p>
          <a:p>
            <a:pPr marL="342900" indent="-342900">
              <a:buFontTx/>
              <a:buChar char="-"/>
            </a:pPr>
            <a:r>
              <a:rPr lang="nl-NL" dirty="0"/>
              <a:t>Concrete spelregels</a:t>
            </a:r>
          </a:p>
        </p:txBody>
      </p:sp>
    </p:spTree>
    <p:extLst>
      <p:ext uri="{BB962C8B-B14F-4D97-AF65-F5344CB8AC3E}">
        <p14:creationId xmlns:p14="http://schemas.microsoft.com/office/powerpoint/2010/main" val="2973832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319F1-EAA2-DA0C-0390-C01F799E655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CFF865-F7C0-DA99-E26B-B9956EE991EB}"/>
              </a:ext>
            </a:extLst>
          </p:cNvPr>
          <p:cNvSpPr>
            <a:spLocks noGrp="1"/>
          </p:cNvSpPr>
          <p:nvPr>
            <p:ph type="title"/>
          </p:nvPr>
        </p:nvSpPr>
        <p:spPr/>
        <p:txBody>
          <a:bodyPr>
            <a:normAutofit fontScale="90000"/>
          </a:bodyPr>
          <a:lstStyle/>
          <a:p>
            <a:r>
              <a:rPr lang="nl-NL" dirty="0"/>
              <a:t>5. Do’s en </a:t>
            </a:r>
            <a:r>
              <a:rPr lang="nl-NL" dirty="0" err="1"/>
              <a:t>don’ts</a:t>
            </a:r>
            <a:r>
              <a:rPr lang="nl-NL" dirty="0"/>
              <a:t>, tips en tricks</a:t>
            </a:r>
          </a:p>
        </p:txBody>
      </p:sp>
      <p:sp>
        <p:nvSpPr>
          <p:cNvPr id="3" name="Tijdelijke aanduiding voor tekst 2">
            <a:extLst>
              <a:ext uri="{FF2B5EF4-FFF2-40B4-BE49-F238E27FC236}">
                <a16:creationId xmlns:a16="http://schemas.microsoft.com/office/drawing/2014/main" id="{CB7B2416-D295-E47B-7A0B-3D5F827657F7}"/>
              </a:ext>
            </a:extLst>
          </p:cNvPr>
          <p:cNvSpPr>
            <a:spLocks noGrp="1"/>
          </p:cNvSpPr>
          <p:nvPr>
            <p:ph type="body" idx="1"/>
          </p:nvPr>
        </p:nvSpPr>
        <p:spPr>
          <a:xfrm>
            <a:off x="597072" y="2179638"/>
            <a:ext cx="10515600" cy="2950146"/>
          </a:xfrm>
        </p:spPr>
        <p:txBody>
          <a:bodyPr>
            <a:normAutofit/>
          </a:bodyPr>
          <a:lstStyle/>
          <a:p>
            <a:r>
              <a:rPr lang="nl-NL" dirty="0"/>
              <a:t>Hoe richt je het beter in:</a:t>
            </a:r>
          </a:p>
          <a:p>
            <a:pPr marL="342900" indent="-342900">
              <a:buFontTx/>
              <a:buChar char="-"/>
            </a:pPr>
            <a:r>
              <a:rPr lang="nl-NL" dirty="0"/>
              <a:t>Start de dialoog in de initiatieffase</a:t>
            </a:r>
          </a:p>
          <a:p>
            <a:pPr marL="342900" indent="-342900">
              <a:buFontTx/>
              <a:buChar char="-"/>
            </a:pPr>
            <a:r>
              <a:rPr lang="nl-NL" dirty="0"/>
              <a:t>Maak het concreet: checklist of format</a:t>
            </a:r>
          </a:p>
          <a:p>
            <a:pPr marL="342900" indent="-342900">
              <a:buFontTx/>
              <a:buChar char="-"/>
            </a:pPr>
            <a:r>
              <a:rPr lang="nl-NL" dirty="0"/>
              <a:t>Evalueer de opbrengst: beoordeel vooral wat de uitkomt van de participatie was</a:t>
            </a:r>
          </a:p>
          <a:p>
            <a:pPr marL="342900" indent="-342900">
              <a:buFontTx/>
              <a:buChar char="-"/>
            </a:pPr>
            <a:r>
              <a:rPr lang="nl-NL" dirty="0"/>
              <a:t>Sluit de cirkel</a:t>
            </a:r>
          </a:p>
          <a:p>
            <a:pPr marL="342900" indent="-342900">
              <a:buFontTx/>
              <a:buChar char="-"/>
            </a:pPr>
            <a:endParaRPr lang="nl-NL" dirty="0"/>
          </a:p>
        </p:txBody>
      </p:sp>
    </p:spTree>
    <p:extLst>
      <p:ext uri="{BB962C8B-B14F-4D97-AF65-F5344CB8AC3E}">
        <p14:creationId xmlns:p14="http://schemas.microsoft.com/office/powerpoint/2010/main" val="3567267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8B2FB-401F-43BB-E03F-8201F650DA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2DC8828-C08D-CF76-D55E-F33E344BC8E0}"/>
              </a:ext>
            </a:extLst>
          </p:cNvPr>
          <p:cNvSpPr>
            <a:spLocks noGrp="1"/>
          </p:cNvSpPr>
          <p:nvPr>
            <p:ph type="title"/>
          </p:nvPr>
        </p:nvSpPr>
        <p:spPr/>
        <p:txBody>
          <a:bodyPr>
            <a:normAutofit fontScale="90000"/>
          </a:bodyPr>
          <a:lstStyle/>
          <a:p>
            <a:r>
              <a:rPr lang="nl-NL" dirty="0"/>
              <a:t>6. Afronding</a:t>
            </a:r>
          </a:p>
        </p:txBody>
      </p:sp>
      <p:sp>
        <p:nvSpPr>
          <p:cNvPr id="3" name="Tijdelijke aanduiding voor tekst 2">
            <a:extLst>
              <a:ext uri="{FF2B5EF4-FFF2-40B4-BE49-F238E27FC236}">
                <a16:creationId xmlns:a16="http://schemas.microsoft.com/office/drawing/2014/main" id="{3BFACBC8-723A-2ED3-E03B-1D38FA9D8A33}"/>
              </a:ext>
            </a:extLst>
          </p:cNvPr>
          <p:cNvSpPr>
            <a:spLocks noGrp="1"/>
          </p:cNvSpPr>
          <p:nvPr>
            <p:ph type="body" idx="1"/>
          </p:nvPr>
        </p:nvSpPr>
        <p:spPr>
          <a:xfrm>
            <a:off x="597072" y="2179638"/>
            <a:ext cx="10515600" cy="3352482"/>
          </a:xfrm>
        </p:spPr>
        <p:txBody>
          <a:bodyPr>
            <a:normAutofit/>
          </a:bodyPr>
          <a:lstStyle/>
          <a:p>
            <a:r>
              <a:rPr lang="nl-NL" dirty="0"/>
              <a:t>Conclusies: wat </a:t>
            </a:r>
            <a:r>
              <a:rPr lang="nl-NL"/>
              <a:t>zijn de 3 belangrijkste </a:t>
            </a:r>
            <a:r>
              <a:rPr lang="nl-NL" dirty="0"/>
              <a:t>inzichten </a:t>
            </a:r>
          </a:p>
          <a:p>
            <a:r>
              <a:rPr lang="nl-NL" dirty="0"/>
              <a:t>Hoe verder na deze sessie:</a:t>
            </a:r>
          </a:p>
          <a:p>
            <a:r>
              <a:rPr lang="nl-NL" dirty="0"/>
              <a:t>	- nog 3 sessies op de aankomende Schakeldagen</a:t>
            </a:r>
          </a:p>
          <a:p>
            <a:r>
              <a:rPr lang="nl-NL" dirty="0"/>
              <a:t>	- website IPLO </a:t>
            </a:r>
          </a:p>
          <a:p>
            <a:r>
              <a:rPr lang="nl-NL" dirty="0"/>
              <a:t>	- Forum en leernetwerk participatie VNG</a:t>
            </a:r>
          </a:p>
          <a:p>
            <a:r>
              <a:rPr lang="nl-NL" dirty="0"/>
              <a:t> 	- overige behoefte inventariseren</a:t>
            </a:r>
          </a:p>
          <a:p>
            <a:endParaRPr lang="nl-NL" dirty="0"/>
          </a:p>
          <a:p>
            <a:r>
              <a:rPr lang="nl-NL" dirty="0"/>
              <a:t>Bedankt voor het delen!</a:t>
            </a:r>
          </a:p>
          <a:p>
            <a:endParaRPr lang="nl-NL" dirty="0"/>
          </a:p>
          <a:p>
            <a:endParaRPr lang="nl-NL" dirty="0"/>
          </a:p>
        </p:txBody>
      </p:sp>
    </p:spTree>
    <p:extLst>
      <p:ext uri="{BB962C8B-B14F-4D97-AF65-F5344CB8AC3E}">
        <p14:creationId xmlns:p14="http://schemas.microsoft.com/office/powerpoint/2010/main" val="179092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3">
            <a:extLst>
              <a:ext uri="{FF2B5EF4-FFF2-40B4-BE49-F238E27FC236}">
                <a16:creationId xmlns:a16="http://schemas.microsoft.com/office/drawing/2014/main" id="{6BA1F583-6930-8897-F2C1-8844C12E3F0E}"/>
              </a:ext>
            </a:extLst>
          </p:cNvPr>
          <p:cNvSpPr txBox="1"/>
          <p:nvPr/>
        </p:nvSpPr>
        <p:spPr>
          <a:xfrm>
            <a:off x="2397952" y="2825782"/>
            <a:ext cx="1701107" cy="261610"/>
          </a:xfrm>
          <a:prstGeom prst="rect">
            <a:avLst/>
          </a:prstGeom>
          <a:solidFill>
            <a:schemeClr val="bg1">
              <a:alpha val="40000"/>
            </a:schemeClr>
          </a:solidFill>
        </p:spPr>
        <p:txBody>
          <a:bodyPr wrap="none" rtlCol="0">
            <a:spAutoFit/>
          </a:bodyPr>
          <a:lstStyle/>
          <a:p>
            <a:r>
              <a:rPr lang="nl-NL" sz="1100" dirty="0">
                <a:solidFill>
                  <a:srgbClr val="1D7BC0"/>
                </a:solidFill>
                <a:latin typeface="Asap" pitchFamily="2" charset="77"/>
              </a:rPr>
              <a:t>Omgevingsprogramma’s</a:t>
            </a:r>
          </a:p>
        </p:txBody>
      </p:sp>
      <p:sp>
        <p:nvSpPr>
          <p:cNvPr id="4" name="Tekstvak 4">
            <a:extLst>
              <a:ext uri="{FF2B5EF4-FFF2-40B4-BE49-F238E27FC236}">
                <a16:creationId xmlns:a16="http://schemas.microsoft.com/office/drawing/2014/main" id="{07BEEA9A-CDEA-F846-6A19-3D0D259A6D0B}"/>
              </a:ext>
            </a:extLst>
          </p:cNvPr>
          <p:cNvSpPr txBox="1"/>
          <p:nvPr/>
        </p:nvSpPr>
        <p:spPr>
          <a:xfrm>
            <a:off x="1769003" y="3537929"/>
            <a:ext cx="1154483" cy="261610"/>
          </a:xfrm>
          <a:prstGeom prst="rect">
            <a:avLst/>
          </a:prstGeom>
          <a:solidFill>
            <a:schemeClr val="bg1">
              <a:alpha val="40000"/>
            </a:schemeClr>
          </a:solidFill>
        </p:spPr>
        <p:txBody>
          <a:bodyPr wrap="none" rtlCol="0">
            <a:spAutoFit/>
          </a:bodyPr>
          <a:lstStyle/>
          <a:p>
            <a:r>
              <a:rPr lang="nl-NL" sz="1100" dirty="0">
                <a:solidFill>
                  <a:srgbClr val="1D7BC0"/>
                </a:solidFill>
                <a:latin typeface="Asap" pitchFamily="2" charset="77"/>
              </a:rPr>
              <a:t>Omgevingsvisie</a:t>
            </a:r>
          </a:p>
        </p:txBody>
      </p:sp>
      <p:sp>
        <p:nvSpPr>
          <p:cNvPr id="5" name="Tekstvak 5">
            <a:extLst>
              <a:ext uri="{FF2B5EF4-FFF2-40B4-BE49-F238E27FC236}">
                <a16:creationId xmlns:a16="http://schemas.microsoft.com/office/drawing/2014/main" id="{20477177-A034-A31F-CD79-DB43869493A0}"/>
              </a:ext>
            </a:extLst>
          </p:cNvPr>
          <p:cNvSpPr txBox="1"/>
          <p:nvPr/>
        </p:nvSpPr>
        <p:spPr>
          <a:xfrm>
            <a:off x="1624035" y="3195863"/>
            <a:ext cx="1779654" cy="261610"/>
          </a:xfrm>
          <a:prstGeom prst="rect">
            <a:avLst/>
          </a:prstGeom>
          <a:solidFill>
            <a:schemeClr val="bg1">
              <a:alpha val="40000"/>
            </a:schemeClr>
          </a:solidFill>
        </p:spPr>
        <p:txBody>
          <a:bodyPr wrap="none" rtlCol="0">
            <a:spAutoFit/>
          </a:bodyPr>
          <a:lstStyle/>
          <a:p>
            <a:r>
              <a:rPr lang="nl-NL" sz="1100" dirty="0">
                <a:solidFill>
                  <a:srgbClr val="1D7BC0"/>
                </a:solidFill>
                <a:latin typeface="Asap" pitchFamily="2" charset="77"/>
              </a:rPr>
              <a:t>Samenwerkingsafspraken</a:t>
            </a:r>
          </a:p>
        </p:txBody>
      </p:sp>
      <p:sp>
        <p:nvSpPr>
          <p:cNvPr id="6" name="Tekstvak 6">
            <a:extLst>
              <a:ext uri="{FF2B5EF4-FFF2-40B4-BE49-F238E27FC236}">
                <a16:creationId xmlns:a16="http://schemas.microsoft.com/office/drawing/2014/main" id="{FBF1DDC8-ADCC-46B9-7956-D3CF6A2F3008}"/>
              </a:ext>
            </a:extLst>
          </p:cNvPr>
          <p:cNvSpPr txBox="1"/>
          <p:nvPr/>
        </p:nvSpPr>
        <p:spPr>
          <a:xfrm>
            <a:off x="6329082" y="2617694"/>
            <a:ext cx="1658471" cy="261610"/>
          </a:xfrm>
          <a:prstGeom prst="rect">
            <a:avLst/>
          </a:prstGeom>
          <a:solidFill>
            <a:schemeClr val="bg1">
              <a:alpha val="40000"/>
            </a:schemeClr>
          </a:solidFill>
        </p:spPr>
        <p:txBody>
          <a:bodyPr wrap="square" rtlCol="0" anchor="b">
            <a:spAutoFit/>
          </a:bodyPr>
          <a:lstStyle/>
          <a:p>
            <a:pPr algn="ctr"/>
            <a:r>
              <a:rPr lang="nl-NL" sz="1050" dirty="0" err="1">
                <a:solidFill>
                  <a:srgbClr val="2C5881"/>
                </a:solidFill>
                <a:latin typeface="Asap" pitchFamily="2" charset="77"/>
              </a:rPr>
              <a:t>Waterschapsverordening</a:t>
            </a:r>
            <a:endParaRPr lang="nl-NL" sz="1050" dirty="0">
              <a:solidFill>
                <a:srgbClr val="2C5881"/>
              </a:solidFill>
              <a:latin typeface="Asap" pitchFamily="2" charset="77"/>
            </a:endParaRPr>
          </a:p>
        </p:txBody>
      </p:sp>
      <p:sp>
        <p:nvSpPr>
          <p:cNvPr id="7" name="Tekstvak 7">
            <a:extLst>
              <a:ext uri="{FF2B5EF4-FFF2-40B4-BE49-F238E27FC236}">
                <a16:creationId xmlns:a16="http://schemas.microsoft.com/office/drawing/2014/main" id="{45372BD4-E26C-9185-1CAA-E770683AB735}"/>
              </a:ext>
            </a:extLst>
          </p:cNvPr>
          <p:cNvSpPr txBox="1"/>
          <p:nvPr/>
        </p:nvSpPr>
        <p:spPr>
          <a:xfrm>
            <a:off x="4733366" y="2988151"/>
            <a:ext cx="1129553" cy="261610"/>
          </a:xfrm>
          <a:prstGeom prst="rect">
            <a:avLst/>
          </a:prstGeom>
          <a:solidFill>
            <a:schemeClr val="bg1">
              <a:alpha val="40000"/>
            </a:schemeClr>
          </a:solidFill>
        </p:spPr>
        <p:txBody>
          <a:bodyPr wrap="square" rtlCol="0" anchor="b">
            <a:spAutoFit/>
          </a:bodyPr>
          <a:lstStyle/>
          <a:p>
            <a:pPr algn="ctr"/>
            <a:r>
              <a:rPr lang="nl-NL" sz="1050" dirty="0">
                <a:solidFill>
                  <a:srgbClr val="2C5881"/>
                </a:solidFill>
                <a:latin typeface="Asap" pitchFamily="2" charset="77"/>
              </a:rPr>
              <a:t>Omgevingsplan</a:t>
            </a:r>
          </a:p>
        </p:txBody>
      </p:sp>
      <p:sp>
        <p:nvSpPr>
          <p:cNvPr id="8" name="Tekstvak 8">
            <a:extLst>
              <a:ext uri="{FF2B5EF4-FFF2-40B4-BE49-F238E27FC236}">
                <a16:creationId xmlns:a16="http://schemas.microsoft.com/office/drawing/2014/main" id="{DA8937D1-ABFF-8E54-0D22-D75034C509E9}"/>
              </a:ext>
            </a:extLst>
          </p:cNvPr>
          <p:cNvSpPr txBox="1"/>
          <p:nvPr/>
        </p:nvSpPr>
        <p:spPr>
          <a:xfrm>
            <a:off x="5029204" y="3372000"/>
            <a:ext cx="833715" cy="253916"/>
          </a:xfrm>
          <a:prstGeom prst="rect">
            <a:avLst/>
          </a:prstGeom>
          <a:solidFill>
            <a:schemeClr val="bg1">
              <a:alpha val="40000"/>
            </a:schemeClr>
          </a:solidFill>
        </p:spPr>
        <p:txBody>
          <a:bodyPr wrap="square" rtlCol="0">
            <a:spAutoFit/>
          </a:bodyPr>
          <a:lstStyle/>
          <a:p>
            <a:pPr algn="ctr"/>
            <a:r>
              <a:rPr lang="nl-NL" sz="1050" dirty="0" err="1">
                <a:solidFill>
                  <a:srgbClr val="2C5881"/>
                </a:solidFill>
                <a:latin typeface="Asap" pitchFamily="2" charset="77"/>
              </a:rPr>
              <a:t>Bbl</a:t>
            </a:r>
            <a:r>
              <a:rPr lang="nl-NL" sz="1050" dirty="0">
                <a:solidFill>
                  <a:srgbClr val="2C5881"/>
                </a:solidFill>
                <a:latin typeface="Asap" pitchFamily="2" charset="77"/>
              </a:rPr>
              <a:t>* / Bal*</a:t>
            </a:r>
          </a:p>
        </p:txBody>
      </p:sp>
      <p:sp>
        <p:nvSpPr>
          <p:cNvPr id="9" name="Tekstvak 9">
            <a:extLst>
              <a:ext uri="{FF2B5EF4-FFF2-40B4-BE49-F238E27FC236}">
                <a16:creationId xmlns:a16="http://schemas.microsoft.com/office/drawing/2014/main" id="{628C5EF5-A1C6-6EE9-6A37-224E6AAF69BC}"/>
              </a:ext>
            </a:extLst>
          </p:cNvPr>
          <p:cNvSpPr txBox="1"/>
          <p:nvPr/>
        </p:nvSpPr>
        <p:spPr>
          <a:xfrm>
            <a:off x="6347016" y="2985247"/>
            <a:ext cx="1577784" cy="253916"/>
          </a:xfrm>
          <a:prstGeom prst="rect">
            <a:avLst/>
          </a:prstGeom>
          <a:solidFill>
            <a:schemeClr val="bg1">
              <a:alpha val="40000"/>
            </a:schemeClr>
          </a:solidFill>
        </p:spPr>
        <p:txBody>
          <a:bodyPr wrap="square" rtlCol="0">
            <a:spAutoFit/>
          </a:bodyPr>
          <a:lstStyle/>
          <a:p>
            <a:pPr algn="ctr"/>
            <a:r>
              <a:rPr lang="nl-NL" sz="1050" dirty="0">
                <a:solidFill>
                  <a:srgbClr val="2C5881"/>
                </a:solidFill>
                <a:latin typeface="Asap" pitchFamily="2" charset="77"/>
              </a:rPr>
              <a:t>Omgevingsverordening</a:t>
            </a:r>
          </a:p>
        </p:txBody>
      </p:sp>
      <p:sp>
        <p:nvSpPr>
          <p:cNvPr id="10" name="Tekstvak 10">
            <a:extLst>
              <a:ext uri="{FF2B5EF4-FFF2-40B4-BE49-F238E27FC236}">
                <a16:creationId xmlns:a16="http://schemas.microsoft.com/office/drawing/2014/main" id="{753C906C-9409-F86B-19B0-A681B415628A}"/>
              </a:ext>
            </a:extLst>
          </p:cNvPr>
          <p:cNvSpPr txBox="1"/>
          <p:nvPr/>
        </p:nvSpPr>
        <p:spPr>
          <a:xfrm>
            <a:off x="6347016" y="3345106"/>
            <a:ext cx="1165408" cy="253916"/>
          </a:xfrm>
          <a:prstGeom prst="rect">
            <a:avLst/>
          </a:prstGeom>
          <a:solidFill>
            <a:schemeClr val="bg1">
              <a:alpha val="40000"/>
            </a:schemeClr>
          </a:solidFill>
        </p:spPr>
        <p:txBody>
          <a:bodyPr wrap="square" rtlCol="0">
            <a:spAutoFit/>
          </a:bodyPr>
          <a:lstStyle/>
          <a:p>
            <a:pPr algn="ctr"/>
            <a:r>
              <a:rPr lang="nl-NL" sz="1050" dirty="0">
                <a:solidFill>
                  <a:srgbClr val="2C5881"/>
                </a:solidFill>
                <a:latin typeface="Asap" pitchFamily="2" charset="77"/>
              </a:rPr>
              <a:t>Projectbesluiten</a:t>
            </a:r>
          </a:p>
        </p:txBody>
      </p:sp>
      <p:sp>
        <p:nvSpPr>
          <p:cNvPr id="11" name="Tekstvak 11">
            <a:extLst>
              <a:ext uri="{FF2B5EF4-FFF2-40B4-BE49-F238E27FC236}">
                <a16:creationId xmlns:a16="http://schemas.microsoft.com/office/drawing/2014/main" id="{76B06B66-B604-E1DF-26AF-9B01F3120931}"/>
              </a:ext>
            </a:extLst>
          </p:cNvPr>
          <p:cNvSpPr txBox="1"/>
          <p:nvPr/>
        </p:nvSpPr>
        <p:spPr>
          <a:xfrm>
            <a:off x="8453716" y="2841812"/>
            <a:ext cx="1577785" cy="261610"/>
          </a:xfrm>
          <a:prstGeom prst="rect">
            <a:avLst/>
          </a:prstGeom>
          <a:solidFill>
            <a:schemeClr val="bg1">
              <a:alpha val="40000"/>
            </a:schemeClr>
          </a:solidFill>
        </p:spPr>
        <p:txBody>
          <a:bodyPr wrap="square" rtlCol="0" anchor="b">
            <a:spAutoFit/>
          </a:bodyPr>
          <a:lstStyle/>
          <a:p>
            <a:pPr algn="ctr"/>
            <a:r>
              <a:rPr lang="nl-NL" sz="1050" dirty="0">
                <a:solidFill>
                  <a:srgbClr val="DD7226"/>
                </a:solidFill>
                <a:latin typeface="Asap" pitchFamily="2" charset="77"/>
              </a:rPr>
              <a:t>Meldingen verwerken</a:t>
            </a:r>
          </a:p>
        </p:txBody>
      </p:sp>
      <p:sp>
        <p:nvSpPr>
          <p:cNvPr id="12" name="Tekstvak 12">
            <a:extLst>
              <a:ext uri="{FF2B5EF4-FFF2-40B4-BE49-F238E27FC236}">
                <a16:creationId xmlns:a16="http://schemas.microsoft.com/office/drawing/2014/main" id="{0C09CBB2-6C2A-3443-72AA-74B75D09441E}"/>
              </a:ext>
            </a:extLst>
          </p:cNvPr>
          <p:cNvSpPr txBox="1"/>
          <p:nvPr/>
        </p:nvSpPr>
        <p:spPr>
          <a:xfrm>
            <a:off x="8453716" y="3190165"/>
            <a:ext cx="1701107" cy="253916"/>
          </a:xfrm>
          <a:prstGeom prst="rect">
            <a:avLst/>
          </a:prstGeom>
          <a:solidFill>
            <a:schemeClr val="bg1">
              <a:alpha val="40000"/>
            </a:schemeClr>
          </a:solidFill>
        </p:spPr>
        <p:txBody>
          <a:bodyPr wrap="square" rtlCol="0" anchor="b">
            <a:spAutoFit/>
          </a:bodyPr>
          <a:lstStyle/>
          <a:p>
            <a:pPr algn="ctr"/>
            <a:r>
              <a:rPr lang="nl-NL" sz="1050" dirty="0">
                <a:solidFill>
                  <a:srgbClr val="DD7226"/>
                </a:solidFill>
                <a:latin typeface="Asap" pitchFamily="2" charset="77"/>
              </a:rPr>
              <a:t>Toezicht en handhaving</a:t>
            </a:r>
          </a:p>
        </p:txBody>
      </p:sp>
      <p:sp>
        <p:nvSpPr>
          <p:cNvPr id="13" name="Tekstvak 13">
            <a:extLst>
              <a:ext uri="{FF2B5EF4-FFF2-40B4-BE49-F238E27FC236}">
                <a16:creationId xmlns:a16="http://schemas.microsoft.com/office/drawing/2014/main" id="{BE16C59D-959B-5797-BE02-9979E387914F}"/>
              </a:ext>
            </a:extLst>
          </p:cNvPr>
          <p:cNvSpPr txBox="1"/>
          <p:nvPr/>
        </p:nvSpPr>
        <p:spPr>
          <a:xfrm>
            <a:off x="10275743" y="3190165"/>
            <a:ext cx="1577784" cy="415498"/>
          </a:xfrm>
          <a:prstGeom prst="rect">
            <a:avLst/>
          </a:prstGeom>
          <a:solidFill>
            <a:schemeClr val="bg1">
              <a:alpha val="40000"/>
            </a:schemeClr>
          </a:solidFill>
        </p:spPr>
        <p:txBody>
          <a:bodyPr wrap="square" rtlCol="0" anchor="b">
            <a:spAutoFit/>
          </a:bodyPr>
          <a:lstStyle/>
          <a:p>
            <a:r>
              <a:rPr lang="nl-NL" sz="1050" dirty="0">
                <a:solidFill>
                  <a:srgbClr val="DD7226"/>
                </a:solidFill>
                <a:latin typeface="Asap" pitchFamily="2" charset="77"/>
              </a:rPr>
              <a:t>Omgevingsprogramma uitvoeren</a:t>
            </a:r>
          </a:p>
        </p:txBody>
      </p:sp>
      <p:sp>
        <p:nvSpPr>
          <p:cNvPr id="14" name="Tekstvak 14">
            <a:extLst>
              <a:ext uri="{FF2B5EF4-FFF2-40B4-BE49-F238E27FC236}">
                <a16:creationId xmlns:a16="http://schemas.microsoft.com/office/drawing/2014/main" id="{A2745963-B9DE-CD6E-69F6-93533743FD74}"/>
              </a:ext>
            </a:extLst>
          </p:cNvPr>
          <p:cNvSpPr txBox="1"/>
          <p:nvPr/>
        </p:nvSpPr>
        <p:spPr>
          <a:xfrm>
            <a:off x="10154823" y="2841812"/>
            <a:ext cx="1577785" cy="261610"/>
          </a:xfrm>
          <a:prstGeom prst="rect">
            <a:avLst/>
          </a:prstGeom>
          <a:solidFill>
            <a:schemeClr val="bg1">
              <a:alpha val="40000"/>
            </a:schemeClr>
          </a:solidFill>
        </p:spPr>
        <p:txBody>
          <a:bodyPr wrap="square" rtlCol="0" anchor="b">
            <a:spAutoFit/>
          </a:bodyPr>
          <a:lstStyle/>
          <a:p>
            <a:pPr algn="ctr"/>
            <a:r>
              <a:rPr lang="nl-NL" sz="1050" dirty="0">
                <a:solidFill>
                  <a:srgbClr val="DD7226"/>
                </a:solidFill>
                <a:latin typeface="Asap" pitchFamily="2" charset="77"/>
              </a:rPr>
              <a:t>Aanvragen beoordelen</a:t>
            </a:r>
          </a:p>
        </p:txBody>
      </p:sp>
      <p:sp>
        <p:nvSpPr>
          <p:cNvPr id="15" name="Tekstvak 15">
            <a:extLst>
              <a:ext uri="{FF2B5EF4-FFF2-40B4-BE49-F238E27FC236}">
                <a16:creationId xmlns:a16="http://schemas.microsoft.com/office/drawing/2014/main" id="{23823A14-3DE9-3C86-E95E-22594610202F}"/>
              </a:ext>
            </a:extLst>
          </p:cNvPr>
          <p:cNvSpPr txBox="1"/>
          <p:nvPr/>
        </p:nvSpPr>
        <p:spPr>
          <a:xfrm>
            <a:off x="5862919" y="4715435"/>
            <a:ext cx="2013693" cy="261610"/>
          </a:xfrm>
          <a:prstGeom prst="rect">
            <a:avLst/>
          </a:prstGeom>
          <a:solidFill>
            <a:schemeClr val="bg1">
              <a:alpha val="40000"/>
            </a:schemeClr>
          </a:solidFill>
        </p:spPr>
        <p:txBody>
          <a:bodyPr wrap="none" rtlCol="0">
            <a:spAutoFit/>
          </a:bodyPr>
          <a:lstStyle/>
          <a:p>
            <a:r>
              <a:rPr lang="nl-NL" sz="1100" dirty="0">
                <a:solidFill>
                  <a:srgbClr val="388710"/>
                </a:solidFill>
                <a:latin typeface="Asap" pitchFamily="2" charset="77"/>
              </a:rPr>
              <a:t>Aanvragen en info ontvangen</a:t>
            </a:r>
          </a:p>
        </p:txBody>
      </p:sp>
      <p:sp>
        <p:nvSpPr>
          <p:cNvPr id="16" name="Tekstvak 16">
            <a:extLst>
              <a:ext uri="{FF2B5EF4-FFF2-40B4-BE49-F238E27FC236}">
                <a16:creationId xmlns:a16="http://schemas.microsoft.com/office/drawing/2014/main" id="{645893C4-6266-72F2-72D9-0DBFFAF6299A}"/>
              </a:ext>
            </a:extLst>
          </p:cNvPr>
          <p:cNvSpPr txBox="1"/>
          <p:nvPr/>
        </p:nvSpPr>
        <p:spPr>
          <a:xfrm>
            <a:off x="4703105" y="4715435"/>
            <a:ext cx="1066318" cy="261610"/>
          </a:xfrm>
          <a:prstGeom prst="rect">
            <a:avLst/>
          </a:prstGeom>
          <a:solidFill>
            <a:schemeClr val="bg1">
              <a:alpha val="40000"/>
            </a:schemeClr>
          </a:solidFill>
        </p:spPr>
        <p:txBody>
          <a:bodyPr wrap="none" rtlCol="0">
            <a:spAutoFit/>
          </a:bodyPr>
          <a:lstStyle/>
          <a:p>
            <a:r>
              <a:rPr lang="nl-NL" sz="1100" dirty="0">
                <a:solidFill>
                  <a:srgbClr val="388710"/>
                </a:solidFill>
                <a:latin typeface="Asap" pitchFamily="2" charset="77"/>
              </a:rPr>
              <a:t>Samenwerken</a:t>
            </a:r>
          </a:p>
        </p:txBody>
      </p:sp>
      <p:sp>
        <p:nvSpPr>
          <p:cNvPr id="17" name="Tekstvak 17">
            <a:extLst>
              <a:ext uri="{FF2B5EF4-FFF2-40B4-BE49-F238E27FC236}">
                <a16:creationId xmlns:a16="http://schemas.microsoft.com/office/drawing/2014/main" id="{E2BCD374-F841-1386-D252-1E9F647F5E3F}"/>
              </a:ext>
            </a:extLst>
          </p:cNvPr>
          <p:cNvSpPr txBox="1"/>
          <p:nvPr/>
        </p:nvSpPr>
        <p:spPr>
          <a:xfrm>
            <a:off x="4658250" y="5930097"/>
            <a:ext cx="1327608"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Vergunningscheck</a:t>
            </a:r>
          </a:p>
        </p:txBody>
      </p:sp>
      <p:sp>
        <p:nvSpPr>
          <p:cNvPr id="18" name="Tekstvak 18">
            <a:extLst>
              <a:ext uri="{FF2B5EF4-FFF2-40B4-BE49-F238E27FC236}">
                <a16:creationId xmlns:a16="http://schemas.microsoft.com/office/drawing/2014/main" id="{6B02D708-E48A-C936-2FD0-949AF7C0060C}"/>
              </a:ext>
            </a:extLst>
          </p:cNvPr>
          <p:cNvSpPr txBox="1"/>
          <p:nvPr/>
        </p:nvSpPr>
        <p:spPr>
          <a:xfrm>
            <a:off x="6101567" y="5930097"/>
            <a:ext cx="1342034"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Regels op de kaart</a:t>
            </a:r>
          </a:p>
        </p:txBody>
      </p:sp>
      <p:sp>
        <p:nvSpPr>
          <p:cNvPr id="19" name="Tekstvak 19">
            <a:extLst>
              <a:ext uri="{FF2B5EF4-FFF2-40B4-BE49-F238E27FC236}">
                <a16:creationId xmlns:a16="http://schemas.microsoft.com/office/drawing/2014/main" id="{D96A2251-CF88-A54E-25D6-DB27E1BB7C59}"/>
              </a:ext>
            </a:extLst>
          </p:cNvPr>
          <p:cNvSpPr txBox="1"/>
          <p:nvPr/>
        </p:nvSpPr>
        <p:spPr>
          <a:xfrm>
            <a:off x="4455459" y="6263425"/>
            <a:ext cx="1529586"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Maatregelen op maat</a:t>
            </a:r>
          </a:p>
        </p:txBody>
      </p:sp>
      <p:sp>
        <p:nvSpPr>
          <p:cNvPr id="20" name="Tekstvak 20">
            <a:extLst>
              <a:ext uri="{FF2B5EF4-FFF2-40B4-BE49-F238E27FC236}">
                <a16:creationId xmlns:a16="http://schemas.microsoft.com/office/drawing/2014/main" id="{698E1209-BEE0-362E-1174-F13FF09455E6}"/>
              </a:ext>
            </a:extLst>
          </p:cNvPr>
          <p:cNvSpPr txBox="1"/>
          <p:nvPr/>
        </p:nvSpPr>
        <p:spPr>
          <a:xfrm>
            <a:off x="6096000" y="6263425"/>
            <a:ext cx="1385316"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Aanvragen/melden</a:t>
            </a:r>
          </a:p>
        </p:txBody>
      </p:sp>
      <p:grpSp>
        <p:nvGrpSpPr>
          <p:cNvPr id="21" name="Groep 25">
            <a:extLst>
              <a:ext uri="{FF2B5EF4-FFF2-40B4-BE49-F238E27FC236}">
                <a16:creationId xmlns:a16="http://schemas.microsoft.com/office/drawing/2014/main" id="{56AB712A-9E90-A6B1-0349-36E5E4A57687}"/>
              </a:ext>
            </a:extLst>
          </p:cNvPr>
          <p:cNvGrpSpPr/>
          <p:nvPr/>
        </p:nvGrpSpPr>
        <p:grpSpPr>
          <a:xfrm>
            <a:off x="288432" y="2145531"/>
            <a:ext cx="1284138" cy="307076"/>
            <a:chOff x="288432" y="2145531"/>
            <a:chExt cx="1284138" cy="307076"/>
          </a:xfrm>
        </p:grpSpPr>
        <p:pic>
          <p:nvPicPr>
            <p:cNvPr id="22" name="Afbeelding 22">
              <a:extLst>
                <a:ext uri="{FF2B5EF4-FFF2-40B4-BE49-F238E27FC236}">
                  <a16:creationId xmlns:a16="http://schemas.microsoft.com/office/drawing/2014/main" id="{54A10289-A8BB-0514-C96E-67E86BEF8CDC}"/>
                </a:ext>
              </a:extLst>
            </p:cNvPr>
            <p:cNvPicPr>
              <a:picLocks noChangeAspect="1"/>
            </p:cNvPicPr>
            <p:nvPr/>
          </p:nvPicPr>
          <p:blipFill>
            <a:blip r:embed="rId3"/>
            <a:stretch>
              <a:fillRect/>
            </a:stretch>
          </p:blipFill>
          <p:spPr>
            <a:xfrm>
              <a:off x="288432" y="2145531"/>
              <a:ext cx="1284138" cy="307076"/>
            </a:xfrm>
            <a:prstGeom prst="rect">
              <a:avLst/>
            </a:prstGeom>
          </p:spPr>
        </p:pic>
        <p:sp>
          <p:nvSpPr>
            <p:cNvPr id="23" name="Tekstvak 24">
              <a:extLst>
                <a:ext uri="{FF2B5EF4-FFF2-40B4-BE49-F238E27FC236}">
                  <a16:creationId xmlns:a16="http://schemas.microsoft.com/office/drawing/2014/main" id="{8F4EEB57-D334-8DC2-D29A-B85C6C34F3CA}"/>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Maatschappij</a:t>
              </a:r>
              <a:endParaRPr lang="nl-NL" sz="1050" dirty="0">
                <a:solidFill>
                  <a:schemeClr val="bg1"/>
                </a:solidFill>
              </a:endParaRPr>
            </a:p>
          </p:txBody>
        </p:sp>
      </p:grpSp>
      <p:grpSp>
        <p:nvGrpSpPr>
          <p:cNvPr id="24" name="Groep 26">
            <a:extLst>
              <a:ext uri="{FF2B5EF4-FFF2-40B4-BE49-F238E27FC236}">
                <a16:creationId xmlns:a16="http://schemas.microsoft.com/office/drawing/2014/main" id="{11374C2A-344A-FB4A-290A-5933FEEF36F5}"/>
              </a:ext>
            </a:extLst>
          </p:cNvPr>
          <p:cNvGrpSpPr/>
          <p:nvPr/>
        </p:nvGrpSpPr>
        <p:grpSpPr>
          <a:xfrm>
            <a:off x="288432" y="2563220"/>
            <a:ext cx="1284138" cy="307076"/>
            <a:chOff x="288432" y="2145531"/>
            <a:chExt cx="1284138" cy="307076"/>
          </a:xfrm>
        </p:grpSpPr>
        <p:pic>
          <p:nvPicPr>
            <p:cNvPr id="25" name="Afbeelding 27">
              <a:extLst>
                <a:ext uri="{FF2B5EF4-FFF2-40B4-BE49-F238E27FC236}">
                  <a16:creationId xmlns:a16="http://schemas.microsoft.com/office/drawing/2014/main" id="{A3ECD245-8702-1C09-543A-4C5C21C7261E}"/>
                </a:ext>
              </a:extLst>
            </p:cNvPr>
            <p:cNvPicPr>
              <a:picLocks noChangeAspect="1"/>
            </p:cNvPicPr>
            <p:nvPr/>
          </p:nvPicPr>
          <p:blipFill>
            <a:blip r:embed="rId3"/>
            <a:stretch>
              <a:fillRect/>
            </a:stretch>
          </p:blipFill>
          <p:spPr>
            <a:xfrm>
              <a:off x="288432" y="2145531"/>
              <a:ext cx="1284138" cy="307076"/>
            </a:xfrm>
            <a:prstGeom prst="rect">
              <a:avLst/>
            </a:prstGeom>
          </p:spPr>
        </p:pic>
        <p:sp>
          <p:nvSpPr>
            <p:cNvPr id="26" name="Tekstvak 28">
              <a:extLst>
                <a:ext uri="{FF2B5EF4-FFF2-40B4-BE49-F238E27FC236}">
                  <a16:creationId xmlns:a16="http://schemas.microsoft.com/office/drawing/2014/main" id="{E230D809-A71B-B53D-CFA1-E557B1FB7747}"/>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Politiek</a:t>
              </a:r>
              <a:endParaRPr lang="nl-NL" sz="1050" dirty="0">
                <a:solidFill>
                  <a:schemeClr val="bg1"/>
                </a:solidFill>
              </a:endParaRPr>
            </a:p>
          </p:txBody>
        </p:sp>
      </p:grpSp>
      <p:grpSp>
        <p:nvGrpSpPr>
          <p:cNvPr id="27" name="Groep 29">
            <a:extLst>
              <a:ext uri="{FF2B5EF4-FFF2-40B4-BE49-F238E27FC236}">
                <a16:creationId xmlns:a16="http://schemas.microsoft.com/office/drawing/2014/main" id="{CF8BC400-B84A-FE30-1854-5F4CFF614120}"/>
              </a:ext>
            </a:extLst>
          </p:cNvPr>
          <p:cNvGrpSpPr/>
          <p:nvPr/>
        </p:nvGrpSpPr>
        <p:grpSpPr>
          <a:xfrm>
            <a:off x="288432" y="2969620"/>
            <a:ext cx="1284138" cy="307076"/>
            <a:chOff x="288432" y="2145531"/>
            <a:chExt cx="1284138" cy="307076"/>
          </a:xfrm>
        </p:grpSpPr>
        <p:pic>
          <p:nvPicPr>
            <p:cNvPr id="28" name="Afbeelding 30">
              <a:extLst>
                <a:ext uri="{FF2B5EF4-FFF2-40B4-BE49-F238E27FC236}">
                  <a16:creationId xmlns:a16="http://schemas.microsoft.com/office/drawing/2014/main" id="{6D73DCC2-5691-838B-5D7E-78AFB11CE02A}"/>
                </a:ext>
              </a:extLst>
            </p:cNvPr>
            <p:cNvPicPr>
              <a:picLocks noChangeAspect="1"/>
            </p:cNvPicPr>
            <p:nvPr/>
          </p:nvPicPr>
          <p:blipFill>
            <a:blip r:embed="rId3"/>
            <a:stretch>
              <a:fillRect/>
            </a:stretch>
          </p:blipFill>
          <p:spPr>
            <a:xfrm>
              <a:off x="288432" y="2145531"/>
              <a:ext cx="1284138" cy="307076"/>
            </a:xfrm>
            <a:prstGeom prst="rect">
              <a:avLst/>
            </a:prstGeom>
          </p:spPr>
        </p:pic>
        <p:sp>
          <p:nvSpPr>
            <p:cNvPr id="29" name="Tekstvak 31">
              <a:extLst>
                <a:ext uri="{FF2B5EF4-FFF2-40B4-BE49-F238E27FC236}">
                  <a16:creationId xmlns:a16="http://schemas.microsoft.com/office/drawing/2014/main" id="{9AD6453B-A310-1649-B615-F6DFBBCCD660}"/>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Monitoring</a:t>
              </a:r>
              <a:endParaRPr lang="nl-NL" sz="1050" dirty="0">
                <a:solidFill>
                  <a:schemeClr val="bg1"/>
                </a:solidFill>
              </a:endParaRPr>
            </a:p>
          </p:txBody>
        </p:sp>
      </p:grpSp>
      <p:grpSp>
        <p:nvGrpSpPr>
          <p:cNvPr id="30" name="Groep 32">
            <a:extLst>
              <a:ext uri="{FF2B5EF4-FFF2-40B4-BE49-F238E27FC236}">
                <a16:creationId xmlns:a16="http://schemas.microsoft.com/office/drawing/2014/main" id="{14691CCC-3677-28B9-E852-65C9C07681E4}"/>
              </a:ext>
            </a:extLst>
          </p:cNvPr>
          <p:cNvGrpSpPr/>
          <p:nvPr/>
        </p:nvGrpSpPr>
        <p:grpSpPr>
          <a:xfrm>
            <a:off x="288432" y="3398597"/>
            <a:ext cx="1284138" cy="307076"/>
            <a:chOff x="288432" y="2145531"/>
            <a:chExt cx="1284138" cy="307076"/>
          </a:xfrm>
        </p:grpSpPr>
        <p:pic>
          <p:nvPicPr>
            <p:cNvPr id="31" name="Afbeelding 33">
              <a:extLst>
                <a:ext uri="{FF2B5EF4-FFF2-40B4-BE49-F238E27FC236}">
                  <a16:creationId xmlns:a16="http://schemas.microsoft.com/office/drawing/2014/main" id="{69ACAD76-3563-A999-7888-238D6559D0BC}"/>
                </a:ext>
              </a:extLst>
            </p:cNvPr>
            <p:cNvPicPr>
              <a:picLocks noChangeAspect="1"/>
            </p:cNvPicPr>
            <p:nvPr/>
          </p:nvPicPr>
          <p:blipFill>
            <a:blip r:embed="rId3"/>
            <a:stretch>
              <a:fillRect/>
            </a:stretch>
          </p:blipFill>
          <p:spPr>
            <a:xfrm>
              <a:off x="288432" y="2145531"/>
              <a:ext cx="1284138" cy="307076"/>
            </a:xfrm>
            <a:prstGeom prst="rect">
              <a:avLst/>
            </a:prstGeom>
          </p:spPr>
        </p:pic>
        <p:sp>
          <p:nvSpPr>
            <p:cNvPr id="32" name="Tekstvak 34">
              <a:extLst>
                <a:ext uri="{FF2B5EF4-FFF2-40B4-BE49-F238E27FC236}">
                  <a16:creationId xmlns:a16="http://schemas.microsoft.com/office/drawing/2014/main" id="{DD24E1F8-B029-52AF-9468-1AC24E4E6107}"/>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Evaluatie</a:t>
              </a:r>
              <a:endParaRPr lang="nl-NL" sz="1050" dirty="0">
                <a:solidFill>
                  <a:schemeClr val="bg1"/>
                </a:solidFill>
              </a:endParaRPr>
            </a:p>
          </p:txBody>
        </p:sp>
      </p:grpSp>
    </p:spTree>
    <p:extLst>
      <p:ext uri="{BB962C8B-B14F-4D97-AF65-F5344CB8AC3E}">
        <p14:creationId xmlns:p14="http://schemas.microsoft.com/office/powerpoint/2010/main" val="1194988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82414-A3D7-8BAC-5248-3844E9C8C172}"/>
              </a:ext>
            </a:extLst>
          </p:cNvPr>
          <p:cNvSpPr>
            <a:spLocks noGrp="1"/>
          </p:cNvSpPr>
          <p:nvPr>
            <p:ph type="ctrTitle"/>
          </p:nvPr>
        </p:nvSpPr>
        <p:spPr/>
        <p:txBody>
          <a:bodyPr/>
          <a:lstStyle/>
          <a:p>
            <a:r>
              <a:rPr lang="nl-NL" dirty="0"/>
              <a:t>IPLO.nl</a:t>
            </a:r>
          </a:p>
        </p:txBody>
      </p:sp>
      <p:sp>
        <p:nvSpPr>
          <p:cNvPr id="3" name="Ondertitel 2">
            <a:extLst>
              <a:ext uri="{FF2B5EF4-FFF2-40B4-BE49-F238E27FC236}">
                <a16:creationId xmlns:a16="http://schemas.microsoft.com/office/drawing/2014/main" id="{578CB223-1CC3-7611-1235-6FA23B544615}"/>
              </a:ext>
            </a:extLst>
          </p:cNvPr>
          <p:cNvSpPr>
            <a:spLocks noGrp="1"/>
          </p:cNvSpPr>
          <p:nvPr>
            <p:ph type="subTitle" idx="1"/>
          </p:nvPr>
        </p:nvSpPr>
        <p:spPr/>
        <p:txBody>
          <a:bodyPr>
            <a:normAutofit fontScale="85000" lnSpcReduction="10000"/>
          </a:bodyPr>
          <a:lstStyle/>
          <a:p>
            <a:r>
              <a:rPr lang="nl-NL" dirty="0">
                <a:hlinkClick r:id="rId2"/>
              </a:rPr>
              <a:t>Participatie in de Omgevingswet | Informatiepunt Leefomgeving</a:t>
            </a:r>
            <a:endParaRPr lang="nl-NL" dirty="0"/>
          </a:p>
        </p:txBody>
      </p:sp>
    </p:spTree>
    <p:extLst>
      <p:ext uri="{BB962C8B-B14F-4D97-AF65-F5344CB8AC3E}">
        <p14:creationId xmlns:p14="http://schemas.microsoft.com/office/powerpoint/2010/main" val="2754843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82414-A3D7-8BAC-5248-3844E9C8C172}"/>
              </a:ext>
            </a:extLst>
          </p:cNvPr>
          <p:cNvSpPr>
            <a:spLocks noGrp="1"/>
          </p:cNvSpPr>
          <p:nvPr>
            <p:ph type="ctrTitle"/>
          </p:nvPr>
        </p:nvSpPr>
        <p:spPr/>
        <p:txBody>
          <a:bodyPr/>
          <a:lstStyle/>
          <a:p>
            <a:r>
              <a:rPr lang="nl-NL" sz="8000" dirty="0"/>
              <a:t>Participatie met </a:t>
            </a:r>
            <a:r>
              <a:rPr lang="nl-NL" sz="8000" dirty="0" err="1"/>
              <a:t>bopa</a:t>
            </a:r>
            <a:endParaRPr lang="nl-NL" dirty="0"/>
          </a:p>
        </p:txBody>
      </p:sp>
      <p:sp>
        <p:nvSpPr>
          <p:cNvPr id="3" name="Ondertitel 2">
            <a:extLst>
              <a:ext uri="{FF2B5EF4-FFF2-40B4-BE49-F238E27FC236}">
                <a16:creationId xmlns:a16="http://schemas.microsoft.com/office/drawing/2014/main" id="{578CB223-1CC3-7611-1235-6FA23B544615}"/>
              </a:ext>
            </a:extLst>
          </p:cNvPr>
          <p:cNvSpPr>
            <a:spLocks noGrp="1"/>
          </p:cNvSpPr>
          <p:nvPr>
            <p:ph type="subTitle" idx="1"/>
          </p:nvPr>
        </p:nvSpPr>
        <p:spPr/>
        <p:txBody>
          <a:bodyPr>
            <a:normAutofit lnSpcReduction="10000"/>
          </a:bodyPr>
          <a:lstStyle/>
          <a:p>
            <a:r>
              <a:rPr lang="nl-NL" dirty="0"/>
              <a:t>Bij kleinschalige woningbouwprojecten</a:t>
            </a:r>
          </a:p>
        </p:txBody>
      </p:sp>
    </p:spTree>
    <p:extLst>
      <p:ext uri="{BB962C8B-B14F-4D97-AF65-F5344CB8AC3E}">
        <p14:creationId xmlns:p14="http://schemas.microsoft.com/office/powerpoint/2010/main" val="23923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B9140-C3AA-C31A-0DA7-6CE5A92BC387}"/>
              </a:ext>
            </a:extLst>
          </p:cNvPr>
          <p:cNvSpPr>
            <a:spLocks noGrp="1"/>
          </p:cNvSpPr>
          <p:nvPr>
            <p:ph type="title"/>
          </p:nvPr>
        </p:nvSpPr>
        <p:spPr/>
        <p:txBody>
          <a:bodyPr>
            <a:normAutofit fontScale="90000"/>
          </a:bodyPr>
          <a:lstStyle/>
          <a:p>
            <a:r>
              <a:rPr lang="nl-NL" dirty="0"/>
              <a:t>Opbouw</a:t>
            </a:r>
          </a:p>
        </p:txBody>
      </p:sp>
      <p:sp>
        <p:nvSpPr>
          <p:cNvPr id="3" name="Tijdelijke aanduiding voor tekst 2">
            <a:extLst>
              <a:ext uri="{FF2B5EF4-FFF2-40B4-BE49-F238E27FC236}">
                <a16:creationId xmlns:a16="http://schemas.microsoft.com/office/drawing/2014/main" id="{F9F68105-889A-CCAB-3C40-6B740891657F}"/>
              </a:ext>
            </a:extLst>
          </p:cNvPr>
          <p:cNvSpPr>
            <a:spLocks noGrp="1"/>
          </p:cNvSpPr>
          <p:nvPr>
            <p:ph type="body" idx="1"/>
          </p:nvPr>
        </p:nvSpPr>
        <p:spPr>
          <a:xfrm>
            <a:off x="597072" y="2179638"/>
            <a:ext cx="10515600" cy="2127186"/>
          </a:xfrm>
        </p:spPr>
        <p:txBody>
          <a:bodyPr>
            <a:normAutofit fontScale="92500" lnSpcReduction="10000"/>
          </a:bodyPr>
          <a:lstStyle/>
          <a:p>
            <a:pPr marL="457200" indent="-457200">
              <a:buFont typeface="+mj-lt"/>
              <a:buAutoNum type="arabicPeriod"/>
            </a:pPr>
            <a:r>
              <a:rPr lang="nl-NL" dirty="0"/>
              <a:t>Opening &amp; praatplaat</a:t>
            </a:r>
          </a:p>
          <a:p>
            <a:pPr marL="457200" indent="-457200">
              <a:buFont typeface="+mj-lt"/>
              <a:buAutoNum type="arabicPeriod"/>
            </a:pPr>
            <a:r>
              <a:rPr lang="nl-NL" dirty="0"/>
              <a:t>Inleiding</a:t>
            </a:r>
          </a:p>
          <a:p>
            <a:pPr marL="457200" indent="-457200">
              <a:buFont typeface="+mj-lt"/>
              <a:buAutoNum type="arabicPeriod"/>
            </a:pPr>
            <a:r>
              <a:rPr lang="nl-NL" dirty="0"/>
              <a:t>Regelgeving &amp; praktijk</a:t>
            </a:r>
          </a:p>
          <a:p>
            <a:pPr marL="457200" indent="-457200">
              <a:buFont typeface="+mj-lt"/>
              <a:buAutoNum type="arabicPeriod"/>
            </a:pPr>
            <a:r>
              <a:rPr lang="nl-NL" dirty="0"/>
              <a:t>Ophalen ervaringen</a:t>
            </a:r>
          </a:p>
          <a:p>
            <a:pPr marL="457200" indent="-457200">
              <a:buFont typeface="+mj-lt"/>
              <a:buAutoNum type="arabicPeriod"/>
            </a:pPr>
            <a:r>
              <a:rPr lang="nl-NL" dirty="0"/>
              <a:t>Do’s en </a:t>
            </a:r>
            <a:r>
              <a:rPr lang="nl-NL" dirty="0" err="1"/>
              <a:t>don’ts</a:t>
            </a:r>
            <a:r>
              <a:rPr lang="nl-NL" dirty="0"/>
              <a:t>, tips en tricks</a:t>
            </a:r>
          </a:p>
          <a:p>
            <a:pPr marL="457200" indent="-457200">
              <a:buFont typeface="+mj-lt"/>
              <a:buAutoNum type="arabicPeriod"/>
            </a:pPr>
            <a:r>
              <a:rPr lang="nl-NL" dirty="0"/>
              <a:t>Conclusies en hoe verder na deze sessie</a:t>
            </a:r>
          </a:p>
          <a:p>
            <a:endParaRPr lang="nl-NL" dirty="0"/>
          </a:p>
        </p:txBody>
      </p:sp>
    </p:spTree>
    <p:extLst>
      <p:ext uri="{BB962C8B-B14F-4D97-AF65-F5344CB8AC3E}">
        <p14:creationId xmlns:p14="http://schemas.microsoft.com/office/powerpoint/2010/main" val="74728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32337-1E38-58A8-A7B1-5C4C89AEBA9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EB7CD40-A016-E8C2-CAB0-E64186A7C608}"/>
              </a:ext>
            </a:extLst>
          </p:cNvPr>
          <p:cNvSpPr>
            <a:spLocks noGrp="1"/>
          </p:cNvSpPr>
          <p:nvPr>
            <p:ph type="title"/>
          </p:nvPr>
        </p:nvSpPr>
        <p:spPr/>
        <p:txBody>
          <a:bodyPr>
            <a:normAutofit fontScale="90000"/>
          </a:bodyPr>
          <a:lstStyle/>
          <a:p>
            <a:r>
              <a:rPr lang="nl-NL" dirty="0"/>
              <a:t>2. Inleiding</a:t>
            </a:r>
          </a:p>
        </p:txBody>
      </p:sp>
      <p:sp>
        <p:nvSpPr>
          <p:cNvPr id="3" name="Tijdelijke aanduiding voor tekst 2">
            <a:extLst>
              <a:ext uri="{FF2B5EF4-FFF2-40B4-BE49-F238E27FC236}">
                <a16:creationId xmlns:a16="http://schemas.microsoft.com/office/drawing/2014/main" id="{5721BBC0-E26E-B5EB-DDDA-515D09DB821F}"/>
              </a:ext>
            </a:extLst>
          </p:cNvPr>
          <p:cNvSpPr>
            <a:spLocks noGrp="1"/>
          </p:cNvSpPr>
          <p:nvPr>
            <p:ph type="body" idx="1"/>
          </p:nvPr>
        </p:nvSpPr>
        <p:spPr>
          <a:xfrm>
            <a:off x="597072" y="2179638"/>
            <a:ext cx="10515600" cy="2127186"/>
          </a:xfrm>
        </p:spPr>
        <p:txBody>
          <a:bodyPr>
            <a:normAutofit/>
          </a:bodyPr>
          <a:lstStyle/>
          <a:p>
            <a:r>
              <a:rPr lang="nl-NL" dirty="0"/>
              <a:t>Aanleiding &amp; doel sessie</a:t>
            </a:r>
          </a:p>
          <a:p>
            <a:r>
              <a:rPr lang="nl-NL" dirty="0"/>
              <a:t>Wie zit er in de zaal?</a:t>
            </a:r>
          </a:p>
          <a:p>
            <a:r>
              <a:rPr lang="nl-NL" dirty="0"/>
              <a:t>Inhoudelijke presentatie Regelgeving &amp; Praktijk</a:t>
            </a:r>
          </a:p>
          <a:p>
            <a:endParaRPr lang="nl-NL" dirty="0"/>
          </a:p>
        </p:txBody>
      </p:sp>
    </p:spTree>
    <p:extLst>
      <p:ext uri="{BB962C8B-B14F-4D97-AF65-F5344CB8AC3E}">
        <p14:creationId xmlns:p14="http://schemas.microsoft.com/office/powerpoint/2010/main" val="2203434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3408B-6272-E09B-B502-843232ABD77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8B4A2D2-839E-CF61-7144-B3C2D7CEC192}"/>
              </a:ext>
            </a:extLst>
          </p:cNvPr>
          <p:cNvSpPr>
            <a:spLocks noGrp="1"/>
          </p:cNvSpPr>
          <p:nvPr>
            <p:ph type="title"/>
          </p:nvPr>
        </p:nvSpPr>
        <p:spPr/>
        <p:txBody>
          <a:bodyPr>
            <a:normAutofit fontScale="90000"/>
          </a:bodyPr>
          <a:lstStyle/>
          <a:p>
            <a:r>
              <a:rPr lang="nl-NL" dirty="0"/>
              <a:t>3. Regelgeving &amp; praktijk</a:t>
            </a:r>
          </a:p>
        </p:txBody>
      </p:sp>
      <p:sp>
        <p:nvSpPr>
          <p:cNvPr id="3" name="Tijdelijke aanduiding voor tekst 2">
            <a:extLst>
              <a:ext uri="{FF2B5EF4-FFF2-40B4-BE49-F238E27FC236}">
                <a16:creationId xmlns:a16="http://schemas.microsoft.com/office/drawing/2014/main" id="{81413B77-8912-24A9-986B-33A1A0CC1673}"/>
              </a:ext>
            </a:extLst>
          </p:cNvPr>
          <p:cNvSpPr>
            <a:spLocks noGrp="1"/>
          </p:cNvSpPr>
          <p:nvPr>
            <p:ph type="body" idx="1"/>
          </p:nvPr>
        </p:nvSpPr>
        <p:spPr>
          <a:xfrm>
            <a:off x="597072" y="2179638"/>
            <a:ext cx="10515600" cy="2127186"/>
          </a:xfrm>
        </p:spPr>
        <p:txBody>
          <a:bodyPr>
            <a:normAutofit/>
          </a:bodyPr>
          <a:lstStyle/>
          <a:p>
            <a:r>
              <a:rPr lang="nl-NL" dirty="0"/>
              <a:t>a. Wat verstaan we onder participatie bij de </a:t>
            </a:r>
            <a:r>
              <a:rPr lang="nl-NL" dirty="0" err="1"/>
              <a:t>Bopa</a:t>
            </a:r>
            <a:r>
              <a:rPr lang="nl-NL" dirty="0"/>
              <a:t>?</a:t>
            </a:r>
          </a:p>
          <a:p>
            <a:r>
              <a:rPr lang="nl-NL" dirty="0"/>
              <a:t>b. Verplichte participatie: waar moet je op letten?</a:t>
            </a:r>
          </a:p>
          <a:p>
            <a:r>
              <a:rPr lang="nl-NL" dirty="0"/>
              <a:t>c. Waarom wel/niet kiezen voor een </a:t>
            </a:r>
            <a:r>
              <a:rPr lang="nl-NL" dirty="0" err="1"/>
              <a:t>bopa</a:t>
            </a:r>
            <a:r>
              <a:rPr lang="nl-NL" dirty="0"/>
              <a:t> met verplichte participatie bij kleinschalige    </a:t>
            </a:r>
          </a:p>
          <a:p>
            <a:r>
              <a:rPr lang="nl-NL" dirty="0"/>
              <a:t>    woningbouwprojecten? </a:t>
            </a:r>
          </a:p>
          <a:p>
            <a:endParaRPr lang="nl-NL" dirty="0"/>
          </a:p>
        </p:txBody>
      </p:sp>
    </p:spTree>
    <p:extLst>
      <p:ext uri="{BB962C8B-B14F-4D97-AF65-F5344CB8AC3E}">
        <p14:creationId xmlns:p14="http://schemas.microsoft.com/office/powerpoint/2010/main" val="110942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09946-16AF-9DA8-1362-E2BAE845F70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88DC51A-0828-E81A-A6C8-09C52301A3CF}"/>
              </a:ext>
            </a:extLst>
          </p:cNvPr>
          <p:cNvSpPr>
            <a:spLocks noGrp="1"/>
          </p:cNvSpPr>
          <p:nvPr>
            <p:ph type="title"/>
          </p:nvPr>
        </p:nvSpPr>
        <p:spPr/>
        <p:txBody>
          <a:bodyPr>
            <a:normAutofit/>
          </a:bodyPr>
          <a:lstStyle/>
          <a:p>
            <a:r>
              <a:rPr lang="nl-NL" sz="3200" dirty="0"/>
              <a:t>3a. Wat verstaan we onder participatie bij de </a:t>
            </a:r>
            <a:r>
              <a:rPr lang="nl-NL" sz="3200" dirty="0" err="1"/>
              <a:t>Bopa</a:t>
            </a:r>
            <a:r>
              <a:rPr lang="nl-NL" sz="3200" dirty="0"/>
              <a:t>?</a:t>
            </a:r>
          </a:p>
        </p:txBody>
      </p:sp>
      <p:sp>
        <p:nvSpPr>
          <p:cNvPr id="3" name="Tijdelijke aanduiding voor tekst 2">
            <a:extLst>
              <a:ext uri="{FF2B5EF4-FFF2-40B4-BE49-F238E27FC236}">
                <a16:creationId xmlns:a16="http://schemas.microsoft.com/office/drawing/2014/main" id="{92C146B8-0C20-F428-E9AF-C6148B15B2E0}"/>
              </a:ext>
            </a:extLst>
          </p:cNvPr>
          <p:cNvSpPr>
            <a:spLocks noGrp="1"/>
          </p:cNvSpPr>
          <p:nvPr>
            <p:ph type="body" idx="1"/>
          </p:nvPr>
        </p:nvSpPr>
        <p:spPr>
          <a:xfrm>
            <a:off x="597072" y="2179638"/>
            <a:ext cx="10515600" cy="3169602"/>
          </a:xfrm>
        </p:spPr>
        <p:txBody>
          <a:bodyPr>
            <a:normAutofit/>
          </a:bodyPr>
          <a:lstStyle/>
          <a:p>
            <a:pPr marL="342900" indent="-342900">
              <a:buFontTx/>
              <a:buChar char="-"/>
            </a:pPr>
            <a:r>
              <a:rPr lang="nl-NL" dirty="0"/>
              <a:t>Participatie betekent: meningen inwinnen over het voorgenomen initiatief, dit vergroot draagvlak en voorkomt vaak bezwaren.</a:t>
            </a:r>
          </a:p>
          <a:p>
            <a:pPr marL="342900" indent="-342900">
              <a:buFontTx/>
              <a:buChar char="-"/>
            </a:pPr>
            <a:r>
              <a:rPr lang="nl-NL" dirty="0"/>
              <a:t>Algemeen: bij aanvraag omgevingsvergunning aangeven of aan participatie is gedaan, hoe en wat resultaten zijn (art. 7.4 OR). Dit aanvraagvereiste is geen verplichting tot participatie. </a:t>
            </a:r>
          </a:p>
          <a:p>
            <a:pPr marL="342900" indent="-342900">
              <a:buFontTx/>
              <a:buChar char="-"/>
            </a:pPr>
            <a:r>
              <a:rPr lang="nl-NL" dirty="0"/>
              <a:t>Uitzondering: bij door gemeenteraad aangewezen gevallen, zoals mogelijk bij een omgevingsvergunning voor </a:t>
            </a:r>
            <a:r>
              <a:rPr lang="nl-NL" b="1" dirty="0" err="1"/>
              <a:t>Buitenplanse</a:t>
            </a:r>
            <a:r>
              <a:rPr lang="nl-NL" b="1" dirty="0"/>
              <a:t> Omgevingsplanactiviteit (BOPA). </a:t>
            </a:r>
            <a:r>
              <a:rPr lang="nl-NL" dirty="0"/>
              <a:t>Het gaat hier om initiatieven die afwijken van het omgevingsplan.</a:t>
            </a:r>
          </a:p>
          <a:p>
            <a:pPr marL="342900" indent="-342900">
              <a:buFontTx/>
              <a:buChar char="-"/>
            </a:pPr>
            <a:r>
              <a:rPr lang="nl-NL" dirty="0"/>
              <a:t>Bij een </a:t>
            </a:r>
            <a:r>
              <a:rPr lang="nl-NL" dirty="0" err="1"/>
              <a:t>Bopa</a:t>
            </a:r>
            <a:r>
              <a:rPr lang="nl-NL" b="1" dirty="0"/>
              <a:t> </a:t>
            </a:r>
            <a:r>
              <a:rPr lang="nl-NL" dirty="0"/>
              <a:t>waarbij participatie verplicht is initiatiefnemer wel verplicht te motiveren of aan participatie is gedaan en wat de resultaten zijn. </a:t>
            </a:r>
          </a:p>
          <a:p>
            <a:pPr marL="342900" indent="-342900">
              <a:buFontTx/>
              <a:buChar char="-"/>
            </a:pPr>
            <a:endParaRPr lang="nl-NL" dirty="0"/>
          </a:p>
        </p:txBody>
      </p:sp>
    </p:spTree>
    <p:extLst>
      <p:ext uri="{BB962C8B-B14F-4D97-AF65-F5344CB8AC3E}">
        <p14:creationId xmlns:p14="http://schemas.microsoft.com/office/powerpoint/2010/main" val="44176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74079-F62E-FF03-C574-403774F7FD3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78624ED-F9D7-BE47-D859-87C0867759BC}"/>
              </a:ext>
            </a:extLst>
          </p:cNvPr>
          <p:cNvSpPr>
            <a:spLocks noGrp="1"/>
          </p:cNvSpPr>
          <p:nvPr>
            <p:ph type="title"/>
          </p:nvPr>
        </p:nvSpPr>
        <p:spPr/>
        <p:txBody>
          <a:bodyPr>
            <a:normAutofit/>
          </a:bodyPr>
          <a:lstStyle/>
          <a:p>
            <a:r>
              <a:rPr lang="nl-NL" sz="3200" dirty="0"/>
              <a:t>3b. Verplichte participatie</a:t>
            </a:r>
          </a:p>
        </p:txBody>
      </p:sp>
      <p:sp>
        <p:nvSpPr>
          <p:cNvPr id="3" name="Tijdelijke aanduiding voor tekst 2">
            <a:extLst>
              <a:ext uri="{FF2B5EF4-FFF2-40B4-BE49-F238E27FC236}">
                <a16:creationId xmlns:a16="http://schemas.microsoft.com/office/drawing/2014/main" id="{07E3697E-0AC4-7F22-9386-76DFF5EDFC55}"/>
              </a:ext>
            </a:extLst>
          </p:cNvPr>
          <p:cNvSpPr>
            <a:spLocks noGrp="1"/>
          </p:cNvSpPr>
          <p:nvPr>
            <p:ph type="body" idx="1"/>
          </p:nvPr>
        </p:nvSpPr>
        <p:spPr>
          <a:xfrm>
            <a:off x="597072" y="2179638"/>
            <a:ext cx="10515600" cy="3251898"/>
          </a:xfrm>
        </p:spPr>
        <p:txBody>
          <a:bodyPr>
            <a:normAutofit/>
          </a:bodyPr>
          <a:lstStyle/>
          <a:p>
            <a:pPr marL="342900" indent="-342900">
              <a:buFontTx/>
              <a:buChar char="-"/>
            </a:pPr>
            <a:r>
              <a:rPr lang="nl-NL" dirty="0"/>
              <a:t>Participatie is een aanvraagvereiste, echter niet vastgelegd wanneer onvoldoende</a:t>
            </a:r>
          </a:p>
          <a:p>
            <a:pPr marL="342900" indent="-342900">
              <a:buFontTx/>
              <a:buChar char="-"/>
            </a:pPr>
            <a:r>
              <a:rPr lang="nl-NL" dirty="0"/>
              <a:t>Participatie is vormvrij, maar moet wel enige inhoud hebben</a:t>
            </a:r>
          </a:p>
          <a:p>
            <a:pPr marL="342900" indent="-342900">
              <a:buFontTx/>
              <a:buChar char="-"/>
            </a:pPr>
            <a:r>
              <a:rPr lang="nl-NL" dirty="0"/>
              <a:t>Goed controleren of de aangeleverde informatie correct en voldoende is. Is er nog aanvullende informatie nodig?</a:t>
            </a:r>
          </a:p>
          <a:p>
            <a:pPr marL="342900" indent="-342900">
              <a:buFontTx/>
              <a:buChar char="-"/>
            </a:pPr>
            <a:r>
              <a:rPr lang="nl-NL" dirty="0"/>
              <a:t>Impact van initiatief op de omgeving is van belang (het gaat niet alleen om omwonenden)</a:t>
            </a:r>
          </a:p>
          <a:p>
            <a:pPr marL="342900" indent="-342900">
              <a:buFontTx/>
              <a:buChar char="-"/>
            </a:pPr>
            <a:r>
              <a:rPr lang="nl-NL" dirty="0"/>
              <a:t>Geen extra eisen in beleidsregels</a:t>
            </a:r>
          </a:p>
          <a:p>
            <a:pPr marL="342900" indent="-342900">
              <a:buFontTx/>
              <a:buChar char="-"/>
            </a:pPr>
            <a:r>
              <a:rPr lang="nl-NL" dirty="0"/>
              <a:t>Gevaar overschrijding termijn reguliere procedure (bij inwinnen extra informatie)</a:t>
            </a:r>
          </a:p>
          <a:p>
            <a:pPr marL="342900" indent="-342900">
              <a:buFontTx/>
              <a:buChar char="-"/>
            </a:pPr>
            <a:endParaRPr lang="nl-NL" dirty="0"/>
          </a:p>
          <a:p>
            <a:endParaRPr lang="nl-NL" dirty="0"/>
          </a:p>
        </p:txBody>
      </p:sp>
    </p:spTree>
    <p:extLst>
      <p:ext uri="{BB962C8B-B14F-4D97-AF65-F5344CB8AC3E}">
        <p14:creationId xmlns:p14="http://schemas.microsoft.com/office/powerpoint/2010/main" val="2176050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51573-7B05-76D3-9E39-54EFEB82BB0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6DA52C-EC18-802E-783E-F4914BFD767D}"/>
              </a:ext>
            </a:extLst>
          </p:cNvPr>
          <p:cNvSpPr>
            <a:spLocks noGrp="1"/>
          </p:cNvSpPr>
          <p:nvPr>
            <p:ph type="title"/>
          </p:nvPr>
        </p:nvSpPr>
        <p:spPr/>
        <p:txBody>
          <a:bodyPr>
            <a:normAutofit/>
          </a:bodyPr>
          <a:lstStyle/>
          <a:p>
            <a:r>
              <a:rPr lang="nl-NL" sz="3200" dirty="0"/>
              <a:t>3c. Afwegingen </a:t>
            </a:r>
            <a:r>
              <a:rPr lang="nl-NL" sz="3200" dirty="0" err="1"/>
              <a:t>bopa</a:t>
            </a:r>
            <a:r>
              <a:rPr lang="nl-NL" sz="3200" dirty="0"/>
              <a:t> bij kleinschalige woningbouwprojecten</a:t>
            </a:r>
          </a:p>
        </p:txBody>
      </p:sp>
      <p:sp>
        <p:nvSpPr>
          <p:cNvPr id="3" name="Tijdelijke aanduiding voor tekst 2">
            <a:extLst>
              <a:ext uri="{FF2B5EF4-FFF2-40B4-BE49-F238E27FC236}">
                <a16:creationId xmlns:a16="http://schemas.microsoft.com/office/drawing/2014/main" id="{41FE8460-B51A-2D87-1724-67609EBADBEC}"/>
              </a:ext>
            </a:extLst>
          </p:cNvPr>
          <p:cNvSpPr>
            <a:spLocks noGrp="1"/>
          </p:cNvSpPr>
          <p:nvPr>
            <p:ph type="body" idx="1"/>
          </p:nvPr>
        </p:nvSpPr>
        <p:spPr>
          <a:xfrm>
            <a:off x="597072" y="2179638"/>
            <a:ext cx="10515600" cy="3754818"/>
          </a:xfrm>
        </p:spPr>
        <p:txBody>
          <a:bodyPr>
            <a:normAutofit/>
          </a:bodyPr>
          <a:lstStyle/>
          <a:p>
            <a:r>
              <a:rPr lang="nl-NL" dirty="0"/>
              <a:t>Wel: </a:t>
            </a:r>
          </a:p>
          <a:p>
            <a:pPr marL="342900" indent="-342900">
              <a:buFont typeface="Arial" panose="020B0604020202020204" pitchFamily="34" charset="0"/>
              <a:buChar char="•"/>
            </a:pPr>
            <a:r>
              <a:rPr lang="nl-NL" dirty="0"/>
              <a:t>Afwijken van regels</a:t>
            </a:r>
          </a:p>
          <a:p>
            <a:pPr marL="342900" indent="-342900">
              <a:buFont typeface="Arial" panose="020B0604020202020204" pitchFamily="34" charset="0"/>
              <a:buChar char="•"/>
            </a:pPr>
            <a:r>
              <a:rPr lang="nl-NL" dirty="0"/>
              <a:t>Kleine tot middelgrote projecten</a:t>
            </a:r>
          </a:p>
          <a:p>
            <a:pPr marL="342900" indent="-342900">
              <a:buFont typeface="Arial" panose="020B0604020202020204" pitchFamily="34" charset="0"/>
              <a:buChar char="•"/>
            </a:pPr>
            <a:r>
              <a:rPr lang="nl-NL" dirty="0"/>
              <a:t>Snelheid</a:t>
            </a:r>
          </a:p>
          <a:p>
            <a:r>
              <a:rPr lang="nl-NL" dirty="0"/>
              <a:t>Niet</a:t>
            </a:r>
          </a:p>
          <a:p>
            <a:pPr marL="342900" indent="-342900">
              <a:buFont typeface="Arial" panose="020B0604020202020204" pitchFamily="34" charset="0"/>
              <a:buChar char="•"/>
            </a:pPr>
            <a:r>
              <a:rPr lang="nl-NL" dirty="0"/>
              <a:t>Passend binnen het omgevingsplan</a:t>
            </a:r>
          </a:p>
          <a:p>
            <a:pPr marL="342900" indent="-342900">
              <a:buFont typeface="Arial" panose="020B0604020202020204" pitchFamily="34" charset="0"/>
              <a:buChar char="•"/>
            </a:pPr>
            <a:r>
              <a:rPr lang="nl-NL" dirty="0"/>
              <a:t>Vergunningsvrij</a:t>
            </a:r>
          </a:p>
          <a:p>
            <a:pPr marL="342900" indent="-342900">
              <a:buFont typeface="Arial" panose="020B0604020202020204" pitchFamily="34" charset="0"/>
              <a:buChar char="•"/>
            </a:pPr>
            <a:r>
              <a:rPr lang="nl-NL" dirty="0"/>
              <a:t>Grootschalige gebiedsontwikkeling</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348988307"/>
      </p:ext>
    </p:extLst>
  </p:cSld>
  <p:clrMapOvr>
    <a:masterClrMapping/>
  </p:clrMapOvr>
</p:sld>
</file>

<file path=ppt/theme/theme1.xml><?xml version="1.0" encoding="utf-8"?>
<a:theme xmlns:a="http://schemas.openxmlformats.org/drawingml/2006/main" name="Office Theme">
  <a:themeElements>
    <a:clrScheme name="IPLO">
      <a:dk1>
        <a:srgbClr val="000000"/>
      </a:dk1>
      <a:lt1>
        <a:srgbClr val="FFFFFF"/>
      </a:lt1>
      <a:dk2>
        <a:srgbClr val="0E2841"/>
      </a:dk2>
      <a:lt2>
        <a:srgbClr val="E8E8E8"/>
      </a:lt2>
      <a:accent1>
        <a:srgbClr val="2B5782"/>
      </a:accent1>
      <a:accent2>
        <a:srgbClr val="265938"/>
      </a:accent2>
      <a:accent3>
        <a:srgbClr val="E07000"/>
      </a:accent3>
      <a:accent4>
        <a:srgbClr val="6BA6D9"/>
      </a:accent4>
      <a:accent5>
        <a:srgbClr val="4EA72E"/>
      </a:accent5>
      <a:accent6>
        <a:srgbClr val="E1EDDB"/>
      </a:accent6>
      <a:hlink>
        <a:srgbClr val="467886"/>
      </a:hlink>
      <a:folHlink>
        <a:srgbClr val="96607D"/>
      </a:folHlink>
    </a:clrScheme>
    <a:fontScheme name="IPLO template">
      <a:majorFont>
        <a:latin typeface="Asap"/>
        <a:ea typeface=""/>
        <a:cs typeface=""/>
      </a:majorFont>
      <a:minorFont>
        <a:latin typeface="Asa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276b06-72c2-4081-996b-9af57fe26b63}" enabled="1" method="Standard" siteId="{ac843cea-7a2b-4dc6-9f37-919c3e210fed}" contentBits="0" removed="0"/>
</clbl:labelList>
</file>

<file path=docProps/app.xml><?xml version="1.0" encoding="utf-8"?>
<Properties xmlns="http://schemas.openxmlformats.org/officeDocument/2006/extended-properties" xmlns:vt="http://schemas.openxmlformats.org/officeDocument/2006/docPropsVTypes">
  <TotalTime>4490</TotalTime>
  <Words>2443</Words>
  <Application>Microsoft Office PowerPoint</Application>
  <PresentationFormat>Breedbeeld</PresentationFormat>
  <Paragraphs>197</Paragraphs>
  <Slides>20</Slides>
  <Notes>19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Aptos</vt:lpstr>
      <vt:lpstr>Arial</vt:lpstr>
      <vt:lpstr>Asap</vt:lpstr>
      <vt:lpstr>Asap Medium</vt:lpstr>
      <vt:lpstr>Asap SemiBold</vt:lpstr>
      <vt:lpstr>Office Theme</vt:lpstr>
      <vt:lpstr>SCHAKELDAGEN</vt:lpstr>
      <vt:lpstr>PowerPoint-presentatie</vt:lpstr>
      <vt:lpstr>Participatie met bopa</vt:lpstr>
      <vt:lpstr>Opbouw</vt:lpstr>
      <vt:lpstr>2. Inleiding</vt:lpstr>
      <vt:lpstr>3. Regelgeving &amp; praktijk</vt:lpstr>
      <vt:lpstr>3a. Wat verstaan we onder participatie bij de Bopa?</vt:lpstr>
      <vt:lpstr>3b. Verplichte participatie</vt:lpstr>
      <vt:lpstr>3c. Afwegingen bopa bij kleinschalige woningbouwprojecten</vt:lpstr>
      <vt:lpstr>3c. Afwegingen bopa bij kleinschalige woningbouwprojecten</vt:lpstr>
      <vt:lpstr>4. Ophalen ervaringen</vt:lpstr>
      <vt:lpstr>Stelling 1</vt:lpstr>
      <vt:lpstr>Stelling 2</vt:lpstr>
      <vt:lpstr>Stelling 3</vt:lpstr>
      <vt:lpstr>Stelling 4</vt:lpstr>
      <vt:lpstr>5. Do’s en don’ts, tips en tricks</vt:lpstr>
      <vt:lpstr>5. Do’s en don’ts, tips en tricks</vt:lpstr>
      <vt:lpstr>5. Do’s en don’ts, tips en tricks</vt:lpstr>
      <vt:lpstr>6. Afronding</vt:lpstr>
      <vt:lpstr>IPLO.nl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Silver Wozniak</dc:creator>
  <cp:lastModifiedBy>Sanderse, Lisette (RWS WVL)</cp:lastModifiedBy>
  <cp:revision>29</cp:revision>
  <dcterms:created xsi:type="dcterms:W3CDTF">2026-04-03T10:56:03Z</dcterms:created>
  <dcterms:modified xsi:type="dcterms:W3CDTF">2026-06-25T10:59:44Z</dcterms:modified>
</cp:coreProperties>
</file>