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3" r:id="rId5"/>
    <p:sldId id="257" r:id="rId6"/>
    <p:sldId id="324" r:id="rId7"/>
    <p:sldId id="259" r:id="rId8"/>
    <p:sldId id="325" r:id="rId9"/>
    <p:sldId id="260" r:id="rId10"/>
    <p:sldId id="261" r:id="rId11"/>
    <p:sldId id="264" r:id="rId12"/>
    <p:sldId id="265" r:id="rId13"/>
    <p:sldId id="266" r:id="rId14"/>
    <p:sldId id="326" r:id="rId15"/>
    <p:sldId id="269" r:id="rId16"/>
    <p:sldId id="323" r:id="rId17"/>
    <p:sldId id="268" r:id="rId18"/>
    <p:sldId id="314" r:id="rId19"/>
    <p:sldId id="328" r:id="rId20"/>
    <p:sldId id="316" r:id="rId21"/>
    <p:sldId id="317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12" y="36"/>
      </p:cViewPr>
      <p:guideLst>
        <p:guide orient="horz" pos="48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0695-2972-CF4A-AD8E-B3BED2FEDBA1}" type="datetimeFigureOut">
              <a:rPr lang="nl-NL" smtClean="0"/>
              <a:t>25-6-2026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3FA3-F7C9-0B4A-B901-3FF01BA064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7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latin typeface="Aptos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433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CD05F-F407-CADB-3A46-08BBD110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4B2C3A4-E5FD-66B3-436D-517A5108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846D991-6F5E-165A-CA34-0882EADA4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i="1" dirty="0">
              <a:latin typeface="Aptos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918E5E-3611-1D5C-3755-BAA8A4C4B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42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92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A32CF-F29B-C1BF-D6C9-D3BFBD977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FF9B44-8702-C80C-B8C0-9D7469FF1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AD17D27-F9E3-CC03-44BA-FB5D1A399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098758-1C44-31B0-552D-8DB5BDEA8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87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68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quickfix</a:t>
            </a:r>
            <a:r>
              <a:rPr lang="en-US"/>
              <a:t> </a:t>
            </a:r>
            <a:r>
              <a:rPr lang="en-US" err="1"/>
              <a:t>laat</a:t>
            </a:r>
            <a:r>
              <a:rPr lang="en-US"/>
              <a:t> </a:t>
            </a:r>
            <a:r>
              <a:rPr lang="en-US" err="1"/>
              <a:t>zien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het </a:t>
            </a:r>
            <a:r>
              <a:rPr lang="en-US" err="1"/>
              <a:t>probleem</a:t>
            </a:r>
            <a:r>
              <a:rPr lang="en-US"/>
              <a:t> </a:t>
            </a:r>
            <a:r>
              <a:rPr lang="en-US" err="1"/>
              <a:t>soms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zit in de </a:t>
            </a:r>
            <a:r>
              <a:rPr lang="en-US" err="1"/>
              <a:t>beoordeling</a:t>
            </a:r>
            <a:r>
              <a:rPr lang="en-US"/>
              <a:t>, maar al </a:t>
            </a:r>
            <a:r>
              <a:rPr lang="en-US" err="1"/>
              <a:t>eerder</a:t>
            </a:r>
            <a:r>
              <a:rPr lang="en-US"/>
              <a:t>: in de </a:t>
            </a:r>
            <a:r>
              <a:rPr lang="en-US" err="1"/>
              <a:t>manier</a:t>
            </a:r>
            <a:r>
              <a:rPr lang="en-US"/>
              <a:t> </a:t>
            </a:r>
            <a:r>
              <a:rPr lang="en-US" err="1"/>
              <a:t>waarop</a:t>
            </a:r>
            <a:r>
              <a:rPr lang="en-US"/>
              <a:t> de </a:t>
            </a:r>
            <a:r>
              <a:rPr lang="en-US" err="1"/>
              <a:t>vergunningplicht</a:t>
            </a:r>
            <a:r>
              <a:rPr lang="en-US"/>
              <a:t> is </a:t>
            </a:r>
            <a:r>
              <a:rPr lang="en-US" err="1"/>
              <a:t>ingericht</a:t>
            </a:r>
            <a:r>
              <a:rPr lang="en-US"/>
              <a:t>.</a:t>
            </a:r>
            <a:endParaRPr lang="nl-NL"/>
          </a:p>
          <a:p>
            <a:pPr>
              <a:buFont typeface="Arial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 </a:t>
            </a:r>
            <a:r>
              <a:rPr lang="en-US" dirty="0" err="1"/>
              <a:t>quickfix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over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ene</a:t>
            </a:r>
            <a:r>
              <a:rPr lang="en-US" dirty="0"/>
              <a:t> casus;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 dirty="0"/>
              <a:t>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waarschuwing</a:t>
            </a:r>
            <a:r>
              <a:rPr lang="en-US" b="1" dirty="0"/>
              <a:t>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nieuwe</a:t>
            </a:r>
            <a:r>
              <a:rPr lang="en-US" b="1" dirty="0"/>
              <a:t> </a:t>
            </a:r>
            <a:r>
              <a:rPr lang="en-US" b="1" dirty="0" err="1"/>
              <a:t>planregels</a:t>
            </a:r>
            <a:r>
              <a:rPr lang="en-US" dirty="0"/>
              <a:t>;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onnodig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,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vergunningplichten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in de </a:t>
            </a:r>
            <a:r>
              <a:rPr lang="en-US" dirty="0" err="1"/>
              <a:t>uitvoering</a:t>
            </a:r>
            <a:r>
              <a:rPr lang="en-US" dirty="0"/>
              <a:t> </a:t>
            </a:r>
            <a:r>
              <a:rPr lang="en-US" dirty="0" err="1"/>
              <a:t>onwerkbaar</a:t>
            </a:r>
            <a:r>
              <a:rPr lang="en-US" dirty="0"/>
              <a:t> is.</a:t>
            </a:r>
            <a:endParaRPr lang="nl-NL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945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3779-51EB-4D60-39D6-E476EF21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BCEC0FF-A04C-A777-888E-9D156F756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442C24-22DE-A37C-208D-9CDB1AFF8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u="sng" dirty="0"/>
              <a:t>VRAAG</a:t>
            </a:r>
            <a:endParaRPr lang="nl-NL" b="1" u="sng" dirty="0"/>
          </a:p>
          <a:p>
            <a:r>
              <a:rPr lang="en-US" b="1" dirty="0" err="1"/>
              <a:t>Waar</a:t>
            </a:r>
            <a:r>
              <a:rPr lang="en-US" b="1" dirty="0"/>
              <a:t> in </a:t>
            </a:r>
            <a:r>
              <a:rPr lang="en-US" b="1" dirty="0" err="1"/>
              <a:t>jullie</a:t>
            </a:r>
            <a:r>
              <a:rPr lang="en-US" b="1" dirty="0"/>
              <a:t> eigen </a:t>
            </a:r>
            <a:r>
              <a:rPr lang="en-US" b="1" dirty="0" err="1"/>
              <a:t>planvorming</a:t>
            </a:r>
            <a:r>
              <a:rPr lang="en-US" b="1" dirty="0"/>
              <a:t> </a:t>
            </a:r>
            <a:r>
              <a:rPr lang="en-US" b="1" dirty="0" err="1"/>
              <a:t>wordt</a:t>
            </a:r>
            <a:r>
              <a:rPr lang="en-US" b="1" dirty="0"/>
              <a:t> VTH nu al </a:t>
            </a:r>
            <a:r>
              <a:rPr lang="en-US" b="1" dirty="0" err="1"/>
              <a:t>betrokken</a:t>
            </a:r>
            <a:r>
              <a:rPr lang="en-US" b="1" dirty="0"/>
              <a:t> —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waar</a:t>
            </a:r>
            <a:r>
              <a:rPr lang="en-US" b="1" dirty="0"/>
              <a:t> </a:t>
            </a:r>
            <a:r>
              <a:rPr lang="en-US" b="1" dirty="0" err="1"/>
              <a:t>nog</a:t>
            </a:r>
            <a:r>
              <a:rPr lang="en-US" b="1" dirty="0"/>
              <a:t> </a:t>
            </a:r>
            <a:r>
              <a:rPr lang="en-US" b="1" dirty="0" err="1"/>
              <a:t>niet</a:t>
            </a:r>
            <a:r>
              <a:rPr lang="en-US" b="1" dirty="0"/>
              <a:t>?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4EC6B0-237C-953F-7D7C-49A5BB223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985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3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9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C96F-3702-030D-4F00-88B24207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71A1C6-2722-45D8-5322-1B52EFAD9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BC7C309-F4D0-3C59-DD4E-09701C1A8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055404-B89B-60AE-6A83-FAAB00A6A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6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52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49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latin typeface="Calibri"/>
                <a:ea typeface="Calibri"/>
                <a:cs typeface="Calibri"/>
              </a:rPr>
              <a:t>VRAAG</a:t>
            </a:r>
          </a:p>
          <a:p>
            <a:r>
              <a:rPr lang="en-US" sz="1600" b="1" dirty="0"/>
              <a:t>Wie </a:t>
            </a:r>
            <a:r>
              <a:rPr lang="en-US" sz="1600" b="1" dirty="0" err="1"/>
              <a:t>herkent</a:t>
            </a:r>
            <a:r>
              <a:rPr lang="en-US" sz="1600" b="1" dirty="0"/>
              <a:t> </a:t>
            </a:r>
            <a:r>
              <a:rPr lang="en-US" sz="1600" b="1" dirty="0" err="1"/>
              <a:t>dat</a:t>
            </a:r>
            <a:r>
              <a:rPr lang="en-US" sz="1600" b="1" dirty="0"/>
              <a:t> </a:t>
            </a:r>
            <a:r>
              <a:rPr lang="en-US" sz="1600" b="1" dirty="0" err="1"/>
              <a:t>één</a:t>
            </a:r>
            <a:r>
              <a:rPr lang="en-US" sz="1600" b="1" dirty="0"/>
              <a:t> project in de </a:t>
            </a:r>
            <a:r>
              <a:rPr lang="en-US" sz="1600" b="1" dirty="0" err="1"/>
              <a:t>praktijk</a:t>
            </a:r>
            <a:r>
              <a:rPr lang="en-US" sz="1600" b="1" dirty="0"/>
              <a:t> </a:t>
            </a:r>
            <a:r>
              <a:rPr lang="en-US" sz="1600" b="1" dirty="0" err="1"/>
              <a:t>meer</a:t>
            </a:r>
            <a:r>
              <a:rPr lang="en-US" sz="1600" b="1" dirty="0"/>
              <a:t> </a:t>
            </a:r>
            <a:r>
              <a:rPr lang="en-US" sz="1600" b="1" dirty="0" err="1"/>
              <a:t>vergunningplichten</a:t>
            </a:r>
            <a:r>
              <a:rPr lang="en-US" sz="1600" b="1" dirty="0"/>
              <a:t> </a:t>
            </a:r>
            <a:r>
              <a:rPr lang="en-US" sz="1600" b="1" dirty="0" err="1"/>
              <a:t>blijkt</a:t>
            </a:r>
            <a:r>
              <a:rPr lang="en-US" sz="1600" b="1" dirty="0"/>
              <a:t> </a:t>
            </a:r>
            <a:r>
              <a:rPr lang="en-US" sz="1600" b="1" dirty="0" err="1"/>
              <a:t>te</a:t>
            </a:r>
            <a:r>
              <a:rPr lang="en-US" sz="1600" b="1" dirty="0"/>
              <a:t> </a:t>
            </a:r>
            <a:r>
              <a:rPr lang="en-US" sz="1600" b="1" dirty="0" err="1"/>
              <a:t>hebben</a:t>
            </a:r>
            <a:r>
              <a:rPr lang="en-US" sz="1600" b="1" dirty="0"/>
              <a:t> dan de </a:t>
            </a:r>
            <a:r>
              <a:rPr lang="en-US" sz="1600" b="1" dirty="0" err="1"/>
              <a:t>aanvrager</a:t>
            </a:r>
            <a:r>
              <a:rPr lang="en-US" sz="1600" b="1" dirty="0"/>
              <a:t> </a:t>
            </a:r>
            <a:r>
              <a:rPr lang="en-US" sz="1600" b="1" dirty="0" err="1"/>
              <a:t>dacht</a:t>
            </a:r>
            <a:r>
              <a:rPr lang="en-US" sz="1600" b="1" dirty="0"/>
              <a:t>?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68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18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54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r>
              <a:rPr lang="en-US" dirty="0">
                <a:latin typeface="Aptos"/>
                <a:ea typeface="Calibri"/>
                <a:cs typeface="Calibri"/>
              </a:rPr>
              <a:t>Dit </a:t>
            </a:r>
            <a:r>
              <a:rPr lang="en-US" dirty="0" err="1">
                <a:latin typeface="Aptos"/>
                <a:ea typeface="Calibri"/>
                <a:cs typeface="Calibri"/>
              </a:rPr>
              <a:t>gaat</a:t>
            </a:r>
            <a:r>
              <a:rPr lang="en-US" dirty="0">
                <a:latin typeface="Aptos"/>
                <a:ea typeface="Calibri"/>
                <a:cs typeface="Calibri"/>
              </a:rPr>
              <a:t> over de </a:t>
            </a:r>
            <a:r>
              <a:rPr lang="en-US" dirty="0" err="1">
                <a:latin typeface="Aptos"/>
                <a:ea typeface="Calibri"/>
                <a:cs typeface="Calibri"/>
              </a:rPr>
              <a:t>omgevingsplan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activiteit</a:t>
            </a:r>
            <a:r>
              <a:rPr lang="en-US" dirty="0">
                <a:latin typeface="Aptos"/>
                <a:ea typeface="Calibri"/>
                <a:cs typeface="Calibri"/>
              </a:rPr>
              <a:t>. De </a:t>
            </a:r>
            <a:r>
              <a:rPr lang="en-US" dirty="0" err="1">
                <a:latin typeface="Aptos"/>
                <a:ea typeface="Calibri"/>
                <a:cs typeface="Calibri"/>
              </a:rPr>
              <a:t>technicshe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bouwactiviteit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blijft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voor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deze</a:t>
            </a:r>
            <a:r>
              <a:rPr lang="en-US" dirty="0">
                <a:latin typeface="Aptos"/>
                <a:ea typeface="Calibri"/>
                <a:cs typeface="Calibri"/>
              </a:rPr>
              <a:t> casus </a:t>
            </a:r>
            <a:r>
              <a:rPr lang="en-US" dirty="0" err="1">
                <a:latin typeface="Aptos"/>
                <a:ea typeface="Calibri"/>
                <a:cs typeface="Calibri"/>
              </a:rPr>
              <a:t>buiten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toepassing</a:t>
            </a:r>
            <a:r>
              <a:rPr lang="en-US" dirty="0">
                <a:latin typeface="Aptos"/>
                <a:ea typeface="Calibri"/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endParaRPr lang="en-US" dirty="0">
              <a:latin typeface="Aptos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i="1" dirty="0" err="1">
                <a:latin typeface="Aptos"/>
                <a:ea typeface="Calibri"/>
                <a:cs typeface="Calibri"/>
              </a:rPr>
              <a:t>Juridisch</a:t>
            </a:r>
            <a:r>
              <a:rPr lang="en-US" i="1" dirty="0">
                <a:latin typeface="Aptos"/>
                <a:ea typeface="Calibri"/>
                <a:cs typeface="Calibri"/>
              </a:rPr>
              <a:t>;</a:t>
            </a:r>
            <a:br>
              <a:rPr lang="en-US" i="1" dirty="0">
                <a:latin typeface="Aptos"/>
                <a:ea typeface="Calibri"/>
                <a:cs typeface="Calibri"/>
              </a:rPr>
            </a:br>
            <a:r>
              <a:rPr lang="nl-NL" dirty="0"/>
              <a:t>Artikel 22.26 van het omgevingsplan (onderdeel bruidsschat) moet worden opgevat als de voortzetting van het ruimtelijk deel van de oude Wabo-omgevingsvergunning voor de activiteit bouwen. Dat betekent dat bouwgerelateerde 'voormalige binnenplanse afwijkingen' daar niet onder vallen. Daarvoor bevat de bruidsschat de vergunningplicht voor de </a:t>
            </a:r>
            <a:r>
              <a:rPr lang="nl-NL" i="1" dirty="0"/>
              <a:t>omgevingsplan</a:t>
            </a:r>
            <a:r>
              <a:rPr lang="en-US" dirty="0"/>
              <a:t>­</a:t>
            </a:r>
            <a:r>
              <a:rPr lang="nl-NL" i="1" dirty="0"/>
              <a:t>activiteit afwijking van regels van het tijdelijke deel van het omgevingsplan</a:t>
            </a:r>
            <a:r>
              <a:rPr lang="nl-NL" dirty="0"/>
              <a:t> van artikel 22.280 omgevingsplan. </a:t>
            </a:r>
            <a:br>
              <a:rPr lang="nl-NL" dirty="0">
                <a:cs typeface="+mn-lt"/>
              </a:rPr>
            </a:br>
            <a:r>
              <a:rPr lang="nl-NL" dirty="0"/>
              <a:t>De verhouding tussen deze twee bruidsschat-vergunningplichten blijkt uit de artikelsgewijze toelichting op de bruidsschat.</a:t>
            </a:r>
            <a:br>
              <a:rPr lang="nl-NL" dirty="0">
                <a:cs typeface="+mn-lt"/>
              </a:rPr>
            </a:br>
            <a:br>
              <a:rPr lang="nl-NL" dirty="0">
                <a:cs typeface="+mn-lt"/>
              </a:rPr>
            </a:br>
            <a:r>
              <a:rPr lang="nl-NL" dirty="0"/>
              <a:t>Artikel 22.26 Binnenplanse vergunning omgevingsplanactiviteit bouwwerken </a:t>
            </a:r>
            <a:endParaRPr lang="en-US" dirty="0">
              <a:solidFill>
                <a:srgbClr val="444444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dirty="0">
                <a:solidFill>
                  <a:srgbClr val="2B5782"/>
                </a:solidFill>
              </a:rPr>
              <a:t>Het is verboden zonder omgevingsvergunning een bouwactiviteit te verrichten en het te bouwen bouwwerk in stand te houden en te gebruiken. </a:t>
            </a:r>
            <a:br>
              <a:rPr lang="nl-NL" dirty="0">
                <a:solidFill>
                  <a:srgbClr val="2B5782"/>
                </a:solidFill>
              </a:rPr>
            </a:br>
            <a:br>
              <a:rPr lang="nl-NL" dirty="0">
                <a:solidFill>
                  <a:srgbClr val="2B5782"/>
                </a:solidFill>
              </a:rPr>
            </a:br>
            <a:r>
              <a:rPr lang="nl-NL" dirty="0">
                <a:solidFill>
                  <a:srgbClr val="2B5782"/>
                </a:solidFill>
              </a:rPr>
              <a:t>Artikel </a:t>
            </a:r>
            <a:r>
              <a:rPr lang="nl-NL" b="0" dirty="0">
                <a:solidFill>
                  <a:srgbClr val="2B5782"/>
                </a:solidFill>
              </a:rPr>
              <a:t>22.280 Omgevingsplanactiviteit: omgevingsvergunning afwijking van regels van het tijdelijke deel van dit omgevingsplan, bedoeld in artikel 22.1, eerste lid, onder a, van de Omgevingswet </a:t>
            </a:r>
            <a:br>
              <a:rPr lang="nl-NL" b="0" dirty="0">
                <a:solidFill>
                  <a:srgbClr val="2B5782"/>
                </a:solidFill>
              </a:rPr>
            </a:br>
            <a:r>
              <a:rPr lang="nl-NL" b="0" dirty="0">
                <a:solidFill>
                  <a:srgbClr val="2B5782"/>
                </a:solidFill>
              </a:rPr>
              <a:t>Voor zover voor een activiteit in het tijdelijke deel van dit omgevingsplan, bedoeld in artikel 22.1, onder a, van de Omgevingswet, is bepaald dat bij omgevingsvergunning </a:t>
            </a:r>
            <a:r>
              <a:rPr lang="nl-NL" dirty="0">
                <a:solidFill>
                  <a:srgbClr val="2B5782"/>
                </a:solidFill>
              </a:rPr>
              <a:t>kan worden afgeweken van daarbij aangegeven regels, geldt deze bepaling als verbod om de activiteit zonder omgevingsvergunning te verrichten.</a:t>
            </a:r>
            <a:endParaRPr lang="nl-NL" dirty="0">
              <a:solidFill>
                <a:srgbClr val="444444"/>
              </a:solidFill>
            </a:endParaRPr>
          </a:p>
          <a:p>
            <a:endParaRPr lang="en-US" i="1" dirty="0">
              <a:latin typeface="Aptos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3FA3-F7C9-0B4A-B901-3FF01BA064D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9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850" y="2564326"/>
            <a:ext cx="9144000" cy="1234351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897462"/>
            <a:ext cx="9144000" cy="467024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Ondertitel</a:t>
            </a:r>
            <a:r>
              <a:rPr lang="en-US"/>
              <a:t>]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2D4A2DA-A610-D051-B087-F4DB68F1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975" y="5372403"/>
            <a:ext cx="3067050" cy="299619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[maand 2026]</a:t>
            </a:r>
          </a:p>
        </p:txBody>
      </p:sp>
      <p:sp>
        <p:nvSpPr>
          <p:cNvPr id="6" name="Tijdelijke aanduiding voor onlineafbeelding 4">
            <a:extLst>
              <a:ext uri="{FF2B5EF4-FFF2-40B4-BE49-F238E27FC236}">
                <a16:creationId xmlns:a16="http://schemas.microsoft.com/office/drawing/2014/main" id="{3AAB212D-1692-0311-A2E2-B3A89B0DE92E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2311400" y="203199"/>
            <a:ext cx="1868945" cy="54616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7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C346F-3BB0-AAA2-A4A0-D8262F5DA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75F1C-CB90-0211-09CA-206E7C3E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198FA8-ACD8-40E3-0700-3C545F02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CB45E7-49F7-BC8C-7A8C-0C5CDADE0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AD09CC-79C5-3843-6918-FFF3CA653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7FF72-FDE6-4DF6-A11B-79134636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3" y="990600"/>
            <a:ext cx="4010668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13223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16C59AB-6BB7-152B-61D0-F43C59F1A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C95D1-351E-1F0F-DB6E-3B7F9D6248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6894" y="3094266"/>
            <a:ext cx="9819856" cy="1325585"/>
          </a:xfrm>
        </p:spPr>
        <p:txBody>
          <a:bodyPr anchor="b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0D44-C878-CC7C-91DD-CFE0BDEBBE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6894" y="4581100"/>
            <a:ext cx="9819858" cy="501543"/>
          </a:xfrm>
        </p:spPr>
        <p:txBody>
          <a:bodyPr/>
          <a:lstStyle>
            <a:lvl1pPr marL="0" indent="0" algn="l">
              <a:buNone/>
              <a:defRPr sz="3200" b="0" i="1">
                <a:solidFill>
                  <a:schemeClr val="bg1"/>
                </a:solidFill>
                <a:latin typeface="Asap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[link]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17DB8-0DBA-B49A-29FC-6B99580E5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65" y="1489287"/>
            <a:ext cx="4230348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4572F08-8AC9-B1CC-B730-366151BCE6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3336" y="4807658"/>
            <a:ext cx="3163250" cy="170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600" b="0" i="0">
                <a:latin typeface="Asap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14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- Meer we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2D84BE0D-FA50-EF0C-F14C-54696FE7C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8889DB-C6B9-E052-06A2-C3970409C3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3648000"/>
            <a:ext cx="4080000" cy="20160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C72A37-EDF4-79BD-2C4A-655F12EEE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000" y="1152000"/>
            <a:ext cx="4368000" cy="672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Meer weten?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610AA6-D533-C808-0CA9-125738DF9F5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672000" y="2016000"/>
            <a:ext cx="4368000" cy="36480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133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noProof="1"/>
              <a:t>vng.nl</a:t>
            </a:r>
          </a:p>
          <a:p>
            <a:pPr lvl="0"/>
            <a:endParaRPr lang="nl-NL" noProof="1"/>
          </a:p>
        </p:txBody>
      </p:sp>
      <p:pic>
        <p:nvPicPr>
          <p:cNvPr id="2" name="Afbeelding 1" descr="VNG">
            <a:extLst>
              <a:ext uri="{FF2B5EF4-FFF2-40B4-BE49-F238E27FC236}">
                <a16:creationId xmlns:a16="http://schemas.microsoft.com/office/drawing/2014/main" id="{F39942EC-F342-A903-0293-C8EFB4D51C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000" y="576038"/>
            <a:ext cx="1248000" cy="7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C0706D9B-F80F-C1D2-65A9-3CCDEC8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DFB77F-1202-9630-8344-ADE821316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8D5271-7FE0-B608-457A-772BF96F83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2529" y="1252538"/>
            <a:ext cx="4292600" cy="4525962"/>
          </a:xfrm>
        </p:spPr>
        <p:txBody>
          <a:bodyPr/>
          <a:lstStyle>
            <a:lvl1pPr>
              <a:buClr>
                <a:schemeClr val="bg1"/>
              </a:buClr>
              <a:buFont typeface="+mj-lt"/>
              <a:buAutoNum type="arabicPeriod"/>
              <a:defRPr sz="2400" b="1" i="0" spc="0">
                <a:solidFill>
                  <a:schemeClr val="bg1"/>
                </a:solidFill>
                <a:latin typeface="Asap" pitchFamily="2" charset="77"/>
              </a:defRPr>
            </a:lvl1pPr>
            <a:lvl2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2pPr>
            <a:lvl3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3pPr>
            <a:lvl4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4pPr>
            <a:lvl5pPr>
              <a:buFont typeface="+mj-lt"/>
              <a:buAutoNum type="arabicPeriod"/>
              <a:defRPr sz="2400" b="1" i="0">
                <a:solidFill>
                  <a:schemeClr val="bg1"/>
                </a:solidFill>
                <a:latin typeface="Asap" pitchFamily="2" charset="77"/>
              </a:defRPr>
            </a:lvl5pPr>
          </a:lstStyle>
          <a:p>
            <a:pPr lvl="0"/>
            <a:r>
              <a:rPr lang="nl-NL"/>
              <a:t> Klikken om de tekststijl van het model te bewerken</a:t>
            </a:r>
          </a:p>
          <a:p>
            <a:pPr lvl="1"/>
            <a:r>
              <a:rPr lang="nl-NL"/>
              <a:t> Tweede niveau</a:t>
            </a:r>
          </a:p>
          <a:p>
            <a:pPr lvl="2"/>
            <a:r>
              <a:rPr lang="nl-NL"/>
              <a:t> Derde niveau</a:t>
            </a:r>
          </a:p>
          <a:p>
            <a:pPr lvl="3"/>
            <a:r>
              <a:rPr lang="nl-NL"/>
              <a:t> Vierde niveau</a:t>
            </a:r>
          </a:p>
          <a:p>
            <a:pPr lvl="4"/>
            <a:r>
              <a:rPr lang="nl-NL"/>
              <a:t> 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588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7BD-CE7F-29F7-164F-970D46711D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7072" y="1981200"/>
            <a:ext cx="5181600" cy="38806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0F9E84-5E4A-D85F-4FB6-35F0005C1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EE51E-27AA-2692-4FC3-42DB2925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C4D60-EAF6-A5F5-D709-0059154FD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20B296-F392-976E-F436-0EAFC1B4F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334896" cy="6369049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B42DE1-FE90-A4CB-CE7D-6B3BBEBE4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181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85777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10515600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105156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DD2-DB6F-D4DE-6A63-1CDABB534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C7AC-CB93-B3A1-D218-06F3E4761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7072" y="2179638"/>
            <a:ext cx="5019957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784EAF-12AB-5D8A-94B3-29C780686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F9A83-0B24-3B45-F88B-FEBADDC3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28985F4-647F-3533-6C88-CABC83BCC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1D180-455F-EB68-1CD2-9BE8B04AF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503" y="1739133"/>
            <a:ext cx="5157787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3503-E744-372B-B29F-6C9BF23A64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503" y="2563045"/>
            <a:ext cx="5157787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CC03-486C-64E7-36DB-B305F0C4E0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07915" y="1739133"/>
            <a:ext cx="5183188" cy="72308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4DD53-0A58-D6AB-9629-054F763165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07915" y="2563045"/>
            <a:ext cx="5183188" cy="3233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D8EACD-9CF4-4FBB-D358-383E0005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85EE13-F294-9767-FAF0-6B7D5767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2A8868-D29F-687C-A765-69F046EE0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B3FFA-A06E-F9CA-AFA6-49E709E55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5351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155E0-7EA2-4DA6-DA89-A4A41D4CB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C2AF5-C5BF-84B1-40AE-BDE1581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95C5C-776A-BD13-50BB-1A56E6829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2CD-90FC-DE6F-BDFA-474B2E2B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20646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A1AFCC-78C4-B563-8E93-203E6955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E8037-6743-56FA-3F44-6BCE5E5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8CDFFC-8187-71C6-E3F9-2B242F105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656E-D7F7-863C-18DF-16C94E5ED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971" y="1073983"/>
            <a:ext cx="6172200" cy="479500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45705-FB3B-80E4-0EF6-0C8BA73357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550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8D610C-5CF7-54DF-A40A-A6D09BABB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1"/>
            <a:ext cx="12192001" cy="48894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F5E4-54DE-FA4D-1422-8FE238D8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152" y="6430962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BF9014-8E42-FF11-2AAD-04D309F7E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230505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20B94-A404-9F95-91B4-B2B7569D4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72" y="990600"/>
            <a:ext cx="5019957" cy="89753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[Title]</a:t>
            </a:r>
          </a:p>
        </p:txBody>
      </p:sp>
    </p:spTree>
    <p:extLst>
      <p:ext uri="{BB962C8B-B14F-4D97-AF65-F5344CB8AC3E}">
        <p14:creationId xmlns:p14="http://schemas.microsoft.com/office/powerpoint/2010/main" val="33225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500B9-04F2-7ACD-4D31-D5675420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3C87-6BCB-B3C4-40DE-646B93E1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1676-A4A8-C8F5-12AE-0F117DAE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1A178-D554-47F5-8986-0BDE769B5018}" type="datetimeFigureOut">
              <a:rPr lang="en-US" smtClean="0"/>
              <a:pPr/>
              <a:t>6/25/2026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21E1-8867-D21F-7386-6196F844A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209F-AD1F-4EF1-7B67-1C4925F46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D26E6-79A7-408D-9DFA-24F760C008DB}" type="slidenum">
              <a:rPr lang="en-US" smtClean="0"/>
              <a:pPr/>
              <a:t>‹nr.›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11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D3BF0-ACA4-1927-A6AB-4E952B865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850" y="1207013"/>
            <a:ext cx="9144000" cy="1234351"/>
          </a:xfrm>
        </p:spPr>
        <p:txBody>
          <a:bodyPr>
            <a:normAutofit fontScale="90000"/>
          </a:bodyPr>
          <a:lstStyle/>
          <a:p>
            <a:r>
              <a:rPr lang="nl-NL">
                <a:latin typeface="Asap SemiBold"/>
                <a:ea typeface="+mj-lt"/>
                <a:cs typeface="+mj-lt"/>
              </a:rPr>
              <a:t>SCHAKELDAGEN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E292AD-FBC0-FB9A-6E6D-AB5DA7509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44900"/>
            <a:ext cx="9144000" cy="467024"/>
          </a:xfrm>
        </p:spPr>
        <p:txBody>
          <a:bodyPr>
            <a:normAutofit fontScale="92500" lnSpcReduction="10000"/>
          </a:bodyPr>
          <a:lstStyle/>
          <a:p>
            <a:r>
              <a:rPr lang="nl-NL"/>
              <a:t>IPLO komt naar je toe</a:t>
            </a:r>
          </a:p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816960-8513-3084-A280-BED849025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266" y="5184630"/>
            <a:ext cx="4620459" cy="1673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25 juni 2026</a:t>
            </a:r>
          </a:p>
          <a:p>
            <a:r>
              <a:rPr lang="nl-NL" sz="2400" dirty="0"/>
              <a:t>Susan Dankelman | VNG</a:t>
            </a:r>
          </a:p>
          <a:p>
            <a:r>
              <a:rPr lang="nl-NL" sz="2400" dirty="0"/>
              <a:t>Programma Omgevingswet </a:t>
            </a:r>
          </a:p>
        </p:txBody>
      </p:sp>
      <p:pic>
        <p:nvPicPr>
          <p:cNvPr id="6" name="Tijdelijke aanduiding voor onlineafbeelding 5" descr="Contact | VNG">
            <a:extLst>
              <a:ext uri="{FF2B5EF4-FFF2-40B4-BE49-F238E27FC236}">
                <a16:creationId xmlns:a16="http://schemas.microsoft.com/office/drawing/2014/main" id="{BFF823C4-BF73-B09C-499E-C602F2A7FE8D}"/>
              </a:ext>
            </a:extLst>
          </p:cNvPr>
          <p:cNvPicPr>
            <a:picLocks noGrp="1" noChangeAspect="1"/>
          </p:cNvPicPr>
          <p:nvPr>
            <p:ph type="clipArt" sz="quarter" idx="11"/>
          </p:nvPr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910122" y="-1"/>
            <a:ext cx="2281161" cy="122101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4C71BA2-26B8-A7A5-3F71-41A9870311E0}"/>
              </a:ext>
            </a:extLst>
          </p:cNvPr>
          <p:cNvSpPr txBox="1">
            <a:spLocks/>
          </p:cNvSpPr>
          <p:nvPr/>
        </p:nvSpPr>
        <p:spPr>
          <a:xfrm>
            <a:off x="549469" y="3431101"/>
            <a:ext cx="9144000" cy="1234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>
                <a:ea typeface="+mj-lt"/>
                <a:cs typeface="+mj-lt"/>
              </a:rPr>
              <a:t>Op weg naar een uitvoerbaar omgevingsplan en </a:t>
            </a:r>
            <a:endParaRPr lang="nl-NL"/>
          </a:p>
          <a:p>
            <a:r>
              <a:rPr lang="nl-NL" b="0">
                <a:ea typeface="+mj-lt"/>
                <a:cs typeface="+mj-lt"/>
              </a:rPr>
              <a:t>Omgevingsloket voor VTH'ers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8462B-6E03-A5DB-15EA-F4052B9B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Casus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AA522-B215-524B-DD9B-9C67A42D6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988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Eén bouwproject, twee vergunningplichten</a:t>
            </a:r>
          </a:p>
          <a:p>
            <a:r>
              <a:rPr lang="nl-NL"/>
              <a:t>Bouwen van een huis, hoger dan toegestaan (10% regeling).</a:t>
            </a:r>
            <a:endParaRPr lang="nl-NL" dirty="0"/>
          </a:p>
          <a:p>
            <a:endParaRPr lang="nl-NL" dirty="0">
              <a:latin typeface="Asap"/>
              <a:cs typeface="Segoe UI"/>
            </a:endParaRPr>
          </a:p>
          <a:p>
            <a:pPr marL="342900" indent="-342900">
              <a:lnSpc>
                <a:spcPct val="70000"/>
              </a:lnSpc>
              <a:buChar char="•"/>
            </a:pPr>
            <a:r>
              <a:rPr lang="nl-NL">
                <a:latin typeface="Asap"/>
                <a:cs typeface="Segoe UI"/>
              </a:rPr>
              <a:t>Voor de aanvrager voelt dit als één aanvraag</a:t>
            </a:r>
          </a:p>
          <a:p>
            <a:pPr marL="342900" indent="-342900">
              <a:lnSpc>
                <a:spcPct val="70000"/>
              </a:lnSpc>
              <a:buChar char="•"/>
            </a:pPr>
            <a:r>
              <a:rPr lang="nl-NL">
                <a:latin typeface="Asap"/>
                <a:cs typeface="Segoe UI"/>
              </a:rPr>
              <a:t>Juridisch gelden vaak twee vergunningplichten</a:t>
            </a:r>
            <a:endParaRPr lang="nl-NL">
              <a:cs typeface="Segoe UI"/>
            </a:endParaRPr>
          </a:p>
          <a:p>
            <a:endParaRPr lang="nl-NL" dirty="0">
              <a:solidFill>
                <a:srgbClr val="2B5782"/>
              </a:solidFill>
              <a:cs typeface="Segoe UI"/>
            </a:endParaRPr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C4BAA75E-ECE9-E74E-A280-B632DD32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B4F178D-E1FC-CA2E-412E-2CC7F8D09E65}"/>
              </a:ext>
            </a:extLst>
          </p:cNvPr>
          <p:cNvSpPr txBox="1"/>
          <p:nvPr/>
        </p:nvSpPr>
        <p:spPr>
          <a:xfrm>
            <a:off x="7224258" y="5774417"/>
            <a:ext cx="48745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>
                <a:solidFill>
                  <a:schemeClr val="accent1"/>
                </a:solidFill>
                <a:latin typeface="Asap"/>
                <a:cs typeface="Segoe UI"/>
              </a:rPr>
              <a:t>Dit betreft hoofdstuk 22 omgevingsplan.</a:t>
            </a:r>
          </a:p>
        </p:txBody>
      </p:sp>
    </p:spTree>
    <p:extLst>
      <p:ext uri="{BB962C8B-B14F-4D97-AF65-F5344CB8AC3E}">
        <p14:creationId xmlns:p14="http://schemas.microsoft.com/office/powerpoint/2010/main" val="328500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5393C-0E76-A1EF-A183-516B5FA1E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67F10-B588-548C-9A4C-90B7BE47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Casus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BE9856-DB2C-F350-AC69-6F1E8AE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988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Waarom ontstaan twee vergunningplichten?</a:t>
            </a:r>
          </a:p>
          <a:p>
            <a:pPr marL="342900" indent="-342900">
              <a:buChar char="•"/>
            </a:pPr>
            <a:endParaRPr lang="nl-NL" dirty="0">
              <a:latin typeface="Asap"/>
              <a:cs typeface="Segoe UI"/>
            </a:endParaRPr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De bouwactiviteit heeft een eigen vergunningplicht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Afwijken van bepaalde regels uit het tijdelijke deel heeft óók een eigen vergunningplicht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Die twee vallen niet vanzelf samen 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Daardoor kan één bouwplan twee aanvragen vragen</a:t>
            </a:r>
            <a:endParaRPr lang="nl-NL"/>
          </a:p>
          <a:p>
            <a:endParaRPr lang="nl-NL" dirty="0">
              <a:cs typeface="Segoe UI"/>
            </a:endParaRPr>
          </a:p>
          <a:p>
            <a:pPr marL="342900" indent="-342900">
              <a:lnSpc>
                <a:spcPct val="70000"/>
              </a:lnSpc>
              <a:buChar char="•"/>
            </a:pPr>
            <a:endParaRPr lang="nl-NL" dirty="0">
              <a:cs typeface="Segoe UI"/>
            </a:endParaRPr>
          </a:p>
          <a:p>
            <a:endParaRPr lang="nl-NL" dirty="0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9399652D-7F5F-B1C4-73A3-A61474B4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6FE1C-4D46-7C07-6E58-9610EBC1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Casus 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4F6306-2A2F-5F67-7A5D-A61120E6D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86" y="2194152"/>
            <a:ext cx="10515600" cy="29371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200" b="1"/>
              <a:t>Wie herkent dit uit de praktijk?</a:t>
            </a:r>
          </a:p>
          <a:p>
            <a:endParaRPr lang="nl-NL" sz="2200" dirty="0"/>
          </a:p>
          <a:p>
            <a:pPr marL="342900" indent="-342900">
              <a:lnSpc>
                <a:spcPct val="70000"/>
              </a:lnSpc>
              <a:buChar char="•"/>
            </a:pPr>
            <a:endParaRPr lang="nl-NL" sz="2200" dirty="0">
              <a:cs typeface="Segoe UI"/>
            </a:endParaRPr>
          </a:p>
          <a:p>
            <a:pPr marL="342900" indent="-342900">
              <a:buChar char="•"/>
            </a:pPr>
            <a:endParaRPr lang="nl-NL" sz="2200" dirty="0"/>
          </a:p>
          <a:p>
            <a:endParaRPr lang="nl-NL" sz="2200" dirty="0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4615A53D-6C89-4245-C917-74839AB9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  <p:pic>
        <p:nvPicPr>
          <p:cNvPr id="6" name="Afbeelding 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A2A451BD-6D07-BCC0-2FA0-B58C8D858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15" b="386"/>
          <a:stretch>
            <a:fillRect/>
          </a:stretch>
        </p:blipFill>
        <p:spPr>
          <a:xfrm>
            <a:off x="4468359" y="2000250"/>
            <a:ext cx="6767764" cy="37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C8C19-223B-4943-483E-B4955020A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7DCAA-41DB-A76C-639B-81DF75D3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Casus 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379206-5F85-D0EC-8998-A1FA81DF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9371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b="1"/>
              <a:t>Wat zou</a:t>
            </a:r>
            <a:r>
              <a:rPr lang="nl-NL" b="1">
                <a:latin typeface="Asap"/>
                <a:cs typeface="Segoe UI"/>
              </a:rPr>
              <a:t> jij doen als behandelaar</a:t>
            </a:r>
            <a:r>
              <a:rPr lang="nl-NL" b="1"/>
              <a:t>?</a:t>
            </a:r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Aanvrager vragen om tweede aanvraag?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Zelf aanmerken als BOPA/buitenplans vergunnen nodig?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Eerst intern</a:t>
            </a:r>
            <a:r>
              <a:rPr lang="nl-NL">
                <a:cs typeface="Segoe UI"/>
              </a:rPr>
              <a:t> juridisch afstemmen?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Anders?</a:t>
            </a:r>
            <a:endParaRPr lang="nl-NL"/>
          </a:p>
          <a:p>
            <a:pPr marL="342900" indent="-342900">
              <a:buChar char="•"/>
            </a:pPr>
            <a:endParaRPr lang="nl-NL" dirty="0"/>
          </a:p>
          <a:p>
            <a:pPr marL="342900" indent="-342900"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FC3656B2-4B77-C40C-CE3A-E6B10DE8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30150-87D4-FD12-BCB4-3A6410D6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Wabo vs. Omgevingswet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B57B43-70D1-BAC3-83B5-A4DE53ED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4862286" cy="2465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Onder de Wabo</a:t>
            </a:r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Eén bouwvergunning aanvragen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Bij beoordeling bleek of strijd met bestemmingsplan speelde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Juridische koppeling zat in de systematiek</a:t>
            </a:r>
            <a:endParaRPr lang="nl-NL"/>
          </a:p>
          <a:p>
            <a:endParaRPr lang="nl-NL" dirty="0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DECDDF65-C8CE-A33B-06B7-F411C0C3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7C9C4FAA-23A1-A79D-4C9C-BF8612843417}"/>
              </a:ext>
            </a:extLst>
          </p:cNvPr>
          <p:cNvSpPr txBox="1">
            <a:spLocks/>
          </p:cNvSpPr>
          <p:nvPr/>
        </p:nvSpPr>
        <p:spPr>
          <a:xfrm>
            <a:off x="6729358" y="2179638"/>
            <a:ext cx="4862286" cy="3060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Onder de Omgevingswet</a:t>
            </a:r>
          </a:p>
          <a:p>
            <a:pPr marL="342900" indent="-342900">
              <a:buChar char="•"/>
            </a:pPr>
            <a:r>
              <a:rPr lang="nl-NL" dirty="0"/>
              <a:t>Voormalige </a:t>
            </a:r>
            <a:r>
              <a:rPr lang="nl-NL" dirty="0" err="1"/>
              <a:t>binnenplanse</a:t>
            </a:r>
            <a:r>
              <a:rPr lang="nl-NL" dirty="0"/>
              <a:t> afwijking is aparte vergunningplicht</a:t>
            </a:r>
          </a:p>
          <a:p>
            <a:pPr marL="342900" indent="-342900">
              <a:buChar char="•"/>
            </a:pPr>
            <a:r>
              <a:rPr lang="nl-NL" dirty="0">
                <a:latin typeface="Asap"/>
                <a:cs typeface="Segoe UI"/>
              </a:rPr>
              <a:t>Daardoor kunnen meerdere vergunningplichten naast elkaar ontstaan</a:t>
            </a:r>
            <a:endParaRPr lang="nl-NL" dirty="0"/>
          </a:p>
          <a:p>
            <a:pPr marL="342900" indent="-342900">
              <a:buChar char="•"/>
            </a:pPr>
            <a:r>
              <a:rPr lang="nl-NL" dirty="0">
                <a:cs typeface="Segoe UI"/>
              </a:rPr>
              <a:t>Juridische koppeling ontbreekt</a:t>
            </a:r>
          </a:p>
          <a:p>
            <a:endParaRPr lang="nl-NL" dirty="0">
              <a:cs typeface="Segoe U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42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9A3D1-9BAC-174D-734D-1C069564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Wat laat de quickfix zien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0B593-43FC-9B5B-4985-238377375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328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nl-NL">
                <a:ea typeface="+mn-lt"/>
                <a:cs typeface="+mn-lt"/>
              </a:rPr>
              <a:t>Het probleem zit hier vooral in de vergunningplicht</a:t>
            </a:r>
            <a:endParaRPr lang="nl-NL" dirty="0">
              <a:latin typeface="Asap"/>
              <a:cs typeface="Segoe UI"/>
            </a:endParaRPr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Bouwgerelateerde voormalige binnenplanse afwijkingen worden bij de bouwvergunningplicht gebracht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Daardoor hoeft voor deze gevallen niet langer een aparte vergunningplicht naast de bouwroute te lopen</a:t>
            </a:r>
            <a:endParaRPr lang="nl-NL" dirty="0">
              <a:cs typeface="Segoe UI"/>
            </a:endParaRPr>
          </a:p>
          <a:p>
            <a:pPr marL="342900" indent="-342900">
              <a:buChar char="•"/>
            </a:pPr>
            <a:r>
              <a:rPr lang="nl-NL">
                <a:cs typeface="Segoe UI"/>
              </a:rPr>
              <a:t>De wijziging is juridisch-technisch en beleidsneutraal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16045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E16F-9634-305F-1034-D53E8339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798BB-E103-8B74-AA4E-A91563F5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betekent dit voor planmakers?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578C29-28E2-F4FB-74F0-CD023031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3289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b="1" dirty="0">
                <a:latin typeface="Arial"/>
                <a:cs typeface="Arial"/>
              </a:rPr>
              <a:t>Bij nieuwe planregels: 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l-NL" dirty="0">
                <a:latin typeface="Arial"/>
                <a:cs typeface="Arial"/>
              </a:rPr>
              <a:t>Vraag steeds: wil je meerdere losse vergunningplichten voor één handeling/is het nodig?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l-NL" dirty="0">
                <a:latin typeface="Arial"/>
                <a:cs typeface="Arial"/>
              </a:rPr>
              <a:t>Elke extra vergunningplicht kan extra vragen en extra fouten veroorzaken</a:t>
            </a:r>
            <a:endParaRPr lang="nl-NL" dirty="0"/>
          </a:p>
          <a:p>
            <a:pPr marL="342900" indent="-342900">
              <a:buChar char="•"/>
            </a:pPr>
            <a:endParaRPr lang="nl-NL" dirty="0">
              <a:latin typeface="Asap"/>
              <a:cs typeface="Segoe UI"/>
            </a:endParaRPr>
          </a:p>
          <a:p>
            <a:pPr marL="342900" indent="-342900">
              <a:buChar char="•"/>
            </a:pPr>
            <a:r>
              <a:rPr lang="nl-NL" dirty="0">
                <a:latin typeface="Asap"/>
                <a:cs typeface="Segoe UI"/>
              </a:rPr>
              <a:t>Kijk niet alleen naar de juridische tekst</a:t>
            </a:r>
            <a:endParaRPr lang="nl-NL" dirty="0"/>
          </a:p>
          <a:p>
            <a:pPr marL="342900" indent="-342900">
              <a:buChar char="•"/>
            </a:pPr>
            <a:r>
              <a:rPr lang="nl-NL" dirty="0">
                <a:latin typeface="Asap"/>
                <a:cs typeface="Segoe UI"/>
              </a:rPr>
              <a:t>Kijk ook naar de aanvraagroute in het Omgevingsloket</a:t>
            </a:r>
            <a:endParaRPr lang="nl-NL" dirty="0"/>
          </a:p>
          <a:p>
            <a:pPr marL="342900" indent="-342900">
              <a:buChar char="•"/>
            </a:pPr>
            <a:r>
              <a:rPr lang="nl-NL" dirty="0">
                <a:latin typeface="Asap"/>
                <a:cs typeface="Segoe UI"/>
              </a:rPr>
              <a:t>Voorkom onnodige versnippering van vergunningplichten</a:t>
            </a:r>
            <a:endParaRPr lang="nl-NL" dirty="0"/>
          </a:p>
          <a:p>
            <a:pPr marL="342900" indent="-342900">
              <a:buChar char="•"/>
            </a:pPr>
            <a:r>
              <a:rPr lang="nl-NL" dirty="0">
                <a:latin typeface="Asap"/>
                <a:cs typeface="Segoe UI"/>
              </a:rPr>
              <a:t>Stem vroeg af met VTH en toepasbare-regelspecialisten</a:t>
            </a:r>
            <a:endParaRPr lang="nl-NL" dirty="0"/>
          </a:p>
          <a:p>
            <a:pPr marL="342900" indent="-342900">
              <a:buChar char="•"/>
            </a:pPr>
            <a:endParaRPr lang="nl-NL" dirty="0">
              <a:cs typeface="Segoe UI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7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2CC85-D6EA-88B0-6B84-4F1A32EE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Meldplicht of informatieplicht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EBCB49-47B9-ED1C-7540-10839B117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6685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>
                <a:latin typeface="Asap"/>
                <a:cs typeface="Segoe UI"/>
              </a:rPr>
              <a:t>Hetzelfde geldt voor meldplichten en informatieplichten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Ook hier kan versnippering ontstaan</a:t>
            </a:r>
            <a:endParaRPr lang="nl-NL" dirty="0">
              <a:latin typeface="Asap"/>
              <a:cs typeface="Segoe UI"/>
            </a:endParaRPr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Voor handhaving maakt het onderscheid uit</a:t>
            </a:r>
            <a:endParaRPr lang="nl-NL" dirty="0">
              <a:latin typeface="Asap"/>
              <a:cs typeface="Segoe UI"/>
            </a:endParaRPr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Neem ze dus niet automatisch op</a:t>
            </a:r>
            <a:endParaRPr lang="nl-NL"/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Twijfel? Vraag VTH om advies </a:t>
            </a:r>
          </a:p>
          <a:p>
            <a:pPr marL="342900" indent="-342900">
              <a:buChar char="•"/>
            </a:pPr>
            <a:r>
              <a:rPr lang="nl-NL">
                <a:latin typeface="Asap"/>
                <a:cs typeface="Segoe UI"/>
              </a:rPr>
              <a:t>Check de uitleg op het IPLO</a:t>
            </a:r>
            <a:endParaRPr lang="nl-NL"/>
          </a:p>
          <a:p>
            <a:pPr marL="342900" indent="-342900">
              <a:buChar char="•"/>
            </a:pPr>
            <a:endParaRPr lang="nl-NL" dirty="0">
              <a:cs typeface="Segoe UI"/>
            </a:endParaRPr>
          </a:p>
          <a:p>
            <a:pPr marL="342900" indent="-342900">
              <a:buChar char="•"/>
            </a:pPr>
            <a:endParaRPr lang="nl-NL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0343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2E739-398C-EF79-987E-AC32ACA2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Afsluiting 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446958-B318-1601-C0B0-8763F5758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3561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l-NL" b="1">
                <a:latin typeface="Asap"/>
                <a:cs typeface="Segoe UI"/>
              </a:rPr>
              <a:t>Denk in stappen</a:t>
            </a:r>
            <a:br>
              <a:rPr lang="nl-NL" b="1" dirty="0">
                <a:latin typeface="Asap"/>
                <a:cs typeface="Segoe UI"/>
              </a:rPr>
            </a:br>
            <a:r>
              <a:rPr lang="nl-NL">
                <a:latin typeface="Asap"/>
                <a:cs typeface="Segoe UI"/>
              </a:rPr>
              <a:t>Vergunningplicht, uitzondering, aanvraagvereisten en beoordeling zijn verschillende stappen</a:t>
            </a:r>
            <a:endParaRPr lang="nl-NL">
              <a:latin typeface="Asap"/>
            </a:endParaRPr>
          </a:p>
          <a:p>
            <a:pPr marL="285750" indent="-285750">
              <a:buFont typeface="Arial"/>
              <a:buChar char="•"/>
            </a:pPr>
            <a:r>
              <a:rPr lang="nl-NL" b="1">
                <a:latin typeface="Asap"/>
                <a:cs typeface="Segoe UI"/>
              </a:rPr>
              <a:t>Maak het uitvoerbaar</a:t>
            </a:r>
            <a:br>
              <a:rPr lang="nl-NL" b="1" dirty="0">
                <a:latin typeface="Asap"/>
                <a:cs typeface="Segoe UI"/>
              </a:rPr>
            </a:br>
            <a:r>
              <a:rPr lang="nl-NL" b="1" dirty="0">
                <a:latin typeface="Asap"/>
                <a:cs typeface="Segoe UI"/>
              </a:rPr>
              <a:t> </a:t>
            </a:r>
            <a:r>
              <a:rPr lang="nl-NL">
                <a:latin typeface="Asap"/>
                <a:cs typeface="Segoe UI"/>
              </a:rPr>
              <a:t>Te veel losse plichten vergroten de foutkans</a:t>
            </a:r>
            <a:endParaRPr lang="nl-NL">
              <a:latin typeface="Asap"/>
            </a:endParaRPr>
          </a:p>
          <a:p>
            <a:pPr marL="285750" indent="-285750">
              <a:buFont typeface="Arial"/>
              <a:buChar char="•"/>
            </a:pPr>
            <a:r>
              <a:rPr lang="nl-NL" b="1">
                <a:latin typeface="Asap"/>
                <a:cs typeface="Segoe UI"/>
              </a:rPr>
              <a:t>Werk samen</a:t>
            </a:r>
            <a:br>
              <a:rPr lang="nl-NL" b="1" dirty="0">
                <a:latin typeface="Asap"/>
                <a:cs typeface="Segoe UI"/>
              </a:rPr>
            </a:br>
            <a:r>
              <a:rPr lang="nl-NL" b="1" dirty="0">
                <a:latin typeface="Asap"/>
                <a:cs typeface="Segoe UI"/>
              </a:rPr>
              <a:t> </a:t>
            </a:r>
            <a:r>
              <a:rPr lang="nl-NL">
                <a:latin typeface="Asap"/>
                <a:cs typeface="Segoe UI"/>
              </a:rPr>
              <a:t>Betrek VTH vroeg bij het maken van regels – en kom als VTH'er zelf ook in actie</a:t>
            </a:r>
            <a:endParaRPr lang="nl-NL" i="1">
              <a:latin typeface="Asap"/>
              <a:cs typeface="Segoe UI"/>
            </a:endParaRPr>
          </a:p>
          <a:p>
            <a:endParaRPr lang="nl-NL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9021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2414-A3D7-8BAC-5248-3844E9C8C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694" y="3754666"/>
            <a:ext cx="9819856" cy="1325585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FFFFFF"/>
                </a:solidFill>
                <a:latin typeface="Asap"/>
                <a:cs typeface="Segoe UI"/>
              </a:rPr>
              <a:t>Bedankt voor jullie aanwezigheid </a:t>
            </a:r>
            <a:endParaRPr lang="nl-NL" dirty="0">
              <a:solidFill>
                <a:srgbClr val="FFFFFF"/>
              </a:solidFill>
              <a:latin typeface="Asap"/>
              <a:cs typeface="Segoe UI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8CB223-1CC3-7611-1235-6FA23B544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694" y="5190700"/>
            <a:ext cx="9819858" cy="5015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latin typeface="Asap Medium"/>
              </a:rPr>
              <a:t>Meer weten? omgevingswet@vng.nl</a:t>
            </a:r>
            <a:endParaRPr lang="nl-NL" dirty="0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346E3D32-3AB1-687F-F3B1-0453B3CF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6000"/>
          </a:blip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6BA1F583-6930-8897-F2C1-8844C12E3F0E}"/>
              </a:ext>
            </a:extLst>
          </p:cNvPr>
          <p:cNvSpPr txBox="1"/>
          <p:nvPr/>
        </p:nvSpPr>
        <p:spPr>
          <a:xfrm>
            <a:off x="2397952" y="2825782"/>
            <a:ext cx="1701107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1D7BC0"/>
                </a:solidFill>
                <a:latin typeface="Asap" pitchFamily="2" charset="77"/>
              </a:rPr>
              <a:t>Omgevingsprogramma’s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07BEEA9A-CDEA-F846-6A19-3D0D259A6D0B}"/>
              </a:ext>
            </a:extLst>
          </p:cNvPr>
          <p:cNvSpPr txBox="1"/>
          <p:nvPr/>
        </p:nvSpPr>
        <p:spPr>
          <a:xfrm>
            <a:off x="1769003" y="3537929"/>
            <a:ext cx="115448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1D7BC0"/>
                </a:solidFill>
                <a:latin typeface="Asap" pitchFamily="2" charset="77"/>
              </a:rPr>
              <a:t>Omgevingsvisie</a:t>
            </a:r>
          </a:p>
        </p:txBody>
      </p:sp>
      <p:sp>
        <p:nvSpPr>
          <p:cNvPr id="5" name="Tekstvak 5">
            <a:extLst>
              <a:ext uri="{FF2B5EF4-FFF2-40B4-BE49-F238E27FC236}">
                <a16:creationId xmlns:a16="http://schemas.microsoft.com/office/drawing/2014/main" id="{20477177-A034-A31F-CD79-DB43869493A0}"/>
              </a:ext>
            </a:extLst>
          </p:cNvPr>
          <p:cNvSpPr txBox="1"/>
          <p:nvPr/>
        </p:nvSpPr>
        <p:spPr>
          <a:xfrm>
            <a:off x="1624035" y="3195863"/>
            <a:ext cx="177965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1D7BC0"/>
                </a:solidFill>
                <a:latin typeface="Asap" pitchFamily="2" charset="77"/>
              </a:rPr>
              <a:t>Samenwerkingsafspraken</a:t>
            </a: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FBF1DDC8-ADCC-46B9-7956-D3CF6A2F3008}"/>
              </a:ext>
            </a:extLst>
          </p:cNvPr>
          <p:cNvSpPr txBox="1"/>
          <p:nvPr/>
        </p:nvSpPr>
        <p:spPr>
          <a:xfrm>
            <a:off x="6329082" y="2617694"/>
            <a:ext cx="1658471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err="1">
                <a:solidFill>
                  <a:srgbClr val="2C5881"/>
                </a:solidFill>
                <a:latin typeface="Asap" pitchFamily="2" charset="77"/>
              </a:rPr>
              <a:t>Waterschapsverordening</a:t>
            </a:r>
            <a:endParaRPr lang="nl-NL" sz="1050">
              <a:solidFill>
                <a:srgbClr val="2C5881"/>
              </a:solidFill>
              <a:latin typeface="Asap" pitchFamily="2" charset="77"/>
            </a:endParaRPr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45372BD4-E26C-9185-1CAA-E770683AB735}"/>
              </a:ext>
            </a:extLst>
          </p:cNvPr>
          <p:cNvSpPr txBox="1"/>
          <p:nvPr/>
        </p:nvSpPr>
        <p:spPr>
          <a:xfrm>
            <a:off x="4733366" y="2988151"/>
            <a:ext cx="112955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Omgevingsplan</a:t>
            </a: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DA8937D1-ABFF-8E54-0D22-D75034C509E9}"/>
              </a:ext>
            </a:extLst>
          </p:cNvPr>
          <p:cNvSpPr txBox="1"/>
          <p:nvPr/>
        </p:nvSpPr>
        <p:spPr>
          <a:xfrm>
            <a:off x="5029204" y="3372000"/>
            <a:ext cx="833715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err="1">
                <a:solidFill>
                  <a:srgbClr val="2C5881"/>
                </a:solidFill>
                <a:latin typeface="Asap" pitchFamily="2" charset="77"/>
              </a:rPr>
              <a:t>Bbl</a:t>
            </a:r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* / Bal*</a:t>
            </a: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628C5EF5-A1C6-6EE9-6A37-224E6AAF69BC}"/>
              </a:ext>
            </a:extLst>
          </p:cNvPr>
          <p:cNvSpPr txBox="1"/>
          <p:nvPr/>
        </p:nvSpPr>
        <p:spPr>
          <a:xfrm>
            <a:off x="6347016" y="2985247"/>
            <a:ext cx="1577784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Omgevingsverordening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753C906C-9409-F86B-19B0-A681B415628A}"/>
              </a:ext>
            </a:extLst>
          </p:cNvPr>
          <p:cNvSpPr txBox="1"/>
          <p:nvPr/>
        </p:nvSpPr>
        <p:spPr>
          <a:xfrm>
            <a:off x="6347016" y="3345106"/>
            <a:ext cx="1165408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Projectbesluiten</a:t>
            </a: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76B06B66-B604-E1DF-26AF-9B01F3120931}"/>
              </a:ext>
            </a:extLst>
          </p:cNvPr>
          <p:cNvSpPr txBox="1"/>
          <p:nvPr/>
        </p:nvSpPr>
        <p:spPr>
          <a:xfrm>
            <a:off x="8453716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Meldingen verwerken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0C09CBB2-6C2A-3443-72AA-74B75D09441E}"/>
              </a:ext>
            </a:extLst>
          </p:cNvPr>
          <p:cNvSpPr txBox="1"/>
          <p:nvPr/>
        </p:nvSpPr>
        <p:spPr>
          <a:xfrm>
            <a:off x="8453716" y="3190165"/>
            <a:ext cx="1701107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Toezicht en handhaving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BE16C59D-959B-5797-BE02-9979E387914F}"/>
              </a:ext>
            </a:extLst>
          </p:cNvPr>
          <p:cNvSpPr txBox="1"/>
          <p:nvPr/>
        </p:nvSpPr>
        <p:spPr>
          <a:xfrm>
            <a:off x="10275743" y="3190165"/>
            <a:ext cx="1577784" cy="41549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Omgevingsprogramma uitvoeren</a:t>
            </a:r>
          </a:p>
        </p:txBody>
      </p:sp>
      <p:sp>
        <p:nvSpPr>
          <p:cNvPr id="14" name="Tekstvak 14">
            <a:extLst>
              <a:ext uri="{FF2B5EF4-FFF2-40B4-BE49-F238E27FC236}">
                <a16:creationId xmlns:a16="http://schemas.microsoft.com/office/drawing/2014/main" id="{A2745963-B9DE-CD6E-69F6-93533743FD74}"/>
              </a:ext>
            </a:extLst>
          </p:cNvPr>
          <p:cNvSpPr txBox="1"/>
          <p:nvPr/>
        </p:nvSpPr>
        <p:spPr>
          <a:xfrm>
            <a:off x="10154823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Aanvragen beoordelen</a:t>
            </a:r>
          </a:p>
        </p:txBody>
      </p:sp>
      <p:sp>
        <p:nvSpPr>
          <p:cNvPr id="15" name="Tekstvak 15">
            <a:extLst>
              <a:ext uri="{FF2B5EF4-FFF2-40B4-BE49-F238E27FC236}">
                <a16:creationId xmlns:a16="http://schemas.microsoft.com/office/drawing/2014/main" id="{23823A14-3DE9-3C86-E95E-22594610202F}"/>
              </a:ext>
            </a:extLst>
          </p:cNvPr>
          <p:cNvSpPr txBox="1"/>
          <p:nvPr/>
        </p:nvSpPr>
        <p:spPr>
          <a:xfrm>
            <a:off x="5862919" y="4715435"/>
            <a:ext cx="201369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388710"/>
                </a:solidFill>
                <a:latin typeface="Asap" pitchFamily="2" charset="77"/>
              </a:rPr>
              <a:t>Aanvragen en info ontvangen</a:t>
            </a:r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645893C4-6266-72F2-72D9-0DBFFAF6299A}"/>
              </a:ext>
            </a:extLst>
          </p:cNvPr>
          <p:cNvSpPr txBox="1"/>
          <p:nvPr/>
        </p:nvSpPr>
        <p:spPr>
          <a:xfrm>
            <a:off x="4703105" y="4715435"/>
            <a:ext cx="106631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388710"/>
                </a:solidFill>
                <a:latin typeface="Asap" pitchFamily="2" charset="77"/>
              </a:rPr>
              <a:t>Samenwerken</a:t>
            </a:r>
          </a:p>
        </p:txBody>
      </p:sp>
      <p:sp>
        <p:nvSpPr>
          <p:cNvPr id="17" name="Tekstvak 17">
            <a:extLst>
              <a:ext uri="{FF2B5EF4-FFF2-40B4-BE49-F238E27FC236}">
                <a16:creationId xmlns:a16="http://schemas.microsoft.com/office/drawing/2014/main" id="{E2BCD374-F841-1386-D252-1E9F647F5E3F}"/>
              </a:ext>
            </a:extLst>
          </p:cNvPr>
          <p:cNvSpPr txBox="1"/>
          <p:nvPr/>
        </p:nvSpPr>
        <p:spPr>
          <a:xfrm>
            <a:off x="4658250" y="5930097"/>
            <a:ext cx="132760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Vergunningscheck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6B02D708-E48A-C936-2FD0-949AF7C0060C}"/>
              </a:ext>
            </a:extLst>
          </p:cNvPr>
          <p:cNvSpPr txBox="1"/>
          <p:nvPr/>
        </p:nvSpPr>
        <p:spPr>
          <a:xfrm>
            <a:off x="6101567" y="5930097"/>
            <a:ext cx="134203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Regels op de kaart</a:t>
            </a:r>
          </a:p>
        </p:txBody>
      </p:sp>
      <p:sp>
        <p:nvSpPr>
          <p:cNvPr id="19" name="Tekstvak 19">
            <a:extLst>
              <a:ext uri="{FF2B5EF4-FFF2-40B4-BE49-F238E27FC236}">
                <a16:creationId xmlns:a16="http://schemas.microsoft.com/office/drawing/2014/main" id="{D96A2251-CF88-A54E-25D6-DB27E1BB7C59}"/>
              </a:ext>
            </a:extLst>
          </p:cNvPr>
          <p:cNvSpPr txBox="1"/>
          <p:nvPr/>
        </p:nvSpPr>
        <p:spPr>
          <a:xfrm>
            <a:off x="4455459" y="6263425"/>
            <a:ext cx="152958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Maatregelen op maat</a:t>
            </a:r>
          </a:p>
        </p:txBody>
      </p:sp>
      <p:sp>
        <p:nvSpPr>
          <p:cNvPr id="20" name="Tekstvak 20">
            <a:extLst>
              <a:ext uri="{FF2B5EF4-FFF2-40B4-BE49-F238E27FC236}">
                <a16:creationId xmlns:a16="http://schemas.microsoft.com/office/drawing/2014/main" id="{698E1209-BEE0-362E-1174-F13FF09455E6}"/>
              </a:ext>
            </a:extLst>
          </p:cNvPr>
          <p:cNvSpPr txBox="1"/>
          <p:nvPr/>
        </p:nvSpPr>
        <p:spPr>
          <a:xfrm>
            <a:off x="6096000" y="6263425"/>
            <a:ext cx="138531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Aanvragen/melden</a:t>
            </a:r>
          </a:p>
        </p:txBody>
      </p:sp>
      <p:grpSp>
        <p:nvGrpSpPr>
          <p:cNvPr id="21" name="Groep 25">
            <a:extLst>
              <a:ext uri="{FF2B5EF4-FFF2-40B4-BE49-F238E27FC236}">
                <a16:creationId xmlns:a16="http://schemas.microsoft.com/office/drawing/2014/main" id="{56AB712A-9E90-A6B1-0349-36E5E4A57687}"/>
              </a:ext>
            </a:extLst>
          </p:cNvPr>
          <p:cNvGrpSpPr/>
          <p:nvPr/>
        </p:nvGrpSpPr>
        <p:grpSpPr>
          <a:xfrm>
            <a:off x="288432" y="2145531"/>
            <a:ext cx="1284138" cy="307076"/>
            <a:chOff x="288432" y="2145531"/>
            <a:chExt cx="1284138" cy="307076"/>
          </a:xfrm>
        </p:grpSpPr>
        <p:pic>
          <p:nvPicPr>
            <p:cNvPr id="22" name="Afbeelding 22">
              <a:extLst>
                <a:ext uri="{FF2B5EF4-FFF2-40B4-BE49-F238E27FC236}">
                  <a16:creationId xmlns:a16="http://schemas.microsoft.com/office/drawing/2014/main" id="{54A10289-A8BB-0514-C96E-67E86BEF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3" name="Tekstvak 24">
              <a:extLst>
                <a:ext uri="{FF2B5EF4-FFF2-40B4-BE49-F238E27FC236}">
                  <a16:creationId xmlns:a16="http://schemas.microsoft.com/office/drawing/2014/main" id="{8F4EEB57-D334-8DC2-D29A-B85C6C34F3CA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Maatschappij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26">
            <a:extLst>
              <a:ext uri="{FF2B5EF4-FFF2-40B4-BE49-F238E27FC236}">
                <a16:creationId xmlns:a16="http://schemas.microsoft.com/office/drawing/2014/main" id="{11374C2A-344A-FB4A-290A-5933FEEF36F5}"/>
              </a:ext>
            </a:extLst>
          </p:cNvPr>
          <p:cNvGrpSpPr/>
          <p:nvPr/>
        </p:nvGrpSpPr>
        <p:grpSpPr>
          <a:xfrm>
            <a:off x="288432" y="2563220"/>
            <a:ext cx="1284138" cy="307076"/>
            <a:chOff x="288432" y="2145531"/>
            <a:chExt cx="1284138" cy="307076"/>
          </a:xfrm>
        </p:grpSpPr>
        <p:pic>
          <p:nvPicPr>
            <p:cNvPr id="25" name="Afbeelding 27">
              <a:extLst>
                <a:ext uri="{FF2B5EF4-FFF2-40B4-BE49-F238E27FC236}">
                  <a16:creationId xmlns:a16="http://schemas.microsoft.com/office/drawing/2014/main" id="{A3ECD245-8702-1C09-543A-4C5C21C7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6" name="Tekstvak 28">
              <a:extLst>
                <a:ext uri="{FF2B5EF4-FFF2-40B4-BE49-F238E27FC236}">
                  <a16:creationId xmlns:a16="http://schemas.microsoft.com/office/drawing/2014/main" id="{E230D809-A71B-B53D-CFA1-E557B1FB774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Politiek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ep 29">
            <a:extLst>
              <a:ext uri="{FF2B5EF4-FFF2-40B4-BE49-F238E27FC236}">
                <a16:creationId xmlns:a16="http://schemas.microsoft.com/office/drawing/2014/main" id="{CF8BC400-B84A-FE30-1854-5F4CFF614120}"/>
              </a:ext>
            </a:extLst>
          </p:cNvPr>
          <p:cNvGrpSpPr/>
          <p:nvPr/>
        </p:nvGrpSpPr>
        <p:grpSpPr>
          <a:xfrm>
            <a:off x="288432" y="2969620"/>
            <a:ext cx="1284138" cy="307076"/>
            <a:chOff x="288432" y="2145531"/>
            <a:chExt cx="1284138" cy="307076"/>
          </a:xfrm>
        </p:grpSpPr>
        <p:pic>
          <p:nvPicPr>
            <p:cNvPr id="28" name="Afbeelding 30">
              <a:extLst>
                <a:ext uri="{FF2B5EF4-FFF2-40B4-BE49-F238E27FC236}">
                  <a16:creationId xmlns:a16="http://schemas.microsoft.com/office/drawing/2014/main" id="{6D73DCC2-5691-838B-5D7E-78AFB11C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9" name="Tekstvak 31">
              <a:extLst>
                <a:ext uri="{FF2B5EF4-FFF2-40B4-BE49-F238E27FC236}">
                  <a16:creationId xmlns:a16="http://schemas.microsoft.com/office/drawing/2014/main" id="{9AD6453B-A310-1649-B615-F6DFBBCCD660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Monitoring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ep 32">
            <a:extLst>
              <a:ext uri="{FF2B5EF4-FFF2-40B4-BE49-F238E27FC236}">
                <a16:creationId xmlns:a16="http://schemas.microsoft.com/office/drawing/2014/main" id="{14691CCC-3677-28B9-E852-65C9C07681E4}"/>
              </a:ext>
            </a:extLst>
          </p:cNvPr>
          <p:cNvGrpSpPr/>
          <p:nvPr/>
        </p:nvGrpSpPr>
        <p:grpSpPr>
          <a:xfrm>
            <a:off x="288432" y="3398597"/>
            <a:ext cx="1284138" cy="307076"/>
            <a:chOff x="288432" y="2145531"/>
            <a:chExt cx="1284138" cy="307076"/>
          </a:xfrm>
        </p:grpSpPr>
        <p:pic>
          <p:nvPicPr>
            <p:cNvPr id="31" name="Afbeelding 33">
              <a:extLst>
                <a:ext uri="{FF2B5EF4-FFF2-40B4-BE49-F238E27FC236}">
                  <a16:creationId xmlns:a16="http://schemas.microsoft.com/office/drawing/2014/main" id="{69ACAD76-3563-A999-7888-238D6559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32" name="Tekstvak 34">
              <a:extLst>
                <a:ext uri="{FF2B5EF4-FFF2-40B4-BE49-F238E27FC236}">
                  <a16:creationId xmlns:a16="http://schemas.microsoft.com/office/drawing/2014/main" id="{DD24E1F8-B029-52AF-9468-1AC24E4E610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Evaluatie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98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AC1B-033C-7FB6-B60A-88E9F283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831B7C83-E6C7-CA12-D125-625617E4399E}"/>
              </a:ext>
            </a:extLst>
          </p:cNvPr>
          <p:cNvSpPr txBox="1"/>
          <p:nvPr/>
        </p:nvSpPr>
        <p:spPr>
          <a:xfrm>
            <a:off x="2397952" y="2825782"/>
            <a:ext cx="1701107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1D7BC0"/>
                </a:solidFill>
                <a:latin typeface="Asap" pitchFamily="2" charset="77"/>
              </a:rPr>
              <a:t>Omgevingsprogramma’s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85B7454F-7375-C35C-ECC1-5E91EEACA3B6}"/>
              </a:ext>
            </a:extLst>
          </p:cNvPr>
          <p:cNvSpPr txBox="1"/>
          <p:nvPr/>
        </p:nvSpPr>
        <p:spPr>
          <a:xfrm>
            <a:off x="1769003" y="3537929"/>
            <a:ext cx="115448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1D7BC0"/>
                </a:solidFill>
                <a:latin typeface="Asap" pitchFamily="2" charset="77"/>
              </a:rPr>
              <a:t>Omgevingsvisie</a:t>
            </a:r>
          </a:p>
        </p:txBody>
      </p:sp>
      <p:sp>
        <p:nvSpPr>
          <p:cNvPr id="5" name="Tekstvak 5">
            <a:extLst>
              <a:ext uri="{FF2B5EF4-FFF2-40B4-BE49-F238E27FC236}">
                <a16:creationId xmlns:a16="http://schemas.microsoft.com/office/drawing/2014/main" id="{3F4855BB-33F1-C5A4-1B00-A786D35B7E2A}"/>
              </a:ext>
            </a:extLst>
          </p:cNvPr>
          <p:cNvSpPr txBox="1"/>
          <p:nvPr/>
        </p:nvSpPr>
        <p:spPr>
          <a:xfrm>
            <a:off x="1624035" y="3195863"/>
            <a:ext cx="177965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1D7BC0"/>
                </a:solidFill>
                <a:latin typeface="Asap" pitchFamily="2" charset="77"/>
              </a:rPr>
              <a:t>Samenwerkingsafspraken</a:t>
            </a: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3D19E78A-1953-EBAB-F104-1D3DEC18FA9E}"/>
              </a:ext>
            </a:extLst>
          </p:cNvPr>
          <p:cNvSpPr txBox="1"/>
          <p:nvPr/>
        </p:nvSpPr>
        <p:spPr>
          <a:xfrm>
            <a:off x="6329082" y="2617694"/>
            <a:ext cx="1658471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 err="1">
                <a:solidFill>
                  <a:srgbClr val="2C5881"/>
                </a:solidFill>
                <a:latin typeface="Asap" pitchFamily="2" charset="77"/>
              </a:rPr>
              <a:t>Waterschapsverordening</a:t>
            </a:r>
            <a:endParaRPr lang="nl-NL" sz="1050">
              <a:solidFill>
                <a:srgbClr val="2C5881"/>
              </a:solidFill>
              <a:latin typeface="Asap" pitchFamily="2" charset="77"/>
            </a:endParaRPr>
          </a:p>
        </p:txBody>
      </p:sp>
      <p:sp>
        <p:nvSpPr>
          <p:cNvPr id="7" name="Tekstvak 7">
            <a:extLst>
              <a:ext uri="{FF2B5EF4-FFF2-40B4-BE49-F238E27FC236}">
                <a16:creationId xmlns:a16="http://schemas.microsoft.com/office/drawing/2014/main" id="{3542818E-604A-05E6-8136-32140C7FCB6B}"/>
              </a:ext>
            </a:extLst>
          </p:cNvPr>
          <p:cNvSpPr txBox="1"/>
          <p:nvPr/>
        </p:nvSpPr>
        <p:spPr>
          <a:xfrm>
            <a:off x="4733366" y="2988151"/>
            <a:ext cx="112955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Omgevingsplan</a:t>
            </a: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659366FB-8101-2CC1-D41F-E036A3DAC747}"/>
              </a:ext>
            </a:extLst>
          </p:cNvPr>
          <p:cNvSpPr txBox="1"/>
          <p:nvPr/>
        </p:nvSpPr>
        <p:spPr>
          <a:xfrm>
            <a:off x="5029204" y="3372000"/>
            <a:ext cx="833715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 err="1">
                <a:solidFill>
                  <a:srgbClr val="2C5881"/>
                </a:solidFill>
                <a:latin typeface="Asap" pitchFamily="2" charset="77"/>
              </a:rPr>
              <a:t>Bbl</a:t>
            </a:r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* / Bal*</a:t>
            </a:r>
          </a:p>
        </p:txBody>
      </p:sp>
      <p:sp>
        <p:nvSpPr>
          <p:cNvPr id="9" name="Tekstvak 9">
            <a:extLst>
              <a:ext uri="{FF2B5EF4-FFF2-40B4-BE49-F238E27FC236}">
                <a16:creationId xmlns:a16="http://schemas.microsoft.com/office/drawing/2014/main" id="{550E0FF3-15D6-8704-6979-B09B35C8ADB8}"/>
              </a:ext>
            </a:extLst>
          </p:cNvPr>
          <p:cNvSpPr txBox="1"/>
          <p:nvPr/>
        </p:nvSpPr>
        <p:spPr>
          <a:xfrm>
            <a:off x="6347016" y="2985247"/>
            <a:ext cx="1577784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Omgevingsverordening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57D5B16F-027F-CF0C-5EF7-01D7AF0A9017}"/>
              </a:ext>
            </a:extLst>
          </p:cNvPr>
          <p:cNvSpPr txBox="1"/>
          <p:nvPr/>
        </p:nvSpPr>
        <p:spPr>
          <a:xfrm>
            <a:off x="6347016" y="3345106"/>
            <a:ext cx="1165408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050">
                <a:solidFill>
                  <a:srgbClr val="2C5881"/>
                </a:solidFill>
                <a:latin typeface="Asap" pitchFamily="2" charset="77"/>
              </a:rPr>
              <a:t>Projectbesluiten</a:t>
            </a: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DA15784F-CCDC-6C91-A185-A864A42A5050}"/>
              </a:ext>
            </a:extLst>
          </p:cNvPr>
          <p:cNvSpPr txBox="1"/>
          <p:nvPr/>
        </p:nvSpPr>
        <p:spPr>
          <a:xfrm>
            <a:off x="8453716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Meldingen verwerken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084C58EA-0FC6-2B17-BA1A-ABCBCB39C09E}"/>
              </a:ext>
            </a:extLst>
          </p:cNvPr>
          <p:cNvSpPr txBox="1"/>
          <p:nvPr/>
        </p:nvSpPr>
        <p:spPr>
          <a:xfrm>
            <a:off x="8453716" y="3190165"/>
            <a:ext cx="1701107" cy="25391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Toezicht en handhaving</a:t>
            </a:r>
          </a:p>
        </p:txBody>
      </p:sp>
      <p:sp>
        <p:nvSpPr>
          <p:cNvPr id="13" name="Tekstvak 13">
            <a:extLst>
              <a:ext uri="{FF2B5EF4-FFF2-40B4-BE49-F238E27FC236}">
                <a16:creationId xmlns:a16="http://schemas.microsoft.com/office/drawing/2014/main" id="{90DEBBDC-E185-3866-CEA9-A4F050D9855F}"/>
              </a:ext>
            </a:extLst>
          </p:cNvPr>
          <p:cNvSpPr txBox="1"/>
          <p:nvPr/>
        </p:nvSpPr>
        <p:spPr>
          <a:xfrm>
            <a:off x="10275743" y="3190165"/>
            <a:ext cx="1577784" cy="41549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Omgevingsprogramma uitvoeren</a:t>
            </a:r>
          </a:p>
        </p:txBody>
      </p:sp>
      <p:sp>
        <p:nvSpPr>
          <p:cNvPr id="14" name="Tekstvak 14">
            <a:extLst>
              <a:ext uri="{FF2B5EF4-FFF2-40B4-BE49-F238E27FC236}">
                <a16:creationId xmlns:a16="http://schemas.microsoft.com/office/drawing/2014/main" id="{C88CDCD2-5ECA-90DE-8355-9A898AFD041D}"/>
              </a:ext>
            </a:extLst>
          </p:cNvPr>
          <p:cNvSpPr txBox="1"/>
          <p:nvPr/>
        </p:nvSpPr>
        <p:spPr>
          <a:xfrm>
            <a:off x="10154823" y="2841812"/>
            <a:ext cx="1577785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nl-NL" sz="1050">
                <a:solidFill>
                  <a:srgbClr val="DD7226"/>
                </a:solidFill>
                <a:latin typeface="Asap" pitchFamily="2" charset="77"/>
              </a:rPr>
              <a:t>Aanvragen beoordelen</a:t>
            </a:r>
          </a:p>
        </p:txBody>
      </p:sp>
      <p:sp>
        <p:nvSpPr>
          <p:cNvPr id="15" name="Tekstvak 15">
            <a:extLst>
              <a:ext uri="{FF2B5EF4-FFF2-40B4-BE49-F238E27FC236}">
                <a16:creationId xmlns:a16="http://schemas.microsoft.com/office/drawing/2014/main" id="{B1CD1B3B-3455-8E1A-B47F-6F249E301727}"/>
              </a:ext>
            </a:extLst>
          </p:cNvPr>
          <p:cNvSpPr txBox="1"/>
          <p:nvPr/>
        </p:nvSpPr>
        <p:spPr>
          <a:xfrm>
            <a:off x="5862919" y="4715435"/>
            <a:ext cx="2013693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388710"/>
                </a:solidFill>
                <a:latin typeface="Asap" pitchFamily="2" charset="77"/>
              </a:rPr>
              <a:t>Aanvragen en info ontvangen</a:t>
            </a:r>
          </a:p>
        </p:txBody>
      </p:sp>
      <p:sp>
        <p:nvSpPr>
          <p:cNvPr id="16" name="Tekstvak 16">
            <a:extLst>
              <a:ext uri="{FF2B5EF4-FFF2-40B4-BE49-F238E27FC236}">
                <a16:creationId xmlns:a16="http://schemas.microsoft.com/office/drawing/2014/main" id="{466BD304-A02A-CA9F-8D75-49335FD0740F}"/>
              </a:ext>
            </a:extLst>
          </p:cNvPr>
          <p:cNvSpPr txBox="1"/>
          <p:nvPr/>
        </p:nvSpPr>
        <p:spPr>
          <a:xfrm>
            <a:off x="4703105" y="4715435"/>
            <a:ext cx="106631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388710"/>
                </a:solidFill>
                <a:latin typeface="Asap" pitchFamily="2" charset="77"/>
              </a:rPr>
              <a:t>Samenwerken</a:t>
            </a:r>
          </a:p>
        </p:txBody>
      </p:sp>
      <p:sp>
        <p:nvSpPr>
          <p:cNvPr id="17" name="Tekstvak 17">
            <a:extLst>
              <a:ext uri="{FF2B5EF4-FFF2-40B4-BE49-F238E27FC236}">
                <a16:creationId xmlns:a16="http://schemas.microsoft.com/office/drawing/2014/main" id="{E1F81BB0-E820-B5D1-3223-AB86E71B2A86}"/>
              </a:ext>
            </a:extLst>
          </p:cNvPr>
          <p:cNvSpPr txBox="1"/>
          <p:nvPr/>
        </p:nvSpPr>
        <p:spPr>
          <a:xfrm>
            <a:off x="4658250" y="5930097"/>
            <a:ext cx="1327608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Vergunningscheck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A4200E4C-1FC3-3DDB-8EF5-76657584DBDC}"/>
              </a:ext>
            </a:extLst>
          </p:cNvPr>
          <p:cNvSpPr txBox="1"/>
          <p:nvPr/>
        </p:nvSpPr>
        <p:spPr>
          <a:xfrm>
            <a:off x="6101567" y="5930097"/>
            <a:ext cx="1342034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Regels op de kaart</a:t>
            </a:r>
          </a:p>
        </p:txBody>
      </p:sp>
      <p:sp>
        <p:nvSpPr>
          <p:cNvPr id="19" name="Tekstvak 19">
            <a:extLst>
              <a:ext uri="{FF2B5EF4-FFF2-40B4-BE49-F238E27FC236}">
                <a16:creationId xmlns:a16="http://schemas.microsoft.com/office/drawing/2014/main" id="{481A23F6-DB0B-6C54-580F-E04B890B84F4}"/>
              </a:ext>
            </a:extLst>
          </p:cNvPr>
          <p:cNvSpPr txBox="1"/>
          <p:nvPr/>
        </p:nvSpPr>
        <p:spPr>
          <a:xfrm>
            <a:off x="4455459" y="6263425"/>
            <a:ext cx="152958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Maatregelen op maat</a:t>
            </a:r>
          </a:p>
        </p:txBody>
      </p:sp>
      <p:sp>
        <p:nvSpPr>
          <p:cNvPr id="20" name="Tekstvak 20">
            <a:extLst>
              <a:ext uri="{FF2B5EF4-FFF2-40B4-BE49-F238E27FC236}">
                <a16:creationId xmlns:a16="http://schemas.microsoft.com/office/drawing/2014/main" id="{057E40DA-A948-9DBD-BE18-E516DF687EFF}"/>
              </a:ext>
            </a:extLst>
          </p:cNvPr>
          <p:cNvSpPr txBox="1"/>
          <p:nvPr/>
        </p:nvSpPr>
        <p:spPr>
          <a:xfrm>
            <a:off x="6096000" y="6263425"/>
            <a:ext cx="1385316" cy="2616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100">
                <a:solidFill>
                  <a:srgbClr val="81BA16"/>
                </a:solidFill>
                <a:latin typeface="Asap" pitchFamily="2" charset="77"/>
              </a:rPr>
              <a:t>Aanvragen/melden</a:t>
            </a:r>
          </a:p>
        </p:txBody>
      </p:sp>
      <p:grpSp>
        <p:nvGrpSpPr>
          <p:cNvPr id="21" name="Groep 25">
            <a:extLst>
              <a:ext uri="{FF2B5EF4-FFF2-40B4-BE49-F238E27FC236}">
                <a16:creationId xmlns:a16="http://schemas.microsoft.com/office/drawing/2014/main" id="{8F14CB8A-4ECF-F517-FFA9-1031ECD2D21F}"/>
              </a:ext>
            </a:extLst>
          </p:cNvPr>
          <p:cNvGrpSpPr/>
          <p:nvPr/>
        </p:nvGrpSpPr>
        <p:grpSpPr>
          <a:xfrm>
            <a:off x="288432" y="2145531"/>
            <a:ext cx="1284138" cy="307076"/>
            <a:chOff x="288432" y="2145531"/>
            <a:chExt cx="1284138" cy="307076"/>
          </a:xfrm>
        </p:grpSpPr>
        <p:pic>
          <p:nvPicPr>
            <p:cNvPr id="22" name="Afbeelding 22">
              <a:extLst>
                <a:ext uri="{FF2B5EF4-FFF2-40B4-BE49-F238E27FC236}">
                  <a16:creationId xmlns:a16="http://schemas.microsoft.com/office/drawing/2014/main" id="{9E06A806-5505-C1D2-DA2C-AF762152A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3" name="Tekstvak 24">
              <a:extLst>
                <a:ext uri="{FF2B5EF4-FFF2-40B4-BE49-F238E27FC236}">
                  <a16:creationId xmlns:a16="http://schemas.microsoft.com/office/drawing/2014/main" id="{7CB61E81-ACB0-0E44-5801-A778B19A12C7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Maatschappij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26">
            <a:extLst>
              <a:ext uri="{FF2B5EF4-FFF2-40B4-BE49-F238E27FC236}">
                <a16:creationId xmlns:a16="http://schemas.microsoft.com/office/drawing/2014/main" id="{180AFBF6-FD48-8BBD-0E10-6A35FD1AE8A8}"/>
              </a:ext>
            </a:extLst>
          </p:cNvPr>
          <p:cNvGrpSpPr/>
          <p:nvPr/>
        </p:nvGrpSpPr>
        <p:grpSpPr>
          <a:xfrm>
            <a:off x="288432" y="2563220"/>
            <a:ext cx="1284138" cy="307076"/>
            <a:chOff x="288432" y="2145531"/>
            <a:chExt cx="1284138" cy="307076"/>
          </a:xfrm>
        </p:grpSpPr>
        <p:pic>
          <p:nvPicPr>
            <p:cNvPr id="25" name="Afbeelding 27">
              <a:extLst>
                <a:ext uri="{FF2B5EF4-FFF2-40B4-BE49-F238E27FC236}">
                  <a16:creationId xmlns:a16="http://schemas.microsoft.com/office/drawing/2014/main" id="{1C16DA53-B3E8-2C26-C6B2-49583334E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6" name="Tekstvak 28">
              <a:extLst>
                <a:ext uri="{FF2B5EF4-FFF2-40B4-BE49-F238E27FC236}">
                  <a16:creationId xmlns:a16="http://schemas.microsoft.com/office/drawing/2014/main" id="{67BF4D09-2249-31E9-EF65-6FB7556FF014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Politiek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ep 29">
            <a:extLst>
              <a:ext uri="{FF2B5EF4-FFF2-40B4-BE49-F238E27FC236}">
                <a16:creationId xmlns:a16="http://schemas.microsoft.com/office/drawing/2014/main" id="{BB774626-5B44-0A20-75A8-10B55168C0CE}"/>
              </a:ext>
            </a:extLst>
          </p:cNvPr>
          <p:cNvGrpSpPr/>
          <p:nvPr/>
        </p:nvGrpSpPr>
        <p:grpSpPr>
          <a:xfrm>
            <a:off x="288432" y="2969620"/>
            <a:ext cx="1284138" cy="307076"/>
            <a:chOff x="288432" y="2145531"/>
            <a:chExt cx="1284138" cy="307076"/>
          </a:xfrm>
        </p:grpSpPr>
        <p:pic>
          <p:nvPicPr>
            <p:cNvPr id="28" name="Afbeelding 30">
              <a:extLst>
                <a:ext uri="{FF2B5EF4-FFF2-40B4-BE49-F238E27FC236}">
                  <a16:creationId xmlns:a16="http://schemas.microsoft.com/office/drawing/2014/main" id="{AE329425-E1DE-8E48-FBA2-80ABEFF4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29" name="Tekstvak 31">
              <a:extLst>
                <a:ext uri="{FF2B5EF4-FFF2-40B4-BE49-F238E27FC236}">
                  <a16:creationId xmlns:a16="http://schemas.microsoft.com/office/drawing/2014/main" id="{526D01F2-32E6-1B06-20CC-DE4B1E040E16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Monitoring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ep 32">
            <a:extLst>
              <a:ext uri="{FF2B5EF4-FFF2-40B4-BE49-F238E27FC236}">
                <a16:creationId xmlns:a16="http://schemas.microsoft.com/office/drawing/2014/main" id="{F5993B13-1E54-615C-CD5C-3FCC0DCC9D54}"/>
              </a:ext>
            </a:extLst>
          </p:cNvPr>
          <p:cNvGrpSpPr/>
          <p:nvPr/>
        </p:nvGrpSpPr>
        <p:grpSpPr>
          <a:xfrm>
            <a:off x="288432" y="3398597"/>
            <a:ext cx="1284138" cy="307076"/>
            <a:chOff x="288432" y="2145531"/>
            <a:chExt cx="1284138" cy="307076"/>
          </a:xfrm>
        </p:grpSpPr>
        <p:pic>
          <p:nvPicPr>
            <p:cNvPr id="31" name="Afbeelding 33">
              <a:extLst>
                <a:ext uri="{FF2B5EF4-FFF2-40B4-BE49-F238E27FC236}">
                  <a16:creationId xmlns:a16="http://schemas.microsoft.com/office/drawing/2014/main" id="{7A54FE42-CB9D-F5D2-8FDD-B9A28886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32" y="2145531"/>
              <a:ext cx="1284138" cy="307076"/>
            </a:xfrm>
            <a:prstGeom prst="rect">
              <a:avLst/>
            </a:prstGeom>
          </p:spPr>
        </p:pic>
        <p:sp>
          <p:nvSpPr>
            <p:cNvPr id="32" name="Tekstvak 34">
              <a:extLst>
                <a:ext uri="{FF2B5EF4-FFF2-40B4-BE49-F238E27FC236}">
                  <a16:creationId xmlns:a16="http://schemas.microsoft.com/office/drawing/2014/main" id="{3EED0C1F-C217-32D9-71AF-19DBA5FF06AC}"/>
                </a:ext>
              </a:extLst>
            </p:cNvPr>
            <p:cNvSpPr txBox="1"/>
            <p:nvPr/>
          </p:nvSpPr>
          <p:spPr>
            <a:xfrm>
              <a:off x="288432" y="2172111"/>
              <a:ext cx="109502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50">
                  <a:solidFill>
                    <a:schemeClr val="bg1"/>
                  </a:solidFill>
                  <a:latin typeface="Asap" pitchFamily="2" charset="77"/>
                </a:rPr>
                <a:t>Evaluatie</a:t>
              </a:r>
              <a:endParaRPr lang="nl-NL" sz="1050">
                <a:solidFill>
                  <a:schemeClr val="bg1"/>
                </a:solidFill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78DE5E2-233F-F787-CF35-2488DDF4E19C}"/>
              </a:ext>
            </a:extLst>
          </p:cNvPr>
          <p:cNvSpPr txBox="1"/>
          <p:nvPr/>
        </p:nvSpPr>
        <p:spPr>
          <a:xfrm rot="-1260000">
            <a:off x="7371" y="2975315"/>
            <a:ext cx="12191091" cy="43088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200" b="1">
                <a:solidFill>
                  <a:schemeClr val="bg1"/>
                </a:solidFill>
              </a:rPr>
              <a:t>Een planregel werkt pas goed als die ook logisch landt in het Omgevingsloket én bij VTH.</a:t>
            </a:r>
            <a:endParaRPr lang="nl-NL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5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4688047-1E3A-4CB2-C19B-57D4A6EAD7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2529" y="1252538"/>
            <a:ext cx="8864599" cy="45259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nl-NL" dirty="0">
                <a:latin typeface="Asap"/>
              </a:rPr>
              <a:t>Onderwerpen van de sessie</a:t>
            </a:r>
          </a:p>
          <a:p>
            <a:pPr>
              <a:buNone/>
            </a:pPr>
            <a:endParaRPr lang="nl-NL" dirty="0"/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Waar schuurt het in de praktijk?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Vier denkstappen voor VTH</a:t>
            </a:r>
            <a:endParaRPr lang="nl-NL" dirty="0"/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Vier denkstappen voor planmakers</a:t>
            </a:r>
            <a:endParaRPr lang="nl-NL" dirty="0"/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Van aanvraagpraktijk terug naar planregel – en andersom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Casus: één project, twee vergunningplichten</a:t>
            </a:r>
            <a:endParaRPr lang="nl-NL" dirty="0"/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Wat laat de </a:t>
            </a:r>
            <a:r>
              <a:rPr lang="nl-NL" dirty="0" err="1">
                <a:latin typeface="Asap"/>
                <a:ea typeface="Calibri"/>
                <a:cs typeface="Segoe UI"/>
              </a:rPr>
              <a:t>quickfix</a:t>
            </a:r>
            <a:r>
              <a:rPr lang="nl-NL" dirty="0">
                <a:latin typeface="Asap"/>
                <a:ea typeface="Calibri"/>
                <a:cs typeface="Segoe UI"/>
              </a:rPr>
              <a:t> zien?</a:t>
            </a:r>
            <a:endParaRPr lang="nl-NL" dirty="0"/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Meldplicht vs. informatieplicht</a:t>
            </a:r>
            <a:endParaRPr lang="nl-NL" dirty="0"/>
          </a:p>
          <a:p>
            <a:pPr marL="342900" indent="-342900">
              <a:buFont typeface="Arial"/>
              <a:buChar char="•"/>
            </a:pPr>
            <a:r>
              <a:rPr lang="nl-NL" dirty="0">
                <a:latin typeface="Asap"/>
                <a:ea typeface="Calibri"/>
                <a:cs typeface="Segoe UI"/>
              </a:rPr>
              <a:t>Afsluiting</a:t>
            </a:r>
            <a:endParaRPr lang="nl-NL" dirty="0"/>
          </a:p>
          <a:p>
            <a:pPr marL="342900" indent="-342900">
              <a:buFont typeface="Arial"/>
              <a:buChar char="•"/>
            </a:pPr>
            <a:endParaRPr lang="nl-NL" dirty="0">
              <a:latin typeface="Asap"/>
              <a:ea typeface="Calibri"/>
              <a:cs typeface="Segoe UI"/>
            </a:endParaRPr>
          </a:p>
        </p:txBody>
      </p:sp>
      <p:pic>
        <p:nvPicPr>
          <p:cNvPr id="5" name="Tijdelijke aanduiding voor onlineafbeelding 5" descr="Contact | VNG">
            <a:extLst>
              <a:ext uri="{FF2B5EF4-FFF2-40B4-BE49-F238E27FC236}">
                <a16:creationId xmlns:a16="http://schemas.microsoft.com/office/drawing/2014/main" id="{C2D6450B-C3FA-767A-6527-B0DAAB2E2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9910122" y="-1"/>
            <a:ext cx="2281161" cy="12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F7F18-6C7A-F11E-BD4D-9CD37904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Eerst dezelfde taal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460C51-E808-0B46-3428-297F93EB7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179638"/>
            <a:ext cx="10515600" cy="2842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nl-NL"/>
              <a:t>Vergunningplicht: wanneer moet iemand een vergunning aanvragen?</a:t>
            </a:r>
          </a:p>
          <a:p>
            <a:pPr marL="342900" indent="-342900">
              <a:buChar char="•"/>
            </a:pPr>
            <a:r>
              <a:rPr lang="nl-NL"/>
              <a:t>Uitzondering: wanneer hoeft dat toch niet?</a:t>
            </a:r>
          </a:p>
          <a:p>
            <a:pPr marL="342900" indent="-342900">
              <a:buChar char="•"/>
            </a:pPr>
            <a:r>
              <a:rPr lang="nl-NL"/>
              <a:t>Aanvraagvereisten: welke gegevens moet de aanvrager aanleveren?</a:t>
            </a:r>
          </a:p>
          <a:p>
            <a:pPr marL="342900" indent="-342900">
              <a:buChar char="•"/>
            </a:pPr>
            <a:r>
              <a:rPr lang="nl-NL"/>
              <a:t>Beoordelingsregels: hoe beoordeelt het bevoegd gezag de aanvraag?</a:t>
            </a:r>
          </a:p>
          <a:p>
            <a:pPr marL="342900" indent="-342900">
              <a:buChar char="•"/>
            </a:pPr>
            <a:r>
              <a:rPr lang="nl-NL"/>
              <a:t>Toepasbare regels: hoe vertaal je de juridische regels naar vragen in het Omgevingsloket?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85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2413B2-5A15-44F0-0B7E-760384F5F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072" y="2242457"/>
            <a:ext cx="10624456" cy="3619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nl-NL" sz="2000">
                <a:latin typeface="Asap"/>
                <a:cs typeface="Segoe UI"/>
              </a:rPr>
              <a:t>Regels kunnen juridisch kloppen, maar in de uitvoering toch onlogisch zijn</a:t>
            </a:r>
          </a:p>
          <a:p>
            <a:pPr marL="285750" indent="-285750">
              <a:buChar char="•"/>
            </a:pPr>
            <a:r>
              <a:rPr lang="nl-NL" sz="2000">
                <a:latin typeface="Asap"/>
                <a:cs typeface="Segoe UI"/>
              </a:rPr>
              <a:t>De aanvrager ziet één project, maar herkent niet altijd dat meerdere vergunningplichten kunnen gelden</a:t>
            </a:r>
            <a:endParaRPr lang="nl-NL" sz="2000" dirty="0"/>
          </a:p>
          <a:p>
            <a:pPr marL="285750" indent="-285750">
              <a:buChar char="•"/>
            </a:pPr>
            <a:r>
              <a:rPr lang="nl-NL" sz="2000">
                <a:latin typeface="Asap"/>
                <a:cs typeface="Segoe UI"/>
              </a:rPr>
              <a:t>Daardoor komen niet altijd alle aanvragen binnen</a:t>
            </a:r>
            <a:endParaRPr lang="nl-NL" sz="2000">
              <a:cs typeface="Segoe UI"/>
            </a:endParaRPr>
          </a:p>
          <a:p>
            <a:pPr marL="285750" indent="-285750">
              <a:buChar char="•"/>
            </a:pPr>
            <a:r>
              <a:rPr lang="nl-NL" sz="2000">
                <a:latin typeface="Asap"/>
                <a:cs typeface="Segoe UI"/>
              </a:rPr>
              <a:t>Dat leidt tot herstelacties, extra werk en vertraging</a:t>
            </a:r>
            <a:endParaRPr lang="nl-NL" sz="2000" dirty="0"/>
          </a:p>
          <a:p>
            <a:pPr marL="285750" indent="-285750">
              <a:buChar char="•"/>
            </a:pPr>
            <a:r>
              <a:rPr lang="nl-NL" sz="2000">
                <a:cs typeface="Segoe UI"/>
              </a:rPr>
              <a:t>Het bevoegd gezag heeft daardoor niet altijd direct een volledig beeld</a:t>
            </a:r>
          </a:p>
          <a:p>
            <a:pPr marL="285750" indent="-285750">
              <a:buChar char="•"/>
            </a:pPr>
            <a:endParaRPr lang="nl-NL" sz="20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A103250-C4BE-4016-8E19-309C30DA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1109165" cy="897538"/>
          </a:xfrm>
        </p:spPr>
        <p:txBody>
          <a:bodyPr>
            <a:normAutofit fontScale="90000"/>
          </a:bodyPr>
          <a:lstStyle/>
          <a:p>
            <a:r>
              <a:rPr lang="nl-NL"/>
              <a:t>Waar schuurt het in de praktijk</a:t>
            </a:r>
          </a:p>
        </p:txBody>
      </p:sp>
      <p:pic>
        <p:nvPicPr>
          <p:cNvPr id="2" name="Tijdelijke aanduiding voor afbeelding 1" descr="Contact | VNG">
            <a:extLst>
              <a:ext uri="{FF2B5EF4-FFF2-40B4-BE49-F238E27FC236}">
                <a16:creationId xmlns:a16="http://schemas.microsoft.com/office/drawing/2014/main" id="{A2265E12-D3F4-D6F3-ADFC-327C75FE4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B9140-C3AA-C31A-0DA7-6CE5A92B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Vier denkstappen voor VTH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8105-889A-CCAB-3C40-6B7408916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nl-NL" dirty="0">
              <a:latin typeface="Asap"/>
              <a:cs typeface="Segoe UI"/>
            </a:endParaRPr>
          </a:p>
          <a:p>
            <a:pPr marL="457200" indent="-457200">
              <a:buAutoNum type="arabicPeriod"/>
            </a:pPr>
            <a:r>
              <a:rPr lang="nl-NL" dirty="0">
                <a:latin typeface="Asap"/>
                <a:cs typeface="Segoe UI"/>
              </a:rPr>
              <a:t>Valt de activiteit onder een vergunningplicht?</a:t>
            </a:r>
            <a:endParaRPr lang="nl-NL" dirty="0">
              <a:latin typeface="Asap"/>
            </a:endParaRPr>
          </a:p>
          <a:p>
            <a:pPr marL="457200" indent="-457200">
              <a:buAutoNum type="arabicPeriod"/>
            </a:pPr>
            <a:r>
              <a:rPr lang="nl-NL" dirty="0">
                <a:latin typeface="Asap"/>
                <a:cs typeface="Segoe UI"/>
              </a:rPr>
              <a:t>Geldt er een uitzondering?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>
                <a:latin typeface="Asap"/>
                <a:cs typeface="Segoe UI"/>
              </a:rPr>
              <a:t>Welke aanvraagvereisten gelden, aanvraag compleet?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>
                <a:latin typeface="Asap"/>
                <a:cs typeface="Segoe UI"/>
              </a:rPr>
              <a:t>Welke beoordelingsregels pas je toe?</a:t>
            </a:r>
            <a:br>
              <a:rPr lang="nl-NL" dirty="0">
                <a:latin typeface="Asap"/>
                <a:cs typeface="Segoe UI"/>
              </a:rPr>
            </a:br>
            <a:br>
              <a:rPr lang="nl-NL" dirty="0">
                <a:cs typeface="Segoe UI"/>
              </a:rPr>
            </a:br>
            <a:br>
              <a:rPr lang="nl-NL" dirty="0">
                <a:cs typeface="Segoe UI"/>
              </a:rPr>
            </a:br>
            <a:br>
              <a:rPr lang="nl-NL" dirty="0">
                <a:cs typeface="Segoe UI"/>
              </a:rPr>
            </a:br>
            <a:r>
              <a:rPr lang="nl-NL" i="1" dirty="0">
                <a:cs typeface="Segoe UI"/>
              </a:rPr>
              <a:t> </a:t>
            </a:r>
          </a:p>
          <a:p>
            <a:pPr marL="457200" indent="-457200">
              <a:buAutoNum type="arabicPeriod"/>
            </a:pPr>
            <a:endParaRPr lang="nl-NL" dirty="0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0012C773-3B11-C280-C8E1-C182A497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90A12-C43F-D5C2-D19B-31672186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990600"/>
            <a:ext cx="11277600" cy="8975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4800"/>
              <a:t>Vier ontwerpstappen voor </a:t>
            </a:r>
            <a:r>
              <a:rPr lang="nl-NL" sz="4800" dirty="0"/>
              <a:t>planmakers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73F610-A0C0-BAB1-E390-29B41E17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374784"/>
            <a:ext cx="10515600" cy="1713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nl-NL">
                <a:latin typeface="Asap"/>
                <a:cs typeface="Arial"/>
              </a:rPr>
              <a:t>Wil je een vergunningplicht opnemen – en waarom wel/niet?</a:t>
            </a:r>
            <a:endParaRPr lang="nl-NL">
              <a:solidFill>
                <a:srgbClr val="000000"/>
              </a:solidFill>
              <a:latin typeface="Asap"/>
              <a:cs typeface="Arial"/>
            </a:endParaRPr>
          </a:p>
          <a:p>
            <a:pPr marL="457200" indent="-457200">
              <a:buAutoNum type="arabicPeriod"/>
            </a:pPr>
            <a:r>
              <a:rPr lang="nl-NL">
                <a:latin typeface="Asap"/>
                <a:cs typeface="Arial"/>
              </a:rPr>
              <a:t>Wanneer gelden uitzonderingen?</a:t>
            </a:r>
            <a:endParaRPr lang="nl-NL">
              <a:solidFill>
                <a:srgbClr val="000000"/>
              </a:solidFill>
              <a:latin typeface="Asap"/>
              <a:cs typeface="Arial"/>
            </a:endParaRPr>
          </a:p>
          <a:p>
            <a:pPr marL="457200" indent="-457200">
              <a:buAutoNum type="arabicPeriod"/>
            </a:pPr>
            <a:r>
              <a:rPr lang="nl-NL">
                <a:latin typeface="Asap"/>
                <a:cs typeface="Arial"/>
              </a:rPr>
              <a:t>Waarop wil je de aanvraag beoordelen?</a:t>
            </a:r>
            <a:endParaRPr lang="nl-NL">
              <a:solidFill>
                <a:srgbClr val="2B5782"/>
              </a:solidFill>
              <a:latin typeface="Asap"/>
              <a:cs typeface="Arial"/>
            </a:endParaRPr>
          </a:p>
          <a:p>
            <a:pPr marL="457200" indent="-457200">
              <a:buAutoNum type="arabicPeriod"/>
            </a:pPr>
            <a:r>
              <a:rPr lang="nl-NL">
                <a:cs typeface="Arial"/>
              </a:rPr>
              <a:t>Welke gegevens zijn nodig om die beoordeling mogelijk te maken?</a:t>
            </a:r>
            <a:endParaRPr lang="nl-NL" i="1">
              <a:cs typeface="Arial"/>
            </a:endParaRPr>
          </a:p>
          <a:p>
            <a:endParaRPr lang="nl-NL"/>
          </a:p>
        </p:txBody>
      </p:sp>
      <p:pic>
        <p:nvPicPr>
          <p:cNvPr id="5" name="Tijdelijke aanduiding voor afbeelding 1" descr="Contact | VNG">
            <a:extLst>
              <a:ext uri="{FF2B5EF4-FFF2-40B4-BE49-F238E27FC236}">
                <a16:creationId xmlns:a16="http://schemas.microsoft.com/office/drawing/2014/main" id="{AD8C5E13-ECEF-B14F-C6BC-6363B024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" descr="Contact | VNG">
            <a:extLst>
              <a:ext uri="{FF2B5EF4-FFF2-40B4-BE49-F238E27FC236}">
                <a16:creationId xmlns:a16="http://schemas.microsoft.com/office/drawing/2014/main" id="{079E7A09-1887-7857-A184-BEB7C3D9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2" b="-515"/>
          <a:stretch>
            <a:fillRect/>
          </a:stretch>
        </p:blipFill>
        <p:spPr>
          <a:xfrm>
            <a:off x="10263227" y="226"/>
            <a:ext cx="1927730" cy="11072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FA8EAE-BD6E-06D4-2D6E-CC9FAB09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2" y="1106714"/>
            <a:ext cx="10515600" cy="897538"/>
          </a:xfrm>
        </p:spPr>
        <p:txBody>
          <a:bodyPr>
            <a:noAutofit/>
          </a:bodyPr>
          <a:lstStyle/>
          <a:p>
            <a:r>
              <a:rPr lang="nl-NL" sz="4000">
                <a:solidFill>
                  <a:srgbClr val="2B5782"/>
                </a:solidFill>
                <a:ea typeface="+mj-lt"/>
                <a:cs typeface="+mj-lt"/>
              </a:rPr>
              <a:t>Van aanvraagpraktijk terug naar planregel – en andersom</a:t>
            </a:r>
            <a:r>
              <a:rPr lang="nl-NL" sz="4000" dirty="0"/>
              <a:t> 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7CA74-F931-4037-D9B1-DE36895CD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2" y="2506209"/>
            <a:ext cx="5050631" cy="25241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>
                <a:latin typeface="Asap"/>
                <a:cs typeface="Segoe UI"/>
              </a:rPr>
              <a:t>VTH</a:t>
            </a:r>
            <a:endParaRPr lang="nl-NL" dirty="0">
              <a:latin typeface="Asap"/>
              <a:cs typeface="Segoe UI"/>
            </a:endParaRPr>
          </a:p>
          <a:p>
            <a:pPr marL="457200" indent="-457200">
              <a:buAutoNum type="arabicPeriod"/>
            </a:pPr>
            <a:r>
              <a:rPr lang="nl-NL">
                <a:latin typeface="Asap"/>
                <a:cs typeface="Segoe UI"/>
              </a:rPr>
              <a:t>Vergunningplicht?</a:t>
            </a:r>
            <a:endParaRPr lang="nl-NL"/>
          </a:p>
          <a:p>
            <a:pPr marL="457200" indent="-457200">
              <a:buAutoNum type="arabicPeriod"/>
            </a:pPr>
            <a:r>
              <a:rPr lang="nl-NL">
                <a:latin typeface="Asap"/>
                <a:cs typeface="Segoe UI"/>
              </a:rPr>
              <a:t>Uitzondering?</a:t>
            </a:r>
            <a:endParaRPr lang="nl-NL"/>
          </a:p>
          <a:p>
            <a:pPr marL="457200" indent="-457200">
              <a:buAutoNum type="arabicPeriod"/>
            </a:pPr>
            <a:r>
              <a:rPr lang="nl-NL">
                <a:latin typeface="Asap"/>
                <a:cs typeface="Segoe UI"/>
              </a:rPr>
              <a:t>Aanvraag compleet?</a:t>
            </a:r>
            <a:endParaRPr lang="nl-NL">
              <a:cs typeface="Segoe UI"/>
            </a:endParaRPr>
          </a:p>
          <a:p>
            <a:pPr marL="457200" indent="-457200">
              <a:buAutoNum type="arabicPeriod"/>
            </a:pPr>
            <a:r>
              <a:rPr lang="nl-NL">
                <a:latin typeface="Asap"/>
                <a:cs typeface="Segoe UI"/>
              </a:rPr>
              <a:t>Beoordelen</a:t>
            </a:r>
            <a:endParaRPr lang="nl-NL">
              <a:cs typeface="Segoe UI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5D249C-3530-6C30-B0F3-EC4F26DBA014}"/>
              </a:ext>
            </a:extLst>
          </p:cNvPr>
          <p:cNvSpPr txBox="1"/>
          <p:nvPr/>
        </p:nvSpPr>
        <p:spPr>
          <a:xfrm>
            <a:off x="5650820" y="2505415"/>
            <a:ext cx="6096000" cy="2672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Planmaker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Willen we </a:t>
            </a: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een</a:t>
            </a: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vergunningplicht</a:t>
            </a: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waarom</a:t>
            </a: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?</a:t>
            </a:r>
            <a:endParaRPr lang="nl-NL" sz="2000">
              <a:solidFill>
                <a:schemeClr val="accent1"/>
              </a:solidFill>
              <a:latin typeface="Asap"/>
              <a:cs typeface="Segoe U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Welke </a:t>
            </a: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uitzonderingen</a:t>
            </a: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?</a:t>
            </a:r>
            <a:endParaRPr lang="nl-NL" sz="2000" dirty="0">
              <a:solidFill>
                <a:schemeClr val="accent1"/>
              </a:solidFill>
              <a:latin typeface="Asap"/>
              <a:cs typeface="Segoe U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Waarop</a:t>
            </a: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sap"/>
                <a:cs typeface="Segoe UI"/>
              </a:rPr>
              <a:t>beoordelen</a:t>
            </a:r>
            <a:r>
              <a:rPr lang="en-US" sz="2000" dirty="0">
                <a:solidFill>
                  <a:schemeClr val="accent1"/>
                </a:solidFill>
                <a:latin typeface="Asap"/>
                <a:cs typeface="Segoe UI"/>
              </a:rPr>
              <a:t>?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nl-NL" sz="2000">
                <a:solidFill>
                  <a:schemeClr val="accent1"/>
                </a:solidFill>
                <a:latin typeface="Asap"/>
                <a:cs typeface="Segoe UI"/>
              </a:rPr>
              <a:t>Welke gegevens heb je nodig? </a:t>
            </a:r>
            <a:endParaRPr lang="en-US" sz="2000" dirty="0">
              <a:solidFill>
                <a:schemeClr val="accent1"/>
              </a:solidFill>
              <a:latin typeface="Asap"/>
              <a:cs typeface="Segoe U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endParaRPr lang="en-US" sz="2000">
              <a:solidFill>
                <a:schemeClr val="accent1"/>
              </a:solidFill>
              <a:latin typeface="Asap"/>
              <a:cs typeface="Segoe UI"/>
            </a:endParaRP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56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LO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B5782"/>
      </a:accent1>
      <a:accent2>
        <a:srgbClr val="265938"/>
      </a:accent2>
      <a:accent3>
        <a:srgbClr val="E07000"/>
      </a:accent3>
      <a:accent4>
        <a:srgbClr val="6BA6D9"/>
      </a:accent4>
      <a:accent5>
        <a:srgbClr val="4EA72E"/>
      </a:accent5>
      <a:accent6>
        <a:srgbClr val="E1EDDB"/>
      </a:accent6>
      <a:hlink>
        <a:srgbClr val="467886"/>
      </a:hlink>
      <a:folHlink>
        <a:srgbClr val="96607D"/>
      </a:folHlink>
    </a:clrScheme>
    <a:fontScheme name="IPLO template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F5935245FBC46BB0845B5E877183A" ma:contentTypeVersion="26" ma:contentTypeDescription="Een nieuw document maken." ma:contentTypeScope="" ma:versionID="5f4be8567b0ef23dcb7bed7e30e536ea">
  <xsd:schema xmlns:xsd="http://www.w3.org/2001/XMLSchema" xmlns:xs="http://www.w3.org/2001/XMLSchema" xmlns:p="http://schemas.microsoft.com/office/2006/metadata/properties" xmlns:ns2="eb476aeb-cfc0-4d64-93e5-927642e1f979" xmlns:ns3="73ddae55-80d5-40da-8705-548d45c223e6" targetNamespace="http://schemas.microsoft.com/office/2006/metadata/properties" ma:root="true" ma:fieldsID="d971fbff025c2dc1965d9567226b9156" ns2:_="" ns3:_="">
    <xsd:import namespace="eb476aeb-cfc0-4d64-93e5-927642e1f979"/>
    <xsd:import namespace="73ddae55-80d5-40da-8705-548d45c22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refwoorden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Toelichting" minOccurs="0"/>
                <xsd:element ref="ns2:Kanaalnaam_x0020_Teams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Archiveren_x003f_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6aeb-cfc0-4d64-93e5-927642e1f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refwoorden" ma:index="10" nillable="true" ma:displayName="Trefwoorden" ma:internalName="Trefwoorden">
      <xsd:simpleType>
        <xsd:restriction base="dms:Text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Toelichting" ma:index="15" nillable="true" ma:displayName="Toelichting" ma:description="Deze link leidt naar de uitwerking op gemmaonline van de bedrijfsprocessen voor de omgevingswet." ma:format="Dropdown" ma:internalName="Toelichting">
      <xsd:simpleType>
        <xsd:restriction base="dms:Note">
          <xsd:maxLength value="255"/>
        </xsd:restriction>
      </xsd:simpleType>
    </xsd:element>
    <xsd:element name="Kanaalnaam_x0020_Teams" ma:index="16" nillable="true" ma:displayName="Naam in Teams" ma:description="De naam van het overeenkomstige kanaal of map in Teams, indien deze afwijkt van de mapnaam in SharePoint" ma:format="Dropdown" ma:internalName="Kanaalnaam_x0020_Teams">
      <xsd:simpleType>
        <xsd:restriction base="dms:Text">
          <xsd:maxLength value="255"/>
        </xsd:restriction>
      </xsd:simpleType>
    </xsd:element>
    <xsd:element name="_Flow_SignoffStatus" ma:index="17" nillable="true" ma:displayName="Afmeldingsstatus" ma:internalName="Afmeldingsstatus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rchiveren_x003f_" ma:index="29" nillable="true" ma:displayName="Archiveren?" ma:default="1" ma:description="Moet het document bewaard blijven in het archief? " ma:format="Dropdown" ma:internalName="Archiveren_x003f_">
      <xsd:simpleType>
        <xsd:restriction base="dms:Boolea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dae55-80d5-40da-8705-548d45c223e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e3667c-f990-46ac-b8f5-51dfe1e36943}" ma:internalName="TaxCatchAll" ma:showField="CatchAllData" ma:web="73ddae55-80d5-40da-8705-548d45c22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efwoorden xmlns="eb476aeb-cfc0-4d64-93e5-927642e1f979" xsi:nil="true"/>
    <Archiveren_x003f_ xmlns="eb476aeb-cfc0-4d64-93e5-927642e1f979">true</Archiveren_x003f_>
    <_Flow_SignoffStatus xmlns="eb476aeb-cfc0-4d64-93e5-927642e1f979" xsi:nil="true"/>
    <Toelichting xmlns="eb476aeb-cfc0-4d64-93e5-927642e1f979" xsi:nil="true"/>
    <lcf76f155ced4ddcb4097134ff3c332f xmlns="eb476aeb-cfc0-4d64-93e5-927642e1f979">
      <Terms xmlns="http://schemas.microsoft.com/office/infopath/2007/PartnerControls"/>
    </lcf76f155ced4ddcb4097134ff3c332f>
    <TaxCatchAll xmlns="73ddae55-80d5-40da-8705-548d45c223e6" xsi:nil="true"/>
    <Kanaalnaam_x0020_Teams xmlns="eb476aeb-cfc0-4d64-93e5-927642e1f97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CBCC5-4FC9-4197-9E94-5911C12E8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76aeb-cfc0-4d64-93e5-927642e1f979"/>
    <ds:schemaRef ds:uri="73ddae55-80d5-40da-8705-548d45c22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52E6A-0779-4B85-8C8C-F7E399E4C846}">
  <ds:schemaRefs>
    <ds:schemaRef ds:uri="http://schemas.microsoft.com/office/2006/metadata/properties"/>
    <ds:schemaRef ds:uri="http://schemas.microsoft.com/office/infopath/2007/PartnerControls"/>
    <ds:schemaRef ds:uri="eb476aeb-cfc0-4d64-93e5-927642e1f979"/>
    <ds:schemaRef ds:uri="73ddae55-80d5-40da-8705-548d45c223e6"/>
  </ds:schemaRefs>
</ds:datastoreItem>
</file>

<file path=customXml/itemProps3.xml><?xml version="1.0" encoding="utf-8"?>
<ds:datastoreItem xmlns:ds="http://schemas.openxmlformats.org/officeDocument/2006/customXml" ds:itemID="{2B711283-8227-4836-A793-11B21C7589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1083</Words>
  <Application>Microsoft Office PowerPoint</Application>
  <PresentationFormat>Breedbeeld</PresentationFormat>
  <Paragraphs>190</Paragraphs>
  <Slides>19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Aptos</vt:lpstr>
      <vt:lpstr>Arial</vt:lpstr>
      <vt:lpstr>Arial,Sans-Serif</vt:lpstr>
      <vt:lpstr>Asap</vt:lpstr>
      <vt:lpstr>Asap Medium</vt:lpstr>
      <vt:lpstr>Asap SemiBold</vt:lpstr>
      <vt:lpstr>Calibri</vt:lpstr>
      <vt:lpstr>Segoe UI</vt:lpstr>
      <vt:lpstr>Office Theme</vt:lpstr>
      <vt:lpstr>SCHAKELDAGEN</vt:lpstr>
      <vt:lpstr>PowerPoint-presentatie</vt:lpstr>
      <vt:lpstr>PowerPoint-presentatie</vt:lpstr>
      <vt:lpstr>PowerPoint-presentatie</vt:lpstr>
      <vt:lpstr>Eerst dezelfde taal</vt:lpstr>
      <vt:lpstr>Waar schuurt het in de praktijk</vt:lpstr>
      <vt:lpstr>Vier denkstappen voor VTH</vt:lpstr>
      <vt:lpstr>Vier ontwerpstappen voor planmakers</vt:lpstr>
      <vt:lpstr>Van aanvraagpraktijk terug naar planregel – en andersom </vt:lpstr>
      <vt:lpstr>Casus</vt:lpstr>
      <vt:lpstr>Casus</vt:lpstr>
      <vt:lpstr>Casus </vt:lpstr>
      <vt:lpstr>Casus </vt:lpstr>
      <vt:lpstr>Wabo vs. Omgevingswet</vt:lpstr>
      <vt:lpstr>Wat laat de quickfix zien</vt:lpstr>
      <vt:lpstr>Wat betekent dit voor planmakers?</vt:lpstr>
      <vt:lpstr>Meldplicht of informatieplicht</vt:lpstr>
      <vt:lpstr>Afsluiting </vt:lpstr>
      <vt:lpstr>Bedankt voor jullie aanwezigheid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Silver Wozniak</dc:creator>
  <cp:lastModifiedBy>Susan Dankelman</cp:lastModifiedBy>
  <cp:revision>815</cp:revision>
  <dcterms:created xsi:type="dcterms:W3CDTF">2026-04-03T10:56:03Z</dcterms:created>
  <dcterms:modified xsi:type="dcterms:W3CDTF">2026-06-25T13:48:48Z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0x010100914F5935245FBC46BB0845B5E877183A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{"FileActivityType":"9","FileActivityTimeStamp":"2026-06-24T06:53:04.523Z","FileActivityUsersOnPage":[{"DisplayName":"Susan Dankelman","Id":"susan.dankelman@vng.nl"},{"DisplayName":"Nico Statius Muller","Id":"nico.statiusmuller@vng.nl"},{"DisplayName":"Susan Dankelman","Id":"susan.dankelman@vng.nl"}],"FileActivityNavigationId":null}</vt:lpwstr>
  </property>
  <property fmtid="{D5CDD505-2E9C-101B-9397-08002B2CF9AE}" pid="9" name="TriggerFlowInfo">
    <vt:lpwstr/>
  </property>
</Properties>
</file>