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3" r:id="rId2"/>
    <p:sldId id="259" r:id="rId3"/>
    <p:sldId id="261" r:id="rId4"/>
    <p:sldId id="269" r:id="rId5"/>
    <p:sldId id="268" r:id="rId6"/>
    <p:sldId id="270" r:id="rId7"/>
    <p:sldId id="271" r:id="rId8"/>
    <p:sldId id="265" r:id="rId9"/>
    <p:sldId id="273" r:id="rId10"/>
    <p:sldId id="274" r:id="rId11"/>
    <p:sldId id="297" r:id="rId12"/>
    <p:sldId id="280" r:id="rId13"/>
    <p:sldId id="281" r:id="rId14"/>
    <p:sldId id="282" r:id="rId15"/>
    <p:sldId id="283" r:id="rId16"/>
    <p:sldId id="284" r:id="rId17"/>
    <p:sldId id="287" r:id="rId18"/>
    <p:sldId id="285" r:id="rId19"/>
    <p:sldId id="286" r:id="rId20"/>
    <p:sldId id="288" r:id="rId21"/>
    <p:sldId id="289" r:id="rId22"/>
    <p:sldId id="290" r:id="rId23"/>
    <p:sldId id="291" r:id="rId24"/>
    <p:sldId id="298" r:id="rId25"/>
    <p:sldId id="299" r:id="rId26"/>
    <p:sldId id="300" r:id="rId27"/>
    <p:sldId id="277" r:id="rId28"/>
    <p:sldId id="292" r:id="rId29"/>
    <p:sldId id="301" r:id="rId30"/>
    <p:sldId id="294" r:id="rId31"/>
    <p:sldId id="296" r:id="rId32"/>
    <p:sldId id="295"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364" autoAdjust="0"/>
  </p:normalViewPr>
  <p:slideViewPr>
    <p:cSldViewPr snapToGrid="0">
      <p:cViewPr varScale="1">
        <p:scale>
          <a:sx n="94" d="100"/>
          <a:sy n="94" d="100"/>
        </p:scale>
        <p:origin x="108" y="426"/>
      </p:cViewPr>
      <p:guideLst>
        <p:guide orient="horz" pos="482"/>
        <p:guide pos="438"/>
      </p:guideLst>
    </p:cSldViewPr>
  </p:slideViewPr>
  <p:outlineViewPr>
    <p:cViewPr>
      <p:scale>
        <a:sx n="33" d="100"/>
        <a:sy n="33" d="100"/>
      </p:scale>
      <p:origin x="0" y="-97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23-6-2026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236797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13</a:t>
            </a:fld>
            <a:endParaRPr lang="nl-NL"/>
          </a:p>
        </p:txBody>
      </p:sp>
    </p:spTree>
    <p:extLst>
      <p:ext uri="{BB962C8B-B14F-4D97-AF65-F5344CB8AC3E}">
        <p14:creationId xmlns:p14="http://schemas.microsoft.com/office/powerpoint/2010/main" val="189300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5766-4E9E-1B44-6F2C-757700A301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EABCDE-30CB-3330-AE4F-A0F4F3E9EF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FAD038D-6365-7551-16CD-B900125E68F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A2E10C7-67F5-D70A-6ED2-64E4036CE2FA}"/>
              </a:ext>
            </a:extLst>
          </p:cNvPr>
          <p:cNvSpPr>
            <a:spLocks noGrp="1"/>
          </p:cNvSpPr>
          <p:nvPr>
            <p:ph type="sldNum" sz="quarter" idx="5"/>
          </p:nvPr>
        </p:nvSpPr>
        <p:spPr/>
        <p:txBody>
          <a:bodyPr/>
          <a:lstStyle/>
          <a:p>
            <a:fld id="{BDBF3FA3-F7C9-0B4A-B901-3FF01BA064D0}" type="slidenum">
              <a:rPr lang="nl-NL" smtClean="0"/>
              <a:t>14</a:t>
            </a:fld>
            <a:endParaRPr lang="nl-NL"/>
          </a:p>
        </p:txBody>
      </p:sp>
    </p:spTree>
    <p:extLst>
      <p:ext uri="{BB962C8B-B14F-4D97-AF65-F5344CB8AC3E}">
        <p14:creationId xmlns:p14="http://schemas.microsoft.com/office/powerpoint/2010/main" val="223743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DE5D-CAF6-C4EA-5FC4-C49A94FA7A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C4283A-B328-7689-2858-5E52752337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D55BF3-974A-19EF-F01F-C43E8264E85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B288790-1A19-83D0-3EAD-6E4F765B3B96}"/>
              </a:ext>
            </a:extLst>
          </p:cNvPr>
          <p:cNvSpPr>
            <a:spLocks noGrp="1"/>
          </p:cNvSpPr>
          <p:nvPr>
            <p:ph type="sldNum" sz="quarter" idx="5"/>
          </p:nvPr>
        </p:nvSpPr>
        <p:spPr/>
        <p:txBody>
          <a:bodyPr/>
          <a:lstStyle/>
          <a:p>
            <a:fld id="{BDBF3FA3-F7C9-0B4A-B901-3FF01BA064D0}" type="slidenum">
              <a:rPr lang="nl-NL" smtClean="0"/>
              <a:t>15</a:t>
            </a:fld>
            <a:endParaRPr lang="nl-NL"/>
          </a:p>
        </p:txBody>
      </p:sp>
    </p:spTree>
    <p:extLst>
      <p:ext uri="{BB962C8B-B14F-4D97-AF65-F5344CB8AC3E}">
        <p14:creationId xmlns:p14="http://schemas.microsoft.com/office/powerpoint/2010/main" val="423414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86F16-1F9E-9C91-B959-DFC280472B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B4CD41-CD37-4CFD-E136-B0F3972334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C0E0AF-930D-F7A5-D35F-804B84CD95A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A276C83-5F0B-329F-3F00-EFC6F21529F2}"/>
              </a:ext>
            </a:extLst>
          </p:cNvPr>
          <p:cNvSpPr>
            <a:spLocks noGrp="1"/>
          </p:cNvSpPr>
          <p:nvPr>
            <p:ph type="sldNum" sz="quarter" idx="5"/>
          </p:nvPr>
        </p:nvSpPr>
        <p:spPr/>
        <p:txBody>
          <a:bodyPr/>
          <a:lstStyle/>
          <a:p>
            <a:fld id="{BDBF3FA3-F7C9-0B4A-B901-3FF01BA064D0}" type="slidenum">
              <a:rPr lang="nl-NL" smtClean="0"/>
              <a:t>16</a:t>
            </a:fld>
            <a:endParaRPr lang="nl-NL"/>
          </a:p>
        </p:txBody>
      </p:sp>
    </p:spTree>
    <p:extLst>
      <p:ext uri="{BB962C8B-B14F-4D97-AF65-F5344CB8AC3E}">
        <p14:creationId xmlns:p14="http://schemas.microsoft.com/office/powerpoint/2010/main" val="11826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941A2-E3DB-1AAE-4455-2671B7CC61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BC39F9F-A393-91A5-5CBA-3694BF268EE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FA41D5-0794-8371-08FD-05CAE7EEE11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91F1F07-7E2C-08E9-7F78-2411CD3E9FD6}"/>
              </a:ext>
            </a:extLst>
          </p:cNvPr>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6218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8AA0-67AD-7F36-B732-9D7288C9D6D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969026-2B7C-8649-7818-057BC64854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B869FC-6BB8-56C5-C4F9-2DEC08C44D8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8A64153-3BCB-8C9D-BDF0-00A3DE7C5A0E}"/>
              </a:ext>
            </a:extLst>
          </p:cNvPr>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1671631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1C918-342D-C6DA-6A22-6632AAA67C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4235288-0B9F-5DA2-ACD3-788C2DA61A9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9887BB7-4567-03B6-0FB8-B4E99A7D9B0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BFD474B-75A1-B266-F4D9-7629FB1630E4}"/>
              </a:ext>
            </a:extLst>
          </p:cNvPr>
          <p:cNvSpPr>
            <a:spLocks noGrp="1"/>
          </p:cNvSpPr>
          <p:nvPr>
            <p:ph type="sldNum" sz="quarter" idx="5"/>
          </p:nvPr>
        </p:nvSpPr>
        <p:spPr/>
        <p:txBody>
          <a:bodyPr/>
          <a:lstStyle/>
          <a:p>
            <a:fld id="{BDBF3FA3-F7C9-0B4A-B901-3FF01BA064D0}" type="slidenum">
              <a:rPr lang="nl-NL" smtClean="0"/>
              <a:t>19</a:t>
            </a:fld>
            <a:endParaRPr lang="nl-NL"/>
          </a:p>
        </p:txBody>
      </p:sp>
    </p:spTree>
    <p:extLst>
      <p:ext uri="{BB962C8B-B14F-4D97-AF65-F5344CB8AC3E}">
        <p14:creationId xmlns:p14="http://schemas.microsoft.com/office/powerpoint/2010/main" val="85890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3A36-1349-CD98-8140-8FAC8321EC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2C1CC6-D144-957F-6E58-626524D1CD1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41FC69-ADFD-DE3B-6BAB-690E109CFB1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0A709A0-78E0-4241-2E0E-CCAFEFF1852A}"/>
              </a:ext>
            </a:extLst>
          </p:cNvPr>
          <p:cNvSpPr>
            <a:spLocks noGrp="1"/>
          </p:cNvSpPr>
          <p:nvPr>
            <p:ph type="sldNum" sz="quarter" idx="5"/>
          </p:nvPr>
        </p:nvSpPr>
        <p:spPr/>
        <p:txBody>
          <a:bodyPr/>
          <a:lstStyle/>
          <a:p>
            <a:fld id="{BDBF3FA3-F7C9-0B4A-B901-3FF01BA064D0}" type="slidenum">
              <a:rPr lang="nl-NL" smtClean="0"/>
              <a:t>20</a:t>
            </a:fld>
            <a:endParaRPr lang="nl-NL"/>
          </a:p>
        </p:txBody>
      </p:sp>
    </p:spTree>
    <p:extLst>
      <p:ext uri="{BB962C8B-B14F-4D97-AF65-F5344CB8AC3E}">
        <p14:creationId xmlns:p14="http://schemas.microsoft.com/office/powerpoint/2010/main" val="324304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DEBE-889B-EF76-1DE4-082839E5C29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70A258-2FEA-AA03-F5FC-FC1537956A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D024C9-EDA9-98D6-566F-8CC4CE2FC64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5D6A2C4-92FA-4C43-8565-0015BF0F6602}"/>
              </a:ext>
            </a:extLst>
          </p:cNvPr>
          <p:cNvSpPr>
            <a:spLocks noGrp="1"/>
          </p:cNvSpPr>
          <p:nvPr>
            <p:ph type="sldNum" sz="quarter" idx="5"/>
          </p:nvPr>
        </p:nvSpPr>
        <p:spPr/>
        <p:txBody>
          <a:bodyPr/>
          <a:lstStyle/>
          <a:p>
            <a:fld id="{BDBF3FA3-F7C9-0B4A-B901-3FF01BA064D0}" type="slidenum">
              <a:rPr lang="nl-NL" smtClean="0"/>
              <a:t>21</a:t>
            </a:fld>
            <a:endParaRPr lang="nl-NL"/>
          </a:p>
        </p:txBody>
      </p:sp>
    </p:spTree>
    <p:extLst>
      <p:ext uri="{BB962C8B-B14F-4D97-AF65-F5344CB8AC3E}">
        <p14:creationId xmlns:p14="http://schemas.microsoft.com/office/powerpoint/2010/main" val="12621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8F77-8771-21AD-34B4-D24C30DADC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27A23F7-8661-7061-A069-6EA9CAB91C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C701A88-32E1-1033-6B0F-BE08D1CDBA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91CC827-2EF7-4532-5509-3C2CA33F7029}"/>
              </a:ext>
            </a:extLst>
          </p:cNvPr>
          <p:cNvSpPr>
            <a:spLocks noGrp="1"/>
          </p:cNvSpPr>
          <p:nvPr>
            <p:ph type="sldNum" sz="quarter" idx="5"/>
          </p:nvPr>
        </p:nvSpPr>
        <p:spPr/>
        <p:txBody>
          <a:bodyPr/>
          <a:lstStyle/>
          <a:p>
            <a:fld id="{BDBF3FA3-F7C9-0B4A-B901-3FF01BA064D0}" type="slidenum">
              <a:rPr lang="nl-NL" smtClean="0"/>
              <a:t>22</a:t>
            </a:fld>
            <a:endParaRPr lang="nl-NL"/>
          </a:p>
        </p:txBody>
      </p:sp>
    </p:spTree>
    <p:extLst>
      <p:ext uri="{BB962C8B-B14F-4D97-AF65-F5344CB8AC3E}">
        <p14:creationId xmlns:p14="http://schemas.microsoft.com/office/powerpoint/2010/main" val="234117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0B638-AEB3-A123-FE4B-4237F46EEB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9D68B9-227F-ED77-EFF8-0FE67848F05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CF6888-BD3D-E12D-6710-CE19882473C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6FA4297-A3B3-F452-B56D-707869A29726}"/>
              </a:ext>
            </a:extLst>
          </p:cNvPr>
          <p:cNvSpPr>
            <a:spLocks noGrp="1"/>
          </p:cNvSpPr>
          <p:nvPr>
            <p:ph type="sldNum" sz="quarter" idx="5"/>
          </p:nvPr>
        </p:nvSpPr>
        <p:spPr/>
        <p:txBody>
          <a:bodyPr/>
          <a:lstStyle/>
          <a:p>
            <a:fld id="{BDBF3FA3-F7C9-0B4A-B901-3FF01BA064D0}" type="slidenum">
              <a:rPr lang="nl-NL" smtClean="0"/>
              <a:t>4</a:t>
            </a:fld>
            <a:endParaRPr lang="nl-NL"/>
          </a:p>
        </p:txBody>
      </p:sp>
    </p:spTree>
    <p:extLst>
      <p:ext uri="{BB962C8B-B14F-4D97-AF65-F5344CB8AC3E}">
        <p14:creationId xmlns:p14="http://schemas.microsoft.com/office/powerpoint/2010/main" val="311171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64E24-E4F9-5F45-6F52-98BC6CABC4F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4880D8-439B-13B9-C32E-0AE5B213B4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FE0F70-8407-D14E-FD03-43F573892A5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F205107-9924-2A12-FC71-55B16D93B4F1}"/>
              </a:ext>
            </a:extLst>
          </p:cNvPr>
          <p:cNvSpPr>
            <a:spLocks noGrp="1"/>
          </p:cNvSpPr>
          <p:nvPr>
            <p:ph type="sldNum" sz="quarter" idx="5"/>
          </p:nvPr>
        </p:nvSpPr>
        <p:spPr/>
        <p:txBody>
          <a:bodyPr/>
          <a:lstStyle/>
          <a:p>
            <a:fld id="{BDBF3FA3-F7C9-0B4A-B901-3FF01BA064D0}" type="slidenum">
              <a:rPr lang="nl-NL" smtClean="0"/>
              <a:t>23</a:t>
            </a:fld>
            <a:endParaRPr lang="nl-NL"/>
          </a:p>
        </p:txBody>
      </p:sp>
    </p:spTree>
    <p:extLst>
      <p:ext uri="{BB962C8B-B14F-4D97-AF65-F5344CB8AC3E}">
        <p14:creationId xmlns:p14="http://schemas.microsoft.com/office/powerpoint/2010/main" val="280971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1D7A6-C130-74EF-14F0-AB101AD2BB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08DF50-6B93-74D8-405A-8082564ED0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A029DFD-FFE6-847C-1004-F840E291054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8A12363-0647-1A3F-8E3F-D552AA44BA96}"/>
              </a:ext>
            </a:extLst>
          </p:cNvPr>
          <p:cNvSpPr>
            <a:spLocks noGrp="1"/>
          </p:cNvSpPr>
          <p:nvPr>
            <p:ph type="sldNum" sz="quarter" idx="5"/>
          </p:nvPr>
        </p:nvSpPr>
        <p:spPr/>
        <p:txBody>
          <a:bodyPr/>
          <a:lstStyle/>
          <a:p>
            <a:fld id="{BDBF3FA3-F7C9-0B4A-B901-3FF01BA064D0}" type="slidenum">
              <a:rPr lang="nl-NL" smtClean="0"/>
              <a:t>24</a:t>
            </a:fld>
            <a:endParaRPr lang="nl-NL"/>
          </a:p>
        </p:txBody>
      </p:sp>
    </p:spTree>
    <p:extLst>
      <p:ext uri="{BB962C8B-B14F-4D97-AF65-F5344CB8AC3E}">
        <p14:creationId xmlns:p14="http://schemas.microsoft.com/office/powerpoint/2010/main" val="400554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3330-4ED8-A95C-BCD6-89B84DB6EC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68473FD-E091-5AE1-F55B-2CA27A0C0A6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AA9F203-6230-FE61-C1B4-275C78F9D5A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715B7F7-5138-F04B-7A01-1F7FED1491B3}"/>
              </a:ext>
            </a:extLst>
          </p:cNvPr>
          <p:cNvSpPr>
            <a:spLocks noGrp="1"/>
          </p:cNvSpPr>
          <p:nvPr>
            <p:ph type="sldNum" sz="quarter" idx="5"/>
          </p:nvPr>
        </p:nvSpPr>
        <p:spPr/>
        <p:txBody>
          <a:bodyPr/>
          <a:lstStyle/>
          <a:p>
            <a:fld id="{BDBF3FA3-F7C9-0B4A-B901-3FF01BA064D0}" type="slidenum">
              <a:rPr lang="nl-NL" smtClean="0"/>
              <a:t>25</a:t>
            </a:fld>
            <a:endParaRPr lang="nl-NL"/>
          </a:p>
        </p:txBody>
      </p:sp>
    </p:spTree>
    <p:extLst>
      <p:ext uri="{BB962C8B-B14F-4D97-AF65-F5344CB8AC3E}">
        <p14:creationId xmlns:p14="http://schemas.microsoft.com/office/powerpoint/2010/main" val="335224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9BA8B-6079-E906-51BC-0BCC3ECD24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02E137-6793-B931-1561-98061799EB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CC1445-B283-1D20-234F-96853E5CF4C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8CD3572-F3FA-CBA7-A3DD-A0E3F4512867}"/>
              </a:ext>
            </a:extLst>
          </p:cNvPr>
          <p:cNvSpPr>
            <a:spLocks noGrp="1"/>
          </p:cNvSpPr>
          <p:nvPr>
            <p:ph type="sldNum" sz="quarter" idx="5"/>
          </p:nvPr>
        </p:nvSpPr>
        <p:spPr/>
        <p:txBody>
          <a:bodyPr/>
          <a:lstStyle/>
          <a:p>
            <a:fld id="{BDBF3FA3-F7C9-0B4A-B901-3FF01BA064D0}" type="slidenum">
              <a:rPr lang="nl-NL" smtClean="0"/>
              <a:t>26</a:t>
            </a:fld>
            <a:endParaRPr lang="nl-NL"/>
          </a:p>
        </p:txBody>
      </p:sp>
    </p:spTree>
    <p:extLst>
      <p:ext uri="{BB962C8B-B14F-4D97-AF65-F5344CB8AC3E}">
        <p14:creationId xmlns:p14="http://schemas.microsoft.com/office/powerpoint/2010/main" val="2773488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27</a:t>
            </a:fld>
            <a:endParaRPr lang="nl-NL"/>
          </a:p>
        </p:txBody>
      </p:sp>
    </p:spTree>
    <p:extLst>
      <p:ext uri="{BB962C8B-B14F-4D97-AF65-F5344CB8AC3E}">
        <p14:creationId xmlns:p14="http://schemas.microsoft.com/office/powerpoint/2010/main" val="346052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28</a:t>
            </a:fld>
            <a:endParaRPr lang="nl-NL"/>
          </a:p>
        </p:txBody>
      </p:sp>
    </p:spTree>
    <p:extLst>
      <p:ext uri="{BB962C8B-B14F-4D97-AF65-F5344CB8AC3E}">
        <p14:creationId xmlns:p14="http://schemas.microsoft.com/office/powerpoint/2010/main" val="453723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1313-9832-16A3-AA4D-48A4631673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557C3DE-A43D-A032-F800-AD39CCEEC4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F4DE44-7FAF-7E4F-48C3-C91941E9A85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FA8DDAB-5639-6774-F545-164C40917655}"/>
              </a:ext>
            </a:extLst>
          </p:cNvPr>
          <p:cNvSpPr>
            <a:spLocks noGrp="1"/>
          </p:cNvSpPr>
          <p:nvPr>
            <p:ph type="sldNum" sz="quarter" idx="5"/>
          </p:nvPr>
        </p:nvSpPr>
        <p:spPr/>
        <p:txBody>
          <a:bodyPr/>
          <a:lstStyle/>
          <a:p>
            <a:fld id="{BDBF3FA3-F7C9-0B4A-B901-3FF01BA064D0}" type="slidenum">
              <a:rPr lang="nl-NL" smtClean="0"/>
              <a:t>29</a:t>
            </a:fld>
            <a:endParaRPr lang="nl-NL"/>
          </a:p>
        </p:txBody>
      </p:sp>
    </p:spTree>
    <p:extLst>
      <p:ext uri="{BB962C8B-B14F-4D97-AF65-F5344CB8AC3E}">
        <p14:creationId xmlns:p14="http://schemas.microsoft.com/office/powerpoint/2010/main" val="2815650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19CDD-60CB-096C-3832-8114AAB516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BA7C1A-3E74-2B25-8752-94ABD258E1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0E1112-3996-B601-F1D2-4EA5E03887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p:txBody>
      </p:sp>
      <p:sp>
        <p:nvSpPr>
          <p:cNvPr id="4" name="Tijdelijke aanduiding voor dianummer 3">
            <a:extLst>
              <a:ext uri="{FF2B5EF4-FFF2-40B4-BE49-F238E27FC236}">
                <a16:creationId xmlns:a16="http://schemas.microsoft.com/office/drawing/2014/main" id="{77D685D5-FB5A-0325-6396-7AF2829872BF}"/>
              </a:ext>
            </a:extLst>
          </p:cNvPr>
          <p:cNvSpPr>
            <a:spLocks noGrp="1"/>
          </p:cNvSpPr>
          <p:nvPr>
            <p:ph type="sldNum" sz="quarter" idx="5"/>
          </p:nvPr>
        </p:nvSpPr>
        <p:spPr/>
        <p:txBody>
          <a:bodyPr/>
          <a:lstStyle/>
          <a:p>
            <a:fld id="{BDBF3FA3-F7C9-0B4A-B901-3FF01BA064D0}" type="slidenum">
              <a:rPr lang="nl-NL" smtClean="0"/>
              <a:t>30</a:t>
            </a:fld>
            <a:endParaRPr lang="nl-NL"/>
          </a:p>
        </p:txBody>
      </p:sp>
    </p:spTree>
    <p:extLst>
      <p:ext uri="{BB962C8B-B14F-4D97-AF65-F5344CB8AC3E}">
        <p14:creationId xmlns:p14="http://schemas.microsoft.com/office/powerpoint/2010/main" val="37536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18CF-2BD4-D5E3-C662-1313E7D1EDA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340F36-A618-F9D4-A976-8F49E68FCAC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8596DA-9670-B32C-CDDE-F068ED37767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E315D24-B867-99B8-9A0B-1F1CA637ABF2}"/>
              </a:ext>
            </a:extLst>
          </p:cNvPr>
          <p:cNvSpPr>
            <a:spLocks noGrp="1"/>
          </p:cNvSpPr>
          <p:nvPr>
            <p:ph type="sldNum" sz="quarter" idx="5"/>
          </p:nvPr>
        </p:nvSpPr>
        <p:spPr/>
        <p:txBody>
          <a:bodyPr/>
          <a:lstStyle/>
          <a:p>
            <a:fld id="{BDBF3FA3-F7C9-0B4A-B901-3FF01BA064D0}" type="slidenum">
              <a:rPr lang="nl-NL" smtClean="0"/>
              <a:t>31</a:t>
            </a:fld>
            <a:endParaRPr lang="nl-NL"/>
          </a:p>
        </p:txBody>
      </p:sp>
    </p:spTree>
    <p:extLst>
      <p:ext uri="{BB962C8B-B14F-4D97-AF65-F5344CB8AC3E}">
        <p14:creationId xmlns:p14="http://schemas.microsoft.com/office/powerpoint/2010/main" val="85196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08A30-9B5C-430C-59B8-D7541753E1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1709DC-D993-D0EF-159C-58CB1FC1854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C926E5-79CA-00DF-D50B-C5436E85B3A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4BF6BF9-F1E4-76F7-C583-D02355BC788A}"/>
              </a:ext>
            </a:extLst>
          </p:cNvPr>
          <p:cNvSpPr>
            <a:spLocks noGrp="1"/>
          </p:cNvSpPr>
          <p:nvPr>
            <p:ph type="sldNum" sz="quarter" idx="5"/>
          </p:nvPr>
        </p:nvSpPr>
        <p:spPr/>
        <p:txBody>
          <a:bodyPr/>
          <a:lstStyle/>
          <a:p>
            <a:fld id="{BDBF3FA3-F7C9-0B4A-B901-3FF01BA064D0}" type="slidenum">
              <a:rPr lang="nl-NL" smtClean="0"/>
              <a:t>32</a:t>
            </a:fld>
            <a:endParaRPr lang="nl-NL"/>
          </a:p>
        </p:txBody>
      </p:sp>
    </p:spTree>
    <p:extLst>
      <p:ext uri="{BB962C8B-B14F-4D97-AF65-F5344CB8AC3E}">
        <p14:creationId xmlns:p14="http://schemas.microsoft.com/office/powerpoint/2010/main" val="397975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a:p>
        </p:txBody>
      </p:sp>
    </p:spTree>
    <p:extLst>
      <p:ext uri="{BB962C8B-B14F-4D97-AF65-F5344CB8AC3E}">
        <p14:creationId xmlns:p14="http://schemas.microsoft.com/office/powerpoint/2010/main" val="4020932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33</a:t>
            </a:fld>
            <a:endParaRPr lang="nl-NL"/>
          </a:p>
        </p:txBody>
      </p:sp>
    </p:spTree>
    <p:extLst>
      <p:ext uri="{BB962C8B-B14F-4D97-AF65-F5344CB8AC3E}">
        <p14:creationId xmlns:p14="http://schemas.microsoft.com/office/powerpoint/2010/main" val="266383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37773-89CB-E2B1-A55F-0DA84BE8C1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F7FE3D-55C5-BCAB-040C-8B574D6FD6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F3FB81-FB96-F7B5-552D-8A27986A06C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973CBE4-D7F1-084A-995C-E07C75ECDFD9}"/>
              </a:ext>
            </a:extLst>
          </p:cNvPr>
          <p:cNvSpPr>
            <a:spLocks noGrp="1"/>
          </p:cNvSpPr>
          <p:nvPr>
            <p:ph type="sldNum" sz="quarter" idx="5"/>
          </p:nvPr>
        </p:nvSpPr>
        <p:spPr/>
        <p:txBody>
          <a:bodyPr/>
          <a:lstStyle/>
          <a:p>
            <a:fld id="{BDBF3FA3-F7C9-0B4A-B901-3FF01BA064D0}" type="slidenum">
              <a:rPr lang="nl-NL" smtClean="0"/>
              <a:t>6</a:t>
            </a:fld>
            <a:endParaRPr lang="nl-NL"/>
          </a:p>
        </p:txBody>
      </p:sp>
    </p:spTree>
    <p:extLst>
      <p:ext uri="{BB962C8B-B14F-4D97-AF65-F5344CB8AC3E}">
        <p14:creationId xmlns:p14="http://schemas.microsoft.com/office/powerpoint/2010/main" val="81331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99FB-80D1-0AD0-DA08-8AA6BAB8D1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0F3DB5-A7A1-3FCC-4C4E-E5DF56013FA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6AF7507-8140-C62F-4761-554227181A6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4DE8766-F5E5-61A5-139B-B29863E9E768}"/>
              </a:ext>
            </a:extLst>
          </p:cNvPr>
          <p:cNvSpPr>
            <a:spLocks noGrp="1"/>
          </p:cNvSpPr>
          <p:nvPr>
            <p:ph type="sldNum" sz="quarter" idx="5"/>
          </p:nvPr>
        </p:nvSpPr>
        <p:spPr/>
        <p:txBody>
          <a:bodyPr/>
          <a:lstStyle/>
          <a:p>
            <a:fld id="{BDBF3FA3-F7C9-0B4A-B901-3FF01BA064D0}" type="slidenum">
              <a:rPr lang="nl-NL" smtClean="0"/>
              <a:t>7</a:t>
            </a:fld>
            <a:endParaRPr lang="nl-NL"/>
          </a:p>
        </p:txBody>
      </p:sp>
    </p:spTree>
    <p:extLst>
      <p:ext uri="{BB962C8B-B14F-4D97-AF65-F5344CB8AC3E}">
        <p14:creationId xmlns:p14="http://schemas.microsoft.com/office/powerpoint/2010/main" val="367461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8</a:t>
            </a:fld>
            <a:endParaRPr lang="nl-NL"/>
          </a:p>
        </p:txBody>
      </p:sp>
    </p:spTree>
    <p:extLst>
      <p:ext uri="{BB962C8B-B14F-4D97-AF65-F5344CB8AC3E}">
        <p14:creationId xmlns:p14="http://schemas.microsoft.com/office/powerpoint/2010/main" val="13057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CF107-AF56-249E-107A-3F69E56E6C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A263028-DB46-D95C-E9E0-1A4012A818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7FE5B4-BCAC-3BB2-C734-FB90962D978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BF85619-0D38-5304-5896-2633DA7DC1AE}"/>
              </a:ext>
            </a:extLst>
          </p:cNvPr>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12959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D46C-5A4D-4F24-6B01-D6E5FD0DA2B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AE4A28-EE2F-EA89-E64C-1F9ABD9245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ED5E35-6A18-950F-E650-6CFE257528FA}"/>
              </a:ext>
            </a:extLst>
          </p:cNvPr>
          <p:cNvSpPr>
            <a:spLocks noGrp="1"/>
          </p:cNvSpPr>
          <p:nvPr>
            <p:ph type="body" idx="1"/>
          </p:nvPr>
        </p:nvSpPr>
        <p:spPr/>
        <p:txBody>
          <a:bodyPr/>
          <a:lstStyle/>
          <a:p>
            <a:endParaRPr lang="nl-NL" u="none" dirty="0"/>
          </a:p>
        </p:txBody>
      </p:sp>
      <p:sp>
        <p:nvSpPr>
          <p:cNvPr id="4" name="Tijdelijke aanduiding voor dianummer 3">
            <a:extLst>
              <a:ext uri="{FF2B5EF4-FFF2-40B4-BE49-F238E27FC236}">
                <a16:creationId xmlns:a16="http://schemas.microsoft.com/office/drawing/2014/main" id="{E3973F68-17D9-FA4C-C618-35C5532B505B}"/>
              </a:ext>
            </a:extLst>
          </p:cNvPr>
          <p:cNvSpPr>
            <a:spLocks noGrp="1"/>
          </p:cNvSpPr>
          <p:nvPr>
            <p:ph type="sldNum" sz="quarter" idx="5"/>
          </p:nvPr>
        </p:nvSpPr>
        <p:spPr/>
        <p:txBody>
          <a:bodyPr/>
          <a:lstStyle/>
          <a:p>
            <a:fld id="{BDBF3FA3-F7C9-0B4A-B901-3FF01BA064D0}" type="slidenum">
              <a:rPr lang="nl-NL" smtClean="0"/>
              <a:t>10</a:t>
            </a:fld>
            <a:endParaRPr lang="nl-NL"/>
          </a:p>
        </p:txBody>
      </p:sp>
    </p:spTree>
    <p:extLst>
      <p:ext uri="{BB962C8B-B14F-4D97-AF65-F5344CB8AC3E}">
        <p14:creationId xmlns:p14="http://schemas.microsoft.com/office/powerpoint/2010/main" val="87428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4981-2C3D-1012-31F2-82BF7AF16D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84C0649-F41D-89CD-9AFA-69A3ADF9CCA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243BCB2-F303-9586-0CFF-63CE45C79ED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F3F9959-25E0-5E52-54E1-C604A436722A}"/>
              </a:ext>
            </a:extLst>
          </p:cNvPr>
          <p:cNvSpPr>
            <a:spLocks noGrp="1"/>
          </p:cNvSpPr>
          <p:nvPr>
            <p:ph type="sldNum" sz="quarter" idx="5"/>
          </p:nvPr>
        </p:nvSpPr>
        <p:spPr/>
        <p:txBody>
          <a:bodyPr/>
          <a:lstStyle/>
          <a:p>
            <a:fld id="{BDBF3FA3-F7C9-0B4A-B901-3FF01BA064D0}" type="slidenum">
              <a:rPr lang="nl-NL" smtClean="0"/>
              <a:t>11</a:t>
            </a:fld>
            <a:endParaRPr lang="nl-NL"/>
          </a:p>
        </p:txBody>
      </p:sp>
    </p:spTree>
    <p:extLst>
      <p:ext uri="{BB962C8B-B14F-4D97-AF65-F5344CB8AC3E}">
        <p14:creationId xmlns:p14="http://schemas.microsoft.com/office/powerpoint/2010/main" val="108248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6/23/2026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3&amp;artikel=5.20"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2&amp;artikel=5.7"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2&amp;artikel=5.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2&amp;artikel=5.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2&amp;artikel=5.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92500" lnSpcReduction="20000"/>
          </a:bodyPr>
          <a:lstStyle/>
          <a:p>
            <a:r>
              <a:rPr lang="nl-NL" dirty="0"/>
              <a:t>Juni 2026</a:t>
            </a:r>
          </a:p>
        </p:txBody>
      </p:sp>
      <p:sp>
        <p:nvSpPr>
          <p:cNvPr id="5" name="Tijdelijke aanduiding voor onlineafbeelding 4">
            <a:extLst>
              <a:ext uri="{FF2B5EF4-FFF2-40B4-BE49-F238E27FC236}">
                <a16:creationId xmlns:a16="http://schemas.microsoft.com/office/drawing/2014/main" id="{36938379-FF81-4642-16CD-8E118E6875DA}"/>
              </a:ext>
            </a:extLst>
          </p:cNvPr>
          <p:cNvSpPr>
            <a:spLocks noGrp="1"/>
          </p:cNvSpPr>
          <p:nvPr>
            <p:ph type="clipArt" sz="quarter" idx="11"/>
          </p:nvPr>
        </p:nvSpPr>
        <p:spPr/>
        <p:txBody>
          <a:bodyPr/>
          <a:lstStyle/>
          <a:p>
            <a:endParaRPr lang="nl-NL"/>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17C4-3B41-883E-E62F-836EB01CCC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3C8FE0-3EAA-41F3-907E-E49E0C08DC20}"/>
              </a:ext>
            </a:extLst>
          </p:cNvPr>
          <p:cNvSpPr>
            <a:spLocks noGrp="1"/>
          </p:cNvSpPr>
          <p:nvPr>
            <p:ph type="title"/>
          </p:nvPr>
        </p:nvSpPr>
        <p:spPr>
          <a:xfrm>
            <a:off x="597072" y="990600"/>
            <a:ext cx="10941212" cy="897538"/>
          </a:xfrm>
        </p:spPr>
        <p:txBody>
          <a:bodyPr>
            <a:normAutofit fontScale="90000"/>
          </a:bodyPr>
          <a:lstStyle/>
          <a:p>
            <a:r>
              <a:rPr lang="nl-NL" dirty="0"/>
              <a:t>Verbouwregels in </a:t>
            </a:r>
            <a:r>
              <a:rPr lang="nl-NL" dirty="0" err="1"/>
              <a:t>Bbl</a:t>
            </a:r>
            <a:endParaRPr lang="nl-NL" dirty="0"/>
          </a:p>
        </p:txBody>
      </p:sp>
      <p:sp>
        <p:nvSpPr>
          <p:cNvPr id="3" name="Tijdelijke aanduiding voor tekst 2">
            <a:extLst>
              <a:ext uri="{FF2B5EF4-FFF2-40B4-BE49-F238E27FC236}">
                <a16:creationId xmlns:a16="http://schemas.microsoft.com/office/drawing/2014/main" id="{0BAD58BE-F206-2A64-E35F-93B1B905B074}"/>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Rechtens verkregen niveau geldt soms niet. Maar schrijft afdeling 5.3 </a:t>
            </a:r>
            <a:r>
              <a:rPr lang="nl-NL" dirty="0" err="1"/>
              <a:t>Bbl</a:t>
            </a:r>
            <a:r>
              <a:rPr lang="nl-NL" dirty="0"/>
              <a:t> het niveau voor. Speelt o.a. voor:</a:t>
            </a:r>
          </a:p>
          <a:p>
            <a:pPr marL="800100" lvl="1" indent="-342900">
              <a:buFont typeface="Arial" panose="020B0604020202020204" pitchFamily="34" charset="0"/>
              <a:buChar char="•"/>
            </a:pPr>
            <a:r>
              <a:rPr lang="nl-NL" dirty="0">
                <a:solidFill>
                  <a:schemeClr val="accent1"/>
                </a:solidFill>
              </a:rPr>
              <a:t>Isolatie</a:t>
            </a:r>
          </a:p>
          <a:p>
            <a:pPr marL="800100" lvl="1" indent="-342900">
              <a:buFont typeface="Arial" panose="020B0604020202020204" pitchFamily="34" charset="0"/>
              <a:buChar char="•"/>
            </a:pPr>
            <a:r>
              <a:rPr lang="nl-NL" dirty="0">
                <a:solidFill>
                  <a:schemeClr val="accent1"/>
                </a:solidFill>
              </a:rPr>
              <a:t>Energiezuinigheid</a:t>
            </a:r>
          </a:p>
          <a:p>
            <a:pPr marL="800100" lvl="1" indent="-342900">
              <a:buFont typeface="Arial" panose="020B0604020202020204" pitchFamily="34" charset="0"/>
              <a:buChar char="•"/>
            </a:pPr>
            <a:r>
              <a:rPr lang="nl-NL" dirty="0">
                <a:solidFill>
                  <a:schemeClr val="accent1"/>
                </a:solidFill>
              </a:rPr>
              <a:t>Ventilatie</a:t>
            </a:r>
          </a:p>
          <a:p>
            <a:pPr marL="800100" lvl="1" indent="-342900">
              <a:buFont typeface="Arial" panose="020B0604020202020204" pitchFamily="34" charset="0"/>
              <a:buChar char="•"/>
            </a:pPr>
            <a:r>
              <a:rPr lang="nl-NL" dirty="0">
                <a:solidFill>
                  <a:schemeClr val="accent1"/>
                </a:solidFill>
              </a:rPr>
              <a:t>Geluid bouwwerkinstallaties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endParaRPr lang="nl-NL" dirty="0"/>
          </a:p>
        </p:txBody>
      </p:sp>
      <p:sp>
        <p:nvSpPr>
          <p:cNvPr id="4" name="Tekstvak 3">
            <a:extLst>
              <a:ext uri="{FF2B5EF4-FFF2-40B4-BE49-F238E27FC236}">
                <a16:creationId xmlns:a16="http://schemas.microsoft.com/office/drawing/2014/main" id="{E0466C7C-9761-DFFD-B2E4-93F89F50FB67}"/>
              </a:ext>
            </a:extLst>
          </p:cNvPr>
          <p:cNvSpPr txBox="1"/>
          <p:nvPr/>
        </p:nvSpPr>
        <p:spPr>
          <a:xfrm>
            <a:off x="970051" y="4666418"/>
            <a:ext cx="9769642" cy="1477328"/>
          </a:xfrm>
          <a:prstGeom prst="rect">
            <a:avLst/>
          </a:prstGeom>
          <a:solidFill>
            <a:schemeClr val="bg2"/>
          </a:solidFill>
        </p:spPr>
        <p:txBody>
          <a:bodyPr wrap="square" rtlCol="0">
            <a:spAutoFit/>
          </a:bodyPr>
          <a:lstStyle/>
          <a:p>
            <a:r>
              <a:rPr lang="nl-NL" b="1" dirty="0"/>
              <a:t>Bouwbesluit 2012</a:t>
            </a:r>
          </a:p>
          <a:p>
            <a:r>
              <a:rPr lang="nl-NL" dirty="0"/>
              <a:t>Daar was het andersom opgeschreven: voldoen aan kwaliteitsniveau nieuwbouw (hoofdregel). Tenzij anders was bepaald (uitzondering). Voor veel onderwerpen gold dat ‘anders was bepaald’. Namelijk dat het rechtens verkregen niveau aangehouden mocht worden. In het </a:t>
            </a:r>
            <a:r>
              <a:rPr lang="nl-NL" dirty="0" err="1"/>
              <a:t>Bbl</a:t>
            </a:r>
            <a:r>
              <a:rPr lang="nl-NL" dirty="0"/>
              <a:t> is het dus omgekeerd (rechtens  verkregen niveau, tenzij…). Inhoudelijk komt het in grote lijnen overeen</a:t>
            </a:r>
          </a:p>
        </p:txBody>
      </p:sp>
    </p:spTree>
    <p:extLst>
      <p:ext uri="{BB962C8B-B14F-4D97-AF65-F5344CB8AC3E}">
        <p14:creationId xmlns:p14="http://schemas.microsoft.com/office/powerpoint/2010/main" val="185715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1B3B2-CA96-629B-C309-A06C088C54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FA41E3-4228-3926-A3A4-6D5BE8A3DC20}"/>
              </a:ext>
            </a:extLst>
          </p:cNvPr>
          <p:cNvSpPr>
            <a:spLocks noGrp="1"/>
          </p:cNvSpPr>
          <p:nvPr>
            <p:ph type="title"/>
          </p:nvPr>
        </p:nvSpPr>
        <p:spPr>
          <a:xfrm>
            <a:off x="597072" y="990600"/>
            <a:ext cx="10941212" cy="897538"/>
          </a:xfrm>
        </p:spPr>
        <p:txBody>
          <a:bodyPr>
            <a:normAutofit fontScale="90000"/>
          </a:bodyPr>
          <a:lstStyle/>
          <a:p>
            <a:r>
              <a:rPr lang="nl-NL" dirty="0"/>
              <a:t>Verbouwregels in </a:t>
            </a:r>
            <a:r>
              <a:rPr lang="nl-NL" dirty="0" err="1"/>
              <a:t>Bbl</a:t>
            </a:r>
            <a:endParaRPr lang="nl-NL" dirty="0"/>
          </a:p>
        </p:txBody>
      </p:sp>
      <p:sp>
        <p:nvSpPr>
          <p:cNvPr id="3" name="Tijdelijke aanduiding voor tekst 2">
            <a:extLst>
              <a:ext uri="{FF2B5EF4-FFF2-40B4-BE49-F238E27FC236}">
                <a16:creationId xmlns:a16="http://schemas.microsoft.com/office/drawing/2014/main" id="{94A9FA26-29E1-0590-FF61-2E2A9B12E1C7}"/>
              </a:ext>
            </a:extLst>
          </p:cNvPr>
          <p:cNvSpPr>
            <a:spLocks noGrp="1"/>
          </p:cNvSpPr>
          <p:nvPr>
            <p:ph type="body" idx="1"/>
          </p:nvPr>
        </p:nvSpPr>
        <p:spPr>
          <a:xfrm>
            <a:off x="597071" y="2179638"/>
            <a:ext cx="11422476" cy="1500187"/>
          </a:xfrm>
        </p:spPr>
        <p:txBody>
          <a:bodyPr>
            <a:noAutofit/>
          </a:bodyPr>
          <a:lstStyle/>
          <a:p>
            <a:r>
              <a:rPr lang="nl-NL" dirty="0"/>
              <a:t>Samengevat</a:t>
            </a:r>
          </a:p>
          <a:p>
            <a:pPr marL="342900" indent="-342900">
              <a:buFont typeface="Arial" panose="020B0604020202020204" pitchFamily="34" charset="0"/>
              <a:buChar char="•"/>
            </a:pPr>
            <a:r>
              <a:rPr lang="nl-NL" dirty="0"/>
              <a:t>Nieuwbouwregels H4 gelden alleen voor te verbouwen deel</a:t>
            </a:r>
          </a:p>
          <a:p>
            <a:pPr marL="342900" indent="-342900">
              <a:buFont typeface="Arial" panose="020B0604020202020204" pitchFamily="34" charset="0"/>
              <a:buChar char="•"/>
            </a:pPr>
            <a:r>
              <a:rPr lang="nl-NL" dirty="0"/>
              <a:t>Kwaliteitsniveau H4 geldt meestal niet! Wel rechtens verkregen niveau</a:t>
            </a:r>
          </a:p>
          <a:p>
            <a:pPr marL="342900" indent="-342900">
              <a:buFont typeface="Arial" panose="020B0604020202020204" pitchFamily="34" charset="0"/>
              <a:buChar char="•"/>
            </a:pPr>
            <a:r>
              <a:rPr lang="nl-NL" dirty="0"/>
              <a:t>Soms geldt rechtens verkregen niveau niet, maar ander kwaliteitsniveau (= afdeling 5.3 </a:t>
            </a:r>
            <a:r>
              <a:rPr lang="nl-NL" dirty="0" err="1"/>
              <a:t>Bbl</a:t>
            </a:r>
            <a:r>
              <a:rPr lang="nl-NL" dirty="0"/>
              <a: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endParaRPr lang="nl-NL" dirty="0"/>
          </a:p>
        </p:txBody>
      </p:sp>
      <p:sp>
        <p:nvSpPr>
          <p:cNvPr id="4" name="Tekstvak 3">
            <a:extLst>
              <a:ext uri="{FF2B5EF4-FFF2-40B4-BE49-F238E27FC236}">
                <a16:creationId xmlns:a16="http://schemas.microsoft.com/office/drawing/2014/main" id="{4052E2CC-71E0-123B-F6CF-9AEA6A70BBAF}"/>
              </a:ext>
            </a:extLst>
          </p:cNvPr>
          <p:cNvSpPr txBox="1"/>
          <p:nvPr/>
        </p:nvSpPr>
        <p:spPr>
          <a:xfrm>
            <a:off x="717387" y="4113074"/>
            <a:ext cx="9769642" cy="1200329"/>
          </a:xfrm>
          <a:prstGeom prst="rect">
            <a:avLst/>
          </a:prstGeom>
          <a:solidFill>
            <a:schemeClr val="bg2"/>
          </a:solidFill>
        </p:spPr>
        <p:txBody>
          <a:bodyPr wrap="square" rtlCol="0">
            <a:spAutoFit/>
          </a:bodyPr>
          <a:lstStyle/>
          <a:p>
            <a:r>
              <a:rPr lang="nl-NL" b="1" dirty="0"/>
              <a:t>Rechtens verkregen niveau</a:t>
            </a:r>
          </a:p>
          <a:p>
            <a:pPr marL="285750" indent="-285750">
              <a:buFont typeface="Arial" panose="020B0604020202020204" pitchFamily="34" charset="0"/>
              <a:buChar char="•"/>
            </a:pPr>
            <a:r>
              <a:rPr lang="nl-NL" dirty="0"/>
              <a:t>kwaliteit ná verbouw ≥ kwaliteit vóór verbouw</a:t>
            </a:r>
          </a:p>
          <a:p>
            <a:pPr marL="285750" indent="-285750">
              <a:buFont typeface="Arial" panose="020B0604020202020204" pitchFamily="34" charset="0"/>
              <a:buChar char="•"/>
            </a:pPr>
            <a:r>
              <a:rPr lang="nl-NL" dirty="0"/>
              <a:t>kwaliteit vóór verbouw &lt; kwaliteit H3 (bestaande bouw)? Dan kwaliteit ná verbouw ≥ kwaliteit H3</a:t>
            </a:r>
          </a:p>
          <a:p>
            <a:pPr marL="285750" indent="-285750">
              <a:buFont typeface="Arial" panose="020B0604020202020204" pitchFamily="34" charset="0"/>
              <a:buChar char="•"/>
            </a:pPr>
            <a:r>
              <a:rPr lang="nl-NL" dirty="0"/>
              <a:t>kwaliteit vóór verbouw &gt; kwaliteit H4 (nieuwbouw)? Dan (mag) kwaliteit ná verbouw = kwaliteit H4</a:t>
            </a:r>
          </a:p>
        </p:txBody>
      </p:sp>
    </p:spTree>
    <p:extLst>
      <p:ext uri="{BB962C8B-B14F-4D97-AF65-F5344CB8AC3E}">
        <p14:creationId xmlns:p14="http://schemas.microsoft.com/office/powerpoint/2010/main" val="228264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7F43E-27FE-CA0F-F616-D21803BE1B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B07720-CB1B-2382-1487-65D85B0E600B}"/>
              </a:ext>
            </a:extLst>
          </p:cNvPr>
          <p:cNvSpPr>
            <a:spLocks noGrp="1"/>
          </p:cNvSpPr>
          <p:nvPr>
            <p:ph type="title"/>
          </p:nvPr>
        </p:nvSpPr>
        <p:spPr/>
        <p:txBody>
          <a:bodyPr>
            <a:normAutofit fontScale="90000"/>
          </a:bodyPr>
          <a:lstStyle/>
          <a:p>
            <a:r>
              <a:rPr lang="nl-NL" dirty="0"/>
              <a:t>Optoppen woongebouw</a:t>
            </a:r>
          </a:p>
        </p:txBody>
      </p:sp>
      <p:pic>
        <p:nvPicPr>
          <p:cNvPr id="35" name="Afbeelding 34" descr="Plattegrond van een woongebouw met appartementen met ramen en balkons. In het midden is een centrale lift.">
            <a:extLst>
              <a:ext uri="{FF2B5EF4-FFF2-40B4-BE49-F238E27FC236}">
                <a16:creationId xmlns:a16="http://schemas.microsoft.com/office/drawing/2014/main" id="{B54E0E69-C80B-D54F-7B24-21BA3E5FE520}"/>
              </a:ext>
            </a:extLst>
          </p:cNvPr>
          <p:cNvPicPr>
            <a:picLocks noChangeAspect="1"/>
          </p:cNvPicPr>
          <p:nvPr/>
        </p:nvPicPr>
        <p:blipFill>
          <a:blip r:embed="rId2"/>
          <a:stretch>
            <a:fillRect/>
          </a:stretch>
        </p:blipFill>
        <p:spPr>
          <a:xfrm>
            <a:off x="12742" y="2695074"/>
            <a:ext cx="6106080" cy="3501192"/>
          </a:xfrm>
          <a:prstGeom prst="rect">
            <a:avLst/>
          </a:prstGeom>
        </p:spPr>
      </p:pic>
    </p:spTree>
    <p:extLst>
      <p:ext uri="{BB962C8B-B14F-4D97-AF65-F5344CB8AC3E}">
        <p14:creationId xmlns:p14="http://schemas.microsoft.com/office/powerpoint/2010/main" val="59185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5CE7-D63B-6FB3-2C11-141706D210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2E9CB0-C438-2AEB-8E38-F55EAB53E489}"/>
              </a:ext>
            </a:extLst>
          </p:cNvPr>
          <p:cNvSpPr>
            <a:spLocks noGrp="1"/>
          </p:cNvSpPr>
          <p:nvPr>
            <p:ph type="title"/>
          </p:nvPr>
        </p:nvSpPr>
        <p:spPr/>
        <p:txBody>
          <a:bodyPr>
            <a:normAutofit fontScale="90000"/>
          </a:bodyPr>
          <a:lstStyle/>
          <a:p>
            <a:r>
              <a:rPr lang="nl-NL" dirty="0"/>
              <a:t>Optoppen woongebouw</a:t>
            </a:r>
          </a:p>
        </p:txBody>
      </p:sp>
      <p:pic>
        <p:nvPicPr>
          <p:cNvPr id="20" name="Afbeelding 19"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BC2A6FC0-1B67-6C62-DEC5-FB83D9AF1CFE}"/>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40747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5CE36-97E7-6DB6-0A22-A66FBAB830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CC1005-EC9B-F089-4331-8F8909BAF835}"/>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3FB677EA-F9EA-1C02-E05B-4D35BC7F122E}"/>
              </a:ext>
              <a:ext uri="{C183D7F6-B498-43B3-948B-1728B52AA6E4}">
                <adec:decorative xmlns:adec="http://schemas.microsoft.com/office/drawing/2017/decorative" val="1"/>
              </a:ext>
            </a:extLst>
          </p:cNvPr>
          <p:cNvSpPr>
            <a:spLocks noGrp="1"/>
          </p:cNvSpPr>
          <p:nvPr>
            <p:ph type="body" idx="1"/>
          </p:nvPr>
        </p:nvSpPr>
        <p:spPr>
          <a:xfrm>
            <a:off x="6096000" y="2179638"/>
            <a:ext cx="5016672" cy="1500187"/>
          </a:xfrm>
        </p:spPr>
        <p:txBody>
          <a:bodyPr>
            <a:noAutofit/>
          </a:bodyPr>
          <a:lstStyle/>
          <a:p>
            <a:r>
              <a:rPr lang="nl-NL" dirty="0"/>
              <a:t>Verbouwregels gelden alleen voor de </a:t>
            </a:r>
            <a:r>
              <a:rPr lang="nl-NL" dirty="0" err="1"/>
              <a:t>optopping</a:t>
            </a:r>
            <a:r>
              <a:rPr lang="nl-NL" dirty="0"/>
              <a:t>. Niet voor het bestaande deel van het gebouw</a:t>
            </a:r>
          </a:p>
          <a:p>
            <a:endParaRPr lang="nl-NL" dirty="0"/>
          </a:p>
          <a:p>
            <a:r>
              <a:rPr lang="nl-NL" dirty="0"/>
              <a:t>Verbouwregels gelden bijvoorbeeld niet voor de constructie van het bestaande deel. Wel opletten uiteraard dat bestaande deel de </a:t>
            </a:r>
            <a:r>
              <a:rPr lang="nl-NL" dirty="0" err="1"/>
              <a:t>optopping</a:t>
            </a:r>
            <a:r>
              <a:rPr lang="nl-NL" dirty="0"/>
              <a:t> moet kunnen dragen. Anders voldoet het bestaande deel niet aan constructieregels voor bestaande bouw</a:t>
            </a:r>
          </a:p>
          <a:p>
            <a:r>
              <a:rPr lang="nl-NL" dirty="0"/>
              <a:t>			</a:t>
            </a:r>
          </a:p>
          <a:p>
            <a:pPr marL="342900" indent="-34290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A2811059-B4CA-33E4-D454-4B53784FCF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295862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12121-D1F0-A881-D4A4-B37DCA5257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74B202-4C49-FF05-C5A3-4AE686A2D8E6}"/>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23EB90CB-E935-5E61-25AD-6028A97EE6BC}"/>
              </a:ext>
            </a:extLst>
          </p:cNvPr>
          <p:cNvSpPr>
            <a:spLocks noGrp="1"/>
          </p:cNvSpPr>
          <p:nvPr>
            <p:ph type="body" idx="1"/>
          </p:nvPr>
        </p:nvSpPr>
        <p:spPr>
          <a:xfrm>
            <a:off x="6096000" y="2179638"/>
            <a:ext cx="5951620" cy="1500187"/>
          </a:xfrm>
        </p:spPr>
        <p:txBody>
          <a:bodyPr>
            <a:normAutofit/>
          </a:bodyPr>
          <a:lstStyle/>
          <a:p>
            <a:r>
              <a:rPr lang="nl-NL" dirty="0"/>
              <a:t>Aan welk niveau moet de daglichttoetreding (ramen) van de </a:t>
            </a:r>
            <a:r>
              <a:rPr lang="nl-NL" dirty="0" err="1"/>
              <a:t>optopping</a:t>
            </a:r>
            <a:r>
              <a:rPr lang="nl-NL" dirty="0"/>
              <a:t> voldoen?</a:t>
            </a:r>
          </a:p>
          <a:p>
            <a:r>
              <a:rPr lang="nl-NL" dirty="0"/>
              <a:t>			</a:t>
            </a:r>
          </a:p>
          <a:p>
            <a:pPr marL="342900" indent="-342900">
              <a:buFont typeface="Arial" panose="020B0604020202020204" pitchFamily="34" charset="0"/>
              <a:buChar char="•"/>
            </a:pPr>
            <a:endParaRPr lang="nl-NL" dirty="0"/>
          </a:p>
        </p:txBody>
      </p:sp>
      <p:pic>
        <p:nvPicPr>
          <p:cNvPr id="7" name="Afbeelding 6"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02E5559F-D11D-96E4-40E6-36A686104C9E}"/>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54006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E9A24-1AD7-B11E-FC59-038CE535D6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E961F3-2BD9-5C3E-ED10-1E07F3A06808}"/>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85760FBC-E44C-9F2A-507C-8D497EEC16F0}"/>
              </a:ext>
            </a:extLst>
          </p:cNvPr>
          <p:cNvSpPr>
            <a:spLocks noGrp="1"/>
          </p:cNvSpPr>
          <p:nvPr>
            <p:ph type="body" idx="1"/>
          </p:nvPr>
        </p:nvSpPr>
        <p:spPr>
          <a:xfrm>
            <a:off x="6095999" y="2179638"/>
            <a:ext cx="5871409" cy="1500187"/>
          </a:xfrm>
        </p:spPr>
        <p:txBody>
          <a:bodyPr>
            <a:noAutofit/>
          </a:bodyPr>
          <a:lstStyle/>
          <a:p>
            <a:r>
              <a:rPr lang="nl-NL" dirty="0"/>
              <a:t>Aan welk niveau moet de daglichttoetreding (ramen) van de </a:t>
            </a:r>
            <a:r>
              <a:rPr lang="nl-NL" dirty="0" err="1"/>
              <a:t>optopping</a:t>
            </a:r>
            <a:r>
              <a:rPr lang="nl-NL" dirty="0"/>
              <a:t> voldoen?</a:t>
            </a:r>
          </a:p>
          <a:p>
            <a:endParaRPr lang="nl-NL" dirty="0"/>
          </a:p>
          <a:p>
            <a:r>
              <a:rPr lang="nl-NL" dirty="0"/>
              <a:t>Bestaande bouw</a:t>
            </a:r>
          </a:p>
          <a:p>
            <a:endParaRPr lang="nl-NL" dirty="0"/>
          </a:p>
          <a:p>
            <a:r>
              <a:rPr lang="nl-NL" dirty="0"/>
              <a:t>			</a:t>
            </a:r>
          </a:p>
          <a:p>
            <a:pPr marL="342900" indent="-342900">
              <a:buFont typeface="Arial" panose="020B0604020202020204" pitchFamily="34" charset="0"/>
              <a:buChar char="•"/>
            </a:pPr>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D519CA39-758F-BCE7-49BF-EB4EDAD9253F}"/>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15122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67B6E-A130-0E65-7BF5-140E494B1C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A5912E-4FBA-C1CC-3C25-61B19E61443F}"/>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AC37B4C0-D0FD-A130-1CCD-769EEE88C54B}"/>
              </a:ext>
            </a:extLst>
          </p:cNvPr>
          <p:cNvSpPr>
            <a:spLocks noGrp="1"/>
          </p:cNvSpPr>
          <p:nvPr>
            <p:ph type="body" idx="1"/>
          </p:nvPr>
        </p:nvSpPr>
        <p:spPr>
          <a:xfrm>
            <a:off x="6095999" y="2179638"/>
            <a:ext cx="5871409" cy="1500187"/>
          </a:xfrm>
        </p:spPr>
        <p:txBody>
          <a:bodyPr>
            <a:noAutofit/>
          </a:bodyPr>
          <a:lstStyle/>
          <a:p>
            <a:r>
              <a:rPr lang="nl-NL" dirty="0"/>
              <a:t>Redenatie:</a:t>
            </a:r>
          </a:p>
          <a:p>
            <a:pPr marL="342900" indent="-342900">
              <a:buFont typeface="Arial" panose="020B0604020202020204" pitchFamily="34" charset="0"/>
              <a:buChar char="•"/>
            </a:pPr>
            <a:r>
              <a:rPr lang="nl-NL" dirty="0"/>
              <a:t>Regels H4 met rechtens verkregen niveau (</a:t>
            </a:r>
            <a:r>
              <a:rPr lang="nl-NL" dirty="0" err="1"/>
              <a:t>Rvn</a:t>
            </a:r>
            <a:r>
              <a:rPr lang="nl-NL" dirty="0"/>
              <a:t>)</a:t>
            </a:r>
          </a:p>
          <a:p>
            <a:pPr marL="342900" indent="-342900">
              <a:buFont typeface="Arial" panose="020B0604020202020204" pitchFamily="34" charset="0"/>
              <a:buChar char="•"/>
            </a:pPr>
            <a:r>
              <a:rPr lang="nl-NL" dirty="0" err="1"/>
              <a:t>Rvn</a:t>
            </a:r>
            <a:r>
              <a:rPr lang="nl-NL" dirty="0"/>
              <a:t>: niveau mag niet slechter dan vóór verbouw</a:t>
            </a:r>
          </a:p>
          <a:p>
            <a:pPr marL="342900" indent="-342900">
              <a:buFont typeface="Arial" panose="020B0604020202020204" pitchFamily="34" charset="0"/>
              <a:buChar char="•"/>
            </a:pPr>
            <a:r>
              <a:rPr lang="nl-NL" dirty="0"/>
              <a:t>Er was geen niveau vóór verbouw want er waren geen ramen in </a:t>
            </a:r>
            <a:r>
              <a:rPr lang="nl-NL" dirty="0" err="1"/>
              <a:t>optopping</a:t>
            </a:r>
            <a:r>
              <a:rPr lang="nl-NL" dirty="0"/>
              <a:t> (er was geen </a:t>
            </a:r>
            <a:r>
              <a:rPr lang="nl-NL" dirty="0" err="1"/>
              <a:t>optopping</a:t>
            </a:r>
            <a:r>
              <a:rPr lang="nl-NL" dirty="0"/>
              <a:t>)</a:t>
            </a:r>
          </a:p>
          <a:p>
            <a:pPr marL="342900" indent="-342900">
              <a:buFont typeface="Arial" panose="020B0604020202020204" pitchFamily="34" charset="0"/>
              <a:buChar char="•"/>
            </a:pPr>
            <a:r>
              <a:rPr lang="nl-NL" dirty="0"/>
              <a:t>Dan geldt niveau bestaande bouw als verplicht niveau</a:t>
            </a:r>
          </a:p>
          <a:p>
            <a:r>
              <a:rPr lang="nl-NL" dirty="0"/>
              <a:t>			</a:t>
            </a:r>
          </a:p>
          <a:p>
            <a:pPr marL="342900" indent="-342900">
              <a:buFont typeface="Arial" panose="020B0604020202020204" pitchFamily="34" charset="0"/>
              <a:buChar char="•"/>
            </a:pPr>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BCCDA3B6-5484-C246-96F2-1476615F8B10}"/>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0732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F2C1C-AA0F-FED2-38E7-E86F72E4E9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55E831-3E2F-4BEC-AEAA-B698511132E9}"/>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79B2A8C1-FF2F-AEFE-FAFD-1301D15D3CFD}"/>
              </a:ext>
            </a:extLst>
          </p:cNvPr>
          <p:cNvSpPr>
            <a:spLocks noGrp="1"/>
          </p:cNvSpPr>
          <p:nvPr>
            <p:ph type="body" idx="1"/>
          </p:nvPr>
        </p:nvSpPr>
        <p:spPr>
          <a:xfrm>
            <a:off x="6096000" y="2179638"/>
            <a:ext cx="5622758" cy="1500187"/>
          </a:xfrm>
        </p:spPr>
        <p:txBody>
          <a:bodyPr>
            <a:normAutofit/>
          </a:bodyPr>
          <a:lstStyle/>
          <a:p>
            <a:r>
              <a:rPr lang="nl-NL" dirty="0"/>
              <a:t>Moet de </a:t>
            </a:r>
            <a:r>
              <a:rPr lang="nl-NL" dirty="0" err="1"/>
              <a:t>optopping</a:t>
            </a:r>
            <a:r>
              <a:rPr lang="nl-NL" dirty="0"/>
              <a:t> een balkon krijgen?</a:t>
            </a:r>
          </a:p>
          <a:p>
            <a:r>
              <a:rPr lang="nl-NL" dirty="0"/>
              <a:t>			</a:t>
            </a:r>
          </a:p>
          <a:p>
            <a:pPr marL="342900" indent="-342900">
              <a:buFont typeface="Arial" panose="020B0604020202020204" pitchFamily="34" charset="0"/>
              <a:buChar char="•"/>
            </a:pPr>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AE99BFB3-0149-E742-07A8-BF27A6C299F0}"/>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414660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D941-9B99-7BD4-86BA-A52918ADE7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325BC-0047-BFFB-E392-337273C0DCD5}"/>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A2E68640-89C4-D037-484D-39F4E571C0A4}"/>
              </a:ext>
            </a:extLst>
          </p:cNvPr>
          <p:cNvSpPr>
            <a:spLocks noGrp="1"/>
          </p:cNvSpPr>
          <p:nvPr>
            <p:ph type="body" idx="1"/>
          </p:nvPr>
        </p:nvSpPr>
        <p:spPr>
          <a:xfrm>
            <a:off x="6096000" y="2179638"/>
            <a:ext cx="5622758" cy="1500187"/>
          </a:xfrm>
        </p:spPr>
        <p:txBody>
          <a:bodyPr>
            <a:noAutofit/>
          </a:bodyPr>
          <a:lstStyle/>
          <a:p>
            <a:r>
              <a:rPr lang="nl-NL" dirty="0"/>
              <a:t>Moet de </a:t>
            </a:r>
            <a:r>
              <a:rPr lang="nl-NL" dirty="0" err="1"/>
              <a:t>optopping</a:t>
            </a:r>
            <a:r>
              <a:rPr lang="nl-NL" dirty="0"/>
              <a:t> een balkon krijgen?</a:t>
            </a:r>
          </a:p>
          <a:p>
            <a:r>
              <a:rPr lang="nl-NL" dirty="0"/>
              <a:t>			</a:t>
            </a:r>
          </a:p>
          <a:p>
            <a:r>
              <a:rPr lang="nl-NL" dirty="0"/>
              <a:t>Nee</a:t>
            </a:r>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52AFE105-9CAC-ADBD-7EDA-B44576AF28D5}"/>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421194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88047-1E3A-4CB2-C19B-57D4A6EAD768}"/>
              </a:ext>
            </a:extLst>
          </p:cNvPr>
          <p:cNvSpPr>
            <a:spLocks noGrp="1"/>
          </p:cNvSpPr>
          <p:nvPr>
            <p:ph type="title" idx="4294967295"/>
          </p:nvPr>
        </p:nvSpPr>
        <p:spPr>
          <a:xfrm>
            <a:off x="603250" y="1252538"/>
            <a:ext cx="8743950" cy="4525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r>
              <a:rPr kumimoji="0" lang="nl-NL" sz="3200" b="1" i="0" u="none" strike="noStrike" kern="1200" cap="none" spc="0" normalizeH="0" baseline="0" noProof="0" dirty="0">
                <a:ln>
                  <a:noFill/>
                </a:ln>
                <a:solidFill>
                  <a:schemeClr val="bg1"/>
                </a:solidFill>
                <a:effectLst/>
                <a:uLnTx/>
                <a:uFillTx/>
                <a:latin typeface="Asap" pitchFamily="2" charset="77"/>
                <a:ea typeface="+mn-ea"/>
                <a:cs typeface="+mn-cs"/>
              </a:rPr>
              <a:t>Verbouw, optoppen, functiewijziging en het </a:t>
            </a:r>
            <a:r>
              <a:rPr kumimoji="0" lang="nl-NL" sz="3200" b="1" i="0" u="none" strike="noStrike" kern="1200" cap="none" spc="0" normalizeH="0" baseline="0" noProof="0" dirty="0" err="1">
                <a:ln>
                  <a:noFill/>
                </a:ln>
                <a:solidFill>
                  <a:schemeClr val="bg1"/>
                </a:solidFill>
                <a:effectLst/>
                <a:uLnTx/>
                <a:uFillTx/>
                <a:latin typeface="Asap" pitchFamily="2" charset="77"/>
                <a:ea typeface="+mn-ea"/>
                <a:cs typeface="+mn-cs"/>
              </a:rPr>
              <a:t>Bbl</a:t>
            </a:r>
            <a:endParaRPr kumimoji="0" lang="nl-NL" sz="3200" b="1" i="0" u="none" strike="noStrike" kern="1200" cap="none" spc="0" normalizeH="0" baseline="0" noProof="0" dirty="0">
              <a:ln>
                <a:noFill/>
              </a:ln>
              <a:solidFill>
                <a:schemeClr val="bg1"/>
              </a:solidFill>
              <a:effectLst/>
              <a:uLnTx/>
              <a:uFillTx/>
              <a:latin typeface="Asap" pitchFamily="2" charset="77"/>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endParaRPr kumimoji="0" lang="nl-NL" sz="3200" b="1" i="0" u="none" strike="noStrike" kern="1200" cap="none" spc="0" normalizeH="0" baseline="0" noProof="0" dirty="0">
              <a:ln>
                <a:noFill/>
              </a:ln>
              <a:solidFill>
                <a:schemeClr val="bg1"/>
              </a:solidFill>
              <a:effectLst/>
              <a:uLnTx/>
              <a:uFillTx/>
              <a:latin typeface="Asap" pitchFamily="2" charset="77"/>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r>
              <a:rPr kumimoji="0" lang="nl-NL" sz="2000" b="1" i="0" u="none" strike="noStrike" kern="1200" cap="none" spc="0" normalizeH="0" baseline="0" noProof="0" dirty="0">
                <a:ln>
                  <a:noFill/>
                </a:ln>
                <a:solidFill>
                  <a:schemeClr val="bg1"/>
                </a:solidFill>
                <a:effectLst/>
                <a:uLnTx/>
                <a:uFillTx/>
                <a:latin typeface="Asap" pitchFamily="2" charset="77"/>
                <a:ea typeface="+mn-ea"/>
                <a:cs typeface="+mn-cs"/>
              </a:rPr>
              <a:t>Chris Alblas (IPLO)</a:t>
            </a: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endParaRPr kumimoji="0" lang="nl-NL" sz="2000" b="1" i="0" u="none" strike="noStrike" kern="1200" cap="none" spc="0" normalizeH="0" baseline="0" noProof="0" dirty="0">
              <a:ln>
                <a:noFill/>
              </a:ln>
              <a:solidFill>
                <a:schemeClr val="bg1"/>
              </a:solidFill>
              <a:effectLst/>
              <a:uLnTx/>
              <a:uFillTx/>
              <a:latin typeface="Asap" pitchFamily="2" charset="77"/>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endParaRPr kumimoji="0" lang="nl-NL" sz="2000" b="1" i="0" u="none" strike="noStrike" kern="1200" cap="none" spc="0" normalizeH="0" baseline="0" noProof="0" dirty="0">
              <a:ln>
                <a:noFill/>
              </a:ln>
              <a:solidFill>
                <a:srgbClr val="FFFF00"/>
              </a:solidFill>
              <a:effectLst/>
              <a:uLnTx/>
              <a:uFillTx/>
              <a:latin typeface="Asap" pitchFamily="2" charset="77"/>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endParaRPr kumimoji="0" lang="nl-NL" sz="3200" b="1" i="0" u="none" strike="noStrike" kern="1200" cap="none" spc="0" normalizeH="0" baseline="0" noProof="0" dirty="0">
              <a:ln>
                <a:noFill/>
              </a:ln>
              <a:solidFill>
                <a:schemeClr val="bg1"/>
              </a:solidFill>
              <a:effectLst/>
              <a:uLnTx/>
              <a:uFillTx/>
              <a:latin typeface="Asap" pitchFamily="2" charset="77"/>
              <a:ea typeface="+mn-ea"/>
              <a:cs typeface="+mn-cs"/>
            </a:endParaRPr>
          </a:p>
        </p:txBody>
      </p:sp>
    </p:spTree>
    <p:extLst>
      <p:ext uri="{BB962C8B-B14F-4D97-AF65-F5344CB8AC3E}">
        <p14:creationId xmlns:p14="http://schemas.microsoft.com/office/powerpoint/2010/main" val="252355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37620-7D50-A4F9-B5BA-BE2B318BC2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927A76-5640-F3FC-189D-B26FD4B64F67}"/>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50F2CF68-5BE1-4807-BAC4-2D16EA5A0483}"/>
              </a:ext>
            </a:extLst>
          </p:cNvPr>
          <p:cNvSpPr>
            <a:spLocks noGrp="1"/>
          </p:cNvSpPr>
          <p:nvPr>
            <p:ph type="body" idx="1"/>
          </p:nvPr>
        </p:nvSpPr>
        <p:spPr>
          <a:xfrm>
            <a:off x="6095999" y="2179638"/>
            <a:ext cx="5767137" cy="1500187"/>
          </a:xfrm>
        </p:spPr>
        <p:txBody>
          <a:bodyPr>
            <a:noAutofit/>
          </a:bodyPr>
          <a:lstStyle/>
          <a:p>
            <a:r>
              <a:rPr lang="nl-NL" dirty="0"/>
              <a:t>Redenatie:</a:t>
            </a:r>
          </a:p>
          <a:p>
            <a:pPr marL="342900" indent="-342900">
              <a:buFont typeface="Arial" panose="020B0604020202020204" pitchFamily="34" charset="0"/>
              <a:buChar char="•"/>
            </a:pPr>
            <a:r>
              <a:rPr lang="nl-NL" dirty="0"/>
              <a:t>Regels H4 met rechtens verkregen niveau (</a:t>
            </a:r>
            <a:r>
              <a:rPr lang="nl-NL" dirty="0" err="1"/>
              <a:t>Rvn</a:t>
            </a:r>
            <a:r>
              <a:rPr lang="nl-NL" dirty="0"/>
              <a:t>)</a:t>
            </a:r>
          </a:p>
          <a:p>
            <a:pPr marL="342900" indent="-342900">
              <a:buFont typeface="Arial" panose="020B0604020202020204" pitchFamily="34" charset="0"/>
              <a:buChar char="•"/>
            </a:pPr>
            <a:r>
              <a:rPr lang="nl-NL" dirty="0" err="1"/>
              <a:t>Rvn</a:t>
            </a:r>
            <a:r>
              <a:rPr lang="nl-NL" dirty="0"/>
              <a:t>: niveau mag niet slechter dan vóór verbouw</a:t>
            </a:r>
          </a:p>
          <a:p>
            <a:pPr marL="342900" indent="-342900">
              <a:buFont typeface="Arial" panose="020B0604020202020204" pitchFamily="34" charset="0"/>
              <a:buChar char="•"/>
            </a:pPr>
            <a:r>
              <a:rPr lang="nl-NL" dirty="0"/>
              <a:t>Er was geen niveau vóór verbouw want er was geen balkon in </a:t>
            </a:r>
            <a:r>
              <a:rPr lang="nl-NL" dirty="0" err="1"/>
              <a:t>optopping</a:t>
            </a:r>
            <a:r>
              <a:rPr lang="nl-NL" dirty="0"/>
              <a:t> (er was geen </a:t>
            </a:r>
            <a:r>
              <a:rPr lang="nl-NL" dirty="0" err="1"/>
              <a:t>optopping</a:t>
            </a:r>
            <a:r>
              <a:rPr lang="nl-NL" dirty="0"/>
              <a:t>)</a:t>
            </a:r>
          </a:p>
          <a:p>
            <a:pPr marL="342900" indent="-342900">
              <a:buFont typeface="Arial" panose="020B0604020202020204" pitchFamily="34" charset="0"/>
              <a:buChar char="•"/>
            </a:pPr>
            <a:r>
              <a:rPr lang="nl-NL" dirty="0"/>
              <a:t>Dan geldt bestaande bouw als verplicht niveau. Die schrijft geen balkon voor</a:t>
            </a:r>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938DE4A9-0513-671C-EA50-6096870448BD}"/>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420556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017D4-8DCC-7C0A-8661-3C0AC3CC4A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81DEEE-172C-80FD-E91F-4E2781C24964}"/>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2FA2AC38-1CD6-751A-83DC-ABB063AF6B05}"/>
              </a:ext>
            </a:extLst>
          </p:cNvPr>
          <p:cNvSpPr>
            <a:spLocks noGrp="1"/>
          </p:cNvSpPr>
          <p:nvPr>
            <p:ph type="body" idx="1"/>
          </p:nvPr>
        </p:nvSpPr>
        <p:spPr>
          <a:xfrm>
            <a:off x="6096000" y="2179638"/>
            <a:ext cx="5622758" cy="1500187"/>
          </a:xfrm>
        </p:spPr>
        <p:txBody>
          <a:bodyPr>
            <a:noAutofit/>
          </a:bodyPr>
          <a:lstStyle/>
          <a:p>
            <a:r>
              <a:rPr lang="nl-NL" dirty="0"/>
              <a:t>Moet de </a:t>
            </a:r>
            <a:r>
              <a:rPr lang="nl-NL" dirty="0" err="1"/>
              <a:t>optopping</a:t>
            </a:r>
            <a:r>
              <a:rPr lang="nl-NL" dirty="0"/>
              <a:t> een lift krijgen?</a:t>
            </a:r>
          </a:p>
          <a:p>
            <a:r>
              <a:rPr lang="nl-NL" dirty="0"/>
              <a:t>			</a:t>
            </a:r>
          </a:p>
          <a:p>
            <a:endParaRPr lang="nl-NL" dirty="0"/>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A2572B7C-C302-B298-91E9-672B140148A9}"/>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2604429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1031-F6C9-9230-3E2B-729DF9C495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FF3566-D154-13F1-A6A0-2F23382745C2}"/>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B1F2B11F-8B3E-E440-7B6B-B81472B52634}"/>
              </a:ext>
            </a:extLst>
          </p:cNvPr>
          <p:cNvSpPr>
            <a:spLocks noGrp="1"/>
          </p:cNvSpPr>
          <p:nvPr>
            <p:ph type="body" idx="1"/>
          </p:nvPr>
        </p:nvSpPr>
        <p:spPr>
          <a:xfrm>
            <a:off x="6096000" y="2179638"/>
            <a:ext cx="5622758" cy="1500187"/>
          </a:xfrm>
        </p:spPr>
        <p:txBody>
          <a:bodyPr>
            <a:noAutofit/>
          </a:bodyPr>
          <a:lstStyle/>
          <a:p>
            <a:r>
              <a:rPr lang="nl-NL" dirty="0"/>
              <a:t>Moet de </a:t>
            </a:r>
            <a:r>
              <a:rPr lang="nl-NL" dirty="0" err="1"/>
              <a:t>optopping</a:t>
            </a:r>
            <a:r>
              <a:rPr lang="nl-NL" dirty="0"/>
              <a:t> een lift krijgen?</a:t>
            </a:r>
          </a:p>
          <a:p>
            <a:r>
              <a:rPr lang="nl-NL" dirty="0"/>
              <a:t>			</a:t>
            </a:r>
          </a:p>
          <a:p>
            <a:r>
              <a:rPr lang="nl-NL" dirty="0"/>
              <a:t>Nee</a:t>
            </a:r>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87B07C2C-761F-A832-0A13-3C0F71D73311}"/>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3248624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16109-2174-998D-1338-B9262CD2AE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4706BE-398D-C5F7-7F37-5E84B41B74EF}"/>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5BEA6C73-1DB7-466E-4D7D-4AB3BF16B67D}"/>
              </a:ext>
            </a:extLst>
          </p:cNvPr>
          <p:cNvSpPr>
            <a:spLocks noGrp="1"/>
          </p:cNvSpPr>
          <p:nvPr>
            <p:ph type="body" idx="1"/>
          </p:nvPr>
        </p:nvSpPr>
        <p:spPr>
          <a:xfrm>
            <a:off x="6096000" y="2179638"/>
            <a:ext cx="5622758" cy="1500187"/>
          </a:xfrm>
        </p:spPr>
        <p:txBody>
          <a:bodyPr>
            <a:noAutofit/>
          </a:bodyPr>
          <a:lstStyle/>
          <a:p>
            <a:r>
              <a:rPr lang="nl-NL" dirty="0"/>
              <a:t>Redenatie:</a:t>
            </a:r>
          </a:p>
          <a:p>
            <a:pPr marL="342900" indent="-342900">
              <a:buFont typeface="Arial" panose="020B0604020202020204" pitchFamily="34" charset="0"/>
              <a:buChar char="•"/>
            </a:pPr>
            <a:r>
              <a:rPr lang="nl-NL" dirty="0"/>
              <a:t>Regels H4 met rechtens verkregen niveau (</a:t>
            </a:r>
            <a:r>
              <a:rPr lang="nl-NL" dirty="0" err="1"/>
              <a:t>Rvn</a:t>
            </a:r>
            <a:r>
              <a:rPr lang="nl-NL" dirty="0"/>
              <a:t>)</a:t>
            </a:r>
          </a:p>
          <a:p>
            <a:pPr marL="342900" indent="-342900">
              <a:buFont typeface="Arial" panose="020B0604020202020204" pitchFamily="34" charset="0"/>
              <a:buChar char="•"/>
            </a:pPr>
            <a:r>
              <a:rPr lang="nl-NL" dirty="0" err="1"/>
              <a:t>Rvn</a:t>
            </a:r>
            <a:r>
              <a:rPr lang="nl-NL" dirty="0"/>
              <a:t>: niveau mag niet slechter dan vóór verbouw</a:t>
            </a:r>
          </a:p>
          <a:p>
            <a:pPr marL="342900" indent="-342900">
              <a:buFont typeface="Arial" panose="020B0604020202020204" pitchFamily="34" charset="0"/>
              <a:buChar char="•"/>
            </a:pPr>
            <a:r>
              <a:rPr lang="nl-NL" dirty="0"/>
              <a:t>Er was geen niveau vóór verbouw want er was geen lift in de </a:t>
            </a:r>
            <a:r>
              <a:rPr lang="nl-NL" dirty="0" err="1"/>
              <a:t>optopping</a:t>
            </a:r>
            <a:r>
              <a:rPr lang="nl-NL" dirty="0"/>
              <a:t> (er was geen </a:t>
            </a:r>
            <a:r>
              <a:rPr lang="nl-NL" dirty="0" err="1"/>
              <a:t>optopping</a:t>
            </a:r>
            <a:r>
              <a:rPr lang="nl-NL" dirty="0"/>
              <a:t>)</a:t>
            </a:r>
          </a:p>
          <a:p>
            <a:pPr marL="342900" indent="-342900">
              <a:buFont typeface="Arial" panose="020B0604020202020204" pitchFamily="34" charset="0"/>
              <a:buChar char="•"/>
            </a:pPr>
            <a:r>
              <a:rPr lang="nl-NL" dirty="0"/>
              <a:t>Dan geldt bestaande bouw als verplicht niveau. Die schrijft geen lift voor</a:t>
            </a:r>
            <a:endParaRPr lang="nl-NL" dirty="0">
              <a:solidFill>
                <a:srgbClr val="FF0000"/>
              </a:solidFill>
            </a:endParaRPr>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F83E54ED-10F9-0717-D81C-5B3BEEA95D70}"/>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5752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608B0-82A9-6BD5-8D81-013E310493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C17028-4C56-2FF6-ADAA-796E504509A3}"/>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A23EC5F6-A5E6-909F-3882-D43493789274}"/>
              </a:ext>
            </a:extLst>
          </p:cNvPr>
          <p:cNvSpPr>
            <a:spLocks noGrp="1"/>
          </p:cNvSpPr>
          <p:nvPr>
            <p:ph type="body" idx="1"/>
          </p:nvPr>
        </p:nvSpPr>
        <p:spPr>
          <a:xfrm>
            <a:off x="6096000" y="2179638"/>
            <a:ext cx="5622758" cy="1500187"/>
          </a:xfrm>
        </p:spPr>
        <p:txBody>
          <a:bodyPr>
            <a:noAutofit/>
          </a:bodyPr>
          <a:lstStyle/>
          <a:p>
            <a:r>
              <a:rPr lang="nl-NL" dirty="0"/>
              <a:t>Aan welk kwaliteitsniveau moet de isolatie van het dak van de </a:t>
            </a:r>
            <a:r>
              <a:rPr lang="nl-NL" dirty="0" err="1"/>
              <a:t>optopping</a:t>
            </a:r>
            <a:r>
              <a:rPr lang="nl-NL" dirty="0"/>
              <a:t> voldoen?</a:t>
            </a:r>
          </a:p>
          <a:p>
            <a:r>
              <a:rPr lang="nl-NL" dirty="0"/>
              <a:t>			</a:t>
            </a:r>
          </a:p>
          <a:p>
            <a:endParaRPr lang="nl-NL" dirty="0"/>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43DB5076-2EB7-958D-BE3B-5B0289DBF962}"/>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49964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0552-06FC-5BC1-5354-7C6DF7154E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556AD9-9402-B142-2F12-DE014C272129}"/>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0DAF1037-E057-27B1-3050-F4705369B90B}"/>
              </a:ext>
            </a:extLst>
          </p:cNvPr>
          <p:cNvSpPr>
            <a:spLocks noGrp="1"/>
          </p:cNvSpPr>
          <p:nvPr>
            <p:ph type="body" idx="1"/>
          </p:nvPr>
        </p:nvSpPr>
        <p:spPr>
          <a:xfrm>
            <a:off x="6096000" y="2179638"/>
            <a:ext cx="5622758" cy="1500187"/>
          </a:xfrm>
        </p:spPr>
        <p:txBody>
          <a:bodyPr>
            <a:noAutofit/>
          </a:bodyPr>
          <a:lstStyle/>
          <a:p>
            <a:r>
              <a:rPr lang="nl-NL" dirty="0"/>
              <a:t>Aan welk kwaliteitsniveau moet de isolatie van het dak van de </a:t>
            </a:r>
            <a:r>
              <a:rPr lang="nl-NL" dirty="0" err="1"/>
              <a:t>optopping</a:t>
            </a:r>
            <a:r>
              <a:rPr lang="nl-NL" dirty="0"/>
              <a:t> voldoen?</a:t>
            </a:r>
          </a:p>
          <a:p>
            <a:r>
              <a:rPr lang="nl-NL" dirty="0"/>
              <a:t>			</a:t>
            </a:r>
          </a:p>
          <a:p>
            <a:r>
              <a:rPr lang="nl-NL" dirty="0"/>
              <a:t>Nieuwbouw</a:t>
            </a:r>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4008D402-7E30-BE76-2E54-3438FFB26385}"/>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333605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7026-76B1-9806-0F67-173C5AB810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3E260C-BDBE-F2BA-94FE-1A3A74F90E3B}"/>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26892773-7342-4765-4F20-2918B25A4210}"/>
              </a:ext>
            </a:extLst>
          </p:cNvPr>
          <p:cNvSpPr>
            <a:spLocks noGrp="1"/>
          </p:cNvSpPr>
          <p:nvPr>
            <p:ph type="body" idx="1"/>
          </p:nvPr>
        </p:nvSpPr>
        <p:spPr>
          <a:xfrm>
            <a:off x="6096000" y="2179638"/>
            <a:ext cx="5622758" cy="1500187"/>
          </a:xfrm>
        </p:spPr>
        <p:txBody>
          <a:bodyPr>
            <a:noAutofit/>
          </a:bodyPr>
          <a:lstStyle/>
          <a:p>
            <a:r>
              <a:rPr lang="nl-NL" dirty="0"/>
              <a:t>Redenatie:</a:t>
            </a:r>
          </a:p>
          <a:p>
            <a:pPr marL="342900" indent="-342900">
              <a:buFont typeface="Arial" panose="020B0604020202020204" pitchFamily="34" charset="0"/>
              <a:buChar char="•"/>
            </a:pPr>
            <a:r>
              <a:rPr lang="nl-NL" dirty="0"/>
              <a:t>Regels H4 met rechtens verkregen niveau (</a:t>
            </a:r>
            <a:r>
              <a:rPr lang="nl-NL" dirty="0" err="1"/>
              <a:t>Rvn</a:t>
            </a:r>
            <a:r>
              <a:rPr lang="nl-NL" dirty="0"/>
              <a:t>)</a:t>
            </a:r>
          </a:p>
          <a:p>
            <a:pPr marL="342900" indent="-342900">
              <a:buFont typeface="Arial" panose="020B0604020202020204" pitchFamily="34" charset="0"/>
              <a:buChar char="•"/>
            </a:pPr>
            <a:r>
              <a:rPr lang="nl-NL" dirty="0"/>
              <a:t>MAAR: toch geen </a:t>
            </a:r>
            <a:r>
              <a:rPr lang="nl-NL" dirty="0" err="1"/>
              <a:t>rvn</a:t>
            </a:r>
            <a:r>
              <a:rPr lang="nl-NL" dirty="0"/>
              <a:t>, want afdeling 5.3 schrijft iets anders voor </a:t>
            </a:r>
            <a:r>
              <a:rPr lang="nl-NL" sz="1400" dirty="0"/>
              <a:t>(</a:t>
            </a:r>
            <a:r>
              <a:rPr lang="nl-NL" sz="1400" dirty="0">
                <a:hlinkClick r:id="rId3"/>
              </a:rPr>
              <a:t>artikel 5.20-3</a:t>
            </a:r>
            <a:r>
              <a:rPr lang="nl-NL" sz="1400" dirty="0"/>
              <a:t>)</a:t>
            </a:r>
          </a:p>
          <a:p>
            <a:pPr marL="342900" indent="-342900">
              <a:buFont typeface="Arial" panose="020B0604020202020204" pitchFamily="34" charset="0"/>
              <a:buChar char="•"/>
            </a:pPr>
            <a:r>
              <a:rPr lang="nl-NL" i="1" dirty="0"/>
              <a:t>“Bij het geheel oprichten of geheel vernieuwen van een dakkapel of van een bijbehorend bouwwerk gelden, in afwijking van het eerste lid, de in de artikelen 4.152 en 4.153 aangegeven prestatieniveaus”</a:t>
            </a:r>
          </a:p>
          <a:p>
            <a:pPr marL="342900" indent="-342900">
              <a:buFont typeface="Arial" panose="020B0604020202020204" pitchFamily="34" charset="0"/>
              <a:buChar char="•"/>
            </a:pPr>
            <a:r>
              <a:rPr lang="nl-NL" dirty="0"/>
              <a:t>Nieuwbouwniveau (Rc dak = 6,3 m</a:t>
            </a:r>
            <a:r>
              <a:rPr lang="nl-NL" baseline="30000" dirty="0"/>
              <a:t>2</a:t>
            </a:r>
            <a:r>
              <a:rPr lang="nl-NL" dirty="0"/>
              <a:t>·K/W)</a:t>
            </a:r>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097A5073-AE39-EF68-1079-3B4997BACF3F}"/>
              </a:ext>
            </a:extLst>
          </p:cNvPr>
          <p:cNvPicPr>
            <a:picLocks noChangeAspect="1"/>
          </p:cNvPicPr>
          <p:nvPr/>
        </p:nvPicPr>
        <p:blipFill>
          <a:blip r:embed="rId4"/>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29238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3ABD-5C98-88AF-1DD9-BE10325797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94378D-8698-610D-A354-63B524BAA0DE}"/>
              </a:ext>
            </a:extLst>
          </p:cNvPr>
          <p:cNvSpPr>
            <a:spLocks noGrp="1"/>
          </p:cNvSpPr>
          <p:nvPr>
            <p:ph type="title"/>
          </p:nvPr>
        </p:nvSpPr>
        <p:spPr/>
        <p:txBody>
          <a:bodyPr>
            <a:normAutofit fontScale="90000"/>
          </a:bodyPr>
          <a:lstStyle/>
          <a:p>
            <a:r>
              <a:rPr lang="nl-NL" dirty="0"/>
              <a:t>Wat is een functiewijziging?</a:t>
            </a:r>
          </a:p>
        </p:txBody>
      </p:sp>
      <p:sp>
        <p:nvSpPr>
          <p:cNvPr id="3" name="Tijdelijke aanduiding voor tekst 2">
            <a:extLst>
              <a:ext uri="{FF2B5EF4-FFF2-40B4-BE49-F238E27FC236}">
                <a16:creationId xmlns:a16="http://schemas.microsoft.com/office/drawing/2014/main" id="{2F4F3540-1EED-4F17-3806-F0F5D07E5D01}"/>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Verandering van gebruiksfunctie</a:t>
            </a:r>
          </a:p>
          <a:p>
            <a:pPr marL="342900" indent="-342900">
              <a:buFont typeface="Arial" panose="020B0604020202020204" pitchFamily="34" charset="0"/>
              <a:buChar char="•"/>
            </a:pPr>
            <a:r>
              <a:rPr lang="nl-NL" dirty="0"/>
              <a:t>Voorbeelden:</a:t>
            </a:r>
          </a:p>
          <a:p>
            <a:pPr marL="800100" lvl="1" indent="-342900">
              <a:buFont typeface="Arial" panose="020B0604020202020204" pitchFamily="34" charset="0"/>
              <a:buChar char="•"/>
            </a:pPr>
            <a:r>
              <a:rPr lang="nl-NL" dirty="0">
                <a:solidFill>
                  <a:schemeClr val="accent1"/>
                </a:solidFill>
              </a:rPr>
              <a:t>Kantoorgebouw omvormen tot woongebouw. Dat is kantoorfunctie (kantoren) wijzigen naar woonfunctie (woningen)</a:t>
            </a:r>
          </a:p>
          <a:p>
            <a:pPr marL="800100" lvl="1" indent="-342900">
              <a:buFont typeface="Arial" panose="020B0604020202020204" pitchFamily="34" charset="0"/>
              <a:buChar char="•"/>
            </a:pPr>
            <a:r>
              <a:rPr lang="nl-NL" dirty="0">
                <a:solidFill>
                  <a:schemeClr val="accent1"/>
                </a:solidFill>
              </a:rPr>
              <a:t>Schoolgebouw omvormen tot kantoorgebouw. Dat is schoolfunctie wijzigen naar kantoorfunctie</a:t>
            </a:r>
          </a:p>
          <a:p>
            <a:pPr marL="342900" indent="-342900">
              <a:buFont typeface="Arial" panose="020B0604020202020204" pitchFamily="34" charset="0"/>
              <a:buChar char="•"/>
            </a:pPr>
            <a:r>
              <a:rPr lang="nl-NL" dirty="0"/>
              <a:t>Is geen fysieke wijziging en dus geen bouwactiviteit. Het kan wel samenhangen met fysieke wijziging (verbouw)</a:t>
            </a:r>
          </a:p>
          <a:p>
            <a:endParaRPr lang="nl-NL" dirty="0">
              <a:highlight>
                <a:srgbClr val="FFFF00"/>
              </a:highlight>
            </a:endParaRPr>
          </a:p>
          <a:p>
            <a:endParaRPr lang="nl-NL" dirty="0"/>
          </a:p>
        </p:txBody>
      </p:sp>
    </p:spTree>
    <p:extLst>
      <p:ext uri="{BB962C8B-B14F-4D97-AF65-F5344CB8AC3E}">
        <p14:creationId xmlns:p14="http://schemas.microsoft.com/office/powerpoint/2010/main" val="1490970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8A88D-12C5-0A58-50EF-3B69E51332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D3D912-F157-9CA5-E0DC-C9496D999236}"/>
              </a:ext>
            </a:extLst>
          </p:cNvPr>
          <p:cNvSpPr>
            <a:spLocks noGrp="1"/>
          </p:cNvSpPr>
          <p:nvPr>
            <p:ph type="title"/>
          </p:nvPr>
        </p:nvSpPr>
        <p:spPr/>
        <p:txBody>
          <a:bodyPr>
            <a:normAutofit fontScale="90000"/>
          </a:bodyPr>
          <a:lstStyle/>
          <a:p>
            <a:r>
              <a:rPr lang="nl-NL" dirty="0"/>
              <a:t>Regels functiewijziging in </a:t>
            </a:r>
            <a:r>
              <a:rPr lang="nl-NL" dirty="0" err="1"/>
              <a:t>Bbl</a:t>
            </a:r>
            <a:endParaRPr lang="nl-NL" dirty="0"/>
          </a:p>
        </p:txBody>
      </p:sp>
      <p:sp>
        <p:nvSpPr>
          <p:cNvPr id="3" name="Tijdelijke aanduiding voor tekst 2">
            <a:extLst>
              <a:ext uri="{FF2B5EF4-FFF2-40B4-BE49-F238E27FC236}">
                <a16:creationId xmlns:a16="http://schemas.microsoft.com/office/drawing/2014/main" id="{ACE7BBA9-3AEF-79B7-5D77-9C8BB0F30BC2}"/>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Regels functiewijziging -&gt; hoofdstuk 5 van het </a:t>
            </a:r>
            <a:r>
              <a:rPr lang="nl-NL" dirty="0" err="1"/>
              <a:t>Bbl</a:t>
            </a:r>
            <a:endParaRPr lang="nl-NL" dirty="0"/>
          </a:p>
          <a:p>
            <a:pPr marL="342900" indent="-342900">
              <a:buFont typeface="Arial" panose="020B0604020202020204" pitchFamily="34" charset="0"/>
              <a:buChar char="•"/>
            </a:pPr>
            <a:r>
              <a:rPr lang="nl-NL" dirty="0"/>
              <a:t>Ze gelden alleen voor het deel dat van functie wijzigt. Niet voor ongewijzigde deel</a:t>
            </a:r>
          </a:p>
          <a:p>
            <a:pPr marL="342900" indent="-342900">
              <a:buFont typeface="Arial" panose="020B0604020202020204" pitchFamily="34" charset="0"/>
              <a:buChar char="•"/>
            </a:pPr>
            <a:r>
              <a:rPr lang="nl-NL" dirty="0"/>
              <a:t>Voor de nieuwe gebruiksfunctie geldt voorgeschreven niveau bestaande bouw (H3) </a:t>
            </a:r>
            <a:r>
              <a:rPr lang="nl-NL" sz="1400" dirty="0"/>
              <a:t>(</a:t>
            </a:r>
            <a:r>
              <a:rPr lang="nl-NL" sz="1400" dirty="0">
                <a:hlinkClick r:id="rId3"/>
              </a:rPr>
              <a:t>artikel 5.7-1</a:t>
            </a:r>
            <a:r>
              <a:rPr lang="nl-NL" sz="1400" dirty="0"/>
              <a:t>)</a:t>
            </a:r>
            <a:r>
              <a:rPr lang="nl-NL" dirty="0"/>
              <a:t> </a:t>
            </a:r>
          </a:p>
          <a:p>
            <a:pPr marL="342900" indent="-342900">
              <a:buFont typeface="Arial" panose="020B0604020202020204" pitchFamily="34" charset="0"/>
              <a:buChar char="•"/>
            </a:pPr>
            <a:r>
              <a:rPr lang="nl-NL" dirty="0"/>
              <a:t>Soms schrijft afdeling 5.4 ander niveau voor bij specifieke gevallen</a:t>
            </a:r>
          </a:p>
          <a:p>
            <a:pPr marL="342900" indent="-342900">
              <a:buFont typeface="Arial" panose="020B0604020202020204" pitchFamily="34" charset="0"/>
              <a:buChar char="•"/>
            </a:pPr>
            <a:r>
              <a:rPr lang="nl-NL" dirty="0"/>
              <a:t>Ook belangrijk: controleren of het omgevingsplan het nieuwe gebruik toestaat. Is dat niet het geval, dan is meestal een vergunning voor een omgevingsplanactiviteit nodig. Of een wijziging van het omgevingsplan</a:t>
            </a:r>
          </a:p>
          <a:p>
            <a:endParaRPr lang="nl-NL" dirty="0"/>
          </a:p>
        </p:txBody>
      </p:sp>
    </p:spTree>
    <p:extLst>
      <p:ext uri="{BB962C8B-B14F-4D97-AF65-F5344CB8AC3E}">
        <p14:creationId xmlns:p14="http://schemas.microsoft.com/office/powerpoint/2010/main" val="428605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C7D-9352-EA33-DB84-A9A80E7555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C93249-9A6E-3BF6-661C-91054DA11C63}"/>
              </a:ext>
            </a:extLst>
          </p:cNvPr>
          <p:cNvSpPr>
            <a:spLocks noGrp="1"/>
          </p:cNvSpPr>
          <p:nvPr>
            <p:ph type="title"/>
          </p:nvPr>
        </p:nvSpPr>
        <p:spPr/>
        <p:txBody>
          <a:bodyPr>
            <a:normAutofit fontScale="90000"/>
          </a:bodyPr>
          <a:lstStyle/>
          <a:p>
            <a:r>
              <a:rPr lang="nl-NL" dirty="0"/>
              <a:t>Functiewijziging met verbouw</a:t>
            </a:r>
          </a:p>
        </p:txBody>
      </p:sp>
      <p:sp>
        <p:nvSpPr>
          <p:cNvPr id="3" name="Tijdelijke aanduiding voor tekst 2">
            <a:extLst>
              <a:ext uri="{FF2B5EF4-FFF2-40B4-BE49-F238E27FC236}">
                <a16:creationId xmlns:a16="http://schemas.microsoft.com/office/drawing/2014/main" id="{2E828A8B-8B7D-B0F6-8C8D-21873AD1930E}"/>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Functiewijziging in combinatie met verbouw? Dan gelden verbouwregels op te verbouwen deel (niet H3). Je neemt dan de nieuwe gebruiksfunctie als uitgangspunt voor de toetsing van de verbouwregels</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10863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dirty="0"/>
              <a:t>Waar gaan we het over hebben</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p:txBody>
          <a:bodyPr>
            <a:noAutofit/>
          </a:bodyPr>
          <a:lstStyle/>
          <a:p>
            <a:r>
              <a:rPr lang="nl-NL" dirty="0"/>
              <a:t>Verbouw</a:t>
            </a:r>
          </a:p>
          <a:p>
            <a:pPr marL="342900" indent="-342900">
              <a:buFont typeface="Arial" panose="020B0604020202020204" pitchFamily="34" charset="0"/>
              <a:buChar char="•"/>
            </a:pPr>
            <a:r>
              <a:rPr lang="nl-NL" dirty="0"/>
              <a:t>Wat is het?</a:t>
            </a:r>
          </a:p>
          <a:p>
            <a:pPr marL="342900" indent="-342900">
              <a:buFont typeface="Arial" panose="020B0604020202020204" pitchFamily="34" charset="0"/>
              <a:buChar char="•"/>
            </a:pPr>
            <a:r>
              <a:rPr lang="nl-NL" dirty="0"/>
              <a:t>Welke </a:t>
            </a:r>
            <a:r>
              <a:rPr lang="nl-NL" dirty="0" err="1"/>
              <a:t>Bbl</a:t>
            </a:r>
            <a:r>
              <a:rPr lang="nl-NL" dirty="0"/>
              <a:t>-regels?</a:t>
            </a:r>
          </a:p>
          <a:p>
            <a:pPr marL="342900" indent="-342900">
              <a:buFont typeface="Arial" panose="020B0604020202020204" pitchFamily="34" charset="0"/>
              <a:buChar char="•"/>
            </a:pPr>
            <a:r>
              <a:rPr lang="nl-NL" dirty="0"/>
              <a:t>Rechtens verkregen niveau</a:t>
            </a:r>
          </a:p>
          <a:p>
            <a:pPr marL="342900" indent="-342900">
              <a:buFont typeface="Arial" panose="020B0604020202020204" pitchFamily="34" charset="0"/>
              <a:buChar char="•"/>
            </a:pPr>
            <a:r>
              <a:rPr lang="nl-NL" dirty="0"/>
              <a:t>Voorbeeld optoppen</a:t>
            </a:r>
          </a:p>
          <a:p>
            <a:endParaRPr lang="nl-NL" dirty="0"/>
          </a:p>
          <a:p>
            <a:r>
              <a:rPr lang="nl-NL" dirty="0"/>
              <a:t>Wijzigen gebruiksfunctie</a:t>
            </a:r>
          </a:p>
          <a:p>
            <a:pPr marL="342900" indent="-342900">
              <a:buFont typeface="Arial" panose="020B0604020202020204" pitchFamily="34" charset="0"/>
              <a:buChar char="•"/>
            </a:pPr>
            <a:r>
              <a:rPr lang="nl-NL" dirty="0"/>
              <a:t>Wat is het?</a:t>
            </a:r>
          </a:p>
          <a:p>
            <a:pPr marL="342900" indent="-342900">
              <a:buFont typeface="Arial" panose="020B0604020202020204" pitchFamily="34" charset="0"/>
              <a:buChar char="•"/>
            </a:pPr>
            <a:r>
              <a:rPr lang="nl-NL" dirty="0"/>
              <a:t>Welke </a:t>
            </a:r>
            <a:r>
              <a:rPr lang="nl-NL" dirty="0" err="1"/>
              <a:t>Bbl</a:t>
            </a:r>
            <a:r>
              <a:rPr lang="nl-NL" dirty="0"/>
              <a:t>-regels?</a:t>
            </a:r>
          </a:p>
          <a:p>
            <a:pPr marL="342900" indent="-342900">
              <a:buFont typeface="Arial" panose="020B0604020202020204" pitchFamily="34" charset="0"/>
              <a:buChar char="•"/>
            </a:pPr>
            <a:r>
              <a:rPr lang="nl-NL" dirty="0"/>
              <a:t>Voorbeeld</a:t>
            </a:r>
          </a:p>
          <a:p>
            <a:endParaRPr lang="nl-NL" dirty="0"/>
          </a:p>
        </p:txBody>
      </p:sp>
    </p:spTree>
    <p:extLst>
      <p:ext uri="{BB962C8B-B14F-4D97-AF65-F5344CB8AC3E}">
        <p14:creationId xmlns:p14="http://schemas.microsoft.com/office/powerpoint/2010/main" val="747286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1924-4E88-B84C-984B-BE45960686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1EFF4C-842D-B7A4-5456-E301DAB26FB3}"/>
              </a:ext>
            </a:extLst>
          </p:cNvPr>
          <p:cNvSpPr>
            <a:spLocks noGrp="1"/>
          </p:cNvSpPr>
          <p:nvPr>
            <p:ph type="title"/>
          </p:nvPr>
        </p:nvSpPr>
        <p:spPr/>
        <p:txBody>
          <a:bodyPr>
            <a:normAutofit fontScale="90000"/>
          </a:bodyPr>
          <a:lstStyle/>
          <a:p>
            <a:r>
              <a:rPr lang="nl-NL" dirty="0"/>
              <a:t>Functiewijziging met verbouw</a:t>
            </a:r>
          </a:p>
        </p:txBody>
      </p:sp>
      <p:pic>
        <p:nvPicPr>
          <p:cNvPr id="5" name="Afbeelding 4" descr="Plattegrond van een kantoorfunctie met een trappenhuis">
            <a:extLst>
              <a:ext uri="{FF2B5EF4-FFF2-40B4-BE49-F238E27FC236}">
                <a16:creationId xmlns:a16="http://schemas.microsoft.com/office/drawing/2014/main" id="{28311471-DBAF-B6DA-7EBD-049D2DE03F67}"/>
              </a:ext>
            </a:extLst>
          </p:cNvPr>
          <p:cNvPicPr>
            <a:picLocks noChangeAspect="1"/>
          </p:cNvPicPr>
          <p:nvPr/>
        </p:nvPicPr>
        <p:blipFill>
          <a:blip r:embed="rId3"/>
          <a:stretch>
            <a:fillRect/>
          </a:stretch>
        </p:blipFill>
        <p:spPr>
          <a:xfrm>
            <a:off x="-36254" y="2453625"/>
            <a:ext cx="5397605" cy="2527451"/>
          </a:xfrm>
          <a:prstGeom prst="rect">
            <a:avLst/>
          </a:prstGeom>
        </p:spPr>
      </p:pic>
      <p:sp>
        <p:nvSpPr>
          <p:cNvPr id="7" name="Tijdelijke aanduiding voor tekst 2">
            <a:extLst>
              <a:ext uri="{FF2B5EF4-FFF2-40B4-BE49-F238E27FC236}">
                <a16:creationId xmlns:a16="http://schemas.microsoft.com/office/drawing/2014/main" id="{C9FF4DCA-3862-C126-52A0-376C2FAD12F6}"/>
              </a:ext>
            </a:extLst>
          </p:cNvPr>
          <p:cNvSpPr>
            <a:spLocks noGrp="1"/>
          </p:cNvSpPr>
          <p:nvPr>
            <p:ph type="body" idx="1"/>
          </p:nvPr>
        </p:nvSpPr>
        <p:spPr>
          <a:xfrm>
            <a:off x="597072" y="2179638"/>
            <a:ext cx="10515600" cy="1500187"/>
          </a:xfrm>
        </p:spPr>
        <p:txBody>
          <a:bodyPr>
            <a:noAutofit/>
          </a:bodyPr>
          <a:lstStyle/>
          <a:p>
            <a:r>
              <a:rPr lang="nl-NL" dirty="0"/>
              <a:t>       Oud					             Nieuw</a:t>
            </a:r>
          </a:p>
          <a:p>
            <a:endParaRPr lang="nl-NL" dirty="0"/>
          </a:p>
        </p:txBody>
      </p:sp>
      <p:pic>
        <p:nvPicPr>
          <p:cNvPr id="81" name="Graphic 80" descr="Plattegrond van 4 woningen die eerder een kantoorfunctie waren. De plattegrond toont van een van de woningen met rode lijnen aan waar de badkamer, slaapkamer en muren komen">
            <a:extLst>
              <a:ext uri="{FF2B5EF4-FFF2-40B4-BE49-F238E27FC236}">
                <a16:creationId xmlns:a16="http://schemas.microsoft.com/office/drawing/2014/main" id="{27EBE6A4-6C10-6CB5-464C-23745698803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39238" y="2220724"/>
            <a:ext cx="5850921" cy="2918201"/>
          </a:xfrm>
          <a:prstGeom prst="rect">
            <a:avLst/>
          </a:prstGeom>
        </p:spPr>
      </p:pic>
    </p:spTree>
    <p:extLst>
      <p:ext uri="{BB962C8B-B14F-4D97-AF65-F5344CB8AC3E}">
        <p14:creationId xmlns:p14="http://schemas.microsoft.com/office/powerpoint/2010/main" val="2938756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19A5C-900A-388C-49B6-1FA786F9F2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B4E25F-614A-6684-FB4C-9F20C3532B37}"/>
              </a:ext>
            </a:extLst>
          </p:cNvPr>
          <p:cNvSpPr>
            <a:spLocks noGrp="1"/>
          </p:cNvSpPr>
          <p:nvPr>
            <p:ph type="title"/>
          </p:nvPr>
        </p:nvSpPr>
        <p:spPr/>
        <p:txBody>
          <a:bodyPr>
            <a:normAutofit fontScale="90000"/>
          </a:bodyPr>
          <a:lstStyle/>
          <a:p>
            <a:r>
              <a:rPr lang="nl-NL" dirty="0"/>
              <a:t>Functiewijziging met verbouw</a:t>
            </a:r>
          </a:p>
        </p:txBody>
      </p:sp>
      <p:pic>
        <p:nvPicPr>
          <p:cNvPr id="10" name="Afbeelding 9" descr="Plattegrond van 4 woningen die eerder een kantoorfunctie waren">
            <a:extLst>
              <a:ext uri="{FF2B5EF4-FFF2-40B4-BE49-F238E27FC236}">
                <a16:creationId xmlns:a16="http://schemas.microsoft.com/office/drawing/2014/main" id="{72E4E49F-7DBB-7B74-A100-A655ADF3F055}"/>
              </a:ext>
            </a:extLst>
          </p:cNvPr>
          <p:cNvPicPr>
            <a:picLocks noChangeAspect="1"/>
          </p:cNvPicPr>
          <p:nvPr/>
        </p:nvPicPr>
        <p:blipFill>
          <a:blip r:embed="rId3"/>
          <a:stretch>
            <a:fillRect/>
          </a:stretch>
        </p:blipFill>
        <p:spPr>
          <a:xfrm>
            <a:off x="240632" y="2017057"/>
            <a:ext cx="5855368" cy="2783888"/>
          </a:xfrm>
          <a:prstGeom prst="rect">
            <a:avLst/>
          </a:prstGeom>
        </p:spPr>
      </p:pic>
      <p:sp>
        <p:nvSpPr>
          <p:cNvPr id="3" name="Tijdelijke aanduiding voor tekst 3">
            <a:extLst>
              <a:ext uri="{FF2B5EF4-FFF2-40B4-BE49-F238E27FC236}">
                <a16:creationId xmlns:a16="http://schemas.microsoft.com/office/drawing/2014/main" id="{67445AC3-01A4-81D9-972A-D8B527278F8A}"/>
              </a:ext>
            </a:extLst>
          </p:cNvPr>
          <p:cNvSpPr txBox="1">
            <a:spLocks/>
          </p:cNvSpPr>
          <p:nvPr/>
        </p:nvSpPr>
        <p:spPr>
          <a:xfrm>
            <a:off x="6305729" y="2153208"/>
            <a:ext cx="5942427" cy="15001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dirty="0"/>
              <a:t>1. Check of nieuwe gebruiksfunctie voldoet aan H3 (nog even niet naar verbouwregels kijken):</a:t>
            </a:r>
          </a:p>
          <a:p>
            <a:pPr marL="342900" indent="-342900">
              <a:buFont typeface="Arial" panose="020B0604020202020204" pitchFamily="34" charset="0"/>
              <a:buChar char="•"/>
            </a:pPr>
            <a:r>
              <a:rPr lang="nl-NL" dirty="0"/>
              <a:t>Het voldoet bijvoorbeeld niet aan </a:t>
            </a:r>
            <a:r>
              <a:rPr lang="nl-NL" dirty="0" err="1"/>
              <a:t>wbdbo</a:t>
            </a:r>
            <a:r>
              <a:rPr lang="nl-NL" dirty="0"/>
              <a:t> tussen woonfuncties (20 minuten, artikel 3.40). Er zullen dus muren moeten komen</a:t>
            </a:r>
          </a:p>
          <a:p>
            <a:pPr marL="342900" indent="-342900">
              <a:buFont typeface="Arial" panose="020B0604020202020204" pitchFamily="34" charset="0"/>
              <a:buChar char="•"/>
            </a:pPr>
            <a:r>
              <a:rPr lang="nl-NL" dirty="0"/>
              <a:t>Een badkamer, berging of buitenruimte is bijvoorbeeld niet verplicht</a:t>
            </a:r>
          </a:p>
        </p:txBody>
      </p:sp>
    </p:spTree>
    <p:extLst>
      <p:ext uri="{BB962C8B-B14F-4D97-AF65-F5344CB8AC3E}">
        <p14:creationId xmlns:p14="http://schemas.microsoft.com/office/powerpoint/2010/main" val="2785427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033B3-0A4D-3E76-B020-1822650D46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C1B838-A375-980C-4CA9-B301CF03C446}"/>
              </a:ext>
            </a:extLst>
          </p:cNvPr>
          <p:cNvSpPr>
            <a:spLocks noGrp="1"/>
          </p:cNvSpPr>
          <p:nvPr>
            <p:ph type="title"/>
          </p:nvPr>
        </p:nvSpPr>
        <p:spPr/>
        <p:txBody>
          <a:bodyPr>
            <a:normAutofit fontScale="90000"/>
          </a:bodyPr>
          <a:lstStyle/>
          <a:p>
            <a:r>
              <a:rPr lang="nl-NL" dirty="0"/>
              <a:t>Functiewijziging met verbouw</a:t>
            </a:r>
          </a:p>
        </p:txBody>
      </p:sp>
      <p:sp>
        <p:nvSpPr>
          <p:cNvPr id="4" name="Tijdelijke aanduiding voor tekst 3">
            <a:extLst>
              <a:ext uri="{FF2B5EF4-FFF2-40B4-BE49-F238E27FC236}">
                <a16:creationId xmlns:a16="http://schemas.microsoft.com/office/drawing/2014/main" id="{82D88C4A-1F3C-095A-6BFA-798008ED117B}"/>
              </a:ext>
            </a:extLst>
          </p:cNvPr>
          <p:cNvSpPr>
            <a:spLocks noGrp="1"/>
          </p:cNvSpPr>
          <p:nvPr>
            <p:ph type="body" idx="1"/>
          </p:nvPr>
        </p:nvSpPr>
        <p:spPr>
          <a:xfrm>
            <a:off x="6041028" y="2201336"/>
            <a:ext cx="6150972" cy="1500187"/>
          </a:xfrm>
        </p:spPr>
        <p:txBody>
          <a:bodyPr>
            <a:noAutofit/>
          </a:bodyPr>
          <a:lstStyle/>
          <a:p>
            <a:r>
              <a:rPr lang="nl-NL" dirty="0"/>
              <a:t>2. Verbouwregels toepassen op te verbouwen delen:</a:t>
            </a:r>
          </a:p>
          <a:p>
            <a:pPr marL="342900" indent="-342900">
              <a:buFont typeface="Arial" panose="020B0604020202020204" pitchFamily="34" charset="0"/>
              <a:buChar char="•"/>
            </a:pPr>
            <a:r>
              <a:rPr lang="nl-NL" dirty="0"/>
              <a:t>Muren: in principe rechtens verkregen niveau. Er was nog geen muur dus geldt niveau bestaand bouw als verplicht niveau. MAAR: artikel 5.13 kent afwijking daarop en schrijft </a:t>
            </a:r>
            <a:r>
              <a:rPr lang="nl-NL" dirty="0" err="1"/>
              <a:t>wbdbo</a:t>
            </a:r>
            <a:r>
              <a:rPr lang="nl-NL" dirty="0"/>
              <a:t> van 30 minuten voor</a:t>
            </a:r>
          </a:p>
          <a:p>
            <a:pPr marL="342900" indent="-342900">
              <a:buFont typeface="Arial" panose="020B0604020202020204" pitchFamily="34" charset="0"/>
              <a:buChar char="•"/>
            </a:pPr>
            <a:r>
              <a:rPr lang="nl-NL" dirty="0"/>
              <a:t>Badkamer: in principe rechtens verkregen niveau. Er was nog geen badkamer, dus geldt niveau bestaand bouw als verplicht niveau. MAAR: artikel 5.19 kent afwijking daarop en schrijft plafondhoogte van ≥ 2 meter voor. Dus een hoog plafond verlagen tot 2 m mag. </a:t>
            </a:r>
          </a:p>
        </p:txBody>
      </p:sp>
      <p:pic>
        <p:nvPicPr>
          <p:cNvPr id="3" name="Graphic 2" descr="Plattegrond van 4 woningen die eerder een kantoorfunctie waren. De plattegrond toont van een van de woningen met rode lijnen aan waar de badkamer, slaapkamer en muren komen">
            <a:extLst>
              <a:ext uri="{FF2B5EF4-FFF2-40B4-BE49-F238E27FC236}">
                <a16:creationId xmlns:a16="http://schemas.microsoft.com/office/drawing/2014/main" id="{9C3FD421-9A35-4D55-A9BB-65FFE715E5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8775" y="1846299"/>
            <a:ext cx="5850921" cy="2918201"/>
          </a:xfrm>
          <a:prstGeom prst="rect">
            <a:avLst/>
          </a:prstGeom>
        </p:spPr>
      </p:pic>
    </p:spTree>
    <p:extLst>
      <p:ext uri="{BB962C8B-B14F-4D97-AF65-F5344CB8AC3E}">
        <p14:creationId xmlns:p14="http://schemas.microsoft.com/office/powerpoint/2010/main" val="246076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lstStyle/>
          <a:p>
            <a:r>
              <a:rPr lang="nl-NL" dirty="0"/>
              <a:t>Einde</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lnSpcReduction="10000"/>
          </a:bodyPr>
          <a:lstStyle/>
          <a:p>
            <a:endParaRPr lang="nl-NL" dirty="0"/>
          </a:p>
        </p:txBody>
      </p:sp>
    </p:spTree>
    <p:extLst>
      <p:ext uri="{BB962C8B-B14F-4D97-AF65-F5344CB8AC3E}">
        <p14:creationId xmlns:p14="http://schemas.microsoft.com/office/powerpoint/2010/main" val="133425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EBE0-F83F-7DCD-6DCB-3BDE564007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819726-B41E-E58E-FE58-51B8D46F6251}"/>
              </a:ext>
            </a:extLst>
          </p:cNvPr>
          <p:cNvSpPr>
            <a:spLocks noGrp="1"/>
          </p:cNvSpPr>
          <p:nvPr>
            <p:ph type="title"/>
          </p:nvPr>
        </p:nvSpPr>
        <p:spPr/>
        <p:txBody>
          <a:bodyPr>
            <a:normAutofit fontScale="90000"/>
          </a:bodyPr>
          <a:lstStyle/>
          <a:p>
            <a:r>
              <a:rPr lang="nl-NL" dirty="0"/>
              <a:t>Wat is verbouw?</a:t>
            </a:r>
          </a:p>
        </p:txBody>
      </p:sp>
      <p:sp>
        <p:nvSpPr>
          <p:cNvPr id="3" name="Tijdelijke aanduiding voor tekst 2">
            <a:extLst>
              <a:ext uri="{FF2B5EF4-FFF2-40B4-BE49-F238E27FC236}">
                <a16:creationId xmlns:a16="http://schemas.microsoft.com/office/drawing/2014/main" id="{51703B58-6436-0E5A-E4C4-BBCB54A6F8AD}"/>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Verbouwen = gedeeltelijk vernieuwen, veranderen of vergroten, anders dan vernieuwen na sloop waarbij alleen de oorspronkelijke fundering resteert</a:t>
            </a:r>
          </a:p>
          <a:p>
            <a:endParaRPr lang="nl-NL" dirty="0"/>
          </a:p>
        </p:txBody>
      </p:sp>
    </p:spTree>
    <p:extLst>
      <p:ext uri="{BB962C8B-B14F-4D97-AF65-F5344CB8AC3E}">
        <p14:creationId xmlns:p14="http://schemas.microsoft.com/office/powerpoint/2010/main" val="63543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0405-9C86-F14D-E76B-4FF45ED2F9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DB64D7-ED1E-8E6E-1014-F79E84E994DF}"/>
              </a:ext>
            </a:extLst>
          </p:cNvPr>
          <p:cNvSpPr>
            <a:spLocks noGrp="1"/>
          </p:cNvSpPr>
          <p:nvPr>
            <p:ph type="title"/>
          </p:nvPr>
        </p:nvSpPr>
        <p:spPr/>
        <p:txBody>
          <a:bodyPr>
            <a:normAutofit fontScale="90000"/>
          </a:bodyPr>
          <a:lstStyle/>
          <a:p>
            <a:r>
              <a:rPr lang="nl-NL" dirty="0"/>
              <a:t>Wat is verbouw?</a:t>
            </a:r>
          </a:p>
        </p:txBody>
      </p:sp>
      <p:sp>
        <p:nvSpPr>
          <p:cNvPr id="3" name="Tijdelijke aanduiding voor tekst 2">
            <a:extLst>
              <a:ext uri="{FF2B5EF4-FFF2-40B4-BE49-F238E27FC236}">
                <a16:creationId xmlns:a16="http://schemas.microsoft.com/office/drawing/2014/main" id="{6C8C06CC-D50C-6742-FADF-D4783AE520DC}"/>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Verbouwen = gedeeltelijk vernieuwen, veranderen of vergroten, anders dan vernieuwen na sloop waarbij alleen de oorspronkelijke fundering resteert</a:t>
            </a:r>
          </a:p>
          <a:p>
            <a:pPr marL="342900" indent="-342900">
              <a:buFont typeface="Arial" panose="020B0604020202020204" pitchFamily="34" charset="0"/>
              <a:buChar char="•"/>
            </a:pPr>
            <a:r>
              <a:rPr lang="nl-NL" dirty="0"/>
              <a:t>Gedeeltelijk vernieuwen -&gt; bijvoorbeeld strippen en vernieuwen woning, vervangen cv-ketel</a:t>
            </a:r>
          </a:p>
          <a:p>
            <a:pPr marL="342900" indent="-342900">
              <a:buFont typeface="Arial" panose="020B0604020202020204" pitchFamily="34" charset="0"/>
              <a:buChar char="•"/>
            </a:pPr>
            <a:r>
              <a:rPr lang="nl-NL" dirty="0"/>
              <a:t>Veranderen -&gt; bijvoorbeeld plaatsen binnenwand, woningen maken in kantoorgebouw</a:t>
            </a:r>
          </a:p>
          <a:p>
            <a:pPr marL="342900" indent="-342900">
              <a:buFont typeface="Arial" panose="020B0604020202020204" pitchFamily="34" charset="0"/>
              <a:buChar char="•"/>
            </a:pPr>
            <a:r>
              <a:rPr lang="nl-NL" dirty="0"/>
              <a:t>Vergroten -&gt; bijvoorbeeld uitbouw</a:t>
            </a:r>
          </a:p>
          <a:p>
            <a:pPr marL="342900" indent="-342900">
              <a:buFont typeface="Arial" panose="020B0604020202020204" pitchFamily="34" charset="0"/>
              <a:buChar char="•"/>
            </a:pPr>
            <a:r>
              <a:rPr lang="nl-NL" dirty="0"/>
              <a:t>Alles slopen tot aan fundering en iets nieuws neerzetten (herbouw) = nieuwbouw, geen verbouw</a:t>
            </a:r>
          </a:p>
        </p:txBody>
      </p:sp>
      <p:sp>
        <p:nvSpPr>
          <p:cNvPr id="4" name="Tekstvak 3">
            <a:extLst>
              <a:ext uri="{FF2B5EF4-FFF2-40B4-BE49-F238E27FC236}">
                <a16:creationId xmlns:a16="http://schemas.microsoft.com/office/drawing/2014/main" id="{BA7978EE-2B93-562F-5AA9-F349D8AD4E65}"/>
              </a:ext>
            </a:extLst>
          </p:cNvPr>
          <p:cNvSpPr txBox="1"/>
          <p:nvPr/>
        </p:nvSpPr>
        <p:spPr>
          <a:xfrm>
            <a:off x="1343030" y="4726578"/>
            <a:ext cx="9769642" cy="646331"/>
          </a:xfrm>
          <a:prstGeom prst="rect">
            <a:avLst/>
          </a:prstGeom>
          <a:solidFill>
            <a:schemeClr val="bg2"/>
          </a:solidFill>
        </p:spPr>
        <p:txBody>
          <a:bodyPr wrap="square" rtlCol="0">
            <a:spAutoFit/>
          </a:bodyPr>
          <a:lstStyle/>
          <a:p>
            <a:r>
              <a:rPr lang="nl-NL" b="1" dirty="0"/>
              <a:t>Bouwbesluit 2012</a:t>
            </a:r>
          </a:p>
          <a:p>
            <a:r>
              <a:rPr lang="nl-NL" dirty="0"/>
              <a:t>Daar viel het slopen tot aan fundering / geheel vernieuwen nog onder ‘verbouw’. </a:t>
            </a:r>
          </a:p>
        </p:txBody>
      </p:sp>
    </p:spTree>
    <p:extLst>
      <p:ext uri="{BB962C8B-B14F-4D97-AF65-F5344CB8AC3E}">
        <p14:creationId xmlns:p14="http://schemas.microsoft.com/office/powerpoint/2010/main" val="228498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18BD9-35AD-7733-FEA1-F7641A4772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64FEB7-599A-C97E-1CCC-C300F9FA7831}"/>
              </a:ext>
            </a:extLst>
          </p:cNvPr>
          <p:cNvSpPr>
            <a:spLocks/>
          </p:cNvSpPr>
          <p:nvPr/>
        </p:nvSpPr>
        <p:spPr>
          <a:xfrm>
            <a:off x="597072" y="990600"/>
            <a:ext cx="10515600" cy="897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6000" b="1" i="0" u="none" strike="noStrike" kern="1200" cap="none" spc="0" normalizeH="0" baseline="0" noProof="0" dirty="0">
                <a:ln>
                  <a:noFill/>
                </a:ln>
                <a:solidFill>
                  <a:schemeClr val="accent1"/>
                </a:solidFill>
                <a:effectLst/>
                <a:uLnTx/>
                <a:uFillTx/>
                <a:latin typeface="+mj-lt"/>
                <a:ea typeface="+mj-ea"/>
                <a:cs typeface="+mj-cs"/>
              </a:rPr>
              <a:t>Verbouwregels in </a:t>
            </a:r>
            <a:r>
              <a:rPr kumimoji="0" lang="nl-NL" sz="6000" b="1" i="0" u="none" strike="noStrike" kern="1200" cap="none" spc="0" normalizeH="0" baseline="0" noProof="0" dirty="0" err="1">
                <a:ln>
                  <a:noFill/>
                </a:ln>
                <a:solidFill>
                  <a:schemeClr val="accent1"/>
                </a:solidFill>
                <a:effectLst/>
                <a:uLnTx/>
                <a:uFillTx/>
                <a:latin typeface="+mj-lt"/>
                <a:ea typeface="+mj-ea"/>
                <a:cs typeface="+mj-cs"/>
              </a:rPr>
              <a:t>Bbl</a:t>
            </a:r>
            <a:endParaRPr kumimoji="0" lang="nl-NL" sz="6000" b="1"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Tijdelijke aanduiding voor tekst 2">
            <a:extLst>
              <a:ext uri="{FF2B5EF4-FFF2-40B4-BE49-F238E27FC236}">
                <a16:creationId xmlns:a16="http://schemas.microsoft.com/office/drawing/2014/main" id="{115F3653-9797-2D6C-C50E-B3B9196F5249}"/>
              </a:ext>
            </a:extLst>
          </p:cNvPr>
          <p:cNvSpPr>
            <a:spLocks noGrp="1"/>
          </p:cNvSpPr>
          <p:nvPr>
            <p:ph type="body" idx="1"/>
          </p:nvPr>
        </p:nvSpPr>
        <p:spPr>
          <a:xfrm>
            <a:off x="597071" y="2179638"/>
            <a:ext cx="10965275" cy="1500187"/>
          </a:xfrm>
        </p:spPr>
        <p:txBody>
          <a:bodyPr>
            <a:noAutofit/>
          </a:bodyPr>
          <a:lstStyle/>
          <a:p>
            <a:pPr marL="342900" indent="-342900">
              <a:buFont typeface="Arial" panose="020B0604020202020204" pitchFamily="34" charset="0"/>
              <a:buChar char="•"/>
            </a:pPr>
            <a:r>
              <a:rPr lang="nl-NL" dirty="0"/>
              <a:t>Regels verbouwen -&gt; hoofdstuk 5 van het </a:t>
            </a:r>
            <a:r>
              <a:rPr lang="nl-NL" dirty="0" err="1"/>
              <a:t>Bbl</a:t>
            </a:r>
            <a:endParaRPr lang="nl-NL" dirty="0"/>
          </a:p>
          <a:p>
            <a:pPr marL="342900" indent="-342900">
              <a:buFont typeface="Arial" panose="020B0604020202020204" pitchFamily="34" charset="0"/>
              <a:buChar char="•"/>
            </a:pPr>
            <a:r>
              <a:rPr lang="nl-NL" dirty="0"/>
              <a:t>Ze gelden alleen voor te verbouwen deel. Dus alleen wat fysiek wijzigt</a:t>
            </a:r>
          </a:p>
          <a:p>
            <a:pPr marL="342900" indent="-342900">
              <a:buFont typeface="Arial" panose="020B0604020202020204" pitchFamily="34" charset="0"/>
              <a:buChar char="•"/>
            </a:pPr>
            <a:r>
              <a:rPr lang="nl-NL" dirty="0"/>
              <a:t>Ze gelden niet voor de rest van het bouwwerk. </a:t>
            </a:r>
            <a:r>
              <a:rPr lang="nl-NL" dirty="0">
                <a:solidFill>
                  <a:schemeClr val="accent1"/>
                </a:solidFill>
              </a:rPr>
              <a:t>De rest van het bouwwerk moet wel blijven voldoen aan de regels voor bestaande bouw (hoofdstuk 3 </a:t>
            </a:r>
            <a:r>
              <a:rPr lang="nl-NL" dirty="0" err="1">
                <a:solidFill>
                  <a:schemeClr val="accent1"/>
                </a:solidFill>
              </a:rPr>
              <a:t>Bbl</a:t>
            </a:r>
            <a:r>
              <a:rPr lang="nl-NL" dirty="0">
                <a:solidFill>
                  <a:schemeClr val="accent1"/>
                </a:solidFill>
              </a:rPr>
              <a:t>)</a:t>
            </a:r>
          </a:p>
          <a:p>
            <a:pPr marL="342900" indent="-342900">
              <a:buFont typeface="Arial" panose="020B0604020202020204" pitchFamily="34" charset="0"/>
              <a:buChar char="•"/>
            </a:pPr>
            <a:r>
              <a:rPr lang="nl-NL" dirty="0">
                <a:solidFill>
                  <a:schemeClr val="accent1"/>
                </a:solidFill>
              </a:rPr>
              <a:t>Bijvoorbeeld bij verbouw van een deel </a:t>
            </a:r>
            <a:r>
              <a:rPr lang="nl-NL" dirty="0"/>
              <a:t>van een </a:t>
            </a:r>
            <a:r>
              <a:rPr lang="nl-NL" dirty="0">
                <a:solidFill>
                  <a:schemeClr val="accent1"/>
                </a:solidFill>
              </a:rPr>
              <a:t>dak gelden verbouwregels voor dat deel. Niet voor draagmuur gevels. Draagmuur moet wel blijven voldoen aan constructieregels bestaande bouw</a:t>
            </a:r>
          </a:p>
          <a:p>
            <a:pPr marL="342900" indent="-342900">
              <a:buFont typeface="Arial" panose="020B0604020202020204" pitchFamily="34" charset="0"/>
              <a:buChar char="•"/>
            </a:pPr>
            <a:r>
              <a:rPr lang="nl-NL" dirty="0"/>
              <a:t>Geen verbouwregels over milieuprestatie </a:t>
            </a:r>
            <a:r>
              <a:rPr lang="nl-NL" sz="1400" dirty="0"/>
              <a:t>(</a:t>
            </a:r>
            <a:r>
              <a:rPr lang="nl-NL" sz="1400" dirty="0">
                <a:hlinkClick r:id="rId3"/>
              </a:rPr>
              <a:t>artikel 5.4-2</a:t>
            </a:r>
            <a:r>
              <a:rPr lang="nl-NL" sz="1400" dirty="0"/>
              <a:t>)</a:t>
            </a:r>
          </a:p>
          <a:p>
            <a:pPr marL="342900" indent="-342900">
              <a:buFont typeface="Arial" panose="020B0604020202020204" pitchFamily="34" charset="0"/>
              <a:buChar char="•"/>
            </a:pPr>
            <a:endParaRPr lang="nl-NL" dirty="0">
              <a:solidFill>
                <a:schemeClr val="accent1"/>
              </a:solidFill>
            </a:endParaRPr>
          </a:p>
          <a:p>
            <a:endParaRPr lang="nl-NL" dirty="0"/>
          </a:p>
        </p:txBody>
      </p:sp>
    </p:spTree>
    <p:extLst>
      <p:ext uri="{BB962C8B-B14F-4D97-AF65-F5344CB8AC3E}">
        <p14:creationId xmlns:p14="http://schemas.microsoft.com/office/powerpoint/2010/main" val="100095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5226-C8F8-ADE3-11C1-D3F802206B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4D465A-3E56-78F4-D8E5-0A13F0255907}"/>
              </a:ext>
            </a:extLst>
          </p:cNvPr>
          <p:cNvSpPr>
            <a:spLocks noGrp="1"/>
          </p:cNvSpPr>
          <p:nvPr>
            <p:ph type="title"/>
          </p:nvPr>
        </p:nvSpPr>
        <p:spPr>
          <a:xfrm>
            <a:off x="597072" y="990600"/>
            <a:ext cx="10941212" cy="897538"/>
          </a:xfrm>
        </p:spPr>
        <p:txBody>
          <a:bodyPr>
            <a:normAutofit fontScale="90000"/>
          </a:bodyPr>
          <a:lstStyle/>
          <a:p>
            <a:r>
              <a:rPr lang="nl-NL" dirty="0"/>
              <a:t>Verbouwregels in </a:t>
            </a:r>
            <a:r>
              <a:rPr lang="nl-NL" dirty="0" err="1"/>
              <a:t>Bbl</a:t>
            </a:r>
            <a:endParaRPr lang="nl-NL" dirty="0"/>
          </a:p>
        </p:txBody>
      </p:sp>
      <p:sp>
        <p:nvSpPr>
          <p:cNvPr id="3" name="Tijdelijke aanduiding voor tekst 2">
            <a:extLst>
              <a:ext uri="{FF2B5EF4-FFF2-40B4-BE49-F238E27FC236}">
                <a16:creationId xmlns:a16="http://schemas.microsoft.com/office/drawing/2014/main" id="{1447355F-107D-1886-4618-9423503C8F8F}"/>
              </a:ext>
            </a:extLst>
          </p:cNvPr>
          <p:cNvSpPr>
            <a:spLocks noGrp="1"/>
          </p:cNvSpPr>
          <p:nvPr>
            <p:ph type="body" idx="1"/>
          </p:nvPr>
        </p:nvSpPr>
        <p:spPr>
          <a:xfrm>
            <a:off x="597071" y="2179638"/>
            <a:ext cx="11422476" cy="1500187"/>
          </a:xfrm>
        </p:spPr>
        <p:txBody>
          <a:bodyPr>
            <a:noAutofit/>
          </a:bodyPr>
          <a:lstStyle/>
          <a:p>
            <a:pPr marL="342900" indent="-342900">
              <a:buFont typeface="Arial" panose="020B0604020202020204" pitchFamily="34" charset="0"/>
              <a:buChar char="•"/>
            </a:pPr>
            <a:r>
              <a:rPr lang="nl-NL" dirty="0"/>
              <a:t>H5 verwijst voor verbouw naar nieuwbouwregels H4 </a:t>
            </a:r>
            <a:r>
              <a:rPr lang="nl-NL" dirty="0" err="1"/>
              <a:t>Bbl</a:t>
            </a:r>
            <a:endParaRPr lang="nl-NL" dirty="0"/>
          </a:p>
          <a:p>
            <a:pPr marL="342900" indent="-342900">
              <a:buFont typeface="Arial" panose="020B0604020202020204" pitchFamily="34" charset="0"/>
              <a:buChar char="•"/>
            </a:pPr>
            <a:r>
              <a:rPr lang="nl-NL" dirty="0"/>
              <a:t>Voorgeschreven kwaliteitsniveau H4 geldt niet!*</a:t>
            </a:r>
          </a:p>
          <a:p>
            <a:pPr marL="342900" indent="-342900">
              <a:buFont typeface="Arial" panose="020B0604020202020204" pitchFamily="34" charset="0"/>
              <a:buChar char="•"/>
            </a:pPr>
            <a:r>
              <a:rPr lang="nl-NL" dirty="0"/>
              <a:t>Voorbeeld:</a:t>
            </a:r>
          </a:p>
          <a:p>
            <a:pPr marL="360363" indent="-360363"/>
            <a:r>
              <a:rPr lang="nl-NL" dirty="0"/>
              <a:t>	</a:t>
            </a:r>
            <a:r>
              <a:rPr lang="nl-NL" i="1" dirty="0"/>
              <a:t>“Een toiletruimte […] heeft een vloeroppervlakte van ten minste </a:t>
            </a:r>
            <a:r>
              <a:rPr lang="nl-NL" i="1" dirty="0">
                <a:solidFill>
                  <a:srgbClr val="FF0000"/>
                </a:solidFill>
              </a:rPr>
              <a:t>0,9 m x 1,2 m</a:t>
            </a:r>
            <a:r>
              <a:rPr lang="nl-NL" i="1" dirty="0"/>
              <a:t>”</a:t>
            </a:r>
          </a:p>
          <a:p>
            <a:pPr marL="360363" indent="-360363"/>
            <a:r>
              <a:rPr lang="nl-NL" dirty="0"/>
              <a:t>	Blauwe tekst geldt, rode niet</a:t>
            </a:r>
          </a:p>
          <a:p>
            <a:pPr marL="342900" indent="-342900">
              <a:buFont typeface="Arial" panose="020B0604020202020204" pitchFamily="34" charset="0"/>
              <a:buChar char="•"/>
            </a:pPr>
            <a:r>
              <a:rPr lang="nl-NL" dirty="0"/>
              <a:t>In plaats van voorgeschreven niveau (rode tekst) geldt wel het </a:t>
            </a:r>
            <a:r>
              <a:rPr lang="nl-NL" i="1" dirty="0"/>
              <a:t>rechtens verkregen niveau</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r>
              <a:rPr lang="nl-NL" dirty="0"/>
              <a:t>* Behalve voor het </a:t>
            </a:r>
            <a:r>
              <a:rPr lang="nl-NL" u="sng" dirty="0"/>
              <a:t>geheel</a:t>
            </a:r>
            <a:r>
              <a:rPr lang="nl-NL" dirty="0"/>
              <a:t> vernieuwen of </a:t>
            </a:r>
            <a:r>
              <a:rPr lang="nl-NL" u="sng" dirty="0"/>
              <a:t>geheel</a:t>
            </a:r>
            <a:r>
              <a:rPr lang="nl-NL" dirty="0"/>
              <a:t> nieuw aanbrengen van een bouwwerkinstallatie (zoals hele ventilatiesysteem of verwarmingssysteem). Daarvoor geldt wel kwaliteitsniveau nieuwbouw van afdeling 4.7 </a:t>
            </a:r>
            <a:r>
              <a:rPr lang="nl-NL" sz="1400" dirty="0"/>
              <a:t>(</a:t>
            </a:r>
            <a:r>
              <a:rPr lang="nl-NL" sz="1400" dirty="0">
                <a:hlinkClick r:id="rId3"/>
              </a:rPr>
              <a:t>artikel 5.4-3</a:t>
            </a:r>
            <a:r>
              <a:rPr lang="nl-NL" sz="1400" dirty="0"/>
              <a:t>)</a:t>
            </a:r>
          </a:p>
          <a:p>
            <a:endParaRPr lang="nl-NL" dirty="0"/>
          </a:p>
          <a:p>
            <a:endParaRPr lang="nl-NL" dirty="0"/>
          </a:p>
        </p:txBody>
      </p:sp>
    </p:spTree>
    <p:extLst>
      <p:ext uri="{BB962C8B-B14F-4D97-AF65-F5344CB8AC3E}">
        <p14:creationId xmlns:p14="http://schemas.microsoft.com/office/powerpoint/2010/main" val="286205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63A02-5AA1-36DB-8C6B-C032E8E968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58BC99-D8C5-C579-AB01-B54C90376496}"/>
              </a:ext>
            </a:extLst>
          </p:cNvPr>
          <p:cNvSpPr>
            <a:spLocks noGrp="1"/>
          </p:cNvSpPr>
          <p:nvPr>
            <p:ph type="title"/>
          </p:nvPr>
        </p:nvSpPr>
        <p:spPr>
          <a:xfrm>
            <a:off x="597072" y="990600"/>
            <a:ext cx="11107248" cy="897538"/>
          </a:xfrm>
        </p:spPr>
        <p:txBody>
          <a:bodyPr>
            <a:normAutofit fontScale="90000"/>
          </a:bodyPr>
          <a:lstStyle/>
          <a:p>
            <a:r>
              <a:rPr lang="nl-NL" dirty="0"/>
              <a:t>Rechtens verkregen niveau</a:t>
            </a:r>
          </a:p>
        </p:txBody>
      </p:sp>
      <p:sp>
        <p:nvSpPr>
          <p:cNvPr id="3" name="Tijdelijke aanduiding voor tekst 2">
            <a:extLst>
              <a:ext uri="{FF2B5EF4-FFF2-40B4-BE49-F238E27FC236}">
                <a16:creationId xmlns:a16="http://schemas.microsoft.com/office/drawing/2014/main" id="{86878BA1-E3CE-A943-1282-4DBB6E3356FF}"/>
              </a:ext>
            </a:extLst>
          </p:cNvPr>
          <p:cNvSpPr>
            <a:spLocks noGrp="1"/>
          </p:cNvSpPr>
          <p:nvPr>
            <p:ph type="body" idx="1"/>
          </p:nvPr>
        </p:nvSpPr>
        <p:spPr>
          <a:xfrm>
            <a:off x="597071" y="2179638"/>
            <a:ext cx="11266065" cy="1500187"/>
          </a:xfrm>
        </p:spPr>
        <p:txBody>
          <a:bodyPr>
            <a:noAutofit/>
          </a:bodyPr>
          <a:lstStyle/>
          <a:p>
            <a:pPr marL="342900" indent="-342900">
              <a:buFont typeface="Arial" panose="020B0604020202020204" pitchFamily="34" charset="0"/>
              <a:buChar char="•"/>
            </a:pPr>
            <a:r>
              <a:rPr lang="nl-NL" dirty="0"/>
              <a:t>Rechtens verkregen niveau = actuele, rechtmatige kwaliteitsniveau</a:t>
            </a:r>
          </a:p>
          <a:p>
            <a:pPr marL="342900" indent="-342900">
              <a:buFont typeface="Arial" panose="020B0604020202020204" pitchFamily="34" charset="0"/>
              <a:buChar char="•"/>
            </a:pPr>
            <a:r>
              <a:rPr lang="nl-NL" dirty="0"/>
              <a:t>Rechtens verkregen niveau houdt in:</a:t>
            </a:r>
          </a:p>
          <a:p>
            <a:pPr marL="914400" lvl="1" indent="-457200">
              <a:buFont typeface="+mj-lt"/>
              <a:buAutoNum type="arabicPeriod"/>
            </a:pPr>
            <a:r>
              <a:rPr lang="nl-NL" dirty="0">
                <a:solidFill>
                  <a:schemeClr val="accent1"/>
                </a:solidFill>
              </a:rPr>
              <a:t>Kwaliteit mag ná verbouwing niet slechter zijn dan vóór verbouwing </a:t>
            </a:r>
            <a:r>
              <a:rPr lang="nl-NL" sz="1400" dirty="0">
                <a:solidFill>
                  <a:schemeClr val="accent1"/>
                </a:solidFill>
              </a:rPr>
              <a:t>(</a:t>
            </a:r>
            <a:r>
              <a:rPr lang="nl-NL" sz="1400" dirty="0">
                <a:solidFill>
                  <a:schemeClr val="accent1"/>
                </a:solidFill>
                <a:hlinkClick r:id="rId3">
                  <a:extLst>
                    <a:ext uri="{A12FA001-AC4F-418D-AE19-62706E023703}">
                      <ahyp:hlinkClr xmlns:ahyp="http://schemas.microsoft.com/office/drawing/2018/hyperlinkcolor" val="tx"/>
                    </a:ext>
                  </a:extLst>
                </a:hlinkClick>
              </a:rPr>
              <a:t>artikel 5.5-1</a:t>
            </a:r>
            <a:r>
              <a:rPr lang="nl-NL" sz="1400" dirty="0">
                <a:solidFill>
                  <a:schemeClr val="accent1"/>
                </a:solidFill>
              </a:rPr>
              <a:t>)</a:t>
            </a:r>
          </a:p>
          <a:p>
            <a:pPr marL="914400" lvl="1" indent="-457200">
              <a:buFont typeface="+mj-lt"/>
              <a:buAutoNum type="arabicPeriod"/>
            </a:pPr>
            <a:r>
              <a:rPr lang="nl-NL" dirty="0">
                <a:solidFill>
                  <a:schemeClr val="accent1"/>
                </a:solidFill>
              </a:rPr>
              <a:t>Is kwaliteit vóór verbouw </a:t>
            </a:r>
            <a:r>
              <a:rPr lang="nl-NL" u="sng" dirty="0">
                <a:solidFill>
                  <a:schemeClr val="accent1"/>
                </a:solidFill>
              </a:rPr>
              <a:t>slechter</a:t>
            </a:r>
            <a:r>
              <a:rPr lang="nl-NL" dirty="0">
                <a:solidFill>
                  <a:schemeClr val="accent1"/>
                </a:solidFill>
              </a:rPr>
              <a:t> dan voorgeschreven niveau voor bestaande bouw (H3)?</a:t>
            </a:r>
          </a:p>
          <a:p>
            <a:pPr lvl="2"/>
            <a:r>
              <a:rPr lang="nl-NL" sz="2000" dirty="0">
                <a:solidFill>
                  <a:schemeClr val="accent1"/>
                </a:solidFill>
              </a:rPr>
              <a:t>Dan moet kwaliteit na verbouw voldoen aan voorgeschreven kwaliteit bestaande bouw (H3) </a:t>
            </a:r>
            <a:r>
              <a:rPr lang="nl-NL" sz="1400" dirty="0">
                <a:solidFill>
                  <a:schemeClr val="accent1"/>
                </a:solidFill>
              </a:rPr>
              <a:t>(</a:t>
            </a:r>
            <a:r>
              <a:rPr lang="nl-NL" sz="1400" dirty="0">
                <a:solidFill>
                  <a:schemeClr val="accent1"/>
                </a:solidFill>
                <a:hlinkClick r:id="rId3">
                  <a:extLst>
                    <a:ext uri="{A12FA001-AC4F-418D-AE19-62706E023703}">
                      <ahyp:hlinkClr xmlns:ahyp="http://schemas.microsoft.com/office/drawing/2018/hyperlinkcolor" val="tx"/>
                    </a:ext>
                  </a:extLst>
                </a:hlinkClick>
              </a:rPr>
              <a:t>artikel 5.5-2</a:t>
            </a:r>
            <a:r>
              <a:rPr lang="nl-NL" sz="1400" dirty="0">
                <a:solidFill>
                  <a:schemeClr val="accent1"/>
                </a:solidFill>
              </a:rPr>
              <a:t>). </a:t>
            </a:r>
            <a:r>
              <a:rPr lang="nl-NL" sz="2000" dirty="0">
                <a:solidFill>
                  <a:schemeClr val="accent1"/>
                </a:solidFill>
              </a:rPr>
              <a:t>Bijvoorbeeld een nieuw bouwonderdeel dat er vóór verbouw nog niet was </a:t>
            </a:r>
          </a:p>
          <a:p>
            <a:pPr marL="914400" lvl="1" indent="-457200">
              <a:buFont typeface="+mj-lt"/>
              <a:buAutoNum type="arabicPeriod"/>
            </a:pPr>
            <a:r>
              <a:rPr lang="nl-NL" dirty="0">
                <a:solidFill>
                  <a:schemeClr val="accent1"/>
                </a:solidFill>
              </a:rPr>
              <a:t>Kwaliteit vóór verbouw </a:t>
            </a:r>
            <a:r>
              <a:rPr lang="nl-NL" u="sng" dirty="0">
                <a:solidFill>
                  <a:schemeClr val="accent1"/>
                </a:solidFill>
              </a:rPr>
              <a:t>beter</a:t>
            </a:r>
            <a:r>
              <a:rPr lang="nl-NL" dirty="0">
                <a:solidFill>
                  <a:schemeClr val="accent1"/>
                </a:solidFill>
              </a:rPr>
              <a:t> dan voorgeschreven niveau voor nieuwbouw (H4)? Dan mag de kwaliteit na verbouw ‘terug’ naar dat nieuwbouwniveau </a:t>
            </a:r>
            <a:r>
              <a:rPr lang="nl-NL" sz="1400" dirty="0"/>
              <a:t>(</a:t>
            </a:r>
            <a:r>
              <a:rPr lang="nl-NL" sz="1400" dirty="0">
                <a:hlinkClick r:id="rId3"/>
              </a:rPr>
              <a:t>artikel 5.5-3</a:t>
            </a:r>
            <a:r>
              <a:rPr lang="nl-NL" sz="1400" dirty="0"/>
              <a:t>)</a:t>
            </a:r>
          </a:p>
          <a:p>
            <a:pPr marL="342900" indent="-342900">
              <a:buFont typeface="Arial" panose="020B0604020202020204" pitchFamily="34" charset="0"/>
              <a:buChar char="•"/>
            </a:pPr>
            <a:r>
              <a:rPr lang="nl-NL" dirty="0"/>
              <a:t>Rechtens verkregen niveau verschilt per bouwwerk</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259787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4A2C-7926-96FE-84D5-4A650420FC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3D7964C-26AE-D74A-EF48-606FA4BF4239}"/>
              </a:ext>
            </a:extLst>
          </p:cNvPr>
          <p:cNvSpPr>
            <a:spLocks noGrp="1"/>
          </p:cNvSpPr>
          <p:nvPr>
            <p:ph type="title"/>
          </p:nvPr>
        </p:nvSpPr>
        <p:spPr>
          <a:xfrm>
            <a:off x="597072" y="990600"/>
            <a:ext cx="11107248" cy="897538"/>
          </a:xfrm>
        </p:spPr>
        <p:txBody>
          <a:bodyPr>
            <a:normAutofit fontScale="90000"/>
          </a:bodyPr>
          <a:lstStyle/>
          <a:p>
            <a:r>
              <a:rPr lang="nl-NL" dirty="0"/>
              <a:t>Rechtens verkregen niveau</a:t>
            </a:r>
          </a:p>
        </p:txBody>
      </p:sp>
      <p:sp>
        <p:nvSpPr>
          <p:cNvPr id="3" name="Tijdelijke aanduiding voor tekst 2">
            <a:extLst>
              <a:ext uri="{FF2B5EF4-FFF2-40B4-BE49-F238E27FC236}">
                <a16:creationId xmlns:a16="http://schemas.microsoft.com/office/drawing/2014/main" id="{9D8B1990-4AE0-031D-C001-6519D37F3BD1}"/>
              </a:ext>
            </a:extLst>
          </p:cNvPr>
          <p:cNvSpPr>
            <a:spLocks noGrp="1"/>
          </p:cNvSpPr>
          <p:nvPr>
            <p:ph type="body" idx="1"/>
          </p:nvPr>
        </p:nvSpPr>
        <p:spPr>
          <a:xfrm>
            <a:off x="597071" y="2179638"/>
            <a:ext cx="11266065" cy="1500187"/>
          </a:xfrm>
        </p:spPr>
        <p:txBody>
          <a:bodyPr>
            <a:noAutofit/>
          </a:bodyPr>
          <a:lstStyle/>
          <a:p>
            <a:pPr marL="342900" indent="-342900">
              <a:buFont typeface="Arial" panose="020B0604020202020204" pitchFamily="34" charset="0"/>
              <a:buChar char="•"/>
            </a:pPr>
            <a:r>
              <a:rPr lang="nl-NL" dirty="0"/>
              <a:t>‘Rechtmatig’ = kwaliteitsniveau zoals dat volgens regels tot stand  is/ moest zijn gekomen (legaal):</a:t>
            </a:r>
          </a:p>
          <a:p>
            <a:pPr marL="800100" lvl="1" indent="-342900">
              <a:buFont typeface="Arial" panose="020B0604020202020204" pitchFamily="34" charset="0"/>
              <a:buChar char="•"/>
            </a:pPr>
            <a:r>
              <a:rPr lang="nl-NL" dirty="0">
                <a:solidFill>
                  <a:schemeClr val="accent1"/>
                </a:solidFill>
              </a:rPr>
              <a:t>Vergunning verleend indien </a:t>
            </a:r>
            <a:r>
              <a:rPr lang="nl-NL" dirty="0" err="1">
                <a:solidFill>
                  <a:schemeClr val="accent1"/>
                </a:solidFill>
              </a:rPr>
              <a:t>vergunningplichtig</a:t>
            </a:r>
            <a:endParaRPr lang="nl-NL" dirty="0">
              <a:solidFill>
                <a:schemeClr val="accent1"/>
              </a:solidFill>
            </a:endParaRPr>
          </a:p>
          <a:p>
            <a:pPr marL="800100" lvl="1" indent="-342900">
              <a:buFont typeface="Arial" panose="020B0604020202020204" pitchFamily="34" charset="0"/>
              <a:buChar char="•"/>
            </a:pPr>
            <a:r>
              <a:rPr lang="nl-NL" dirty="0">
                <a:solidFill>
                  <a:schemeClr val="accent1"/>
                </a:solidFill>
              </a:rPr>
              <a:t>Volgens vergunning gebouwd</a:t>
            </a:r>
          </a:p>
          <a:p>
            <a:pPr marL="800100" lvl="1" indent="-342900">
              <a:buFont typeface="Arial" panose="020B0604020202020204" pitchFamily="34" charset="0"/>
              <a:buChar char="•"/>
            </a:pPr>
            <a:r>
              <a:rPr lang="nl-NL" dirty="0">
                <a:solidFill>
                  <a:schemeClr val="accent1"/>
                </a:solidFill>
              </a:rPr>
              <a:t>Gebruik is toegestaan volgens omgevingsplan</a:t>
            </a:r>
          </a:p>
          <a:p>
            <a:pPr marL="800100" lvl="1" indent="-342900">
              <a:buFont typeface="Arial" panose="020B0604020202020204" pitchFamily="34" charset="0"/>
              <a:buChar char="•"/>
            </a:pPr>
            <a:r>
              <a:rPr lang="nl-NL" dirty="0">
                <a:solidFill>
                  <a:schemeClr val="accent1"/>
                </a:solidFill>
              </a:rPr>
              <a:t>Volgens bouwtechnische regels gebouwd</a:t>
            </a:r>
          </a:p>
          <a:p>
            <a:pPr marL="342900" indent="-342900">
              <a:buFont typeface="Arial" panose="020B0604020202020204" pitchFamily="34" charset="0"/>
              <a:buChar char="•"/>
            </a:pPr>
            <a:r>
              <a:rPr lang="nl-NL" dirty="0"/>
              <a:t>Kwaliteitsvermindering </a:t>
            </a:r>
            <a:r>
              <a:rPr lang="nl-NL" dirty="0">
                <a:solidFill>
                  <a:schemeClr val="accent1"/>
                </a:solidFill>
              </a:rPr>
              <a:t>door veroudering die vanzelf plaatsvindt telt daarbij niet mee (den</a:t>
            </a:r>
            <a:r>
              <a:rPr lang="nl-NL" dirty="0"/>
              <a:t>k aan veroudering door weersinvloeden of gebruik) </a:t>
            </a:r>
            <a:endParaRPr lang="nl-NL" dirty="0">
              <a:solidFill>
                <a:schemeClr val="accent1"/>
              </a:solidFill>
            </a:endParaRPr>
          </a:p>
          <a:p>
            <a:pPr marL="342900" indent="-342900">
              <a:buFont typeface="Arial" panose="020B0604020202020204" pitchFamily="34" charset="0"/>
              <a:buChar char="•"/>
            </a:pPr>
            <a:r>
              <a:rPr lang="nl-NL" dirty="0"/>
              <a:t>Niet volgens de regels tot stand gekomen? Dan is het rechtens verkregen niveau het actuele kwaliteitsniveau zoals het had moeten zijn als het wel legaal tot stand zou zijn gekomen</a:t>
            </a:r>
          </a:p>
          <a:p>
            <a:endParaRPr lang="nl-NL" dirty="0"/>
          </a:p>
        </p:txBody>
      </p:sp>
    </p:spTree>
    <p:extLst>
      <p:ext uri="{BB962C8B-B14F-4D97-AF65-F5344CB8AC3E}">
        <p14:creationId xmlns:p14="http://schemas.microsoft.com/office/powerpoint/2010/main" val="314249342"/>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3369</TotalTime>
  <Words>1506</Words>
  <Application>Microsoft Office PowerPoint</Application>
  <PresentationFormat>Breedbeeld</PresentationFormat>
  <Paragraphs>201</Paragraphs>
  <Slides>33</Slides>
  <Notes>30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Aptos</vt:lpstr>
      <vt:lpstr>Arial</vt:lpstr>
      <vt:lpstr>Asap</vt:lpstr>
      <vt:lpstr>Asap Medium</vt:lpstr>
      <vt:lpstr>Asap SemiBold</vt:lpstr>
      <vt:lpstr>Office Theme</vt:lpstr>
      <vt:lpstr>SCHAKELDAGEN</vt:lpstr>
      <vt:lpstr>Verbouw, optoppen, functiewijziging en het Bbl  Chris Alblas (IPLO)   </vt:lpstr>
      <vt:lpstr>Waar gaan we het over hebben</vt:lpstr>
      <vt:lpstr>Wat is verbouw?</vt:lpstr>
      <vt:lpstr>Wat is verbouw?</vt:lpstr>
      <vt:lpstr>PowerPoint-presentatie</vt:lpstr>
      <vt:lpstr>Verbouwregels in Bbl</vt:lpstr>
      <vt:lpstr>Rechtens verkregen niveau</vt:lpstr>
      <vt:lpstr>Rechtens verkregen niveau</vt:lpstr>
      <vt:lpstr>Verbouwregels in Bbl</vt:lpstr>
      <vt:lpstr>Verbouwregels in Bbl</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Wat is een functiewijziging?</vt:lpstr>
      <vt:lpstr>Regels functiewijziging in Bbl</vt:lpstr>
      <vt:lpstr>Functiewijziging met verbouw</vt:lpstr>
      <vt:lpstr>Functiewijziging met verbouw</vt:lpstr>
      <vt:lpstr>Functiewijziging met verbouw</vt:lpstr>
      <vt:lpstr>Functiewijziging met verbouw</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Jonkers, Henk (RWS WVL)</cp:lastModifiedBy>
  <cp:revision>222</cp:revision>
  <dcterms:created xsi:type="dcterms:W3CDTF">2026-04-03T10:56:03Z</dcterms:created>
  <dcterms:modified xsi:type="dcterms:W3CDTF">2026-06-23T09:24:15Z</dcterms:modified>
</cp:coreProperties>
</file>