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63" r:id="rId2"/>
    <p:sldId id="259" r:id="rId3"/>
    <p:sldId id="257" r:id="rId4"/>
    <p:sldId id="260" r:id="rId5"/>
    <p:sldId id="302" r:id="rId6"/>
    <p:sldId id="267" r:id="rId7"/>
    <p:sldId id="276" r:id="rId8"/>
    <p:sldId id="305" r:id="rId9"/>
    <p:sldId id="291" r:id="rId10"/>
    <p:sldId id="264" r:id="rId11"/>
    <p:sldId id="268" r:id="rId12"/>
    <p:sldId id="279" r:id="rId13"/>
    <p:sldId id="303" r:id="rId14"/>
    <p:sldId id="290" r:id="rId15"/>
    <p:sldId id="304" r:id="rId16"/>
    <p:sldId id="270" r:id="rId17"/>
    <p:sldId id="269" r:id="rId18"/>
    <p:sldId id="266" r:id="rId19"/>
    <p:sldId id="273" r:id="rId20"/>
    <p:sldId id="307" r:id="rId21"/>
    <p:sldId id="294" r:id="rId22"/>
    <p:sldId id="296" r:id="rId23"/>
    <p:sldId id="297" r:id="rId24"/>
    <p:sldId id="299" r:id="rId25"/>
    <p:sldId id="298" r:id="rId26"/>
    <p:sldId id="295" r:id="rId27"/>
    <p:sldId id="309" r:id="rId28"/>
    <p:sldId id="262" r:id="rId29"/>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0" autoAdjust="0"/>
    <p:restoredTop sz="65276" autoAdjust="0"/>
  </p:normalViewPr>
  <p:slideViewPr>
    <p:cSldViewPr snapToGrid="0">
      <p:cViewPr varScale="1">
        <p:scale>
          <a:sx n="67" d="100"/>
          <a:sy n="67" d="100"/>
        </p:scale>
        <p:origin x="2430" y="78"/>
      </p:cViewPr>
      <p:guideLst>
        <p:guide orient="horz" pos="482"/>
        <p:guide pos="438"/>
      </p:guideLst>
    </p:cSldViewPr>
  </p:slideViewPr>
  <p:outlineViewPr>
    <p:cViewPr>
      <p:scale>
        <a:sx n="33" d="100"/>
        <a:sy n="33" d="100"/>
      </p:scale>
      <p:origin x="0" y="-229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8B490695-2972-CF4A-AD8E-B3BED2FEDBA1}" type="datetimeFigureOut">
              <a:rPr lang="nl-NL" smtClean="0"/>
              <a:t>25-6-2026</a:t>
            </a:fld>
            <a:endParaRPr lang="nl-NL"/>
          </a:p>
        </p:txBody>
      </p:sp>
      <p:sp>
        <p:nvSpPr>
          <p:cNvPr id="4" name="Tijdelijke aanduiding voor dia-afbeelding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nl-NL"/>
          </a:p>
        </p:txBody>
      </p:sp>
      <p:sp>
        <p:nvSpPr>
          <p:cNvPr id="5" name="Tijdelijke aanduiding voor notities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a:t>
            </a:fld>
            <a:endParaRPr lang="nl-NL"/>
          </a:p>
        </p:txBody>
      </p:sp>
    </p:spTree>
    <p:extLst>
      <p:ext uri="{BB962C8B-B14F-4D97-AF65-F5344CB8AC3E}">
        <p14:creationId xmlns:p14="http://schemas.microsoft.com/office/powerpoint/2010/main" val="302431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11</a:t>
            </a:fld>
            <a:endParaRPr lang="nl-NL"/>
          </a:p>
        </p:txBody>
      </p:sp>
    </p:spTree>
    <p:extLst>
      <p:ext uri="{BB962C8B-B14F-4D97-AF65-F5344CB8AC3E}">
        <p14:creationId xmlns:p14="http://schemas.microsoft.com/office/powerpoint/2010/main" val="302800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12</a:t>
            </a:fld>
            <a:endParaRPr lang="nl-NL"/>
          </a:p>
        </p:txBody>
      </p:sp>
    </p:spTree>
    <p:extLst>
      <p:ext uri="{BB962C8B-B14F-4D97-AF65-F5344CB8AC3E}">
        <p14:creationId xmlns:p14="http://schemas.microsoft.com/office/powerpoint/2010/main" val="90826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76921-6123-6409-40F7-97671636F3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0609257-72C1-75E7-54B2-ECA5B4BE2C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F3D45B4-1DFE-4DDA-9AE6-BB0D1D6A29D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72E9B70-F51E-E7C5-B1D4-33F10FED1D5D}"/>
              </a:ext>
            </a:extLst>
          </p:cNvPr>
          <p:cNvSpPr>
            <a:spLocks noGrp="1"/>
          </p:cNvSpPr>
          <p:nvPr>
            <p:ph type="sldNum" sz="quarter" idx="5"/>
          </p:nvPr>
        </p:nvSpPr>
        <p:spPr/>
        <p:txBody>
          <a:bodyPr/>
          <a:lstStyle/>
          <a:p>
            <a:fld id="{BDBF3FA3-F7C9-0B4A-B901-3FF01BA064D0}" type="slidenum">
              <a:rPr lang="nl-NL" smtClean="0"/>
              <a:t>13</a:t>
            </a:fld>
            <a:endParaRPr lang="nl-NL"/>
          </a:p>
        </p:txBody>
      </p:sp>
    </p:spTree>
    <p:extLst>
      <p:ext uri="{BB962C8B-B14F-4D97-AF65-F5344CB8AC3E}">
        <p14:creationId xmlns:p14="http://schemas.microsoft.com/office/powerpoint/2010/main" val="12068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14</a:t>
            </a:fld>
            <a:endParaRPr lang="nl-NL"/>
          </a:p>
        </p:txBody>
      </p:sp>
    </p:spTree>
    <p:extLst>
      <p:ext uri="{BB962C8B-B14F-4D97-AF65-F5344CB8AC3E}">
        <p14:creationId xmlns:p14="http://schemas.microsoft.com/office/powerpoint/2010/main" val="76267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16</a:t>
            </a:fld>
            <a:endParaRPr lang="nl-NL"/>
          </a:p>
        </p:txBody>
      </p:sp>
    </p:spTree>
    <p:extLst>
      <p:ext uri="{BB962C8B-B14F-4D97-AF65-F5344CB8AC3E}">
        <p14:creationId xmlns:p14="http://schemas.microsoft.com/office/powerpoint/2010/main" val="391470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17</a:t>
            </a:fld>
            <a:endParaRPr lang="nl-NL"/>
          </a:p>
        </p:txBody>
      </p:sp>
    </p:spTree>
    <p:extLst>
      <p:ext uri="{BB962C8B-B14F-4D97-AF65-F5344CB8AC3E}">
        <p14:creationId xmlns:p14="http://schemas.microsoft.com/office/powerpoint/2010/main" val="142828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18</a:t>
            </a:fld>
            <a:endParaRPr lang="nl-NL"/>
          </a:p>
        </p:txBody>
      </p:sp>
    </p:spTree>
    <p:extLst>
      <p:ext uri="{BB962C8B-B14F-4D97-AF65-F5344CB8AC3E}">
        <p14:creationId xmlns:p14="http://schemas.microsoft.com/office/powerpoint/2010/main" val="3775934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19</a:t>
            </a:fld>
            <a:endParaRPr lang="nl-NL"/>
          </a:p>
        </p:txBody>
      </p:sp>
    </p:spTree>
    <p:extLst>
      <p:ext uri="{BB962C8B-B14F-4D97-AF65-F5344CB8AC3E}">
        <p14:creationId xmlns:p14="http://schemas.microsoft.com/office/powerpoint/2010/main" val="2098730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689A1-B42A-E5BE-CB54-BC689DEA47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D5553EA-8AB1-FA83-0848-462E7A26C0A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33FCF72-3DD2-E066-A1E3-D0AB1DE34D8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5A45600-2475-2217-3414-752B4F7B9CC5}"/>
              </a:ext>
            </a:extLst>
          </p:cNvPr>
          <p:cNvSpPr>
            <a:spLocks noGrp="1"/>
          </p:cNvSpPr>
          <p:nvPr>
            <p:ph type="sldNum" sz="quarter" idx="5"/>
          </p:nvPr>
        </p:nvSpPr>
        <p:spPr/>
        <p:txBody>
          <a:bodyPr/>
          <a:lstStyle/>
          <a:p>
            <a:fld id="{BDBF3FA3-F7C9-0B4A-B901-3FF01BA064D0}" type="slidenum">
              <a:rPr lang="nl-NL" smtClean="0"/>
              <a:t>21</a:t>
            </a:fld>
            <a:endParaRPr lang="nl-NL"/>
          </a:p>
        </p:txBody>
      </p:sp>
    </p:spTree>
    <p:extLst>
      <p:ext uri="{BB962C8B-B14F-4D97-AF65-F5344CB8AC3E}">
        <p14:creationId xmlns:p14="http://schemas.microsoft.com/office/powerpoint/2010/main" val="339767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23</a:t>
            </a:fld>
            <a:endParaRPr lang="nl-NL"/>
          </a:p>
        </p:txBody>
      </p:sp>
    </p:spTree>
    <p:extLst>
      <p:ext uri="{BB962C8B-B14F-4D97-AF65-F5344CB8AC3E}">
        <p14:creationId xmlns:p14="http://schemas.microsoft.com/office/powerpoint/2010/main" val="48295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a:t>
            </a:fld>
            <a:endParaRPr lang="nl-NL"/>
          </a:p>
        </p:txBody>
      </p:sp>
    </p:spTree>
    <p:extLst>
      <p:ext uri="{BB962C8B-B14F-4D97-AF65-F5344CB8AC3E}">
        <p14:creationId xmlns:p14="http://schemas.microsoft.com/office/powerpoint/2010/main" val="3797127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24</a:t>
            </a:fld>
            <a:endParaRPr lang="nl-NL"/>
          </a:p>
        </p:txBody>
      </p:sp>
    </p:spTree>
    <p:extLst>
      <p:ext uri="{BB962C8B-B14F-4D97-AF65-F5344CB8AC3E}">
        <p14:creationId xmlns:p14="http://schemas.microsoft.com/office/powerpoint/2010/main" val="2275194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25</a:t>
            </a:fld>
            <a:endParaRPr lang="nl-NL"/>
          </a:p>
        </p:txBody>
      </p:sp>
    </p:spTree>
    <p:extLst>
      <p:ext uri="{BB962C8B-B14F-4D97-AF65-F5344CB8AC3E}">
        <p14:creationId xmlns:p14="http://schemas.microsoft.com/office/powerpoint/2010/main" val="358233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26</a:t>
            </a:fld>
            <a:endParaRPr lang="nl-NL"/>
          </a:p>
        </p:txBody>
      </p:sp>
    </p:spTree>
    <p:extLst>
      <p:ext uri="{BB962C8B-B14F-4D97-AF65-F5344CB8AC3E}">
        <p14:creationId xmlns:p14="http://schemas.microsoft.com/office/powerpoint/2010/main" val="1605095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28</a:t>
            </a:fld>
            <a:endParaRPr lang="nl-NL"/>
          </a:p>
        </p:txBody>
      </p:sp>
    </p:spTree>
    <p:extLst>
      <p:ext uri="{BB962C8B-B14F-4D97-AF65-F5344CB8AC3E}">
        <p14:creationId xmlns:p14="http://schemas.microsoft.com/office/powerpoint/2010/main" val="162207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4</a:t>
            </a:fld>
            <a:endParaRPr lang="nl-NL"/>
          </a:p>
        </p:txBody>
      </p:sp>
    </p:spTree>
    <p:extLst>
      <p:ext uri="{BB962C8B-B14F-4D97-AF65-F5344CB8AC3E}">
        <p14:creationId xmlns:p14="http://schemas.microsoft.com/office/powerpoint/2010/main" val="29163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5</a:t>
            </a:fld>
            <a:endParaRPr lang="nl-NL"/>
          </a:p>
        </p:txBody>
      </p:sp>
    </p:spTree>
    <p:extLst>
      <p:ext uri="{BB962C8B-B14F-4D97-AF65-F5344CB8AC3E}">
        <p14:creationId xmlns:p14="http://schemas.microsoft.com/office/powerpoint/2010/main" val="387996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6</a:t>
            </a:fld>
            <a:endParaRPr lang="nl-NL"/>
          </a:p>
        </p:txBody>
      </p:sp>
    </p:spTree>
    <p:extLst>
      <p:ext uri="{BB962C8B-B14F-4D97-AF65-F5344CB8AC3E}">
        <p14:creationId xmlns:p14="http://schemas.microsoft.com/office/powerpoint/2010/main" val="214396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7</a:t>
            </a:fld>
            <a:endParaRPr lang="nl-NL"/>
          </a:p>
        </p:txBody>
      </p:sp>
    </p:spTree>
    <p:extLst>
      <p:ext uri="{BB962C8B-B14F-4D97-AF65-F5344CB8AC3E}">
        <p14:creationId xmlns:p14="http://schemas.microsoft.com/office/powerpoint/2010/main" val="1716743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F279D-FB68-C494-802B-739D9D36FF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D0A56AD-80A0-3D7A-D1CB-0F302F950E1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6F7AEC-D532-D535-DEAF-B472A209594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6AC81EA-C30B-DEEB-9F2D-C79645315888}"/>
              </a:ext>
            </a:extLst>
          </p:cNvPr>
          <p:cNvSpPr>
            <a:spLocks noGrp="1"/>
          </p:cNvSpPr>
          <p:nvPr>
            <p:ph type="sldNum" sz="quarter" idx="5"/>
          </p:nvPr>
        </p:nvSpPr>
        <p:spPr/>
        <p:txBody>
          <a:bodyPr/>
          <a:lstStyle/>
          <a:p>
            <a:fld id="{BDBF3FA3-F7C9-0B4A-B901-3FF01BA064D0}" type="slidenum">
              <a:rPr lang="nl-NL" smtClean="0"/>
              <a:t>8</a:t>
            </a:fld>
            <a:endParaRPr lang="nl-NL"/>
          </a:p>
        </p:txBody>
      </p:sp>
    </p:spTree>
    <p:extLst>
      <p:ext uri="{BB962C8B-B14F-4D97-AF65-F5344CB8AC3E}">
        <p14:creationId xmlns:p14="http://schemas.microsoft.com/office/powerpoint/2010/main" val="421662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9</a:t>
            </a:fld>
            <a:endParaRPr lang="nl-NL"/>
          </a:p>
        </p:txBody>
      </p:sp>
    </p:spTree>
    <p:extLst>
      <p:ext uri="{BB962C8B-B14F-4D97-AF65-F5344CB8AC3E}">
        <p14:creationId xmlns:p14="http://schemas.microsoft.com/office/powerpoint/2010/main" val="186990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10</a:t>
            </a:fld>
            <a:endParaRPr lang="nl-NL"/>
          </a:p>
        </p:txBody>
      </p:sp>
    </p:spTree>
    <p:extLst>
      <p:ext uri="{BB962C8B-B14F-4D97-AF65-F5344CB8AC3E}">
        <p14:creationId xmlns:p14="http://schemas.microsoft.com/office/powerpoint/2010/main" val="221984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4572F08-8AC9-B1CC-B730-366151BCE6C7}"/>
              </a:ext>
            </a:extLst>
          </p:cNvPr>
          <p:cNvSpPr>
            <a:spLocks noGrp="1"/>
          </p:cNvSpPr>
          <p:nvPr>
            <p:ph idx="1" hasCustomPrompt="1"/>
          </p:nvPr>
        </p:nvSpPr>
        <p:spPr>
          <a:xfrm>
            <a:off x="283336" y="4807658"/>
            <a:ext cx="3163250" cy="1707441"/>
          </a:xfrm>
          <a:prstGeom prst="rect">
            <a:avLst/>
          </a:prstGeom>
        </p:spPr>
        <p:txBody>
          <a:bodyPr vert="horz" lIns="91440" tIns="45720" rIns="91440" bIns="45720" rtlCol="0">
            <a:normAutofit/>
          </a:bodyPr>
          <a:lstStyle>
            <a:lvl1pPr>
              <a:buFontTx/>
              <a:buNone/>
              <a:defRPr sz="1600" b="0" i="0">
                <a:latin typeface="Asap" pitchFamily="2" charset="77"/>
              </a:defRPr>
            </a:lvl1pPr>
            <a:lvl2pPr>
              <a:buFontTx/>
              <a:buNone/>
              <a:defRPr/>
            </a:lvl2pPr>
            <a:lvl3pPr>
              <a:buFontTx/>
              <a:buNone/>
              <a:defRPr/>
            </a:lvl3pPr>
            <a:lvl4pPr>
              <a:buFontTx/>
              <a:buNone/>
              <a:defRPr/>
            </a:lvl4pPr>
            <a:lvl5pPr>
              <a:buFontTx/>
              <a:buNone/>
              <a:defRPr/>
            </a:lvl5pPr>
          </a:lstStyle>
          <a:p>
            <a:pPr lvl="0"/>
            <a:r>
              <a:rPr lang="nl-NL" dirty="0"/>
              <a:t>Click </a:t>
            </a:r>
            <a:r>
              <a:rPr lang="nl-NL" dirty="0" err="1"/>
              <a:t>to</a:t>
            </a:r>
            <a:r>
              <a:rPr lang="nl-NL" dirty="0"/>
              <a:t> </a:t>
            </a:r>
            <a:r>
              <a:rPr lang="nl-NL" dirty="0" err="1"/>
              <a:t>edit</a:t>
            </a:r>
            <a:endParaRPr lang="nl-NL" dirty="0"/>
          </a:p>
        </p:txBody>
      </p:sp>
    </p:spTree>
    <p:extLst>
      <p:ext uri="{BB962C8B-B14F-4D97-AF65-F5344CB8AC3E}">
        <p14:creationId xmlns:p14="http://schemas.microsoft.com/office/powerpoint/2010/main" val="3882447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 id="2147483662" r:id="rId12"/>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NL/ALL/?uri=celex:31994L0063"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etten.overheid.nl/BWBR0041330/2026-01-01#Hoofdstuk4_Paragraaf4.34_Artikel4.447"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etten.overheid.nl/BWBR0041330/2026-01-01#Hoofdstuk4_Paragraaf4.34_Artikel4.468" TargetMode="External"/><Relationship Id="rId4" Type="http://schemas.openxmlformats.org/officeDocument/2006/relationships/hyperlink" Target="https://wetten.overheid.nl/BWBR0041330/2026-01-01#Hoofdstuk4_Paragraaf4.34_Artikel4.46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etten.overheid.nl/BWBR0041330/2026-01-01#Hoofdstuk4_Paragraaf4.34_Artikel4.468" TargetMode="External"/><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hyperlink" Target="https://wetten.overheid.nl/BWBR0041330/2026-01-01#Hoofdstuk4_Paragraaf4.34_Artikel4.470" TargetMode="External"/><Relationship Id="rId4" Type="http://schemas.openxmlformats.org/officeDocument/2006/relationships/hyperlink" Target="https://wetten.overheid.nl/BWBR0041330/2026-01-01#Hoofdstuk4_Paragraaf4.34_Artikel4.46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etten.overheid.nl/BWBR0041330/2026-01-01#Hoofdstuk4_Paragraaf4.34_Artikel4.447"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iplo.nl/"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p:txBody>
          <a:bodyPr>
            <a:normAutofit fontScale="90000"/>
          </a:bodyPr>
          <a:lstStyle/>
          <a:p>
            <a:r>
              <a:rPr lang="nl-NL" dirty="0">
                <a:latin typeface="Asap SemiBold" pitchFamily="2" charset="77"/>
              </a:rPr>
              <a:t>SCHAKELDAGEN</a:t>
            </a:r>
            <a:endParaRPr lang="nl-NL"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p:txBody>
          <a:bodyPr>
            <a:normAutofit fontScale="92500" lnSpcReduction="20000"/>
          </a:bodyPr>
          <a:lstStyle/>
          <a:p>
            <a:r>
              <a:rPr lang="nl-NL" dirty="0"/>
              <a:t>Juni 2026</a:t>
            </a:r>
          </a:p>
        </p:txBody>
      </p:sp>
      <p:sp>
        <p:nvSpPr>
          <p:cNvPr id="5" name="Tijdelijke aanduiding voor onlineafbeelding 4">
            <a:extLst>
              <a:ext uri="{FF2B5EF4-FFF2-40B4-BE49-F238E27FC236}">
                <a16:creationId xmlns:a16="http://schemas.microsoft.com/office/drawing/2014/main" id="{36938379-FF81-4642-16CD-8E118E6875DA}"/>
              </a:ext>
            </a:extLst>
          </p:cNvPr>
          <p:cNvSpPr>
            <a:spLocks noGrp="1"/>
          </p:cNvSpPr>
          <p:nvPr>
            <p:ph type="clipArt" sz="quarter" idx="11"/>
          </p:nvPr>
        </p:nvSpPr>
        <p:spPr/>
        <p:txBody>
          <a:bodyPr/>
          <a:lstStyle/>
          <a:p>
            <a:endParaRPr lang="nl-NL"/>
          </a:p>
        </p:txBody>
      </p:sp>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FF930-9501-C0E3-1AF4-47FDED8A42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6CB21A-83BE-5EC0-0355-700EC16B6A24}"/>
              </a:ext>
            </a:extLst>
          </p:cNvPr>
          <p:cNvSpPr>
            <a:spLocks noGrp="1"/>
          </p:cNvSpPr>
          <p:nvPr>
            <p:ph type="title"/>
          </p:nvPr>
        </p:nvSpPr>
        <p:spPr/>
        <p:txBody>
          <a:bodyPr>
            <a:normAutofit fontScale="90000"/>
          </a:bodyPr>
          <a:lstStyle/>
          <a:p>
            <a:r>
              <a:rPr lang="nl-NL" dirty="0"/>
              <a:t>Richtlijn Industriële Emissies (Rie)</a:t>
            </a:r>
          </a:p>
        </p:txBody>
      </p:sp>
      <p:sp>
        <p:nvSpPr>
          <p:cNvPr id="3" name="Tijdelijke aanduiding voor tekst 2">
            <a:extLst>
              <a:ext uri="{FF2B5EF4-FFF2-40B4-BE49-F238E27FC236}">
                <a16:creationId xmlns:a16="http://schemas.microsoft.com/office/drawing/2014/main" id="{1EB81E12-61EA-3666-8DC9-C2661D1E2F8F}"/>
              </a:ext>
            </a:extLst>
          </p:cNvPr>
          <p:cNvSpPr>
            <a:spLocks noGrp="1"/>
          </p:cNvSpPr>
          <p:nvPr>
            <p:ph type="body" idx="1"/>
          </p:nvPr>
        </p:nvSpPr>
        <p:spPr>
          <a:xfrm>
            <a:off x="597072" y="1785602"/>
            <a:ext cx="10515600" cy="3492113"/>
          </a:xfrm>
        </p:spPr>
        <p:txBody>
          <a:bodyPr>
            <a:normAutofit/>
          </a:bodyPr>
          <a:lstStyle/>
          <a:p>
            <a:pPr marL="285750" indent="-285750">
              <a:buFontTx/>
              <a:buChar char="-"/>
            </a:pPr>
            <a:r>
              <a:rPr lang="nl-NL" dirty="0"/>
              <a:t>H5 Rie =&gt; Bijlage 7 Rie =&gt; §4.34 Bal Oplosmiddeleninstallaties</a:t>
            </a:r>
          </a:p>
          <a:p>
            <a:pPr marL="742950" lvl="1" indent="-285750">
              <a:buFontTx/>
              <a:buChar char="-"/>
            </a:pPr>
            <a:r>
              <a:rPr lang="nl-NL" dirty="0"/>
              <a:t>Hier staan 20 activiteiten (zie verder in de presentatie voor uitwerking)</a:t>
            </a:r>
          </a:p>
          <a:p>
            <a:pPr marL="268288" indent="-268288"/>
            <a:r>
              <a:rPr lang="nl-NL" dirty="0"/>
              <a:t>-	H2 Rie =&gt; Bijlage 1 =&gt; IPPC-installaties =&gt; BREF =&gt; BBT-conclusies</a:t>
            </a:r>
          </a:p>
          <a:p>
            <a:r>
              <a:rPr lang="nl-NL" b="1" dirty="0" err="1"/>
              <a:t>BREF’s</a:t>
            </a:r>
            <a:r>
              <a:rPr lang="nl-NL" dirty="0"/>
              <a:t>: </a:t>
            </a:r>
            <a:br>
              <a:rPr lang="nl-NL" dirty="0"/>
            </a:br>
            <a:r>
              <a:rPr lang="nl-NL" dirty="0"/>
              <a:t>STS (2020): Oppervlaktebehandeling met oplosmiddelen en conserveren van houtproducten;</a:t>
            </a:r>
            <a:br>
              <a:rPr lang="nl-NL" dirty="0"/>
            </a:br>
            <a:r>
              <a:rPr lang="nl-NL" dirty="0"/>
              <a:t>STM (D1, 2025): Oppervlaktebehandeling van metalen en kunststoffen;</a:t>
            </a:r>
            <a:br>
              <a:rPr lang="nl-NL" dirty="0"/>
            </a:br>
            <a:r>
              <a:rPr lang="nl-NL" dirty="0"/>
              <a:t>REF (2014): Raffineren van aardolie en gas</a:t>
            </a:r>
            <a:br>
              <a:rPr lang="nl-NL" dirty="0"/>
            </a:br>
            <a:r>
              <a:rPr lang="nl-NL" dirty="0"/>
              <a:t>EFS (2006): Bulkopslag tanks (natte bulk)</a:t>
            </a:r>
          </a:p>
          <a:p>
            <a:endParaRPr lang="nl-NL" dirty="0"/>
          </a:p>
        </p:txBody>
      </p:sp>
      <p:pic>
        <p:nvPicPr>
          <p:cNvPr id="5" name="Afbeelding 4" descr="voorbeeld BBT conclusie van BREF STS">
            <a:extLst>
              <a:ext uri="{FF2B5EF4-FFF2-40B4-BE49-F238E27FC236}">
                <a16:creationId xmlns:a16="http://schemas.microsoft.com/office/drawing/2014/main" id="{5CA09F5A-D4C4-BD3A-3FED-431D9341C993}"/>
              </a:ext>
            </a:extLst>
          </p:cNvPr>
          <p:cNvPicPr>
            <a:picLocks noChangeAspect="1"/>
          </p:cNvPicPr>
          <p:nvPr/>
        </p:nvPicPr>
        <p:blipFill>
          <a:blip r:embed="rId3"/>
          <a:stretch>
            <a:fillRect/>
          </a:stretch>
        </p:blipFill>
        <p:spPr>
          <a:xfrm>
            <a:off x="5263979" y="3861688"/>
            <a:ext cx="6750996" cy="2996312"/>
          </a:xfrm>
          <a:prstGeom prst="rect">
            <a:avLst/>
          </a:prstGeom>
          <a:ln>
            <a:solidFill>
              <a:schemeClr val="accent1"/>
            </a:solidFill>
          </a:ln>
        </p:spPr>
      </p:pic>
      <p:sp>
        <p:nvSpPr>
          <p:cNvPr id="6" name="Tekstvak 5">
            <a:extLst>
              <a:ext uri="{FF2B5EF4-FFF2-40B4-BE49-F238E27FC236}">
                <a16:creationId xmlns:a16="http://schemas.microsoft.com/office/drawing/2014/main" id="{5E1CDE91-B12F-6AEE-2174-448D120123C6}"/>
              </a:ext>
            </a:extLst>
          </p:cNvPr>
          <p:cNvSpPr txBox="1"/>
          <p:nvPr/>
        </p:nvSpPr>
        <p:spPr>
          <a:xfrm>
            <a:off x="3540558" y="5175178"/>
            <a:ext cx="1781129" cy="369332"/>
          </a:xfrm>
          <a:prstGeom prst="rect">
            <a:avLst/>
          </a:prstGeom>
          <a:noFill/>
        </p:spPr>
        <p:txBody>
          <a:bodyPr wrap="none" rtlCol="0">
            <a:spAutoFit/>
          </a:bodyPr>
          <a:lstStyle/>
          <a:p>
            <a:r>
              <a:rPr lang="nl-NL" dirty="0"/>
              <a:t>BREF STS, BBT 24</a:t>
            </a:r>
          </a:p>
        </p:txBody>
      </p:sp>
      <p:sp>
        <p:nvSpPr>
          <p:cNvPr id="7" name="Pijl: gebogen 6">
            <a:extLst>
              <a:ext uri="{FF2B5EF4-FFF2-40B4-BE49-F238E27FC236}">
                <a16:creationId xmlns:a16="http://schemas.microsoft.com/office/drawing/2014/main" id="{889C17E3-EEC7-18D0-BAE8-766C92929111}"/>
              </a:ext>
              <a:ext uri="{C183D7F6-B498-43B3-948B-1728B52AA6E4}">
                <adec:decorative xmlns:adec="http://schemas.microsoft.com/office/drawing/2017/decorative" val="1"/>
              </a:ext>
            </a:extLst>
          </p:cNvPr>
          <p:cNvSpPr/>
          <p:nvPr/>
        </p:nvSpPr>
        <p:spPr>
          <a:xfrm rot="10800000" flipH="1">
            <a:off x="4714232" y="5544510"/>
            <a:ext cx="457200" cy="46955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 name="Tijdelijke aanduiding voor dianummer 3">
            <a:extLst>
              <a:ext uri="{FF2B5EF4-FFF2-40B4-BE49-F238E27FC236}">
                <a16:creationId xmlns:a16="http://schemas.microsoft.com/office/drawing/2014/main" id="{C459BA00-E3C4-EC76-1A9D-F8035B3BCE78}"/>
              </a:ext>
            </a:extLst>
          </p:cNvPr>
          <p:cNvSpPr>
            <a:spLocks noGrp="1"/>
          </p:cNvSpPr>
          <p:nvPr>
            <p:ph type="sldNum" sz="quarter" idx="12"/>
          </p:nvPr>
        </p:nvSpPr>
        <p:spPr/>
        <p:txBody>
          <a:bodyPr/>
          <a:lstStyle/>
          <a:p>
            <a:fld id="{9B5D26E6-79A7-408D-9DFA-24F760C008DB}" type="slidenum">
              <a:rPr lang="en-US" smtClean="0"/>
              <a:pPr/>
              <a:t>10</a:t>
            </a:fld>
            <a:endParaRPr lang="en-US" sz="1200" dirty="0"/>
          </a:p>
        </p:txBody>
      </p:sp>
    </p:spTree>
    <p:extLst>
      <p:ext uri="{BB962C8B-B14F-4D97-AF65-F5344CB8AC3E}">
        <p14:creationId xmlns:p14="http://schemas.microsoft.com/office/powerpoint/2010/main" val="351371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2448F-9F92-59D8-0B6A-7EC05FB569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2590AA-B2F2-F48B-D4E7-3AF7F4204D97}"/>
              </a:ext>
            </a:extLst>
          </p:cNvPr>
          <p:cNvSpPr>
            <a:spLocks noGrp="1"/>
          </p:cNvSpPr>
          <p:nvPr>
            <p:ph type="title"/>
          </p:nvPr>
        </p:nvSpPr>
        <p:spPr/>
        <p:txBody>
          <a:bodyPr>
            <a:normAutofit fontScale="90000"/>
          </a:bodyPr>
          <a:lstStyle/>
          <a:p>
            <a:r>
              <a:rPr lang="nl-NL" dirty="0"/>
              <a:t>Aardolie industrie</a:t>
            </a:r>
          </a:p>
        </p:txBody>
      </p:sp>
      <p:sp>
        <p:nvSpPr>
          <p:cNvPr id="3" name="Tijdelijke aanduiding voor tekst 2">
            <a:extLst>
              <a:ext uri="{FF2B5EF4-FFF2-40B4-BE49-F238E27FC236}">
                <a16:creationId xmlns:a16="http://schemas.microsoft.com/office/drawing/2014/main" id="{4BD66C49-4343-262B-B3F7-5CCCCD75AF9F}"/>
              </a:ext>
            </a:extLst>
          </p:cNvPr>
          <p:cNvSpPr>
            <a:spLocks noGrp="1"/>
          </p:cNvSpPr>
          <p:nvPr>
            <p:ph type="body" idx="1"/>
          </p:nvPr>
        </p:nvSpPr>
        <p:spPr>
          <a:xfrm>
            <a:off x="597072" y="2179638"/>
            <a:ext cx="10103879" cy="3875173"/>
          </a:xfrm>
        </p:spPr>
        <p:txBody>
          <a:bodyPr/>
          <a:lstStyle/>
          <a:p>
            <a:pPr marL="342900" indent="-342900">
              <a:buFontTx/>
              <a:buChar char="-"/>
            </a:pPr>
            <a:r>
              <a:rPr lang="nl-NL" dirty="0"/>
              <a:t>BBT-conclusies EFS</a:t>
            </a:r>
          </a:p>
          <a:p>
            <a:pPr marL="342900" indent="-342900">
              <a:buFontTx/>
              <a:buChar char="-"/>
            </a:pPr>
            <a:r>
              <a:rPr lang="nl-NL" dirty="0"/>
              <a:t>Handboek en meetprotocol diffuse VOS-emissies</a:t>
            </a:r>
          </a:p>
          <a:p>
            <a:pPr marL="800100" lvl="1" indent="-342900">
              <a:buFontTx/>
              <a:buChar char="-"/>
            </a:pPr>
            <a:r>
              <a:rPr lang="nl-NL" dirty="0"/>
              <a:t>Vergunningverlening bij raffinaderijen, organisch-chemische industrie en tankopslagbedrijven</a:t>
            </a:r>
          </a:p>
          <a:p>
            <a:pPr marL="285750" indent="-285750">
              <a:buFontTx/>
              <a:buChar char="-"/>
            </a:pPr>
            <a:r>
              <a:rPr lang="nl-NL" dirty="0"/>
              <a:t>Benzineterminal: =&gt; Bal par. 4.105 </a:t>
            </a:r>
          </a:p>
          <a:p>
            <a:pPr marL="742950" lvl="1" indent="-285750">
              <a:buFontTx/>
              <a:buChar char="-"/>
            </a:pPr>
            <a:r>
              <a:rPr lang="nl-NL" dirty="0"/>
              <a:t>Doel: Vermindering VOS-uitstoot in benzinedistributiesystemen </a:t>
            </a:r>
          </a:p>
          <a:p>
            <a:pPr marL="742950" lvl="1" indent="-285750">
              <a:buFontTx/>
              <a:buChar char="-"/>
            </a:pPr>
            <a:r>
              <a:rPr lang="nl-NL" dirty="0"/>
              <a:t>Benzineterminal drijvend daken (BREF EFS).</a:t>
            </a:r>
          </a:p>
          <a:p>
            <a:pPr marL="742950" lvl="1" indent="-285750">
              <a:buFontTx/>
              <a:buChar char="-"/>
            </a:pPr>
            <a:r>
              <a:rPr lang="nl-NL" dirty="0"/>
              <a:t>Kleur opslagtanks (wit), benzineterminal (uit 1994!!!)</a:t>
            </a:r>
          </a:p>
          <a:p>
            <a:pPr marL="742950" lvl="1" indent="-285750">
              <a:buFontTx/>
              <a:buChar char="-"/>
            </a:pPr>
            <a:r>
              <a:rPr lang="nl-NL" dirty="0"/>
              <a:t>(Grondslag: Europese Richtlijn Uitstoot VOS van de opslag van benzine en de distributie van benzine vanaf terminals naar benzinestations. (</a:t>
            </a:r>
            <a:r>
              <a:rPr lang="nl-NL" dirty="0">
                <a:hlinkClick r:id="rId3"/>
              </a:rPr>
              <a:t>Richtlijn 94/63/EG</a:t>
            </a:r>
            <a:r>
              <a:rPr lang="nl-NL" dirty="0"/>
              <a:t>))</a:t>
            </a:r>
          </a:p>
          <a:p>
            <a:pPr marL="742950" lvl="1" indent="-285750">
              <a:buFontTx/>
              <a:buChar char="-"/>
            </a:pPr>
            <a:endParaRPr lang="nl-NL" dirty="0"/>
          </a:p>
          <a:p>
            <a:pPr marL="742950" lvl="1" indent="-285750">
              <a:buFontTx/>
              <a:buChar char="-"/>
            </a:pPr>
            <a:endParaRPr lang="nl-NL" dirty="0"/>
          </a:p>
          <a:p>
            <a:endParaRPr lang="nl-NL" dirty="0"/>
          </a:p>
        </p:txBody>
      </p:sp>
      <p:pic>
        <p:nvPicPr>
          <p:cNvPr id="5" name="Afbeelding 4" descr="PLaatje Olieopslag bij benzineterminal">
            <a:extLst>
              <a:ext uri="{FF2B5EF4-FFF2-40B4-BE49-F238E27FC236}">
                <a16:creationId xmlns:a16="http://schemas.microsoft.com/office/drawing/2014/main" id="{377BD8D8-49AD-854C-51A5-35F36CFC8177}"/>
              </a:ext>
            </a:extLst>
          </p:cNvPr>
          <p:cNvPicPr>
            <a:picLocks noChangeAspect="1"/>
          </p:cNvPicPr>
          <p:nvPr/>
        </p:nvPicPr>
        <p:blipFill>
          <a:blip r:embed="rId4"/>
          <a:stretch>
            <a:fillRect/>
          </a:stretch>
        </p:blipFill>
        <p:spPr>
          <a:xfrm>
            <a:off x="8482952" y="0"/>
            <a:ext cx="3709048" cy="2179638"/>
          </a:xfrm>
          <a:prstGeom prst="rect">
            <a:avLst/>
          </a:prstGeom>
        </p:spPr>
      </p:pic>
      <p:sp>
        <p:nvSpPr>
          <p:cNvPr id="4" name="Tijdelijke aanduiding voor dianummer 3">
            <a:extLst>
              <a:ext uri="{FF2B5EF4-FFF2-40B4-BE49-F238E27FC236}">
                <a16:creationId xmlns:a16="http://schemas.microsoft.com/office/drawing/2014/main" id="{0CB6472A-06E6-DEF5-7A7E-2F23B5DF71B8}"/>
              </a:ext>
            </a:extLst>
          </p:cNvPr>
          <p:cNvSpPr>
            <a:spLocks noGrp="1"/>
          </p:cNvSpPr>
          <p:nvPr>
            <p:ph type="sldNum" sz="quarter" idx="12"/>
          </p:nvPr>
        </p:nvSpPr>
        <p:spPr/>
        <p:txBody>
          <a:bodyPr/>
          <a:lstStyle/>
          <a:p>
            <a:fld id="{9B5D26E6-79A7-408D-9DFA-24F760C008DB}" type="slidenum">
              <a:rPr lang="en-US" smtClean="0"/>
              <a:pPr/>
              <a:t>11</a:t>
            </a:fld>
            <a:endParaRPr lang="en-US" sz="1200" dirty="0"/>
          </a:p>
        </p:txBody>
      </p:sp>
      <p:sp>
        <p:nvSpPr>
          <p:cNvPr id="6" name="Tekstvak 5">
            <a:extLst>
              <a:ext uri="{FF2B5EF4-FFF2-40B4-BE49-F238E27FC236}">
                <a16:creationId xmlns:a16="http://schemas.microsoft.com/office/drawing/2014/main" id="{32EC9D0C-A356-BA81-BC0E-AE3D0FF8C5B9}"/>
              </a:ext>
            </a:extLst>
          </p:cNvPr>
          <p:cNvSpPr txBox="1"/>
          <p:nvPr/>
        </p:nvSpPr>
        <p:spPr>
          <a:xfrm>
            <a:off x="8236115" y="6433132"/>
            <a:ext cx="3447482" cy="369332"/>
          </a:xfrm>
          <a:prstGeom prst="rect">
            <a:avLst/>
          </a:prstGeom>
          <a:solidFill>
            <a:schemeClr val="bg1"/>
          </a:solidFill>
        </p:spPr>
        <p:txBody>
          <a:bodyPr wrap="none" rtlCol="0">
            <a:spAutoFit/>
          </a:bodyPr>
          <a:lstStyle/>
          <a:p>
            <a:r>
              <a:rPr lang="nl-NL" dirty="0"/>
              <a:t>Handboek: IPLO | diffuse | emissie</a:t>
            </a:r>
          </a:p>
        </p:txBody>
      </p:sp>
    </p:spTree>
    <p:extLst>
      <p:ext uri="{BB962C8B-B14F-4D97-AF65-F5344CB8AC3E}">
        <p14:creationId xmlns:p14="http://schemas.microsoft.com/office/powerpoint/2010/main" val="373357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65FF2-F259-724E-C9E4-E114BF1711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F28BC2-212A-3F33-EC26-1C8567BCC63F}"/>
              </a:ext>
            </a:extLst>
          </p:cNvPr>
          <p:cNvSpPr>
            <a:spLocks noGrp="1"/>
          </p:cNvSpPr>
          <p:nvPr>
            <p:ph type="title"/>
          </p:nvPr>
        </p:nvSpPr>
        <p:spPr/>
        <p:txBody>
          <a:bodyPr>
            <a:normAutofit fontScale="90000"/>
          </a:bodyPr>
          <a:lstStyle/>
          <a:p>
            <a:r>
              <a:rPr lang="nl-NL" dirty="0"/>
              <a:t>Toezicht: inzicht in VOS-verbruik</a:t>
            </a:r>
          </a:p>
        </p:txBody>
      </p:sp>
      <p:sp>
        <p:nvSpPr>
          <p:cNvPr id="3" name="Tijdelijke aanduiding voor tekst 2">
            <a:extLst>
              <a:ext uri="{FF2B5EF4-FFF2-40B4-BE49-F238E27FC236}">
                <a16:creationId xmlns:a16="http://schemas.microsoft.com/office/drawing/2014/main" id="{D6A2732C-9C38-6B73-4526-8A9379572CE5}"/>
              </a:ext>
            </a:extLst>
          </p:cNvPr>
          <p:cNvSpPr>
            <a:spLocks noGrp="1"/>
          </p:cNvSpPr>
          <p:nvPr>
            <p:ph type="body" idx="1"/>
          </p:nvPr>
        </p:nvSpPr>
        <p:spPr>
          <a:xfrm>
            <a:off x="597072" y="2179638"/>
            <a:ext cx="10515600" cy="3802062"/>
          </a:xfrm>
        </p:spPr>
        <p:txBody>
          <a:bodyPr>
            <a:normAutofit/>
          </a:bodyPr>
          <a:lstStyle/>
          <a:p>
            <a:pPr marL="342900" indent="-342900">
              <a:buFontTx/>
              <a:buChar char="-"/>
            </a:pPr>
            <a:r>
              <a:rPr lang="nl-NL" dirty="0"/>
              <a:t>Relevant voor</a:t>
            </a:r>
          </a:p>
          <a:p>
            <a:pPr marL="800100" lvl="1" indent="-342900">
              <a:buFontTx/>
              <a:buChar char="-"/>
            </a:pPr>
            <a:r>
              <a:rPr lang="nl-NL" dirty="0"/>
              <a:t>Al dan niet vallen onder paragraaf Oplosmiddeleninstallaties</a:t>
            </a:r>
          </a:p>
          <a:p>
            <a:pPr marL="800100" lvl="1" indent="-342900">
              <a:buFontTx/>
              <a:buChar char="-"/>
            </a:pPr>
            <a:r>
              <a:rPr lang="nl-NL" dirty="0"/>
              <a:t>Wel/niet verplichting tot nemen van maatregelen paragraaf reinigen, lijmen, coaten (4.21)</a:t>
            </a:r>
          </a:p>
          <a:p>
            <a:pPr lvl="1"/>
            <a:endParaRPr lang="nl-NL" dirty="0"/>
          </a:p>
          <a:p>
            <a:pPr marL="342900" indent="-342900">
              <a:buFontTx/>
              <a:buChar char="-"/>
            </a:pPr>
            <a:r>
              <a:rPr lang="nl-NL" dirty="0"/>
              <a:t>Gaat bij beide om </a:t>
            </a:r>
            <a:r>
              <a:rPr lang="nl-NL" b="1" dirty="0"/>
              <a:t>organisch oplosmiddel</a:t>
            </a:r>
            <a:r>
              <a:rPr lang="nl-NL" dirty="0"/>
              <a:t>, dus niet alle VOS en niet alle oplosmiddelen</a:t>
            </a:r>
          </a:p>
          <a:p>
            <a:pPr marL="342900" indent="-342900">
              <a:buFontTx/>
              <a:buChar char="-"/>
            </a:pPr>
            <a:endParaRPr lang="nl-NL" dirty="0"/>
          </a:p>
          <a:p>
            <a:pPr marL="342900" indent="-342900">
              <a:buFontTx/>
              <a:buChar char="-"/>
            </a:pPr>
            <a:r>
              <a:rPr lang="nl-NL" dirty="0"/>
              <a:t>Vanuit in- en verkoopgegevens vaak al voldoende inzicht</a:t>
            </a:r>
          </a:p>
          <a:p>
            <a:pPr marL="342900" indent="-342900">
              <a:buFontTx/>
              <a:buChar char="-"/>
            </a:pPr>
            <a:r>
              <a:rPr lang="nl-NL" dirty="0"/>
              <a:t>Worst-case: inkt: 20%, coating: 65%, lak: 70%, lijm: 90%, reinigers of verdunners: 100%</a:t>
            </a:r>
          </a:p>
          <a:p>
            <a:pPr marL="342900" indent="-342900">
              <a:buFontTx/>
              <a:buChar char="-"/>
            </a:pPr>
            <a:r>
              <a:rPr lang="nl-NL" dirty="0"/>
              <a:t>Overschrijding grens aannemelijk: eenmalig nauwkeuriger bepalen</a:t>
            </a:r>
          </a:p>
          <a:p>
            <a:pPr marL="342900" indent="-342900">
              <a:buFontTx/>
              <a:buChar char="-"/>
            </a:pPr>
            <a:endParaRPr lang="nl-NL" dirty="0"/>
          </a:p>
        </p:txBody>
      </p:sp>
      <p:sp>
        <p:nvSpPr>
          <p:cNvPr id="4" name="Tijdelijke aanduiding voor dianummer 3">
            <a:extLst>
              <a:ext uri="{FF2B5EF4-FFF2-40B4-BE49-F238E27FC236}">
                <a16:creationId xmlns:a16="http://schemas.microsoft.com/office/drawing/2014/main" id="{63B4AEE0-C842-E913-8327-A62F0E7D3217}"/>
              </a:ext>
            </a:extLst>
          </p:cNvPr>
          <p:cNvSpPr>
            <a:spLocks noGrp="1"/>
          </p:cNvSpPr>
          <p:nvPr>
            <p:ph type="sldNum" sz="quarter" idx="12"/>
          </p:nvPr>
        </p:nvSpPr>
        <p:spPr/>
        <p:txBody>
          <a:bodyPr/>
          <a:lstStyle/>
          <a:p>
            <a:fld id="{9B5D26E6-79A7-408D-9DFA-24F760C008DB}" type="slidenum">
              <a:rPr lang="en-US" smtClean="0"/>
              <a:pPr/>
              <a:t>12</a:t>
            </a:fld>
            <a:endParaRPr lang="en-US" sz="1200" dirty="0"/>
          </a:p>
        </p:txBody>
      </p:sp>
    </p:spTree>
    <p:extLst>
      <p:ext uri="{BB962C8B-B14F-4D97-AF65-F5344CB8AC3E}">
        <p14:creationId xmlns:p14="http://schemas.microsoft.com/office/powerpoint/2010/main" val="192554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965BE-54D2-9081-E74E-9099D2042D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BDD148-6D9D-094D-BF21-868BEB13B26C}"/>
              </a:ext>
            </a:extLst>
          </p:cNvPr>
          <p:cNvSpPr>
            <a:spLocks noGrp="1"/>
          </p:cNvSpPr>
          <p:nvPr>
            <p:ph type="title"/>
          </p:nvPr>
        </p:nvSpPr>
        <p:spPr/>
        <p:txBody>
          <a:bodyPr>
            <a:normAutofit fontScale="90000"/>
          </a:bodyPr>
          <a:lstStyle/>
          <a:p>
            <a:r>
              <a:rPr lang="nl-NL" dirty="0"/>
              <a:t>Toezicht: Maatregelen Bal </a:t>
            </a:r>
            <a:r>
              <a:rPr lang="nl-NL" dirty="0">
                <a:latin typeface="Times New Roman" panose="02020603050405020304" pitchFamily="18" charset="0"/>
                <a:cs typeface="Times New Roman" panose="02020603050405020304" pitchFamily="18" charset="0"/>
              </a:rPr>
              <a:t>§ </a:t>
            </a:r>
            <a:r>
              <a:rPr lang="nl-NL" dirty="0"/>
              <a:t>4.21</a:t>
            </a:r>
          </a:p>
        </p:txBody>
      </p:sp>
      <p:sp>
        <p:nvSpPr>
          <p:cNvPr id="3" name="Tijdelijke aanduiding voor tekst 2">
            <a:extLst>
              <a:ext uri="{FF2B5EF4-FFF2-40B4-BE49-F238E27FC236}">
                <a16:creationId xmlns:a16="http://schemas.microsoft.com/office/drawing/2014/main" id="{58A3CB82-8499-B68A-95CE-5BE59031F19F}"/>
              </a:ext>
            </a:extLst>
          </p:cNvPr>
          <p:cNvSpPr>
            <a:spLocks noGrp="1"/>
          </p:cNvSpPr>
          <p:nvPr>
            <p:ph type="body" idx="1"/>
          </p:nvPr>
        </p:nvSpPr>
        <p:spPr>
          <a:xfrm>
            <a:off x="597072" y="2179638"/>
            <a:ext cx="10515600" cy="3802062"/>
          </a:xfrm>
        </p:spPr>
        <p:txBody>
          <a:bodyPr>
            <a:normAutofit/>
          </a:bodyPr>
          <a:lstStyle/>
          <a:p>
            <a:pPr marL="342900" indent="-342900">
              <a:buFontTx/>
              <a:buChar char="-"/>
            </a:pPr>
            <a:r>
              <a:rPr lang="nl-NL" dirty="0"/>
              <a:t>Grote lijnen, kijk naar algemene werkprocessen bij reinigen, lijmen, coaten</a:t>
            </a:r>
          </a:p>
          <a:p>
            <a:pPr marL="800100" lvl="1" indent="-342900">
              <a:buFontTx/>
              <a:buChar char="-"/>
            </a:pPr>
            <a:r>
              <a:rPr lang="nl-NL" dirty="0" err="1"/>
              <a:t>Good</a:t>
            </a:r>
            <a:r>
              <a:rPr lang="nl-NL" dirty="0"/>
              <a:t> </a:t>
            </a:r>
            <a:r>
              <a:rPr lang="nl-NL" dirty="0" err="1"/>
              <a:t>housekeeping</a:t>
            </a:r>
            <a:r>
              <a:rPr lang="nl-NL" dirty="0"/>
              <a:t> (Specifieke Zorgplicht par. 2.4)</a:t>
            </a:r>
          </a:p>
          <a:p>
            <a:pPr marL="800100" lvl="1" indent="-342900">
              <a:buFontTx/>
              <a:buChar char="-"/>
            </a:pPr>
            <a:r>
              <a:rPr lang="nl-NL" dirty="0"/>
              <a:t>Duik niet meteen diep een boekhouding in</a:t>
            </a:r>
          </a:p>
          <a:p>
            <a:pPr marL="342900" indent="-342900">
              <a:buFontTx/>
              <a:buChar char="-"/>
            </a:pPr>
            <a:r>
              <a:rPr lang="nl-NL" dirty="0"/>
              <a:t>Inzicht in verbruik VOS en oplosmiddelen</a:t>
            </a:r>
          </a:p>
          <a:p>
            <a:pPr marL="342900" indent="-342900">
              <a:buFontTx/>
              <a:buChar char="-"/>
            </a:pPr>
            <a:r>
              <a:rPr lang="nl-NL" dirty="0"/>
              <a:t>1.000 kg/jaar </a:t>
            </a:r>
            <a:r>
              <a:rPr lang="nl-NL" dirty="0" err="1"/>
              <a:t>organ</a:t>
            </a:r>
            <a:r>
              <a:rPr lang="nl-NL" dirty="0"/>
              <a:t>. </a:t>
            </a:r>
            <a:r>
              <a:rPr lang="nl-NL" dirty="0" err="1"/>
              <a:t>oplosmid</a:t>
            </a:r>
            <a:r>
              <a:rPr lang="nl-NL" dirty="0"/>
              <a:t>. grens overschreden? Maatregelen verplicht</a:t>
            </a:r>
          </a:p>
          <a:p>
            <a:pPr marL="342900" indent="-342900">
              <a:buFontTx/>
              <a:buChar char="-"/>
            </a:pPr>
            <a:r>
              <a:rPr lang="nl-NL" dirty="0"/>
              <a:t>Maatregelen: ‘gebruik oplosmiddelarme producten en oplosmiddelarme applicatiemethoden’</a:t>
            </a:r>
          </a:p>
          <a:p>
            <a:pPr marL="800100" lvl="1" indent="-342900">
              <a:buFontTx/>
              <a:buChar char="-"/>
            </a:pPr>
            <a:r>
              <a:rPr lang="nl-NL" dirty="0"/>
              <a:t>‘BOOVV’-producten gebruiken (autospuiterijen, meubels, bouw)</a:t>
            </a:r>
          </a:p>
          <a:p>
            <a:pPr marL="800100" lvl="1" indent="-342900">
              <a:buFontTx/>
              <a:buChar char="-"/>
            </a:pPr>
            <a:r>
              <a:rPr lang="nl-NL" dirty="0"/>
              <a:t>Max. 150 g/l in gebruiksklare producten lijmen, coaten</a:t>
            </a:r>
          </a:p>
          <a:p>
            <a:pPr marL="800100" lvl="1" indent="-342900">
              <a:buFontTx/>
              <a:buChar char="-"/>
            </a:pPr>
            <a:r>
              <a:rPr lang="nl-NL" dirty="0"/>
              <a:t>Max. 30 vol% in reinigingsmiddelen</a:t>
            </a:r>
          </a:p>
          <a:p>
            <a:pPr marL="800100" lvl="1" indent="-342900">
              <a:buFontTx/>
              <a:buChar char="-"/>
            </a:pPr>
            <a:endParaRPr lang="nl-NL" dirty="0"/>
          </a:p>
        </p:txBody>
      </p:sp>
      <p:sp>
        <p:nvSpPr>
          <p:cNvPr id="4" name="Tijdelijke aanduiding voor dianummer 3">
            <a:extLst>
              <a:ext uri="{FF2B5EF4-FFF2-40B4-BE49-F238E27FC236}">
                <a16:creationId xmlns:a16="http://schemas.microsoft.com/office/drawing/2014/main" id="{AD177AED-ADE1-5B97-8870-0220F14E99B8}"/>
              </a:ext>
            </a:extLst>
          </p:cNvPr>
          <p:cNvSpPr>
            <a:spLocks noGrp="1"/>
          </p:cNvSpPr>
          <p:nvPr>
            <p:ph type="sldNum" sz="quarter" idx="12"/>
          </p:nvPr>
        </p:nvSpPr>
        <p:spPr/>
        <p:txBody>
          <a:bodyPr/>
          <a:lstStyle/>
          <a:p>
            <a:fld id="{9B5D26E6-79A7-408D-9DFA-24F760C008DB}" type="slidenum">
              <a:rPr lang="en-US" smtClean="0"/>
              <a:pPr/>
              <a:t>13</a:t>
            </a:fld>
            <a:endParaRPr lang="en-US" sz="1200" dirty="0"/>
          </a:p>
        </p:txBody>
      </p:sp>
      <p:grpSp>
        <p:nvGrpSpPr>
          <p:cNvPr id="11" name="Groep 10" descr="Voorbeeld verfblik met daarop 130 g/l oplosmiddel">
            <a:extLst>
              <a:ext uri="{FF2B5EF4-FFF2-40B4-BE49-F238E27FC236}">
                <a16:creationId xmlns:a16="http://schemas.microsoft.com/office/drawing/2014/main" id="{3152B41A-6996-6181-76D2-57BCE5F4DD3C}"/>
              </a:ext>
            </a:extLst>
          </p:cNvPr>
          <p:cNvGrpSpPr/>
          <p:nvPr/>
        </p:nvGrpSpPr>
        <p:grpSpPr>
          <a:xfrm>
            <a:off x="7143045" y="3212502"/>
            <a:ext cx="5048955" cy="3645498"/>
            <a:chOff x="7143045" y="3174150"/>
            <a:chExt cx="5048955" cy="3645498"/>
          </a:xfrm>
        </p:grpSpPr>
        <p:pic>
          <p:nvPicPr>
            <p:cNvPr id="10" name="Afbeelding 9">
              <a:extLst>
                <a:ext uri="{FF2B5EF4-FFF2-40B4-BE49-F238E27FC236}">
                  <a16:creationId xmlns:a16="http://schemas.microsoft.com/office/drawing/2014/main" id="{3AA5A577-AA1D-3945-F5D8-41F2D1F247E1}"/>
                </a:ext>
              </a:extLst>
            </p:cNvPr>
            <p:cNvPicPr>
              <a:picLocks noChangeAspect="1"/>
            </p:cNvPicPr>
            <p:nvPr/>
          </p:nvPicPr>
          <p:blipFill>
            <a:blip r:embed="rId3"/>
            <a:stretch>
              <a:fillRect/>
            </a:stretch>
          </p:blipFill>
          <p:spPr>
            <a:xfrm>
              <a:off x="7143045" y="3174150"/>
              <a:ext cx="5048955" cy="3591426"/>
            </a:xfrm>
            <a:prstGeom prst="rect">
              <a:avLst/>
            </a:prstGeom>
          </p:spPr>
        </p:pic>
        <p:sp>
          <p:nvSpPr>
            <p:cNvPr id="7" name="Ovaal 6">
              <a:extLst>
                <a:ext uri="{FF2B5EF4-FFF2-40B4-BE49-F238E27FC236}">
                  <a16:creationId xmlns:a16="http://schemas.microsoft.com/office/drawing/2014/main" id="{CEB6EAA7-7256-703A-8F19-688D8012062C}"/>
                </a:ext>
              </a:extLst>
            </p:cNvPr>
            <p:cNvSpPr/>
            <p:nvPr/>
          </p:nvSpPr>
          <p:spPr>
            <a:xfrm>
              <a:off x="7181070" y="5593014"/>
              <a:ext cx="3752867" cy="1226634"/>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grpSp>
    </p:spTree>
    <p:extLst>
      <p:ext uri="{BB962C8B-B14F-4D97-AF65-F5344CB8AC3E}">
        <p14:creationId xmlns:p14="http://schemas.microsoft.com/office/powerpoint/2010/main" val="17007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7D870-FFA1-ACD4-3935-891F9BDDC57F}"/>
              </a:ext>
            </a:extLst>
          </p:cNvPr>
          <p:cNvSpPr>
            <a:spLocks noGrp="1"/>
          </p:cNvSpPr>
          <p:nvPr>
            <p:ph type="title"/>
          </p:nvPr>
        </p:nvSpPr>
        <p:spPr>
          <a:xfrm>
            <a:off x="597071" y="990600"/>
            <a:ext cx="10806479" cy="897538"/>
          </a:xfrm>
        </p:spPr>
        <p:txBody>
          <a:bodyPr>
            <a:normAutofit fontScale="90000"/>
          </a:bodyPr>
          <a:lstStyle/>
          <a:p>
            <a:r>
              <a:rPr lang="nl-NL" dirty="0"/>
              <a:t>Samengevat: VOS-regels per branche</a:t>
            </a:r>
          </a:p>
        </p:txBody>
      </p:sp>
      <p:sp>
        <p:nvSpPr>
          <p:cNvPr id="3" name="Tijdelijke aanduiding voor tekst 2">
            <a:extLst>
              <a:ext uri="{FF2B5EF4-FFF2-40B4-BE49-F238E27FC236}">
                <a16:creationId xmlns:a16="http://schemas.microsoft.com/office/drawing/2014/main" id="{4316BCFE-BC4A-2200-D6B0-83A56B1A694B}"/>
              </a:ext>
            </a:extLst>
          </p:cNvPr>
          <p:cNvSpPr>
            <a:spLocks noGrp="1"/>
          </p:cNvSpPr>
          <p:nvPr>
            <p:ph type="body" idx="1"/>
          </p:nvPr>
        </p:nvSpPr>
        <p:spPr>
          <a:xfrm>
            <a:off x="597072" y="5680071"/>
            <a:ext cx="10515600" cy="374658"/>
          </a:xfrm>
        </p:spPr>
        <p:txBody>
          <a:bodyPr/>
          <a:lstStyle/>
          <a:p>
            <a:r>
              <a:rPr lang="nl-NL" dirty="0"/>
              <a:t>* </a:t>
            </a:r>
            <a:r>
              <a:rPr lang="nl-NL" sz="1400" dirty="0"/>
              <a:t>Alleen voor nieuwe voertuigen</a:t>
            </a:r>
            <a:endParaRPr lang="nl-NL" dirty="0"/>
          </a:p>
        </p:txBody>
      </p:sp>
      <p:graphicFrame>
        <p:nvGraphicFramePr>
          <p:cNvPr id="4" name="Tabel 3">
            <a:extLst>
              <a:ext uri="{FF2B5EF4-FFF2-40B4-BE49-F238E27FC236}">
                <a16:creationId xmlns:a16="http://schemas.microsoft.com/office/drawing/2014/main" id="{5DF87724-3773-967B-C81C-6ED73DAE3EEA}"/>
              </a:ext>
            </a:extLst>
          </p:cNvPr>
          <p:cNvGraphicFramePr>
            <a:graphicFrameLocks noGrp="1"/>
          </p:cNvGraphicFramePr>
          <p:nvPr>
            <p:extLst>
              <p:ext uri="{D42A27DB-BD31-4B8C-83A1-F6EECF244321}">
                <p14:modId xmlns:p14="http://schemas.microsoft.com/office/powerpoint/2010/main" val="3418632679"/>
              </p:ext>
            </p:extLst>
          </p:nvPr>
        </p:nvGraphicFramePr>
        <p:xfrm>
          <a:off x="577850" y="1937249"/>
          <a:ext cx="10534822" cy="3708400"/>
        </p:xfrm>
        <a:graphic>
          <a:graphicData uri="http://schemas.openxmlformats.org/drawingml/2006/table">
            <a:tbl>
              <a:tblPr firstRow="1" bandRow="1">
                <a:tableStyleId>{5C22544A-7EE6-4342-B048-85BDC9FD1C3A}</a:tableStyleId>
              </a:tblPr>
              <a:tblGrid>
                <a:gridCol w="2520192">
                  <a:extLst>
                    <a:ext uri="{9D8B030D-6E8A-4147-A177-3AD203B41FA5}">
                      <a16:colId xmlns:a16="http://schemas.microsoft.com/office/drawing/2014/main" val="2069981825"/>
                    </a:ext>
                  </a:extLst>
                </a:gridCol>
                <a:gridCol w="1194179">
                  <a:extLst>
                    <a:ext uri="{9D8B030D-6E8A-4147-A177-3AD203B41FA5}">
                      <a16:colId xmlns:a16="http://schemas.microsoft.com/office/drawing/2014/main" val="3684402016"/>
                    </a:ext>
                  </a:extLst>
                </a:gridCol>
                <a:gridCol w="859809">
                  <a:extLst>
                    <a:ext uri="{9D8B030D-6E8A-4147-A177-3AD203B41FA5}">
                      <a16:colId xmlns:a16="http://schemas.microsoft.com/office/drawing/2014/main" val="3274169999"/>
                    </a:ext>
                  </a:extLst>
                </a:gridCol>
                <a:gridCol w="1077575">
                  <a:extLst>
                    <a:ext uri="{9D8B030D-6E8A-4147-A177-3AD203B41FA5}">
                      <a16:colId xmlns:a16="http://schemas.microsoft.com/office/drawing/2014/main" val="2747763922"/>
                    </a:ext>
                  </a:extLst>
                </a:gridCol>
                <a:gridCol w="2402604">
                  <a:extLst>
                    <a:ext uri="{9D8B030D-6E8A-4147-A177-3AD203B41FA5}">
                      <a16:colId xmlns:a16="http://schemas.microsoft.com/office/drawing/2014/main" val="4279920613"/>
                    </a:ext>
                  </a:extLst>
                </a:gridCol>
                <a:gridCol w="1494144">
                  <a:extLst>
                    <a:ext uri="{9D8B030D-6E8A-4147-A177-3AD203B41FA5}">
                      <a16:colId xmlns:a16="http://schemas.microsoft.com/office/drawing/2014/main" val="3608110927"/>
                    </a:ext>
                  </a:extLst>
                </a:gridCol>
                <a:gridCol w="986319">
                  <a:extLst>
                    <a:ext uri="{9D8B030D-6E8A-4147-A177-3AD203B41FA5}">
                      <a16:colId xmlns:a16="http://schemas.microsoft.com/office/drawing/2014/main" val="1356040073"/>
                    </a:ext>
                  </a:extLst>
                </a:gridCol>
              </a:tblGrid>
              <a:tr h="370840">
                <a:tc>
                  <a:txBody>
                    <a:bodyPr/>
                    <a:lstStyle/>
                    <a:p>
                      <a:r>
                        <a:rPr lang="nl-NL" sz="1600" dirty="0"/>
                        <a:t>Branche</a:t>
                      </a:r>
                    </a:p>
                  </a:txBody>
                  <a:tcPr anchor="ctr"/>
                </a:tc>
                <a:tc>
                  <a:txBody>
                    <a:bodyPr/>
                    <a:lstStyle/>
                    <a:p>
                      <a:pPr algn="ctr"/>
                      <a:r>
                        <a:rPr lang="nl-NL" sz="1600" dirty="0"/>
                        <a:t>Bal §</a:t>
                      </a:r>
                    </a:p>
                  </a:txBody>
                  <a:tcPr anchor="ctr"/>
                </a:tc>
                <a:tc>
                  <a:txBody>
                    <a:bodyPr/>
                    <a:lstStyle/>
                    <a:p>
                      <a:pPr algn="ctr"/>
                      <a:r>
                        <a:rPr lang="nl-NL" sz="1600" dirty="0"/>
                        <a:t>BOOVV</a:t>
                      </a:r>
                    </a:p>
                  </a:txBody>
                  <a:tcPr anchor="ctr"/>
                </a:tc>
                <a:tc>
                  <a:txBody>
                    <a:bodyPr/>
                    <a:lstStyle/>
                    <a:p>
                      <a:pPr algn="ctr"/>
                      <a:r>
                        <a:rPr lang="nl-NL" sz="1600" dirty="0" err="1"/>
                        <a:t>BBTc</a:t>
                      </a:r>
                      <a:endParaRPr lang="nl-NL" sz="1600" dirty="0"/>
                    </a:p>
                  </a:txBody>
                  <a:tcPr anchor="ctr"/>
                </a:tc>
                <a:tc>
                  <a:txBody>
                    <a:bodyPr/>
                    <a:lstStyle/>
                    <a:p>
                      <a:r>
                        <a:rPr lang="nl-NL" sz="1600" dirty="0"/>
                        <a:t>Branche</a:t>
                      </a:r>
                    </a:p>
                  </a:txBody>
                  <a:tcPr anchor="ctr"/>
                </a:tc>
                <a:tc>
                  <a:txBody>
                    <a:bodyPr/>
                    <a:lstStyle/>
                    <a:p>
                      <a:pPr algn="ctr"/>
                      <a:r>
                        <a:rPr lang="nl-NL" sz="1600" dirty="0"/>
                        <a:t>Bal</a:t>
                      </a:r>
                    </a:p>
                  </a:txBody>
                  <a:tcPr anchor="ctr"/>
                </a:tc>
                <a:tc>
                  <a:txBody>
                    <a:bodyPr/>
                    <a:lstStyle/>
                    <a:p>
                      <a:pPr algn="ctr"/>
                      <a:r>
                        <a:rPr lang="nl-NL" sz="1600" dirty="0" err="1"/>
                        <a:t>BBTc</a:t>
                      </a:r>
                      <a:endParaRPr lang="nl-NL" sz="1600" dirty="0"/>
                    </a:p>
                  </a:txBody>
                  <a:tcPr anchor="ctr"/>
                </a:tc>
                <a:extLst>
                  <a:ext uri="{0D108BD9-81ED-4DB2-BD59-A6C34878D82A}">
                    <a16:rowId xmlns:a16="http://schemas.microsoft.com/office/drawing/2014/main" val="113996285"/>
                  </a:ext>
                </a:extLst>
              </a:tr>
              <a:tr h="370840">
                <a:tc>
                  <a:txBody>
                    <a:bodyPr/>
                    <a:lstStyle/>
                    <a:p>
                      <a:r>
                        <a:rPr lang="nl-NL" sz="1600" dirty="0"/>
                        <a:t>Autospuiterijen</a:t>
                      </a:r>
                    </a:p>
                  </a:txBody>
                  <a:tcPr anchor="ctr"/>
                </a:tc>
                <a:tc>
                  <a:txBody>
                    <a:bodyPr/>
                    <a:lstStyle/>
                    <a:p>
                      <a:pPr algn="ctr"/>
                      <a:r>
                        <a:rPr lang="nl-NL" sz="1600" dirty="0"/>
                        <a:t>4.21, 4.34*</a:t>
                      </a:r>
                    </a:p>
                  </a:txBody>
                  <a:tcPr anchor="ctr"/>
                </a:tc>
                <a:tc>
                  <a:txBody>
                    <a:bodyPr/>
                    <a:lstStyle/>
                    <a:p>
                      <a:pPr algn="ctr"/>
                      <a:r>
                        <a:rPr lang="nl-NL" sz="1600" b="1" dirty="0">
                          <a:latin typeface="Bradley Hand ITC" panose="03070402050302030203" pitchFamily="66" charset="0"/>
                        </a:rPr>
                        <a:t>v</a:t>
                      </a:r>
                    </a:p>
                  </a:txBody>
                  <a:tcPr anchor="ctr"/>
                </a:tc>
                <a:tc>
                  <a:txBody>
                    <a:bodyPr/>
                    <a:lstStyle/>
                    <a:p>
                      <a:pPr algn="ctr"/>
                      <a:r>
                        <a:rPr lang="nl-NL" sz="1600" dirty="0"/>
                        <a:t>STS</a:t>
                      </a:r>
                    </a:p>
                  </a:txBody>
                  <a:tcPr anchor="ctr"/>
                </a:tc>
                <a:tc>
                  <a:txBody>
                    <a:bodyPr/>
                    <a:lstStyle/>
                    <a:p>
                      <a:r>
                        <a:rPr lang="nl-NL" sz="1600" dirty="0"/>
                        <a:t>Leerindustrie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4.21, 4.34</a:t>
                      </a:r>
                    </a:p>
                  </a:txBody>
                  <a:tcPr anchor="ctr"/>
                </a:tc>
                <a:tc>
                  <a:txBody>
                    <a:bodyPr/>
                    <a:lstStyle/>
                    <a:p>
                      <a:pPr algn="ctr"/>
                      <a:r>
                        <a:rPr lang="nl-NL" sz="1600" dirty="0"/>
                        <a:t>STS</a:t>
                      </a:r>
                    </a:p>
                  </a:txBody>
                  <a:tcPr anchor="ctr"/>
                </a:tc>
                <a:extLst>
                  <a:ext uri="{0D108BD9-81ED-4DB2-BD59-A6C34878D82A}">
                    <a16:rowId xmlns:a16="http://schemas.microsoft.com/office/drawing/2014/main" val="243507167"/>
                  </a:ext>
                </a:extLst>
              </a:tr>
              <a:tr h="370840">
                <a:tc>
                  <a:txBody>
                    <a:bodyPr/>
                    <a:lstStyle/>
                    <a:p>
                      <a:r>
                        <a:rPr lang="nl-NL" sz="1600" dirty="0"/>
                        <a:t>Basismetaal</a:t>
                      </a:r>
                    </a:p>
                  </a:txBody>
                  <a:tcPr anchor="ctr"/>
                </a:tc>
                <a:tc>
                  <a:txBody>
                    <a:bodyPr/>
                    <a:lstStyle/>
                    <a:p>
                      <a:pPr algn="ctr"/>
                      <a:r>
                        <a:rPr lang="nl-NL" sz="1600" dirty="0"/>
                        <a:t>4.34</a:t>
                      </a:r>
                    </a:p>
                  </a:txBody>
                  <a:tcPr anchor="ctr"/>
                </a:tc>
                <a:tc>
                  <a:txBody>
                    <a:bodyPr/>
                    <a:lstStyle/>
                    <a:p>
                      <a:pPr algn="ctr"/>
                      <a:endParaRPr lang="nl-NL" sz="1600" b="1" dirty="0">
                        <a:latin typeface="Bradley Hand ITC" panose="03070402050302030203" pitchFamily="66" charset="0"/>
                      </a:endParaRPr>
                    </a:p>
                  </a:txBody>
                  <a:tcPr anchor="ctr"/>
                </a:tc>
                <a:tc>
                  <a:txBody>
                    <a:bodyPr/>
                    <a:lstStyle/>
                    <a:p>
                      <a:pPr algn="ctr"/>
                      <a:r>
                        <a:rPr lang="nl-NL" sz="1600" dirty="0"/>
                        <a:t>STM</a:t>
                      </a:r>
                    </a:p>
                  </a:txBody>
                  <a:tcPr anchor="ctr"/>
                </a:tc>
                <a:tc>
                  <a:txBody>
                    <a:bodyPr/>
                    <a:lstStyle/>
                    <a:p>
                      <a:r>
                        <a:rPr lang="nl-NL" sz="1600" dirty="0" err="1"/>
                        <a:t>Metalektro</a:t>
                      </a:r>
                      <a:endParaRPr lang="nl-NL"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4.21, 4.34</a:t>
                      </a:r>
                    </a:p>
                  </a:txBody>
                  <a:tcPr anchor="ctr"/>
                </a:tc>
                <a:tc>
                  <a:txBody>
                    <a:bodyPr/>
                    <a:lstStyle/>
                    <a:p>
                      <a:pPr algn="ctr"/>
                      <a:r>
                        <a:rPr lang="nl-NL" sz="1600" dirty="0"/>
                        <a:t>STM, STS</a:t>
                      </a:r>
                    </a:p>
                  </a:txBody>
                  <a:tcPr anchor="ctr"/>
                </a:tc>
                <a:extLst>
                  <a:ext uri="{0D108BD9-81ED-4DB2-BD59-A6C34878D82A}">
                    <a16:rowId xmlns:a16="http://schemas.microsoft.com/office/drawing/2014/main" val="963362926"/>
                  </a:ext>
                </a:extLst>
              </a:tr>
              <a:tr h="370840">
                <a:tc>
                  <a:txBody>
                    <a:bodyPr/>
                    <a:lstStyle/>
                    <a:p>
                      <a:r>
                        <a:rPr lang="nl-NL" sz="1600" dirty="0"/>
                        <a:t>Brandstoffenhandel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4.105</a:t>
                      </a:r>
                    </a:p>
                  </a:txBody>
                  <a:tcPr anchor="ctr"/>
                </a:tc>
                <a:tc>
                  <a:txBody>
                    <a:bodyPr/>
                    <a:lstStyle/>
                    <a:p>
                      <a:pPr algn="ctr"/>
                      <a:endParaRPr lang="nl-NL" sz="1600" dirty="0"/>
                    </a:p>
                  </a:txBody>
                  <a:tcPr anchor="ctr"/>
                </a:tc>
                <a:tc>
                  <a:txBody>
                    <a:bodyPr/>
                    <a:lstStyle/>
                    <a:p>
                      <a:pPr algn="ctr"/>
                      <a:r>
                        <a:rPr lang="nl-NL" sz="1600" dirty="0"/>
                        <a:t>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Olie- en gaswinning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600" dirty="0"/>
                    </a:p>
                  </a:txBody>
                  <a:tcPr anchor="ctr"/>
                </a:tc>
                <a:tc>
                  <a:txBody>
                    <a:bodyPr/>
                    <a:lstStyle/>
                    <a:p>
                      <a:pPr algn="ctr"/>
                      <a:r>
                        <a:rPr lang="nl-NL" sz="1600" dirty="0"/>
                        <a:t>REF</a:t>
                      </a:r>
                    </a:p>
                  </a:txBody>
                  <a:tcPr anchor="ctr"/>
                </a:tc>
                <a:extLst>
                  <a:ext uri="{0D108BD9-81ED-4DB2-BD59-A6C34878D82A}">
                    <a16:rowId xmlns:a16="http://schemas.microsoft.com/office/drawing/2014/main" val="41068031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Bouw</a:t>
                      </a:r>
                    </a:p>
                  </a:txBody>
                  <a:tcPr anchor="ctr"/>
                </a:tc>
                <a:tc>
                  <a:txBody>
                    <a:bodyPr/>
                    <a:lstStyle/>
                    <a:p>
                      <a:pPr algn="ctr"/>
                      <a:r>
                        <a:rPr lang="nl-NL" sz="1600" dirty="0"/>
                        <a:t>4.21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dirty="0">
                          <a:latin typeface="Bradley Hand ITC" panose="03070402050302030203" pitchFamily="66" charset="0"/>
                        </a:rPr>
                        <a:t>v</a:t>
                      </a:r>
                    </a:p>
                  </a:txBody>
                  <a:tcPr anchor="ctr"/>
                </a:tc>
                <a:tc>
                  <a:txBody>
                    <a:bodyPr/>
                    <a:lstStyle/>
                    <a:p>
                      <a:pPr algn="ctr"/>
                      <a:endParaRPr lang="nl-NL" sz="1600" dirty="0"/>
                    </a:p>
                  </a:txBody>
                  <a:tcPr anchor="ctr"/>
                </a:tc>
                <a:tc>
                  <a:txBody>
                    <a:bodyPr/>
                    <a:lstStyle/>
                    <a:p>
                      <a:r>
                        <a:rPr lang="nl-NL" sz="1600" dirty="0"/>
                        <a:t>Olie- en vetextractie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4.34</a:t>
                      </a:r>
                    </a:p>
                  </a:txBody>
                  <a:tcPr anchor="ctr"/>
                </a:tc>
                <a:tc>
                  <a:txBody>
                    <a:bodyPr/>
                    <a:lstStyle/>
                    <a:p>
                      <a:pPr algn="ctr"/>
                      <a:endParaRPr lang="nl-NL" sz="1600" dirty="0"/>
                    </a:p>
                  </a:txBody>
                  <a:tcPr anchor="ctr"/>
                </a:tc>
                <a:extLst>
                  <a:ext uri="{0D108BD9-81ED-4DB2-BD59-A6C34878D82A}">
                    <a16:rowId xmlns:a16="http://schemas.microsoft.com/office/drawing/2014/main" val="3215784685"/>
                  </a:ext>
                </a:extLst>
              </a:tr>
              <a:tr h="370840">
                <a:tc>
                  <a:txBody>
                    <a:bodyPr/>
                    <a:lstStyle/>
                    <a:p>
                      <a:r>
                        <a:rPr lang="nl-NL" sz="1600" dirty="0"/>
                        <a:t>Chemie</a:t>
                      </a:r>
                    </a:p>
                  </a:txBody>
                  <a:tcPr anchor="ctr"/>
                </a:tc>
                <a:tc>
                  <a:txBody>
                    <a:bodyPr/>
                    <a:lstStyle/>
                    <a:p>
                      <a:pPr algn="ctr"/>
                      <a:r>
                        <a:rPr lang="nl-NL" sz="1600" dirty="0"/>
                        <a:t>4.34</a:t>
                      </a:r>
                    </a:p>
                  </a:txBody>
                  <a:tcPr anchor="ctr"/>
                </a:tc>
                <a:tc>
                  <a:txBody>
                    <a:bodyPr/>
                    <a:lstStyle/>
                    <a:p>
                      <a:pPr algn="ctr"/>
                      <a:endParaRPr lang="nl-NL" sz="1600" b="1" dirty="0">
                        <a:latin typeface="Bradley Hand ITC" panose="03070402050302030203" pitchFamily="66"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Op- en overslag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4.105</a:t>
                      </a:r>
                    </a:p>
                  </a:txBody>
                  <a:tcPr anchor="ctr"/>
                </a:tc>
                <a:tc>
                  <a:txBody>
                    <a:bodyPr/>
                    <a:lstStyle/>
                    <a:p>
                      <a:pPr algn="ctr"/>
                      <a:r>
                        <a:rPr lang="nl-NL" sz="1600" dirty="0"/>
                        <a:t>EFS</a:t>
                      </a:r>
                    </a:p>
                  </a:txBody>
                  <a:tcPr anchor="ctr"/>
                </a:tc>
                <a:extLst>
                  <a:ext uri="{0D108BD9-81ED-4DB2-BD59-A6C34878D82A}">
                    <a16:rowId xmlns:a16="http://schemas.microsoft.com/office/drawing/2014/main" val="16487790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Chemische wasserijen</a:t>
                      </a:r>
                    </a:p>
                  </a:txBody>
                  <a:tcPr anchor="ctr"/>
                </a:tc>
                <a:tc>
                  <a:txBody>
                    <a:bodyPr/>
                    <a:lstStyle/>
                    <a:p>
                      <a:pPr algn="ctr"/>
                      <a:r>
                        <a:rPr lang="nl-NL" sz="1600" dirty="0"/>
                        <a:t>4.34, 4.57</a:t>
                      </a:r>
                    </a:p>
                  </a:txBody>
                  <a:tcPr anchor="ctr"/>
                </a:tc>
                <a:tc>
                  <a:txBody>
                    <a:bodyPr/>
                    <a:lstStyle/>
                    <a:p>
                      <a:pPr algn="ctr"/>
                      <a:endParaRPr lang="nl-NL" sz="1600" dirty="0"/>
                    </a:p>
                  </a:txBody>
                  <a:tcPr anchor="ctr"/>
                </a:tc>
                <a:tc>
                  <a:txBody>
                    <a:bodyPr/>
                    <a:lstStyle/>
                    <a:p>
                      <a:pPr algn="ctr"/>
                      <a:endParaRPr lang="nl-NL" sz="1600" dirty="0"/>
                    </a:p>
                  </a:txBody>
                  <a:tcPr anchor="ctr"/>
                </a:tc>
                <a:tc>
                  <a:txBody>
                    <a:bodyPr/>
                    <a:lstStyle/>
                    <a:p>
                      <a:r>
                        <a:rPr lang="nl-NL" sz="1600" dirty="0"/>
                        <a:t>Raffinaderijen</a:t>
                      </a:r>
                    </a:p>
                  </a:txBody>
                  <a:tcPr anchor="ctr"/>
                </a:tc>
                <a:tc>
                  <a:txBody>
                    <a:bodyPr/>
                    <a:lstStyle/>
                    <a:p>
                      <a:pPr algn="ctr"/>
                      <a:r>
                        <a:rPr lang="nl-NL" sz="1600" dirty="0"/>
                        <a:t>4.105</a:t>
                      </a:r>
                    </a:p>
                  </a:txBody>
                  <a:tcPr anchor="ctr"/>
                </a:tc>
                <a:tc>
                  <a:txBody>
                    <a:bodyPr/>
                    <a:lstStyle/>
                    <a:p>
                      <a:pPr algn="ctr"/>
                      <a:r>
                        <a:rPr lang="nl-NL" sz="1600" dirty="0"/>
                        <a:t>REF</a:t>
                      </a:r>
                    </a:p>
                  </a:txBody>
                  <a:tcPr anchor="ctr"/>
                </a:tc>
                <a:extLst>
                  <a:ext uri="{0D108BD9-81ED-4DB2-BD59-A6C34878D82A}">
                    <a16:rowId xmlns:a16="http://schemas.microsoft.com/office/drawing/2014/main" val="18279661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Grafische industrie</a:t>
                      </a:r>
                    </a:p>
                  </a:txBody>
                  <a:tcPr anchor="ctr"/>
                </a:tc>
                <a:tc>
                  <a:txBody>
                    <a:bodyPr/>
                    <a:lstStyle/>
                    <a:p>
                      <a:pPr algn="ctr"/>
                      <a:r>
                        <a:rPr lang="nl-NL" sz="1600" dirty="0"/>
                        <a:t>4.34, (4.10)</a:t>
                      </a:r>
                    </a:p>
                  </a:txBody>
                  <a:tcPr anchor="ctr"/>
                </a:tc>
                <a:tc>
                  <a:txBody>
                    <a:bodyPr/>
                    <a:lstStyle/>
                    <a:p>
                      <a:pPr algn="ctr"/>
                      <a:endParaRPr lang="nl-NL" sz="1600" dirty="0"/>
                    </a:p>
                  </a:txBody>
                  <a:tcPr anchor="ctr"/>
                </a:tc>
                <a:tc>
                  <a:txBody>
                    <a:bodyPr/>
                    <a:lstStyle/>
                    <a:p>
                      <a:pPr algn="ctr"/>
                      <a:r>
                        <a:rPr lang="nl-NL" sz="1600" dirty="0"/>
                        <a:t>STS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Rubber en kunststof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4.21, 4.34</a:t>
                      </a:r>
                    </a:p>
                  </a:txBody>
                  <a:tcPr anchor="ctr"/>
                </a:tc>
                <a:tc>
                  <a:txBody>
                    <a:bodyPr/>
                    <a:lstStyle/>
                    <a:p>
                      <a:pPr algn="ctr"/>
                      <a:r>
                        <a:rPr lang="nl-NL" sz="1600"/>
                        <a:t>STM, STS</a:t>
                      </a:r>
                      <a:endParaRPr lang="nl-NL" sz="1600" dirty="0"/>
                    </a:p>
                  </a:txBody>
                  <a:tcPr anchor="ctr"/>
                </a:tc>
                <a:extLst>
                  <a:ext uri="{0D108BD9-81ED-4DB2-BD59-A6C34878D82A}">
                    <a16:rowId xmlns:a16="http://schemas.microsoft.com/office/drawing/2014/main" val="31236797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Houten meubelindustrie</a:t>
                      </a:r>
                    </a:p>
                  </a:txBody>
                  <a:tcPr anchor="ctr"/>
                </a:tc>
                <a:tc>
                  <a:txBody>
                    <a:bodyPr/>
                    <a:lstStyle/>
                    <a:p>
                      <a:pPr algn="ctr"/>
                      <a:r>
                        <a:rPr lang="nl-NL" sz="1600" dirty="0"/>
                        <a:t>4.21, 4.34</a:t>
                      </a:r>
                    </a:p>
                  </a:txBody>
                  <a:tcPr anchor="ctr"/>
                </a:tc>
                <a:tc>
                  <a:txBody>
                    <a:bodyPr/>
                    <a:lstStyle/>
                    <a:p>
                      <a:pPr algn="ctr"/>
                      <a:r>
                        <a:rPr lang="nl-NL" sz="1600" b="1" dirty="0">
                          <a:latin typeface="Bradley Hand ITC" panose="03070402050302030203" pitchFamily="66" charset="0"/>
                        </a:rPr>
                        <a:t>v</a:t>
                      </a:r>
                    </a:p>
                  </a:txBody>
                  <a:tcPr anchor="ctr"/>
                </a:tc>
                <a:tc>
                  <a:txBody>
                    <a:bodyPr/>
                    <a:lstStyle/>
                    <a:p>
                      <a:pPr algn="ctr"/>
                      <a:r>
                        <a:rPr lang="nl-NL" sz="1600" dirty="0"/>
                        <a:t>STS</a:t>
                      </a:r>
                    </a:p>
                  </a:txBody>
                  <a:tcPr anchor="ctr"/>
                </a:tc>
                <a:tc>
                  <a:txBody>
                    <a:bodyPr/>
                    <a:lstStyle/>
                    <a:p>
                      <a:r>
                        <a:rPr lang="nl-NL" sz="1600" dirty="0"/>
                        <a:t>Tankstations</a:t>
                      </a:r>
                    </a:p>
                  </a:txBody>
                  <a:tcPr anchor="ctr"/>
                </a:tc>
                <a:tc>
                  <a:txBody>
                    <a:bodyPr/>
                    <a:lstStyle/>
                    <a:p>
                      <a:pPr algn="ctr"/>
                      <a:r>
                        <a:rPr lang="nl-NL" sz="1600" dirty="0"/>
                        <a:t>4.40, 4.96</a:t>
                      </a:r>
                    </a:p>
                  </a:txBody>
                  <a:tcPr anchor="ctr"/>
                </a:tc>
                <a:tc>
                  <a:txBody>
                    <a:bodyPr/>
                    <a:lstStyle/>
                    <a:p>
                      <a:pPr algn="ctr"/>
                      <a:endParaRPr lang="nl-NL" sz="1600" dirty="0"/>
                    </a:p>
                  </a:txBody>
                  <a:tcPr anchor="ctr"/>
                </a:tc>
                <a:extLst>
                  <a:ext uri="{0D108BD9-81ED-4DB2-BD59-A6C34878D82A}">
                    <a16:rowId xmlns:a16="http://schemas.microsoft.com/office/drawing/2014/main" val="4163845614"/>
                  </a:ext>
                </a:extLst>
              </a:tr>
              <a:tr h="370840">
                <a:tc>
                  <a:txBody>
                    <a:bodyPr/>
                    <a:lstStyle/>
                    <a:p>
                      <a:r>
                        <a:rPr lang="nl-NL" sz="1600" dirty="0"/>
                        <a:t>Houtverduurzaming</a:t>
                      </a:r>
                    </a:p>
                  </a:txBody>
                  <a:tcPr anchor="ctr"/>
                </a:tc>
                <a:tc>
                  <a:txBody>
                    <a:bodyPr/>
                    <a:lstStyle/>
                    <a:p>
                      <a:pPr algn="ctr"/>
                      <a:r>
                        <a:rPr lang="nl-NL" sz="1600" dirty="0"/>
                        <a:t>4.34</a:t>
                      </a:r>
                    </a:p>
                  </a:txBody>
                  <a:tcPr anchor="ctr"/>
                </a:tc>
                <a:tc>
                  <a:txBody>
                    <a:bodyPr/>
                    <a:lstStyle/>
                    <a:p>
                      <a:pPr algn="ctr"/>
                      <a:endParaRPr lang="nl-NL" sz="1600" dirty="0"/>
                    </a:p>
                  </a:txBody>
                  <a:tcPr anchor="ctr"/>
                </a:tc>
                <a:tc>
                  <a:txBody>
                    <a:bodyPr/>
                    <a:lstStyle/>
                    <a:p>
                      <a:pPr algn="ctr"/>
                      <a:r>
                        <a:rPr lang="nl-NL" sz="1600" dirty="0"/>
                        <a:t>STS</a:t>
                      </a:r>
                    </a:p>
                  </a:txBody>
                  <a:tcPr anchor="ctr"/>
                </a:tc>
                <a:tc>
                  <a:txBody>
                    <a:bodyPr/>
                    <a:lstStyle/>
                    <a:p>
                      <a:r>
                        <a:rPr lang="nl-NL" sz="1600" dirty="0"/>
                        <a:t>Textielindustrie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4.21, 4.34</a:t>
                      </a:r>
                    </a:p>
                  </a:txBody>
                  <a:tcPr anchor="ctr"/>
                </a:tc>
                <a:tc>
                  <a:txBody>
                    <a:bodyPr/>
                    <a:lstStyle/>
                    <a:p>
                      <a:pPr algn="ctr"/>
                      <a:endParaRPr lang="nl-NL" sz="1600" dirty="0"/>
                    </a:p>
                  </a:txBody>
                  <a:tcPr anchor="ctr"/>
                </a:tc>
                <a:extLst>
                  <a:ext uri="{0D108BD9-81ED-4DB2-BD59-A6C34878D82A}">
                    <a16:rowId xmlns:a16="http://schemas.microsoft.com/office/drawing/2014/main" val="4100138278"/>
                  </a:ext>
                </a:extLst>
              </a:tr>
            </a:tbl>
          </a:graphicData>
        </a:graphic>
      </p:graphicFrame>
      <p:sp>
        <p:nvSpPr>
          <p:cNvPr id="5" name="Tijdelijke aanduiding voor dianummer 4">
            <a:extLst>
              <a:ext uri="{FF2B5EF4-FFF2-40B4-BE49-F238E27FC236}">
                <a16:creationId xmlns:a16="http://schemas.microsoft.com/office/drawing/2014/main" id="{8AC53844-039C-3A6F-C773-D63C9CDE0850}"/>
              </a:ext>
            </a:extLst>
          </p:cNvPr>
          <p:cNvSpPr>
            <a:spLocks noGrp="1"/>
          </p:cNvSpPr>
          <p:nvPr>
            <p:ph type="sldNum" sz="quarter" idx="12"/>
          </p:nvPr>
        </p:nvSpPr>
        <p:spPr/>
        <p:txBody>
          <a:bodyPr/>
          <a:lstStyle/>
          <a:p>
            <a:fld id="{9B5D26E6-79A7-408D-9DFA-24F760C008DB}" type="slidenum">
              <a:rPr lang="en-US" smtClean="0"/>
              <a:pPr/>
              <a:t>14</a:t>
            </a:fld>
            <a:endParaRPr lang="en-US" sz="1200" dirty="0"/>
          </a:p>
        </p:txBody>
      </p:sp>
    </p:spTree>
    <p:extLst>
      <p:ext uri="{BB962C8B-B14F-4D97-AF65-F5344CB8AC3E}">
        <p14:creationId xmlns:p14="http://schemas.microsoft.com/office/powerpoint/2010/main" val="34018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E00F2-A047-15ED-F40E-CF74080C0394}"/>
              </a:ext>
            </a:extLst>
          </p:cNvPr>
          <p:cNvSpPr>
            <a:spLocks noGrp="1"/>
          </p:cNvSpPr>
          <p:nvPr>
            <p:ph type="title"/>
          </p:nvPr>
        </p:nvSpPr>
        <p:spPr/>
        <p:txBody>
          <a:bodyPr>
            <a:normAutofit fontScale="90000"/>
          </a:bodyPr>
          <a:lstStyle/>
          <a:p>
            <a:r>
              <a:rPr lang="nl-NL" dirty="0"/>
              <a:t>Oplosmiddeleninstallaties</a:t>
            </a:r>
          </a:p>
        </p:txBody>
      </p:sp>
      <p:sp>
        <p:nvSpPr>
          <p:cNvPr id="3" name="Tijdelijke aanduiding voor tekst 2">
            <a:extLst>
              <a:ext uri="{FF2B5EF4-FFF2-40B4-BE49-F238E27FC236}">
                <a16:creationId xmlns:a16="http://schemas.microsoft.com/office/drawing/2014/main" id="{9997F068-F6B3-0043-90CE-3CDD9E46C72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0B7FF8A-BEC7-502E-4991-2DA8E1F7B991}"/>
              </a:ext>
            </a:extLst>
          </p:cNvPr>
          <p:cNvSpPr>
            <a:spLocks noGrp="1"/>
          </p:cNvSpPr>
          <p:nvPr>
            <p:ph type="sldNum" sz="quarter" idx="12"/>
          </p:nvPr>
        </p:nvSpPr>
        <p:spPr/>
        <p:txBody>
          <a:bodyPr/>
          <a:lstStyle/>
          <a:p>
            <a:fld id="{9B5D26E6-79A7-408D-9DFA-24F760C008DB}" type="slidenum">
              <a:rPr lang="en-US" smtClean="0"/>
              <a:pPr/>
              <a:t>15</a:t>
            </a:fld>
            <a:endParaRPr lang="en-US" sz="1200" dirty="0"/>
          </a:p>
        </p:txBody>
      </p:sp>
      <p:pic>
        <p:nvPicPr>
          <p:cNvPr id="1026" name="Picture 2" descr="Plaatje chemische wasserij in Haarlem">
            <a:extLst>
              <a:ext uri="{FF2B5EF4-FFF2-40B4-BE49-F238E27FC236}">
                <a16:creationId xmlns:a16="http://schemas.microsoft.com/office/drawing/2014/main" id="{EA76D974-F6A6-FD2C-3B6E-6AC566EE10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79" t="344" r="11937" b="10292"/>
          <a:stretch>
            <a:fillRect/>
          </a:stretch>
        </p:blipFill>
        <p:spPr bwMode="auto">
          <a:xfrm>
            <a:off x="3772956" y="1810995"/>
            <a:ext cx="6105690" cy="498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9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7F424-AF8E-CE15-CA49-AF3E07B536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A177B2-75B8-608B-4368-6A6796334B19}"/>
              </a:ext>
            </a:extLst>
          </p:cNvPr>
          <p:cNvSpPr>
            <a:spLocks noGrp="1"/>
          </p:cNvSpPr>
          <p:nvPr>
            <p:ph type="title"/>
          </p:nvPr>
        </p:nvSpPr>
        <p:spPr>
          <a:xfrm>
            <a:off x="597071" y="990600"/>
            <a:ext cx="10765027" cy="897538"/>
          </a:xfrm>
        </p:spPr>
        <p:txBody>
          <a:bodyPr>
            <a:noAutofit/>
          </a:bodyPr>
          <a:lstStyle/>
          <a:p>
            <a:r>
              <a:rPr lang="nl-NL" sz="4000" dirty="0"/>
              <a:t>Activiteiten oplosmiddeleninstallaties (§4.34 Bal)</a:t>
            </a:r>
          </a:p>
        </p:txBody>
      </p:sp>
      <p:sp>
        <p:nvSpPr>
          <p:cNvPr id="3" name="Tijdelijke aanduiding voor tekst 2">
            <a:extLst>
              <a:ext uri="{FF2B5EF4-FFF2-40B4-BE49-F238E27FC236}">
                <a16:creationId xmlns:a16="http://schemas.microsoft.com/office/drawing/2014/main" id="{692327A6-3F68-97D0-6912-00978B44DEA2}"/>
              </a:ext>
            </a:extLst>
          </p:cNvPr>
          <p:cNvSpPr>
            <a:spLocks noGrp="1"/>
          </p:cNvSpPr>
          <p:nvPr>
            <p:ph type="body" idx="1"/>
          </p:nvPr>
        </p:nvSpPr>
        <p:spPr>
          <a:xfrm>
            <a:off x="597072" y="2179638"/>
            <a:ext cx="5387269" cy="4040093"/>
          </a:xfrm>
        </p:spPr>
        <p:txBody>
          <a:bodyPr>
            <a:normAutofit fontScale="92500" lnSpcReduction="10000"/>
          </a:bodyPr>
          <a:lstStyle/>
          <a:p>
            <a:pPr marL="342900" indent="-342900">
              <a:buFont typeface="+mj-lt"/>
              <a:buAutoNum type="arabicPeriod"/>
            </a:pPr>
            <a:r>
              <a:rPr lang="nl-NL" dirty="0" err="1"/>
              <a:t>Heatsetrotatie</a:t>
            </a:r>
            <a:r>
              <a:rPr lang="nl-NL" dirty="0"/>
              <a:t>-offsetdruk</a:t>
            </a:r>
          </a:p>
          <a:p>
            <a:pPr marL="342900" indent="-342900">
              <a:buFont typeface="+mj-lt"/>
              <a:buAutoNum type="arabicPeriod"/>
            </a:pPr>
            <a:r>
              <a:rPr lang="nl-NL" dirty="0"/>
              <a:t>Illustratiediepdruk</a:t>
            </a:r>
          </a:p>
          <a:p>
            <a:pPr marL="342900" indent="-342900">
              <a:buFont typeface="+mj-lt"/>
              <a:buAutoNum type="arabicPeriod"/>
            </a:pPr>
            <a:r>
              <a:rPr lang="nl-NL" dirty="0"/>
              <a:t>Rotatiediepdruk en/of </a:t>
            </a:r>
            <a:r>
              <a:rPr lang="nl-NL" dirty="0" err="1"/>
              <a:t>flexografie</a:t>
            </a:r>
            <a:r>
              <a:rPr lang="nl-NL" dirty="0"/>
              <a:t>, rotatiezeefdruk en lamineer-of lakeenheden</a:t>
            </a:r>
          </a:p>
          <a:p>
            <a:pPr marL="342900" indent="-342900">
              <a:buFont typeface="+mj-lt"/>
              <a:buAutoNum type="arabicPeriod"/>
            </a:pPr>
            <a:r>
              <a:rPr lang="nl-NL" dirty="0"/>
              <a:t>Oppervlaktereiniging met H-stoffen</a:t>
            </a:r>
          </a:p>
          <a:p>
            <a:pPr marL="342900" indent="-342900">
              <a:buFont typeface="+mj-lt"/>
              <a:buAutoNum type="arabicPeriod"/>
            </a:pPr>
            <a:r>
              <a:rPr lang="nl-NL" dirty="0"/>
              <a:t>Overige oppervlaktereiniging</a:t>
            </a:r>
          </a:p>
          <a:p>
            <a:pPr marL="342900" indent="-342900">
              <a:buFont typeface="+mj-lt"/>
              <a:buAutoNum type="arabicPeriod"/>
            </a:pPr>
            <a:r>
              <a:rPr lang="nl-NL" dirty="0"/>
              <a:t>Coating van voertuigen</a:t>
            </a:r>
          </a:p>
          <a:p>
            <a:pPr marL="342900" indent="-342900">
              <a:buFont typeface="+mj-lt"/>
              <a:buAutoNum type="arabicPeriod"/>
            </a:pPr>
            <a:r>
              <a:rPr lang="nl-NL" dirty="0"/>
              <a:t>Bandlakken</a:t>
            </a:r>
          </a:p>
          <a:p>
            <a:pPr marL="342900" indent="-342900">
              <a:buFont typeface="+mj-lt"/>
              <a:buAutoNum type="arabicPeriod"/>
            </a:pPr>
            <a:r>
              <a:rPr lang="nl-NL" dirty="0"/>
              <a:t>Overige coating: metaal, kunststof, textiel, stoffen, film en papier</a:t>
            </a:r>
          </a:p>
          <a:p>
            <a:pPr marL="342900" indent="-342900">
              <a:buFont typeface="+mj-lt"/>
              <a:buAutoNum type="arabicPeriod"/>
            </a:pPr>
            <a:r>
              <a:rPr lang="nl-NL" dirty="0"/>
              <a:t>Coating van wikkeldraad</a:t>
            </a:r>
          </a:p>
          <a:p>
            <a:pPr marL="342900" indent="-342900">
              <a:buFont typeface="+mj-lt"/>
              <a:buAutoNum type="arabicPeriod"/>
            </a:pPr>
            <a:r>
              <a:rPr lang="nl-NL" dirty="0"/>
              <a:t>Coating van hout</a:t>
            </a:r>
          </a:p>
          <a:p>
            <a:endParaRPr lang="nl-NL" dirty="0"/>
          </a:p>
        </p:txBody>
      </p:sp>
      <p:sp>
        <p:nvSpPr>
          <p:cNvPr id="4" name="Tijdelijke aanduiding voor tekst 2">
            <a:extLst>
              <a:ext uri="{FF2B5EF4-FFF2-40B4-BE49-F238E27FC236}">
                <a16:creationId xmlns:a16="http://schemas.microsoft.com/office/drawing/2014/main" id="{30F553E6-B66B-3785-1676-5978441482C4}"/>
              </a:ext>
            </a:extLst>
          </p:cNvPr>
          <p:cNvSpPr txBox="1">
            <a:spLocks/>
          </p:cNvSpPr>
          <p:nvPr/>
        </p:nvSpPr>
        <p:spPr>
          <a:xfrm>
            <a:off x="6489369" y="2179638"/>
            <a:ext cx="5387269" cy="404009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342900" indent="-342900">
              <a:buFont typeface="+mj-lt"/>
              <a:buAutoNum type="arabicPeriod" startAt="11"/>
            </a:pPr>
            <a:r>
              <a:rPr lang="nl-NL" dirty="0"/>
              <a:t>Chemische reiniging</a:t>
            </a:r>
          </a:p>
          <a:p>
            <a:pPr marL="342900" indent="-342900">
              <a:buFont typeface="+mj-lt"/>
              <a:buAutoNum type="arabicPeriod" startAt="11"/>
            </a:pPr>
            <a:r>
              <a:rPr lang="nl-NL" dirty="0"/>
              <a:t>Impregneren van hout</a:t>
            </a:r>
          </a:p>
          <a:p>
            <a:pPr marL="342900" indent="-342900">
              <a:buFont typeface="+mj-lt"/>
              <a:buAutoNum type="arabicPeriod" startAt="11"/>
            </a:pPr>
            <a:r>
              <a:rPr lang="nl-NL" dirty="0"/>
              <a:t>Coating van leer</a:t>
            </a:r>
          </a:p>
          <a:p>
            <a:pPr marL="342900" indent="-342900">
              <a:buFont typeface="+mj-lt"/>
              <a:buAutoNum type="arabicPeriod" startAt="11"/>
            </a:pPr>
            <a:r>
              <a:rPr lang="nl-NL" dirty="0"/>
              <a:t>Fabricage van schoeisel</a:t>
            </a:r>
          </a:p>
          <a:p>
            <a:pPr marL="342900" indent="-342900">
              <a:buFont typeface="+mj-lt"/>
              <a:buAutoNum type="arabicPeriod" startAt="11"/>
            </a:pPr>
            <a:r>
              <a:rPr lang="nl-NL" dirty="0"/>
              <a:t>Lamineren van hout en kunststof</a:t>
            </a:r>
          </a:p>
          <a:p>
            <a:pPr marL="342900" indent="-342900">
              <a:buFont typeface="+mj-lt"/>
              <a:buAutoNum type="arabicPeriod" startAt="11"/>
            </a:pPr>
            <a:r>
              <a:rPr lang="nl-NL" dirty="0"/>
              <a:t>Aanbrengen van een </a:t>
            </a:r>
            <a:r>
              <a:rPr lang="nl-NL" dirty="0" err="1"/>
              <a:t>lijmlaag</a:t>
            </a:r>
            <a:endParaRPr lang="nl-NL" dirty="0"/>
          </a:p>
          <a:p>
            <a:pPr marL="342900" indent="-342900">
              <a:buFont typeface="+mj-lt"/>
              <a:buAutoNum type="arabicPeriod" startAt="11"/>
            </a:pPr>
            <a:r>
              <a:rPr lang="nl-NL" dirty="0"/>
              <a:t>Vervaardigen van coatingmengsels, lak, inkt en lijm</a:t>
            </a:r>
          </a:p>
          <a:p>
            <a:pPr marL="342900" indent="-342900">
              <a:buFont typeface="+mj-lt"/>
              <a:buAutoNum type="arabicPeriod" startAt="11"/>
            </a:pPr>
            <a:r>
              <a:rPr lang="nl-NL" dirty="0"/>
              <a:t>Bewerking van rubber</a:t>
            </a:r>
          </a:p>
          <a:p>
            <a:pPr marL="342900" indent="-342900">
              <a:buFont typeface="+mj-lt"/>
              <a:buAutoNum type="arabicPeriod" startAt="11"/>
            </a:pPr>
            <a:r>
              <a:rPr lang="nl-NL" dirty="0"/>
              <a:t>Extractie van plantaardige oliën</a:t>
            </a:r>
          </a:p>
          <a:p>
            <a:pPr marL="342900" indent="-342900">
              <a:buFont typeface="+mj-lt"/>
              <a:buAutoNum type="arabicPeriod" startAt="11"/>
            </a:pPr>
            <a:r>
              <a:rPr lang="nl-NL" dirty="0"/>
              <a:t>Vervaardiging van geneesmiddelen</a:t>
            </a:r>
          </a:p>
          <a:p>
            <a:endParaRPr lang="nl-NL" dirty="0"/>
          </a:p>
        </p:txBody>
      </p:sp>
      <p:pic>
        <p:nvPicPr>
          <p:cNvPr id="7" name="Afbeelding 6" descr="Omschrijving categorie 4 Bandlakken en cat 5 Chemisch reinigen">
            <a:extLst>
              <a:ext uri="{FF2B5EF4-FFF2-40B4-BE49-F238E27FC236}">
                <a16:creationId xmlns:a16="http://schemas.microsoft.com/office/drawing/2014/main" id="{8CA1206E-1CB8-31D8-2AF4-D8DF3AAAC7A0}"/>
              </a:ext>
            </a:extLst>
          </p:cNvPr>
          <p:cNvPicPr>
            <a:picLocks noChangeAspect="1"/>
          </p:cNvPicPr>
          <p:nvPr/>
        </p:nvPicPr>
        <p:blipFill>
          <a:blip r:embed="rId3"/>
          <a:stretch>
            <a:fillRect/>
          </a:stretch>
        </p:blipFill>
        <p:spPr>
          <a:xfrm>
            <a:off x="5979370" y="2770777"/>
            <a:ext cx="5897268" cy="1428907"/>
          </a:xfrm>
          <a:prstGeom prst="rect">
            <a:avLst/>
          </a:prstGeom>
          <a:ln w="15875">
            <a:solidFill>
              <a:schemeClr val="accent1"/>
            </a:solidFill>
          </a:ln>
        </p:spPr>
      </p:pic>
      <p:pic>
        <p:nvPicPr>
          <p:cNvPr id="9" name="Afbeelding 8">
            <a:extLst>
              <a:ext uri="{FF2B5EF4-FFF2-40B4-BE49-F238E27FC236}">
                <a16:creationId xmlns:a16="http://schemas.microsoft.com/office/drawing/2014/main" id="{A9C6E394-EE07-0CF4-5651-A82E9788B4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1071" y="5117145"/>
            <a:ext cx="6833086" cy="1197551"/>
          </a:xfrm>
          <a:prstGeom prst="rect">
            <a:avLst/>
          </a:prstGeom>
          <a:ln w="15875">
            <a:solidFill>
              <a:schemeClr val="accent1"/>
            </a:solidFill>
          </a:ln>
        </p:spPr>
      </p:pic>
      <p:sp>
        <p:nvSpPr>
          <p:cNvPr id="10" name="Tekstvak 9">
            <a:extLst>
              <a:ext uri="{FF2B5EF4-FFF2-40B4-BE49-F238E27FC236}">
                <a16:creationId xmlns:a16="http://schemas.microsoft.com/office/drawing/2014/main" id="{45E89937-B415-2FF1-2244-A67339091D49}"/>
              </a:ext>
            </a:extLst>
          </p:cNvPr>
          <p:cNvSpPr txBox="1"/>
          <p:nvPr/>
        </p:nvSpPr>
        <p:spPr>
          <a:xfrm>
            <a:off x="7844040" y="6430962"/>
            <a:ext cx="3839769" cy="369332"/>
          </a:xfrm>
          <a:prstGeom prst="rect">
            <a:avLst/>
          </a:prstGeom>
          <a:solidFill>
            <a:schemeClr val="bg1"/>
          </a:solidFill>
        </p:spPr>
        <p:txBody>
          <a:bodyPr wrap="none" rtlCol="0">
            <a:spAutoFit/>
          </a:bodyPr>
          <a:lstStyle/>
          <a:p>
            <a:r>
              <a:rPr lang="nl-NL" dirty="0"/>
              <a:t>IPLO | oplosmiddeleninstallaties =&gt; RIE</a:t>
            </a:r>
          </a:p>
        </p:txBody>
      </p:sp>
      <p:sp>
        <p:nvSpPr>
          <p:cNvPr id="5" name="Tijdelijke aanduiding voor dianummer 4">
            <a:extLst>
              <a:ext uri="{FF2B5EF4-FFF2-40B4-BE49-F238E27FC236}">
                <a16:creationId xmlns:a16="http://schemas.microsoft.com/office/drawing/2014/main" id="{6AE18A17-A7AF-109A-A747-BD1E81325989}"/>
              </a:ext>
            </a:extLst>
          </p:cNvPr>
          <p:cNvSpPr>
            <a:spLocks noGrp="1"/>
          </p:cNvSpPr>
          <p:nvPr>
            <p:ph type="sldNum" sz="quarter" idx="12"/>
          </p:nvPr>
        </p:nvSpPr>
        <p:spPr/>
        <p:txBody>
          <a:bodyPr/>
          <a:lstStyle/>
          <a:p>
            <a:fld id="{9B5D26E6-79A7-408D-9DFA-24F760C008DB}" type="slidenum">
              <a:rPr lang="en-US" smtClean="0"/>
              <a:pPr/>
              <a:t>16</a:t>
            </a:fld>
            <a:endParaRPr lang="en-US" sz="1200" dirty="0"/>
          </a:p>
        </p:txBody>
      </p:sp>
    </p:spTree>
    <p:extLst>
      <p:ext uri="{BB962C8B-B14F-4D97-AF65-F5344CB8AC3E}">
        <p14:creationId xmlns:p14="http://schemas.microsoft.com/office/powerpoint/2010/main" val="236527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5667C-BC64-B22F-FEF9-037E7A5E76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AAF02D-594D-7F0E-2AD8-4FC354E8F436}"/>
              </a:ext>
            </a:extLst>
          </p:cNvPr>
          <p:cNvSpPr>
            <a:spLocks noGrp="1"/>
          </p:cNvSpPr>
          <p:nvPr>
            <p:ph type="title"/>
          </p:nvPr>
        </p:nvSpPr>
        <p:spPr/>
        <p:txBody>
          <a:bodyPr>
            <a:normAutofit fontScale="90000"/>
          </a:bodyPr>
          <a:lstStyle/>
          <a:p>
            <a:r>
              <a:rPr lang="nl-NL" dirty="0"/>
              <a:t>VOS bij oplosmiddeleninstallaties</a:t>
            </a:r>
          </a:p>
        </p:txBody>
      </p:sp>
      <p:sp>
        <p:nvSpPr>
          <p:cNvPr id="3" name="Tijdelijke aanduiding voor tekst 2">
            <a:extLst>
              <a:ext uri="{FF2B5EF4-FFF2-40B4-BE49-F238E27FC236}">
                <a16:creationId xmlns:a16="http://schemas.microsoft.com/office/drawing/2014/main" id="{FFCEAC96-29B9-BD43-77BA-4612F5CCB117}"/>
              </a:ext>
            </a:extLst>
          </p:cNvPr>
          <p:cNvSpPr>
            <a:spLocks noGrp="1"/>
          </p:cNvSpPr>
          <p:nvPr>
            <p:ph type="body" idx="1"/>
          </p:nvPr>
        </p:nvSpPr>
        <p:spPr>
          <a:xfrm>
            <a:off x="597072" y="2179638"/>
            <a:ext cx="10515600" cy="3831863"/>
          </a:xfrm>
        </p:spPr>
        <p:txBody>
          <a:bodyPr>
            <a:normAutofit/>
          </a:bodyPr>
          <a:lstStyle/>
          <a:p>
            <a:pPr marL="271463" indent="-271463"/>
            <a:r>
              <a:rPr lang="nl-NL" sz="2400" dirty="0"/>
              <a:t>Bal </a:t>
            </a:r>
            <a:r>
              <a:rPr lang="nl-NL" sz="2400" dirty="0">
                <a:latin typeface="Times New Roman" panose="02020603050405020304" pitchFamily="18" charset="0"/>
                <a:cs typeface="Times New Roman" panose="02020603050405020304" pitchFamily="18" charset="0"/>
              </a:rPr>
              <a:t>§</a:t>
            </a:r>
            <a:r>
              <a:rPr lang="nl-NL" sz="2400" dirty="0"/>
              <a:t> 4.34 Oplosmiddelinstallaties</a:t>
            </a:r>
          </a:p>
          <a:p>
            <a:pPr marL="271463" indent="-271463"/>
            <a:r>
              <a:rPr lang="nl-NL" dirty="0"/>
              <a:t>-	Bij oplosmiddeleninstallaties wordt gebruikt gemaakt van </a:t>
            </a:r>
            <a:r>
              <a:rPr lang="nl-NL" b="1" dirty="0"/>
              <a:t>een ondergrens van VOS-verbruik</a:t>
            </a:r>
            <a:r>
              <a:rPr lang="nl-NL" dirty="0"/>
              <a:t> per activiteit</a:t>
            </a:r>
            <a:endParaRPr lang="nl-NL" b="1" dirty="0"/>
          </a:p>
          <a:p>
            <a:pPr marL="271463" indent="-271463"/>
            <a:r>
              <a:rPr lang="nl-NL" dirty="0"/>
              <a:t>-	</a:t>
            </a:r>
            <a:r>
              <a:rPr lang="nl-NL" b="1" dirty="0"/>
              <a:t>Emissie-eisen gelden alleen bij overschrijding ondergrens</a:t>
            </a:r>
          </a:p>
          <a:p>
            <a:pPr marL="271463" indent="-271463"/>
            <a:r>
              <a:rPr lang="nl-NL" dirty="0"/>
              <a:t>-	Het betreft alleen </a:t>
            </a:r>
            <a:r>
              <a:rPr lang="nl-NL" b="1" dirty="0"/>
              <a:t>VOS die gebruikt wordt als oplosmiddel	</a:t>
            </a:r>
            <a:endParaRPr lang="nl-NL" dirty="0"/>
          </a:p>
        </p:txBody>
      </p:sp>
      <p:grpSp>
        <p:nvGrpSpPr>
          <p:cNvPr id="7" name="Groep 6" descr="Tekst artikel 4.438 Bal">
            <a:extLst>
              <a:ext uri="{FF2B5EF4-FFF2-40B4-BE49-F238E27FC236}">
                <a16:creationId xmlns:a16="http://schemas.microsoft.com/office/drawing/2014/main" id="{C45739D0-5C4D-B5EA-4D8E-31BDCC04D76E}"/>
              </a:ext>
            </a:extLst>
          </p:cNvPr>
          <p:cNvGrpSpPr/>
          <p:nvPr/>
        </p:nvGrpSpPr>
        <p:grpSpPr>
          <a:xfrm>
            <a:off x="8214206" y="4580838"/>
            <a:ext cx="3782146" cy="1722163"/>
            <a:chOff x="8409855" y="4580838"/>
            <a:chExt cx="3782146" cy="1722163"/>
          </a:xfrm>
        </p:grpSpPr>
        <p:grpSp>
          <p:nvGrpSpPr>
            <p:cNvPr id="9" name="Groep 8">
              <a:extLst>
                <a:ext uri="{FF2B5EF4-FFF2-40B4-BE49-F238E27FC236}">
                  <a16:creationId xmlns:a16="http://schemas.microsoft.com/office/drawing/2014/main" id="{82CCD77B-C6A9-9280-CCF8-79EC4B477C2F}"/>
                </a:ext>
              </a:extLst>
            </p:cNvPr>
            <p:cNvGrpSpPr/>
            <p:nvPr/>
          </p:nvGrpSpPr>
          <p:grpSpPr>
            <a:xfrm>
              <a:off x="8409855" y="4580838"/>
              <a:ext cx="3782145" cy="1722163"/>
              <a:chOff x="7070893" y="4580838"/>
              <a:chExt cx="3722927" cy="1722163"/>
            </a:xfrm>
          </p:grpSpPr>
          <p:pic>
            <p:nvPicPr>
              <p:cNvPr id="5" name="Afbeelding 4">
                <a:extLst>
                  <a:ext uri="{FF2B5EF4-FFF2-40B4-BE49-F238E27FC236}">
                    <a16:creationId xmlns:a16="http://schemas.microsoft.com/office/drawing/2014/main" id="{092B7E38-EDFB-3DC6-2A6A-8DD11D223985}"/>
                  </a:ext>
                </a:extLst>
              </p:cNvPr>
              <p:cNvPicPr>
                <a:picLocks noChangeAspect="1"/>
              </p:cNvPicPr>
              <p:nvPr/>
            </p:nvPicPr>
            <p:blipFill>
              <a:blip r:embed="rId3"/>
              <a:srcRect r="24701" b="72980"/>
              <a:stretch>
                <a:fillRect/>
              </a:stretch>
            </p:blipFill>
            <p:spPr>
              <a:xfrm>
                <a:off x="7070893" y="4580838"/>
                <a:ext cx="3722927" cy="558568"/>
              </a:xfrm>
              <a:prstGeom prst="rect">
                <a:avLst/>
              </a:prstGeom>
            </p:spPr>
          </p:pic>
          <p:pic>
            <p:nvPicPr>
              <p:cNvPr id="6" name="Afbeelding 5">
                <a:extLst>
                  <a:ext uri="{FF2B5EF4-FFF2-40B4-BE49-F238E27FC236}">
                    <a16:creationId xmlns:a16="http://schemas.microsoft.com/office/drawing/2014/main" id="{A79061BD-C869-EA96-0499-42C4FDFBD80A}"/>
                  </a:ext>
                </a:extLst>
              </p:cNvPr>
              <p:cNvPicPr>
                <a:picLocks noChangeAspect="1"/>
              </p:cNvPicPr>
              <p:nvPr/>
            </p:nvPicPr>
            <p:blipFill>
              <a:blip r:embed="rId3"/>
              <a:srcRect t="43712" r="24701"/>
              <a:stretch>
                <a:fillRect/>
              </a:stretch>
            </p:blipFill>
            <p:spPr>
              <a:xfrm>
                <a:off x="7070893" y="5139406"/>
                <a:ext cx="3722927" cy="1163595"/>
              </a:xfrm>
              <a:prstGeom prst="rect">
                <a:avLst/>
              </a:prstGeom>
            </p:spPr>
          </p:pic>
        </p:grpSp>
        <p:sp>
          <p:nvSpPr>
            <p:cNvPr id="8" name="Rechthoek 7">
              <a:extLst>
                <a:ext uri="{FF2B5EF4-FFF2-40B4-BE49-F238E27FC236}">
                  <a16:creationId xmlns:a16="http://schemas.microsoft.com/office/drawing/2014/main" id="{1C34298E-3A42-73BF-0371-F5D9D26D6FCB}"/>
                </a:ext>
              </a:extLst>
            </p:cNvPr>
            <p:cNvSpPr/>
            <p:nvPr/>
          </p:nvSpPr>
          <p:spPr>
            <a:xfrm>
              <a:off x="8409857" y="4580838"/>
              <a:ext cx="3782144" cy="17221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 name="Tekstvak 10">
            <a:extLst>
              <a:ext uri="{FF2B5EF4-FFF2-40B4-BE49-F238E27FC236}">
                <a16:creationId xmlns:a16="http://schemas.microsoft.com/office/drawing/2014/main" id="{F524C940-0FA7-B651-7753-671CB82FE717}"/>
              </a:ext>
            </a:extLst>
          </p:cNvPr>
          <p:cNvSpPr txBox="1"/>
          <p:nvPr/>
        </p:nvSpPr>
        <p:spPr>
          <a:xfrm>
            <a:off x="9709994" y="4180728"/>
            <a:ext cx="1569660" cy="400110"/>
          </a:xfrm>
          <a:prstGeom prst="rect">
            <a:avLst/>
          </a:prstGeom>
          <a:noFill/>
        </p:spPr>
        <p:txBody>
          <a:bodyPr wrap="none" rtlCol="0">
            <a:spAutoFit/>
          </a:bodyPr>
          <a:lstStyle/>
          <a:p>
            <a:r>
              <a:rPr lang="nl-NL" sz="2000" dirty="0">
                <a:solidFill>
                  <a:schemeClr val="accent1"/>
                </a:solidFill>
              </a:rPr>
              <a:t>Bal art. 4.438</a:t>
            </a:r>
          </a:p>
        </p:txBody>
      </p:sp>
      <p:sp>
        <p:nvSpPr>
          <p:cNvPr id="4" name="Tijdelijke aanduiding voor dianummer 3">
            <a:extLst>
              <a:ext uri="{FF2B5EF4-FFF2-40B4-BE49-F238E27FC236}">
                <a16:creationId xmlns:a16="http://schemas.microsoft.com/office/drawing/2014/main" id="{1F8DA8C2-1126-3DC1-9037-371F19F1741A}"/>
              </a:ext>
            </a:extLst>
          </p:cNvPr>
          <p:cNvSpPr>
            <a:spLocks noGrp="1"/>
          </p:cNvSpPr>
          <p:nvPr>
            <p:ph type="sldNum" sz="quarter" idx="12"/>
          </p:nvPr>
        </p:nvSpPr>
        <p:spPr/>
        <p:txBody>
          <a:bodyPr/>
          <a:lstStyle/>
          <a:p>
            <a:fld id="{9B5D26E6-79A7-408D-9DFA-24F760C008DB}" type="slidenum">
              <a:rPr lang="en-US" smtClean="0"/>
              <a:pPr/>
              <a:t>17</a:t>
            </a:fld>
            <a:endParaRPr lang="en-US" sz="1200" dirty="0"/>
          </a:p>
        </p:txBody>
      </p:sp>
    </p:spTree>
    <p:extLst>
      <p:ext uri="{BB962C8B-B14F-4D97-AF65-F5344CB8AC3E}">
        <p14:creationId xmlns:p14="http://schemas.microsoft.com/office/powerpoint/2010/main" val="256724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65FF2-F259-724E-C9E4-E114BF1711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F28BC2-212A-3F33-EC26-1C8567BCC63F}"/>
              </a:ext>
            </a:extLst>
          </p:cNvPr>
          <p:cNvSpPr>
            <a:spLocks noGrp="1"/>
          </p:cNvSpPr>
          <p:nvPr>
            <p:ph type="title"/>
          </p:nvPr>
        </p:nvSpPr>
        <p:spPr/>
        <p:txBody>
          <a:bodyPr>
            <a:normAutofit fontScale="90000"/>
          </a:bodyPr>
          <a:lstStyle/>
          <a:p>
            <a:r>
              <a:rPr lang="nl-NL" dirty="0"/>
              <a:t>Activiteiten: Categoriseren</a:t>
            </a:r>
          </a:p>
        </p:txBody>
      </p:sp>
      <p:sp>
        <p:nvSpPr>
          <p:cNvPr id="3" name="Tijdelijke aanduiding voor tekst 2">
            <a:extLst>
              <a:ext uri="{FF2B5EF4-FFF2-40B4-BE49-F238E27FC236}">
                <a16:creationId xmlns:a16="http://schemas.microsoft.com/office/drawing/2014/main" id="{D6A2732C-9C38-6B73-4526-8A9379572CE5}"/>
              </a:ext>
            </a:extLst>
          </p:cNvPr>
          <p:cNvSpPr>
            <a:spLocks noGrp="1"/>
          </p:cNvSpPr>
          <p:nvPr>
            <p:ph type="body" idx="1"/>
          </p:nvPr>
        </p:nvSpPr>
        <p:spPr>
          <a:xfrm>
            <a:off x="597072" y="1835757"/>
            <a:ext cx="5191169" cy="3990343"/>
          </a:xfrm>
        </p:spPr>
        <p:txBody>
          <a:bodyPr>
            <a:normAutofit lnSpcReduction="10000"/>
          </a:bodyPr>
          <a:lstStyle/>
          <a:p>
            <a:r>
              <a:rPr lang="nl-NL" u="sng" dirty="0">
                <a:solidFill>
                  <a:srgbClr val="8EAD3C"/>
                </a:solidFill>
              </a:rPr>
              <a:t>Coaten</a:t>
            </a:r>
          </a:p>
          <a:p>
            <a:pPr marL="514350" lvl="1" indent="-342900">
              <a:buFont typeface="+mj-lt"/>
              <a:buAutoNum type="arabicPeriod" startAt="6"/>
            </a:pPr>
            <a:r>
              <a:rPr lang="nl-NL" sz="1800" dirty="0">
                <a:solidFill>
                  <a:srgbClr val="8EAD3C"/>
                </a:solidFill>
              </a:rPr>
              <a:t>Coating van voertuigen</a:t>
            </a:r>
          </a:p>
          <a:p>
            <a:pPr marL="514350" lvl="1" indent="-342900">
              <a:buFont typeface="+mj-lt"/>
              <a:buAutoNum type="arabicPeriod" startAt="6"/>
            </a:pPr>
            <a:r>
              <a:rPr lang="nl-NL" sz="1800" dirty="0">
                <a:solidFill>
                  <a:srgbClr val="8EAD3C"/>
                </a:solidFill>
              </a:rPr>
              <a:t>Bandlakken</a:t>
            </a:r>
          </a:p>
          <a:p>
            <a:pPr marL="514350" lvl="1" indent="-342900">
              <a:buFont typeface="+mj-lt"/>
              <a:buAutoNum type="arabicPeriod" startAt="6"/>
            </a:pPr>
            <a:r>
              <a:rPr lang="nl-NL" sz="1800" dirty="0">
                <a:solidFill>
                  <a:srgbClr val="8EAD3C"/>
                </a:solidFill>
              </a:rPr>
              <a:t>Overige coating: metaal, kunststof, textiel, stoffen, film en papier</a:t>
            </a:r>
          </a:p>
          <a:p>
            <a:pPr marL="514350" lvl="1" indent="-342900">
              <a:buFont typeface="+mj-lt"/>
              <a:buAutoNum type="arabicPeriod" startAt="6"/>
            </a:pPr>
            <a:r>
              <a:rPr lang="nl-NL" sz="1800" dirty="0">
                <a:solidFill>
                  <a:srgbClr val="8EAD3C"/>
                </a:solidFill>
              </a:rPr>
              <a:t>Coating van wikkeldraad</a:t>
            </a:r>
          </a:p>
          <a:p>
            <a:pPr marL="514350" lvl="1" indent="-342900">
              <a:buFont typeface="+mj-lt"/>
              <a:buAutoNum type="arabicPeriod" startAt="6"/>
            </a:pPr>
            <a:r>
              <a:rPr lang="nl-NL" sz="1800" dirty="0">
                <a:solidFill>
                  <a:srgbClr val="8EAD3C"/>
                </a:solidFill>
              </a:rPr>
              <a:t>Coating van hout</a:t>
            </a:r>
          </a:p>
          <a:p>
            <a:pPr marL="514350" lvl="1" indent="-342900">
              <a:buFont typeface="+mj-lt"/>
              <a:buAutoNum type="arabicPeriod" startAt="13"/>
            </a:pPr>
            <a:r>
              <a:rPr lang="nl-NL" sz="1800" dirty="0">
                <a:solidFill>
                  <a:srgbClr val="8EAD3C"/>
                </a:solidFill>
              </a:rPr>
              <a:t>Coating van leer</a:t>
            </a:r>
          </a:p>
          <a:p>
            <a:r>
              <a:rPr lang="nl-NL" u="sng" dirty="0">
                <a:solidFill>
                  <a:srgbClr val="CE3F51"/>
                </a:solidFill>
              </a:rPr>
              <a:t>Drukken</a:t>
            </a:r>
          </a:p>
          <a:p>
            <a:pPr marL="514350" lvl="1" indent="-342900">
              <a:buFont typeface="+mj-lt"/>
              <a:buAutoNum type="arabicPeriod"/>
            </a:pPr>
            <a:r>
              <a:rPr lang="nl-NL" sz="1800" dirty="0" err="1">
                <a:solidFill>
                  <a:srgbClr val="CE3F51"/>
                </a:solidFill>
              </a:rPr>
              <a:t>Heatsetrotatie</a:t>
            </a:r>
            <a:r>
              <a:rPr lang="nl-NL" sz="1800" dirty="0">
                <a:solidFill>
                  <a:srgbClr val="CE3F51"/>
                </a:solidFill>
              </a:rPr>
              <a:t>-offsetdruk</a:t>
            </a:r>
          </a:p>
          <a:p>
            <a:pPr marL="514350" lvl="1" indent="-342900">
              <a:buFont typeface="+mj-lt"/>
              <a:buAutoNum type="arabicPeriod"/>
            </a:pPr>
            <a:r>
              <a:rPr lang="nl-NL" sz="1800" dirty="0">
                <a:solidFill>
                  <a:srgbClr val="CE3F51"/>
                </a:solidFill>
              </a:rPr>
              <a:t>Illustratiediepdruk</a:t>
            </a:r>
          </a:p>
          <a:p>
            <a:pPr marL="514350" lvl="1" indent="-342900">
              <a:buFont typeface="+mj-lt"/>
              <a:buAutoNum type="arabicPeriod"/>
            </a:pPr>
            <a:r>
              <a:rPr lang="nl-NL" sz="1800" dirty="0">
                <a:solidFill>
                  <a:srgbClr val="CE3F51"/>
                </a:solidFill>
              </a:rPr>
              <a:t>Rotatiediepdruk en/of </a:t>
            </a:r>
            <a:r>
              <a:rPr lang="nl-NL" sz="1800" dirty="0" err="1">
                <a:solidFill>
                  <a:srgbClr val="CE3F51"/>
                </a:solidFill>
              </a:rPr>
              <a:t>flexografie</a:t>
            </a:r>
            <a:r>
              <a:rPr lang="nl-NL" sz="1800" dirty="0">
                <a:solidFill>
                  <a:srgbClr val="CE3F51"/>
                </a:solidFill>
              </a:rPr>
              <a:t>, rotatiezeefdruk en lamineer- of lakeenheden</a:t>
            </a:r>
          </a:p>
          <a:p>
            <a:endParaRPr lang="nl-NL" dirty="0"/>
          </a:p>
        </p:txBody>
      </p:sp>
      <p:sp>
        <p:nvSpPr>
          <p:cNvPr id="6" name="Tijdelijke aanduiding voor tekst 2">
            <a:extLst>
              <a:ext uri="{FF2B5EF4-FFF2-40B4-BE49-F238E27FC236}">
                <a16:creationId xmlns:a16="http://schemas.microsoft.com/office/drawing/2014/main" id="{383E20D0-79D2-304E-11C7-7228450CB5D7}"/>
              </a:ext>
            </a:extLst>
          </p:cNvPr>
          <p:cNvSpPr txBox="1">
            <a:spLocks/>
          </p:cNvSpPr>
          <p:nvPr/>
        </p:nvSpPr>
        <p:spPr>
          <a:xfrm>
            <a:off x="6229262" y="1835756"/>
            <a:ext cx="5191169" cy="3990343"/>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sz="6000" u="sng" dirty="0">
                <a:solidFill>
                  <a:srgbClr val="686CB0"/>
                </a:solidFill>
              </a:rPr>
              <a:t>Reinigen</a:t>
            </a:r>
          </a:p>
          <a:p>
            <a:pPr marL="514350" lvl="1" indent="-342900">
              <a:buFont typeface="+mj-lt"/>
              <a:buAutoNum type="arabicPeriod" startAt="4"/>
            </a:pPr>
            <a:r>
              <a:rPr lang="nl-NL" sz="5600" dirty="0">
                <a:solidFill>
                  <a:srgbClr val="686CB0"/>
                </a:solidFill>
              </a:rPr>
              <a:t>Oppervlaktereiniging met H-stoffen</a:t>
            </a:r>
          </a:p>
          <a:p>
            <a:pPr marL="514350" lvl="1" indent="-342900">
              <a:buFont typeface="+mj-lt"/>
              <a:buAutoNum type="arabicPeriod" startAt="4"/>
            </a:pPr>
            <a:r>
              <a:rPr lang="nl-NL" sz="5600" dirty="0">
                <a:solidFill>
                  <a:srgbClr val="686CB0"/>
                </a:solidFill>
              </a:rPr>
              <a:t>Overige oppervlaktereiniging</a:t>
            </a:r>
          </a:p>
          <a:p>
            <a:pPr marL="514350" lvl="1" indent="-342900">
              <a:buFont typeface="+mj-lt"/>
              <a:buAutoNum type="arabicPeriod" startAt="11"/>
            </a:pPr>
            <a:r>
              <a:rPr lang="nl-NL" sz="5600" dirty="0">
                <a:solidFill>
                  <a:srgbClr val="686CB0"/>
                </a:solidFill>
              </a:rPr>
              <a:t>Chemische reiniging</a:t>
            </a:r>
          </a:p>
          <a:p>
            <a:r>
              <a:rPr lang="nl-NL" sz="6000" u="sng" dirty="0"/>
              <a:t>Overige activiteiten</a:t>
            </a:r>
          </a:p>
          <a:p>
            <a:pPr marL="514350" lvl="1" indent="-342900">
              <a:buFont typeface="+mj-lt"/>
              <a:buAutoNum type="arabicPeriod" startAt="12"/>
            </a:pPr>
            <a:r>
              <a:rPr lang="nl-NL" sz="5600" dirty="0">
                <a:solidFill>
                  <a:schemeClr val="tx1"/>
                </a:solidFill>
              </a:rPr>
              <a:t>Impregneren van hout</a:t>
            </a:r>
            <a:endParaRPr lang="nl-NL" sz="5600" i="1" dirty="0">
              <a:solidFill>
                <a:schemeClr val="tx1"/>
              </a:solidFill>
            </a:endParaRPr>
          </a:p>
          <a:p>
            <a:pPr marL="514350" lvl="1" indent="-342900">
              <a:buFont typeface="+mj-lt"/>
              <a:buAutoNum type="arabicPeriod" startAt="14"/>
            </a:pPr>
            <a:r>
              <a:rPr lang="nl-NL" sz="5600" dirty="0">
                <a:solidFill>
                  <a:schemeClr val="tx1"/>
                </a:solidFill>
              </a:rPr>
              <a:t>Fabricage van schoeisel</a:t>
            </a:r>
          </a:p>
          <a:p>
            <a:pPr marL="514350" lvl="1" indent="-342900">
              <a:buFont typeface="+mj-lt"/>
              <a:buAutoNum type="arabicPeriod" startAt="14"/>
            </a:pPr>
            <a:r>
              <a:rPr lang="nl-NL" sz="5600" dirty="0">
                <a:solidFill>
                  <a:schemeClr val="tx1"/>
                </a:solidFill>
              </a:rPr>
              <a:t>Lamineren van hout en kunststof</a:t>
            </a:r>
          </a:p>
          <a:p>
            <a:pPr marL="514350" lvl="1" indent="-342900">
              <a:buFont typeface="+mj-lt"/>
              <a:buAutoNum type="arabicPeriod" startAt="14"/>
            </a:pPr>
            <a:r>
              <a:rPr lang="nl-NL" sz="5600" dirty="0">
                <a:solidFill>
                  <a:schemeClr val="tx1"/>
                </a:solidFill>
              </a:rPr>
              <a:t>Aanbrengen van een </a:t>
            </a:r>
            <a:r>
              <a:rPr lang="nl-NL" sz="5600" dirty="0" err="1">
                <a:solidFill>
                  <a:schemeClr val="tx1"/>
                </a:solidFill>
              </a:rPr>
              <a:t>lijmlaag</a:t>
            </a:r>
            <a:endParaRPr lang="nl-NL" sz="5600" dirty="0">
              <a:solidFill>
                <a:schemeClr val="tx1"/>
              </a:solidFill>
            </a:endParaRPr>
          </a:p>
          <a:p>
            <a:pPr marL="514350" lvl="1" indent="-342900">
              <a:buFont typeface="+mj-lt"/>
              <a:buAutoNum type="arabicPeriod" startAt="14"/>
            </a:pPr>
            <a:r>
              <a:rPr lang="nl-NL" sz="5600" dirty="0">
                <a:solidFill>
                  <a:schemeClr val="tx1"/>
                </a:solidFill>
              </a:rPr>
              <a:t>Vervaardigen van coatingmengsels, lak, inkt en lijm</a:t>
            </a:r>
          </a:p>
          <a:p>
            <a:pPr marL="514350" lvl="1" indent="-342900">
              <a:buFont typeface="+mj-lt"/>
              <a:buAutoNum type="arabicPeriod" startAt="14"/>
            </a:pPr>
            <a:r>
              <a:rPr lang="nl-NL" sz="5600" dirty="0">
                <a:solidFill>
                  <a:schemeClr val="tx1"/>
                </a:solidFill>
              </a:rPr>
              <a:t>Bewerking van rubber</a:t>
            </a:r>
          </a:p>
          <a:p>
            <a:pPr marL="514350" lvl="1" indent="-342900">
              <a:buFont typeface="+mj-lt"/>
              <a:buAutoNum type="arabicPeriod" startAt="14"/>
            </a:pPr>
            <a:r>
              <a:rPr lang="nl-NL" sz="5600" dirty="0">
                <a:solidFill>
                  <a:schemeClr val="tx1"/>
                </a:solidFill>
              </a:rPr>
              <a:t>Extractie van plantaardige oliën</a:t>
            </a:r>
          </a:p>
          <a:p>
            <a:pPr marL="514350" lvl="1" indent="-342900">
              <a:buFont typeface="+mj-lt"/>
              <a:buAutoNum type="arabicPeriod" startAt="14"/>
            </a:pPr>
            <a:r>
              <a:rPr lang="nl-NL" sz="5600" dirty="0">
                <a:solidFill>
                  <a:schemeClr val="tx1"/>
                </a:solidFill>
              </a:rPr>
              <a:t>Vervaardiging van geneesmiddelen</a:t>
            </a:r>
          </a:p>
        </p:txBody>
      </p:sp>
      <p:sp>
        <p:nvSpPr>
          <p:cNvPr id="4" name="Tijdelijke aanduiding voor dianummer 3">
            <a:extLst>
              <a:ext uri="{FF2B5EF4-FFF2-40B4-BE49-F238E27FC236}">
                <a16:creationId xmlns:a16="http://schemas.microsoft.com/office/drawing/2014/main" id="{8144D673-EB2D-0A0E-7D39-ED8B8C28BF74}"/>
              </a:ext>
            </a:extLst>
          </p:cNvPr>
          <p:cNvSpPr>
            <a:spLocks noGrp="1"/>
          </p:cNvSpPr>
          <p:nvPr>
            <p:ph type="sldNum" sz="quarter" idx="12"/>
          </p:nvPr>
        </p:nvSpPr>
        <p:spPr/>
        <p:txBody>
          <a:bodyPr/>
          <a:lstStyle/>
          <a:p>
            <a:fld id="{9B5D26E6-79A7-408D-9DFA-24F760C008DB}" type="slidenum">
              <a:rPr lang="en-US" smtClean="0"/>
              <a:pPr/>
              <a:t>18</a:t>
            </a:fld>
            <a:endParaRPr lang="en-US" sz="1200" dirty="0"/>
          </a:p>
        </p:txBody>
      </p:sp>
      <p:sp>
        <p:nvSpPr>
          <p:cNvPr id="5" name="Titel 1">
            <a:extLst>
              <a:ext uri="{FF2B5EF4-FFF2-40B4-BE49-F238E27FC236}">
                <a16:creationId xmlns:a16="http://schemas.microsoft.com/office/drawing/2014/main" id="{A0AEFDB2-19A6-7061-A745-B41783BEA97C}"/>
              </a:ext>
            </a:extLst>
          </p:cNvPr>
          <p:cNvSpPr txBox="1">
            <a:spLocks/>
          </p:cNvSpPr>
          <p:nvPr/>
        </p:nvSpPr>
        <p:spPr>
          <a:xfrm>
            <a:off x="597072" y="5533424"/>
            <a:ext cx="10515600" cy="89753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nl-NL" sz="4800" dirty="0"/>
              <a:t>Oplosmiddelenregistratie - EU - 1x/3jaar</a:t>
            </a:r>
          </a:p>
        </p:txBody>
      </p:sp>
      <p:pic>
        <p:nvPicPr>
          <p:cNvPr id="8" name="Afbeelding 7">
            <a:extLst>
              <a:ext uri="{FF2B5EF4-FFF2-40B4-BE49-F238E27FC236}">
                <a16:creationId xmlns:a16="http://schemas.microsoft.com/office/drawing/2014/main" id="{B2477543-9E82-41DD-F1EB-C4F510105C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54872" y="2733294"/>
            <a:ext cx="6173061" cy="3038899"/>
          </a:xfrm>
          <a:prstGeom prst="rect">
            <a:avLst/>
          </a:prstGeom>
        </p:spPr>
      </p:pic>
    </p:spTree>
    <p:extLst>
      <p:ext uri="{BB962C8B-B14F-4D97-AF65-F5344CB8AC3E}">
        <p14:creationId xmlns:p14="http://schemas.microsoft.com/office/powerpoint/2010/main" val="26608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02C47-79F2-8920-C6C5-721B55C723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18BBE0-CC37-1BFB-86A4-9B25BF6A9228}"/>
              </a:ext>
            </a:extLst>
          </p:cNvPr>
          <p:cNvSpPr>
            <a:spLocks noGrp="1"/>
          </p:cNvSpPr>
          <p:nvPr>
            <p:ph type="title"/>
          </p:nvPr>
        </p:nvSpPr>
        <p:spPr/>
        <p:txBody>
          <a:bodyPr>
            <a:normAutofit fontScale="90000"/>
          </a:bodyPr>
          <a:lstStyle/>
          <a:p>
            <a:r>
              <a:rPr lang="nl-NL" dirty="0"/>
              <a:t>Oplosmiddelen boekhouding 1</a:t>
            </a:r>
          </a:p>
        </p:txBody>
      </p:sp>
      <p:sp>
        <p:nvSpPr>
          <p:cNvPr id="3" name="Tijdelijke aanduiding voor tekst 2">
            <a:extLst>
              <a:ext uri="{FF2B5EF4-FFF2-40B4-BE49-F238E27FC236}">
                <a16:creationId xmlns:a16="http://schemas.microsoft.com/office/drawing/2014/main" id="{E2056620-844B-E58E-1513-D950EFBF059F}"/>
              </a:ext>
            </a:extLst>
          </p:cNvPr>
          <p:cNvSpPr>
            <a:spLocks noGrp="1"/>
          </p:cNvSpPr>
          <p:nvPr>
            <p:ph type="body" idx="1"/>
          </p:nvPr>
        </p:nvSpPr>
        <p:spPr>
          <a:xfrm>
            <a:off x="597072" y="2179638"/>
            <a:ext cx="10515600" cy="4003879"/>
          </a:xfrm>
        </p:spPr>
        <p:txBody>
          <a:bodyPr/>
          <a:lstStyle/>
          <a:p>
            <a:pPr marL="177800" indent="-177800">
              <a:buFont typeface="Arial" panose="020B0604020202020204" pitchFamily="34" charset="0"/>
              <a:buChar char="•"/>
              <a:tabLst>
                <a:tab pos="177800" algn="l"/>
              </a:tabLst>
            </a:pPr>
            <a:r>
              <a:rPr lang="nl-NL" dirty="0"/>
              <a:t>Overschrijden ondergrens (tabel 4.438a) =&gt; Oplosmiddelen boekhouding</a:t>
            </a:r>
          </a:p>
          <a:p>
            <a:pPr marL="177800" indent="-177800">
              <a:buFont typeface="Arial" panose="020B0604020202020204" pitchFamily="34" charset="0"/>
              <a:buChar char="•"/>
              <a:tabLst>
                <a:tab pos="177800" algn="l"/>
              </a:tabLst>
            </a:pPr>
            <a:r>
              <a:rPr lang="nl-NL" dirty="0"/>
              <a:t>Gebruik rondom ondergrens? =&gt; Eenmalig gebruik precies bepalen </a:t>
            </a:r>
          </a:p>
          <a:p>
            <a:pPr marL="177800" indent="-177800">
              <a:tabLst>
                <a:tab pos="266700" algn="l"/>
              </a:tabLst>
            </a:pPr>
            <a:endParaRPr lang="nl-NL" dirty="0"/>
          </a:p>
          <a:p>
            <a:pPr marL="177800" indent="-177800">
              <a:tabLst>
                <a:tab pos="266700" algn="l"/>
              </a:tabLst>
            </a:pPr>
            <a:r>
              <a:rPr lang="nl-NL" b="1" dirty="0"/>
              <a:t>Doel</a:t>
            </a:r>
            <a:r>
              <a:rPr lang="nl-NL" dirty="0"/>
              <a:t> boekhouding:</a:t>
            </a:r>
          </a:p>
          <a:p>
            <a:pPr marL="177800" indent="-177800">
              <a:buFont typeface="Arial" panose="020B0604020202020204" pitchFamily="34" charset="0"/>
              <a:buChar char="•"/>
            </a:pPr>
            <a:r>
              <a:rPr lang="nl-NL" dirty="0"/>
              <a:t>voldoen aan de emissiegrenswaarden en het reductieprogramma (artikel 4.447 Bal)</a:t>
            </a:r>
          </a:p>
          <a:p>
            <a:pPr marL="177800" indent="-177800">
              <a:buFont typeface="Arial" panose="020B0604020202020204" pitchFamily="34" charset="0"/>
              <a:buChar char="•"/>
            </a:pPr>
            <a:r>
              <a:rPr lang="nl-NL" dirty="0"/>
              <a:t>mogelijkheden voor emissiebeperking of besparingsmogelijkheden in de toekomst</a:t>
            </a:r>
          </a:p>
          <a:p>
            <a:pPr marL="177800" indent="-177800">
              <a:buFont typeface="Arial" panose="020B0604020202020204" pitchFamily="34" charset="0"/>
              <a:buChar char="•"/>
            </a:pPr>
            <a:r>
              <a:rPr lang="nl-NL" dirty="0"/>
              <a:t>in- en uitgaande stromen van oplosmiddelen.</a:t>
            </a:r>
          </a:p>
          <a:p>
            <a:pPr>
              <a:tabLst>
                <a:tab pos="266700" algn="l"/>
              </a:tabLst>
            </a:pPr>
            <a:endParaRPr lang="nl-NL" dirty="0"/>
          </a:p>
          <a:p>
            <a:pPr>
              <a:tabLst>
                <a:tab pos="266700" algn="l"/>
              </a:tabLst>
            </a:pPr>
            <a:r>
              <a:rPr lang="nl-NL" dirty="0"/>
              <a:t>Periode: 12 maanden</a:t>
            </a:r>
          </a:p>
        </p:txBody>
      </p:sp>
      <p:sp>
        <p:nvSpPr>
          <p:cNvPr id="4" name="Tekstvak 3">
            <a:extLst>
              <a:ext uri="{FF2B5EF4-FFF2-40B4-BE49-F238E27FC236}">
                <a16:creationId xmlns:a16="http://schemas.microsoft.com/office/drawing/2014/main" id="{56BF362F-D3F7-6590-AA33-6FFE85861E1F}"/>
              </a:ext>
            </a:extLst>
          </p:cNvPr>
          <p:cNvSpPr txBox="1"/>
          <p:nvPr/>
        </p:nvSpPr>
        <p:spPr>
          <a:xfrm rot="21202069">
            <a:off x="5080811" y="4587258"/>
            <a:ext cx="7137400" cy="1938992"/>
          </a:xfrm>
          <a:prstGeom prst="rect">
            <a:avLst/>
          </a:prstGeom>
          <a:solidFill>
            <a:schemeClr val="accent6">
              <a:lumMod val="75000"/>
            </a:schemeClr>
          </a:solidFill>
        </p:spPr>
        <p:txBody>
          <a:bodyPr wrap="square" rtlCol="0">
            <a:spAutoFit/>
          </a:bodyPr>
          <a:lstStyle/>
          <a:p>
            <a:r>
              <a:rPr lang="nl-NL" sz="1200" b="1" dirty="0">
                <a:solidFill>
                  <a:schemeClr val="tx1">
                    <a:lumMod val="75000"/>
                    <a:lumOff val="25000"/>
                  </a:schemeClr>
                </a:solidFill>
              </a:rPr>
              <a:t>Artikel 4.467. (lucht: oplosmiddelenboekhouding)</a:t>
            </a:r>
          </a:p>
          <a:p>
            <a:r>
              <a:rPr lang="nl-NL" sz="1200" b="1" dirty="0">
                <a:solidFill>
                  <a:schemeClr val="tx1">
                    <a:lumMod val="75000"/>
                    <a:lumOff val="25000"/>
                  </a:schemeClr>
                </a:solidFill>
              </a:rPr>
              <a:t>1  </a:t>
            </a:r>
            <a:r>
              <a:rPr lang="nl-NL" sz="1200" dirty="0">
                <a:solidFill>
                  <a:schemeClr val="tx1">
                    <a:lumMod val="75000"/>
                    <a:lumOff val="25000"/>
                  </a:schemeClr>
                </a:solidFill>
              </a:rPr>
              <a:t>Er wordt een oplosmiddelenboekhouding bijgehouden waarmee:</a:t>
            </a:r>
          </a:p>
          <a:p>
            <a:pPr marL="177800" lvl="1"/>
            <a:r>
              <a:rPr lang="nl-NL" sz="1200" b="1" dirty="0">
                <a:solidFill>
                  <a:schemeClr val="tx1">
                    <a:lumMod val="75000"/>
                    <a:lumOff val="25000"/>
                  </a:schemeClr>
                </a:solidFill>
              </a:rPr>
              <a:t>a. </a:t>
            </a:r>
            <a:r>
              <a:rPr lang="nl-NL" sz="1200" dirty="0">
                <a:solidFill>
                  <a:schemeClr val="tx1">
                    <a:lumMod val="75000"/>
                    <a:lumOff val="25000"/>
                  </a:schemeClr>
                </a:solidFill>
              </a:rPr>
              <a:t>wordt aangetoond dat wordt voldaan aan:</a:t>
            </a:r>
          </a:p>
          <a:p>
            <a:pPr marL="177800" lvl="2"/>
            <a:r>
              <a:rPr lang="nl-NL" sz="1200" b="1" dirty="0">
                <a:solidFill>
                  <a:schemeClr val="tx1">
                    <a:lumMod val="75000"/>
                    <a:lumOff val="25000"/>
                  </a:schemeClr>
                </a:solidFill>
              </a:rPr>
              <a:t>1°. </a:t>
            </a:r>
            <a:r>
              <a:rPr lang="nl-NL" sz="1200" dirty="0">
                <a:solidFill>
                  <a:schemeClr val="tx1">
                    <a:lumMod val="75000"/>
                    <a:lumOff val="25000"/>
                  </a:schemeClr>
                </a:solidFill>
              </a:rPr>
              <a:t>de emissiegrenswaarden, de diffuse emissiegrenswaarden of de totale emissiegrenswaarden, bedoeld in </a:t>
            </a:r>
            <a:r>
              <a:rPr lang="nl-NL" sz="1200" u="sng" dirty="0">
                <a:solidFill>
                  <a:schemeClr val="tx1">
                    <a:lumMod val="75000"/>
                    <a:lumOff val="25000"/>
                  </a:schemeClr>
                </a:solidFill>
                <a:hlinkClick r:id="rId3">
                  <a:extLst>
                    <a:ext uri="{A12FA001-AC4F-418D-AE19-62706E023703}">
                      <ahyp:hlinkClr xmlns:ahyp="http://schemas.microsoft.com/office/drawing/2018/hyperlinkcolor" val="tx"/>
                    </a:ext>
                  </a:extLst>
                </a:hlinkClick>
              </a:rPr>
              <a:t>artikel 4.447, eerste tot en met derde lid</a:t>
            </a:r>
            <a:r>
              <a:rPr lang="nl-NL" sz="1200" dirty="0">
                <a:solidFill>
                  <a:schemeClr val="tx1">
                    <a:lumMod val="75000"/>
                    <a:lumOff val="25000"/>
                  </a:schemeClr>
                </a:solidFill>
              </a:rPr>
              <a:t>; en</a:t>
            </a:r>
          </a:p>
          <a:p>
            <a:pPr marL="177800" lvl="2"/>
            <a:r>
              <a:rPr lang="nl-NL" sz="1200" b="1" dirty="0">
                <a:solidFill>
                  <a:schemeClr val="tx1">
                    <a:lumMod val="75000"/>
                    <a:lumOff val="25000"/>
                  </a:schemeClr>
                </a:solidFill>
              </a:rPr>
              <a:t>2°. </a:t>
            </a:r>
            <a:r>
              <a:rPr lang="nl-NL" sz="1200" dirty="0">
                <a:solidFill>
                  <a:schemeClr val="tx1">
                    <a:lumMod val="75000"/>
                    <a:lumOff val="25000"/>
                  </a:schemeClr>
                </a:solidFill>
              </a:rPr>
              <a:t>als een reductieprogramma als bedoeld in </a:t>
            </a:r>
            <a:r>
              <a:rPr lang="nl-NL" sz="1200" u="sng" dirty="0">
                <a:solidFill>
                  <a:schemeClr val="tx1">
                    <a:lumMod val="75000"/>
                    <a:lumOff val="25000"/>
                  </a:schemeClr>
                </a:solidFill>
                <a:hlinkClick r:id="rId4">
                  <a:extLst>
                    <a:ext uri="{A12FA001-AC4F-418D-AE19-62706E023703}">
                      <ahyp:hlinkClr xmlns:ahyp="http://schemas.microsoft.com/office/drawing/2018/hyperlinkcolor" val="tx"/>
                    </a:ext>
                  </a:extLst>
                </a:hlinkClick>
              </a:rPr>
              <a:t>artikel 4.462</a:t>
            </a:r>
            <a:r>
              <a:rPr lang="nl-NL" sz="1200" dirty="0">
                <a:solidFill>
                  <a:schemeClr val="tx1">
                    <a:lumMod val="75000"/>
                    <a:lumOff val="25000"/>
                  </a:schemeClr>
                </a:solidFill>
              </a:rPr>
              <a:t> wordt toegepast: dat programma;</a:t>
            </a:r>
          </a:p>
          <a:p>
            <a:pPr marL="177800" lvl="1"/>
            <a:r>
              <a:rPr lang="nl-NL" sz="1200" b="1" dirty="0">
                <a:solidFill>
                  <a:schemeClr val="tx1">
                    <a:lumMod val="75000"/>
                    <a:lumOff val="25000"/>
                  </a:schemeClr>
                </a:solidFill>
              </a:rPr>
              <a:t>b. </a:t>
            </a:r>
            <a:r>
              <a:rPr lang="nl-NL" sz="1200" dirty="0">
                <a:solidFill>
                  <a:schemeClr val="tx1">
                    <a:lumMod val="75000"/>
                    <a:lumOff val="25000"/>
                  </a:schemeClr>
                </a:solidFill>
              </a:rPr>
              <a:t>de mogelijkheden voor emissiebeperking in de toekomst worden gespecificeerd; en</a:t>
            </a:r>
          </a:p>
          <a:p>
            <a:pPr marL="177800" lvl="1"/>
            <a:r>
              <a:rPr lang="nl-NL" sz="1200" b="1" dirty="0">
                <a:solidFill>
                  <a:schemeClr val="tx1">
                    <a:lumMod val="75000"/>
                    <a:lumOff val="25000"/>
                  </a:schemeClr>
                </a:solidFill>
              </a:rPr>
              <a:t>c. </a:t>
            </a:r>
            <a:r>
              <a:rPr lang="nl-NL" sz="1200" dirty="0">
                <a:solidFill>
                  <a:schemeClr val="tx1">
                    <a:lumMod val="75000"/>
                    <a:lumOff val="25000"/>
                  </a:schemeClr>
                </a:solidFill>
              </a:rPr>
              <a:t>informatie kan worden verstrekt over het verbruik en de emissie van oplosmiddelen.</a:t>
            </a:r>
          </a:p>
          <a:p>
            <a:pPr marL="177800" indent="-177800"/>
            <a:r>
              <a:rPr lang="nl-NL" sz="1200" b="1" dirty="0">
                <a:solidFill>
                  <a:schemeClr val="tx1">
                    <a:lumMod val="75000"/>
                    <a:lumOff val="25000"/>
                  </a:schemeClr>
                </a:solidFill>
              </a:rPr>
              <a:t>2	</a:t>
            </a:r>
            <a:r>
              <a:rPr lang="nl-NL" sz="1200" dirty="0">
                <a:solidFill>
                  <a:schemeClr val="tx1">
                    <a:lumMod val="75000"/>
                    <a:lumOff val="25000"/>
                  </a:schemeClr>
                </a:solidFill>
              </a:rPr>
              <a:t>Een oplosmiddelenboekhouding omvat een periode van twaalf maanden en wordt uiterlijk dertien weken na afloop van die periode afgesloten, en voldoet aan de </a:t>
            </a:r>
            <a:r>
              <a:rPr lang="nl-NL" sz="1200" u="sng" dirty="0">
                <a:solidFill>
                  <a:schemeClr val="tx1">
                    <a:lumMod val="75000"/>
                    <a:lumOff val="25000"/>
                  </a:schemeClr>
                </a:solidFill>
                <a:hlinkClick r:id="rId5">
                  <a:extLst>
                    <a:ext uri="{A12FA001-AC4F-418D-AE19-62706E023703}">
                      <ahyp:hlinkClr xmlns:ahyp="http://schemas.microsoft.com/office/drawing/2018/hyperlinkcolor" val="tx"/>
                    </a:ext>
                  </a:extLst>
                </a:hlinkClick>
              </a:rPr>
              <a:t>artikelen 4.468 tot en met 4.471</a:t>
            </a:r>
            <a:r>
              <a:rPr lang="nl-NL" sz="1200" dirty="0">
                <a:solidFill>
                  <a:schemeClr val="tx1">
                    <a:lumMod val="75000"/>
                    <a:lumOff val="25000"/>
                  </a:schemeClr>
                </a:solidFill>
              </a:rPr>
              <a:t>.</a:t>
            </a:r>
          </a:p>
        </p:txBody>
      </p:sp>
      <p:sp>
        <p:nvSpPr>
          <p:cNvPr id="5" name="Tijdelijke aanduiding voor dianummer 4">
            <a:extLst>
              <a:ext uri="{FF2B5EF4-FFF2-40B4-BE49-F238E27FC236}">
                <a16:creationId xmlns:a16="http://schemas.microsoft.com/office/drawing/2014/main" id="{E0EDD5A4-85D1-B2A5-12A8-FABE4EC3E990}"/>
              </a:ext>
            </a:extLst>
          </p:cNvPr>
          <p:cNvSpPr>
            <a:spLocks noGrp="1"/>
          </p:cNvSpPr>
          <p:nvPr>
            <p:ph type="sldNum" sz="quarter" idx="12"/>
          </p:nvPr>
        </p:nvSpPr>
        <p:spPr/>
        <p:txBody>
          <a:bodyPr/>
          <a:lstStyle/>
          <a:p>
            <a:fld id="{9B5D26E6-79A7-408D-9DFA-24F760C008DB}" type="slidenum">
              <a:rPr lang="en-US" smtClean="0"/>
              <a:pPr/>
              <a:t>19</a:t>
            </a:fld>
            <a:endParaRPr lang="en-US" sz="1200" dirty="0"/>
          </a:p>
        </p:txBody>
      </p:sp>
    </p:spTree>
    <p:extLst>
      <p:ext uri="{BB962C8B-B14F-4D97-AF65-F5344CB8AC3E}">
        <p14:creationId xmlns:p14="http://schemas.microsoft.com/office/powerpoint/2010/main" val="349817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88047-1E3A-4CB2-C19B-57D4A6EAD768}"/>
              </a:ext>
            </a:extLst>
          </p:cNvPr>
          <p:cNvSpPr>
            <a:spLocks noGrp="1"/>
          </p:cNvSpPr>
          <p:nvPr>
            <p:ph type="title" idx="4294967295"/>
          </p:nvPr>
        </p:nvSpPr>
        <p:spPr>
          <a:xfrm>
            <a:off x="603250" y="1252538"/>
            <a:ext cx="10555288" cy="4446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chemeClr val="bg1"/>
              </a:buClr>
              <a:buSzTx/>
              <a:buFont typeface="+mj-lt"/>
              <a:buNone/>
              <a:tabLst/>
              <a:defRPr/>
            </a:pPr>
            <a:r>
              <a:rPr kumimoji="0" lang="nl-NL" sz="5400" b="1" i="0" u="none" strike="noStrike" kern="1200" cap="none" spc="0" normalizeH="0" baseline="0" noProof="0" dirty="0">
                <a:ln>
                  <a:noFill/>
                </a:ln>
                <a:solidFill>
                  <a:schemeClr val="bg1"/>
                </a:solidFill>
                <a:effectLst/>
                <a:uLnTx/>
                <a:uFillTx/>
                <a:latin typeface="Asap" pitchFamily="2" charset="77"/>
                <a:ea typeface="+mn-ea"/>
                <a:cs typeface="+mn-cs"/>
              </a:rPr>
              <a:t>Vluchtige Organische Stoffen (VOS)  </a:t>
            </a:r>
            <a:r>
              <a:rPr kumimoji="0" lang="nl-NL" sz="5400" b="1" i="1" u="none" strike="noStrike" kern="1200" cap="none" spc="0" normalizeH="0" baseline="0" noProof="0" dirty="0">
                <a:ln>
                  <a:noFill/>
                </a:ln>
                <a:solidFill>
                  <a:schemeClr val="bg1"/>
                </a:solidFill>
                <a:effectLst/>
                <a:uLnTx/>
                <a:uFillTx/>
                <a:latin typeface="Asap" pitchFamily="2" charset="77"/>
                <a:ea typeface="+mn-ea"/>
                <a:cs typeface="+mn-cs"/>
              </a:rPr>
              <a:t>Regels uitgelegd voor de praktijk</a:t>
            </a:r>
          </a:p>
          <a:p>
            <a:pPr marL="0" marR="0" lvl="0" indent="0" algn="l" defTabSz="914400" rtl="0" eaLnBrk="1" fontAlgn="auto" latinLnBrk="0" hangingPunct="1">
              <a:lnSpc>
                <a:spcPct val="90000"/>
              </a:lnSpc>
              <a:spcBef>
                <a:spcPts val="1000"/>
              </a:spcBef>
              <a:spcAft>
                <a:spcPts val="0"/>
              </a:spcAft>
              <a:buClr>
                <a:schemeClr val="bg1"/>
              </a:buClr>
              <a:buSzTx/>
              <a:buFont typeface="+mj-lt"/>
              <a:buNone/>
              <a:tabLst/>
              <a:defRPr/>
            </a:pPr>
            <a:endParaRPr kumimoji="0" lang="nl-NL" sz="5400" b="1" i="0" u="none" strike="noStrike" kern="1200" cap="none" spc="0" normalizeH="0" baseline="0" noProof="0" dirty="0">
              <a:ln>
                <a:noFill/>
              </a:ln>
              <a:solidFill>
                <a:schemeClr val="bg1"/>
              </a:solidFill>
              <a:effectLst/>
              <a:uLnTx/>
              <a:uFillTx/>
              <a:latin typeface="Asap" pitchFamily="2" charset="77"/>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Font typeface="+mj-lt"/>
              <a:buNone/>
              <a:tabLst/>
              <a:defRPr/>
            </a:pPr>
            <a:r>
              <a:rPr kumimoji="0" lang="nl-NL" sz="4000" b="1" i="0" u="none" strike="noStrike" kern="1200" cap="none" spc="0" normalizeH="0" baseline="0" noProof="0" dirty="0">
                <a:ln>
                  <a:noFill/>
                </a:ln>
                <a:solidFill>
                  <a:schemeClr val="bg1"/>
                </a:solidFill>
                <a:effectLst/>
                <a:uLnTx/>
                <a:uFillTx/>
                <a:latin typeface="Asap" pitchFamily="2" charset="77"/>
                <a:ea typeface="+mn-ea"/>
                <a:cs typeface="+mn-cs"/>
              </a:rPr>
              <a:t>Gijs Rurup – Gert Locht</a:t>
            </a:r>
          </a:p>
          <a:p>
            <a:pPr marL="0" marR="0" lvl="0" indent="0" algn="l" defTabSz="914400" rtl="0" eaLnBrk="1" fontAlgn="auto" latinLnBrk="0" hangingPunct="1">
              <a:lnSpc>
                <a:spcPct val="90000"/>
              </a:lnSpc>
              <a:spcBef>
                <a:spcPts val="1000"/>
              </a:spcBef>
              <a:spcAft>
                <a:spcPts val="0"/>
              </a:spcAft>
              <a:buClr>
                <a:schemeClr val="bg1"/>
              </a:buClr>
              <a:buSzTx/>
              <a:buFont typeface="+mj-lt"/>
              <a:buNone/>
              <a:tabLst/>
              <a:defRPr/>
            </a:pPr>
            <a:r>
              <a:rPr kumimoji="0" lang="nl-NL" sz="2800" b="1" i="0" u="none" strike="noStrike" kern="1200" cap="none" spc="0" normalizeH="0" baseline="0" noProof="0" dirty="0">
                <a:ln>
                  <a:noFill/>
                </a:ln>
                <a:solidFill>
                  <a:schemeClr val="bg1"/>
                </a:solidFill>
                <a:effectLst/>
                <a:uLnTx/>
                <a:uFillTx/>
                <a:latin typeface="Asap" pitchFamily="2" charset="77"/>
                <a:ea typeface="+mn-ea"/>
                <a:cs typeface="+mn-cs"/>
              </a:rPr>
              <a:t>gijs.rurup@rws.nl – gert.locht@rws.nl</a:t>
            </a:r>
          </a:p>
          <a:p>
            <a:pPr marL="0" marR="0" lvl="0" indent="0" algn="l" defTabSz="914400" rtl="0" eaLnBrk="1" fontAlgn="auto" latinLnBrk="0" hangingPunct="1">
              <a:lnSpc>
                <a:spcPct val="90000"/>
              </a:lnSpc>
              <a:spcBef>
                <a:spcPts val="1000"/>
              </a:spcBef>
              <a:spcAft>
                <a:spcPts val="0"/>
              </a:spcAft>
              <a:buClr>
                <a:schemeClr val="bg1"/>
              </a:buClr>
              <a:buSzTx/>
              <a:buFont typeface="+mj-lt"/>
              <a:buNone/>
              <a:tabLst/>
              <a:defRPr/>
            </a:pPr>
            <a:r>
              <a:rPr kumimoji="0" lang="nl-NL" sz="2800" b="1" i="0" u="none" strike="noStrike" kern="1200" cap="none" spc="0" normalizeH="0" baseline="0" noProof="0" dirty="0">
                <a:ln>
                  <a:noFill/>
                </a:ln>
                <a:solidFill>
                  <a:schemeClr val="bg1"/>
                </a:solidFill>
                <a:effectLst/>
                <a:uLnTx/>
                <a:uFillTx/>
                <a:latin typeface="Asap" pitchFamily="2" charset="77"/>
                <a:ea typeface="+mn-ea"/>
                <a:cs typeface="+mn-cs"/>
              </a:rPr>
              <a:t>www.iplo.nl</a:t>
            </a:r>
          </a:p>
        </p:txBody>
      </p:sp>
    </p:spTree>
    <p:extLst>
      <p:ext uri="{BB962C8B-B14F-4D97-AF65-F5344CB8AC3E}">
        <p14:creationId xmlns:p14="http://schemas.microsoft.com/office/powerpoint/2010/main" val="252355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63097E4-296D-6877-AC0C-146F1FA6114A}"/>
              </a:ext>
            </a:extLst>
          </p:cNvPr>
          <p:cNvSpPr>
            <a:spLocks noGrp="1"/>
          </p:cNvSpPr>
          <p:nvPr>
            <p:ph type="sldNum" sz="quarter" idx="12"/>
          </p:nvPr>
        </p:nvSpPr>
        <p:spPr/>
        <p:txBody>
          <a:bodyPr/>
          <a:lstStyle/>
          <a:p>
            <a:fld id="{9B5D26E6-79A7-408D-9DFA-24F760C008DB}" type="slidenum">
              <a:rPr lang="en-US" smtClean="0"/>
              <a:pPr/>
              <a:t>20</a:t>
            </a:fld>
            <a:endParaRPr lang="en-US" sz="1200" dirty="0"/>
          </a:p>
        </p:txBody>
      </p:sp>
      <p:pic>
        <p:nvPicPr>
          <p:cNvPr id="6" name="Afbeelding 5" descr="Blokschema VOS stromen bij fabriek">
            <a:extLst>
              <a:ext uri="{FF2B5EF4-FFF2-40B4-BE49-F238E27FC236}">
                <a16:creationId xmlns:a16="http://schemas.microsoft.com/office/drawing/2014/main" id="{8F635D7C-6CB9-B718-B60D-1ADD868257A7}"/>
              </a:ext>
            </a:extLst>
          </p:cNvPr>
          <p:cNvPicPr>
            <a:picLocks noChangeAspect="1"/>
          </p:cNvPicPr>
          <p:nvPr/>
        </p:nvPicPr>
        <p:blipFill>
          <a:blip r:embed="rId2"/>
          <a:stretch>
            <a:fillRect/>
          </a:stretch>
        </p:blipFill>
        <p:spPr>
          <a:xfrm>
            <a:off x="108344" y="113347"/>
            <a:ext cx="7365999" cy="5945506"/>
          </a:xfrm>
          <a:prstGeom prst="rect">
            <a:avLst/>
          </a:prstGeom>
        </p:spPr>
      </p:pic>
      <p:sp>
        <p:nvSpPr>
          <p:cNvPr id="7" name="Tekstvak 6">
            <a:extLst>
              <a:ext uri="{FF2B5EF4-FFF2-40B4-BE49-F238E27FC236}">
                <a16:creationId xmlns:a16="http://schemas.microsoft.com/office/drawing/2014/main" id="{83A36B80-EF2C-482E-780C-9CD5ECD45C59}"/>
              </a:ext>
            </a:extLst>
          </p:cNvPr>
          <p:cNvSpPr txBox="1"/>
          <p:nvPr/>
        </p:nvSpPr>
        <p:spPr>
          <a:xfrm>
            <a:off x="5778500" y="799147"/>
            <a:ext cx="6305156" cy="1754326"/>
          </a:xfrm>
          <a:prstGeom prst="rect">
            <a:avLst/>
          </a:prstGeom>
          <a:solidFill>
            <a:schemeClr val="accent6">
              <a:lumMod val="75000"/>
            </a:schemeClr>
          </a:solidFill>
        </p:spPr>
        <p:txBody>
          <a:bodyPr wrap="square" rtlCol="0">
            <a:spAutoFit/>
          </a:bodyPr>
          <a:lstStyle/>
          <a:p>
            <a:r>
              <a:rPr lang="nl-NL" sz="1200" b="1" dirty="0"/>
              <a:t>Artikel 4.467. (lucht: symbolen emissiegrenswaarde)</a:t>
            </a:r>
            <a:endParaRPr lang="nl-NL" sz="1200" dirty="0"/>
          </a:p>
          <a:p>
            <a:r>
              <a:rPr lang="nl-NL" sz="1200" dirty="0"/>
              <a:t>Onder de symbolen die worden gebruikt in de </a:t>
            </a:r>
            <a:r>
              <a:rPr lang="nl-NL" sz="1200" dirty="0">
                <a:hlinkClick r:id="rId3">
                  <a:extLst>
                    <a:ext uri="{A12FA001-AC4F-418D-AE19-62706E023703}">
                      <ahyp:hlinkClr xmlns:ahyp="http://schemas.microsoft.com/office/drawing/2018/hyperlinkcolor" val="tx"/>
                    </a:ext>
                  </a:extLst>
                </a:hlinkClick>
              </a:rPr>
              <a:t>artikelen 4.468</a:t>
            </a:r>
            <a:r>
              <a:rPr lang="nl-NL" sz="1200" dirty="0"/>
              <a:t>, </a:t>
            </a:r>
            <a:r>
              <a:rPr lang="nl-NL" sz="1200" dirty="0">
                <a:hlinkClick r:id="rId4">
                  <a:extLst>
                    <a:ext uri="{A12FA001-AC4F-418D-AE19-62706E023703}">
                      <ahyp:hlinkClr xmlns:ahyp="http://schemas.microsoft.com/office/drawing/2018/hyperlinkcolor" val="tx"/>
                    </a:ext>
                  </a:extLst>
                </a:hlinkClick>
              </a:rPr>
              <a:t>4.469</a:t>
            </a:r>
            <a:r>
              <a:rPr lang="nl-NL" sz="1200" dirty="0"/>
              <a:t> en </a:t>
            </a:r>
            <a:r>
              <a:rPr lang="nl-NL" sz="1200" dirty="0">
                <a:hlinkClick r:id="rId5">
                  <a:extLst>
                    <a:ext uri="{A12FA001-AC4F-418D-AE19-62706E023703}">
                      <ahyp:hlinkClr xmlns:ahyp="http://schemas.microsoft.com/office/drawing/2018/hyperlinkcolor" val="tx"/>
                    </a:ext>
                  </a:extLst>
                </a:hlinkClick>
              </a:rPr>
              <a:t>4.470</a:t>
            </a:r>
            <a:r>
              <a:rPr lang="nl-NL" sz="1200" dirty="0"/>
              <a:t> wordt verstaan:</a:t>
            </a:r>
          </a:p>
          <a:p>
            <a:r>
              <a:rPr lang="nl-NL" sz="1200" dirty="0"/>
              <a:t>E: totale emissie;</a:t>
            </a:r>
          </a:p>
          <a:p>
            <a:r>
              <a:rPr lang="nl-NL" sz="1200" dirty="0"/>
              <a:t>F: diffuse emissie;</a:t>
            </a:r>
          </a:p>
          <a:p>
            <a:r>
              <a:rPr lang="nl-NL" sz="1200" dirty="0"/>
              <a:t>V: verbruik;</a:t>
            </a:r>
          </a:p>
          <a:p>
            <a:r>
              <a:rPr lang="nl-NL" sz="1200" dirty="0"/>
              <a:t>I: input;</a:t>
            </a:r>
          </a:p>
          <a:p>
            <a:r>
              <a:rPr lang="nl-NL" sz="1200" dirty="0"/>
              <a:t>I1: hoeveelheid organische oplosmiddelen die is aangekocht al dan niet in mengsels, die in het proces worden ingevoerd tijdens de termijn waarover de massabalans wordt bepaald;</a:t>
            </a:r>
          </a:p>
          <a:p>
            <a:r>
              <a:rPr lang="nl-NL" sz="1200" dirty="0"/>
              <a:t>…….</a:t>
            </a:r>
          </a:p>
        </p:txBody>
      </p:sp>
      <p:sp>
        <p:nvSpPr>
          <p:cNvPr id="2" name="Titel 1">
            <a:extLst>
              <a:ext uri="{FF2B5EF4-FFF2-40B4-BE49-F238E27FC236}">
                <a16:creationId xmlns:a16="http://schemas.microsoft.com/office/drawing/2014/main" id="{EFE3A36E-38DD-6EA1-20BE-AB2B01AED0DA}"/>
              </a:ext>
            </a:extLst>
          </p:cNvPr>
          <p:cNvSpPr>
            <a:spLocks noGrp="1"/>
          </p:cNvSpPr>
          <p:nvPr>
            <p:ph type="title"/>
          </p:nvPr>
        </p:nvSpPr>
        <p:spPr>
          <a:xfrm>
            <a:off x="597072" y="-897538"/>
            <a:ext cx="10515600" cy="897538"/>
          </a:xfrm>
        </p:spPr>
        <p:txBody>
          <a:bodyPr vert="horz" lIns="91440" tIns="45720" rIns="91440" bIns="45720" rtlCol="0" anchor="b">
            <a:normAutofit fontScale="90000"/>
          </a:bodyPr>
          <a:lstStyle/>
          <a:p>
            <a:r>
              <a:rPr lang="nl-NL" dirty="0"/>
              <a:t>Overzicht input en output VOS</a:t>
            </a:r>
          </a:p>
        </p:txBody>
      </p:sp>
    </p:spTree>
    <p:extLst>
      <p:ext uri="{BB962C8B-B14F-4D97-AF65-F5344CB8AC3E}">
        <p14:creationId xmlns:p14="http://schemas.microsoft.com/office/powerpoint/2010/main" val="246425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25CE7-40C7-7221-ADA9-FDA230F507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B7FE06-8806-1DF9-678E-820A63FAC998}"/>
              </a:ext>
            </a:extLst>
          </p:cNvPr>
          <p:cNvSpPr>
            <a:spLocks noGrp="1"/>
          </p:cNvSpPr>
          <p:nvPr>
            <p:ph type="title"/>
          </p:nvPr>
        </p:nvSpPr>
        <p:spPr/>
        <p:txBody>
          <a:bodyPr>
            <a:normAutofit fontScale="90000"/>
          </a:bodyPr>
          <a:lstStyle/>
          <a:p>
            <a:r>
              <a:rPr lang="nl-NL" dirty="0"/>
              <a:t>Oplosmiddelen boekhouding 2</a:t>
            </a:r>
          </a:p>
        </p:txBody>
      </p:sp>
      <p:sp>
        <p:nvSpPr>
          <p:cNvPr id="3" name="Tijdelijke aanduiding voor tekst 2">
            <a:extLst>
              <a:ext uri="{FF2B5EF4-FFF2-40B4-BE49-F238E27FC236}">
                <a16:creationId xmlns:a16="http://schemas.microsoft.com/office/drawing/2014/main" id="{3639BC54-DF61-7626-5751-37E1CC9F8EAA}"/>
              </a:ext>
            </a:extLst>
          </p:cNvPr>
          <p:cNvSpPr>
            <a:spLocks noGrp="1"/>
          </p:cNvSpPr>
          <p:nvPr>
            <p:ph type="body" idx="1"/>
          </p:nvPr>
        </p:nvSpPr>
        <p:spPr>
          <a:xfrm>
            <a:off x="597072" y="2179638"/>
            <a:ext cx="10515600" cy="4003879"/>
          </a:xfrm>
        </p:spPr>
        <p:txBody>
          <a:bodyPr/>
          <a:lstStyle/>
          <a:p>
            <a:pPr>
              <a:tabLst>
                <a:tab pos="266700" algn="l"/>
              </a:tabLst>
            </a:pPr>
            <a:r>
              <a:rPr lang="nl-NL" b="1" dirty="0"/>
              <a:t>Eisen</a:t>
            </a:r>
            <a:r>
              <a:rPr lang="nl-NL" dirty="0"/>
              <a:t> boekhouding:</a:t>
            </a:r>
          </a:p>
          <a:p>
            <a:pPr marL="177800" indent="-177800" defTabSz="179388">
              <a:buFont typeface="Arial" panose="020B0604020202020204" pitchFamily="34" charset="0"/>
              <a:buChar char="•"/>
              <a:tabLst>
                <a:tab pos="177800" algn="l"/>
              </a:tabLst>
            </a:pPr>
            <a:r>
              <a:rPr lang="nl-NL" dirty="0"/>
              <a:t>	het oplosmiddelenverbruik (artikel 4.468 Bal)</a:t>
            </a:r>
          </a:p>
          <a:p>
            <a:pPr marL="177800" indent="-177800" defTabSz="179388">
              <a:buFont typeface="Arial" panose="020B0604020202020204" pitchFamily="34" charset="0"/>
              <a:buChar char="•"/>
              <a:tabLst>
                <a:tab pos="177800" algn="l"/>
              </a:tabLst>
            </a:pPr>
            <a:r>
              <a:rPr lang="nl-NL" dirty="0"/>
              <a:t>	de totale emissie van oplosmiddelen (artikel 4.469 Bal)</a:t>
            </a:r>
          </a:p>
          <a:p>
            <a:pPr marL="177800" indent="-177800" defTabSz="179388">
              <a:buFont typeface="Arial" panose="020B0604020202020204" pitchFamily="34" charset="0"/>
              <a:buChar char="•"/>
              <a:tabLst>
                <a:tab pos="177800" algn="l"/>
              </a:tabLst>
            </a:pPr>
            <a:r>
              <a:rPr lang="nl-NL" dirty="0"/>
              <a:t>	de diffuse emissie van oplosmiddelen (artikel 4.470 Bal)</a:t>
            </a:r>
          </a:p>
          <a:p>
            <a:pPr marL="177800" indent="-177800" defTabSz="179388">
              <a:buFont typeface="Arial" panose="020B0604020202020204" pitchFamily="34" charset="0"/>
              <a:buChar char="•"/>
              <a:tabLst>
                <a:tab pos="177800" algn="l"/>
              </a:tabLst>
            </a:pPr>
            <a:r>
              <a:rPr lang="nl-NL" dirty="0"/>
              <a:t>	de deelstromen</a:t>
            </a:r>
          </a:p>
          <a:p>
            <a:pPr marL="177800" indent="-177800" defTabSz="179388">
              <a:buFont typeface="Arial" panose="020B0604020202020204" pitchFamily="34" charset="0"/>
              <a:buChar char="•"/>
              <a:tabLst>
                <a:tab pos="177800" algn="l"/>
              </a:tabLst>
            </a:pPr>
            <a:r>
              <a:rPr lang="nl-NL" dirty="0"/>
              <a:t>	de stromen die horen bij het gekozen ‘regime’</a:t>
            </a:r>
          </a:p>
          <a:p>
            <a:pPr marL="177800" indent="-177800"/>
            <a:endParaRPr lang="nl-NL" dirty="0"/>
          </a:p>
        </p:txBody>
      </p:sp>
      <p:pic>
        <p:nvPicPr>
          <p:cNvPr id="8" name="Afbeelding 7">
            <a:extLst>
              <a:ext uri="{FF2B5EF4-FFF2-40B4-BE49-F238E27FC236}">
                <a16:creationId xmlns:a16="http://schemas.microsoft.com/office/drawing/2014/main" id="{99C47537-FF56-5710-4025-1ED54B29C8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062042">
            <a:off x="7036060" y="3382461"/>
            <a:ext cx="4943857" cy="3109290"/>
          </a:xfrm>
          <a:prstGeom prst="rect">
            <a:avLst/>
          </a:prstGeom>
        </p:spPr>
      </p:pic>
      <p:sp>
        <p:nvSpPr>
          <p:cNvPr id="4" name="Tijdelijke aanduiding voor dianummer 3">
            <a:extLst>
              <a:ext uri="{FF2B5EF4-FFF2-40B4-BE49-F238E27FC236}">
                <a16:creationId xmlns:a16="http://schemas.microsoft.com/office/drawing/2014/main" id="{D051769E-22A5-CBD6-102D-37EA5748E387}"/>
              </a:ext>
            </a:extLst>
          </p:cNvPr>
          <p:cNvSpPr>
            <a:spLocks noGrp="1"/>
          </p:cNvSpPr>
          <p:nvPr>
            <p:ph type="sldNum" sz="quarter" idx="12"/>
          </p:nvPr>
        </p:nvSpPr>
        <p:spPr/>
        <p:txBody>
          <a:bodyPr/>
          <a:lstStyle/>
          <a:p>
            <a:fld id="{9B5D26E6-79A7-408D-9DFA-24F760C008DB}" type="slidenum">
              <a:rPr lang="en-US" smtClean="0"/>
              <a:pPr/>
              <a:t>21</a:t>
            </a:fld>
            <a:endParaRPr lang="en-US" sz="1200" dirty="0"/>
          </a:p>
        </p:txBody>
      </p:sp>
    </p:spTree>
    <p:extLst>
      <p:ext uri="{BB962C8B-B14F-4D97-AF65-F5344CB8AC3E}">
        <p14:creationId xmlns:p14="http://schemas.microsoft.com/office/powerpoint/2010/main" val="1955333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FE95-4CC7-D41D-9C05-33826C88BF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7A0823-5438-07DF-62CE-ADF54FC4CA19}"/>
              </a:ext>
            </a:extLst>
          </p:cNvPr>
          <p:cNvSpPr>
            <a:spLocks noGrp="1"/>
          </p:cNvSpPr>
          <p:nvPr>
            <p:ph type="title"/>
          </p:nvPr>
        </p:nvSpPr>
        <p:spPr/>
        <p:txBody>
          <a:bodyPr>
            <a:normAutofit fontScale="90000"/>
          </a:bodyPr>
          <a:lstStyle/>
          <a:p>
            <a:r>
              <a:rPr lang="nl-NL" dirty="0"/>
              <a:t>4 regimes maatregelen.</a:t>
            </a:r>
          </a:p>
        </p:txBody>
      </p:sp>
      <p:sp>
        <p:nvSpPr>
          <p:cNvPr id="3" name="Tijdelijke aanduiding voor tekst 2">
            <a:extLst>
              <a:ext uri="{FF2B5EF4-FFF2-40B4-BE49-F238E27FC236}">
                <a16:creationId xmlns:a16="http://schemas.microsoft.com/office/drawing/2014/main" id="{62BE2E08-941E-ACB9-4DEA-B19E7E928A33}"/>
              </a:ext>
            </a:extLst>
          </p:cNvPr>
          <p:cNvSpPr>
            <a:spLocks noGrp="1"/>
          </p:cNvSpPr>
          <p:nvPr>
            <p:ph type="body" idx="1"/>
          </p:nvPr>
        </p:nvSpPr>
        <p:spPr>
          <a:xfrm>
            <a:off x="597072" y="2179638"/>
            <a:ext cx="10515600" cy="4003879"/>
          </a:xfrm>
        </p:spPr>
        <p:txBody>
          <a:bodyPr/>
          <a:lstStyle/>
          <a:p>
            <a:r>
              <a:rPr lang="nl-NL" dirty="0"/>
              <a:t>Doel vervangen metingen van emissies uit tabel 4.438a</a:t>
            </a:r>
          </a:p>
          <a:p>
            <a:r>
              <a:rPr lang="nl-NL" dirty="0"/>
              <a:t>1, reductieprogramma vaste stof (coating, lak, kleefstof of inkt)</a:t>
            </a:r>
          </a:p>
          <a:p>
            <a:r>
              <a:rPr lang="nl-NL" dirty="0"/>
              <a:t>2, emissiegrenswaarden voor afgassen en diffuse emissies</a:t>
            </a:r>
          </a:p>
          <a:p>
            <a:r>
              <a:rPr lang="nl-NL" dirty="0"/>
              <a:t>3, emissiegrenswaarden als percentage van oplosmiddelinput</a:t>
            </a:r>
          </a:p>
          <a:p>
            <a:r>
              <a:rPr lang="nl-NL" dirty="0"/>
              <a:t>4, emissiegrenswaarden per hoeveelheid product</a:t>
            </a:r>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A3013B50-F118-98C8-B66D-3C823BA85256}"/>
              </a:ext>
            </a:extLst>
          </p:cNvPr>
          <p:cNvSpPr>
            <a:spLocks noGrp="1"/>
          </p:cNvSpPr>
          <p:nvPr>
            <p:ph type="sldNum" sz="quarter" idx="12"/>
          </p:nvPr>
        </p:nvSpPr>
        <p:spPr/>
        <p:txBody>
          <a:bodyPr/>
          <a:lstStyle/>
          <a:p>
            <a:fld id="{9B5D26E6-79A7-408D-9DFA-24F760C008DB}" type="slidenum">
              <a:rPr lang="en-US" smtClean="0"/>
              <a:pPr/>
              <a:t>22</a:t>
            </a:fld>
            <a:endParaRPr lang="en-US" sz="1200" dirty="0"/>
          </a:p>
        </p:txBody>
      </p:sp>
    </p:spTree>
    <p:extLst>
      <p:ext uri="{BB962C8B-B14F-4D97-AF65-F5344CB8AC3E}">
        <p14:creationId xmlns:p14="http://schemas.microsoft.com/office/powerpoint/2010/main" val="303746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DB0E-E5A0-DCA3-45A0-805815180D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AE7763-60D7-6534-8527-E2339E93ADAC}"/>
              </a:ext>
            </a:extLst>
          </p:cNvPr>
          <p:cNvSpPr>
            <a:spLocks noGrp="1"/>
          </p:cNvSpPr>
          <p:nvPr>
            <p:ph type="title"/>
          </p:nvPr>
        </p:nvSpPr>
        <p:spPr/>
        <p:txBody>
          <a:bodyPr>
            <a:normAutofit fontScale="90000"/>
          </a:bodyPr>
          <a:lstStyle/>
          <a:p>
            <a:r>
              <a:rPr lang="nl-NL" dirty="0"/>
              <a:t>Regime 1, vaste stof</a:t>
            </a:r>
          </a:p>
        </p:txBody>
      </p:sp>
      <p:sp>
        <p:nvSpPr>
          <p:cNvPr id="3" name="Tijdelijke aanduiding voor tekst 2">
            <a:extLst>
              <a:ext uri="{FF2B5EF4-FFF2-40B4-BE49-F238E27FC236}">
                <a16:creationId xmlns:a16="http://schemas.microsoft.com/office/drawing/2014/main" id="{E216D7C6-46BE-8971-12AF-4B14FA56F848}"/>
              </a:ext>
            </a:extLst>
          </p:cNvPr>
          <p:cNvSpPr>
            <a:spLocks noGrp="1"/>
          </p:cNvSpPr>
          <p:nvPr>
            <p:ph type="body" idx="1"/>
          </p:nvPr>
        </p:nvSpPr>
        <p:spPr>
          <a:xfrm>
            <a:off x="597072" y="2022824"/>
            <a:ext cx="10515600" cy="4003879"/>
          </a:xfrm>
        </p:spPr>
        <p:txBody>
          <a:bodyPr/>
          <a:lstStyle/>
          <a:p>
            <a:r>
              <a:rPr lang="nl-NL" dirty="0"/>
              <a:t>1, bereken </a:t>
            </a:r>
            <a:r>
              <a:rPr lang="nl-NL" b="1" dirty="0"/>
              <a:t>feitelijke emissie </a:t>
            </a:r>
            <a:r>
              <a:rPr lang="nl-NL" dirty="0"/>
              <a:t>(totale emissie) met </a:t>
            </a:r>
            <a:r>
              <a:rPr lang="nl-NL" dirty="0" err="1"/>
              <a:t>oplosmid.boekhouding</a:t>
            </a:r>
            <a:endParaRPr lang="nl-NL" dirty="0"/>
          </a:p>
          <a:p>
            <a:r>
              <a:rPr lang="nl-NL" dirty="0"/>
              <a:t>2, bereken </a:t>
            </a:r>
            <a:r>
              <a:rPr lang="nl-NL" b="1" dirty="0"/>
              <a:t>beoogde</a:t>
            </a:r>
            <a:r>
              <a:rPr lang="nl-NL" dirty="0"/>
              <a:t> emissie als referentie emissie &gt; ondergrens</a:t>
            </a:r>
          </a:p>
          <a:p>
            <a:r>
              <a:rPr lang="nl-NL" dirty="0"/>
              <a:t>	</a:t>
            </a:r>
            <a:r>
              <a:rPr lang="nl-NL" b="1" dirty="0"/>
              <a:t>Referentie</a:t>
            </a:r>
            <a:r>
              <a:rPr lang="nl-NL" dirty="0"/>
              <a:t> emissie = totale massa vaste stof * VF (vermenigvuldigingsfactor)</a:t>
            </a:r>
          </a:p>
          <a:p>
            <a:r>
              <a:rPr lang="nl-NL" dirty="0"/>
              <a:t>	</a:t>
            </a:r>
            <a:r>
              <a:rPr lang="nl-NL" b="1" dirty="0"/>
              <a:t>Beoogde</a:t>
            </a:r>
            <a:r>
              <a:rPr lang="nl-NL" dirty="0"/>
              <a:t> emissie = Referentie emissie * Reductie %</a:t>
            </a:r>
          </a:p>
          <a:p>
            <a:endParaRPr lang="nl-NL" dirty="0"/>
          </a:p>
          <a:p>
            <a:r>
              <a:rPr lang="nl-NL" dirty="0"/>
              <a:t>3, voldoet als feitelijke emissie =&lt; beoogde emissie</a:t>
            </a:r>
          </a:p>
          <a:p>
            <a:endParaRPr lang="nl-NL" dirty="0"/>
          </a:p>
          <a:p>
            <a:r>
              <a:rPr lang="nl-NL" i="1" dirty="0"/>
              <a:t>(VF: artikel 4.462, beperkt aantal categorieën)</a:t>
            </a:r>
          </a:p>
        </p:txBody>
      </p:sp>
      <p:sp>
        <p:nvSpPr>
          <p:cNvPr id="6" name="Tekstvak 5">
            <a:extLst>
              <a:ext uri="{FF2B5EF4-FFF2-40B4-BE49-F238E27FC236}">
                <a16:creationId xmlns:a16="http://schemas.microsoft.com/office/drawing/2014/main" id="{B0238779-3DD9-853F-61FE-D02DAAEAA47C}"/>
              </a:ext>
            </a:extLst>
          </p:cNvPr>
          <p:cNvSpPr txBox="1"/>
          <p:nvPr/>
        </p:nvSpPr>
        <p:spPr>
          <a:xfrm>
            <a:off x="165941" y="5126213"/>
            <a:ext cx="6527396" cy="1200329"/>
          </a:xfrm>
          <a:prstGeom prst="rect">
            <a:avLst/>
          </a:prstGeom>
          <a:solidFill>
            <a:schemeClr val="accent6">
              <a:lumMod val="75000"/>
            </a:schemeClr>
          </a:solidFill>
        </p:spPr>
        <p:txBody>
          <a:bodyPr wrap="square" rtlCol="0">
            <a:spAutoFit/>
          </a:bodyPr>
          <a:lstStyle/>
          <a:p>
            <a:r>
              <a:rPr lang="nl-NL" sz="1200" b="1" dirty="0"/>
              <a:t>Artikel 4.462. A (lucht: voldoen aan reductieprogramma)</a:t>
            </a:r>
            <a:endParaRPr lang="nl-NL" b="1" dirty="0"/>
          </a:p>
          <a:p>
            <a:pPr marL="177800" indent="-177800">
              <a:tabLst>
                <a:tab pos="177800" algn="l"/>
              </a:tabLst>
            </a:pPr>
            <a:r>
              <a:rPr lang="nl-NL" sz="1200" dirty="0"/>
              <a:t>1	Aan eenzelfde mate van emissiebeperking als bedoeld in </a:t>
            </a:r>
            <a:r>
              <a:rPr lang="nl-NL" sz="1200" dirty="0">
                <a:hlinkClick r:id="rId3">
                  <a:extLst>
                    <a:ext uri="{A12FA001-AC4F-418D-AE19-62706E023703}">
                      <ahyp:hlinkClr xmlns:ahyp="http://schemas.microsoft.com/office/drawing/2018/hyperlinkcolor" val="tx"/>
                    </a:ext>
                  </a:extLst>
                </a:hlinkClick>
              </a:rPr>
              <a:t>artikel 4.447, vierde lid</a:t>
            </a:r>
            <a:r>
              <a:rPr lang="nl-NL" sz="1200" dirty="0"/>
              <a:t>, wordt, bij een oplosmiddeleninstallatie waar voor het product een constant gehalte aan vaste stof kan worden aangenomen, in ieder geval voldaan als de feitelijke emissie kleiner is dan of gelijk is aan de beoogde emissie.</a:t>
            </a:r>
          </a:p>
          <a:p>
            <a:pPr marL="177800" indent="-177800"/>
            <a:r>
              <a:rPr lang="nl-NL" sz="1200" dirty="0"/>
              <a:t>2	De feitelijke emissie wordt bepaald aan de hand van de oplosmiddelenboekhouding…..</a:t>
            </a:r>
          </a:p>
        </p:txBody>
      </p:sp>
      <p:sp>
        <p:nvSpPr>
          <p:cNvPr id="7" name="Tekstvak 6">
            <a:extLst>
              <a:ext uri="{FF2B5EF4-FFF2-40B4-BE49-F238E27FC236}">
                <a16:creationId xmlns:a16="http://schemas.microsoft.com/office/drawing/2014/main" id="{FE4E11AD-EA9F-0771-93FB-F7AED19441A4}"/>
              </a:ext>
            </a:extLst>
          </p:cNvPr>
          <p:cNvSpPr txBox="1"/>
          <p:nvPr/>
        </p:nvSpPr>
        <p:spPr>
          <a:xfrm>
            <a:off x="7433346" y="6426755"/>
            <a:ext cx="4243919" cy="369332"/>
          </a:xfrm>
          <a:prstGeom prst="rect">
            <a:avLst/>
          </a:prstGeom>
          <a:solidFill>
            <a:schemeClr val="bg1"/>
          </a:solidFill>
        </p:spPr>
        <p:txBody>
          <a:bodyPr wrap="none" rtlCol="0">
            <a:spAutoFit/>
          </a:bodyPr>
          <a:lstStyle/>
          <a:p>
            <a:r>
              <a:rPr lang="nl-NL" dirty="0"/>
              <a:t>IPLO | oplosmiddeleninstallaties | regime 1</a:t>
            </a:r>
          </a:p>
        </p:txBody>
      </p:sp>
      <p:pic>
        <p:nvPicPr>
          <p:cNvPr id="5" name="Afbeelding 4">
            <a:extLst>
              <a:ext uri="{FF2B5EF4-FFF2-40B4-BE49-F238E27FC236}">
                <a16:creationId xmlns:a16="http://schemas.microsoft.com/office/drawing/2014/main" id="{F4A8791E-E4F9-1C4A-A923-6AD1D582A94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18613" y="3428999"/>
            <a:ext cx="5273387" cy="2897543"/>
          </a:xfrm>
          <a:prstGeom prst="rect">
            <a:avLst/>
          </a:prstGeom>
        </p:spPr>
      </p:pic>
      <p:sp>
        <p:nvSpPr>
          <p:cNvPr id="4" name="Tijdelijke aanduiding voor dianummer 3">
            <a:extLst>
              <a:ext uri="{FF2B5EF4-FFF2-40B4-BE49-F238E27FC236}">
                <a16:creationId xmlns:a16="http://schemas.microsoft.com/office/drawing/2014/main" id="{4AB16ECD-0360-400A-18DE-4923DF883677}"/>
              </a:ext>
            </a:extLst>
          </p:cNvPr>
          <p:cNvSpPr>
            <a:spLocks noGrp="1"/>
          </p:cNvSpPr>
          <p:nvPr>
            <p:ph type="sldNum" sz="quarter" idx="12"/>
          </p:nvPr>
        </p:nvSpPr>
        <p:spPr/>
        <p:txBody>
          <a:bodyPr/>
          <a:lstStyle/>
          <a:p>
            <a:fld id="{9B5D26E6-79A7-408D-9DFA-24F760C008DB}" type="slidenum">
              <a:rPr lang="en-US" smtClean="0"/>
              <a:pPr/>
              <a:t>23</a:t>
            </a:fld>
            <a:endParaRPr lang="en-US" sz="1200" dirty="0"/>
          </a:p>
        </p:txBody>
      </p:sp>
      <p:sp>
        <p:nvSpPr>
          <p:cNvPr id="8" name="Tekstvak 7">
            <a:extLst>
              <a:ext uri="{FF2B5EF4-FFF2-40B4-BE49-F238E27FC236}">
                <a16:creationId xmlns:a16="http://schemas.microsoft.com/office/drawing/2014/main" id="{5693C7DE-BD14-499D-58CC-7F1F1220D696}"/>
              </a:ext>
            </a:extLst>
          </p:cNvPr>
          <p:cNvSpPr txBox="1"/>
          <p:nvPr/>
        </p:nvSpPr>
        <p:spPr>
          <a:xfrm>
            <a:off x="6693337" y="169815"/>
            <a:ext cx="5269139" cy="830997"/>
          </a:xfrm>
          <a:prstGeom prst="rect">
            <a:avLst/>
          </a:prstGeom>
          <a:solidFill>
            <a:schemeClr val="accent6">
              <a:lumMod val="75000"/>
            </a:schemeClr>
          </a:solidFill>
        </p:spPr>
        <p:txBody>
          <a:bodyPr wrap="square" rtlCol="0">
            <a:spAutoFit/>
          </a:bodyPr>
          <a:lstStyle/>
          <a:p>
            <a:r>
              <a:rPr lang="nl-NL" sz="1600" dirty="0"/>
              <a:t>Vaste stof is elk materiaal in coating, inkt, lak en kleefstof dat vast wordt wanneer het water of de vluchtige organische stoffen zijn verdampt</a:t>
            </a:r>
          </a:p>
        </p:txBody>
      </p:sp>
    </p:spTree>
    <p:extLst>
      <p:ext uri="{BB962C8B-B14F-4D97-AF65-F5344CB8AC3E}">
        <p14:creationId xmlns:p14="http://schemas.microsoft.com/office/powerpoint/2010/main" val="395689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1F094-8A55-6D5B-CE6B-7BF1C0520A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9FA816-014A-0152-E456-99C707218C36}"/>
              </a:ext>
            </a:extLst>
          </p:cNvPr>
          <p:cNvSpPr>
            <a:spLocks noGrp="1"/>
          </p:cNvSpPr>
          <p:nvPr>
            <p:ph type="title"/>
          </p:nvPr>
        </p:nvSpPr>
        <p:spPr>
          <a:xfrm>
            <a:off x="597072" y="990600"/>
            <a:ext cx="11112328" cy="897538"/>
          </a:xfrm>
        </p:spPr>
        <p:txBody>
          <a:bodyPr>
            <a:normAutofit fontScale="90000"/>
          </a:bodyPr>
          <a:lstStyle/>
          <a:p>
            <a:r>
              <a:rPr lang="nl-NL" dirty="0"/>
              <a:t>Regime 2, Afgassen en diffuse emissie</a:t>
            </a:r>
          </a:p>
        </p:txBody>
      </p:sp>
      <p:sp>
        <p:nvSpPr>
          <p:cNvPr id="3" name="Tijdelijke aanduiding voor tekst 2">
            <a:extLst>
              <a:ext uri="{FF2B5EF4-FFF2-40B4-BE49-F238E27FC236}">
                <a16:creationId xmlns:a16="http://schemas.microsoft.com/office/drawing/2014/main" id="{42CD2209-F1A1-ADD3-1796-52291F682D76}"/>
              </a:ext>
            </a:extLst>
          </p:cNvPr>
          <p:cNvSpPr>
            <a:spLocks noGrp="1"/>
          </p:cNvSpPr>
          <p:nvPr>
            <p:ph type="body" idx="1"/>
          </p:nvPr>
        </p:nvSpPr>
        <p:spPr>
          <a:xfrm>
            <a:off x="619773" y="1888138"/>
            <a:ext cx="10515600" cy="4003879"/>
          </a:xfrm>
        </p:spPr>
        <p:txBody>
          <a:bodyPr/>
          <a:lstStyle/>
          <a:p>
            <a:r>
              <a:rPr lang="nl-NL" dirty="0"/>
              <a:t>Afgassen:</a:t>
            </a:r>
          </a:p>
          <a:p>
            <a:r>
              <a:rPr lang="nl-NL" dirty="0"/>
              <a:t>1, aantonen dat je voldoet aan de emissiegrenswaarden uit tabel 4.438a</a:t>
            </a:r>
          </a:p>
          <a:p>
            <a:r>
              <a:rPr lang="nl-NL" dirty="0"/>
              <a:t>2, eenmalige of continu meting, bijv. met FID (vlamionisatiedetector) </a:t>
            </a:r>
          </a:p>
          <a:p>
            <a:r>
              <a:rPr lang="nl-NL" dirty="0"/>
              <a:t>Diffuse emissie:</a:t>
            </a:r>
          </a:p>
          <a:p>
            <a:pPr marL="342900" indent="-342900">
              <a:buFontTx/>
              <a:buChar char="-"/>
            </a:pPr>
            <a:r>
              <a:rPr lang="nl-NL" dirty="0"/>
              <a:t>totaal VOS – (VOS in afval en producten +VOS vernietigd)</a:t>
            </a:r>
          </a:p>
          <a:p>
            <a:pPr marL="342900" indent="-342900">
              <a:buFontTx/>
              <a:buChar char="-"/>
            </a:pPr>
            <a:endParaRPr lang="nl-NL" dirty="0"/>
          </a:p>
          <a:p>
            <a:pPr marL="342900" indent="-342900">
              <a:buFontTx/>
              <a:buChar char="-"/>
            </a:pPr>
            <a:endParaRPr lang="nl-NL" dirty="0"/>
          </a:p>
          <a:p>
            <a:pPr marL="271463" indent="-271463"/>
            <a:r>
              <a:rPr lang="nl-NL" b="1" dirty="0"/>
              <a:t>Emissie-eisen in mg C / Nm</a:t>
            </a:r>
            <a:r>
              <a:rPr lang="nl-NL" b="1" baseline="30000" dirty="0"/>
              <a:t>3 </a:t>
            </a:r>
            <a:endParaRPr lang="nl-NL" b="1" dirty="0"/>
          </a:p>
          <a:p>
            <a:pPr marL="342900" indent="-342900">
              <a:buFontTx/>
              <a:buChar char="-"/>
            </a:pPr>
            <a:endParaRPr lang="nl-NL" dirty="0"/>
          </a:p>
        </p:txBody>
      </p:sp>
      <p:sp>
        <p:nvSpPr>
          <p:cNvPr id="7" name="Tekstvak 6">
            <a:extLst>
              <a:ext uri="{FF2B5EF4-FFF2-40B4-BE49-F238E27FC236}">
                <a16:creationId xmlns:a16="http://schemas.microsoft.com/office/drawing/2014/main" id="{29CE4A10-7BDB-6D3D-29EE-ED579EA6556C}"/>
              </a:ext>
            </a:extLst>
          </p:cNvPr>
          <p:cNvSpPr txBox="1"/>
          <p:nvPr/>
        </p:nvSpPr>
        <p:spPr>
          <a:xfrm>
            <a:off x="7385545" y="6433132"/>
            <a:ext cx="4243919" cy="369332"/>
          </a:xfrm>
          <a:prstGeom prst="rect">
            <a:avLst/>
          </a:prstGeom>
          <a:solidFill>
            <a:schemeClr val="bg1"/>
          </a:solidFill>
        </p:spPr>
        <p:txBody>
          <a:bodyPr wrap="none" rtlCol="0">
            <a:spAutoFit/>
          </a:bodyPr>
          <a:lstStyle/>
          <a:p>
            <a:r>
              <a:rPr lang="nl-NL" dirty="0"/>
              <a:t>IPLO | oplosmiddeleninstallaties | regime 2</a:t>
            </a:r>
          </a:p>
        </p:txBody>
      </p:sp>
      <p:pic>
        <p:nvPicPr>
          <p:cNvPr id="5" name="Afbeelding 4" descr="Deel van tabel 4.438a Bal">
            <a:extLst>
              <a:ext uri="{FF2B5EF4-FFF2-40B4-BE49-F238E27FC236}">
                <a16:creationId xmlns:a16="http://schemas.microsoft.com/office/drawing/2014/main" id="{584F54D0-274A-40C5-2EA4-337FCF095F89}"/>
              </a:ext>
            </a:extLst>
          </p:cNvPr>
          <p:cNvPicPr>
            <a:picLocks noChangeAspect="1"/>
          </p:cNvPicPr>
          <p:nvPr/>
        </p:nvPicPr>
        <p:blipFill>
          <a:blip r:embed="rId3"/>
          <a:stretch>
            <a:fillRect/>
          </a:stretch>
        </p:blipFill>
        <p:spPr>
          <a:xfrm>
            <a:off x="5877573" y="3870834"/>
            <a:ext cx="6451218" cy="2467552"/>
          </a:xfrm>
          <a:prstGeom prst="rect">
            <a:avLst/>
          </a:prstGeom>
        </p:spPr>
      </p:pic>
      <p:sp>
        <p:nvSpPr>
          <p:cNvPr id="4" name="Tijdelijke aanduiding voor dianummer 3">
            <a:extLst>
              <a:ext uri="{FF2B5EF4-FFF2-40B4-BE49-F238E27FC236}">
                <a16:creationId xmlns:a16="http://schemas.microsoft.com/office/drawing/2014/main" id="{863AE217-1C08-7C01-728F-6E7497856667}"/>
              </a:ext>
            </a:extLst>
          </p:cNvPr>
          <p:cNvSpPr>
            <a:spLocks noGrp="1"/>
          </p:cNvSpPr>
          <p:nvPr>
            <p:ph type="sldNum" sz="quarter" idx="12"/>
          </p:nvPr>
        </p:nvSpPr>
        <p:spPr/>
        <p:txBody>
          <a:bodyPr/>
          <a:lstStyle/>
          <a:p>
            <a:fld id="{9B5D26E6-79A7-408D-9DFA-24F760C008DB}" type="slidenum">
              <a:rPr lang="en-US" smtClean="0"/>
              <a:pPr/>
              <a:t>24</a:t>
            </a:fld>
            <a:endParaRPr lang="en-US" sz="1200" dirty="0"/>
          </a:p>
        </p:txBody>
      </p:sp>
      <p:pic>
        <p:nvPicPr>
          <p:cNvPr id="6" name="Picture 2">
            <a:extLst>
              <a:ext uri="{FF2B5EF4-FFF2-40B4-BE49-F238E27FC236}">
                <a16:creationId xmlns:a16="http://schemas.microsoft.com/office/drawing/2014/main" id="{8F031EC2-71F5-FFE1-BD82-4A93FA7428F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213" y="4638201"/>
            <a:ext cx="2309486" cy="180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18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D637A-50A7-F416-0F06-DE76A43440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17ED69-57A2-DD7B-0703-93BA486073E2}"/>
              </a:ext>
            </a:extLst>
          </p:cNvPr>
          <p:cNvSpPr>
            <a:spLocks noGrp="1"/>
          </p:cNvSpPr>
          <p:nvPr>
            <p:ph type="title"/>
          </p:nvPr>
        </p:nvSpPr>
        <p:spPr/>
        <p:txBody>
          <a:bodyPr>
            <a:normAutofit fontScale="90000"/>
          </a:bodyPr>
          <a:lstStyle/>
          <a:p>
            <a:r>
              <a:rPr lang="nl-NL" dirty="0"/>
              <a:t>Regime 3, % van oplosmiddelinput</a:t>
            </a:r>
          </a:p>
        </p:txBody>
      </p:sp>
      <p:sp>
        <p:nvSpPr>
          <p:cNvPr id="3" name="Tijdelijke aanduiding voor tekst 2">
            <a:extLst>
              <a:ext uri="{FF2B5EF4-FFF2-40B4-BE49-F238E27FC236}">
                <a16:creationId xmlns:a16="http://schemas.microsoft.com/office/drawing/2014/main" id="{06D69303-4E2A-667B-34F0-D81A3C9D0CCF}"/>
              </a:ext>
            </a:extLst>
          </p:cNvPr>
          <p:cNvSpPr>
            <a:spLocks noGrp="1"/>
          </p:cNvSpPr>
          <p:nvPr>
            <p:ph type="body" idx="1"/>
          </p:nvPr>
        </p:nvSpPr>
        <p:spPr>
          <a:xfrm>
            <a:off x="597072" y="2179638"/>
            <a:ext cx="10515600" cy="4003879"/>
          </a:xfrm>
        </p:spPr>
        <p:txBody>
          <a:bodyPr>
            <a:normAutofit/>
          </a:bodyPr>
          <a:lstStyle/>
          <a:p>
            <a:r>
              <a:rPr lang="nl-NL" dirty="0"/>
              <a:t>1, Het bedrijf voldoet aan de eisen van paragraaf 4.34 van het Bal als de totale emissie niet hoger is dan het percentage van de oplosmiddelinput dat in de tabel van regime 3 staat. </a:t>
            </a:r>
          </a:p>
          <a:p>
            <a:r>
              <a:rPr lang="nl-NL" dirty="0"/>
              <a:t>Kan je bepalen door:</a:t>
            </a:r>
          </a:p>
          <a:p>
            <a:r>
              <a:rPr lang="nl-NL" dirty="0"/>
              <a:t> Totale emissie = I1 - O5 - O6 - O7</a:t>
            </a:r>
          </a:p>
          <a:p>
            <a:endParaRPr lang="nl-NL" dirty="0"/>
          </a:p>
          <a:p>
            <a:endParaRPr lang="nl-NL" dirty="0"/>
          </a:p>
        </p:txBody>
      </p:sp>
      <p:sp>
        <p:nvSpPr>
          <p:cNvPr id="7" name="Tekstvak 6">
            <a:extLst>
              <a:ext uri="{FF2B5EF4-FFF2-40B4-BE49-F238E27FC236}">
                <a16:creationId xmlns:a16="http://schemas.microsoft.com/office/drawing/2014/main" id="{70951746-115E-9BA3-BF19-86B16836F52D}"/>
              </a:ext>
            </a:extLst>
          </p:cNvPr>
          <p:cNvSpPr txBox="1"/>
          <p:nvPr/>
        </p:nvSpPr>
        <p:spPr>
          <a:xfrm>
            <a:off x="7432198" y="6426755"/>
            <a:ext cx="4243919" cy="369332"/>
          </a:xfrm>
          <a:prstGeom prst="rect">
            <a:avLst/>
          </a:prstGeom>
          <a:solidFill>
            <a:schemeClr val="bg1"/>
          </a:solidFill>
        </p:spPr>
        <p:txBody>
          <a:bodyPr wrap="none" rtlCol="0">
            <a:spAutoFit/>
          </a:bodyPr>
          <a:lstStyle/>
          <a:p>
            <a:r>
              <a:rPr lang="nl-NL" dirty="0"/>
              <a:t>IPLO | oplosmiddeleninstallaties | regime 3</a:t>
            </a:r>
          </a:p>
        </p:txBody>
      </p:sp>
      <p:pic>
        <p:nvPicPr>
          <p:cNvPr id="5" name="Afbeelding 4">
            <a:extLst>
              <a:ext uri="{FF2B5EF4-FFF2-40B4-BE49-F238E27FC236}">
                <a16:creationId xmlns:a16="http://schemas.microsoft.com/office/drawing/2014/main" id="{415608DC-605D-A74D-E4B4-543D12F9C3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3690" y="3656998"/>
            <a:ext cx="5420761" cy="2725523"/>
          </a:xfrm>
          <a:prstGeom prst="rect">
            <a:avLst/>
          </a:prstGeom>
        </p:spPr>
      </p:pic>
      <p:sp>
        <p:nvSpPr>
          <p:cNvPr id="8" name="Tijdelijke aanduiding voor tekst 2">
            <a:extLst>
              <a:ext uri="{FF2B5EF4-FFF2-40B4-BE49-F238E27FC236}">
                <a16:creationId xmlns:a16="http://schemas.microsoft.com/office/drawing/2014/main" id="{65595E4B-A037-54F3-C180-BE6BE4A6666B}"/>
              </a:ext>
            </a:extLst>
          </p:cNvPr>
          <p:cNvSpPr txBox="1">
            <a:spLocks/>
          </p:cNvSpPr>
          <p:nvPr/>
        </p:nvSpPr>
        <p:spPr>
          <a:xfrm>
            <a:off x="523562" y="3810897"/>
            <a:ext cx="6210128" cy="24721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sz="1400" dirty="0"/>
              <a:t>I1: hoeveelheid organische oplosmiddelen die is ingekocht.</a:t>
            </a:r>
          </a:p>
          <a:p>
            <a:r>
              <a:rPr lang="nl-NL" sz="1400" dirty="0"/>
              <a:t>O5: organische oplosmiddelen en organische verbindingen die </a:t>
            </a:r>
            <a:r>
              <a:rPr lang="nl-NL" sz="1400" b="1" dirty="0"/>
              <a:t>door chemische of fysische reacties verloren</a:t>
            </a:r>
            <a:r>
              <a:rPr lang="nl-NL" sz="1400" dirty="0"/>
              <a:t> gaan, met inbegrip van hoeveelheden organische oplosmiddelen die door verbranding, een andere zuivering van afgassen of door afvalwaterzuivering worden vernietigd of door adsorptie worden opgevangen, als die niet bij O6, O7 of O8 worden meegerekend;</a:t>
            </a:r>
          </a:p>
          <a:p>
            <a:r>
              <a:rPr lang="nl-NL" sz="1400" dirty="0"/>
              <a:t>O6: organische oplosmiddelen in ingezamelde </a:t>
            </a:r>
            <a:r>
              <a:rPr lang="nl-NL" sz="1400" b="1" dirty="0"/>
              <a:t>afvalstoffen</a:t>
            </a:r>
            <a:r>
              <a:rPr lang="nl-NL" sz="1400" dirty="0"/>
              <a:t>;</a:t>
            </a:r>
          </a:p>
          <a:p>
            <a:r>
              <a:rPr lang="nl-NL" sz="1400" dirty="0"/>
              <a:t>O7: organische oplosmiddelen al dan niet in mengsels als </a:t>
            </a:r>
            <a:r>
              <a:rPr lang="nl-NL" sz="1400" b="1" dirty="0"/>
              <a:t>product</a:t>
            </a:r>
            <a:r>
              <a:rPr lang="nl-NL" sz="1400" dirty="0"/>
              <a:t> met handelswaarde voor de verkoop, met uitzondering van oplosmiddelen die vallen onder O3;</a:t>
            </a:r>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E8FF8611-6781-6C6C-A50E-D308BD4FFE70}"/>
              </a:ext>
            </a:extLst>
          </p:cNvPr>
          <p:cNvSpPr>
            <a:spLocks noGrp="1"/>
          </p:cNvSpPr>
          <p:nvPr>
            <p:ph type="sldNum" sz="quarter" idx="12"/>
          </p:nvPr>
        </p:nvSpPr>
        <p:spPr/>
        <p:txBody>
          <a:bodyPr/>
          <a:lstStyle/>
          <a:p>
            <a:fld id="{9B5D26E6-79A7-408D-9DFA-24F760C008DB}" type="slidenum">
              <a:rPr lang="en-US" smtClean="0"/>
              <a:pPr/>
              <a:t>25</a:t>
            </a:fld>
            <a:endParaRPr lang="en-US" sz="1200" dirty="0"/>
          </a:p>
        </p:txBody>
      </p:sp>
    </p:spTree>
    <p:extLst>
      <p:ext uri="{BB962C8B-B14F-4D97-AF65-F5344CB8AC3E}">
        <p14:creationId xmlns:p14="http://schemas.microsoft.com/office/powerpoint/2010/main" val="232070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DCD3B-2575-588C-C3BF-0F0FD89311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CA2A90-FAD4-AD30-FB63-CA703C1D589F}"/>
              </a:ext>
            </a:extLst>
          </p:cNvPr>
          <p:cNvSpPr>
            <a:spLocks noGrp="1"/>
          </p:cNvSpPr>
          <p:nvPr>
            <p:ph type="title"/>
          </p:nvPr>
        </p:nvSpPr>
        <p:spPr/>
        <p:txBody>
          <a:bodyPr>
            <a:normAutofit fontScale="90000"/>
          </a:bodyPr>
          <a:lstStyle/>
          <a:p>
            <a:r>
              <a:rPr lang="nl-NL" dirty="0"/>
              <a:t>Regime 4, per hoeveelheid product</a:t>
            </a:r>
          </a:p>
        </p:txBody>
      </p:sp>
      <p:sp>
        <p:nvSpPr>
          <p:cNvPr id="3" name="Tijdelijke aanduiding voor tekst 2">
            <a:extLst>
              <a:ext uri="{FF2B5EF4-FFF2-40B4-BE49-F238E27FC236}">
                <a16:creationId xmlns:a16="http://schemas.microsoft.com/office/drawing/2014/main" id="{64A2C1B6-701F-3F0D-CA60-936A8A567021}"/>
              </a:ext>
            </a:extLst>
          </p:cNvPr>
          <p:cNvSpPr>
            <a:spLocks noGrp="1"/>
          </p:cNvSpPr>
          <p:nvPr>
            <p:ph type="body" idx="1"/>
          </p:nvPr>
        </p:nvSpPr>
        <p:spPr>
          <a:xfrm>
            <a:off x="597072" y="2179638"/>
            <a:ext cx="10515600" cy="4003879"/>
          </a:xfrm>
        </p:spPr>
        <p:txBody>
          <a:bodyPr/>
          <a:lstStyle/>
          <a:p>
            <a:r>
              <a:rPr lang="nl-NL" dirty="0"/>
              <a:t>1, In de oplosmiddelenboekhouding tenminste opnemen:</a:t>
            </a:r>
          </a:p>
          <a:p>
            <a:r>
              <a:rPr lang="nl-NL" dirty="0"/>
              <a:t>	verbruik, input en totale emissie</a:t>
            </a:r>
          </a:p>
          <a:p>
            <a:r>
              <a:rPr lang="nl-NL" b="1" dirty="0"/>
              <a:t>Totale</a:t>
            </a:r>
            <a:r>
              <a:rPr lang="nl-NL" dirty="0"/>
              <a:t> emissie per hoeveelheid geproduceerd product  &lt; emissiegrenswaarde tabel 4.438a. </a:t>
            </a:r>
          </a:p>
          <a:p>
            <a:r>
              <a:rPr lang="nl-NL" dirty="0"/>
              <a:t>(zie bepaling regime 3)</a:t>
            </a:r>
          </a:p>
        </p:txBody>
      </p:sp>
      <p:sp>
        <p:nvSpPr>
          <p:cNvPr id="7" name="Tekstvak 6">
            <a:extLst>
              <a:ext uri="{FF2B5EF4-FFF2-40B4-BE49-F238E27FC236}">
                <a16:creationId xmlns:a16="http://schemas.microsoft.com/office/drawing/2014/main" id="{4AAD4AA8-D298-5DA9-3986-F50EEDDE5A54}"/>
              </a:ext>
            </a:extLst>
          </p:cNvPr>
          <p:cNvSpPr txBox="1"/>
          <p:nvPr/>
        </p:nvSpPr>
        <p:spPr>
          <a:xfrm>
            <a:off x="7441529" y="6426755"/>
            <a:ext cx="4243919" cy="369332"/>
          </a:xfrm>
          <a:prstGeom prst="rect">
            <a:avLst/>
          </a:prstGeom>
          <a:solidFill>
            <a:schemeClr val="bg1"/>
          </a:solidFill>
        </p:spPr>
        <p:txBody>
          <a:bodyPr wrap="none" rtlCol="0">
            <a:spAutoFit/>
          </a:bodyPr>
          <a:lstStyle/>
          <a:p>
            <a:r>
              <a:rPr lang="nl-NL" dirty="0"/>
              <a:t>IPLO | oplosmiddeleninstallaties | regime 4</a:t>
            </a:r>
          </a:p>
        </p:txBody>
      </p:sp>
      <p:grpSp>
        <p:nvGrpSpPr>
          <p:cNvPr id="13" name="Groep 12" descr="regime 4">
            <a:extLst>
              <a:ext uri="{FF2B5EF4-FFF2-40B4-BE49-F238E27FC236}">
                <a16:creationId xmlns:a16="http://schemas.microsoft.com/office/drawing/2014/main" id="{8DEDD06A-3CD2-A937-B0E0-3BB713AC0206}"/>
              </a:ext>
            </a:extLst>
          </p:cNvPr>
          <p:cNvGrpSpPr/>
          <p:nvPr/>
        </p:nvGrpSpPr>
        <p:grpSpPr>
          <a:xfrm>
            <a:off x="6261100" y="3429000"/>
            <a:ext cx="5745636" cy="2881217"/>
            <a:chOff x="2699863" y="2217738"/>
            <a:chExt cx="6792273" cy="3678581"/>
          </a:xfrm>
        </p:grpSpPr>
        <p:pic>
          <p:nvPicPr>
            <p:cNvPr id="11" name="Afbeelding 10">
              <a:extLst>
                <a:ext uri="{FF2B5EF4-FFF2-40B4-BE49-F238E27FC236}">
                  <a16:creationId xmlns:a16="http://schemas.microsoft.com/office/drawing/2014/main" id="{6D2291B4-D8B2-D070-BACF-CB7BD54B6FC6}"/>
                </a:ext>
              </a:extLst>
            </p:cNvPr>
            <p:cNvPicPr>
              <a:picLocks noChangeAspect="1"/>
            </p:cNvPicPr>
            <p:nvPr/>
          </p:nvPicPr>
          <p:blipFill>
            <a:blip r:embed="rId3"/>
            <a:srcRect t="43566"/>
            <a:stretch>
              <a:fillRect/>
            </a:stretch>
          </p:blipFill>
          <p:spPr>
            <a:xfrm>
              <a:off x="2699863" y="3111500"/>
              <a:ext cx="6792273" cy="2784819"/>
            </a:xfrm>
            <a:prstGeom prst="rect">
              <a:avLst/>
            </a:prstGeom>
          </p:spPr>
        </p:pic>
        <p:pic>
          <p:nvPicPr>
            <p:cNvPr id="12" name="Afbeelding 11">
              <a:extLst>
                <a:ext uri="{FF2B5EF4-FFF2-40B4-BE49-F238E27FC236}">
                  <a16:creationId xmlns:a16="http://schemas.microsoft.com/office/drawing/2014/main" id="{D77A553A-CB43-AF3E-C00E-2CC2A3EF90E6}"/>
                </a:ext>
              </a:extLst>
            </p:cNvPr>
            <p:cNvPicPr>
              <a:picLocks noChangeAspect="1"/>
            </p:cNvPicPr>
            <p:nvPr/>
          </p:nvPicPr>
          <p:blipFill>
            <a:blip r:embed="rId3"/>
            <a:srcRect b="81811"/>
            <a:stretch>
              <a:fillRect/>
            </a:stretch>
          </p:blipFill>
          <p:spPr>
            <a:xfrm>
              <a:off x="2699863" y="2217738"/>
              <a:ext cx="6792273" cy="897539"/>
            </a:xfrm>
            <a:prstGeom prst="rect">
              <a:avLst/>
            </a:prstGeom>
          </p:spPr>
        </p:pic>
      </p:grpSp>
      <p:sp>
        <p:nvSpPr>
          <p:cNvPr id="4" name="Tijdelijke aanduiding voor dianummer 3">
            <a:extLst>
              <a:ext uri="{FF2B5EF4-FFF2-40B4-BE49-F238E27FC236}">
                <a16:creationId xmlns:a16="http://schemas.microsoft.com/office/drawing/2014/main" id="{5858895E-F780-A75D-2230-90C021EC6B5E}"/>
              </a:ext>
            </a:extLst>
          </p:cNvPr>
          <p:cNvSpPr>
            <a:spLocks noGrp="1"/>
          </p:cNvSpPr>
          <p:nvPr>
            <p:ph type="sldNum" sz="quarter" idx="12"/>
          </p:nvPr>
        </p:nvSpPr>
        <p:spPr/>
        <p:txBody>
          <a:bodyPr/>
          <a:lstStyle/>
          <a:p>
            <a:fld id="{9B5D26E6-79A7-408D-9DFA-24F760C008DB}" type="slidenum">
              <a:rPr lang="en-US" smtClean="0"/>
              <a:pPr/>
              <a:t>26</a:t>
            </a:fld>
            <a:endParaRPr lang="en-US" sz="1200" dirty="0"/>
          </a:p>
        </p:txBody>
      </p:sp>
    </p:spTree>
    <p:extLst>
      <p:ext uri="{BB962C8B-B14F-4D97-AF65-F5344CB8AC3E}">
        <p14:creationId xmlns:p14="http://schemas.microsoft.com/office/powerpoint/2010/main" val="293293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F9B51-EEC1-7DCB-5ED5-7931B565CB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FEED13-EFF6-8202-50DA-7C2576FD2E41}"/>
              </a:ext>
            </a:extLst>
          </p:cNvPr>
          <p:cNvSpPr>
            <a:spLocks noGrp="1"/>
          </p:cNvSpPr>
          <p:nvPr>
            <p:ph type="title"/>
          </p:nvPr>
        </p:nvSpPr>
        <p:spPr/>
        <p:txBody>
          <a:bodyPr>
            <a:normAutofit fontScale="90000"/>
          </a:bodyPr>
          <a:lstStyle/>
          <a:p>
            <a:r>
              <a:rPr lang="nl-NL" dirty="0"/>
              <a:t>Ten slotte</a:t>
            </a:r>
          </a:p>
        </p:txBody>
      </p:sp>
      <p:sp>
        <p:nvSpPr>
          <p:cNvPr id="3" name="Tijdelijke aanduiding voor tekst 2">
            <a:extLst>
              <a:ext uri="{FF2B5EF4-FFF2-40B4-BE49-F238E27FC236}">
                <a16:creationId xmlns:a16="http://schemas.microsoft.com/office/drawing/2014/main" id="{575E1E24-A643-6252-EF86-117C3AE27AE8}"/>
              </a:ext>
            </a:extLst>
          </p:cNvPr>
          <p:cNvSpPr>
            <a:spLocks noGrp="1"/>
          </p:cNvSpPr>
          <p:nvPr>
            <p:ph type="body" idx="1"/>
          </p:nvPr>
        </p:nvSpPr>
        <p:spPr>
          <a:xfrm>
            <a:off x="597072" y="2179638"/>
            <a:ext cx="10515600" cy="3294062"/>
          </a:xfrm>
        </p:spPr>
        <p:txBody>
          <a:bodyPr>
            <a:normAutofit/>
          </a:bodyPr>
          <a:lstStyle/>
          <a:p>
            <a:r>
              <a:rPr lang="nl-NL" sz="3600" b="1" dirty="0"/>
              <a:t>Toezicht:</a:t>
            </a:r>
          </a:p>
          <a:p>
            <a:r>
              <a:rPr lang="nl-NL" dirty="0"/>
              <a:t>Checklist oplosmiddeleninstallaties</a:t>
            </a:r>
          </a:p>
          <a:p>
            <a:r>
              <a:rPr lang="nl-NL" b="1" dirty="0"/>
              <a:t>Stap 1: is paragraaf 4.34 Oplosmiddeleninstallaties van toepassing?</a:t>
            </a:r>
          </a:p>
          <a:p>
            <a:r>
              <a:rPr lang="nl-NL" b="1" dirty="0"/>
              <a:t>Stap 2: Is de totale emissie bepaald?</a:t>
            </a:r>
          </a:p>
          <a:p>
            <a:r>
              <a:rPr lang="nl-NL" b="1" dirty="0"/>
              <a:t>Stap 3: Hoe gaat het bedrijf voldoen aan paragraaf 4.34?</a:t>
            </a:r>
          </a:p>
          <a:p>
            <a:r>
              <a:rPr lang="nl-NL" b="1" dirty="0"/>
              <a:t>Stap 4: Wordt aan de eisen voor oplosmiddeleninstallaties voldaan?</a:t>
            </a:r>
          </a:p>
          <a:p>
            <a:r>
              <a:rPr lang="nl-NL" b="1" dirty="0"/>
              <a:t>Stap 5: Zijn er bijzondere omstandigheden?</a:t>
            </a:r>
          </a:p>
          <a:p>
            <a:endParaRPr lang="nl-NL" b="1" dirty="0"/>
          </a:p>
          <a:p>
            <a:endParaRPr lang="nl-NL" b="1" dirty="0"/>
          </a:p>
          <a:p>
            <a:endParaRPr lang="nl-NL" b="1" dirty="0"/>
          </a:p>
          <a:p>
            <a:endParaRPr lang="nl-NL" dirty="0"/>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ED409F2F-43ED-5709-F557-3293E40181DB}"/>
              </a:ext>
            </a:extLst>
          </p:cNvPr>
          <p:cNvSpPr>
            <a:spLocks noGrp="1"/>
          </p:cNvSpPr>
          <p:nvPr>
            <p:ph type="sldNum" sz="quarter" idx="12"/>
          </p:nvPr>
        </p:nvSpPr>
        <p:spPr/>
        <p:txBody>
          <a:bodyPr/>
          <a:lstStyle/>
          <a:p>
            <a:fld id="{9B5D26E6-79A7-408D-9DFA-24F760C008DB}" type="slidenum">
              <a:rPr lang="en-US" smtClean="0"/>
              <a:pPr/>
              <a:t>27</a:t>
            </a:fld>
            <a:endParaRPr lang="en-US" sz="1200" dirty="0"/>
          </a:p>
        </p:txBody>
      </p:sp>
      <p:sp>
        <p:nvSpPr>
          <p:cNvPr id="5" name="Tekstvak 4">
            <a:extLst>
              <a:ext uri="{FF2B5EF4-FFF2-40B4-BE49-F238E27FC236}">
                <a16:creationId xmlns:a16="http://schemas.microsoft.com/office/drawing/2014/main" id="{DDA1A45F-44E4-C62B-A334-8033A7ADE11F}"/>
              </a:ext>
            </a:extLst>
          </p:cNvPr>
          <p:cNvSpPr txBox="1"/>
          <p:nvPr/>
        </p:nvSpPr>
        <p:spPr>
          <a:xfrm>
            <a:off x="7432198" y="6426755"/>
            <a:ext cx="4226735" cy="369332"/>
          </a:xfrm>
          <a:prstGeom prst="rect">
            <a:avLst/>
          </a:prstGeom>
          <a:solidFill>
            <a:schemeClr val="bg1"/>
          </a:solidFill>
        </p:spPr>
        <p:txBody>
          <a:bodyPr wrap="none" rtlCol="0">
            <a:spAutoFit/>
          </a:bodyPr>
          <a:lstStyle/>
          <a:p>
            <a:r>
              <a:rPr lang="nl-NL" dirty="0"/>
              <a:t>IPLO | checklist | oplosmiddeleninstallaties</a:t>
            </a:r>
          </a:p>
        </p:txBody>
      </p:sp>
    </p:spTree>
    <p:extLst>
      <p:ext uri="{BB962C8B-B14F-4D97-AF65-F5344CB8AC3E}">
        <p14:creationId xmlns:p14="http://schemas.microsoft.com/office/powerpoint/2010/main" val="2546523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a:xfrm>
            <a:off x="1363872" y="2895600"/>
            <a:ext cx="9939128" cy="3695700"/>
          </a:xfrm>
        </p:spPr>
        <p:txBody>
          <a:bodyPr>
            <a:normAutofit fontScale="90000"/>
          </a:bodyPr>
          <a:lstStyle/>
          <a:p>
            <a:r>
              <a:rPr lang="nl-NL" sz="4400" dirty="0"/>
              <a:t>Dank voor je aanwezigheid en fijn vervolg.</a:t>
            </a:r>
            <a:br>
              <a:rPr lang="nl-NL" sz="4400" dirty="0"/>
            </a:br>
            <a:r>
              <a:rPr lang="nl-NL" sz="4400" dirty="0"/>
              <a:t>Nog vragen over de Omgevingswet of IPLO?</a:t>
            </a:r>
            <a:br>
              <a:rPr lang="nl-NL" sz="4400" dirty="0"/>
            </a:br>
            <a:r>
              <a:rPr lang="nl-NL" sz="4400" dirty="0"/>
              <a:t>=&gt; Netwerkplein =&gt; IPLO-hoek</a:t>
            </a:r>
            <a:br>
              <a:rPr lang="nl-NL" sz="4400" dirty="0"/>
            </a:br>
            <a:br>
              <a:rPr lang="nl-NL" sz="4400" dirty="0"/>
            </a:br>
            <a:r>
              <a:rPr lang="nl-NL" sz="4800" dirty="0"/>
              <a:t>Gijs Rurup – Gert Locht</a:t>
            </a:r>
            <a:br>
              <a:rPr lang="nl-NL" sz="4800" dirty="0"/>
            </a:br>
            <a:r>
              <a:rPr lang="nl-NL" sz="3600" dirty="0"/>
              <a:t>gijs.rurup@rws.nl – gert.locht@rws.nl</a:t>
            </a:r>
            <a:br>
              <a:rPr lang="nl-NL" sz="3600" dirty="0"/>
            </a:br>
            <a:r>
              <a:rPr lang="nl-NL" sz="3600" dirty="0">
                <a:hlinkClick r:id="rId3">
                  <a:extLst>
                    <a:ext uri="{A12FA001-AC4F-418D-AE19-62706E023703}">
                      <ahyp:hlinkClr xmlns:ahyp="http://schemas.microsoft.com/office/drawing/2018/hyperlinkcolor" val="tx"/>
                    </a:ext>
                  </a:extLst>
                </a:hlinkClick>
              </a:rPr>
              <a:t>www.iplo.nl</a:t>
            </a:r>
            <a:r>
              <a:rPr lang="nl-NL" sz="3600" dirty="0"/>
              <a:t> en Helpdesk-vragen</a:t>
            </a:r>
          </a:p>
        </p:txBody>
      </p:sp>
    </p:spTree>
    <p:extLst>
      <p:ext uri="{BB962C8B-B14F-4D97-AF65-F5344CB8AC3E}">
        <p14:creationId xmlns:p14="http://schemas.microsoft.com/office/powerpoint/2010/main" val="239237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376E485-DDE4-F80F-96FE-DBD2BD8EDA91}"/>
              </a:ext>
            </a:extLst>
          </p:cNvPr>
          <p:cNvSpPr>
            <a:spLocks noGrp="1"/>
          </p:cNvSpPr>
          <p:nvPr>
            <p:ph idx="1"/>
          </p:nvPr>
        </p:nvSpPr>
        <p:spPr/>
        <p:txBody>
          <a:bodyPr/>
          <a:lstStyle/>
          <a:p>
            <a:endParaRPr lang="en-US" dirty="0"/>
          </a:p>
        </p:txBody>
      </p:sp>
      <p:sp>
        <p:nvSpPr>
          <p:cNvPr id="3" name="Tekstvak 3">
            <a:extLst>
              <a:ext uri="{FF2B5EF4-FFF2-40B4-BE49-F238E27FC236}">
                <a16:creationId xmlns:a16="http://schemas.microsoft.com/office/drawing/2014/main" id="{6BA1F583-6930-8897-F2C1-8844C12E3F0E}"/>
              </a:ext>
            </a:extLst>
          </p:cNvPr>
          <p:cNvSpPr txBox="1"/>
          <p:nvPr/>
        </p:nvSpPr>
        <p:spPr>
          <a:xfrm>
            <a:off x="2397952" y="2825782"/>
            <a:ext cx="1701107"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Omgevingsprogramma’s</a:t>
            </a:r>
          </a:p>
        </p:txBody>
      </p:sp>
      <p:sp>
        <p:nvSpPr>
          <p:cNvPr id="4" name="Tekstvak 4">
            <a:extLst>
              <a:ext uri="{FF2B5EF4-FFF2-40B4-BE49-F238E27FC236}">
                <a16:creationId xmlns:a16="http://schemas.microsoft.com/office/drawing/2014/main" id="{07BEEA9A-CDEA-F846-6A19-3D0D259A6D0B}"/>
              </a:ext>
            </a:extLst>
          </p:cNvPr>
          <p:cNvSpPr txBox="1"/>
          <p:nvPr/>
        </p:nvSpPr>
        <p:spPr>
          <a:xfrm>
            <a:off x="1769003" y="3537929"/>
            <a:ext cx="1154483"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Omgevingsvisie</a:t>
            </a:r>
          </a:p>
        </p:txBody>
      </p:sp>
      <p:sp>
        <p:nvSpPr>
          <p:cNvPr id="5" name="Tekstvak 5">
            <a:extLst>
              <a:ext uri="{FF2B5EF4-FFF2-40B4-BE49-F238E27FC236}">
                <a16:creationId xmlns:a16="http://schemas.microsoft.com/office/drawing/2014/main" id="{20477177-A034-A31F-CD79-DB43869493A0}"/>
              </a:ext>
            </a:extLst>
          </p:cNvPr>
          <p:cNvSpPr txBox="1"/>
          <p:nvPr/>
        </p:nvSpPr>
        <p:spPr>
          <a:xfrm>
            <a:off x="1624035" y="3195863"/>
            <a:ext cx="1779654"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Samenwerkingsafspraken</a:t>
            </a:r>
          </a:p>
        </p:txBody>
      </p:sp>
      <p:sp>
        <p:nvSpPr>
          <p:cNvPr id="6" name="Tekstvak 6">
            <a:extLst>
              <a:ext uri="{FF2B5EF4-FFF2-40B4-BE49-F238E27FC236}">
                <a16:creationId xmlns:a16="http://schemas.microsoft.com/office/drawing/2014/main" id="{FBF1DDC8-ADCC-46B9-7956-D3CF6A2F3008}"/>
              </a:ext>
            </a:extLst>
          </p:cNvPr>
          <p:cNvSpPr txBox="1"/>
          <p:nvPr/>
        </p:nvSpPr>
        <p:spPr>
          <a:xfrm>
            <a:off x="6329082" y="2617694"/>
            <a:ext cx="1658471" cy="261610"/>
          </a:xfrm>
          <a:prstGeom prst="rect">
            <a:avLst/>
          </a:prstGeom>
          <a:solidFill>
            <a:schemeClr val="bg1">
              <a:alpha val="40000"/>
            </a:schemeClr>
          </a:solidFill>
        </p:spPr>
        <p:txBody>
          <a:bodyPr wrap="square" rtlCol="0" anchor="b">
            <a:spAutoFit/>
          </a:bodyPr>
          <a:lstStyle/>
          <a:p>
            <a:pPr algn="ctr"/>
            <a:r>
              <a:rPr lang="nl-NL" sz="1050" dirty="0" err="1">
                <a:solidFill>
                  <a:srgbClr val="2C5881"/>
                </a:solidFill>
                <a:latin typeface="Asap" pitchFamily="2" charset="77"/>
              </a:rPr>
              <a:t>Waterschapsverordening</a:t>
            </a:r>
            <a:endParaRPr lang="nl-NL" sz="1050" dirty="0">
              <a:solidFill>
                <a:srgbClr val="2C5881"/>
              </a:solidFill>
              <a:latin typeface="Asap" pitchFamily="2" charset="77"/>
            </a:endParaRPr>
          </a:p>
        </p:txBody>
      </p:sp>
      <p:sp>
        <p:nvSpPr>
          <p:cNvPr id="7" name="Tekstvak 7">
            <a:extLst>
              <a:ext uri="{FF2B5EF4-FFF2-40B4-BE49-F238E27FC236}">
                <a16:creationId xmlns:a16="http://schemas.microsoft.com/office/drawing/2014/main" id="{45372BD4-E26C-9185-1CAA-E770683AB735}"/>
              </a:ext>
            </a:extLst>
          </p:cNvPr>
          <p:cNvSpPr txBox="1"/>
          <p:nvPr/>
        </p:nvSpPr>
        <p:spPr>
          <a:xfrm>
            <a:off x="4733366" y="2988151"/>
            <a:ext cx="1129553" cy="261610"/>
          </a:xfrm>
          <a:prstGeom prst="rect">
            <a:avLst/>
          </a:prstGeom>
          <a:solidFill>
            <a:schemeClr val="bg1">
              <a:alpha val="40000"/>
            </a:schemeClr>
          </a:solidFill>
        </p:spPr>
        <p:txBody>
          <a:bodyPr wrap="square" rtlCol="0" anchor="b">
            <a:spAutoFit/>
          </a:bodyPr>
          <a:lstStyle/>
          <a:p>
            <a:pPr algn="ctr"/>
            <a:r>
              <a:rPr lang="nl-NL" sz="1050" dirty="0">
                <a:solidFill>
                  <a:srgbClr val="2C5881"/>
                </a:solidFill>
                <a:latin typeface="Asap" pitchFamily="2" charset="77"/>
              </a:rPr>
              <a:t>Omgevingsplan</a:t>
            </a:r>
          </a:p>
        </p:txBody>
      </p:sp>
      <p:sp>
        <p:nvSpPr>
          <p:cNvPr id="8" name="Tekstvak 8">
            <a:extLst>
              <a:ext uri="{FF2B5EF4-FFF2-40B4-BE49-F238E27FC236}">
                <a16:creationId xmlns:a16="http://schemas.microsoft.com/office/drawing/2014/main" id="{DA8937D1-ABFF-8E54-0D22-D75034C509E9}"/>
              </a:ext>
            </a:extLst>
          </p:cNvPr>
          <p:cNvSpPr txBox="1"/>
          <p:nvPr/>
        </p:nvSpPr>
        <p:spPr>
          <a:xfrm>
            <a:off x="4757277" y="3361608"/>
            <a:ext cx="1129553" cy="253916"/>
          </a:xfrm>
          <a:prstGeom prst="rect">
            <a:avLst/>
          </a:prstGeom>
          <a:solidFill>
            <a:schemeClr val="bg1">
              <a:alpha val="40000"/>
            </a:schemeClr>
          </a:solidFill>
        </p:spPr>
        <p:txBody>
          <a:bodyPr wrap="square" rtlCol="0">
            <a:spAutoFit/>
          </a:bodyPr>
          <a:lstStyle/>
          <a:p>
            <a:pPr algn="ctr"/>
            <a:r>
              <a:rPr lang="nl-NL" sz="1050" dirty="0" err="1">
                <a:solidFill>
                  <a:srgbClr val="2C5881"/>
                </a:solidFill>
                <a:latin typeface="Asap" pitchFamily="2" charset="77"/>
              </a:rPr>
              <a:t>Bbl</a:t>
            </a:r>
            <a:r>
              <a:rPr lang="nl-NL" sz="1050" dirty="0">
                <a:solidFill>
                  <a:srgbClr val="2C5881"/>
                </a:solidFill>
                <a:latin typeface="Asap" pitchFamily="2" charset="77"/>
              </a:rPr>
              <a:t>* / Bal* / </a:t>
            </a:r>
            <a:r>
              <a:rPr lang="nl-NL" sz="1050" dirty="0" err="1">
                <a:solidFill>
                  <a:srgbClr val="2C5881"/>
                </a:solidFill>
                <a:latin typeface="Asap" pitchFamily="2" charset="77"/>
              </a:rPr>
              <a:t>Bkl</a:t>
            </a:r>
            <a:r>
              <a:rPr lang="nl-NL" sz="1050" dirty="0">
                <a:solidFill>
                  <a:srgbClr val="2C5881"/>
                </a:solidFill>
                <a:latin typeface="Asap" pitchFamily="2" charset="77"/>
              </a:rPr>
              <a:t>*</a:t>
            </a:r>
          </a:p>
        </p:txBody>
      </p:sp>
      <p:sp>
        <p:nvSpPr>
          <p:cNvPr id="9" name="Tekstvak 9">
            <a:extLst>
              <a:ext uri="{FF2B5EF4-FFF2-40B4-BE49-F238E27FC236}">
                <a16:creationId xmlns:a16="http://schemas.microsoft.com/office/drawing/2014/main" id="{628C5EF5-A1C6-6EE9-6A37-224E6AAF69BC}"/>
              </a:ext>
            </a:extLst>
          </p:cNvPr>
          <p:cNvSpPr txBox="1"/>
          <p:nvPr/>
        </p:nvSpPr>
        <p:spPr>
          <a:xfrm>
            <a:off x="6347016" y="2985247"/>
            <a:ext cx="1577784"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Omgevingsverordening</a:t>
            </a:r>
          </a:p>
        </p:txBody>
      </p:sp>
      <p:sp>
        <p:nvSpPr>
          <p:cNvPr id="10" name="Tekstvak 10">
            <a:extLst>
              <a:ext uri="{FF2B5EF4-FFF2-40B4-BE49-F238E27FC236}">
                <a16:creationId xmlns:a16="http://schemas.microsoft.com/office/drawing/2014/main" id="{753C906C-9409-F86B-19B0-A681B415628A}"/>
              </a:ext>
            </a:extLst>
          </p:cNvPr>
          <p:cNvSpPr txBox="1"/>
          <p:nvPr/>
        </p:nvSpPr>
        <p:spPr>
          <a:xfrm>
            <a:off x="6347016" y="3345106"/>
            <a:ext cx="1165408"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Projectbesluiten</a:t>
            </a:r>
          </a:p>
        </p:txBody>
      </p:sp>
      <p:sp>
        <p:nvSpPr>
          <p:cNvPr id="11" name="Tekstvak 11">
            <a:extLst>
              <a:ext uri="{FF2B5EF4-FFF2-40B4-BE49-F238E27FC236}">
                <a16:creationId xmlns:a16="http://schemas.microsoft.com/office/drawing/2014/main" id="{76B06B66-B604-E1DF-26AF-9B01F3120931}"/>
              </a:ext>
            </a:extLst>
          </p:cNvPr>
          <p:cNvSpPr txBox="1"/>
          <p:nvPr/>
        </p:nvSpPr>
        <p:spPr>
          <a:xfrm>
            <a:off x="8453716"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Meldingen verwerken</a:t>
            </a:r>
          </a:p>
        </p:txBody>
      </p:sp>
      <p:sp>
        <p:nvSpPr>
          <p:cNvPr id="12" name="Tekstvak 12">
            <a:extLst>
              <a:ext uri="{FF2B5EF4-FFF2-40B4-BE49-F238E27FC236}">
                <a16:creationId xmlns:a16="http://schemas.microsoft.com/office/drawing/2014/main" id="{0C09CBB2-6C2A-3443-72AA-74B75D09441E}"/>
              </a:ext>
            </a:extLst>
          </p:cNvPr>
          <p:cNvSpPr txBox="1"/>
          <p:nvPr/>
        </p:nvSpPr>
        <p:spPr>
          <a:xfrm>
            <a:off x="8453716" y="3190165"/>
            <a:ext cx="1701107" cy="253916"/>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Toezicht en handhaving</a:t>
            </a:r>
          </a:p>
        </p:txBody>
      </p:sp>
      <p:sp>
        <p:nvSpPr>
          <p:cNvPr id="13" name="Tekstvak 13">
            <a:extLst>
              <a:ext uri="{FF2B5EF4-FFF2-40B4-BE49-F238E27FC236}">
                <a16:creationId xmlns:a16="http://schemas.microsoft.com/office/drawing/2014/main" id="{BE16C59D-959B-5797-BE02-9979E387914F}"/>
              </a:ext>
            </a:extLst>
          </p:cNvPr>
          <p:cNvSpPr txBox="1"/>
          <p:nvPr/>
        </p:nvSpPr>
        <p:spPr>
          <a:xfrm>
            <a:off x="10275743" y="3190165"/>
            <a:ext cx="1577784" cy="415498"/>
          </a:xfrm>
          <a:prstGeom prst="rect">
            <a:avLst/>
          </a:prstGeom>
          <a:solidFill>
            <a:schemeClr val="bg1">
              <a:alpha val="40000"/>
            </a:schemeClr>
          </a:solidFill>
        </p:spPr>
        <p:txBody>
          <a:bodyPr wrap="square" rtlCol="0" anchor="b">
            <a:spAutoFit/>
          </a:bodyPr>
          <a:lstStyle/>
          <a:p>
            <a:r>
              <a:rPr lang="nl-NL" sz="1050" dirty="0">
                <a:solidFill>
                  <a:srgbClr val="DD7226"/>
                </a:solidFill>
                <a:latin typeface="Asap" pitchFamily="2" charset="77"/>
              </a:rPr>
              <a:t>Omgevingsprogramma uitvoeren</a:t>
            </a:r>
          </a:p>
        </p:txBody>
      </p:sp>
      <p:sp>
        <p:nvSpPr>
          <p:cNvPr id="14" name="Tekstvak 14">
            <a:extLst>
              <a:ext uri="{FF2B5EF4-FFF2-40B4-BE49-F238E27FC236}">
                <a16:creationId xmlns:a16="http://schemas.microsoft.com/office/drawing/2014/main" id="{A2745963-B9DE-CD6E-69F6-93533743FD74}"/>
              </a:ext>
            </a:extLst>
          </p:cNvPr>
          <p:cNvSpPr txBox="1"/>
          <p:nvPr/>
        </p:nvSpPr>
        <p:spPr>
          <a:xfrm>
            <a:off x="10154823"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Aanvragen beoordelen</a:t>
            </a:r>
          </a:p>
        </p:txBody>
      </p:sp>
      <p:sp>
        <p:nvSpPr>
          <p:cNvPr id="15" name="Tekstvak 15">
            <a:extLst>
              <a:ext uri="{FF2B5EF4-FFF2-40B4-BE49-F238E27FC236}">
                <a16:creationId xmlns:a16="http://schemas.microsoft.com/office/drawing/2014/main" id="{23823A14-3DE9-3C86-E95E-22594610202F}"/>
              </a:ext>
            </a:extLst>
          </p:cNvPr>
          <p:cNvSpPr txBox="1"/>
          <p:nvPr/>
        </p:nvSpPr>
        <p:spPr>
          <a:xfrm>
            <a:off x="5862919" y="4715435"/>
            <a:ext cx="2013693"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Aanvragen en info ontvangen</a:t>
            </a:r>
          </a:p>
        </p:txBody>
      </p:sp>
      <p:sp>
        <p:nvSpPr>
          <p:cNvPr id="16" name="Tekstvak 16">
            <a:extLst>
              <a:ext uri="{FF2B5EF4-FFF2-40B4-BE49-F238E27FC236}">
                <a16:creationId xmlns:a16="http://schemas.microsoft.com/office/drawing/2014/main" id="{645893C4-6266-72F2-72D9-0DBFFAF6299A}"/>
              </a:ext>
            </a:extLst>
          </p:cNvPr>
          <p:cNvSpPr txBox="1"/>
          <p:nvPr/>
        </p:nvSpPr>
        <p:spPr>
          <a:xfrm>
            <a:off x="4703105" y="4715435"/>
            <a:ext cx="1066318"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Samenwerken</a:t>
            </a:r>
          </a:p>
        </p:txBody>
      </p:sp>
      <p:sp>
        <p:nvSpPr>
          <p:cNvPr id="17" name="Tekstvak 17">
            <a:extLst>
              <a:ext uri="{FF2B5EF4-FFF2-40B4-BE49-F238E27FC236}">
                <a16:creationId xmlns:a16="http://schemas.microsoft.com/office/drawing/2014/main" id="{E2BCD374-F841-1386-D252-1E9F647F5E3F}"/>
              </a:ext>
            </a:extLst>
          </p:cNvPr>
          <p:cNvSpPr txBox="1"/>
          <p:nvPr/>
        </p:nvSpPr>
        <p:spPr>
          <a:xfrm>
            <a:off x="4658250" y="5930097"/>
            <a:ext cx="1327608"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Vergunningscheck</a:t>
            </a:r>
          </a:p>
        </p:txBody>
      </p:sp>
      <p:sp>
        <p:nvSpPr>
          <p:cNvPr id="18" name="Tekstvak 18">
            <a:extLst>
              <a:ext uri="{FF2B5EF4-FFF2-40B4-BE49-F238E27FC236}">
                <a16:creationId xmlns:a16="http://schemas.microsoft.com/office/drawing/2014/main" id="{6B02D708-E48A-C936-2FD0-949AF7C0060C}"/>
              </a:ext>
            </a:extLst>
          </p:cNvPr>
          <p:cNvSpPr txBox="1"/>
          <p:nvPr/>
        </p:nvSpPr>
        <p:spPr>
          <a:xfrm>
            <a:off x="6101567" y="5930097"/>
            <a:ext cx="1342034"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Regels op de kaart</a:t>
            </a:r>
          </a:p>
        </p:txBody>
      </p:sp>
      <p:sp>
        <p:nvSpPr>
          <p:cNvPr id="19" name="Tekstvak 19">
            <a:extLst>
              <a:ext uri="{FF2B5EF4-FFF2-40B4-BE49-F238E27FC236}">
                <a16:creationId xmlns:a16="http://schemas.microsoft.com/office/drawing/2014/main" id="{D96A2251-CF88-A54E-25D6-DB27E1BB7C59}"/>
              </a:ext>
            </a:extLst>
          </p:cNvPr>
          <p:cNvSpPr txBox="1"/>
          <p:nvPr/>
        </p:nvSpPr>
        <p:spPr>
          <a:xfrm>
            <a:off x="4455459" y="6263425"/>
            <a:ext cx="152958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Maatregelen op maat</a:t>
            </a:r>
          </a:p>
        </p:txBody>
      </p:sp>
      <p:sp>
        <p:nvSpPr>
          <p:cNvPr id="20" name="Tekstvak 20">
            <a:extLst>
              <a:ext uri="{FF2B5EF4-FFF2-40B4-BE49-F238E27FC236}">
                <a16:creationId xmlns:a16="http://schemas.microsoft.com/office/drawing/2014/main" id="{698E1209-BEE0-362E-1174-F13FF09455E6}"/>
              </a:ext>
            </a:extLst>
          </p:cNvPr>
          <p:cNvSpPr txBox="1"/>
          <p:nvPr/>
        </p:nvSpPr>
        <p:spPr>
          <a:xfrm>
            <a:off x="6096000" y="6263425"/>
            <a:ext cx="138531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Aanvragen/melden</a:t>
            </a:r>
          </a:p>
        </p:txBody>
      </p:sp>
      <p:grpSp>
        <p:nvGrpSpPr>
          <p:cNvPr id="21" name="Groep 25" descr="Praatplaat omgfevingswet">
            <a:extLst>
              <a:ext uri="{FF2B5EF4-FFF2-40B4-BE49-F238E27FC236}">
                <a16:creationId xmlns:a16="http://schemas.microsoft.com/office/drawing/2014/main" id="{56AB712A-9E90-A6B1-0349-36E5E4A57687}"/>
              </a:ext>
            </a:extLst>
          </p:cNvPr>
          <p:cNvGrpSpPr/>
          <p:nvPr/>
        </p:nvGrpSpPr>
        <p:grpSpPr>
          <a:xfrm>
            <a:off x="288432" y="2145531"/>
            <a:ext cx="1284138" cy="307076"/>
            <a:chOff x="288432" y="2145531"/>
            <a:chExt cx="1284138" cy="307076"/>
          </a:xfrm>
        </p:grpSpPr>
        <p:pic>
          <p:nvPicPr>
            <p:cNvPr id="22" name="Afbeelding 22">
              <a:extLst>
                <a:ext uri="{FF2B5EF4-FFF2-40B4-BE49-F238E27FC236}">
                  <a16:creationId xmlns:a16="http://schemas.microsoft.com/office/drawing/2014/main" id="{54A10289-A8BB-0514-C96E-67E86BEF8CD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3" name="Tekstvak 24">
              <a:extLst>
                <a:ext uri="{FF2B5EF4-FFF2-40B4-BE49-F238E27FC236}">
                  <a16:creationId xmlns:a16="http://schemas.microsoft.com/office/drawing/2014/main" id="{8F4EEB57-D334-8DC2-D29A-B85C6C34F3CA}"/>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Maatschappij</a:t>
              </a:r>
              <a:endParaRPr lang="nl-NL" sz="1050" dirty="0">
                <a:solidFill>
                  <a:schemeClr val="bg1"/>
                </a:solidFill>
              </a:endParaRPr>
            </a:p>
          </p:txBody>
        </p:sp>
      </p:grpSp>
      <p:grpSp>
        <p:nvGrpSpPr>
          <p:cNvPr id="27" name="Groep 29">
            <a:extLst>
              <a:ext uri="{FF2B5EF4-FFF2-40B4-BE49-F238E27FC236}">
                <a16:creationId xmlns:a16="http://schemas.microsoft.com/office/drawing/2014/main" id="{CF8BC400-B84A-FE30-1854-5F4CFF614120}"/>
              </a:ext>
              <a:ext uri="{C183D7F6-B498-43B3-948B-1728B52AA6E4}">
                <adec:decorative xmlns:adec="http://schemas.microsoft.com/office/drawing/2017/decorative" val="1"/>
              </a:ext>
            </a:extLst>
          </p:cNvPr>
          <p:cNvGrpSpPr/>
          <p:nvPr/>
        </p:nvGrpSpPr>
        <p:grpSpPr>
          <a:xfrm>
            <a:off x="288432" y="2969620"/>
            <a:ext cx="1284138" cy="307076"/>
            <a:chOff x="288432" y="2145531"/>
            <a:chExt cx="1284138" cy="307076"/>
          </a:xfrm>
        </p:grpSpPr>
        <p:pic>
          <p:nvPicPr>
            <p:cNvPr id="28" name="Afbeelding 30">
              <a:extLst>
                <a:ext uri="{FF2B5EF4-FFF2-40B4-BE49-F238E27FC236}">
                  <a16:creationId xmlns:a16="http://schemas.microsoft.com/office/drawing/2014/main" id="{6D73DCC2-5691-838B-5D7E-78AFB11CE02A}"/>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9" name="Tekstvak 31">
              <a:extLst>
                <a:ext uri="{FF2B5EF4-FFF2-40B4-BE49-F238E27FC236}">
                  <a16:creationId xmlns:a16="http://schemas.microsoft.com/office/drawing/2014/main" id="{9AD6453B-A310-1649-B615-F6DFBBCCD660}"/>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Monitoring</a:t>
              </a:r>
              <a:endParaRPr lang="nl-NL" sz="1050" dirty="0">
                <a:solidFill>
                  <a:schemeClr val="bg1"/>
                </a:solidFill>
              </a:endParaRPr>
            </a:p>
          </p:txBody>
        </p:sp>
      </p:grpSp>
      <p:grpSp>
        <p:nvGrpSpPr>
          <p:cNvPr id="30" name="Groep 32">
            <a:extLst>
              <a:ext uri="{FF2B5EF4-FFF2-40B4-BE49-F238E27FC236}">
                <a16:creationId xmlns:a16="http://schemas.microsoft.com/office/drawing/2014/main" id="{14691CCC-3677-28B9-E852-65C9C07681E4}"/>
              </a:ext>
              <a:ext uri="{C183D7F6-B498-43B3-948B-1728B52AA6E4}">
                <adec:decorative xmlns:adec="http://schemas.microsoft.com/office/drawing/2017/decorative" val="1"/>
              </a:ext>
            </a:extLst>
          </p:cNvPr>
          <p:cNvGrpSpPr/>
          <p:nvPr/>
        </p:nvGrpSpPr>
        <p:grpSpPr>
          <a:xfrm>
            <a:off x="288432" y="3398597"/>
            <a:ext cx="1284138" cy="307076"/>
            <a:chOff x="288432" y="2145531"/>
            <a:chExt cx="1284138" cy="307076"/>
          </a:xfrm>
        </p:grpSpPr>
        <p:pic>
          <p:nvPicPr>
            <p:cNvPr id="31" name="Afbeelding 33">
              <a:extLst>
                <a:ext uri="{FF2B5EF4-FFF2-40B4-BE49-F238E27FC236}">
                  <a16:creationId xmlns:a16="http://schemas.microsoft.com/office/drawing/2014/main" id="{69ACAD76-3563-A999-7888-238D6559D0B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32" name="Tekstvak 34">
              <a:extLst>
                <a:ext uri="{FF2B5EF4-FFF2-40B4-BE49-F238E27FC236}">
                  <a16:creationId xmlns:a16="http://schemas.microsoft.com/office/drawing/2014/main" id="{DD24E1F8-B029-52AF-9468-1AC24E4E610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Evaluatie</a:t>
              </a:r>
              <a:endParaRPr lang="nl-NL" sz="1050" dirty="0">
                <a:solidFill>
                  <a:schemeClr val="bg1"/>
                </a:solidFill>
              </a:endParaRPr>
            </a:p>
          </p:txBody>
        </p:sp>
      </p:grpSp>
      <p:sp>
        <p:nvSpPr>
          <p:cNvPr id="33" name="Ovaal 32">
            <a:extLst>
              <a:ext uri="{FF2B5EF4-FFF2-40B4-BE49-F238E27FC236}">
                <a16:creationId xmlns:a16="http://schemas.microsoft.com/office/drawing/2014/main" id="{356F7DF6-6042-4974-325F-87347AAAC2BB}"/>
              </a:ext>
              <a:ext uri="{C183D7F6-B498-43B3-948B-1728B52AA6E4}">
                <adec:decorative xmlns:adec="http://schemas.microsoft.com/office/drawing/2017/decorative" val="1"/>
              </a:ext>
            </a:extLst>
          </p:cNvPr>
          <p:cNvSpPr/>
          <p:nvPr/>
        </p:nvSpPr>
        <p:spPr>
          <a:xfrm>
            <a:off x="4520396" y="2969620"/>
            <a:ext cx="1701107" cy="1125678"/>
          </a:xfrm>
          <a:prstGeom prst="ellipse">
            <a:avLst/>
          </a:prstGeom>
          <a:noFill/>
          <a:ln w="571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tel 33">
            <a:extLst>
              <a:ext uri="{FF2B5EF4-FFF2-40B4-BE49-F238E27FC236}">
                <a16:creationId xmlns:a16="http://schemas.microsoft.com/office/drawing/2014/main" id="{7387AFFC-8C65-5082-AC33-BB53944A1DE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Praatplaat Omgevingswet</a:t>
            </a:r>
          </a:p>
        </p:txBody>
      </p:sp>
      <p:grpSp>
        <p:nvGrpSpPr>
          <p:cNvPr id="24" name="Groep 26">
            <a:extLst>
              <a:ext uri="{FF2B5EF4-FFF2-40B4-BE49-F238E27FC236}">
                <a16:creationId xmlns:a16="http://schemas.microsoft.com/office/drawing/2014/main" id="{11374C2A-344A-FB4A-290A-5933FEEF36F5}"/>
              </a:ext>
              <a:ext uri="{C183D7F6-B498-43B3-948B-1728B52AA6E4}">
                <adec:decorative xmlns:adec="http://schemas.microsoft.com/office/drawing/2017/decorative" val="1"/>
              </a:ext>
            </a:extLst>
          </p:cNvPr>
          <p:cNvGrpSpPr/>
          <p:nvPr/>
        </p:nvGrpSpPr>
        <p:grpSpPr>
          <a:xfrm>
            <a:off x="288432" y="2563220"/>
            <a:ext cx="1284138" cy="307076"/>
            <a:chOff x="288432" y="2145531"/>
            <a:chExt cx="1284138" cy="307076"/>
          </a:xfrm>
        </p:grpSpPr>
        <p:pic>
          <p:nvPicPr>
            <p:cNvPr id="25" name="Afbeelding 27">
              <a:extLst>
                <a:ext uri="{FF2B5EF4-FFF2-40B4-BE49-F238E27FC236}">
                  <a16:creationId xmlns:a16="http://schemas.microsoft.com/office/drawing/2014/main" id="{A3ECD245-8702-1C09-543A-4C5C21C7261E}"/>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6" name="Tekstvak 28">
              <a:extLst>
                <a:ext uri="{FF2B5EF4-FFF2-40B4-BE49-F238E27FC236}">
                  <a16:creationId xmlns:a16="http://schemas.microsoft.com/office/drawing/2014/main" id="{E230D809-A71B-B53D-CFA1-E557B1FB774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Politiek</a:t>
              </a:r>
              <a:endParaRPr lang="nl-NL" sz="1050" dirty="0">
                <a:solidFill>
                  <a:schemeClr val="bg1"/>
                </a:solidFill>
              </a:endParaRPr>
            </a:p>
          </p:txBody>
        </p:sp>
      </p:grpSp>
    </p:spTree>
    <p:extLst>
      <p:ext uri="{BB962C8B-B14F-4D97-AF65-F5344CB8AC3E}">
        <p14:creationId xmlns:p14="http://schemas.microsoft.com/office/powerpoint/2010/main" val="11949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92413B2-5A15-44F0-0B7E-760384F5F23F}"/>
              </a:ext>
            </a:extLst>
          </p:cNvPr>
          <p:cNvSpPr>
            <a:spLocks noGrp="1"/>
          </p:cNvSpPr>
          <p:nvPr>
            <p:ph sz="half" idx="1"/>
          </p:nvPr>
        </p:nvSpPr>
        <p:spPr/>
        <p:txBody>
          <a:bodyPr/>
          <a:lstStyle/>
          <a:p>
            <a:pPr marL="285750" indent="-285750">
              <a:buFont typeface="Arial" panose="020B0604020202020204" pitchFamily="34" charset="0"/>
              <a:buChar char="•"/>
            </a:pPr>
            <a:r>
              <a:rPr lang="nl-NL" dirty="0"/>
              <a:t>Welke bedrijven gebruiken VOS</a:t>
            </a:r>
          </a:p>
          <a:p>
            <a:pPr marL="285750" indent="-285750">
              <a:buFont typeface="Arial" panose="020B0604020202020204" pitchFamily="34" charset="0"/>
              <a:buChar char="•"/>
            </a:pPr>
            <a:r>
              <a:rPr lang="nl-NL" dirty="0"/>
              <a:t>Welke regels gelden</a:t>
            </a:r>
          </a:p>
          <a:p>
            <a:pPr marL="285750" indent="-285750">
              <a:buFont typeface="Arial" panose="020B0604020202020204" pitchFamily="34" charset="0"/>
              <a:buChar char="•"/>
            </a:pPr>
            <a:r>
              <a:rPr lang="nl-NL" dirty="0"/>
              <a:t>Welke maatregelen zijn nodig</a:t>
            </a:r>
          </a:p>
          <a:p>
            <a:endParaRPr lang="nl-NL" dirty="0"/>
          </a:p>
        </p:txBody>
      </p:sp>
      <p:sp>
        <p:nvSpPr>
          <p:cNvPr id="7" name="Titel 1">
            <a:extLst>
              <a:ext uri="{FF2B5EF4-FFF2-40B4-BE49-F238E27FC236}">
                <a16:creationId xmlns:a16="http://schemas.microsoft.com/office/drawing/2014/main" id="{1A103250-C4BE-4016-8E19-309C30DA5B31}"/>
              </a:ext>
            </a:extLst>
          </p:cNvPr>
          <p:cNvSpPr>
            <a:spLocks noGrp="1"/>
          </p:cNvSpPr>
          <p:nvPr>
            <p:ph type="title"/>
          </p:nvPr>
        </p:nvSpPr>
        <p:spPr>
          <a:xfrm>
            <a:off x="597072" y="990600"/>
            <a:ext cx="5181600" cy="897538"/>
          </a:xfrm>
        </p:spPr>
        <p:txBody>
          <a:bodyPr>
            <a:normAutofit fontScale="90000"/>
          </a:bodyPr>
          <a:lstStyle/>
          <a:p>
            <a:r>
              <a:rPr lang="nl-NL" dirty="0"/>
              <a:t>Inhoud</a:t>
            </a:r>
          </a:p>
        </p:txBody>
      </p:sp>
      <p:pic>
        <p:nvPicPr>
          <p:cNvPr id="14" name="Tijdelijke aanduiding voor afbeelding 13">
            <a:extLst>
              <a:ext uri="{FF2B5EF4-FFF2-40B4-BE49-F238E27FC236}">
                <a16:creationId xmlns:a16="http://schemas.microsoft.com/office/drawing/2014/main" id="{C9A6BB85-944E-1C7C-1593-023B0E90FA2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192" t="17439" r="6713" b="5473"/>
          <a:stretch>
            <a:fillRect/>
          </a:stretch>
        </p:blipFill>
        <p:spPr>
          <a:xfrm>
            <a:off x="5069788" y="406597"/>
            <a:ext cx="7122212" cy="5455248"/>
          </a:xfrm>
          <a:prstGeom prst="rect">
            <a:avLst/>
          </a:prstGeom>
        </p:spPr>
      </p:pic>
      <p:sp>
        <p:nvSpPr>
          <p:cNvPr id="2" name="Tijdelijke aanduiding voor dianummer 1">
            <a:extLst>
              <a:ext uri="{FF2B5EF4-FFF2-40B4-BE49-F238E27FC236}">
                <a16:creationId xmlns:a16="http://schemas.microsoft.com/office/drawing/2014/main" id="{D53E3569-38B3-A966-432B-DF8A915C7935}"/>
              </a:ext>
            </a:extLst>
          </p:cNvPr>
          <p:cNvSpPr>
            <a:spLocks noGrp="1"/>
          </p:cNvSpPr>
          <p:nvPr>
            <p:ph type="sldNum" sz="quarter" idx="12"/>
          </p:nvPr>
        </p:nvSpPr>
        <p:spPr/>
        <p:txBody>
          <a:bodyPr/>
          <a:lstStyle/>
          <a:p>
            <a:fld id="{9B5D26E6-79A7-408D-9DFA-24F760C008DB}" type="slidenum">
              <a:rPr lang="en-US" smtClean="0"/>
              <a:pPr/>
              <a:t>4</a:t>
            </a:fld>
            <a:endParaRPr lang="en-US" sz="1200" dirty="0"/>
          </a:p>
        </p:txBody>
      </p:sp>
      <p:sp>
        <p:nvSpPr>
          <p:cNvPr id="4" name="Tekstvak 3">
            <a:extLst>
              <a:ext uri="{FF2B5EF4-FFF2-40B4-BE49-F238E27FC236}">
                <a16:creationId xmlns:a16="http://schemas.microsoft.com/office/drawing/2014/main" id="{1F2CAEE3-67BB-3A2D-6E7C-72C46F3C8F70}"/>
              </a:ext>
            </a:extLst>
          </p:cNvPr>
          <p:cNvSpPr txBox="1"/>
          <p:nvPr/>
        </p:nvSpPr>
        <p:spPr>
          <a:xfrm>
            <a:off x="8506703" y="6430962"/>
            <a:ext cx="3241785" cy="369332"/>
          </a:xfrm>
          <a:prstGeom prst="rect">
            <a:avLst/>
          </a:prstGeom>
          <a:solidFill>
            <a:schemeClr val="bg1"/>
          </a:solidFill>
        </p:spPr>
        <p:txBody>
          <a:bodyPr wrap="none" rtlCol="0">
            <a:spAutoFit/>
          </a:bodyPr>
          <a:lstStyle/>
          <a:p>
            <a:r>
              <a:rPr lang="nl-NL" dirty="0"/>
              <a:t>&lt;Trefwoorden voor Internetlink&gt;</a:t>
            </a:r>
          </a:p>
        </p:txBody>
      </p:sp>
    </p:spTree>
    <p:extLst>
      <p:ext uri="{BB962C8B-B14F-4D97-AF65-F5344CB8AC3E}">
        <p14:creationId xmlns:p14="http://schemas.microsoft.com/office/powerpoint/2010/main" val="410054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FB50F-3AFA-1D4B-2F57-135D6ED3F2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32548A-AAA1-F764-AE31-A248D31F0933}"/>
              </a:ext>
            </a:extLst>
          </p:cNvPr>
          <p:cNvSpPr>
            <a:spLocks noGrp="1"/>
          </p:cNvSpPr>
          <p:nvPr>
            <p:ph type="title"/>
          </p:nvPr>
        </p:nvSpPr>
        <p:spPr/>
        <p:txBody>
          <a:bodyPr>
            <a:normAutofit fontScale="90000"/>
          </a:bodyPr>
          <a:lstStyle/>
          <a:p>
            <a:r>
              <a:rPr lang="nl-NL" dirty="0"/>
              <a:t>Welke bedrijven gebruiken VOS</a:t>
            </a:r>
          </a:p>
        </p:txBody>
      </p:sp>
      <p:graphicFrame>
        <p:nvGraphicFramePr>
          <p:cNvPr id="4" name="Tabel 3">
            <a:extLst>
              <a:ext uri="{FF2B5EF4-FFF2-40B4-BE49-F238E27FC236}">
                <a16:creationId xmlns:a16="http://schemas.microsoft.com/office/drawing/2014/main" id="{6B5C4F15-230F-B240-5EDA-B0CFB63F19F8}"/>
              </a:ext>
            </a:extLst>
          </p:cNvPr>
          <p:cNvGraphicFramePr>
            <a:graphicFrameLocks noGrp="1"/>
          </p:cNvGraphicFramePr>
          <p:nvPr>
            <p:extLst>
              <p:ext uri="{D42A27DB-BD31-4B8C-83A1-F6EECF244321}">
                <p14:modId xmlns:p14="http://schemas.microsoft.com/office/powerpoint/2010/main" val="1222779657"/>
              </p:ext>
            </p:extLst>
          </p:nvPr>
        </p:nvGraphicFramePr>
        <p:xfrm>
          <a:off x="577849" y="1937249"/>
          <a:ext cx="8415011" cy="3708400"/>
        </p:xfrm>
        <a:graphic>
          <a:graphicData uri="http://schemas.openxmlformats.org/drawingml/2006/table">
            <a:tbl>
              <a:tblPr firstRow="1" bandRow="1">
                <a:tableStyleId>{5C22544A-7EE6-4342-B048-85BDC9FD1C3A}</a:tableStyleId>
              </a:tblPr>
              <a:tblGrid>
                <a:gridCol w="4308008">
                  <a:extLst>
                    <a:ext uri="{9D8B030D-6E8A-4147-A177-3AD203B41FA5}">
                      <a16:colId xmlns:a16="http://schemas.microsoft.com/office/drawing/2014/main" val="2069981825"/>
                    </a:ext>
                  </a:extLst>
                </a:gridCol>
                <a:gridCol w="4107003">
                  <a:extLst>
                    <a:ext uri="{9D8B030D-6E8A-4147-A177-3AD203B41FA5}">
                      <a16:colId xmlns:a16="http://schemas.microsoft.com/office/drawing/2014/main" val="4279920613"/>
                    </a:ext>
                  </a:extLst>
                </a:gridCol>
              </a:tblGrid>
              <a:tr h="370840">
                <a:tc>
                  <a:txBody>
                    <a:bodyPr/>
                    <a:lstStyle/>
                    <a:p>
                      <a:r>
                        <a:rPr lang="nl-NL" sz="1600" dirty="0"/>
                        <a:t>Branche</a:t>
                      </a:r>
                    </a:p>
                  </a:txBody>
                  <a:tcPr anchor="ctr"/>
                </a:tc>
                <a:tc>
                  <a:txBody>
                    <a:bodyPr/>
                    <a:lstStyle/>
                    <a:p>
                      <a:endParaRPr lang="nl-NL" sz="1600" dirty="0"/>
                    </a:p>
                  </a:txBody>
                  <a:tcPr anchor="ctr"/>
                </a:tc>
                <a:extLst>
                  <a:ext uri="{0D108BD9-81ED-4DB2-BD59-A6C34878D82A}">
                    <a16:rowId xmlns:a16="http://schemas.microsoft.com/office/drawing/2014/main" val="113996285"/>
                  </a:ext>
                </a:extLst>
              </a:tr>
              <a:tr h="370840">
                <a:tc>
                  <a:txBody>
                    <a:bodyPr/>
                    <a:lstStyle/>
                    <a:p>
                      <a:r>
                        <a:rPr lang="nl-NL" sz="1600" dirty="0"/>
                        <a:t>Autospuiterijen</a:t>
                      </a:r>
                    </a:p>
                  </a:txBody>
                  <a:tcPr anchor="ctr"/>
                </a:tc>
                <a:tc>
                  <a:txBody>
                    <a:bodyPr/>
                    <a:lstStyle/>
                    <a:p>
                      <a:r>
                        <a:rPr lang="nl-NL" sz="1600" dirty="0"/>
                        <a:t>Leerindustrie</a:t>
                      </a:r>
                    </a:p>
                  </a:txBody>
                  <a:tcPr anchor="ctr"/>
                </a:tc>
                <a:extLst>
                  <a:ext uri="{0D108BD9-81ED-4DB2-BD59-A6C34878D82A}">
                    <a16:rowId xmlns:a16="http://schemas.microsoft.com/office/drawing/2014/main" val="243507167"/>
                  </a:ext>
                </a:extLst>
              </a:tr>
              <a:tr h="370840">
                <a:tc>
                  <a:txBody>
                    <a:bodyPr/>
                    <a:lstStyle/>
                    <a:p>
                      <a:r>
                        <a:rPr lang="nl-NL" sz="1600" dirty="0"/>
                        <a:t>Basismetaal</a:t>
                      </a:r>
                    </a:p>
                  </a:txBody>
                  <a:tcPr anchor="ctr"/>
                </a:tc>
                <a:tc>
                  <a:txBody>
                    <a:bodyPr/>
                    <a:lstStyle/>
                    <a:p>
                      <a:r>
                        <a:rPr lang="nl-NL" sz="1600" dirty="0" err="1"/>
                        <a:t>Metalektro</a:t>
                      </a:r>
                      <a:endParaRPr lang="nl-NL" sz="1600" dirty="0"/>
                    </a:p>
                  </a:txBody>
                  <a:tcPr anchor="ctr"/>
                </a:tc>
                <a:extLst>
                  <a:ext uri="{0D108BD9-81ED-4DB2-BD59-A6C34878D82A}">
                    <a16:rowId xmlns:a16="http://schemas.microsoft.com/office/drawing/2014/main" val="963362926"/>
                  </a:ext>
                </a:extLst>
              </a:tr>
              <a:tr h="370840">
                <a:tc>
                  <a:txBody>
                    <a:bodyPr/>
                    <a:lstStyle/>
                    <a:p>
                      <a:r>
                        <a:rPr lang="nl-NL" sz="1600" dirty="0"/>
                        <a:t>Brandstoffenhandel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Olie- en gaswinning</a:t>
                      </a:r>
                    </a:p>
                  </a:txBody>
                  <a:tcPr anchor="ctr"/>
                </a:tc>
                <a:extLst>
                  <a:ext uri="{0D108BD9-81ED-4DB2-BD59-A6C34878D82A}">
                    <a16:rowId xmlns:a16="http://schemas.microsoft.com/office/drawing/2014/main" val="41068031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Bouw</a:t>
                      </a:r>
                    </a:p>
                  </a:txBody>
                  <a:tcPr anchor="ctr"/>
                </a:tc>
                <a:tc>
                  <a:txBody>
                    <a:bodyPr/>
                    <a:lstStyle/>
                    <a:p>
                      <a:r>
                        <a:rPr lang="nl-NL" sz="1600" dirty="0"/>
                        <a:t>Olie- en vetextractie</a:t>
                      </a:r>
                    </a:p>
                  </a:txBody>
                  <a:tcPr anchor="ctr"/>
                </a:tc>
                <a:extLst>
                  <a:ext uri="{0D108BD9-81ED-4DB2-BD59-A6C34878D82A}">
                    <a16:rowId xmlns:a16="http://schemas.microsoft.com/office/drawing/2014/main" val="3215784685"/>
                  </a:ext>
                </a:extLst>
              </a:tr>
              <a:tr h="370840">
                <a:tc>
                  <a:txBody>
                    <a:bodyPr/>
                    <a:lstStyle/>
                    <a:p>
                      <a:r>
                        <a:rPr lang="nl-NL" sz="1600" dirty="0"/>
                        <a:t>Chemie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Op- en overslag</a:t>
                      </a:r>
                    </a:p>
                  </a:txBody>
                  <a:tcPr anchor="ctr"/>
                </a:tc>
                <a:extLst>
                  <a:ext uri="{0D108BD9-81ED-4DB2-BD59-A6C34878D82A}">
                    <a16:rowId xmlns:a16="http://schemas.microsoft.com/office/drawing/2014/main" val="16487790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Chemische wasserijen</a:t>
                      </a:r>
                    </a:p>
                  </a:txBody>
                  <a:tcPr anchor="ctr"/>
                </a:tc>
                <a:tc>
                  <a:txBody>
                    <a:bodyPr/>
                    <a:lstStyle/>
                    <a:p>
                      <a:r>
                        <a:rPr lang="nl-NL" sz="1600" dirty="0"/>
                        <a:t>Raffinaderijen</a:t>
                      </a:r>
                    </a:p>
                  </a:txBody>
                  <a:tcPr anchor="ctr"/>
                </a:tc>
                <a:extLst>
                  <a:ext uri="{0D108BD9-81ED-4DB2-BD59-A6C34878D82A}">
                    <a16:rowId xmlns:a16="http://schemas.microsoft.com/office/drawing/2014/main" val="18279661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Grafische industrie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Rubber en kunststof</a:t>
                      </a:r>
                    </a:p>
                  </a:txBody>
                  <a:tcPr anchor="ctr"/>
                </a:tc>
                <a:extLst>
                  <a:ext uri="{0D108BD9-81ED-4DB2-BD59-A6C34878D82A}">
                    <a16:rowId xmlns:a16="http://schemas.microsoft.com/office/drawing/2014/main" val="31236797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Houten meubelindustrie</a:t>
                      </a:r>
                    </a:p>
                  </a:txBody>
                  <a:tcPr anchor="ctr"/>
                </a:tc>
                <a:tc>
                  <a:txBody>
                    <a:bodyPr/>
                    <a:lstStyle/>
                    <a:p>
                      <a:r>
                        <a:rPr lang="nl-NL" sz="1600" dirty="0"/>
                        <a:t>Tankstations</a:t>
                      </a:r>
                    </a:p>
                  </a:txBody>
                  <a:tcPr anchor="ctr"/>
                </a:tc>
                <a:extLst>
                  <a:ext uri="{0D108BD9-81ED-4DB2-BD59-A6C34878D82A}">
                    <a16:rowId xmlns:a16="http://schemas.microsoft.com/office/drawing/2014/main" val="4163845614"/>
                  </a:ext>
                </a:extLst>
              </a:tr>
              <a:tr h="370840">
                <a:tc>
                  <a:txBody>
                    <a:bodyPr/>
                    <a:lstStyle/>
                    <a:p>
                      <a:r>
                        <a:rPr lang="nl-NL" sz="1600" dirty="0"/>
                        <a:t>Houtverduurzaming</a:t>
                      </a:r>
                    </a:p>
                  </a:txBody>
                  <a:tcPr anchor="ctr"/>
                </a:tc>
                <a:tc>
                  <a:txBody>
                    <a:bodyPr/>
                    <a:lstStyle/>
                    <a:p>
                      <a:r>
                        <a:rPr lang="nl-NL" sz="1600" dirty="0"/>
                        <a:t>Textielindustrie</a:t>
                      </a:r>
                    </a:p>
                  </a:txBody>
                  <a:tcPr anchor="ctr"/>
                </a:tc>
                <a:extLst>
                  <a:ext uri="{0D108BD9-81ED-4DB2-BD59-A6C34878D82A}">
                    <a16:rowId xmlns:a16="http://schemas.microsoft.com/office/drawing/2014/main" val="4100138278"/>
                  </a:ext>
                </a:extLst>
              </a:tr>
            </a:tbl>
          </a:graphicData>
        </a:graphic>
      </p:graphicFrame>
      <p:sp>
        <p:nvSpPr>
          <p:cNvPr id="3" name="Tijdelijke aanduiding voor dianummer 2">
            <a:extLst>
              <a:ext uri="{FF2B5EF4-FFF2-40B4-BE49-F238E27FC236}">
                <a16:creationId xmlns:a16="http://schemas.microsoft.com/office/drawing/2014/main" id="{E70FC91F-B33E-D119-563C-23AA5748835D}"/>
              </a:ext>
            </a:extLst>
          </p:cNvPr>
          <p:cNvSpPr>
            <a:spLocks noGrp="1"/>
          </p:cNvSpPr>
          <p:nvPr>
            <p:ph type="sldNum" sz="quarter" idx="12"/>
          </p:nvPr>
        </p:nvSpPr>
        <p:spPr/>
        <p:txBody>
          <a:bodyPr/>
          <a:lstStyle/>
          <a:p>
            <a:fld id="{9B5D26E6-79A7-408D-9DFA-24F760C008DB}" type="slidenum">
              <a:rPr lang="en-US" smtClean="0"/>
              <a:pPr/>
              <a:t>5</a:t>
            </a:fld>
            <a:endParaRPr lang="en-US" sz="1200" dirty="0"/>
          </a:p>
        </p:txBody>
      </p:sp>
    </p:spTree>
    <p:extLst>
      <p:ext uri="{BB962C8B-B14F-4D97-AF65-F5344CB8AC3E}">
        <p14:creationId xmlns:p14="http://schemas.microsoft.com/office/powerpoint/2010/main" val="34414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5FE5A-C014-86DF-1D4A-CB6A5704101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834D320-475E-8444-3308-A9EAC43909ED}"/>
              </a:ext>
            </a:extLst>
          </p:cNvPr>
          <p:cNvSpPr>
            <a:spLocks noGrp="1"/>
          </p:cNvSpPr>
          <p:nvPr>
            <p:ph sz="half" idx="1"/>
          </p:nvPr>
        </p:nvSpPr>
        <p:spPr>
          <a:xfrm>
            <a:off x="597071" y="1981200"/>
            <a:ext cx="9295073" cy="4306245"/>
          </a:xfrm>
        </p:spPr>
        <p:txBody>
          <a:bodyPr>
            <a:normAutofit fontScale="92500" lnSpcReduction="10000"/>
          </a:bodyPr>
          <a:lstStyle/>
          <a:p>
            <a:pPr marL="342900" indent="-342900">
              <a:buFont typeface="+mj-lt"/>
              <a:buAutoNum type="alphaLcPeriod"/>
            </a:pPr>
            <a:r>
              <a:rPr lang="nl-NL" dirty="0"/>
              <a:t>Algemeen</a:t>
            </a:r>
          </a:p>
          <a:p>
            <a:pPr marL="571500" lvl="1" indent="-400050">
              <a:buFont typeface="+mj-lt"/>
              <a:buAutoNum type="romanLcPeriod"/>
            </a:pPr>
            <a:r>
              <a:rPr lang="nl-NL" dirty="0"/>
              <a:t>Definitie “VOS”</a:t>
            </a:r>
          </a:p>
          <a:p>
            <a:pPr marL="571500" lvl="1" indent="-400050">
              <a:buFont typeface="+mj-lt"/>
              <a:buAutoNum type="romanLcPeriod"/>
            </a:pPr>
            <a:r>
              <a:rPr lang="nl-NL" dirty="0"/>
              <a:t>Organisch oplosmiddel</a:t>
            </a:r>
          </a:p>
          <a:p>
            <a:pPr marL="342900" indent="-342900">
              <a:buFont typeface="+mj-lt"/>
              <a:buAutoNum type="alphaLcPeriod"/>
            </a:pPr>
            <a:r>
              <a:rPr lang="nl-NL" dirty="0"/>
              <a:t>VOS onder de Omgevingswet</a:t>
            </a:r>
          </a:p>
          <a:p>
            <a:pPr marL="571500" lvl="1" indent="-400050">
              <a:buFont typeface="+mj-lt"/>
              <a:buAutoNum type="romanLcPeriod"/>
            </a:pPr>
            <a:r>
              <a:rPr lang="nl-NL" dirty="0"/>
              <a:t>VOS in </a:t>
            </a:r>
            <a:r>
              <a:rPr lang="nl-NL" dirty="0" err="1"/>
              <a:t>mba’s</a:t>
            </a:r>
            <a:r>
              <a:rPr lang="nl-NL" dirty="0"/>
              <a:t> (H3 Bal)</a:t>
            </a:r>
          </a:p>
          <a:p>
            <a:pPr marL="571500" lvl="1" indent="-400050">
              <a:buFont typeface="+mj-lt"/>
              <a:buAutoNum type="romanLcPeriod"/>
            </a:pPr>
            <a:r>
              <a:rPr lang="nl-NL" dirty="0"/>
              <a:t>Specifieke eisen (H4 Bal)</a:t>
            </a:r>
          </a:p>
          <a:p>
            <a:pPr marL="571500" lvl="1" indent="-400050">
              <a:buFont typeface="+mj-lt"/>
              <a:buAutoNum type="romanLcPeriod"/>
            </a:pPr>
            <a:r>
              <a:rPr lang="nl-NL" dirty="0"/>
              <a:t>Generieke eisen (H5 Bal)</a:t>
            </a:r>
          </a:p>
          <a:p>
            <a:pPr marL="571500" lvl="1" indent="-400050">
              <a:buFont typeface="+mj-lt"/>
              <a:buAutoNum type="romanLcPeriod"/>
            </a:pPr>
            <a:r>
              <a:rPr lang="nl-NL" dirty="0"/>
              <a:t>Zorgplicht en overig</a:t>
            </a:r>
          </a:p>
          <a:p>
            <a:pPr marL="342900" indent="-342900">
              <a:buFont typeface="+mj-lt"/>
              <a:buAutoNum type="alphaLcPeriod"/>
            </a:pPr>
            <a:r>
              <a:rPr lang="nl-NL" dirty="0"/>
              <a:t>VOS vanuit EU-regelgeving</a:t>
            </a:r>
          </a:p>
          <a:p>
            <a:pPr marL="571500" lvl="1" indent="-400050">
              <a:buFont typeface="+mj-lt"/>
              <a:buAutoNum type="romanLcPeriod"/>
            </a:pPr>
            <a:r>
              <a:rPr lang="nl-NL" dirty="0"/>
              <a:t>NEC-richtlijn</a:t>
            </a:r>
          </a:p>
          <a:p>
            <a:pPr marL="571500" lvl="1" indent="-400050">
              <a:buFont typeface="+mj-lt"/>
              <a:buAutoNum type="romanLcPeriod"/>
            </a:pPr>
            <a:r>
              <a:rPr lang="nl-NL" dirty="0"/>
              <a:t>Benzinerichtlijn</a:t>
            </a:r>
          </a:p>
          <a:p>
            <a:pPr marL="571500" lvl="1" indent="-400050">
              <a:buFont typeface="+mj-lt"/>
              <a:buAutoNum type="romanLcPeriod"/>
            </a:pPr>
            <a:r>
              <a:rPr lang="nl-NL" dirty="0"/>
              <a:t>Richtlijn industriële emissies</a:t>
            </a:r>
          </a:p>
          <a:p>
            <a:pPr marL="114300" indent="-400050">
              <a:buFont typeface="+mj-lt"/>
              <a:buAutoNum type="alphaLcPeriod"/>
            </a:pPr>
            <a:r>
              <a:rPr lang="nl-NL" dirty="0"/>
              <a:t>Producteisen voor fabrikant in EU ‘verfrichtlijn’</a:t>
            </a:r>
          </a:p>
          <a:p>
            <a:pPr marL="571500" lvl="1" indent="-400050">
              <a:buFont typeface="+mj-lt"/>
              <a:buAutoNum type="romanLcPeriod"/>
            </a:pPr>
            <a:r>
              <a:rPr lang="nl-NL" dirty="0"/>
              <a:t>Richtlijn verfproducten, in NL: BOOVV (Besluit Organische Oplosmiddelen in Verven en Vernissen)</a:t>
            </a:r>
          </a:p>
          <a:p>
            <a:pPr marL="571500" lvl="1" indent="-400050">
              <a:buFont typeface="+mj-lt"/>
              <a:buAutoNum type="romanLcPeriod"/>
            </a:pPr>
            <a:r>
              <a:rPr lang="nl-NL" dirty="0"/>
              <a:t>Beperkt aantal branches; verwijzing vanuit Bal maatregelen</a:t>
            </a:r>
          </a:p>
        </p:txBody>
      </p:sp>
      <p:sp>
        <p:nvSpPr>
          <p:cNvPr id="7" name="Titel 1">
            <a:extLst>
              <a:ext uri="{FF2B5EF4-FFF2-40B4-BE49-F238E27FC236}">
                <a16:creationId xmlns:a16="http://schemas.microsoft.com/office/drawing/2014/main" id="{022732A5-D69E-5B64-9514-ABB9443F87EF}"/>
              </a:ext>
            </a:extLst>
          </p:cNvPr>
          <p:cNvSpPr>
            <a:spLocks noGrp="1"/>
          </p:cNvSpPr>
          <p:nvPr>
            <p:ph type="title"/>
          </p:nvPr>
        </p:nvSpPr>
        <p:spPr>
          <a:xfrm>
            <a:off x="597071" y="990600"/>
            <a:ext cx="8058041" cy="897538"/>
          </a:xfrm>
        </p:spPr>
        <p:txBody>
          <a:bodyPr>
            <a:normAutofit fontScale="90000"/>
          </a:bodyPr>
          <a:lstStyle/>
          <a:p>
            <a:r>
              <a:rPr lang="nl-NL" dirty="0"/>
              <a:t>VOS in wet- en regelgeving</a:t>
            </a:r>
          </a:p>
        </p:txBody>
      </p:sp>
      <p:sp>
        <p:nvSpPr>
          <p:cNvPr id="4" name="Tijdelijke aanduiding voor afbeelding 3">
            <a:extLst>
              <a:ext uri="{FF2B5EF4-FFF2-40B4-BE49-F238E27FC236}">
                <a16:creationId xmlns:a16="http://schemas.microsoft.com/office/drawing/2014/main" id="{22D06C08-749F-74A4-9D9C-9407A5E0BED1}"/>
              </a:ext>
            </a:extLst>
          </p:cNvPr>
          <p:cNvSpPr>
            <a:spLocks noGrp="1"/>
          </p:cNvSpPr>
          <p:nvPr>
            <p:ph type="pic" sz="quarter" idx="13"/>
          </p:nvPr>
        </p:nvSpPr>
        <p:spPr/>
        <p:txBody>
          <a:bodyPr/>
          <a:lstStyle/>
          <a:p>
            <a:endParaRPr lang="nl-NL"/>
          </a:p>
        </p:txBody>
      </p:sp>
      <p:sp>
        <p:nvSpPr>
          <p:cNvPr id="2" name="Tijdelijke aanduiding voor dianummer 1">
            <a:extLst>
              <a:ext uri="{FF2B5EF4-FFF2-40B4-BE49-F238E27FC236}">
                <a16:creationId xmlns:a16="http://schemas.microsoft.com/office/drawing/2014/main" id="{12C711D0-C1A9-2721-4E79-2257B77D4661}"/>
              </a:ext>
            </a:extLst>
          </p:cNvPr>
          <p:cNvSpPr>
            <a:spLocks noGrp="1"/>
          </p:cNvSpPr>
          <p:nvPr>
            <p:ph type="sldNum" sz="quarter" idx="12"/>
          </p:nvPr>
        </p:nvSpPr>
        <p:spPr/>
        <p:txBody>
          <a:bodyPr/>
          <a:lstStyle/>
          <a:p>
            <a:fld id="{9B5D26E6-79A7-408D-9DFA-24F760C008DB}" type="slidenum">
              <a:rPr lang="en-US" smtClean="0"/>
              <a:pPr/>
              <a:t>6</a:t>
            </a:fld>
            <a:endParaRPr lang="en-US" sz="1200" dirty="0"/>
          </a:p>
        </p:txBody>
      </p:sp>
    </p:spTree>
    <p:extLst>
      <p:ext uri="{BB962C8B-B14F-4D97-AF65-F5344CB8AC3E}">
        <p14:creationId xmlns:p14="http://schemas.microsoft.com/office/powerpoint/2010/main" val="183169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7D870-FFA1-ACD4-3935-891F9BDDC57F}"/>
              </a:ext>
            </a:extLst>
          </p:cNvPr>
          <p:cNvSpPr>
            <a:spLocks noGrp="1"/>
          </p:cNvSpPr>
          <p:nvPr>
            <p:ph type="title"/>
          </p:nvPr>
        </p:nvSpPr>
        <p:spPr>
          <a:xfrm>
            <a:off x="597072" y="681531"/>
            <a:ext cx="10515600" cy="897538"/>
          </a:xfrm>
        </p:spPr>
        <p:txBody>
          <a:bodyPr>
            <a:normAutofit fontScale="90000"/>
          </a:bodyPr>
          <a:lstStyle/>
          <a:p>
            <a:r>
              <a:rPr lang="nl-NL" dirty="0"/>
              <a:t>VOS: </a:t>
            </a:r>
            <a:r>
              <a:rPr lang="nl-NL" u="sng" dirty="0"/>
              <a:t>vluchtige organische stof</a:t>
            </a:r>
            <a:endParaRPr lang="nl-NL" dirty="0"/>
          </a:p>
        </p:txBody>
      </p:sp>
      <p:sp>
        <p:nvSpPr>
          <p:cNvPr id="3" name="Tijdelijke aanduiding voor tekst 2">
            <a:extLst>
              <a:ext uri="{FF2B5EF4-FFF2-40B4-BE49-F238E27FC236}">
                <a16:creationId xmlns:a16="http://schemas.microsoft.com/office/drawing/2014/main" id="{4316BCFE-BC4A-2200-D6B0-83A56B1A694B}"/>
              </a:ext>
            </a:extLst>
          </p:cNvPr>
          <p:cNvSpPr>
            <a:spLocks noGrp="1"/>
          </p:cNvSpPr>
          <p:nvPr>
            <p:ph type="body" idx="1"/>
          </p:nvPr>
        </p:nvSpPr>
        <p:spPr>
          <a:xfrm>
            <a:off x="597072" y="1579069"/>
            <a:ext cx="10515600" cy="3215955"/>
          </a:xfrm>
        </p:spPr>
        <p:txBody>
          <a:bodyPr>
            <a:normAutofit lnSpcReduction="10000"/>
          </a:bodyPr>
          <a:lstStyle/>
          <a:p>
            <a:r>
              <a:rPr lang="nl-NL" dirty="0"/>
              <a:t>Vluchtige organische stof (RIE =&gt; Bal):</a:t>
            </a:r>
            <a:br>
              <a:rPr lang="nl-NL" dirty="0"/>
            </a:br>
            <a:r>
              <a:rPr lang="nl-NL" i="1" dirty="0"/>
              <a:t>Organische verbinding, en ook fractie creosoot, die bij </a:t>
            </a:r>
            <a:r>
              <a:rPr lang="nl-NL" dirty="0"/>
              <a:t>293,15 K</a:t>
            </a:r>
            <a:r>
              <a:rPr lang="nl-NL" i="1" dirty="0"/>
              <a:t> (20 </a:t>
            </a:r>
            <a:r>
              <a:rPr lang="nl-NL" i="1" baseline="30000" dirty="0" err="1"/>
              <a:t>o</a:t>
            </a:r>
            <a:r>
              <a:rPr lang="nl-NL" i="1" dirty="0" err="1"/>
              <a:t>C</a:t>
            </a:r>
            <a:r>
              <a:rPr lang="nl-NL" i="1" dirty="0"/>
              <a:t>) een dampspanning heeft van tenminste </a:t>
            </a:r>
            <a:r>
              <a:rPr lang="nl-NL" dirty="0"/>
              <a:t>0,01 kPa</a:t>
            </a:r>
            <a:r>
              <a:rPr lang="nl-NL" i="1" dirty="0"/>
              <a:t> of onder specifieke gebruiksomstandigheden een vergelijkbare vluchtigheid heeft.</a:t>
            </a:r>
            <a:endParaRPr lang="nl-NL" dirty="0"/>
          </a:p>
          <a:p>
            <a:r>
              <a:rPr lang="nl-NL" dirty="0"/>
              <a:t>Organische verbinding:</a:t>
            </a:r>
            <a:br>
              <a:rPr lang="nl-NL" dirty="0"/>
            </a:br>
            <a:r>
              <a:rPr lang="nl-NL" i="1" dirty="0"/>
              <a:t>Moleculen die in ieder geval koolstof</a:t>
            </a:r>
            <a:r>
              <a:rPr lang="nl-NL" dirty="0"/>
              <a:t> (C)</a:t>
            </a:r>
            <a:r>
              <a:rPr lang="nl-NL" i="1" dirty="0"/>
              <a:t> bevatten, vaak waterstof </a:t>
            </a:r>
            <a:r>
              <a:rPr lang="nl-NL" dirty="0"/>
              <a:t>(H)</a:t>
            </a:r>
            <a:r>
              <a:rPr lang="nl-NL" i="1" dirty="0"/>
              <a:t>, zuurstof</a:t>
            </a:r>
            <a:r>
              <a:rPr lang="nl-NL" dirty="0"/>
              <a:t> (O)</a:t>
            </a:r>
            <a:r>
              <a:rPr lang="nl-NL" i="1" dirty="0"/>
              <a:t> en stikstof</a:t>
            </a:r>
            <a:r>
              <a:rPr lang="nl-NL" dirty="0"/>
              <a:t> (N)</a:t>
            </a:r>
            <a:r>
              <a:rPr lang="nl-NL" i="1" dirty="0"/>
              <a:t>, en soms zwavel </a:t>
            </a:r>
            <a:r>
              <a:rPr lang="nl-NL" dirty="0"/>
              <a:t>(S)</a:t>
            </a:r>
            <a:r>
              <a:rPr lang="nl-NL" i="1" dirty="0"/>
              <a:t>, fosfor </a:t>
            </a:r>
            <a:r>
              <a:rPr lang="nl-NL" dirty="0"/>
              <a:t>(P) </a:t>
            </a:r>
            <a:r>
              <a:rPr lang="nl-NL" i="1" dirty="0"/>
              <a:t>en halogenen </a:t>
            </a:r>
            <a:r>
              <a:rPr lang="nl-NL" dirty="0"/>
              <a:t>(F, Cl, Br, I, etc.)</a:t>
            </a:r>
            <a:r>
              <a:rPr lang="nl-NL" i="1" dirty="0"/>
              <a:t>.</a:t>
            </a:r>
          </a:p>
          <a:p>
            <a:r>
              <a:rPr lang="nl-NL" dirty="0"/>
              <a:t>Vluchtigheid:</a:t>
            </a:r>
            <a:br>
              <a:rPr lang="nl-NL" dirty="0"/>
            </a:br>
            <a:r>
              <a:rPr lang="nl-NL" i="1" dirty="0"/>
              <a:t>Een stofeigenschap gekenmerkt door de dampspanning. Een vluchtige stof verdampt bij lagere temperaturen en daarom een hogere dampspanning dan een minder vluchtige stof.</a:t>
            </a:r>
            <a:br>
              <a:rPr lang="nl-NL" dirty="0"/>
            </a:br>
            <a:endParaRPr lang="nl-NL" dirty="0"/>
          </a:p>
        </p:txBody>
      </p:sp>
      <p:sp>
        <p:nvSpPr>
          <p:cNvPr id="4" name="Tijdelijke aanduiding voor dianummer 3">
            <a:extLst>
              <a:ext uri="{FF2B5EF4-FFF2-40B4-BE49-F238E27FC236}">
                <a16:creationId xmlns:a16="http://schemas.microsoft.com/office/drawing/2014/main" id="{83D0C0CC-0086-42AB-BD27-DA3305080A61}"/>
              </a:ext>
            </a:extLst>
          </p:cNvPr>
          <p:cNvSpPr>
            <a:spLocks noGrp="1"/>
          </p:cNvSpPr>
          <p:nvPr>
            <p:ph type="sldNum" sz="quarter" idx="12"/>
          </p:nvPr>
        </p:nvSpPr>
        <p:spPr/>
        <p:txBody>
          <a:bodyPr/>
          <a:lstStyle/>
          <a:p>
            <a:fld id="{9B5D26E6-79A7-408D-9DFA-24F760C008DB}" type="slidenum">
              <a:rPr lang="en-US" smtClean="0"/>
              <a:pPr/>
              <a:t>7</a:t>
            </a:fld>
            <a:endParaRPr lang="en-US" sz="1200" dirty="0"/>
          </a:p>
        </p:txBody>
      </p:sp>
      <p:pic>
        <p:nvPicPr>
          <p:cNvPr id="1026" name="Picture 2" descr="voorbeeld molekuulstructuur VOS in dit geval Aceton">
            <a:extLst>
              <a:ext uri="{FF2B5EF4-FFF2-40B4-BE49-F238E27FC236}">
                <a16:creationId xmlns:a16="http://schemas.microsoft.com/office/drawing/2014/main" id="{926668A1-B9AF-D808-C317-2F6745F2B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296" y="3850783"/>
            <a:ext cx="3143703" cy="245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96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45AE1-4FDF-F56B-7750-7FBB950188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26511F-F789-59B6-6171-4764E3153492}"/>
              </a:ext>
            </a:extLst>
          </p:cNvPr>
          <p:cNvSpPr>
            <a:spLocks noGrp="1"/>
          </p:cNvSpPr>
          <p:nvPr>
            <p:ph type="title"/>
          </p:nvPr>
        </p:nvSpPr>
        <p:spPr>
          <a:xfrm>
            <a:off x="597072" y="681531"/>
            <a:ext cx="10515600" cy="2398000"/>
          </a:xfrm>
        </p:spPr>
        <p:txBody>
          <a:bodyPr>
            <a:normAutofit fontScale="90000"/>
          </a:bodyPr>
          <a:lstStyle/>
          <a:p>
            <a:r>
              <a:rPr lang="nl-NL" dirty="0"/>
              <a:t>VOS: </a:t>
            </a:r>
            <a:r>
              <a:rPr lang="nl-NL" u="sng" dirty="0"/>
              <a:t>vluchtige organische stof</a:t>
            </a:r>
            <a:br>
              <a:rPr lang="nl-NL" dirty="0"/>
            </a:br>
            <a:r>
              <a:rPr lang="nl-NL" dirty="0"/>
              <a:t>	Organisch oplosmiddel</a:t>
            </a:r>
            <a:br>
              <a:rPr lang="nl-NL" dirty="0"/>
            </a:br>
            <a:endParaRPr lang="nl-NL" dirty="0"/>
          </a:p>
        </p:txBody>
      </p:sp>
      <p:sp>
        <p:nvSpPr>
          <p:cNvPr id="4" name="Tijdelijke aanduiding voor dianummer 3">
            <a:extLst>
              <a:ext uri="{FF2B5EF4-FFF2-40B4-BE49-F238E27FC236}">
                <a16:creationId xmlns:a16="http://schemas.microsoft.com/office/drawing/2014/main" id="{7EC139F7-78D1-B270-B932-D8B64264C3B4}"/>
              </a:ext>
            </a:extLst>
          </p:cNvPr>
          <p:cNvSpPr>
            <a:spLocks noGrp="1"/>
          </p:cNvSpPr>
          <p:nvPr>
            <p:ph type="sldNum" sz="quarter" idx="12"/>
          </p:nvPr>
        </p:nvSpPr>
        <p:spPr/>
        <p:txBody>
          <a:bodyPr/>
          <a:lstStyle/>
          <a:p>
            <a:fld id="{9B5D26E6-79A7-408D-9DFA-24F760C008DB}" type="slidenum">
              <a:rPr lang="en-US" smtClean="0"/>
              <a:pPr/>
              <a:t>8</a:t>
            </a:fld>
            <a:endParaRPr lang="en-US" sz="1200" dirty="0"/>
          </a:p>
        </p:txBody>
      </p:sp>
      <p:sp>
        <p:nvSpPr>
          <p:cNvPr id="6" name="Tijdelijke aanduiding voor tekst 2">
            <a:extLst>
              <a:ext uri="{FF2B5EF4-FFF2-40B4-BE49-F238E27FC236}">
                <a16:creationId xmlns:a16="http://schemas.microsoft.com/office/drawing/2014/main" id="{A7DD4DCE-AFE7-81F4-C8DC-6C1FA7B118BC}"/>
              </a:ext>
            </a:extLst>
          </p:cNvPr>
          <p:cNvSpPr txBox="1">
            <a:spLocks/>
          </p:cNvSpPr>
          <p:nvPr/>
        </p:nvSpPr>
        <p:spPr>
          <a:xfrm>
            <a:off x="597072" y="2305604"/>
            <a:ext cx="10058420" cy="38708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dirty="0"/>
              <a:t>Organisch oplosmiddel (RIE): vluchtige organische stof die wordt gebruikt voor een van de volgende doeleinden:</a:t>
            </a:r>
          </a:p>
          <a:p>
            <a:r>
              <a:rPr lang="nl-NL" dirty="0"/>
              <a:t>a) om…zonder chemische veranderingen te ondergaan grondstoffen, producten… op te lossen;</a:t>
            </a:r>
          </a:p>
          <a:p>
            <a:r>
              <a:rPr lang="nl-NL" dirty="0"/>
              <a:t>b) als schoonmaakmiddel om verontreinigingen op te lossen; </a:t>
            </a:r>
          </a:p>
          <a:p>
            <a:r>
              <a:rPr lang="nl-NL" dirty="0"/>
              <a:t>c) als verdunner; </a:t>
            </a:r>
          </a:p>
          <a:p>
            <a:r>
              <a:rPr lang="nl-NL" dirty="0"/>
              <a:t>d) als dispergeermiddel; </a:t>
            </a:r>
          </a:p>
          <a:p>
            <a:r>
              <a:rPr lang="nl-NL" dirty="0"/>
              <a:t>e) om de viscositeit aan te passen; </a:t>
            </a:r>
          </a:p>
          <a:p>
            <a:r>
              <a:rPr lang="nl-NL" dirty="0"/>
              <a:t>f) om de oppervlaktespanning aan te passen; </a:t>
            </a:r>
          </a:p>
          <a:p>
            <a:r>
              <a:rPr lang="nl-NL" dirty="0"/>
              <a:t>g) als weekmaker; </a:t>
            </a:r>
          </a:p>
          <a:p>
            <a:r>
              <a:rPr lang="nl-NL" dirty="0"/>
              <a:t>h) als conserveermiddel.</a:t>
            </a:r>
          </a:p>
        </p:txBody>
      </p:sp>
      <p:sp>
        <p:nvSpPr>
          <p:cNvPr id="9" name="Pijl: gebogen 8">
            <a:extLst>
              <a:ext uri="{FF2B5EF4-FFF2-40B4-BE49-F238E27FC236}">
                <a16:creationId xmlns:a16="http://schemas.microsoft.com/office/drawing/2014/main" id="{BFBE376E-543F-2B16-EF22-19A651A19E73}"/>
              </a:ext>
              <a:ext uri="{C183D7F6-B498-43B3-948B-1728B52AA6E4}">
                <adec:decorative xmlns:adec="http://schemas.microsoft.com/office/drawing/2017/decorative" val="1"/>
              </a:ext>
            </a:extLst>
          </p:cNvPr>
          <p:cNvSpPr/>
          <p:nvPr/>
        </p:nvSpPr>
        <p:spPr>
          <a:xfrm rot="10800000" flipH="1">
            <a:off x="1023552" y="1552814"/>
            <a:ext cx="457200" cy="46955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24485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4094C-4E71-5A5C-70E8-67075195B7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C582E9-B2BA-6C6C-4EDB-49C0C573989E}"/>
              </a:ext>
            </a:extLst>
          </p:cNvPr>
          <p:cNvSpPr>
            <a:spLocks noGrp="1"/>
          </p:cNvSpPr>
          <p:nvPr>
            <p:ph type="title"/>
          </p:nvPr>
        </p:nvSpPr>
        <p:spPr/>
        <p:txBody>
          <a:bodyPr>
            <a:normAutofit fontScale="90000"/>
          </a:bodyPr>
          <a:lstStyle/>
          <a:p>
            <a:r>
              <a:rPr lang="nl-NL" dirty="0"/>
              <a:t>VOS-regels in paragrafen H4 Bal</a:t>
            </a:r>
          </a:p>
        </p:txBody>
      </p:sp>
      <p:sp>
        <p:nvSpPr>
          <p:cNvPr id="3" name="Tijdelijke aanduiding voor tekst 2">
            <a:extLst>
              <a:ext uri="{FF2B5EF4-FFF2-40B4-BE49-F238E27FC236}">
                <a16:creationId xmlns:a16="http://schemas.microsoft.com/office/drawing/2014/main" id="{CDFC08E3-2C7A-E237-560E-1FA56BF9337E}"/>
              </a:ext>
            </a:extLst>
          </p:cNvPr>
          <p:cNvSpPr>
            <a:spLocks noGrp="1"/>
          </p:cNvSpPr>
          <p:nvPr>
            <p:ph type="body" idx="1"/>
          </p:nvPr>
        </p:nvSpPr>
        <p:spPr>
          <a:xfrm>
            <a:off x="597072" y="2179638"/>
            <a:ext cx="10515600" cy="3687762"/>
          </a:xfrm>
        </p:spPr>
        <p:txBody>
          <a:bodyPr>
            <a:normAutofit/>
          </a:bodyPr>
          <a:lstStyle/>
          <a:p>
            <a:pPr marL="342900" indent="-342900">
              <a:buFontTx/>
              <a:buChar char="-"/>
            </a:pPr>
            <a:r>
              <a:rPr lang="nl-NL" dirty="0"/>
              <a:t>4.21 Reinigen lijmen coaten</a:t>
            </a:r>
          </a:p>
          <a:p>
            <a:pPr marL="342900" indent="-342900">
              <a:buFontTx/>
              <a:buChar char="-"/>
            </a:pPr>
            <a:r>
              <a:rPr lang="nl-NL" dirty="0"/>
              <a:t>4.34 Oplosmiddeleninstallaties (later meer)</a:t>
            </a:r>
          </a:p>
          <a:p>
            <a:pPr marL="342900" indent="-342900">
              <a:buFontTx/>
              <a:buChar char="-"/>
            </a:pPr>
            <a:r>
              <a:rPr lang="nl-NL" dirty="0"/>
              <a:t>4.40 Grootschalig tanken (dampretour bij benzine tanken)</a:t>
            </a:r>
          </a:p>
          <a:p>
            <a:pPr marL="342900" indent="-342900">
              <a:buFontTx/>
              <a:buChar char="-"/>
            </a:pPr>
            <a:r>
              <a:rPr lang="nl-NL" dirty="0"/>
              <a:t>4.57 Chemisch reinigen textiel</a:t>
            </a:r>
          </a:p>
          <a:p>
            <a:pPr marL="342900" indent="-342900">
              <a:buFontTx/>
              <a:buChar char="-"/>
            </a:pPr>
            <a:r>
              <a:rPr lang="nl-NL" dirty="0"/>
              <a:t>4.96 Opslaan brandbare vloeistoffen ondergronds (dampretour benzine bij tankstation)</a:t>
            </a:r>
          </a:p>
          <a:p>
            <a:pPr marL="342900" indent="-342900">
              <a:buFontTx/>
              <a:buChar char="-"/>
            </a:pPr>
            <a:r>
              <a:rPr lang="nl-NL" dirty="0"/>
              <a:t>4.105 Benzineterminal</a:t>
            </a:r>
          </a:p>
          <a:p>
            <a:pPr marL="342900" indent="-342900">
              <a:buFontTx/>
              <a:buChar char="-"/>
            </a:pPr>
            <a:r>
              <a:rPr lang="nl-NL" dirty="0"/>
              <a:t>(4.10 Grafische processen - geen VOS-eisen, wel relevant voor geur)</a:t>
            </a:r>
          </a:p>
          <a:p>
            <a:pPr marL="342900" indent="-342900">
              <a:buFontTx/>
              <a:buChar char="-"/>
            </a:pPr>
            <a:endParaRPr lang="nl-NL" dirty="0"/>
          </a:p>
          <a:p>
            <a:pPr marL="342900" indent="-342900">
              <a:buFontTx/>
              <a:buChar char="-"/>
            </a:pPr>
            <a:r>
              <a:rPr lang="nl-NL" dirty="0"/>
              <a:t>Vaak maatregelen boven bepaald verbruik van oplosmiddelen &gt; inzicht in VOS verbruik</a:t>
            </a:r>
          </a:p>
          <a:p>
            <a:pPr marL="342900" indent="-342900">
              <a:buFontTx/>
              <a:buChar char="-"/>
            </a:pPr>
            <a:endParaRPr lang="nl-NL" dirty="0"/>
          </a:p>
          <a:p>
            <a:endParaRPr lang="nl-NL" dirty="0"/>
          </a:p>
        </p:txBody>
      </p:sp>
      <p:sp>
        <p:nvSpPr>
          <p:cNvPr id="4" name="Tijdelijke aanduiding voor dianummer 3">
            <a:extLst>
              <a:ext uri="{FF2B5EF4-FFF2-40B4-BE49-F238E27FC236}">
                <a16:creationId xmlns:a16="http://schemas.microsoft.com/office/drawing/2014/main" id="{C8F5AD75-C4BC-D2F6-F7F6-F5C6D5ACEB43}"/>
              </a:ext>
            </a:extLst>
          </p:cNvPr>
          <p:cNvSpPr>
            <a:spLocks noGrp="1"/>
          </p:cNvSpPr>
          <p:nvPr>
            <p:ph type="sldNum" sz="quarter" idx="12"/>
          </p:nvPr>
        </p:nvSpPr>
        <p:spPr/>
        <p:txBody>
          <a:bodyPr/>
          <a:lstStyle/>
          <a:p>
            <a:fld id="{9B5D26E6-79A7-408D-9DFA-24F760C008DB}" type="slidenum">
              <a:rPr lang="en-US" smtClean="0"/>
              <a:pPr/>
              <a:t>9</a:t>
            </a:fld>
            <a:endParaRPr lang="en-US" sz="1200" dirty="0"/>
          </a:p>
        </p:txBody>
      </p:sp>
      <p:pic>
        <p:nvPicPr>
          <p:cNvPr id="6" name="Afbeelding 5" descr="Tekst Hfd 4 regels gelden alleen na aanwijzing via hfd 3 bal">
            <a:extLst>
              <a:ext uri="{FF2B5EF4-FFF2-40B4-BE49-F238E27FC236}">
                <a16:creationId xmlns:a16="http://schemas.microsoft.com/office/drawing/2014/main" id="{8A051942-7D8A-75EB-C221-5A61FC393536}"/>
              </a:ext>
            </a:extLst>
          </p:cNvPr>
          <p:cNvPicPr>
            <a:picLocks noChangeAspect="1"/>
          </p:cNvPicPr>
          <p:nvPr/>
        </p:nvPicPr>
        <p:blipFill>
          <a:blip r:embed="rId3"/>
          <a:srcRect l="1227" t="10458" r="1582" b="8253"/>
          <a:stretch>
            <a:fillRect/>
          </a:stretch>
        </p:blipFill>
        <p:spPr>
          <a:xfrm>
            <a:off x="2955073" y="5999356"/>
            <a:ext cx="6601522" cy="557561"/>
          </a:xfrm>
          <a:prstGeom prst="rect">
            <a:avLst/>
          </a:prstGeom>
        </p:spPr>
      </p:pic>
    </p:spTree>
    <p:extLst>
      <p:ext uri="{BB962C8B-B14F-4D97-AF65-F5344CB8AC3E}">
        <p14:creationId xmlns:p14="http://schemas.microsoft.com/office/powerpoint/2010/main" val="3450639460"/>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removed="0"/>
</clbl:labelList>
</file>

<file path=docProps/app.xml><?xml version="1.0" encoding="utf-8"?>
<Properties xmlns="http://schemas.openxmlformats.org/officeDocument/2006/extended-properties" xmlns:vt="http://schemas.openxmlformats.org/officeDocument/2006/docPropsVTypes">
  <TotalTime>6371</TotalTime>
  <Words>2170</Words>
  <Application>Microsoft Office PowerPoint</Application>
  <PresentationFormat>Breedbeeld</PresentationFormat>
  <Paragraphs>391</Paragraphs>
  <Slides>28</Slides>
  <Notes>23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28</vt:i4>
      </vt:variant>
    </vt:vector>
  </HeadingPairs>
  <TitlesOfParts>
    <vt:vector size="36" baseType="lpstr">
      <vt:lpstr>Aptos</vt:lpstr>
      <vt:lpstr>Arial</vt:lpstr>
      <vt:lpstr>Asap</vt:lpstr>
      <vt:lpstr>Asap Medium</vt:lpstr>
      <vt:lpstr>Asap SemiBold</vt:lpstr>
      <vt:lpstr>Bradley Hand ITC</vt:lpstr>
      <vt:lpstr>Times New Roman</vt:lpstr>
      <vt:lpstr>Office Theme</vt:lpstr>
      <vt:lpstr>SCHAKELDAGEN</vt:lpstr>
      <vt:lpstr>Vluchtige Organische Stoffen (VOS)  Regels uitgelegd voor de praktijk  Gijs Rurup – Gert Locht gijs.rurup@rws.nl – gert.locht@rws.nl www.iplo.nl</vt:lpstr>
      <vt:lpstr>Praatplaat Omgevingswet</vt:lpstr>
      <vt:lpstr>Inhoud</vt:lpstr>
      <vt:lpstr>Welke bedrijven gebruiken VOS</vt:lpstr>
      <vt:lpstr>VOS in wet- en regelgeving</vt:lpstr>
      <vt:lpstr>VOS: vluchtige organische stof</vt:lpstr>
      <vt:lpstr>VOS: vluchtige organische stof  Organisch oplosmiddel </vt:lpstr>
      <vt:lpstr>VOS-regels in paragrafen H4 Bal</vt:lpstr>
      <vt:lpstr>Richtlijn Industriële Emissies (Rie)</vt:lpstr>
      <vt:lpstr>Aardolie industrie</vt:lpstr>
      <vt:lpstr>Toezicht: inzicht in VOS-verbruik</vt:lpstr>
      <vt:lpstr>Toezicht: Maatregelen Bal § 4.21</vt:lpstr>
      <vt:lpstr>Samengevat: VOS-regels per branche</vt:lpstr>
      <vt:lpstr>Oplosmiddeleninstallaties</vt:lpstr>
      <vt:lpstr>Activiteiten oplosmiddeleninstallaties (§4.34 Bal)</vt:lpstr>
      <vt:lpstr>VOS bij oplosmiddeleninstallaties</vt:lpstr>
      <vt:lpstr>Activiteiten: Categoriseren</vt:lpstr>
      <vt:lpstr>Oplosmiddelen boekhouding 1</vt:lpstr>
      <vt:lpstr>Overzicht input en output VOS</vt:lpstr>
      <vt:lpstr>Oplosmiddelen boekhouding 2</vt:lpstr>
      <vt:lpstr>4 regimes maatregelen.</vt:lpstr>
      <vt:lpstr>Regime 1, vaste stof</vt:lpstr>
      <vt:lpstr>Regime 2, Afgassen en diffuse emissie</vt:lpstr>
      <vt:lpstr>Regime 3, % van oplosmiddelinput</vt:lpstr>
      <vt:lpstr>Regime 4, per hoeveelheid product</vt:lpstr>
      <vt:lpstr>Ten slotte</vt:lpstr>
      <vt:lpstr>Dank voor je aanwezigheid en fijn vervolg. Nog vragen over de Omgevingswet of IPLO? =&gt; Netwerkplein =&gt; IPLO-hoek  Gijs Rurup – Gert Locht gijs.rurup@rws.nl – gert.locht@rws.nl www.iplo.nl en Helpdesk-vragen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Rurup, Gijs (RWS WVL)</cp:lastModifiedBy>
  <cp:revision>78</cp:revision>
  <cp:lastPrinted>2026-06-17T12:13:12Z</cp:lastPrinted>
  <dcterms:created xsi:type="dcterms:W3CDTF">2026-04-03T10:56:03Z</dcterms:created>
  <dcterms:modified xsi:type="dcterms:W3CDTF">2026-06-25T13:38:35Z</dcterms:modified>
</cp:coreProperties>
</file>