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108_0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3" r:id="rId21"/>
    <p:sldId id="284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1" r:id="rId31"/>
    <p:sldId id="282" r:id="rId32"/>
    <p:sldId id="285" r:id="rId33"/>
    <p:sldId id="286" r:id="rId34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F0CE01-FF88-4615-A849-6D5027AD4417}" name="Jelmer Miedema" initials="JM" userId="S::jelmer.miedema@defryskemarren.nl::d1b602c8-17ff-4ecb-a696-d2f612de0dac" providerId="AD"/>
  <p188:author id="{19DAB71E-8835-27C6-A565-E8C216B9A9F9}" name="Akshay Lala" initials="AL" userId="S::a.lala@defryskemarren.nl::b1eaa4bd-13d0-4fd5-a35f-0d96e45ad723" providerId="AD"/>
  <p188:author id="{4A5AD0F2-46C4-F902-1BE0-49D4084995FB}" name="Piet Loonstra" initials="PL" userId="S::p.loonstra@defryskemarren.nl::63374c9b-ff53-4b9b-b24f-c90879daa13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7075E4-64A8-44BB-B980-E8A8900E9638}" v="2279" dt="2026-06-29T14:29:41.759"/>
    <p1510:client id="{A7E58727-8EC4-4848-B808-B88167AA719A}" v="1" dt="2026-06-30T12:21:47.778"/>
    <p1510:client id="{F554F1A8-4461-4E5B-8921-DF7FDE7BB3F3}" v="252" dt="2026-06-29T14:38:49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omments/modernComment_108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851F70C-1231-41C3-9B8B-DB6398938C45}" authorId="{D7F0CE01-FF88-4615-A849-6D5027AD4417}" created="2026-06-18T14:43:32.612" startDate="2026-06-18T14:53:40.147" dueDate="2026-06-18T14:53:40.147" assignedTo="{D7F0CE01-FF88-4615-A849-6D5027AD4417}" title="@Jelmer Miedema, aangepast">
    <pc:sldMkLst xmlns:pc="http://schemas.microsoft.com/office/powerpoint/2013/main/command">
      <pc:docMk/>
      <pc:sldMk cId="0" sldId="264"/>
    </pc:sldMkLst>
    <p188:replyLst>
      <p188:reply id="{A01F8751-6066-4AFB-AEBF-1F85A2CAC2B7}" authorId="{4A5AD0F2-46C4-F902-1BE0-49D4084995FB}" created="2026-06-18T14:53:40.147">
        <p188:txBody>
          <a:bodyPr/>
          <a:lstStyle/>
          <a:p>
            <a:r>
              <a:rPr lang="en-US"/>
              <a:t>[@Jelmer Miedema], aangepast</a:t>
            </a:r>
          </a:p>
        </p188:txBody>
      </p188:reply>
    </p188:replyLst>
    <p188:txBody>
      <a:bodyPr/>
      <a:lstStyle/>
      <a:p>
        <a:r>
          <a:rPr lang="nl-NL"/>
          <a:t>[@Piet Loonstra] dit lijkt mij niet te kloppen. We zijn druk bezig met een wijzigingsbesluit voor WH4-2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6-06-18T14:53:40.147" id="{335DF71E-D534-4234-A52C-E4E7AC0E290F}">
              <p228:atrbtn authorId="{4A5AD0F2-46C4-F902-1BE0-49D4084995FB}"/>
              <p228:anchr>
                <p228:comment id="{A01F8751-6066-4AFB-AEBF-1F85A2CAC2B7}"/>
              </p228:anchr>
              <p228:add/>
            </p228:event>
            <p228:event time="2026-06-18T14:53:40.147" id="{F2183839-7FD6-48E0-97B9-34E91803F5CC}">
              <p228:atrbtn authorId="{4A5AD0F2-46C4-F902-1BE0-49D4084995FB}"/>
              <p228:anchr>
                <p228:comment id="{A01F8751-6066-4AFB-AEBF-1F85A2CAC2B7}"/>
              </p228:anchr>
              <p228:asgn authorId="{D7F0CE01-FF88-4615-A849-6D5027AD4417}"/>
            </p228:event>
            <p228:event time="2026-06-18T14:53:40.147" id="{A94F3B52-4244-45E0-93A2-B70ED913107F}">
              <p228:atrbtn authorId="{4A5AD0F2-46C4-F902-1BE0-49D4084995FB}"/>
              <p228:anchr>
                <p228:comment id="{A01F8751-6066-4AFB-AEBF-1F85A2CAC2B7}"/>
              </p228:anchr>
              <p228:date stDt="2026-06-18T14:53:40.147" endDt="2026-06-18T14:53:40.147"/>
            </p228:event>
            <p228:event time="2026-06-18T14:53:40.147" id="{126ACA73-2242-41E8-8420-8E60AB9C7232}">
              <p228:atrbtn authorId="{4A5AD0F2-46C4-F902-1BE0-49D4084995FB}"/>
              <p228:anchr>
                <p228:comment id="{A01F8751-6066-4AFB-AEBF-1F85A2CAC2B7}"/>
              </p228:anchr>
              <p228:title val="@Jelmer Miedema, aangepast"/>
            </p228:event>
          </p228:history>
        </p228:taskDetail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37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B48DE-EA9C-19C5-8282-883712239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6DB7B2-B6C4-E13B-9290-CF599E7B19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3482A3-96A3-296D-2291-FB72997EFF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90387-14F1-9CAA-9D97-0DC8EED04D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10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FD370-528F-BBD6-D234-EA22DAA0C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4E0DB0-31C2-AE4D-CBA9-9DD4F11975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D6ACA7-90AF-B10F-31F3-1185877316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8D5BE-5ADD-4139-C77D-9165A5CDC4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51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E8982-04A5-9774-18CB-8B5C88908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86E009-161F-7354-5126-66C749A9D4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8940D8-8AD8-B071-33F1-C85F801BE7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48502-177C-20C3-C81C-FF2F801514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410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64E35-4F18-78C1-88F2-A5892B0F3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2FFAF9-709B-1817-DF8B-4E9B6C0125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B2227C-86E3-A1E1-D7BE-3DE27E4D5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B3A7B-9FE3-A0CF-AD53-F4266B1921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93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16C59AB-6BB7-152B-61D0-F43C59F1A5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FC95D1-351E-1F0F-DB6E-3B7F9D6248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6894" y="3094266"/>
            <a:ext cx="9819856" cy="1325585"/>
          </a:xfrm>
        </p:spPr>
        <p:txBody>
          <a:bodyPr anchor="b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[title]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90D44-C878-CC7C-91DD-CFE0BDEBBE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6894" y="4581100"/>
            <a:ext cx="9819858" cy="501543"/>
          </a:xfrm>
        </p:spPr>
        <p:txBody>
          <a:bodyPr/>
          <a:lstStyle>
            <a:lvl1pPr marL="0" indent="0" algn="l">
              <a:buNone/>
              <a:defRPr sz="3200" b="0" i="1">
                <a:solidFill>
                  <a:schemeClr val="bg1"/>
                </a:solidFill>
                <a:latin typeface="Asap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[link]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B917DB8-0DBA-B49A-29FC-6B99580E5A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465" y="1489287"/>
            <a:ext cx="4230348" cy="181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3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8_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182880"/>
            <a:ext cx="1463040" cy="54864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8632" y="137160"/>
            <a:ext cx="2194560" cy="822960"/>
          </a:xfrm>
          <a:prstGeom prst="rect">
            <a:avLst/>
          </a:prstGeom>
        </p:spPr>
      </p:pic>
      <p:sp>
        <p:nvSpPr>
          <p:cNvPr id="4" name="Text 0"/>
          <p:cNvSpPr>
            <a:spLocks noGrp="1"/>
          </p:cNvSpPr>
          <p:nvPr>
            <p:ph type="title" idx="4294967295"/>
          </p:nvPr>
        </p:nvSpPr>
        <p:spPr>
          <a:xfrm>
            <a:off x="548640" y="1828800"/>
            <a:ext cx="6400800" cy="3200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Waar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een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kleine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ontwikkeling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groot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in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kan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zijn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1"/>
          <p:cNvSpPr/>
          <p:nvPr/>
        </p:nvSpPr>
        <p:spPr>
          <a:xfrm>
            <a:off x="548640" y="5120640"/>
            <a:ext cx="6400800" cy="5486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2000" i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Schakeldag</a:t>
            </a:r>
            <a:r>
              <a:rPr lang="en-US" sz="2000" i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i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Omgevingswet</a:t>
            </a:r>
            <a:endParaRPr lang="en-US" sz="2000" i="1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r>
              <a:rPr lang="en-US" sz="2000" i="1">
                <a:solidFill>
                  <a:srgbClr val="FFFFFF"/>
                </a:solidFill>
                <a:ea typeface="Calibri"/>
                <a:cs typeface="Calibri"/>
              </a:rPr>
              <a:t>Piet Loonstra, Jelmer Miedema </a:t>
            </a:r>
            <a:r>
              <a:rPr lang="en-US" sz="2000" i="1" err="1">
                <a:solidFill>
                  <a:srgbClr val="FFFFFF"/>
                </a:solidFill>
                <a:ea typeface="Calibri"/>
                <a:cs typeface="Calibri"/>
              </a:rPr>
              <a:t>en</a:t>
            </a:r>
            <a:r>
              <a:rPr lang="en-US" sz="2000" i="1">
                <a:solidFill>
                  <a:srgbClr val="FFFFFF"/>
                </a:solidFill>
                <a:ea typeface="Calibri"/>
                <a:cs typeface="Calibri"/>
              </a:rPr>
              <a:t> Akshay Lala</a:t>
            </a:r>
          </a:p>
          <a:p>
            <a:r>
              <a:rPr lang="en-US" sz="2000" i="1">
                <a:solidFill>
                  <a:srgbClr val="FFFFFF"/>
                </a:solidFill>
                <a:ea typeface="Calibri"/>
                <a:cs typeface="Calibri"/>
              </a:rPr>
              <a:t>02-07-26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82880"/>
            <a:ext cx="1463040" cy="54864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632" y="137160"/>
            <a:ext cx="2194560" cy="822960"/>
          </a:xfrm>
          <a:prstGeom prst="rect">
            <a:avLst/>
          </a:prstGeom>
        </p:spPr>
      </p:pic>
      <p:pic>
        <p:nvPicPr>
          <p:cNvPr id="4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55080"/>
            <a:ext cx="12188952" cy="502920"/>
          </a:xfrm>
          <a:prstGeom prst="rect">
            <a:avLst/>
          </a:prstGeom>
        </p:spPr>
      </p:pic>
      <p:sp>
        <p:nvSpPr>
          <p:cNvPr id="5" name="Text 0"/>
          <p:cNvSpPr>
            <a:spLocks noGrp="1"/>
          </p:cNvSpPr>
          <p:nvPr>
            <p:ph type="title" idx="4294967295"/>
          </p:nvPr>
        </p:nvSpPr>
        <p:spPr>
          <a:xfrm>
            <a:off x="548640" y="1097280"/>
            <a:ext cx="4572000" cy="640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Hoofdgebouw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bouwen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: regels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1"/>
          <p:cNvSpPr/>
          <p:nvPr/>
        </p:nvSpPr>
        <p:spPr>
          <a:xfrm>
            <a:off x="548640" y="1828800"/>
            <a:ext cx="50292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300"/>
              </a:spcAft>
              <a:buNone/>
            </a:pPr>
            <a:r>
              <a:rPr lang="en-US" sz="13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Werken</a:t>
            </a:r>
            <a:r>
              <a:rPr lang="en-US" sz="13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met </a:t>
            </a:r>
            <a:r>
              <a:rPr lang="en-US" sz="13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omgevingsnormen</a:t>
            </a:r>
            <a:endParaRPr lang="en-US" sz="13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Hergebruik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hetzelfde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artikel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voor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verschillende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locaties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met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andere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normwaarden</a:t>
            </a:r>
            <a:endParaRPr lang="en-US" sz="13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Bijv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bouwhoogte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11m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voor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Enkhuizerlaan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1</a:t>
            </a:r>
            <a:endParaRPr lang="en-US" sz="1300"/>
          </a:p>
          <a:p>
            <a:pPr marL="0" indent="0">
              <a:spcAft>
                <a:spcPts val="300"/>
              </a:spcAft>
              <a:buNone/>
            </a:pPr>
            <a:endParaRPr lang="en-US" sz="1300"/>
          </a:p>
          <a:p>
            <a:pPr marL="0" indent="0">
              <a:spcAft>
                <a:spcPts val="300"/>
              </a:spcAft>
              <a:buNone/>
            </a:pPr>
            <a:r>
              <a:rPr lang="en-US" sz="1300" b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crux: </a:t>
            </a:r>
            <a:r>
              <a:rPr lang="en-US" sz="1300" b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regelset</a:t>
            </a:r>
            <a:r>
              <a:rPr lang="en-US" sz="1300" b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hergebruiken</a:t>
            </a:r>
            <a:r>
              <a:rPr lang="en-US" sz="1300" b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of </a:t>
            </a:r>
            <a:r>
              <a:rPr lang="en-US" sz="1300" b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uitsmeren</a:t>
            </a:r>
            <a:r>
              <a:rPr lang="en-US" sz="1300" b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over </a:t>
            </a:r>
            <a:r>
              <a:rPr lang="en-US" sz="1300" b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andere</a:t>
            </a:r>
            <a:r>
              <a:rPr lang="en-US" sz="1300" b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locaties</a:t>
            </a:r>
            <a:r>
              <a:rPr lang="en-US" sz="1300" b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</a:t>
            </a:r>
            <a:endParaRPr lang="en-US" sz="1300"/>
          </a:p>
        </p:txBody>
      </p:sp>
      <p:pic>
        <p:nvPicPr>
          <p:cNvPr id="9218" name="Picture 2" descr="Schermopname van de regels voor hoofdgebouw bouwen in Rxbase.">
            <a:extLst>
              <a:ext uri="{FF2B5EF4-FFF2-40B4-BE49-F238E27FC236}">
                <a16:creationId xmlns:a16="http://schemas.microsoft.com/office/drawing/2014/main" id="{C532169C-CEFE-D4AD-3946-86A372CB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230880"/>
            <a:ext cx="61150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82880"/>
            <a:ext cx="1463040" cy="54864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632" y="137160"/>
            <a:ext cx="2194560" cy="822960"/>
          </a:xfrm>
          <a:prstGeom prst="rect">
            <a:avLst/>
          </a:prstGeom>
        </p:spPr>
      </p:pic>
      <p:pic>
        <p:nvPicPr>
          <p:cNvPr id="4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55080"/>
            <a:ext cx="12188952" cy="502920"/>
          </a:xfrm>
          <a:prstGeom prst="rect">
            <a:avLst/>
          </a:prstGeom>
        </p:spPr>
      </p:pic>
      <p:sp>
        <p:nvSpPr>
          <p:cNvPr id="5" name="Text 0"/>
          <p:cNvSpPr>
            <a:spLocks noGrp="1"/>
          </p:cNvSpPr>
          <p:nvPr>
            <p:ph type="title" idx="4294967295"/>
          </p:nvPr>
        </p:nvSpPr>
        <p:spPr>
          <a:xfrm>
            <a:off x="548640" y="1097280"/>
            <a:ext cx="9144000" cy="640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Bijbehorende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bouwwerken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en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tweedeling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qua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werkingsgebied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1"/>
          <p:cNvSpPr/>
          <p:nvPr/>
        </p:nvSpPr>
        <p:spPr>
          <a:xfrm>
            <a:off x="548640" y="1920240"/>
            <a:ext cx="10972800" cy="4114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Regels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vergunningvrij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bouwen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in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permanente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structuur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gelden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voor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het hele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ambtsgebied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van de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gemeente</a:t>
            </a:r>
            <a:endParaRPr lang="en-US" sz="13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Gebaseerd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op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bruidsschat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art. 22.27 en 22.36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samengevoegd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en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verplaatst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naar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permanente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structuur</a:t>
            </a:r>
            <a:endParaRPr lang="en-US" sz="13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Overleg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met VTH: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uitgebreid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met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walbeschoeiingen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buitenunits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airco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uiteraard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onder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voorwaarden</a:t>
            </a:r>
            <a:endParaRPr lang="en-US" sz="13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Uitzonderingen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monumenten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beschermd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dorpsgezicht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 in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bruidsschat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gelaten</a:t>
            </a:r>
            <a:endParaRPr lang="en-US" sz="1300">
              <a:solidFill>
                <a:srgbClr val="1A1A1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endParaRPr lang="en-US" sz="1300"/>
          </a:p>
          <a:p>
            <a:pPr marL="0" indent="0">
              <a:spcAft>
                <a:spcPts val="300"/>
              </a:spcAft>
              <a:buNone/>
            </a:pPr>
            <a:endParaRPr lang="en-US" sz="1300"/>
          </a:p>
          <a:p>
            <a:pPr marL="0" indent="0">
              <a:spcAft>
                <a:spcPts val="300"/>
              </a:spcAft>
              <a:buNone/>
            </a:pPr>
            <a:r>
              <a:rPr lang="en-US" sz="1300" b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Probleem</a:t>
            </a:r>
            <a:r>
              <a:rPr lang="en-US" sz="1300" b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</a:t>
            </a:r>
            <a:endParaRPr lang="en-US" sz="1300"/>
          </a:p>
          <a:p>
            <a:pPr marL="0" indent="0">
              <a:spcAft>
                <a:spcPts val="300"/>
              </a:spcAft>
              <a:buNone/>
            </a:pP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Regels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voor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hoofdgebouw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bouwen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gelden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alleen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op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Enkhuizerlaan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1, maar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zie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je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niet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als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je de regels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leest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Alleen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zichtbaar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op Regels op de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kaart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via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annotaties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300"/>
          </a:p>
          <a:p>
            <a:pPr marL="0" indent="0">
              <a:spcAft>
                <a:spcPts val="300"/>
              </a:spcAft>
              <a:buNone/>
            </a:pPr>
            <a:endParaRPr lang="en-US" sz="1300"/>
          </a:p>
          <a:p>
            <a:pPr marL="0" indent="0">
              <a:spcAft>
                <a:spcPts val="300"/>
              </a:spcAft>
              <a:buNone/>
            </a:pPr>
            <a:r>
              <a:rPr lang="en-US" sz="1300" b="1" i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Oplossing</a:t>
            </a:r>
            <a:r>
              <a:rPr lang="en-US" sz="1300" b="1" i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</a:t>
            </a:r>
            <a:r>
              <a:rPr lang="en-US" sz="1300" b="1" i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toepassingsbereik</a:t>
            </a:r>
            <a:r>
              <a:rPr lang="en-US" sz="1300" b="1" i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i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koppelen</a:t>
            </a:r>
            <a:r>
              <a:rPr lang="en-US" sz="1300" b="1" i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i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aan</a:t>
            </a:r>
            <a:r>
              <a:rPr lang="en-US" sz="1300" b="1" i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i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functie</a:t>
            </a:r>
            <a:r>
              <a:rPr lang="en-US" sz="1300" b="1" i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i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wonen</a:t>
            </a:r>
            <a:endParaRPr lang="en-US" sz="1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82880"/>
            <a:ext cx="1463040" cy="54864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632" y="137160"/>
            <a:ext cx="2194560" cy="822960"/>
          </a:xfrm>
          <a:prstGeom prst="rect">
            <a:avLst/>
          </a:prstGeom>
        </p:spPr>
      </p:pic>
      <p:pic>
        <p:nvPicPr>
          <p:cNvPr id="4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55080"/>
            <a:ext cx="12188952" cy="502920"/>
          </a:xfrm>
          <a:prstGeom prst="rect">
            <a:avLst/>
          </a:prstGeom>
        </p:spPr>
      </p:pic>
      <p:sp>
        <p:nvSpPr>
          <p:cNvPr id="5" name="Text 0"/>
          <p:cNvSpPr>
            <a:spLocks noGrp="1"/>
          </p:cNvSpPr>
          <p:nvPr>
            <p:ph type="title" idx="4294967295"/>
          </p:nvPr>
        </p:nvSpPr>
        <p:spPr>
          <a:xfrm>
            <a:off x="548640" y="1097280"/>
            <a:ext cx="7315200" cy="640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Lessons learned: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Enkhuizerlaan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1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hap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2011680"/>
            <a:ext cx="10972800" cy="3840480"/>
          </a:xfrm>
          <a:prstGeom prst="roundRect">
            <a:avLst>
              <a:gd name="adj" fmla="val 3571"/>
            </a:avLst>
          </a:prstGeom>
          <a:solidFill>
            <a:srgbClr val="EAF5EC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7" name="Text 2"/>
          <p:cNvSpPr/>
          <p:nvPr/>
        </p:nvSpPr>
        <p:spPr>
          <a:xfrm>
            <a:off x="822960" y="2286000"/>
            <a:ext cx="1024128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Maak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ook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in de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tekst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duidelijk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waar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regels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gelden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niet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alleen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via de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kaart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400" b="1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Bij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overzetten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bruidsschat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goed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kijken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naar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annotaties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koppeling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met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aanvraagformulieren</a:t>
            </a:r>
            <a:endParaRPr lang="en-US" sz="1400" b="1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Denk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aan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beschermingslagen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onder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andere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monumenten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beschermd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dorps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of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stadsgezicht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gezicht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bij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vergunningvrij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bouwen</a:t>
            </a:r>
            <a:endParaRPr lang="en-US" sz="1400" b="1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 met VTH in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overleg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over regels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vergunningvrij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bouwen</a:t>
            </a:r>
            <a:endParaRPr lang="en-US" sz="1400" b="1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rondom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Geo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goed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inrichten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;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bij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een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wijzigingsbesluit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met minder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flexibiliteit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zorgen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voor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maatvaste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tekening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als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basis</a:t>
            </a:r>
          </a:p>
          <a:p>
            <a:pPr>
              <a:spcAft>
                <a:spcPts val="600"/>
              </a:spcAft>
              <a:buSzPct val="100000"/>
            </a:pPr>
            <a:endParaRPr lang="en-US" sz="14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82880"/>
            <a:ext cx="1463040" cy="54864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632" y="137160"/>
            <a:ext cx="2194560" cy="822960"/>
          </a:xfrm>
          <a:prstGeom prst="rect">
            <a:avLst/>
          </a:prstGeom>
        </p:spPr>
      </p:pic>
      <p:pic>
        <p:nvPicPr>
          <p:cNvPr id="4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55080"/>
            <a:ext cx="12188952" cy="502920"/>
          </a:xfrm>
          <a:prstGeom prst="rect">
            <a:avLst/>
          </a:prstGeom>
        </p:spPr>
      </p:pic>
      <p:sp>
        <p:nvSpPr>
          <p:cNvPr id="5" name="Text 0"/>
          <p:cNvSpPr>
            <a:spLocks noGrp="1"/>
          </p:cNvSpPr>
          <p:nvPr>
            <p:ph type="title" idx="4294967295"/>
          </p:nvPr>
        </p:nvSpPr>
        <p:spPr>
          <a:xfrm>
            <a:off x="548640" y="1097280"/>
            <a:ext cx="7315200" cy="640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Structuur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en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opbouw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omgevingsplan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1"/>
          <p:cNvSpPr/>
          <p:nvPr/>
        </p:nvSpPr>
        <p:spPr>
          <a:xfrm>
            <a:off x="548640" y="18288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Activiteitgericht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met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richtingaanwijzer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hoofdstuk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4)</a:t>
            </a:r>
            <a:endParaRPr lang="en-US" sz="13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Raadpleger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wordt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doorverwezen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naar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thematische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regels</a:t>
            </a:r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endParaRPr lang="en-US" sz="1300">
              <a:solidFill>
                <a:srgbClr val="1A1A1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endParaRPr lang="en-US" sz="1300">
              <a:solidFill>
                <a:srgbClr val="1A1A1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endParaRPr lang="en-US" sz="1300">
              <a:solidFill>
                <a:srgbClr val="1A1A1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endParaRPr lang="en-US" sz="1300">
              <a:solidFill>
                <a:srgbClr val="1A1A1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>
              <a:spcAft>
                <a:spcPts val="300"/>
              </a:spcAft>
              <a:buSzPct val="100000"/>
            </a:pPr>
            <a:r>
              <a:rPr lang="en-US" sz="13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Tip: </a:t>
            </a:r>
            <a:r>
              <a:rPr lang="en-US" sz="13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zorg</a:t>
            </a:r>
            <a:r>
              <a:rPr lang="en-US" sz="13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er </a:t>
            </a:r>
            <a:r>
              <a:rPr lang="en-US" sz="13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tijdens</a:t>
            </a:r>
            <a:r>
              <a:rPr lang="en-US" sz="13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13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transitieperiode</a:t>
            </a:r>
            <a:r>
              <a:rPr lang="en-US" sz="13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voor</a:t>
            </a:r>
            <a:r>
              <a:rPr lang="en-US" sz="13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</a:t>
            </a:r>
            <a:r>
              <a:rPr lang="en-US" sz="13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je </a:t>
            </a:r>
            <a:r>
              <a:rPr lang="en-US" sz="13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verwijst</a:t>
            </a:r>
            <a:r>
              <a:rPr lang="en-US" sz="13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naar</a:t>
            </a:r>
            <a:r>
              <a:rPr lang="en-US" sz="13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13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voormalige</a:t>
            </a:r>
            <a:r>
              <a:rPr lang="en-US" sz="13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artikelen</a:t>
            </a:r>
            <a:r>
              <a:rPr lang="en-US" sz="13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uit</a:t>
            </a:r>
            <a:r>
              <a:rPr lang="en-US" sz="13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13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bruidsschat</a:t>
            </a:r>
            <a:b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endParaRPr lang="en-US" sz="1300"/>
          </a:p>
        </p:txBody>
      </p:sp>
      <p:pic>
        <p:nvPicPr>
          <p:cNvPr id="8194" name="Picture 2" descr="Schermopname van de renvooiweergave van regels op de kaart.">
            <a:extLst>
              <a:ext uri="{FF2B5EF4-FFF2-40B4-BE49-F238E27FC236}">
                <a16:creationId xmlns:a16="http://schemas.microsoft.com/office/drawing/2014/main" id="{1FD57E5B-4D5F-3D1A-1F34-98D36F9E1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4" y="1646916"/>
            <a:ext cx="3194709" cy="356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Schermopname van de inhoudsopgave van het omgevingsplan in Rxbase.">
            <a:extLst>
              <a:ext uri="{FF2B5EF4-FFF2-40B4-BE49-F238E27FC236}">
                <a16:creationId xmlns:a16="http://schemas.microsoft.com/office/drawing/2014/main" id="{BF2765DE-3867-B532-AC44-0B75B64619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1979" y="1737360"/>
            <a:ext cx="3118259" cy="396869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82880"/>
            <a:ext cx="1463040" cy="54864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632" y="137160"/>
            <a:ext cx="2194560" cy="822960"/>
          </a:xfrm>
          <a:prstGeom prst="rect">
            <a:avLst/>
          </a:prstGeom>
        </p:spPr>
      </p:pic>
      <p:pic>
        <p:nvPicPr>
          <p:cNvPr id="4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55080"/>
            <a:ext cx="12188952" cy="502920"/>
          </a:xfrm>
          <a:prstGeom prst="rect">
            <a:avLst/>
          </a:prstGeom>
        </p:spPr>
      </p:pic>
      <p:sp>
        <p:nvSpPr>
          <p:cNvPr id="5" name="Text 0"/>
          <p:cNvSpPr>
            <a:spLocks noGrp="1"/>
          </p:cNvSpPr>
          <p:nvPr>
            <p:ph type="title" idx="4294967295"/>
          </p:nvPr>
        </p:nvSpPr>
        <p:spPr>
          <a:xfrm>
            <a:off x="548640" y="1097280"/>
            <a:ext cx="7315200" cy="640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Standaard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opbouw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paragrafen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1"/>
          <p:cNvSpPr/>
          <p:nvPr/>
        </p:nvSpPr>
        <p:spPr>
          <a:xfrm>
            <a:off x="548640" y="1920240"/>
            <a:ext cx="6400800" cy="4389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200"/>
              </a:spcAft>
              <a:buNone/>
            </a:pP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Toepassingsbereik</a:t>
            </a:r>
            <a:endParaRPr lang="en-US" sz="1400"/>
          </a:p>
          <a:p>
            <a:pPr marL="0" indent="0">
              <a:spcAft>
                <a:spcPts val="200"/>
              </a:spcAft>
              <a:buNone/>
            </a:pP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Voor </a:t>
            </a: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welke</a:t>
            </a: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activiteit</a:t>
            </a: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</a:t>
            </a: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</a:t>
            </a: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 </a:t>
            </a: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</a:t>
            </a: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waar</a:t>
            </a: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gelden</a:t>
            </a: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regels?</a:t>
            </a:r>
            <a:endParaRPr lang="en-US" sz="1400"/>
          </a:p>
          <a:p>
            <a:pPr marL="0" indent="0">
              <a:spcAft>
                <a:spcPts val="200"/>
              </a:spcAft>
              <a:buNone/>
            </a:pP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Oogmerken</a:t>
            </a:r>
            <a:endParaRPr lang="en-US" sz="1400"/>
          </a:p>
          <a:p>
            <a:pPr marL="0" indent="0">
              <a:spcAft>
                <a:spcPts val="200"/>
              </a:spcAft>
              <a:buNone/>
            </a:pP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 welk </a:t>
            </a: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doel</a:t>
            </a: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zijn</a:t>
            </a: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regels </a:t>
            </a: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gesteld</a:t>
            </a: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?</a:t>
            </a:r>
            <a:endParaRPr lang="en-US" sz="1400"/>
          </a:p>
          <a:p>
            <a:pPr marL="0" indent="0">
              <a:spcAft>
                <a:spcPts val="200"/>
              </a:spcAft>
              <a:buNone/>
            </a:pP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Specifieke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zorgplicht</a:t>
            </a:r>
            <a:endParaRPr lang="en-US" sz="1400"/>
          </a:p>
          <a:p>
            <a:pPr marL="0" indent="0">
              <a:spcAft>
                <a:spcPts val="200"/>
              </a:spcAft>
              <a:buNone/>
            </a:pP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Indien</a:t>
            </a: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nodig</a:t>
            </a: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naast</a:t>
            </a: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algemene</a:t>
            </a: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zorgplicht</a:t>
            </a: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(art. 1.7 Ow)</a:t>
            </a:r>
            <a:endParaRPr lang="en-US" sz="1400"/>
          </a:p>
          <a:p>
            <a:pPr marL="0" indent="0">
              <a:spcAft>
                <a:spcPts val="200"/>
              </a:spcAft>
              <a:buNone/>
            </a:pP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Algemene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regels</a:t>
            </a:r>
            <a:endParaRPr lang="en-US" sz="1400"/>
          </a:p>
          <a:p>
            <a:pPr marL="0" indent="0">
              <a:spcAft>
                <a:spcPts val="200"/>
              </a:spcAft>
              <a:buNone/>
            </a:pP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 </a:t>
            </a: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kan</a:t>
            </a: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vergunning</a:t>
            </a: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-/</a:t>
            </a: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toestemmingsvrij</a:t>
            </a: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?</a:t>
            </a:r>
            <a:endParaRPr lang="en-US" sz="1400"/>
          </a:p>
          <a:p>
            <a:pPr marL="0" indent="0">
              <a:spcAft>
                <a:spcPts val="200"/>
              </a:spcAft>
              <a:buNone/>
            </a:pP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Beoordelingsregels</a:t>
            </a:r>
            <a:endParaRPr lang="en-US" sz="1400"/>
          </a:p>
          <a:p>
            <a:pPr marL="0" indent="0">
              <a:spcAft>
                <a:spcPts val="200"/>
              </a:spcAft>
              <a:buNone/>
            </a:pP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of </a:t>
            </a: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gesloten</a:t>
            </a: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normen</a:t>
            </a: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bij</a:t>
            </a: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vergunningplicht</a:t>
            </a:r>
            <a:endParaRPr lang="en-US" sz="1400"/>
          </a:p>
          <a:p>
            <a:pPr marL="0" indent="0">
              <a:spcAft>
                <a:spcPts val="200"/>
              </a:spcAft>
              <a:buNone/>
            </a:pP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Uitzondering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op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vergunningplicht</a:t>
            </a:r>
            <a:endParaRPr lang="en-US" sz="1400"/>
          </a:p>
          <a:p>
            <a:pPr marL="0" indent="0">
              <a:spcAft>
                <a:spcPts val="200"/>
              </a:spcAft>
              <a:buNone/>
            </a:pP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Bijv</a:t>
            </a: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externe </a:t>
            </a: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veiligheid</a:t>
            </a: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cultureel</a:t>
            </a: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erfgoed</a:t>
            </a:r>
            <a:endParaRPr lang="en-US" sz="1400"/>
          </a:p>
          <a:p>
            <a:pPr marL="0" indent="0">
              <a:spcAft>
                <a:spcPts val="200"/>
              </a:spcAft>
              <a:buNone/>
            </a:pP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Aanvraag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indieningsvereisten</a:t>
            </a:r>
            <a:endParaRPr lang="en-US" sz="1400"/>
          </a:p>
          <a:p>
            <a:pPr marL="0" indent="0">
              <a:spcAft>
                <a:spcPts val="200"/>
              </a:spcAft>
              <a:buNone/>
            </a:pP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Welke </a:t>
            </a: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gegevens</a:t>
            </a: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moet</a:t>
            </a: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een</a:t>
            </a: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initiatiefnemer</a:t>
            </a: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verstrekken</a:t>
            </a: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</a:t>
            </a:r>
            <a:r>
              <a:rPr lang="en-US" sz="12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hoe?</a:t>
            </a:r>
            <a:endParaRPr lang="en-US" sz="1400"/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3E52E739-9704-C6E1-587C-C5A4C874B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216400" y="2749550"/>
            <a:ext cx="1231900" cy="806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807B3D67-9F2B-EEEF-3176-374EB1B8E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16400" y="4146550"/>
            <a:ext cx="1441450" cy="63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 descr="Schermopname van de standaard opbouw van paragrafen in het omgevingsplan.&#10;">
            <a:extLst>
              <a:ext uri="{FF2B5EF4-FFF2-40B4-BE49-F238E27FC236}">
                <a16:creationId xmlns:a16="http://schemas.microsoft.com/office/drawing/2014/main" id="{82ED4499-02A0-B6CB-9335-CDD7C2A6EC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142" y="1266279"/>
            <a:ext cx="4723396" cy="1594214"/>
          </a:xfrm>
          <a:prstGeom prst="rect">
            <a:avLst/>
          </a:prstGeom>
        </p:spPr>
      </p:pic>
      <p:pic>
        <p:nvPicPr>
          <p:cNvPr id="16" name="Afbeelding 15" descr="Schermopname van de standaard vorm van beoordelingsregels in het omgevingsplan.">
            <a:extLst>
              <a:ext uri="{FF2B5EF4-FFF2-40B4-BE49-F238E27FC236}">
                <a16:creationId xmlns:a16="http://schemas.microsoft.com/office/drawing/2014/main" id="{403E1525-3F0B-CD83-FAB2-FEDBBACEA7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8521" y="4146550"/>
            <a:ext cx="5379256" cy="8891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82880"/>
            <a:ext cx="1463040" cy="54864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632" y="137160"/>
            <a:ext cx="2194560" cy="822960"/>
          </a:xfrm>
          <a:prstGeom prst="rect">
            <a:avLst/>
          </a:prstGeom>
        </p:spPr>
      </p:pic>
      <p:pic>
        <p:nvPicPr>
          <p:cNvPr id="4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55080"/>
            <a:ext cx="12188952" cy="502920"/>
          </a:xfrm>
          <a:prstGeom prst="rect">
            <a:avLst/>
          </a:prstGeom>
        </p:spPr>
      </p:pic>
      <p:sp>
        <p:nvSpPr>
          <p:cNvPr id="5" name="Text 0"/>
          <p:cNvSpPr>
            <a:spLocks noGrp="1"/>
          </p:cNvSpPr>
          <p:nvPr>
            <p:ph type="title" idx="4294967295"/>
          </p:nvPr>
        </p:nvSpPr>
        <p:spPr>
          <a:xfrm>
            <a:off x="548640" y="1097280"/>
            <a:ext cx="7315200" cy="640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Voortschrijdend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inzicht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: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Wyldehoarne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4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1"/>
          <p:cNvSpPr/>
          <p:nvPr/>
        </p:nvSpPr>
        <p:spPr>
          <a:xfrm>
            <a:off x="548640" y="1828800"/>
            <a:ext cx="5486400" cy="1645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300"/>
              </a:spcAft>
              <a:buNone/>
            </a:pP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Woningbouwontwikkeling met andere randvoorwaarden:</a:t>
            </a:r>
            <a:endParaRPr lang="en-US" sz="13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Werken met bouwvlakken</a:t>
            </a:r>
            <a:endParaRPr lang="en-US" sz="13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Andere omgevingsnormen (halfvrijstaand, rijwoningen)</a:t>
            </a:r>
            <a:endParaRPr lang="en-US" sz="13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Bepaalde leden niet van toepassing per locatie</a:t>
            </a:r>
            <a:endParaRPr lang="en-US" sz="1300"/>
          </a:p>
        </p:txBody>
      </p:sp>
      <p:pic>
        <p:nvPicPr>
          <p:cNvPr id="7" name="Image 3" descr="Afbeelding van de beoogde ontwikkeling 'Wyldehoarne 4 fase 2&quot; 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910328" y="1828800"/>
            <a:ext cx="3456432" cy="4526280"/>
          </a:xfrm>
          <a:prstGeom prst="rect">
            <a:avLst/>
          </a:prstGeom>
        </p:spPr>
      </p:pic>
      <p:pic>
        <p:nvPicPr>
          <p:cNvPr id="10" name="Afbeelding 9" descr="schermopname van Wyldehoarne 4 fase 2 waarin de functies: wonen, water, verkeer en groen te zien zijn.">
            <a:extLst>
              <a:ext uri="{FF2B5EF4-FFF2-40B4-BE49-F238E27FC236}">
                <a16:creationId xmlns:a16="http://schemas.microsoft.com/office/drawing/2014/main" id="{9A4F322E-9A45-AD7D-46C7-F2FFFCE6F0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5652" y="1779950"/>
            <a:ext cx="3456432" cy="440109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82880"/>
            <a:ext cx="1463040" cy="54864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632" y="137160"/>
            <a:ext cx="2194560" cy="822960"/>
          </a:xfrm>
          <a:prstGeom prst="rect">
            <a:avLst/>
          </a:prstGeom>
        </p:spPr>
      </p:pic>
      <p:pic>
        <p:nvPicPr>
          <p:cNvPr id="4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55080"/>
            <a:ext cx="12188952" cy="502920"/>
          </a:xfrm>
          <a:prstGeom prst="rect">
            <a:avLst/>
          </a:prstGeom>
        </p:spPr>
      </p:pic>
      <p:sp>
        <p:nvSpPr>
          <p:cNvPr id="5" name="Text 0"/>
          <p:cNvSpPr>
            <a:spLocks noGrp="1"/>
          </p:cNvSpPr>
          <p:nvPr>
            <p:ph type="title" idx="4294967295"/>
          </p:nvPr>
        </p:nvSpPr>
        <p:spPr>
          <a:xfrm>
            <a:off x="548640" y="1097280"/>
            <a:ext cx="8387542" cy="640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Artikel: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Bouwregels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hoofdgebouw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bouwen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ontleden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1"/>
          <p:cNvSpPr/>
          <p:nvPr/>
        </p:nvSpPr>
        <p:spPr>
          <a:xfrm>
            <a:off x="548640" y="1828800"/>
            <a:ext cx="548640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Onduidelijkheid voor raadpleger: leden lijken te ontbreken.</a:t>
            </a:r>
            <a:endParaRPr lang="en-US" sz="1300"/>
          </a:p>
          <a:p>
            <a:pPr marL="0" indent="0">
              <a:buNone/>
            </a:pP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Oplossing: artikel ontleden in aparte artikelen.</a:t>
            </a:r>
            <a:endParaRPr lang="en-US" sz="1300"/>
          </a:p>
        </p:txBody>
      </p:sp>
      <p:sp>
        <p:nvSpPr>
          <p:cNvPr id="9" name="Text 2"/>
          <p:cNvSpPr/>
          <p:nvPr/>
        </p:nvSpPr>
        <p:spPr>
          <a:xfrm>
            <a:off x="365760" y="237744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i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Voor</a:t>
            </a:r>
            <a:endParaRPr lang="en-US" sz="1200" b="1"/>
          </a:p>
        </p:txBody>
      </p:sp>
      <p:sp>
        <p:nvSpPr>
          <p:cNvPr id="10" name="Text 3"/>
          <p:cNvSpPr/>
          <p:nvPr/>
        </p:nvSpPr>
        <p:spPr>
          <a:xfrm>
            <a:off x="4572000" y="237744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i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</a:t>
            </a:r>
            <a:endParaRPr lang="en-US" sz="1200" b="1"/>
          </a:p>
        </p:txBody>
      </p:sp>
      <p:pic>
        <p:nvPicPr>
          <p:cNvPr id="7170" name="Picture 2" descr="Schermopname van de beoordelingsregels in 1 artikel per lid voor het bouwen van een hoofdgebouw.">
            <a:extLst>
              <a:ext uri="{FF2B5EF4-FFF2-40B4-BE49-F238E27FC236}">
                <a16:creationId xmlns:a16="http://schemas.microsoft.com/office/drawing/2014/main" id="{C87CC773-C7D3-145D-FD1B-082C70808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" y="2449830"/>
            <a:ext cx="28384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Schermopname van de beoordelingsregels per artikel voor het bouwen van een hoofdgebouw.">
            <a:extLst>
              <a:ext uri="{FF2B5EF4-FFF2-40B4-BE49-F238E27FC236}">
                <a16:creationId xmlns:a16="http://schemas.microsoft.com/office/drawing/2014/main" id="{9A1B2F9D-9352-9D9A-8D06-4356F5B8A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25" y="2326970"/>
            <a:ext cx="2503219" cy="398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1B559-61EC-14F9-BEED-726028D1B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FF2B5EF4-FFF2-40B4-BE49-F238E27FC236}">
                <a16:creationId xmlns:a16="http://schemas.microsoft.com/office/drawing/2014/main" id="{73A4D8E7-AB36-A83F-3A4E-1C5B5A37B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82880"/>
            <a:ext cx="1463040" cy="548640"/>
          </a:xfrm>
          <a:prstGeom prst="rect">
            <a:avLst/>
          </a:prstGeom>
        </p:spPr>
      </p:pic>
      <p:pic>
        <p:nvPicPr>
          <p:cNvPr id="3" name="Image 1">
            <a:extLst>
              <a:ext uri="{FF2B5EF4-FFF2-40B4-BE49-F238E27FC236}">
                <a16:creationId xmlns:a16="http://schemas.microsoft.com/office/drawing/2014/main" id="{843FAB0D-8B8F-A280-BAB0-64F5B1CC3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632" y="137160"/>
            <a:ext cx="2194560" cy="822960"/>
          </a:xfrm>
          <a:prstGeom prst="rect">
            <a:avLst/>
          </a:prstGeom>
        </p:spPr>
      </p:pic>
      <p:pic>
        <p:nvPicPr>
          <p:cNvPr id="4" name="Image 2">
            <a:extLst>
              <a:ext uri="{FF2B5EF4-FFF2-40B4-BE49-F238E27FC236}">
                <a16:creationId xmlns:a16="http://schemas.microsoft.com/office/drawing/2014/main" id="{A82F2F7D-E92D-66EA-BEFA-C7F19D4E5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55080"/>
            <a:ext cx="12188952" cy="502920"/>
          </a:xfrm>
          <a:prstGeom prst="rect">
            <a:avLst/>
          </a:prstGeom>
        </p:spPr>
      </p:pic>
      <p:sp>
        <p:nvSpPr>
          <p:cNvPr id="5" name="Text 0">
            <a:extLst>
              <a:ext uri="{FF2B5EF4-FFF2-40B4-BE49-F238E27FC236}">
                <a16:creationId xmlns:a16="http://schemas.microsoft.com/office/drawing/2014/main" id="{C862C68A-5F17-98D2-F43D-8F82CD3592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8640" y="1097280"/>
            <a:ext cx="7315200" cy="640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De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kracht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van geo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Afbeelding 11" descr="Schermopname van de waarden binnen een omgevingsnorm.">
            <a:extLst>
              <a:ext uri="{FF2B5EF4-FFF2-40B4-BE49-F238E27FC236}">
                <a16:creationId xmlns:a16="http://schemas.microsoft.com/office/drawing/2014/main" id="{DA5179F7-AEE9-82A4-D078-DDAD532E8B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3230" y="2231026"/>
            <a:ext cx="3409962" cy="3346814"/>
          </a:xfrm>
          <a:prstGeom prst="rect">
            <a:avLst/>
          </a:prstGeom>
        </p:spPr>
      </p:pic>
      <p:pic>
        <p:nvPicPr>
          <p:cNvPr id="18" name="Afbeelding 17" descr="Schermopname van omgevingsnormen op regels op de kaart.">
            <a:extLst>
              <a:ext uri="{FF2B5EF4-FFF2-40B4-BE49-F238E27FC236}">
                <a16:creationId xmlns:a16="http://schemas.microsoft.com/office/drawing/2014/main" id="{BAC5C8C2-2E1A-C136-509D-80D13DCB43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" y="2189480"/>
            <a:ext cx="7566975" cy="334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6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A688F-A8F9-9C25-C9AF-FAD6D7CCB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">
            <a:extLst>
              <a:ext uri="{FF2B5EF4-FFF2-40B4-BE49-F238E27FC236}">
                <a16:creationId xmlns:a16="http://schemas.microsoft.com/office/drawing/2014/main" id="{2E657356-C7AD-10D2-F2BF-8C05B8D36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9858" y="1748891"/>
            <a:ext cx="8492527" cy="4307780"/>
          </a:xfrm>
          <a:prstGeom prst="roundRect">
            <a:avLst>
              <a:gd name="adj" fmla="val 4286"/>
            </a:avLst>
          </a:prstGeom>
          <a:solidFill>
            <a:srgbClr val="EAF5EC"/>
          </a:solidFill>
          <a:ln/>
        </p:spPr>
        <p:txBody>
          <a:bodyPr/>
          <a:lstStyle/>
          <a:p>
            <a:endParaRPr lang="nl-NL"/>
          </a:p>
        </p:txBody>
      </p:sp>
      <p:pic>
        <p:nvPicPr>
          <p:cNvPr id="2" name="Image 0">
            <a:extLst>
              <a:ext uri="{FF2B5EF4-FFF2-40B4-BE49-F238E27FC236}">
                <a16:creationId xmlns:a16="http://schemas.microsoft.com/office/drawing/2014/main" id="{D22004D2-777C-6B95-E46C-F416D231E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82880"/>
            <a:ext cx="1463040" cy="548640"/>
          </a:xfrm>
          <a:prstGeom prst="rect">
            <a:avLst/>
          </a:prstGeom>
        </p:spPr>
      </p:pic>
      <p:pic>
        <p:nvPicPr>
          <p:cNvPr id="3" name="Image 1">
            <a:extLst>
              <a:ext uri="{FF2B5EF4-FFF2-40B4-BE49-F238E27FC236}">
                <a16:creationId xmlns:a16="http://schemas.microsoft.com/office/drawing/2014/main" id="{692C1C79-2276-9EC7-74CC-EAA73F1CA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632" y="137160"/>
            <a:ext cx="2194560" cy="822960"/>
          </a:xfrm>
          <a:prstGeom prst="rect">
            <a:avLst/>
          </a:prstGeom>
        </p:spPr>
      </p:pic>
      <p:pic>
        <p:nvPicPr>
          <p:cNvPr id="4" name="Image 2">
            <a:extLst>
              <a:ext uri="{FF2B5EF4-FFF2-40B4-BE49-F238E27FC236}">
                <a16:creationId xmlns:a16="http://schemas.microsoft.com/office/drawing/2014/main" id="{C2AF21FF-DE2D-0539-C757-E931B7322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55080"/>
            <a:ext cx="12188952" cy="502920"/>
          </a:xfrm>
          <a:prstGeom prst="rect">
            <a:avLst/>
          </a:prstGeom>
        </p:spPr>
      </p:pic>
      <p:pic>
        <p:nvPicPr>
          <p:cNvPr id="14" name="Afbeelding 13" descr="Schermopname van de verzamelgroep aan geo's voor één omgevingsnorm.">
            <a:extLst>
              <a:ext uri="{FF2B5EF4-FFF2-40B4-BE49-F238E27FC236}">
                <a16:creationId xmlns:a16="http://schemas.microsoft.com/office/drawing/2014/main" id="{38FFB631-FD10-D9BE-7F75-80D62F57A3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" y="2754731"/>
            <a:ext cx="3669197" cy="2304098"/>
          </a:xfrm>
          <a:prstGeom prst="rect">
            <a:avLst/>
          </a:prstGeom>
        </p:spPr>
      </p:pic>
      <p:pic>
        <p:nvPicPr>
          <p:cNvPr id="16" name="Afbeelding 15" descr="Schermopname van annotaties in Rxbase.">
            <a:extLst>
              <a:ext uri="{FF2B5EF4-FFF2-40B4-BE49-F238E27FC236}">
                <a16:creationId xmlns:a16="http://schemas.microsoft.com/office/drawing/2014/main" id="{33E4A737-DFBD-9429-8B9F-190F690BF6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7550" y="1932629"/>
            <a:ext cx="2970935" cy="3948302"/>
          </a:xfrm>
          <a:prstGeom prst="rect">
            <a:avLst/>
          </a:prstGeom>
        </p:spPr>
      </p:pic>
      <p:sp>
        <p:nvSpPr>
          <p:cNvPr id="9" name="Text 0">
            <a:extLst>
              <a:ext uri="{FF2B5EF4-FFF2-40B4-BE49-F238E27FC236}">
                <a16:creationId xmlns:a16="http://schemas.microsoft.com/office/drawing/2014/main" id="{CAE99EA0-8F4D-947C-805E-328F943EBC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8640" y="1097280"/>
            <a:ext cx="7315200" cy="640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Beheer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omgevingsplan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86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82880"/>
            <a:ext cx="1463040" cy="54864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632" y="137160"/>
            <a:ext cx="2194560" cy="822960"/>
          </a:xfrm>
          <a:prstGeom prst="rect">
            <a:avLst/>
          </a:prstGeom>
        </p:spPr>
      </p:pic>
      <p:pic>
        <p:nvPicPr>
          <p:cNvPr id="4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55080"/>
            <a:ext cx="12188952" cy="502920"/>
          </a:xfrm>
          <a:prstGeom prst="rect">
            <a:avLst/>
          </a:prstGeom>
        </p:spPr>
      </p:pic>
      <p:sp>
        <p:nvSpPr>
          <p:cNvPr id="5" name="Text 0"/>
          <p:cNvSpPr>
            <a:spLocks noGrp="1"/>
          </p:cNvSpPr>
          <p:nvPr>
            <p:ph type="title" idx="4294967295"/>
          </p:nvPr>
        </p:nvSpPr>
        <p:spPr>
          <a:xfrm>
            <a:off x="548640" y="1097280"/>
            <a:ext cx="9144000" cy="640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Werken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met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functies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en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activiteiten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hap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2011680"/>
            <a:ext cx="5029200" cy="3200400"/>
          </a:xfrm>
          <a:prstGeom prst="roundRect">
            <a:avLst>
              <a:gd name="adj" fmla="val 4286"/>
            </a:avLst>
          </a:prstGeom>
          <a:solidFill>
            <a:srgbClr val="EAF5EC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7" name="Text 2"/>
          <p:cNvSpPr/>
          <p:nvPr/>
        </p:nvSpPr>
        <p:spPr>
          <a:xfrm>
            <a:off x="822960" y="210312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Activiteit</a:t>
            </a:r>
            <a:endParaRPr lang="en-US" sz="1800"/>
          </a:p>
        </p:txBody>
      </p:sp>
      <p:sp>
        <p:nvSpPr>
          <p:cNvPr id="8" name="Text 3"/>
          <p:cNvSpPr/>
          <p:nvPr/>
        </p:nvSpPr>
        <p:spPr>
          <a:xfrm>
            <a:off x="822960" y="2560320"/>
            <a:ext cx="4572000" cy="2286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300"/>
              </a:spcAft>
              <a:buNone/>
            </a:pP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Brengt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een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verandering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teweeg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waarover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we regels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willen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stellen</a:t>
            </a:r>
            <a:endParaRPr lang="en-US" sz="1300"/>
          </a:p>
          <a:p>
            <a:pPr marL="0" indent="0">
              <a:spcAft>
                <a:spcPts val="300"/>
              </a:spcAft>
              <a:buNone/>
            </a:pPr>
            <a:endParaRPr lang="en-US" sz="13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Koppeling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met het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loket</a:t>
            </a:r>
            <a:endParaRPr lang="en-US" sz="13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Bijv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bouwactiviteit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hoofdgebouw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bouwen</a:t>
            </a:r>
            <a:endParaRPr lang="en-US" sz="1300"/>
          </a:p>
        </p:txBody>
      </p:sp>
      <p:sp>
        <p:nvSpPr>
          <p:cNvPr id="9" name="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5040" y="2011680"/>
            <a:ext cx="5029200" cy="3200400"/>
          </a:xfrm>
          <a:prstGeom prst="roundRect">
            <a:avLst>
              <a:gd name="adj" fmla="val 4286"/>
            </a:avLst>
          </a:prstGeom>
          <a:solidFill>
            <a:srgbClr val="EAF5EC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0" name="Text 5"/>
          <p:cNvSpPr/>
          <p:nvPr/>
        </p:nvSpPr>
        <p:spPr>
          <a:xfrm>
            <a:off x="6309360" y="210312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Functie</a:t>
            </a:r>
            <a:endParaRPr lang="en-US" sz="1800"/>
          </a:p>
        </p:txBody>
      </p:sp>
      <p:sp>
        <p:nvSpPr>
          <p:cNvPr id="11" name="Text 6"/>
          <p:cNvSpPr/>
          <p:nvPr/>
        </p:nvSpPr>
        <p:spPr>
          <a:xfrm>
            <a:off x="6309360" y="2560320"/>
            <a:ext cx="4572000" cy="2286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300"/>
              </a:spcAft>
              <a:buNone/>
            </a:pP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Geeft invulling aan specifieke gebruiksdoelen van een locatie</a:t>
            </a:r>
            <a:endParaRPr lang="en-US" sz="1300"/>
          </a:p>
          <a:p>
            <a:pPr marL="0" indent="0">
              <a:spcAft>
                <a:spcPts val="300"/>
              </a:spcAft>
              <a:buNone/>
            </a:pPr>
            <a:endParaRPr lang="en-US" sz="13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Geen noodzaak koppeling loket</a:t>
            </a:r>
            <a:endParaRPr lang="en-US" sz="13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Bijv. groen, verkeer, water, wonen</a:t>
            </a:r>
            <a:endParaRPr lang="en-US" sz="1300"/>
          </a:p>
        </p:txBody>
      </p:sp>
      <p:sp>
        <p:nvSpPr>
          <p:cNvPr id="12" name="Text 7"/>
          <p:cNvSpPr/>
          <p:nvPr/>
        </p:nvSpPr>
        <p:spPr>
          <a:xfrm>
            <a:off x="548640" y="5394960"/>
            <a:ext cx="1097280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b="1" i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Tip: </a:t>
            </a:r>
            <a:r>
              <a:rPr lang="en-US" sz="1400" i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ook</a:t>
            </a:r>
            <a:r>
              <a:rPr lang="en-US" sz="1400" i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i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zonder</a:t>
            </a:r>
            <a:r>
              <a:rPr lang="en-US" sz="1400" i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i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vergunning</a:t>
            </a:r>
            <a:r>
              <a:rPr lang="en-US" sz="1400" i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/melding </a:t>
            </a:r>
            <a:r>
              <a:rPr lang="en-US" sz="1400" i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kun</a:t>
            </a:r>
            <a:r>
              <a:rPr lang="en-US" sz="1400" i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je </a:t>
            </a:r>
            <a:r>
              <a:rPr lang="en-US" sz="1400" i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voor</a:t>
            </a:r>
            <a:r>
              <a:rPr lang="en-US" sz="1400" i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i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algemene</a:t>
            </a:r>
            <a:r>
              <a:rPr lang="en-US" sz="1400" i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regels </a:t>
            </a:r>
            <a:r>
              <a:rPr lang="en-US" sz="1400" i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een</a:t>
            </a:r>
            <a:r>
              <a:rPr lang="en-US" sz="1400" i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i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doorwerking</a:t>
            </a:r>
            <a:r>
              <a:rPr lang="en-US" sz="1400" i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i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maken</a:t>
            </a:r>
            <a:r>
              <a:rPr lang="en-US" sz="1400" i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i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richting</a:t>
            </a:r>
            <a:r>
              <a:rPr lang="en-US" sz="1400" i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het </a:t>
            </a:r>
            <a:r>
              <a:rPr lang="en-US" sz="1400" i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loket</a:t>
            </a:r>
            <a:r>
              <a:rPr lang="en-US" sz="1400" i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i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vanuit</a:t>
            </a:r>
            <a:r>
              <a:rPr lang="en-US" sz="1400" i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i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dienstverlenend</a:t>
            </a:r>
            <a:r>
              <a:rPr lang="en-US" sz="1400" i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i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oogpunt</a:t>
            </a:r>
            <a:endParaRPr lang="en-US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82880"/>
            <a:ext cx="1463040" cy="54864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632" y="137160"/>
            <a:ext cx="2194560" cy="822960"/>
          </a:xfrm>
          <a:prstGeom prst="rect">
            <a:avLst/>
          </a:prstGeom>
        </p:spPr>
      </p:pic>
      <p:pic>
        <p:nvPicPr>
          <p:cNvPr id="4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55080"/>
            <a:ext cx="12188952" cy="502920"/>
          </a:xfrm>
          <a:prstGeom prst="rect">
            <a:avLst/>
          </a:prstGeom>
        </p:spPr>
      </p:pic>
      <p:sp>
        <p:nvSpPr>
          <p:cNvPr id="5" name="Text 0"/>
          <p:cNvSpPr>
            <a:spLocks noGrp="1"/>
          </p:cNvSpPr>
          <p:nvPr>
            <p:ph type="title" idx="4294967295"/>
          </p:nvPr>
        </p:nvSpPr>
        <p:spPr>
          <a:xfrm>
            <a:off x="548640" y="1097280"/>
            <a:ext cx="7315200" cy="640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Voorstellen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1"/>
          <p:cNvSpPr/>
          <p:nvPr/>
        </p:nvSpPr>
        <p:spPr>
          <a:xfrm>
            <a:off x="548640" y="1910909"/>
            <a:ext cx="5486400" cy="3840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6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Kernteam</a:t>
            </a:r>
            <a:r>
              <a:rPr lang="en-US" sz="16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omgevingsplan</a:t>
            </a:r>
            <a:r>
              <a:rPr lang="en-US" sz="16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gemeente</a:t>
            </a:r>
            <a:r>
              <a:rPr lang="en-US" sz="16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16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Fryske</a:t>
            </a:r>
            <a:r>
              <a:rPr lang="en-US" sz="16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Marren</a:t>
            </a:r>
            <a:endParaRPr lang="en-US" sz="1400"/>
          </a:p>
          <a:p>
            <a:pPr marL="0" indent="0">
              <a:buNone/>
            </a:pPr>
            <a:endParaRPr lang="en-US" sz="1400"/>
          </a:p>
          <a:p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Piet Loonstra</a:t>
            </a:r>
            <a:endParaRPr lang="en-US" sz="1400"/>
          </a:p>
          <a:p>
            <a:r>
              <a:rPr lang="en-US" sz="14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Projectleider</a:t>
            </a:r>
            <a:r>
              <a:rPr lang="en-US" sz="14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omgevingsplan</a:t>
            </a:r>
            <a:endParaRPr lang="en-US" sz="1400"/>
          </a:p>
          <a:p>
            <a:pPr marL="0" indent="0">
              <a:buNone/>
            </a:pPr>
            <a:endParaRPr lang="en-US" sz="1400" b="1">
              <a:solidFill>
                <a:srgbClr val="1A1A1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Jelmer Miedema</a:t>
            </a:r>
            <a:endParaRPr lang="en-US" sz="1400"/>
          </a:p>
          <a:p>
            <a:pPr marL="0" indent="0">
              <a:buNone/>
            </a:pPr>
            <a:r>
              <a:rPr lang="en-US" sz="14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Beleidsmedewerker</a:t>
            </a:r>
            <a:r>
              <a:rPr lang="en-US" sz="14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RO</a:t>
            </a:r>
          </a:p>
          <a:p>
            <a:pPr marL="0" indent="0">
              <a:buNone/>
            </a:pPr>
            <a:endParaRPr lang="en-US" sz="1400">
              <a:solidFill>
                <a:srgbClr val="66666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en-US" sz="1400" b="1">
                <a:latin typeface="Calibri" pitchFamily="34" charset="0"/>
                <a:ea typeface="Calibri" pitchFamily="34" charset="-122"/>
                <a:cs typeface="Calibri" pitchFamily="34" charset="-120"/>
              </a:rPr>
              <a:t>Inge Stallmann</a:t>
            </a:r>
          </a:p>
          <a:p>
            <a:r>
              <a:rPr lang="en-US" sz="14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Beleidsmedewerker</a:t>
            </a:r>
            <a:r>
              <a:rPr lang="en-US" sz="14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RO</a:t>
            </a:r>
          </a:p>
          <a:p>
            <a:endParaRPr lang="en-US" sz="1400"/>
          </a:p>
          <a:p>
            <a:r>
              <a:rPr lang="en-US" sz="1400" b="1">
                <a:latin typeface="Calibri" pitchFamily="34" charset="0"/>
                <a:ea typeface="Calibri" pitchFamily="34" charset="-122"/>
                <a:cs typeface="Calibri" pitchFamily="34" charset="-120"/>
              </a:rPr>
              <a:t>Maike Vermeulen</a:t>
            </a:r>
          </a:p>
          <a:p>
            <a:r>
              <a:rPr lang="en-US" sz="14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Beleidsmedewerker</a:t>
            </a:r>
            <a:r>
              <a:rPr lang="en-US" sz="140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RO</a:t>
            </a:r>
            <a:endParaRPr lang="en-US" sz="1400"/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Akshay Lala</a:t>
            </a:r>
            <a:endParaRPr lang="en-US" sz="1400"/>
          </a:p>
          <a:p>
            <a:pPr marL="0" indent="0">
              <a:buNone/>
            </a:pPr>
            <a:r>
              <a:rPr lang="en-US" sz="140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Regelanalist</a:t>
            </a:r>
            <a:endParaRPr lang="en-US" sz="1400">
              <a:solidFill>
                <a:srgbClr val="66666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endParaRPr lang="en-US" sz="1400"/>
          </a:p>
        </p:txBody>
      </p:sp>
      <p:pic>
        <p:nvPicPr>
          <p:cNvPr id="9" name="Afbeelding 8" descr="Team omgevingsplan van De Fryske Marren.&#10;bestaande uit:&#10;&#10;Piet Loonstra​&#10;Projectleider omgevingsplan​&#10;&#10;&#10;Jelmer Miedema​&#10;Beleidsmedewerker RO​&#10;&#10;​&#10;Inge Stallmann​&#10;&#10;Beleidsmedewerker RO​&#10;&#10;​&#10;Maike Vermeulen​&#10;Beleidsmedewerker RO​&#10;&#10;&#10;&#10;Akshay Lala​&#10;&#10;Regelanalist​&#10;">
            <a:extLst>
              <a:ext uri="{FF2B5EF4-FFF2-40B4-BE49-F238E27FC236}">
                <a16:creationId xmlns:a16="http://schemas.microsoft.com/office/drawing/2014/main" id="{BFE9B1F5-6A46-D5C7-D2CE-3CC9E3F4E4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5623" y="1910909"/>
            <a:ext cx="5152221" cy="343481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82880"/>
            <a:ext cx="1463040" cy="54864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632" y="137160"/>
            <a:ext cx="2194560" cy="822960"/>
          </a:xfrm>
          <a:prstGeom prst="rect">
            <a:avLst/>
          </a:prstGeom>
        </p:spPr>
      </p:pic>
      <p:pic>
        <p:nvPicPr>
          <p:cNvPr id="4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55080"/>
            <a:ext cx="12188952" cy="502920"/>
          </a:xfrm>
          <a:prstGeom prst="rect">
            <a:avLst/>
          </a:prstGeom>
        </p:spPr>
      </p:pic>
      <p:sp>
        <p:nvSpPr>
          <p:cNvPr id="5" name="Text 0"/>
          <p:cNvSpPr>
            <a:spLocks noGrp="1"/>
          </p:cNvSpPr>
          <p:nvPr>
            <p:ph type="title" idx="4294967295"/>
          </p:nvPr>
        </p:nvSpPr>
        <p:spPr>
          <a:xfrm>
            <a:off x="548640" y="1097280"/>
            <a:ext cx="7315200" cy="640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De switch: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nieuwe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structuur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1"/>
          <p:cNvSpPr/>
          <p:nvPr/>
        </p:nvSpPr>
        <p:spPr>
          <a:xfrm>
            <a:off x="365760" y="173736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Oud</a:t>
            </a:r>
            <a:endParaRPr lang="en-US" sz="1400"/>
          </a:p>
        </p:txBody>
      </p:sp>
      <p:sp>
        <p:nvSpPr>
          <p:cNvPr id="9" name="Text 2"/>
          <p:cNvSpPr/>
          <p:nvPr/>
        </p:nvSpPr>
        <p:spPr>
          <a:xfrm>
            <a:off x="4114800" y="173736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Nieuw</a:t>
            </a:r>
            <a:endParaRPr lang="en-US" sz="1400"/>
          </a:p>
        </p:txBody>
      </p:sp>
      <p:sp>
        <p:nvSpPr>
          <p:cNvPr id="10" name="Text 3"/>
          <p:cNvSpPr/>
          <p:nvPr/>
        </p:nvSpPr>
        <p:spPr>
          <a:xfrm>
            <a:off x="7498080" y="2011680"/>
            <a:ext cx="4114800" cy="3657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300"/>
              </a:spcAft>
              <a:buNone/>
            </a:pP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Belangrijkste wijzigingen:</a:t>
            </a:r>
            <a:endParaRPr lang="en-US" sz="1300"/>
          </a:p>
          <a:p>
            <a:pPr marL="0" indent="0">
              <a:spcAft>
                <a:spcPts val="300"/>
              </a:spcAft>
              <a:buNone/>
            </a:pPr>
            <a:endParaRPr lang="en-US" sz="13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Richtingaanwijzer (hst 4) verwijderd</a:t>
            </a:r>
            <a:endParaRPr lang="en-US" sz="13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Gebiedstypen toegevoegd (hst 4)</a:t>
            </a:r>
            <a:endParaRPr lang="en-US" sz="13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Functies toegevoegd (hst 5)</a:t>
            </a:r>
            <a:endParaRPr lang="en-US" sz="13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Beschermingslagen (hst 6)</a:t>
            </a:r>
            <a:endParaRPr lang="en-US" sz="1300"/>
          </a:p>
        </p:txBody>
      </p:sp>
      <p:pic>
        <p:nvPicPr>
          <p:cNvPr id="12" name="Afbeelding 11" descr="Schermopname van de oude inhoudsopgave van het omgevingsplan van De Fryske Marren">
            <a:extLst>
              <a:ext uri="{FF2B5EF4-FFF2-40B4-BE49-F238E27FC236}">
                <a16:creationId xmlns:a16="http://schemas.microsoft.com/office/drawing/2014/main" id="{6BC7754A-4DC7-7B0A-E391-7E3FC7EEE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" y="2141218"/>
            <a:ext cx="3203350" cy="4125781"/>
          </a:xfrm>
          <a:prstGeom prst="rect">
            <a:avLst/>
          </a:prstGeom>
        </p:spPr>
      </p:pic>
      <p:pic>
        <p:nvPicPr>
          <p:cNvPr id="14" name="Afbeelding 13" descr="Schermopname van de nieuwe inhoudsopgave van het omgevingsplan van De Fryske Marren">
            <a:extLst>
              <a:ext uri="{FF2B5EF4-FFF2-40B4-BE49-F238E27FC236}">
                <a16:creationId xmlns:a16="http://schemas.microsoft.com/office/drawing/2014/main" id="{B6D8DE60-AC5D-70EA-F236-9FE38318ED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8784" y="2171023"/>
            <a:ext cx="3567253" cy="394783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82880"/>
            <a:ext cx="1463040" cy="54864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632" y="137160"/>
            <a:ext cx="2194560" cy="822960"/>
          </a:xfrm>
          <a:prstGeom prst="rect">
            <a:avLst/>
          </a:prstGeom>
        </p:spPr>
      </p:pic>
      <p:pic>
        <p:nvPicPr>
          <p:cNvPr id="4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55080"/>
            <a:ext cx="12188952" cy="502920"/>
          </a:xfrm>
          <a:prstGeom prst="rect">
            <a:avLst/>
          </a:prstGeom>
        </p:spPr>
      </p:pic>
      <p:sp>
        <p:nvSpPr>
          <p:cNvPr id="5" name="Text 0"/>
          <p:cNvSpPr>
            <a:spLocks noGrp="1"/>
          </p:cNvSpPr>
          <p:nvPr>
            <p:ph type="title" idx="4294967295"/>
          </p:nvPr>
        </p:nvSpPr>
        <p:spPr>
          <a:xfrm>
            <a:off x="548640" y="1097280"/>
            <a:ext cx="7315200" cy="640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Gebiedstypen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en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functies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1"/>
          <p:cNvSpPr/>
          <p:nvPr/>
        </p:nvSpPr>
        <p:spPr>
          <a:xfrm>
            <a:off x="548640" y="1828800"/>
            <a:ext cx="548640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Gebiedstypen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uit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omgevingsvisie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overnemen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in het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omgevingsplan</a:t>
            </a:r>
            <a:endParaRPr lang="en-US" sz="13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Algemene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verbodsbepaling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in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hoofdstuk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1: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gronden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met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functie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niet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voor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andere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doeleinden</a:t>
            </a:r>
            <a:endParaRPr lang="en-US" sz="13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Tip: </a:t>
            </a:r>
            <a:r>
              <a:rPr lang="en-US" sz="13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functies</a:t>
            </a:r>
            <a:r>
              <a:rPr lang="en-US" sz="13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op </a:t>
            </a:r>
            <a:r>
              <a:rPr lang="en-US" sz="13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afdelingniveau</a:t>
            </a:r>
            <a:r>
              <a:rPr lang="en-US" sz="13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regelen</a:t>
            </a:r>
            <a:r>
              <a:rPr lang="en-US" sz="13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later </a:t>
            </a:r>
            <a:r>
              <a:rPr lang="en-US" sz="13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onderscheid</a:t>
            </a:r>
            <a:r>
              <a:rPr lang="en-US" sz="13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via </a:t>
            </a:r>
            <a:r>
              <a:rPr lang="en-US" sz="13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paragrafen</a:t>
            </a:r>
            <a:endParaRPr lang="en-US" sz="1300"/>
          </a:p>
        </p:txBody>
      </p:sp>
      <p:pic>
        <p:nvPicPr>
          <p:cNvPr id="5122" name="Picture 2" descr="Schermopname van de juridische regels voor het aanwijzen van het gebiedstype &quot;Woongebied&quot;">
            <a:extLst>
              <a:ext uri="{FF2B5EF4-FFF2-40B4-BE49-F238E27FC236}">
                <a16:creationId xmlns:a16="http://schemas.microsoft.com/office/drawing/2014/main" id="{BECD0796-1998-2B65-19E7-A6A43C225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931622"/>
            <a:ext cx="4076824" cy="294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Schermopname van de juridische regels voor het aanwijzen van de functie &quot;Wonen&quot;.">
            <a:extLst>
              <a:ext uri="{FF2B5EF4-FFF2-40B4-BE49-F238E27FC236}">
                <a16:creationId xmlns:a16="http://schemas.microsoft.com/office/drawing/2014/main" id="{D79595B9-B056-B148-C507-A90F304240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5040" y="3200400"/>
            <a:ext cx="5108932" cy="24383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82880"/>
            <a:ext cx="1463040" cy="54864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632" y="137160"/>
            <a:ext cx="2194560" cy="822960"/>
          </a:xfrm>
          <a:prstGeom prst="rect">
            <a:avLst/>
          </a:prstGeom>
        </p:spPr>
      </p:pic>
      <p:pic>
        <p:nvPicPr>
          <p:cNvPr id="4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55080"/>
            <a:ext cx="12188952" cy="502920"/>
          </a:xfrm>
          <a:prstGeom prst="rect">
            <a:avLst/>
          </a:prstGeom>
        </p:spPr>
      </p:pic>
      <p:sp>
        <p:nvSpPr>
          <p:cNvPr id="5" name="Text 0"/>
          <p:cNvSpPr>
            <a:spLocks noGrp="1"/>
          </p:cNvSpPr>
          <p:nvPr>
            <p:ph type="title" idx="4294967295"/>
          </p:nvPr>
        </p:nvSpPr>
        <p:spPr>
          <a:xfrm>
            <a:off x="548640" y="1097280"/>
            <a:ext cx="7315200" cy="640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Beschermingslagen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1"/>
          <p:cNvSpPr/>
          <p:nvPr/>
        </p:nvSpPr>
        <p:spPr>
          <a:xfrm>
            <a:off x="548640" y="1828800"/>
            <a:ext cx="548640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Alle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beschermen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lagen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in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hoofdstuk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6</a:t>
            </a:r>
            <a:endParaRPr lang="en-US" sz="13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Oogmerken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per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beschermingslaag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benoemen</a:t>
            </a:r>
            <a:endParaRPr lang="en-US" sz="1300">
              <a:solidFill>
                <a:srgbClr val="1A1A1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Tip: </a:t>
            </a:r>
            <a:r>
              <a:rPr lang="en-US" sz="13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probeer</a:t>
            </a:r>
            <a:r>
              <a:rPr lang="en-US" sz="13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je </a:t>
            </a:r>
            <a:r>
              <a:rPr lang="en-US" sz="13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inhoudsopgave</a:t>
            </a:r>
            <a:r>
              <a:rPr lang="en-US" sz="13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zoveel</a:t>
            </a:r>
            <a:r>
              <a:rPr lang="en-US" sz="13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mogelijk</a:t>
            </a:r>
            <a:r>
              <a:rPr lang="en-US" sz="13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in </a:t>
            </a:r>
            <a:r>
              <a:rPr lang="en-US" sz="13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</a:t>
            </a:r>
            <a:r>
              <a:rPr lang="en-US" sz="13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vullen</a:t>
            </a:r>
            <a:r>
              <a:rPr lang="en-US" sz="13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</a:t>
            </a:r>
            <a:br>
              <a:rPr lang="en-US" sz="13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13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reserveer</a:t>
            </a:r>
            <a:r>
              <a:rPr lang="en-US" sz="13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onderdelen</a:t>
            </a:r>
            <a:r>
              <a:rPr lang="en-US" sz="13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vooraf</a:t>
            </a:r>
            <a:r>
              <a:rPr lang="en-US" sz="13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</a:t>
            </a:r>
            <a:endParaRPr lang="en-US" sz="1300" b="1"/>
          </a:p>
        </p:txBody>
      </p:sp>
      <p:pic>
        <p:nvPicPr>
          <p:cNvPr id="4098" name="Picture 2" descr="Schermopname van het artikel oogmerken ">
            <a:extLst>
              <a:ext uri="{FF2B5EF4-FFF2-40B4-BE49-F238E27FC236}">
                <a16:creationId xmlns:a16="http://schemas.microsoft.com/office/drawing/2014/main" id="{F160475D-7195-6D6B-3863-133DD54A8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821" y="1828800"/>
            <a:ext cx="6170371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 descr="Schermopname van hoofdstuk 6 Beschermen in het omgevingsplan.">
            <a:extLst>
              <a:ext uri="{FF2B5EF4-FFF2-40B4-BE49-F238E27FC236}">
                <a16:creationId xmlns:a16="http://schemas.microsoft.com/office/drawing/2014/main" id="{DCCE679E-D4DF-183E-0C2C-C9E7BDBD76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6305" y="2959231"/>
            <a:ext cx="4229690" cy="267689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182880"/>
            <a:ext cx="1463040" cy="54864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8632" y="137160"/>
            <a:ext cx="2194560" cy="822960"/>
          </a:xfrm>
          <a:prstGeom prst="rect">
            <a:avLst/>
          </a:prstGeom>
        </p:spPr>
      </p:pic>
      <p:sp>
        <p:nvSpPr>
          <p:cNvPr id="4" name="Text 0"/>
          <p:cNvSpPr>
            <a:spLocks noGrp="1"/>
          </p:cNvSpPr>
          <p:nvPr>
            <p:ph type="title" idx="4294967295"/>
          </p:nvPr>
        </p:nvSpPr>
        <p:spPr>
          <a:xfrm>
            <a:off x="548640" y="2286000"/>
            <a:ext cx="73152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Onderdeel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regelanalist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1"/>
          <p:cNvSpPr/>
          <p:nvPr/>
        </p:nvSpPr>
        <p:spPr>
          <a:xfrm>
            <a:off x="548640" y="3291840"/>
            <a:ext cx="7315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i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Toepasbare regels en het loket</a:t>
            </a:r>
            <a:endParaRPr lang="en-US"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82880"/>
            <a:ext cx="1463040" cy="54864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632" y="137160"/>
            <a:ext cx="2194560" cy="822960"/>
          </a:xfrm>
          <a:prstGeom prst="rect">
            <a:avLst/>
          </a:prstGeom>
        </p:spPr>
      </p:pic>
      <p:pic>
        <p:nvPicPr>
          <p:cNvPr id="4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55080"/>
            <a:ext cx="12188952" cy="502920"/>
          </a:xfrm>
          <a:prstGeom prst="rect">
            <a:avLst/>
          </a:prstGeom>
        </p:spPr>
      </p:pic>
      <p:sp>
        <p:nvSpPr>
          <p:cNvPr id="5" name="Text 0"/>
          <p:cNvSpPr>
            <a:spLocks noGrp="1"/>
          </p:cNvSpPr>
          <p:nvPr>
            <p:ph type="title" idx="4294967295"/>
          </p:nvPr>
        </p:nvSpPr>
        <p:spPr>
          <a:xfrm>
            <a:off x="548640" y="1097280"/>
            <a:ext cx="7315200" cy="640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Nieuwe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activiteiten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1"/>
          <p:cNvSpPr/>
          <p:nvPr/>
        </p:nvSpPr>
        <p:spPr>
          <a:xfrm>
            <a:off x="548640" y="1828800"/>
            <a:ext cx="5486400" cy="2286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Bruidsschatactiviteiten</a:t>
            </a: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hergebruikt</a:t>
            </a:r>
            <a:endParaRPr lang="en-US" sz="1300" dirty="0">
              <a:solidFill>
                <a:srgbClr val="1A1A1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spcAft>
                <a:spcPts val="300"/>
              </a:spcAft>
              <a:buSzPct val="100000"/>
              <a:buFontTx/>
              <a:buChar char="•"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Geen </a:t>
            </a:r>
            <a:r>
              <a:rPr lang="en-US" sz="1300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locatiespecifieke</a:t>
            </a: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activiteiten</a:t>
            </a: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nodig</a:t>
            </a: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</a:t>
            </a:r>
            <a:endParaRPr lang="en-US" sz="13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 b="1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Nieuwe</a:t>
            </a:r>
            <a:r>
              <a:rPr lang="en-US" sz="13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activiteit</a:t>
            </a:r>
            <a:r>
              <a:rPr lang="en-US" sz="13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</a:t>
            </a:r>
            <a:r>
              <a:rPr lang="en-US" sz="1300" b="1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hoofdgebouw</a:t>
            </a:r>
            <a:r>
              <a:rPr lang="en-US" sz="13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bouwen</a:t>
            </a:r>
            <a:endParaRPr lang="en-US" sz="13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 b="1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Nieuwe</a:t>
            </a:r>
            <a:r>
              <a:rPr lang="en-US" sz="13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activiteit</a:t>
            </a:r>
            <a:r>
              <a:rPr lang="en-US" sz="13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</a:t>
            </a:r>
            <a:r>
              <a:rPr lang="en-US" sz="1300" b="1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technische</a:t>
            </a:r>
            <a:r>
              <a:rPr lang="en-US" sz="13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buitenunit</a:t>
            </a:r>
            <a:r>
              <a:rPr lang="en-US" sz="13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bouwen</a:t>
            </a:r>
            <a:endParaRPr lang="en-US" sz="13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 b="1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Nieuwe</a:t>
            </a:r>
            <a:r>
              <a:rPr lang="en-US" sz="13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activiteit</a:t>
            </a:r>
            <a:r>
              <a:rPr lang="en-US" sz="13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bed &amp; breakfast (</a:t>
            </a:r>
            <a:r>
              <a:rPr lang="en-US" sz="1300" b="1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dienstverlenend</a:t>
            </a:r>
            <a:r>
              <a:rPr lang="en-US" sz="13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300" dirty="0"/>
          </a:p>
        </p:txBody>
      </p:sp>
      <p:pic>
        <p:nvPicPr>
          <p:cNvPr id="3074" name="Picture 2" descr="Schermopname van de registratie toepasbare regels">
            <a:extLst>
              <a:ext uri="{FF2B5EF4-FFF2-40B4-BE49-F238E27FC236}">
                <a16:creationId xmlns:a16="http://schemas.microsoft.com/office/drawing/2014/main" id="{7CEE04E2-6900-94FA-D3C1-A21B66460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77" y="2742473"/>
            <a:ext cx="2487561" cy="356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 descr="Schermopname van werkzaamheden van de activiteit: Ander bouwwerk bouwen.">
            <a:extLst>
              <a:ext uri="{FF2B5EF4-FFF2-40B4-BE49-F238E27FC236}">
                <a16:creationId xmlns:a16="http://schemas.microsoft.com/office/drawing/2014/main" id="{82AFAB46-40B7-C9E3-9B7D-21176B06E6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1861" y="1229710"/>
            <a:ext cx="3992653" cy="499525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82880"/>
            <a:ext cx="1463040" cy="54864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632" y="137160"/>
            <a:ext cx="2194560" cy="822960"/>
          </a:xfrm>
          <a:prstGeom prst="rect">
            <a:avLst/>
          </a:prstGeom>
        </p:spPr>
      </p:pic>
      <p:pic>
        <p:nvPicPr>
          <p:cNvPr id="4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55080"/>
            <a:ext cx="12188952" cy="502920"/>
          </a:xfrm>
          <a:prstGeom prst="rect">
            <a:avLst/>
          </a:prstGeom>
        </p:spPr>
      </p:pic>
      <p:sp>
        <p:nvSpPr>
          <p:cNvPr id="5" name="Text 0"/>
          <p:cNvSpPr>
            <a:spLocks noGrp="1"/>
          </p:cNvSpPr>
          <p:nvPr>
            <p:ph type="title" idx="4294967295"/>
          </p:nvPr>
        </p:nvSpPr>
        <p:spPr>
          <a:xfrm>
            <a:off x="548640" y="1097280"/>
            <a:ext cx="7315200" cy="640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Bed &amp; breakfast: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vergunningcheck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1"/>
          <p:cNvSpPr/>
          <p:nvPr/>
        </p:nvSpPr>
        <p:spPr>
          <a:xfrm>
            <a:off x="548640" y="1828800"/>
            <a:ext cx="502920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Technische activiteit: alleen een vergunningcheck, geen aanvraag</a:t>
            </a:r>
            <a:endParaRPr lang="en-US" sz="13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Regels zijn sluitend: voldoe je niet, dan BOPA</a:t>
            </a:r>
            <a:endParaRPr lang="en-US" sz="13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Dienstverlenend: ook zonder vergunningplicht het loket inzetten</a:t>
            </a:r>
            <a:endParaRPr lang="en-US" sz="1300"/>
          </a:p>
        </p:txBody>
      </p:sp>
      <p:pic>
        <p:nvPicPr>
          <p:cNvPr id="2052" name="Picture 4" descr="Schermopname van de registratie toepasbare regels.">
            <a:extLst>
              <a:ext uri="{FF2B5EF4-FFF2-40B4-BE49-F238E27FC236}">
                <a16:creationId xmlns:a16="http://schemas.microsoft.com/office/drawing/2014/main" id="{A11BE4BE-1E46-7A8A-1452-A8CF620CD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821" y="1309165"/>
            <a:ext cx="3837528" cy="488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chermopname van de regels voor het uitoefenen van een beroep of bedrijf aan huis.">
            <a:extLst>
              <a:ext uri="{FF2B5EF4-FFF2-40B4-BE49-F238E27FC236}">
                <a16:creationId xmlns:a16="http://schemas.microsoft.com/office/drawing/2014/main" id="{56EA6556-3BA1-C466-6DB1-9CE3D44C3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" y="2569309"/>
            <a:ext cx="7679977" cy="36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82880"/>
            <a:ext cx="1463040" cy="54864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632" y="137160"/>
            <a:ext cx="2194560" cy="822960"/>
          </a:xfrm>
          <a:prstGeom prst="rect">
            <a:avLst/>
          </a:prstGeom>
        </p:spPr>
      </p:pic>
      <p:pic>
        <p:nvPicPr>
          <p:cNvPr id="4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55080"/>
            <a:ext cx="12188952" cy="502920"/>
          </a:xfrm>
          <a:prstGeom prst="rect">
            <a:avLst/>
          </a:prstGeom>
        </p:spPr>
      </p:pic>
      <p:sp>
        <p:nvSpPr>
          <p:cNvPr id="5" name="Text 0"/>
          <p:cNvSpPr>
            <a:spLocks noGrp="1"/>
          </p:cNvSpPr>
          <p:nvPr>
            <p:ph type="title" idx="4294967295"/>
          </p:nvPr>
        </p:nvSpPr>
        <p:spPr>
          <a:xfrm>
            <a:off x="548640" y="1097280"/>
            <a:ext cx="7315200" cy="640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Geovraag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in de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vergunningsaanvraag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: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+mn-lt"/>
                <a:ea typeface="Calibri"/>
                <a:cs typeface="Calibri"/>
              </a:rPr>
              <a:t>Hoofdgebouw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+mn-lt"/>
                <a:ea typeface="Calibri"/>
                <a:cs typeface="Calibri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+mn-lt"/>
                <a:ea typeface="Calibri"/>
                <a:cs typeface="Calibri"/>
              </a:rPr>
              <a:t>bouwen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2D6A3B"/>
              </a:solidFill>
              <a:effectLst/>
              <a:uLnTx/>
              <a:uFillTx/>
              <a:latin typeface="+mn-lt"/>
              <a:ea typeface="Calibri"/>
              <a:cs typeface="Calibri"/>
            </a:endParaRPr>
          </a:p>
        </p:txBody>
      </p:sp>
      <p:sp>
        <p:nvSpPr>
          <p:cNvPr id="6" name="Text 1"/>
          <p:cNvSpPr/>
          <p:nvPr/>
        </p:nvSpPr>
        <p:spPr>
          <a:xfrm>
            <a:off x="548640" y="1828800"/>
            <a:ext cx="502920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Hoofdgebouw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bouwen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locatiebepaling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via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geovraag</a:t>
            </a:r>
            <a:endParaRPr lang="en-US" sz="13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Alleen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zichtbaar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als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aanvraag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een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locatie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betreft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binnen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gebied</a:t>
            </a:r>
            <a:endParaRPr lang="en-US" sz="1300"/>
          </a:p>
        </p:txBody>
      </p:sp>
      <p:pic>
        <p:nvPicPr>
          <p:cNvPr id="1026" name="Picture 2" descr="Schermopname van de vergunningsaanvraag voor het bouwen van een hoofdgebouw.">
            <a:extLst>
              <a:ext uri="{FF2B5EF4-FFF2-40B4-BE49-F238E27FC236}">
                <a16:creationId xmlns:a16="http://schemas.microsoft.com/office/drawing/2014/main" id="{CF20697F-8946-11EE-0761-70F6E6A8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082" y="1097280"/>
            <a:ext cx="3921318" cy="51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6E09B-64A1-2B73-BC4C-BAC6D605D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FF2B5EF4-FFF2-40B4-BE49-F238E27FC236}">
                <a16:creationId xmlns:a16="http://schemas.microsoft.com/office/drawing/2014/main" id="{B576F2BC-122E-B7AF-0089-7060F8E19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82880"/>
            <a:ext cx="1463040" cy="548640"/>
          </a:xfrm>
          <a:prstGeom prst="rect">
            <a:avLst/>
          </a:prstGeom>
        </p:spPr>
      </p:pic>
      <p:pic>
        <p:nvPicPr>
          <p:cNvPr id="3" name="Image 1">
            <a:extLst>
              <a:ext uri="{FF2B5EF4-FFF2-40B4-BE49-F238E27FC236}">
                <a16:creationId xmlns:a16="http://schemas.microsoft.com/office/drawing/2014/main" id="{EB82DD3A-B94C-EB43-EC82-A58057423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632" y="137160"/>
            <a:ext cx="2194560" cy="822960"/>
          </a:xfrm>
          <a:prstGeom prst="rect">
            <a:avLst/>
          </a:prstGeom>
        </p:spPr>
      </p:pic>
      <p:pic>
        <p:nvPicPr>
          <p:cNvPr id="4" name="Image 2">
            <a:extLst>
              <a:ext uri="{FF2B5EF4-FFF2-40B4-BE49-F238E27FC236}">
                <a16:creationId xmlns:a16="http://schemas.microsoft.com/office/drawing/2014/main" id="{4AA37B5F-EA8C-13B2-D25A-3C6C63F95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55080"/>
            <a:ext cx="12188952" cy="502920"/>
          </a:xfrm>
          <a:prstGeom prst="rect">
            <a:avLst/>
          </a:prstGeom>
        </p:spPr>
      </p:pic>
      <p:sp>
        <p:nvSpPr>
          <p:cNvPr id="5" name="Text 0">
            <a:extLst>
              <a:ext uri="{FF2B5EF4-FFF2-40B4-BE49-F238E27FC236}">
                <a16:creationId xmlns:a16="http://schemas.microsoft.com/office/drawing/2014/main" id="{24C7D344-B36F-5AE5-FF3C-79379A9AE5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8640" y="1097280"/>
            <a:ext cx="7315200" cy="640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Geovraag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in de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vergunningsaanvraag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+mn-lt"/>
                <a:ea typeface="Calibri"/>
                <a:cs typeface="Calibri"/>
              </a:rPr>
              <a:t>Archeologie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2D6A3B"/>
              </a:solidFill>
              <a:effectLst/>
              <a:uLnTx/>
              <a:uFillTx/>
              <a:latin typeface="+mn-lt"/>
              <a:ea typeface="Calibri"/>
              <a:cs typeface="Calibri"/>
            </a:endParaRPr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B86CE0EF-71D0-27D1-27B4-2EECF87B5EDB}"/>
              </a:ext>
            </a:extLst>
          </p:cNvPr>
          <p:cNvSpPr/>
          <p:nvPr/>
        </p:nvSpPr>
        <p:spPr>
          <a:xfrm>
            <a:off x="548640" y="1828800"/>
            <a:ext cx="502920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Archeologie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bij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&gt;100m2/5000 m2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&gt;30 cm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diep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een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karterend</a:t>
            </a: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booronderzoek</a:t>
            </a:r>
            <a:endParaRPr lang="en-US" sz="1300">
              <a:solidFill>
                <a:srgbClr val="1A1A1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>
              <a:spcAft>
                <a:spcPts val="300"/>
              </a:spcAft>
              <a:buSzPct val="100000"/>
            </a:pPr>
            <a:endParaRPr lang="en-US" sz="1300">
              <a:solidFill>
                <a:srgbClr val="1A1A1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pic>
        <p:nvPicPr>
          <p:cNvPr id="8" name="Afbeelding 7" descr="Schermopname van de vergunningsaanvraag voor de bouwactiviteit.">
            <a:extLst>
              <a:ext uri="{FF2B5EF4-FFF2-40B4-BE49-F238E27FC236}">
                <a16:creationId xmlns:a16="http://schemas.microsoft.com/office/drawing/2014/main" id="{32865600-2B2E-BA4A-6184-DE0E0C8B3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1911" y="1016926"/>
            <a:ext cx="4896022" cy="5239786"/>
          </a:xfrm>
          <a:prstGeom prst="rect">
            <a:avLst/>
          </a:prstGeom>
        </p:spPr>
      </p:pic>
      <p:pic>
        <p:nvPicPr>
          <p:cNvPr id="10" name="Afbeelding 9" descr="Schermopname voor het aanleveren van een karterend booronderzoek.">
            <a:extLst>
              <a:ext uri="{FF2B5EF4-FFF2-40B4-BE49-F238E27FC236}">
                <a16:creationId xmlns:a16="http://schemas.microsoft.com/office/drawing/2014/main" id="{3F5F953E-8AEB-C29A-3B44-E71841A06F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068" y="2568670"/>
            <a:ext cx="5720408" cy="33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27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C6CEE-7C4F-2C24-B3F6-D4CC7838A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FF2B5EF4-FFF2-40B4-BE49-F238E27FC236}">
                <a16:creationId xmlns:a16="http://schemas.microsoft.com/office/drawing/2014/main" id="{601B63A9-96A7-78F6-A8B1-A315249F4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82880"/>
            <a:ext cx="1463040" cy="548640"/>
          </a:xfrm>
          <a:prstGeom prst="rect">
            <a:avLst/>
          </a:prstGeom>
        </p:spPr>
      </p:pic>
      <p:pic>
        <p:nvPicPr>
          <p:cNvPr id="3" name="Image 1">
            <a:extLst>
              <a:ext uri="{FF2B5EF4-FFF2-40B4-BE49-F238E27FC236}">
                <a16:creationId xmlns:a16="http://schemas.microsoft.com/office/drawing/2014/main" id="{AC096FEE-B1E7-211C-D88C-A95A28A67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632" y="137160"/>
            <a:ext cx="2194560" cy="822960"/>
          </a:xfrm>
          <a:prstGeom prst="rect">
            <a:avLst/>
          </a:prstGeom>
        </p:spPr>
      </p:pic>
      <p:pic>
        <p:nvPicPr>
          <p:cNvPr id="4" name="Image 2">
            <a:extLst>
              <a:ext uri="{FF2B5EF4-FFF2-40B4-BE49-F238E27FC236}">
                <a16:creationId xmlns:a16="http://schemas.microsoft.com/office/drawing/2014/main" id="{841143BA-F751-12A3-81F7-FB7AEEE69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55080"/>
            <a:ext cx="12188952" cy="502920"/>
          </a:xfrm>
          <a:prstGeom prst="rect">
            <a:avLst/>
          </a:prstGeom>
        </p:spPr>
      </p:pic>
      <p:sp>
        <p:nvSpPr>
          <p:cNvPr id="5" name="Text 0">
            <a:extLst>
              <a:ext uri="{FF2B5EF4-FFF2-40B4-BE49-F238E27FC236}">
                <a16:creationId xmlns:a16="http://schemas.microsoft.com/office/drawing/2014/main" id="{4289290E-FE18-CA0A-91CB-ADB29641AD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8640" y="1097280"/>
            <a:ext cx="7315200" cy="640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Geovraag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impliciet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antwoord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in de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vergunningcheck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: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Archeologie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88AE6474-02AC-3FF8-2449-477C282452EF}"/>
              </a:ext>
            </a:extLst>
          </p:cNvPr>
          <p:cNvSpPr/>
          <p:nvPr/>
        </p:nvSpPr>
        <p:spPr>
          <a:xfrm>
            <a:off x="548640" y="1828800"/>
            <a:ext cx="10198018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300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Impliciet</a:t>
            </a: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antwoord</a:t>
            </a: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bij</a:t>
            </a: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1300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bouwactiviteiten</a:t>
            </a: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</a:t>
            </a:r>
            <a:r>
              <a:rPr lang="en-US" sz="1300" b="1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hoofdgebouw</a:t>
            </a:r>
            <a:r>
              <a:rPr lang="en-US" sz="13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bouwen</a:t>
            </a:r>
            <a:r>
              <a:rPr lang="en-US" sz="13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</a:t>
            </a:r>
            <a:r>
              <a:rPr lang="en-US" sz="13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bijbehorend</a:t>
            </a:r>
            <a:r>
              <a:rPr lang="en-US" sz="13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bouwwerk</a:t>
            </a:r>
            <a:r>
              <a:rPr lang="en-US" sz="13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</a:p>
        </p:txBody>
      </p:sp>
      <p:pic>
        <p:nvPicPr>
          <p:cNvPr id="8" name="Afbeelding 7" descr="Schermopname van de vragenboom werk niet zijnde werkzaamheid, inclusief impliciet antwoord.">
            <a:extLst>
              <a:ext uri="{FF2B5EF4-FFF2-40B4-BE49-F238E27FC236}">
                <a16:creationId xmlns:a16="http://schemas.microsoft.com/office/drawing/2014/main" id="{947C5C3D-0893-D002-C8B0-08FC82926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342" y="2336392"/>
            <a:ext cx="8429297" cy="379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77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82414-A3D7-8BAC-5248-3844E9C8C1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latin typeface="Aptos" panose="020B0004020202020204" pitchFamily="34" charset="0"/>
              </a:rPr>
              <a:t>Einde</a:t>
            </a:r>
            <a:r>
              <a:rPr lang="en-US" b="1" dirty="0">
                <a:latin typeface="Aptos" panose="020B0004020202020204" pitchFamily="34" charset="0"/>
              </a:rPr>
              <a:t> </a:t>
            </a:r>
            <a:r>
              <a:rPr lang="en-US" b="1" dirty="0" err="1">
                <a:latin typeface="Aptos" panose="020B0004020202020204" pitchFamily="34" charset="0"/>
              </a:rPr>
              <a:t>presentatie</a:t>
            </a:r>
            <a:endParaRPr lang="nl-NL" b="1" dirty="0">
              <a:latin typeface="Aptos" panose="020B00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78CB223-1CC3-7611-1235-6FA23B5446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err="1"/>
              <a:t>Vragen</a:t>
            </a:r>
            <a:r>
              <a:rPr lang="en-US"/>
              <a:t>?</a:t>
            </a:r>
            <a:endParaRPr lang="nl-NL"/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DD4928E1-B9F1-DE60-DAA9-5D90DEB55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250" y="1668780"/>
            <a:ext cx="3801296" cy="14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7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182880"/>
            <a:ext cx="1463040" cy="54864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8632" y="137160"/>
            <a:ext cx="2194560" cy="822960"/>
          </a:xfrm>
          <a:prstGeom prst="rect">
            <a:avLst/>
          </a:prstGeom>
        </p:spPr>
      </p:pic>
      <p:sp>
        <p:nvSpPr>
          <p:cNvPr id="4" name="Text 0"/>
          <p:cNvSpPr>
            <a:spLocks noGrp="1"/>
          </p:cNvSpPr>
          <p:nvPr>
            <p:ph type="title" idx="4294967295"/>
          </p:nvPr>
        </p:nvSpPr>
        <p:spPr>
          <a:xfrm>
            <a:off x="548640" y="1645920"/>
            <a:ext cx="7315200" cy="7315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Inhoud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van de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presentatie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5" name="Text 1"/>
          <p:cNvSpPr/>
          <p:nvPr/>
        </p:nvSpPr>
        <p:spPr>
          <a:xfrm>
            <a:off x="731520" y="2560320"/>
            <a:ext cx="731520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80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 Onze opgave en organisatie</a:t>
            </a:r>
            <a:endParaRPr lang="en-US" sz="1800"/>
          </a:p>
          <a:p>
            <a:pPr marL="0" indent="0">
              <a:spcAft>
                <a:spcPts val="80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 Ruimtelijke ontwikkelingen via het omgevingsplan</a:t>
            </a:r>
            <a:endParaRPr lang="en-US" sz="1800"/>
          </a:p>
          <a:p>
            <a:pPr marL="0" indent="0">
              <a:spcAft>
                <a:spcPts val="80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 De start: Enkhuizerlaan 1 in Rijs</a:t>
            </a:r>
            <a:endParaRPr lang="en-US" sz="1800"/>
          </a:p>
          <a:p>
            <a:pPr marL="0" indent="0">
              <a:spcAft>
                <a:spcPts val="80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 Structuur en opbouw</a:t>
            </a:r>
            <a:endParaRPr lang="en-US" sz="1800"/>
          </a:p>
          <a:p>
            <a:pPr marL="0" indent="0">
              <a:spcAft>
                <a:spcPts val="80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  Voortschrijdend inzicht: Wyldehoarne 4</a:t>
            </a:r>
            <a:endParaRPr lang="en-US" sz="1800"/>
          </a:p>
          <a:p>
            <a:pPr marL="0" indent="0">
              <a:spcAft>
                <a:spcPts val="80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6.  Werken met functies en activiteiten</a:t>
            </a:r>
            <a:endParaRPr lang="en-US" sz="1800"/>
          </a:p>
          <a:p>
            <a:pPr marL="0" indent="0">
              <a:spcAft>
                <a:spcPts val="80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7.  Regelanalist: toepasbare regels</a:t>
            </a:r>
            <a:endParaRPr lang="en-US"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E234A-62BA-6851-282B-20695E038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E6594B1-A56F-44B0-6AC2-5BB17E66C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893" y="4581100"/>
            <a:ext cx="10658125" cy="1170771"/>
          </a:xfrm>
        </p:spPr>
        <p:txBody>
          <a:bodyPr>
            <a:normAutofit fontScale="92500" lnSpcReduction="10000"/>
          </a:bodyPr>
          <a:lstStyle/>
          <a:p>
            <a:r>
              <a:rPr lang="nl-NL" sz="2400">
                <a:latin typeface="Aptos" panose="020B0004020202020204" pitchFamily="34" charset="0"/>
              </a:rPr>
              <a:t>Piet Loonstra:			p.loonstra@defryskemarren.nl	06-39088605</a:t>
            </a:r>
          </a:p>
          <a:p>
            <a:r>
              <a:rPr lang="nl-NL" sz="2400">
                <a:latin typeface="Aptos" panose="020B0004020202020204" pitchFamily="34" charset="0"/>
              </a:rPr>
              <a:t>Jelmer Miedema:		jelmer.miedema@defryskemarren.nl	06-39642770</a:t>
            </a:r>
          </a:p>
          <a:p>
            <a:r>
              <a:rPr lang="nl-NL" sz="2400">
                <a:latin typeface="Aptos" panose="020B0004020202020204" pitchFamily="34" charset="0"/>
              </a:rPr>
              <a:t>Akshay Lala: 			a.lala@defryskemarren.nl		06-28321953</a:t>
            </a:r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BF0B618B-4B7D-1654-E6F4-BC9BD765C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250" y="1668780"/>
            <a:ext cx="3801296" cy="1425486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ECCDAA7A-DD86-69E7-9983-8032B500DB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>
                <a:latin typeface="Aptos" panose="020B0004020202020204" pitchFamily="34" charset="0"/>
              </a:rPr>
              <a:t>Contactgegevens</a:t>
            </a:r>
          </a:p>
        </p:txBody>
      </p:sp>
    </p:spTree>
    <p:extLst>
      <p:ext uri="{BB962C8B-B14F-4D97-AF65-F5344CB8AC3E}">
        <p14:creationId xmlns:p14="http://schemas.microsoft.com/office/powerpoint/2010/main" val="2795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82880"/>
            <a:ext cx="1463040" cy="54864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632" y="137160"/>
            <a:ext cx="2194560" cy="822960"/>
          </a:xfrm>
          <a:prstGeom prst="rect">
            <a:avLst/>
          </a:prstGeom>
        </p:spPr>
      </p:pic>
      <p:pic>
        <p:nvPicPr>
          <p:cNvPr id="4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55080"/>
            <a:ext cx="12188952" cy="502920"/>
          </a:xfrm>
          <a:prstGeom prst="rect">
            <a:avLst/>
          </a:prstGeom>
        </p:spPr>
      </p:pic>
      <p:sp>
        <p:nvSpPr>
          <p:cNvPr id="5" name="Text 0"/>
          <p:cNvSpPr>
            <a:spLocks noGrp="1"/>
          </p:cNvSpPr>
          <p:nvPr>
            <p:ph type="title" idx="4294967295"/>
          </p:nvPr>
        </p:nvSpPr>
        <p:spPr>
          <a:xfrm>
            <a:off x="548640" y="1097280"/>
            <a:ext cx="4572000" cy="640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Onze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opgave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1"/>
          <p:cNvSpPr/>
          <p:nvPr/>
        </p:nvSpPr>
        <p:spPr>
          <a:xfrm>
            <a:off x="548640" y="1920240"/>
            <a:ext cx="6400800" cy="3840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Sinds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1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januari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2024: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omgevingsplan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van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rechtswege</a:t>
            </a:r>
            <a:endParaRPr lang="en-US" sz="140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Omzetten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naar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nieuw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omgevingsplan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voor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1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januari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2032</a:t>
            </a:r>
            <a:endParaRPr lang="en-US" sz="140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Stapsgewijs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via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wijzigingsbesluiten</a:t>
            </a:r>
            <a:endParaRPr lang="en-US" sz="1400"/>
          </a:p>
          <a:p>
            <a:pPr marL="0" indent="0">
              <a:spcAft>
                <a:spcPts val="400"/>
              </a:spcAft>
              <a:buNone/>
            </a:pPr>
            <a:endParaRPr lang="en-US" sz="1400"/>
          </a:p>
          <a:p>
            <a:pPr marL="0" indent="0">
              <a:spcAft>
                <a:spcPts val="400"/>
              </a:spcAft>
              <a:buNone/>
            </a:pP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Input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voor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wijzigingsbesluiten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</a:t>
            </a:r>
            <a:endParaRPr lang="en-US" sz="1400"/>
          </a:p>
          <a:p>
            <a:pPr marL="685800" lvl="1" indent="-342900">
              <a:spcAft>
                <a:spcPts val="400"/>
              </a:spcAft>
              <a:buSzPct val="100000"/>
              <a:buChar char="•"/>
            </a:pP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Bestaande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regels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overzetten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bestemmingsplannen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bruidsschat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verordeningen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et cetera)</a:t>
            </a:r>
            <a:endParaRPr lang="en-US" sz="1400"/>
          </a:p>
          <a:p>
            <a:pPr marL="685800" lvl="1" indent="-342900">
              <a:spcAft>
                <a:spcPts val="400"/>
              </a:spcAft>
              <a:buSzPct val="100000"/>
              <a:buChar char="•"/>
            </a:pP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Instructies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hogere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overheden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opvolgen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bijvoorbeeld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instructies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uit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het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Bkl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400"/>
          </a:p>
          <a:p>
            <a:pPr marL="685800" lvl="1" indent="-342900">
              <a:spcAft>
                <a:spcPts val="400"/>
              </a:spcAft>
              <a:buSzPct val="100000"/>
              <a:buChar char="•"/>
            </a:pP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Nieuw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beleid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vertalen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bijv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Beleid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gewasbeschermingsmiddelen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400"/>
          </a:p>
          <a:p>
            <a:pPr marL="685800" lvl="1" indent="-342900">
              <a:spcAft>
                <a:spcPts val="400"/>
              </a:spcAft>
              <a:buSzPct val="100000"/>
              <a:buChar char="•"/>
            </a:pP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Ruimtelijke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ontwikkelingen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mogelijk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maken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van de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gemeente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zelf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of van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derden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onder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andere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ruimte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voor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ruimte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82880"/>
            <a:ext cx="1463040" cy="54864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632" y="137160"/>
            <a:ext cx="2194560" cy="822960"/>
          </a:xfrm>
          <a:prstGeom prst="rect">
            <a:avLst/>
          </a:prstGeom>
        </p:spPr>
      </p:pic>
      <p:pic>
        <p:nvPicPr>
          <p:cNvPr id="4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55080"/>
            <a:ext cx="12188952" cy="502920"/>
          </a:xfrm>
          <a:prstGeom prst="rect">
            <a:avLst/>
          </a:prstGeom>
        </p:spPr>
      </p:pic>
      <p:sp>
        <p:nvSpPr>
          <p:cNvPr id="5" name="Text 0"/>
          <p:cNvSpPr>
            <a:spLocks noGrp="1"/>
          </p:cNvSpPr>
          <p:nvPr>
            <p:ph type="title" idx="4294967295"/>
          </p:nvPr>
        </p:nvSpPr>
        <p:spPr>
          <a:xfrm>
            <a:off x="548640" y="1097280"/>
            <a:ext cx="4572000" cy="640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De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organisatie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1"/>
          <p:cNvSpPr/>
          <p:nvPr/>
        </p:nvSpPr>
        <p:spPr>
          <a:xfrm>
            <a:off x="548640" y="1920240"/>
            <a:ext cx="5943600" cy="2286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Coordinator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Omgevingswet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voor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beleidscyclus</a:t>
            </a:r>
            <a:endParaRPr lang="en-US" sz="140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Regieteam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fysieke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leefomgeving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voor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afstemming</a:t>
            </a:r>
            <a:endParaRPr lang="en-US" sz="140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Kernteam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omgevingsplan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projectleider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3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beleidsmedewerkers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RO,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regelanalist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geo-specialist</a:t>
            </a:r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Flexibele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schil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(op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afroep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bijvoorbeeld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medewerker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erfgoed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40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Bijna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wekelijks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overleg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nauwgezet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logboek</a:t>
            </a:r>
            <a:endParaRPr lang="en-US" sz="140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Ondersteuning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bureau (regie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blijft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bij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ons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400"/>
          </a:p>
        </p:txBody>
      </p:sp>
      <p:sp>
        <p:nvSpPr>
          <p:cNvPr id="7" name="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4206240"/>
            <a:ext cx="10972800" cy="2011680"/>
          </a:xfrm>
          <a:prstGeom prst="roundRect">
            <a:avLst>
              <a:gd name="adj" fmla="val 6818"/>
            </a:avLst>
          </a:prstGeom>
          <a:solidFill>
            <a:srgbClr val="EAF5EC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8" name="Text 3"/>
          <p:cNvSpPr/>
          <p:nvPr/>
        </p:nvSpPr>
        <p:spPr>
          <a:xfrm>
            <a:off x="822960" y="429768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Tips</a:t>
            </a:r>
            <a:endParaRPr lang="en-US" sz="1600"/>
          </a:p>
        </p:txBody>
      </p:sp>
      <p:sp>
        <p:nvSpPr>
          <p:cNvPr id="9" name="Text 4"/>
          <p:cNvSpPr/>
          <p:nvPr/>
        </p:nvSpPr>
        <p:spPr>
          <a:xfrm>
            <a:off x="822960" y="4663440"/>
            <a:ext cx="1051560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Zorg </a:t>
            </a:r>
            <a:r>
              <a:rPr lang="en-US" sz="12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voor</a:t>
            </a: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een</a:t>
            </a: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kernteam</a:t>
            </a: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met </a:t>
            </a:r>
            <a:r>
              <a:rPr lang="en-US" sz="12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daaromheen</a:t>
            </a: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een</a:t>
            </a: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flexibele</a:t>
            </a: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schil</a:t>
            </a:r>
            <a:endParaRPr lang="en-US" sz="120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12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Structureel</a:t>
            </a: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tijd</a:t>
            </a: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</a:t>
            </a: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werksessies</a:t>
            </a: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inplannen</a:t>
            </a:r>
            <a:endParaRPr lang="en-US" sz="120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12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Goed</a:t>
            </a: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leren</a:t>
            </a: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werken</a:t>
            </a: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in de software (</a:t>
            </a:r>
            <a:r>
              <a:rPr lang="en-US" sz="12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RxBase</a:t>
            </a: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20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Het </a:t>
            </a:r>
            <a:r>
              <a:rPr lang="en-US" sz="12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draait</a:t>
            </a: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om het </a:t>
            </a:r>
            <a:r>
              <a:rPr lang="en-US" sz="12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samenspel</a:t>
            </a: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regels, geo </a:t>
            </a:r>
            <a:r>
              <a:rPr lang="en-US" sz="12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</a:t>
            </a: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toepasbaarheid</a:t>
            </a:r>
            <a:endParaRPr lang="en-US" sz="120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Bureau </a:t>
            </a:r>
            <a:r>
              <a:rPr lang="en-US" sz="12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kan</a:t>
            </a: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ondersteunen</a:t>
            </a: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maar </a:t>
            </a:r>
            <a:r>
              <a:rPr lang="en-US" sz="12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houd</a:t>
            </a: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zelf</a:t>
            </a: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regie</a:t>
            </a:r>
            <a:endParaRPr lang="en-US"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82880"/>
            <a:ext cx="1463040" cy="54864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632" y="137160"/>
            <a:ext cx="2194560" cy="822960"/>
          </a:xfrm>
          <a:prstGeom prst="rect">
            <a:avLst/>
          </a:prstGeom>
        </p:spPr>
      </p:pic>
      <p:pic>
        <p:nvPicPr>
          <p:cNvPr id="4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55080"/>
            <a:ext cx="12188952" cy="502920"/>
          </a:xfrm>
          <a:prstGeom prst="rect">
            <a:avLst/>
          </a:prstGeom>
        </p:spPr>
      </p:pic>
      <p:sp>
        <p:nvSpPr>
          <p:cNvPr id="5" name="Text 0"/>
          <p:cNvSpPr>
            <a:spLocks noGrp="1"/>
          </p:cNvSpPr>
          <p:nvPr>
            <p:ph type="title" idx="4294967295"/>
          </p:nvPr>
        </p:nvSpPr>
        <p:spPr>
          <a:xfrm>
            <a:off x="548640" y="1097280"/>
            <a:ext cx="5486400" cy="640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Waar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staan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we nu?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1"/>
          <p:cNvSpPr/>
          <p:nvPr/>
        </p:nvSpPr>
        <p:spPr>
          <a:xfrm>
            <a:off x="548640" y="1920240"/>
            <a:ext cx="6400800" cy="3840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400"/>
              </a:spcAft>
              <a:buNone/>
            </a:pPr>
            <a:r>
              <a:rPr lang="en-US" sz="16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</a:t>
            </a:r>
            <a:r>
              <a:rPr lang="en-US" sz="16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zijn</a:t>
            </a:r>
            <a:r>
              <a:rPr lang="en-US" sz="16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op </a:t>
            </a:r>
            <a:r>
              <a:rPr lang="en-US" sz="16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stoom</a:t>
            </a:r>
            <a:r>
              <a:rPr lang="en-US" sz="16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</a:t>
            </a:r>
            <a:endParaRPr lang="en-US" sz="1400"/>
          </a:p>
          <a:p>
            <a:pPr marL="0" indent="0">
              <a:spcAft>
                <a:spcPts val="400"/>
              </a:spcAft>
              <a:buNone/>
            </a:pPr>
            <a:endParaRPr lang="en-US" sz="140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Verschillende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besluiten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gepubliceerd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op pre-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omgeving</a:t>
            </a:r>
            <a:endParaRPr lang="en-US" sz="140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Ontwerp-wijzigingsbesluit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Enkhuizerlaan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1 in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Rijs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op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productie-omgeving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Voorbereiding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wijzigingsbesluit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zuidwestelijk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buitengebied</a:t>
            </a:r>
            <a:endParaRPr lang="en-US" sz="1400"/>
          </a:p>
          <a:p>
            <a:pPr marL="0" indent="0">
              <a:spcAft>
                <a:spcPts val="400"/>
              </a:spcAft>
              <a:buNone/>
            </a:pPr>
            <a:r>
              <a:rPr lang="en-US" i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"Je </a:t>
            </a:r>
            <a:r>
              <a:rPr lang="en-US" i="1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weet</a:t>
            </a:r>
            <a:r>
              <a:rPr lang="en-US" i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pas </a:t>
            </a:r>
            <a:r>
              <a:rPr lang="en-US" i="1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</a:t>
            </a:r>
            <a:r>
              <a:rPr lang="en-US" i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je </a:t>
            </a:r>
            <a:r>
              <a:rPr lang="en-US" i="1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niet</a:t>
            </a:r>
            <a:r>
              <a:rPr lang="en-US" i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i="1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</a:t>
            </a:r>
            <a:r>
              <a:rPr lang="en-US" i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bent </a:t>
            </a:r>
            <a:r>
              <a:rPr lang="en-US" i="1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als</a:t>
            </a:r>
            <a:r>
              <a:rPr lang="en-US" i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je </a:t>
            </a:r>
            <a:r>
              <a:rPr lang="en-US" i="1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</a:t>
            </a:r>
            <a:r>
              <a:rPr lang="en-US" i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bent"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82880"/>
            <a:ext cx="1463040" cy="54864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632" y="137160"/>
            <a:ext cx="2194560" cy="822960"/>
          </a:xfrm>
          <a:prstGeom prst="rect">
            <a:avLst/>
          </a:prstGeom>
        </p:spPr>
      </p:pic>
      <p:pic>
        <p:nvPicPr>
          <p:cNvPr id="4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55080"/>
            <a:ext cx="12188952" cy="502920"/>
          </a:xfrm>
          <a:prstGeom prst="rect">
            <a:avLst/>
          </a:prstGeom>
        </p:spPr>
      </p:pic>
      <p:sp>
        <p:nvSpPr>
          <p:cNvPr id="5" name="Text 0"/>
          <p:cNvSpPr>
            <a:spLocks noGrp="1"/>
          </p:cNvSpPr>
          <p:nvPr>
            <p:ph type="title" idx="4294967295"/>
          </p:nvPr>
        </p:nvSpPr>
        <p:spPr>
          <a:xfrm>
            <a:off x="548640" y="1097280"/>
            <a:ext cx="9144000" cy="640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Ruimtelijke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ontwikkelingen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via het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omgevingsplan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1"/>
          <p:cNvSpPr/>
          <p:nvPr/>
        </p:nvSpPr>
        <p:spPr>
          <a:xfrm>
            <a:off x="548640" y="1920240"/>
            <a:ext cx="7315200" cy="4114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400"/>
              </a:spcAft>
              <a:buNone/>
            </a:pPr>
            <a:r>
              <a:rPr lang="en-US" sz="16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VNG-</a:t>
            </a:r>
            <a:r>
              <a:rPr lang="en-US" sz="16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handreiking</a:t>
            </a:r>
            <a:r>
              <a:rPr lang="en-US" sz="16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</a:t>
            </a:r>
            <a:r>
              <a:rPr lang="en-US" sz="16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drie</a:t>
            </a:r>
            <a:r>
              <a:rPr lang="en-US" sz="16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methoden</a:t>
            </a:r>
            <a:endParaRPr lang="en-US" sz="1400"/>
          </a:p>
          <a:p>
            <a:pPr marL="0" indent="0">
              <a:spcAft>
                <a:spcPts val="400"/>
              </a:spcAft>
              <a:buNone/>
            </a:pPr>
            <a:endParaRPr lang="en-US" sz="1400"/>
          </a:p>
          <a:p>
            <a:pPr marL="0" indent="0">
              <a:spcAft>
                <a:spcPts val="400"/>
              </a:spcAft>
              <a:buNone/>
            </a:pP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Transitiehoofdstuk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met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voorrangsbepalingen</a:t>
            </a:r>
            <a:endParaRPr lang="en-US" sz="1400"/>
          </a:p>
          <a:p>
            <a:pPr marL="0" indent="0">
              <a:spcAft>
                <a:spcPts val="400"/>
              </a:spcAft>
              <a:buNone/>
            </a:pP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Transitiehoofdstuk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met </a:t>
            </a:r>
            <a:r>
              <a:rPr lang="en-US" sz="140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een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pons</a:t>
            </a:r>
            <a:endParaRPr lang="en-US" sz="1400"/>
          </a:p>
          <a:p>
            <a:pPr marL="0" indent="0">
              <a:spcAft>
                <a:spcPts val="400"/>
              </a:spcAft>
              <a:buNone/>
            </a:pP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Verwerken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in de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permanente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structuur</a:t>
            </a: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(met pons)</a:t>
            </a:r>
            <a:endParaRPr lang="en-US" sz="1400"/>
          </a:p>
          <a:p>
            <a:pPr marL="0" indent="0">
              <a:spcAft>
                <a:spcPts val="400"/>
              </a:spcAft>
              <a:buNone/>
            </a:pPr>
            <a:endParaRPr lang="en-US" sz="1400"/>
          </a:p>
          <a:p>
            <a:pPr marL="0" indent="0">
              <a:spcAft>
                <a:spcPts val="400"/>
              </a:spcAft>
              <a:buNone/>
            </a:pPr>
            <a:r>
              <a:rPr lang="en-US" sz="1600" b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Wij</a:t>
            </a:r>
            <a:r>
              <a:rPr lang="en-US" sz="1600" b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b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kozen</a:t>
            </a:r>
            <a:r>
              <a:rPr lang="en-US" sz="1600" b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b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voor</a:t>
            </a:r>
            <a:r>
              <a:rPr lang="en-US" sz="1600" b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b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optie</a:t>
            </a:r>
            <a:r>
              <a:rPr lang="en-US" sz="1600" b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3: </a:t>
            </a:r>
            <a:r>
              <a:rPr lang="en-US" sz="1600" b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verwerken</a:t>
            </a:r>
            <a:r>
              <a:rPr lang="en-US" sz="1600" b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in de </a:t>
            </a:r>
            <a:r>
              <a:rPr lang="en-US" sz="1600" b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permanente</a:t>
            </a:r>
            <a:r>
              <a:rPr lang="en-US" sz="1600" b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b="1" err="1">
                <a:solidFill>
                  <a:srgbClr val="2D6A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structuur</a:t>
            </a:r>
            <a:endParaRPr lang="en-US" sz="1400"/>
          </a:p>
          <a:p>
            <a:pPr marL="0" indent="0">
              <a:spcAft>
                <a:spcPts val="400"/>
              </a:spcAft>
              <a:buNone/>
            </a:pPr>
            <a:endParaRPr lang="en-US" sz="1400"/>
          </a:p>
          <a:p>
            <a:pPr marL="0" indent="0">
              <a:spcAft>
                <a:spcPts val="400"/>
              </a:spcAft>
              <a:buNone/>
            </a:pPr>
            <a:r>
              <a:rPr lang="en-US" sz="1600" i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Voor de </a:t>
            </a:r>
            <a:r>
              <a:rPr lang="en-US" sz="1600" i="1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eerste</a:t>
            </a:r>
            <a:r>
              <a:rPr lang="en-US" sz="1600" i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i="1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gebiedsontwikkeling</a:t>
            </a:r>
            <a:r>
              <a:rPr lang="en-US" sz="1600" i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i="1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blijkt</a:t>
            </a:r>
            <a:r>
              <a:rPr lang="en-US" sz="1600" i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i="1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dit</a:t>
            </a:r>
            <a:r>
              <a:rPr lang="en-US" sz="1600" i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i="1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een</a:t>
            </a:r>
            <a:r>
              <a:rPr lang="en-US" sz="1600" i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i="1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begaanbare</a:t>
            </a:r>
            <a:r>
              <a:rPr lang="en-US" sz="1600" i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i="1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weg</a:t>
            </a:r>
            <a:endParaRPr lang="en-US"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82880"/>
            <a:ext cx="1463040" cy="54864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632" y="137160"/>
            <a:ext cx="2194560" cy="822960"/>
          </a:xfrm>
          <a:prstGeom prst="rect">
            <a:avLst/>
          </a:prstGeom>
        </p:spPr>
      </p:pic>
      <p:pic>
        <p:nvPicPr>
          <p:cNvPr id="4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55080"/>
            <a:ext cx="12188952" cy="502920"/>
          </a:xfrm>
          <a:prstGeom prst="rect">
            <a:avLst/>
          </a:prstGeom>
        </p:spPr>
      </p:pic>
      <p:sp>
        <p:nvSpPr>
          <p:cNvPr id="5" name="Text 0"/>
          <p:cNvSpPr>
            <a:spLocks noGrp="1"/>
          </p:cNvSpPr>
          <p:nvPr>
            <p:ph type="title" idx="4294967295"/>
          </p:nvPr>
        </p:nvSpPr>
        <p:spPr>
          <a:xfrm>
            <a:off x="548640" y="1097280"/>
            <a:ext cx="7315200" cy="640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De start: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Enkhuizerlaan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1 in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Rijs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1"/>
          <p:cNvSpPr/>
          <p:nvPr/>
        </p:nvSpPr>
        <p:spPr>
          <a:xfrm>
            <a:off x="548640" y="1828800"/>
            <a:ext cx="502920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Verzoek: recreatiewoning slopen, nieuwe woning voor permanente bewoning</a:t>
            </a:r>
            <a:endParaRPr lang="en-US" sz="130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Eerste wijzigingsbesluit in de permanente structuur</a:t>
            </a:r>
            <a:endParaRPr lang="en-US" sz="130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Inclusief gedeeltelijk verwerken bruidsschat</a:t>
            </a:r>
            <a:endParaRPr lang="en-US" sz="1300"/>
          </a:p>
        </p:txBody>
      </p:sp>
      <p:pic>
        <p:nvPicPr>
          <p:cNvPr id="10242" name="Picture 2" descr="Schermopname van het wijzigingsbesluit omgevingsplan Enkhuizerlaan 1 te Rijs, op regels op de kaart.">
            <a:extLst>
              <a:ext uri="{FF2B5EF4-FFF2-40B4-BE49-F238E27FC236}">
                <a16:creationId xmlns:a16="http://schemas.microsoft.com/office/drawing/2014/main" id="{5BE383A4-B287-32BD-439B-ECE13E537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09" y="2103120"/>
            <a:ext cx="7167542" cy="402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182880"/>
            <a:ext cx="1463040" cy="548640"/>
          </a:xfrm>
          <a:prstGeom prst="rect">
            <a:avLst/>
          </a:prstGeom>
        </p:spPr>
      </p:pic>
      <p:pic>
        <p:nvPicPr>
          <p:cNvPr id="3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8632" y="137160"/>
            <a:ext cx="2194560" cy="822960"/>
          </a:xfrm>
          <a:prstGeom prst="rect">
            <a:avLst/>
          </a:prstGeom>
        </p:spPr>
      </p:pic>
      <p:pic>
        <p:nvPicPr>
          <p:cNvPr id="4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55080"/>
            <a:ext cx="12188952" cy="502920"/>
          </a:xfrm>
          <a:prstGeom prst="rect">
            <a:avLst/>
          </a:prstGeom>
        </p:spPr>
      </p:pic>
      <p:sp>
        <p:nvSpPr>
          <p:cNvPr id="5" name="Text 0"/>
          <p:cNvSpPr>
            <a:spLocks noGrp="1"/>
          </p:cNvSpPr>
          <p:nvPr>
            <p:ph type="title" idx="4294967295"/>
          </p:nvPr>
        </p:nvSpPr>
        <p:spPr>
          <a:xfrm>
            <a:off x="548640" y="1097280"/>
            <a:ext cx="7315200" cy="640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Stappenplan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Enkhuizerlaan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6A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1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1"/>
          <p:cNvSpPr/>
          <p:nvPr/>
        </p:nvSpPr>
        <p:spPr>
          <a:xfrm>
            <a:off x="548640" y="1920240"/>
            <a:ext cx="6400800" cy="4114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>
              <a:spcAft>
                <a:spcPts val="400"/>
              </a:spcAft>
              <a:buNone/>
            </a:pPr>
            <a:r>
              <a:rPr lang="en-US" sz="1400" b="1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Stap 1: Welke regels </a:t>
            </a:r>
            <a:r>
              <a:rPr lang="en-US" sz="1400" b="1" err="1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zijn</a:t>
            </a:r>
            <a:r>
              <a:rPr lang="en-US" sz="1400" b="1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nodig</a:t>
            </a:r>
            <a:r>
              <a:rPr lang="en-US" sz="1400" b="1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?</a:t>
            </a:r>
            <a:endParaRPr lang="en-US" sz="1400">
              <a:latin typeface="Calibri"/>
              <a:ea typeface="Calibri"/>
              <a:cs typeface="Calibri"/>
            </a:endParaRPr>
          </a:p>
          <a:p>
            <a:pPr marL="0" indent="0">
              <a:spcAft>
                <a:spcPts val="400"/>
              </a:spcAft>
              <a:buNone/>
            </a:pPr>
            <a:r>
              <a:rPr lang="en-US" sz="1400" err="1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Archeologie</a:t>
            </a:r>
            <a:r>
              <a:rPr lang="en-US" sz="1400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400" err="1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woonactiviteit</a:t>
            </a:r>
            <a:r>
              <a:rPr lang="en-US" sz="1400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, B&amp;B, </a:t>
            </a:r>
            <a:r>
              <a:rPr lang="en-US" sz="1400" err="1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beroep</a:t>
            </a:r>
            <a:r>
              <a:rPr lang="en-US" sz="1400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/</a:t>
            </a:r>
            <a:r>
              <a:rPr lang="en-US" sz="1400" err="1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bedrijf</a:t>
            </a:r>
            <a:r>
              <a:rPr lang="en-US" sz="1400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err="1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aan</a:t>
            </a:r>
            <a:r>
              <a:rPr lang="en-US" sz="1400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 huis, regels </a:t>
            </a:r>
            <a:r>
              <a:rPr lang="en-US" sz="1400" err="1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bouwwerken</a:t>
            </a:r>
            <a:endParaRPr lang="en-US" sz="1400">
              <a:latin typeface="Calibri"/>
              <a:ea typeface="Calibri"/>
              <a:cs typeface="Calibri"/>
            </a:endParaRPr>
          </a:p>
          <a:p>
            <a:pPr marL="0" indent="0">
              <a:spcAft>
                <a:spcPts val="400"/>
              </a:spcAft>
              <a:buNone/>
            </a:pPr>
            <a:endParaRPr lang="en-US" sz="1400"/>
          </a:p>
          <a:p>
            <a:pPr marL="0" indent="0">
              <a:spcAft>
                <a:spcPts val="400"/>
              </a:spcAft>
              <a:buNone/>
            </a:pPr>
            <a:r>
              <a:rPr lang="en-US" sz="1400" b="1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Stap 2: Wat </a:t>
            </a:r>
            <a:r>
              <a:rPr lang="en-US" sz="1400" b="1" err="1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doen</a:t>
            </a:r>
            <a:r>
              <a:rPr lang="en-US" sz="1400" b="1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 we met </a:t>
            </a:r>
            <a:r>
              <a:rPr lang="en-US" sz="1400" b="1" err="1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bestaande</a:t>
            </a:r>
            <a:r>
              <a:rPr lang="en-US" sz="1400" b="1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 regels?</a:t>
            </a:r>
            <a:endParaRPr lang="en-US" sz="1400">
              <a:latin typeface="Calibri"/>
              <a:ea typeface="Calibri"/>
              <a:cs typeface="Calibri"/>
            </a:endParaRPr>
          </a:p>
          <a:p>
            <a:pPr marL="0" indent="0">
              <a:spcAft>
                <a:spcPts val="400"/>
              </a:spcAft>
              <a:buNone/>
            </a:pPr>
            <a:r>
              <a:rPr lang="en-US" sz="1400" err="1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Beheersverordening</a:t>
            </a:r>
            <a:r>
              <a:rPr lang="en-US" sz="1400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/</a:t>
            </a:r>
            <a:r>
              <a:rPr lang="en-US" sz="1400" err="1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bestemmingsplannen</a:t>
            </a:r>
            <a:r>
              <a:rPr lang="en-US" sz="1400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en-US" sz="1400" b="1" err="1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weg</a:t>
            </a:r>
            <a:r>
              <a:rPr lang="en-US" sz="1400" b="1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b="1" err="1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ermee</a:t>
            </a:r>
            <a:r>
              <a:rPr lang="en-US" sz="1400" b="1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. 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1400" err="1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Bruidsschat</a:t>
            </a:r>
            <a:r>
              <a:rPr lang="en-US" sz="1400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err="1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bouwen</a:t>
            </a:r>
            <a:r>
              <a:rPr lang="en-US" sz="1400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en-US" sz="1400" b="1" err="1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verplaatsen</a:t>
            </a:r>
            <a:r>
              <a:rPr lang="en-US" sz="1400" b="1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b="1" err="1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naar</a:t>
            </a:r>
            <a:r>
              <a:rPr lang="en-US" sz="1400" b="1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b="1" err="1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permanente</a:t>
            </a:r>
            <a:r>
              <a:rPr lang="en-US" sz="1400" b="1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b="1" err="1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structuur</a:t>
            </a:r>
            <a:endParaRPr lang="en-US" sz="1400" b="1">
              <a:latin typeface="Calibri"/>
              <a:ea typeface="Calibri"/>
              <a:cs typeface="Calibri"/>
            </a:endParaRPr>
          </a:p>
          <a:p>
            <a:pPr marL="0" indent="0">
              <a:spcAft>
                <a:spcPts val="400"/>
              </a:spcAft>
              <a:buNone/>
            </a:pPr>
            <a:endParaRPr lang="en-US" sz="1400"/>
          </a:p>
          <a:p>
            <a:pPr marL="0" indent="0">
              <a:spcAft>
                <a:spcPts val="400"/>
              </a:spcAft>
              <a:buNone/>
            </a:pPr>
            <a:r>
              <a:rPr lang="en-US" sz="1400" b="1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Stap 3: </a:t>
            </a:r>
            <a:r>
              <a:rPr lang="en-US" sz="1400" b="1" err="1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Zijn</a:t>
            </a:r>
            <a:r>
              <a:rPr lang="en-US" sz="1400" b="1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 er </a:t>
            </a:r>
            <a:r>
              <a:rPr lang="en-US" sz="1400" b="1" err="1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andere</a:t>
            </a:r>
            <a:r>
              <a:rPr lang="en-US" sz="1400" b="1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b="1" err="1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wijzigingen</a:t>
            </a:r>
            <a:r>
              <a:rPr lang="en-US" sz="1400" b="1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 in de </a:t>
            </a:r>
            <a:r>
              <a:rPr lang="en-US" sz="1400" b="1" err="1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maak</a:t>
            </a:r>
            <a:r>
              <a:rPr lang="en-US" sz="1400" b="1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?</a:t>
            </a:r>
            <a:endParaRPr lang="en-US" sz="1400">
              <a:latin typeface="Calibri"/>
              <a:ea typeface="Calibri"/>
              <a:cs typeface="Calibri"/>
            </a:endParaRPr>
          </a:p>
          <a:p>
            <a:pPr>
              <a:spcAft>
                <a:spcPts val="400"/>
              </a:spcAft>
            </a:pPr>
            <a:r>
              <a:rPr lang="en-US" sz="1400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Ja, </a:t>
            </a:r>
            <a:r>
              <a:rPr lang="en-US" sz="1400" err="1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wijzigingsbesluit</a:t>
            </a:r>
            <a:r>
              <a:rPr lang="en-US" sz="1400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err="1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Wyldehoarne</a:t>
            </a:r>
            <a:r>
              <a:rPr lang="en-US" sz="1400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 4, </a:t>
            </a:r>
            <a:r>
              <a:rPr lang="en-US" sz="1400" err="1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fase</a:t>
            </a:r>
            <a:r>
              <a:rPr lang="en-US" sz="1400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 2</a:t>
            </a:r>
            <a:endParaRPr lang="en-US" sz="1400">
              <a:latin typeface="Calibri"/>
              <a:ea typeface="Calibri"/>
              <a:cs typeface="Calibri"/>
            </a:endParaRPr>
          </a:p>
          <a:p>
            <a:pPr marL="0" indent="0">
              <a:spcAft>
                <a:spcPts val="400"/>
              </a:spcAft>
              <a:buNone/>
            </a:pPr>
            <a:endParaRPr lang="en-US" sz="1400"/>
          </a:p>
          <a:p>
            <a:pPr marL="0" indent="0">
              <a:spcAft>
                <a:spcPts val="400"/>
              </a:spcAft>
              <a:buNone/>
            </a:pPr>
            <a:r>
              <a:rPr lang="en-US" sz="1400" b="1" i="1" err="1">
                <a:solidFill>
                  <a:srgbClr val="2D6A3B"/>
                </a:solidFill>
                <a:latin typeface="Calibri"/>
                <a:ea typeface="Calibri"/>
                <a:cs typeface="Calibri"/>
              </a:rPr>
              <a:t>Resultaat</a:t>
            </a:r>
            <a:r>
              <a:rPr lang="en-US" sz="1400" b="1" i="1">
                <a:solidFill>
                  <a:srgbClr val="2D6A3B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en-US" sz="1400" b="1" i="1" err="1">
                <a:solidFill>
                  <a:srgbClr val="2D6A3B"/>
                </a:solidFill>
                <a:latin typeface="Calibri"/>
                <a:ea typeface="Calibri"/>
                <a:cs typeface="Calibri"/>
              </a:rPr>
              <a:t>duidelijk</a:t>
            </a:r>
            <a:r>
              <a:rPr lang="en-US" sz="1400" b="1" i="1">
                <a:solidFill>
                  <a:srgbClr val="2D6A3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b="1" i="1" err="1">
                <a:solidFill>
                  <a:srgbClr val="2D6A3B"/>
                </a:solidFill>
                <a:latin typeface="Calibri"/>
                <a:ea typeface="Calibri"/>
                <a:cs typeface="Calibri"/>
              </a:rPr>
              <a:t>beeld</a:t>
            </a:r>
            <a:r>
              <a:rPr lang="en-US" sz="1400" b="1" i="1">
                <a:solidFill>
                  <a:srgbClr val="2D6A3B"/>
                </a:solidFill>
                <a:latin typeface="Calibri"/>
                <a:ea typeface="Calibri"/>
                <a:cs typeface="Calibri"/>
              </a:rPr>
              <a:t> van wat we </a:t>
            </a:r>
            <a:r>
              <a:rPr lang="en-US" sz="1400" b="1" i="1" err="1">
                <a:solidFill>
                  <a:srgbClr val="2D6A3B"/>
                </a:solidFill>
                <a:latin typeface="Calibri"/>
                <a:ea typeface="Calibri"/>
                <a:cs typeface="Calibri"/>
              </a:rPr>
              <a:t>moesten</a:t>
            </a:r>
            <a:r>
              <a:rPr lang="en-US" sz="1400" b="1" i="1">
                <a:solidFill>
                  <a:srgbClr val="2D6A3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b="1" i="1" err="1">
                <a:solidFill>
                  <a:srgbClr val="2D6A3B"/>
                </a:solidFill>
                <a:latin typeface="Calibri"/>
                <a:ea typeface="Calibri"/>
                <a:cs typeface="Calibri"/>
              </a:rPr>
              <a:t>regelen</a:t>
            </a:r>
            <a:endParaRPr lang="en-US" sz="1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7AF3DDFE0804A8F3D356ADEFFA385" ma:contentTypeVersion="16" ma:contentTypeDescription="Een nieuw document maken." ma:contentTypeScope="" ma:versionID="9f63e5469f49bf508e0709a63e5b8cbe">
  <xsd:schema xmlns:xsd="http://www.w3.org/2001/XMLSchema" xmlns:xs="http://www.w3.org/2001/XMLSchema" xmlns:p="http://schemas.microsoft.com/office/2006/metadata/properties" xmlns:ns2="b86b3114-830f-4e38-9a6d-0b7614370c12" xmlns:ns3="ae2db0a8-419b-4392-b3df-dba4f848f3e8" targetNamespace="http://schemas.microsoft.com/office/2006/metadata/properties" ma:root="true" ma:fieldsID="287cae5fe116f8a5774e93f8b65411c0" ns2:_="" ns3:_="">
    <xsd:import namespace="b86b3114-830f-4e38-9a6d-0b7614370c12"/>
    <xsd:import namespace="ae2db0a8-419b-4392-b3df-dba4f848f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6b3114-830f-4e38-9a6d-0b7614370c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173464ec-34f5-4c43-9a63-7ed45e054e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2db0a8-419b-4392-b3df-dba4f848f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aa01d31-da1a-4b43-84fe-13c1068bbd15}" ma:internalName="TaxCatchAll" ma:showField="CatchAllData" ma:web="ae2db0a8-419b-4392-b3df-dba4f848f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2db0a8-419b-4392-b3df-dba4f848f3e8" xsi:nil="true"/>
    <lcf76f155ced4ddcb4097134ff3c332f xmlns="b86b3114-830f-4e38-9a6d-0b7614370c1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BC4D43-1B0D-4CFE-9D28-460EC3B28A52}">
  <ds:schemaRefs>
    <ds:schemaRef ds:uri="ae2db0a8-419b-4392-b3df-dba4f848f3e8"/>
    <ds:schemaRef ds:uri="b86b3114-830f-4e38-9a6d-0b7614370c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EB7DED8-E060-4C9A-B5C1-CAD947EFCF42}">
  <ds:schemaRefs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www.w3.org/XML/1998/namespace"/>
    <ds:schemaRef ds:uri="ae2db0a8-419b-4392-b3df-dba4f848f3e8"/>
    <ds:schemaRef ds:uri="http://schemas.microsoft.com/office/2006/documentManagement/types"/>
    <ds:schemaRef ds:uri="b86b3114-830f-4e38-9a6d-0b7614370c12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B63532D-B5C4-41FD-A9F8-E932558B9B1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276b06-72c2-4081-996b-9af57fe26b63}" enabled="1" method="Standard" siteId="{ac843cea-7a2b-4dc6-9f37-919c3e210fe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1219</Words>
  <Application>Microsoft Office PowerPoint</Application>
  <PresentationFormat>Breedbeeld</PresentationFormat>
  <Paragraphs>228</Paragraphs>
  <Slides>30</Slides>
  <Notes>28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5" baseType="lpstr">
      <vt:lpstr>Aptos</vt:lpstr>
      <vt:lpstr>Arial</vt:lpstr>
      <vt:lpstr>Asap Medium</vt:lpstr>
      <vt:lpstr>Calibri</vt:lpstr>
      <vt:lpstr>Office Theme</vt:lpstr>
      <vt:lpstr>Waar een kleine ontwikkeling groot in kan zijn</vt:lpstr>
      <vt:lpstr>Voorstellen</vt:lpstr>
      <vt:lpstr>Inhoud van de presentatie</vt:lpstr>
      <vt:lpstr>Onze opgave</vt:lpstr>
      <vt:lpstr>De organisatie</vt:lpstr>
      <vt:lpstr>Waar staan we nu?</vt:lpstr>
      <vt:lpstr>Ruimtelijke ontwikkelingen via het omgevingsplan</vt:lpstr>
      <vt:lpstr>De start: Enkhuizerlaan 1 in Rijs</vt:lpstr>
      <vt:lpstr>Stappenplan Enkhuizerlaan 1</vt:lpstr>
      <vt:lpstr>Hoofdgebouw bouwen: regels</vt:lpstr>
      <vt:lpstr>Bijbehorende bouwwerken en de tweedeling qua werkingsgebied</vt:lpstr>
      <vt:lpstr>Lessons learned: Enkhuizerlaan 1</vt:lpstr>
      <vt:lpstr>Structuur en opbouw omgevingsplan</vt:lpstr>
      <vt:lpstr>Standaard opbouw paragrafen</vt:lpstr>
      <vt:lpstr>Voortschrijdend inzicht: Wyldehoarne 4</vt:lpstr>
      <vt:lpstr>Artikel: Bouwregels hoofdgebouw bouwen ontleden</vt:lpstr>
      <vt:lpstr>De kracht van geo</vt:lpstr>
      <vt:lpstr>Beheer omgevingsplan</vt:lpstr>
      <vt:lpstr>Werken met functies en activiteiten</vt:lpstr>
      <vt:lpstr>De switch: nieuwe structuur</vt:lpstr>
      <vt:lpstr>Gebiedstypen en functies</vt:lpstr>
      <vt:lpstr>Beschermingslagen</vt:lpstr>
      <vt:lpstr>Onderdeel regelanalist</vt:lpstr>
      <vt:lpstr>Nieuwe activiteiten</vt:lpstr>
      <vt:lpstr>Bed &amp; breakfast: vergunningcheck</vt:lpstr>
      <vt:lpstr>Geovraag in de vergunningsaanvraag: Hoofdgebouw bouwen</vt:lpstr>
      <vt:lpstr>Geovraag in de vergunningsaanvraag: Archeologie</vt:lpstr>
      <vt:lpstr>Geovraag en impliciet antwoord in de vergunningcheck: Archeologie</vt:lpstr>
      <vt:lpstr>Einde presentatie</vt:lpstr>
      <vt:lpstr>Contactgegevens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Waar een kleine ontwikkeling groot in kan zijn</dc:title>
  <dc:subject>PptxGenJS Presentation</dc:subject>
  <dc:creator>Gemeente De Fryske Marren</dc:creator>
  <cp:lastModifiedBy>Jonkers, Henk (RWS WVL)</cp:lastModifiedBy>
  <cp:revision>2</cp:revision>
  <dcterms:created xsi:type="dcterms:W3CDTF">2026-06-17T12:25:57Z</dcterms:created>
  <dcterms:modified xsi:type="dcterms:W3CDTF">2026-07-03T07:09:37Z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0x010100E4B7AF3DDFE0804A8F3D356ADEFFA385</vt:lpwstr>
  </property>
  <property fmtid="{D5CDD505-2E9C-101B-9397-08002B2CF9AE}" pid="3" name="MediaServiceImageTags">
    <vt:lpwstr/>
  </property>
</Properties>
</file>