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28"/>
  </p:notesMasterIdLst>
  <p:sldIdLst>
    <p:sldId id="263" r:id="rId6"/>
    <p:sldId id="475" r:id="rId7"/>
    <p:sldId id="292" r:id="rId8"/>
    <p:sldId id="300" r:id="rId9"/>
    <p:sldId id="293" r:id="rId10"/>
    <p:sldId id="265" r:id="rId11"/>
    <p:sldId id="266" r:id="rId12"/>
    <p:sldId id="267" r:id="rId13"/>
    <p:sldId id="271" r:id="rId14"/>
    <p:sldId id="270" r:id="rId15"/>
    <p:sldId id="257" r:id="rId16"/>
    <p:sldId id="274" r:id="rId17"/>
    <p:sldId id="278" r:id="rId18"/>
    <p:sldId id="476" r:id="rId19"/>
    <p:sldId id="280" r:id="rId20"/>
    <p:sldId id="282" r:id="rId21"/>
    <p:sldId id="286" r:id="rId22"/>
    <p:sldId id="283" r:id="rId23"/>
    <p:sldId id="284" r:id="rId24"/>
    <p:sldId id="285" r:id="rId25"/>
    <p:sldId id="288" r:id="rId26"/>
    <p:sldId id="290" r:id="rId2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4513AF-A2C8-B47B-E014-F3FE05479370}" name="Vries, M.S. de (Marieke) - DGWB" initials="MV" userId="S::marieke.de.vries@minienw.nl::540cc83c-c8a1-4f01-b814-01a3df25f1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9"/>
    <p:restoredTop sz="77740" autoAdjust="0"/>
  </p:normalViewPr>
  <p:slideViewPr>
    <p:cSldViewPr snapToGrid="0">
      <p:cViewPr varScale="1">
        <p:scale>
          <a:sx n="98" d="100"/>
          <a:sy n="98" d="100"/>
        </p:scale>
        <p:origin x="618" y="72"/>
      </p:cViewPr>
      <p:guideLst>
        <p:guide orient="horz" pos="482"/>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47DEF-06E4-47F8-9EA7-4E49A80D069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B277FB3-431A-450D-8641-2297FB36AB75}">
      <dgm:prSet/>
      <dgm:spPr/>
      <dgm:t>
        <a:bodyPr/>
        <a:lstStyle/>
        <a:p>
          <a:pPr>
            <a:lnSpc>
              <a:spcPct val="100000"/>
            </a:lnSpc>
          </a:pPr>
          <a:r>
            <a:rPr lang="nl-NL" dirty="0"/>
            <a:t>Aanleiding, doel en inhoud Richtlijn </a:t>
          </a:r>
          <a:endParaRPr lang="en-US" dirty="0"/>
        </a:p>
      </dgm:t>
    </dgm:pt>
    <dgm:pt modelId="{707033DF-DBCB-4886-B31C-F801B5BA84DC}" type="parTrans" cxnId="{1FFEDD29-D3B0-48FE-9A0B-0A0634E03029}">
      <dgm:prSet/>
      <dgm:spPr/>
      <dgm:t>
        <a:bodyPr/>
        <a:lstStyle/>
        <a:p>
          <a:endParaRPr lang="en-US"/>
        </a:p>
      </dgm:t>
    </dgm:pt>
    <dgm:pt modelId="{BAA8357B-2B1A-4E4F-B9C9-610C3D86D3F7}" type="sibTrans" cxnId="{1FFEDD29-D3B0-48FE-9A0B-0A0634E03029}">
      <dgm:prSet/>
      <dgm:spPr/>
      <dgm:t>
        <a:bodyPr/>
        <a:lstStyle/>
        <a:p>
          <a:endParaRPr lang="en-US"/>
        </a:p>
      </dgm:t>
    </dgm:pt>
    <dgm:pt modelId="{026A287E-B02F-4C9D-A596-7C66FC29B66C}">
      <dgm:prSet/>
      <dgm:spPr/>
      <dgm:t>
        <a:bodyPr/>
        <a:lstStyle/>
        <a:p>
          <a:pPr>
            <a:lnSpc>
              <a:spcPct val="100000"/>
            </a:lnSpc>
          </a:pPr>
          <a:r>
            <a:rPr lang="nl-NL" dirty="0"/>
            <a:t>Proces en tijdlijn implementatie</a:t>
          </a:r>
          <a:endParaRPr lang="en-US" dirty="0"/>
        </a:p>
      </dgm:t>
    </dgm:pt>
    <dgm:pt modelId="{383F357F-B6C6-48AB-9F26-EBE7FCAC43E2}" type="parTrans" cxnId="{62AF1D40-9F03-4DF3-8A5F-2717DE022885}">
      <dgm:prSet/>
      <dgm:spPr/>
      <dgm:t>
        <a:bodyPr/>
        <a:lstStyle/>
        <a:p>
          <a:endParaRPr lang="en-US"/>
        </a:p>
      </dgm:t>
    </dgm:pt>
    <dgm:pt modelId="{BA7B8D32-0A05-4998-8298-E1765CF1D2B7}" type="sibTrans" cxnId="{62AF1D40-9F03-4DF3-8A5F-2717DE022885}">
      <dgm:prSet/>
      <dgm:spPr/>
      <dgm:t>
        <a:bodyPr/>
        <a:lstStyle/>
        <a:p>
          <a:endParaRPr lang="en-US"/>
        </a:p>
      </dgm:t>
    </dgm:pt>
    <dgm:pt modelId="{1B8FFFCF-5BD7-4416-8A4E-D3776EC76A37}">
      <dgm:prSet/>
      <dgm:spPr/>
      <dgm:t>
        <a:bodyPr/>
        <a:lstStyle/>
        <a:p>
          <a:pPr>
            <a:lnSpc>
              <a:spcPct val="100000"/>
            </a:lnSpc>
          </a:pPr>
          <a:r>
            <a:rPr lang="nl-NL" noProof="0" dirty="0"/>
            <a:t>Verdieping</a:t>
          </a:r>
          <a:r>
            <a:rPr lang="nl-NL" baseline="0" noProof="0" dirty="0"/>
            <a:t> bodemafdekking</a:t>
          </a:r>
          <a:endParaRPr lang="nl-NL" noProof="0" dirty="0"/>
        </a:p>
      </dgm:t>
    </dgm:pt>
    <dgm:pt modelId="{937AC9B3-6997-4307-9D8B-EAEB6762767C}" type="sibTrans" cxnId="{A4E6A7F3-7473-4A4E-8A99-1AC50C13B0DE}">
      <dgm:prSet/>
      <dgm:spPr/>
      <dgm:t>
        <a:bodyPr/>
        <a:lstStyle/>
        <a:p>
          <a:endParaRPr lang="en-US"/>
        </a:p>
      </dgm:t>
    </dgm:pt>
    <dgm:pt modelId="{B46E4B30-FF21-4E42-8B8A-9D0732E61DDF}" type="parTrans" cxnId="{A4E6A7F3-7473-4A4E-8A99-1AC50C13B0DE}">
      <dgm:prSet/>
      <dgm:spPr/>
      <dgm:t>
        <a:bodyPr/>
        <a:lstStyle/>
        <a:p>
          <a:endParaRPr lang="en-US"/>
        </a:p>
      </dgm:t>
    </dgm:pt>
    <dgm:pt modelId="{72CD1203-C3B1-48AB-9BBF-52406EE73810}" type="pres">
      <dgm:prSet presAssocID="{42147DEF-06E4-47F8-9EA7-4E49A80D0692}" presName="root" presStyleCnt="0">
        <dgm:presLayoutVars>
          <dgm:dir/>
          <dgm:resizeHandles val="exact"/>
        </dgm:presLayoutVars>
      </dgm:prSet>
      <dgm:spPr/>
    </dgm:pt>
    <dgm:pt modelId="{211EA49F-3CCC-4C3D-A8D0-99B19AE07FC7}" type="pres">
      <dgm:prSet presAssocID="{6B277FB3-431A-450D-8641-2297FB36AB75}" presName="compNode" presStyleCnt="0"/>
      <dgm:spPr/>
    </dgm:pt>
    <dgm:pt modelId="{AAB14EB1-646E-4E2B-9BF1-BA8EFF3B8056}" type="pres">
      <dgm:prSet presAssocID="{6B277FB3-431A-450D-8641-2297FB36AB75}" presName="bgRect" presStyleLbl="bgShp" presStyleIdx="0" presStyleCnt="3" custLinFactNeighborY="1416"/>
      <dgm:spPr>
        <a:solidFill>
          <a:schemeClr val="accent5">
            <a:lumMod val="20000"/>
            <a:lumOff val="80000"/>
          </a:schemeClr>
        </a:solidFill>
      </dgm:spPr>
    </dgm:pt>
    <dgm:pt modelId="{9AA912CF-B7BE-45C6-A53C-3C227F7A2EDB}" type="pres">
      <dgm:prSet presAssocID="{6B277FB3-431A-450D-8641-2297FB36AB75}"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Scène met regen silhouet"/>
        </a:ext>
      </dgm:extLst>
    </dgm:pt>
    <dgm:pt modelId="{391CD398-52DC-4A92-BC46-942152F7A1AA}" type="pres">
      <dgm:prSet presAssocID="{6B277FB3-431A-450D-8641-2297FB36AB75}" presName="spaceRect" presStyleCnt="0"/>
      <dgm:spPr/>
    </dgm:pt>
    <dgm:pt modelId="{715B1F68-2D8F-41B5-AE8E-0922F2E7A2FE}" type="pres">
      <dgm:prSet presAssocID="{6B277FB3-431A-450D-8641-2297FB36AB75}" presName="parTx" presStyleLbl="revTx" presStyleIdx="0" presStyleCnt="3">
        <dgm:presLayoutVars>
          <dgm:chMax val="0"/>
          <dgm:chPref val="0"/>
        </dgm:presLayoutVars>
      </dgm:prSet>
      <dgm:spPr/>
    </dgm:pt>
    <dgm:pt modelId="{387436FD-11E2-47C3-90D5-26D1162AAA01}" type="pres">
      <dgm:prSet presAssocID="{BAA8357B-2B1A-4E4F-B9C9-610C3D86D3F7}" presName="sibTrans" presStyleCnt="0"/>
      <dgm:spPr/>
    </dgm:pt>
    <dgm:pt modelId="{F83E345A-CA12-49BC-AAC0-BDD1E20EB651}" type="pres">
      <dgm:prSet presAssocID="{026A287E-B02F-4C9D-A596-7C66FC29B66C}" presName="compNode" presStyleCnt="0"/>
      <dgm:spPr/>
    </dgm:pt>
    <dgm:pt modelId="{014B018A-DB5D-4A20-BC78-C7B480A27932}" type="pres">
      <dgm:prSet presAssocID="{026A287E-B02F-4C9D-A596-7C66FC29B66C}" presName="bgRect" presStyleLbl="bgShp" presStyleIdx="1" presStyleCnt="3" custLinFactNeighborX="-15" custLinFactNeighborY="3599"/>
      <dgm:spPr>
        <a:solidFill>
          <a:schemeClr val="accent5">
            <a:lumMod val="20000"/>
            <a:lumOff val="80000"/>
          </a:schemeClr>
        </a:solidFill>
      </dgm:spPr>
    </dgm:pt>
    <dgm:pt modelId="{85814871-75D0-453C-968C-036F7D020761}" type="pres">
      <dgm:prSet presAssocID="{026A287E-B02F-4C9D-A596-7C66FC29B66C}"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andbouw silhouet"/>
        </a:ext>
      </dgm:extLst>
    </dgm:pt>
    <dgm:pt modelId="{468161BB-E460-43C1-A379-783DE264F13A}" type="pres">
      <dgm:prSet presAssocID="{026A287E-B02F-4C9D-A596-7C66FC29B66C}" presName="spaceRect" presStyleCnt="0"/>
      <dgm:spPr/>
    </dgm:pt>
    <dgm:pt modelId="{330DDC04-ADC2-4CC8-9177-A2389FF91D32}" type="pres">
      <dgm:prSet presAssocID="{026A287E-B02F-4C9D-A596-7C66FC29B66C}" presName="parTx" presStyleLbl="revTx" presStyleIdx="1" presStyleCnt="3">
        <dgm:presLayoutVars>
          <dgm:chMax val="0"/>
          <dgm:chPref val="0"/>
        </dgm:presLayoutVars>
      </dgm:prSet>
      <dgm:spPr/>
    </dgm:pt>
    <dgm:pt modelId="{385E908B-7346-443F-931D-EA64BD873172}" type="pres">
      <dgm:prSet presAssocID="{BA7B8D32-0A05-4998-8298-E1765CF1D2B7}" presName="sibTrans" presStyleCnt="0"/>
      <dgm:spPr/>
    </dgm:pt>
    <dgm:pt modelId="{6DE2ACCB-4DDB-4EB5-A414-FF54817F741A}" type="pres">
      <dgm:prSet presAssocID="{1B8FFFCF-5BD7-4416-8A4E-D3776EC76A37}" presName="compNode" presStyleCnt="0"/>
      <dgm:spPr/>
    </dgm:pt>
    <dgm:pt modelId="{DFFD2C27-79DF-4872-94B2-999E680EB77E}" type="pres">
      <dgm:prSet presAssocID="{1B8FFFCF-5BD7-4416-8A4E-D3776EC76A37}" presName="bgRect" presStyleLbl="bgShp" presStyleIdx="2" presStyleCnt="3" custLinFactNeighborX="4896" custLinFactNeighborY="1319"/>
      <dgm:spPr>
        <a:solidFill>
          <a:schemeClr val="accent5">
            <a:lumMod val="20000"/>
            <a:lumOff val="80000"/>
          </a:schemeClr>
        </a:solidFill>
      </dgm:spPr>
    </dgm:pt>
    <dgm:pt modelId="{7702B500-DFCA-4E5C-8BC7-B236828C3FFC}" type="pres">
      <dgm:prSet presAssocID="{1B8FFFCF-5BD7-4416-8A4E-D3776EC76A37}"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Gebruikers silhouet"/>
        </a:ext>
      </dgm:extLst>
    </dgm:pt>
    <dgm:pt modelId="{5E438145-4C0B-4CB6-A24F-2128E1ADCDD1}" type="pres">
      <dgm:prSet presAssocID="{1B8FFFCF-5BD7-4416-8A4E-D3776EC76A37}" presName="spaceRect" presStyleCnt="0"/>
      <dgm:spPr/>
    </dgm:pt>
    <dgm:pt modelId="{5C4E1B1A-262A-4477-8160-10B2E7F8D895}" type="pres">
      <dgm:prSet presAssocID="{1B8FFFCF-5BD7-4416-8A4E-D3776EC76A37}" presName="parTx" presStyleLbl="revTx" presStyleIdx="2" presStyleCnt="3">
        <dgm:presLayoutVars>
          <dgm:chMax val="0"/>
          <dgm:chPref val="0"/>
        </dgm:presLayoutVars>
      </dgm:prSet>
      <dgm:spPr/>
    </dgm:pt>
  </dgm:ptLst>
  <dgm:cxnLst>
    <dgm:cxn modelId="{1FFEDD29-D3B0-48FE-9A0B-0A0634E03029}" srcId="{42147DEF-06E4-47F8-9EA7-4E49A80D0692}" destId="{6B277FB3-431A-450D-8641-2297FB36AB75}" srcOrd="0" destOrd="0" parTransId="{707033DF-DBCB-4886-B31C-F801B5BA84DC}" sibTransId="{BAA8357B-2B1A-4E4F-B9C9-610C3D86D3F7}"/>
    <dgm:cxn modelId="{3EF73E3A-57EA-49B9-8BD2-5072A86CDB88}" type="presOf" srcId="{6B277FB3-431A-450D-8641-2297FB36AB75}" destId="{715B1F68-2D8F-41B5-AE8E-0922F2E7A2FE}" srcOrd="0" destOrd="0" presId="urn:microsoft.com/office/officeart/2018/2/layout/IconVerticalSolidList"/>
    <dgm:cxn modelId="{DBED3F3F-64CC-446F-8A75-8A50887311BB}" type="presOf" srcId="{42147DEF-06E4-47F8-9EA7-4E49A80D0692}" destId="{72CD1203-C3B1-48AB-9BBF-52406EE73810}" srcOrd="0" destOrd="0" presId="urn:microsoft.com/office/officeart/2018/2/layout/IconVerticalSolidList"/>
    <dgm:cxn modelId="{62AF1D40-9F03-4DF3-8A5F-2717DE022885}" srcId="{42147DEF-06E4-47F8-9EA7-4E49A80D0692}" destId="{026A287E-B02F-4C9D-A596-7C66FC29B66C}" srcOrd="1" destOrd="0" parTransId="{383F357F-B6C6-48AB-9F26-EBE7FCAC43E2}" sibTransId="{BA7B8D32-0A05-4998-8298-E1765CF1D2B7}"/>
    <dgm:cxn modelId="{73529C65-BB0E-4DFA-9A60-D8665A1001B5}" type="presOf" srcId="{1B8FFFCF-5BD7-4416-8A4E-D3776EC76A37}" destId="{5C4E1B1A-262A-4477-8160-10B2E7F8D895}" srcOrd="0" destOrd="0" presId="urn:microsoft.com/office/officeart/2018/2/layout/IconVerticalSolidList"/>
    <dgm:cxn modelId="{D306207C-4D58-4D1C-B4E4-E1CCDB684349}" type="presOf" srcId="{026A287E-B02F-4C9D-A596-7C66FC29B66C}" destId="{330DDC04-ADC2-4CC8-9177-A2389FF91D32}" srcOrd="0" destOrd="0" presId="urn:microsoft.com/office/officeart/2018/2/layout/IconVerticalSolidList"/>
    <dgm:cxn modelId="{A4E6A7F3-7473-4A4E-8A99-1AC50C13B0DE}" srcId="{42147DEF-06E4-47F8-9EA7-4E49A80D0692}" destId="{1B8FFFCF-5BD7-4416-8A4E-D3776EC76A37}" srcOrd="2" destOrd="0" parTransId="{B46E4B30-FF21-4E42-8B8A-9D0732E61DDF}" sibTransId="{937AC9B3-6997-4307-9D8B-EAEB6762767C}"/>
    <dgm:cxn modelId="{3719BCC1-70F3-4E2D-89DE-E751D9204C5D}" type="presParOf" srcId="{72CD1203-C3B1-48AB-9BBF-52406EE73810}" destId="{211EA49F-3CCC-4C3D-A8D0-99B19AE07FC7}" srcOrd="0" destOrd="0" presId="urn:microsoft.com/office/officeart/2018/2/layout/IconVerticalSolidList"/>
    <dgm:cxn modelId="{3322B6AB-81A7-4881-A76C-5EA3EEB097E1}" type="presParOf" srcId="{211EA49F-3CCC-4C3D-A8D0-99B19AE07FC7}" destId="{AAB14EB1-646E-4E2B-9BF1-BA8EFF3B8056}" srcOrd="0" destOrd="0" presId="urn:microsoft.com/office/officeart/2018/2/layout/IconVerticalSolidList"/>
    <dgm:cxn modelId="{FC92DD57-6E85-4560-8A86-B65FFB053DE0}" type="presParOf" srcId="{211EA49F-3CCC-4C3D-A8D0-99B19AE07FC7}" destId="{9AA912CF-B7BE-45C6-A53C-3C227F7A2EDB}" srcOrd="1" destOrd="0" presId="urn:microsoft.com/office/officeart/2018/2/layout/IconVerticalSolidList"/>
    <dgm:cxn modelId="{84D8C5BC-A900-4E4F-9E3D-16A74F1DF47D}" type="presParOf" srcId="{211EA49F-3CCC-4C3D-A8D0-99B19AE07FC7}" destId="{391CD398-52DC-4A92-BC46-942152F7A1AA}" srcOrd="2" destOrd="0" presId="urn:microsoft.com/office/officeart/2018/2/layout/IconVerticalSolidList"/>
    <dgm:cxn modelId="{98712B4D-7BEF-4359-A381-8B4704B683EA}" type="presParOf" srcId="{211EA49F-3CCC-4C3D-A8D0-99B19AE07FC7}" destId="{715B1F68-2D8F-41B5-AE8E-0922F2E7A2FE}" srcOrd="3" destOrd="0" presId="urn:microsoft.com/office/officeart/2018/2/layout/IconVerticalSolidList"/>
    <dgm:cxn modelId="{BA79E1A4-2C45-4050-89B3-ED120DF872FB}" type="presParOf" srcId="{72CD1203-C3B1-48AB-9BBF-52406EE73810}" destId="{387436FD-11E2-47C3-90D5-26D1162AAA01}" srcOrd="1" destOrd="0" presId="urn:microsoft.com/office/officeart/2018/2/layout/IconVerticalSolidList"/>
    <dgm:cxn modelId="{687B9739-38E8-4EFE-9A95-05C058114D9A}" type="presParOf" srcId="{72CD1203-C3B1-48AB-9BBF-52406EE73810}" destId="{F83E345A-CA12-49BC-AAC0-BDD1E20EB651}" srcOrd="2" destOrd="0" presId="urn:microsoft.com/office/officeart/2018/2/layout/IconVerticalSolidList"/>
    <dgm:cxn modelId="{9E231B5A-AE51-4819-8859-F9AA1E9C50ED}" type="presParOf" srcId="{F83E345A-CA12-49BC-AAC0-BDD1E20EB651}" destId="{014B018A-DB5D-4A20-BC78-C7B480A27932}" srcOrd="0" destOrd="0" presId="urn:microsoft.com/office/officeart/2018/2/layout/IconVerticalSolidList"/>
    <dgm:cxn modelId="{C8C61ED2-85FE-4A4D-9D2A-733E394BF176}" type="presParOf" srcId="{F83E345A-CA12-49BC-AAC0-BDD1E20EB651}" destId="{85814871-75D0-453C-968C-036F7D020761}" srcOrd="1" destOrd="0" presId="urn:microsoft.com/office/officeart/2018/2/layout/IconVerticalSolidList"/>
    <dgm:cxn modelId="{8EB8851F-E08F-4AB6-8308-B1363AA076BA}" type="presParOf" srcId="{F83E345A-CA12-49BC-AAC0-BDD1E20EB651}" destId="{468161BB-E460-43C1-A379-783DE264F13A}" srcOrd="2" destOrd="0" presId="urn:microsoft.com/office/officeart/2018/2/layout/IconVerticalSolidList"/>
    <dgm:cxn modelId="{6771065F-9045-454A-9498-9BB2DFA4C4F3}" type="presParOf" srcId="{F83E345A-CA12-49BC-AAC0-BDD1E20EB651}" destId="{330DDC04-ADC2-4CC8-9177-A2389FF91D32}" srcOrd="3" destOrd="0" presId="urn:microsoft.com/office/officeart/2018/2/layout/IconVerticalSolidList"/>
    <dgm:cxn modelId="{BAE923E5-740A-4854-AB88-2C8C5C649DB3}" type="presParOf" srcId="{72CD1203-C3B1-48AB-9BBF-52406EE73810}" destId="{385E908B-7346-443F-931D-EA64BD873172}" srcOrd="3" destOrd="0" presId="urn:microsoft.com/office/officeart/2018/2/layout/IconVerticalSolidList"/>
    <dgm:cxn modelId="{D8CB4849-7A5B-4026-B69D-94F8C042CD15}" type="presParOf" srcId="{72CD1203-C3B1-48AB-9BBF-52406EE73810}" destId="{6DE2ACCB-4DDB-4EB5-A414-FF54817F741A}" srcOrd="4" destOrd="0" presId="urn:microsoft.com/office/officeart/2018/2/layout/IconVerticalSolidList"/>
    <dgm:cxn modelId="{F0E29B02-5671-4237-A266-FC0C42C9EAD5}" type="presParOf" srcId="{6DE2ACCB-4DDB-4EB5-A414-FF54817F741A}" destId="{DFFD2C27-79DF-4872-94B2-999E680EB77E}" srcOrd="0" destOrd="0" presId="urn:microsoft.com/office/officeart/2018/2/layout/IconVerticalSolidList"/>
    <dgm:cxn modelId="{2E7E8FB5-6D6D-4FB7-8A7F-1D2C8B5DF8DB}" type="presParOf" srcId="{6DE2ACCB-4DDB-4EB5-A414-FF54817F741A}" destId="{7702B500-DFCA-4E5C-8BC7-B236828C3FFC}" srcOrd="1" destOrd="0" presId="urn:microsoft.com/office/officeart/2018/2/layout/IconVerticalSolidList"/>
    <dgm:cxn modelId="{B5401CDB-992C-413B-85CA-41843D36DF93}" type="presParOf" srcId="{6DE2ACCB-4DDB-4EB5-A414-FF54817F741A}" destId="{5E438145-4C0B-4CB6-A24F-2128E1ADCDD1}" srcOrd="2" destOrd="0" presId="urn:microsoft.com/office/officeart/2018/2/layout/IconVerticalSolidList"/>
    <dgm:cxn modelId="{2A4D1ACD-E00D-4767-BC42-F939C33D495B}" type="presParOf" srcId="{6DE2ACCB-4DDB-4EB5-A414-FF54817F741A}" destId="{5C4E1B1A-262A-4477-8160-10B2E7F8D8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171935-42B4-4654-9A56-568211F9704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1F20CD37-9244-4356-BCE9-81F8E6826AA2}">
      <dgm:prSet/>
      <dgm:spPr/>
      <dgm:t>
        <a:bodyPr/>
        <a:lstStyle/>
        <a:p>
          <a:r>
            <a:rPr lang="nl-NL"/>
            <a:t>Bodemgezondheidsbeoordeling levert input aan 16 programma’s o.g.v. EU-regelgeving (o.a. KRW, Ntuurherstelverordening, Nitraatrichtlijn etc.)</a:t>
          </a:r>
          <a:endParaRPr lang="en-US"/>
        </a:p>
      </dgm:t>
    </dgm:pt>
    <dgm:pt modelId="{9C562E4E-D616-472E-B417-4F35C965326F}" type="parTrans" cxnId="{B12B8D91-4B8C-4978-A9D9-436B87196CCB}">
      <dgm:prSet/>
      <dgm:spPr/>
      <dgm:t>
        <a:bodyPr/>
        <a:lstStyle/>
        <a:p>
          <a:endParaRPr lang="en-US"/>
        </a:p>
      </dgm:t>
    </dgm:pt>
    <dgm:pt modelId="{A7F71B55-E030-4646-993A-6C2C6FFA0183}" type="sibTrans" cxnId="{B12B8D91-4B8C-4978-A9D9-436B87196CCB}">
      <dgm:prSet/>
      <dgm:spPr/>
      <dgm:t>
        <a:bodyPr/>
        <a:lstStyle/>
        <a:p>
          <a:endParaRPr lang="en-US"/>
        </a:p>
      </dgm:t>
    </dgm:pt>
    <dgm:pt modelId="{5F207044-C0AC-45D6-AE1D-14D0B53FC3C0}">
      <dgm:prSet/>
      <dgm:spPr/>
      <dgm:t>
        <a:bodyPr/>
        <a:lstStyle/>
        <a:p>
          <a:r>
            <a:rPr lang="nl-NL" dirty="0"/>
            <a:t>Ook verwachte effecten op bodemgezondheid van deze programma’s beoordelen</a:t>
          </a:r>
          <a:endParaRPr lang="en-US" dirty="0"/>
        </a:p>
      </dgm:t>
    </dgm:pt>
    <dgm:pt modelId="{97DF4258-B854-4DE5-9FB5-7B86E13C0A74}" type="parTrans" cxnId="{1EB7D440-5CB7-4E76-831F-F41BA86E1D54}">
      <dgm:prSet/>
      <dgm:spPr/>
      <dgm:t>
        <a:bodyPr/>
        <a:lstStyle/>
        <a:p>
          <a:endParaRPr lang="en-US"/>
        </a:p>
      </dgm:t>
    </dgm:pt>
    <dgm:pt modelId="{C242E44D-C68E-4DB2-8DEA-B04283DC8A3A}" type="sibTrans" cxnId="{1EB7D440-5CB7-4E76-831F-F41BA86E1D54}">
      <dgm:prSet/>
      <dgm:spPr/>
      <dgm:t>
        <a:bodyPr/>
        <a:lstStyle/>
        <a:p>
          <a:endParaRPr lang="en-US"/>
        </a:p>
      </dgm:t>
    </dgm:pt>
    <dgm:pt modelId="{B19A074F-70DB-40F4-AECF-CEAC4B396188}" type="pres">
      <dgm:prSet presAssocID="{D3171935-42B4-4654-9A56-568211F97049}" presName="diagram" presStyleCnt="0">
        <dgm:presLayoutVars>
          <dgm:dir/>
          <dgm:resizeHandles val="exact"/>
        </dgm:presLayoutVars>
      </dgm:prSet>
      <dgm:spPr/>
    </dgm:pt>
    <dgm:pt modelId="{62811D34-B8E5-4729-96A0-C70290942913}" type="pres">
      <dgm:prSet presAssocID="{1F20CD37-9244-4356-BCE9-81F8E6826AA2}" presName="arrow" presStyleLbl="node1" presStyleIdx="0" presStyleCnt="2">
        <dgm:presLayoutVars>
          <dgm:bulletEnabled val="1"/>
        </dgm:presLayoutVars>
      </dgm:prSet>
      <dgm:spPr/>
    </dgm:pt>
    <dgm:pt modelId="{478BBF0B-2E86-4C9C-BBBC-9CA232963BD0}" type="pres">
      <dgm:prSet presAssocID="{5F207044-C0AC-45D6-AE1D-14D0B53FC3C0}" presName="arrow" presStyleLbl="node1" presStyleIdx="1" presStyleCnt="2">
        <dgm:presLayoutVars>
          <dgm:bulletEnabled val="1"/>
        </dgm:presLayoutVars>
      </dgm:prSet>
      <dgm:spPr/>
    </dgm:pt>
  </dgm:ptLst>
  <dgm:cxnLst>
    <dgm:cxn modelId="{98A9B407-AF5A-4D2C-8A5C-59F7F3125BF8}" type="presOf" srcId="{5F207044-C0AC-45D6-AE1D-14D0B53FC3C0}" destId="{478BBF0B-2E86-4C9C-BBBC-9CA232963BD0}" srcOrd="0" destOrd="0" presId="urn:microsoft.com/office/officeart/2005/8/layout/arrow5"/>
    <dgm:cxn modelId="{D70C241E-1BC9-40C7-8562-6457C7FFD2AC}" type="presOf" srcId="{1F20CD37-9244-4356-BCE9-81F8E6826AA2}" destId="{62811D34-B8E5-4729-96A0-C70290942913}" srcOrd="0" destOrd="0" presId="urn:microsoft.com/office/officeart/2005/8/layout/arrow5"/>
    <dgm:cxn modelId="{E604692E-06F9-447F-96C6-BC18D5404B7E}" type="presOf" srcId="{D3171935-42B4-4654-9A56-568211F97049}" destId="{B19A074F-70DB-40F4-AECF-CEAC4B396188}" srcOrd="0" destOrd="0" presId="urn:microsoft.com/office/officeart/2005/8/layout/arrow5"/>
    <dgm:cxn modelId="{1EB7D440-5CB7-4E76-831F-F41BA86E1D54}" srcId="{D3171935-42B4-4654-9A56-568211F97049}" destId="{5F207044-C0AC-45D6-AE1D-14D0B53FC3C0}" srcOrd="1" destOrd="0" parTransId="{97DF4258-B854-4DE5-9FB5-7B86E13C0A74}" sibTransId="{C242E44D-C68E-4DB2-8DEA-B04283DC8A3A}"/>
    <dgm:cxn modelId="{B12B8D91-4B8C-4978-A9D9-436B87196CCB}" srcId="{D3171935-42B4-4654-9A56-568211F97049}" destId="{1F20CD37-9244-4356-BCE9-81F8E6826AA2}" srcOrd="0" destOrd="0" parTransId="{9C562E4E-D616-472E-B417-4F35C965326F}" sibTransId="{A7F71B55-E030-4646-993A-6C2C6FFA0183}"/>
    <dgm:cxn modelId="{6B11ACE4-9645-4018-8CB2-D80AA0DF2C10}" type="presParOf" srcId="{B19A074F-70DB-40F4-AECF-CEAC4B396188}" destId="{62811D34-B8E5-4729-96A0-C70290942913}" srcOrd="0" destOrd="0" presId="urn:microsoft.com/office/officeart/2005/8/layout/arrow5"/>
    <dgm:cxn modelId="{A8C6D9A7-4525-4551-9D8B-D407A88CAE23}" type="presParOf" srcId="{B19A074F-70DB-40F4-AECF-CEAC4B396188}" destId="{478BBF0B-2E86-4C9C-BBBC-9CA232963BD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14EB1-646E-4E2B-9BF1-BA8EFF3B8056}">
      <dsp:nvSpPr>
        <dsp:cNvPr id="0" name=""/>
        <dsp:cNvSpPr/>
      </dsp:nvSpPr>
      <dsp:spPr>
        <a:xfrm>
          <a:off x="0" y="16383"/>
          <a:ext cx="10923588" cy="1123133"/>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9AA912CF-B7BE-45C6-A53C-3C227F7A2EDB}">
      <dsp:nvSpPr>
        <dsp:cNvPr id="0" name=""/>
        <dsp:cNvSpPr/>
      </dsp:nvSpPr>
      <dsp:spPr>
        <a:xfrm>
          <a:off x="339747" y="253185"/>
          <a:ext cx="617723" cy="617723"/>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5B1F68-2D8F-41B5-AE8E-0922F2E7A2FE}">
      <dsp:nvSpPr>
        <dsp:cNvPr id="0" name=""/>
        <dsp:cNvSpPr/>
      </dsp:nvSpPr>
      <dsp:spPr>
        <a:xfrm>
          <a:off x="1297219" y="479"/>
          <a:ext cx="9626368" cy="112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l" defTabSz="1111250">
            <a:lnSpc>
              <a:spcPct val="100000"/>
            </a:lnSpc>
            <a:spcBef>
              <a:spcPct val="0"/>
            </a:spcBef>
            <a:spcAft>
              <a:spcPct val="35000"/>
            </a:spcAft>
            <a:buNone/>
          </a:pPr>
          <a:r>
            <a:rPr lang="nl-NL" sz="2500" kern="1200" dirty="0"/>
            <a:t>Aanleiding, doel en inhoud Richtlijn </a:t>
          </a:r>
          <a:endParaRPr lang="en-US" sz="2500" kern="1200" dirty="0"/>
        </a:p>
      </dsp:txBody>
      <dsp:txXfrm>
        <a:off x="1297219" y="479"/>
        <a:ext cx="9626368" cy="1123133"/>
      </dsp:txXfrm>
    </dsp:sp>
    <dsp:sp modelId="{014B018A-DB5D-4A20-BC78-C7B480A27932}">
      <dsp:nvSpPr>
        <dsp:cNvPr id="0" name=""/>
        <dsp:cNvSpPr/>
      </dsp:nvSpPr>
      <dsp:spPr>
        <a:xfrm>
          <a:off x="0" y="1444818"/>
          <a:ext cx="10923588" cy="1123133"/>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85814871-75D0-453C-968C-036F7D020761}">
      <dsp:nvSpPr>
        <dsp:cNvPr id="0" name=""/>
        <dsp:cNvSpPr/>
      </dsp:nvSpPr>
      <dsp:spPr>
        <a:xfrm>
          <a:off x="339747" y="1657102"/>
          <a:ext cx="617723" cy="617723"/>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0DDC04-ADC2-4CC8-9177-A2389FF91D32}">
      <dsp:nvSpPr>
        <dsp:cNvPr id="0" name=""/>
        <dsp:cNvSpPr/>
      </dsp:nvSpPr>
      <dsp:spPr>
        <a:xfrm>
          <a:off x="1297219" y="1404397"/>
          <a:ext cx="9626368" cy="112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l" defTabSz="1111250">
            <a:lnSpc>
              <a:spcPct val="100000"/>
            </a:lnSpc>
            <a:spcBef>
              <a:spcPct val="0"/>
            </a:spcBef>
            <a:spcAft>
              <a:spcPct val="35000"/>
            </a:spcAft>
            <a:buNone/>
          </a:pPr>
          <a:r>
            <a:rPr lang="nl-NL" sz="2500" kern="1200" dirty="0"/>
            <a:t>Proces en tijdlijn implementatie</a:t>
          </a:r>
          <a:endParaRPr lang="en-US" sz="2500" kern="1200" dirty="0"/>
        </a:p>
      </dsp:txBody>
      <dsp:txXfrm>
        <a:off x="1297219" y="1404397"/>
        <a:ext cx="9626368" cy="1123133"/>
      </dsp:txXfrm>
    </dsp:sp>
    <dsp:sp modelId="{DFFD2C27-79DF-4872-94B2-999E680EB77E}">
      <dsp:nvSpPr>
        <dsp:cNvPr id="0" name=""/>
        <dsp:cNvSpPr/>
      </dsp:nvSpPr>
      <dsp:spPr>
        <a:xfrm>
          <a:off x="0" y="2808794"/>
          <a:ext cx="10923588" cy="1123133"/>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7702B500-DFCA-4E5C-8BC7-B236828C3FFC}">
      <dsp:nvSpPr>
        <dsp:cNvPr id="0" name=""/>
        <dsp:cNvSpPr/>
      </dsp:nvSpPr>
      <dsp:spPr>
        <a:xfrm>
          <a:off x="339747" y="3061019"/>
          <a:ext cx="617723" cy="617723"/>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4E1B1A-262A-4477-8160-10B2E7F8D895}">
      <dsp:nvSpPr>
        <dsp:cNvPr id="0" name=""/>
        <dsp:cNvSpPr/>
      </dsp:nvSpPr>
      <dsp:spPr>
        <a:xfrm>
          <a:off x="1297219" y="2808314"/>
          <a:ext cx="9626368" cy="1123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l" defTabSz="1111250">
            <a:lnSpc>
              <a:spcPct val="100000"/>
            </a:lnSpc>
            <a:spcBef>
              <a:spcPct val="0"/>
            </a:spcBef>
            <a:spcAft>
              <a:spcPct val="35000"/>
            </a:spcAft>
            <a:buNone/>
          </a:pPr>
          <a:r>
            <a:rPr lang="nl-NL" sz="2500" kern="1200" noProof="0" dirty="0"/>
            <a:t>Verdieping</a:t>
          </a:r>
          <a:r>
            <a:rPr lang="nl-NL" sz="2500" kern="1200" baseline="0" noProof="0" dirty="0"/>
            <a:t> bodemafdekking</a:t>
          </a:r>
          <a:endParaRPr lang="nl-NL" sz="2500" kern="1200" noProof="0" dirty="0"/>
        </a:p>
      </dsp:txBody>
      <dsp:txXfrm>
        <a:off x="1297219" y="2808314"/>
        <a:ext cx="9626368" cy="1123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1D34-B8E5-4729-96A0-C70290942913}">
      <dsp:nvSpPr>
        <dsp:cNvPr id="0" name=""/>
        <dsp:cNvSpPr/>
      </dsp:nvSpPr>
      <dsp:spPr>
        <a:xfrm rot="16200000">
          <a:off x="2338" y="1178"/>
          <a:ext cx="4348981" cy="4348981"/>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a:t>Bodemgezondheidsbeoordeling levert input aan 16 programma’s o.g.v. EU-regelgeving (o.a. KRW, Ntuurherstelverordening, Nitraatrichtlijn etc.)</a:t>
          </a:r>
          <a:endParaRPr lang="en-US" sz="2000" kern="1200"/>
        </a:p>
      </dsp:txBody>
      <dsp:txXfrm rot="5400000">
        <a:off x="2338" y="1088423"/>
        <a:ext cx="3587909" cy="2174491"/>
      </dsp:txXfrm>
    </dsp:sp>
    <dsp:sp modelId="{478BBF0B-2E86-4C9C-BBBC-9CA232963BD0}">
      <dsp:nvSpPr>
        <dsp:cNvPr id="0" name=""/>
        <dsp:cNvSpPr/>
      </dsp:nvSpPr>
      <dsp:spPr>
        <a:xfrm rot="5400000">
          <a:off x="6164280" y="1178"/>
          <a:ext cx="4348981" cy="4348981"/>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dirty="0"/>
            <a:t>Ook verwachte effecten op bodemgezondheid van deze programma’s beoordelen</a:t>
          </a:r>
          <a:endParaRPr lang="en-US" sz="2000" kern="1200" dirty="0"/>
        </a:p>
      </dsp:txBody>
      <dsp:txXfrm rot="-5400000">
        <a:off x="6925352" y="1088423"/>
        <a:ext cx="3587909" cy="21744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B490695-2972-CF4A-AD8E-B3BED2FEDBA1}" type="datetimeFigureOut">
              <a:rPr lang="nl-NL" smtClean="0"/>
              <a:t>2-7-2026</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a:t>
            </a:fld>
            <a:endParaRPr lang="nl-NL"/>
          </a:p>
        </p:txBody>
      </p:sp>
    </p:spTree>
    <p:extLst>
      <p:ext uri="{BB962C8B-B14F-4D97-AF65-F5344CB8AC3E}">
        <p14:creationId xmlns:p14="http://schemas.microsoft.com/office/powerpoint/2010/main" val="418142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kernonderdelen van de richtlijn zijn: </a:t>
            </a:r>
          </a:p>
          <a:p>
            <a:br>
              <a:rPr lang="nl-NL" dirty="0"/>
            </a:br>
            <a:r>
              <a:rPr lang="nl-NL" dirty="0"/>
              <a:t>monitoren en beoordelen van bodemgezondheid: artikelen 6 </a:t>
            </a:r>
            <a:r>
              <a:rPr lang="nl-NL" dirty="0" err="1"/>
              <a:t>tm</a:t>
            </a:r>
            <a:r>
              <a:rPr lang="nl-NL" dirty="0"/>
              <a:t> 9 en Bijlage A </a:t>
            </a:r>
            <a:r>
              <a:rPr lang="nl-NL" dirty="0" err="1"/>
              <a:t>tm</a:t>
            </a:r>
            <a:r>
              <a:rPr lang="nl-NL" dirty="0"/>
              <a:t> C</a:t>
            </a:r>
          </a:p>
          <a:p>
            <a:r>
              <a:rPr lang="nl-NL" dirty="0"/>
              <a:t>Monitoren en beoordelen bodemafdekking en bodemverwijdering: artikel 6, PM en Bijlage D</a:t>
            </a:r>
          </a:p>
          <a:p>
            <a:r>
              <a:rPr lang="nl-NL" dirty="0"/>
              <a:t>Stimuleren en ondersteunen bodemgezondheid en bodemveerkracht: artikel 11. Onder bodemveerkracht wordt verstaan;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het vermogen van de bodem om zijn functies en zijn capaciteit om ecosysteemdiensten te leveren, in stand te houden, en om verstoringen te weerstaan en ervan te herstellen.</a:t>
            </a:r>
            <a:endParaRPr lang="nl-NL" dirty="0"/>
          </a:p>
          <a:p>
            <a:r>
              <a:rPr lang="nl-NL" dirty="0"/>
              <a:t>Beginselen voor mitigatie van ruimtebeslag: artikel 12, deze beginselen zien op nieuwe bodemafdekking. Waarbij onder bodemafdekking wordt verstaan: </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de bedekking van de bodem met kunstmatige materialen, die volledig of gedeeltelijk ondoordringbaar zijn </a:t>
            </a:r>
          </a:p>
          <a:p>
            <a:r>
              <a:rPr lang="nl-NL" dirty="0"/>
              <a:t>Identificeren en beheren van verontreinigde locaties: artikelen 13 </a:t>
            </a:r>
            <a:r>
              <a:rPr lang="nl-NL" dirty="0" err="1"/>
              <a:t>tm</a:t>
            </a:r>
            <a:r>
              <a:rPr lang="nl-NL" dirty="0"/>
              <a:t> 17 </a:t>
            </a:r>
          </a:p>
          <a:p>
            <a:endParaRPr lang="nl-NL" dirty="0"/>
          </a:p>
          <a:p>
            <a:r>
              <a:rPr lang="nl-NL" dirty="0"/>
              <a:t>Hierna wordt dieper ingegaan op de verschillende onderdelen van de richtlijn.</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10</a:t>
            </a:fld>
            <a:endParaRPr lang="nl-NL"/>
          </a:p>
        </p:txBody>
      </p:sp>
    </p:spTree>
    <p:extLst>
      <p:ext uri="{BB962C8B-B14F-4D97-AF65-F5344CB8AC3E}">
        <p14:creationId xmlns:p14="http://schemas.microsoft.com/office/powerpoint/2010/main" val="176213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De richtlijn verplicht lidstaten een </a:t>
            </a:r>
            <a:r>
              <a:rPr lang="nl-NL" dirty="0" err="1"/>
              <a:t>risicogebaseerde</a:t>
            </a:r>
            <a:r>
              <a:rPr lang="nl-NL" dirty="0"/>
              <a:t> en stapsgewijze aanpak voor potentieel verontreinigde en verontreinigde locaties op te zetten. Binnen vier jaar na inwerkingtreding moet een methode voor risicobeoordeling zijn vastgesteld en moet een nationaal openbaar register beschikbaar zijn waarin informatie over potentieel verontreinigde locaties, verontreinigde locaties en relevante verontreinigende activiteiten wordt opgenomen. Vervolgens moeten lidstaten deze locaties systematisch identificeren en onderzoeken. Uiterlijk tien jaar na inwerkingtreding moeten alle bekende potentieel verontreinigde en verontreinigde locaties zijn onderzocht en overeenkomstig de eisen van bijlage VI in het register zijn opgenomen. Het register moet toegankelijk zijn voor het publiek en beschikbaar worden gesteld aan zowel de Europese Commissie als het Europees Milieuagentschap, zodat transparantie ontstaat over de aard, omvang en risico’s van bodemverontreiniging binnen de lidstaat. </a:t>
            </a:r>
          </a:p>
          <a:p>
            <a:pPr marL="0" indent="0">
              <a:buFont typeface="Arial" panose="020B0604020202020204" pitchFamily="34" charset="0"/>
              <a:buNone/>
            </a:pPr>
            <a:endParaRPr lang="nl-NL" dirty="0">
              <a:solidFill>
                <a:schemeClr val="tx1"/>
              </a:solidFill>
            </a:endParaRPr>
          </a:p>
          <a:p>
            <a:pPr marL="342900" indent="-342900">
              <a:buFont typeface="Arial" panose="020B0604020202020204" pitchFamily="34" charset="0"/>
              <a:buChar char="•"/>
            </a:pPr>
            <a:r>
              <a:rPr lang="nl-NL" dirty="0">
                <a:solidFill>
                  <a:schemeClr val="tx1"/>
                </a:solidFill>
              </a:rPr>
              <a:t>Risico-gestuurde stapsgewijze aanpak identificatie (potentieel), onderzoek en beoordeling van verontreinigde locaties en verontreinigende activiteiten.</a:t>
            </a:r>
          </a:p>
          <a:p>
            <a:pPr marL="342900" indent="-342900">
              <a:buFont typeface="Arial" panose="020B0604020202020204" pitchFamily="34" charset="0"/>
              <a:buChar char="•"/>
            </a:pPr>
            <a:r>
              <a:rPr lang="nl-NL" dirty="0">
                <a:solidFill>
                  <a:schemeClr val="tx1"/>
                </a:solidFill>
              </a:rPr>
              <a:t>Vaststellen risicobeoordeling eind 2029</a:t>
            </a:r>
            <a:endParaRPr lang="nl-NL" sz="1200" dirty="0">
              <a:solidFill>
                <a:schemeClr val="tx1"/>
              </a:solidFill>
            </a:endParaRPr>
          </a:p>
          <a:p>
            <a:pPr marL="342900" indent="-342900">
              <a:buFont typeface="Arial" panose="020B0604020202020204" pitchFamily="34" charset="0"/>
              <a:buChar char="•"/>
            </a:pPr>
            <a:r>
              <a:rPr lang="nl-NL" sz="1200" dirty="0">
                <a:solidFill>
                  <a:schemeClr val="tx1"/>
                </a:solidFill>
              </a:rPr>
              <a:t>Na 4 jaar: een nationaal register gereed</a:t>
            </a:r>
          </a:p>
          <a:p>
            <a:pPr marL="342900" indent="-342900">
              <a:buFont typeface="Arial" panose="020B0604020202020204" pitchFamily="34" charset="0"/>
              <a:buChar char="•"/>
            </a:pPr>
            <a:r>
              <a:rPr lang="nl-NL" sz="1200" dirty="0">
                <a:solidFill>
                  <a:schemeClr val="tx1"/>
                </a:solidFill>
              </a:rPr>
              <a:t>Na 10 jaar: alle verontreinigde en potentieel verontreinigde locaties onderzocht en opgenomen in het register volgens de vereisten van bijlage VI. </a:t>
            </a:r>
          </a:p>
          <a:p>
            <a:pPr marL="342900" indent="-342900">
              <a:buFont typeface="Arial" panose="020B0604020202020204" pitchFamily="34" charset="0"/>
              <a:buChar char="•"/>
            </a:pPr>
            <a:r>
              <a:rPr lang="nl-NL" sz="1200" dirty="0">
                <a:solidFill>
                  <a:schemeClr val="tx1"/>
                </a:solidFill>
              </a:rPr>
              <a:t>Register moet openbaar zijn, ook toegankelijk voor EC en EMA.</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11</a:t>
            </a:fld>
            <a:endParaRPr lang="nl-NL"/>
          </a:p>
        </p:txBody>
      </p:sp>
    </p:spTree>
    <p:extLst>
      <p:ext uri="{BB962C8B-B14F-4D97-AF65-F5344CB8AC3E}">
        <p14:creationId xmlns:p14="http://schemas.microsoft.com/office/powerpoint/2010/main" val="379401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Deel A </a:t>
            </a:r>
            <a:r>
              <a:rPr lang="nl-NL" dirty="0" err="1"/>
              <a:t>tm</a:t>
            </a:r>
            <a:r>
              <a:rPr lang="nl-NL" dirty="0"/>
              <a:t> deel C zijn de bodemparameters die relevant zijn </a:t>
            </a:r>
            <a:r>
              <a:rPr lang="nl-NL" dirty="0" err="1"/>
              <a:t>ikv</a:t>
            </a:r>
            <a:r>
              <a:rPr lang="nl-NL" dirty="0"/>
              <a:t> de bodemgezondheidsbeoordeling. Deel D zijn de indicatoren voor bodemafdekking en bodemverwijdering.</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12</a:t>
            </a:fld>
            <a:endParaRPr lang="nl-NL"/>
          </a:p>
        </p:txBody>
      </p:sp>
    </p:spTree>
    <p:extLst>
      <p:ext uri="{BB962C8B-B14F-4D97-AF65-F5344CB8AC3E}">
        <p14:creationId xmlns:p14="http://schemas.microsoft.com/office/powerpoint/2010/main" val="161132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richtlijn kent geen verplichting tot het opstellen van een maatregelenprogramma, maar versterkt de doorwerking van bodembeleid naar andere beleidsterreinen door te bepalen dat de resultaten van de bodemgezondheidsbeoordeling voortaan als basis moeten dienen voor de ontwikkeling, uitvoering en evaluatie van zestien bestaande Europese programma’s en beleidskaders, waaronder de Kaderrichtlijn Water, de Nitraatrichtlijn en natuur- en klimaatgerelateerde regelgeving. Daarbij moeten lidstaten niet alleen beoordelen hoe het met de bodemgezondheid is gesteld, maar ook welke effecten deze programma’s naar verwachting hebben op de bodem.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basis van bodemgezondheidsbeoordelingen moeten gebieden worden aangewezen waar ondersteuning van bodemgezondheid en bodemveerkracht nodig is. Daarnaast verplicht de richtlijn overheden om landeigenaren, landbeheerders en andere betrokkenen actief te ondersteunen door toegang te bieden tot informatie, advies, opleiding en financieringsmogelijkheden, onderzoek en innovatie te stimuleren, op lokaal niveau inzicht te geven in passende maatregelen, technische en financiële behoeften in kaart te brengen en het gesprek met het publiek aan te gaan over het belang van gezonde bodems en mogelijke verbetermaatregelen. </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13</a:t>
            </a:fld>
            <a:endParaRPr lang="nl-NL"/>
          </a:p>
        </p:txBody>
      </p:sp>
    </p:spTree>
    <p:extLst>
      <p:ext uri="{BB962C8B-B14F-4D97-AF65-F5344CB8AC3E}">
        <p14:creationId xmlns:p14="http://schemas.microsoft.com/office/powerpoint/2010/main" val="207476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14</a:t>
            </a:fld>
            <a:endParaRPr lang="nl-NL"/>
          </a:p>
        </p:txBody>
      </p:sp>
    </p:spTree>
    <p:extLst>
      <p:ext uri="{BB962C8B-B14F-4D97-AF65-F5344CB8AC3E}">
        <p14:creationId xmlns:p14="http://schemas.microsoft.com/office/powerpoint/2010/main" val="450113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Artikel 12</a:t>
            </a:r>
            <a:r>
              <a:rPr lang="nl-NL" dirty="0"/>
              <a:t> van de bodemmonitoringsrichtlijn bevat de beginselen voor de mitigatie van ruimtebeslag bij nieuwe bodemafdekking (zoals verharding en bebouwing) en nieuwe bodemverwijdering (zoals ontgravingen). Het artikel verplicht lidstaten niet om dergelijke activiteiten te verbieden of om specifieke reductiedoelen voor bodemafdekking te behalen, maar verlangt wel dat bij ruimtelijke ontwikkelingen systematisch wordt gestreefd naar het voorkomen en beperken van verlies aan ecosysteemdiensten. Daarbij moeten onder meer hergebruik van reeds bebouwde of afgedekte locaties, zorgvuldig locatiegebruik, beperking van negatieve effecten op de bodem en – waar passend – compensatie van verloren ecosysteemdiensten worden bevorderd, bijvoorbeeld door ontharding of herstel van eerder aangetaste gebieden. De bepaling is daarmee een inspanningsverplichting die een bodemvriendelijke afweging in ruimtelijke besluitvorming verlangt, zonder afbreuk te doen aan de bevoegdheden van lidstaten, provincies en gemeenten op het gebied van ruimtelijke ordening.</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15</a:t>
            </a:fld>
            <a:endParaRPr lang="nl-NL"/>
          </a:p>
        </p:txBody>
      </p:sp>
    </p:spTree>
    <p:extLst>
      <p:ext uri="{BB962C8B-B14F-4D97-AF65-F5344CB8AC3E}">
        <p14:creationId xmlns:p14="http://schemas.microsoft.com/office/powerpoint/2010/main" val="312665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16</a:t>
            </a:fld>
            <a:endParaRPr lang="nl-NL"/>
          </a:p>
        </p:txBody>
      </p:sp>
    </p:spTree>
    <p:extLst>
      <p:ext uri="{BB962C8B-B14F-4D97-AF65-F5344CB8AC3E}">
        <p14:creationId xmlns:p14="http://schemas.microsoft.com/office/powerpoint/2010/main" val="1935620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dit moment wordt gewerkt aan het uitdenken van hoe de richtlijn het beste in nationaal beleid en regelgeving kan worden uitgewerkt, waarbij de richtlijn aan lidstaten een aantal beleidskeuzes biedt. Op dit moment wordt ook al gewerkt aan het wetsvoorstel die in november voorgelegd zal worden voor een internetconsultatie. Naast het wetsvoorstel zal het grootste gedeelte van de richtlijn worden geïmplementeerd in de </a:t>
            </a:r>
            <a:r>
              <a:rPr lang="nl-NL" dirty="0" err="1"/>
              <a:t>amvb’s</a:t>
            </a:r>
            <a:r>
              <a:rPr lang="nl-NL" dirty="0"/>
              <a:t> onder de Omgevingswet en deels in de omgevingsregeling. </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17</a:t>
            </a:fld>
            <a:endParaRPr lang="nl-NL"/>
          </a:p>
        </p:txBody>
      </p:sp>
    </p:spTree>
    <p:extLst>
      <p:ext uri="{BB962C8B-B14F-4D97-AF65-F5344CB8AC3E}">
        <p14:creationId xmlns:p14="http://schemas.microsoft.com/office/powerpoint/2010/main" val="222568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dit jaar zal worden gewerkt aan communicatiemateriaal over de richtlijn bodemmonitoring en –veerkracht. Ook zullen er in het najaar stakeholderbijeenkomsten worden georganiseerd. Naast deze </a:t>
            </a:r>
            <a:r>
              <a:rPr lang="nl-NL" dirty="0" err="1"/>
              <a:t>Schakeldag</a:t>
            </a:r>
            <a:r>
              <a:rPr lang="nl-NL" dirty="0"/>
              <a:t> zijn er nog 3 Schakeldagen in andere delen van het land, waar spoortrekkers van de richtlijn aanwezig zullen zijn voor een presentatie en vragen.</a:t>
            </a:r>
          </a:p>
          <a:p>
            <a:r>
              <a:rPr lang="nl-NL" dirty="0"/>
              <a:t>Het projectteam bodemmonitoringsrichtlijn kan worden benaderd via een speciaal hiervoor gemaakte mailbox. Deze zal aan het eind van de presentatie worden weergegeven.</a:t>
            </a:r>
          </a:p>
          <a:p>
            <a:endParaRPr lang="nl-NL" dirty="0"/>
          </a:p>
          <a:p>
            <a:r>
              <a:rPr lang="nl-NL" dirty="0"/>
              <a:t>Mogelijk gevraagde input door IenW vanuit decentrale overheden: </a:t>
            </a:r>
            <a:br>
              <a:rPr lang="nl-NL" dirty="0"/>
            </a:br>
            <a:r>
              <a:rPr lang="nl-NL" dirty="0"/>
              <a:t>Welke gebieden vragen prioritaire aandacht voor bodemgezondheid en bodemveerkracht? Welke juridische, organisatorische en financiële knelpunten worden voorzien? Welke ondersteuning vanuit het Rijk is nodig voor een doelmatige implementatie? Welke koppelingen zijn mogelijk met bestaande opgaven op het gebied van water, natuur, klimaat, landbouw en ruimtelijke ordening?</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18</a:t>
            </a:fld>
            <a:endParaRPr lang="nl-NL"/>
          </a:p>
        </p:txBody>
      </p:sp>
    </p:spTree>
    <p:extLst>
      <p:ext uri="{BB962C8B-B14F-4D97-AF65-F5344CB8AC3E}">
        <p14:creationId xmlns:p14="http://schemas.microsoft.com/office/powerpoint/2010/main" val="2849709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19</a:t>
            </a:fld>
            <a:endParaRPr lang="nl-NL"/>
          </a:p>
        </p:txBody>
      </p:sp>
    </p:spTree>
    <p:extLst>
      <p:ext uri="{BB962C8B-B14F-4D97-AF65-F5344CB8AC3E}">
        <p14:creationId xmlns:p14="http://schemas.microsoft.com/office/powerpoint/2010/main" val="150117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a:t>
            </a:fld>
            <a:endParaRPr lang="nl-NL"/>
          </a:p>
        </p:txBody>
      </p:sp>
    </p:spTree>
    <p:extLst>
      <p:ext uri="{BB962C8B-B14F-4D97-AF65-F5344CB8AC3E}">
        <p14:creationId xmlns:p14="http://schemas.microsoft.com/office/powerpoint/2010/main" val="2742544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20</a:t>
            </a:fld>
            <a:endParaRPr lang="nl-NL"/>
          </a:p>
        </p:txBody>
      </p:sp>
    </p:spTree>
    <p:extLst>
      <p:ext uri="{BB962C8B-B14F-4D97-AF65-F5344CB8AC3E}">
        <p14:creationId xmlns:p14="http://schemas.microsoft.com/office/powerpoint/2010/main" val="210630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bodeminformatie structureel te benutten bij ruimtelijke ordening, waterbeheer, landbouwtransitie, natuurherstel en klimaatadaptatie kunnen beter onderbouwde keuzes worden gemaakt, kunnen maatregelen elkaar versterken en kunnen op termijn maatschappelijke kosten worden voorkomen.</a:t>
            </a:r>
          </a:p>
          <a:p>
            <a:br>
              <a:rPr lang="nl-NL" dirty="0"/>
            </a:br>
            <a:r>
              <a:rPr lang="nl-NL" dirty="0"/>
              <a:t>De richtlijn bouwt grotendeels voort op bestaande taken en instrumenten en biedt daarmee een kans om bodemgezondheid, bodemveerkracht en de aanpak van verontreinigde locaties verder te verankeren in het bestaande beleid onder de Omgevingswet.</a:t>
            </a:r>
          </a:p>
          <a:p>
            <a:endParaRPr lang="nl-NL" dirty="0"/>
          </a:p>
          <a:p>
            <a:r>
              <a:rPr lang="nl-NL" dirty="0"/>
              <a:t>Voor provincies ontstaat een kansrijke regierol bij het identificeren van gebieden waar extra ondersteuning nodig is en het verbinden van bodemopgaven met regionale programma’s voor natuur, water, stikstof en klimaat.</a:t>
            </a:r>
          </a:p>
          <a:p>
            <a:endParaRPr lang="nl-NL" dirty="0"/>
          </a:p>
          <a:p>
            <a:r>
              <a:rPr lang="nl-NL" dirty="0"/>
              <a:t>Gemeenten krijgen meer handelingsperspectief om bodemkwaliteit en bodemfuncties integraal te betrekken bij omgevingsvisies, programma’s en omgevingsplannen, waardoor woningbouw, herontwikkeling en de inrichting van bedrijventerreinen toekomstbestendiger kunnen worden vormgegeven. </a:t>
            </a:r>
          </a:p>
          <a:p>
            <a:endParaRPr lang="nl-NL" dirty="0"/>
          </a:p>
          <a:p>
            <a:r>
              <a:rPr lang="nl-NL" dirty="0"/>
              <a:t>Voor waterschappen wordt de bodem-waterrelatie nog relevanter, omdat gezonde en veerkrachtige bodems bijdragen aan waterkwaliteit, grondwateraanvulling, waterberging, droogtebestrijding en klimaatadaptatie.</a:t>
            </a:r>
          </a:p>
          <a:p>
            <a:endParaRPr lang="nl-NL" dirty="0"/>
          </a:p>
          <a:p>
            <a:r>
              <a:rPr lang="nl-NL" dirty="0"/>
              <a:t>Daarnaast biedt de richtlijn gemeenten en – voor zover het overgangsrecht daartoe aanleiding geeft – provincies de mogelijkheid om voort te bouwen op bestaande kennis en bodeminformatiesystemen bij de identificatie, registratie en risicobeoordeling van potentieel verontreinigde en verontreinigde locaties. </a:t>
            </a:r>
          </a:p>
          <a:p>
            <a:endParaRPr lang="nl-NL" dirty="0"/>
          </a:p>
          <a:p>
            <a:r>
              <a:rPr lang="nl-NL" dirty="0"/>
              <a:t>De richtlijn creëert een kader om landeigenaren en -beheerders beter te ondersteunen met informatie, advies en praktische handvatten, waardoor zij de bodemkwaliteit kunnen versterken en hun bedrijfsvoering weerbaarder en toekomstbestendiger kunnen maken.</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21</a:t>
            </a:fld>
            <a:endParaRPr lang="nl-NL"/>
          </a:p>
        </p:txBody>
      </p:sp>
    </p:spTree>
    <p:extLst>
      <p:ext uri="{BB962C8B-B14F-4D97-AF65-F5344CB8AC3E}">
        <p14:creationId xmlns:p14="http://schemas.microsoft.com/office/powerpoint/2010/main" val="3250625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22</a:t>
            </a:fld>
            <a:endParaRPr lang="nl-NL"/>
          </a:p>
        </p:txBody>
      </p:sp>
    </p:spTree>
    <p:extLst>
      <p:ext uri="{BB962C8B-B14F-4D97-AF65-F5344CB8AC3E}">
        <p14:creationId xmlns:p14="http://schemas.microsoft.com/office/powerpoint/2010/main" val="166755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3E711-CE1F-DCEC-16B3-3C4CF13869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3A8893A-46F8-2E35-4D82-B59FB85EB5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337C18-4E7C-6EC1-ABFE-D5B8ECD179C5}"/>
              </a:ext>
            </a:extLst>
          </p:cNvPr>
          <p:cNvSpPr>
            <a:spLocks noGrp="1"/>
          </p:cNvSpPr>
          <p:nvPr>
            <p:ph type="body" idx="1"/>
          </p:nvPr>
        </p:nvSpPr>
        <p:spPr/>
        <p:txBody>
          <a:bodyPr/>
          <a:lstStyle/>
          <a:p>
            <a:r>
              <a:rPr lang="nl-NL" dirty="0"/>
              <a:t>Ook zaal bevragen wie er zitten.</a:t>
            </a:r>
          </a:p>
        </p:txBody>
      </p:sp>
      <p:sp>
        <p:nvSpPr>
          <p:cNvPr id="4" name="Tijdelijke aanduiding voor dianummer 3">
            <a:extLst>
              <a:ext uri="{FF2B5EF4-FFF2-40B4-BE49-F238E27FC236}">
                <a16:creationId xmlns:a16="http://schemas.microsoft.com/office/drawing/2014/main" id="{CC577010-B87E-275A-C582-B51DD827206C}"/>
              </a:ext>
            </a:extLst>
          </p:cNvPr>
          <p:cNvSpPr>
            <a:spLocks noGrp="1"/>
          </p:cNvSpPr>
          <p:nvPr>
            <p:ph type="sldNum" sz="quarter" idx="5"/>
          </p:nvPr>
        </p:nvSpPr>
        <p:spPr/>
        <p:txBody>
          <a:bodyPr/>
          <a:lstStyle/>
          <a:p>
            <a:fld id="{BDBF3FA3-F7C9-0B4A-B901-3FF01BA064D0}" type="slidenum">
              <a:rPr lang="nl-NL" smtClean="0"/>
              <a:t>3</a:t>
            </a:fld>
            <a:endParaRPr lang="nl-NL"/>
          </a:p>
        </p:txBody>
      </p:sp>
    </p:spTree>
    <p:extLst>
      <p:ext uri="{BB962C8B-B14F-4D97-AF65-F5344CB8AC3E}">
        <p14:creationId xmlns:p14="http://schemas.microsoft.com/office/powerpoint/2010/main" val="274920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4</a:t>
            </a:fld>
            <a:endParaRPr lang="nl-NL"/>
          </a:p>
        </p:txBody>
      </p:sp>
    </p:spTree>
    <p:extLst>
      <p:ext uri="{BB962C8B-B14F-4D97-AF65-F5344CB8AC3E}">
        <p14:creationId xmlns:p14="http://schemas.microsoft.com/office/powerpoint/2010/main" val="163668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5</a:t>
            </a:fld>
            <a:endParaRPr lang="nl-NL"/>
          </a:p>
        </p:txBody>
      </p:sp>
    </p:spTree>
    <p:extLst>
      <p:ext uri="{BB962C8B-B14F-4D97-AF65-F5344CB8AC3E}">
        <p14:creationId xmlns:p14="http://schemas.microsoft.com/office/powerpoint/2010/main" val="24229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6</a:t>
            </a:fld>
            <a:endParaRPr lang="nl-NL"/>
          </a:p>
        </p:txBody>
      </p:sp>
    </p:spTree>
    <p:extLst>
      <p:ext uri="{BB962C8B-B14F-4D97-AF65-F5344CB8AC3E}">
        <p14:creationId xmlns:p14="http://schemas.microsoft.com/office/powerpoint/2010/main" val="266245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een lang onderhandelingsproces van ruim 2 jaar is de bodemmonitoringsrichtlijn op 16 december 2025 in werking getreden. De richtlijn moet 3 jaar na inwerkingtreding zijn geïmplementeerd in nationale regelgeving. Het heeft lang geduurd voordat de eerste Europese bodemregelgeving van kracht is geworden. Al in 2006 was er een eerste poging om dit te bereiken. Onder meer NL heeft destijds tegen de kaderrichtlijn bodem gestemd. </a:t>
            </a:r>
            <a:r>
              <a:rPr lang="nl-NL" sz="1200" kern="1200" dirty="0">
                <a:solidFill>
                  <a:schemeClr val="tx1"/>
                </a:solidFill>
                <a:effectLst/>
                <a:latin typeface="+mn-lt"/>
                <a:ea typeface="+mn-ea"/>
                <a:cs typeface="+mn-cs"/>
              </a:rPr>
              <a:t>De voornaamste bezwaren waren de kosten, de proportionaliteit en het argument dat bodembeleid beter op nationaal niveau geregeld kon worden (het subsidiariteitsbeginsel). </a:t>
            </a:r>
            <a:endParaRPr lang="nl-NL" dirty="0"/>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7</a:t>
            </a:fld>
            <a:endParaRPr lang="nl-NL"/>
          </a:p>
        </p:txBody>
      </p:sp>
    </p:spTree>
    <p:extLst>
      <p:ext uri="{BB962C8B-B14F-4D97-AF65-F5344CB8AC3E}">
        <p14:creationId xmlns:p14="http://schemas.microsoft.com/office/powerpoint/2010/main" val="242025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bodemmonitoringsrichtlijn gaat ervan uit dat circa 60 tot 70% van de Europese bodems in meer of mindere mate is aangetast en onderscheidt daarbij fysieke, chemische en biologische vormen van bodemaantasting. </a:t>
            </a:r>
          </a:p>
          <a:p>
            <a:endParaRPr lang="nl-NL" dirty="0"/>
          </a:p>
          <a:p>
            <a:r>
              <a:rPr lang="nl-NL" dirty="0"/>
              <a:t>Volgens de richtlijn worden deze vormen van aantasting voornamelijk veroorzaakt door intensief landgebruik, landbouwintensivering, verstedelijking, industriële activiteiten, grondstoffenwinning, atmosferische depositie van stikstof en andere verontreinigende stoffen, en de gevolgen van klimaatverandering zoals droogte, hitte en extreme neerslag. Hierdoor neemt het vermogen van de bodem af om essentiële ecosysteemdiensten te leveren, zoals voedselproductie, waterberging, waterzuivering, koolstofopslag, biodiversiteitsondersteuning en klimaatadaptatie</a:t>
            </a:r>
          </a:p>
          <a:p>
            <a:endParaRPr lang="nl-NL" dirty="0"/>
          </a:p>
          <a:p>
            <a:r>
              <a:rPr lang="nl-NL" dirty="0"/>
              <a:t>De bodem is niet slechts één van de onderdelen van de fysieke leefomgeving. De bodem is de </a:t>
            </a:r>
            <a:r>
              <a:rPr lang="nl-NL" b="1" dirty="0"/>
              <a:t>dragende onderlaag</a:t>
            </a:r>
            <a:r>
              <a:rPr lang="nl-NL" dirty="0"/>
              <a:t> waarop vrijwel alle maatschappelijke opgaven samenkomen. Juist daarom verschuift de bodemmonitoringsrichtlijn het perspectief van "bodem als milieucompartiment" naar "bodem als natuurlijk kapitaal en fundament voor voedsel, water, klimaat, biodiversiteit, gezondheid en ruimtelijke ontwikkeling".</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8</a:t>
            </a:fld>
            <a:endParaRPr lang="nl-NL"/>
          </a:p>
        </p:txBody>
      </p:sp>
    </p:spTree>
    <p:extLst>
      <p:ext uri="{BB962C8B-B14F-4D97-AF65-F5344CB8AC3E}">
        <p14:creationId xmlns:p14="http://schemas.microsoft.com/office/powerpoint/2010/main" val="372043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bodemmonitoringsrichtlijn sluit goed aan bij het reeds ingezette Nederlandse beleid op het gebied van gezonde bodems, klimaatadaptatie, waterkwaliteit, toekomstbestendige landbouw, natuurherstel en biodiversiteit. De richtlijn introduceert geen nieuwe sectorale beleidsdoelen, maar versterkt de kennisbasis en samenhang tussen bestaande opgaven door systematisch inzicht te bieden in de toestand van de bodem en de bijdrage die bodems leveren aan essentiële ecosysteemdiensten. Daarmee ondersteunt de richtlijn de Nederlandse beleidslijn van water en bodem sturend, de uitvoering van de Kaderrichtlijn Water, klimaatadaptatie, de landbouwtransitie, natuurherstel en biodiversiteitsherstel. Juist doordat de bodem een verbindende factor is tussen deze opgaven, biedt de richtlijn belangrijke </a:t>
            </a:r>
            <a:r>
              <a:rPr lang="nl-NL" dirty="0" err="1"/>
              <a:t>meekoppelkansen</a:t>
            </a:r>
            <a:r>
              <a:rPr lang="nl-NL" dirty="0"/>
              <a:t>: maatregelen die bijdragen aan een gezondere bodem kunnen tegelijkertijd leiden tot betere waterkwaliteit, meer klimaatbestendigheid, hogere biodiversiteit, versterking van natuurwaarden en een robuustere landbouw. De richtlijn stimuleert daarmee een integrale benadering waarbij investeringen in bodemgezondheid niet alleen ten goede komen aan de bodem zelf, maar tevens bijdragen aan meerdere maatschappelijke doelen tegelijk.</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9</a:t>
            </a:fld>
            <a:endParaRPr lang="nl-NL"/>
          </a:p>
        </p:txBody>
      </p:sp>
    </p:spTree>
    <p:extLst>
      <p:ext uri="{BB962C8B-B14F-4D97-AF65-F5344CB8AC3E}">
        <p14:creationId xmlns:p14="http://schemas.microsoft.com/office/powerpoint/2010/main" val="4164819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dirty="0"/>
              <a:t>Klikken om de tekststijl van het model te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37865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lvl1pPr>
              <a:defRPr/>
            </a:lvl1pPr>
          </a:lstStyle>
          <a:p>
            <a:pPr lvl="0"/>
            <a:r>
              <a:rPr lang="nl-NL" dirty="0"/>
              <a:t>Klik om de tekststijl van het model bewerken</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de 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5574512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A3E8A-2EFE-F61F-32FE-21514B1E8B0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6BA880A-485B-0919-DC61-A7FA46576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78AD7CE-21E7-9155-0E27-B1CC63ED687A}"/>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5" name="Tijdelijke aanduiding voor voettekst 4">
            <a:extLst>
              <a:ext uri="{FF2B5EF4-FFF2-40B4-BE49-F238E27FC236}">
                <a16:creationId xmlns:a16="http://schemas.microsoft.com/office/drawing/2014/main" id="{937D3261-3AD4-982E-99C9-2933D5B3C9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E0927D-288F-8DDA-4E61-AA8CB8C0B396}"/>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3030433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9218F-C5A9-2C40-B7BC-B4CA7AB94F8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C6E2A7B-A01E-F48D-CB28-0C7A9C02355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0097DD-13FC-CE4A-8540-BC28D6191446}"/>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5" name="Tijdelijke aanduiding voor voettekst 4">
            <a:extLst>
              <a:ext uri="{FF2B5EF4-FFF2-40B4-BE49-F238E27FC236}">
                <a16:creationId xmlns:a16="http://schemas.microsoft.com/office/drawing/2014/main" id="{6417F1E9-249C-FD35-0235-E9C8C5DA3F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59CFBD-6C1B-A744-5ACF-79502A787D90}"/>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32826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D19E90-B580-4098-E5BE-F6434289A05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96DBEB2-29A8-EC65-F254-1072CFBC04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DC2ECDA-21D2-E285-B48D-498C15571EDD}"/>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5" name="Tijdelijke aanduiding voor voettekst 4">
            <a:extLst>
              <a:ext uri="{FF2B5EF4-FFF2-40B4-BE49-F238E27FC236}">
                <a16:creationId xmlns:a16="http://schemas.microsoft.com/office/drawing/2014/main" id="{170BE1B7-87E1-6D83-D494-7E62465245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79E110-FFBC-9BF9-E97B-405D29BE7783}"/>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1750806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607E6-C110-03E4-8CD2-814331C2877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C089EE-664E-B4E7-9D2E-13ADC25972D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BF20969-1F8B-32D7-DF86-DF9BF516B9A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1F1728C-594E-F798-E0B1-DECE6951410B}"/>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6" name="Tijdelijke aanduiding voor voettekst 5">
            <a:extLst>
              <a:ext uri="{FF2B5EF4-FFF2-40B4-BE49-F238E27FC236}">
                <a16:creationId xmlns:a16="http://schemas.microsoft.com/office/drawing/2014/main" id="{3D541966-3750-84B9-CE9F-DA90E7703A2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9F0EFF7-2CD5-C5A4-FA63-08A484795465}"/>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408007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6F370-3392-DDDC-AB84-C79EA42840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D9892C-57A1-7DCC-DD13-4E6379F60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9A848B6-79EA-DC43-C642-D26CFCF7517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FB596A5-6960-014F-3AFD-458EBD231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B0F483D-779E-6595-7A17-708FB0A3B0F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F700718-B2B1-8CDB-994C-092A6F1BD788}"/>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8" name="Tijdelijke aanduiding voor voettekst 7">
            <a:extLst>
              <a:ext uri="{FF2B5EF4-FFF2-40B4-BE49-F238E27FC236}">
                <a16:creationId xmlns:a16="http://schemas.microsoft.com/office/drawing/2014/main" id="{DD085A7C-6A59-6D07-2CC2-689589953FF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839E9EC-5F18-4749-C49A-B0D4249BD8B1}"/>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2317069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B942F8-7001-7CAA-31F4-AAD35EC6D24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3AABEF7-84AD-E13C-8D17-ED6F3C647607}"/>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4" name="Tijdelijke aanduiding voor voettekst 3">
            <a:extLst>
              <a:ext uri="{FF2B5EF4-FFF2-40B4-BE49-F238E27FC236}">
                <a16:creationId xmlns:a16="http://schemas.microsoft.com/office/drawing/2014/main" id="{58928E22-675C-FE9C-9F7F-EC2876D1ACB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7F92CD8-66AC-9A44-6F3C-8DA406517E4F}"/>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78644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5F5648-33C8-646D-8AF3-F16172653CBB}"/>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3" name="Tijdelijke aanduiding voor voettekst 2">
            <a:extLst>
              <a:ext uri="{FF2B5EF4-FFF2-40B4-BE49-F238E27FC236}">
                <a16:creationId xmlns:a16="http://schemas.microsoft.com/office/drawing/2014/main" id="{EDB86C75-2318-BEA0-B453-63963E2180C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F4C18AA-7CA9-8951-250C-463EF6B38D81}"/>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3397779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DFEBD-0185-2A7F-20DF-B84C1297442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8F1B23D-7CC9-491E-0871-C3C7D4971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95224F-047C-41D8-36F4-4BC1463F4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4B123B-31F0-AB56-05EF-41F11F490E37}"/>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6" name="Tijdelijke aanduiding voor voettekst 5">
            <a:extLst>
              <a:ext uri="{FF2B5EF4-FFF2-40B4-BE49-F238E27FC236}">
                <a16:creationId xmlns:a16="http://schemas.microsoft.com/office/drawing/2014/main" id="{AB2CDCE9-4E82-AC6F-CD33-5EA66EB0FB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73BE15-9558-B105-2490-4C31908CBBB6}"/>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2481393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BCAA8-121D-A11F-D6BD-E02887E63FB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CF0593D-01E8-E024-48EB-8C2F172E5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31C0735-5EE0-455C-A3CD-C8A8964C3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1C7DD9-BAF7-DDD8-DAAA-58742ABB5978}"/>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6" name="Tijdelijke aanduiding voor voettekst 5">
            <a:extLst>
              <a:ext uri="{FF2B5EF4-FFF2-40B4-BE49-F238E27FC236}">
                <a16:creationId xmlns:a16="http://schemas.microsoft.com/office/drawing/2014/main" id="{C96E696D-38D3-20E6-C5D1-685F72691A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3C6850-F42D-29E7-60C1-A6F9DCD73182}"/>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2524610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C6E94-060A-6B08-2D57-885979F3F61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46C49D7-E0D7-6A9A-24EE-AF692E5B1B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3E01546-3CB2-2A04-01E4-ED28B5E427ED}"/>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5" name="Tijdelijke aanduiding voor voettekst 4">
            <a:extLst>
              <a:ext uri="{FF2B5EF4-FFF2-40B4-BE49-F238E27FC236}">
                <a16:creationId xmlns:a16="http://schemas.microsoft.com/office/drawing/2014/main" id="{C4E8D0CB-F099-BD99-A534-B104ACD7A0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88E5D8D-6DBA-8694-A0A2-9886F96764A2}"/>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2293858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ABE1452-3D71-1742-D348-BEBC2636F3F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6F06933-5B61-C3E8-3B9C-C353479FA75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CB8576-BA03-D66D-0D17-D663E0F70405}"/>
              </a:ext>
            </a:extLst>
          </p:cNvPr>
          <p:cNvSpPr>
            <a:spLocks noGrp="1"/>
          </p:cNvSpPr>
          <p:nvPr>
            <p:ph type="dt" sz="half" idx="10"/>
          </p:nvPr>
        </p:nvSpPr>
        <p:spPr/>
        <p:txBody>
          <a:bodyPr/>
          <a:lstStyle/>
          <a:p>
            <a:fld id="{3ADE32F4-2515-441B-87E4-4FE2923B6A60}" type="datetimeFigureOut">
              <a:rPr lang="nl-NL" smtClean="0"/>
              <a:t>2-7-2026</a:t>
            </a:fld>
            <a:endParaRPr lang="nl-NL"/>
          </a:p>
        </p:txBody>
      </p:sp>
      <p:sp>
        <p:nvSpPr>
          <p:cNvPr id="5" name="Tijdelijke aanduiding voor voettekst 4">
            <a:extLst>
              <a:ext uri="{FF2B5EF4-FFF2-40B4-BE49-F238E27FC236}">
                <a16:creationId xmlns:a16="http://schemas.microsoft.com/office/drawing/2014/main" id="{A1F89CFF-F351-26D0-601B-82E77A3B34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FBC410-7D89-9B82-ABC8-5051E6240816}"/>
              </a:ext>
            </a:extLst>
          </p:cNvPr>
          <p:cNvSpPr>
            <a:spLocks noGrp="1"/>
          </p:cNvSpPr>
          <p:nvPr>
            <p:ph type="sldNum" sz="quarter" idx="12"/>
          </p:nvPr>
        </p:nvSpPr>
        <p:spPr/>
        <p:txBody>
          <a:bodyPr/>
          <a:lstStyle/>
          <a:p>
            <a:fld id="{6FD3C6C9-A7CA-4B12-8C43-68579BF9F99A}" type="slidenum">
              <a:rPr lang="nl-NL" smtClean="0"/>
              <a:t>‹nr.›</a:t>
            </a:fld>
            <a:endParaRPr lang="nl-NL"/>
          </a:p>
        </p:txBody>
      </p:sp>
    </p:spTree>
    <p:extLst>
      <p:ext uri="{BB962C8B-B14F-4D97-AF65-F5344CB8AC3E}">
        <p14:creationId xmlns:p14="http://schemas.microsoft.com/office/powerpoint/2010/main" val="327192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7/2/2026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 id="2147483664" r:id="rId13"/>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41469E-0552-13C2-C11F-9DFED59C7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567DEEE-7BB8-2345-5717-87FCEDF5B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1682DE-E1DD-0889-47A0-B9FEF127A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DE32F4-2515-441B-87E4-4FE2923B6A60}" type="datetimeFigureOut">
              <a:rPr lang="nl-NL" smtClean="0"/>
              <a:t>2-7-2026</a:t>
            </a:fld>
            <a:endParaRPr lang="nl-NL"/>
          </a:p>
        </p:txBody>
      </p:sp>
      <p:sp>
        <p:nvSpPr>
          <p:cNvPr id="5" name="Tijdelijke aanduiding voor voettekst 4">
            <a:extLst>
              <a:ext uri="{FF2B5EF4-FFF2-40B4-BE49-F238E27FC236}">
                <a16:creationId xmlns:a16="http://schemas.microsoft.com/office/drawing/2014/main" id="{10E72DB1-1263-8E91-E5C2-96E7A64FAE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64174238-C1B0-5794-79D4-3D5A265377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D3C6C9-A7CA-4B12-8C43-68579BF9F99A}" type="slidenum">
              <a:rPr lang="nl-NL" smtClean="0"/>
              <a:t>‹nr.›</a:t>
            </a:fld>
            <a:endParaRPr lang="nl-NL"/>
          </a:p>
        </p:txBody>
      </p:sp>
    </p:spTree>
    <p:extLst>
      <p:ext uri="{BB962C8B-B14F-4D97-AF65-F5344CB8AC3E}">
        <p14:creationId xmlns:p14="http://schemas.microsoft.com/office/powerpoint/2010/main" val="294182580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cid:image001.png@01DC4D9F.B3D2FCC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eur-lex.europa.eu/eli/dir/2025/2360/oj/nl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Autofit/>
          </a:bodyPr>
          <a:lstStyle/>
          <a:p>
            <a:r>
              <a:rPr lang="nl-NL" sz="5400" dirty="0">
                <a:latin typeface="Asap SemiBold" pitchFamily="2" charset="77"/>
              </a:rPr>
              <a:t>De EU-Richtlijn Bodemmonitoring en Veerkracht</a:t>
            </a:r>
            <a:endParaRPr lang="nl-NL" sz="5400"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Van Richtlijn naar Realiteit</a:t>
            </a:r>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a:normAutofit fontScale="92500" lnSpcReduction="20000"/>
          </a:bodyPr>
          <a:lstStyle/>
          <a:p>
            <a:r>
              <a:rPr lang="nl-NL" dirty="0"/>
              <a:t>Juli 2026</a:t>
            </a:r>
          </a:p>
        </p:txBody>
      </p:sp>
      <p:sp>
        <p:nvSpPr>
          <p:cNvPr id="6" name="Tijdelijke aanduiding voor onlineafbeelding 4">
            <a:extLst>
              <a:ext uri="{FF2B5EF4-FFF2-40B4-BE49-F238E27FC236}">
                <a16:creationId xmlns:a16="http://schemas.microsoft.com/office/drawing/2014/main" id="{C7C88E87-B319-EA35-AAB3-7F128E29A32D}"/>
              </a:ext>
            </a:extLst>
          </p:cNvPr>
          <p:cNvSpPr txBox="1">
            <a:spLocks/>
          </p:cNvSpPr>
          <p:nvPr/>
        </p:nvSpPr>
        <p:spPr>
          <a:xfrm>
            <a:off x="4375150" y="203199"/>
            <a:ext cx="1868945" cy="546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766AD-DF4D-EAE6-E1DE-5B35113A21A2}"/>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DC03D9A-A18C-FA92-A8FE-9525653E9E0F}"/>
              </a:ext>
            </a:extLst>
          </p:cNvPr>
          <p:cNvSpPr>
            <a:spLocks noGrp="1"/>
          </p:cNvSpPr>
          <p:nvPr>
            <p:ph sz="half" idx="1"/>
          </p:nvPr>
        </p:nvSpPr>
        <p:spPr>
          <a:xfrm>
            <a:off x="598448" y="2070409"/>
            <a:ext cx="5181600" cy="3880645"/>
          </a:xfrm>
        </p:spPr>
        <p:txBody>
          <a:bodyPr>
            <a:normAutofit/>
          </a:bodyPr>
          <a:lstStyle/>
          <a:p>
            <a:pPr marL="285750" indent="-285750">
              <a:buFont typeface="Arial" panose="020B0604020202020204" pitchFamily="34" charset="0"/>
              <a:buChar char="•"/>
            </a:pPr>
            <a:r>
              <a:rPr lang="nl-NL" sz="2000" dirty="0">
                <a:solidFill>
                  <a:schemeClr val="tx1"/>
                </a:solidFill>
              </a:rPr>
              <a:t>Monitoren en beoordelen bodemgezondheid</a:t>
            </a:r>
          </a:p>
          <a:p>
            <a:pPr marL="285750" indent="-285750">
              <a:buFont typeface="Arial" panose="020B0604020202020204" pitchFamily="34" charset="0"/>
              <a:buChar char="•"/>
            </a:pPr>
            <a:r>
              <a:rPr lang="nl-NL" sz="2000" dirty="0">
                <a:solidFill>
                  <a:schemeClr val="tx1"/>
                </a:solidFill>
              </a:rPr>
              <a:t>Stimuleren en ondersteunen bodemgezondheid en bodemveerkracht</a:t>
            </a:r>
          </a:p>
          <a:p>
            <a:pPr marL="285750" indent="-285750">
              <a:buFont typeface="Arial" panose="020B0604020202020204" pitchFamily="34" charset="0"/>
              <a:buChar char="•"/>
            </a:pPr>
            <a:r>
              <a:rPr lang="nl-NL" sz="2000" dirty="0">
                <a:solidFill>
                  <a:schemeClr val="tx1"/>
                </a:solidFill>
              </a:rPr>
              <a:t>Monitoren en beoordelen bodemafdekking en bodemverwijdering</a:t>
            </a:r>
          </a:p>
          <a:p>
            <a:pPr marL="285750" indent="-285750">
              <a:buFont typeface="Arial" panose="020B0604020202020204" pitchFamily="34" charset="0"/>
              <a:buChar char="•"/>
            </a:pPr>
            <a:r>
              <a:rPr lang="nl-NL" sz="2000" dirty="0">
                <a:solidFill>
                  <a:schemeClr val="tx1"/>
                </a:solidFill>
              </a:rPr>
              <a:t>Beginselen voor mitigatie van ruimtebeslag</a:t>
            </a:r>
          </a:p>
          <a:p>
            <a:pPr marL="285750" indent="-285750">
              <a:buFont typeface="Arial" panose="020B0604020202020204" pitchFamily="34" charset="0"/>
              <a:buChar char="•"/>
            </a:pPr>
            <a:r>
              <a:rPr lang="nl-NL" sz="2000" dirty="0">
                <a:solidFill>
                  <a:schemeClr val="tx1"/>
                </a:solidFill>
              </a:rPr>
              <a:t>Identificeren + beheren verontreinigde locaties</a:t>
            </a:r>
          </a:p>
        </p:txBody>
      </p:sp>
      <p:pic>
        <p:nvPicPr>
          <p:cNvPr id="6" name="Tijdelijke aanduiding voor afbeelding 5">
            <a:extLst>
              <a:ext uri="{FF2B5EF4-FFF2-40B4-BE49-F238E27FC236}">
                <a16:creationId xmlns:a16="http://schemas.microsoft.com/office/drawing/2014/main" id="{7F9E7700-638F-CB1A-72F6-E43169D702D5}"/>
              </a:ext>
            </a:extLst>
          </p:cNvPr>
          <p:cNvPicPr>
            <a:picLocks noGrp="1" noChangeAspect="1"/>
          </p:cNvPicPr>
          <p:nvPr>
            <p:ph type="pic" sz="quarter" idx="13"/>
          </p:nvPr>
        </p:nvPicPr>
        <p:blipFill>
          <a:blip r:embed="rId3"/>
          <a:srcRect l="4090" t="5310" r="3771" b="5310"/>
          <a:stretch>
            <a:fillRect/>
          </a:stretch>
        </p:blipFill>
        <p:spPr>
          <a:xfrm>
            <a:off x="6355080" y="0"/>
            <a:ext cx="5836920" cy="6369049"/>
          </a:xfrm>
          <a:prstGeom prst="rect">
            <a:avLst/>
          </a:prstGeom>
        </p:spPr>
      </p:pic>
      <p:sp>
        <p:nvSpPr>
          <p:cNvPr id="4" name="Titel 3">
            <a:extLst>
              <a:ext uri="{FF2B5EF4-FFF2-40B4-BE49-F238E27FC236}">
                <a16:creationId xmlns:a16="http://schemas.microsoft.com/office/drawing/2014/main" id="{D8FDC514-07B7-422F-B5E6-051184D2EF24}"/>
              </a:ext>
            </a:extLst>
          </p:cNvPr>
          <p:cNvSpPr>
            <a:spLocks noGrp="1"/>
          </p:cNvSpPr>
          <p:nvPr>
            <p:ph type="title"/>
          </p:nvPr>
        </p:nvSpPr>
        <p:spPr>
          <a:xfrm>
            <a:off x="133815" y="990600"/>
            <a:ext cx="6110867" cy="897538"/>
          </a:xfrm>
        </p:spPr>
        <p:txBody>
          <a:bodyPr>
            <a:noAutofit/>
          </a:bodyPr>
          <a:lstStyle/>
          <a:p>
            <a:pPr algn="ctr"/>
            <a:r>
              <a:rPr lang="nl-NL" sz="4000" dirty="0"/>
              <a:t>Inhoud van de richtlijn</a:t>
            </a:r>
          </a:p>
        </p:txBody>
      </p:sp>
    </p:spTree>
    <p:extLst>
      <p:ext uri="{BB962C8B-B14F-4D97-AF65-F5344CB8AC3E}">
        <p14:creationId xmlns:p14="http://schemas.microsoft.com/office/powerpoint/2010/main" val="191056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4050F7C-A5EF-3D56-3691-92413B2A8D33}"/>
              </a:ext>
            </a:extLst>
          </p:cNvPr>
          <p:cNvSpPr txBox="1"/>
          <p:nvPr/>
        </p:nvSpPr>
        <p:spPr>
          <a:xfrm>
            <a:off x="0" y="0"/>
            <a:ext cx="12192000" cy="6858000"/>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ekstvak 3">
            <a:extLst>
              <a:ext uri="{FF2B5EF4-FFF2-40B4-BE49-F238E27FC236}">
                <a16:creationId xmlns:a16="http://schemas.microsoft.com/office/drawing/2014/main" id="{5F35451E-392E-B289-901C-09B11E0466A4}"/>
              </a:ext>
            </a:extLst>
          </p:cNvPr>
          <p:cNvSpPr txBox="1"/>
          <p:nvPr/>
        </p:nvSpPr>
        <p:spPr>
          <a:xfrm>
            <a:off x="32006" y="6415516"/>
            <a:ext cx="12095986" cy="369332"/>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Rapportage en informeren van publiek</a:t>
            </a:r>
          </a:p>
        </p:txBody>
      </p:sp>
      <p:sp>
        <p:nvSpPr>
          <p:cNvPr id="6" name="Tekstvak 5">
            <a:extLst>
              <a:ext uri="{FF2B5EF4-FFF2-40B4-BE49-F238E27FC236}">
                <a16:creationId xmlns:a16="http://schemas.microsoft.com/office/drawing/2014/main" id="{D3883278-7A20-F029-5C40-04D4B99298BF}"/>
              </a:ext>
            </a:extLst>
          </p:cNvPr>
          <p:cNvSpPr txBox="1"/>
          <p:nvPr/>
        </p:nvSpPr>
        <p:spPr>
          <a:xfrm>
            <a:off x="4090227" y="126754"/>
            <a:ext cx="3995928" cy="6068044"/>
          </a:xfrm>
          <a:prstGeom prst="rect">
            <a:avLst/>
          </a:prstGeom>
          <a:solidFill>
            <a:schemeClr val="tx2">
              <a:lumMod val="10000"/>
              <a:lumOff val="90000"/>
            </a:schemeClr>
          </a:solidFill>
          <a:ln>
            <a:solidFill>
              <a:schemeClr val="accent1">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kstvak 6">
            <a:extLst>
              <a:ext uri="{FF2B5EF4-FFF2-40B4-BE49-F238E27FC236}">
                <a16:creationId xmlns:a16="http://schemas.microsoft.com/office/drawing/2014/main" id="{BF36CC67-E24C-ECB9-D1CE-27996531DDCB}"/>
              </a:ext>
            </a:extLst>
          </p:cNvPr>
          <p:cNvSpPr txBox="1"/>
          <p:nvPr/>
        </p:nvSpPr>
        <p:spPr>
          <a:xfrm>
            <a:off x="8107680" y="126754"/>
            <a:ext cx="3995928" cy="6068044"/>
          </a:xfrm>
          <a:prstGeom prst="rect">
            <a:avLst/>
          </a:prstGeom>
          <a:solidFill>
            <a:schemeClr val="accent2">
              <a:lumMod val="20000"/>
              <a:lumOff val="80000"/>
            </a:schemeClr>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kstvak 7">
            <a:extLst>
              <a:ext uri="{FF2B5EF4-FFF2-40B4-BE49-F238E27FC236}">
                <a16:creationId xmlns:a16="http://schemas.microsoft.com/office/drawing/2014/main" id="{A3622EE7-6373-97FF-35F4-ABFF7154B355}"/>
              </a:ext>
            </a:extLst>
          </p:cNvPr>
          <p:cNvSpPr txBox="1"/>
          <p:nvPr/>
        </p:nvSpPr>
        <p:spPr>
          <a:xfrm>
            <a:off x="44196" y="134636"/>
            <a:ext cx="3983736" cy="6068044"/>
          </a:xfrm>
          <a:prstGeom prst="rect">
            <a:avLst/>
          </a:prstGeom>
          <a:solidFill>
            <a:schemeClr val="accent6">
              <a:lumMod val="20000"/>
              <a:lumOff val="80000"/>
            </a:schemeClr>
          </a:solidFill>
          <a:ln>
            <a:solidFill>
              <a:schemeClr val="accent3">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Tekstvak 8">
            <a:extLst>
              <a:ext uri="{FF2B5EF4-FFF2-40B4-BE49-F238E27FC236}">
                <a16:creationId xmlns:a16="http://schemas.microsoft.com/office/drawing/2014/main" id="{83882321-4936-6DBB-7081-ED1CD3C52175}"/>
              </a:ext>
            </a:extLst>
          </p:cNvPr>
          <p:cNvSpPr txBox="1"/>
          <p:nvPr/>
        </p:nvSpPr>
        <p:spPr>
          <a:xfrm>
            <a:off x="585216" y="329184"/>
            <a:ext cx="28072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ptos" panose="02110004020202020204"/>
                <a:ea typeface="+mn-ea"/>
                <a:cs typeface="+mn-cs"/>
              </a:rPr>
              <a:t>Bodemgezondheid</a:t>
            </a:r>
          </a:p>
        </p:txBody>
      </p:sp>
      <p:sp>
        <p:nvSpPr>
          <p:cNvPr id="10" name="Tekstvak 9">
            <a:extLst>
              <a:ext uri="{FF2B5EF4-FFF2-40B4-BE49-F238E27FC236}">
                <a16:creationId xmlns:a16="http://schemas.microsoft.com/office/drawing/2014/main" id="{51A5B8A2-BFD2-1792-058F-68C85487CAA4}"/>
              </a:ext>
            </a:extLst>
          </p:cNvPr>
          <p:cNvSpPr txBox="1"/>
          <p:nvPr/>
        </p:nvSpPr>
        <p:spPr>
          <a:xfrm>
            <a:off x="4091942" y="329184"/>
            <a:ext cx="38999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ptos" panose="02110004020202020204"/>
                <a:ea typeface="+mn-ea"/>
                <a:cs typeface="+mn-cs"/>
              </a:rPr>
              <a:t>Bodemafdekking en -verwijdering</a:t>
            </a:r>
          </a:p>
        </p:txBody>
      </p:sp>
      <p:sp>
        <p:nvSpPr>
          <p:cNvPr id="11" name="Tekstvak 10">
            <a:extLst>
              <a:ext uri="{FF2B5EF4-FFF2-40B4-BE49-F238E27FC236}">
                <a16:creationId xmlns:a16="http://schemas.microsoft.com/office/drawing/2014/main" id="{280EAD4E-FC79-4F81-800D-8791F52A8271}"/>
              </a:ext>
            </a:extLst>
          </p:cNvPr>
          <p:cNvSpPr txBox="1"/>
          <p:nvPr/>
        </p:nvSpPr>
        <p:spPr>
          <a:xfrm>
            <a:off x="8726424" y="329184"/>
            <a:ext cx="28072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ptos" panose="02110004020202020204"/>
                <a:ea typeface="+mn-ea"/>
                <a:cs typeface="+mn-cs"/>
              </a:rPr>
              <a:t>Bodemverontreiniging</a:t>
            </a:r>
          </a:p>
        </p:txBody>
      </p:sp>
      <p:sp>
        <p:nvSpPr>
          <p:cNvPr id="12" name="Tekstvak 11">
            <a:extLst>
              <a:ext uri="{FF2B5EF4-FFF2-40B4-BE49-F238E27FC236}">
                <a16:creationId xmlns:a16="http://schemas.microsoft.com/office/drawing/2014/main" id="{19AFA5FC-ABB8-3F95-4357-8EC7C84ED80B}"/>
              </a:ext>
            </a:extLst>
          </p:cNvPr>
          <p:cNvSpPr txBox="1"/>
          <p:nvPr/>
        </p:nvSpPr>
        <p:spPr>
          <a:xfrm>
            <a:off x="47244" y="3455170"/>
            <a:ext cx="3883152" cy="784830"/>
          </a:xfrm>
          <a:prstGeom prst="rect">
            <a:avLst/>
          </a:prstGeom>
          <a:solidFill>
            <a:schemeClr val="accent6">
              <a:lumMod val="40000"/>
              <a:lumOff val="60000"/>
            </a:schemeClr>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In kaart brengen van gebieden die niet voldoen aan de bodemgezondheidsnormen en ondersteuning nodig hebben</a:t>
            </a:r>
          </a:p>
        </p:txBody>
      </p:sp>
      <p:sp>
        <p:nvSpPr>
          <p:cNvPr id="13" name="Tekstvak 12">
            <a:extLst>
              <a:ext uri="{FF2B5EF4-FFF2-40B4-BE49-F238E27FC236}">
                <a16:creationId xmlns:a16="http://schemas.microsoft.com/office/drawing/2014/main" id="{B7F1C689-89C2-6BE6-7593-8258FAFA146D}"/>
              </a:ext>
            </a:extLst>
          </p:cNvPr>
          <p:cNvSpPr txBox="1"/>
          <p:nvPr/>
        </p:nvSpPr>
        <p:spPr>
          <a:xfrm>
            <a:off x="47244" y="1809160"/>
            <a:ext cx="3883152" cy="553998"/>
          </a:xfrm>
          <a:prstGeom prst="rect">
            <a:avLst/>
          </a:prstGeom>
          <a:solidFill>
            <a:schemeClr val="accent6">
              <a:lumMod val="40000"/>
              <a:lumOff val="60000"/>
            </a:schemeClr>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Monitoring door bemonstering, teledetectie en modellering: bodemdescriptoren</a:t>
            </a:r>
          </a:p>
        </p:txBody>
      </p:sp>
      <p:sp>
        <p:nvSpPr>
          <p:cNvPr id="15" name="Tekstvak 14">
            <a:extLst>
              <a:ext uri="{FF2B5EF4-FFF2-40B4-BE49-F238E27FC236}">
                <a16:creationId xmlns:a16="http://schemas.microsoft.com/office/drawing/2014/main" id="{E79A229D-8399-F4B5-2E55-D759735A0483}"/>
              </a:ext>
            </a:extLst>
          </p:cNvPr>
          <p:cNvSpPr txBox="1"/>
          <p:nvPr/>
        </p:nvSpPr>
        <p:spPr>
          <a:xfrm>
            <a:off x="85344" y="4305378"/>
            <a:ext cx="3883152" cy="323165"/>
          </a:xfrm>
          <a:prstGeom prst="rect">
            <a:avLst/>
          </a:prstGeom>
          <a:solidFill>
            <a:schemeClr val="accent6">
              <a:lumMod val="40000"/>
              <a:lumOff val="60000"/>
            </a:schemeClr>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Informeren van publiek</a:t>
            </a:r>
          </a:p>
        </p:txBody>
      </p:sp>
      <p:sp>
        <p:nvSpPr>
          <p:cNvPr id="16" name="Tekstvak 15">
            <a:extLst>
              <a:ext uri="{FF2B5EF4-FFF2-40B4-BE49-F238E27FC236}">
                <a16:creationId xmlns:a16="http://schemas.microsoft.com/office/drawing/2014/main" id="{A76BFA7E-9CD8-2712-4079-8219044DD7A8}"/>
              </a:ext>
            </a:extLst>
          </p:cNvPr>
          <p:cNvSpPr txBox="1"/>
          <p:nvPr/>
        </p:nvSpPr>
        <p:spPr>
          <a:xfrm>
            <a:off x="85344" y="5538153"/>
            <a:ext cx="3883152" cy="553998"/>
          </a:xfrm>
          <a:prstGeom prst="rect">
            <a:avLst/>
          </a:prstGeom>
          <a:solidFill>
            <a:schemeClr val="bg1">
              <a:lumMod val="95000"/>
            </a:schemeClr>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Ondersteuning voor bodemgezondheid en bodemveerkracht opzetten</a:t>
            </a:r>
          </a:p>
        </p:txBody>
      </p:sp>
      <p:sp>
        <p:nvSpPr>
          <p:cNvPr id="17" name="Tekstvak 16">
            <a:extLst>
              <a:ext uri="{FF2B5EF4-FFF2-40B4-BE49-F238E27FC236}">
                <a16:creationId xmlns:a16="http://schemas.microsoft.com/office/drawing/2014/main" id="{C4DDD843-ED4D-DFB4-6EA1-FDD6F7355E0F}"/>
              </a:ext>
            </a:extLst>
          </p:cNvPr>
          <p:cNvSpPr txBox="1"/>
          <p:nvPr/>
        </p:nvSpPr>
        <p:spPr>
          <a:xfrm>
            <a:off x="4153282" y="2439507"/>
            <a:ext cx="3822192" cy="1015663"/>
          </a:xfrm>
          <a:prstGeom prst="rect">
            <a:avLst/>
          </a:prstGeom>
          <a:solidFill>
            <a:schemeClr val="tx2">
              <a:lumMod val="25000"/>
              <a:lumOff val="75000"/>
            </a:schemeClr>
          </a:solidFill>
          <a:ln>
            <a:solidFill>
              <a:schemeClr val="tx2">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Beoordeling van bodemindicatoren en de gevolgen van het verlies aan ecosysteemdiensten voor de doelstellingen van LULUCF</a:t>
            </a:r>
          </a:p>
        </p:txBody>
      </p:sp>
      <p:sp>
        <p:nvSpPr>
          <p:cNvPr id="19" name="Tekstvak 18">
            <a:extLst>
              <a:ext uri="{FF2B5EF4-FFF2-40B4-BE49-F238E27FC236}">
                <a16:creationId xmlns:a16="http://schemas.microsoft.com/office/drawing/2014/main" id="{AA4A48D6-BC54-5C8F-AF5F-20A8DA730D94}"/>
              </a:ext>
            </a:extLst>
          </p:cNvPr>
          <p:cNvSpPr txBox="1"/>
          <p:nvPr/>
        </p:nvSpPr>
        <p:spPr>
          <a:xfrm>
            <a:off x="4161473" y="3526889"/>
            <a:ext cx="3822192" cy="1015663"/>
          </a:xfrm>
          <a:prstGeom prst="rect">
            <a:avLst/>
          </a:prstGeom>
          <a:solidFill>
            <a:schemeClr val="tx2">
              <a:lumMod val="25000"/>
              <a:lumOff val="75000"/>
            </a:schemeClr>
          </a:solidFill>
          <a:ln>
            <a:solidFill>
              <a:schemeClr val="tx2">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In kaart brengen van gebieden met een groot potentieel voor verbetering van de bodemgezondheid door middel van ontharding of bodemherstel</a:t>
            </a:r>
          </a:p>
        </p:txBody>
      </p:sp>
      <p:sp>
        <p:nvSpPr>
          <p:cNvPr id="20" name="Tekstvak 19">
            <a:extLst>
              <a:ext uri="{FF2B5EF4-FFF2-40B4-BE49-F238E27FC236}">
                <a16:creationId xmlns:a16="http://schemas.microsoft.com/office/drawing/2014/main" id="{AB8BF980-77A2-81AD-FF96-BA8DA25506D7}"/>
              </a:ext>
            </a:extLst>
          </p:cNvPr>
          <p:cNvSpPr txBox="1"/>
          <p:nvPr/>
        </p:nvSpPr>
        <p:spPr>
          <a:xfrm>
            <a:off x="4169664" y="5176308"/>
            <a:ext cx="3805810" cy="784830"/>
          </a:xfrm>
          <a:prstGeom prst="rect">
            <a:avLst/>
          </a:prstGeom>
          <a:solidFill>
            <a:schemeClr val="bg1">
              <a:lumMod val="95000"/>
            </a:schemeClr>
          </a:solidFill>
          <a:ln>
            <a:solidFill>
              <a:schemeClr val="tx2">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Nieuwe bodemafdekking en -verwijdering: rekening houden met de mitigatie principes voor het beperken van ruimtebeslag (art. 12)</a:t>
            </a:r>
          </a:p>
        </p:txBody>
      </p:sp>
      <p:sp>
        <p:nvSpPr>
          <p:cNvPr id="29" name="Tekstvak 28">
            <a:extLst>
              <a:ext uri="{FF2B5EF4-FFF2-40B4-BE49-F238E27FC236}">
                <a16:creationId xmlns:a16="http://schemas.microsoft.com/office/drawing/2014/main" id="{E0AF313C-BE15-AF3D-4113-F7037F3B01E6}"/>
              </a:ext>
            </a:extLst>
          </p:cNvPr>
          <p:cNvSpPr txBox="1"/>
          <p:nvPr/>
        </p:nvSpPr>
        <p:spPr>
          <a:xfrm>
            <a:off x="88392" y="754618"/>
            <a:ext cx="7903464" cy="369332"/>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Opzetten van een monitoringskader </a:t>
            </a:r>
          </a:p>
        </p:txBody>
      </p:sp>
      <p:sp>
        <p:nvSpPr>
          <p:cNvPr id="3" name="Tekstvak 2">
            <a:extLst>
              <a:ext uri="{FF2B5EF4-FFF2-40B4-BE49-F238E27FC236}">
                <a16:creationId xmlns:a16="http://schemas.microsoft.com/office/drawing/2014/main" id="{4511ACEA-4D49-5C3A-CEFF-ADDB2FF6FDFC}"/>
              </a:ext>
            </a:extLst>
          </p:cNvPr>
          <p:cNvSpPr txBox="1"/>
          <p:nvPr/>
        </p:nvSpPr>
        <p:spPr>
          <a:xfrm>
            <a:off x="88392" y="4682934"/>
            <a:ext cx="3883152" cy="784830"/>
          </a:xfrm>
          <a:prstGeom prst="rect">
            <a:avLst/>
          </a:prstGeom>
          <a:solidFill>
            <a:schemeClr val="bg1">
              <a:lumMod val="95000"/>
            </a:schemeClr>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Bijlage III: verwachte effecten van maatregelen in kaart brengen + monitoring geeft input</a:t>
            </a:r>
          </a:p>
        </p:txBody>
      </p:sp>
      <p:sp>
        <p:nvSpPr>
          <p:cNvPr id="5" name="Tekstvak 4">
            <a:extLst>
              <a:ext uri="{FF2B5EF4-FFF2-40B4-BE49-F238E27FC236}">
                <a16:creationId xmlns:a16="http://schemas.microsoft.com/office/drawing/2014/main" id="{05E2876B-C57A-FCBF-2139-F3073FCAEBA6}"/>
              </a:ext>
            </a:extLst>
          </p:cNvPr>
          <p:cNvSpPr txBox="1"/>
          <p:nvPr/>
        </p:nvSpPr>
        <p:spPr>
          <a:xfrm>
            <a:off x="697992" y="1290965"/>
            <a:ext cx="2581656" cy="323165"/>
          </a:xfrm>
          <a:prstGeom prst="rect">
            <a:avLst/>
          </a:prstGeom>
          <a:solidFill>
            <a:schemeClr val="bg1">
              <a:lumMod val="8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Schaal: bodemeenheid</a:t>
            </a:r>
          </a:p>
        </p:txBody>
      </p:sp>
      <p:sp>
        <p:nvSpPr>
          <p:cNvPr id="30" name="Tekstvak 29">
            <a:extLst>
              <a:ext uri="{FF2B5EF4-FFF2-40B4-BE49-F238E27FC236}">
                <a16:creationId xmlns:a16="http://schemas.microsoft.com/office/drawing/2014/main" id="{9132EECA-C4AE-F539-B095-00E8DF50A3CE}"/>
              </a:ext>
            </a:extLst>
          </p:cNvPr>
          <p:cNvSpPr txBox="1"/>
          <p:nvPr/>
        </p:nvSpPr>
        <p:spPr>
          <a:xfrm>
            <a:off x="4751071" y="1288345"/>
            <a:ext cx="2581656" cy="323165"/>
          </a:xfrm>
          <a:prstGeom prst="rect">
            <a:avLst/>
          </a:prstGeom>
          <a:solidFill>
            <a:schemeClr val="bg1">
              <a:lumMod val="85000"/>
            </a:schemeClr>
          </a:solidFill>
          <a:ln>
            <a:solidFill>
              <a:schemeClr val="bg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Schaal: bodemdistrict</a:t>
            </a:r>
          </a:p>
        </p:txBody>
      </p:sp>
      <p:sp>
        <p:nvSpPr>
          <p:cNvPr id="14" name="Tekstvak 13">
            <a:extLst>
              <a:ext uri="{FF2B5EF4-FFF2-40B4-BE49-F238E27FC236}">
                <a16:creationId xmlns:a16="http://schemas.microsoft.com/office/drawing/2014/main" id="{947584B1-C53F-A55E-E97A-9AEFCDF1ADE2}"/>
              </a:ext>
            </a:extLst>
          </p:cNvPr>
          <p:cNvSpPr txBox="1"/>
          <p:nvPr/>
        </p:nvSpPr>
        <p:spPr>
          <a:xfrm>
            <a:off x="47244" y="2439507"/>
            <a:ext cx="3883152" cy="784830"/>
          </a:xfrm>
          <a:prstGeom prst="rect">
            <a:avLst/>
          </a:prstGeom>
          <a:solidFill>
            <a:schemeClr val="accent6">
              <a:lumMod val="40000"/>
              <a:lumOff val="60000"/>
            </a:schemeClr>
          </a:solidFill>
          <a:ln>
            <a:solidFill>
              <a:schemeClr val="accent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Beoordeling van bodemdescriptoren, bodemgezondheid en kritieke verlies van ecosysteemdiensten</a:t>
            </a:r>
          </a:p>
        </p:txBody>
      </p:sp>
      <p:sp>
        <p:nvSpPr>
          <p:cNvPr id="18" name="Tekstvak 17">
            <a:extLst>
              <a:ext uri="{FF2B5EF4-FFF2-40B4-BE49-F238E27FC236}">
                <a16:creationId xmlns:a16="http://schemas.microsoft.com/office/drawing/2014/main" id="{7923AB01-85D1-6838-C9E0-31F0A8889C36}"/>
              </a:ext>
            </a:extLst>
          </p:cNvPr>
          <p:cNvSpPr txBox="1"/>
          <p:nvPr/>
        </p:nvSpPr>
        <p:spPr>
          <a:xfrm>
            <a:off x="4130803" y="1814470"/>
            <a:ext cx="3822192" cy="553998"/>
          </a:xfrm>
          <a:prstGeom prst="rect">
            <a:avLst/>
          </a:prstGeom>
          <a:solidFill>
            <a:schemeClr val="tx2">
              <a:lumMod val="25000"/>
              <a:lumOff val="75000"/>
            </a:schemeClr>
          </a:solidFill>
          <a:ln>
            <a:solidFill>
              <a:schemeClr val="tx2">
                <a:lumMod val="75000"/>
                <a:lumOff val="2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Monitoring d.m.v. satellieten: bodemindicatoren</a:t>
            </a:r>
          </a:p>
        </p:txBody>
      </p:sp>
      <p:sp>
        <p:nvSpPr>
          <p:cNvPr id="31" name="Rechthoek 30">
            <a:extLst>
              <a:ext uri="{FF2B5EF4-FFF2-40B4-BE49-F238E27FC236}">
                <a16:creationId xmlns:a16="http://schemas.microsoft.com/office/drawing/2014/main" id="{94DC5F0E-42F5-5935-E591-7E9B78A1887C}"/>
              </a:ext>
            </a:extLst>
          </p:cNvPr>
          <p:cNvSpPr/>
          <p:nvPr/>
        </p:nvSpPr>
        <p:spPr>
          <a:xfrm>
            <a:off x="8515914" y="749332"/>
            <a:ext cx="3075819" cy="366053"/>
          </a:xfrm>
          <a:prstGeom prst="rect">
            <a:avLst/>
          </a:prstGeom>
          <a:solidFill>
            <a:schemeClr val="accent2">
              <a:lumMod val="40000"/>
              <a:lumOff val="60000"/>
            </a:schemeClr>
          </a:solidFill>
          <a:ln w="127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Opzetten stapsgewijze aanpak</a:t>
            </a:r>
          </a:p>
        </p:txBody>
      </p:sp>
      <p:sp>
        <p:nvSpPr>
          <p:cNvPr id="32" name="Rechthoek 31">
            <a:extLst>
              <a:ext uri="{FF2B5EF4-FFF2-40B4-BE49-F238E27FC236}">
                <a16:creationId xmlns:a16="http://schemas.microsoft.com/office/drawing/2014/main" id="{298CA8A1-3700-F51B-6CF8-784877F30EDE}"/>
              </a:ext>
            </a:extLst>
          </p:cNvPr>
          <p:cNvSpPr/>
          <p:nvPr/>
        </p:nvSpPr>
        <p:spPr>
          <a:xfrm>
            <a:off x="8988553" y="1247597"/>
            <a:ext cx="2267712" cy="369332"/>
          </a:xfrm>
          <a:prstGeom prst="rect">
            <a:avLst/>
          </a:prstGeom>
          <a:solidFill>
            <a:schemeClr val="bg1">
              <a:lumMod val="85000"/>
            </a:schemeClr>
          </a:solidFill>
          <a:ln w="6350">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Schaal: locatie</a:t>
            </a:r>
          </a:p>
        </p:txBody>
      </p:sp>
      <p:sp>
        <p:nvSpPr>
          <p:cNvPr id="33" name="Rechthoek 32">
            <a:extLst>
              <a:ext uri="{FF2B5EF4-FFF2-40B4-BE49-F238E27FC236}">
                <a16:creationId xmlns:a16="http://schemas.microsoft.com/office/drawing/2014/main" id="{5785892E-8D78-A6E1-D05A-5E265750A409}"/>
              </a:ext>
            </a:extLst>
          </p:cNvPr>
          <p:cNvSpPr/>
          <p:nvPr/>
        </p:nvSpPr>
        <p:spPr>
          <a:xfrm>
            <a:off x="8515915" y="1809160"/>
            <a:ext cx="3273553" cy="508872"/>
          </a:xfrm>
          <a:prstGeom prst="rect">
            <a:avLst/>
          </a:prstGeom>
          <a:solidFill>
            <a:schemeClr val="accent2">
              <a:lumMod val="40000"/>
              <a:lumOff val="60000"/>
            </a:schemeClr>
          </a:solidFill>
          <a:ln w="127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Identificeren en onderzoeken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4" name="Rechthoek 33">
            <a:extLst>
              <a:ext uri="{FF2B5EF4-FFF2-40B4-BE49-F238E27FC236}">
                <a16:creationId xmlns:a16="http://schemas.microsoft.com/office/drawing/2014/main" id="{D80CF3E4-5C90-DB34-79D6-B34AF2E4CACF}"/>
              </a:ext>
            </a:extLst>
          </p:cNvPr>
          <p:cNvSpPr/>
          <p:nvPr/>
        </p:nvSpPr>
        <p:spPr>
          <a:xfrm>
            <a:off x="8515914" y="2443442"/>
            <a:ext cx="3273554" cy="861179"/>
          </a:xfrm>
          <a:prstGeom prst="rect">
            <a:avLst/>
          </a:prstGeom>
          <a:solidFill>
            <a:schemeClr val="accent2">
              <a:lumMod val="40000"/>
              <a:lumOff val="60000"/>
            </a:schemeClr>
          </a:solidFill>
          <a:ln w="127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Beoordeling; locatie specifieke risico beoordeling</a:t>
            </a:r>
          </a:p>
        </p:txBody>
      </p:sp>
      <p:sp>
        <p:nvSpPr>
          <p:cNvPr id="35" name="Rechthoek 34">
            <a:extLst>
              <a:ext uri="{FF2B5EF4-FFF2-40B4-BE49-F238E27FC236}">
                <a16:creationId xmlns:a16="http://schemas.microsoft.com/office/drawing/2014/main" id="{4D762F6E-06CF-86D9-7598-5868E2484A06}"/>
              </a:ext>
            </a:extLst>
          </p:cNvPr>
          <p:cNvSpPr/>
          <p:nvPr/>
        </p:nvSpPr>
        <p:spPr>
          <a:xfrm>
            <a:off x="8515914" y="3408898"/>
            <a:ext cx="3273554" cy="879176"/>
          </a:xfrm>
          <a:prstGeom prst="rect">
            <a:avLst/>
          </a:prstGeom>
          <a:solidFill>
            <a:schemeClr val="accent2">
              <a:lumMod val="40000"/>
              <a:lumOff val="60000"/>
            </a:schemeClr>
          </a:solidFill>
          <a:ln w="127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Handelen bij onaanvaardbare risico’s; risico beperkende maatregelen</a:t>
            </a:r>
          </a:p>
        </p:txBody>
      </p:sp>
      <p:sp>
        <p:nvSpPr>
          <p:cNvPr id="36" name="Rechthoek 35">
            <a:extLst>
              <a:ext uri="{FF2B5EF4-FFF2-40B4-BE49-F238E27FC236}">
                <a16:creationId xmlns:a16="http://schemas.microsoft.com/office/drawing/2014/main" id="{E37271E1-B07B-DAB3-E0B4-EAF5DBC3252A}"/>
              </a:ext>
            </a:extLst>
          </p:cNvPr>
          <p:cNvSpPr/>
          <p:nvPr/>
        </p:nvSpPr>
        <p:spPr>
          <a:xfrm>
            <a:off x="8515916" y="4389738"/>
            <a:ext cx="3273552" cy="860377"/>
          </a:xfrm>
          <a:prstGeom prst="rect">
            <a:avLst/>
          </a:prstGeom>
          <a:solidFill>
            <a:schemeClr val="accent2">
              <a:lumMod val="40000"/>
              <a:lumOff val="60000"/>
            </a:schemeClr>
          </a:solidFill>
          <a:ln w="127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Informeren publiek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Aptos" panose="02110004020202020204"/>
                <a:ea typeface="+mn-ea"/>
                <a:cs typeface="+mn-cs"/>
              </a:rPr>
              <a:t>(in gelegenheid stellen om opmerkingen te maken over de vaststelling van de risico’s) </a:t>
            </a:r>
          </a:p>
        </p:txBody>
      </p:sp>
      <p:sp>
        <p:nvSpPr>
          <p:cNvPr id="38" name="Rechthoek 37">
            <a:extLst>
              <a:ext uri="{FF2B5EF4-FFF2-40B4-BE49-F238E27FC236}">
                <a16:creationId xmlns:a16="http://schemas.microsoft.com/office/drawing/2014/main" id="{15EA7CE7-D2AE-C9E2-BF39-6DB5B533D7CE}"/>
              </a:ext>
            </a:extLst>
          </p:cNvPr>
          <p:cNvSpPr/>
          <p:nvPr/>
        </p:nvSpPr>
        <p:spPr>
          <a:xfrm>
            <a:off x="8515914" y="5351779"/>
            <a:ext cx="3273554" cy="784831"/>
          </a:xfrm>
          <a:prstGeom prst="rect">
            <a:avLst/>
          </a:prstGeom>
          <a:solidFill>
            <a:schemeClr val="accent2">
              <a:lumMod val="40000"/>
              <a:lumOff val="60000"/>
            </a:schemeClr>
          </a:solidFill>
          <a:ln w="127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Registreren </a:t>
            </a:r>
            <a:b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(nationaal register)</a:t>
            </a:r>
          </a:p>
        </p:txBody>
      </p:sp>
    </p:spTree>
    <p:extLst>
      <p:ext uri="{BB962C8B-B14F-4D97-AF65-F5344CB8AC3E}">
        <p14:creationId xmlns:p14="http://schemas.microsoft.com/office/powerpoint/2010/main" val="336914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28250-2178-9041-EADD-B77C7F6BD31F}"/>
              </a:ext>
            </a:extLst>
          </p:cNvPr>
          <p:cNvSpPr>
            <a:spLocks noGrp="1"/>
          </p:cNvSpPr>
          <p:nvPr>
            <p:ph type="title"/>
          </p:nvPr>
        </p:nvSpPr>
        <p:spPr>
          <a:xfrm>
            <a:off x="4082595" y="187818"/>
            <a:ext cx="5019957" cy="897538"/>
          </a:xfrm>
        </p:spPr>
        <p:txBody>
          <a:bodyPr>
            <a:normAutofit/>
          </a:bodyPr>
          <a:lstStyle/>
          <a:p>
            <a:pPr algn="ctr"/>
            <a:r>
              <a:rPr lang="nl-NL" sz="3600" dirty="0"/>
              <a:t>Monitoringskader</a:t>
            </a:r>
          </a:p>
        </p:txBody>
      </p:sp>
      <p:sp>
        <p:nvSpPr>
          <p:cNvPr id="11" name="Rechthoek: afgeronde hoeken 10">
            <a:extLst>
              <a:ext uri="{FF2B5EF4-FFF2-40B4-BE49-F238E27FC236}">
                <a16:creationId xmlns:a16="http://schemas.microsoft.com/office/drawing/2014/main" id="{C21E9CFF-B6B3-8E79-B9FB-D914850BED16}"/>
              </a:ext>
            </a:extLst>
          </p:cNvPr>
          <p:cNvSpPr/>
          <p:nvPr/>
        </p:nvSpPr>
        <p:spPr bwMode="auto">
          <a:xfrm>
            <a:off x="634999" y="2009104"/>
            <a:ext cx="2233491" cy="2334295"/>
          </a:xfrm>
          <a:prstGeom prst="roundRect">
            <a:avLst/>
          </a:prstGeom>
          <a:solidFill>
            <a:srgbClr val="42145F"/>
          </a:solidFill>
          <a:ln w="12700" cap="flat" cmpd="sng" algn="ctr">
            <a:solidFill>
              <a:srgbClr val="42145F">
                <a:shade val="15000"/>
              </a:srgb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0">
              <a:lnSpc>
                <a:spcPct val="67000"/>
              </a:lnSpc>
              <a:spcBef>
                <a:spcPct val="0"/>
              </a:spcBef>
              <a:spcAft>
                <a:spcPct val="0"/>
              </a:spcAft>
              <a:buClr>
                <a:srgbClr val="000000"/>
              </a:buClr>
              <a:buSzPct val="45000"/>
              <a:buFont typeface="Wingdings" pitchFamily="-112" charset="2"/>
              <a:buNone/>
              <a:tabLst/>
              <a:defRPr/>
            </a:pPr>
            <a:r>
              <a:rPr kumimoji="0" lang="nl-NL" sz="1400" b="1" i="0" u="none" strike="noStrike" kern="0" cap="none" spc="0" normalizeH="0" baseline="0" noProof="0" dirty="0">
                <a:ln>
                  <a:noFill/>
                </a:ln>
                <a:solidFill>
                  <a:srgbClr val="FFFFFF"/>
                </a:solidFill>
                <a:effectLst/>
                <a:uLnTx/>
                <a:uFillTx/>
                <a:latin typeface="Arial" pitchFamily="-112" charset="0"/>
                <a:ea typeface="+mn-ea"/>
                <a:cs typeface="+mn-cs"/>
              </a:rPr>
              <a:t>Deel A</a:t>
            </a:r>
          </a:p>
          <a:p>
            <a:pPr marL="0" marR="0" lvl="0" indent="0" defTabSz="449263"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FFFFFF"/>
                </a:solidFill>
                <a:effectLst/>
                <a:uLnTx/>
                <a:uFillTx/>
                <a:latin typeface="Arial" pitchFamily="-112" charset="0"/>
                <a:ea typeface="+mn-ea"/>
                <a:cs typeface="+mn-cs"/>
              </a:rPr>
              <a:t>Bodemparameters (descriptoren) en criteria op EU niveau</a:t>
            </a:r>
          </a:p>
          <a:p>
            <a:pPr marL="0" marR="0" lvl="0" indent="0" defTabSz="449263" eaLnBrk="1" fontAlgn="auto" latinLnBrk="0" hangingPunct="1">
              <a:lnSpc>
                <a:spcPct val="100000"/>
              </a:lnSpc>
              <a:spcBef>
                <a:spcPts val="0"/>
              </a:spcBef>
              <a:spcAft>
                <a:spcPts val="0"/>
              </a:spcAft>
              <a:buClrTx/>
              <a:buSzTx/>
              <a:buFontTx/>
              <a:buNone/>
              <a:tabLst/>
              <a:defRPr/>
            </a:pPr>
            <a:endParaRPr kumimoji="0" lang="nl-NL" sz="1400" b="0" i="1" u="none" strike="noStrike" kern="0" cap="none" spc="0" normalizeH="0" baseline="0" noProof="0" dirty="0">
              <a:ln>
                <a:noFill/>
              </a:ln>
              <a:solidFill>
                <a:srgbClr val="FFFFFF"/>
              </a:solidFill>
              <a:effectLst/>
              <a:uLnTx/>
              <a:uFillTx/>
              <a:latin typeface="Arial" pitchFamily="-112" charset="0"/>
              <a:ea typeface="+mn-ea"/>
              <a:cs typeface="+mn-cs"/>
            </a:endParaRPr>
          </a:p>
          <a:p>
            <a:pPr marL="0" marR="0" lvl="0" indent="0" defTabSz="449263" eaLnBrk="1" fontAlgn="auto" latinLnBrk="0" hangingPunct="1">
              <a:lnSpc>
                <a:spcPct val="100000"/>
              </a:lnSpc>
              <a:spcBef>
                <a:spcPts val="0"/>
              </a:spcBef>
              <a:spcAft>
                <a:spcPts val="0"/>
              </a:spcAft>
              <a:buClrTx/>
              <a:buSzTx/>
              <a:buFontTx/>
              <a:buNone/>
              <a:tabLst/>
              <a:defRPr/>
            </a:pPr>
            <a:r>
              <a:rPr kumimoji="0" lang="nl-NL" sz="1400" b="0" i="1" u="none" strike="noStrike" kern="0" cap="none" spc="0" normalizeH="0" baseline="0" noProof="0" dirty="0">
                <a:ln>
                  <a:noFill/>
                </a:ln>
                <a:solidFill>
                  <a:srgbClr val="FFFFFF"/>
                </a:solidFill>
                <a:effectLst/>
                <a:uLnTx/>
                <a:uFillTx/>
                <a:latin typeface="Arial" pitchFamily="-112" charset="0"/>
                <a:ea typeface="+mn-ea"/>
                <a:cs typeface="+mn-cs"/>
              </a:rPr>
              <a:t>Verzilting, verdichting, afname organisch koolstof.</a:t>
            </a:r>
          </a:p>
          <a:p>
            <a:pPr marL="285750" marR="0" lvl="0" indent="-285750" defTabSz="44926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nl-NL" sz="1400" b="0" i="0" u="none" strike="noStrike" kern="0" cap="none" spc="0" normalizeH="0" baseline="0" noProof="0" dirty="0">
              <a:ln>
                <a:noFill/>
              </a:ln>
              <a:solidFill>
                <a:srgbClr val="FFFFFF"/>
              </a:solidFill>
              <a:effectLst/>
              <a:uLnTx/>
              <a:uFillTx/>
              <a:latin typeface="Arial" pitchFamily="-112" charset="0"/>
              <a:ea typeface="+mn-ea"/>
              <a:cs typeface="+mn-cs"/>
            </a:endParaRPr>
          </a:p>
          <a:p>
            <a:pPr marL="0" marR="0" lvl="0" indent="0" defTabSz="449263" eaLnBrk="1" fontAlgn="base" latinLnBrk="0" hangingPunct="0">
              <a:lnSpc>
                <a:spcPct val="67000"/>
              </a:lnSpc>
              <a:spcBef>
                <a:spcPct val="0"/>
              </a:spcBef>
              <a:spcAft>
                <a:spcPct val="0"/>
              </a:spcAft>
              <a:buClr>
                <a:srgbClr val="000000"/>
              </a:buClr>
              <a:buSzPct val="45000"/>
              <a:buFont typeface="Wingdings" pitchFamily="-112" charset="2"/>
              <a:buNone/>
              <a:tabLst/>
              <a:defRPr/>
            </a:pPr>
            <a:endParaRPr kumimoji="0" lang="en-US" sz="1400" b="1" i="1" u="none" strike="noStrike" kern="0" cap="none" spc="0" normalizeH="0" baseline="0" noProof="0" dirty="0">
              <a:ln>
                <a:noFill/>
              </a:ln>
              <a:solidFill>
                <a:srgbClr val="FFFFFF"/>
              </a:solidFill>
              <a:effectLst/>
              <a:uLnTx/>
              <a:uFillTx/>
              <a:latin typeface="Arial" pitchFamily="-112" charset="0"/>
              <a:ea typeface="+mn-ea"/>
              <a:cs typeface="+mn-cs"/>
            </a:endParaRPr>
          </a:p>
        </p:txBody>
      </p:sp>
      <p:sp>
        <p:nvSpPr>
          <p:cNvPr id="12" name="Rechthoek: afgeronde hoeken 11">
            <a:extLst>
              <a:ext uri="{FF2B5EF4-FFF2-40B4-BE49-F238E27FC236}">
                <a16:creationId xmlns:a16="http://schemas.microsoft.com/office/drawing/2014/main" id="{812D843D-7927-5D9E-ED74-21DAB5077C78}"/>
              </a:ext>
            </a:extLst>
          </p:cNvPr>
          <p:cNvSpPr/>
          <p:nvPr/>
        </p:nvSpPr>
        <p:spPr bwMode="auto">
          <a:xfrm>
            <a:off x="635000" y="4501431"/>
            <a:ext cx="2233489" cy="1719982"/>
          </a:xfrm>
          <a:prstGeom prst="roundRect">
            <a:avLst/>
          </a:prstGeom>
          <a:gradFill rotWithShape="1">
            <a:gsLst>
              <a:gs pos="0">
                <a:srgbClr val="42145F">
                  <a:lumMod val="110000"/>
                  <a:satMod val="105000"/>
                  <a:tint val="67000"/>
                </a:srgbClr>
              </a:gs>
              <a:gs pos="50000">
                <a:srgbClr val="42145F">
                  <a:lumMod val="105000"/>
                  <a:satMod val="103000"/>
                  <a:tint val="73000"/>
                </a:srgbClr>
              </a:gs>
              <a:gs pos="100000">
                <a:srgbClr val="42145F">
                  <a:lumMod val="105000"/>
                  <a:satMod val="109000"/>
                  <a:tint val="81000"/>
                </a:srgbClr>
              </a:gs>
            </a:gsLst>
            <a:lin ang="5400000" scaled="0"/>
          </a:gradFill>
          <a:ln w="6350" cap="flat" cmpd="sng" algn="ctr">
            <a:solidFill>
              <a:srgbClr val="42145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lvl="0" indent="-285750" defTabSz="449263" eaLnBrk="1" fontAlgn="base" latinLnBrk="0" hangingPunct="0">
              <a:lnSpc>
                <a:spcPct val="67000"/>
              </a:lnSpc>
              <a:spcBef>
                <a:spcPct val="0"/>
              </a:spcBef>
              <a:spcAft>
                <a:spcPct val="0"/>
              </a:spcAft>
              <a:buClr>
                <a:srgbClr val="000000"/>
              </a:buClr>
              <a:buSzPct val="45000"/>
              <a:buFont typeface="Arial" panose="020B0604020202020204" pitchFamily="34" charset="0"/>
              <a:buChar char="•"/>
              <a:tabLst/>
              <a:defRPr/>
            </a:pPr>
            <a:r>
              <a:rPr kumimoji="0" lang="nl-NL" sz="1400" b="0" i="0" u="none" strike="noStrike" kern="0" cap="none" spc="0" normalizeH="0" baseline="0" noProof="0" dirty="0">
                <a:ln>
                  <a:noFill/>
                </a:ln>
                <a:solidFill>
                  <a:srgbClr val="000000"/>
                </a:solidFill>
                <a:effectLst/>
                <a:uLnTx/>
                <a:uFillTx/>
                <a:latin typeface="Arial" pitchFamily="-112" charset="0"/>
                <a:ea typeface="+mn-ea"/>
                <a:cs typeface="+mn-cs"/>
              </a:rPr>
              <a:t>Beperkt ruimte om bodemparameters en criteria aan te passen</a:t>
            </a:r>
          </a:p>
          <a:p>
            <a:pPr marL="285750" marR="0" lvl="0" indent="-285750" defTabSz="449263" eaLnBrk="1" fontAlgn="base" latinLnBrk="0" hangingPunct="0">
              <a:lnSpc>
                <a:spcPct val="67000"/>
              </a:lnSpc>
              <a:spcBef>
                <a:spcPct val="0"/>
              </a:spcBef>
              <a:spcAft>
                <a:spcPct val="0"/>
              </a:spcAft>
              <a:buClr>
                <a:srgbClr val="000000"/>
              </a:buClr>
              <a:buSzPct val="45000"/>
              <a:buFont typeface="Arial" panose="020B0604020202020204" pitchFamily="34" charset="0"/>
              <a:buChar char="•"/>
              <a:tabLst/>
              <a:defRPr/>
            </a:pPr>
            <a:r>
              <a:rPr kumimoji="0" lang="nl-NL" sz="1400" b="0" i="0" u="none" strike="noStrike" kern="0" cap="none" spc="0" normalizeH="0" baseline="0" noProof="0" dirty="0">
                <a:ln>
                  <a:noFill/>
                </a:ln>
                <a:solidFill>
                  <a:srgbClr val="000000"/>
                </a:solidFill>
                <a:effectLst/>
                <a:uLnTx/>
                <a:uFillTx/>
                <a:latin typeface="Arial" pitchFamily="-112" charset="0"/>
                <a:ea typeface="+mn-ea"/>
                <a:cs typeface="+mn-cs"/>
              </a:rPr>
              <a:t>Ruimte om bepaalde gebieden niet mee te nemen in beoordeling bodemgezondheid</a:t>
            </a:r>
            <a:endParaRPr kumimoji="0" lang="en-US" sz="1400" b="0" i="0" u="none" strike="noStrike" kern="0" cap="none" spc="0" normalizeH="0" baseline="0" noProof="0" dirty="0">
              <a:ln>
                <a:noFill/>
              </a:ln>
              <a:solidFill>
                <a:srgbClr val="000000"/>
              </a:solidFill>
              <a:effectLst/>
              <a:uLnTx/>
              <a:uFillTx/>
              <a:latin typeface="Arial" pitchFamily="-112" charset="0"/>
              <a:ea typeface="+mn-ea"/>
              <a:cs typeface="+mn-cs"/>
            </a:endParaRPr>
          </a:p>
          <a:p>
            <a:pPr marL="285750" marR="0" lvl="0" indent="-285750" defTabSz="449263" eaLnBrk="1" fontAlgn="base" latinLnBrk="0" hangingPunct="0">
              <a:lnSpc>
                <a:spcPct val="67000"/>
              </a:lnSpc>
              <a:spcBef>
                <a:spcPct val="0"/>
              </a:spcBef>
              <a:spcAft>
                <a:spcPct val="0"/>
              </a:spcAft>
              <a:buClr>
                <a:srgbClr val="000000"/>
              </a:buClr>
              <a:buSzPct val="45000"/>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pitchFamily="-112" charset="0"/>
              <a:ea typeface="+mn-ea"/>
              <a:cs typeface="+mn-cs"/>
            </a:endParaRPr>
          </a:p>
        </p:txBody>
      </p:sp>
      <p:sp>
        <p:nvSpPr>
          <p:cNvPr id="13" name="Rechthoek: afgeronde hoeken 12">
            <a:extLst>
              <a:ext uri="{FF2B5EF4-FFF2-40B4-BE49-F238E27FC236}">
                <a16:creationId xmlns:a16="http://schemas.microsoft.com/office/drawing/2014/main" id="{C92E3A3A-9FB8-90A4-C404-CE7872855B28}"/>
              </a:ext>
            </a:extLst>
          </p:cNvPr>
          <p:cNvSpPr/>
          <p:nvPr/>
        </p:nvSpPr>
        <p:spPr bwMode="auto">
          <a:xfrm>
            <a:off x="3064211" y="2009104"/>
            <a:ext cx="2190969" cy="2334295"/>
          </a:xfrm>
          <a:prstGeom prst="roundRect">
            <a:avLst/>
          </a:prstGeom>
          <a:solidFill>
            <a:srgbClr val="E17000"/>
          </a:solidFill>
          <a:ln w="12700" cap="flat" cmpd="sng" algn="ctr">
            <a:solidFill>
              <a:srgbClr val="F9E11E">
                <a:shade val="15000"/>
              </a:srgb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0">
              <a:lnSpc>
                <a:spcPct val="67000"/>
              </a:lnSpc>
              <a:spcBef>
                <a:spcPct val="0"/>
              </a:spcBef>
              <a:spcAft>
                <a:spcPct val="0"/>
              </a:spcAft>
              <a:buClr>
                <a:srgbClr val="000000"/>
              </a:buClr>
              <a:buSzPct val="45000"/>
              <a:buFont typeface="Wingdings" pitchFamily="-112" charset="2"/>
              <a:buNone/>
              <a:tabLst/>
              <a:defRPr/>
            </a:pPr>
            <a:r>
              <a:rPr kumimoji="0" lang="nl-NL" sz="1400" b="1" i="0" u="none" strike="noStrike" kern="0" cap="none" spc="0" normalizeH="0" baseline="0" noProof="0" dirty="0">
                <a:ln>
                  <a:noFill/>
                </a:ln>
                <a:solidFill>
                  <a:srgbClr val="FFFFFF"/>
                </a:solidFill>
                <a:effectLst/>
                <a:uLnTx/>
                <a:uFillTx/>
                <a:latin typeface="Arial" pitchFamily="-112" charset="0"/>
                <a:ea typeface="+mn-ea"/>
                <a:cs typeface="+mn-cs"/>
              </a:rPr>
              <a:t>Deel B</a:t>
            </a:r>
          </a:p>
          <a:p>
            <a:pPr marL="0" marR="0" lvl="0" indent="0" defTabSz="449263"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FFFFFF"/>
                </a:solidFill>
                <a:effectLst/>
                <a:uLnTx/>
                <a:uFillTx/>
                <a:latin typeface="Arial" pitchFamily="-112" charset="0"/>
                <a:ea typeface="+mn-ea"/>
                <a:cs typeface="+mn-cs"/>
              </a:rPr>
              <a:t>Bodemparameters, criteria aan lidstaten</a:t>
            </a:r>
          </a:p>
          <a:p>
            <a:pPr marL="0" marR="0" lvl="0" indent="0" defTabSz="449263" eaLnBrk="1" fontAlgn="auto" latinLnBrk="0" hangingPunct="1">
              <a:lnSpc>
                <a:spcPct val="100000"/>
              </a:lnSpc>
              <a:spcBef>
                <a:spcPts val="0"/>
              </a:spcBef>
              <a:spcAft>
                <a:spcPts val="0"/>
              </a:spcAft>
              <a:buClrTx/>
              <a:buSzTx/>
              <a:buFontTx/>
              <a:buNone/>
              <a:tabLst/>
              <a:defRPr/>
            </a:pPr>
            <a:r>
              <a:rPr kumimoji="0" lang="nl-NL" sz="1400" b="0" i="1" u="none" strike="noStrike" kern="0" cap="none" spc="0" normalizeH="0" baseline="0" noProof="0" dirty="0">
                <a:ln>
                  <a:noFill/>
                </a:ln>
                <a:solidFill>
                  <a:srgbClr val="FFFFFF"/>
                </a:solidFill>
                <a:effectLst/>
                <a:uLnTx/>
                <a:uFillTx/>
                <a:latin typeface="Arial" pitchFamily="-112" charset="0"/>
                <a:ea typeface="+mn-ea"/>
                <a:cs typeface="+mn-cs"/>
              </a:rPr>
              <a:t>Erosie, fosfor (P), bodemverontreiniging (lijst metalen) en waterretentie en waterinfiltratie</a:t>
            </a:r>
          </a:p>
          <a:p>
            <a:pPr marL="285750" marR="0" lvl="0" indent="-285750" defTabSz="44926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nl-NL" sz="1400" b="0" i="0" u="none" strike="noStrike" kern="0" cap="none" spc="0" normalizeH="0" baseline="0" noProof="0" dirty="0">
              <a:ln>
                <a:noFill/>
              </a:ln>
              <a:solidFill>
                <a:srgbClr val="FFFFFF"/>
              </a:solidFill>
              <a:effectLst/>
              <a:uLnTx/>
              <a:uFillTx/>
              <a:latin typeface="Arial" pitchFamily="-112" charset="0"/>
              <a:ea typeface="+mn-ea"/>
              <a:cs typeface="+mn-cs"/>
            </a:endParaRPr>
          </a:p>
          <a:p>
            <a:pPr marL="0" marR="0" lvl="0" indent="0" defTabSz="449263" eaLnBrk="1" fontAlgn="base" latinLnBrk="0" hangingPunct="0">
              <a:lnSpc>
                <a:spcPct val="67000"/>
              </a:lnSpc>
              <a:spcBef>
                <a:spcPct val="0"/>
              </a:spcBef>
              <a:spcAft>
                <a:spcPct val="0"/>
              </a:spcAft>
              <a:buClr>
                <a:srgbClr val="000000"/>
              </a:buClr>
              <a:buSzPct val="45000"/>
              <a:buFont typeface="Wingdings" pitchFamily="-112" charset="2"/>
              <a:buNone/>
              <a:tabLst/>
              <a:defRPr/>
            </a:pPr>
            <a:endParaRPr kumimoji="0" lang="en-US" sz="1400" b="1" i="1" u="none" strike="noStrike" kern="0" cap="none" spc="0" normalizeH="0" baseline="0" noProof="0" dirty="0">
              <a:ln>
                <a:noFill/>
              </a:ln>
              <a:solidFill>
                <a:srgbClr val="FFFFFF"/>
              </a:solidFill>
              <a:effectLst/>
              <a:uLnTx/>
              <a:uFillTx/>
              <a:latin typeface="Arial" pitchFamily="-112" charset="0"/>
              <a:ea typeface="+mn-ea"/>
              <a:cs typeface="+mn-cs"/>
            </a:endParaRPr>
          </a:p>
        </p:txBody>
      </p:sp>
      <p:sp>
        <p:nvSpPr>
          <p:cNvPr id="14" name="Rechthoek: afgeronde hoeken 13">
            <a:extLst>
              <a:ext uri="{FF2B5EF4-FFF2-40B4-BE49-F238E27FC236}">
                <a16:creationId xmlns:a16="http://schemas.microsoft.com/office/drawing/2014/main" id="{55AAE093-3332-9836-F818-6F6B30B1E912}"/>
              </a:ext>
            </a:extLst>
          </p:cNvPr>
          <p:cNvSpPr/>
          <p:nvPr/>
        </p:nvSpPr>
        <p:spPr bwMode="auto">
          <a:xfrm>
            <a:off x="3064211" y="4501431"/>
            <a:ext cx="2190969" cy="1719982"/>
          </a:xfrm>
          <a:prstGeom prst="roundRect">
            <a:avLst/>
          </a:prstGeom>
          <a:solidFill>
            <a:srgbClr val="FFE9B7"/>
          </a:solidFill>
          <a:ln w="6350" cap="flat" cmpd="sng" algn="ctr">
            <a:solidFill>
              <a:srgbClr val="FFB61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lvl="0" indent="-285750" defTabSz="449263" eaLnBrk="1" fontAlgn="base" latinLnBrk="0" hangingPunct="0">
              <a:lnSpc>
                <a:spcPct val="67000"/>
              </a:lnSpc>
              <a:spcBef>
                <a:spcPct val="0"/>
              </a:spcBef>
              <a:spcAft>
                <a:spcPct val="0"/>
              </a:spcAft>
              <a:buClr>
                <a:srgbClr val="000000"/>
              </a:buClr>
              <a:buSzPct val="45000"/>
              <a:buFont typeface="Arial" panose="020B0604020202020204" pitchFamily="34" charset="0"/>
              <a:buChar char="•"/>
              <a:tabLst/>
              <a:defRPr/>
            </a:pPr>
            <a:r>
              <a:rPr kumimoji="0" lang="nl-NL" sz="1400" b="0" i="0" u="none" strike="noStrike" kern="0" cap="none" spc="0" normalizeH="0" baseline="0" noProof="0" dirty="0">
                <a:ln>
                  <a:noFill/>
                </a:ln>
                <a:solidFill>
                  <a:srgbClr val="000000"/>
                </a:solidFill>
                <a:effectLst/>
                <a:uLnTx/>
                <a:uFillTx/>
                <a:latin typeface="Arial" pitchFamily="-112" charset="0"/>
                <a:ea typeface="+mn-ea"/>
                <a:cs typeface="+mn-cs"/>
              </a:rPr>
              <a:t>Lidstaten moeten selectie organische verontreinigende stoffen vaststellen,</a:t>
            </a:r>
          </a:p>
          <a:p>
            <a:pPr marL="285750" marR="0" lvl="0" indent="-285750" defTabSz="449263" eaLnBrk="1" fontAlgn="base" latinLnBrk="0" hangingPunct="0">
              <a:lnSpc>
                <a:spcPct val="67000"/>
              </a:lnSpc>
              <a:spcBef>
                <a:spcPct val="0"/>
              </a:spcBef>
              <a:spcAft>
                <a:spcPct val="0"/>
              </a:spcAft>
              <a:buClr>
                <a:srgbClr val="000000"/>
              </a:buClr>
              <a:buSzPct val="45000"/>
              <a:buFont typeface="Arial" panose="020B0604020202020204" pitchFamily="34" charset="0"/>
              <a:buChar char="•"/>
              <a:tabLst/>
              <a:defRPr/>
            </a:pPr>
            <a:endParaRPr kumimoji="0" lang="nl-NL" sz="1400" b="0" i="0" u="none" strike="noStrike" kern="0" cap="none" spc="0" normalizeH="0" baseline="0" noProof="0" dirty="0">
              <a:ln>
                <a:noFill/>
              </a:ln>
              <a:solidFill>
                <a:srgbClr val="000000"/>
              </a:solidFill>
              <a:effectLst/>
              <a:uLnTx/>
              <a:uFillTx/>
              <a:latin typeface="Arial" pitchFamily="-112" charset="0"/>
              <a:ea typeface="+mn-ea"/>
              <a:cs typeface="+mn-cs"/>
            </a:endParaRPr>
          </a:p>
          <a:p>
            <a:pPr marL="285750" marR="0" lvl="0" indent="-285750" defTabSz="449263" eaLnBrk="1" fontAlgn="base" latinLnBrk="0" hangingPunct="0">
              <a:lnSpc>
                <a:spcPct val="67000"/>
              </a:lnSpc>
              <a:spcBef>
                <a:spcPct val="0"/>
              </a:spcBef>
              <a:spcAft>
                <a:spcPct val="0"/>
              </a:spcAft>
              <a:buClr>
                <a:srgbClr val="000000"/>
              </a:buClr>
              <a:buSzPct val="45000"/>
              <a:buFont typeface="Arial" panose="020B0604020202020204" pitchFamily="34" charset="0"/>
              <a:buChar char="•"/>
              <a:tabLst/>
              <a:defRPr/>
            </a:pPr>
            <a:r>
              <a:rPr kumimoji="0" lang="nl-NL" sz="1400" b="0" i="0" u="none" strike="noStrike" kern="0" cap="none" spc="0" normalizeH="0" baseline="0" noProof="0" dirty="0">
                <a:ln>
                  <a:noFill/>
                </a:ln>
                <a:solidFill>
                  <a:srgbClr val="000000"/>
                </a:solidFill>
                <a:effectLst/>
                <a:uLnTx/>
                <a:uFillTx/>
                <a:latin typeface="Arial" pitchFamily="-112" charset="0"/>
                <a:ea typeface="+mn-ea"/>
                <a:cs typeface="+mn-cs"/>
              </a:rPr>
              <a:t>Ontwikkeling EU lijst indicatieve contaminanten (PFAS/ pesticiden)</a:t>
            </a:r>
            <a:endParaRPr kumimoji="0" lang="en-US" sz="1400" b="0" i="0" u="none" strike="noStrike" kern="0" cap="none" spc="0" normalizeH="0" baseline="0" noProof="0" dirty="0">
              <a:ln>
                <a:noFill/>
              </a:ln>
              <a:solidFill>
                <a:srgbClr val="000000"/>
              </a:solidFill>
              <a:effectLst/>
              <a:uLnTx/>
              <a:uFillTx/>
              <a:latin typeface="Arial" pitchFamily="-112" charset="0"/>
              <a:ea typeface="+mn-ea"/>
              <a:cs typeface="+mn-cs"/>
            </a:endParaRPr>
          </a:p>
          <a:p>
            <a:pPr marL="285750" marR="0" lvl="0" indent="-285750" defTabSz="449263" eaLnBrk="1" fontAlgn="base" latinLnBrk="0" hangingPunct="0">
              <a:lnSpc>
                <a:spcPct val="67000"/>
              </a:lnSpc>
              <a:spcBef>
                <a:spcPct val="0"/>
              </a:spcBef>
              <a:spcAft>
                <a:spcPct val="0"/>
              </a:spcAft>
              <a:buClr>
                <a:srgbClr val="000000"/>
              </a:buClr>
              <a:buSzPct val="45000"/>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pitchFamily="-112" charset="0"/>
              <a:ea typeface="+mn-ea"/>
              <a:cs typeface="+mn-cs"/>
            </a:endParaRPr>
          </a:p>
        </p:txBody>
      </p:sp>
      <p:sp>
        <p:nvSpPr>
          <p:cNvPr id="15" name="Rechthoek: afgeronde hoeken 14">
            <a:extLst>
              <a:ext uri="{FF2B5EF4-FFF2-40B4-BE49-F238E27FC236}">
                <a16:creationId xmlns:a16="http://schemas.microsoft.com/office/drawing/2014/main" id="{1312A003-DF82-D21D-25E3-814F297CFBC8}"/>
              </a:ext>
            </a:extLst>
          </p:cNvPr>
          <p:cNvSpPr/>
          <p:nvPr/>
        </p:nvSpPr>
        <p:spPr bwMode="auto">
          <a:xfrm>
            <a:off x="5450901" y="2009105"/>
            <a:ext cx="2283347" cy="2334295"/>
          </a:xfrm>
          <a:prstGeom prst="roundRect">
            <a:avLst/>
          </a:prstGeom>
          <a:solidFill>
            <a:srgbClr val="00689A"/>
          </a:solidFill>
          <a:ln w="12700" cap="flat" cmpd="sng" algn="ctr">
            <a:solidFill>
              <a:srgbClr val="00689A">
                <a:shade val="15000"/>
              </a:srgb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0">
              <a:lnSpc>
                <a:spcPct val="67000"/>
              </a:lnSpc>
              <a:spcBef>
                <a:spcPct val="0"/>
              </a:spcBef>
              <a:spcAft>
                <a:spcPct val="0"/>
              </a:spcAft>
              <a:buClr>
                <a:srgbClr val="000000"/>
              </a:buClr>
              <a:buSzPct val="45000"/>
              <a:buFont typeface="Wingdings" pitchFamily="-112" charset="2"/>
              <a:buNone/>
              <a:tabLst/>
              <a:defRPr/>
            </a:pPr>
            <a:r>
              <a:rPr kumimoji="0" lang="nl-NL" sz="1400" b="1" i="0" u="none" strike="noStrike" kern="0" cap="none" spc="0" normalizeH="0" baseline="0" noProof="0" dirty="0">
                <a:ln>
                  <a:noFill/>
                </a:ln>
                <a:solidFill>
                  <a:srgbClr val="FFFFFF"/>
                </a:solidFill>
                <a:effectLst/>
                <a:uLnTx/>
                <a:uFillTx/>
                <a:latin typeface="Arial "/>
                <a:ea typeface="+mn-ea"/>
                <a:cs typeface="+mn-cs"/>
              </a:rPr>
              <a:t>Deel C</a:t>
            </a:r>
          </a:p>
          <a:p>
            <a:pPr marL="0" marR="0" lvl="0" indent="0" defTabSz="449263"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FFFFFF"/>
                </a:solidFill>
                <a:effectLst/>
                <a:uLnTx/>
                <a:uFillTx/>
                <a:latin typeface="Arial "/>
                <a:ea typeface="+mn-ea"/>
                <a:cs typeface="+mn-cs"/>
              </a:rPr>
              <a:t>Bodemparameters zonder criteria</a:t>
            </a:r>
          </a:p>
          <a:p>
            <a:pPr marL="0" marR="0" lvl="0" indent="0" defTabSz="449263" eaLnBrk="1" fontAlgn="auto" latinLnBrk="0" hangingPunct="1">
              <a:lnSpc>
                <a:spcPct val="100000"/>
              </a:lnSpc>
              <a:spcBef>
                <a:spcPts val="0"/>
              </a:spcBef>
              <a:spcAft>
                <a:spcPts val="0"/>
              </a:spcAft>
              <a:buClrTx/>
              <a:buSzTx/>
              <a:buFontTx/>
              <a:buNone/>
              <a:tabLst/>
              <a:defRPr/>
            </a:pPr>
            <a:endParaRPr kumimoji="0" lang="nl-NL" sz="1400" b="0" i="1" u="none" strike="noStrike" kern="0" cap="none" spc="0" normalizeH="0" baseline="0" noProof="0" dirty="0">
              <a:ln>
                <a:noFill/>
              </a:ln>
              <a:solidFill>
                <a:srgbClr val="FFFFFF"/>
              </a:solidFill>
              <a:effectLst/>
              <a:uLnTx/>
              <a:uFillTx/>
              <a:latin typeface="Arial "/>
              <a:ea typeface="+mn-ea"/>
              <a:cs typeface="+mn-cs"/>
            </a:endParaRPr>
          </a:p>
          <a:p>
            <a:pPr marL="0" marR="0" lvl="0" indent="0" defTabSz="449263" eaLnBrk="1" fontAlgn="auto" latinLnBrk="0" hangingPunct="1">
              <a:lnSpc>
                <a:spcPct val="100000"/>
              </a:lnSpc>
              <a:spcBef>
                <a:spcPts val="0"/>
              </a:spcBef>
              <a:spcAft>
                <a:spcPts val="0"/>
              </a:spcAft>
              <a:buClrTx/>
              <a:buSzTx/>
              <a:buFontTx/>
              <a:buNone/>
              <a:tabLst/>
              <a:defRPr/>
            </a:pPr>
            <a:r>
              <a:rPr kumimoji="0" lang="nl-NL" sz="1400" b="0" i="1" u="none" strike="noStrike" kern="0" cap="none" spc="0" normalizeH="0" baseline="0" noProof="0" dirty="0">
                <a:ln>
                  <a:noFill/>
                </a:ln>
                <a:solidFill>
                  <a:srgbClr val="FFFFFF"/>
                </a:solidFill>
                <a:effectLst/>
                <a:uLnTx/>
                <a:uFillTx/>
                <a:latin typeface="Arial "/>
                <a:ea typeface="+mn-ea"/>
                <a:cs typeface="+mn-cs"/>
              </a:rPr>
              <a:t>Nutriëntenoverschot, verzuring, verdichting, afname biodiversiteit</a:t>
            </a:r>
          </a:p>
          <a:p>
            <a:pPr marL="0" marR="0" lvl="0" indent="0" defTabSz="449263" eaLnBrk="1" fontAlgn="auto" latinLnBrk="0" hangingPunct="1">
              <a:lnSpc>
                <a:spcPct val="100000"/>
              </a:lnSpc>
              <a:spcBef>
                <a:spcPts val="0"/>
              </a:spcBef>
              <a:spcAft>
                <a:spcPts val="0"/>
              </a:spcAft>
              <a:buClrTx/>
              <a:buSzTx/>
              <a:buFontTx/>
              <a:buNone/>
              <a:tabLst/>
              <a:defRPr/>
            </a:pPr>
            <a:r>
              <a:rPr kumimoji="0" lang="nl-NL" sz="1400" b="0" i="1" u="none" strike="noStrike" kern="0" cap="none" spc="0" normalizeH="0" baseline="0" noProof="0" dirty="0">
                <a:ln>
                  <a:noFill/>
                </a:ln>
                <a:solidFill>
                  <a:srgbClr val="FFFFFF"/>
                </a:solidFill>
                <a:effectLst/>
                <a:uLnTx/>
                <a:uFillTx/>
                <a:latin typeface="Arial "/>
                <a:ea typeface="+mn-ea"/>
                <a:cs typeface="+mn-cs"/>
              </a:rPr>
              <a:t>verplicht: DNA-</a:t>
            </a:r>
            <a:r>
              <a:rPr kumimoji="0" lang="nl-NL" sz="1400" b="0" i="1" u="none" strike="noStrike" kern="0" cap="none" spc="0" normalizeH="0" baseline="0" noProof="0" dirty="0" err="1">
                <a:ln>
                  <a:noFill/>
                </a:ln>
                <a:solidFill>
                  <a:srgbClr val="FFFFFF"/>
                </a:solidFill>
                <a:effectLst/>
                <a:uLnTx/>
                <a:uFillTx/>
                <a:latin typeface="Arial "/>
                <a:ea typeface="+mn-ea"/>
                <a:cs typeface="+mn-cs"/>
              </a:rPr>
              <a:t>metabarcoding</a:t>
            </a:r>
            <a:r>
              <a:rPr kumimoji="0" lang="nl-NL" sz="1400" b="0" i="1" u="none" strike="noStrike" kern="0" cap="none" spc="0" normalizeH="0" baseline="0" noProof="0" dirty="0">
                <a:ln>
                  <a:noFill/>
                </a:ln>
                <a:solidFill>
                  <a:srgbClr val="FFFFFF"/>
                </a:solidFill>
                <a:effectLst/>
                <a:uLnTx/>
                <a:uFillTx/>
                <a:latin typeface="Arial "/>
                <a:ea typeface="+mn-ea"/>
                <a:cs typeface="+mn-cs"/>
              </a:rPr>
              <a:t> for fungi and bacteria</a:t>
            </a:r>
          </a:p>
          <a:p>
            <a:pPr marL="0" marR="0" lvl="0" indent="0" defTabSz="449263" eaLnBrk="1" fontAlgn="auto" latinLnBrk="0" hangingPunct="1">
              <a:lnSpc>
                <a:spcPct val="100000"/>
              </a:lnSpc>
              <a:spcBef>
                <a:spcPts val="0"/>
              </a:spcBef>
              <a:spcAft>
                <a:spcPts val="0"/>
              </a:spcAft>
              <a:buClrTx/>
              <a:buSzTx/>
              <a:buFontTx/>
              <a:buNone/>
              <a:tabLst/>
              <a:defRPr/>
            </a:pPr>
            <a:endParaRPr kumimoji="0" lang="nl-NL" sz="1400" b="1" i="1" u="none" strike="noStrike" kern="0" cap="none" spc="0" normalizeH="0" baseline="0" noProof="0" dirty="0">
              <a:ln>
                <a:noFill/>
              </a:ln>
              <a:solidFill>
                <a:srgbClr val="FFFFFF"/>
              </a:solidFill>
              <a:effectLst/>
              <a:uLnTx/>
              <a:uFillTx/>
              <a:latin typeface="Arial" pitchFamily="-112" charset="0"/>
              <a:ea typeface="+mn-ea"/>
              <a:cs typeface="+mn-cs"/>
            </a:endParaRPr>
          </a:p>
          <a:p>
            <a:pPr marL="0" marR="0" lvl="0" indent="0" defTabSz="449263" eaLnBrk="1" fontAlgn="base" latinLnBrk="0" hangingPunct="0">
              <a:lnSpc>
                <a:spcPct val="67000"/>
              </a:lnSpc>
              <a:spcBef>
                <a:spcPct val="0"/>
              </a:spcBef>
              <a:spcAft>
                <a:spcPct val="0"/>
              </a:spcAft>
              <a:buClr>
                <a:srgbClr val="000000"/>
              </a:buClr>
              <a:buSzPct val="45000"/>
              <a:buFont typeface="Wingdings" pitchFamily="-112" charset="2"/>
              <a:buNone/>
              <a:tabLst/>
              <a:defRPr/>
            </a:pPr>
            <a:endParaRPr kumimoji="0" lang="en-US" sz="1400" b="1" i="1" u="none" strike="noStrike" kern="0" cap="none" spc="0" normalizeH="0" baseline="0" noProof="0" dirty="0">
              <a:ln>
                <a:noFill/>
              </a:ln>
              <a:solidFill>
                <a:srgbClr val="FFFFFF"/>
              </a:solidFill>
              <a:effectLst/>
              <a:uLnTx/>
              <a:uFillTx/>
              <a:latin typeface="Arial" pitchFamily="-112" charset="0"/>
              <a:ea typeface="+mn-ea"/>
              <a:cs typeface="+mn-cs"/>
            </a:endParaRPr>
          </a:p>
        </p:txBody>
      </p:sp>
      <p:sp>
        <p:nvSpPr>
          <p:cNvPr id="16" name="Rechthoek: afgeronde hoeken 15">
            <a:extLst>
              <a:ext uri="{FF2B5EF4-FFF2-40B4-BE49-F238E27FC236}">
                <a16:creationId xmlns:a16="http://schemas.microsoft.com/office/drawing/2014/main" id="{02C58BF9-37D5-0762-1ECC-73D4B9F3724A}"/>
              </a:ext>
            </a:extLst>
          </p:cNvPr>
          <p:cNvSpPr/>
          <p:nvPr/>
        </p:nvSpPr>
        <p:spPr bwMode="auto">
          <a:xfrm>
            <a:off x="5450902" y="4501431"/>
            <a:ext cx="2283347" cy="1719982"/>
          </a:xfrm>
          <a:prstGeom prst="roundRect">
            <a:avLst/>
          </a:prstGeom>
          <a:gradFill rotWithShape="1">
            <a:gsLst>
              <a:gs pos="0">
                <a:srgbClr val="00689A">
                  <a:lumMod val="110000"/>
                  <a:satMod val="105000"/>
                  <a:tint val="67000"/>
                </a:srgbClr>
              </a:gs>
              <a:gs pos="50000">
                <a:srgbClr val="00689A">
                  <a:lumMod val="105000"/>
                  <a:satMod val="103000"/>
                  <a:tint val="73000"/>
                </a:srgbClr>
              </a:gs>
              <a:gs pos="100000">
                <a:srgbClr val="00689A">
                  <a:lumMod val="105000"/>
                  <a:satMod val="109000"/>
                  <a:tint val="81000"/>
                </a:srgbClr>
              </a:gs>
            </a:gsLst>
            <a:lin ang="5400000" scaled="0"/>
          </a:gradFill>
          <a:ln w="6350" cap="flat" cmpd="sng" algn="ctr">
            <a:solidFill>
              <a:srgbClr val="00689A"/>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lvl="0" indent="-285750" defTabSz="44926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0" cap="none" spc="0" normalizeH="0" baseline="0" noProof="0" dirty="0">
                <a:ln>
                  <a:noFill/>
                </a:ln>
                <a:solidFill>
                  <a:srgbClr val="000000"/>
                </a:solidFill>
                <a:effectLst/>
                <a:uLnTx/>
                <a:uFillTx/>
                <a:latin typeface="Arial" pitchFamily="-112" charset="0"/>
                <a:ea typeface="+mn-ea"/>
                <a:cs typeface="+mn-cs"/>
              </a:rPr>
              <a:t>Geen criterium </a:t>
            </a:r>
            <a:r>
              <a:rPr kumimoji="0" lang="nl-NL" sz="1400" b="0" i="0" u="none" strike="noStrike" kern="0" cap="none" spc="0" normalizeH="0" baseline="0" noProof="0" dirty="0">
                <a:ln>
                  <a:noFill/>
                </a:ln>
                <a:solidFill>
                  <a:srgbClr val="000000"/>
                </a:solidFill>
                <a:effectLst/>
                <a:uLnTx/>
                <a:uFillTx/>
                <a:latin typeface="Arial" pitchFamily="-112" charset="0"/>
                <a:ea typeface="+mn-ea"/>
                <a:cs typeface="+mn-cs"/>
                <a:sym typeface="Wingdings" panose="05000000000000000000" pitchFamily="2" charset="2"/>
              </a:rPr>
              <a:t> weegt niet mee bij beoordeling bodemgezondheid.</a:t>
            </a:r>
          </a:p>
          <a:p>
            <a:pPr marL="285750" marR="0" lvl="0" indent="-285750" defTabSz="44926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0" cap="none" spc="0" normalizeH="0" baseline="0" noProof="0" dirty="0">
                <a:ln>
                  <a:noFill/>
                </a:ln>
                <a:solidFill>
                  <a:srgbClr val="000000"/>
                </a:solidFill>
                <a:effectLst/>
                <a:uLnTx/>
                <a:uFillTx/>
                <a:latin typeface="Arial" pitchFamily="-112" charset="0"/>
                <a:ea typeface="+mn-ea"/>
                <a:cs typeface="+mn-cs"/>
                <a:sym typeface="Wingdings" panose="05000000000000000000" pitchFamily="2" charset="2"/>
              </a:rPr>
              <a:t>Lidstaten mogen biodiversiteitspara-meter(s) kiezen</a:t>
            </a:r>
            <a:endParaRPr kumimoji="0" lang="en-US" sz="1400" b="0" i="0" u="none" strike="noStrike" kern="0" cap="none" spc="0" normalizeH="0" baseline="0" noProof="0" dirty="0">
              <a:ln>
                <a:noFill/>
              </a:ln>
              <a:solidFill>
                <a:srgbClr val="000000"/>
              </a:solidFill>
              <a:effectLst/>
              <a:uLnTx/>
              <a:uFillTx/>
              <a:latin typeface="Arial" pitchFamily="-112" charset="0"/>
              <a:ea typeface="+mn-ea"/>
              <a:cs typeface="+mn-cs"/>
            </a:endParaRPr>
          </a:p>
          <a:p>
            <a:pPr marL="285750" marR="0" lvl="0" indent="-285750" defTabSz="449263" eaLnBrk="1" fontAlgn="base" latinLnBrk="0" hangingPunct="0">
              <a:lnSpc>
                <a:spcPct val="67000"/>
              </a:lnSpc>
              <a:spcBef>
                <a:spcPct val="0"/>
              </a:spcBef>
              <a:spcAft>
                <a:spcPct val="0"/>
              </a:spcAft>
              <a:buClr>
                <a:srgbClr val="000000"/>
              </a:buClr>
              <a:buSzPct val="45000"/>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pitchFamily="-112" charset="0"/>
              <a:ea typeface="+mn-ea"/>
              <a:cs typeface="+mn-cs"/>
            </a:endParaRPr>
          </a:p>
        </p:txBody>
      </p:sp>
      <p:sp>
        <p:nvSpPr>
          <p:cNvPr id="17" name="Rechthoek: afgeronde hoeken 16">
            <a:extLst>
              <a:ext uri="{FF2B5EF4-FFF2-40B4-BE49-F238E27FC236}">
                <a16:creationId xmlns:a16="http://schemas.microsoft.com/office/drawing/2014/main" id="{C49AA850-3C01-9895-F3C0-DCD47E7D03BC}"/>
              </a:ext>
            </a:extLst>
          </p:cNvPr>
          <p:cNvSpPr/>
          <p:nvPr/>
        </p:nvSpPr>
        <p:spPr bwMode="auto">
          <a:xfrm>
            <a:off x="9825564" y="2009104"/>
            <a:ext cx="2131361" cy="2334295"/>
          </a:xfrm>
          <a:prstGeom prst="roundRect">
            <a:avLst/>
          </a:prstGeom>
          <a:solidFill>
            <a:srgbClr val="38870D"/>
          </a:solidFill>
          <a:ln w="12700" cap="flat" cmpd="sng" algn="ctr">
            <a:solidFill>
              <a:srgbClr val="38870D">
                <a:shade val="15000"/>
              </a:srgb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0">
              <a:lnSpc>
                <a:spcPct val="67000"/>
              </a:lnSpc>
              <a:spcBef>
                <a:spcPct val="0"/>
              </a:spcBef>
              <a:spcAft>
                <a:spcPct val="0"/>
              </a:spcAft>
              <a:buClr>
                <a:srgbClr val="000000"/>
              </a:buClr>
              <a:buSzPct val="45000"/>
              <a:buFont typeface="Wingdings" pitchFamily="-112" charset="2"/>
              <a:buNone/>
              <a:tabLst/>
              <a:defRPr/>
            </a:pPr>
            <a:r>
              <a:rPr kumimoji="0" lang="nl-NL" sz="1400" b="1" i="0" u="none" strike="noStrike" kern="0" cap="none" spc="0" normalizeH="0" baseline="0" noProof="0" dirty="0">
                <a:ln>
                  <a:noFill/>
                </a:ln>
                <a:solidFill>
                  <a:srgbClr val="FFFFFF"/>
                </a:solidFill>
                <a:effectLst/>
                <a:uLnTx/>
                <a:uFillTx/>
                <a:latin typeface="Arial" pitchFamily="-112" charset="0"/>
                <a:ea typeface="+mn-ea"/>
                <a:cs typeface="+mn-cs"/>
              </a:rPr>
              <a:t>Deel D</a:t>
            </a:r>
          </a:p>
          <a:p>
            <a:pPr marL="0" marR="0" lvl="0" indent="0" defTabSz="449263"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rgbClr val="FFFFFF"/>
                </a:solidFill>
                <a:effectLst/>
                <a:uLnTx/>
                <a:uFillTx/>
                <a:latin typeface="Arial" pitchFamily="-112" charset="0"/>
                <a:ea typeface="+mn-ea"/>
                <a:cs typeface="+mn-cs"/>
              </a:rPr>
              <a:t>Indicatoren voor bodemafdekking en bodemverwijdering (als onderdeel ruimtebeslag)</a:t>
            </a:r>
          </a:p>
          <a:p>
            <a:pPr marL="0" marR="0" lvl="0" indent="0" defTabSz="449263" eaLnBrk="1" fontAlgn="auto" latinLnBrk="0" hangingPunct="1">
              <a:lnSpc>
                <a:spcPct val="100000"/>
              </a:lnSpc>
              <a:spcBef>
                <a:spcPts val="0"/>
              </a:spcBef>
              <a:spcAft>
                <a:spcPts val="0"/>
              </a:spcAft>
              <a:buClrTx/>
              <a:buSzTx/>
              <a:buFontTx/>
              <a:buNone/>
              <a:tabLst/>
              <a:defRPr/>
            </a:pPr>
            <a:endParaRPr kumimoji="0" lang="nl-NL" sz="1400" b="0" i="1" u="none" strike="noStrike" kern="0" cap="none" spc="0" normalizeH="0" baseline="0" noProof="0" dirty="0">
              <a:ln>
                <a:noFill/>
              </a:ln>
              <a:solidFill>
                <a:srgbClr val="FFFFFF"/>
              </a:solidFill>
              <a:effectLst/>
              <a:uLnTx/>
              <a:uFillTx/>
              <a:latin typeface="Arial" pitchFamily="-112" charset="0"/>
              <a:ea typeface="+mn-ea"/>
              <a:cs typeface="+mn-cs"/>
            </a:endParaRPr>
          </a:p>
          <a:p>
            <a:pPr marL="0" marR="0" lvl="0" indent="0" defTabSz="449263" eaLnBrk="1" fontAlgn="base" latinLnBrk="0" hangingPunct="0">
              <a:lnSpc>
                <a:spcPct val="67000"/>
              </a:lnSpc>
              <a:spcBef>
                <a:spcPct val="0"/>
              </a:spcBef>
              <a:spcAft>
                <a:spcPct val="0"/>
              </a:spcAft>
              <a:buClr>
                <a:srgbClr val="000000"/>
              </a:buClr>
              <a:buSzPct val="45000"/>
              <a:buFont typeface="Wingdings" pitchFamily="-112" charset="2"/>
              <a:buNone/>
              <a:tabLst/>
              <a:defRPr/>
            </a:pPr>
            <a:endParaRPr kumimoji="0" lang="en-US" sz="1400" b="1" i="1" u="none" strike="noStrike" kern="0" cap="none" spc="0" normalizeH="0" baseline="0" noProof="0" dirty="0">
              <a:ln>
                <a:noFill/>
              </a:ln>
              <a:solidFill>
                <a:srgbClr val="FFFFFF"/>
              </a:solidFill>
              <a:effectLst/>
              <a:uLnTx/>
              <a:uFillTx/>
              <a:latin typeface="Arial" pitchFamily="-112" charset="0"/>
              <a:ea typeface="+mn-ea"/>
              <a:cs typeface="+mn-cs"/>
            </a:endParaRPr>
          </a:p>
        </p:txBody>
      </p:sp>
      <p:sp>
        <p:nvSpPr>
          <p:cNvPr id="18" name="Rechthoek: afgeronde hoeken 17">
            <a:extLst>
              <a:ext uri="{FF2B5EF4-FFF2-40B4-BE49-F238E27FC236}">
                <a16:creationId xmlns:a16="http://schemas.microsoft.com/office/drawing/2014/main" id="{D18DEF7C-02D9-8F41-0FE7-AF3FDC0885BD}"/>
              </a:ext>
            </a:extLst>
          </p:cNvPr>
          <p:cNvSpPr/>
          <p:nvPr/>
        </p:nvSpPr>
        <p:spPr bwMode="auto">
          <a:xfrm>
            <a:off x="9818012" y="4501431"/>
            <a:ext cx="2138913" cy="1719982"/>
          </a:xfrm>
          <a:prstGeom prst="roundRect">
            <a:avLst/>
          </a:prstGeom>
          <a:gradFill rotWithShape="1">
            <a:gsLst>
              <a:gs pos="0">
                <a:srgbClr val="38870D">
                  <a:lumMod val="110000"/>
                  <a:satMod val="105000"/>
                  <a:tint val="67000"/>
                </a:srgbClr>
              </a:gs>
              <a:gs pos="50000">
                <a:srgbClr val="38870D">
                  <a:lumMod val="105000"/>
                  <a:satMod val="103000"/>
                  <a:tint val="73000"/>
                </a:srgbClr>
              </a:gs>
              <a:gs pos="100000">
                <a:srgbClr val="38870D">
                  <a:lumMod val="105000"/>
                  <a:satMod val="109000"/>
                  <a:tint val="81000"/>
                </a:srgbClr>
              </a:gs>
            </a:gsLst>
            <a:lin ang="5400000" scaled="0"/>
          </a:gradFill>
          <a:ln w="6350" cap="flat" cmpd="sng" algn="ctr">
            <a:solidFill>
              <a:srgbClr val="38870D"/>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lvl="0" indent="-285750" defTabSz="44926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300" b="0" i="0" u="none" strike="noStrike" kern="0" cap="none" spc="0" normalizeH="0" baseline="0" noProof="0" dirty="0">
                <a:ln>
                  <a:noFill/>
                </a:ln>
                <a:solidFill>
                  <a:srgbClr val="000000"/>
                </a:solidFill>
                <a:effectLst/>
                <a:uLnTx/>
                <a:uFillTx/>
                <a:latin typeface="Arial" pitchFamily="-112" charset="0"/>
                <a:ea typeface="+mn-ea"/>
                <a:cs typeface="+mn-cs"/>
              </a:rPr>
              <a:t>Weegt niet mee bij beoordeling bodemgezondheid.</a:t>
            </a:r>
          </a:p>
          <a:p>
            <a:pPr marL="285750" marR="0" lvl="0" indent="-285750" defTabSz="44926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300" b="0" i="0" u="none" strike="noStrike" kern="0" cap="none" spc="0" normalizeH="0" baseline="0" noProof="0" dirty="0">
                <a:ln>
                  <a:noFill/>
                </a:ln>
                <a:solidFill>
                  <a:srgbClr val="000000"/>
                </a:solidFill>
                <a:effectLst/>
                <a:uLnTx/>
                <a:uFillTx/>
                <a:latin typeface="Arial" pitchFamily="-112" charset="0"/>
                <a:ea typeface="+mn-ea"/>
                <a:cs typeface="+mn-cs"/>
              </a:rPr>
              <a:t>Via satelliet (Copernicus)</a:t>
            </a:r>
          </a:p>
          <a:p>
            <a:pPr marL="285750" marR="0" lvl="0" indent="-285750" defTabSz="44926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300" b="0" i="0" u="none" strike="noStrike" kern="0" cap="none" spc="0" normalizeH="0" baseline="0" noProof="0" dirty="0">
                <a:ln>
                  <a:noFill/>
                </a:ln>
                <a:solidFill>
                  <a:srgbClr val="000000"/>
                </a:solidFill>
                <a:effectLst/>
                <a:uLnTx/>
                <a:uFillTx/>
                <a:latin typeface="Arial" pitchFamily="-112" charset="0"/>
                <a:ea typeface="+mn-ea"/>
                <a:cs typeface="+mn-cs"/>
              </a:rPr>
              <a:t>Lidstaten mogen extra indicatoren meten</a:t>
            </a:r>
            <a:endParaRPr kumimoji="0" lang="en-US" sz="1300" b="0" i="0" u="none" strike="noStrike" kern="0" cap="none" spc="0" normalizeH="0" baseline="0" noProof="0" dirty="0">
              <a:ln>
                <a:noFill/>
              </a:ln>
              <a:solidFill>
                <a:srgbClr val="000000"/>
              </a:solidFill>
              <a:effectLst/>
              <a:uLnTx/>
              <a:uFillTx/>
              <a:latin typeface="Arial" pitchFamily="-112" charset="0"/>
              <a:ea typeface="+mn-ea"/>
              <a:cs typeface="+mn-cs"/>
            </a:endParaRPr>
          </a:p>
          <a:p>
            <a:pPr marL="285750" marR="0" lvl="0" indent="-285750" defTabSz="449263" eaLnBrk="1" fontAlgn="base" latinLnBrk="0" hangingPunct="0">
              <a:lnSpc>
                <a:spcPct val="67000"/>
              </a:lnSpc>
              <a:spcBef>
                <a:spcPct val="0"/>
              </a:spcBef>
              <a:spcAft>
                <a:spcPct val="0"/>
              </a:spcAft>
              <a:buClr>
                <a:srgbClr val="000000"/>
              </a:buClr>
              <a:buSzPct val="45000"/>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pitchFamily="-112" charset="0"/>
              <a:ea typeface="+mn-ea"/>
              <a:cs typeface="+mn-cs"/>
            </a:endParaRPr>
          </a:p>
        </p:txBody>
      </p:sp>
      <p:sp>
        <p:nvSpPr>
          <p:cNvPr id="3" name="Tekstvak 2">
            <a:extLst>
              <a:ext uri="{FF2B5EF4-FFF2-40B4-BE49-F238E27FC236}">
                <a16:creationId xmlns:a16="http://schemas.microsoft.com/office/drawing/2014/main" id="{79142BCB-A283-21B5-E1F6-E70FD2F529F8}"/>
              </a:ext>
            </a:extLst>
          </p:cNvPr>
          <p:cNvSpPr txBox="1"/>
          <p:nvPr/>
        </p:nvSpPr>
        <p:spPr>
          <a:xfrm>
            <a:off x="758283" y="1382751"/>
            <a:ext cx="6975965" cy="369332"/>
          </a:xfrm>
          <a:prstGeom prst="rect">
            <a:avLst/>
          </a:prstGeom>
          <a:noFill/>
        </p:spPr>
        <p:txBody>
          <a:bodyPr wrap="square" rtlCol="0">
            <a:spAutoFit/>
          </a:bodyPr>
          <a:lstStyle/>
          <a:p>
            <a:pPr algn="ctr"/>
            <a:r>
              <a:rPr lang="nl-NL" b="1" dirty="0"/>
              <a:t>Bodemgezondheid</a:t>
            </a:r>
          </a:p>
        </p:txBody>
      </p:sp>
      <p:sp>
        <p:nvSpPr>
          <p:cNvPr id="4" name="Tekstvak 3">
            <a:extLst>
              <a:ext uri="{FF2B5EF4-FFF2-40B4-BE49-F238E27FC236}">
                <a16:creationId xmlns:a16="http://schemas.microsoft.com/office/drawing/2014/main" id="{6DC9DD4A-C4D8-3234-9D07-B0569DBAD29A}"/>
              </a:ext>
            </a:extLst>
          </p:cNvPr>
          <p:cNvSpPr txBox="1"/>
          <p:nvPr/>
        </p:nvSpPr>
        <p:spPr>
          <a:xfrm>
            <a:off x="9825564" y="1292803"/>
            <a:ext cx="2131361" cy="646331"/>
          </a:xfrm>
          <a:prstGeom prst="rect">
            <a:avLst/>
          </a:prstGeom>
          <a:noFill/>
        </p:spPr>
        <p:txBody>
          <a:bodyPr wrap="square" rtlCol="0">
            <a:spAutoFit/>
          </a:bodyPr>
          <a:lstStyle/>
          <a:p>
            <a:pPr algn="ctr"/>
            <a:r>
              <a:rPr lang="nl-NL" b="1" dirty="0"/>
              <a:t>Bodemafdekking</a:t>
            </a:r>
            <a:r>
              <a:rPr lang="nl-NL" dirty="0"/>
              <a:t> </a:t>
            </a:r>
            <a:r>
              <a:rPr lang="nl-NL" b="1" dirty="0"/>
              <a:t>en</a:t>
            </a:r>
            <a:r>
              <a:rPr lang="nl-NL" dirty="0"/>
              <a:t> </a:t>
            </a:r>
            <a:r>
              <a:rPr lang="nl-NL" b="1" dirty="0"/>
              <a:t>bodemverwijdering</a:t>
            </a:r>
          </a:p>
        </p:txBody>
      </p:sp>
    </p:spTree>
    <p:extLst>
      <p:ext uri="{BB962C8B-B14F-4D97-AF65-F5344CB8AC3E}">
        <p14:creationId xmlns:p14="http://schemas.microsoft.com/office/powerpoint/2010/main" val="2832368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75140A2-8A98-6D96-4733-2198D58336F0}"/>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dirty="0" err="1">
                <a:solidFill>
                  <a:schemeClr val="tx1"/>
                </a:solidFill>
              </a:rPr>
              <a:t>Stimuleren</a:t>
            </a:r>
            <a:r>
              <a:rPr lang="en-US" dirty="0">
                <a:solidFill>
                  <a:schemeClr val="tx1"/>
                </a:solidFill>
              </a:rPr>
              <a:t> van </a:t>
            </a:r>
            <a:r>
              <a:rPr lang="en-US" dirty="0" err="1">
                <a:solidFill>
                  <a:schemeClr val="tx1"/>
                </a:solidFill>
              </a:rPr>
              <a:t>bodemgezondheid</a:t>
            </a:r>
            <a:endParaRPr lang="en-US" dirty="0">
              <a:solidFill>
                <a:schemeClr val="tx1"/>
              </a:solidFill>
            </a:endParaRPr>
          </a:p>
        </p:txBody>
      </p:sp>
      <p:graphicFrame>
        <p:nvGraphicFramePr>
          <p:cNvPr id="6" name="Tijdelijke aanduiding voor tekst 2">
            <a:extLst>
              <a:ext uri="{FF2B5EF4-FFF2-40B4-BE49-F238E27FC236}">
                <a16:creationId xmlns:a16="http://schemas.microsoft.com/office/drawing/2014/main" id="{58E24496-A293-C3D8-AA41-CC61DD4B2088}"/>
              </a:ext>
            </a:extLst>
          </p:cNvPr>
          <p:cNvGraphicFramePr>
            <a:graphicFrameLocks noGrp="1"/>
          </p:cNvGraphicFramePr>
          <p:nvPr>
            <p:ph sz="half" idx="1"/>
            <p:extLst>
              <p:ext uri="{D42A27DB-BD31-4B8C-83A1-F6EECF244321}">
                <p14:modId xmlns:p14="http://schemas.microsoft.com/office/powerpoint/2010/main" val="29868003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41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1476D5-D8F9-76E3-18AD-9F2A341924DA}"/>
              </a:ext>
            </a:extLst>
          </p:cNvPr>
          <p:cNvSpPr>
            <a:spLocks noGrp="1"/>
          </p:cNvSpPr>
          <p:nvPr>
            <p:ph type="title"/>
          </p:nvPr>
        </p:nvSpPr>
        <p:spPr/>
        <p:txBody>
          <a:bodyPr/>
          <a:lstStyle/>
          <a:p>
            <a:r>
              <a:rPr lang="en-US" dirty="0" err="1">
                <a:solidFill>
                  <a:schemeClr val="tx1"/>
                </a:solidFill>
              </a:rPr>
              <a:t>Stimuleren</a:t>
            </a:r>
            <a:r>
              <a:rPr lang="en-US" dirty="0">
                <a:solidFill>
                  <a:schemeClr val="tx1"/>
                </a:solidFill>
              </a:rPr>
              <a:t> van </a:t>
            </a:r>
            <a:r>
              <a:rPr lang="en-US" dirty="0" err="1">
                <a:solidFill>
                  <a:schemeClr val="tx1"/>
                </a:solidFill>
              </a:rPr>
              <a:t>bodemgezondheid</a:t>
            </a:r>
            <a:endParaRPr lang="nl-NL" dirty="0"/>
          </a:p>
        </p:txBody>
      </p:sp>
      <p:sp>
        <p:nvSpPr>
          <p:cNvPr id="5" name="Tijdelijke aanduiding voor inhoud 3">
            <a:extLst>
              <a:ext uri="{FF2B5EF4-FFF2-40B4-BE49-F238E27FC236}">
                <a16:creationId xmlns:a16="http://schemas.microsoft.com/office/drawing/2014/main" id="{0B749001-1F0F-2910-23FC-8DF9C42BDBFE}"/>
              </a:ext>
            </a:extLst>
          </p:cNvPr>
          <p:cNvSpPr>
            <a:spLocks noGrp="1"/>
          </p:cNvSpPr>
          <p:nvPr>
            <p:ph idx="1"/>
          </p:nvPr>
        </p:nvSpPr>
        <p:spPr>
          <a:xfrm>
            <a:off x="838200" y="1825625"/>
            <a:ext cx="10515600" cy="4351338"/>
          </a:xfrm>
        </p:spPr>
        <p:txBody>
          <a:bodyPr/>
          <a:lstStyle/>
          <a:p>
            <a:pPr marL="342900" indent="-342900">
              <a:buFont typeface="Arial" panose="020B0604020202020204" pitchFamily="34" charset="0"/>
              <a:buChar char="•"/>
            </a:pPr>
            <a:r>
              <a:rPr lang="nl-NL" sz="2000" dirty="0">
                <a:solidFill>
                  <a:schemeClr val="tx1"/>
                </a:solidFill>
              </a:rPr>
              <a:t>Overheid ondersteunt landeigenaren en beheerders door: </a:t>
            </a:r>
          </a:p>
          <a:p>
            <a:pPr marL="800100" lvl="1" indent="-342900">
              <a:buFont typeface="Arial" panose="020B0604020202020204" pitchFamily="34" charset="0"/>
              <a:buChar char="•"/>
            </a:pPr>
            <a:r>
              <a:rPr lang="nl-NL" sz="1800" dirty="0"/>
              <a:t>Toegang tot advies en informatie, opleiding</a:t>
            </a:r>
          </a:p>
          <a:p>
            <a:pPr marL="800100" lvl="1" indent="-342900">
              <a:buFont typeface="Arial" panose="020B0604020202020204" pitchFamily="34" charset="0"/>
              <a:buChar char="•"/>
            </a:pPr>
            <a:r>
              <a:rPr lang="nl-NL" sz="1800" dirty="0"/>
              <a:t>Bewustzijn bevorderen</a:t>
            </a:r>
          </a:p>
          <a:p>
            <a:pPr marL="800100" lvl="1" indent="-342900">
              <a:buFont typeface="Arial" panose="020B0604020202020204" pitchFamily="34" charset="0"/>
              <a:buChar char="•"/>
            </a:pPr>
            <a:r>
              <a:rPr lang="nl-NL" sz="1800" dirty="0"/>
              <a:t>Onderzoek en innovatie</a:t>
            </a:r>
          </a:p>
          <a:p>
            <a:pPr marL="800100" lvl="1" indent="-342900">
              <a:buFont typeface="Arial" panose="020B0604020202020204" pitchFamily="34" charset="0"/>
              <a:buChar char="•"/>
            </a:pPr>
            <a:r>
              <a:rPr lang="nl-NL" sz="1800" dirty="0"/>
              <a:t>Op lokaal niveau informatie verstrekken over passende maatregelen</a:t>
            </a:r>
          </a:p>
          <a:p>
            <a:pPr marL="800100" lvl="1" indent="-342900">
              <a:buFont typeface="Arial" panose="020B0604020202020204" pitchFamily="34" charset="0"/>
              <a:buChar char="•"/>
            </a:pPr>
            <a:r>
              <a:rPr lang="nl-NL" sz="1800" dirty="0"/>
              <a:t>Overzicht instrumenten</a:t>
            </a:r>
          </a:p>
          <a:p>
            <a:pPr marL="800100" lvl="1" indent="-342900">
              <a:buFont typeface="Arial" panose="020B0604020202020204" pitchFamily="34" charset="0"/>
              <a:buChar char="•"/>
            </a:pPr>
            <a:r>
              <a:rPr lang="nl-NL" sz="1800" dirty="0"/>
              <a:t>Beoordelen technische en financiële behoeften</a:t>
            </a:r>
          </a:p>
          <a:p>
            <a:pPr marL="800100" lvl="1" indent="-342900">
              <a:buFont typeface="Arial" panose="020B0604020202020204" pitchFamily="34" charset="0"/>
              <a:buChar char="•"/>
            </a:pPr>
            <a:r>
              <a:rPr lang="nl-NL" sz="1800" dirty="0"/>
              <a:t>In gesprek met publiek</a:t>
            </a:r>
          </a:p>
          <a:p>
            <a:endParaRPr lang="nl-NL" dirty="0"/>
          </a:p>
        </p:txBody>
      </p:sp>
    </p:spTree>
    <p:extLst>
      <p:ext uri="{BB962C8B-B14F-4D97-AF65-F5344CB8AC3E}">
        <p14:creationId xmlns:p14="http://schemas.microsoft.com/office/powerpoint/2010/main" val="44458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C7379-F9BF-FC33-078A-38F74D6FCE8A}"/>
              </a:ext>
            </a:extLst>
          </p:cNvPr>
          <p:cNvSpPr>
            <a:spLocks noGrp="1"/>
          </p:cNvSpPr>
          <p:nvPr>
            <p:ph type="title"/>
          </p:nvPr>
        </p:nvSpPr>
        <p:spPr/>
        <p:txBody>
          <a:bodyPr>
            <a:normAutofit/>
          </a:bodyPr>
          <a:lstStyle/>
          <a:p>
            <a:r>
              <a:rPr lang="nl-NL" sz="3600" dirty="0"/>
              <a:t>Mitigatie ruimteslag</a:t>
            </a:r>
          </a:p>
        </p:txBody>
      </p:sp>
      <p:sp>
        <p:nvSpPr>
          <p:cNvPr id="3" name="Tijdelijke aanduiding voor tekst 2">
            <a:extLst>
              <a:ext uri="{FF2B5EF4-FFF2-40B4-BE49-F238E27FC236}">
                <a16:creationId xmlns:a16="http://schemas.microsoft.com/office/drawing/2014/main" id="{5026924C-A158-B8B3-6BF8-251DA8C97632}"/>
              </a:ext>
            </a:extLst>
          </p:cNvPr>
          <p:cNvSpPr>
            <a:spLocks noGrp="1"/>
          </p:cNvSpPr>
          <p:nvPr>
            <p:ph type="body" idx="1"/>
          </p:nvPr>
        </p:nvSpPr>
        <p:spPr>
          <a:xfrm>
            <a:off x="597072" y="2146131"/>
            <a:ext cx="10515600" cy="3748722"/>
          </a:xfrm>
        </p:spPr>
        <p:txBody>
          <a:bodyPr>
            <a:normAutofit/>
          </a:bodyPr>
          <a:lstStyle/>
          <a:p>
            <a:pPr marL="342900" indent="-342900">
              <a:buFont typeface="Arial" panose="020B0604020202020204" pitchFamily="34" charset="0"/>
              <a:buChar char="•"/>
            </a:pPr>
            <a:r>
              <a:rPr lang="nl-NL" sz="2400" dirty="0">
                <a:solidFill>
                  <a:schemeClr val="tx1"/>
                </a:solidFill>
              </a:rPr>
              <a:t>Richtlijn verplicht om, bij nieuwe bodemafdekking en bodemverwijdering, mitigerende principes in overweging nemen. </a:t>
            </a:r>
          </a:p>
          <a:p>
            <a:pPr marL="800100" lvl="1" indent="-342900">
              <a:buFont typeface="Arial" panose="020B0604020202020204" pitchFamily="34" charset="0"/>
              <a:buChar char="•"/>
            </a:pPr>
            <a:r>
              <a:rPr lang="nl-NL" dirty="0">
                <a:solidFill>
                  <a:schemeClr val="tx1"/>
                </a:solidFill>
              </a:rPr>
              <a:t>Het verlies van het vermogen van de bodem om meerdere ecosysteemdiensten te leveren zo veel mogelijk te vermijden of te beperken.</a:t>
            </a:r>
          </a:p>
          <a:p>
            <a:pPr marL="800100" lvl="1" indent="-342900">
              <a:buFont typeface="Arial" panose="020B0604020202020204" pitchFamily="34" charset="0"/>
              <a:buChar char="•"/>
            </a:pPr>
            <a:r>
              <a:rPr lang="nl-NL" dirty="0">
                <a:solidFill>
                  <a:schemeClr val="tx1"/>
                </a:solidFill>
              </a:rPr>
              <a:t>Ernaar te streven het verlies van het vermogen van de bodem om meerdere ecosysteemdiensten te leveren in redelijke mate te compenseren.</a:t>
            </a:r>
          </a:p>
        </p:txBody>
      </p:sp>
    </p:spTree>
    <p:extLst>
      <p:ext uri="{BB962C8B-B14F-4D97-AF65-F5344CB8AC3E}">
        <p14:creationId xmlns:p14="http://schemas.microsoft.com/office/powerpoint/2010/main" val="490029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5AAA7-FFCE-1B8C-8E50-572C55A1632C}"/>
              </a:ext>
            </a:extLst>
          </p:cNvPr>
          <p:cNvSpPr>
            <a:spLocks noGrp="1"/>
          </p:cNvSpPr>
          <p:nvPr>
            <p:ph type="title"/>
          </p:nvPr>
        </p:nvSpPr>
        <p:spPr/>
        <p:txBody>
          <a:bodyPr>
            <a:normAutofit/>
          </a:bodyPr>
          <a:lstStyle/>
          <a:p>
            <a:r>
              <a:rPr lang="nl-NL" sz="3600" dirty="0"/>
              <a:t>Tijdlijn</a:t>
            </a:r>
          </a:p>
        </p:txBody>
      </p:sp>
      <p:sp>
        <p:nvSpPr>
          <p:cNvPr id="3" name="Rechthoek 2">
            <a:extLst>
              <a:ext uri="{FF2B5EF4-FFF2-40B4-BE49-F238E27FC236}">
                <a16:creationId xmlns:a16="http://schemas.microsoft.com/office/drawing/2014/main" id="{290EEE08-68D1-E66A-19B1-1DA1B33B2995}"/>
              </a:ext>
            </a:extLst>
          </p:cNvPr>
          <p:cNvSpPr/>
          <p:nvPr/>
        </p:nvSpPr>
        <p:spPr>
          <a:xfrm>
            <a:off x="859456" y="4053659"/>
            <a:ext cx="10584000" cy="63500"/>
          </a:xfrm>
          <a:prstGeom prst="rect">
            <a:avLst/>
          </a:prstGeom>
          <a:solidFill>
            <a:srgbClr val="007BC7"/>
          </a:solidFill>
          <a:ln w="12700" cap="flat" cmpd="sng" algn="ctr">
            <a:solidFill>
              <a:srgbClr val="007B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4" name="Pijl: rechts 3">
            <a:extLst>
              <a:ext uri="{FF2B5EF4-FFF2-40B4-BE49-F238E27FC236}">
                <a16:creationId xmlns:a16="http://schemas.microsoft.com/office/drawing/2014/main" id="{6956E718-EB5B-9F8C-F550-C63EC00B1E82}"/>
              </a:ext>
            </a:extLst>
          </p:cNvPr>
          <p:cNvSpPr/>
          <p:nvPr/>
        </p:nvSpPr>
        <p:spPr>
          <a:xfrm>
            <a:off x="11591018" y="4016162"/>
            <a:ext cx="444500" cy="127000"/>
          </a:xfrm>
          <a:prstGeom prst="rightArrow">
            <a:avLst/>
          </a:prstGeom>
          <a:solidFill>
            <a:srgbClr val="007BC7"/>
          </a:solidFill>
          <a:ln w="12700" cap="flat" cmpd="sng" algn="ctr">
            <a:solidFill>
              <a:srgbClr val="007B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
        <p:nvSpPr>
          <p:cNvPr id="5" name="Rechthoek 4">
            <a:extLst>
              <a:ext uri="{FF2B5EF4-FFF2-40B4-BE49-F238E27FC236}">
                <a16:creationId xmlns:a16="http://schemas.microsoft.com/office/drawing/2014/main" id="{F3D87F84-E439-FCF7-606F-7FCC64613E0B}"/>
              </a:ext>
            </a:extLst>
          </p:cNvPr>
          <p:cNvSpPr/>
          <p:nvPr/>
        </p:nvSpPr>
        <p:spPr>
          <a:xfrm flipH="1">
            <a:off x="164872" y="4048196"/>
            <a:ext cx="533400" cy="63500"/>
          </a:xfrm>
          <a:prstGeom prst="rect">
            <a:avLst/>
          </a:prstGeom>
          <a:solidFill>
            <a:srgbClr val="007BC7"/>
          </a:solidFill>
          <a:ln w="12700" cap="flat" cmpd="sng" algn="ctr">
            <a:solidFill>
              <a:srgbClr val="007B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
        <p:nvSpPr>
          <p:cNvPr id="6" name="Tekstvak 5">
            <a:extLst>
              <a:ext uri="{FF2B5EF4-FFF2-40B4-BE49-F238E27FC236}">
                <a16:creationId xmlns:a16="http://schemas.microsoft.com/office/drawing/2014/main" id="{5EC089B4-040D-97BE-CD65-162421CCFE22}"/>
              </a:ext>
            </a:extLst>
          </p:cNvPr>
          <p:cNvSpPr txBox="1"/>
          <p:nvPr/>
        </p:nvSpPr>
        <p:spPr>
          <a:xfrm>
            <a:off x="107949" y="3792049"/>
            <a:ext cx="647246" cy="261610"/>
          </a:xfrm>
          <a:prstGeom prst="rect">
            <a:avLst/>
          </a:prstGeom>
          <a:noFill/>
        </p:spPr>
        <p:txBody>
          <a:bodyPr wrap="square" rtlCol="0">
            <a:spAutoFit/>
          </a:bodyPr>
          <a:lstStyle/>
          <a:p>
            <a:pPr>
              <a:defRPr/>
            </a:pPr>
            <a:r>
              <a:rPr lang="nl-NL" sz="1100" dirty="0">
                <a:solidFill>
                  <a:srgbClr val="000000"/>
                </a:solidFill>
                <a:latin typeface="Verdana"/>
              </a:rPr>
              <a:t>2025</a:t>
            </a:r>
          </a:p>
        </p:txBody>
      </p:sp>
      <p:sp>
        <p:nvSpPr>
          <p:cNvPr id="7" name="Tekstvak 6">
            <a:extLst>
              <a:ext uri="{FF2B5EF4-FFF2-40B4-BE49-F238E27FC236}">
                <a16:creationId xmlns:a16="http://schemas.microsoft.com/office/drawing/2014/main" id="{C085C6EA-1869-F513-5681-7ABD6AE66369}"/>
              </a:ext>
            </a:extLst>
          </p:cNvPr>
          <p:cNvSpPr txBox="1"/>
          <p:nvPr/>
        </p:nvSpPr>
        <p:spPr>
          <a:xfrm>
            <a:off x="11530695" y="3782508"/>
            <a:ext cx="647246" cy="261610"/>
          </a:xfrm>
          <a:prstGeom prst="rect">
            <a:avLst/>
          </a:prstGeom>
          <a:noFill/>
        </p:spPr>
        <p:txBody>
          <a:bodyPr wrap="square" rtlCol="0">
            <a:spAutoFit/>
          </a:bodyPr>
          <a:lstStyle/>
          <a:p>
            <a:pPr>
              <a:defRPr/>
            </a:pPr>
            <a:r>
              <a:rPr lang="nl-NL" sz="1100">
                <a:solidFill>
                  <a:srgbClr val="000000"/>
                </a:solidFill>
                <a:latin typeface="Verdana"/>
              </a:rPr>
              <a:t>2035</a:t>
            </a:r>
            <a:endParaRPr lang="nl-NL" sz="1100" dirty="0">
              <a:solidFill>
                <a:srgbClr val="000000"/>
              </a:solidFill>
              <a:latin typeface="Verdana"/>
            </a:endParaRPr>
          </a:p>
        </p:txBody>
      </p:sp>
      <p:cxnSp>
        <p:nvCxnSpPr>
          <p:cNvPr id="8" name="Rechte verbindingslijn met pijl 7">
            <a:extLst>
              <a:ext uri="{FF2B5EF4-FFF2-40B4-BE49-F238E27FC236}">
                <a16:creationId xmlns:a16="http://schemas.microsoft.com/office/drawing/2014/main" id="{5CA11296-E3A6-BB95-3126-1422C77979FB}"/>
              </a:ext>
            </a:extLst>
          </p:cNvPr>
          <p:cNvCxnSpPr>
            <a:cxnSpLocks/>
            <a:stCxn id="18" idx="2"/>
            <a:endCxn id="3" idx="1"/>
          </p:cNvCxnSpPr>
          <p:nvPr/>
        </p:nvCxnSpPr>
        <p:spPr>
          <a:xfrm>
            <a:off x="859456" y="3398531"/>
            <a:ext cx="0" cy="686878"/>
          </a:xfrm>
          <a:prstGeom prst="straightConnector1">
            <a:avLst/>
          </a:prstGeom>
          <a:noFill/>
          <a:ln w="19050" cap="flat" cmpd="sng" algn="ctr">
            <a:solidFill>
              <a:srgbClr val="000000"/>
            </a:solidFill>
            <a:prstDash val="solid"/>
            <a:miter lim="800000"/>
            <a:tailEnd type="triangle"/>
          </a:ln>
          <a:effectLst/>
        </p:spPr>
      </p:cxnSp>
      <p:sp>
        <p:nvSpPr>
          <p:cNvPr id="9" name="Tekstvak 8">
            <a:extLst>
              <a:ext uri="{FF2B5EF4-FFF2-40B4-BE49-F238E27FC236}">
                <a16:creationId xmlns:a16="http://schemas.microsoft.com/office/drawing/2014/main" id="{7DCFC38C-5A5C-FF2F-35B0-D5FF92DA3E3C}"/>
              </a:ext>
            </a:extLst>
          </p:cNvPr>
          <p:cNvSpPr txBox="1"/>
          <p:nvPr/>
        </p:nvSpPr>
        <p:spPr>
          <a:xfrm>
            <a:off x="5860032" y="3772746"/>
            <a:ext cx="647246" cy="261610"/>
          </a:xfrm>
          <a:prstGeom prst="rect">
            <a:avLst/>
          </a:prstGeom>
          <a:noFill/>
        </p:spPr>
        <p:txBody>
          <a:bodyPr wrap="square" rtlCol="0">
            <a:spAutoFit/>
          </a:bodyPr>
          <a:lstStyle/>
          <a:p>
            <a:pPr>
              <a:defRPr/>
            </a:pPr>
            <a:r>
              <a:rPr lang="nl-NL" sz="1100" dirty="0">
                <a:solidFill>
                  <a:srgbClr val="000000"/>
                </a:solidFill>
                <a:latin typeface="Verdana"/>
              </a:rPr>
              <a:t>2030</a:t>
            </a:r>
          </a:p>
        </p:txBody>
      </p:sp>
      <p:sp>
        <p:nvSpPr>
          <p:cNvPr id="10" name="Rechthoek: afgeronde hoeken 9">
            <a:extLst>
              <a:ext uri="{FF2B5EF4-FFF2-40B4-BE49-F238E27FC236}">
                <a16:creationId xmlns:a16="http://schemas.microsoft.com/office/drawing/2014/main" id="{AD024072-3D6A-A65A-6ACB-780A6E8F263A}"/>
              </a:ext>
            </a:extLst>
          </p:cNvPr>
          <p:cNvSpPr/>
          <p:nvPr/>
        </p:nvSpPr>
        <p:spPr>
          <a:xfrm>
            <a:off x="2691268" y="1818379"/>
            <a:ext cx="2499518" cy="645320"/>
          </a:xfrm>
          <a:prstGeom prst="roundRect">
            <a:avLst/>
          </a:prstGeom>
          <a:solidFill>
            <a:srgbClr val="38870D"/>
          </a:solidFill>
          <a:ln w="12700" cap="flat" cmpd="sng" algn="ctr">
            <a:solidFill>
              <a:srgbClr val="38870D">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Waarden van indicatoren voor bodemafdekking en vernietiging</a:t>
            </a:r>
          </a:p>
        </p:txBody>
      </p:sp>
      <p:cxnSp>
        <p:nvCxnSpPr>
          <p:cNvPr id="11" name="Rechte verbindingslijn met pijl 10">
            <a:extLst>
              <a:ext uri="{FF2B5EF4-FFF2-40B4-BE49-F238E27FC236}">
                <a16:creationId xmlns:a16="http://schemas.microsoft.com/office/drawing/2014/main" id="{CE5C658F-2D1E-CE49-7B96-6D092777C6FA}"/>
              </a:ext>
            </a:extLst>
          </p:cNvPr>
          <p:cNvCxnSpPr>
            <a:cxnSpLocks/>
            <a:stCxn id="10" idx="2"/>
          </p:cNvCxnSpPr>
          <p:nvPr/>
        </p:nvCxnSpPr>
        <p:spPr>
          <a:xfrm>
            <a:off x="3941027" y="2463699"/>
            <a:ext cx="0" cy="1579067"/>
          </a:xfrm>
          <a:prstGeom prst="straightConnector1">
            <a:avLst/>
          </a:prstGeom>
          <a:noFill/>
          <a:ln w="19050" cap="flat" cmpd="sng" algn="ctr">
            <a:solidFill>
              <a:srgbClr val="000000"/>
            </a:solidFill>
            <a:prstDash val="solid"/>
            <a:miter lim="800000"/>
            <a:tailEnd type="triangle"/>
          </a:ln>
          <a:effectLst/>
        </p:spPr>
      </p:cxnSp>
      <p:sp>
        <p:nvSpPr>
          <p:cNvPr id="12" name="Rechthoek: afgeronde hoeken 11">
            <a:extLst>
              <a:ext uri="{FF2B5EF4-FFF2-40B4-BE49-F238E27FC236}">
                <a16:creationId xmlns:a16="http://schemas.microsoft.com/office/drawing/2014/main" id="{D94E592E-DC51-C2B0-EBAF-0FDABADF8965}"/>
              </a:ext>
            </a:extLst>
          </p:cNvPr>
          <p:cNvSpPr/>
          <p:nvPr/>
        </p:nvSpPr>
        <p:spPr>
          <a:xfrm>
            <a:off x="2691269" y="1443397"/>
            <a:ext cx="2499518"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Elke 3 jaar bepalen:</a:t>
            </a:r>
          </a:p>
        </p:txBody>
      </p:sp>
      <p:sp>
        <p:nvSpPr>
          <p:cNvPr id="13" name="Rechthoek: afgeronde hoeken 12">
            <a:extLst>
              <a:ext uri="{FF2B5EF4-FFF2-40B4-BE49-F238E27FC236}">
                <a16:creationId xmlns:a16="http://schemas.microsoft.com/office/drawing/2014/main" id="{A86E5E0E-5500-8C55-62B6-04A201238D8B}"/>
              </a:ext>
            </a:extLst>
          </p:cNvPr>
          <p:cNvSpPr/>
          <p:nvPr/>
        </p:nvSpPr>
        <p:spPr>
          <a:xfrm>
            <a:off x="6289452" y="2660921"/>
            <a:ext cx="2499518" cy="468000"/>
          </a:xfrm>
          <a:prstGeom prst="roundRect">
            <a:avLst/>
          </a:prstGeom>
          <a:solidFill>
            <a:srgbClr val="00689A"/>
          </a:solidFill>
          <a:ln w="12700" cap="flat" cmpd="sng" algn="ctr">
            <a:solidFill>
              <a:srgbClr val="00689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Gegevens en informatie in register delen</a:t>
            </a:r>
          </a:p>
        </p:txBody>
      </p:sp>
      <p:cxnSp>
        <p:nvCxnSpPr>
          <p:cNvPr id="14" name="Rechte verbindingslijn met pijl 13">
            <a:extLst>
              <a:ext uri="{FF2B5EF4-FFF2-40B4-BE49-F238E27FC236}">
                <a16:creationId xmlns:a16="http://schemas.microsoft.com/office/drawing/2014/main" id="{7A64DF87-1AE5-F7D2-A013-E1EB8E9A6B95}"/>
              </a:ext>
            </a:extLst>
          </p:cNvPr>
          <p:cNvCxnSpPr>
            <a:cxnSpLocks/>
            <a:stCxn id="13" idx="2"/>
          </p:cNvCxnSpPr>
          <p:nvPr/>
        </p:nvCxnSpPr>
        <p:spPr>
          <a:xfrm>
            <a:off x="7539211" y="3128921"/>
            <a:ext cx="0" cy="924738"/>
          </a:xfrm>
          <a:prstGeom prst="straightConnector1">
            <a:avLst/>
          </a:prstGeom>
          <a:noFill/>
          <a:ln w="19050" cap="flat" cmpd="sng" algn="ctr">
            <a:solidFill>
              <a:srgbClr val="000000"/>
            </a:solidFill>
            <a:prstDash val="solid"/>
            <a:miter lim="800000"/>
            <a:tailEnd type="triangle"/>
          </a:ln>
          <a:effectLst/>
        </p:spPr>
      </p:cxnSp>
      <p:sp>
        <p:nvSpPr>
          <p:cNvPr id="15" name="Rechthoek: afgeronde hoeken 14">
            <a:extLst>
              <a:ext uri="{FF2B5EF4-FFF2-40B4-BE49-F238E27FC236}">
                <a16:creationId xmlns:a16="http://schemas.microsoft.com/office/drawing/2014/main" id="{46D3EBF7-6029-617E-185D-40B4779E0C2E}"/>
              </a:ext>
            </a:extLst>
          </p:cNvPr>
          <p:cNvSpPr/>
          <p:nvPr/>
        </p:nvSpPr>
        <p:spPr>
          <a:xfrm>
            <a:off x="6277798" y="333853"/>
            <a:ext cx="2499518"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Elke 6 jaar rapporteren:</a:t>
            </a:r>
          </a:p>
        </p:txBody>
      </p:sp>
      <p:sp>
        <p:nvSpPr>
          <p:cNvPr id="16" name="Rechthoek: afgeronde hoeken 15">
            <a:extLst>
              <a:ext uri="{FF2B5EF4-FFF2-40B4-BE49-F238E27FC236}">
                <a16:creationId xmlns:a16="http://schemas.microsoft.com/office/drawing/2014/main" id="{F5D2B32A-BA3C-995C-64D5-145431DAA1C1}"/>
              </a:ext>
            </a:extLst>
          </p:cNvPr>
          <p:cNvSpPr/>
          <p:nvPr/>
        </p:nvSpPr>
        <p:spPr>
          <a:xfrm>
            <a:off x="6272440" y="719949"/>
            <a:ext cx="2499518" cy="468000"/>
          </a:xfrm>
          <a:prstGeom prst="roundRect">
            <a:avLst/>
          </a:prstGeom>
          <a:solidFill>
            <a:srgbClr val="38870D"/>
          </a:solidFill>
          <a:ln w="12700" cap="flat" cmpd="sng" algn="ctr">
            <a:solidFill>
              <a:srgbClr val="38870D">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Monitoring en beoordeling bodemgezondheid</a:t>
            </a:r>
          </a:p>
        </p:txBody>
      </p:sp>
      <p:sp>
        <p:nvSpPr>
          <p:cNvPr id="17" name="Rechthoek: afgeronde hoeken 16">
            <a:extLst>
              <a:ext uri="{FF2B5EF4-FFF2-40B4-BE49-F238E27FC236}">
                <a16:creationId xmlns:a16="http://schemas.microsoft.com/office/drawing/2014/main" id="{D18B089F-EECD-4B25-BAF1-9F49C9D8D354}"/>
              </a:ext>
            </a:extLst>
          </p:cNvPr>
          <p:cNvSpPr/>
          <p:nvPr/>
        </p:nvSpPr>
        <p:spPr>
          <a:xfrm>
            <a:off x="6272440" y="1201474"/>
            <a:ext cx="2499518" cy="468000"/>
          </a:xfrm>
          <a:prstGeom prst="roundRect">
            <a:avLst/>
          </a:prstGeom>
          <a:solidFill>
            <a:srgbClr val="38870D"/>
          </a:solidFill>
          <a:ln w="12700" cap="flat" cmpd="sng" algn="ctr">
            <a:solidFill>
              <a:srgbClr val="38870D">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Trend analyse bodemgezondheid</a:t>
            </a:r>
          </a:p>
        </p:txBody>
      </p:sp>
      <p:sp>
        <p:nvSpPr>
          <p:cNvPr id="18" name="Rechthoek: afgeronde hoeken 17">
            <a:extLst>
              <a:ext uri="{FF2B5EF4-FFF2-40B4-BE49-F238E27FC236}">
                <a16:creationId xmlns:a16="http://schemas.microsoft.com/office/drawing/2014/main" id="{4DA4369B-9F0D-2F21-8649-9E94D0C2AE64}"/>
              </a:ext>
            </a:extLst>
          </p:cNvPr>
          <p:cNvSpPr/>
          <p:nvPr/>
        </p:nvSpPr>
        <p:spPr>
          <a:xfrm>
            <a:off x="67456" y="2753211"/>
            <a:ext cx="1584000" cy="645320"/>
          </a:xfrm>
          <a:prstGeom prst="roundRect">
            <a:avLst/>
          </a:prstGeom>
          <a:solidFill>
            <a:srgbClr val="00689A"/>
          </a:solidFill>
          <a:ln w="12700" cap="flat" cmpd="sng" algn="ctr">
            <a:solidFill>
              <a:srgbClr val="00689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FF"/>
                </a:solidFill>
                <a:effectLst/>
                <a:uLnTx/>
                <a:uFillTx/>
                <a:latin typeface="Verdana"/>
                <a:ea typeface="+mn-ea"/>
                <a:cs typeface="+mn-cs"/>
              </a:rPr>
              <a:t>Inwerkingtreding</a:t>
            </a:r>
          </a:p>
        </p:txBody>
      </p:sp>
      <p:sp>
        <p:nvSpPr>
          <p:cNvPr id="19" name="Rechthoek: afgeronde hoeken 18">
            <a:extLst>
              <a:ext uri="{FF2B5EF4-FFF2-40B4-BE49-F238E27FC236}">
                <a16:creationId xmlns:a16="http://schemas.microsoft.com/office/drawing/2014/main" id="{4DA6FA8C-342A-814B-D009-3A42A6CC7076}"/>
              </a:ext>
            </a:extLst>
          </p:cNvPr>
          <p:cNvSpPr/>
          <p:nvPr/>
        </p:nvSpPr>
        <p:spPr>
          <a:xfrm>
            <a:off x="828605" y="4236974"/>
            <a:ext cx="1044000"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3 jaar</a:t>
            </a:r>
          </a:p>
        </p:txBody>
      </p:sp>
      <p:sp>
        <p:nvSpPr>
          <p:cNvPr id="20" name="Rechthoek: afgeronde hoeken 19">
            <a:extLst>
              <a:ext uri="{FF2B5EF4-FFF2-40B4-BE49-F238E27FC236}">
                <a16:creationId xmlns:a16="http://schemas.microsoft.com/office/drawing/2014/main" id="{0835E3FD-D2A6-3EBA-F9B1-EDCC568F32A5}"/>
              </a:ext>
            </a:extLst>
          </p:cNvPr>
          <p:cNvSpPr/>
          <p:nvPr/>
        </p:nvSpPr>
        <p:spPr>
          <a:xfrm>
            <a:off x="1930992" y="4235069"/>
            <a:ext cx="1224000"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3 </a:t>
            </a:r>
            <a:r>
              <a:rPr kumimoji="0" lang="nl-NL" sz="1200" b="0" i="0" u="none" strike="noStrike" kern="0" cap="none" spc="0" normalizeH="0" baseline="0" noProof="0" dirty="0" err="1">
                <a:ln>
                  <a:noFill/>
                </a:ln>
                <a:solidFill>
                  <a:srgbClr val="000000"/>
                </a:solidFill>
                <a:effectLst/>
                <a:uLnTx/>
                <a:uFillTx/>
                <a:latin typeface="Verdana"/>
                <a:ea typeface="+mn-ea"/>
                <a:cs typeface="+mn-cs"/>
              </a:rPr>
              <a:t>jr</a:t>
            </a:r>
            <a:r>
              <a:rPr kumimoji="0" lang="nl-NL" sz="1200" b="0" i="0" u="none" strike="noStrike" kern="0" cap="none" spc="0" normalizeH="0" baseline="0" noProof="0" dirty="0">
                <a:ln>
                  <a:noFill/>
                </a:ln>
                <a:solidFill>
                  <a:srgbClr val="000000"/>
                </a:solidFill>
                <a:effectLst/>
                <a:uLnTx/>
                <a:uFillTx/>
                <a:latin typeface="Verdana"/>
                <a:ea typeface="+mn-ea"/>
                <a:cs typeface="+mn-cs"/>
              </a:rPr>
              <a:t> &amp; 3 </a:t>
            </a:r>
            <a:r>
              <a:rPr kumimoji="0" lang="nl-NL" sz="1200" b="0" i="0" u="none" strike="noStrike" kern="0" cap="none" spc="0" normalizeH="0" baseline="0" noProof="0" dirty="0" err="1">
                <a:ln>
                  <a:noFill/>
                </a:ln>
                <a:solidFill>
                  <a:srgbClr val="000000"/>
                </a:solidFill>
                <a:effectLst/>
                <a:uLnTx/>
                <a:uFillTx/>
                <a:latin typeface="Verdana"/>
                <a:ea typeface="+mn-ea"/>
                <a:cs typeface="+mn-cs"/>
              </a:rPr>
              <a:t>mnd</a:t>
            </a:r>
            <a:endParaRPr kumimoji="0" lang="nl-NL" sz="1200" b="0" i="0" u="none" strike="noStrike" kern="0" cap="none" spc="0" normalizeH="0" baseline="0" noProof="0" dirty="0">
              <a:ln>
                <a:noFill/>
              </a:ln>
              <a:solidFill>
                <a:srgbClr val="000000"/>
              </a:solidFill>
              <a:effectLst/>
              <a:uLnTx/>
              <a:uFillTx/>
              <a:latin typeface="Verdana"/>
              <a:ea typeface="+mn-ea"/>
              <a:cs typeface="+mn-cs"/>
            </a:endParaRPr>
          </a:p>
        </p:txBody>
      </p:sp>
      <p:sp>
        <p:nvSpPr>
          <p:cNvPr id="21" name="Rechthoek: afgeronde hoeken 20">
            <a:extLst>
              <a:ext uri="{FF2B5EF4-FFF2-40B4-BE49-F238E27FC236}">
                <a16:creationId xmlns:a16="http://schemas.microsoft.com/office/drawing/2014/main" id="{CD7380EB-FCAD-2C15-9414-C2FA5B76E34B}"/>
              </a:ext>
            </a:extLst>
          </p:cNvPr>
          <p:cNvSpPr/>
          <p:nvPr/>
        </p:nvSpPr>
        <p:spPr>
          <a:xfrm>
            <a:off x="4340085" y="4236974"/>
            <a:ext cx="1044000"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5 jaar</a:t>
            </a:r>
          </a:p>
        </p:txBody>
      </p:sp>
      <p:sp>
        <p:nvSpPr>
          <p:cNvPr id="22" name="Rechthoek: afgeronde hoeken 21">
            <a:extLst>
              <a:ext uri="{FF2B5EF4-FFF2-40B4-BE49-F238E27FC236}">
                <a16:creationId xmlns:a16="http://schemas.microsoft.com/office/drawing/2014/main" id="{3A7649D3-E36C-ECDB-B714-6951F6BC3593}"/>
              </a:ext>
            </a:extLst>
          </p:cNvPr>
          <p:cNvSpPr/>
          <p:nvPr/>
        </p:nvSpPr>
        <p:spPr>
          <a:xfrm>
            <a:off x="6739010" y="4228227"/>
            <a:ext cx="1044000"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6 jaar</a:t>
            </a:r>
          </a:p>
        </p:txBody>
      </p:sp>
      <p:sp>
        <p:nvSpPr>
          <p:cNvPr id="23" name="Rechthoek: afgeronde hoeken 22">
            <a:extLst>
              <a:ext uri="{FF2B5EF4-FFF2-40B4-BE49-F238E27FC236}">
                <a16:creationId xmlns:a16="http://schemas.microsoft.com/office/drawing/2014/main" id="{6025870C-BC5D-7744-8BDD-445B7D809B04}"/>
              </a:ext>
            </a:extLst>
          </p:cNvPr>
          <p:cNvSpPr/>
          <p:nvPr/>
        </p:nvSpPr>
        <p:spPr>
          <a:xfrm>
            <a:off x="7849984" y="4235069"/>
            <a:ext cx="1224000"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6 </a:t>
            </a:r>
            <a:r>
              <a:rPr kumimoji="0" lang="nl-NL" sz="1200" b="0" i="0" u="none" strike="noStrike" kern="0" cap="none" spc="0" normalizeH="0" baseline="0" noProof="0" dirty="0" err="1">
                <a:ln>
                  <a:noFill/>
                </a:ln>
                <a:solidFill>
                  <a:srgbClr val="000000"/>
                </a:solidFill>
                <a:effectLst/>
                <a:uLnTx/>
                <a:uFillTx/>
                <a:latin typeface="Verdana"/>
                <a:ea typeface="+mn-ea"/>
                <a:cs typeface="+mn-cs"/>
              </a:rPr>
              <a:t>jr</a:t>
            </a:r>
            <a:r>
              <a:rPr kumimoji="0" lang="nl-NL" sz="1200" b="0" i="0" u="none" strike="noStrike" kern="0" cap="none" spc="0" normalizeH="0" baseline="0" noProof="0" dirty="0">
                <a:ln>
                  <a:noFill/>
                </a:ln>
                <a:solidFill>
                  <a:srgbClr val="000000"/>
                </a:solidFill>
                <a:effectLst/>
                <a:uLnTx/>
                <a:uFillTx/>
                <a:latin typeface="Verdana"/>
                <a:ea typeface="+mn-ea"/>
                <a:cs typeface="+mn-cs"/>
              </a:rPr>
              <a:t> &amp; 6 </a:t>
            </a:r>
            <a:r>
              <a:rPr kumimoji="0" lang="nl-NL" sz="1200" b="0" i="0" u="none" strike="noStrike" kern="0" cap="none" spc="0" normalizeH="0" baseline="0" noProof="0" dirty="0" err="1">
                <a:ln>
                  <a:noFill/>
                </a:ln>
                <a:solidFill>
                  <a:srgbClr val="000000"/>
                </a:solidFill>
                <a:effectLst/>
                <a:uLnTx/>
                <a:uFillTx/>
                <a:latin typeface="Verdana"/>
                <a:ea typeface="+mn-ea"/>
                <a:cs typeface="+mn-cs"/>
              </a:rPr>
              <a:t>mnd</a:t>
            </a:r>
            <a:endParaRPr kumimoji="0" lang="nl-NL" sz="1200" b="0" i="0" u="none" strike="noStrike" kern="0" cap="none" spc="0" normalizeH="0" baseline="0" noProof="0" dirty="0">
              <a:ln>
                <a:noFill/>
              </a:ln>
              <a:solidFill>
                <a:srgbClr val="000000"/>
              </a:solidFill>
              <a:effectLst/>
              <a:uLnTx/>
              <a:uFillTx/>
              <a:latin typeface="Verdana"/>
              <a:ea typeface="+mn-ea"/>
              <a:cs typeface="+mn-cs"/>
            </a:endParaRPr>
          </a:p>
        </p:txBody>
      </p:sp>
      <p:sp>
        <p:nvSpPr>
          <p:cNvPr id="24" name="Rechthoek: afgeronde hoeken 23">
            <a:extLst>
              <a:ext uri="{FF2B5EF4-FFF2-40B4-BE49-F238E27FC236}">
                <a16:creationId xmlns:a16="http://schemas.microsoft.com/office/drawing/2014/main" id="{980D4B2C-6728-8DE1-F812-317A0300F9C1}"/>
              </a:ext>
            </a:extLst>
          </p:cNvPr>
          <p:cNvSpPr/>
          <p:nvPr/>
        </p:nvSpPr>
        <p:spPr>
          <a:xfrm>
            <a:off x="9136540" y="4235069"/>
            <a:ext cx="1224000"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7 </a:t>
            </a:r>
            <a:r>
              <a:rPr kumimoji="0" lang="nl-NL" sz="1200" b="0" i="0" u="none" strike="noStrike" kern="0" cap="none" spc="0" normalizeH="0" baseline="0" noProof="0" dirty="0" err="1">
                <a:ln>
                  <a:noFill/>
                </a:ln>
                <a:solidFill>
                  <a:srgbClr val="000000"/>
                </a:solidFill>
                <a:effectLst/>
                <a:uLnTx/>
                <a:uFillTx/>
                <a:latin typeface="Verdana"/>
                <a:ea typeface="+mn-ea"/>
                <a:cs typeface="+mn-cs"/>
              </a:rPr>
              <a:t>jr</a:t>
            </a:r>
            <a:r>
              <a:rPr kumimoji="0" lang="nl-NL" sz="1200" b="0" i="0" u="none" strike="noStrike" kern="0" cap="none" spc="0" normalizeH="0" baseline="0" noProof="0" dirty="0">
                <a:ln>
                  <a:noFill/>
                </a:ln>
                <a:solidFill>
                  <a:srgbClr val="000000"/>
                </a:solidFill>
                <a:effectLst/>
                <a:uLnTx/>
                <a:uFillTx/>
                <a:latin typeface="Verdana"/>
                <a:ea typeface="+mn-ea"/>
                <a:cs typeface="+mn-cs"/>
              </a:rPr>
              <a:t> &amp; 6 </a:t>
            </a:r>
            <a:r>
              <a:rPr kumimoji="0" lang="nl-NL" sz="1200" b="0" i="0" u="none" strike="noStrike" kern="0" cap="none" spc="0" normalizeH="0" baseline="0" noProof="0" dirty="0" err="1">
                <a:ln>
                  <a:noFill/>
                </a:ln>
                <a:solidFill>
                  <a:srgbClr val="000000"/>
                </a:solidFill>
                <a:effectLst/>
                <a:uLnTx/>
                <a:uFillTx/>
                <a:latin typeface="Verdana"/>
                <a:ea typeface="+mn-ea"/>
                <a:cs typeface="+mn-cs"/>
              </a:rPr>
              <a:t>mnd</a:t>
            </a:r>
            <a:endParaRPr kumimoji="0" lang="nl-NL" sz="1200" b="0" i="0" u="none" strike="noStrike" kern="0" cap="none" spc="0" normalizeH="0" baseline="0" noProof="0" dirty="0">
              <a:ln>
                <a:noFill/>
              </a:ln>
              <a:solidFill>
                <a:srgbClr val="000000"/>
              </a:solidFill>
              <a:effectLst/>
              <a:uLnTx/>
              <a:uFillTx/>
              <a:latin typeface="Verdana"/>
              <a:ea typeface="+mn-ea"/>
              <a:cs typeface="+mn-cs"/>
            </a:endParaRPr>
          </a:p>
        </p:txBody>
      </p:sp>
      <p:sp>
        <p:nvSpPr>
          <p:cNvPr id="25" name="Rechthoek: afgeronde hoeken 24">
            <a:extLst>
              <a:ext uri="{FF2B5EF4-FFF2-40B4-BE49-F238E27FC236}">
                <a16:creationId xmlns:a16="http://schemas.microsoft.com/office/drawing/2014/main" id="{BA8B71A7-9339-8192-3768-4C484A02C04F}"/>
              </a:ext>
            </a:extLst>
          </p:cNvPr>
          <p:cNvSpPr/>
          <p:nvPr/>
        </p:nvSpPr>
        <p:spPr>
          <a:xfrm>
            <a:off x="824431" y="4639994"/>
            <a:ext cx="1044000" cy="645320"/>
          </a:xfrm>
          <a:prstGeom prst="roundRect">
            <a:avLst/>
          </a:prstGeom>
          <a:solidFill>
            <a:srgbClr val="00689A"/>
          </a:solidFill>
          <a:ln w="12700" cap="flat" cmpd="sng" algn="ctr">
            <a:solidFill>
              <a:srgbClr val="00689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err="1">
                <a:ln>
                  <a:noFill/>
                </a:ln>
                <a:solidFill>
                  <a:srgbClr val="FFFFFF"/>
                </a:solidFill>
                <a:effectLst/>
                <a:uLnTx/>
                <a:uFillTx/>
                <a:latin typeface="Verdana"/>
                <a:ea typeface="+mn-ea"/>
                <a:cs typeface="+mn-cs"/>
              </a:rPr>
              <a:t>Inwerking-treding</a:t>
            </a:r>
            <a:r>
              <a:rPr kumimoji="0" lang="nl-NL" sz="900" b="0" i="0" u="none" strike="noStrike" kern="0" cap="none" spc="0" normalizeH="0" baseline="0" noProof="0" dirty="0">
                <a:ln>
                  <a:noFill/>
                </a:ln>
                <a:solidFill>
                  <a:srgbClr val="FFFFFF"/>
                </a:solidFill>
                <a:effectLst/>
                <a:uLnTx/>
                <a:uFillTx/>
                <a:latin typeface="Verdana"/>
                <a:ea typeface="+mn-ea"/>
                <a:cs typeface="+mn-cs"/>
              </a:rPr>
              <a:t> aansluitende wetgeving</a:t>
            </a:r>
          </a:p>
        </p:txBody>
      </p:sp>
      <p:sp>
        <p:nvSpPr>
          <p:cNvPr id="26" name="Rechthoek: afgeronde hoeken 25">
            <a:extLst>
              <a:ext uri="{FF2B5EF4-FFF2-40B4-BE49-F238E27FC236}">
                <a16:creationId xmlns:a16="http://schemas.microsoft.com/office/drawing/2014/main" id="{393CB8EE-F75B-0A22-A86A-F53AA4DA0AA3}"/>
              </a:ext>
            </a:extLst>
          </p:cNvPr>
          <p:cNvSpPr/>
          <p:nvPr/>
        </p:nvSpPr>
        <p:spPr>
          <a:xfrm>
            <a:off x="1942884" y="4638089"/>
            <a:ext cx="1224000" cy="645320"/>
          </a:xfrm>
          <a:prstGeom prst="roundRect">
            <a:avLst/>
          </a:prstGeom>
          <a:solidFill>
            <a:srgbClr val="00689A"/>
          </a:solidFill>
          <a:ln w="12700" cap="flat" cmpd="sng" algn="ctr">
            <a:solidFill>
              <a:srgbClr val="00689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Bodem-districten en eenheden delen met EC</a:t>
            </a:r>
          </a:p>
        </p:txBody>
      </p:sp>
      <p:sp>
        <p:nvSpPr>
          <p:cNvPr id="27" name="Rechthoek: afgeronde hoeken 26">
            <a:extLst>
              <a:ext uri="{FF2B5EF4-FFF2-40B4-BE49-F238E27FC236}">
                <a16:creationId xmlns:a16="http://schemas.microsoft.com/office/drawing/2014/main" id="{D528BAFF-B83E-C57A-0F9C-3B31F40F4710}"/>
              </a:ext>
            </a:extLst>
          </p:cNvPr>
          <p:cNvSpPr/>
          <p:nvPr/>
        </p:nvSpPr>
        <p:spPr>
          <a:xfrm>
            <a:off x="1936218" y="5313914"/>
            <a:ext cx="1224000" cy="645320"/>
          </a:xfrm>
          <a:prstGeom prst="roundRect">
            <a:avLst/>
          </a:prstGeom>
          <a:solidFill>
            <a:srgbClr val="00689A"/>
          </a:solidFill>
          <a:ln w="12700" cap="flat" cmpd="sng" algn="ctr">
            <a:solidFill>
              <a:srgbClr val="00689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Overzicht bevoegde overheden delen met EC</a:t>
            </a:r>
          </a:p>
        </p:txBody>
      </p:sp>
      <p:sp>
        <p:nvSpPr>
          <p:cNvPr id="28" name="Rechthoek: afgeronde hoeken 27">
            <a:extLst>
              <a:ext uri="{FF2B5EF4-FFF2-40B4-BE49-F238E27FC236}">
                <a16:creationId xmlns:a16="http://schemas.microsoft.com/office/drawing/2014/main" id="{F9B255AE-22DF-F1F6-9324-C87FED78BD98}"/>
              </a:ext>
            </a:extLst>
          </p:cNvPr>
          <p:cNvSpPr/>
          <p:nvPr/>
        </p:nvSpPr>
        <p:spPr>
          <a:xfrm>
            <a:off x="4340083" y="4639994"/>
            <a:ext cx="1044000" cy="645320"/>
          </a:xfrm>
          <a:prstGeom prst="roundRect">
            <a:avLst/>
          </a:prstGeom>
          <a:solidFill>
            <a:srgbClr val="38870D"/>
          </a:solidFill>
          <a:ln w="12700" cap="flat" cmpd="sng" algn="ctr">
            <a:solidFill>
              <a:srgbClr val="38870D">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Eerste metingen uitgevoerd</a:t>
            </a:r>
          </a:p>
        </p:txBody>
      </p:sp>
      <p:sp>
        <p:nvSpPr>
          <p:cNvPr id="29" name="Rechthoek: afgeronde hoeken 28">
            <a:extLst>
              <a:ext uri="{FF2B5EF4-FFF2-40B4-BE49-F238E27FC236}">
                <a16:creationId xmlns:a16="http://schemas.microsoft.com/office/drawing/2014/main" id="{45C64C46-C2D1-77FD-F36A-55A72CBD2897}"/>
              </a:ext>
            </a:extLst>
          </p:cNvPr>
          <p:cNvSpPr/>
          <p:nvPr/>
        </p:nvSpPr>
        <p:spPr>
          <a:xfrm>
            <a:off x="6694559" y="4631247"/>
            <a:ext cx="1088451" cy="645320"/>
          </a:xfrm>
          <a:prstGeom prst="roundRect">
            <a:avLst/>
          </a:prstGeom>
          <a:solidFill>
            <a:srgbClr val="38870D"/>
          </a:solidFill>
          <a:ln w="12700" cap="flat" cmpd="sng" algn="ctr">
            <a:solidFill>
              <a:srgbClr val="38870D">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Eerste beoordeling bodem-gezondheid </a:t>
            </a:r>
          </a:p>
        </p:txBody>
      </p:sp>
      <p:sp>
        <p:nvSpPr>
          <p:cNvPr id="30" name="Rechthoek: afgeronde hoeken 29">
            <a:extLst>
              <a:ext uri="{FF2B5EF4-FFF2-40B4-BE49-F238E27FC236}">
                <a16:creationId xmlns:a16="http://schemas.microsoft.com/office/drawing/2014/main" id="{3167F473-DD92-631D-A705-A9EC42A078C4}"/>
              </a:ext>
            </a:extLst>
          </p:cNvPr>
          <p:cNvSpPr/>
          <p:nvPr/>
        </p:nvSpPr>
        <p:spPr>
          <a:xfrm>
            <a:off x="7849983" y="4638089"/>
            <a:ext cx="1224000" cy="645320"/>
          </a:xfrm>
          <a:prstGeom prst="roundRect">
            <a:avLst/>
          </a:prstGeom>
          <a:solidFill>
            <a:srgbClr val="00689A"/>
          </a:solidFill>
          <a:ln w="12700" cap="flat" cmpd="sng" algn="ctr">
            <a:solidFill>
              <a:srgbClr val="00689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Eerste rapport delen met EC</a:t>
            </a:r>
          </a:p>
        </p:txBody>
      </p:sp>
      <p:sp>
        <p:nvSpPr>
          <p:cNvPr id="31" name="Rechthoek: afgeronde hoeken 30">
            <a:extLst>
              <a:ext uri="{FF2B5EF4-FFF2-40B4-BE49-F238E27FC236}">
                <a16:creationId xmlns:a16="http://schemas.microsoft.com/office/drawing/2014/main" id="{B616A78F-0936-2BA1-EB72-84ACA0B7E5F6}"/>
              </a:ext>
            </a:extLst>
          </p:cNvPr>
          <p:cNvSpPr/>
          <p:nvPr/>
        </p:nvSpPr>
        <p:spPr>
          <a:xfrm>
            <a:off x="9136540" y="4638089"/>
            <a:ext cx="1224000" cy="645320"/>
          </a:xfrm>
          <a:prstGeom prst="roundRect">
            <a:avLst/>
          </a:prstGeom>
          <a:solidFill>
            <a:srgbClr val="00689A"/>
          </a:solidFill>
          <a:ln w="12700" cap="flat" cmpd="sng" algn="ctr">
            <a:solidFill>
              <a:srgbClr val="00689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Evaluatie richtlijn tot nu toe door EC</a:t>
            </a:r>
          </a:p>
        </p:txBody>
      </p:sp>
      <p:sp>
        <p:nvSpPr>
          <p:cNvPr id="32" name="Rechthoek: afgeronde hoeken 31">
            <a:extLst>
              <a:ext uri="{FF2B5EF4-FFF2-40B4-BE49-F238E27FC236}">
                <a16:creationId xmlns:a16="http://schemas.microsoft.com/office/drawing/2014/main" id="{7BB2820B-4EE0-EDD9-5C40-6C800869DC38}"/>
              </a:ext>
            </a:extLst>
          </p:cNvPr>
          <p:cNvSpPr/>
          <p:nvPr/>
        </p:nvSpPr>
        <p:spPr>
          <a:xfrm>
            <a:off x="9217702" y="524724"/>
            <a:ext cx="2636617" cy="369333"/>
          </a:xfrm>
          <a:prstGeom prst="roundRect">
            <a:avLst/>
          </a:prstGeom>
          <a:solidFill>
            <a:srgbClr val="00689A"/>
          </a:solidFill>
          <a:ln w="12700" cap="flat" cmpd="sng" algn="ctr">
            <a:solidFill>
              <a:srgbClr val="00689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FF"/>
                </a:solidFill>
                <a:effectLst/>
                <a:uLnTx/>
                <a:uFillTx/>
                <a:latin typeface="Verdana"/>
                <a:ea typeface="+mn-ea"/>
                <a:cs typeface="+mn-cs"/>
              </a:rPr>
              <a:t>Algemeen</a:t>
            </a:r>
          </a:p>
        </p:txBody>
      </p:sp>
      <p:sp>
        <p:nvSpPr>
          <p:cNvPr id="33" name="Rechthoek: afgeronde hoeken 32">
            <a:extLst>
              <a:ext uri="{FF2B5EF4-FFF2-40B4-BE49-F238E27FC236}">
                <a16:creationId xmlns:a16="http://schemas.microsoft.com/office/drawing/2014/main" id="{6337AAAA-D4A3-0971-0204-B49F0C6D1C0E}"/>
              </a:ext>
            </a:extLst>
          </p:cNvPr>
          <p:cNvSpPr/>
          <p:nvPr/>
        </p:nvSpPr>
        <p:spPr>
          <a:xfrm>
            <a:off x="9210330" y="976941"/>
            <a:ext cx="2636617" cy="369333"/>
          </a:xfrm>
          <a:prstGeom prst="roundRect">
            <a:avLst/>
          </a:prstGeom>
          <a:solidFill>
            <a:srgbClr val="38870D"/>
          </a:solidFill>
          <a:ln w="12700" cap="flat" cmpd="sng" algn="ctr">
            <a:solidFill>
              <a:srgbClr val="38870D">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FF"/>
                </a:solidFill>
                <a:effectLst/>
                <a:uLnTx/>
                <a:uFillTx/>
                <a:latin typeface="Verdana"/>
                <a:ea typeface="+mn-ea"/>
                <a:cs typeface="+mn-cs"/>
              </a:rPr>
              <a:t>Monitoring en beoordeling bodemgezondheid</a:t>
            </a:r>
          </a:p>
        </p:txBody>
      </p:sp>
      <p:sp>
        <p:nvSpPr>
          <p:cNvPr id="34" name="Tekstvak 33">
            <a:extLst>
              <a:ext uri="{FF2B5EF4-FFF2-40B4-BE49-F238E27FC236}">
                <a16:creationId xmlns:a16="http://schemas.microsoft.com/office/drawing/2014/main" id="{A83B5EBB-6627-BF23-94B6-94EA27420FAC}"/>
              </a:ext>
            </a:extLst>
          </p:cNvPr>
          <p:cNvSpPr txBox="1"/>
          <p:nvPr/>
        </p:nvSpPr>
        <p:spPr>
          <a:xfrm>
            <a:off x="9210330" y="183511"/>
            <a:ext cx="1011355" cy="276999"/>
          </a:xfrm>
          <a:prstGeom prst="rect">
            <a:avLst/>
          </a:prstGeom>
          <a:noFill/>
        </p:spPr>
        <p:txBody>
          <a:bodyPr wrap="square" rtlCol="0">
            <a:spAutoFit/>
          </a:bodyPr>
          <a:lstStyle/>
          <a:p>
            <a:pPr>
              <a:defRPr/>
            </a:pPr>
            <a:r>
              <a:rPr lang="nl-NL" sz="1200" b="1" dirty="0">
                <a:solidFill>
                  <a:srgbClr val="000000"/>
                </a:solidFill>
                <a:latin typeface="Verdana"/>
              </a:rPr>
              <a:t>Legenda</a:t>
            </a:r>
            <a:endParaRPr lang="nl-NL" sz="1100" b="1" dirty="0">
              <a:solidFill>
                <a:srgbClr val="000000"/>
              </a:solidFill>
              <a:latin typeface="Verdana"/>
            </a:endParaRPr>
          </a:p>
        </p:txBody>
      </p:sp>
      <p:sp>
        <p:nvSpPr>
          <p:cNvPr id="35" name="Rechthoek: afgeronde hoeken 34">
            <a:extLst>
              <a:ext uri="{FF2B5EF4-FFF2-40B4-BE49-F238E27FC236}">
                <a16:creationId xmlns:a16="http://schemas.microsoft.com/office/drawing/2014/main" id="{8B1AADC7-00AF-5EDA-97A2-E24B59141D7C}"/>
              </a:ext>
            </a:extLst>
          </p:cNvPr>
          <p:cNvSpPr/>
          <p:nvPr/>
        </p:nvSpPr>
        <p:spPr>
          <a:xfrm>
            <a:off x="3229445" y="4235069"/>
            <a:ext cx="1044000"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4 jaar</a:t>
            </a:r>
          </a:p>
        </p:txBody>
      </p:sp>
      <p:sp>
        <p:nvSpPr>
          <p:cNvPr id="36" name="Rechthoek: afgeronde hoeken 35">
            <a:extLst>
              <a:ext uri="{FF2B5EF4-FFF2-40B4-BE49-F238E27FC236}">
                <a16:creationId xmlns:a16="http://schemas.microsoft.com/office/drawing/2014/main" id="{F3C9F213-09FF-6E7F-03B2-FC9FB429ECA2}"/>
              </a:ext>
            </a:extLst>
          </p:cNvPr>
          <p:cNvSpPr/>
          <p:nvPr/>
        </p:nvSpPr>
        <p:spPr>
          <a:xfrm>
            <a:off x="3229443" y="4597559"/>
            <a:ext cx="1140800" cy="685850"/>
          </a:xfrm>
          <a:prstGeom prst="roundRect">
            <a:avLst/>
          </a:prstGeom>
          <a:solidFill>
            <a:srgbClr val="42145F"/>
          </a:solidFill>
          <a:ln w="12700" cap="flat" cmpd="sng" algn="ctr">
            <a:solidFill>
              <a:srgbClr val="42145F">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Vaststellen aanpak </a:t>
            </a:r>
            <a:r>
              <a:rPr kumimoji="0" lang="nl-NL" sz="900" b="0" i="0" u="none" strike="noStrike" kern="0" cap="none" spc="0" normalizeH="0" baseline="0" noProof="0" dirty="0" err="1">
                <a:ln>
                  <a:noFill/>
                </a:ln>
                <a:solidFill>
                  <a:srgbClr val="FFFFFF"/>
                </a:solidFill>
                <a:effectLst/>
                <a:uLnTx/>
                <a:uFillTx/>
                <a:latin typeface="Verdana"/>
                <a:ea typeface="+mn-ea"/>
                <a:cs typeface="+mn-cs"/>
              </a:rPr>
              <a:t>verontreiniging-en</a:t>
            </a:r>
            <a:endParaRPr kumimoji="0" lang="nl-NL" sz="900" b="0" i="0" u="none" strike="noStrike" kern="0" cap="none" spc="0" normalizeH="0" baseline="0" noProof="0" dirty="0">
              <a:ln>
                <a:noFill/>
              </a:ln>
              <a:solidFill>
                <a:srgbClr val="FFFFFF"/>
              </a:solidFill>
              <a:effectLst/>
              <a:uLnTx/>
              <a:uFillTx/>
              <a:latin typeface="Verdana"/>
              <a:ea typeface="+mn-ea"/>
              <a:cs typeface="+mn-cs"/>
            </a:endParaRPr>
          </a:p>
        </p:txBody>
      </p:sp>
      <p:sp>
        <p:nvSpPr>
          <p:cNvPr id="37" name="Rechthoek: afgeronde hoeken 36">
            <a:extLst>
              <a:ext uri="{FF2B5EF4-FFF2-40B4-BE49-F238E27FC236}">
                <a16:creationId xmlns:a16="http://schemas.microsoft.com/office/drawing/2014/main" id="{36989103-69DC-E7C1-FD35-D7B3E18E77C0}"/>
              </a:ext>
            </a:extLst>
          </p:cNvPr>
          <p:cNvSpPr/>
          <p:nvPr/>
        </p:nvSpPr>
        <p:spPr>
          <a:xfrm>
            <a:off x="6694559" y="5317097"/>
            <a:ext cx="1412407" cy="977492"/>
          </a:xfrm>
          <a:prstGeom prst="roundRect">
            <a:avLst/>
          </a:prstGeom>
          <a:solidFill>
            <a:srgbClr val="94700A"/>
          </a:solidFill>
          <a:ln w="12700" cap="flat" cmpd="sng" algn="ctr">
            <a:solidFill>
              <a:srgbClr val="94700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Ondersteuning van de bodemgezondheid en bodemveerkracht op basis van de degradatieniveaus</a:t>
            </a:r>
          </a:p>
        </p:txBody>
      </p:sp>
      <p:sp>
        <p:nvSpPr>
          <p:cNvPr id="38" name="Rechthoek: afgeronde hoeken 37">
            <a:extLst>
              <a:ext uri="{FF2B5EF4-FFF2-40B4-BE49-F238E27FC236}">
                <a16:creationId xmlns:a16="http://schemas.microsoft.com/office/drawing/2014/main" id="{C36E2F52-0BB1-292D-94D8-F76CEBB44EDE}"/>
              </a:ext>
            </a:extLst>
          </p:cNvPr>
          <p:cNvSpPr/>
          <p:nvPr/>
        </p:nvSpPr>
        <p:spPr>
          <a:xfrm>
            <a:off x="10423096" y="4228227"/>
            <a:ext cx="1044000" cy="369332"/>
          </a:xfrm>
          <a:prstGeom prst="roundRect">
            <a:avLst/>
          </a:prstGeom>
          <a:solidFill>
            <a:srgbClr val="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Verdana"/>
                <a:ea typeface="+mn-ea"/>
                <a:cs typeface="+mn-cs"/>
              </a:rPr>
              <a:t>10 jaar</a:t>
            </a:r>
          </a:p>
        </p:txBody>
      </p:sp>
      <p:sp>
        <p:nvSpPr>
          <p:cNvPr id="39" name="Rechthoek: afgeronde hoeken 38">
            <a:extLst>
              <a:ext uri="{FF2B5EF4-FFF2-40B4-BE49-F238E27FC236}">
                <a16:creationId xmlns:a16="http://schemas.microsoft.com/office/drawing/2014/main" id="{ED2A1761-CEDF-1732-4E3F-DE094CC6BB5E}"/>
              </a:ext>
            </a:extLst>
          </p:cNvPr>
          <p:cNvSpPr/>
          <p:nvPr/>
        </p:nvSpPr>
        <p:spPr>
          <a:xfrm>
            <a:off x="10423096" y="4631247"/>
            <a:ext cx="1044000" cy="826008"/>
          </a:xfrm>
          <a:prstGeom prst="roundRect">
            <a:avLst/>
          </a:prstGeom>
          <a:solidFill>
            <a:srgbClr val="42145F"/>
          </a:solidFill>
          <a:ln w="12700" cap="flat" cmpd="sng" algn="ctr">
            <a:solidFill>
              <a:srgbClr val="42145F">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Alle locaties verdacht op </a:t>
            </a:r>
            <a:r>
              <a:rPr kumimoji="0" lang="nl-NL" sz="900" b="0" i="0" u="none" strike="noStrike" kern="0" cap="none" spc="0" normalizeH="0" baseline="0" noProof="0" dirty="0" err="1">
                <a:ln>
                  <a:noFill/>
                </a:ln>
                <a:solidFill>
                  <a:srgbClr val="FFFFFF"/>
                </a:solidFill>
                <a:effectLst/>
                <a:uLnTx/>
                <a:uFillTx/>
                <a:latin typeface="Verdana"/>
                <a:ea typeface="+mn-ea"/>
                <a:cs typeface="+mn-cs"/>
              </a:rPr>
              <a:t>verontreini-ging</a:t>
            </a:r>
            <a:r>
              <a:rPr kumimoji="0" lang="nl-NL" sz="900" b="0" i="0" u="none" strike="noStrike" kern="0" cap="none" spc="0" normalizeH="0" baseline="0" noProof="0" dirty="0">
                <a:ln>
                  <a:noFill/>
                </a:ln>
                <a:solidFill>
                  <a:srgbClr val="FFFFFF"/>
                </a:solidFill>
                <a:effectLst/>
                <a:uLnTx/>
                <a:uFillTx/>
                <a:latin typeface="Verdana"/>
                <a:ea typeface="+mn-ea"/>
                <a:cs typeface="+mn-cs"/>
              </a:rPr>
              <a:t> vastgesteld</a:t>
            </a:r>
          </a:p>
        </p:txBody>
      </p:sp>
      <p:sp>
        <p:nvSpPr>
          <p:cNvPr id="40" name="Rechthoek: afgeronde hoeken 39">
            <a:extLst>
              <a:ext uri="{FF2B5EF4-FFF2-40B4-BE49-F238E27FC236}">
                <a16:creationId xmlns:a16="http://schemas.microsoft.com/office/drawing/2014/main" id="{CF85FC29-46E3-879F-413A-3D383BF4178E}"/>
              </a:ext>
            </a:extLst>
          </p:cNvPr>
          <p:cNvSpPr/>
          <p:nvPr/>
        </p:nvSpPr>
        <p:spPr>
          <a:xfrm>
            <a:off x="3229443" y="5313914"/>
            <a:ext cx="1044000" cy="645320"/>
          </a:xfrm>
          <a:prstGeom prst="roundRect">
            <a:avLst/>
          </a:prstGeom>
          <a:solidFill>
            <a:srgbClr val="42145F"/>
          </a:solidFill>
          <a:ln w="12700" cap="flat" cmpd="sng" algn="ctr">
            <a:solidFill>
              <a:srgbClr val="42145F">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Register  </a:t>
            </a:r>
            <a:r>
              <a:rPr kumimoji="0" lang="nl-NL" sz="900" b="0" i="0" u="none" strike="noStrike" kern="0" cap="none" spc="0" normalizeH="0" baseline="0" noProof="0" dirty="0" err="1">
                <a:ln>
                  <a:noFill/>
                </a:ln>
                <a:solidFill>
                  <a:srgbClr val="FFFFFF"/>
                </a:solidFill>
                <a:effectLst/>
                <a:uLnTx/>
                <a:uFillTx/>
                <a:latin typeface="Verdana"/>
                <a:ea typeface="+mn-ea"/>
                <a:cs typeface="+mn-cs"/>
              </a:rPr>
              <a:t>verontreinig-de</a:t>
            </a:r>
            <a:r>
              <a:rPr kumimoji="0" lang="nl-NL" sz="900" b="0" i="0" u="none" strike="noStrike" kern="0" cap="none" spc="0" normalizeH="0" baseline="0" noProof="0" dirty="0">
                <a:ln>
                  <a:noFill/>
                </a:ln>
                <a:solidFill>
                  <a:srgbClr val="FFFFFF"/>
                </a:solidFill>
                <a:effectLst/>
                <a:uLnTx/>
                <a:uFillTx/>
                <a:latin typeface="Verdana"/>
                <a:ea typeface="+mn-ea"/>
                <a:cs typeface="+mn-cs"/>
              </a:rPr>
              <a:t> locaties opstellen</a:t>
            </a:r>
          </a:p>
        </p:txBody>
      </p:sp>
      <p:sp>
        <p:nvSpPr>
          <p:cNvPr id="41" name="Rechthoek: afgeronde hoeken 40">
            <a:extLst>
              <a:ext uri="{FF2B5EF4-FFF2-40B4-BE49-F238E27FC236}">
                <a16:creationId xmlns:a16="http://schemas.microsoft.com/office/drawing/2014/main" id="{385A9494-21F9-DB64-882E-896315E71BB6}"/>
              </a:ext>
            </a:extLst>
          </p:cNvPr>
          <p:cNvSpPr/>
          <p:nvPr/>
        </p:nvSpPr>
        <p:spPr>
          <a:xfrm>
            <a:off x="6272440" y="1688777"/>
            <a:ext cx="2499518" cy="468000"/>
          </a:xfrm>
          <a:prstGeom prst="roundRect">
            <a:avLst/>
          </a:prstGeom>
          <a:solidFill>
            <a:srgbClr val="94700A"/>
          </a:solidFill>
          <a:ln w="12700" cap="flat" cmpd="sng" algn="ctr">
            <a:solidFill>
              <a:srgbClr val="94700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Voortgang van ondersteuning van bodemgezondheid en bodemveerkracht</a:t>
            </a:r>
          </a:p>
        </p:txBody>
      </p:sp>
      <p:sp>
        <p:nvSpPr>
          <p:cNvPr id="42" name="Rechthoek: afgeronde hoeken 41">
            <a:extLst>
              <a:ext uri="{FF2B5EF4-FFF2-40B4-BE49-F238E27FC236}">
                <a16:creationId xmlns:a16="http://schemas.microsoft.com/office/drawing/2014/main" id="{4062ED65-3949-867A-A75B-7A149769A376}"/>
              </a:ext>
            </a:extLst>
          </p:cNvPr>
          <p:cNvSpPr/>
          <p:nvPr/>
        </p:nvSpPr>
        <p:spPr>
          <a:xfrm>
            <a:off x="6289452" y="2176080"/>
            <a:ext cx="2499518" cy="468000"/>
          </a:xfrm>
          <a:prstGeom prst="roundRect">
            <a:avLst/>
          </a:prstGeom>
          <a:solidFill>
            <a:srgbClr val="42145F"/>
          </a:solidFill>
          <a:ln w="12700" cap="flat" cmpd="sng" algn="ctr">
            <a:solidFill>
              <a:srgbClr val="42145F">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Stand van zaken verontreinigde locaties</a:t>
            </a:r>
          </a:p>
        </p:txBody>
      </p:sp>
      <p:sp>
        <p:nvSpPr>
          <p:cNvPr id="43" name="Rechthoek: afgeronde hoeken 42">
            <a:extLst>
              <a:ext uri="{FF2B5EF4-FFF2-40B4-BE49-F238E27FC236}">
                <a16:creationId xmlns:a16="http://schemas.microsoft.com/office/drawing/2014/main" id="{8467C8EF-7E74-EB5F-7AE0-E8835F9479D6}"/>
              </a:ext>
            </a:extLst>
          </p:cNvPr>
          <p:cNvSpPr/>
          <p:nvPr/>
        </p:nvSpPr>
        <p:spPr>
          <a:xfrm>
            <a:off x="9217702" y="1425877"/>
            <a:ext cx="2636617" cy="369333"/>
          </a:xfrm>
          <a:prstGeom prst="roundRect">
            <a:avLst/>
          </a:prstGeom>
          <a:solidFill>
            <a:srgbClr val="94700A"/>
          </a:solidFill>
          <a:ln w="12700" cap="flat" cmpd="sng" algn="ctr">
            <a:solidFill>
              <a:srgbClr val="94700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FF"/>
                </a:solidFill>
                <a:effectLst/>
                <a:uLnTx/>
                <a:uFillTx/>
                <a:latin typeface="Verdana"/>
                <a:ea typeface="+mn-ea"/>
                <a:cs typeface="+mn-cs"/>
              </a:rPr>
              <a:t>Stimuleren van bodemveerkracht</a:t>
            </a:r>
          </a:p>
        </p:txBody>
      </p:sp>
      <p:sp>
        <p:nvSpPr>
          <p:cNvPr id="44" name="Rechthoek: afgeronde hoeken 43">
            <a:extLst>
              <a:ext uri="{FF2B5EF4-FFF2-40B4-BE49-F238E27FC236}">
                <a16:creationId xmlns:a16="http://schemas.microsoft.com/office/drawing/2014/main" id="{ECA38BA7-633C-8C92-5ADC-7284A7859352}"/>
              </a:ext>
            </a:extLst>
          </p:cNvPr>
          <p:cNvSpPr/>
          <p:nvPr/>
        </p:nvSpPr>
        <p:spPr>
          <a:xfrm>
            <a:off x="9210330" y="1878094"/>
            <a:ext cx="2636617" cy="369333"/>
          </a:xfrm>
          <a:prstGeom prst="roundRect">
            <a:avLst/>
          </a:prstGeom>
          <a:solidFill>
            <a:srgbClr val="42145F"/>
          </a:solidFill>
          <a:ln w="12700" cap="flat" cmpd="sng" algn="ctr">
            <a:solidFill>
              <a:srgbClr val="42145F">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rgbClr val="FFFFFF"/>
                </a:solidFill>
                <a:effectLst/>
                <a:uLnTx/>
                <a:uFillTx/>
                <a:latin typeface="Verdana"/>
                <a:ea typeface="+mn-ea"/>
                <a:cs typeface="+mn-cs"/>
              </a:rPr>
              <a:t>Identificeren en beheer van verontreinigde locaties</a:t>
            </a:r>
          </a:p>
        </p:txBody>
      </p:sp>
      <p:sp>
        <p:nvSpPr>
          <p:cNvPr id="45" name="Rechthoek 44">
            <a:extLst>
              <a:ext uri="{FF2B5EF4-FFF2-40B4-BE49-F238E27FC236}">
                <a16:creationId xmlns:a16="http://schemas.microsoft.com/office/drawing/2014/main" id="{40A54C77-6F57-A2E5-7AC2-4990363FD7D3}"/>
              </a:ext>
            </a:extLst>
          </p:cNvPr>
          <p:cNvSpPr/>
          <p:nvPr/>
        </p:nvSpPr>
        <p:spPr>
          <a:xfrm>
            <a:off x="9073983" y="183511"/>
            <a:ext cx="2961535" cy="2271822"/>
          </a:xfrm>
          <a:prstGeom prst="rect">
            <a:avLst/>
          </a:prstGeom>
          <a:noFill/>
          <a:ln w="28575"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
        <p:nvSpPr>
          <p:cNvPr id="46" name="Rechthoek: afgeronde hoeken 45">
            <a:extLst>
              <a:ext uri="{FF2B5EF4-FFF2-40B4-BE49-F238E27FC236}">
                <a16:creationId xmlns:a16="http://schemas.microsoft.com/office/drawing/2014/main" id="{484581F6-9526-AEE9-74A5-0B53085FB0EE}"/>
              </a:ext>
            </a:extLst>
          </p:cNvPr>
          <p:cNvSpPr/>
          <p:nvPr/>
        </p:nvSpPr>
        <p:spPr>
          <a:xfrm>
            <a:off x="5412661" y="4631247"/>
            <a:ext cx="1233963" cy="1644039"/>
          </a:xfrm>
          <a:prstGeom prst="roundRect">
            <a:avLst/>
          </a:prstGeom>
          <a:solidFill>
            <a:srgbClr val="CA005D"/>
          </a:solidFill>
          <a:ln w="12700" cap="flat" cmpd="sng" algn="ctr">
            <a:solidFill>
              <a:srgbClr val="94700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rgbClr val="FFFFFF"/>
                </a:solidFill>
                <a:effectLst/>
                <a:uLnTx/>
                <a:uFillTx/>
                <a:latin typeface="Verdana"/>
                <a:ea typeface="+mn-ea"/>
                <a:cs typeface="+mn-cs"/>
              </a:rPr>
              <a:t>Overzicht/ eigen rapportage van bodem-maatregelen in andere EU-wetgeving plannen en programma’s (bijlage III)</a:t>
            </a:r>
          </a:p>
        </p:txBody>
      </p:sp>
      <p:sp>
        <p:nvSpPr>
          <p:cNvPr id="47" name="Pijl: rechts 46">
            <a:extLst>
              <a:ext uri="{FF2B5EF4-FFF2-40B4-BE49-F238E27FC236}">
                <a16:creationId xmlns:a16="http://schemas.microsoft.com/office/drawing/2014/main" id="{276FE300-8408-D6D2-2AF0-D3C366C0F4A3}"/>
              </a:ext>
            </a:extLst>
          </p:cNvPr>
          <p:cNvSpPr/>
          <p:nvPr/>
        </p:nvSpPr>
        <p:spPr>
          <a:xfrm>
            <a:off x="8106966" y="5885210"/>
            <a:ext cx="4004521" cy="73041"/>
          </a:xfrm>
          <a:prstGeom prst="rightArrow">
            <a:avLst/>
          </a:prstGeom>
          <a:solidFill>
            <a:srgbClr val="94700A"/>
          </a:solidFill>
          <a:ln w="12700" cap="flat" cmpd="sng" algn="ctr">
            <a:solidFill>
              <a:srgbClr val="94700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717808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ep 53">
            <a:extLst>
              <a:ext uri="{FF2B5EF4-FFF2-40B4-BE49-F238E27FC236}">
                <a16:creationId xmlns:a16="http://schemas.microsoft.com/office/drawing/2014/main" id="{3BE7BE0A-9D8F-367C-3C8E-68E0A59BB2E1}"/>
              </a:ext>
            </a:extLst>
          </p:cNvPr>
          <p:cNvGrpSpPr/>
          <p:nvPr/>
        </p:nvGrpSpPr>
        <p:grpSpPr>
          <a:xfrm>
            <a:off x="690968" y="1095803"/>
            <a:ext cx="11074312" cy="5185484"/>
            <a:chOff x="-17692" y="869493"/>
            <a:chExt cx="12452674" cy="5830894"/>
          </a:xfrm>
        </p:grpSpPr>
        <p:sp>
          <p:nvSpPr>
            <p:cNvPr id="3" name="PIJL-RECHTS 3">
              <a:extLst>
                <a:ext uri="{FF2B5EF4-FFF2-40B4-BE49-F238E27FC236}">
                  <a16:creationId xmlns:a16="http://schemas.microsoft.com/office/drawing/2014/main" id="{EB3A4176-F1DD-5D19-65B8-79DEB13B29EF}"/>
                </a:ext>
              </a:extLst>
            </p:cNvPr>
            <p:cNvSpPr/>
            <p:nvPr/>
          </p:nvSpPr>
          <p:spPr>
            <a:xfrm>
              <a:off x="352696" y="1698171"/>
              <a:ext cx="11753579" cy="261258"/>
            </a:xfrm>
            <a:prstGeom prst="rightArrow">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kstvak 3">
              <a:extLst>
                <a:ext uri="{FF2B5EF4-FFF2-40B4-BE49-F238E27FC236}">
                  <a16:creationId xmlns:a16="http://schemas.microsoft.com/office/drawing/2014/main" id="{BA07D526-60C7-EDAA-99A5-DBEEF122E3EB}"/>
                </a:ext>
              </a:extLst>
            </p:cNvPr>
            <p:cNvSpPr txBox="1"/>
            <p:nvPr/>
          </p:nvSpPr>
          <p:spPr>
            <a:xfrm>
              <a:off x="-17692" y="898886"/>
              <a:ext cx="736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ptos" panose="02110004020202020204"/>
                  <a:ea typeface="+mn-ea"/>
                  <a:cs typeface="+mn-cs"/>
                </a:rPr>
                <a:t>2025</a:t>
              </a:r>
            </a:p>
          </p:txBody>
        </p:sp>
        <p:sp>
          <p:nvSpPr>
            <p:cNvPr id="5" name="Tekstvak 4">
              <a:extLst>
                <a:ext uri="{FF2B5EF4-FFF2-40B4-BE49-F238E27FC236}">
                  <a16:creationId xmlns:a16="http://schemas.microsoft.com/office/drawing/2014/main" id="{86EF37A3-CB14-2B4B-B49F-0B86D2430503}"/>
                </a:ext>
              </a:extLst>
            </p:cNvPr>
            <p:cNvSpPr txBox="1"/>
            <p:nvPr/>
          </p:nvSpPr>
          <p:spPr>
            <a:xfrm>
              <a:off x="2849363" y="888543"/>
              <a:ext cx="736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ptos" panose="02110004020202020204"/>
                  <a:ea typeface="+mn-ea"/>
                  <a:cs typeface="+mn-cs"/>
                </a:rPr>
                <a:t>2026</a:t>
              </a:r>
            </a:p>
          </p:txBody>
        </p:sp>
        <p:sp>
          <p:nvSpPr>
            <p:cNvPr id="6" name="Tekstvak 5">
              <a:extLst>
                <a:ext uri="{FF2B5EF4-FFF2-40B4-BE49-F238E27FC236}">
                  <a16:creationId xmlns:a16="http://schemas.microsoft.com/office/drawing/2014/main" id="{0CB64CC7-D152-2041-DA2A-0AD435B1313A}"/>
                </a:ext>
              </a:extLst>
            </p:cNvPr>
            <p:cNvSpPr txBox="1"/>
            <p:nvPr/>
          </p:nvSpPr>
          <p:spPr>
            <a:xfrm>
              <a:off x="5732748" y="869493"/>
              <a:ext cx="736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ptos" panose="02110004020202020204"/>
                  <a:ea typeface="+mn-ea"/>
                  <a:cs typeface="+mn-cs"/>
                </a:rPr>
                <a:t>2027</a:t>
              </a:r>
            </a:p>
          </p:txBody>
        </p:sp>
        <p:sp>
          <p:nvSpPr>
            <p:cNvPr id="7" name="Tekstvak 6">
              <a:extLst>
                <a:ext uri="{FF2B5EF4-FFF2-40B4-BE49-F238E27FC236}">
                  <a16:creationId xmlns:a16="http://schemas.microsoft.com/office/drawing/2014/main" id="{C6225D77-F6B2-D136-35BE-C9EB7F546F1F}"/>
                </a:ext>
              </a:extLst>
            </p:cNvPr>
            <p:cNvSpPr txBox="1"/>
            <p:nvPr/>
          </p:nvSpPr>
          <p:spPr>
            <a:xfrm>
              <a:off x="8617222" y="888543"/>
              <a:ext cx="736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ptos" panose="02110004020202020204"/>
                  <a:ea typeface="+mn-ea"/>
                  <a:cs typeface="+mn-cs"/>
                </a:rPr>
                <a:t>2028</a:t>
              </a:r>
            </a:p>
          </p:txBody>
        </p:sp>
        <p:sp>
          <p:nvSpPr>
            <p:cNvPr id="8" name="Tekstvak 7">
              <a:extLst>
                <a:ext uri="{FF2B5EF4-FFF2-40B4-BE49-F238E27FC236}">
                  <a16:creationId xmlns:a16="http://schemas.microsoft.com/office/drawing/2014/main" id="{66C3E04C-C7DC-07BC-8764-9EBC7F4BAF39}"/>
                </a:ext>
              </a:extLst>
            </p:cNvPr>
            <p:cNvSpPr txBox="1"/>
            <p:nvPr/>
          </p:nvSpPr>
          <p:spPr>
            <a:xfrm>
              <a:off x="11489175" y="909224"/>
              <a:ext cx="736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ptos" panose="02110004020202020204"/>
                  <a:ea typeface="+mn-ea"/>
                  <a:cs typeface="+mn-cs"/>
                </a:rPr>
                <a:t>2029</a:t>
              </a:r>
            </a:p>
          </p:txBody>
        </p:sp>
        <p:sp>
          <p:nvSpPr>
            <p:cNvPr id="9" name="Rechthoek 8">
              <a:extLst>
                <a:ext uri="{FF2B5EF4-FFF2-40B4-BE49-F238E27FC236}">
                  <a16:creationId xmlns:a16="http://schemas.microsoft.com/office/drawing/2014/main" id="{6AB2B97E-7D33-FF6F-210D-97B5B02FB732}"/>
                </a:ext>
              </a:extLst>
            </p:cNvPr>
            <p:cNvSpPr/>
            <p:nvPr/>
          </p:nvSpPr>
          <p:spPr>
            <a:xfrm>
              <a:off x="2436261" y="2151170"/>
              <a:ext cx="2951913" cy="655091"/>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hthoek 9">
              <a:extLst>
                <a:ext uri="{FF2B5EF4-FFF2-40B4-BE49-F238E27FC236}">
                  <a16:creationId xmlns:a16="http://schemas.microsoft.com/office/drawing/2014/main" id="{A18154E8-8A2F-BFF4-9C6E-2C79CFD57DBC}"/>
                </a:ext>
              </a:extLst>
            </p:cNvPr>
            <p:cNvSpPr/>
            <p:nvPr/>
          </p:nvSpPr>
          <p:spPr>
            <a:xfrm>
              <a:off x="5392672" y="2875225"/>
              <a:ext cx="400849" cy="54864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hthoek 10">
              <a:extLst>
                <a:ext uri="{FF2B5EF4-FFF2-40B4-BE49-F238E27FC236}">
                  <a16:creationId xmlns:a16="http://schemas.microsoft.com/office/drawing/2014/main" id="{A6B11CE6-399E-C365-262C-5F1981EEF1F1}"/>
                </a:ext>
              </a:extLst>
            </p:cNvPr>
            <p:cNvSpPr/>
            <p:nvPr/>
          </p:nvSpPr>
          <p:spPr>
            <a:xfrm>
              <a:off x="6069578" y="3515025"/>
              <a:ext cx="1497789" cy="548640"/>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hthoek 11">
              <a:extLst>
                <a:ext uri="{FF2B5EF4-FFF2-40B4-BE49-F238E27FC236}">
                  <a16:creationId xmlns:a16="http://schemas.microsoft.com/office/drawing/2014/main" id="{BBC0578F-9E0E-7C5C-AF35-56A5553C9B10}"/>
                </a:ext>
              </a:extLst>
            </p:cNvPr>
            <p:cNvSpPr/>
            <p:nvPr/>
          </p:nvSpPr>
          <p:spPr>
            <a:xfrm>
              <a:off x="7619644" y="4227130"/>
              <a:ext cx="1628700" cy="548640"/>
            </a:xfrm>
            <a:prstGeom prst="rect">
              <a:avLst/>
            </a:prstGeom>
            <a:solidFill>
              <a:srgbClr val="336699"/>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hthoek 12">
              <a:extLst>
                <a:ext uri="{FF2B5EF4-FFF2-40B4-BE49-F238E27FC236}">
                  <a16:creationId xmlns:a16="http://schemas.microsoft.com/office/drawing/2014/main" id="{7AD9EC68-EE8C-0188-D45A-A7F398332F38}"/>
                </a:ext>
              </a:extLst>
            </p:cNvPr>
            <p:cNvSpPr/>
            <p:nvPr/>
          </p:nvSpPr>
          <p:spPr>
            <a:xfrm>
              <a:off x="9292121" y="4880188"/>
              <a:ext cx="1760534" cy="548640"/>
            </a:xfrm>
            <a:prstGeom prst="rect">
              <a:avLst/>
            </a:prstGeom>
            <a:solidFill>
              <a:srgbClr val="336699"/>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hthoek 13">
              <a:extLst>
                <a:ext uri="{FF2B5EF4-FFF2-40B4-BE49-F238E27FC236}">
                  <a16:creationId xmlns:a16="http://schemas.microsoft.com/office/drawing/2014/main" id="{28E2D098-EFB2-A26F-A302-049C764D4495}"/>
                </a:ext>
              </a:extLst>
            </p:cNvPr>
            <p:cNvSpPr/>
            <p:nvPr/>
          </p:nvSpPr>
          <p:spPr>
            <a:xfrm>
              <a:off x="11220227" y="5500435"/>
              <a:ext cx="497156" cy="552251"/>
            </a:xfrm>
            <a:prstGeom prst="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5" name="Rechte verbindingslijn 14">
              <a:extLst>
                <a:ext uri="{FF2B5EF4-FFF2-40B4-BE49-F238E27FC236}">
                  <a16:creationId xmlns:a16="http://schemas.microsoft.com/office/drawing/2014/main" id="{B1ED4F43-97F4-88A1-28D7-6B3AC3C077EA}"/>
                </a:ext>
              </a:extLst>
            </p:cNvPr>
            <p:cNvCxnSpPr/>
            <p:nvPr/>
          </p:nvCxnSpPr>
          <p:spPr>
            <a:xfrm flipH="1">
              <a:off x="2223327" y="1505719"/>
              <a:ext cx="2641" cy="524489"/>
            </a:xfrm>
            <a:prstGeom prst="line">
              <a:avLst/>
            </a:prstGeom>
            <a:ln w="38100">
              <a:solidFill>
                <a:srgbClr val="CC9900"/>
              </a:solidFill>
            </a:ln>
          </p:spPr>
          <p:style>
            <a:lnRef idx="2">
              <a:schemeClr val="accent1"/>
            </a:lnRef>
            <a:fillRef idx="0">
              <a:schemeClr val="accent1"/>
            </a:fillRef>
            <a:effectRef idx="1">
              <a:schemeClr val="accent1"/>
            </a:effectRef>
            <a:fontRef idx="minor">
              <a:schemeClr val="tx1"/>
            </a:fontRef>
          </p:style>
        </p:cxnSp>
        <p:sp>
          <p:nvSpPr>
            <p:cNvPr id="16" name="Tekstvak 15">
              <a:extLst>
                <a:ext uri="{FF2B5EF4-FFF2-40B4-BE49-F238E27FC236}">
                  <a16:creationId xmlns:a16="http://schemas.microsoft.com/office/drawing/2014/main" id="{F168C56E-EE48-5898-A1EC-6270CC1C79CA}"/>
                </a:ext>
              </a:extLst>
            </p:cNvPr>
            <p:cNvSpPr txBox="1"/>
            <p:nvPr/>
          </p:nvSpPr>
          <p:spPr>
            <a:xfrm>
              <a:off x="3196678" y="1190897"/>
              <a:ext cx="106311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CC9900"/>
                  </a:solidFill>
                  <a:effectLst/>
                  <a:uLnTx/>
                  <a:uFillTx/>
                  <a:latin typeface="Aptos" panose="02110004020202020204"/>
                  <a:ea typeface="+mn-ea"/>
                  <a:cs typeface="+mn-cs"/>
                </a:rPr>
                <a:t>1/8/25–31/9/26</a:t>
              </a:r>
            </a:p>
          </p:txBody>
        </p:sp>
        <p:sp>
          <p:nvSpPr>
            <p:cNvPr id="17" name="Tekstvak 16">
              <a:extLst>
                <a:ext uri="{FF2B5EF4-FFF2-40B4-BE49-F238E27FC236}">
                  <a16:creationId xmlns:a16="http://schemas.microsoft.com/office/drawing/2014/main" id="{AF849606-834A-DDE2-4405-15B863F1B699}"/>
                </a:ext>
              </a:extLst>
            </p:cNvPr>
            <p:cNvSpPr txBox="1"/>
            <p:nvPr/>
          </p:nvSpPr>
          <p:spPr>
            <a:xfrm>
              <a:off x="778216" y="2142861"/>
              <a:ext cx="2107499"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Uitdenken, keuzes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 maken, schrijven, collegiale toets</a:t>
              </a:r>
            </a:p>
          </p:txBody>
        </p:sp>
        <p:sp>
          <p:nvSpPr>
            <p:cNvPr id="18" name="Tekstvak 17">
              <a:extLst>
                <a:ext uri="{FF2B5EF4-FFF2-40B4-BE49-F238E27FC236}">
                  <a16:creationId xmlns:a16="http://schemas.microsoft.com/office/drawing/2014/main" id="{7F5D9B42-18C5-622F-0166-16F89581DE69}"/>
                </a:ext>
              </a:extLst>
            </p:cNvPr>
            <p:cNvSpPr txBox="1"/>
            <p:nvPr/>
          </p:nvSpPr>
          <p:spPr>
            <a:xfrm>
              <a:off x="3824519" y="2896718"/>
              <a:ext cx="18186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Internetconsultatie,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externe toetsen</a:t>
              </a:r>
            </a:p>
          </p:txBody>
        </p:sp>
        <p:sp>
          <p:nvSpPr>
            <p:cNvPr id="19" name="Tekstvak 18">
              <a:extLst>
                <a:ext uri="{FF2B5EF4-FFF2-40B4-BE49-F238E27FC236}">
                  <a16:creationId xmlns:a16="http://schemas.microsoft.com/office/drawing/2014/main" id="{61F897FF-0622-06EF-20F1-06CCE27F01DB}"/>
                </a:ext>
              </a:extLst>
            </p:cNvPr>
            <p:cNvSpPr txBox="1"/>
            <p:nvPr/>
          </p:nvSpPr>
          <p:spPr>
            <a:xfrm>
              <a:off x="4871019" y="3574442"/>
              <a:ext cx="15065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MR, RvS,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nader rapport</a:t>
              </a:r>
            </a:p>
          </p:txBody>
        </p:sp>
        <p:sp>
          <p:nvSpPr>
            <p:cNvPr id="20" name="Tekstvak 19">
              <a:extLst>
                <a:ext uri="{FF2B5EF4-FFF2-40B4-BE49-F238E27FC236}">
                  <a16:creationId xmlns:a16="http://schemas.microsoft.com/office/drawing/2014/main" id="{A1D2A51F-DF52-E934-BE56-AC2E5E0149F2}"/>
                </a:ext>
              </a:extLst>
            </p:cNvPr>
            <p:cNvSpPr txBox="1"/>
            <p:nvPr/>
          </p:nvSpPr>
          <p:spPr>
            <a:xfrm>
              <a:off x="5804165" y="4377757"/>
              <a:ext cx="15065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Tweede Kamer</a:t>
              </a:r>
            </a:p>
          </p:txBody>
        </p:sp>
        <p:sp>
          <p:nvSpPr>
            <p:cNvPr id="21" name="Tekstvak 20">
              <a:extLst>
                <a:ext uri="{FF2B5EF4-FFF2-40B4-BE49-F238E27FC236}">
                  <a16:creationId xmlns:a16="http://schemas.microsoft.com/office/drawing/2014/main" id="{E48580FA-2A18-8A61-3EE0-AADA1BF03BC0}"/>
                </a:ext>
              </a:extLst>
            </p:cNvPr>
            <p:cNvSpPr txBox="1"/>
            <p:nvPr/>
          </p:nvSpPr>
          <p:spPr>
            <a:xfrm>
              <a:off x="8189010" y="5019527"/>
              <a:ext cx="15065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Eerste Kamer</a:t>
              </a:r>
            </a:p>
          </p:txBody>
        </p:sp>
        <p:sp>
          <p:nvSpPr>
            <p:cNvPr id="22" name="Tekstvak 21">
              <a:extLst>
                <a:ext uri="{FF2B5EF4-FFF2-40B4-BE49-F238E27FC236}">
                  <a16:creationId xmlns:a16="http://schemas.microsoft.com/office/drawing/2014/main" id="{15A368A9-8359-8432-7697-D420DB49C1C4}"/>
                </a:ext>
              </a:extLst>
            </p:cNvPr>
            <p:cNvSpPr txBox="1"/>
            <p:nvPr/>
          </p:nvSpPr>
          <p:spPr>
            <a:xfrm>
              <a:off x="9934987" y="5552927"/>
              <a:ext cx="1600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Ondertekening, publicatie</a:t>
              </a:r>
              <a:r>
                <a:rPr kumimoji="0" lang="nl-NL" sz="1200" b="1" i="0" u="none" strike="noStrike" kern="1200" cap="none" spc="0" normalizeH="0" baseline="0" noProof="0">
                  <a:ln>
                    <a:noFill/>
                  </a:ln>
                  <a:solidFill>
                    <a:prstClr val="black"/>
                  </a:solidFill>
                  <a:effectLst/>
                  <a:uLnTx/>
                  <a:uFillTx/>
                  <a:latin typeface="Aptos" panose="02110004020202020204"/>
                  <a:ea typeface="+mn-ea"/>
                  <a:cs typeface="+mn-cs"/>
                </a:rPr>
                <a:t>, VVM</a:t>
              </a:r>
              <a:endPar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3" name="Rechthoek 22">
              <a:extLst>
                <a:ext uri="{FF2B5EF4-FFF2-40B4-BE49-F238E27FC236}">
                  <a16:creationId xmlns:a16="http://schemas.microsoft.com/office/drawing/2014/main" id="{DE41E3D2-E98D-B92F-9698-08278A229FEB}"/>
                </a:ext>
              </a:extLst>
            </p:cNvPr>
            <p:cNvSpPr/>
            <p:nvPr/>
          </p:nvSpPr>
          <p:spPr>
            <a:xfrm>
              <a:off x="9934987" y="5504047"/>
              <a:ext cx="1466214" cy="548640"/>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hthoek 23">
              <a:extLst>
                <a:ext uri="{FF2B5EF4-FFF2-40B4-BE49-F238E27FC236}">
                  <a16:creationId xmlns:a16="http://schemas.microsoft.com/office/drawing/2014/main" id="{B86F209D-C907-81FD-EC08-C2E62831E8E9}"/>
                </a:ext>
              </a:extLst>
            </p:cNvPr>
            <p:cNvSpPr/>
            <p:nvPr/>
          </p:nvSpPr>
          <p:spPr>
            <a:xfrm>
              <a:off x="778216" y="2147563"/>
              <a:ext cx="2693238" cy="658455"/>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hthoek 24">
              <a:extLst>
                <a:ext uri="{FF2B5EF4-FFF2-40B4-BE49-F238E27FC236}">
                  <a16:creationId xmlns:a16="http://schemas.microsoft.com/office/drawing/2014/main" id="{80E40E35-42D8-DF33-CFE7-25F10BD5C947}"/>
                </a:ext>
              </a:extLst>
            </p:cNvPr>
            <p:cNvSpPr/>
            <p:nvPr/>
          </p:nvSpPr>
          <p:spPr>
            <a:xfrm>
              <a:off x="3881592" y="2871423"/>
              <a:ext cx="1506582" cy="54864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hthoek 25">
              <a:extLst>
                <a:ext uri="{FF2B5EF4-FFF2-40B4-BE49-F238E27FC236}">
                  <a16:creationId xmlns:a16="http://schemas.microsoft.com/office/drawing/2014/main" id="{2072C7A2-3765-FA5B-52A4-20C2B43C4598}"/>
                </a:ext>
              </a:extLst>
            </p:cNvPr>
            <p:cNvSpPr/>
            <p:nvPr/>
          </p:nvSpPr>
          <p:spPr>
            <a:xfrm>
              <a:off x="4912012" y="3506526"/>
              <a:ext cx="1137381" cy="54864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hthoek 26">
              <a:extLst>
                <a:ext uri="{FF2B5EF4-FFF2-40B4-BE49-F238E27FC236}">
                  <a16:creationId xmlns:a16="http://schemas.microsoft.com/office/drawing/2014/main" id="{FE36A39A-AB9B-6758-8AF2-B600714DF42E}"/>
                </a:ext>
              </a:extLst>
            </p:cNvPr>
            <p:cNvSpPr/>
            <p:nvPr/>
          </p:nvSpPr>
          <p:spPr>
            <a:xfrm>
              <a:off x="5624310" y="4227130"/>
              <a:ext cx="2353104" cy="548640"/>
            </a:xfrm>
            <a:prstGeom prst="rect">
              <a:avLst/>
            </a:prstGeom>
            <a:no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hthoek 27">
              <a:extLst>
                <a:ext uri="{FF2B5EF4-FFF2-40B4-BE49-F238E27FC236}">
                  <a16:creationId xmlns:a16="http://schemas.microsoft.com/office/drawing/2014/main" id="{121270E8-312F-B205-C5FF-E7A8C912A5B2}"/>
                </a:ext>
              </a:extLst>
            </p:cNvPr>
            <p:cNvSpPr/>
            <p:nvPr/>
          </p:nvSpPr>
          <p:spPr>
            <a:xfrm>
              <a:off x="8189010" y="4880188"/>
              <a:ext cx="1760533" cy="548640"/>
            </a:xfrm>
            <a:prstGeom prst="rect">
              <a:avLst/>
            </a:prstGeom>
            <a:no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hthoek 28">
              <a:extLst>
                <a:ext uri="{FF2B5EF4-FFF2-40B4-BE49-F238E27FC236}">
                  <a16:creationId xmlns:a16="http://schemas.microsoft.com/office/drawing/2014/main" id="{6C600AA6-7197-E631-0931-B6CF0F3CDD37}"/>
                </a:ext>
              </a:extLst>
            </p:cNvPr>
            <p:cNvSpPr/>
            <p:nvPr/>
          </p:nvSpPr>
          <p:spPr>
            <a:xfrm>
              <a:off x="11747186" y="6148135"/>
              <a:ext cx="81463" cy="552252"/>
            </a:xfrm>
            <a:prstGeom prst="rect">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Tekstvak 29">
              <a:extLst>
                <a:ext uri="{FF2B5EF4-FFF2-40B4-BE49-F238E27FC236}">
                  <a16:creationId xmlns:a16="http://schemas.microsoft.com/office/drawing/2014/main" id="{8C3080E1-A683-0538-8A9B-59B1BF813602}"/>
                </a:ext>
              </a:extLst>
            </p:cNvPr>
            <p:cNvSpPr txBox="1"/>
            <p:nvPr/>
          </p:nvSpPr>
          <p:spPr>
            <a:xfrm>
              <a:off x="10834782" y="6200627"/>
              <a:ext cx="1600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rPr>
                <a:t>Inwerking-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err="1">
                  <a:ln>
                    <a:noFill/>
                  </a:ln>
                  <a:solidFill>
                    <a:prstClr val="black"/>
                  </a:solidFill>
                  <a:effectLst/>
                  <a:uLnTx/>
                  <a:uFillTx/>
                  <a:latin typeface="Aptos" panose="02110004020202020204"/>
                  <a:ea typeface="+mn-ea"/>
                  <a:cs typeface="+mn-cs"/>
                </a:rPr>
                <a:t>treding</a:t>
              </a:r>
              <a:endParaRPr kumimoji="0" lang="nl-NL" sz="1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Rechthoek 30">
              <a:extLst>
                <a:ext uri="{FF2B5EF4-FFF2-40B4-BE49-F238E27FC236}">
                  <a16:creationId xmlns:a16="http://schemas.microsoft.com/office/drawing/2014/main" id="{906A6488-448D-7912-9CFC-9A2F134BA767}"/>
                </a:ext>
              </a:extLst>
            </p:cNvPr>
            <p:cNvSpPr/>
            <p:nvPr/>
          </p:nvSpPr>
          <p:spPr>
            <a:xfrm>
              <a:off x="10858688" y="6151747"/>
              <a:ext cx="887189" cy="548640"/>
            </a:xfrm>
            <a:prstGeom prst="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32" name="Rechte verbindingslijn 31">
              <a:extLst>
                <a:ext uri="{FF2B5EF4-FFF2-40B4-BE49-F238E27FC236}">
                  <a16:creationId xmlns:a16="http://schemas.microsoft.com/office/drawing/2014/main" id="{138B16CA-7F1B-2B06-D958-55BEDBDEB4D0}"/>
                </a:ext>
              </a:extLst>
            </p:cNvPr>
            <p:cNvCxnSpPr/>
            <p:nvPr/>
          </p:nvCxnSpPr>
          <p:spPr>
            <a:xfrm>
              <a:off x="3212405" y="1702130"/>
              <a:ext cx="0" cy="20022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Rechte verbindingslijn 32">
              <a:extLst>
                <a:ext uri="{FF2B5EF4-FFF2-40B4-BE49-F238E27FC236}">
                  <a16:creationId xmlns:a16="http://schemas.microsoft.com/office/drawing/2014/main" id="{25C99F6C-08AC-4EEE-ED75-D973E0289908}"/>
                </a:ext>
              </a:extLst>
            </p:cNvPr>
            <p:cNvCxnSpPr/>
            <p:nvPr/>
          </p:nvCxnSpPr>
          <p:spPr>
            <a:xfrm>
              <a:off x="345380" y="1692605"/>
              <a:ext cx="0" cy="20022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Rechte verbindingslijn 33">
              <a:extLst>
                <a:ext uri="{FF2B5EF4-FFF2-40B4-BE49-F238E27FC236}">
                  <a16:creationId xmlns:a16="http://schemas.microsoft.com/office/drawing/2014/main" id="{BE5BD730-F05B-C206-A541-75CDE614DF8E}"/>
                </a:ext>
              </a:extLst>
            </p:cNvPr>
            <p:cNvCxnSpPr/>
            <p:nvPr/>
          </p:nvCxnSpPr>
          <p:spPr>
            <a:xfrm>
              <a:off x="6098480" y="1702130"/>
              <a:ext cx="0" cy="20022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Rechte verbindingslijn 34">
              <a:extLst>
                <a:ext uri="{FF2B5EF4-FFF2-40B4-BE49-F238E27FC236}">
                  <a16:creationId xmlns:a16="http://schemas.microsoft.com/office/drawing/2014/main" id="{542B59FA-19E6-434D-7CC8-AF48B9D29815}"/>
                </a:ext>
              </a:extLst>
            </p:cNvPr>
            <p:cNvCxnSpPr/>
            <p:nvPr/>
          </p:nvCxnSpPr>
          <p:spPr>
            <a:xfrm>
              <a:off x="8975030" y="1711655"/>
              <a:ext cx="0" cy="20022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Rechte verbindingslijn 35">
              <a:extLst>
                <a:ext uri="{FF2B5EF4-FFF2-40B4-BE49-F238E27FC236}">
                  <a16:creationId xmlns:a16="http://schemas.microsoft.com/office/drawing/2014/main" id="{FB97E46F-314E-C528-914D-48B0308E46D4}"/>
                </a:ext>
              </a:extLst>
            </p:cNvPr>
            <p:cNvCxnSpPr/>
            <p:nvPr/>
          </p:nvCxnSpPr>
          <p:spPr>
            <a:xfrm>
              <a:off x="11851580" y="1692605"/>
              <a:ext cx="0" cy="20022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Rechte verbindingslijn 36">
              <a:extLst>
                <a:ext uri="{FF2B5EF4-FFF2-40B4-BE49-F238E27FC236}">
                  <a16:creationId xmlns:a16="http://schemas.microsoft.com/office/drawing/2014/main" id="{CC713833-E5DB-EFD1-B38E-E98AD1655C12}"/>
                </a:ext>
              </a:extLst>
            </p:cNvPr>
            <p:cNvCxnSpPr/>
            <p:nvPr/>
          </p:nvCxnSpPr>
          <p:spPr>
            <a:xfrm flipH="1">
              <a:off x="5320324" y="1492082"/>
              <a:ext cx="2641" cy="524489"/>
            </a:xfrm>
            <a:prstGeom prst="line">
              <a:avLst/>
            </a:prstGeom>
            <a:ln w="38100">
              <a:solidFill>
                <a:srgbClr val="CC9900"/>
              </a:solidFill>
            </a:ln>
          </p:spPr>
          <p:style>
            <a:lnRef idx="2">
              <a:schemeClr val="accent1"/>
            </a:lnRef>
            <a:fillRef idx="0">
              <a:schemeClr val="accent1"/>
            </a:fillRef>
            <a:effectRef idx="1">
              <a:schemeClr val="accent1"/>
            </a:effectRef>
            <a:fontRef idx="minor">
              <a:schemeClr val="tx1"/>
            </a:fontRef>
          </p:style>
        </p:cxnSp>
        <p:cxnSp>
          <p:nvCxnSpPr>
            <p:cNvPr id="38" name="Rechte verbindingslijn 37">
              <a:extLst>
                <a:ext uri="{FF2B5EF4-FFF2-40B4-BE49-F238E27FC236}">
                  <a16:creationId xmlns:a16="http://schemas.microsoft.com/office/drawing/2014/main" id="{57977F40-D230-2566-DE8A-85DD89833083}"/>
                </a:ext>
              </a:extLst>
            </p:cNvPr>
            <p:cNvCxnSpPr/>
            <p:nvPr/>
          </p:nvCxnSpPr>
          <p:spPr>
            <a:xfrm flipH="1">
              <a:off x="5388174" y="1497308"/>
              <a:ext cx="2641" cy="524489"/>
            </a:xfrm>
            <a:prstGeom prst="line">
              <a:avLst/>
            </a:prstGeom>
            <a:ln w="38100">
              <a:solidFill>
                <a:srgbClr val="006600"/>
              </a:solidFill>
            </a:ln>
          </p:spPr>
          <p:style>
            <a:lnRef idx="2">
              <a:schemeClr val="accent1"/>
            </a:lnRef>
            <a:fillRef idx="0">
              <a:schemeClr val="accent1"/>
            </a:fillRef>
            <a:effectRef idx="1">
              <a:schemeClr val="accent1"/>
            </a:effectRef>
            <a:fontRef idx="minor">
              <a:schemeClr val="tx1"/>
            </a:fontRef>
          </p:style>
        </p:cxnSp>
        <p:cxnSp>
          <p:nvCxnSpPr>
            <p:cNvPr id="39" name="Rechte verbindingslijn 38">
              <a:extLst>
                <a:ext uri="{FF2B5EF4-FFF2-40B4-BE49-F238E27FC236}">
                  <a16:creationId xmlns:a16="http://schemas.microsoft.com/office/drawing/2014/main" id="{2A89209B-B4EA-079E-A2F1-B0D1DCB765AD}"/>
                </a:ext>
              </a:extLst>
            </p:cNvPr>
            <p:cNvCxnSpPr/>
            <p:nvPr/>
          </p:nvCxnSpPr>
          <p:spPr>
            <a:xfrm flipH="1">
              <a:off x="5751035" y="1474628"/>
              <a:ext cx="2641" cy="524489"/>
            </a:xfrm>
            <a:prstGeom prst="line">
              <a:avLst/>
            </a:prstGeom>
            <a:ln w="38100">
              <a:solidFill>
                <a:srgbClr val="006600"/>
              </a:solidFill>
            </a:ln>
          </p:spPr>
          <p:style>
            <a:lnRef idx="2">
              <a:schemeClr val="accent1"/>
            </a:lnRef>
            <a:fillRef idx="0">
              <a:schemeClr val="accent1"/>
            </a:fillRef>
            <a:effectRef idx="1">
              <a:schemeClr val="accent1"/>
            </a:effectRef>
            <a:fontRef idx="minor">
              <a:schemeClr val="tx1"/>
            </a:fontRef>
          </p:style>
        </p:cxnSp>
        <p:cxnSp>
          <p:nvCxnSpPr>
            <p:cNvPr id="40" name="Rechte verbindingslijn 39">
              <a:extLst>
                <a:ext uri="{FF2B5EF4-FFF2-40B4-BE49-F238E27FC236}">
                  <a16:creationId xmlns:a16="http://schemas.microsoft.com/office/drawing/2014/main" id="{97AEAF83-D3BD-CFC4-5280-D0F05D83BD87}"/>
                </a:ext>
              </a:extLst>
            </p:cNvPr>
            <p:cNvCxnSpPr/>
            <p:nvPr/>
          </p:nvCxnSpPr>
          <p:spPr>
            <a:xfrm flipH="1">
              <a:off x="7479230" y="1407725"/>
              <a:ext cx="2641" cy="524489"/>
            </a:xfrm>
            <a:prstGeom prst="line">
              <a:avLst/>
            </a:prstGeom>
            <a:ln w="38100">
              <a:solidFill>
                <a:srgbClr val="006600"/>
              </a:solidFill>
            </a:ln>
          </p:spPr>
          <p:style>
            <a:lnRef idx="2">
              <a:schemeClr val="accent1"/>
            </a:lnRef>
            <a:fillRef idx="0">
              <a:schemeClr val="accent1"/>
            </a:fillRef>
            <a:effectRef idx="1">
              <a:schemeClr val="accent1"/>
            </a:effectRef>
            <a:fontRef idx="minor">
              <a:schemeClr val="tx1"/>
            </a:fontRef>
          </p:style>
        </p:cxnSp>
        <p:cxnSp>
          <p:nvCxnSpPr>
            <p:cNvPr id="41" name="Rechte verbindingslijn 40">
              <a:extLst>
                <a:ext uri="{FF2B5EF4-FFF2-40B4-BE49-F238E27FC236}">
                  <a16:creationId xmlns:a16="http://schemas.microsoft.com/office/drawing/2014/main" id="{ACE87B78-90A9-9906-7C86-AFF2470779B8}"/>
                </a:ext>
              </a:extLst>
            </p:cNvPr>
            <p:cNvCxnSpPr/>
            <p:nvPr/>
          </p:nvCxnSpPr>
          <p:spPr>
            <a:xfrm flipH="1">
              <a:off x="7499498" y="1407725"/>
              <a:ext cx="2641" cy="524489"/>
            </a:xfrm>
            <a:prstGeom prst="line">
              <a:avLst/>
            </a:prstGeom>
            <a:ln w="38100">
              <a:solidFill>
                <a:srgbClr val="336699"/>
              </a:solidFill>
            </a:ln>
          </p:spPr>
          <p:style>
            <a:lnRef idx="2">
              <a:schemeClr val="accent1"/>
            </a:lnRef>
            <a:fillRef idx="0">
              <a:schemeClr val="accent1"/>
            </a:fillRef>
            <a:effectRef idx="1">
              <a:schemeClr val="accent1"/>
            </a:effectRef>
            <a:fontRef idx="minor">
              <a:schemeClr val="tx1"/>
            </a:fontRef>
          </p:style>
        </p:cxnSp>
        <p:cxnSp>
          <p:nvCxnSpPr>
            <p:cNvPr id="42" name="Rechte verbindingslijn 41">
              <a:extLst>
                <a:ext uri="{FF2B5EF4-FFF2-40B4-BE49-F238E27FC236}">
                  <a16:creationId xmlns:a16="http://schemas.microsoft.com/office/drawing/2014/main" id="{63C1BE61-0C57-726E-AB98-E75286BD4AAE}"/>
                </a:ext>
              </a:extLst>
            </p:cNvPr>
            <p:cNvCxnSpPr/>
            <p:nvPr/>
          </p:nvCxnSpPr>
          <p:spPr>
            <a:xfrm flipH="1">
              <a:off x="9209314" y="1501896"/>
              <a:ext cx="2641" cy="524489"/>
            </a:xfrm>
            <a:prstGeom prst="line">
              <a:avLst/>
            </a:prstGeom>
            <a:ln w="38100">
              <a:solidFill>
                <a:srgbClr val="336699"/>
              </a:solidFill>
            </a:ln>
          </p:spPr>
          <p:style>
            <a:lnRef idx="2">
              <a:schemeClr val="accent1"/>
            </a:lnRef>
            <a:fillRef idx="0">
              <a:schemeClr val="accent1"/>
            </a:fillRef>
            <a:effectRef idx="1">
              <a:schemeClr val="accent1"/>
            </a:effectRef>
            <a:fontRef idx="minor">
              <a:schemeClr val="tx1"/>
            </a:fontRef>
          </p:style>
        </p:cxnSp>
        <p:cxnSp>
          <p:nvCxnSpPr>
            <p:cNvPr id="43" name="Rechte verbindingslijn 42">
              <a:extLst>
                <a:ext uri="{FF2B5EF4-FFF2-40B4-BE49-F238E27FC236}">
                  <a16:creationId xmlns:a16="http://schemas.microsoft.com/office/drawing/2014/main" id="{FCF9965B-3F73-D9C6-7E51-A22CA169A5B3}"/>
                </a:ext>
              </a:extLst>
            </p:cNvPr>
            <p:cNvCxnSpPr/>
            <p:nvPr/>
          </p:nvCxnSpPr>
          <p:spPr>
            <a:xfrm flipH="1">
              <a:off x="9268944" y="1502302"/>
              <a:ext cx="2641" cy="524489"/>
            </a:xfrm>
            <a:prstGeom prst="line">
              <a:avLst/>
            </a:prstGeom>
            <a:ln w="38100">
              <a:solidFill>
                <a:srgbClr val="336699"/>
              </a:solidFill>
            </a:ln>
          </p:spPr>
          <p:style>
            <a:lnRef idx="2">
              <a:schemeClr val="accent1"/>
            </a:lnRef>
            <a:fillRef idx="0">
              <a:schemeClr val="accent1"/>
            </a:fillRef>
            <a:effectRef idx="1">
              <a:schemeClr val="accent1"/>
            </a:effectRef>
            <a:fontRef idx="minor">
              <a:schemeClr val="tx1"/>
            </a:fontRef>
          </p:style>
        </p:cxnSp>
        <p:cxnSp>
          <p:nvCxnSpPr>
            <p:cNvPr id="44" name="Rechte verbindingslijn 43">
              <a:extLst>
                <a:ext uri="{FF2B5EF4-FFF2-40B4-BE49-F238E27FC236}">
                  <a16:creationId xmlns:a16="http://schemas.microsoft.com/office/drawing/2014/main" id="{13BCA69F-D0A9-A400-E4AC-B20055F32BBF}"/>
                </a:ext>
              </a:extLst>
            </p:cNvPr>
            <p:cNvCxnSpPr/>
            <p:nvPr/>
          </p:nvCxnSpPr>
          <p:spPr>
            <a:xfrm flipH="1">
              <a:off x="11173560" y="1503724"/>
              <a:ext cx="2641" cy="524489"/>
            </a:xfrm>
            <a:prstGeom prst="line">
              <a:avLst/>
            </a:prstGeom>
            <a:ln w="38100">
              <a:solidFill>
                <a:srgbClr val="336699"/>
              </a:solidFill>
            </a:ln>
          </p:spPr>
          <p:style>
            <a:lnRef idx="2">
              <a:schemeClr val="accent1"/>
            </a:lnRef>
            <a:fillRef idx="0">
              <a:schemeClr val="accent1"/>
            </a:fillRef>
            <a:effectRef idx="1">
              <a:schemeClr val="accent1"/>
            </a:effectRef>
            <a:fontRef idx="minor">
              <a:schemeClr val="tx1"/>
            </a:fontRef>
          </p:style>
        </p:cxnSp>
        <p:cxnSp>
          <p:nvCxnSpPr>
            <p:cNvPr id="45" name="Rechte verbindingslijn 44">
              <a:extLst>
                <a:ext uri="{FF2B5EF4-FFF2-40B4-BE49-F238E27FC236}">
                  <a16:creationId xmlns:a16="http://schemas.microsoft.com/office/drawing/2014/main" id="{C35FC446-FCED-FE03-9C06-4E4D1DB9014E}"/>
                </a:ext>
              </a:extLst>
            </p:cNvPr>
            <p:cNvCxnSpPr/>
            <p:nvPr/>
          </p:nvCxnSpPr>
          <p:spPr>
            <a:xfrm flipH="1">
              <a:off x="11220227" y="1503467"/>
              <a:ext cx="2641" cy="524489"/>
            </a:xfrm>
            <a:prstGeom prst="line">
              <a:avLst/>
            </a:prstGeom>
            <a:ln w="38100">
              <a:solidFill>
                <a:srgbClr val="009900"/>
              </a:solidFill>
            </a:ln>
          </p:spPr>
          <p:style>
            <a:lnRef idx="2">
              <a:schemeClr val="accent1"/>
            </a:lnRef>
            <a:fillRef idx="0">
              <a:schemeClr val="accent1"/>
            </a:fillRef>
            <a:effectRef idx="1">
              <a:schemeClr val="accent1"/>
            </a:effectRef>
            <a:fontRef idx="minor">
              <a:schemeClr val="tx1"/>
            </a:fontRef>
          </p:style>
        </p:cxnSp>
        <p:cxnSp>
          <p:nvCxnSpPr>
            <p:cNvPr id="46" name="Rechte verbindingslijn 45">
              <a:extLst>
                <a:ext uri="{FF2B5EF4-FFF2-40B4-BE49-F238E27FC236}">
                  <a16:creationId xmlns:a16="http://schemas.microsoft.com/office/drawing/2014/main" id="{CBB5641B-97B7-6E01-AB38-06FD940392B8}"/>
                </a:ext>
              </a:extLst>
            </p:cNvPr>
            <p:cNvCxnSpPr/>
            <p:nvPr/>
          </p:nvCxnSpPr>
          <p:spPr>
            <a:xfrm flipH="1">
              <a:off x="11704520" y="1503347"/>
              <a:ext cx="2641" cy="524489"/>
            </a:xfrm>
            <a:prstGeom prst="line">
              <a:avLst/>
            </a:prstGeom>
            <a:ln w="38100">
              <a:solidFill>
                <a:srgbClr val="009900"/>
              </a:solidFill>
            </a:ln>
          </p:spPr>
          <p:style>
            <a:lnRef idx="2">
              <a:schemeClr val="accent1"/>
            </a:lnRef>
            <a:fillRef idx="0">
              <a:schemeClr val="accent1"/>
            </a:fillRef>
            <a:effectRef idx="1">
              <a:schemeClr val="accent1"/>
            </a:effectRef>
            <a:fontRef idx="minor">
              <a:schemeClr val="tx1"/>
            </a:fontRef>
          </p:style>
        </p:cxnSp>
        <p:cxnSp>
          <p:nvCxnSpPr>
            <p:cNvPr id="47" name="Rechte verbindingslijn 46">
              <a:extLst>
                <a:ext uri="{FF2B5EF4-FFF2-40B4-BE49-F238E27FC236}">
                  <a16:creationId xmlns:a16="http://schemas.microsoft.com/office/drawing/2014/main" id="{12C4910B-297B-C823-3E8E-5F038BFEE2EB}"/>
                </a:ext>
              </a:extLst>
            </p:cNvPr>
            <p:cNvCxnSpPr/>
            <p:nvPr/>
          </p:nvCxnSpPr>
          <p:spPr>
            <a:xfrm flipH="1">
              <a:off x="11734017" y="1503767"/>
              <a:ext cx="2641" cy="524489"/>
            </a:xfrm>
            <a:prstGeom prst="line">
              <a:avLst/>
            </a:prstGeom>
            <a:ln w="38100">
              <a:solidFill>
                <a:srgbClr val="66FF33"/>
              </a:solidFill>
            </a:ln>
          </p:spPr>
          <p:style>
            <a:lnRef idx="2">
              <a:schemeClr val="accent1"/>
            </a:lnRef>
            <a:fillRef idx="0">
              <a:schemeClr val="accent1"/>
            </a:fillRef>
            <a:effectRef idx="1">
              <a:schemeClr val="accent1"/>
            </a:effectRef>
            <a:fontRef idx="minor">
              <a:schemeClr val="tx1"/>
            </a:fontRef>
          </p:style>
        </p:cxnSp>
        <p:sp>
          <p:nvSpPr>
            <p:cNvPr id="48" name="Tekstvak 47">
              <a:extLst>
                <a:ext uri="{FF2B5EF4-FFF2-40B4-BE49-F238E27FC236}">
                  <a16:creationId xmlns:a16="http://schemas.microsoft.com/office/drawing/2014/main" id="{490C53BF-A4D3-EBAC-89CD-5C95386761C7}"/>
                </a:ext>
              </a:extLst>
            </p:cNvPr>
            <p:cNvSpPr txBox="1"/>
            <p:nvPr/>
          </p:nvSpPr>
          <p:spPr>
            <a:xfrm>
              <a:off x="5319737" y="1120307"/>
              <a:ext cx="484428" cy="400110"/>
            </a:xfrm>
            <a:prstGeom prst="rect">
              <a:avLst/>
            </a:prstGeom>
            <a:noFill/>
          </p:spPr>
          <p:txBody>
            <a:bodyPr wrap="none" rtlCol="0">
              <a:spAutoFit/>
            </a:bodyPr>
            <a:lstStyle>
              <a:defPPr>
                <a:defRPr lang="nl-NL"/>
              </a:defPPr>
              <a:lvl1pPr>
                <a:defRPr sz="10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6600"/>
                  </a:solidFill>
                  <a:effectLst/>
                  <a:uLnTx/>
                  <a:uFillTx/>
                  <a:latin typeface="Aptos" panose="02110004020202020204"/>
                  <a:ea typeface="+mn-ea"/>
                  <a:cs typeface="+mn-cs"/>
                </a:rPr>
                <a:t>1</a:t>
              </a:r>
              <a:r>
                <a:rPr lang="nl-NL" dirty="0">
                  <a:solidFill>
                    <a:srgbClr val="006600"/>
                  </a:solidFill>
                  <a:latin typeface="Aptos" panose="02110004020202020204"/>
                </a:rPr>
                <a:t>/11</a:t>
              </a:r>
              <a:r>
                <a:rPr kumimoji="0" lang="nl-NL" sz="1000" b="1" i="0" u="none" strike="noStrike" kern="1200" cap="none" spc="0" normalizeH="0" baseline="0" noProof="0" dirty="0">
                  <a:ln>
                    <a:noFill/>
                  </a:ln>
                  <a:solidFill>
                    <a:srgbClr val="006600"/>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006600"/>
                  </a:solidFill>
                  <a:latin typeface="Aptos" panose="02110004020202020204"/>
                </a:rPr>
                <a:t>1/12</a:t>
              </a:r>
              <a:endParaRPr kumimoji="0" lang="nl-NL" sz="1000" b="1" i="0" u="none" strike="noStrike" kern="1200" cap="none" spc="0" normalizeH="0" baseline="0" noProof="0" dirty="0">
                <a:ln>
                  <a:noFill/>
                </a:ln>
                <a:solidFill>
                  <a:srgbClr val="006600"/>
                </a:solidFill>
                <a:effectLst/>
                <a:uLnTx/>
                <a:uFillTx/>
                <a:latin typeface="Aptos" panose="02110004020202020204"/>
                <a:ea typeface="+mn-ea"/>
                <a:cs typeface="+mn-cs"/>
              </a:endParaRPr>
            </a:p>
          </p:txBody>
        </p:sp>
        <p:sp>
          <p:nvSpPr>
            <p:cNvPr id="49" name="Tekstvak 48">
              <a:extLst>
                <a:ext uri="{FF2B5EF4-FFF2-40B4-BE49-F238E27FC236}">
                  <a16:creationId xmlns:a16="http://schemas.microsoft.com/office/drawing/2014/main" id="{8F125852-3927-41B1-8ED3-126642AFDA32}"/>
                </a:ext>
              </a:extLst>
            </p:cNvPr>
            <p:cNvSpPr txBox="1"/>
            <p:nvPr/>
          </p:nvSpPr>
          <p:spPr>
            <a:xfrm>
              <a:off x="5739853" y="1105172"/>
              <a:ext cx="6190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6600"/>
                  </a:solidFill>
                  <a:effectLst/>
                  <a:uLnTx/>
                  <a:uFillTx/>
                  <a:latin typeface="Aptos" panose="02110004020202020204"/>
                  <a:ea typeface="+mn-ea"/>
                  <a:cs typeface="+mn-cs"/>
                </a:rPr>
                <a:t>1/1/27–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6600"/>
                  </a:solidFill>
                  <a:effectLst/>
                  <a:uLnTx/>
                  <a:uFillTx/>
                  <a:latin typeface="Aptos" panose="02110004020202020204"/>
                  <a:ea typeface="+mn-ea"/>
                  <a:cs typeface="+mn-cs"/>
                </a:rPr>
                <a:t>1/3/27</a:t>
              </a:r>
            </a:p>
          </p:txBody>
        </p:sp>
        <p:sp>
          <p:nvSpPr>
            <p:cNvPr id="50" name="Tekstvak 49">
              <a:extLst>
                <a:ext uri="{FF2B5EF4-FFF2-40B4-BE49-F238E27FC236}">
                  <a16:creationId xmlns:a16="http://schemas.microsoft.com/office/drawing/2014/main" id="{27129C8C-66C0-6733-A544-4A392F4973E3}"/>
                </a:ext>
              </a:extLst>
            </p:cNvPr>
            <p:cNvSpPr txBox="1"/>
            <p:nvPr/>
          </p:nvSpPr>
          <p:spPr>
            <a:xfrm>
              <a:off x="7301953" y="1181372"/>
              <a:ext cx="113204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solidFill>
                    <a:srgbClr val="336699"/>
                  </a:solidFill>
                  <a:latin typeface="Aptos" panose="02110004020202020204"/>
                </a:rPr>
                <a:t>31</a:t>
              </a:r>
              <a:r>
                <a:rPr kumimoji="0" lang="nl-NL" sz="1000" b="1" i="0" u="none" strike="noStrike" kern="1200" cap="none" spc="0" normalizeH="0" baseline="0" noProof="0" dirty="0">
                  <a:ln>
                    <a:noFill/>
                  </a:ln>
                  <a:solidFill>
                    <a:srgbClr val="336699"/>
                  </a:solidFill>
                  <a:effectLst/>
                  <a:uLnTx/>
                  <a:uFillTx/>
                  <a:latin typeface="Aptos" panose="02110004020202020204"/>
                  <a:ea typeface="+mn-ea"/>
                  <a:cs typeface="+mn-cs"/>
                </a:rPr>
                <a:t>/5/27–25/1/28</a:t>
              </a:r>
            </a:p>
          </p:txBody>
        </p:sp>
        <p:sp>
          <p:nvSpPr>
            <p:cNvPr id="51" name="Tekstvak 50">
              <a:extLst>
                <a:ext uri="{FF2B5EF4-FFF2-40B4-BE49-F238E27FC236}">
                  <a16:creationId xmlns:a16="http://schemas.microsoft.com/office/drawing/2014/main" id="{34F778A2-C54A-7853-C0F2-C44CCB3D24B2}"/>
                </a:ext>
              </a:extLst>
            </p:cNvPr>
            <p:cNvSpPr txBox="1"/>
            <p:nvPr/>
          </p:nvSpPr>
          <p:spPr>
            <a:xfrm>
              <a:off x="9787978" y="1190897"/>
              <a:ext cx="8002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336699"/>
                  </a:solidFill>
                  <a:effectLst/>
                  <a:uLnTx/>
                  <a:uFillTx/>
                  <a:latin typeface="Aptos" panose="02110004020202020204"/>
                  <a:ea typeface="+mn-ea"/>
                  <a:cs typeface="+mn-cs"/>
                </a:rPr>
                <a:t>1/2-28/8</a:t>
              </a:r>
            </a:p>
          </p:txBody>
        </p:sp>
        <p:sp>
          <p:nvSpPr>
            <p:cNvPr id="52" name="Tekstvak 51">
              <a:extLst>
                <a:ext uri="{FF2B5EF4-FFF2-40B4-BE49-F238E27FC236}">
                  <a16:creationId xmlns:a16="http://schemas.microsoft.com/office/drawing/2014/main" id="{3B2DA87E-410F-7941-2DF4-CCFC6B6E49B5}"/>
                </a:ext>
              </a:extLst>
            </p:cNvPr>
            <p:cNvSpPr txBox="1"/>
            <p:nvPr/>
          </p:nvSpPr>
          <p:spPr>
            <a:xfrm>
              <a:off x="11179747" y="1075779"/>
              <a:ext cx="569387" cy="400110"/>
            </a:xfrm>
            <a:prstGeom prst="rect">
              <a:avLst/>
            </a:prstGeom>
            <a:noFill/>
          </p:spPr>
          <p:txBody>
            <a:bodyPr wrap="none" rtlCol="0">
              <a:spAutoFit/>
            </a:bodyPr>
            <a:lstStyle>
              <a:defPPr>
                <a:defRPr lang="nl-NL"/>
              </a:defPPr>
              <a:lvl1pPr>
                <a:defRPr sz="10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9900"/>
                  </a:solidFill>
                  <a:effectLst/>
                  <a:uLnTx/>
                  <a:uFillTx/>
                  <a:latin typeface="Aptos" panose="02110004020202020204"/>
                  <a:ea typeface="+mn-ea"/>
                  <a:cs typeface="+mn-cs"/>
                </a:rPr>
                <a:t>30/8-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009900"/>
                  </a:solidFill>
                  <a:effectLst/>
                  <a:uLnTx/>
                  <a:uFillTx/>
                  <a:latin typeface="Aptos" panose="02110004020202020204"/>
                  <a:ea typeface="+mn-ea"/>
                  <a:cs typeface="+mn-cs"/>
                </a:rPr>
                <a:t>16/12</a:t>
              </a:r>
            </a:p>
          </p:txBody>
        </p:sp>
        <p:sp>
          <p:nvSpPr>
            <p:cNvPr id="53" name="Tekstvak 52">
              <a:extLst>
                <a:ext uri="{FF2B5EF4-FFF2-40B4-BE49-F238E27FC236}">
                  <a16:creationId xmlns:a16="http://schemas.microsoft.com/office/drawing/2014/main" id="{6F5123B5-1B43-90FF-2935-730D99AABF93}"/>
                </a:ext>
              </a:extLst>
            </p:cNvPr>
            <p:cNvSpPr txBox="1"/>
            <p:nvPr/>
          </p:nvSpPr>
          <p:spPr>
            <a:xfrm>
              <a:off x="11627422" y="1161504"/>
              <a:ext cx="569387" cy="246221"/>
            </a:xfrm>
            <a:prstGeom prst="rect">
              <a:avLst/>
            </a:prstGeom>
            <a:noFill/>
          </p:spPr>
          <p:txBody>
            <a:bodyPr wrap="none" rtlCol="0">
              <a:spAutoFit/>
            </a:bodyPr>
            <a:lstStyle>
              <a:defPPr>
                <a:defRPr lang="nl-NL"/>
              </a:defPPr>
              <a:lvl1pPr>
                <a:defRPr sz="10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srgbClr val="66FF33"/>
                  </a:solidFill>
                  <a:effectLst/>
                  <a:uLnTx/>
                  <a:uFillTx/>
                  <a:latin typeface="Aptos" panose="02110004020202020204"/>
                  <a:ea typeface="+mn-ea"/>
                  <a:cs typeface="+mn-cs"/>
                </a:rPr>
                <a:t>16/12</a:t>
              </a:r>
            </a:p>
          </p:txBody>
        </p:sp>
      </p:grpSp>
    </p:spTree>
    <p:extLst>
      <p:ext uri="{BB962C8B-B14F-4D97-AF65-F5344CB8AC3E}">
        <p14:creationId xmlns:p14="http://schemas.microsoft.com/office/powerpoint/2010/main" val="293125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0F649EF-20B0-DDF8-977D-1A509F1FFCF7}"/>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2135" r="400" b="23317"/>
          <a:stretch>
            <a:fillRect/>
          </a:stretch>
        </p:blipFill>
        <p:spPr bwMode="auto">
          <a:xfrm>
            <a:off x="380024" y="990600"/>
            <a:ext cx="10143890" cy="5124896"/>
          </a:xfrm>
          <a:prstGeom prst="rect">
            <a:avLst/>
          </a:prstGeom>
          <a:noFill/>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C9C76F4D-1E3B-70EE-06B2-8B3202D98C37}"/>
              </a:ext>
            </a:extLst>
          </p:cNvPr>
          <p:cNvSpPr>
            <a:spLocks noGrp="1"/>
          </p:cNvSpPr>
          <p:nvPr>
            <p:ph type="title"/>
          </p:nvPr>
        </p:nvSpPr>
        <p:spPr/>
        <p:txBody>
          <a:bodyPr>
            <a:normAutofit/>
          </a:bodyPr>
          <a:lstStyle/>
          <a:p>
            <a:r>
              <a:rPr lang="nl-NL" sz="3600" dirty="0"/>
              <a:t>Implementatiesporen</a:t>
            </a:r>
          </a:p>
        </p:txBody>
      </p:sp>
      <p:sp>
        <p:nvSpPr>
          <p:cNvPr id="4" name="Tekstvak 3">
            <a:extLst>
              <a:ext uri="{FF2B5EF4-FFF2-40B4-BE49-F238E27FC236}">
                <a16:creationId xmlns:a16="http://schemas.microsoft.com/office/drawing/2014/main" id="{41D79345-5120-25C7-1454-1C9E7E93D42A}"/>
              </a:ext>
            </a:extLst>
          </p:cNvPr>
          <p:cNvSpPr txBox="1"/>
          <p:nvPr/>
        </p:nvSpPr>
        <p:spPr>
          <a:xfrm>
            <a:off x="8509703" y="1812990"/>
            <a:ext cx="3600000" cy="39370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200"/>
              </a:spcBef>
              <a:spcAft>
                <a:spcPts val="0"/>
              </a:spcAft>
              <a:buClr>
                <a:srgbClr val="017BC6"/>
              </a:buClr>
              <a:buSzPct val="80000"/>
              <a:buFontTx/>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Implementatie aan de hand van 8 sporen</a:t>
            </a:r>
          </a:p>
          <a:p>
            <a:pPr marL="0" marR="0" lvl="0" indent="0" algn="l" defTabSz="914400" rtl="0" eaLnBrk="1" fontAlgn="auto" latinLnBrk="0" hangingPunct="1">
              <a:lnSpc>
                <a:spcPct val="90000"/>
              </a:lnSpc>
              <a:spcBef>
                <a:spcPts val="1200"/>
              </a:spcBef>
              <a:spcAft>
                <a:spcPts val="0"/>
              </a:spcAft>
              <a:buClr>
                <a:srgbClr val="017BC6"/>
              </a:buClr>
              <a:buSzPct val="80000"/>
              <a:buFontTx/>
              <a:buNone/>
              <a:tabLst/>
              <a:defRPr/>
            </a:pPr>
            <a:r>
              <a:rPr kumimoji="0" lang="nl-NL" sz="1800" b="0" i="0" u="none" strike="noStrike" kern="1200" cap="none" spc="0" normalizeH="0" baseline="0" noProof="0" dirty="0">
                <a:ln>
                  <a:noFill/>
                </a:ln>
                <a:solidFill>
                  <a:srgbClr val="000000"/>
                </a:solidFill>
                <a:effectLst/>
                <a:uLnTx/>
                <a:uFillTx/>
                <a:latin typeface="Verdana"/>
                <a:ea typeface="+mn-ea"/>
                <a:cs typeface="+mn-cs"/>
              </a:rPr>
              <a:t>Elk spoor </a:t>
            </a:r>
            <a:r>
              <a:rPr lang="nl-NL" dirty="0">
                <a:solidFill>
                  <a:srgbClr val="000000"/>
                </a:solidFill>
                <a:latin typeface="Verdana"/>
              </a:rPr>
              <a:t>heeft</a:t>
            </a:r>
            <a:r>
              <a:rPr kumimoji="0" lang="nl-NL" sz="1800" b="0" i="0" u="none" strike="noStrike" kern="1200" cap="none" spc="0" normalizeH="0" baseline="0" noProof="0" dirty="0">
                <a:ln>
                  <a:noFill/>
                </a:ln>
                <a:solidFill>
                  <a:srgbClr val="000000"/>
                </a:solidFill>
                <a:effectLst/>
                <a:uLnTx/>
                <a:uFillTx/>
                <a:latin typeface="Verdana"/>
                <a:ea typeface="+mn-ea"/>
                <a:cs typeface="+mn-cs"/>
              </a:rPr>
              <a:t> een eigen team (expertise)</a:t>
            </a:r>
          </a:p>
        </p:txBody>
      </p:sp>
      <p:sp>
        <p:nvSpPr>
          <p:cNvPr id="5" name="Tekstvak 4">
            <a:extLst>
              <a:ext uri="{FF2B5EF4-FFF2-40B4-BE49-F238E27FC236}">
                <a16:creationId xmlns:a16="http://schemas.microsoft.com/office/drawing/2014/main" id="{F9D9C66D-9E82-FEC0-75A0-49CAD1A6FE8C}"/>
              </a:ext>
            </a:extLst>
          </p:cNvPr>
          <p:cNvSpPr txBox="1"/>
          <p:nvPr/>
        </p:nvSpPr>
        <p:spPr>
          <a:xfrm>
            <a:off x="6096000" y="2040673"/>
            <a:ext cx="2256263" cy="155002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143049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ariska van Hintum - Senior jurist Natuur en Stikstof | LinkedIn">
            <a:extLst>
              <a:ext uri="{FF2B5EF4-FFF2-40B4-BE49-F238E27FC236}">
                <a16:creationId xmlns:a16="http://schemas.microsoft.com/office/drawing/2014/main" id="{CDDF234C-16C8-6CA5-E99A-C27DE95EF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33" r="9083" b="-1"/>
          <a:stretch>
            <a:fillRect/>
          </a:stretch>
        </p:blipFill>
        <p:spPr bwMode="auto">
          <a:xfrm flipH="1">
            <a:off x="222028" y="2841325"/>
            <a:ext cx="2255462" cy="315523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B49CA8E6-42EB-A635-B703-A13BDBF3DD75}"/>
              </a:ext>
            </a:extLst>
          </p:cNvPr>
          <p:cNvPicPr>
            <a:picLocks noChangeAspect="1"/>
          </p:cNvPicPr>
          <p:nvPr/>
        </p:nvPicPr>
        <p:blipFill>
          <a:blip r:embed="rId4"/>
          <a:srcRect l="6778" r="21209" b="4"/>
          <a:stretch>
            <a:fillRect/>
          </a:stretch>
        </p:blipFill>
        <p:spPr>
          <a:xfrm>
            <a:off x="2595148" y="2841325"/>
            <a:ext cx="2255462" cy="3155238"/>
          </a:xfrm>
          <a:prstGeom prst="rect">
            <a:avLst/>
          </a:prstGeom>
        </p:spPr>
      </p:pic>
      <p:pic>
        <p:nvPicPr>
          <p:cNvPr id="5" name="Afbeelding 4">
            <a:extLst>
              <a:ext uri="{FF2B5EF4-FFF2-40B4-BE49-F238E27FC236}">
                <a16:creationId xmlns:a16="http://schemas.microsoft.com/office/drawing/2014/main" id="{B87B0785-9BF3-17C1-5223-1C99B028A56B}"/>
              </a:ext>
            </a:extLst>
          </p:cNvPr>
          <p:cNvPicPr>
            <a:picLocks noChangeAspect="1"/>
          </p:cNvPicPr>
          <p:nvPr/>
        </p:nvPicPr>
        <p:blipFill>
          <a:blip r:embed="rId5"/>
          <a:srcRect l="12990" r="21257" b="-4"/>
          <a:stretch>
            <a:fillRect/>
          </a:stretch>
        </p:blipFill>
        <p:spPr>
          <a:xfrm>
            <a:off x="4968269" y="2841325"/>
            <a:ext cx="2255462" cy="3155238"/>
          </a:xfrm>
          <a:prstGeom prst="rect">
            <a:avLst/>
          </a:prstGeom>
        </p:spPr>
      </p:pic>
      <p:pic>
        <p:nvPicPr>
          <p:cNvPr id="6" name="Picture 2" descr="Marinka Wildeman - Beleidsmedewerker | LinkedIn">
            <a:extLst>
              <a:ext uri="{FF2B5EF4-FFF2-40B4-BE49-F238E27FC236}">
                <a16:creationId xmlns:a16="http://schemas.microsoft.com/office/drawing/2014/main" id="{60360791-6FA4-E9EB-B690-B729CFF64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009" r="16507" b="-1"/>
          <a:stretch>
            <a:fillRect/>
          </a:stretch>
        </p:blipFill>
        <p:spPr bwMode="auto">
          <a:xfrm>
            <a:off x="7309267" y="2846745"/>
            <a:ext cx="2255462" cy="31552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uke Oostra (@auke_oostra) / Posts / X">
            <a:extLst>
              <a:ext uri="{FF2B5EF4-FFF2-40B4-BE49-F238E27FC236}">
                <a16:creationId xmlns:a16="http://schemas.microsoft.com/office/drawing/2014/main" id="{D4804215-39FD-0740-0373-BF56C12C1D6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592" r="8923" b="-2"/>
          <a:stretch>
            <a:fillRect/>
          </a:stretch>
        </p:blipFill>
        <p:spPr bwMode="auto">
          <a:xfrm>
            <a:off x="9682387" y="2862587"/>
            <a:ext cx="2255462" cy="3155238"/>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BD0AE309-8FE3-8DAA-CD42-0400D6EF6057}"/>
              </a:ext>
            </a:extLst>
          </p:cNvPr>
          <p:cNvSpPr txBox="1"/>
          <p:nvPr/>
        </p:nvSpPr>
        <p:spPr>
          <a:xfrm>
            <a:off x="187429" y="1158732"/>
            <a:ext cx="22554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Spoor 1 juridische omzetting en spoor 2 districten, eenheden en bevoegde autoriteiten</a:t>
            </a:r>
          </a:p>
        </p:txBody>
      </p:sp>
      <p:sp>
        <p:nvSpPr>
          <p:cNvPr id="9" name="Tekstvak 8">
            <a:extLst>
              <a:ext uri="{FF2B5EF4-FFF2-40B4-BE49-F238E27FC236}">
                <a16:creationId xmlns:a16="http://schemas.microsoft.com/office/drawing/2014/main" id="{312F7631-9860-996A-B7CF-BA857B0ED62E}"/>
              </a:ext>
            </a:extLst>
          </p:cNvPr>
          <p:cNvSpPr txBox="1"/>
          <p:nvPr/>
        </p:nvSpPr>
        <p:spPr>
          <a:xfrm>
            <a:off x="7268492" y="2059327"/>
            <a:ext cx="22554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Spoor 6 stimuleren bodemveerkracht</a:t>
            </a:r>
          </a:p>
        </p:txBody>
      </p:sp>
      <p:sp>
        <p:nvSpPr>
          <p:cNvPr id="10" name="Tekstvak 9">
            <a:extLst>
              <a:ext uri="{FF2B5EF4-FFF2-40B4-BE49-F238E27FC236}">
                <a16:creationId xmlns:a16="http://schemas.microsoft.com/office/drawing/2014/main" id="{F761F2C7-5572-4039-F0E6-118760712017}"/>
              </a:ext>
            </a:extLst>
          </p:cNvPr>
          <p:cNvSpPr txBox="1"/>
          <p:nvPr/>
        </p:nvSpPr>
        <p:spPr>
          <a:xfrm>
            <a:off x="4961615" y="1228735"/>
            <a:ext cx="22554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Spoor 3 monitoren en beoordelen bodemgezondheid en spoor 4 streef- en trigger waarden</a:t>
            </a:r>
          </a:p>
        </p:txBody>
      </p:sp>
      <p:sp>
        <p:nvSpPr>
          <p:cNvPr id="11" name="Tekstvak 10">
            <a:extLst>
              <a:ext uri="{FF2B5EF4-FFF2-40B4-BE49-F238E27FC236}">
                <a16:creationId xmlns:a16="http://schemas.microsoft.com/office/drawing/2014/main" id="{E1C94A1E-3DAC-6AC2-B742-14A1531B13B1}"/>
              </a:ext>
            </a:extLst>
          </p:cNvPr>
          <p:cNvSpPr txBox="1"/>
          <p:nvPr/>
        </p:nvSpPr>
        <p:spPr>
          <a:xfrm>
            <a:off x="9682387" y="1782328"/>
            <a:ext cx="22554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Spoor 8 beheer van verontreinigde locaties </a:t>
            </a:r>
          </a:p>
        </p:txBody>
      </p:sp>
      <p:sp>
        <p:nvSpPr>
          <p:cNvPr id="12" name="Tekstvak 11">
            <a:extLst>
              <a:ext uri="{FF2B5EF4-FFF2-40B4-BE49-F238E27FC236}">
                <a16:creationId xmlns:a16="http://schemas.microsoft.com/office/drawing/2014/main" id="{D3504F1D-1ACA-633D-F6AD-6207635BC9CC}"/>
              </a:ext>
            </a:extLst>
          </p:cNvPr>
          <p:cNvSpPr txBox="1"/>
          <p:nvPr/>
        </p:nvSpPr>
        <p:spPr>
          <a:xfrm>
            <a:off x="2569680" y="818951"/>
            <a:ext cx="231146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Spoor 5 data, informatie en rapportage, spoor 7 bodemafdekking en bodemverwijdering, en spoor EU- uitwerking </a:t>
            </a:r>
          </a:p>
        </p:txBody>
      </p:sp>
      <p:sp>
        <p:nvSpPr>
          <p:cNvPr id="13" name="Tekstvak 12">
            <a:extLst>
              <a:ext uri="{FF2B5EF4-FFF2-40B4-BE49-F238E27FC236}">
                <a16:creationId xmlns:a16="http://schemas.microsoft.com/office/drawing/2014/main" id="{11A03A00-993E-D71C-3554-9362FD4AA446}"/>
              </a:ext>
            </a:extLst>
          </p:cNvPr>
          <p:cNvSpPr txBox="1"/>
          <p:nvPr/>
        </p:nvSpPr>
        <p:spPr>
          <a:xfrm>
            <a:off x="197562" y="6038539"/>
            <a:ext cx="22554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Mariska van Hintum</a:t>
            </a:r>
          </a:p>
        </p:txBody>
      </p:sp>
      <p:sp>
        <p:nvSpPr>
          <p:cNvPr id="14" name="Tekstvak 13">
            <a:extLst>
              <a:ext uri="{FF2B5EF4-FFF2-40B4-BE49-F238E27FC236}">
                <a16:creationId xmlns:a16="http://schemas.microsoft.com/office/drawing/2014/main" id="{E1C54562-17AF-A84A-BA9D-147B78C0FF46}"/>
              </a:ext>
            </a:extLst>
          </p:cNvPr>
          <p:cNvSpPr txBox="1"/>
          <p:nvPr/>
        </p:nvSpPr>
        <p:spPr>
          <a:xfrm>
            <a:off x="2625680" y="6029047"/>
            <a:ext cx="22554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Marieke de Vries</a:t>
            </a:r>
          </a:p>
        </p:txBody>
      </p:sp>
      <p:sp>
        <p:nvSpPr>
          <p:cNvPr id="15" name="Tekstvak 14">
            <a:extLst>
              <a:ext uri="{FF2B5EF4-FFF2-40B4-BE49-F238E27FC236}">
                <a16:creationId xmlns:a16="http://schemas.microsoft.com/office/drawing/2014/main" id="{7FC210FB-528E-85B1-6EBC-930370BA4CA2}"/>
              </a:ext>
            </a:extLst>
          </p:cNvPr>
          <p:cNvSpPr txBox="1"/>
          <p:nvPr/>
        </p:nvSpPr>
        <p:spPr>
          <a:xfrm>
            <a:off x="4968269" y="6017825"/>
            <a:ext cx="22554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Angelique Vermeer</a:t>
            </a:r>
          </a:p>
        </p:txBody>
      </p:sp>
      <p:sp>
        <p:nvSpPr>
          <p:cNvPr id="16" name="Tekstvak 15">
            <a:extLst>
              <a:ext uri="{FF2B5EF4-FFF2-40B4-BE49-F238E27FC236}">
                <a16:creationId xmlns:a16="http://schemas.microsoft.com/office/drawing/2014/main" id="{59A8FC2E-7BB2-782A-12DE-71CDA4B14C34}"/>
              </a:ext>
            </a:extLst>
          </p:cNvPr>
          <p:cNvSpPr txBox="1"/>
          <p:nvPr/>
        </p:nvSpPr>
        <p:spPr>
          <a:xfrm>
            <a:off x="7323102" y="6023393"/>
            <a:ext cx="22554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Marinka Wildeman</a:t>
            </a:r>
          </a:p>
        </p:txBody>
      </p:sp>
      <p:sp>
        <p:nvSpPr>
          <p:cNvPr id="17" name="Tekstvak 16">
            <a:extLst>
              <a:ext uri="{FF2B5EF4-FFF2-40B4-BE49-F238E27FC236}">
                <a16:creationId xmlns:a16="http://schemas.microsoft.com/office/drawing/2014/main" id="{A7CA1FED-4D97-37B7-807A-45659D2C7794}"/>
              </a:ext>
            </a:extLst>
          </p:cNvPr>
          <p:cNvSpPr txBox="1"/>
          <p:nvPr/>
        </p:nvSpPr>
        <p:spPr>
          <a:xfrm>
            <a:off x="9677936" y="6039774"/>
            <a:ext cx="22554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Auke Oostra</a:t>
            </a:r>
          </a:p>
        </p:txBody>
      </p:sp>
    </p:spTree>
    <p:extLst>
      <p:ext uri="{BB962C8B-B14F-4D97-AF65-F5344CB8AC3E}">
        <p14:creationId xmlns:p14="http://schemas.microsoft.com/office/powerpoint/2010/main" val="15343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88047-1E3A-4CB2-C19B-57D4A6EAD768}"/>
              </a:ext>
            </a:extLst>
          </p:cNvPr>
          <p:cNvSpPr>
            <a:spLocks noGrp="1"/>
          </p:cNvSpPr>
          <p:nvPr>
            <p:ph sz="quarter" idx="11"/>
          </p:nvPr>
        </p:nvSpPr>
        <p:spPr/>
        <p:txBody>
          <a:bodyPr>
            <a:normAutofit/>
          </a:bodyPr>
          <a:lstStyle/>
          <a:p>
            <a:pPr>
              <a:buNone/>
            </a:pPr>
            <a:r>
              <a:rPr lang="nl-NL" dirty="0"/>
              <a:t>Ministerie van Infrastructuur en Waterstaat</a:t>
            </a:r>
          </a:p>
          <a:p>
            <a:pPr>
              <a:buNone/>
            </a:pPr>
            <a:r>
              <a:rPr lang="nl-NL" sz="1600" dirty="0"/>
              <a:t>Marieke de Vries</a:t>
            </a:r>
          </a:p>
          <a:p>
            <a:pPr>
              <a:buNone/>
            </a:pPr>
            <a:r>
              <a:rPr lang="nl-NL" sz="1600" dirty="0"/>
              <a:t>Nur Nicanci </a:t>
            </a:r>
          </a:p>
          <a:p>
            <a:pPr>
              <a:buNone/>
            </a:pPr>
            <a:endParaRPr lang="nl-NL" sz="1600" dirty="0"/>
          </a:p>
          <a:p>
            <a:pPr>
              <a:buNone/>
            </a:pPr>
            <a:endParaRPr lang="nl-NL" sz="1600" dirty="0"/>
          </a:p>
          <a:p>
            <a:pPr>
              <a:buNone/>
            </a:pPr>
            <a:endParaRPr lang="nl-NL" sz="1600" dirty="0"/>
          </a:p>
          <a:p>
            <a:pPr>
              <a:buNone/>
            </a:pPr>
            <a:endParaRPr lang="nl-NL" sz="1600" dirty="0"/>
          </a:p>
          <a:p>
            <a:pPr>
              <a:buNone/>
            </a:pPr>
            <a:endParaRPr lang="nl-NL" sz="1600" dirty="0"/>
          </a:p>
          <a:p>
            <a:pPr>
              <a:buNone/>
            </a:pPr>
            <a:endParaRPr lang="nl-NL" sz="1600" dirty="0"/>
          </a:p>
          <a:p>
            <a:pPr>
              <a:buNone/>
            </a:pPr>
            <a:endParaRPr lang="nl-NL" sz="1600" dirty="0"/>
          </a:p>
          <a:p>
            <a:pPr>
              <a:buNone/>
            </a:pPr>
            <a:endParaRPr lang="nl-NL" sz="1600" dirty="0"/>
          </a:p>
        </p:txBody>
      </p:sp>
      <p:pic>
        <p:nvPicPr>
          <p:cNvPr id="4" name="Tijdelijke aanduiding voor onlineafbeelding 7">
            <a:extLst>
              <a:ext uri="{FF2B5EF4-FFF2-40B4-BE49-F238E27FC236}">
                <a16:creationId xmlns:a16="http://schemas.microsoft.com/office/drawing/2014/main" id="{0121A664-2271-578E-A968-E67B1A8F8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71" y="6244011"/>
            <a:ext cx="1398154" cy="546100"/>
          </a:xfrm>
          <a:prstGeom prst="rect">
            <a:avLst/>
          </a:prstGeom>
        </p:spPr>
      </p:pic>
    </p:spTree>
    <p:extLst>
      <p:ext uri="{BB962C8B-B14F-4D97-AF65-F5344CB8AC3E}">
        <p14:creationId xmlns:p14="http://schemas.microsoft.com/office/powerpoint/2010/main" val="3451739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CBD74-9315-E5D2-B4CC-0BB24BE32A9C}"/>
              </a:ext>
            </a:extLst>
          </p:cNvPr>
          <p:cNvSpPr>
            <a:spLocks noGrp="1"/>
          </p:cNvSpPr>
          <p:nvPr>
            <p:ph type="title"/>
          </p:nvPr>
        </p:nvSpPr>
        <p:spPr/>
        <p:txBody>
          <a:bodyPr>
            <a:normAutofit/>
          </a:bodyPr>
          <a:lstStyle/>
          <a:p>
            <a:r>
              <a:rPr lang="nl-NL" sz="3600" dirty="0"/>
              <a:t>Implementatieteam</a:t>
            </a:r>
          </a:p>
        </p:txBody>
      </p:sp>
      <p:pic>
        <p:nvPicPr>
          <p:cNvPr id="3" name="Picture 2" descr="Nur Nicanci - Ministerie van Infrastructuur en Waterstaat ...">
            <a:extLst>
              <a:ext uri="{FF2B5EF4-FFF2-40B4-BE49-F238E27FC236}">
                <a16:creationId xmlns:a16="http://schemas.microsoft.com/office/drawing/2014/main" id="{CA0F3C7D-6BBC-A9B3-8EFE-5DF947B6E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790" y="2691993"/>
            <a:ext cx="3048001"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D47F484C-0A5E-D497-4C60-95FDA8C95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293129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65311296-2F80-8C28-F0C8-376BDE035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308369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tick Figure Judge Stock Illustrations – 151 Stick Figure Judge Stock  Illustrations, Vectors &amp; Clipart - Dreamstime">
            <a:extLst>
              <a:ext uri="{FF2B5EF4-FFF2-40B4-BE49-F238E27FC236}">
                <a16:creationId xmlns:a16="http://schemas.microsoft.com/office/drawing/2014/main" id="{8C17993F-2168-DE62-878D-2DD17FFB3D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111" t="17083" r="28889" b="12500"/>
          <a:stretch/>
        </p:blipFill>
        <p:spPr bwMode="auto">
          <a:xfrm>
            <a:off x="9004062" y="2443510"/>
            <a:ext cx="1914452" cy="3370234"/>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50C0B57B-2C8C-1E03-9BA0-A278E76EA18B}"/>
              </a:ext>
            </a:extLst>
          </p:cNvPr>
          <p:cNvSpPr txBox="1"/>
          <p:nvPr/>
        </p:nvSpPr>
        <p:spPr>
          <a:xfrm>
            <a:off x="1111858" y="1888138"/>
            <a:ext cx="29318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Projectsecretaris en juridisch ondersteuner</a:t>
            </a:r>
          </a:p>
        </p:txBody>
      </p:sp>
      <p:sp>
        <p:nvSpPr>
          <p:cNvPr id="8" name="Tekstvak 7">
            <a:extLst>
              <a:ext uri="{FF2B5EF4-FFF2-40B4-BE49-F238E27FC236}">
                <a16:creationId xmlns:a16="http://schemas.microsoft.com/office/drawing/2014/main" id="{436B7D90-73D7-1025-6B6E-998BFBD12F81}"/>
              </a:ext>
            </a:extLst>
          </p:cNvPr>
          <p:cNvSpPr txBox="1"/>
          <p:nvPr/>
        </p:nvSpPr>
        <p:spPr>
          <a:xfrm>
            <a:off x="4745929" y="2026638"/>
            <a:ext cx="30480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Projectleider</a:t>
            </a:r>
          </a:p>
        </p:txBody>
      </p:sp>
      <p:sp>
        <p:nvSpPr>
          <p:cNvPr id="9" name="Tekstvak 8">
            <a:extLst>
              <a:ext uri="{FF2B5EF4-FFF2-40B4-BE49-F238E27FC236}">
                <a16:creationId xmlns:a16="http://schemas.microsoft.com/office/drawing/2014/main" id="{35B2519D-0FBF-6197-FECF-957F498AD4D0}"/>
              </a:ext>
            </a:extLst>
          </p:cNvPr>
          <p:cNvSpPr txBox="1"/>
          <p:nvPr/>
        </p:nvSpPr>
        <p:spPr>
          <a:xfrm>
            <a:off x="8437288" y="2026638"/>
            <a:ext cx="30480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Jurist </a:t>
            </a:r>
          </a:p>
        </p:txBody>
      </p:sp>
      <p:sp>
        <p:nvSpPr>
          <p:cNvPr id="10" name="Tekstvak 9">
            <a:extLst>
              <a:ext uri="{FF2B5EF4-FFF2-40B4-BE49-F238E27FC236}">
                <a16:creationId xmlns:a16="http://schemas.microsoft.com/office/drawing/2014/main" id="{6AEC0847-9E85-15F5-0A5D-1FEA537B884C}"/>
              </a:ext>
            </a:extLst>
          </p:cNvPr>
          <p:cNvSpPr txBox="1"/>
          <p:nvPr/>
        </p:nvSpPr>
        <p:spPr>
          <a:xfrm>
            <a:off x="8091392" y="5810302"/>
            <a:ext cx="37397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Aptos" panose="02110004020202020204"/>
              </a:rPr>
              <a:t>Reinier Fleurke &amp; Warner Mossel</a:t>
            </a: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11" name="Tekstvak 10">
            <a:extLst>
              <a:ext uri="{FF2B5EF4-FFF2-40B4-BE49-F238E27FC236}">
                <a16:creationId xmlns:a16="http://schemas.microsoft.com/office/drawing/2014/main" id="{B344CF75-43E8-833F-C39B-6851127C5A52}"/>
              </a:ext>
            </a:extLst>
          </p:cNvPr>
          <p:cNvSpPr txBox="1"/>
          <p:nvPr/>
        </p:nvSpPr>
        <p:spPr>
          <a:xfrm>
            <a:off x="4745929" y="5810302"/>
            <a:ext cx="30480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Saskia Onnink</a:t>
            </a:r>
          </a:p>
        </p:txBody>
      </p:sp>
      <p:sp>
        <p:nvSpPr>
          <p:cNvPr id="12" name="Tekstvak 11">
            <a:extLst>
              <a:ext uri="{FF2B5EF4-FFF2-40B4-BE49-F238E27FC236}">
                <a16:creationId xmlns:a16="http://schemas.microsoft.com/office/drawing/2014/main" id="{D8581FF5-C08B-709C-F5CC-FD66F5F879B9}"/>
              </a:ext>
            </a:extLst>
          </p:cNvPr>
          <p:cNvSpPr txBox="1"/>
          <p:nvPr/>
        </p:nvSpPr>
        <p:spPr>
          <a:xfrm>
            <a:off x="1053790" y="5810302"/>
            <a:ext cx="30480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Aptos" panose="02110004020202020204"/>
                <a:ea typeface="+mn-ea"/>
                <a:cs typeface="+mn-cs"/>
              </a:rPr>
              <a:t>Nur</a:t>
            </a: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nl-NL" sz="1800" b="0" i="0" u="none" strike="noStrike" kern="1200" cap="none" spc="0" normalizeH="0" baseline="0" noProof="0" dirty="0" err="1">
                <a:ln>
                  <a:noFill/>
                </a:ln>
                <a:solidFill>
                  <a:prstClr val="black"/>
                </a:solidFill>
                <a:effectLst/>
                <a:uLnTx/>
                <a:uFillTx/>
                <a:latin typeface="Aptos" panose="02110004020202020204"/>
                <a:ea typeface="+mn-ea"/>
                <a:cs typeface="+mn-cs"/>
              </a:rPr>
              <a:t>Nicanci</a:t>
            </a:r>
            <a:endPar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3" name="Afbeelding 12">
            <a:extLst>
              <a:ext uri="{FF2B5EF4-FFF2-40B4-BE49-F238E27FC236}">
                <a16:creationId xmlns:a16="http://schemas.microsoft.com/office/drawing/2014/main" id="{EEC50B4F-8362-283B-B93A-D31DA6A774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3748" y="2688386"/>
            <a:ext cx="2472363" cy="3048001"/>
          </a:xfrm>
          <a:prstGeom prst="rect">
            <a:avLst/>
          </a:prstGeom>
        </p:spPr>
      </p:pic>
    </p:spTree>
    <p:extLst>
      <p:ext uri="{BB962C8B-B14F-4D97-AF65-F5344CB8AC3E}">
        <p14:creationId xmlns:p14="http://schemas.microsoft.com/office/powerpoint/2010/main" val="118138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9CE0E-AB93-D6ED-8930-EE46F4A36276}"/>
              </a:ext>
            </a:extLst>
          </p:cNvPr>
          <p:cNvSpPr>
            <a:spLocks noGrp="1"/>
          </p:cNvSpPr>
          <p:nvPr>
            <p:ph type="title"/>
          </p:nvPr>
        </p:nvSpPr>
        <p:spPr/>
        <p:txBody>
          <a:bodyPr>
            <a:normAutofit/>
          </a:bodyPr>
          <a:lstStyle/>
          <a:p>
            <a:r>
              <a:rPr lang="nl-NL" sz="3600" dirty="0"/>
              <a:t>Kansen en aangrijpingspunten voor medeoverheden</a:t>
            </a:r>
          </a:p>
        </p:txBody>
      </p:sp>
      <p:sp>
        <p:nvSpPr>
          <p:cNvPr id="3" name="Tijdelijke aanduiding voor tekst 2">
            <a:extLst>
              <a:ext uri="{FF2B5EF4-FFF2-40B4-BE49-F238E27FC236}">
                <a16:creationId xmlns:a16="http://schemas.microsoft.com/office/drawing/2014/main" id="{6F24F2F1-382D-BD31-BA25-C83A874C72C0}"/>
              </a:ext>
            </a:extLst>
          </p:cNvPr>
          <p:cNvSpPr>
            <a:spLocks noGrp="1"/>
          </p:cNvSpPr>
          <p:nvPr>
            <p:ph type="body" idx="1"/>
          </p:nvPr>
        </p:nvSpPr>
        <p:spPr>
          <a:xfrm>
            <a:off x="597072" y="2179638"/>
            <a:ext cx="10515600" cy="4053522"/>
          </a:xfrm>
        </p:spPr>
        <p:txBody>
          <a:bodyPr>
            <a:normAutofit/>
          </a:bodyPr>
          <a:lstStyle/>
          <a:p>
            <a:pPr marL="342900" indent="-342900">
              <a:buFont typeface="Arial" panose="020B0604020202020204" pitchFamily="34" charset="0"/>
              <a:buChar char="•"/>
            </a:pPr>
            <a:r>
              <a:rPr lang="nl-NL" dirty="0">
                <a:solidFill>
                  <a:schemeClr val="tx1"/>
                </a:solidFill>
              </a:rPr>
              <a:t>Voor medeoverheden een kans om </a:t>
            </a:r>
            <a:r>
              <a:rPr lang="nl-NL" b="1" dirty="0">
                <a:solidFill>
                  <a:schemeClr val="tx1"/>
                </a:solidFill>
              </a:rPr>
              <a:t>bodem</a:t>
            </a:r>
            <a:r>
              <a:rPr lang="nl-NL" dirty="0">
                <a:solidFill>
                  <a:schemeClr val="tx1"/>
                </a:solidFill>
              </a:rPr>
              <a:t> nadrukkelijker </a:t>
            </a:r>
            <a:r>
              <a:rPr lang="nl-NL" b="1" dirty="0">
                <a:solidFill>
                  <a:schemeClr val="tx1"/>
                </a:solidFill>
              </a:rPr>
              <a:t>als sturend principe</a:t>
            </a:r>
            <a:r>
              <a:rPr lang="nl-NL" dirty="0">
                <a:solidFill>
                  <a:schemeClr val="tx1"/>
                </a:solidFill>
              </a:rPr>
              <a:t> te positioneren binnen de fysieke leefomgeving.</a:t>
            </a:r>
          </a:p>
          <a:p>
            <a:pPr marL="342900" indent="-342900">
              <a:buFont typeface="Arial" panose="020B0604020202020204" pitchFamily="34" charset="0"/>
              <a:buChar char="•"/>
            </a:pPr>
            <a:r>
              <a:rPr lang="nl-NL" dirty="0">
                <a:solidFill>
                  <a:schemeClr val="tx1"/>
                </a:solidFill>
              </a:rPr>
              <a:t>Kans om bodemgezondheid, bodemveerkracht en de aanpak van verontreinigde locaties verder te verankeren in  bestaand beleid.</a:t>
            </a:r>
          </a:p>
          <a:p>
            <a:pPr marL="342900" indent="-342900">
              <a:buFont typeface="Arial" panose="020B0604020202020204" pitchFamily="34" charset="0"/>
              <a:buChar char="•"/>
            </a:pPr>
            <a:r>
              <a:rPr lang="nl-NL" b="1" dirty="0">
                <a:solidFill>
                  <a:schemeClr val="tx1"/>
                </a:solidFill>
              </a:rPr>
              <a:t>Kansrijke regierol </a:t>
            </a:r>
            <a:r>
              <a:rPr lang="nl-NL" dirty="0">
                <a:solidFill>
                  <a:schemeClr val="tx1"/>
                </a:solidFill>
              </a:rPr>
              <a:t>voor provincies</a:t>
            </a:r>
          </a:p>
          <a:p>
            <a:pPr marL="342900" indent="-342900">
              <a:buFont typeface="Arial" panose="020B0604020202020204" pitchFamily="34" charset="0"/>
              <a:buChar char="•"/>
            </a:pPr>
            <a:r>
              <a:rPr lang="nl-NL" dirty="0">
                <a:solidFill>
                  <a:schemeClr val="tx1"/>
                </a:solidFill>
              </a:rPr>
              <a:t>Meer </a:t>
            </a:r>
            <a:r>
              <a:rPr lang="nl-NL" b="1" dirty="0">
                <a:solidFill>
                  <a:schemeClr val="tx1"/>
                </a:solidFill>
              </a:rPr>
              <a:t>handelingsperspectief</a:t>
            </a:r>
            <a:r>
              <a:rPr lang="nl-NL" dirty="0">
                <a:solidFill>
                  <a:schemeClr val="tx1"/>
                </a:solidFill>
              </a:rPr>
              <a:t> voor gemeenten</a:t>
            </a:r>
          </a:p>
          <a:p>
            <a:pPr marL="342900" indent="-342900">
              <a:buFont typeface="Arial" panose="020B0604020202020204" pitchFamily="34" charset="0"/>
              <a:buChar char="•"/>
            </a:pPr>
            <a:r>
              <a:rPr lang="nl-NL" b="1" dirty="0">
                <a:solidFill>
                  <a:schemeClr val="tx1"/>
                </a:solidFill>
              </a:rPr>
              <a:t>Bodem-waterrelatie</a:t>
            </a:r>
            <a:r>
              <a:rPr lang="nl-NL" dirty="0">
                <a:solidFill>
                  <a:schemeClr val="tx1"/>
                </a:solidFill>
              </a:rPr>
              <a:t> nog relevanter</a:t>
            </a:r>
          </a:p>
          <a:p>
            <a:pPr marL="342900" indent="-342900">
              <a:buFont typeface="Arial" panose="020B0604020202020204" pitchFamily="34" charset="0"/>
              <a:buChar char="•"/>
            </a:pPr>
            <a:r>
              <a:rPr lang="nl-NL" b="1" dirty="0">
                <a:solidFill>
                  <a:schemeClr val="tx1"/>
                </a:solidFill>
              </a:rPr>
              <a:t>Voortbouwen op bestaande kennis </a:t>
            </a:r>
            <a:r>
              <a:rPr lang="nl-NL" dirty="0">
                <a:solidFill>
                  <a:schemeClr val="tx1"/>
                </a:solidFill>
              </a:rPr>
              <a:t>en bodeminformatiesystemen bij de identificatie, registratie en risicobeoordeling van potentieel verontreinigde en verontreinigde locaties</a:t>
            </a:r>
          </a:p>
          <a:p>
            <a:pPr marL="342900" indent="-342900">
              <a:buFont typeface="Arial" panose="020B0604020202020204" pitchFamily="34" charset="0"/>
              <a:buChar char="•"/>
            </a:pPr>
            <a:r>
              <a:rPr lang="nl-NL" dirty="0">
                <a:solidFill>
                  <a:schemeClr val="tx1"/>
                </a:solidFill>
              </a:rPr>
              <a:t>Steun voor landeigenaren  en -beheerders</a:t>
            </a:r>
          </a:p>
          <a:p>
            <a:pPr marL="342900" indent="-342900">
              <a:buFont typeface="Arial" panose="020B0604020202020204" pitchFamily="34" charset="0"/>
              <a:buChar char="•"/>
            </a:pPr>
            <a:endParaRPr lang="nl-NL" sz="1600" dirty="0"/>
          </a:p>
          <a:p>
            <a:pPr marL="342900" indent="-342900">
              <a:buFont typeface="Arial" panose="020B0604020202020204" pitchFamily="34" charset="0"/>
              <a:buChar char="•"/>
            </a:pPr>
            <a:endParaRPr lang="nl-NL" sz="1600" dirty="0"/>
          </a:p>
          <a:p>
            <a:pPr marL="342900" indent="-342900">
              <a:buFont typeface="Arial" panose="020B0604020202020204" pitchFamily="34" charset="0"/>
              <a:buChar char="•"/>
            </a:pPr>
            <a:endParaRPr lang="nl-NL" sz="1600" dirty="0"/>
          </a:p>
          <a:p>
            <a:pPr marL="342900" indent="-342900">
              <a:buFont typeface="Arial" panose="020B0604020202020204" pitchFamily="34" charset="0"/>
              <a:buChar char="•"/>
            </a:pPr>
            <a:endParaRPr lang="nl-NL" sz="1600" dirty="0"/>
          </a:p>
          <a:p>
            <a:pPr marL="342900" indent="-342900">
              <a:buFont typeface="Arial" panose="020B0604020202020204" pitchFamily="34" charset="0"/>
              <a:buChar char="•"/>
            </a:pPr>
            <a:endParaRPr lang="nl-NL" sz="1600" dirty="0"/>
          </a:p>
          <a:p>
            <a:pPr marL="342900" indent="-342900">
              <a:buFont typeface="Arial" panose="020B0604020202020204" pitchFamily="34" charset="0"/>
              <a:buChar char="•"/>
            </a:pPr>
            <a:endParaRPr lang="nl-NL" sz="1600" dirty="0"/>
          </a:p>
        </p:txBody>
      </p:sp>
    </p:spTree>
    <p:extLst>
      <p:ext uri="{BB962C8B-B14F-4D97-AF65-F5344CB8AC3E}">
        <p14:creationId xmlns:p14="http://schemas.microsoft.com/office/powerpoint/2010/main" val="348277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E58B1-ED73-2A1F-8746-043EFF191DFD}"/>
              </a:ext>
            </a:extLst>
          </p:cNvPr>
          <p:cNvSpPr>
            <a:spLocks noGrp="1"/>
          </p:cNvSpPr>
          <p:nvPr>
            <p:ph type="title"/>
          </p:nvPr>
        </p:nvSpPr>
        <p:spPr/>
        <p:txBody>
          <a:bodyPr>
            <a:normAutofit fontScale="90000"/>
          </a:bodyPr>
          <a:lstStyle/>
          <a:p>
            <a:r>
              <a:rPr lang="nl-NL" dirty="0"/>
              <a:t>Stelling</a:t>
            </a:r>
          </a:p>
        </p:txBody>
      </p:sp>
      <p:sp>
        <p:nvSpPr>
          <p:cNvPr id="3" name="Tijdelijke aanduiding voor tekst 2">
            <a:extLst>
              <a:ext uri="{FF2B5EF4-FFF2-40B4-BE49-F238E27FC236}">
                <a16:creationId xmlns:a16="http://schemas.microsoft.com/office/drawing/2014/main" id="{C62ABDB9-C40E-B2A6-E3E9-47094DB4FBAA}"/>
              </a:ext>
            </a:extLst>
          </p:cNvPr>
          <p:cNvSpPr>
            <a:spLocks noGrp="1"/>
          </p:cNvSpPr>
          <p:nvPr>
            <p:ph type="body" idx="1"/>
          </p:nvPr>
        </p:nvSpPr>
        <p:spPr>
          <a:xfrm>
            <a:off x="597072" y="2179638"/>
            <a:ext cx="10581468" cy="1500187"/>
          </a:xfrm>
        </p:spPr>
        <p:txBody>
          <a:bodyPr>
            <a:normAutofit/>
          </a:bodyPr>
          <a:lstStyle/>
          <a:p>
            <a:r>
              <a:rPr lang="nl-NL" sz="3200" dirty="0">
                <a:solidFill>
                  <a:schemeClr val="tx1"/>
                </a:solidFill>
              </a:rPr>
              <a:t>Ik ben positief over de invoering van de EU-Richtlijn Bodemmonitoring en -Veerkracht</a:t>
            </a:r>
          </a:p>
        </p:txBody>
      </p:sp>
    </p:spTree>
    <p:extLst>
      <p:ext uri="{BB962C8B-B14F-4D97-AF65-F5344CB8AC3E}">
        <p14:creationId xmlns:p14="http://schemas.microsoft.com/office/powerpoint/2010/main" val="246392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1E400-E3CD-5EE6-D550-26473BDBA5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1ABD0B-3722-EB18-9E59-8EFE973C19DD}"/>
              </a:ext>
            </a:extLst>
          </p:cNvPr>
          <p:cNvSpPr>
            <a:spLocks noGrp="1"/>
          </p:cNvSpPr>
          <p:nvPr>
            <p:ph type="title"/>
          </p:nvPr>
        </p:nvSpPr>
        <p:spPr/>
        <p:txBody>
          <a:bodyPr>
            <a:normAutofit fontScale="90000"/>
          </a:bodyPr>
          <a:lstStyle/>
          <a:p>
            <a:r>
              <a:rPr lang="nl-NL" dirty="0"/>
              <a:t>Even voorstellen</a:t>
            </a:r>
          </a:p>
        </p:txBody>
      </p:sp>
      <p:sp>
        <p:nvSpPr>
          <p:cNvPr id="3" name="Tijdelijke aanduiding voor tekst 2">
            <a:extLst>
              <a:ext uri="{FF2B5EF4-FFF2-40B4-BE49-F238E27FC236}">
                <a16:creationId xmlns:a16="http://schemas.microsoft.com/office/drawing/2014/main" id="{557CBA61-7F2E-B5EE-5265-E2B011F0EBDC}"/>
              </a:ext>
            </a:extLst>
          </p:cNvPr>
          <p:cNvSpPr>
            <a:spLocks noGrp="1"/>
          </p:cNvSpPr>
          <p:nvPr>
            <p:ph type="body" idx="1"/>
          </p:nvPr>
        </p:nvSpPr>
        <p:spPr>
          <a:xfrm>
            <a:off x="597072" y="2179638"/>
            <a:ext cx="10515600" cy="3222942"/>
          </a:xfrm>
        </p:spPr>
        <p:txBody>
          <a:bodyPr>
            <a:normAutofit/>
          </a:bodyPr>
          <a:lstStyle/>
          <a:p>
            <a:r>
              <a:rPr lang="nl-NL" sz="2800" dirty="0"/>
              <a:t>Wie zitten er in de zaal?</a:t>
            </a:r>
          </a:p>
        </p:txBody>
      </p:sp>
    </p:spTree>
    <p:extLst>
      <p:ext uri="{BB962C8B-B14F-4D97-AF65-F5344CB8AC3E}">
        <p14:creationId xmlns:p14="http://schemas.microsoft.com/office/powerpoint/2010/main" val="367573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EA1A2-5AEA-2C7A-AE08-551A28B4DF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27FECE-C35D-8BF2-2C85-E5798BB2E1F8}"/>
              </a:ext>
            </a:extLst>
          </p:cNvPr>
          <p:cNvSpPr>
            <a:spLocks noGrp="1"/>
          </p:cNvSpPr>
          <p:nvPr>
            <p:ph type="title"/>
          </p:nvPr>
        </p:nvSpPr>
        <p:spPr/>
        <p:txBody>
          <a:bodyPr>
            <a:normAutofit fontScale="90000"/>
          </a:bodyPr>
          <a:lstStyle/>
          <a:p>
            <a:r>
              <a:rPr lang="nl-NL" dirty="0"/>
              <a:t>Stelling</a:t>
            </a:r>
          </a:p>
        </p:txBody>
      </p:sp>
      <p:sp>
        <p:nvSpPr>
          <p:cNvPr id="3" name="Tijdelijke aanduiding voor tekst 2">
            <a:extLst>
              <a:ext uri="{FF2B5EF4-FFF2-40B4-BE49-F238E27FC236}">
                <a16:creationId xmlns:a16="http://schemas.microsoft.com/office/drawing/2014/main" id="{FE391919-367D-27BB-258D-3F3FF3A5DD10}"/>
              </a:ext>
            </a:extLst>
          </p:cNvPr>
          <p:cNvSpPr>
            <a:spLocks noGrp="1"/>
          </p:cNvSpPr>
          <p:nvPr>
            <p:ph type="body" idx="1"/>
          </p:nvPr>
        </p:nvSpPr>
        <p:spPr>
          <a:xfrm>
            <a:off x="597072" y="2179638"/>
            <a:ext cx="10581468" cy="1500187"/>
          </a:xfrm>
        </p:spPr>
        <p:txBody>
          <a:bodyPr>
            <a:normAutofit/>
          </a:bodyPr>
          <a:lstStyle/>
          <a:p>
            <a:r>
              <a:rPr lang="nl-NL" sz="3200" dirty="0"/>
              <a:t>Ik ben al goed op de hoogte van de richtlijn</a:t>
            </a:r>
          </a:p>
        </p:txBody>
      </p:sp>
    </p:spTree>
    <p:extLst>
      <p:ext uri="{BB962C8B-B14F-4D97-AF65-F5344CB8AC3E}">
        <p14:creationId xmlns:p14="http://schemas.microsoft.com/office/powerpoint/2010/main" val="39878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0587F-6224-BE94-6755-F847A88943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35835D-13FD-7328-2B40-8045A16A546A}"/>
              </a:ext>
            </a:extLst>
          </p:cNvPr>
          <p:cNvSpPr>
            <a:spLocks noGrp="1"/>
          </p:cNvSpPr>
          <p:nvPr>
            <p:ph type="title"/>
          </p:nvPr>
        </p:nvSpPr>
        <p:spPr/>
        <p:txBody>
          <a:bodyPr>
            <a:normAutofit fontScale="90000"/>
          </a:bodyPr>
          <a:lstStyle/>
          <a:p>
            <a:r>
              <a:rPr lang="nl-NL" dirty="0"/>
              <a:t>Stelling</a:t>
            </a:r>
          </a:p>
        </p:txBody>
      </p:sp>
      <p:sp>
        <p:nvSpPr>
          <p:cNvPr id="3" name="Tijdelijke aanduiding voor tekst 2">
            <a:extLst>
              <a:ext uri="{FF2B5EF4-FFF2-40B4-BE49-F238E27FC236}">
                <a16:creationId xmlns:a16="http://schemas.microsoft.com/office/drawing/2014/main" id="{ADE2F82A-CC64-F6E7-33EA-42EB9D7E5C90}"/>
              </a:ext>
            </a:extLst>
          </p:cNvPr>
          <p:cNvSpPr>
            <a:spLocks noGrp="1"/>
          </p:cNvSpPr>
          <p:nvPr>
            <p:ph type="body" idx="1"/>
          </p:nvPr>
        </p:nvSpPr>
        <p:spPr>
          <a:xfrm>
            <a:off x="597072" y="2179638"/>
            <a:ext cx="10581468" cy="1500187"/>
          </a:xfrm>
        </p:spPr>
        <p:txBody>
          <a:bodyPr>
            <a:normAutofit/>
          </a:bodyPr>
          <a:lstStyle/>
          <a:p>
            <a:r>
              <a:rPr lang="nl-NL" sz="3200" dirty="0"/>
              <a:t>In mijn dagelijks leven ben ik al (veel) met bodemgezondheid en bodemafdekking bezig</a:t>
            </a:r>
          </a:p>
        </p:txBody>
      </p:sp>
    </p:spTree>
    <p:extLst>
      <p:ext uri="{BB962C8B-B14F-4D97-AF65-F5344CB8AC3E}">
        <p14:creationId xmlns:p14="http://schemas.microsoft.com/office/powerpoint/2010/main" val="203696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63348-BF4B-7C3F-BD8C-809C0EEB216C}"/>
              </a:ext>
            </a:extLst>
          </p:cNvPr>
          <p:cNvSpPr>
            <a:spLocks noGrp="1"/>
          </p:cNvSpPr>
          <p:nvPr>
            <p:ph type="title"/>
          </p:nvPr>
        </p:nvSpPr>
        <p:spPr/>
        <p:txBody>
          <a:bodyPr>
            <a:normAutofit fontScale="90000"/>
          </a:bodyPr>
          <a:lstStyle/>
          <a:p>
            <a:r>
              <a:rPr lang="nl-NL" dirty="0"/>
              <a:t>Deze sessie</a:t>
            </a:r>
          </a:p>
        </p:txBody>
      </p:sp>
      <p:graphicFrame>
        <p:nvGraphicFramePr>
          <p:cNvPr id="3" name="Tijdelijke aanduiding voor inhoud 8">
            <a:extLst>
              <a:ext uri="{FF2B5EF4-FFF2-40B4-BE49-F238E27FC236}">
                <a16:creationId xmlns:a16="http://schemas.microsoft.com/office/drawing/2014/main" id="{1E252BCF-2512-9CE2-E336-8C10B5063029}"/>
              </a:ext>
            </a:extLst>
          </p:cNvPr>
          <p:cNvGraphicFramePr>
            <a:graphicFrameLocks/>
          </p:cNvGraphicFramePr>
          <p:nvPr>
            <p:extLst>
              <p:ext uri="{D42A27DB-BD31-4B8C-83A1-F6EECF244321}">
                <p14:modId xmlns:p14="http://schemas.microsoft.com/office/powerpoint/2010/main" val="4293701186"/>
              </p:ext>
            </p:extLst>
          </p:nvPr>
        </p:nvGraphicFramePr>
        <p:xfrm>
          <a:off x="635000" y="1935472"/>
          <a:ext cx="10923588" cy="3931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79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97377E1A-71BE-9A80-C35C-E1695D2C29A5}"/>
              </a:ext>
            </a:extLst>
          </p:cNvPr>
          <p:cNvPicPr>
            <a:picLocks noGrp="1" noChangeAspect="1"/>
          </p:cNvPicPr>
          <p:nvPr>
            <p:ph type="pic" idx="1"/>
          </p:nvPr>
        </p:nvPicPr>
        <p:blipFill>
          <a:blip r:embed="rId3"/>
          <a:srcRect l="7736" r="7736"/>
          <a:stretch/>
        </p:blipFill>
        <p:spPr>
          <a:prstGeom prst="rect">
            <a:avLst/>
          </a:prstGeom>
        </p:spPr>
      </p:pic>
      <p:sp>
        <p:nvSpPr>
          <p:cNvPr id="3" name="Tijdelijke aanduiding voor tekst 2">
            <a:extLst>
              <a:ext uri="{FF2B5EF4-FFF2-40B4-BE49-F238E27FC236}">
                <a16:creationId xmlns:a16="http://schemas.microsoft.com/office/drawing/2014/main" id="{8738F8D2-A4E0-AB08-C0B2-4039F1ECB661}"/>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nl-NL" sz="2000" dirty="0"/>
              <a:t>Richtlijn Bodemmonitoring en Veerkracht (RBMV) </a:t>
            </a:r>
            <a:r>
              <a:rPr lang="nl-NL" sz="2000" u="sng" dirty="0">
                <a:hlinkClick r:id="rId4"/>
              </a:rPr>
              <a:t>Richtlijn (EU) 2025/2360 </a:t>
            </a:r>
            <a:endParaRPr lang="nl-NL" sz="2000" u="sng" dirty="0"/>
          </a:p>
          <a:p>
            <a:pPr marL="342900" indent="-342900">
              <a:buFont typeface="Arial" panose="020B0604020202020204" pitchFamily="34" charset="0"/>
              <a:buChar char="•"/>
            </a:pPr>
            <a:r>
              <a:rPr lang="nl-NL" sz="2000" dirty="0"/>
              <a:t>16 december 2025 inwerkingtreding</a:t>
            </a:r>
          </a:p>
          <a:p>
            <a:pPr marL="342900" indent="-342900">
              <a:buFont typeface="Arial" panose="020B0604020202020204" pitchFamily="34" charset="0"/>
              <a:buChar char="•"/>
            </a:pPr>
            <a:r>
              <a:rPr lang="nl-NL" sz="2000" dirty="0"/>
              <a:t>16 dec 2028 richtlijn moet in Nederlandse regelgeving zijn geïmplementeerd</a:t>
            </a:r>
          </a:p>
          <a:p>
            <a:pPr marL="342900" indent="-342900">
              <a:buFont typeface="Arial" panose="020B0604020202020204" pitchFamily="34" charset="0"/>
              <a:buChar char="•"/>
            </a:pPr>
            <a:r>
              <a:rPr lang="nl-NL" sz="2000" dirty="0"/>
              <a:t>Eerste EU regelgeving op het gebied van bodem</a:t>
            </a:r>
          </a:p>
        </p:txBody>
      </p:sp>
      <p:sp>
        <p:nvSpPr>
          <p:cNvPr id="4" name="Titel 3">
            <a:extLst>
              <a:ext uri="{FF2B5EF4-FFF2-40B4-BE49-F238E27FC236}">
                <a16:creationId xmlns:a16="http://schemas.microsoft.com/office/drawing/2014/main" id="{10C72DDD-8465-240F-FB97-6C1D80B4FCAC}"/>
              </a:ext>
            </a:extLst>
          </p:cNvPr>
          <p:cNvSpPr>
            <a:spLocks noGrp="1"/>
          </p:cNvSpPr>
          <p:nvPr>
            <p:ph type="title"/>
          </p:nvPr>
        </p:nvSpPr>
        <p:spPr/>
        <p:txBody>
          <a:bodyPr>
            <a:normAutofit fontScale="90000"/>
          </a:bodyPr>
          <a:lstStyle/>
          <a:p>
            <a:r>
              <a:rPr lang="nl-NL" dirty="0"/>
              <a:t>De richtlijn</a:t>
            </a:r>
          </a:p>
        </p:txBody>
      </p:sp>
    </p:spTree>
    <p:extLst>
      <p:ext uri="{BB962C8B-B14F-4D97-AF65-F5344CB8AC3E}">
        <p14:creationId xmlns:p14="http://schemas.microsoft.com/office/powerpoint/2010/main" val="326803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31CA8-C6C7-A4EE-A1C3-9CD54B7EED97}"/>
              </a:ext>
            </a:extLst>
          </p:cNvPr>
          <p:cNvSpPr>
            <a:spLocks noGrp="1"/>
          </p:cNvSpPr>
          <p:nvPr>
            <p:ph type="title"/>
          </p:nvPr>
        </p:nvSpPr>
        <p:spPr/>
        <p:txBody>
          <a:bodyPr>
            <a:normAutofit fontScale="90000"/>
          </a:bodyPr>
          <a:lstStyle/>
          <a:p>
            <a:r>
              <a:rPr lang="nl-NL" dirty="0"/>
              <a:t>Aanleiding en doel van de richtlijn</a:t>
            </a:r>
          </a:p>
        </p:txBody>
      </p:sp>
      <p:sp>
        <p:nvSpPr>
          <p:cNvPr id="3" name="Tijdelijke aanduiding voor tekst 2">
            <a:extLst>
              <a:ext uri="{FF2B5EF4-FFF2-40B4-BE49-F238E27FC236}">
                <a16:creationId xmlns:a16="http://schemas.microsoft.com/office/drawing/2014/main" id="{CBDE0241-A950-4FE2-6C10-196594B5E92C}"/>
              </a:ext>
            </a:extLst>
          </p:cNvPr>
          <p:cNvSpPr>
            <a:spLocks noGrp="1"/>
          </p:cNvSpPr>
          <p:nvPr>
            <p:ph type="body" idx="1"/>
          </p:nvPr>
        </p:nvSpPr>
        <p:spPr>
          <a:xfrm>
            <a:off x="597072" y="2179638"/>
            <a:ext cx="10515600" cy="3832542"/>
          </a:xfrm>
        </p:spPr>
        <p:txBody>
          <a:bodyPr>
            <a:normAutofit/>
          </a:bodyPr>
          <a:lstStyle/>
          <a:p>
            <a:pPr marL="342900" indent="-342900">
              <a:buFont typeface="Arial" panose="020B0604020202020204" pitchFamily="34" charset="0"/>
              <a:buChar char="•"/>
            </a:pPr>
            <a:r>
              <a:rPr lang="nl-NL" sz="2600" dirty="0">
                <a:solidFill>
                  <a:schemeClr val="tx1"/>
                </a:solidFill>
              </a:rPr>
              <a:t>Bodems in de EU zijn sterk aangetast door verschillende oorzaken</a:t>
            </a:r>
          </a:p>
          <a:p>
            <a:pPr marL="342900" indent="-342900">
              <a:buFont typeface="Arial" panose="020B0604020202020204" pitchFamily="34" charset="0"/>
              <a:buChar char="•"/>
            </a:pPr>
            <a:r>
              <a:rPr lang="nl-NL" sz="2600" dirty="0">
                <a:solidFill>
                  <a:schemeClr val="tx1"/>
                </a:solidFill>
              </a:rPr>
              <a:t>Bodemaantasting beïnvloedt de diensten die de bodem levert, met negatieve gevolgen voor mens en milieu. </a:t>
            </a:r>
          </a:p>
          <a:p>
            <a:pPr marL="342900" indent="-342900">
              <a:buFont typeface="Arial" panose="020B0604020202020204" pitchFamily="34" charset="0"/>
              <a:buChar char="•"/>
            </a:pPr>
            <a:r>
              <a:rPr lang="nl-NL" sz="2600" dirty="0">
                <a:solidFill>
                  <a:schemeClr val="tx1"/>
                </a:solidFill>
              </a:rPr>
              <a:t>Verbetering van bodemgezondheid is essentieel voor meerdere maatschappelijke opgaven:</a:t>
            </a:r>
          </a:p>
          <a:p>
            <a:pPr marL="800100" lvl="1" indent="-342900">
              <a:buFont typeface="Arial" panose="020B0604020202020204" pitchFamily="34" charset="0"/>
              <a:buChar char="•"/>
            </a:pPr>
            <a:r>
              <a:rPr lang="nl-NL" sz="2600" dirty="0">
                <a:solidFill>
                  <a:schemeClr val="tx1"/>
                </a:solidFill>
              </a:rPr>
              <a:t>o.a. voedselproductie, waterkwaliteit, klimaatadaptatie</a:t>
            </a:r>
          </a:p>
          <a:p>
            <a:pPr marL="342900" indent="-342900">
              <a:buFont typeface="Arial" panose="020B0604020202020204" pitchFamily="34" charset="0"/>
              <a:buChar char="•"/>
            </a:pPr>
            <a:r>
              <a:rPr lang="nl-NL" sz="2600" dirty="0">
                <a:solidFill>
                  <a:schemeClr val="tx1"/>
                </a:solidFill>
              </a:rPr>
              <a:t>Lange termijn streefdoel: in 2050 alle bodems in de EU in gezonde toestand</a:t>
            </a: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245339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DF05CA6-40A9-C2E0-4EFD-35F7809DCE77}"/>
              </a:ext>
            </a:extLst>
          </p:cNvPr>
          <p:cNvSpPr>
            <a:spLocks noGrp="1"/>
          </p:cNvSpPr>
          <p:nvPr>
            <p:ph sz="half" idx="1"/>
          </p:nvPr>
        </p:nvSpPr>
        <p:spPr>
          <a:xfrm>
            <a:off x="597072" y="2070409"/>
            <a:ext cx="5181600" cy="3880645"/>
          </a:xfrm>
        </p:spPr>
        <p:txBody>
          <a:bodyPr>
            <a:normAutofit/>
          </a:bodyPr>
          <a:lstStyle/>
          <a:p>
            <a:pPr marL="285750" indent="-285750">
              <a:buFont typeface="Arial" panose="020B0604020202020204" pitchFamily="34" charset="0"/>
              <a:buChar char="•"/>
            </a:pPr>
            <a:r>
              <a:rPr lang="nl-NL" sz="2000" dirty="0">
                <a:solidFill>
                  <a:schemeClr val="tx1"/>
                </a:solidFill>
              </a:rPr>
              <a:t>EU richtlijn = goede steun voor ingezet Rijksbeleid t.b.v. o.a.:</a:t>
            </a:r>
          </a:p>
          <a:p>
            <a:pPr marL="742950" lvl="1" indent="-285750">
              <a:buFont typeface="Arial" panose="020B0604020202020204" pitchFamily="34" charset="0"/>
              <a:buChar char="•"/>
            </a:pPr>
            <a:r>
              <a:rPr lang="nl-NL" sz="2000" dirty="0">
                <a:solidFill>
                  <a:schemeClr val="tx1"/>
                </a:solidFill>
              </a:rPr>
              <a:t>Gezonde bodems</a:t>
            </a:r>
          </a:p>
          <a:p>
            <a:pPr marL="742950" lvl="1" indent="-285750">
              <a:buFont typeface="Arial" panose="020B0604020202020204" pitchFamily="34" charset="0"/>
              <a:buChar char="•"/>
            </a:pPr>
            <a:r>
              <a:rPr lang="nl-NL" sz="2000" dirty="0">
                <a:solidFill>
                  <a:schemeClr val="tx1"/>
                </a:solidFill>
              </a:rPr>
              <a:t>Klimaatadaptatie</a:t>
            </a:r>
          </a:p>
          <a:p>
            <a:pPr marL="742950" lvl="1" indent="-285750">
              <a:buFont typeface="Arial" panose="020B0604020202020204" pitchFamily="34" charset="0"/>
              <a:buChar char="•"/>
            </a:pPr>
            <a:r>
              <a:rPr lang="nl-NL" sz="2000" dirty="0">
                <a:solidFill>
                  <a:schemeClr val="tx1"/>
                </a:solidFill>
              </a:rPr>
              <a:t>Waterkwaliteit</a:t>
            </a:r>
          </a:p>
          <a:p>
            <a:pPr marL="742950" lvl="1" indent="-285750">
              <a:buFont typeface="Arial" panose="020B0604020202020204" pitchFamily="34" charset="0"/>
              <a:buChar char="•"/>
            </a:pPr>
            <a:r>
              <a:rPr lang="nl-NL" sz="2000" dirty="0">
                <a:solidFill>
                  <a:schemeClr val="tx1"/>
                </a:solidFill>
              </a:rPr>
              <a:t>Toekomstbestendige landbouw</a:t>
            </a:r>
          </a:p>
          <a:p>
            <a:pPr marL="742950" lvl="1" indent="-285750">
              <a:buFont typeface="Arial" panose="020B0604020202020204" pitchFamily="34" charset="0"/>
              <a:buChar char="•"/>
            </a:pPr>
            <a:r>
              <a:rPr lang="nl-NL" sz="2000" dirty="0">
                <a:solidFill>
                  <a:schemeClr val="tx1"/>
                </a:solidFill>
              </a:rPr>
              <a:t>Natuurherstel</a:t>
            </a:r>
          </a:p>
          <a:p>
            <a:pPr marL="742950" lvl="1" indent="-285750">
              <a:buFont typeface="Arial" panose="020B0604020202020204" pitchFamily="34" charset="0"/>
              <a:buChar char="•"/>
            </a:pPr>
            <a:r>
              <a:rPr lang="nl-NL" sz="2000" dirty="0">
                <a:solidFill>
                  <a:schemeClr val="tx1"/>
                </a:solidFill>
              </a:rPr>
              <a:t>Biodiversiteit </a:t>
            </a:r>
          </a:p>
          <a:p>
            <a:pPr marL="285750" indent="-285750">
              <a:buFont typeface="Arial" panose="020B0604020202020204" pitchFamily="34" charset="0"/>
              <a:buChar char="•"/>
            </a:pPr>
            <a:endParaRPr lang="nl-NL" sz="2000" dirty="0">
              <a:solidFill>
                <a:schemeClr val="tx1"/>
              </a:solidFill>
            </a:endParaRPr>
          </a:p>
        </p:txBody>
      </p:sp>
      <p:pic>
        <p:nvPicPr>
          <p:cNvPr id="6" name="Tijdelijke aanduiding voor afbeelding 5">
            <a:extLst>
              <a:ext uri="{FF2B5EF4-FFF2-40B4-BE49-F238E27FC236}">
                <a16:creationId xmlns:a16="http://schemas.microsoft.com/office/drawing/2014/main" id="{52F0A837-0DD8-C1B5-4694-414947E5D859}"/>
              </a:ext>
            </a:extLst>
          </p:cNvPr>
          <p:cNvPicPr>
            <a:picLocks noGrp="1" noChangeAspect="1"/>
          </p:cNvPicPr>
          <p:nvPr>
            <p:ph type="pic" sz="quarter" idx="13"/>
          </p:nvPr>
        </p:nvPicPr>
        <p:blipFill>
          <a:blip r:embed="rId3"/>
          <a:srcRect l="3850" t="5310" r="3770" b="5310"/>
          <a:stretch>
            <a:fillRect/>
          </a:stretch>
        </p:blipFill>
        <p:spPr>
          <a:xfrm>
            <a:off x="6339840" y="0"/>
            <a:ext cx="5852160" cy="6369049"/>
          </a:xfrm>
          <a:prstGeom prst="rect">
            <a:avLst/>
          </a:prstGeom>
        </p:spPr>
      </p:pic>
      <p:sp>
        <p:nvSpPr>
          <p:cNvPr id="4" name="Titel 3">
            <a:extLst>
              <a:ext uri="{FF2B5EF4-FFF2-40B4-BE49-F238E27FC236}">
                <a16:creationId xmlns:a16="http://schemas.microsoft.com/office/drawing/2014/main" id="{D22CB69E-1A92-E363-EA25-6A90ACEDCF90}"/>
              </a:ext>
            </a:extLst>
          </p:cNvPr>
          <p:cNvSpPr>
            <a:spLocks noGrp="1"/>
          </p:cNvSpPr>
          <p:nvPr>
            <p:ph type="title"/>
          </p:nvPr>
        </p:nvSpPr>
        <p:spPr/>
        <p:txBody>
          <a:bodyPr>
            <a:normAutofit/>
          </a:bodyPr>
          <a:lstStyle/>
          <a:p>
            <a:r>
              <a:rPr lang="nl-NL" sz="3600" dirty="0"/>
              <a:t>Benutten EU-richtlijn</a:t>
            </a:r>
          </a:p>
        </p:txBody>
      </p:sp>
    </p:spTree>
    <p:extLst>
      <p:ext uri="{BB962C8B-B14F-4D97-AF65-F5344CB8AC3E}">
        <p14:creationId xmlns:p14="http://schemas.microsoft.com/office/powerpoint/2010/main" val="2248099210"/>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2AD6F386D65747B89B1C7D51093351" ma:contentTypeVersion="2" ma:contentTypeDescription="Een nieuw document maken." ma:contentTypeScope="" ma:versionID="879d4b6646186b9d4f08acea9ee1e919">
  <xsd:schema xmlns:xsd="http://www.w3.org/2001/XMLSchema" xmlns:xs="http://www.w3.org/2001/XMLSchema" xmlns:p="http://schemas.microsoft.com/office/2006/metadata/properties" xmlns:ns2="9825b6db-22d4-4129-9d70-8f427d8198c0" targetNamespace="http://schemas.microsoft.com/office/2006/metadata/properties" ma:root="true" ma:fieldsID="c79cc125abcef520d4d3feeb4af85607" ns2:_="">
    <xsd:import namespace="9825b6db-22d4-4129-9d70-8f427d8198c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25b6db-22d4-4129-9d70-8f427d8198c0"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D5420-A312-4C4E-84F0-1956F74FDAD1}">
  <ds:schemaRef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infopath/2007/PartnerControls"/>
    <ds:schemaRef ds:uri="9825b6db-22d4-4129-9d70-8f427d8198c0"/>
    <ds:schemaRef ds:uri="http://schemas.microsoft.com/office/2006/metadata/properties"/>
  </ds:schemaRefs>
</ds:datastoreItem>
</file>

<file path=customXml/itemProps2.xml><?xml version="1.0" encoding="utf-8"?>
<ds:datastoreItem xmlns:ds="http://schemas.openxmlformats.org/officeDocument/2006/customXml" ds:itemID="{19E9EAA0-61B4-4464-A65E-4AB06057A20D}">
  <ds:schemaRefs>
    <ds:schemaRef ds:uri="http://schemas.microsoft.com/sharepoint/v3/contenttype/forms"/>
  </ds:schemaRefs>
</ds:datastoreItem>
</file>

<file path=customXml/itemProps3.xml><?xml version="1.0" encoding="utf-8"?>
<ds:datastoreItem xmlns:ds="http://schemas.openxmlformats.org/officeDocument/2006/customXml" ds:itemID="{344261A8-7D23-4EBF-BB72-011195172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25b6db-22d4-4129-9d70-8f427d819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1</TotalTime>
  <Words>2720</Words>
  <Application>Microsoft Office PowerPoint</Application>
  <PresentationFormat>Breedbeeld</PresentationFormat>
  <Paragraphs>282</Paragraphs>
  <Slides>22</Slides>
  <Notes>22</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22</vt:i4>
      </vt:variant>
    </vt:vector>
  </HeadingPairs>
  <TitlesOfParts>
    <vt:vector size="34" baseType="lpstr">
      <vt:lpstr>Aptos</vt:lpstr>
      <vt:lpstr>Aptos Display</vt:lpstr>
      <vt:lpstr>Arial</vt:lpstr>
      <vt:lpstr>Arial </vt:lpstr>
      <vt:lpstr>Asap</vt:lpstr>
      <vt:lpstr>Asap Medium</vt:lpstr>
      <vt:lpstr>Asap SemiBold</vt:lpstr>
      <vt:lpstr>Calibri</vt:lpstr>
      <vt:lpstr>Verdana</vt:lpstr>
      <vt:lpstr>Wingdings</vt:lpstr>
      <vt:lpstr>Office Theme</vt:lpstr>
      <vt:lpstr>Kantoorthema</vt:lpstr>
      <vt:lpstr>De EU-Richtlijn Bodemmonitoring en Veerkracht</vt:lpstr>
      <vt:lpstr>PowerPoint-presentatie</vt:lpstr>
      <vt:lpstr>Even voorstellen</vt:lpstr>
      <vt:lpstr>Stelling</vt:lpstr>
      <vt:lpstr>Stelling</vt:lpstr>
      <vt:lpstr>Deze sessie</vt:lpstr>
      <vt:lpstr>De richtlijn</vt:lpstr>
      <vt:lpstr>Aanleiding en doel van de richtlijn</vt:lpstr>
      <vt:lpstr>Benutten EU-richtlijn</vt:lpstr>
      <vt:lpstr>Inhoud van de richtlijn</vt:lpstr>
      <vt:lpstr>PowerPoint-presentatie</vt:lpstr>
      <vt:lpstr>Monitoringskader</vt:lpstr>
      <vt:lpstr>Stimuleren van bodemgezondheid</vt:lpstr>
      <vt:lpstr>Stimuleren van bodemgezondheid</vt:lpstr>
      <vt:lpstr>Mitigatie ruimteslag</vt:lpstr>
      <vt:lpstr>Tijdlijn</vt:lpstr>
      <vt:lpstr>PowerPoint-presentatie</vt:lpstr>
      <vt:lpstr>Implementatiesporen</vt:lpstr>
      <vt:lpstr>PowerPoint-presentatie</vt:lpstr>
      <vt:lpstr>Implementatieteam</vt:lpstr>
      <vt:lpstr>Kansen en aangrijpingspunten voor medeoverheden</vt:lpstr>
      <vt:lpstr>Stelling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Jonkers, Henk (RWS WVL)</cp:lastModifiedBy>
  <cp:revision>34</cp:revision>
  <dcterms:created xsi:type="dcterms:W3CDTF">2026-04-03T10:56:03Z</dcterms:created>
  <dcterms:modified xsi:type="dcterms:W3CDTF">2026-07-02T09:01:31Z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665262-5df6-455e-bf48-5928a5d868f6_Enabled">
    <vt:lpwstr>True</vt:lpwstr>
  </property>
  <property fmtid="{D5CDD505-2E9C-101B-9397-08002B2CF9AE}" pid="3" name="MSIP_Label_b8665262-5df6-455e-bf48-5928a5d868f6_SiteId">
    <vt:lpwstr>d2aff5f9-8c21-47f2-88f3-08ac4fda56f5</vt:lpwstr>
  </property>
  <property fmtid="{D5CDD505-2E9C-101B-9397-08002B2CF9AE}" pid="4" name="MSIP_Label_b8665262-5df6-455e-bf48-5928a5d868f6_SetDate">
    <vt:lpwstr>2026-06-16T10:32:28Z</vt:lpwstr>
  </property>
  <property fmtid="{D5CDD505-2E9C-101B-9397-08002B2CF9AE}" pid="5" name="MSIP_Label_b8665262-5df6-455e-bf48-5928a5d868f6_Name">
    <vt:lpwstr>Vertrouwelijk</vt:lpwstr>
  </property>
  <property fmtid="{D5CDD505-2E9C-101B-9397-08002B2CF9AE}" pid="6" name="MSIP_Label_b8665262-5df6-455e-bf48-5928a5d868f6_ActionId">
    <vt:lpwstr>558ad930-1ff4-48a1-9843-1025f8701cf4</vt:lpwstr>
  </property>
  <property fmtid="{D5CDD505-2E9C-101B-9397-08002B2CF9AE}" pid="7" name="MSIP_Label_b8665262-5df6-455e-bf48-5928a5d868f6_Removed">
    <vt:lpwstr>False</vt:lpwstr>
  </property>
  <property fmtid="{D5CDD505-2E9C-101B-9397-08002B2CF9AE}" pid="8" name="MSIP_Label_b8665262-5df6-455e-bf48-5928a5d868f6_Extended_MSFT_Method">
    <vt:lpwstr>Standard</vt:lpwstr>
  </property>
  <property fmtid="{D5CDD505-2E9C-101B-9397-08002B2CF9AE}" pid="9" name="Sensitivity">
    <vt:lpwstr>Vertrouwelijk</vt:lpwstr>
  </property>
  <property fmtid="{D5CDD505-2E9C-101B-9397-08002B2CF9AE}" pid="10" name="ContentTypeId">
    <vt:lpwstr>0x010100D72AD6F386D65747B89B1C7D51093351</vt:lpwstr>
  </property>
</Properties>
</file>