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424" r:id="rId2"/>
    <p:sldId id="260" r:id="rId3"/>
    <p:sldId id="459" r:id="rId4"/>
    <p:sldId id="457" r:id="rId5"/>
    <p:sldId id="460" r:id="rId6"/>
    <p:sldId id="461" r:id="rId7"/>
    <p:sldId id="450" r:id="rId8"/>
    <p:sldId id="468" r:id="rId9"/>
    <p:sldId id="469" r:id="rId10"/>
    <p:sldId id="470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A5ECF-FF55-4003-894B-FE8742ADCDD3}" type="datetimeFigureOut">
              <a:rPr lang="nl-NL" smtClean="0"/>
              <a:t>1-7-2026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A59F7-1994-46AE-A87E-BE24F67B7AE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14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648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79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59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86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12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08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186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56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542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BF3FA3-F7C9-0B4A-B901-3FF01BA064D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1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16C59AB-6BB7-152B-61D0-F43C59F1A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1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B917DB8-0DBA-B49A-29FC-6B99580E5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C95D1-351E-1F0F-DB6E-3B7F9D6248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850" y="2564326"/>
            <a:ext cx="9144000" cy="1234351"/>
          </a:xfrm>
        </p:spPr>
        <p:txBody>
          <a:bodyPr anchor="b"/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90D44-C878-CC7C-91DD-CFE0BDEBBE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97462"/>
            <a:ext cx="9144000" cy="467024"/>
          </a:xfrm>
        </p:spPr>
        <p:txBody>
          <a:bodyPr/>
          <a:lstStyle>
            <a:lvl1pPr marL="0" indent="0" algn="l">
              <a:buNone/>
              <a:defRPr sz="3200" b="0" i="1">
                <a:solidFill>
                  <a:schemeClr val="bg1"/>
                </a:solidFill>
                <a:latin typeface="Asap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Ondertitel</a:t>
            </a:r>
            <a:r>
              <a:rPr lang="en-US" dirty="0"/>
              <a:t>]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2D4A2DA-A610-D051-B087-F4DB68F143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975" y="5372403"/>
            <a:ext cx="3067050" cy="299619"/>
          </a:xfrm>
        </p:spPr>
        <p:txBody>
          <a:bodyPr/>
          <a:lstStyle>
            <a:lvl1pPr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[maand 2026]</a:t>
            </a:r>
          </a:p>
        </p:txBody>
      </p:sp>
      <p:sp>
        <p:nvSpPr>
          <p:cNvPr id="6" name="Tijdelijke aanduiding voor onlineafbeelding 4">
            <a:extLst>
              <a:ext uri="{FF2B5EF4-FFF2-40B4-BE49-F238E27FC236}">
                <a16:creationId xmlns:a16="http://schemas.microsoft.com/office/drawing/2014/main" id="{3AAB212D-1692-0311-A2E2-B3A89B0DE92E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2311400" y="203199"/>
            <a:ext cx="1868945" cy="54616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6401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BC346F-3BB0-AAA2-A4A0-D8262F5DA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5075F1C-CB90-0211-09CA-206E7C3E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198FA8-ACD8-40E3-0700-3C545F028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CB45E7-49F7-BC8C-7A8C-0C5CDADE0C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550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2AD09CC-79C5-3843-6918-FFF3CA653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7FF72-FDE6-4DF6-A11B-79134636A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3" y="990600"/>
            <a:ext cx="4010668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06898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16C59AB-6BB7-152B-61D0-F43C59F1A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C95D1-351E-1F0F-DB6E-3B7F9D6248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6894" y="3094266"/>
            <a:ext cx="9819856" cy="1325585"/>
          </a:xfrm>
        </p:spPr>
        <p:txBody>
          <a:bodyPr anchor="b"/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90D44-C878-CC7C-91DD-CFE0BDEBBE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56894" y="4581100"/>
            <a:ext cx="9819858" cy="501543"/>
          </a:xfrm>
        </p:spPr>
        <p:txBody>
          <a:bodyPr/>
          <a:lstStyle>
            <a:lvl1pPr marL="0" indent="0" algn="l">
              <a:buNone/>
              <a:defRPr sz="3200" b="0" i="1">
                <a:solidFill>
                  <a:schemeClr val="bg1"/>
                </a:solidFill>
                <a:latin typeface="Asap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[link]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B917DB8-0DBA-B49A-29FC-6B99580E5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465" y="1489287"/>
            <a:ext cx="4230348" cy="18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25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468000"/>
          <a:lstStyle/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6120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 hasCustomPrompt="1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3316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35000" y="2276475"/>
            <a:ext cx="5226050" cy="39449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3827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635000" y="3427414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 hasCustomPrompt="1"/>
          </p:nvPr>
        </p:nvSpPr>
        <p:spPr>
          <a:xfrm>
            <a:off x="6554588" y="1052514"/>
            <a:ext cx="5004000" cy="5168900"/>
          </a:xfrm>
        </p:spPr>
        <p:txBody>
          <a:bodyPr/>
          <a:lstStyle/>
          <a:p>
            <a:pPr lvl="0"/>
            <a:r>
              <a:rPr lang="nl-NL" dirty="0"/>
              <a:t>Klik om de tekststijl van het model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4"/>
            <a:ext cx="5003800" cy="94804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13471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706D9B-F80F-C1D2-65A9-3CCDEC8E8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2DFB77F-1202-9630-8344-ADE8213163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48D5271-7FE0-B608-457A-772BF96F83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2529" y="1252538"/>
            <a:ext cx="4292600" cy="4525962"/>
          </a:xfrm>
        </p:spPr>
        <p:txBody>
          <a:bodyPr/>
          <a:lstStyle>
            <a:lvl1pPr>
              <a:buClr>
                <a:schemeClr val="bg1"/>
              </a:buClr>
              <a:buFont typeface="+mj-lt"/>
              <a:buAutoNum type="arabicPeriod"/>
              <a:defRPr sz="2400" b="1" i="0" spc="0">
                <a:solidFill>
                  <a:schemeClr val="bg1"/>
                </a:solidFill>
                <a:latin typeface="Asap" pitchFamily="2" charset="77"/>
              </a:defRPr>
            </a:lvl1pPr>
            <a:lvl2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2pPr>
            <a:lvl3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3pPr>
            <a:lvl4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4pPr>
            <a:lvl5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5pPr>
          </a:lstStyle>
          <a:p>
            <a:pPr lvl="0"/>
            <a:r>
              <a:rPr lang="nl-NL" dirty="0"/>
              <a:t> Klikken om de tekststijl van het model te bewerken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 Derde niveau</a:t>
            </a:r>
          </a:p>
          <a:p>
            <a:pPr lvl="3"/>
            <a:r>
              <a:rPr lang="nl-NL" dirty="0"/>
              <a:t> Vierde niveau</a:t>
            </a:r>
          </a:p>
          <a:p>
            <a:pPr lvl="4"/>
            <a:r>
              <a:rPr lang="nl-NL" dirty="0"/>
              <a:t> Vijfde niveau</a:t>
            </a:r>
          </a:p>
        </p:txBody>
      </p:sp>
    </p:spTree>
    <p:extLst>
      <p:ext uri="{BB962C8B-B14F-4D97-AF65-F5344CB8AC3E}">
        <p14:creationId xmlns:p14="http://schemas.microsoft.com/office/powerpoint/2010/main" val="703262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A27BD-CE7F-29F7-164F-970D46711D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7072" y="1981200"/>
            <a:ext cx="5181600" cy="38806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70F9E84-5E4A-D85F-4FB6-35F0005C1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4EE51E-27AA-2692-4FC3-42DB2925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DFC4D60-EAF6-A5F5-D709-0059154FD9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4420B296-F392-976E-F436-0EAFC1B4F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334896" cy="6369049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B42DE1-FE90-A4CB-CE7D-6B3BBEBE4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181600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7051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8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6DD2-DB6F-D4DE-6A63-1CDABB534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10515600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6C7AC-CB93-B3A1-D218-06F3E47614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7072" y="2179638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5784EAF-12AB-5D8A-94B3-29C780686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9F9A83-0B24-3B45-F88B-FEBADDC3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85F4-647F-3533-6C88-CABC83BCCF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45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6DD2-DB6F-D4DE-6A63-1CDABB534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6C7AC-CB93-B3A1-D218-06F3E47614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7072" y="2179638"/>
            <a:ext cx="5019957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5784EAF-12AB-5D8A-94B3-29C7806864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9F9A83-0B24-3B45-F88B-FEBADDC3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85F4-647F-3533-6C88-CABC83BCCF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1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1D180-455F-EB68-1CD2-9BE8B04AFD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5503" y="1739133"/>
            <a:ext cx="5157787" cy="72308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D3503-E744-372B-B29F-6C9BF23A64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5503" y="2563045"/>
            <a:ext cx="5157787" cy="3233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9CC03-486C-64E7-36DB-B305F0C4E0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07915" y="1739133"/>
            <a:ext cx="5183188" cy="72308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C4DD53-0A58-D6AB-9629-054F7631656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07915" y="2563045"/>
            <a:ext cx="5183188" cy="3233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6D8EACD-9CF4-4FBB-D358-383E0005FA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085EE13-F294-9767-FAF0-6B7D5767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F2A8868-D29F-687C-A765-69F046EE0E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B3FFA-A06E-F9CA-AFA6-49E709E55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2109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5B155E0-7EA2-4DA6-DA89-A4A41D4CB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EC2AF5-C5BF-84B1-40AE-BDE15810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695C5C-776A-BD13-50BB-1A56E6829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36F2CD-90FC-DE6F-BDFA-474B2E2B7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4244189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6A1AFCC-78C4-B563-8E93-203E6955B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E8037-6743-56FA-3F44-6BCE5E5E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18CDFFC-8187-71C6-E3F9-2B242F1055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1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9656E-D7F7-863C-18DF-16C94E5EDD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4971" y="1073983"/>
            <a:ext cx="6172200" cy="4795005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45705-FB3B-80E4-0EF6-0C8BA73357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550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28D610C-5CF7-54DF-A40A-A6D09BABB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D0F5E4-54DE-FA4D-1422-8FE238D8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FBF9014-8E42-FF11-2AAD-04D309F7E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20B94-A404-9F95-91B4-B2B7569D4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789398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2500B9-04F2-7ACD-4D31-D5675420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03C87-6BCB-B3C4-40DE-646B93E1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01676-A4A8-C8F5-12AE-0F117DAE5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31A178-D554-47F5-8986-0BDE769B5018}" type="datetimeFigureOut">
              <a:rPr lang="en-US" smtClean="0"/>
              <a:pPr/>
              <a:t>7/1/2026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121E1-8867-D21F-7386-6196F844A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4209F-AD1F-4EF1-7B67-1C4925F46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5324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ea.europa.eu/data-and-maps/figures/comparing-the-degree-of-soi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E83F0DB-D065-6133-EB80-C3B2B214B9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20" b="33589"/>
          <a:stretch>
            <a:fillRect/>
          </a:stretch>
        </p:blipFill>
        <p:spPr>
          <a:xfrm>
            <a:off x="635000" y="2289485"/>
            <a:ext cx="10923588" cy="3931928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BC23A526-4E81-D2A0-3AA6-C3799BE35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/>
          </a:bodyPr>
          <a:lstStyle/>
          <a:p>
            <a:r>
              <a:rPr lang="en-US" dirty="0"/>
              <a:t>Bodemafdekking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7DD987-841F-7F82-E981-9C35177F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257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EA5CC2A-CA66-A6F3-0C91-ECF662E04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5357"/>
            <a:ext cx="4275513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 dirty="0">
                <a:solidFill>
                  <a:schemeClr val="tx1"/>
                </a:solidFill>
              </a:rPr>
              <a:t>Beleidslijn bodemafdekking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35AA85-B8AB-8E1D-DE06-971C64D247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4716" y="2127940"/>
            <a:ext cx="4420479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nl-NL" sz="2400" noProof="0" dirty="0">
                <a:solidFill>
                  <a:schemeClr val="tx1"/>
                </a:solidFill>
              </a:rPr>
              <a:t>IenW werkt aan beleidslijn op bodemafdekking.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nl-NL" sz="2400" noProof="0" dirty="0">
                <a:solidFill>
                  <a:schemeClr val="tx1"/>
                </a:solidFill>
              </a:rPr>
              <a:t>Doel is om onnodige bodemafdekking zo veel mogelijk te voorkomen.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nl-NL" sz="2400" noProof="0" dirty="0">
                <a:solidFill>
                  <a:schemeClr val="tx1"/>
                </a:solidFill>
              </a:rPr>
              <a:t>Belangrijk om hierbij niet het wiel opnieuw uit te vinden, maar te gebruiken wat er al is.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</a:rPr>
              <a:t>Zijn nu bezig om best practices in kaart te brengen. </a:t>
            </a:r>
            <a:r>
              <a:rPr lang="nl-NL" sz="2400" noProof="0" dirty="0">
                <a:solidFill>
                  <a:schemeClr val="tx1"/>
                </a:solidFill>
              </a:rPr>
              <a:t> </a:t>
            </a:r>
          </a:p>
          <a:p>
            <a:pPr marL="914400" lvl="1" indent="-228600">
              <a:buFont typeface="Arial" panose="020B0604020202020204" pitchFamily="34" charset="0"/>
              <a:buChar char="•"/>
            </a:pPr>
            <a:endParaRPr lang="nl-NL" sz="2400" noProof="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8" name="Afbeelding 7" descr="Stuk grond met gedeeltelijk uitgerold gras op kale grond, naast uitgerold gras, met bomen in de verte">
            <a:extLst>
              <a:ext uri="{FF2B5EF4-FFF2-40B4-BE49-F238E27FC236}">
                <a16:creationId xmlns:a16="http://schemas.microsoft.com/office/drawing/2014/main" id="{850149F6-458A-99F0-947C-91B2376A9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6773" b="-2"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855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13574-B2FB-07B3-4C4E-1216420B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45" y="356659"/>
            <a:ext cx="5771248" cy="131673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Waarom is bodemafdekking van belang?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778FA5-01F2-301B-3BFC-BB7594B1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889" y="1774726"/>
            <a:ext cx="5269423" cy="485086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nl-NL" sz="333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Bodemafdekking is het bedekken van de bodem met verhardingen of bebouwing. </a:t>
            </a:r>
          </a:p>
          <a:p>
            <a:pPr>
              <a:lnSpc>
                <a:spcPct val="100000"/>
              </a:lnSpc>
            </a:pPr>
            <a:r>
              <a:rPr lang="nl-NL" sz="333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onbedekte bodem kan verschillende ecosysteemdiensten leveren, o.a.: </a:t>
            </a:r>
          </a:p>
          <a:p>
            <a:pPr lvl="1">
              <a:lnSpc>
                <a:spcPct val="100000"/>
              </a:lnSpc>
            </a:pPr>
            <a:r>
              <a:rPr lang="nl-NL" sz="3333" dirty="0">
                <a:latin typeface="Verdana" panose="020B0604030504040204" pitchFamily="34" charset="0"/>
                <a:ea typeface="Verdana" panose="020B0604030504040204" pitchFamily="34" charset="0"/>
              </a:rPr>
              <a:t>Waterberging/ infiltratie</a:t>
            </a:r>
          </a:p>
          <a:p>
            <a:pPr lvl="1">
              <a:lnSpc>
                <a:spcPct val="100000"/>
              </a:lnSpc>
            </a:pPr>
            <a:r>
              <a:rPr lang="nl-NL" sz="3333" dirty="0">
                <a:latin typeface="Verdana" panose="020B0604030504040204" pitchFamily="34" charset="0"/>
                <a:ea typeface="Verdana" panose="020B0604030504040204" pitchFamily="34" charset="0"/>
              </a:rPr>
              <a:t>Waterbeschikbaarheid bij droogte</a:t>
            </a:r>
          </a:p>
          <a:p>
            <a:pPr lvl="1">
              <a:lnSpc>
                <a:spcPct val="100000"/>
              </a:lnSpc>
            </a:pPr>
            <a:r>
              <a:rPr lang="nl-NL" sz="3333" dirty="0">
                <a:latin typeface="Verdana" panose="020B0604030504040204" pitchFamily="34" charset="0"/>
                <a:ea typeface="Verdana" panose="020B0604030504040204" pitchFamily="34" charset="0"/>
              </a:rPr>
              <a:t>Tegengaan van hittestress </a:t>
            </a:r>
          </a:p>
          <a:p>
            <a:pPr lvl="1">
              <a:lnSpc>
                <a:spcPct val="100000"/>
              </a:lnSpc>
            </a:pPr>
            <a:r>
              <a:rPr lang="nl-NL" sz="3333" dirty="0">
                <a:latin typeface="Verdana" panose="020B0604030504040204" pitchFamily="34" charset="0"/>
                <a:ea typeface="Verdana" panose="020B0604030504040204" pitchFamily="34" charset="0"/>
              </a:rPr>
              <a:t>Voedselproductie </a:t>
            </a:r>
          </a:p>
          <a:p>
            <a:pPr lvl="1">
              <a:lnSpc>
                <a:spcPct val="100000"/>
              </a:lnSpc>
            </a:pPr>
            <a:r>
              <a:rPr lang="nl-NL" sz="3333" dirty="0">
                <a:latin typeface="Verdana" panose="020B0604030504040204" pitchFamily="34" charset="0"/>
                <a:ea typeface="Verdana" panose="020B0604030504040204" pitchFamily="34" charset="0"/>
              </a:rPr>
              <a:t>Recreatie </a:t>
            </a:r>
          </a:p>
          <a:p>
            <a:pPr>
              <a:lnSpc>
                <a:spcPct val="100000"/>
              </a:lnSpc>
            </a:pPr>
            <a:r>
              <a:rPr lang="nl-NL" sz="3333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open bodem is in de regel een groene bodem. </a:t>
            </a:r>
          </a:p>
          <a:p>
            <a:pPr lvl="1">
              <a:lnSpc>
                <a:spcPct val="100000"/>
              </a:lnSpc>
            </a:pPr>
            <a:endParaRPr lang="nl-NL" dirty="0"/>
          </a:p>
        </p:txBody>
      </p:sp>
      <p:pic>
        <p:nvPicPr>
          <p:cNvPr id="5" name="Picture 4" descr="Groen en droog land">
            <a:extLst>
              <a:ext uri="{FF2B5EF4-FFF2-40B4-BE49-F238E27FC236}">
                <a16:creationId xmlns:a16="http://schemas.microsoft.com/office/drawing/2014/main" id="{43D2E29D-1641-AF0A-189B-259879B4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63" r="33323" b="1"/>
          <a:stretch>
            <a:fillRect/>
          </a:stretch>
        </p:blipFill>
        <p:spPr>
          <a:xfrm>
            <a:off x="6420752" y="1"/>
            <a:ext cx="57712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6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664CC-05CD-21CF-C195-AE6E1F37C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FE3C1-205C-0FFB-D214-514C0CF0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16" y="1060603"/>
            <a:ext cx="10561172" cy="771921"/>
          </a:xfrm>
        </p:spPr>
        <p:txBody>
          <a:bodyPr>
            <a:normAutofit fontScale="90000"/>
          </a:bodyPr>
          <a:lstStyle/>
          <a:p>
            <a:r>
              <a:rPr lang="nl-NL" dirty="0"/>
              <a:t>Relatie met de groene en gezonde leefomgeving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1CB26DB-B28D-13C5-7BC0-556A9F28D97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5000" y="2276476"/>
            <a:ext cx="5364989" cy="3653761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Een bedekte bodem is in de regel een hete bodem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/>
              <a:t>Een onbedekte bodem is in de regel een groene en koele bodem</a:t>
            </a:r>
          </a:p>
          <a:p>
            <a:pPr lvl="1"/>
            <a:endParaRPr lang="nl-NL" sz="2400" dirty="0"/>
          </a:p>
          <a:p>
            <a:pPr marL="515571" lvl="1" indent="0">
              <a:buNone/>
            </a:pP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3BBDEC-E6D9-0582-FB59-47DC6FB1849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8EF135A-8888-D3C3-6D3B-CD6176D0B3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F312B2C-D6DE-270E-C950-0093D42589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fld id="{10A0A6AF-03C5-477E-939A-E28F7E7F05EA}" type="slidenum"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pPr marL="0" marR="0" lvl="0" indent="0" algn="l" defTabSz="485132" rtl="0" eaLnBrk="1" fontAlgn="base" latinLnBrk="0" hangingPunct="0">
                <a:lnSpc>
                  <a:spcPct val="6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t>3</a:t>
            </a:fld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B6DA27F-2DB1-BB1D-D8CC-85BFC46ACBDD}"/>
              </a:ext>
            </a:extLst>
          </p:cNvPr>
          <p:cNvSpPr txBox="1"/>
          <p:nvPr/>
        </p:nvSpPr>
        <p:spPr>
          <a:xfrm>
            <a:off x="7395420" y="6116417"/>
            <a:ext cx="3978974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Haaksbergen, aanleg parkeerplaatsen supermarkt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0C62085-8F06-2F4F-289D-757383F0537B}"/>
              </a:ext>
            </a:extLst>
          </p:cNvPr>
          <p:cNvSpPr txBox="1"/>
          <p:nvPr/>
        </p:nvSpPr>
        <p:spPr>
          <a:xfrm>
            <a:off x="7248129" y="6046221"/>
            <a:ext cx="3530325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nieuwe woonwijk in Den Oever, </a:t>
            </a:r>
            <a:r>
              <a:rPr kumimoji="0" lang="nl-NL" sz="1333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Reijer</a:t>
            </a:r>
            <a:r>
              <a:rPr kumimoji="0" lang="nl-NL" sz="133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Zwart</a:t>
            </a:r>
          </a:p>
        </p:txBody>
      </p:sp>
      <p:pic>
        <p:nvPicPr>
          <p:cNvPr id="8" name="Picture 2" descr="Figure 3: Comparing the degree of soil sealing and the surface temperatures in Budapest">
            <a:extLst>
              <a:ext uri="{FF2B5EF4-FFF2-40B4-BE49-F238E27FC236}">
                <a16:creationId xmlns:a16="http://schemas.microsoft.com/office/drawing/2014/main" id="{E95D3427-E50D-8BAF-F216-B2050384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89" y="2175617"/>
            <a:ext cx="6192011" cy="375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A7995B1-FA3F-4A65-0C14-D0B6FEE7099A}"/>
              </a:ext>
            </a:extLst>
          </p:cNvPr>
          <p:cNvSpPr txBox="1"/>
          <p:nvPr/>
        </p:nvSpPr>
        <p:spPr>
          <a:xfrm>
            <a:off x="4559830" y="5930237"/>
            <a:ext cx="7984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Maps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3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and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4: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Comparing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the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degree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of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soil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sealing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and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the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surface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temperatures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4B87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  <a:hlinkClick r:id="rId4" tooltip="Comparing the degree of soil sealing and the surface temperatures in Budapest, Hungary"/>
              </a:rPr>
              <a:t> in Budapest, Hungary</a:t>
            </a:r>
            <a:b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</a:b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sources of map on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surface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temperature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: Richard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Ongjerth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, Péter Gábor,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Sándor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Jombach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, 2007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and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 Péter Gábor,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Sándor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Jombach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, Richard </a:t>
            </a:r>
            <a:r>
              <a:rPr kumimoji="0" lang="nl-NL" alt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Ongjerth</a:t>
            </a:r>
            <a:r>
              <a:rPr kumimoji="0" lang="nl-NL" alt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 panose="020B0606030504020204" pitchFamily="34" charset="0"/>
                <a:ea typeface="ＭＳ Ｐゴシック" charset="-128"/>
                <a:cs typeface="Open Sans" panose="020B0606030504020204" pitchFamily="34" charset="0"/>
              </a:rPr>
              <a:t>, 2008</a:t>
            </a:r>
            <a:endParaRPr kumimoji="0" lang="nl-NL" altLang="nl-NL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91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B8E15-6875-D07C-EAC1-299961825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7A1C9-73DD-D851-E103-2EF09ADB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83496"/>
            <a:ext cx="11317651" cy="771921"/>
          </a:xfrm>
        </p:spPr>
        <p:txBody>
          <a:bodyPr>
            <a:normAutofit fontScale="90000"/>
          </a:bodyPr>
          <a:lstStyle/>
          <a:p>
            <a:r>
              <a:rPr lang="nl-NL" dirty="0"/>
              <a:t>Impact bodemafdekking moet niet worden onderschat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5E7E439-DAF7-98B3-798C-160F6B1FAE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11317651" cy="3944939"/>
          </a:xfrm>
        </p:spPr>
        <p:txBody>
          <a:bodyPr/>
          <a:lstStyle/>
          <a:p>
            <a:pPr marL="43795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schemeClr val="tx1"/>
                </a:solidFill>
              </a:rPr>
              <a:t>Toplaag wordt in de regel vernietigd bij bodemafdekking.</a:t>
            </a:r>
            <a:br>
              <a:rPr lang="nl-NL" sz="1867" dirty="0">
                <a:solidFill>
                  <a:schemeClr val="tx1"/>
                </a:solidFill>
              </a:rPr>
            </a:br>
            <a:r>
              <a:rPr lang="nl-NL" sz="1867" dirty="0">
                <a:solidFill>
                  <a:schemeClr val="tx1"/>
                </a:solidFill>
              </a:rPr>
              <a:t>Herstel is dus niet enkel de afdekking verwijderen, </a:t>
            </a:r>
            <a:br>
              <a:rPr lang="nl-NL" sz="1867" dirty="0">
                <a:solidFill>
                  <a:schemeClr val="tx1"/>
                </a:solidFill>
              </a:rPr>
            </a:br>
            <a:r>
              <a:rPr lang="nl-NL" sz="1867" dirty="0">
                <a:solidFill>
                  <a:schemeClr val="tx1"/>
                </a:solidFill>
              </a:rPr>
              <a:t>maar ook het terugbrengen van een nieuwe toplaag.</a:t>
            </a:r>
          </a:p>
          <a:p>
            <a:pPr marL="43795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schemeClr val="tx1"/>
                </a:solidFill>
              </a:rPr>
              <a:t>Herstel duurt vervolgens lang, met impact voor: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schemeClr val="tx1"/>
                </a:solidFill>
              </a:rPr>
              <a:t>Bodemvruchtbaarheid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schemeClr val="tx1"/>
                </a:solidFill>
              </a:rPr>
              <a:t>Natuurontwikkeling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schemeClr val="tx1"/>
                </a:solidFill>
              </a:rPr>
              <a:t>Waterberging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schemeClr val="tx1"/>
                </a:solidFill>
              </a:rPr>
              <a:t>Waterinfiltratie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sz="1867" dirty="0">
                <a:solidFill>
                  <a:schemeClr val="tx1"/>
                </a:solidFill>
              </a:rPr>
              <a:t>etc.</a:t>
            </a:r>
            <a:endParaRPr lang="en-US" sz="1867" dirty="0">
              <a:solidFill>
                <a:schemeClr val="tx1"/>
              </a:solidFill>
            </a:endParaRPr>
          </a:p>
          <a:p>
            <a:pPr marL="515571" lvl="1" indent="0">
              <a:buNone/>
            </a:pP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C087678-E51A-DD2A-7209-32AFE70C147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1D38FF-379C-9BAD-E480-53014DB7E85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D8380D-EBB1-DE3F-80A9-E9A2D083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fld id="{10A0A6AF-03C5-477E-939A-E28F7E7F05EA}" type="slidenum"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pPr marL="0" marR="0" lvl="0" indent="0" algn="l" defTabSz="485132" rtl="0" eaLnBrk="1" fontAlgn="base" latinLnBrk="0" hangingPunct="0">
                <a:lnSpc>
                  <a:spcPct val="6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t>4</a:t>
            </a:fld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7359BDA-4B92-2DB6-A443-4D1001B72ABB}"/>
              </a:ext>
            </a:extLst>
          </p:cNvPr>
          <p:cNvSpPr txBox="1"/>
          <p:nvPr/>
        </p:nvSpPr>
        <p:spPr>
          <a:xfrm>
            <a:off x="7395420" y="6116417"/>
            <a:ext cx="3978974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Haaksbergen, aanleg parkeerplaatsen supermarkt</a:t>
            </a:r>
          </a:p>
        </p:txBody>
      </p:sp>
      <p:pic>
        <p:nvPicPr>
          <p:cNvPr id="3" name="Picture 2" descr="Nieuwe woonwijk in beeld vanuit de lucht gezien">
            <a:extLst>
              <a:ext uri="{FF2B5EF4-FFF2-40B4-BE49-F238E27FC236}">
                <a16:creationId xmlns:a16="http://schemas.microsoft.com/office/drawing/2014/main" id="{81C7DE2F-F228-1F7C-995B-1767E87D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2667413"/>
            <a:ext cx="4849208" cy="363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A48EBAA-AAA3-018A-54EA-DADD208B4F15}"/>
              </a:ext>
            </a:extLst>
          </p:cNvPr>
          <p:cNvSpPr txBox="1"/>
          <p:nvPr/>
        </p:nvSpPr>
        <p:spPr>
          <a:xfrm>
            <a:off x="7248129" y="6046221"/>
            <a:ext cx="3530325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nieuwe woonwijk in Den Oever, </a:t>
            </a: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Reijer</a:t>
            </a: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 Zwart</a:t>
            </a:r>
          </a:p>
        </p:txBody>
      </p:sp>
    </p:spTree>
    <p:extLst>
      <p:ext uri="{BB962C8B-B14F-4D97-AF65-F5344CB8AC3E}">
        <p14:creationId xmlns:p14="http://schemas.microsoft.com/office/powerpoint/2010/main" val="286112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10AD6-90AE-E849-2071-9D7F69298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6D9C4-D59E-0E20-2B47-EFC3AB58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5" y="1483512"/>
            <a:ext cx="9889097" cy="771921"/>
          </a:xfrm>
        </p:spPr>
        <p:txBody>
          <a:bodyPr>
            <a:normAutofit fontScale="90000"/>
          </a:bodyPr>
          <a:lstStyle/>
          <a:p>
            <a:r>
              <a:rPr lang="nl-NL" dirty="0"/>
              <a:t>Zowel publieke </a:t>
            </a:r>
            <a:r>
              <a:rPr lang="nl-NL"/>
              <a:t>als</a:t>
            </a:r>
            <a:r>
              <a:rPr lang="nl-NL" dirty="0"/>
              <a:t> private gronden kunnen zeer sterk </a:t>
            </a:r>
            <a:r>
              <a:rPr lang="nl-NL"/>
              <a:t>afgedekt</a:t>
            </a:r>
            <a:r>
              <a:rPr lang="nl-NL" dirty="0"/>
              <a:t> zijn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456994-E9B7-D842-9291-2E6972B131C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6D2E88-9133-E8CC-E878-A4503DC366B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CDFCA4A-0C56-0274-3305-BCFB1F1C2CC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fld id="{10A0A6AF-03C5-477E-939A-E28F7E7F05EA}" type="slidenum"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pPr marL="0" marR="0" lvl="0" indent="0" algn="l" defTabSz="485132" rtl="0" eaLnBrk="1" fontAlgn="base" latinLnBrk="0" hangingPunct="0">
                <a:lnSpc>
                  <a:spcPct val="6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t>5</a:t>
            </a:fld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AD091C0-C11C-0545-E5B8-50AA9D03B3D3}"/>
              </a:ext>
            </a:extLst>
          </p:cNvPr>
          <p:cNvSpPr txBox="1"/>
          <p:nvPr/>
        </p:nvSpPr>
        <p:spPr>
          <a:xfrm>
            <a:off x="7395420" y="6116417"/>
            <a:ext cx="3978974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Haaksbergen, aanleg parkeerplaatsen supermarkt</a:t>
            </a:r>
          </a:p>
        </p:txBody>
      </p:sp>
      <p:pic>
        <p:nvPicPr>
          <p:cNvPr id="1030" name="Picture 6" descr="Bospolderplein snakt naar water: 'Als ...">
            <a:extLst>
              <a:ext uri="{FF2B5EF4-FFF2-40B4-BE49-F238E27FC236}">
                <a16:creationId xmlns:a16="http://schemas.microsoft.com/office/drawing/2014/main" id="{34C32113-2824-2853-5204-0A9222B4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8" y="2931424"/>
            <a:ext cx="4360695" cy="244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34E8AE9-3E4A-C5E6-4121-90CD2155C36A}"/>
              </a:ext>
            </a:extLst>
          </p:cNvPr>
          <p:cNvSpPr txBox="1"/>
          <p:nvPr/>
        </p:nvSpPr>
        <p:spPr>
          <a:xfrm>
            <a:off x="112298" y="5092560"/>
            <a:ext cx="2207656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nl-NL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Bospolderplein, Rotterdam</a:t>
            </a:r>
          </a:p>
        </p:txBody>
      </p:sp>
      <p:pic>
        <p:nvPicPr>
          <p:cNvPr id="1032" name="Picture 8" descr="Oldenzaal | Zoek verhuurd: Waterwinweg 37 7572 PD Oldenzaal [funda in  business]">
            <a:extLst>
              <a:ext uri="{FF2B5EF4-FFF2-40B4-BE49-F238E27FC236}">
                <a16:creationId xmlns:a16="http://schemas.microsoft.com/office/drawing/2014/main" id="{A0A35944-448F-6889-C1F8-9415A3BD6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29" y="2932500"/>
            <a:ext cx="3666752" cy="244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4E8CD42B-0E9D-323F-4F6C-3AFD3EBAD49A}"/>
              </a:ext>
            </a:extLst>
          </p:cNvPr>
          <p:cNvSpPr txBox="1"/>
          <p:nvPr/>
        </p:nvSpPr>
        <p:spPr>
          <a:xfrm>
            <a:off x="4536922" y="5092559"/>
            <a:ext cx="1326004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I</a:t>
            </a:r>
            <a:r>
              <a:rPr kumimoji="0" lang="nl-NL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ndustrieterrein</a:t>
            </a:r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pic>
        <p:nvPicPr>
          <p:cNvPr id="1034" name="Picture 10" descr="Stenen-tuin - Meer groen? Zelf doen!">
            <a:extLst>
              <a:ext uri="{FF2B5EF4-FFF2-40B4-BE49-F238E27FC236}">
                <a16:creationId xmlns:a16="http://schemas.microsoft.com/office/drawing/2014/main" id="{A90A2F27-A0E4-7B68-5D25-FDC3D6C33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932499"/>
            <a:ext cx="326436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4044D3D3-F0D3-BC87-6110-D6A0F765AE14}"/>
              </a:ext>
            </a:extLst>
          </p:cNvPr>
          <p:cNvSpPr txBox="1"/>
          <p:nvPr/>
        </p:nvSpPr>
        <p:spPr>
          <a:xfrm>
            <a:off x="8400256" y="5092559"/>
            <a:ext cx="811632" cy="234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t>Voortuin</a:t>
            </a:r>
            <a:endParaRPr kumimoji="0" lang="nl-NL" sz="1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993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13685-AEDA-CC77-176C-0D49E5098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1DB021-A991-CFE3-82CA-87198FD6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5" y="1483512"/>
            <a:ext cx="9793087" cy="771921"/>
          </a:xfrm>
        </p:spPr>
        <p:txBody>
          <a:bodyPr>
            <a:normAutofit fontScale="90000"/>
          </a:bodyPr>
          <a:lstStyle/>
          <a:p>
            <a:r>
              <a:rPr lang="nl-NL" dirty="0"/>
              <a:t>Kansen voor betere ruimtelijke ontwikkeling voor meer open bodem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48D91D0-0C8A-A645-2CA5-7B5EAC7750C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5C1A364-96AB-1EFA-B67E-DF483448268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A80A9B-E2EE-BE76-9620-ECA0E155373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fld id="{10A0A6AF-03C5-477E-939A-E28F7E7F05EA}" type="slidenum"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Arial"/>
              </a:rPr>
              <a:pPr marL="0" marR="0" lvl="0" indent="0" algn="l" defTabSz="485132" rtl="0" eaLnBrk="1" fontAlgn="base" latinLnBrk="0" hangingPunct="0">
                <a:lnSpc>
                  <a:spcPct val="6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t>6</a:t>
            </a:fld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Arial"/>
            </a:endParaRPr>
          </a:p>
        </p:txBody>
      </p:sp>
      <p:pic>
        <p:nvPicPr>
          <p:cNvPr id="17" name="Picture 2" descr="Plant een boom op de plek van een ...">
            <a:extLst>
              <a:ext uri="{FF2B5EF4-FFF2-40B4-BE49-F238E27FC236}">
                <a16:creationId xmlns:a16="http://schemas.microsoft.com/office/drawing/2014/main" id="{34804ACC-6376-DC38-F749-1511B753F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8" y="2498704"/>
            <a:ext cx="2820425" cy="18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zonneweide in Voerendaal ...">
            <a:extLst>
              <a:ext uri="{FF2B5EF4-FFF2-40B4-BE49-F238E27FC236}">
                <a16:creationId xmlns:a16="http://schemas.microsoft.com/office/drawing/2014/main" id="{6F3611E7-7032-0F91-27BC-DA14953C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085" y="2498704"/>
            <a:ext cx="2820425" cy="18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Aan de slag met zon op parkeerplaatsen">
            <a:extLst>
              <a:ext uri="{FF2B5EF4-FFF2-40B4-BE49-F238E27FC236}">
                <a16:creationId xmlns:a16="http://schemas.microsoft.com/office/drawing/2014/main" id="{6C06F773-F2CB-1C3D-8B2A-B80F713F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461" y="5097878"/>
            <a:ext cx="3302043" cy="14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Bijschrift: pijl-omlaag 19">
            <a:extLst>
              <a:ext uri="{FF2B5EF4-FFF2-40B4-BE49-F238E27FC236}">
                <a16:creationId xmlns:a16="http://schemas.microsoft.com/office/drawing/2014/main" id="{83182A89-023A-F47E-1CF5-58B69D0F5321}"/>
              </a:ext>
            </a:extLst>
          </p:cNvPr>
          <p:cNvSpPr/>
          <p:nvPr/>
        </p:nvSpPr>
        <p:spPr>
          <a:xfrm>
            <a:off x="8659611" y="3846021"/>
            <a:ext cx="482245" cy="1059095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20755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85132" rtl="0" eaLnBrk="1" fontAlgn="base" latinLnBrk="0" hangingPunct="0">
              <a:lnSpc>
                <a:spcPct val="6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Tijdelijke aanduiding voor inhoud 1">
            <a:extLst>
              <a:ext uri="{FF2B5EF4-FFF2-40B4-BE49-F238E27FC236}">
                <a16:creationId xmlns:a16="http://schemas.microsoft.com/office/drawing/2014/main" id="{F1FDC50A-E705-5B03-EB93-A7CDD0D307B2}"/>
              </a:ext>
            </a:extLst>
          </p:cNvPr>
          <p:cNvSpPr txBox="1">
            <a:spLocks/>
          </p:cNvSpPr>
          <p:nvPr/>
        </p:nvSpPr>
        <p:spPr>
          <a:xfrm>
            <a:off x="3385" y="2490568"/>
            <a:ext cx="5921408" cy="1876865"/>
          </a:xfrm>
          <a:prstGeom prst="rect">
            <a:avLst/>
          </a:prstGeom>
        </p:spPr>
        <p:txBody>
          <a:bodyPr vert="horz" lIns="121920" tIns="60960" rIns="121920" bIns="60960" numCol="1" spcCol="46800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389" marR="0" lvl="0" indent="-422389" algn="l" defTabSz="121917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sz="2133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sap"/>
                <a:ea typeface="+mn-ea"/>
                <a:cs typeface="Arial"/>
              </a:rPr>
              <a:t>Bij ruimtelijke ontwikkeling kan de bodem helpen om de impact van klimaatverandering op te vangen.</a:t>
            </a:r>
          </a:p>
          <a:p>
            <a:pPr marL="422389" marR="0" lvl="0" indent="-422389" algn="l" defTabSz="121917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sz="2133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sap"/>
                <a:ea typeface="+mn-ea"/>
                <a:cs typeface="Arial"/>
              </a:rPr>
              <a:t>Meervoudig ruimtegebruik kan bodemafdekking verminderen of voorkomen</a:t>
            </a:r>
          </a:p>
        </p:txBody>
      </p:sp>
      <p:pic>
        <p:nvPicPr>
          <p:cNvPr id="2050" name="Picture 2" descr="Wat is een groen-blauw schoolplein? - Schoolpleinadvies">
            <a:extLst>
              <a:ext uri="{FF2B5EF4-FFF2-40B4-BE49-F238E27FC236}">
                <a16:creationId xmlns:a16="http://schemas.microsoft.com/office/drawing/2014/main" id="{1BD9605A-ADED-07B9-A68A-03C4CBD63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2" y="4517937"/>
            <a:ext cx="4888521" cy="203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097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1CEDF53-E1C3-7514-4FA4-671CF60E4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537" y="1700808"/>
            <a:ext cx="6049296" cy="4965171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3467" dirty="0">
                <a:solidFill>
                  <a:schemeClr val="tx1"/>
                </a:solidFill>
                <a:ea typeface="Calibri" panose="020F0502020204030204" pitchFamily="34" charset="0"/>
              </a:rPr>
              <a:t>Nederland heeft het hoogste percentage bodemafdekking van de EU. Dit neemt nog steeds toe. 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3467" dirty="0">
                <a:solidFill>
                  <a:schemeClr val="tx1"/>
                </a:solidFill>
                <a:ea typeface="Calibri" panose="020F0502020204030204" pitchFamily="34" charset="0"/>
              </a:rPr>
              <a:t>Bodemafdekking komt o.a. terug in: </a:t>
            </a:r>
          </a:p>
          <a:p>
            <a:pPr marL="9144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3267" dirty="0">
                <a:ea typeface="Calibri" panose="020F0502020204030204" pitchFamily="34" charset="0"/>
              </a:rPr>
              <a:t>Nota ruimte</a:t>
            </a:r>
            <a:endParaRPr lang="nl-NL" sz="3267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9144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3267" dirty="0">
                <a:solidFill>
                  <a:schemeClr val="tx1"/>
                </a:solidFill>
                <a:ea typeface="Calibri" panose="020F0502020204030204" pitchFamily="34" charset="0"/>
              </a:rPr>
              <a:t>Water en bodem sturend (3 structurerende keuzes 16, 17 en 24)</a:t>
            </a:r>
          </a:p>
          <a:p>
            <a:pPr marL="9144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l-NL" sz="3267" dirty="0">
                <a:solidFill>
                  <a:schemeClr val="tx1"/>
                </a:solidFill>
                <a:ea typeface="Calibri" panose="020F0502020204030204" pitchFamily="34" charset="0"/>
              </a:rPr>
              <a:t>Programma Bodem, ondergrond en grondwater </a:t>
            </a:r>
          </a:p>
          <a:p>
            <a:endParaRPr lang="nl-NL" sz="1700" dirty="0"/>
          </a:p>
        </p:txBody>
      </p:sp>
      <p:pic>
        <p:nvPicPr>
          <p:cNvPr id="2050" name="Picture 2" descr="Den Haag - Wikipedia">
            <a:extLst>
              <a:ext uri="{FF2B5EF4-FFF2-40B4-BE49-F238E27FC236}">
                <a16:creationId xmlns:a16="http://schemas.microsoft.com/office/drawing/2014/main" id="{8E77D7C8-DD22-34B7-89D9-769D28E78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r="12079" b="2"/>
          <a:stretch>
            <a:fillRect/>
          </a:stretch>
        </p:blipFill>
        <p:spPr bwMode="auto">
          <a:xfrm>
            <a:off x="6553199" y="2276475"/>
            <a:ext cx="5004000" cy="39449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F3ED23-861A-7800-1F82-785CE76B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52670"/>
            <a:ext cx="10923588" cy="948047"/>
          </a:xfrm>
        </p:spPr>
        <p:txBody>
          <a:bodyPr anchor="b">
            <a:normAutofit/>
          </a:bodyPr>
          <a:lstStyle/>
          <a:p>
            <a:r>
              <a:rPr lang="nl-NL" dirty="0"/>
              <a:t>Bodemafdekking in Nederland 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B6813D-FAFB-C82A-EA06-9AD57AE0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599" y="8295217"/>
            <a:ext cx="6673852" cy="429433"/>
          </a:xfrm>
          <a:prstGeom prst="rect">
            <a:avLst/>
          </a:prstGeom>
        </p:spPr>
        <p:txBody>
          <a:bodyPr vert="horz" lIns="121920" tIns="60960" rIns="0" bIns="60960" rtlCol="0" anchor="b" anchorCtr="0">
            <a:normAutofit/>
          </a:bodyPr>
          <a:lstStyle>
            <a:defPPr>
              <a:defRPr lang="nl-NL"/>
            </a:defPPr>
            <a:lvl1pPr marL="0" algn="r" defTabSz="1219170" rtl="0" eaLnBrk="1" latinLnBrk="0" hangingPunct="1"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4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38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DD289D8-89DB-82FE-D8B0-32F7726E8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5000" y="2276474"/>
            <a:ext cx="5226050" cy="43338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/>
                </a:solidFill>
              </a:rPr>
              <a:t>Ook op EU niveau aandacht voor bodemafdekking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/>
                </a:solidFill>
              </a:rPr>
              <a:t>Bodemstrategie (2021)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600" dirty="0"/>
              <a:t>No net land take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/>
                </a:solidFill>
              </a:rPr>
              <a:t>Richtlijn bodemmonitoring en veerkracht (2025)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600" dirty="0">
              <a:solidFill>
                <a:schemeClr val="tx1"/>
              </a:solidFill>
            </a:endParaRPr>
          </a:p>
        </p:txBody>
      </p:sp>
      <p:pic>
        <p:nvPicPr>
          <p:cNvPr id="9" name="Afbeelding 8" descr="Bovenaanzicht van de aarde vanuit de ruimte">
            <a:extLst>
              <a:ext uri="{FF2B5EF4-FFF2-40B4-BE49-F238E27FC236}">
                <a16:creationId xmlns:a16="http://schemas.microsoft.com/office/drawing/2014/main" id="{2807D24B-DFE7-9EFD-A106-13EEF080F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17691"/>
          <a:stretch>
            <a:fillRect/>
          </a:stretch>
        </p:blipFill>
        <p:spPr>
          <a:xfrm>
            <a:off x="6553199" y="2276475"/>
            <a:ext cx="5004000" cy="3944938"/>
          </a:xfrm>
          <a:prstGeom prst="rect">
            <a:avLst/>
          </a:prstGeom>
          <a:noFill/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035C402-A7A6-3B13-5E79-DF8D2CF86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/>
          </a:bodyPr>
          <a:lstStyle/>
          <a:p>
            <a:r>
              <a:rPr lang="en-US" dirty="0"/>
              <a:t>Bodemafdekking op EU niveau 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FD24E9-CAC1-D217-647C-CE811AE48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143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44BC1-70FA-1391-820A-435AB8EA0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3856D41-08BC-FF66-CB95-3A88B853C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48" y="636588"/>
            <a:ext cx="9331960" cy="948047"/>
          </a:xfrm>
        </p:spPr>
        <p:txBody>
          <a:bodyPr>
            <a:normAutofit fontScale="90000"/>
          </a:bodyPr>
          <a:lstStyle/>
          <a:p>
            <a:r>
              <a:rPr lang="nl-NL" dirty="0"/>
              <a:t>Inhoud monitoringskader bodemafdekking en bodemverwijdering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E9421A9-D1C5-384A-0E44-92031AE919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1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051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8DF435D1-D087-BF82-9D7B-6BDA018ACA7B}"/>
              </a:ext>
            </a:extLst>
          </p:cNvPr>
          <p:cNvSpPr/>
          <p:nvPr/>
        </p:nvSpPr>
        <p:spPr bwMode="auto">
          <a:xfrm>
            <a:off x="635000" y="1954996"/>
            <a:ext cx="2131361" cy="23342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Deel D</a:t>
            </a:r>
          </a:p>
          <a:p>
            <a:pPr marL="0" marR="0" lvl="0" indent="0" algn="l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Indicatoren voor bodemafdekking en bodemverwijdering (als onderdeel ruimtebeslag)</a:t>
            </a:r>
          </a:p>
          <a:p>
            <a:pPr marL="0" marR="0" lvl="0" indent="0" algn="l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+mn-ea"/>
              <a:cs typeface="+mn-cs"/>
            </a:endParaRPr>
          </a:p>
          <a:p>
            <a:pPr marL="0" marR="0" lvl="0" indent="0" algn="l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2403BA0E-A48A-4BAE-84B3-BDF89A9B24A4}"/>
              </a:ext>
            </a:extLst>
          </p:cNvPr>
          <p:cNvSpPr/>
          <p:nvPr/>
        </p:nvSpPr>
        <p:spPr bwMode="auto">
          <a:xfrm>
            <a:off x="627448" y="4415519"/>
            <a:ext cx="2138913" cy="212796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44" marR="0" lvl="0" indent="-285744" algn="l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Weegt niet mee bij beoordeling bodemgezondheid.</a:t>
            </a:r>
          </a:p>
          <a:p>
            <a:pPr marL="285744" marR="0" lvl="0" indent="-285744" algn="l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Via satelliet (Copernicus)</a:t>
            </a:r>
          </a:p>
          <a:p>
            <a:pPr marL="285744" marR="0" lvl="0" indent="-285744" algn="l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12" charset="0"/>
                <a:ea typeface="+mn-ea"/>
                <a:cs typeface="+mn-cs"/>
              </a:rPr>
              <a:t>Lidstaten mogen extra indicatoren meten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+mn-ea"/>
              <a:cs typeface="+mn-cs"/>
            </a:endParaRPr>
          </a:p>
          <a:p>
            <a:pPr marL="285744" marR="0" lvl="0" indent="-285744" algn="l" defTabSz="4492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:a16="http://schemas.microsoft.com/office/drawing/2014/main" id="{EF0A1CB3-5B53-CBC0-5728-0491E45213EF}"/>
              </a:ext>
            </a:extLst>
          </p:cNvPr>
          <p:cNvSpPr txBox="1">
            <a:spLocks/>
          </p:cNvSpPr>
          <p:nvPr/>
        </p:nvSpPr>
        <p:spPr>
          <a:xfrm>
            <a:off x="3621786" y="2048255"/>
            <a:ext cx="6345174" cy="417315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800" marR="0" lvl="0" indent="-3168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Monitoring bodemafdekking en bodemverwijdering (elke 3 jaar)</a:t>
            </a:r>
          </a:p>
          <a:p>
            <a:pPr marL="316800" marR="0" lvl="0" indent="-3168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Door middel van satellieten </a:t>
            </a:r>
          </a:p>
          <a:p>
            <a:pPr marL="316800" marR="0" lvl="0" indent="-3168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Beoordeling: verlies van ecosysteemdiensten in kaart brengen </a:t>
            </a:r>
          </a:p>
          <a:p>
            <a:pPr marL="316800" marR="0" lvl="0" indent="-3168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Potentieel in kaart brengen waar onthard en hersteld kan worden </a:t>
            </a:r>
          </a:p>
          <a:p>
            <a:pPr marL="316800" marR="0" lvl="0" indent="-3168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16800" marR="0" lvl="0" indent="-3168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80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Artikel 12: </a:t>
            </a:r>
            <a:r>
              <a:rPr kumimoji="0" lang="nl-NL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Lidstaten moeten een aantal mitigerende principes in overweging te nemen bij nieuwe bodemafdekking en bodemverwijdering </a:t>
            </a:r>
          </a:p>
          <a:p>
            <a:pPr marL="316800" marR="0" lvl="0" indent="-3168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800"/>
              </a:spcAft>
              <a:buClr>
                <a:srgbClr val="017BC6"/>
              </a:buClr>
              <a:buSzPct val="80000"/>
              <a:buFont typeface="Verdana" panose="020B0604030504040204" pitchFamily="34" charset="0"/>
              <a:buChar char="›"/>
              <a:tabLst/>
              <a:defRPr/>
            </a:pPr>
            <a:r>
              <a:rPr kumimoji="0" lang="nl-NL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Lidstaten moeten streven om het verlies van de bodem om ecosysteemdiensten te leveren in redelijke mate te compenseren 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434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PLO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2B5782"/>
      </a:accent1>
      <a:accent2>
        <a:srgbClr val="265938"/>
      </a:accent2>
      <a:accent3>
        <a:srgbClr val="E07000"/>
      </a:accent3>
      <a:accent4>
        <a:srgbClr val="6BA6D9"/>
      </a:accent4>
      <a:accent5>
        <a:srgbClr val="4EA72E"/>
      </a:accent5>
      <a:accent6>
        <a:srgbClr val="E1EDDB"/>
      </a:accent6>
      <a:hlink>
        <a:srgbClr val="467886"/>
      </a:hlink>
      <a:folHlink>
        <a:srgbClr val="96607D"/>
      </a:folHlink>
    </a:clrScheme>
    <a:fontScheme name="IPLO template">
      <a:majorFont>
        <a:latin typeface="Asap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</Words>
  <Application>Microsoft Office PowerPoint</Application>
  <PresentationFormat>Breedbeeld</PresentationFormat>
  <Paragraphs>81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8" baseType="lpstr">
      <vt:lpstr>Aptos</vt:lpstr>
      <vt:lpstr>Arial</vt:lpstr>
      <vt:lpstr>Asap</vt:lpstr>
      <vt:lpstr>Asap Medium</vt:lpstr>
      <vt:lpstr>Calibri</vt:lpstr>
      <vt:lpstr>Open Sans</vt:lpstr>
      <vt:lpstr>Verdana</vt:lpstr>
      <vt:lpstr>Office Theme</vt:lpstr>
      <vt:lpstr>Bodemafdekking </vt:lpstr>
      <vt:lpstr>Waarom is bodemafdekking van belang?</vt:lpstr>
      <vt:lpstr>Relatie met de groene en gezonde leefomgeving</vt:lpstr>
      <vt:lpstr>Impact bodemafdekking moet niet worden onderschat</vt:lpstr>
      <vt:lpstr>Zowel publieke als private gronden kunnen zeer sterk afgedekt zijn</vt:lpstr>
      <vt:lpstr>Kansen voor betere ruimtelijke ontwikkeling voor meer open bodem</vt:lpstr>
      <vt:lpstr>Bodemafdekking in Nederland </vt:lpstr>
      <vt:lpstr>Bodemafdekking op EU niveau </vt:lpstr>
      <vt:lpstr>Inhoud monitoringskader bodemafdekking en bodemverwijdering</vt:lpstr>
      <vt:lpstr>Beleidslijn bodemafdekking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Vries, M.S. de (Marieke) - DGWB</dc:creator>
  <cp:lastModifiedBy>Vries, M.S. de (Marieke) - DGWB</cp:lastModifiedBy>
  <cp:revision>3</cp:revision>
  <dcterms:created xsi:type="dcterms:W3CDTF">2026-07-01T08:28:42Z</dcterms:created>
  <dcterms:modified xsi:type="dcterms:W3CDTF">2026-07-01T08:54:35Z</dcterms:modified>
</cp:coreProperties>
</file>