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471" r:id="rId3"/>
    <p:sldId id="261" r:id="rId4"/>
    <p:sldId id="264" r:id="rId5"/>
    <p:sldId id="472" r:id="rId6"/>
    <p:sldId id="473" r:id="rId7"/>
    <p:sldId id="474" r:id="rId8"/>
    <p:sldId id="268" r:id="rId9"/>
    <p:sldId id="28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4D71-67DE-4BF7-A0A9-19BE33DDFB2E}" type="datetimeFigureOut">
              <a:rPr lang="nl-NL" smtClean="0"/>
              <a:t>1-7-2026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85E93-D9E4-45A7-BA26-2DAA37FE6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0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2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7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9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96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9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1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1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5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F3FA3-F7C9-0B4A-B901-3FF01BA064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88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Ondertitel</a:t>
            </a:r>
            <a:r>
              <a:rPr lang="en-US" dirty="0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11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21126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93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90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781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4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4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4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1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7596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59644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3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6891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6541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75798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7/1/2026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87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4688047-1E3A-4CB2-C19B-57D4A6EAD7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Gemeente Leeuwarden</a:t>
            </a:r>
          </a:p>
          <a:p>
            <a:pPr>
              <a:buNone/>
            </a:pPr>
            <a:r>
              <a:rPr lang="nl-NL" sz="1600" dirty="0"/>
              <a:t>Gosse Hoekstra </a:t>
            </a:r>
          </a:p>
          <a:p>
            <a:pPr>
              <a:buNone/>
            </a:pPr>
            <a:r>
              <a:rPr lang="nl-NL" sz="1200" dirty="0"/>
              <a:t>2-7-2026</a:t>
            </a:r>
          </a:p>
        </p:txBody>
      </p:sp>
      <p:pic>
        <p:nvPicPr>
          <p:cNvPr id="3" name="Afbeelding 391148703">
            <a:extLst>
              <a:ext uri="{FF2B5EF4-FFF2-40B4-BE49-F238E27FC236}">
                <a16:creationId xmlns:a16="http://schemas.microsoft.com/office/drawing/2014/main" id="{EF03BA84-EE36-B77F-907F-D57164C7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76" y="0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5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B0295B82-0394-9399-F807-EAA2237CE5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014" r="15014"/>
          <a:stretch/>
        </p:blipFill>
        <p:spPr>
          <a:xfrm>
            <a:off x="5183188" y="987448"/>
            <a:ext cx="6172200" cy="4873579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413B2-5A15-44F0-0B7E-760384F5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503" y="2057400"/>
            <a:ext cx="3932237" cy="3811588"/>
          </a:xfrm>
        </p:spPr>
        <p:txBody>
          <a:bodyPr>
            <a:normAutofit/>
          </a:bodyPr>
          <a:lstStyle/>
          <a:p>
            <a:r>
              <a:rPr lang="nl-NL" dirty="0"/>
              <a:t>Van zinloze verharding naar waardevol groen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A103250-C4BE-4016-8E19-309C30DA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3" y="990600"/>
            <a:ext cx="4010668" cy="897538"/>
          </a:xfrm>
        </p:spPr>
        <p:txBody>
          <a:bodyPr anchor="b">
            <a:normAutofit/>
          </a:bodyPr>
          <a:lstStyle/>
          <a:p>
            <a:r>
              <a:rPr lang="nl-NL" sz="2900"/>
              <a:t>Gemeente Leeuwarden</a:t>
            </a:r>
          </a:p>
        </p:txBody>
      </p:sp>
      <p:pic>
        <p:nvPicPr>
          <p:cNvPr id="2050" name="Afbeelding 391148703">
            <a:extLst>
              <a:ext uri="{FF2B5EF4-FFF2-40B4-BE49-F238E27FC236}">
                <a16:creationId xmlns:a16="http://schemas.microsoft.com/office/drawing/2014/main" id="{97BF8BBF-9F08-8E2C-AE04-E8E0027D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4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B9140-C3AA-C31A-0DA7-6CE5A92B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0515600" cy="685800"/>
          </a:xfrm>
        </p:spPr>
        <p:txBody>
          <a:bodyPr>
            <a:normAutofit/>
          </a:bodyPr>
          <a:lstStyle/>
          <a:p>
            <a:r>
              <a:rPr lang="nl-NL" sz="3200" dirty="0"/>
              <a:t>Waarom zinloze verharding onderzocht?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8105-889A-CCAB-3C40-6B740891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1905944"/>
            <a:ext cx="10515600" cy="286994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Ontstaan vanuit de opgave “diffuus lood” </a:t>
            </a:r>
          </a:p>
          <a:p>
            <a:pPr marL="342900" indent="-342900">
              <a:buFontTx/>
              <a:buChar char="-"/>
            </a:pPr>
            <a:r>
              <a:rPr lang="nl-NL" dirty="0"/>
              <a:t>Opgevoerd in de aanbieding van Sweco in verband met diffuus lood</a:t>
            </a:r>
          </a:p>
          <a:p>
            <a:pPr marL="342900" indent="-342900">
              <a:buFontTx/>
              <a:buChar char="-"/>
            </a:pPr>
            <a:r>
              <a:rPr lang="nl-NL" dirty="0"/>
              <a:t>Opgaven gekoppeld door de aanbieding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Zinloze verharding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Klimaatadaptatie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Worteldruk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Diffuus lood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Ecologie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pic>
        <p:nvPicPr>
          <p:cNvPr id="3074" name="Afbeelding 391148703">
            <a:extLst>
              <a:ext uri="{FF2B5EF4-FFF2-40B4-BE49-F238E27FC236}">
                <a16:creationId xmlns:a16="http://schemas.microsoft.com/office/drawing/2014/main" id="{2DC63589-4034-CDDB-7794-D8CB0172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8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473D-A0F1-5FB6-533F-89D9522B3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E96EA-C28F-5C21-C9F2-2B4D37AF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0515600" cy="666750"/>
          </a:xfrm>
        </p:spPr>
        <p:txBody>
          <a:bodyPr>
            <a:normAutofit/>
          </a:bodyPr>
          <a:lstStyle/>
          <a:p>
            <a:r>
              <a:rPr lang="nl-NL" sz="3200" dirty="0"/>
              <a:t>Wat is zinloze verharding?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F8306D-8867-25C9-6913-7723E02E2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1874162"/>
            <a:ext cx="10515600" cy="353990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dirty="0"/>
              <a:t>Onder zinloze verharding verstaan we verharde openbare ruimte die geen functie heeft en niet wordt gebruikt. 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dirty="0"/>
              <a:t>Brede trottoirs van meer dan 2,0 meter (met uitzondering van trottoirs bij commerciële panden);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dirty="0"/>
              <a:t>Grote hoeken van trottoirs die niet gebruikt worden;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dirty="0"/>
              <a:t>Hoeken en tussenstukken die in verloop van tijd zijn dicht gestraat;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dirty="0"/>
              <a:t>Trottoirs die in zijn geheel geen ontsluitingsfunctie hebben naar panden;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dirty="0"/>
              <a:t>Pleinen die niet of nauwelijks gebruikt worden;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dirty="0"/>
              <a:t>Compleet verharde speelpleintjes.</a:t>
            </a:r>
          </a:p>
          <a:p>
            <a:endParaRPr lang="nl-NL" dirty="0"/>
          </a:p>
        </p:txBody>
      </p:sp>
      <p:pic>
        <p:nvPicPr>
          <p:cNvPr id="4098" name="Afbeelding 391148703">
            <a:extLst>
              <a:ext uri="{FF2B5EF4-FFF2-40B4-BE49-F238E27FC236}">
                <a16:creationId xmlns:a16="http://schemas.microsoft.com/office/drawing/2014/main" id="{9DB57B25-D770-D30C-F516-24629154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-5281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5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435B-19C6-34D4-9E77-3D50FFB0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79BC46-2270-A3EC-6716-93C0C5484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1981200"/>
            <a:ext cx="5181600" cy="38806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dirty="0"/>
              <a:t>Verminderen van het stedelijk hitte-eilandeffect</a:t>
            </a:r>
          </a:p>
          <a:p>
            <a:pPr marL="342900" indent="-342900">
              <a:buFontTx/>
              <a:buChar char="-"/>
            </a:pPr>
            <a:r>
              <a:rPr lang="nl-NL" dirty="0"/>
              <a:t>Betere infiltratie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Wateroverlast verminderen</a:t>
            </a:r>
          </a:p>
          <a:p>
            <a:pPr marL="342900" indent="-342900">
              <a:buFontTx/>
              <a:buChar char="-"/>
            </a:pPr>
            <a:r>
              <a:rPr lang="nl-NL" dirty="0"/>
              <a:t>Hogere ecologische waarde</a:t>
            </a:r>
          </a:p>
          <a:p>
            <a:pPr marL="342900" indent="-342900">
              <a:buFontTx/>
              <a:buChar char="-"/>
            </a:pPr>
            <a:r>
              <a:rPr lang="nl-NL" dirty="0"/>
              <a:t>Vergroten van de leefbaarheid</a:t>
            </a:r>
          </a:p>
          <a:p>
            <a:endParaRPr lang="nl-NL" dirty="0"/>
          </a:p>
        </p:txBody>
      </p:sp>
      <p:pic>
        <p:nvPicPr>
          <p:cNvPr id="5" name="Afbeelding 4" descr="Afbeelding met Perceel, lijn, diagram, schermopname&#10;&#10;Door AI gegenereerde inhoud is mogelijk onjuist.">
            <a:extLst>
              <a:ext uri="{FF2B5EF4-FFF2-40B4-BE49-F238E27FC236}">
                <a16:creationId xmlns:a16="http://schemas.microsoft.com/office/drawing/2014/main" id="{5A23670C-E813-6DF9-45B3-077994A2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2882"/>
            <a:ext cx="6334896" cy="318328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598EF9-D9C7-7B7B-0DEC-FC94053A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5181600" cy="897538"/>
          </a:xfrm>
        </p:spPr>
        <p:txBody>
          <a:bodyPr anchor="b">
            <a:normAutofit/>
          </a:bodyPr>
          <a:lstStyle/>
          <a:p>
            <a:r>
              <a:rPr lang="nl-NL" sz="2400" dirty="0"/>
              <a:t>Waarom willen we zinloze verharding omvormen naar waardevol groen?</a:t>
            </a:r>
          </a:p>
        </p:txBody>
      </p:sp>
      <p:pic>
        <p:nvPicPr>
          <p:cNvPr id="5122" name="Afbeelding 391148703">
            <a:extLst>
              <a:ext uri="{FF2B5EF4-FFF2-40B4-BE49-F238E27FC236}">
                <a16:creationId xmlns:a16="http://schemas.microsoft.com/office/drawing/2014/main" id="{EEAB998C-9CC1-9E74-0F05-0D2197E5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1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39176-76E1-F95A-5F30-AA3B22BA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4CDA4C-3DE8-179F-DC60-6A0DAA0F3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1714353"/>
            <a:ext cx="5181600" cy="38806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sz="2000" dirty="0"/>
              <a:t>Prioritering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sz="2000" dirty="0">
                <a:solidFill>
                  <a:schemeClr val="tx1">
                    <a:tint val="82000"/>
                  </a:schemeClr>
                </a:solidFill>
              </a:rPr>
              <a:t>Grootte vak (200 punten)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sz="2000" dirty="0">
                <a:solidFill>
                  <a:schemeClr val="tx1">
                    <a:tint val="82000"/>
                  </a:schemeClr>
                </a:solidFill>
              </a:rPr>
              <a:t>Klimaatadaptatie (400 punten)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sz="2000" dirty="0">
                <a:solidFill>
                  <a:schemeClr val="tx1">
                    <a:tint val="82000"/>
                  </a:schemeClr>
                </a:solidFill>
              </a:rPr>
              <a:t>Biodiversiteit (600 punten)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sz="2000" dirty="0">
                <a:solidFill>
                  <a:schemeClr val="tx1">
                    <a:tint val="82000"/>
                  </a:schemeClr>
                </a:solidFill>
              </a:rPr>
              <a:t>Sociaal (100 punten)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79DC02-1036-439A-CF35-E7959511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5181600" cy="711451"/>
          </a:xfrm>
        </p:spPr>
        <p:txBody>
          <a:bodyPr anchor="b">
            <a:normAutofit fontScale="90000"/>
          </a:bodyPr>
          <a:lstStyle/>
          <a:p>
            <a:r>
              <a:rPr lang="nl-NL" sz="2400" dirty="0"/>
              <a:t>Wat zijn de uitkomsten?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5122" name="Afbeelding 391148703">
            <a:extLst>
              <a:ext uri="{FF2B5EF4-FFF2-40B4-BE49-F238E27FC236}">
                <a16:creationId xmlns:a16="http://schemas.microsoft.com/office/drawing/2014/main" id="{506DE484-D1F3-2A01-F926-F832CF99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5C3678-EF80-ED53-737E-038CF59F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876" y="2961692"/>
            <a:ext cx="4691345" cy="33165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EF996E-9970-1532-1297-C7EA1322D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687" y="1488677"/>
            <a:ext cx="46577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B37FCC-BABB-7EEE-6B3B-38B4DD307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Het creëren van een klimaat adaptieve omgeving;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versterken van biodiversiteit en aansluiting met bestaand groen verbeteren;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bijdragen aan gezondheid van inwoners door een meer groene leefomgeving;</a:t>
            </a:r>
          </a:p>
          <a:p>
            <a:pPr marL="285750" indent="-285750">
              <a:buFontTx/>
              <a:buChar char="-"/>
            </a:pPr>
            <a:r>
              <a:rPr lang="nl-NL" dirty="0"/>
              <a:t>En het </a:t>
            </a:r>
            <a:r>
              <a:rPr lang="nl-NL" dirty="0" err="1"/>
              <a:t>vergroenen</a:t>
            </a:r>
            <a:r>
              <a:rPr lang="nl-NL" dirty="0"/>
              <a:t> van buurten en tuinen in samenwerking met haar inwoners.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511E23-3CCA-1E84-A181-8A2F71CD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Conclusie	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CCED6D-DD22-246F-4E71-D2720B7D3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/>
          <a:stretch/>
        </p:blipFill>
        <p:spPr bwMode="auto">
          <a:xfrm>
            <a:off x="6248400" y="0"/>
            <a:ext cx="5943600" cy="32955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18147A-0140-4739-A493-35C24BD10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17397"/>
          <a:stretch/>
        </p:blipFill>
        <p:spPr>
          <a:xfrm>
            <a:off x="6248400" y="3206558"/>
            <a:ext cx="5943600" cy="310594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0503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8AE03-0F05-A4D2-950B-2A9319F94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D6BED7-2124-C86D-D61C-FBA4566F6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1714353"/>
            <a:ext cx="5181600" cy="38806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sz="2000" dirty="0"/>
              <a:t>Omzetten in beleid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sz="2000" dirty="0">
                <a:solidFill>
                  <a:schemeClr val="tx1">
                    <a:tint val="82000"/>
                  </a:schemeClr>
                </a:solidFill>
              </a:rPr>
              <a:t>Beleidskader water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nl-NL" sz="2000" dirty="0">
                <a:solidFill>
                  <a:schemeClr val="tx1">
                    <a:tint val="82000"/>
                  </a:schemeClr>
                </a:solidFill>
              </a:rPr>
              <a:t>Beleidskader biodiversiteit</a:t>
            </a:r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r>
              <a:rPr lang="nl-NL" sz="2000" dirty="0"/>
              <a:t>Tegelwippen (elk jaar terugkerend)</a:t>
            </a:r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r>
              <a:rPr lang="nl-NL" sz="2000" dirty="0" err="1"/>
              <a:t>Wortelopdrukopgave</a:t>
            </a:r>
            <a:r>
              <a:rPr lang="nl-NL" sz="2000" dirty="0"/>
              <a:t> (boomspiegel vergroting)</a:t>
            </a:r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r>
              <a:rPr lang="nl-NL" sz="2000" dirty="0"/>
              <a:t>Vastlegging in gemeentelijk GIS, waardoor het in opgaven meegenomen wordt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372D11-5D12-2F02-1D17-D33FE8CF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1"/>
            <a:ext cx="5181600" cy="609600"/>
          </a:xfrm>
        </p:spPr>
        <p:txBody>
          <a:bodyPr anchor="b">
            <a:normAutofit/>
          </a:bodyPr>
          <a:lstStyle/>
          <a:p>
            <a:r>
              <a:rPr lang="nl-NL" sz="2400" dirty="0"/>
              <a:t>Hoe is deze opgave te verankeren?</a:t>
            </a:r>
          </a:p>
        </p:txBody>
      </p:sp>
      <p:pic>
        <p:nvPicPr>
          <p:cNvPr id="5122" name="Afbeelding 391148703">
            <a:extLst>
              <a:ext uri="{FF2B5EF4-FFF2-40B4-BE49-F238E27FC236}">
                <a16:creationId xmlns:a16="http://schemas.microsoft.com/office/drawing/2014/main" id="{FA34BCFC-2655-8D2F-D600-E2CD1162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0"/>
            <a:ext cx="189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93734DC-E4C0-FBE9-843D-E040B28B4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72" y="2356498"/>
            <a:ext cx="6225690" cy="35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9AC46-A332-B5DE-1C43-EEBD34984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7200" dirty="0"/>
              <a:t>Dank voor uw aandacht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57907A-0796-5FBF-F8C8-FA9A22AAD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Mailadres projectteam bodemmonitoringsrichtlijn, Ministerie IenW: bodemmonitoringsrichtlijn@minienw.nl</a:t>
            </a:r>
          </a:p>
        </p:txBody>
      </p:sp>
    </p:spTree>
    <p:extLst>
      <p:ext uri="{BB962C8B-B14F-4D97-AF65-F5344CB8AC3E}">
        <p14:creationId xmlns:p14="http://schemas.microsoft.com/office/powerpoint/2010/main" val="41519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Breedbeeld</PresentationFormat>
  <Paragraphs>57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Aptos</vt:lpstr>
      <vt:lpstr>Arial</vt:lpstr>
      <vt:lpstr>Asap</vt:lpstr>
      <vt:lpstr>Asap Medium</vt:lpstr>
      <vt:lpstr>Office Theme</vt:lpstr>
      <vt:lpstr>PowerPoint-presentatie</vt:lpstr>
      <vt:lpstr>Gemeente Leeuwarden</vt:lpstr>
      <vt:lpstr>Waarom zinloze verharding onderzocht?</vt:lpstr>
      <vt:lpstr>Wat is zinloze verharding?</vt:lpstr>
      <vt:lpstr>Waarom willen we zinloze verharding omvormen naar waardevol groen?</vt:lpstr>
      <vt:lpstr>Wat zijn de uitkomsten? </vt:lpstr>
      <vt:lpstr>Conclusie </vt:lpstr>
      <vt:lpstr>Hoe is deze opgave te verankeren?</vt:lpstr>
      <vt:lpstr>Dank voor uw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Vries, M.S. de (Marieke) - DGWB</dc:creator>
  <cp:lastModifiedBy>Vries, M.S. de (Marieke) - DGWB</cp:lastModifiedBy>
  <cp:revision>1</cp:revision>
  <dcterms:created xsi:type="dcterms:W3CDTF">2026-07-01T08:53:59Z</dcterms:created>
  <dcterms:modified xsi:type="dcterms:W3CDTF">2026-07-01T08:54:16Z</dcterms:modified>
</cp:coreProperties>
</file>