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67_3AA91A6C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8" r:id="rId2"/>
    <p:sldId id="350" r:id="rId3"/>
    <p:sldId id="341" r:id="rId4"/>
    <p:sldId id="342" r:id="rId5"/>
    <p:sldId id="327" r:id="rId6"/>
    <p:sldId id="364" r:id="rId7"/>
    <p:sldId id="365" r:id="rId8"/>
    <p:sldId id="355" r:id="rId9"/>
    <p:sldId id="359" r:id="rId10"/>
    <p:sldId id="362" r:id="rId11"/>
    <p:sldId id="353" r:id="rId12"/>
    <p:sldId id="336" r:id="rId13"/>
    <p:sldId id="354" r:id="rId14"/>
    <p:sldId id="356" r:id="rId15"/>
    <p:sldId id="335" r:id="rId16"/>
    <p:sldId id="344" r:id="rId17"/>
    <p:sldId id="360" r:id="rId18"/>
    <p:sldId id="345" r:id="rId19"/>
    <p:sldId id="357" r:id="rId20"/>
    <p:sldId id="358" r:id="rId21"/>
    <p:sldId id="361" r:id="rId22"/>
    <p:sldId id="363" r:id="rId23"/>
    <p:sldId id="35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EFE6C3-E048-9C2B-4B56-D86FEBB84833}" name="Vos, Joren (RWS WVL)" initials="JV" userId="S::joren.vos@rws.nl::c70e3c11-0830-4ba2-9ea6-05d6bcf64c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4" autoAdjust="0"/>
    <p:restoredTop sz="93405" autoAdjust="0"/>
  </p:normalViewPr>
  <p:slideViewPr>
    <p:cSldViewPr snapToGrid="0">
      <p:cViewPr varScale="1">
        <p:scale>
          <a:sx n="104" d="100"/>
          <a:sy n="104" d="100"/>
        </p:scale>
        <p:origin x="114" y="108"/>
      </p:cViewPr>
      <p:guideLst>
        <p:guide orient="horz" pos="482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omments/modernComment_167_3AA91A6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150D156-B4D0-422E-B49E-B2958E15702D}" authorId="{10EFE6C3-E048-9C2B-4B56-D86FEBB84833}" created="2026-06-23T06:46:02.77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84160876" sldId="359"/>
      <ac:spMk id="5" creationId="{D00E7805-E7B8-2811-0B32-F9F98348D849}"/>
      <ac:txMk cp="258" len="27">
        <ac:context len="449" hash="215138113"/>
      </ac:txMk>
    </ac:txMkLst>
    <p188:pos x="1808031" y="2546043"/>
    <p188:txBody>
      <a:bodyPr/>
      <a:lstStyle/>
      <a:p>
        <a:r>
          <a:rPr lang="nl-NL"/>
          <a:t>Dit moet er ergens nog in, weet niet zeker of dit de juiste plek is.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90695-2972-CF4A-AD8E-B3BED2FEDBA1}" type="datetimeFigureOut">
              <a:rPr lang="nl-NL" smtClean="0"/>
              <a:t>1-7-2026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F3FA3-F7C9-0B4A-B901-3FF01BA064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70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634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3FA3-F7C9-0B4A-B901-3FF01BA064D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18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Onvrijwillig verkregen </a:t>
            </a:r>
            <a:r>
              <a:rPr lang="nl-NL" sz="1200" dirty="0" err="1"/>
              <a:t>lithiumhoudende</a:t>
            </a:r>
            <a:r>
              <a:rPr lang="nl-NL" sz="1200" dirty="0"/>
              <a:t> </a:t>
            </a:r>
            <a:r>
              <a:rPr lang="nl-NL" sz="1200" dirty="0" err="1"/>
              <a:t>energiedrages</a:t>
            </a:r>
            <a:r>
              <a:rPr lang="nl-NL" sz="1200" dirty="0"/>
              <a:t> in de afvalketen door gemeentewerven (verborgen in huisvuil), recycling- en </a:t>
            </a:r>
            <a:r>
              <a:rPr lang="nl-NL" sz="1200" dirty="0" err="1"/>
              <a:t>afvalsorteerbedrijven</a:t>
            </a:r>
            <a:r>
              <a:rPr lang="nl-NL" sz="1200" dirty="0"/>
              <a:t> (verborgen in bedrijfs- of sloopafval). In deze richtlijn gaat het om het actief opslaan van </a:t>
            </a:r>
            <a:r>
              <a:rPr lang="nl-NL" sz="1200" dirty="0" err="1"/>
              <a:t>lithiumhoudende</a:t>
            </a:r>
            <a:r>
              <a:rPr lang="nl-NL" sz="1200" dirty="0"/>
              <a:t> energiedragers die gericht zijn aangeboden aan een verwerker. Daarbij spelen ook de drempelwaarden een rol. De afvalverwerker en het recycling bedrijf dragen zorg dat </a:t>
            </a:r>
            <a:r>
              <a:rPr lang="nl-NL" sz="1200" dirty="0" err="1"/>
              <a:t>lithiumhoudende</a:t>
            </a:r>
            <a:r>
              <a:rPr lang="nl-NL" sz="1200" dirty="0"/>
              <a:t> energiedragers zo min mogelijk ongecontroleerd worden verwerkt. </a:t>
            </a:r>
            <a:r>
              <a:rPr lang="nl-NL" sz="1200" i="1" dirty="0">
                <a:solidFill>
                  <a:srgbClr val="FF0000"/>
                </a:solidFill>
              </a:rPr>
              <a:t>Opmerking: Deze richtlijn geldt wel voor </a:t>
            </a:r>
            <a:r>
              <a:rPr lang="nl-NL" sz="1200" i="1" dirty="0" err="1">
                <a:solidFill>
                  <a:srgbClr val="FF0000"/>
                </a:solidFill>
              </a:rPr>
              <a:t>lithiumhoudende</a:t>
            </a:r>
            <a:r>
              <a:rPr lang="nl-NL" sz="1200" i="1" dirty="0">
                <a:solidFill>
                  <a:srgbClr val="FF0000"/>
                </a:solidFill>
              </a:rPr>
              <a:t> energiedragers die na sortering van een afvalstroom beschikbaar zijn gekomen.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3FA3-F7C9-0B4A-B901-3FF01BA064D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566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3FA3-F7C9-0B4A-B901-3FF01BA064D0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138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Een </a:t>
            </a:r>
            <a:r>
              <a:rPr lang="en-GB" dirty="0" err="1"/>
              <a:t>normale</a:t>
            </a:r>
            <a:r>
              <a:rPr lang="en-GB" dirty="0"/>
              <a:t> </a:t>
            </a:r>
            <a:r>
              <a:rPr lang="en-GB" dirty="0" err="1"/>
              <a:t>fietsaccu</a:t>
            </a:r>
            <a:r>
              <a:rPr lang="en-GB" dirty="0"/>
              <a:t> is </a:t>
            </a:r>
            <a:r>
              <a:rPr lang="en-GB" dirty="0" err="1"/>
              <a:t>bijna</a:t>
            </a:r>
            <a:r>
              <a:rPr lang="en-GB" dirty="0"/>
              <a:t> 3 kg. Met ~12 </a:t>
            </a:r>
            <a:r>
              <a:rPr lang="en-GB" dirty="0" err="1"/>
              <a:t>defecte</a:t>
            </a:r>
            <a:r>
              <a:rPr lang="en-GB" dirty="0"/>
              <a:t> </a:t>
            </a:r>
            <a:r>
              <a:rPr lang="en-GB" dirty="0" err="1"/>
              <a:t>batterijen</a:t>
            </a:r>
            <a:r>
              <a:rPr lang="en-GB" dirty="0"/>
              <a:t> zit je </a:t>
            </a:r>
            <a:r>
              <a:rPr lang="en-GB" dirty="0" err="1"/>
              <a:t>dus</a:t>
            </a:r>
            <a:r>
              <a:rPr lang="en-GB" dirty="0"/>
              <a:t> al </a:t>
            </a:r>
            <a:r>
              <a:rPr lang="en-GB" dirty="0" err="1"/>
              <a:t>aan</a:t>
            </a:r>
            <a:r>
              <a:rPr lang="en-GB" dirty="0"/>
              <a:t> de </a:t>
            </a:r>
            <a:r>
              <a:rPr lang="en-GB" dirty="0" err="1"/>
              <a:t>ondergrens</a:t>
            </a:r>
            <a:r>
              <a:rPr lang="en-GB" dirty="0"/>
              <a:t>.</a:t>
            </a:r>
          </a:p>
          <a:p>
            <a:r>
              <a:rPr lang="en-GB" dirty="0"/>
              <a:t>Een </a:t>
            </a:r>
            <a:r>
              <a:rPr lang="en-GB" dirty="0" err="1"/>
              <a:t>fietsenhandelaar</a:t>
            </a:r>
            <a:r>
              <a:rPr lang="en-GB" dirty="0"/>
              <a:t> </a:t>
            </a:r>
            <a:r>
              <a:rPr lang="en-GB" dirty="0" err="1"/>
              <a:t>valt</a:t>
            </a:r>
            <a:r>
              <a:rPr lang="en-GB" dirty="0"/>
              <a:t> </a:t>
            </a:r>
            <a:r>
              <a:rPr lang="en-GB" dirty="0" err="1"/>
              <a:t>onder</a:t>
            </a:r>
            <a:r>
              <a:rPr lang="en-GB" dirty="0"/>
              <a:t> typical 1d</a:t>
            </a:r>
            <a:r>
              <a:rPr lang="nl-NL" dirty="0"/>
              <a:t> (producthergebruik) of 1e (materiaalhergebruik) allebei = afgedankte energiedragers, minder dan &lt;300 m2 </a:t>
            </a:r>
          </a:p>
          <a:p>
            <a:r>
              <a:rPr lang="nl-NL" dirty="0"/>
              <a:t>De fietsenhandelaar zal ook moeten identificeren wat de status van de batterijen zijn en dit registreren (M42 &amp; M43)</a:t>
            </a:r>
          </a:p>
          <a:p>
            <a:r>
              <a:rPr lang="nl-NL" dirty="0"/>
              <a:t>Alle personen die aanwezig zijn op een locatie waar PGS 37-2 van toepassing is moeten op de hoogte zijn van de gevaren van li-ion batterijen</a:t>
            </a:r>
          </a:p>
          <a:p>
            <a:r>
              <a:rPr lang="nl-NL" dirty="0"/>
              <a:t>De opslag voorziening moet voorzien zijn van CO2, H2 en hitte detectie met doormelding naar een 24h bemande particuliere alarmcentrale (M51, 52, 53)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Kortom: heel veel eisen voor een fietsenhandelaar die verplicht deze batterijen moet aannemen </a:t>
            </a:r>
            <a:r>
              <a:rPr lang="nl-NL" dirty="0">
                <a:sym typeface="Wingdings" panose="05000000000000000000" pitchFamily="2" charset="2"/>
              </a:rPr>
              <a:t> is dit realistisch om te vragen van een fietsenhandelaar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0174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F2308-FBAB-82E9-639D-57C6AEADC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1156E5-50A1-6D32-FCA7-53C5C36925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7CA912-B01D-C8AB-C384-C976FA8DF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Een </a:t>
            </a:r>
            <a:r>
              <a:rPr lang="en-US" dirty="0" err="1"/>
              <a:t>fietsenhandelaar</a:t>
            </a:r>
            <a:r>
              <a:rPr lang="en-US" dirty="0"/>
              <a:t> die </a:t>
            </a:r>
            <a:r>
              <a:rPr lang="en-US" dirty="0" err="1"/>
              <a:t>verplicht</a:t>
            </a:r>
            <a:r>
              <a:rPr lang="en-US" dirty="0"/>
              <a:t> </a:t>
            </a:r>
            <a:r>
              <a:rPr lang="en-US" dirty="0" err="1"/>
              <a:t>batterijen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innemen</a:t>
            </a:r>
            <a:r>
              <a:rPr lang="en-US" dirty="0"/>
              <a:t>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onder</a:t>
            </a:r>
            <a:r>
              <a:rPr lang="en-US" dirty="0"/>
              <a:t> de PGS 37-2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vallen</a:t>
            </a:r>
            <a:r>
              <a:rPr lang="en-US" dirty="0"/>
              <a:t>. </a:t>
            </a:r>
          </a:p>
          <a:p>
            <a:r>
              <a:rPr lang="en-US" dirty="0"/>
              <a:t>Dit is het </a:t>
            </a:r>
            <a:r>
              <a:rPr lang="en-US" dirty="0" err="1"/>
              <a:t>geval</a:t>
            </a:r>
            <a:r>
              <a:rPr lang="en-US" dirty="0"/>
              <a:t> </a:t>
            </a:r>
            <a:r>
              <a:rPr lang="en-US" dirty="0" err="1"/>
              <a:t>wanneer</a:t>
            </a:r>
            <a:r>
              <a:rPr lang="en-US" dirty="0"/>
              <a:t> er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batterijen</a:t>
            </a:r>
            <a:r>
              <a:rPr lang="en-US" dirty="0"/>
              <a:t> in </a:t>
            </a:r>
            <a:r>
              <a:rPr lang="en-US" dirty="0" err="1"/>
              <a:t>opslag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dan de </a:t>
            </a:r>
            <a:r>
              <a:rPr lang="en-US" dirty="0" err="1"/>
              <a:t>ondergrens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PGS. Het is de </a:t>
            </a:r>
            <a:r>
              <a:rPr lang="en-US" dirty="0" err="1"/>
              <a:t>vraag</a:t>
            </a:r>
            <a:r>
              <a:rPr lang="en-US" dirty="0"/>
              <a:t> in </a:t>
            </a:r>
            <a:r>
              <a:rPr lang="en-US" dirty="0" err="1"/>
              <a:t>hoeverre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fietsenhandelaar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op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sturen</a:t>
            </a:r>
            <a:r>
              <a:rPr lang="en-US" dirty="0"/>
              <a:t>. De </a:t>
            </a:r>
            <a:r>
              <a:rPr lang="en-US" dirty="0" err="1"/>
              <a:t>fietsenhandelaar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immers </a:t>
            </a:r>
            <a:r>
              <a:rPr lang="en-US" dirty="0" err="1"/>
              <a:t>verplicht</a:t>
            </a:r>
            <a:r>
              <a:rPr lang="en-US" dirty="0"/>
              <a:t> </a:t>
            </a:r>
            <a:r>
              <a:rPr lang="en-US" dirty="0" err="1"/>
              <a:t>batterijen</a:t>
            </a:r>
            <a:r>
              <a:rPr lang="en-US" dirty="0"/>
              <a:t> </a:t>
            </a:r>
            <a:r>
              <a:rPr lang="en-US" dirty="0" err="1"/>
              <a:t>innemen</a:t>
            </a:r>
            <a:r>
              <a:rPr lang="en-US" dirty="0"/>
              <a:t>. </a:t>
            </a:r>
            <a:r>
              <a:rPr lang="en-US" dirty="0" err="1"/>
              <a:t>Zijn</a:t>
            </a:r>
            <a:r>
              <a:rPr lang="en-US" dirty="0"/>
              <a:t> de </a:t>
            </a:r>
            <a:r>
              <a:rPr lang="en-US" dirty="0" err="1"/>
              <a:t>maatregelen</a:t>
            </a:r>
            <a:r>
              <a:rPr lang="en-US" dirty="0"/>
              <a:t> die </a:t>
            </a:r>
            <a:r>
              <a:rPr lang="en-US" dirty="0" err="1"/>
              <a:t>verbonden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PGS 37-2 </a:t>
            </a:r>
            <a:r>
              <a:rPr lang="en-US" dirty="0" err="1"/>
              <a:t>realistisch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fietsenhandelaar</a:t>
            </a:r>
            <a:r>
              <a:rPr lang="en-US" dirty="0"/>
              <a:t>? </a:t>
            </a:r>
          </a:p>
          <a:p>
            <a:r>
              <a:rPr lang="en-US" dirty="0"/>
              <a:t>Zou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bedacht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? 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6D07-D3DB-85C0-0D30-5A1B107D5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596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91A13-63EA-F67E-F7B5-2FB8BB059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67721D-ACD0-F272-FD11-131B292F9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1A5B7F-32C2-CFEA-91C6-E59BE2B1F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Een </a:t>
            </a:r>
            <a:r>
              <a:rPr lang="en-GB" dirty="0" err="1"/>
              <a:t>normale</a:t>
            </a:r>
            <a:r>
              <a:rPr lang="en-GB" dirty="0"/>
              <a:t> </a:t>
            </a:r>
            <a:r>
              <a:rPr lang="en-GB" dirty="0" err="1"/>
              <a:t>fietsaccu</a:t>
            </a:r>
            <a:r>
              <a:rPr lang="en-GB" dirty="0"/>
              <a:t> is </a:t>
            </a:r>
            <a:r>
              <a:rPr lang="en-GB" dirty="0" err="1"/>
              <a:t>bijna</a:t>
            </a:r>
            <a:r>
              <a:rPr lang="en-GB" dirty="0"/>
              <a:t> 3 kg. Met ~12 </a:t>
            </a:r>
            <a:r>
              <a:rPr lang="en-GB" dirty="0" err="1"/>
              <a:t>defecte</a:t>
            </a:r>
            <a:r>
              <a:rPr lang="en-GB" dirty="0"/>
              <a:t> </a:t>
            </a:r>
            <a:r>
              <a:rPr lang="en-GB" dirty="0" err="1"/>
              <a:t>batterijen</a:t>
            </a:r>
            <a:r>
              <a:rPr lang="en-GB" dirty="0"/>
              <a:t> zit je </a:t>
            </a:r>
            <a:r>
              <a:rPr lang="en-GB" dirty="0" err="1"/>
              <a:t>dus</a:t>
            </a:r>
            <a:r>
              <a:rPr lang="en-GB" dirty="0"/>
              <a:t> al </a:t>
            </a:r>
            <a:r>
              <a:rPr lang="en-GB" dirty="0" err="1"/>
              <a:t>aan</a:t>
            </a:r>
            <a:r>
              <a:rPr lang="en-GB" dirty="0"/>
              <a:t> de </a:t>
            </a:r>
            <a:r>
              <a:rPr lang="en-GB" dirty="0" err="1"/>
              <a:t>ondergrens</a:t>
            </a:r>
            <a:r>
              <a:rPr lang="en-GB" dirty="0"/>
              <a:t>.</a:t>
            </a:r>
          </a:p>
          <a:p>
            <a:r>
              <a:rPr lang="en-GB" dirty="0"/>
              <a:t>Een </a:t>
            </a:r>
            <a:r>
              <a:rPr lang="en-GB" dirty="0" err="1"/>
              <a:t>fietsenhandelaar</a:t>
            </a:r>
            <a:r>
              <a:rPr lang="en-GB" dirty="0"/>
              <a:t> </a:t>
            </a:r>
            <a:r>
              <a:rPr lang="en-GB" dirty="0" err="1"/>
              <a:t>valt</a:t>
            </a:r>
            <a:r>
              <a:rPr lang="en-GB" dirty="0"/>
              <a:t> </a:t>
            </a:r>
            <a:r>
              <a:rPr lang="en-GB" dirty="0" err="1"/>
              <a:t>onder</a:t>
            </a:r>
            <a:r>
              <a:rPr lang="en-GB" dirty="0"/>
              <a:t> typical 1d</a:t>
            </a:r>
            <a:r>
              <a:rPr lang="nl-NL" dirty="0"/>
              <a:t> (producthergebruik) of 1e (materiaalhergebruik) allebei = afgedankte energiedragers, minder dan &lt;300 m2 </a:t>
            </a:r>
          </a:p>
          <a:p>
            <a:r>
              <a:rPr lang="nl-NL" dirty="0"/>
              <a:t>De fietsenhandelaar zal ook moeten identificeren wat de status van de batterijen zijn en dit registreren (M42 &amp; M43)</a:t>
            </a:r>
          </a:p>
          <a:p>
            <a:r>
              <a:rPr lang="nl-NL" dirty="0"/>
              <a:t>Alle personen die aanwezig zijn op een locatie waar PGS 37-2 van toepassing is moeten op de hoogte zijn van de gevaren van li-ion batterijen</a:t>
            </a:r>
          </a:p>
          <a:p>
            <a:r>
              <a:rPr lang="nl-NL" dirty="0"/>
              <a:t>De opslag voorziening moet voorzien zijn van CO2, H2 en hitte detectie met doormelding naar een 24h bemande particuliere alarmcentrale (M51, 52, 53)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Kortom: heel veel eisen voor een fietsenhandelaar die verplicht deze batterijen moet aannemen </a:t>
            </a:r>
            <a:r>
              <a:rPr lang="nl-NL" dirty="0">
                <a:sym typeface="Wingdings" panose="05000000000000000000" pitchFamily="2" charset="2"/>
              </a:rPr>
              <a:t> is dit realistisch om te vragen van een fietsenhandelaar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60E9B-E1BB-64D9-8F68-43C9D68DB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444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D4012-9AF2-A180-8CE3-013475309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0C7236-E521-EE3B-0045-A50E761F4B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655F72-FC8C-66FD-FA62-B57BBEC58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Een </a:t>
            </a:r>
            <a:r>
              <a:rPr lang="en-GB" dirty="0" err="1"/>
              <a:t>normale</a:t>
            </a:r>
            <a:r>
              <a:rPr lang="en-GB" dirty="0"/>
              <a:t> </a:t>
            </a:r>
            <a:r>
              <a:rPr lang="en-GB" dirty="0" err="1"/>
              <a:t>fietsaccu</a:t>
            </a:r>
            <a:r>
              <a:rPr lang="en-GB" dirty="0"/>
              <a:t> is </a:t>
            </a:r>
            <a:r>
              <a:rPr lang="en-GB" dirty="0" err="1"/>
              <a:t>bijna</a:t>
            </a:r>
            <a:r>
              <a:rPr lang="en-GB" dirty="0"/>
              <a:t> 3 kg. Met ~12 </a:t>
            </a:r>
            <a:r>
              <a:rPr lang="en-GB" dirty="0" err="1"/>
              <a:t>defecte</a:t>
            </a:r>
            <a:r>
              <a:rPr lang="en-GB" dirty="0"/>
              <a:t> </a:t>
            </a:r>
            <a:r>
              <a:rPr lang="en-GB" dirty="0" err="1"/>
              <a:t>batterijen</a:t>
            </a:r>
            <a:r>
              <a:rPr lang="en-GB" dirty="0"/>
              <a:t> zit je </a:t>
            </a:r>
            <a:r>
              <a:rPr lang="en-GB" dirty="0" err="1"/>
              <a:t>dus</a:t>
            </a:r>
            <a:r>
              <a:rPr lang="en-GB" dirty="0"/>
              <a:t> al </a:t>
            </a:r>
            <a:r>
              <a:rPr lang="en-GB" dirty="0" err="1"/>
              <a:t>aan</a:t>
            </a:r>
            <a:r>
              <a:rPr lang="en-GB" dirty="0"/>
              <a:t> de </a:t>
            </a:r>
            <a:r>
              <a:rPr lang="en-GB" dirty="0" err="1"/>
              <a:t>ondergrens</a:t>
            </a:r>
            <a:r>
              <a:rPr lang="en-GB" dirty="0"/>
              <a:t>.</a:t>
            </a:r>
          </a:p>
          <a:p>
            <a:r>
              <a:rPr lang="en-GB" dirty="0"/>
              <a:t>Een </a:t>
            </a:r>
            <a:r>
              <a:rPr lang="en-GB" dirty="0" err="1"/>
              <a:t>fietsenhandelaar</a:t>
            </a:r>
            <a:r>
              <a:rPr lang="en-GB" dirty="0"/>
              <a:t> </a:t>
            </a:r>
            <a:r>
              <a:rPr lang="en-GB" dirty="0" err="1"/>
              <a:t>valt</a:t>
            </a:r>
            <a:r>
              <a:rPr lang="en-GB" dirty="0"/>
              <a:t> </a:t>
            </a:r>
            <a:r>
              <a:rPr lang="en-GB" dirty="0" err="1"/>
              <a:t>onder</a:t>
            </a:r>
            <a:r>
              <a:rPr lang="en-GB" dirty="0"/>
              <a:t> typical 1d</a:t>
            </a:r>
            <a:r>
              <a:rPr lang="nl-NL" dirty="0"/>
              <a:t> (producthergebruik) of 1e (materiaalhergebruik) allebei = afgedankte energiedragers, minder dan &lt;300 m2 </a:t>
            </a:r>
          </a:p>
          <a:p>
            <a:r>
              <a:rPr lang="nl-NL" dirty="0"/>
              <a:t>De fietsenhandelaar zal ook moeten identificeren wat de status van de batterijen zijn en dit registreren (M42 &amp; M43)</a:t>
            </a:r>
          </a:p>
          <a:p>
            <a:r>
              <a:rPr lang="nl-NL" dirty="0"/>
              <a:t>Alle personen die aanwezig zijn op een locatie waar PGS 37-2 van toepassing is moeten op de hoogte zijn van de gevaren van li-ion batterijen</a:t>
            </a:r>
          </a:p>
          <a:p>
            <a:r>
              <a:rPr lang="nl-NL" dirty="0"/>
              <a:t>De opslag voorziening moet voorzien zijn van CO2, H2 en hitte detectie met doormelding naar een 24h bemande particuliere alarmcentrale (M51, 52, 53)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Kortom: heel veel eisen voor een fietsenhandelaar die verplicht deze batterijen moet aannemen </a:t>
            </a:r>
            <a:r>
              <a:rPr lang="nl-NL" dirty="0">
                <a:sym typeface="Wingdings" panose="05000000000000000000" pitchFamily="2" charset="2"/>
              </a:rPr>
              <a:t> is dit realistisch om te vragen van een fietsenhandelaar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1CA72-1CB5-01B0-81CE-F8174581F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FFD2D-E339-48D0-8E51-8C7BC4E3C46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95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16C59AB-6BB7-152B-61D0-F43C59F1A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71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B917DB8-0DBA-B49A-29FC-6B99580E5A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C95D1-351E-1F0F-DB6E-3B7F9D6248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1850" y="2564326"/>
            <a:ext cx="9144000" cy="1234351"/>
          </a:xfrm>
        </p:spPr>
        <p:txBody>
          <a:bodyPr anchor="b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90D44-C878-CC7C-91DD-CFE0BDEBBE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3897462"/>
            <a:ext cx="9144000" cy="467024"/>
          </a:xfrm>
        </p:spPr>
        <p:txBody>
          <a:bodyPr/>
          <a:lstStyle>
            <a:lvl1pPr marL="0" indent="0" algn="l">
              <a:buNone/>
              <a:defRPr sz="3200" b="0" i="1">
                <a:solidFill>
                  <a:schemeClr val="bg1"/>
                </a:solidFill>
                <a:latin typeface="Asap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Ondertitel</a:t>
            </a:r>
            <a:r>
              <a:rPr lang="en-US" dirty="0"/>
              <a:t>]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72D4A2DA-A610-D051-B087-F4DB68F143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975" y="5372403"/>
            <a:ext cx="3067050" cy="299619"/>
          </a:xfrm>
        </p:spPr>
        <p:txBody>
          <a:bodyPr/>
          <a:lstStyle>
            <a:lvl1pPr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[maand 2026]</a:t>
            </a:r>
          </a:p>
        </p:txBody>
      </p:sp>
      <p:sp>
        <p:nvSpPr>
          <p:cNvPr id="6" name="Tijdelijke aanduiding voor onlineafbeelding 4">
            <a:extLst>
              <a:ext uri="{FF2B5EF4-FFF2-40B4-BE49-F238E27FC236}">
                <a16:creationId xmlns:a16="http://schemas.microsoft.com/office/drawing/2014/main" id="{3AAB212D-1692-0311-A2E2-B3A89B0DE92E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2311400" y="203199"/>
            <a:ext cx="1868945" cy="546163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078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BC346F-3BB0-AAA2-A4A0-D8262F5DA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075F1C-CB90-0211-09CA-206E7C3E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198FA8-ACD8-40E3-0700-3C545F02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CB45E7-49F7-BC8C-7A8C-0C5CDADE0C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550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2AD09CC-79C5-3843-6918-FFF3CA653B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87FF72-FDE6-4DF6-A11B-79134636A8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3" y="990600"/>
            <a:ext cx="4010668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132239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16C59AB-6BB7-152B-61D0-F43C59F1A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C95D1-351E-1F0F-DB6E-3B7F9D6248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6894" y="3094266"/>
            <a:ext cx="9819856" cy="1325585"/>
          </a:xfrm>
        </p:spPr>
        <p:txBody>
          <a:bodyPr anchor="b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90D44-C878-CC7C-91DD-CFE0BDEBBE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6894" y="4581100"/>
            <a:ext cx="9819858" cy="501543"/>
          </a:xfrm>
        </p:spPr>
        <p:txBody>
          <a:bodyPr/>
          <a:lstStyle>
            <a:lvl1pPr marL="0" indent="0" algn="l">
              <a:buNone/>
              <a:defRPr sz="3200" b="0" i="1">
                <a:solidFill>
                  <a:schemeClr val="bg1"/>
                </a:solidFill>
                <a:latin typeface="Asap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[link]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B917DB8-0DBA-B49A-29FC-6B99580E5A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465" y="1489287"/>
            <a:ext cx="4230348" cy="18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60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Titeldi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01_Picture Placeholder 1[PHJU] (JU-Free)">
            <a:extLst>
              <a:ext uri="{FF2B5EF4-FFF2-40B4-BE49-F238E27FC236}">
                <a16:creationId xmlns:a16="http://schemas.microsoft.com/office/drawing/2014/main" id="{11DAB460-42C2-4E25-98C9-701598CAEBCC}"/>
              </a:ext>
            </a:extLst>
          </p:cNvPr>
          <p:cNvSpPr>
            <a:spLocks noGrp="1"/>
          </p:cNvSpPr>
          <p:nvPr>
            <p:ph type="pic" idx="1000" hasCustomPrompt="1"/>
          </p:nvPr>
        </p:nvSpPr>
        <p:spPr bwMode="auto">
          <a:xfrm>
            <a:off x="228600" y="1143000"/>
            <a:ext cx="11734800" cy="5257800"/>
          </a:xfrm>
          <a:custGeom>
            <a:avLst/>
            <a:gdLst>
              <a:gd name="connsiteX0" fmla="*/ 0 w 11733213"/>
              <a:gd name="connsiteY0" fmla="*/ 0 h 5257800"/>
              <a:gd name="connsiteX1" fmla="*/ 10818937 w 11733213"/>
              <a:gd name="connsiteY1" fmla="*/ 0 h 5257800"/>
              <a:gd name="connsiteX2" fmla="*/ 11733213 w 11733213"/>
              <a:gd name="connsiteY2" fmla="*/ 914400 h 5257800"/>
              <a:gd name="connsiteX3" fmla="*/ 11733213 w 11733213"/>
              <a:gd name="connsiteY3" fmla="*/ 2348062 h 5257800"/>
              <a:gd name="connsiteX4" fmla="*/ 11733213 w 11733213"/>
              <a:gd name="connsiteY4" fmla="*/ 2628900 h 5257800"/>
              <a:gd name="connsiteX5" fmla="*/ 6781553 w 11733213"/>
              <a:gd name="connsiteY5" fmla="*/ 2628900 h 5257800"/>
              <a:gd name="connsiteX6" fmla="*/ 5867400 w 11733213"/>
              <a:gd name="connsiteY6" fmla="*/ 3543300 h 5257800"/>
              <a:gd name="connsiteX7" fmla="*/ 5867400 w 11733213"/>
              <a:gd name="connsiteY7" fmla="*/ 5257800 h 5257800"/>
              <a:gd name="connsiteX8" fmla="*/ 0 w 11733213"/>
              <a:gd name="connsiteY8" fmla="*/ 5257800 h 5257800"/>
              <a:gd name="connsiteX9" fmla="*/ 0 w 11733213"/>
              <a:gd name="connsiteY9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3213" h="5257800">
                <a:moveTo>
                  <a:pt x="0" y="0"/>
                </a:moveTo>
                <a:cubicBezTo>
                  <a:pt x="10818937" y="0"/>
                  <a:pt x="10818937" y="0"/>
                  <a:pt x="10818937" y="0"/>
                </a:cubicBezTo>
                <a:cubicBezTo>
                  <a:pt x="11324011" y="0"/>
                  <a:pt x="11733213" y="409258"/>
                  <a:pt x="11733213" y="914400"/>
                </a:cubicBezTo>
                <a:cubicBezTo>
                  <a:pt x="11733213" y="1457325"/>
                  <a:pt x="11733213" y="1932385"/>
                  <a:pt x="11733213" y="2348062"/>
                </a:cubicBezTo>
                <a:lnTo>
                  <a:pt x="11733213" y="2628900"/>
                </a:lnTo>
                <a:lnTo>
                  <a:pt x="6781553" y="2628900"/>
                </a:lnTo>
                <a:cubicBezTo>
                  <a:pt x="6276864" y="2628900"/>
                  <a:pt x="5867400" y="3038158"/>
                  <a:pt x="5867400" y="3543300"/>
                </a:cubicBezTo>
                <a:cubicBezTo>
                  <a:pt x="5867400" y="3543300"/>
                  <a:pt x="5867400" y="3543300"/>
                  <a:pt x="5867400" y="5257800"/>
                </a:cubicBezTo>
                <a:lnTo>
                  <a:pt x="0" y="5257800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8" name="Frame 2">
            <a:extLst>
              <a:ext uri="{FF2B5EF4-FFF2-40B4-BE49-F238E27FC236}">
                <a16:creationId xmlns:a16="http://schemas.microsoft.com/office/drawing/2014/main" id="{3F963974-3371-483B-9E91-C704A4B7C5CE}"/>
              </a:ext>
            </a:extLst>
          </p:cNvPr>
          <p:cNvSpPr txBox="1">
            <a:spLocks noSelect="1"/>
          </p:cNvSpPr>
          <p:nvPr userDrawn="1"/>
        </p:nvSpPr>
        <p:spPr bwMode="auto">
          <a:xfrm>
            <a:off x="6095999" y="3771900"/>
            <a:ext cx="5868000" cy="2628000"/>
          </a:xfrm>
          <a:custGeom>
            <a:avLst/>
            <a:gdLst>
              <a:gd name="T0" fmla="*/ 18480 w 18480"/>
              <a:gd name="T1" fmla="*/ 0 h 8280"/>
              <a:gd name="T2" fmla="*/ 18480 w 18480"/>
              <a:gd name="T3" fmla="*/ 8280 h 8280"/>
              <a:gd name="T4" fmla="*/ 0 w 18480"/>
              <a:gd name="T5" fmla="*/ 8280 h 8280"/>
              <a:gd name="T6" fmla="*/ 0 w 18480"/>
              <a:gd name="T7" fmla="*/ 2880 h 8280"/>
              <a:gd name="T8" fmla="*/ 2880 w 18480"/>
              <a:gd name="T9" fmla="*/ 0 h 8280"/>
              <a:gd name="T10" fmla="*/ 18480 w 18480"/>
              <a:gd name="T11" fmla="*/ 0 h 8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480" h="8280">
                <a:moveTo>
                  <a:pt x="18480" y="0"/>
                </a:moveTo>
                <a:cubicBezTo>
                  <a:pt x="18480" y="8280"/>
                  <a:pt x="18480" y="8280"/>
                  <a:pt x="18480" y="8280"/>
                </a:cubicBezTo>
                <a:cubicBezTo>
                  <a:pt x="0" y="8280"/>
                  <a:pt x="0" y="8280"/>
                  <a:pt x="0" y="828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0" y="1289"/>
                  <a:pt x="1290" y="0"/>
                  <a:pt x="2880" y="0"/>
                </a:cubicBezTo>
                <a:lnTo>
                  <a:pt x="18480" y="0"/>
                </a:lnTo>
                <a:close/>
              </a:path>
            </a:pathLst>
          </a:custGeom>
          <a:solidFill>
            <a:srgbClr val="F9E11E"/>
          </a:solidFill>
          <a:ln w="0" cap="flat" cmpd="sng" algn="ctr">
            <a:solidFill>
              <a:srgbClr val="F9E11E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12" name="Graphic 3">
            <a:extLst>
              <a:ext uri="{FF2B5EF4-FFF2-40B4-BE49-F238E27FC236}">
                <a16:creationId xmlns:a16="http://schemas.microsoft.com/office/drawing/2014/main" id="{0FAC7B3F-CA0F-4DCC-97B1-68DD7583AA51}"/>
              </a:ext>
            </a:extLst>
          </p:cNvPr>
          <p:cNvPicPr>
            <a:picLocks noSelect="1"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10250" y="0"/>
            <a:ext cx="3088800" cy="991467"/>
          </a:xfrm>
          <a:prstGeom prst="rect">
            <a:avLst/>
          </a:prstGeom>
        </p:spPr>
      </p:pic>
      <p:sp>
        <p:nvSpPr>
          <p:cNvPr id="17" name="02_Title 4 (JU-Free)">
            <a:extLst>
              <a:ext uri="{FF2B5EF4-FFF2-40B4-BE49-F238E27FC236}">
                <a16:creationId xmlns:a16="http://schemas.microsoft.com/office/drawing/2014/main" id="{E423D5A6-308A-B6B6-ECAB-DA23EB1B8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917" y="4220067"/>
            <a:ext cx="4864100" cy="1181100"/>
          </a:xfrm>
        </p:spPr>
        <p:txBody>
          <a:bodyPr/>
          <a:lstStyle>
            <a:lvl1pPr>
              <a:defRPr kumimoji="0" sz="3200" b="1" i="0" u="none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9" name="03_Subtitle 5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553917" y="5477952"/>
            <a:ext cx="48641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[Naam spreker]</a:t>
            </a:r>
          </a:p>
        </p:txBody>
      </p:sp>
      <p:sp>
        <p:nvSpPr>
          <p:cNvPr id="20" name="04_Date 6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553917" y="5752157"/>
            <a:ext cx="48641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500" b="0" i="0" u="none" baseline="0">
                <a:solidFill>
                  <a:schemeClr val="tx1">
                    <a:lumMod val="100000"/>
                  </a:schemeClr>
                </a:solidFill>
                <a:latin typeface="RijksSansTT" panose="020B050401010101010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500" b="0" i="0" u="none" baseline="0">
                <a:solidFill>
                  <a:schemeClr val="tx1">
                    <a:lumMod val="100000"/>
                  </a:schemeClr>
                </a:solidFill>
                <a:latin typeface="RijksSansTT" panose="020B050401010101010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500" b="0" i="0" u="none" baseline="0">
                <a:solidFill>
                  <a:schemeClr val="tx1">
                    <a:lumMod val="100000"/>
                  </a:schemeClr>
                </a:solidFill>
                <a:latin typeface="RijksSansTT" panose="020B050401010101010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500" b="0" i="0" u="none" baseline="0">
                <a:solidFill>
                  <a:schemeClr val="tx1">
                    <a:lumMod val="100000"/>
                  </a:schemeClr>
                </a:solidFill>
                <a:latin typeface="RijksSansTT" panose="020B050401010101010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500" b="0" i="0" u="none" baseline="0">
                <a:solidFill>
                  <a:schemeClr val="tx1">
                    <a:lumMod val="100000"/>
                  </a:schemeClr>
                </a:solidFill>
                <a:latin typeface="RijksSansTT" panose="020B050401010101010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500" b="0" i="0" u="none" baseline="0">
                <a:solidFill>
                  <a:schemeClr val="tx1">
                    <a:lumMod val="100000"/>
                  </a:schemeClr>
                </a:solidFill>
                <a:latin typeface="RijksSansTT" panose="020B050401010101010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500" b="0" i="0" u="none" baseline="0">
                <a:solidFill>
                  <a:schemeClr val="tx1">
                    <a:lumMod val="100000"/>
                  </a:schemeClr>
                </a:solidFill>
                <a:latin typeface="RijksSansTT" panose="020B050401010101010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500" b="0" i="0" u="none" baseline="0">
                <a:solidFill>
                  <a:schemeClr val="tx1">
                    <a:lumMod val="100000"/>
                  </a:schemeClr>
                </a:solidFill>
                <a:latin typeface="RijksSansTT" panose="020B0504010101010104" charset="0"/>
              </a:defRPr>
            </a:lvl9pPr>
          </a:lstStyle>
          <a:p>
            <a:pPr lvl="0"/>
            <a:r>
              <a:rPr lang="nl-NL" dirty="0"/>
              <a:t>[Datum presentatie]</a:t>
            </a:r>
          </a:p>
          <a:p>
            <a:pPr lvl="0"/>
            <a:r>
              <a:rPr lang="nl-NL" dirty="0"/>
              <a:t>JU-LEVEL1=Standaard</a:t>
            </a:r>
          </a:p>
        </p:txBody>
      </p:sp>
      <p:sp>
        <p:nvSpPr>
          <p:cNvPr id="8" name="Water. Wegen. Werken. Rijkswaterstaat. footer 7">
            <a:extLst>
              <a:ext uri="{FF2B5EF4-FFF2-40B4-BE49-F238E27FC236}">
                <a16:creationId xmlns:a16="http://schemas.microsoft.com/office/drawing/2014/main" id="{F41443C7-5CE6-4F67-9725-889670BAB4B8}"/>
              </a:ext>
            </a:extLst>
          </p:cNvPr>
          <p:cNvSpPr txBox="1">
            <a:spLocks noSelect="1" noChangeAspect="1"/>
          </p:cNvSpPr>
          <p:nvPr userDrawn="1"/>
        </p:nvSpPr>
        <p:spPr>
          <a:xfrm>
            <a:off x="228600" y="6502400"/>
            <a:ext cx="2971800" cy="317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1000" i="1" spc="-10" baseline="0" dirty="0">
                <a:solidFill>
                  <a:schemeClr val="tx1"/>
                </a:solidFill>
                <a:latin typeface="+mn-lt"/>
                <a:ea typeface="RijksoverheidSerifWeb Italic" panose="020B0604020202020204" pitchFamily="2" charset="0"/>
              </a:rPr>
              <a:t>Water. Wegen. Werken. </a:t>
            </a:r>
            <a:r>
              <a:rPr lang="nl-NL" sz="1000" i="1" spc="10" baseline="0" dirty="0">
                <a:solidFill>
                  <a:schemeClr val="tx1"/>
                </a:solidFill>
                <a:latin typeface="+mn-lt"/>
                <a:ea typeface="RijksoverheidSerifWeb Italic" panose="020B0604020202020204" pitchFamily="2" charset="0"/>
              </a:rPr>
              <a:t>Rijkswaterstaat.</a:t>
            </a:r>
          </a:p>
        </p:txBody>
      </p:sp>
      <p:sp>
        <p:nvSpPr>
          <p:cNvPr id="22" name="05_Frame footer 8 (JU-Free)">
            <a:extLst>
              <a:ext uri="{FF2B5EF4-FFF2-40B4-BE49-F238E27FC236}">
                <a16:creationId xmlns:a16="http://schemas.microsoft.com/office/drawing/2014/main" id="{ABB6B84D-B848-4D37-9C49-3EF3B69D012C}"/>
              </a:ext>
            </a:extLst>
          </p:cNvPr>
          <p:cNvSpPr>
            <a:spLocks noGrp="1"/>
          </p:cNvSpPr>
          <p:nvPr>
            <p:ph type="ftr" sz="quarter" idx="1004"/>
          </p:nvPr>
        </p:nvSpPr>
        <p:spPr>
          <a:xfrm>
            <a:off x="7620000" y="6553200"/>
            <a:ext cx="4076700" cy="254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3" name="06_Frame slide number 9 (JU-Free)">
            <a:extLst>
              <a:ext uri="{FF2B5EF4-FFF2-40B4-BE49-F238E27FC236}">
                <a16:creationId xmlns:a16="http://schemas.microsoft.com/office/drawing/2014/main" id="{6FE337F4-2C20-4FB1-B0DF-F1AF8EFEF8FF}"/>
              </a:ext>
            </a:extLst>
          </p:cNvPr>
          <p:cNvSpPr>
            <a:spLocks noGrp="1"/>
          </p:cNvSpPr>
          <p:nvPr>
            <p:ph type="sldNum" sz="quarter" idx="1005"/>
          </p:nvPr>
        </p:nvSpPr>
        <p:spPr>
          <a:xfrm>
            <a:off x="11722100" y="6553200"/>
            <a:ext cx="2413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287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Titel en objec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01_Content Placeholder 1[PHJU] (JU-Free)"/>
          <p:cNvSpPr>
            <a:spLocks noGrp="1"/>
          </p:cNvSpPr>
          <p:nvPr>
            <p:ph idx="1" hasCustomPrompt="1"/>
          </p:nvPr>
        </p:nvSpPr>
        <p:spPr>
          <a:xfrm>
            <a:off x="685800" y="1752600"/>
            <a:ext cx="10820400" cy="4013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3" name="02_Footer Placeholder 2 (JU-Free)">
            <a:extLst>
              <a:ext uri="{FF2B5EF4-FFF2-40B4-BE49-F238E27FC236}">
                <a16:creationId xmlns:a16="http://schemas.microsoft.com/office/drawing/2014/main" id="{B9A5CC2C-485F-4D51-9EC7-A668F45C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03_Slide Number Placeholder 3 (JU-Free)">
            <a:extLst>
              <a:ext uri="{FF2B5EF4-FFF2-40B4-BE49-F238E27FC236}">
                <a16:creationId xmlns:a16="http://schemas.microsoft.com/office/drawing/2014/main" id="{AA325E50-10D6-4059-A305-9BE03D36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04_Title 4 (JU-Free)">
            <a:extLst>
              <a:ext uri="{FF2B5EF4-FFF2-40B4-BE49-F238E27FC236}">
                <a16:creationId xmlns:a16="http://schemas.microsoft.com/office/drawing/2014/main" id="{2BD88616-DD17-4312-BB6F-9A39C0B44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3105204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Inhoud van twe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01_Title 1 (JU-Free)">
            <a:extLst>
              <a:ext uri="{FF2B5EF4-FFF2-40B4-BE49-F238E27FC236}">
                <a16:creationId xmlns:a16="http://schemas.microsoft.com/office/drawing/2014/main" id="{82073908-A5DF-4ACF-5E1D-06D5B051B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umimoji="0" sz="3600" b="1" i="0" u="none" baseline="0">
                <a:solidFill>
                  <a:schemeClr val="tx1">
                    <a:lumMod val="100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8" name="02_Frame content 2[PHJU] (JU-Free)"/>
          <p:cNvSpPr>
            <a:spLocks noGrp="1"/>
          </p:cNvSpPr>
          <p:nvPr>
            <p:ph sz="half" idx="1" hasCustomPrompt="1"/>
          </p:nvPr>
        </p:nvSpPr>
        <p:spPr>
          <a:xfrm>
            <a:off x="685800" y="1752600"/>
            <a:ext cx="4965700" cy="4013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19" name="03_Frame content 3[PHJU] (JU-Free)"/>
          <p:cNvSpPr>
            <a:spLocks noGrp="1"/>
          </p:cNvSpPr>
          <p:nvPr>
            <p:ph sz="half" idx="2" hasCustomPrompt="1"/>
          </p:nvPr>
        </p:nvSpPr>
        <p:spPr>
          <a:xfrm>
            <a:off x="6540500" y="1752600"/>
            <a:ext cx="4965700" cy="40132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3" name="04_Footer Placeholder 4 (JU-Free)">
            <a:extLst>
              <a:ext uri="{FF2B5EF4-FFF2-40B4-BE49-F238E27FC236}">
                <a16:creationId xmlns:a16="http://schemas.microsoft.com/office/drawing/2014/main" id="{025D2BBD-EA62-447E-8A54-E54116D8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05_Slide Number Placeholder 5 (JU-Free)">
            <a:extLst>
              <a:ext uri="{FF2B5EF4-FFF2-40B4-BE49-F238E27FC236}">
                <a16:creationId xmlns:a16="http://schemas.microsoft.com/office/drawing/2014/main" id="{40789FA6-58F7-4556-9B43-3BC68B8C7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8117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[Hoofdstuk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1">
            <a:extLst>
              <a:ext uri="{FF2B5EF4-FFF2-40B4-BE49-F238E27FC236}">
                <a16:creationId xmlns:a16="http://schemas.microsoft.com/office/drawing/2014/main" id="{8BA597ED-C2B6-4115-B986-70E7067ECABE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228600" y="228600"/>
            <a:ext cx="11734800" cy="6172200"/>
          </a:xfrm>
          <a:custGeom>
            <a:avLst/>
            <a:gdLst>
              <a:gd name="T0" fmla="*/ 0 w 36964"/>
              <a:gd name="T1" fmla="*/ 0 h 19442"/>
              <a:gd name="T2" fmla="*/ 0 w 36964"/>
              <a:gd name="T3" fmla="*/ 19442 h 19442"/>
              <a:gd name="T4" fmla="*/ 36964 w 36964"/>
              <a:gd name="T5" fmla="*/ 19442 h 19442"/>
              <a:gd name="T6" fmla="*/ 36964 w 36964"/>
              <a:gd name="T7" fmla="*/ 2880 h 19442"/>
              <a:gd name="T8" fmla="*/ 34084 w 36964"/>
              <a:gd name="T9" fmla="*/ 0 h 19442"/>
              <a:gd name="T10" fmla="*/ 0 w 36964"/>
              <a:gd name="T11" fmla="*/ 0 h 19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4" h="19442">
                <a:moveTo>
                  <a:pt x="0" y="0"/>
                </a:moveTo>
                <a:cubicBezTo>
                  <a:pt x="0" y="19442"/>
                  <a:pt x="0" y="19442"/>
                  <a:pt x="0" y="19442"/>
                </a:cubicBezTo>
                <a:cubicBezTo>
                  <a:pt x="36964" y="19442"/>
                  <a:pt x="36964" y="19442"/>
                  <a:pt x="36964" y="19442"/>
                </a:cubicBezTo>
                <a:cubicBezTo>
                  <a:pt x="36964" y="2880"/>
                  <a:pt x="36964" y="2880"/>
                  <a:pt x="36964" y="2880"/>
                </a:cubicBezTo>
                <a:cubicBezTo>
                  <a:pt x="36964" y="1290"/>
                  <a:pt x="35674" y="0"/>
                  <a:pt x="3408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9E1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3" name="01_***Title 2 (JU-Free)">
            <a:extLst>
              <a:ext uri="{FF2B5EF4-FFF2-40B4-BE49-F238E27FC236}">
                <a16:creationId xmlns:a16="http://schemas.microsoft.com/office/drawing/2014/main" id="{2FD62A5F-DB6C-F6C9-84F6-942550040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680" y="4196882"/>
            <a:ext cx="10820400" cy="1574800"/>
          </a:xfrm>
        </p:spPr>
        <p:txBody>
          <a:bodyPr/>
          <a:lstStyle>
            <a:lvl1pPr>
              <a:defRPr kumimoji="0" sz="4800" b="1" i="0" u="none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0" name="Rijkswaterstaat footer 3">
            <a:extLst>
              <a:ext uri="{FF2B5EF4-FFF2-40B4-BE49-F238E27FC236}">
                <a16:creationId xmlns:a16="http://schemas.microsoft.com/office/drawing/2014/main" id="{10F499CA-6801-4211-9C68-58658422F98B}"/>
              </a:ext>
            </a:extLst>
          </p:cNvPr>
          <p:cNvSpPr txBox="1">
            <a:spLocks noSelect="1" noChangeAspect="1"/>
          </p:cNvSpPr>
          <p:nvPr userDrawn="1"/>
        </p:nvSpPr>
        <p:spPr>
          <a:xfrm>
            <a:off x="228600" y="6553200"/>
            <a:ext cx="939800" cy="25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600" dirty="0">
                <a:solidFill>
                  <a:schemeClr val="tx1"/>
                </a:solidFill>
              </a:rPr>
              <a:t>Rijkswaterstaat</a:t>
            </a:r>
          </a:p>
        </p:txBody>
      </p:sp>
      <p:sp>
        <p:nvSpPr>
          <p:cNvPr id="7" name="02_Footer Placeholder 4 (JU-Free)">
            <a:extLst>
              <a:ext uri="{FF2B5EF4-FFF2-40B4-BE49-F238E27FC236}">
                <a16:creationId xmlns:a16="http://schemas.microsoft.com/office/drawing/2014/main" id="{C859CCB8-4308-4C49-8ED4-6385AF62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03_Slide Number Placeholder 5 (JU-Free)">
            <a:extLst>
              <a:ext uri="{FF2B5EF4-FFF2-40B4-BE49-F238E27FC236}">
                <a16:creationId xmlns:a16="http://schemas.microsoft.com/office/drawing/2014/main" id="{91771D40-84A7-441B-A59E-4FC5F2CA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30579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C0706D9B-F80F-C1D2-65A9-3CCDEC8E8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2DFB77F-1202-9630-8344-ADE8213163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48D5271-7FE0-B608-457A-772BF96F83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2529" y="1252538"/>
            <a:ext cx="4292600" cy="4525962"/>
          </a:xfrm>
        </p:spPr>
        <p:txBody>
          <a:bodyPr/>
          <a:lstStyle>
            <a:lvl1pPr>
              <a:buClr>
                <a:schemeClr val="bg1"/>
              </a:buClr>
              <a:buFont typeface="+mj-lt"/>
              <a:buAutoNum type="arabicPeriod"/>
              <a:defRPr sz="2400" b="1" i="0" spc="0">
                <a:solidFill>
                  <a:schemeClr val="bg1"/>
                </a:solidFill>
                <a:latin typeface="Asap" pitchFamily="2" charset="77"/>
              </a:defRPr>
            </a:lvl1pPr>
            <a:lvl2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2pPr>
            <a:lvl3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3pPr>
            <a:lvl4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4pPr>
            <a:lvl5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5pPr>
          </a:lstStyle>
          <a:p>
            <a:pPr lvl="0"/>
            <a:r>
              <a:rPr lang="nl-NL" dirty="0"/>
              <a:t> Klikken om de tekststijl van het model te bewerken</a:t>
            </a:r>
          </a:p>
          <a:p>
            <a:pPr lvl="1"/>
            <a:r>
              <a:rPr lang="nl-NL" dirty="0"/>
              <a:t> Tweede niveau</a:t>
            </a:r>
          </a:p>
          <a:p>
            <a:pPr lvl="2"/>
            <a:r>
              <a:rPr lang="nl-NL" dirty="0"/>
              <a:t> Derde niveau</a:t>
            </a:r>
          </a:p>
          <a:p>
            <a:pPr lvl="3"/>
            <a:r>
              <a:rPr lang="nl-NL" dirty="0"/>
              <a:t> Vierde niveau</a:t>
            </a:r>
          </a:p>
          <a:p>
            <a:pPr lvl="4"/>
            <a:r>
              <a:rPr lang="nl-NL" dirty="0"/>
              <a:t> 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25886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A27BD-CE7F-29F7-164F-970D46711D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7072" y="1981200"/>
            <a:ext cx="5181600" cy="38806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70F9E84-5E4A-D85F-4FB6-35F0005C1A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4EE51E-27AA-2692-4FC3-42DB2925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DFC4D60-EAF6-A5F5-D709-0059154FD9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4420B296-F392-976E-F436-0EAFC1B4FC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334896" cy="6369049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B42DE1-FE90-A4CB-CE7D-6B3BBEBE4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181600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3857776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orient="horz" pos="48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6DD2-DB6F-D4DE-6A63-1CDABB534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10515600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6C7AC-CB93-B3A1-D218-06F3E47614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7072" y="2179638"/>
            <a:ext cx="105156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5784EAF-12AB-5D8A-94B3-29C780686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F9A83-0B24-3B45-F88B-FEBADDC3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8985F4-647F-3533-6C88-CABC83BCC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0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6DD2-DB6F-D4DE-6A63-1CDABB534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6C7AC-CB93-B3A1-D218-06F3E47614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7072" y="2179638"/>
            <a:ext cx="5019957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5784EAF-12AB-5D8A-94B3-29C780686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F9A83-0B24-3B45-F88B-FEBADDC3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8985F4-647F-3533-6C88-CABC83BCC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1D180-455F-EB68-1CD2-9BE8B04AFD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5503" y="1739133"/>
            <a:ext cx="5157787" cy="72308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D3503-E744-372B-B29F-6C9BF23A64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5503" y="2563045"/>
            <a:ext cx="5157787" cy="3233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9CC03-486C-64E7-36DB-B305F0C4E0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07915" y="1739133"/>
            <a:ext cx="5183188" cy="72308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4DD53-0A58-D6AB-9629-054F7631656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07915" y="2563045"/>
            <a:ext cx="5183188" cy="3233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6D8EACD-9CF4-4FBB-D358-383E0005F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085EE13-F294-9767-FAF0-6B7D5767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F2A8868-D29F-687C-A765-69F046EE0E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CB3FFA-A06E-F9CA-AFA6-49E709E55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5351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5B155E0-7EA2-4DA6-DA89-A4A41D4CB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EC2AF5-C5BF-84B1-40AE-BDE15810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695C5C-776A-BD13-50BB-1A56E6829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6F2CD-90FC-DE6F-BDFA-474B2E2B79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206462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6A1AFCC-78C4-B563-8E93-203E6955B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E8037-6743-56FA-3F44-6BCE5E5E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18CDFFC-8187-71C6-E3F9-2B242F1055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2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9656E-D7F7-863C-18DF-16C94E5EDD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971" y="1073983"/>
            <a:ext cx="6172200" cy="4795005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45705-FB3B-80E4-0EF6-0C8BA73357E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550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8D610C-5CF7-54DF-A40A-A6D09BABB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D0F5E4-54DE-FA4D-1422-8FE238D8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BF9014-8E42-FF11-2AAD-04D309F7E7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20B94-A404-9F95-91B4-B2B7569D49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332253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2500B9-04F2-7ACD-4D31-D5675420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03C87-6BCB-B3C4-40DE-646B93E18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1676-A4A8-C8F5-12AE-0F117DAE5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1A178-D554-47F5-8986-0BDE769B5018}" type="datetimeFigureOut">
              <a:rPr lang="en-US" smtClean="0"/>
              <a:pPr/>
              <a:t>7/1/2026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121E1-8867-D21F-7386-6196F844A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4209F-AD1F-4EF1-7B67-1C4925F46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111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.congresbureau.nl/conferentie-energieopslag-oktober-2026/begin?reg_type_id=1057306" TargetMode="External"/><Relationship Id="rId2" Type="http://schemas.microsoft.com/office/2018/10/relationships/comments" Target="../comments/modernComment_167_3AA91A6C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CB800A-6FCF-43CA-A967-2B5A124812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b="0" dirty="0"/>
              <a:t>PGS 37-2: toepassing bij afvalverwerkers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1D0F2F2-64FC-40E2-A3B0-49C732C01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97461"/>
            <a:ext cx="9144000" cy="1929473"/>
          </a:xfrm>
        </p:spPr>
        <p:txBody>
          <a:bodyPr>
            <a:normAutofit/>
          </a:bodyPr>
          <a:lstStyle/>
          <a:p>
            <a:r>
              <a:rPr lang="en-GB" dirty="0"/>
              <a:t>Luc van Schijndel</a:t>
            </a:r>
          </a:p>
          <a:p>
            <a:r>
              <a:rPr lang="nl-NL" dirty="0"/>
              <a:t>Jos van der Heijden</a:t>
            </a:r>
          </a:p>
        </p:txBody>
      </p:sp>
      <p:sp>
        <p:nvSpPr>
          <p:cNvPr id="7" name="Placeholder 4">
            <a:extLst>
              <a:ext uri="{FF2B5EF4-FFF2-40B4-BE49-F238E27FC236}">
                <a16:creationId xmlns:a16="http://schemas.microsoft.com/office/drawing/2014/main" id="{F0AB9F4B-1354-45BE-A59B-1B8EAA9DB5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6151" y="5925718"/>
            <a:ext cx="3067050" cy="29961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02-07-2026</a:t>
            </a:r>
          </a:p>
        </p:txBody>
      </p:sp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id="{F2FCFB25-95C5-40FD-C78F-6F65329029BE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881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48290-2780-E7A9-E194-1D5019A4C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54BB8CC-6195-F3A7-FF21-70D648193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990600"/>
            <a:ext cx="11306457" cy="854530"/>
          </a:xfrm>
        </p:spPr>
        <p:txBody>
          <a:bodyPr>
            <a:normAutofit fontScale="90000"/>
          </a:bodyPr>
          <a:lstStyle/>
          <a:p>
            <a:r>
              <a:rPr lang="nl-NL" dirty="0"/>
              <a:t>Tot die tijd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A111F62-89AE-B261-15A4-AEFB6487B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10677064" cy="3909435"/>
          </a:xfrm>
        </p:spPr>
        <p:txBody>
          <a:bodyPr>
            <a:normAutofit/>
          </a:bodyPr>
          <a:lstStyle/>
          <a:p>
            <a:r>
              <a:rPr lang="nl-NL" sz="2800" dirty="0"/>
              <a:t>Wel PGS voorschrijven: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4F657B"/>
                </a:solidFill>
              </a:rPr>
              <a:t>Maatwerk</a:t>
            </a:r>
            <a:r>
              <a:rPr lang="nl-NL" sz="2800" dirty="0"/>
              <a:t> op grond van zorgplicht</a:t>
            </a:r>
          </a:p>
          <a:p>
            <a:endParaRPr lang="nl-NL" sz="2800" dirty="0"/>
          </a:p>
          <a:p>
            <a:r>
              <a:rPr lang="nl-NL" sz="2800" dirty="0"/>
              <a:t>In afwijking van PGS: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Andere maatregelen op basis van gelijkwaardigheid</a:t>
            </a:r>
          </a:p>
          <a:p>
            <a:r>
              <a:rPr lang="nl-NL" sz="2800" dirty="0"/>
              <a:t> 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602291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CA446-BF15-6B1A-E810-5A764BF0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GB" dirty="0" err="1"/>
              <a:t>Toepassing</a:t>
            </a:r>
            <a:r>
              <a:rPr lang="en-GB" dirty="0"/>
              <a:t> op </a:t>
            </a:r>
            <a:r>
              <a:rPr lang="en-GB" dirty="0" err="1"/>
              <a:t>afvalketen</a:t>
            </a:r>
            <a:endParaRPr lang="nl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E8A5F3-4C11-F62A-E0E7-4C801215A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10515600" cy="263199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noProof="0" dirty="0">
                <a:solidFill>
                  <a:srgbClr val="4F657B"/>
                </a:solidFill>
              </a:rPr>
              <a:t>PGS 37-2 is óók van toepassing op </a:t>
            </a:r>
            <a:r>
              <a:rPr lang="nl-NL" noProof="0" dirty="0" err="1">
                <a:solidFill>
                  <a:srgbClr val="4F657B"/>
                </a:solidFill>
              </a:rPr>
              <a:t>lithiumhoudende</a:t>
            </a:r>
            <a:r>
              <a:rPr lang="nl-NL" noProof="0" dirty="0">
                <a:solidFill>
                  <a:srgbClr val="4F657B"/>
                </a:solidFill>
              </a:rPr>
              <a:t> energiedragers in de afvalketen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noProof="0" dirty="0">
                <a:solidFill>
                  <a:srgbClr val="4F657B"/>
                </a:solidFill>
              </a:rPr>
              <a:t>Wat betekent dit voor afval</a:t>
            </a:r>
            <a:r>
              <a:rPr lang="nl-NL" dirty="0">
                <a:solidFill>
                  <a:srgbClr val="4F657B"/>
                </a:solidFill>
              </a:rPr>
              <a:t>verwerkers</a:t>
            </a:r>
            <a:r>
              <a:rPr lang="en-US" dirty="0">
                <a:solidFill>
                  <a:srgbClr val="4F657B"/>
                </a:solidFill>
              </a:rPr>
              <a:t>?</a:t>
            </a:r>
            <a:endParaRPr lang="nl-NL" noProof="0" dirty="0">
              <a:solidFill>
                <a:srgbClr val="4F657B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012FC-11DB-FEFF-BCA0-D7F7AB8F7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024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D318C8-BF6E-BE87-CFC3-FC792CEF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Ondergrenzen</a:t>
            </a:r>
            <a:r>
              <a:rPr lang="en-GB" dirty="0"/>
              <a:t> </a:t>
            </a:r>
            <a:r>
              <a:rPr lang="en-GB" dirty="0" err="1"/>
              <a:t>opslag</a:t>
            </a:r>
            <a:r>
              <a:rPr lang="en-GB" dirty="0"/>
              <a:t> (PGS 37-2)</a:t>
            </a:r>
            <a:endParaRPr lang="nl-NL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840BF1-D057-6B6D-337C-9C23DC04E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5046983" cy="246803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err="1"/>
              <a:t>Lithiumionbatterijen</a:t>
            </a:r>
            <a:r>
              <a:rPr lang="en-GB" sz="1800" dirty="0"/>
              <a:t> van max 100 </a:t>
            </a:r>
            <a:r>
              <a:rPr lang="en-GB" sz="1800" dirty="0" err="1"/>
              <a:t>Wh</a:t>
            </a:r>
            <a:r>
              <a:rPr lang="en-GB" sz="1800" dirty="0"/>
              <a:t>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Grotere </a:t>
            </a:r>
            <a:r>
              <a:rPr lang="en-GB" sz="1800" dirty="0" err="1"/>
              <a:t>energiedragers</a:t>
            </a:r>
            <a:r>
              <a:rPr lang="en-GB" sz="1800" dirty="0"/>
              <a:t>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Grotere </a:t>
            </a:r>
            <a:r>
              <a:rPr lang="en-GB" sz="1800" dirty="0" err="1"/>
              <a:t>energiedragers</a:t>
            </a:r>
            <a:r>
              <a:rPr lang="en-GB" sz="1800" dirty="0"/>
              <a:t> </a:t>
            </a:r>
            <a:r>
              <a:rPr lang="en-GB" sz="1800" dirty="0" err="1"/>
              <a:t>verwerkt</a:t>
            </a:r>
            <a:r>
              <a:rPr lang="en-GB" sz="1800" dirty="0"/>
              <a:t> in </a:t>
            </a:r>
            <a:r>
              <a:rPr lang="en-GB" sz="1800" dirty="0" err="1"/>
              <a:t>voertuigen</a:t>
            </a:r>
            <a:r>
              <a:rPr lang="en-GB" sz="1800" dirty="0"/>
              <a:t>, </a:t>
            </a:r>
            <a:r>
              <a:rPr lang="en-GB" sz="1800" dirty="0" err="1"/>
              <a:t>werktuigen</a:t>
            </a:r>
            <a:r>
              <a:rPr lang="en-GB" sz="1800" dirty="0"/>
              <a:t>, machines </a:t>
            </a:r>
            <a:r>
              <a:rPr lang="en-GB" sz="1800" dirty="0" err="1"/>
              <a:t>buiten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err="1"/>
              <a:t>Beschadigde</a:t>
            </a:r>
            <a:r>
              <a:rPr lang="en-GB" sz="1800" dirty="0"/>
              <a:t> of </a:t>
            </a:r>
            <a:r>
              <a:rPr lang="en-GB" sz="1800" dirty="0" err="1"/>
              <a:t>defecte</a:t>
            </a:r>
            <a:r>
              <a:rPr lang="en-GB" sz="1800" dirty="0"/>
              <a:t> </a:t>
            </a:r>
            <a:r>
              <a:rPr lang="en-GB" sz="1800" dirty="0" err="1"/>
              <a:t>energiedragers</a:t>
            </a:r>
            <a:endParaRPr lang="en-GB" sz="1800" dirty="0"/>
          </a:p>
          <a:p>
            <a:endParaRPr lang="en-GB" sz="1400" dirty="0"/>
          </a:p>
          <a:p>
            <a:r>
              <a:rPr lang="en-GB" sz="1400" dirty="0"/>
              <a:t>*Hier </a:t>
            </a:r>
            <a:r>
              <a:rPr lang="en-GB" sz="1400" dirty="0" err="1"/>
              <a:t>vallen</a:t>
            </a:r>
            <a:r>
              <a:rPr lang="en-GB" sz="1400" dirty="0"/>
              <a:t> </a:t>
            </a:r>
            <a:r>
              <a:rPr lang="en-GB" sz="1400" dirty="0" err="1"/>
              <a:t>ook</a:t>
            </a:r>
            <a:r>
              <a:rPr lang="en-GB" sz="1400" dirty="0"/>
              <a:t> </a:t>
            </a:r>
            <a:r>
              <a:rPr lang="en-GB" sz="1400" dirty="0" err="1"/>
              <a:t>andere</a:t>
            </a:r>
            <a:r>
              <a:rPr lang="en-GB" sz="1400" dirty="0"/>
              <a:t> </a:t>
            </a:r>
            <a:r>
              <a:rPr lang="en-GB" sz="1400" dirty="0" err="1"/>
              <a:t>groepen</a:t>
            </a:r>
            <a:r>
              <a:rPr lang="en-GB" sz="1400" dirty="0"/>
              <a:t> </a:t>
            </a:r>
            <a:r>
              <a:rPr lang="en-GB" sz="1400" dirty="0" err="1"/>
              <a:t>onder</a:t>
            </a:r>
            <a:r>
              <a:rPr lang="en-GB" sz="1400" dirty="0"/>
              <a:t> die </a:t>
            </a:r>
            <a:r>
              <a:rPr lang="en-GB" sz="1400" dirty="0" err="1"/>
              <a:t>hier</a:t>
            </a:r>
            <a:r>
              <a:rPr lang="en-GB" sz="1400" dirty="0"/>
              <a:t> </a:t>
            </a:r>
            <a:r>
              <a:rPr lang="en-GB" sz="1400" dirty="0" err="1"/>
              <a:t>buiten</a:t>
            </a:r>
            <a:r>
              <a:rPr lang="en-GB" sz="1400" dirty="0"/>
              <a:t> </a:t>
            </a:r>
            <a:r>
              <a:rPr lang="en-GB" sz="1400" dirty="0" err="1"/>
              <a:t>beschouwing</a:t>
            </a:r>
            <a:r>
              <a:rPr lang="en-GB" sz="1400" dirty="0"/>
              <a:t> </a:t>
            </a:r>
            <a:r>
              <a:rPr lang="en-GB" sz="1400" dirty="0" err="1"/>
              <a:t>worden</a:t>
            </a:r>
            <a:r>
              <a:rPr lang="en-GB" sz="1400" dirty="0"/>
              <a:t> </a:t>
            </a:r>
            <a:r>
              <a:rPr lang="en-GB" sz="1400" dirty="0" err="1"/>
              <a:t>gelaten</a:t>
            </a: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0F33C80E-A9AB-91F4-1275-F5AF337B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12</a:t>
            </a:fld>
            <a:endParaRPr lang="nl-NL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61E4DBA-1D2A-6933-F566-A38720A8996E}"/>
              </a:ext>
            </a:extLst>
          </p:cNvPr>
          <p:cNvSpPr txBox="1">
            <a:spLocks/>
          </p:cNvSpPr>
          <p:nvPr/>
        </p:nvSpPr>
        <p:spPr>
          <a:xfrm>
            <a:off x="6729660" y="2179637"/>
            <a:ext cx="5046983" cy="3117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B050"/>
                </a:solidFill>
              </a:rPr>
              <a:t>1000 kg per </a:t>
            </a:r>
            <a:r>
              <a:rPr lang="en-GB" sz="1800" dirty="0" err="1">
                <a:solidFill>
                  <a:srgbClr val="00B050"/>
                </a:solidFill>
              </a:rPr>
              <a:t>brandcompartiment</a:t>
            </a:r>
            <a:endParaRPr lang="en-GB" sz="1800" dirty="0">
              <a:solidFill>
                <a:srgbClr val="00B050"/>
              </a:solidFill>
            </a:endParaRPr>
          </a:p>
          <a:p>
            <a:r>
              <a:rPr lang="en-GB" sz="1800" dirty="0">
                <a:solidFill>
                  <a:srgbClr val="00B050"/>
                </a:solidFill>
              </a:rPr>
              <a:t>333 kg per </a:t>
            </a:r>
            <a:r>
              <a:rPr lang="en-GB" sz="1800" dirty="0" err="1">
                <a:solidFill>
                  <a:srgbClr val="00B050"/>
                </a:solidFill>
              </a:rPr>
              <a:t>brandcompartiment</a:t>
            </a:r>
            <a:endParaRPr lang="en-GB" sz="1800" dirty="0">
              <a:solidFill>
                <a:srgbClr val="00B050"/>
              </a:solidFill>
            </a:endParaRPr>
          </a:p>
          <a:p>
            <a:r>
              <a:rPr lang="nl-NL" sz="1800" dirty="0">
                <a:solidFill>
                  <a:srgbClr val="00B050"/>
                </a:solidFill>
              </a:rPr>
              <a:t>333 kg energiedragers per brandcompartiment en opslag &gt; 2 500 m</a:t>
            </a:r>
            <a:r>
              <a:rPr lang="nl-NL" sz="1800" baseline="30000" dirty="0">
                <a:solidFill>
                  <a:srgbClr val="00B050"/>
                </a:solidFill>
              </a:rPr>
              <a:t>2</a:t>
            </a:r>
          </a:p>
          <a:p>
            <a:r>
              <a:rPr lang="nl-NL" sz="1800" dirty="0">
                <a:solidFill>
                  <a:srgbClr val="FF0000"/>
                </a:solidFill>
              </a:rPr>
              <a:t>30 kg energiedragers per brandcompartiment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6C198B2-1F3F-D77C-6D6B-9C841DA81A85}"/>
              </a:ext>
            </a:extLst>
          </p:cNvPr>
          <p:cNvSpPr txBox="1">
            <a:spLocks/>
          </p:cNvSpPr>
          <p:nvPr/>
        </p:nvSpPr>
        <p:spPr>
          <a:xfrm>
            <a:off x="597072" y="4969863"/>
            <a:ext cx="10845456" cy="1753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Bij </a:t>
            </a:r>
            <a:r>
              <a:rPr lang="en-GB" sz="1800" dirty="0" err="1">
                <a:solidFill>
                  <a:schemeClr val="accent3">
                    <a:lumMod val="75000"/>
                  </a:schemeClr>
                </a:solidFill>
              </a:rPr>
              <a:t>een</a:t>
            </a:r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75000"/>
                  </a:schemeClr>
                </a:solidFill>
              </a:rPr>
              <a:t>combinatie</a:t>
            </a:r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 van </a:t>
            </a:r>
            <a:r>
              <a:rPr lang="en-GB" sz="1800" dirty="0" err="1">
                <a:solidFill>
                  <a:schemeClr val="accent3">
                    <a:lumMod val="75000"/>
                  </a:schemeClr>
                </a:solidFill>
              </a:rPr>
              <a:t>opslag</a:t>
            </a:r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 mag er </a:t>
            </a:r>
            <a:r>
              <a:rPr lang="en-GB" sz="1800" dirty="0" err="1">
                <a:solidFill>
                  <a:schemeClr val="accent3">
                    <a:lumMod val="75000"/>
                  </a:schemeClr>
                </a:solidFill>
              </a:rPr>
              <a:t>naar</a:t>
            </a:r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75000"/>
                  </a:schemeClr>
                </a:solidFill>
              </a:rPr>
              <a:t>rato</a:t>
            </a:r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75000"/>
                  </a:schemeClr>
                </a:solidFill>
              </a:rPr>
              <a:t>worden</a:t>
            </a:r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3">
                    <a:lumMod val="75000"/>
                  </a:schemeClr>
                </a:solidFill>
              </a:rPr>
              <a:t>opgeslagen</a:t>
            </a: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6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allAtOnce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B80189-8B72-0272-C9B1-7CE002FF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Brandcompartiment</a:t>
            </a:r>
            <a:r>
              <a:rPr lang="en-GB" dirty="0"/>
              <a:t>?</a:t>
            </a:r>
            <a:endParaRPr lang="nl-NL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CA6258-359A-DABB-833A-511188033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PGS37-2: </a:t>
            </a:r>
            <a:r>
              <a:rPr lang="en-GB" b="1" dirty="0" err="1"/>
              <a:t>gebruikte</a:t>
            </a:r>
            <a:r>
              <a:rPr lang="en-GB" b="1" dirty="0"/>
              <a:t> </a:t>
            </a:r>
            <a:r>
              <a:rPr lang="en-GB" b="1" dirty="0" err="1"/>
              <a:t>en</a:t>
            </a:r>
            <a:r>
              <a:rPr lang="en-GB" b="1" dirty="0"/>
              <a:t>/of </a:t>
            </a:r>
            <a:r>
              <a:rPr lang="en-GB" b="1" dirty="0" err="1"/>
              <a:t>beschadigde</a:t>
            </a:r>
            <a:r>
              <a:rPr lang="en-GB" b="1" dirty="0"/>
              <a:t> </a:t>
            </a:r>
            <a:r>
              <a:rPr lang="en-GB" dirty="0" err="1"/>
              <a:t>energiedragers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In </a:t>
            </a:r>
            <a:r>
              <a:rPr lang="en-GB" dirty="0" err="1">
                <a:solidFill>
                  <a:schemeClr val="accent1"/>
                </a:solidFill>
              </a:rPr>
              <a:t>een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brandcompartiment</a:t>
            </a:r>
            <a:r>
              <a:rPr lang="en-GB" dirty="0">
                <a:solidFill>
                  <a:schemeClr val="accent1"/>
                </a:solidFill>
              </a:rPr>
              <a:t> met </a:t>
            </a:r>
            <a:r>
              <a:rPr lang="en-GB" dirty="0" err="1">
                <a:solidFill>
                  <a:schemeClr val="accent1"/>
                </a:solidFill>
              </a:rPr>
              <a:t>een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Weerslag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tegen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branddoorslag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en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brandoverslag</a:t>
            </a:r>
            <a:r>
              <a:rPr lang="en-GB" dirty="0">
                <a:solidFill>
                  <a:schemeClr val="accent1"/>
                </a:solidFill>
              </a:rPr>
              <a:t> (Wbdbo) van 90 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In </a:t>
            </a:r>
            <a:r>
              <a:rPr lang="en-GB" dirty="0" err="1">
                <a:solidFill>
                  <a:schemeClr val="accent1"/>
                </a:solidFill>
              </a:rPr>
              <a:t>een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brandveiligheidsopslagkast</a:t>
            </a:r>
            <a:r>
              <a:rPr lang="en-GB" dirty="0">
                <a:solidFill>
                  <a:schemeClr val="accent1"/>
                </a:solidFill>
              </a:rPr>
              <a:t> (</a:t>
            </a:r>
            <a:r>
              <a:rPr lang="en-GB" dirty="0" err="1">
                <a:solidFill>
                  <a:schemeClr val="accent1"/>
                </a:solidFill>
              </a:rPr>
              <a:t>bij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meerdere</a:t>
            </a:r>
            <a:r>
              <a:rPr lang="en-GB" dirty="0">
                <a:solidFill>
                  <a:schemeClr val="accent1"/>
                </a:solidFill>
              </a:rPr>
              <a:t>: Wbdbo van 60 min)</a:t>
            </a:r>
            <a:endParaRPr lang="en-GB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Wbdbo </a:t>
            </a:r>
            <a:r>
              <a:rPr lang="en-GB" dirty="0" err="1">
                <a:solidFill>
                  <a:schemeClr val="accent1"/>
                </a:solidFill>
              </a:rPr>
              <a:t>kan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bij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een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buitenopslag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ook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behaald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worden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d.m.v.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/>
              <a:t>afstand</a:t>
            </a:r>
            <a:r>
              <a:rPr lang="en-GB" dirty="0"/>
              <a:t> (per 5 m </a:t>
            </a:r>
            <a:r>
              <a:rPr lang="en-GB" dirty="0" err="1"/>
              <a:t>neemt</a:t>
            </a:r>
            <a:r>
              <a:rPr lang="en-GB" dirty="0"/>
              <a:t> de </a:t>
            </a:r>
            <a:r>
              <a:rPr lang="en-GB" dirty="0" err="1"/>
              <a:t>vereiste</a:t>
            </a:r>
            <a:r>
              <a:rPr lang="en-GB" dirty="0"/>
              <a:t> Wbdbo met 30 min </a:t>
            </a:r>
            <a:r>
              <a:rPr lang="en-GB" dirty="0" err="1"/>
              <a:t>af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Voorzijde</a:t>
            </a:r>
            <a:r>
              <a:rPr lang="en-GB" dirty="0"/>
              <a:t> mag </a:t>
            </a:r>
            <a:r>
              <a:rPr lang="en-GB" dirty="0" err="1"/>
              <a:t>een</a:t>
            </a:r>
            <a:r>
              <a:rPr lang="en-GB" dirty="0"/>
              <a:t> open </a:t>
            </a:r>
            <a:r>
              <a:rPr lang="en-GB" dirty="0" err="1"/>
              <a:t>zijde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, </a:t>
            </a:r>
            <a:r>
              <a:rPr lang="en-GB" dirty="0" err="1"/>
              <a:t>als</a:t>
            </a:r>
            <a:r>
              <a:rPr lang="en-GB" dirty="0"/>
              <a:t> er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vrije</a:t>
            </a:r>
            <a:r>
              <a:rPr lang="en-GB" dirty="0"/>
              <a:t> </a:t>
            </a:r>
            <a:r>
              <a:rPr lang="en-GB" dirty="0" err="1"/>
              <a:t>ruimte</a:t>
            </a:r>
            <a:r>
              <a:rPr lang="en-GB" dirty="0"/>
              <a:t> van min 5 m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aangehouden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651548-0822-80BA-6CB5-4E34270BF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0344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0CD4F-32D3-E2BF-7467-B7826E7A0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36D1FB-9FD2-3B61-5621-A0B893626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Overige</a:t>
            </a:r>
            <a:r>
              <a:rPr lang="en-GB" dirty="0"/>
              <a:t> </a:t>
            </a:r>
            <a:r>
              <a:rPr lang="en-GB" dirty="0" err="1"/>
              <a:t>eisen</a:t>
            </a:r>
            <a:endParaRPr lang="nl-NL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0268CD-2E4A-C73F-6DB9-4756B460D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1"/>
                </a:solidFill>
              </a:rPr>
              <a:t>Ingangscontrole</a:t>
            </a:r>
            <a:endParaRPr lang="en-GB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Controle op </a:t>
            </a:r>
            <a:r>
              <a:rPr lang="en-GB" dirty="0" err="1">
                <a:solidFill>
                  <a:schemeClr val="accent1"/>
                </a:solidFill>
              </a:rPr>
              <a:t>beschadigingen</a:t>
            </a:r>
            <a:r>
              <a:rPr lang="en-GB" dirty="0">
                <a:solidFill>
                  <a:schemeClr val="accent1"/>
                </a:solidFill>
              </a:rPr>
              <a:t>, </a:t>
            </a:r>
            <a:r>
              <a:rPr lang="en-GB" dirty="0" err="1">
                <a:solidFill>
                  <a:schemeClr val="accent1"/>
                </a:solidFill>
              </a:rPr>
              <a:t>waterschade</a:t>
            </a:r>
            <a:r>
              <a:rPr lang="en-GB" dirty="0">
                <a:solidFill>
                  <a:schemeClr val="accent1"/>
                </a:solidFill>
              </a:rPr>
              <a:t>, </a:t>
            </a:r>
            <a:r>
              <a:rPr lang="en-GB" dirty="0" err="1">
                <a:solidFill>
                  <a:schemeClr val="accent1"/>
                </a:solidFill>
              </a:rPr>
              <a:t>brandschade</a:t>
            </a:r>
            <a:r>
              <a:rPr lang="en-GB" dirty="0">
                <a:solidFill>
                  <a:schemeClr val="accent1"/>
                </a:solidFill>
              </a:rPr>
              <a:t>, </a:t>
            </a:r>
            <a:r>
              <a:rPr lang="en-GB" dirty="0" err="1">
                <a:solidFill>
                  <a:schemeClr val="accent1"/>
                </a:solidFill>
              </a:rPr>
              <a:t>lekkage</a:t>
            </a:r>
            <a:endParaRPr lang="en-GB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1"/>
                </a:solidFill>
              </a:rPr>
              <a:t>Wordt</a:t>
            </a:r>
            <a:r>
              <a:rPr lang="en-GB" dirty="0">
                <a:solidFill>
                  <a:schemeClr val="accent1"/>
                </a:solidFill>
              </a:rPr>
              <a:t> door </a:t>
            </a:r>
            <a:r>
              <a:rPr lang="en-GB" dirty="0" err="1">
                <a:solidFill>
                  <a:schemeClr val="accent1"/>
                </a:solidFill>
              </a:rPr>
              <a:t>een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aantoonbaar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deskundig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medewerker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uitgevoerd</a:t>
            </a:r>
            <a:endParaRPr lang="en-GB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1"/>
                </a:solidFill>
              </a:rPr>
              <a:t>Niet</a:t>
            </a:r>
            <a:r>
              <a:rPr lang="en-GB" dirty="0">
                <a:solidFill>
                  <a:schemeClr val="accent1"/>
                </a:solidFill>
              </a:rPr>
              <a:t> van </a:t>
            </a:r>
            <a:r>
              <a:rPr lang="en-GB" dirty="0" err="1">
                <a:solidFill>
                  <a:schemeClr val="accent1"/>
                </a:solidFill>
              </a:rPr>
              <a:t>toepassing</a:t>
            </a:r>
            <a:r>
              <a:rPr lang="en-GB" dirty="0">
                <a:solidFill>
                  <a:schemeClr val="accent1"/>
                </a:solidFill>
              </a:rPr>
              <a:t> op </a:t>
            </a:r>
            <a:r>
              <a:rPr lang="en-GB" dirty="0" err="1">
                <a:solidFill>
                  <a:schemeClr val="accent1"/>
                </a:solidFill>
              </a:rPr>
              <a:t>buitenopslag</a:t>
            </a:r>
            <a:endParaRPr lang="en-GB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1"/>
                </a:solidFill>
              </a:rPr>
              <a:t>Stabiele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beschadigde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en</a:t>
            </a:r>
            <a:r>
              <a:rPr lang="en-GB" dirty="0"/>
              <a:t>/of </a:t>
            </a:r>
            <a:r>
              <a:rPr lang="en-GB" dirty="0" err="1"/>
              <a:t>defecte</a:t>
            </a:r>
            <a:r>
              <a:rPr lang="en-GB" dirty="0"/>
              <a:t> </a:t>
            </a:r>
            <a:r>
              <a:rPr lang="en-GB" dirty="0" err="1"/>
              <a:t>energiedragers</a:t>
            </a:r>
            <a:r>
              <a:rPr lang="en-GB" dirty="0"/>
              <a:t> </a:t>
            </a:r>
            <a:r>
              <a:rPr lang="nl-NL" dirty="0"/>
              <a:t>moeten binnen 30 dagen worden afgevoerd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</a:rPr>
              <a:t>Instabiele</a:t>
            </a:r>
            <a:r>
              <a:rPr lang="en-GB" dirty="0"/>
              <a:t> </a:t>
            </a:r>
            <a:r>
              <a:rPr lang="en-GB" dirty="0" err="1"/>
              <a:t>beschadigde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/of </a:t>
            </a:r>
            <a:r>
              <a:rPr lang="en-GB" dirty="0" err="1"/>
              <a:t>defecte</a:t>
            </a:r>
            <a:r>
              <a:rPr lang="en-GB" dirty="0"/>
              <a:t> </a:t>
            </a:r>
            <a:r>
              <a:rPr lang="en-GB" dirty="0" err="1"/>
              <a:t>energiedragers</a:t>
            </a:r>
            <a:r>
              <a:rPr lang="en-GB" dirty="0"/>
              <a:t> </a:t>
            </a:r>
            <a:r>
              <a:rPr lang="en-GB" dirty="0" err="1"/>
              <a:t>moeten</a:t>
            </a:r>
            <a:r>
              <a:rPr lang="en-GB" dirty="0"/>
              <a:t> apart, per </a:t>
            </a:r>
            <a:r>
              <a:rPr lang="en-GB" dirty="0" err="1"/>
              <a:t>stuk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opgeslagen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E1B4C4E-4D9E-5610-E5FB-17E0544C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8558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711823-1C44-F073-546F-E5636ABE9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072" y="1981200"/>
            <a:ext cx="5588138" cy="3880645"/>
          </a:xfrm>
        </p:spPr>
        <p:txBody>
          <a:bodyPr>
            <a:noAutofit/>
          </a:bodyPr>
          <a:lstStyle/>
          <a:p>
            <a:r>
              <a:rPr lang="en-GB" sz="2000" dirty="0"/>
              <a:t>Op </a:t>
            </a:r>
            <a:r>
              <a:rPr lang="en-GB" sz="2000" dirty="0" err="1"/>
              <a:t>jaarbasis</a:t>
            </a:r>
            <a:r>
              <a:rPr lang="en-GB" sz="2000" dirty="0"/>
              <a:t>: 1.500 ton </a:t>
            </a:r>
            <a:r>
              <a:rPr lang="en-GB" sz="2000" dirty="0" err="1"/>
              <a:t>elektrische</a:t>
            </a:r>
            <a:r>
              <a:rPr lang="en-GB" sz="2000" dirty="0"/>
              <a:t>/</a:t>
            </a:r>
            <a:r>
              <a:rPr lang="en-GB" sz="2000" dirty="0" err="1"/>
              <a:t>elektronische</a:t>
            </a:r>
            <a:r>
              <a:rPr lang="en-GB" sz="2000" dirty="0"/>
              <a:t> </a:t>
            </a:r>
            <a:r>
              <a:rPr lang="en-GB" sz="2000" dirty="0" err="1"/>
              <a:t>apparaten</a:t>
            </a:r>
            <a:r>
              <a:rPr lang="en-GB" sz="2000" dirty="0"/>
              <a:t> op </a:t>
            </a:r>
            <a:r>
              <a:rPr lang="en-GB" sz="2000" dirty="0" err="1"/>
              <a:t>jaarbasis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 err="1"/>
              <a:t>Opslag</a:t>
            </a:r>
            <a:r>
              <a:rPr lang="en-GB" sz="2000" dirty="0"/>
              <a:t> </a:t>
            </a:r>
            <a:r>
              <a:rPr lang="en-GB" sz="2000" dirty="0" err="1"/>
              <a:t>lithiumhoudende</a:t>
            </a:r>
            <a:r>
              <a:rPr lang="en-GB" sz="2000" dirty="0"/>
              <a:t> </a:t>
            </a:r>
            <a:r>
              <a:rPr lang="en-GB" sz="2000" dirty="0" err="1"/>
              <a:t>energiedragers</a:t>
            </a:r>
            <a:r>
              <a:rPr lang="en-GB" sz="2000" dirty="0"/>
              <a:t>: 1.500 kg op </a:t>
            </a:r>
            <a:r>
              <a:rPr lang="en-GB" sz="2000" dirty="0" err="1"/>
              <a:t>jaarbasis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Maximaal</a:t>
            </a:r>
            <a:r>
              <a:rPr lang="en-GB" sz="2000" dirty="0"/>
              <a:t> 332 kg op </a:t>
            </a:r>
            <a:r>
              <a:rPr lang="en-GB" sz="2000" dirty="0" err="1"/>
              <a:t>enig</a:t>
            </a:r>
            <a:r>
              <a:rPr lang="en-GB" sz="2000" dirty="0"/>
              <a:t> moment</a:t>
            </a:r>
            <a:endParaRPr lang="nl-NL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3D1F62-E581-81EE-E5D6-AB2EEDC5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990600"/>
            <a:ext cx="9101874" cy="897538"/>
          </a:xfrm>
        </p:spPr>
        <p:txBody>
          <a:bodyPr>
            <a:normAutofit fontScale="90000"/>
          </a:bodyPr>
          <a:lstStyle/>
          <a:p>
            <a:r>
              <a:rPr lang="nl-NL" altLang="nl-NL" dirty="0"/>
              <a:t>Afvalbedrijven: kleine speler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8B2C4D-C9A2-6A9D-2CB1-495689C6A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896" y="1864457"/>
            <a:ext cx="4172114" cy="3129085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DC262CB-948A-642C-9958-DF17E8C1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2684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7F4A4-559D-AF4D-CD0D-6822FFE72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12DEE1-3807-0B26-77BC-A84C506FA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143" y="694669"/>
            <a:ext cx="3250140" cy="524893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8EC77F-6381-1CAC-3F41-CCF72FB72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071" y="1981200"/>
            <a:ext cx="6049055" cy="3880645"/>
          </a:xfrm>
        </p:spPr>
        <p:txBody>
          <a:bodyPr>
            <a:normAutofit/>
          </a:bodyPr>
          <a:lstStyle/>
          <a:p>
            <a:r>
              <a:rPr lang="en-GB" sz="2400" dirty="0" err="1"/>
              <a:t>Specifiek</a:t>
            </a:r>
            <a:r>
              <a:rPr lang="en-GB" sz="2400" dirty="0"/>
              <a:t> </a:t>
            </a:r>
            <a:r>
              <a:rPr lang="en-GB" sz="2400" dirty="0" err="1"/>
              <a:t>voorbeeld</a:t>
            </a:r>
            <a:r>
              <a:rPr lang="en-GB" sz="2400" dirty="0"/>
              <a:t>: Van </a:t>
            </a:r>
            <a:r>
              <a:rPr lang="en-GB" sz="2400" dirty="0" err="1"/>
              <a:t>Peperzeel</a:t>
            </a:r>
            <a:r>
              <a:rPr lang="en-GB" sz="2400" dirty="0"/>
              <a:t> </a:t>
            </a:r>
            <a:r>
              <a:rPr lang="en-GB" sz="2400" dirty="0" err="1"/>
              <a:t>te</a:t>
            </a:r>
            <a:r>
              <a:rPr lang="en-GB" sz="2400" dirty="0"/>
              <a:t> </a:t>
            </a:r>
            <a:r>
              <a:rPr lang="en-GB" sz="2400" dirty="0" err="1"/>
              <a:t>Lelystad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err="1"/>
              <a:t>Omgevingsvergunning</a:t>
            </a:r>
            <a:r>
              <a:rPr lang="en-GB" sz="2400" dirty="0"/>
              <a:t> </a:t>
            </a:r>
            <a:r>
              <a:rPr lang="en-GB" sz="2400" dirty="0" err="1"/>
              <a:t>geeft</a:t>
            </a:r>
            <a:r>
              <a:rPr lang="en-GB" sz="2400" dirty="0"/>
              <a:t> </a:t>
            </a:r>
            <a:r>
              <a:rPr lang="en-GB" sz="2400" dirty="0" err="1"/>
              <a:t>aan</a:t>
            </a:r>
            <a:r>
              <a:rPr lang="en-GB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1.985 ton </a:t>
            </a:r>
            <a:r>
              <a:rPr lang="en-GB" sz="2000" dirty="0" err="1"/>
              <a:t>afval</a:t>
            </a:r>
            <a:r>
              <a:rPr lang="en-GB" sz="2000" dirty="0"/>
              <a:t>, </a:t>
            </a:r>
            <a:r>
              <a:rPr lang="en-GB" sz="2000" dirty="0" err="1"/>
              <a:t>waarvan</a:t>
            </a:r>
            <a:r>
              <a:rPr lang="en-GB" sz="2000" dirty="0"/>
              <a:t> 30 ton </a:t>
            </a:r>
            <a:r>
              <a:rPr lang="en-GB" sz="2000" dirty="0" err="1"/>
              <a:t>kwikhoudend</a:t>
            </a:r>
            <a:r>
              <a:rPr lang="en-GB" sz="2000" dirty="0"/>
              <a:t> </a:t>
            </a:r>
            <a:r>
              <a:rPr lang="en-GB" sz="2000" dirty="0" err="1"/>
              <a:t>afval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FF0000"/>
                </a:solidFill>
              </a:rPr>
              <a:t>Maximaal 120 ton geladen lithiumbatterijen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dirty="0"/>
              <a:t>Ver boven de ondergrenzen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55DCC0-D131-6D3F-4F02-F455904F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990600"/>
            <a:ext cx="8597378" cy="897538"/>
          </a:xfrm>
        </p:spPr>
        <p:txBody>
          <a:bodyPr>
            <a:normAutofit fontScale="90000"/>
          </a:bodyPr>
          <a:lstStyle/>
          <a:p>
            <a:r>
              <a:rPr lang="nl-NL" altLang="nl-NL" dirty="0"/>
              <a:t>Afvalbedrijven: grote speler</a:t>
            </a:r>
            <a:endParaRPr lang="nl-NL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D3FD122-5639-35D4-10AD-78F68A07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0734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FD904E9-BA8C-11AA-0EF2-CB0913360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990600"/>
            <a:ext cx="10121204" cy="897538"/>
          </a:xfrm>
        </p:spPr>
        <p:txBody>
          <a:bodyPr>
            <a:normAutofit fontScale="90000"/>
          </a:bodyPr>
          <a:lstStyle/>
          <a:p>
            <a:r>
              <a:rPr lang="nl-NL" dirty="0"/>
              <a:t>Voorbeeld opslag: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9EAE7A8-4D0E-0992-3EA3-9E28523F1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6" r="48152" b="36364"/>
          <a:stretch>
            <a:fillRect/>
          </a:stretch>
        </p:blipFill>
        <p:spPr>
          <a:xfrm>
            <a:off x="597072" y="1961321"/>
            <a:ext cx="6321287" cy="2001079"/>
          </a:xfrm>
          <a:prstGeom prst="rect">
            <a:avLst/>
          </a:prstGeom>
        </p:spPr>
      </p:pic>
      <p:grpSp>
        <p:nvGrpSpPr>
          <p:cNvPr id="46" name="Groep 45">
            <a:extLst>
              <a:ext uri="{FF2B5EF4-FFF2-40B4-BE49-F238E27FC236}">
                <a16:creationId xmlns:a16="http://schemas.microsoft.com/office/drawing/2014/main" id="{5B321A0E-81C7-B782-DF0D-84C8489CC479}"/>
              </a:ext>
            </a:extLst>
          </p:cNvPr>
          <p:cNvGrpSpPr/>
          <p:nvPr/>
        </p:nvGrpSpPr>
        <p:grpSpPr>
          <a:xfrm>
            <a:off x="7937635" y="1961977"/>
            <a:ext cx="3543607" cy="4000847"/>
            <a:chOff x="575301" y="1961977"/>
            <a:chExt cx="3543607" cy="4000847"/>
          </a:xfrm>
        </p:grpSpPr>
        <p:pic>
          <p:nvPicPr>
            <p:cNvPr id="12" name="Afbeelding 11" descr="Weergave van boven waarop de wbdbo in de vorm van afstand schematisch is weergegeven. 5 meter = 30 minuten">
              <a:extLst>
                <a:ext uri="{FF2B5EF4-FFF2-40B4-BE49-F238E27FC236}">
                  <a16:creationId xmlns:a16="http://schemas.microsoft.com/office/drawing/2014/main" id="{34A095A7-683B-BF42-C11C-7BB7A4678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301" y="1961977"/>
              <a:ext cx="3543607" cy="4000847"/>
            </a:xfrm>
            <a:prstGeom prst="rect">
              <a:avLst/>
            </a:prstGeom>
          </p:spPr>
        </p:pic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9394EE0B-84A8-7647-37DC-B2E9E5F89326}"/>
                </a:ext>
              </a:extLst>
            </p:cNvPr>
            <p:cNvSpPr/>
            <p:nvPr/>
          </p:nvSpPr>
          <p:spPr>
            <a:xfrm rot="60000">
              <a:off x="987474" y="3106256"/>
              <a:ext cx="2569361" cy="219351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F021FECB-7DF4-E0C5-0FCC-5D849D35094F}"/>
                </a:ext>
              </a:extLst>
            </p:cNvPr>
            <p:cNvSpPr/>
            <p:nvPr/>
          </p:nvSpPr>
          <p:spPr>
            <a:xfrm rot="5460000">
              <a:off x="3161142" y="2725857"/>
              <a:ext cx="598018" cy="205143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F2D53803-499A-5269-E399-E37E8C090F3A}"/>
                </a:ext>
              </a:extLst>
            </p:cNvPr>
            <p:cNvSpPr/>
            <p:nvPr/>
          </p:nvSpPr>
          <p:spPr>
            <a:xfrm rot="60000">
              <a:off x="983647" y="3326967"/>
              <a:ext cx="2790375" cy="219351"/>
            </a:xfrm>
            <a:prstGeom prst="rect">
              <a:avLst/>
            </a:prstGeom>
            <a:solidFill>
              <a:schemeClr val="accent4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B8217D42-3B9B-42D1-4860-4CF57F395EAE}"/>
                </a:ext>
              </a:extLst>
            </p:cNvPr>
            <p:cNvSpPr/>
            <p:nvPr/>
          </p:nvSpPr>
          <p:spPr>
            <a:xfrm rot="5460000">
              <a:off x="3262387" y="2829200"/>
              <a:ext cx="822190" cy="219351"/>
            </a:xfrm>
            <a:prstGeom prst="rect">
              <a:avLst/>
            </a:prstGeom>
            <a:solidFill>
              <a:schemeClr val="accent4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C9B7D24B-4014-2BA5-D45A-700B10B48892}"/>
                </a:ext>
              </a:extLst>
            </p:cNvPr>
            <p:cNvSpPr/>
            <p:nvPr/>
          </p:nvSpPr>
          <p:spPr>
            <a:xfrm rot="60000">
              <a:off x="979497" y="3547693"/>
              <a:ext cx="3007843" cy="219351"/>
            </a:xfrm>
            <a:prstGeom prst="rect">
              <a:avLst/>
            </a:prstGeom>
            <a:solidFill>
              <a:schemeClr val="accent4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46571C2F-7AC5-28F2-2EF6-5F33AA1BE172}"/>
                </a:ext>
              </a:extLst>
            </p:cNvPr>
            <p:cNvSpPr/>
            <p:nvPr/>
          </p:nvSpPr>
          <p:spPr>
            <a:xfrm rot="5460000">
              <a:off x="3362522" y="2939880"/>
              <a:ext cx="1046184" cy="219351"/>
            </a:xfrm>
            <a:prstGeom prst="rect">
              <a:avLst/>
            </a:prstGeom>
            <a:solidFill>
              <a:schemeClr val="accent4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7" name="Rechthoek 46">
            <a:extLst>
              <a:ext uri="{FF2B5EF4-FFF2-40B4-BE49-F238E27FC236}">
                <a16:creationId xmlns:a16="http://schemas.microsoft.com/office/drawing/2014/main" id="{8EDA5344-35E1-3BD2-AE2B-7025D00E128D}"/>
              </a:ext>
            </a:extLst>
          </p:cNvPr>
          <p:cNvSpPr/>
          <p:nvPr/>
        </p:nvSpPr>
        <p:spPr>
          <a:xfrm>
            <a:off x="929216" y="4336017"/>
            <a:ext cx="763571" cy="301658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99D3AEB7-3D1C-F237-C8C6-7FB784BCC313}"/>
              </a:ext>
            </a:extLst>
          </p:cNvPr>
          <p:cNvSpPr/>
          <p:nvPr/>
        </p:nvSpPr>
        <p:spPr>
          <a:xfrm>
            <a:off x="929215" y="4954419"/>
            <a:ext cx="763571" cy="301658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2CD399B6-ADC1-5456-2E01-5AAA5298303A}"/>
              </a:ext>
            </a:extLst>
          </p:cNvPr>
          <p:cNvSpPr/>
          <p:nvPr/>
        </p:nvSpPr>
        <p:spPr>
          <a:xfrm>
            <a:off x="929214" y="5576749"/>
            <a:ext cx="763571" cy="301658"/>
          </a:xfrm>
          <a:prstGeom prst="rect">
            <a:avLst/>
          </a:prstGeom>
          <a:solidFill>
            <a:schemeClr val="accent4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highlight>
                <a:srgbClr val="000080"/>
              </a:highlight>
            </a:endParaRP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0C1A93F8-BB7C-E219-E282-22B298DEED8E}"/>
              </a:ext>
            </a:extLst>
          </p:cNvPr>
          <p:cNvSpPr txBox="1"/>
          <p:nvPr/>
        </p:nvSpPr>
        <p:spPr>
          <a:xfrm>
            <a:off x="2250494" y="4298252"/>
            <a:ext cx="923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dirty="0"/>
              <a:t>5 meter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68B2D052-F80A-2980-FB0D-73E85C7FD2F0}"/>
              </a:ext>
            </a:extLst>
          </p:cNvPr>
          <p:cNvSpPr txBox="1"/>
          <p:nvPr/>
        </p:nvSpPr>
        <p:spPr>
          <a:xfrm>
            <a:off x="2130457" y="4920582"/>
            <a:ext cx="10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dirty="0"/>
              <a:t>10 meter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A4D7F826-C01B-F526-B8A3-A85ABCC4C37D}"/>
              </a:ext>
            </a:extLst>
          </p:cNvPr>
          <p:cNvSpPr txBox="1"/>
          <p:nvPr/>
        </p:nvSpPr>
        <p:spPr>
          <a:xfrm>
            <a:off x="2130457" y="5542912"/>
            <a:ext cx="10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dirty="0"/>
              <a:t>15 meter</a:t>
            </a:r>
          </a:p>
        </p:txBody>
      </p:sp>
    </p:spTree>
    <p:extLst>
      <p:ext uri="{BB962C8B-B14F-4D97-AF65-F5344CB8AC3E}">
        <p14:creationId xmlns:p14="http://schemas.microsoft.com/office/powerpoint/2010/main" val="1868453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103445-1658-1F3F-A814-62B3ABB8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Casus: </a:t>
            </a:r>
            <a:r>
              <a:rPr lang="en-GB" dirty="0" err="1"/>
              <a:t>fietsenhandelaar</a:t>
            </a:r>
            <a:endParaRPr lang="nl-NL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6ADD53-E702-2B20-F319-D905F41D3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8152918" cy="3633864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Afval</a:t>
            </a:r>
            <a:r>
              <a:rPr lang="en-GB" dirty="0"/>
              <a:t> </a:t>
            </a:r>
            <a:r>
              <a:rPr lang="en-GB" dirty="0" err="1"/>
              <a:t>komt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altijd</a:t>
            </a:r>
            <a:r>
              <a:rPr lang="en-GB" dirty="0"/>
              <a:t> direct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afvalverwerker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Producentenverantwoordelijkheid</a:t>
            </a:r>
            <a:r>
              <a:rPr lang="en-GB" dirty="0"/>
              <a:t>: </a:t>
            </a:r>
            <a:r>
              <a:rPr lang="en-GB" dirty="0" err="1"/>
              <a:t>verkopers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verplicht</a:t>
            </a:r>
            <a:r>
              <a:rPr lang="en-GB" dirty="0"/>
              <a:t> om </a:t>
            </a:r>
            <a:r>
              <a:rPr lang="en-GB" dirty="0" err="1"/>
              <a:t>gebruikte</a:t>
            </a:r>
            <a:r>
              <a:rPr lang="en-GB" dirty="0"/>
              <a:t> </a:t>
            </a:r>
            <a:r>
              <a:rPr lang="en-GB" dirty="0" err="1"/>
              <a:t>batterijen</a:t>
            </a:r>
            <a:r>
              <a:rPr lang="en-GB" dirty="0"/>
              <a:t> in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nemen</a:t>
            </a:r>
            <a:endParaRPr lang="en-GB" dirty="0"/>
          </a:p>
          <a:p>
            <a:endParaRPr lang="en-GB" dirty="0"/>
          </a:p>
          <a:p>
            <a:r>
              <a:rPr lang="en-GB" b="1" dirty="0" err="1"/>
              <a:t>Fietsenhandelaar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Onderscheid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 </a:t>
            </a:r>
            <a:r>
              <a:rPr lang="en-GB" dirty="0" err="1"/>
              <a:t>gebruikte</a:t>
            </a:r>
            <a:r>
              <a:rPr lang="en-GB" dirty="0"/>
              <a:t>, maar </a:t>
            </a:r>
            <a:r>
              <a:rPr lang="en-GB" dirty="0" err="1"/>
              <a:t>werkende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defecte</a:t>
            </a:r>
            <a:r>
              <a:rPr lang="en-GB" dirty="0"/>
              <a:t> </a:t>
            </a:r>
            <a:r>
              <a:rPr lang="en-GB" dirty="0" err="1"/>
              <a:t>batterijen</a:t>
            </a:r>
            <a:r>
              <a:rPr lang="en-GB" dirty="0"/>
              <a:t>, hoe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herkennen</a:t>
            </a:r>
            <a:r>
              <a:rPr lang="en-GB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Defecte</a:t>
            </a:r>
            <a:r>
              <a:rPr lang="en-GB" dirty="0"/>
              <a:t> </a:t>
            </a:r>
            <a:r>
              <a:rPr lang="en-GB" dirty="0" err="1"/>
              <a:t>batterijen</a:t>
            </a:r>
            <a:r>
              <a:rPr lang="en-GB" dirty="0"/>
              <a:t> </a:t>
            </a:r>
            <a:r>
              <a:rPr lang="en-GB" dirty="0" err="1"/>
              <a:t>lage</a:t>
            </a:r>
            <a:r>
              <a:rPr lang="en-GB" dirty="0"/>
              <a:t> </a:t>
            </a:r>
            <a:r>
              <a:rPr lang="en-GB" dirty="0" err="1"/>
              <a:t>ondergrens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Implicaties</a:t>
            </a:r>
            <a:r>
              <a:rPr lang="en-GB" dirty="0"/>
              <a:t>: PGS 37-2 </a:t>
            </a:r>
            <a:r>
              <a:rPr lang="en-GB" dirty="0" err="1"/>
              <a:t>ook</a:t>
            </a:r>
            <a:r>
              <a:rPr lang="en-GB" dirty="0"/>
              <a:t> van </a:t>
            </a:r>
            <a:r>
              <a:rPr lang="en-GB" dirty="0" err="1"/>
              <a:t>toepassing</a:t>
            </a:r>
            <a:r>
              <a:rPr lang="en-GB" dirty="0"/>
              <a:t>? of </a:t>
            </a:r>
            <a:r>
              <a:rPr lang="en-GB" dirty="0" err="1"/>
              <a:t>batterijen</a:t>
            </a:r>
            <a:r>
              <a:rPr lang="en-GB" dirty="0"/>
              <a:t> </a:t>
            </a:r>
            <a:r>
              <a:rPr lang="en-GB" dirty="0" err="1"/>
              <a:t>moeten</a:t>
            </a:r>
            <a:r>
              <a:rPr lang="en-GB" dirty="0"/>
              <a:t> </a:t>
            </a:r>
            <a:r>
              <a:rPr lang="en-GB" dirty="0" err="1"/>
              <a:t>geweigerd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?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5A5BE-C82B-4C36-D0E9-6D52D3786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1918" r="27798" b="8402"/>
          <a:stretch>
            <a:fillRect/>
          </a:stretch>
        </p:blipFill>
        <p:spPr>
          <a:xfrm>
            <a:off x="8684798" y="3507743"/>
            <a:ext cx="3073650" cy="2680573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A5FEF8D-AE9E-9247-04F7-94ABEEFF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79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A4CB6-F5F5-CF51-F677-D12CB558B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FCD928-3699-88C5-B11F-6DA0A594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Casus: </a:t>
            </a:r>
            <a:r>
              <a:rPr lang="en-GB" dirty="0" err="1"/>
              <a:t>fietsenhandelaar</a:t>
            </a:r>
            <a:endParaRPr lang="nl-NL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AB51FC-9FE6-EFFB-D176-FB59E719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8087726" cy="3687762"/>
          </a:xfrm>
        </p:spPr>
        <p:txBody>
          <a:bodyPr>
            <a:normAutofit fontScale="92500"/>
          </a:bodyPr>
          <a:lstStyle/>
          <a:p>
            <a:r>
              <a:rPr lang="en-GB" dirty="0"/>
              <a:t>Als de </a:t>
            </a:r>
            <a:r>
              <a:rPr lang="en-GB" dirty="0" err="1"/>
              <a:t>fietsenhandelaar</a:t>
            </a:r>
            <a:r>
              <a:rPr lang="en-GB" dirty="0"/>
              <a:t> </a:t>
            </a:r>
            <a:r>
              <a:rPr lang="en-GB" dirty="0" err="1"/>
              <a:t>meer</a:t>
            </a:r>
            <a:r>
              <a:rPr lang="en-GB" dirty="0"/>
              <a:t> dan de </a:t>
            </a:r>
            <a:r>
              <a:rPr lang="en-GB" dirty="0" err="1"/>
              <a:t>ondergrens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(</a:t>
            </a:r>
            <a:r>
              <a:rPr lang="en-GB" dirty="0" err="1"/>
              <a:t>defecte</a:t>
            </a:r>
            <a:r>
              <a:rPr lang="en-GB" dirty="0"/>
              <a:t>) </a:t>
            </a:r>
            <a:r>
              <a:rPr lang="en-GB" dirty="0" err="1"/>
              <a:t>batterijen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</a:t>
            </a:r>
            <a:r>
              <a:rPr lang="en-GB" dirty="0" err="1"/>
              <a:t>opgeslagen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moet</a:t>
            </a:r>
            <a:r>
              <a:rPr lang="en-GB" dirty="0"/>
              <a:t> </a:t>
            </a:r>
            <a:r>
              <a:rPr lang="en-GB" dirty="0" err="1"/>
              <a:t>voldoen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PGS 37-2, </a:t>
            </a:r>
            <a:r>
              <a:rPr lang="en-GB" dirty="0" err="1"/>
              <a:t>welke</a:t>
            </a:r>
            <a:r>
              <a:rPr lang="en-GB" dirty="0"/>
              <a:t> </a:t>
            </a:r>
            <a:r>
              <a:rPr lang="en-GB" dirty="0" err="1"/>
              <a:t>consequenties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</a:t>
            </a:r>
            <a:r>
              <a:rPr lang="en-GB" dirty="0" err="1"/>
              <a:t>dit</a:t>
            </a:r>
            <a:r>
              <a:rPr lang="en-GB" dirty="0"/>
              <a:t> dan?</a:t>
            </a:r>
          </a:p>
          <a:p>
            <a:endParaRPr lang="en-GB" dirty="0"/>
          </a:p>
          <a:p>
            <a:r>
              <a:rPr lang="en-GB" dirty="0" err="1"/>
              <a:t>Fietsenhandelaar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typical 1d of 1e </a:t>
            </a:r>
            <a:endParaRPr lang="en-GB" dirty="0"/>
          </a:p>
          <a:p>
            <a:endParaRPr lang="en-GB" dirty="0"/>
          </a:p>
          <a:p>
            <a:r>
              <a:rPr lang="en-GB" b="1" dirty="0" err="1"/>
              <a:t>Maatregelen</a:t>
            </a:r>
            <a:r>
              <a:rPr lang="en-GB" b="1" dirty="0"/>
              <a:t> die de </a:t>
            </a:r>
            <a:r>
              <a:rPr lang="en-GB" b="1" dirty="0" err="1"/>
              <a:t>fietsenhandelaar</a:t>
            </a:r>
            <a:r>
              <a:rPr lang="en-GB" b="1" dirty="0"/>
              <a:t> dan </a:t>
            </a:r>
            <a:r>
              <a:rPr lang="en-GB" b="1" dirty="0" err="1"/>
              <a:t>o.a.</a:t>
            </a:r>
            <a:r>
              <a:rPr lang="en-GB" b="1" dirty="0"/>
              <a:t> </a:t>
            </a:r>
            <a:r>
              <a:rPr lang="en-GB" b="1" dirty="0" err="1"/>
              <a:t>zou</a:t>
            </a:r>
            <a:r>
              <a:rPr lang="en-GB" b="1" dirty="0"/>
              <a:t> </a:t>
            </a:r>
            <a:r>
              <a:rPr lang="en-GB" b="1" dirty="0" err="1"/>
              <a:t>moeten</a:t>
            </a:r>
            <a:r>
              <a:rPr lang="en-GB" b="1" dirty="0"/>
              <a:t> </a:t>
            </a:r>
            <a:r>
              <a:rPr lang="en-GB" b="1" dirty="0" err="1"/>
              <a:t>nemen</a:t>
            </a:r>
            <a:r>
              <a:rPr lang="en-GB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Identificeren</a:t>
            </a:r>
            <a:r>
              <a:rPr lang="en-GB" dirty="0"/>
              <a:t> van de status van de </a:t>
            </a:r>
            <a:r>
              <a:rPr lang="en-GB" dirty="0" err="1"/>
              <a:t>batterijen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registreren</a:t>
            </a:r>
            <a:r>
              <a:rPr lang="en-GB" dirty="0"/>
              <a:t> (M42 &amp; 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Opslag</a:t>
            </a:r>
            <a:r>
              <a:rPr lang="en-GB" dirty="0"/>
              <a:t> </a:t>
            </a:r>
            <a:r>
              <a:rPr lang="en-GB" dirty="0" err="1"/>
              <a:t>voorziening</a:t>
            </a:r>
            <a:r>
              <a:rPr lang="en-GB" dirty="0"/>
              <a:t> </a:t>
            </a:r>
            <a:r>
              <a:rPr lang="en-GB" dirty="0" err="1"/>
              <a:t>moet</a:t>
            </a:r>
            <a:r>
              <a:rPr lang="en-GB" dirty="0"/>
              <a:t> </a:t>
            </a:r>
            <a:r>
              <a:rPr lang="en-GB" dirty="0" err="1"/>
              <a:t>voorzien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van CO2-, H2-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hittedetectie</a:t>
            </a:r>
            <a:r>
              <a:rPr lang="en-GB" dirty="0"/>
              <a:t> + </a:t>
            </a:r>
            <a:r>
              <a:rPr lang="en-GB" dirty="0" err="1"/>
              <a:t>doormelding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particuliere</a:t>
            </a:r>
            <a:r>
              <a:rPr lang="en-GB" dirty="0"/>
              <a:t> </a:t>
            </a:r>
            <a:r>
              <a:rPr lang="en-GB" dirty="0" err="1"/>
              <a:t>alarmcentrale</a:t>
            </a:r>
            <a:r>
              <a:rPr lang="en-GB" dirty="0"/>
              <a:t> (M51, 52 &amp; 53)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Personen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opslagplaats</a:t>
            </a:r>
            <a:r>
              <a:rPr lang="en-GB" dirty="0"/>
              <a:t> </a:t>
            </a:r>
            <a:r>
              <a:rPr lang="en-GB" dirty="0" err="1"/>
              <a:t>moeten</a:t>
            </a:r>
            <a:r>
              <a:rPr lang="en-GB" dirty="0"/>
              <a:t> op de </a:t>
            </a:r>
            <a:r>
              <a:rPr lang="en-GB" dirty="0" err="1"/>
              <a:t>hoogte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van </a:t>
            </a:r>
            <a:r>
              <a:rPr lang="en-GB" dirty="0" err="1"/>
              <a:t>gevaren</a:t>
            </a:r>
            <a:r>
              <a:rPr lang="en-GB" dirty="0"/>
              <a:t> li-ion </a:t>
            </a:r>
            <a:r>
              <a:rPr lang="en-GB" dirty="0" err="1"/>
              <a:t>batterij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97B17-7005-E0FB-6DFF-C7FFD57DA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1918" r="27798" b="8402"/>
          <a:stretch>
            <a:fillRect/>
          </a:stretch>
        </p:blipFill>
        <p:spPr>
          <a:xfrm>
            <a:off x="8684798" y="3507743"/>
            <a:ext cx="3073650" cy="2680573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E0C3114-9E53-E17A-6595-49817DDF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384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26E04E-180B-A5CB-B9D1-97554981E6A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Lithiumhoudende</a:t>
            </a:r>
            <a:r>
              <a:rPr lang="en-GB" dirty="0"/>
              <a:t> </a:t>
            </a:r>
            <a:r>
              <a:rPr lang="en-GB" dirty="0" err="1"/>
              <a:t>batterijen</a:t>
            </a:r>
            <a:endParaRPr lang="en-GB" dirty="0"/>
          </a:p>
          <a:p>
            <a:endParaRPr lang="en-GB" dirty="0"/>
          </a:p>
          <a:p>
            <a:r>
              <a:rPr lang="en-GB" dirty="0"/>
              <a:t>PGS 37</a:t>
            </a:r>
          </a:p>
          <a:p>
            <a:endParaRPr lang="en-GB" dirty="0"/>
          </a:p>
          <a:p>
            <a:r>
              <a:rPr lang="nl-NL" dirty="0" err="1"/>
              <a:t>Lithiumhoudende</a:t>
            </a:r>
            <a:r>
              <a:rPr lang="nl-NL" dirty="0"/>
              <a:t> batterijen in afvalketen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9" name="Picture Placeholder 8" descr="A white car on fire&#10;&#10;AI-generated content may be incorrect.">
            <a:extLst>
              <a:ext uri="{FF2B5EF4-FFF2-40B4-BE49-F238E27FC236}">
                <a16:creationId xmlns:a16="http://schemas.microsoft.com/office/drawing/2014/main" id="{D67A8336-D3B7-D40A-9C5E-42BB8A0918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55" y="1576199"/>
            <a:ext cx="5807660" cy="3878639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666BDF4-F006-384D-334D-9211368BBE88}"/>
              </a:ext>
            </a:extLst>
          </p:cNvPr>
          <p:cNvSpPr txBox="1">
            <a:spLocks/>
          </p:cNvSpPr>
          <p:nvPr/>
        </p:nvSpPr>
        <p:spPr>
          <a:xfrm>
            <a:off x="9253152" y="6430962"/>
            <a:ext cx="2743200" cy="365125"/>
          </a:xfrm>
          <a:prstGeom prst="rect">
            <a:avLst/>
          </a:prstGeom>
        </p:spPr>
        <p:txBody>
          <a:bodyPr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8F18802B-E4C7-4B2D-B37A-6B7CC3C134EA}" type="slidenum">
              <a:rPr lang="nl-NL" sz="1200" smtClean="0">
                <a:solidFill>
                  <a:schemeClr val="bg1"/>
                </a:solidFill>
              </a:rPr>
              <a:pPr algn="r">
                <a:spcAft>
                  <a:spcPts val="600"/>
                </a:spcAft>
              </a:pPr>
              <a:t>2</a:t>
            </a:fld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70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4551F-A816-051F-4D84-00B1566B0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B5BDD4-778F-10EB-D41E-AC1C20CC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Casus: </a:t>
            </a:r>
            <a:r>
              <a:rPr lang="en-GB" dirty="0" err="1"/>
              <a:t>fietsenhandelaar</a:t>
            </a:r>
            <a:endParaRPr lang="nl-NL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C1259B-E4B4-AFC6-38E7-B635D0EBB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8087726" cy="3477747"/>
          </a:xfrm>
        </p:spPr>
        <p:txBody>
          <a:bodyPr>
            <a:normAutofit/>
          </a:bodyPr>
          <a:lstStyle/>
          <a:p>
            <a:r>
              <a:rPr lang="nl-NL" b="1" noProof="0" dirty="0"/>
              <a:t>Vragen hierbij: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Zou PGS 37-2 wel voor fietsenhandelaren </a:t>
            </a:r>
            <a:r>
              <a:rPr lang="nl-NL" dirty="0"/>
              <a:t>moeten gelden?</a:t>
            </a:r>
            <a:endParaRPr lang="nl-NL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Is het realistisch om dit te eisen van een fietsenhandelaar?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Zou de fietsenhandelaar gebruikte batterijen moeten kunnen weigeren? Of moeten er goede afspraken gemaakt worden met afvalverwerkers voor het ophalen van de batterijen?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Zou er een uitzondering van de PGS 37-2 moeten zijn voor fietsenhandelaren</a:t>
            </a:r>
            <a:r>
              <a:rPr lang="nl-NL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noProof="0" dirty="0"/>
          </a:p>
          <a:p>
            <a:endParaRPr lang="nl-NL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B74B6-51B0-1B88-6552-DB42B7E63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1918" r="27798" b="8402"/>
          <a:stretch>
            <a:fillRect/>
          </a:stretch>
        </p:blipFill>
        <p:spPr>
          <a:xfrm>
            <a:off x="8684798" y="3507743"/>
            <a:ext cx="3073650" cy="2680573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5CF76BB-6CC8-F5EF-1F7E-E8B93834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8395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FE1DA-24FA-12F0-C9B0-652ADB3BE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2DC293-8C6C-A98F-42CF-A9C56C29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Casus: </a:t>
            </a:r>
            <a:r>
              <a:rPr lang="en-GB" dirty="0" err="1"/>
              <a:t>fietsenhandelaar</a:t>
            </a:r>
            <a:endParaRPr lang="nl-NL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8FDB5D-5F09-BA0F-82BA-100B03D70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7981933" cy="2790225"/>
          </a:xfrm>
        </p:spPr>
        <p:txBody>
          <a:bodyPr>
            <a:normAutofit/>
          </a:bodyPr>
          <a:lstStyle/>
          <a:p>
            <a:r>
              <a:rPr lang="nl-NL" b="1" dirty="0" err="1"/>
              <a:t>IenW</a:t>
            </a:r>
            <a:r>
              <a:rPr lang="nl-NL" b="1" dirty="0"/>
              <a:t> denkt aan een uitzondering van het toepassingsbereik wanneer er sprake is van verplichte inname wegens product verantwoordelijkheid:</a:t>
            </a:r>
          </a:p>
          <a:p>
            <a:endParaRPr lang="nl-NL" b="1" dirty="0"/>
          </a:p>
          <a:p>
            <a:r>
              <a:rPr lang="nl-NL" b="1" dirty="0"/>
              <a:t>Hoe zou dit eruit moeten zien?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Tot hoeveel kg?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afvoerfrequentie?</a:t>
            </a:r>
          </a:p>
          <a:p>
            <a:endParaRPr lang="nl-NL" i="1" noProof="0" dirty="0"/>
          </a:p>
          <a:p>
            <a:endParaRPr lang="nl-NL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F5C22-D14A-2972-FA49-E60F4C7E9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1918" r="27798" b="8402"/>
          <a:stretch>
            <a:fillRect/>
          </a:stretch>
        </p:blipFill>
        <p:spPr>
          <a:xfrm>
            <a:off x="8684798" y="3507743"/>
            <a:ext cx="3073650" cy="2680573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217AA2B-71E8-5B13-5D9E-DA24AB5C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F18802B-E4C7-4B2D-B37A-6B7CC3C134E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524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F6A21-B07C-7273-D491-F78D24F4D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C333E7-1F4C-47CA-E627-2156CEAA787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2529" y="1252538"/>
            <a:ext cx="4928476" cy="4525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200" dirty="0"/>
              <a:t>Wat </a:t>
            </a:r>
            <a:r>
              <a:rPr lang="en-GB" sz="3200" dirty="0" err="1"/>
              <a:t>hebben</a:t>
            </a:r>
            <a:r>
              <a:rPr lang="en-GB" sz="3200" dirty="0"/>
              <a:t> we </a:t>
            </a:r>
            <a:r>
              <a:rPr lang="en-GB" sz="3200" dirty="0" err="1"/>
              <a:t>behandeld</a:t>
            </a:r>
            <a:r>
              <a:rPr lang="en-GB" sz="32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Risico’s van </a:t>
            </a:r>
            <a:r>
              <a:rPr lang="en-GB" dirty="0" err="1"/>
              <a:t>batterijen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PGS 37 </a:t>
            </a:r>
            <a:r>
              <a:rPr lang="en-GB" dirty="0" err="1"/>
              <a:t>voorschriften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Van </a:t>
            </a:r>
            <a:r>
              <a:rPr lang="en-GB" dirty="0" err="1"/>
              <a:t>toepassing</a:t>
            </a:r>
            <a:r>
              <a:rPr lang="en-GB" dirty="0"/>
              <a:t> op </a:t>
            </a:r>
            <a:r>
              <a:rPr lang="en-GB" dirty="0" err="1"/>
              <a:t>afvalketen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Mogelijke</a:t>
            </a:r>
            <a:r>
              <a:rPr lang="en-GB" dirty="0"/>
              <a:t> </a:t>
            </a:r>
            <a:r>
              <a:rPr lang="en-GB" dirty="0" err="1"/>
              <a:t>uitzonderingen</a:t>
            </a:r>
            <a:r>
              <a:rPr lang="en-GB" dirty="0"/>
              <a:t> op </a:t>
            </a:r>
            <a:r>
              <a:rPr lang="en-GB" dirty="0" err="1"/>
              <a:t>praktische</a:t>
            </a:r>
            <a:r>
              <a:rPr lang="en-GB" dirty="0"/>
              <a:t> </a:t>
            </a:r>
            <a:r>
              <a:rPr lang="en-GB" dirty="0" err="1"/>
              <a:t>gronden</a:t>
            </a:r>
            <a:r>
              <a:rPr lang="en-GB" dirty="0"/>
              <a:t> (</a:t>
            </a:r>
            <a:r>
              <a:rPr lang="en-GB" dirty="0" err="1"/>
              <a:t>disproportioneel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>
              <a:buNone/>
            </a:pPr>
            <a:endParaRPr lang="nl-NL" dirty="0"/>
          </a:p>
        </p:txBody>
      </p:sp>
      <p:pic>
        <p:nvPicPr>
          <p:cNvPr id="9" name="Picture Placeholder 8" descr="A white car on fire&#10;&#10;AI-generated content may be incorrect.">
            <a:extLst>
              <a:ext uri="{FF2B5EF4-FFF2-40B4-BE49-F238E27FC236}">
                <a16:creationId xmlns:a16="http://schemas.microsoft.com/office/drawing/2014/main" id="{0969041C-963A-9FBA-EBA4-04CCC846FE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55" y="1576199"/>
            <a:ext cx="5807660" cy="3878639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57F7B8-8835-A6C5-2DAD-1F7C676BC0FC}"/>
              </a:ext>
            </a:extLst>
          </p:cNvPr>
          <p:cNvSpPr txBox="1">
            <a:spLocks/>
          </p:cNvSpPr>
          <p:nvPr/>
        </p:nvSpPr>
        <p:spPr>
          <a:xfrm>
            <a:off x="9253152" y="6430962"/>
            <a:ext cx="2743200" cy="365125"/>
          </a:xfrm>
          <a:prstGeom prst="rect">
            <a:avLst/>
          </a:prstGeom>
        </p:spPr>
        <p:txBody>
          <a:bodyPr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8F18802B-E4C7-4B2D-B37A-6B7CC3C134EA}" type="slidenum">
              <a:rPr lang="nl-NL" sz="1200" smtClean="0">
                <a:solidFill>
                  <a:schemeClr val="bg1"/>
                </a:solidFill>
              </a:rPr>
              <a:pPr algn="r">
                <a:spcAft>
                  <a:spcPts val="600"/>
                </a:spcAft>
              </a:pPr>
              <a:t>22</a:t>
            </a:fld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53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9502-8102-3E07-C730-DABC568B4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094266"/>
            <a:ext cx="11684239" cy="1325585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Dank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uw</a:t>
            </a:r>
            <a:r>
              <a:rPr lang="en-GB" dirty="0"/>
              <a:t> </a:t>
            </a:r>
            <a:r>
              <a:rPr lang="en-GB" dirty="0" err="1"/>
              <a:t>aandacht</a:t>
            </a:r>
            <a:endParaRPr lang="nl-NL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5C2CE0E-86F3-A3C9-5AFA-4E2649655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7848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BEF9A-8F58-368F-F5A4-7C4BC6EA4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29CD306-C41D-63EE-65BD-E3043C5C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nl-NL" altLang="nl-NL" dirty="0" err="1"/>
              <a:t>Lithiumhoudende</a:t>
            </a:r>
            <a:r>
              <a:rPr lang="nl-NL" altLang="nl-NL" dirty="0"/>
              <a:t> batterijen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D59BF-373C-DC77-FBCE-DA4193031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1888138"/>
            <a:ext cx="10598752" cy="17916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sz="3800" dirty="0"/>
              <a:t>Gebruik in apparatuur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400" dirty="0"/>
              <a:t>Hoge energiedichtheid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400" dirty="0"/>
              <a:t>Gebruik in verschillende apparaten, van groot tot klein</a:t>
            </a:r>
          </a:p>
          <a:p>
            <a:endParaRPr lang="nl-NL" sz="3400" dirty="0"/>
          </a:p>
          <a:p>
            <a:r>
              <a:rPr lang="nl-NL" sz="5900" dirty="0"/>
              <a:t>Afvoeren van batterijen?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endParaRPr lang="nl-NL" sz="1600" dirty="0"/>
          </a:p>
          <a:p>
            <a:pPr marL="324000" lvl="1" indent="0">
              <a:buNone/>
            </a:pPr>
            <a:endParaRPr lang="en-GB" i="1" dirty="0"/>
          </a:p>
          <a:p>
            <a:pPr lvl="1"/>
            <a:endParaRPr lang="en-GB" i="1" dirty="0"/>
          </a:p>
          <a:p>
            <a:pPr lvl="1"/>
            <a:endParaRPr lang="nl-NL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48EC1-15B1-ECE1-90A6-3CDA4D38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49B91-C08B-C182-E065-922B523522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9" t="25555" r="27737" b="45479"/>
          <a:stretch>
            <a:fillRect/>
          </a:stretch>
        </p:blipFill>
        <p:spPr>
          <a:xfrm>
            <a:off x="785815" y="4392565"/>
            <a:ext cx="2157708" cy="1070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A0573D-C5F9-59E6-3427-32D0635B8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5926" r="15804" b="17169"/>
          <a:stretch>
            <a:fillRect/>
          </a:stretch>
        </p:blipFill>
        <p:spPr>
          <a:xfrm>
            <a:off x="1988302" y="4159381"/>
            <a:ext cx="3068193" cy="1976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0A1263-9778-4E94-FCC5-3144003AD1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1918" r="27798" b="8402"/>
          <a:stretch>
            <a:fillRect/>
          </a:stretch>
        </p:blipFill>
        <p:spPr>
          <a:xfrm>
            <a:off x="4614441" y="3635964"/>
            <a:ext cx="2963117" cy="2584176"/>
          </a:xfrm>
          <a:prstGeom prst="rect">
            <a:avLst/>
          </a:prstGeom>
        </p:spPr>
      </p:pic>
      <p:pic>
        <p:nvPicPr>
          <p:cNvPr id="11" name="Picture 10" descr="A machine with many black rectangular objects&#10;&#10;AI-generated content may be incorrect.">
            <a:extLst>
              <a:ext uri="{FF2B5EF4-FFF2-40B4-BE49-F238E27FC236}">
                <a16:creationId xmlns:a16="http://schemas.microsoft.com/office/drawing/2014/main" id="{F288552F-3A30-F3A6-D0EB-D9CF09F5CC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r="7070" b="2"/>
          <a:stretch>
            <a:fillRect/>
          </a:stretch>
        </p:blipFill>
        <p:spPr>
          <a:xfrm>
            <a:off x="7577558" y="3276510"/>
            <a:ext cx="3753529" cy="3033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583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E63F5-0ECF-D1AF-0260-766D27E870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nl-NL" sz="2000" b="1" dirty="0" err="1"/>
              <a:t>Thermal</a:t>
            </a:r>
            <a:r>
              <a:rPr lang="nl-NL" sz="2000" b="1" dirty="0"/>
              <a:t> </a:t>
            </a:r>
            <a:r>
              <a:rPr lang="nl-NL" sz="2000" b="1" dirty="0" err="1"/>
              <a:t>runaway</a:t>
            </a:r>
            <a:endParaRPr lang="nl-NL" sz="20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Effecten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Vrijkomen van toxische stoffen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Brand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Explosiegevaar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0" indent="0">
              <a:spcBef>
                <a:spcPts val="600"/>
              </a:spcBef>
              <a:buNone/>
            </a:pPr>
            <a:r>
              <a:rPr lang="nl-NL" sz="2000" b="1" dirty="0"/>
              <a:t>Oorzaken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Interne kortsluiting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Overladen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Fysieke schade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Productiefouten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Veroudering</a:t>
            </a:r>
          </a:p>
          <a:p>
            <a:pPr>
              <a:spcBef>
                <a:spcPts val="600"/>
              </a:spcBef>
            </a:pPr>
            <a:endParaRPr lang="nl-NL" sz="160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EA44B05-6610-8A62-C77B-00B4CDACD3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4AFC0-7AED-1D08-0FA7-FC035062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927540"/>
            <a:ext cx="5181600" cy="897538"/>
          </a:xfrm>
        </p:spPr>
        <p:txBody>
          <a:bodyPr>
            <a:normAutofit fontScale="90000"/>
          </a:bodyPr>
          <a:lstStyle/>
          <a:p>
            <a:r>
              <a:rPr lang="en-GB" dirty="0"/>
              <a:t>Risico’s</a:t>
            </a:r>
            <a:endParaRPr lang="nl-NL" dirty="0"/>
          </a:p>
        </p:txBody>
      </p:sp>
      <p:pic>
        <p:nvPicPr>
          <p:cNvPr id="6" name="Picture 5" descr="5 fases van een thermal runaway: &#10;1. Begin (niet veel te zijn van buiten)&#10;2. Fakkelbrand zichtbaar&#10;3. Stabiele brand&#10;4. Nieuwe fakkels bij ontsteken nieuwe cellen&#10;5. Brand zal dover als er geen brandbaar materiaal is">
            <a:extLst>
              <a:ext uri="{FF2B5EF4-FFF2-40B4-BE49-F238E27FC236}">
                <a16:creationId xmlns:a16="http://schemas.microsoft.com/office/drawing/2014/main" id="{6F10A5A5-73DF-03C4-E447-19A3C4450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390" y="815356"/>
            <a:ext cx="4664732" cy="5227288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C82B4EB-CDA2-605B-BB9B-87A0C6CA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64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678A3-66AE-C9CC-6490-3BF96D31E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D0DCEC9-0EDD-4358-3823-618D897A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nl-NL" altLang="nl-NL" dirty="0"/>
              <a:t>PGS 37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06CD7-FF03-D091-69CB-DFE0FBDEC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10515600" cy="2707672"/>
          </a:xfrm>
        </p:spPr>
        <p:txBody>
          <a:bodyPr>
            <a:normAutofit/>
          </a:bodyPr>
          <a:lstStyle/>
          <a:p>
            <a:r>
              <a:rPr lang="en-GB" dirty="0"/>
              <a:t>Publicatiereeks Gevaarlijke Stoffen</a:t>
            </a:r>
          </a:p>
          <a:p>
            <a:endParaRPr lang="en-GB" dirty="0"/>
          </a:p>
          <a:p>
            <a:r>
              <a:rPr lang="en-GB" dirty="0" err="1"/>
              <a:t>Lithiumhoudende</a:t>
            </a:r>
            <a:r>
              <a:rPr lang="en-GB" dirty="0"/>
              <a:t> </a:t>
            </a:r>
            <a:r>
              <a:rPr lang="en-GB" dirty="0" err="1"/>
              <a:t>batterijen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Opgedeeld</a:t>
            </a:r>
            <a:r>
              <a:rPr lang="en-GB" dirty="0"/>
              <a:t> in twee </a:t>
            </a:r>
            <a:r>
              <a:rPr lang="en-GB" dirty="0" err="1"/>
              <a:t>onderdelen</a:t>
            </a:r>
            <a:endParaRPr lang="en-GB" dirty="0"/>
          </a:p>
          <a:p>
            <a:pPr lvl="1"/>
            <a:r>
              <a:rPr lang="en-GB" i="1" dirty="0">
                <a:solidFill>
                  <a:schemeClr val="accent1"/>
                </a:solidFill>
              </a:rPr>
              <a:t>PGS 37-1: </a:t>
            </a:r>
            <a:r>
              <a:rPr lang="en-GB" i="1" dirty="0" err="1">
                <a:solidFill>
                  <a:schemeClr val="accent1"/>
                </a:solidFill>
              </a:rPr>
              <a:t>Energieopslagsystemen</a:t>
            </a:r>
            <a:endParaRPr lang="en-GB" i="1" dirty="0">
              <a:solidFill>
                <a:schemeClr val="accent1"/>
              </a:solidFill>
            </a:endParaRPr>
          </a:p>
          <a:p>
            <a:pPr lvl="1"/>
            <a:r>
              <a:rPr lang="en-GB" i="1" dirty="0">
                <a:solidFill>
                  <a:schemeClr val="accent1"/>
                </a:solidFill>
              </a:rPr>
              <a:t>PGS 37-2: </a:t>
            </a:r>
            <a:r>
              <a:rPr lang="en-GB" i="1" dirty="0" err="1">
                <a:solidFill>
                  <a:schemeClr val="accent1"/>
                </a:solidFill>
              </a:rPr>
              <a:t>Opslag</a:t>
            </a:r>
            <a:r>
              <a:rPr lang="en-GB" i="1" dirty="0">
                <a:solidFill>
                  <a:schemeClr val="accent1"/>
                </a:solidFill>
              </a:rPr>
              <a:t> van </a:t>
            </a:r>
            <a:r>
              <a:rPr lang="en-GB" i="1" dirty="0" err="1">
                <a:solidFill>
                  <a:schemeClr val="accent1"/>
                </a:solidFill>
              </a:rPr>
              <a:t>energiedragers</a:t>
            </a:r>
            <a:endParaRPr lang="en-GB" i="1" dirty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endParaRPr lang="en-GB" sz="2800" i="1" dirty="0"/>
          </a:p>
          <a:p>
            <a:pPr lvl="1"/>
            <a:endParaRPr lang="en-GB" sz="2800" i="1" dirty="0"/>
          </a:p>
          <a:p>
            <a:pPr lvl="1"/>
            <a:endParaRPr lang="nl-NL" sz="28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A3061-6CA8-E8D9-5CC1-54EB869E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  <p:pic>
        <p:nvPicPr>
          <p:cNvPr id="4" name="Picture 3" descr="A machine with many black rectangular objects&#10;&#10;AI-generated content may be incorrect.">
            <a:extLst>
              <a:ext uri="{FF2B5EF4-FFF2-40B4-BE49-F238E27FC236}">
                <a16:creationId xmlns:a16="http://schemas.microsoft.com/office/drawing/2014/main" id="{9AA52D3F-BCB1-0E7E-328E-5570CD75A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r="7070" b="2"/>
          <a:stretch>
            <a:fillRect/>
          </a:stretch>
        </p:blipFill>
        <p:spPr>
          <a:xfrm>
            <a:off x="6540500" y="1752600"/>
            <a:ext cx="4965700" cy="401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16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FEA88-978C-D956-CDB0-31060F807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6A18542-0C25-7912-F442-3FBECE40F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nl-NL" altLang="nl-NL" dirty="0"/>
              <a:t>PGS 37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CDD79-2B55-9749-E419-0ACDF1FA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6</a:t>
            </a:fld>
            <a:endParaRPr lang="nl-NL"/>
          </a:p>
        </p:txBody>
      </p:sp>
      <p:pic>
        <p:nvPicPr>
          <p:cNvPr id="10" name="Afbeelding 9" descr="Schema waarin wordt bepaald of de pgs 37-1 of 37-2 van toepassing is.&#10;">
            <a:extLst>
              <a:ext uri="{FF2B5EF4-FFF2-40B4-BE49-F238E27FC236}">
                <a16:creationId xmlns:a16="http://schemas.microsoft.com/office/drawing/2014/main" id="{6148A4C4-9422-98F7-A479-E0DE6B03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60" t="4121"/>
          <a:stretch>
            <a:fillRect/>
          </a:stretch>
        </p:blipFill>
        <p:spPr>
          <a:xfrm>
            <a:off x="3021444" y="0"/>
            <a:ext cx="8776547" cy="631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4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DC14A-2E7E-ED0C-9AD3-8F90377A2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75ED08F-746A-E550-EA99-2B3187792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599"/>
            <a:ext cx="10820400" cy="431366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noProof="0" dirty="0">
                <a:solidFill>
                  <a:srgbClr val="4F657B"/>
                </a:solidFill>
              </a:rPr>
              <a:t>PGS 37-1:2023 versie 1.1 (april 2026) wordt geïmplementeerd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noProof="0" dirty="0">
                <a:solidFill>
                  <a:srgbClr val="4F657B"/>
                </a:solidFill>
              </a:rPr>
              <a:t>Geen verdere herziening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noProof="0" dirty="0">
                <a:solidFill>
                  <a:srgbClr val="4F657B"/>
                </a:solidFill>
              </a:rPr>
              <a:t>Soorten eisen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noProof="0" dirty="0">
                <a:solidFill>
                  <a:srgbClr val="4F657B"/>
                </a:solidFill>
              </a:rPr>
              <a:t>Ontwerp en constructie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noProof="0" dirty="0">
                <a:solidFill>
                  <a:srgbClr val="4F657B"/>
                </a:solidFill>
              </a:rPr>
              <a:t>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noProof="0" dirty="0">
                <a:solidFill>
                  <a:srgbClr val="4F657B"/>
                </a:solidFill>
              </a:rPr>
              <a:t>Onderhoud, keuring, documentatie en training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4F657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noProof="0" dirty="0">
                <a:solidFill>
                  <a:srgbClr val="4F657B"/>
                </a:solidFill>
              </a:rPr>
              <a:t>Wetgeving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4F657B"/>
                </a:solidFill>
              </a:rPr>
              <a:t>Uitzondering ten behoeve van woonfunctie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noProof="0" dirty="0">
                <a:solidFill>
                  <a:srgbClr val="4F657B"/>
                </a:solidFill>
              </a:rPr>
              <a:t>Meldingsplicht</a:t>
            </a:r>
            <a:r>
              <a:rPr lang="nl-NL" sz="2400" dirty="0">
                <a:solidFill>
                  <a:srgbClr val="4F657B"/>
                </a:solidFill>
              </a:rPr>
              <a:t> enkele EOS: 50 MWh, EOS park 400 MWh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sz="2200" noProof="0" dirty="0">
                <a:solidFill>
                  <a:srgbClr val="4F657B"/>
                </a:solidFill>
              </a:rPr>
              <a:t>Daarboven pas vergunning</a:t>
            </a:r>
            <a:r>
              <a:rPr lang="nl-NL" sz="2200" dirty="0">
                <a:solidFill>
                  <a:srgbClr val="4F657B"/>
                </a:solidFill>
              </a:rPr>
              <a:t>plichtig</a:t>
            </a:r>
            <a:endParaRPr lang="nl-NL" sz="2200" noProof="0" dirty="0">
              <a:solidFill>
                <a:srgbClr val="4F657B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D6094-8FE1-1C4A-1796-CD74291B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noProof="0" smtClean="0"/>
              <a:pPr>
                <a:spcAft>
                  <a:spcPts val="600"/>
                </a:spcAft>
              </a:pPr>
              <a:t>7</a:t>
            </a:fld>
            <a:endParaRPr lang="nl-NL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B11943F-179D-6C6F-B108-59E441641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noProof="0" dirty="0"/>
              <a:t>PGS 37-1</a:t>
            </a:r>
          </a:p>
        </p:txBody>
      </p:sp>
    </p:spTree>
    <p:extLst>
      <p:ext uri="{BB962C8B-B14F-4D97-AF65-F5344CB8AC3E}">
        <p14:creationId xmlns:p14="http://schemas.microsoft.com/office/powerpoint/2010/main" val="214616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A85E2-235C-A1CA-6391-F1A421736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77F1ED1-D5DD-A5C0-5896-C5D6AEC3A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nl-NL" altLang="nl-NL" dirty="0"/>
              <a:t>PGS 37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3378E-8513-61F1-42B9-9E6D28EFF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10515600" cy="2707672"/>
          </a:xfrm>
        </p:spPr>
        <p:txBody>
          <a:bodyPr>
            <a:normAutofit/>
          </a:bodyPr>
          <a:lstStyle/>
          <a:p>
            <a:r>
              <a:rPr lang="en-GB" dirty="0"/>
              <a:t>Publicatiereeks Gevaarlijke Stoffen</a:t>
            </a:r>
          </a:p>
          <a:p>
            <a:endParaRPr lang="en-GB" dirty="0"/>
          </a:p>
          <a:p>
            <a:r>
              <a:rPr lang="en-GB" dirty="0" err="1"/>
              <a:t>Lithiumhoudende</a:t>
            </a:r>
            <a:r>
              <a:rPr lang="en-GB" dirty="0"/>
              <a:t> </a:t>
            </a:r>
            <a:r>
              <a:rPr lang="en-GB" dirty="0" err="1"/>
              <a:t>batterijen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Opgedeeld</a:t>
            </a:r>
            <a:r>
              <a:rPr lang="en-GB" dirty="0"/>
              <a:t> in twee </a:t>
            </a:r>
            <a:r>
              <a:rPr lang="en-GB" dirty="0" err="1"/>
              <a:t>onderdelen</a:t>
            </a:r>
            <a:endParaRPr lang="en-GB" dirty="0"/>
          </a:p>
          <a:p>
            <a:pPr lvl="1"/>
            <a:r>
              <a:rPr lang="en-GB" i="1" dirty="0">
                <a:solidFill>
                  <a:schemeClr val="accent1"/>
                </a:solidFill>
              </a:rPr>
              <a:t>PGS 37-1: </a:t>
            </a:r>
            <a:r>
              <a:rPr lang="en-GB" i="1" dirty="0" err="1">
                <a:solidFill>
                  <a:schemeClr val="accent1"/>
                </a:solidFill>
              </a:rPr>
              <a:t>Energieopslagsystemen</a:t>
            </a:r>
            <a:endParaRPr lang="en-GB" i="1" dirty="0">
              <a:solidFill>
                <a:schemeClr val="accent1"/>
              </a:solidFill>
            </a:endParaRPr>
          </a:p>
          <a:p>
            <a:pPr lvl="1"/>
            <a:r>
              <a:rPr lang="en-GB" i="1" dirty="0">
                <a:solidFill>
                  <a:srgbClr val="FF0000"/>
                </a:solidFill>
              </a:rPr>
              <a:t>PGS 37-2: </a:t>
            </a:r>
            <a:r>
              <a:rPr lang="en-GB" i="1" dirty="0" err="1">
                <a:solidFill>
                  <a:srgbClr val="FF0000"/>
                </a:solidFill>
              </a:rPr>
              <a:t>Opslag</a:t>
            </a:r>
            <a:r>
              <a:rPr lang="en-GB" i="1" dirty="0">
                <a:solidFill>
                  <a:srgbClr val="FF0000"/>
                </a:solidFill>
              </a:rPr>
              <a:t> van </a:t>
            </a:r>
            <a:r>
              <a:rPr lang="en-GB" i="1" dirty="0" err="1">
                <a:solidFill>
                  <a:srgbClr val="FF0000"/>
                </a:solidFill>
              </a:rPr>
              <a:t>energiedragers</a:t>
            </a:r>
            <a:endParaRPr lang="en-GB" i="1" dirty="0">
              <a:solidFill>
                <a:srgbClr val="FF0000"/>
              </a:solidFill>
            </a:endParaRPr>
          </a:p>
          <a:p>
            <a:pPr marL="324000" lvl="1" indent="0">
              <a:buNone/>
            </a:pPr>
            <a:endParaRPr lang="en-GB" sz="2800" i="1" dirty="0"/>
          </a:p>
          <a:p>
            <a:pPr lvl="1"/>
            <a:endParaRPr lang="en-GB" sz="2800" i="1" dirty="0"/>
          </a:p>
          <a:p>
            <a:pPr lvl="1"/>
            <a:endParaRPr lang="nl-NL" sz="28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22B94-0F37-6104-6480-87D32594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8</a:t>
            </a:fld>
            <a:endParaRPr lang="nl-NL"/>
          </a:p>
        </p:txBody>
      </p:sp>
      <p:pic>
        <p:nvPicPr>
          <p:cNvPr id="4" name="Picture 3" descr="A machine with many black rectangular objects&#10;&#10;AI-generated content may be incorrect.">
            <a:extLst>
              <a:ext uri="{FF2B5EF4-FFF2-40B4-BE49-F238E27FC236}">
                <a16:creationId xmlns:a16="http://schemas.microsoft.com/office/drawing/2014/main" id="{83D296B8-8BB2-9A6D-E399-9FD9B69A45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r="7070" b="2"/>
          <a:stretch>
            <a:fillRect/>
          </a:stretch>
        </p:blipFill>
        <p:spPr>
          <a:xfrm>
            <a:off x="6540500" y="1752600"/>
            <a:ext cx="4965700" cy="401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1231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006A180-9BD4-EDC3-2A4B-13D529F10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990600"/>
            <a:ext cx="11306457" cy="854530"/>
          </a:xfrm>
        </p:spPr>
        <p:txBody>
          <a:bodyPr>
            <a:normAutofit fontScale="90000"/>
          </a:bodyPr>
          <a:lstStyle/>
          <a:p>
            <a:r>
              <a:rPr lang="nl-NL" dirty="0"/>
              <a:t>Consultatie wijzigingsbesluit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00E7805-E7B8-2811-0B32-F9F98348D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11306456" cy="390943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nl-NL" sz="1800" dirty="0"/>
              <a:t>Wijziging: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l-NL" sz="1800" dirty="0"/>
              <a:t>Besluit activiteiten leefomgeving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l-NL" sz="1800" dirty="0"/>
              <a:t>Besluit kwaliteit leefomgeving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l-NL" sz="1800" dirty="0"/>
              <a:t>Omgevingsbesluit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nl-NL" sz="1800" dirty="0"/>
          </a:p>
          <a:p>
            <a:pPr>
              <a:spcBef>
                <a:spcPts val="400"/>
              </a:spcBef>
            </a:pPr>
            <a:r>
              <a:rPr lang="nl-NL" sz="1800" dirty="0"/>
              <a:t>Gelijk speelveld creëren</a:t>
            </a:r>
          </a:p>
          <a:p>
            <a:pPr>
              <a:spcBef>
                <a:spcPts val="400"/>
              </a:spcBef>
            </a:pPr>
            <a:r>
              <a:rPr lang="nl-NL" sz="1800" dirty="0"/>
              <a:t>* bereik ingeperkt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l-NL" sz="1800" dirty="0"/>
              <a:t>Werkgebied mobiele systemen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l-NL" sz="1800" dirty="0" err="1"/>
              <a:t>Risicogestuurde</a:t>
            </a:r>
            <a:r>
              <a:rPr lang="nl-NL" sz="1800" dirty="0"/>
              <a:t> benadering (RIVM rekenmethode)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l-NL" sz="1800" dirty="0"/>
              <a:t>Uitzondering detailhandel vanwege recycling</a:t>
            </a:r>
          </a:p>
          <a:p>
            <a:pPr lvl="1">
              <a:spcBef>
                <a:spcPts val="400"/>
              </a:spcBef>
            </a:pPr>
            <a:endParaRPr lang="nl-NL" sz="1800" dirty="0"/>
          </a:p>
          <a:p>
            <a:pPr>
              <a:spcBef>
                <a:spcPts val="400"/>
              </a:spcBef>
            </a:pPr>
            <a:r>
              <a:rPr lang="nl-NL" sz="1800" dirty="0"/>
              <a:t>Geplande ingang: </a:t>
            </a:r>
            <a:r>
              <a:rPr lang="nl-NL" sz="1800" b="1" dirty="0"/>
              <a:t>begin 2028</a:t>
            </a:r>
            <a:endParaRPr lang="nl-NL" sz="1800" dirty="0"/>
          </a:p>
          <a:p>
            <a:pPr algn="r">
              <a:spcBef>
                <a:spcPts val="400"/>
              </a:spcBef>
            </a:pPr>
            <a:r>
              <a:rPr lang="nl-NL" sz="1800" dirty="0"/>
              <a:t>Congres energieopslag 28 oktober 2026 Jaarbeurs Utrecht</a:t>
            </a:r>
          </a:p>
          <a:p>
            <a:pPr algn="r">
              <a:spcBef>
                <a:spcPts val="400"/>
              </a:spcBef>
            </a:pPr>
            <a:r>
              <a:rPr lang="nl-NL" sz="1800" dirty="0"/>
              <a:t>Aanmelden: </a:t>
            </a:r>
            <a:r>
              <a:rPr lang="nl-NL" sz="1800" dirty="0">
                <a:hlinkClick r:id="rId3"/>
              </a:rPr>
              <a:t>https://event.congresbureau.nl/conferentie-energieopslag-oktober-2026/begin?reg_type_id=1057306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98416087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IPLO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2B5782"/>
      </a:accent1>
      <a:accent2>
        <a:srgbClr val="265938"/>
      </a:accent2>
      <a:accent3>
        <a:srgbClr val="E07000"/>
      </a:accent3>
      <a:accent4>
        <a:srgbClr val="6BA6D9"/>
      </a:accent4>
      <a:accent5>
        <a:srgbClr val="4EA72E"/>
      </a:accent5>
      <a:accent6>
        <a:srgbClr val="E1EDDB"/>
      </a:accent6>
      <a:hlink>
        <a:srgbClr val="467886"/>
      </a:hlink>
      <a:folHlink>
        <a:srgbClr val="96607D"/>
      </a:folHlink>
    </a:clrScheme>
    <a:fontScheme name="IPLO template">
      <a:majorFont>
        <a:latin typeface="Asap"/>
        <a:ea typeface=""/>
        <a:cs typeface=""/>
      </a:majorFont>
      <a:minorFont>
        <a:latin typeface="Asap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276b06-72c2-4081-996b-9af57fe26b63}" enabled="1" method="Standard" siteId="{ac843cea-7a2b-4dc6-9f37-919c3e210fe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1443</Words>
  <Application>Microsoft Office PowerPoint</Application>
  <PresentationFormat>Breedbeeld</PresentationFormat>
  <Paragraphs>223</Paragraphs>
  <Slides>23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1" baseType="lpstr">
      <vt:lpstr>Aptos</vt:lpstr>
      <vt:lpstr>Arial</vt:lpstr>
      <vt:lpstr>Asap</vt:lpstr>
      <vt:lpstr>Asap Medium</vt:lpstr>
      <vt:lpstr>RijksSansTT</vt:lpstr>
      <vt:lpstr>Verdana</vt:lpstr>
      <vt:lpstr>Wingdings</vt:lpstr>
      <vt:lpstr>Office Theme</vt:lpstr>
      <vt:lpstr>PGS 37-2: toepassing bij afvalverwerkers</vt:lpstr>
      <vt:lpstr>PowerPoint-presentatie</vt:lpstr>
      <vt:lpstr>Lithiumhoudende batterijen</vt:lpstr>
      <vt:lpstr>Risico’s</vt:lpstr>
      <vt:lpstr>PGS 37</vt:lpstr>
      <vt:lpstr>PGS 37</vt:lpstr>
      <vt:lpstr>PGS 37-1</vt:lpstr>
      <vt:lpstr>PGS 37</vt:lpstr>
      <vt:lpstr>Consultatie wijzigingsbesluit </vt:lpstr>
      <vt:lpstr>Tot die tijd</vt:lpstr>
      <vt:lpstr>Toepassing op afvalketen</vt:lpstr>
      <vt:lpstr>Ondergrenzen opslag (PGS 37-2)</vt:lpstr>
      <vt:lpstr>Brandcompartiment?</vt:lpstr>
      <vt:lpstr>Overige eisen</vt:lpstr>
      <vt:lpstr>Afvalbedrijven: kleine speler</vt:lpstr>
      <vt:lpstr>Afvalbedrijven: grote speler</vt:lpstr>
      <vt:lpstr>Voorbeeld opslag:</vt:lpstr>
      <vt:lpstr>Casus: fietsenhandelaar</vt:lpstr>
      <vt:lpstr>Casus: fietsenhandelaar</vt:lpstr>
      <vt:lpstr>Casus: fietsenhandelaar</vt:lpstr>
      <vt:lpstr>Casus: fietsenhandelaar</vt:lpstr>
      <vt:lpstr>PowerPoint-presentatie</vt:lpstr>
      <vt:lpstr>Dank voor uw aandacht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Silver Wozniak</dc:creator>
  <cp:lastModifiedBy>Bentvelsen, Stefan (RWS WVL)</cp:lastModifiedBy>
  <cp:revision>38</cp:revision>
  <dcterms:created xsi:type="dcterms:W3CDTF">2026-04-03T10:56:03Z</dcterms:created>
  <dcterms:modified xsi:type="dcterms:W3CDTF">2026-07-01T09:12:07Z</dcterms:modified>
</cp:coreProperties>
</file>