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63" r:id="rId5"/>
    <p:sldId id="257" r:id="rId6"/>
    <p:sldId id="259" r:id="rId7"/>
    <p:sldId id="325" r:id="rId8"/>
    <p:sldId id="260" r:id="rId9"/>
    <p:sldId id="261" r:id="rId10"/>
    <p:sldId id="264" r:id="rId11"/>
    <p:sldId id="265" r:id="rId12"/>
    <p:sldId id="340" r:id="rId13"/>
    <p:sldId id="335" r:id="rId14"/>
    <p:sldId id="336" r:id="rId15"/>
    <p:sldId id="266" r:id="rId16"/>
    <p:sldId id="339" r:id="rId17"/>
    <p:sldId id="337" r:id="rId18"/>
    <p:sldId id="338" r:id="rId19"/>
    <p:sldId id="326" r:id="rId20"/>
    <p:sldId id="329" r:id="rId21"/>
    <p:sldId id="330" r:id="rId22"/>
    <p:sldId id="269" r:id="rId23"/>
    <p:sldId id="323" r:id="rId24"/>
    <p:sldId id="268" r:id="rId25"/>
    <p:sldId id="314" r:id="rId26"/>
    <p:sldId id="333" r:id="rId27"/>
    <p:sldId id="334" r:id="rId28"/>
    <p:sldId id="328" r:id="rId29"/>
    <p:sldId id="316" r:id="rId30"/>
    <p:sldId id="317" r:id="rId31"/>
    <p:sldId id="331" r:id="rId32"/>
    <p:sldId id="26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056" autoAdjust="0"/>
  </p:normalViewPr>
  <p:slideViewPr>
    <p:cSldViewPr snapToGrid="0">
      <p:cViewPr varScale="1">
        <p:scale>
          <a:sx n="72" d="100"/>
          <a:sy n="72" d="100"/>
        </p:scale>
        <p:origin x="2034" y="54"/>
      </p:cViewPr>
      <p:guideLst>
        <p:guide orient="horz" pos="482"/>
        <p:guide pos="4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90695-2972-CF4A-AD8E-B3BED2FEDBA1}" type="datetimeFigureOut">
              <a:rPr lang="nl-NL" smtClean="0"/>
              <a:t>7-7-2026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BF3FA3-F7C9-0B4A-B901-3FF01BA064D0}" type="slidenum">
              <a:rPr lang="nl-NL" smtClean="0"/>
              <a:t>‹nr.›</a:t>
            </a:fld>
            <a:endParaRPr lang="nl-NL"/>
          </a:p>
        </p:txBody>
      </p:sp>
    </p:spTree>
    <p:extLst>
      <p:ext uri="{BB962C8B-B14F-4D97-AF65-F5344CB8AC3E}">
        <p14:creationId xmlns:p14="http://schemas.microsoft.com/office/powerpoint/2010/main" val="360170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a:t>
            </a:fld>
            <a:endParaRPr lang="nl-NL"/>
          </a:p>
        </p:txBody>
      </p:sp>
    </p:spTree>
    <p:extLst>
      <p:ext uri="{BB962C8B-B14F-4D97-AF65-F5344CB8AC3E}">
        <p14:creationId xmlns:p14="http://schemas.microsoft.com/office/powerpoint/2010/main" val="3600433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Calibri"/>
              <a:buChar char="-"/>
            </a:pPr>
            <a:endParaRPr lang="en-US" dirty="0">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12</a:t>
            </a:fld>
            <a:endParaRPr lang="nl-NL"/>
          </a:p>
        </p:txBody>
      </p:sp>
    </p:spTree>
    <p:extLst>
      <p:ext uri="{BB962C8B-B14F-4D97-AF65-F5344CB8AC3E}">
        <p14:creationId xmlns:p14="http://schemas.microsoft.com/office/powerpoint/2010/main" val="422298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2BABA-27FE-06F9-F89E-188856A7465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0A970CF-4FC6-A2A2-4755-1DD6120F59D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69CDA3C-8485-1111-8726-8EBB7827DE41}"/>
              </a:ext>
            </a:extLst>
          </p:cNvPr>
          <p:cNvSpPr>
            <a:spLocks noGrp="1"/>
          </p:cNvSpPr>
          <p:nvPr>
            <p:ph type="body" idx="1"/>
          </p:nvPr>
        </p:nvSpPr>
        <p:spPr/>
        <p:txBody>
          <a:bodyPr/>
          <a:lstStyle/>
          <a:p>
            <a:pPr marL="0" indent="0">
              <a:buFont typeface="Calibri"/>
              <a:buNone/>
            </a:pPr>
            <a:endParaRPr lang="en-US" dirty="0">
              <a:latin typeface="Calibri"/>
              <a:ea typeface="Calibri"/>
              <a:cs typeface="Calibri"/>
            </a:endParaRPr>
          </a:p>
        </p:txBody>
      </p:sp>
      <p:sp>
        <p:nvSpPr>
          <p:cNvPr id="4" name="Tijdelijke aanduiding voor dianummer 3">
            <a:extLst>
              <a:ext uri="{FF2B5EF4-FFF2-40B4-BE49-F238E27FC236}">
                <a16:creationId xmlns:a16="http://schemas.microsoft.com/office/drawing/2014/main" id="{65E990C7-503A-CE28-008E-CDA693C282C1}"/>
              </a:ext>
            </a:extLst>
          </p:cNvPr>
          <p:cNvSpPr>
            <a:spLocks noGrp="1"/>
          </p:cNvSpPr>
          <p:nvPr>
            <p:ph type="sldNum" sz="quarter" idx="5"/>
          </p:nvPr>
        </p:nvSpPr>
        <p:spPr/>
        <p:txBody>
          <a:bodyPr/>
          <a:lstStyle/>
          <a:p>
            <a:fld id="{BDBF3FA3-F7C9-0B4A-B901-3FF01BA064D0}" type="slidenum">
              <a:rPr lang="nl-NL" smtClean="0"/>
              <a:t>13</a:t>
            </a:fld>
            <a:endParaRPr lang="nl-NL"/>
          </a:p>
        </p:txBody>
      </p:sp>
    </p:spTree>
    <p:extLst>
      <p:ext uri="{BB962C8B-B14F-4D97-AF65-F5344CB8AC3E}">
        <p14:creationId xmlns:p14="http://schemas.microsoft.com/office/powerpoint/2010/main" val="2584115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CD05F-F407-CADB-3A46-08BBD11038E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4B2C3A4-E5FD-66B3-436D-517A5108526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846D991-6F5E-165A-CA34-0882EADA4329}"/>
              </a:ext>
            </a:extLst>
          </p:cNvPr>
          <p:cNvSpPr>
            <a:spLocks noGrp="1"/>
          </p:cNvSpPr>
          <p:nvPr>
            <p:ph type="body" idx="1"/>
          </p:nvPr>
        </p:nvSpPr>
        <p:spPr/>
        <p:txBody>
          <a:bodyPr/>
          <a:lstStyle/>
          <a:p>
            <a:pPr>
              <a:lnSpc>
                <a:spcPct val="90000"/>
              </a:lnSpc>
              <a:spcBef>
                <a:spcPts val="1000"/>
              </a:spcBef>
            </a:pPr>
            <a:endParaRPr lang="en-US" i="1" dirty="0">
              <a:latin typeface="Aptos"/>
              <a:ea typeface="Calibri"/>
              <a:cs typeface="Calibri"/>
            </a:endParaRPr>
          </a:p>
        </p:txBody>
      </p:sp>
      <p:sp>
        <p:nvSpPr>
          <p:cNvPr id="4" name="Tijdelijke aanduiding voor dianummer 3">
            <a:extLst>
              <a:ext uri="{FF2B5EF4-FFF2-40B4-BE49-F238E27FC236}">
                <a16:creationId xmlns:a16="http://schemas.microsoft.com/office/drawing/2014/main" id="{40918E5E-3611-1D5C-3755-BAA8A4C4B760}"/>
              </a:ext>
            </a:extLst>
          </p:cNvPr>
          <p:cNvSpPr>
            <a:spLocks noGrp="1"/>
          </p:cNvSpPr>
          <p:nvPr>
            <p:ph type="sldNum" sz="quarter" idx="5"/>
          </p:nvPr>
        </p:nvSpPr>
        <p:spPr/>
        <p:txBody>
          <a:bodyPr/>
          <a:lstStyle/>
          <a:p>
            <a:fld id="{BDBF3FA3-F7C9-0B4A-B901-3FF01BA064D0}" type="slidenum">
              <a:rPr lang="nl-NL" smtClean="0"/>
              <a:t>16</a:t>
            </a:fld>
            <a:endParaRPr lang="nl-NL"/>
          </a:p>
        </p:txBody>
      </p:sp>
    </p:spTree>
    <p:extLst>
      <p:ext uri="{BB962C8B-B14F-4D97-AF65-F5344CB8AC3E}">
        <p14:creationId xmlns:p14="http://schemas.microsoft.com/office/powerpoint/2010/main" val="2357424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17</a:t>
            </a:fld>
            <a:endParaRPr lang="nl-NL"/>
          </a:p>
        </p:txBody>
      </p:sp>
    </p:spTree>
    <p:extLst>
      <p:ext uri="{BB962C8B-B14F-4D97-AF65-F5344CB8AC3E}">
        <p14:creationId xmlns:p14="http://schemas.microsoft.com/office/powerpoint/2010/main" val="1219218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18</a:t>
            </a:fld>
            <a:endParaRPr lang="nl-NL"/>
          </a:p>
        </p:txBody>
      </p:sp>
    </p:spTree>
    <p:extLst>
      <p:ext uri="{BB962C8B-B14F-4D97-AF65-F5344CB8AC3E}">
        <p14:creationId xmlns:p14="http://schemas.microsoft.com/office/powerpoint/2010/main" val="1744618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en-US" dirty="0">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19</a:t>
            </a:fld>
            <a:endParaRPr lang="nl-NL"/>
          </a:p>
        </p:txBody>
      </p:sp>
    </p:spTree>
    <p:extLst>
      <p:ext uri="{BB962C8B-B14F-4D97-AF65-F5344CB8AC3E}">
        <p14:creationId xmlns:p14="http://schemas.microsoft.com/office/powerpoint/2010/main" val="3334922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A32CF-F29B-C1BF-D6C9-D3BFBD977E2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4FF9B44-8702-C80C-B8C0-9D7469FF170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AD17D27-F9E3-CC03-44BA-FB5D1A3993F8}"/>
              </a:ext>
            </a:extLst>
          </p:cNvPr>
          <p:cNvSpPr>
            <a:spLocks noGrp="1"/>
          </p:cNvSpPr>
          <p:nvPr>
            <p:ph type="body" idx="1"/>
          </p:nvPr>
        </p:nvSpPr>
        <p:spPr/>
        <p:txBody>
          <a:bodyPr/>
          <a:lstStyle/>
          <a:p>
            <a:endParaRPr lang="en-US" dirty="0">
              <a:latin typeface="Calibri"/>
              <a:ea typeface="Calibri"/>
              <a:cs typeface="Calibri"/>
            </a:endParaRPr>
          </a:p>
        </p:txBody>
      </p:sp>
      <p:sp>
        <p:nvSpPr>
          <p:cNvPr id="4" name="Tijdelijke aanduiding voor dianummer 3">
            <a:extLst>
              <a:ext uri="{FF2B5EF4-FFF2-40B4-BE49-F238E27FC236}">
                <a16:creationId xmlns:a16="http://schemas.microsoft.com/office/drawing/2014/main" id="{89098758-1C44-31B0-552D-8DB5BDEA8763}"/>
              </a:ext>
            </a:extLst>
          </p:cNvPr>
          <p:cNvSpPr>
            <a:spLocks noGrp="1"/>
          </p:cNvSpPr>
          <p:nvPr>
            <p:ph type="sldNum" sz="quarter" idx="5"/>
          </p:nvPr>
        </p:nvSpPr>
        <p:spPr/>
        <p:txBody>
          <a:bodyPr/>
          <a:lstStyle/>
          <a:p>
            <a:fld id="{BDBF3FA3-F7C9-0B4A-B901-3FF01BA064D0}" type="slidenum">
              <a:rPr lang="nl-NL" smtClean="0"/>
              <a:t>20</a:t>
            </a:fld>
            <a:endParaRPr lang="nl-NL"/>
          </a:p>
        </p:txBody>
      </p:sp>
    </p:spTree>
    <p:extLst>
      <p:ext uri="{BB962C8B-B14F-4D97-AF65-F5344CB8AC3E}">
        <p14:creationId xmlns:p14="http://schemas.microsoft.com/office/powerpoint/2010/main" val="1875876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21</a:t>
            </a:fld>
            <a:endParaRPr lang="nl-NL"/>
          </a:p>
        </p:txBody>
      </p:sp>
    </p:spTree>
    <p:extLst>
      <p:ext uri="{BB962C8B-B14F-4D97-AF65-F5344CB8AC3E}">
        <p14:creationId xmlns:p14="http://schemas.microsoft.com/office/powerpoint/2010/main" val="3216681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22</a:t>
            </a:fld>
            <a:endParaRPr lang="nl-NL"/>
          </a:p>
        </p:txBody>
      </p:sp>
    </p:spTree>
    <p:extLst>
      <p:ext uri="{BB962C8B-B14F-4D97-AF65-F5344CB8AC3E}">
        <p14:creationId xmlns:p14="http://schemas.microsoft.com/office/powerpoint/2010/main" val="1356945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2997B-EA0A-D2F4-C981-4F4AE48A1F8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166AED6-9AFF-35A9-3313-A7C563AF12C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757BBCC-A626-9F24-F141-48D22975297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D7A995A-9AD2-7C06-3250-C43743C009F8}"/>
              </a:ext>
            </a:extLst>
          </p:cNvPr>
          <p:cNvSpPr>
            <a:spLocks noGrp="1"/>
          </p:cNvSpPr>
          <p:nvPr>
            <p:ph type="sldNum" sz="quarter" idx="5"/>
          </p:nvPr>
        </p:nvSpPr>
        <p:spPr/>
        <p:txBody>
          <a:bodyPr/>
          <a:lstStyle/>
          <a:p>
            <a:fld id="{BDBF3FA3-F7C9-0B4A-B901-3FF01BA064D0}" type="slidenum">
              <a:rPr lang="nl-NL" smtClean="0"/>
              <a:t>23</a:t>
            </a:fld>
            <a:endParaRPr lang="nl-NL"/>
          </a:p>
        </p:txBody>
      </p:sp>
    </p:spTree>
    <p:extLst>
      <p:ext uri="{BB962C8B-B14F-4D97-AF65-F5344CB8AC3E}">
        <p14:creationId xmlns:p14="http://schemas.microsoft.com/office/powerpoint/2010/main" val="2934913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2</a:t>
            </a:fld>
            <a:endParaRPr lang="nl-NL"/>
          </a:p>
        </p:txBody>
      </p:sp>
    </p:spTree>
    <p:extLst>
      <p:ext uri="{BB962C8B-B14F-4D97-AF65-F5344CB8AC3E}">
        <p14:creationId xmlns:p14="http://schemas.microsoft.com/office/powerpoint/2010/main" val="3059997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A673F-E6ED-BBDB-ED08-B48DF72D48C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D8F1A66-D572-E280-713A-8D60BF5EA04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05423D8-753D-B0C4-E378-AAB741366DA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A72C384A-9036-216D-7907-D46B63CD1B31}"/>
              </a:ext>
            </a:extLst>
          </p:cNvPr>
          <p:cNvSpPr>
            <a:spLocks noGrp="1"/>
          </p:cNvSpPr>
          <p:nvPr>
            <p:ph type="sldNum" sz="quarter" idx="5"/>
          </p:nvPr>
        </p:nvSpPr>
        <p:spPr/>
        <p:txBody>
          <a:bodyPr/>
          <a:lstStyle/>
          <a:p>
            <a:fld id="{BDBF3FA3-F7C9-0B4A-B901-3FF01BA064D0}" type="slidenum">
              <a:rPr lang="nl-NL" smtClean="0"/>
              <a:t>24</a:t>
            </a:fld>
            <a:endParaRPr lang="nl-NL"/>
          </a:p>
        </p:txBody>
      </p:sp>
    </p:spTree>
    <p:extLst>
      <p:ext uri="{BB962C8B-B14F-4D97-AF65-F5344CB8AC3E}">
        <p14:creationId xmlns:p14="http://schemas.microsoft.com/office/powerpoint/2010/main" val="2532878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B3779-51EB-4D60-39D6-E476EF21F0A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BCEC0FF-A04C-A777-888E-9D156F7561A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2442C24-22DE-A37C-208D-9CDB1AFF870D}"/>
              </a:ext>
            </a:extLst>
          </p:cNvPr>
          <p:cNvSpPr>
            <a:spLocks noGrp="1"/>
          </p:cNvSpPr>
          <p:nvPr>
            <p:ph type="body" idx="1"/>
          </p:nvPr>
        </p:nvSpPr>
        <p:spPr/>
        <p:txBody>
          <a:bodyPr/>
          <a:lstStyle/>
          <a:p>
            <a:pPr marL="0" indent="0">
              <a:buFont typeface="Arial"/>
              <a:buNone/>
            </a:pPr>
            <a:endParaRPr lang="en-US" dirty="0">
              <a:latin typeface="Calibri"/>
              <a:ea typeface="Calibri"/>
              <a:cs typeface="Calibri"/>
            </a:endParaRPr>
          </a:p>
        </p:txBody>
      </p:sp>
      <p:sp>
        <p:nvSpPr>
          <p:cNvPr id="4" name="Tijdelijke aanduiding voor dianummer 3">
            <a:extLst>
              <a:ext uri="{FF2B5EF4-FFF2-40B4-BE49-F238E27FC236}">
                <a16:creationId xmlns:a16="http://schemas.microsoft.com/office/drawing/2014/main" id="{254EC6B0-237C-953F-7D7C-49A5BB2239B8}"/>
              </a:ext>
            </a:extLst>
          </p:cNvPr>
          <p:cNvSpPr>
            <a:spLocks noGrp="1"/>
          </p:cNvSpPr>
          <p:nvPr>
            <p:ph type="sldNum" sz="quarter" idx="5"/>
          </p:nvPr>
        </p:nvSpPr>
        <p:spPr/>
        <p:txBody>
          <a:bodyPr/>
          <a:lstStyle/>
          <a:p>
            <a:fld id="{BDBF3FA3-F7C9-0B4A-B901-3FF01BA064D0}" type="slidenum">
              <a:rPr lang="nl-NL" smtClean="0"/>
              <a:t>25</a:t>
            </a:fld>
            <a:endParaRPr lang="nl-NL"/>
          </a:p>
        </p:txBody>
      </p:sp>
    </p:spTree>
    <p:extLst>
      <p:ext uri="{BB962C8B-B14F-4D97-AF65-F5344CB8AC3E}">
        <p14:creationId xmlns:p14="http://schemas.microsoft.com/office/powerpoint/2010/main" val="2074985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26</a:t>
            </a:fld>
            <a:endParaRPr lang="nl-NL"/>
          </a:p>
        </p:txBody>
      </p:sp>
    </p:spTree>
    <p:extLst>
      <p:ext uri="{BB962C8B-B14F-4D97-AF65-F5344CB8AC3E}">
        <p14:creationId xmlns:p14="http://schemas.microsoft.com/office/powerpoint/2010/main" val="2084304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3</a:t>
            </a:fld>
            <a:endParaRPr lang="nl-NL"/>
          </a:p>
        </p:txBody>
      </p:sp>
    </p:spTree>
    <p:extLst>
      <p:ext uri="{BB962C8B-B14F-4D97-AF65-F5344CB8AC3E}">
        <p14:creationId xmlns:p14="http://schemas.microsoft.com/office/powerpoint/2010/main" val="3961528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4</a:t>
            </a:fld>
            <a:endParaRPr lang="nl-NL"/>
          </a:p>
        </p:txBody>
      </p:sp>
    </p:spTree>
    <p:extLst>
      <p:ext uri="{BB962C8B-B14F-4D97-AF65-F5344CB8AC3E}">
        <p14:creationId xmlns:p14="http://schemas.microsoft.com/office/powerpoint/2010/main" val="968499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u="none" dirty="0">
                <a:latin typeface="Calibri"/>
                <a:ea typeface="Calibri"/>
                <a:cs typeface="Calibri"/>
              </a:rPr>
              <a:t>VNG </a:t>
            </a:r>
            <a:r>
              <a:rPr lang="en-US" b="0" u="none" dirty="0" err="1">
                <a:latin typeface="Calibri"/>
                <a:ea typeface="Calibri"/>
                <a:cs typeface="Calibri"/>
              </a:rPr>
              <a:t>krijgt</a:t>
            </a:r>
            <a:r>
              <a:rPr lang="en-US" b="0" u="none" dirty="0">
                <a:latin typeface="Calibri"/>
                <a:ea typeface="Calibri"/>
                <a:cs typeface="Calibri"/>
              </a:rPr>
              <a:t> </a:t>
            </a:r>
            <a:r>
              <a:rPr lang="en-US" b="0" u="none" dirty="0" err="1">
                <a:latin typeface="Calibri"/>
                <a:ea typeface="Calibri"/>
                <a:cs typeface="Calibri"/>
              </a:rPr>
              <a:t>signalen</a:t>
            </a:r>
            <a:r>
              <a:rPr lang="en-US" b="0" u="none" dirty="0">
                <a:latin typeface="Calibri"/>
                <a:ea typeface="Calibri"/>
                <a:cs typeface="Calibri"/>
              </a:rPr>
              <a:t> </a:t>
            </a:r>
            <a:r>
              <a:rPr lang="en-US" b="0" u="none" dirty="0" err="1">
                <a:latin typeface="Calibri"/>
                <a:ea typeface="Calibri"/>
                <a:cs typeface="Calibri"/>
              </a:rPr>
              <a:t>binnen</a:t>
            </a:r>
            <a:r>
              <a:rPr lang="en-US" b="0" u="none" dirty="0">
                <a:latin typeface="Calibri"/>
                <a:ea typeface="Calibri"/>
                <a:cs typeface="Calibri"/>
              </a:rPr>
              <a:t> </a:t>
            </a:r>
            <a:r>
              <a:rPr lang="en-US" b="0" u="none" dirty="0" err="1">
                <a:latin typeface="Calibri"/>
                <a:ea typeface="Calibri"/>
                <a:cs typeface="Calibri"/>
              </a:rPr>
              <a:t>waarin</a:t>
            </a:r>
            <a:r>
              <a:rPr lang="en-US" b="0" u="none" dirty="0">
                <a:latin typeface="Calibri"/>
                <a:ea typeface="Calibri"/>
                <a:cs typeface="Calibri"/>
              </a:rPr>
              <a:t> </a:t>
            </a:r>
            <a:r>
              <a:rPr lang="en-US" b="0" u="none" dirty="0" err="1">
                <a:latin typeface="Calibri"/>
                <a:ea typeface="Calibri"/>
                <a:cs typeface="Calibri"/>
              </a:rPr>
              <a:t>wordt</a:t>
            </a:r>
            <a:r>
              <a:rPr lang="en-US" b="0" u="none" dirty="0">
                <a:latin typeface="Calibri"/>
                <a:ea typeface="Calibri"/>
                <a:cs typeface="Calibri"/>
              </a:rPr>
              <a:t> </a:t>
            </a:r>
            <a:r>
              <a:rPr lang="en-US" b="0" u="none" dirty="0" err="1">
                <a:latin typeface="Calibri"/>
                <a:ea typeface="Calibri"/>
                <a:cs typeface="Calibri"/>
              </a:rPr>
              <a:t>aangegeven</a:t>
            </a:r>
            <a:r>
              <a:rPr lang="en-US" b="0" u="none" dirty="0">
                <a:latin typeface="Calibri"/>
                <a:ea typeface="Calibri"/>
                <a:cs typeface="Calibri"/>
              </a:rPr>
              <a:t> </a:t>
            </a:r>
            <a:r>
              <a:rPr lang="en-US" b="0" u="none" dirty="0" err="1">
                <a:latin typeface="Calibri"/>
                <a:ea typeface="Calibri"/>
                <a:cs typeface="Calibri"/>
              </a:rPr>
              <a:t>dat</a:t>
            </a:r>
            <a:r>
              <a:rPr lang="en-US" b="0" u="none" dirty="0">
                <a:latin typeface="Calibri"/>
                <a:ea typeface="Calibri"/>
                <a:cs typeface="Calibri"/>
              </a:rPr>
              <a:t> het </a:t>
            </a:r>
            <a:r>
              <a:rPr lang="en-US" b="0" u="none" dirty="0" err="1">
                <a:latin typeface="Calibri"/>
                <a:ea typeface="Calibri"/>
                <a:cs typeface="Calibri"/>
              </a:rPr>
              <a:t>schuurt</a:t>
            </a:r>
            <a:r>
              <a:rPr lang="en-US" b="0" u="none" dirty="0">
                <a:latin typeface="Calibri"/>
                <a:ea typeface="Calibri"/>
                <a:cs typeface="Calibri"/>
              </a:rPr>
              <a:t> in de </a:t>
            </a:r>
            <a:r>
              <a:rPr lang="en-US" b="0" u="none" dirty="0" err="1">
                <a:latin typeface="Calibri"/>
                <a:ea typeface="Calibri"/>
                <a:cs typeface="Calibri"/>
              </a:rPr>
              <a:t>praktijk</a:t>
            </a:r>
            <a:r>
              <a:rPr lang="en-US" b="0" u="none" dirty="0">
                <a:latin typeface="Calibri"/>
                <a:ea typeface="Calibri"/>
                <a:cs typeface="Calibri"/>
              </a:rPr>
              <a:t>. </a:t>
            </a:r>
          </a:p>
          <a:p>
            <a:endParaRPr lang="en-US" b="0" u="none" dirty="0">
              <a:latin typeface="Calibri"/>
              <a:ea typeface="Calibri"/>
              <a:cs typeface="Calibri"/>
            </a:endParaRPr>
          </a:p>
          <a:p>
            <a:endParaRPr lang="en-US" dirty="0">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5</a:t>
            </a:fld>
            <a:endParaRPr lang="nl-NL"/>
          </a:p>
        </p:txBody>
      </p:sp>
    </p:spTree>
    <p:extLst>
      <p:ext uri="{BB962C8B-B14F-4D97-AF65-F5344CB8AC3E}">
        <p14:creationId xmlns:p14="http://schemas.microsoft.com/office/powerpoint/2010/main" val="2811683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6</a:t>
            </a:fld>
            <a:endParaRPr lang="nl-NL"/>
          </a:p>
        </p:txBody>
      </p:sp>
    </p:spTree>
    <p:extLst>
      <p:ext uri="{BB962C8B-B14F-4D97-AF65-F5344CB8AC3E}">
        <p14:creationId xmlns:p14="http://schemas.microsoft.com/office/powerpoint/2010/main" val="3072184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7</a:t>
            </a:fld>
            <a:endParaRPr lang="nl-NL"/>
          </a:p>
        </p:txBody>
      </p:sp>
    </p:spTree>
    <p:extLst>
      <p:ext uri="{BB962C8B-B14F-4D97-AF65-F5344CB8AC3E}">
        <p14:creationId xmlns:p14="http://schemas.microsoft.com/office/powerpoint/2010/main" val="1677546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85DAD-2550-29D7-2046-E4142955092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04A4C0D-6DB4-680B-74D2-58E2115DBB4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0D874D7-FBF7-A694-120B-3B3AF33491D7}"/>
              </a:ext>
            </a:extLst>
          </p:cNvPr>
          <p:cNvSpPr>
            <a:spLocks noGrp="1"/>
          </p:cNvSpPr>
          <p:nvPr>
            <p:ph type="body" idx="1"/>
          </p:nvPr>
        </p:nvSpPr>
        <p:spPr/>
        <p:txBody>
          <a:bodyPr/>
          <a:lstStyle/>
          <a:p>
            <a:endParaRPr lang="en-US" dirty="0">
              <a:latin typeface="Calibri"/>
              <a:ea typeface="Calibri"/>
              <a:cs typeface="Calibri"/>
            </a:endParaRPr>
          </a:p>
        </p:txBody>
      </p:sp>
      <p:sp>
        <p:nvSpPr>
          <p:cNvPr id="4" name="Tijdelijke aanduiding voor dianummer 3">
            <a:extLst>
              <a:ext uri="{FF2B5EF4-FFF2-40B4-BE49-F238E27FC236}">
                <a16:creationId xmlns:a16="http://schemas.microsoft.com/office/drawing/2014/main" id="{D2735DEA-DCE7-A6CA-BA28-B6C030087EE6}"/>
              </a:ext>
            </a:extLst>
          </p:cNvPr>
          <p:cNvSpPr>
            <a:spLocks noGrp="1"/>
          </p:cNvSpPr>
          <p:nvPr>
            <p:ph type="sldNum" sz="quarter" idx="5"/>
          </p:nvPr>
        </p:nvSpPr>
        <p:spPr/>
        <p:txBody>
          <a:bodyPr/>
          <a:lstStyle/>
          <a:p>
            <a:fld id="{BDBF3FA3-F7C9-0B4A-B901-3FF01BA064D0}" type="slidenum">
              <a:rPr lang="nl-NL" smtClean="0"/>
              <a:t>9</a:t>
            </a:fld>
            <a:endParaRPr lang="nl-NL"/>
          </a:p>
        </p:txBody>
      </p:sp>
    </p:spTree>
    <p:extLst>
      <p:ext uri="{BB962C8B-B14F-4D97-AF65-F5344CB8AC3E}">
        <p14:creationId xmlns:p14="http://schemas.microsoft.com/office/powerpoint/2010/main" val="1226827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D7E46-42FE-9F25-2284-489FECF4A84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7F50E08-5D27-F9F7-1FCF-5E242DBED03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8A35AC6-AE3C-E4E6-FA05-695737F7CC23}"/>
              </a:ext>
            </a:extLst>
          </p:cNvPr>
          <p:cNvSpPr>
            <a:spLocks noGrp="1"/>
          </p:cNvSpPr>
          <p:nvPr>
            <p:ph type="body" idx="1"/>
          </p:nvPr>
        </p:nvSpPr>
        <p:spPr/>
        <p:txBody>
          <a:bodyPr/>
          <a:lstStyle/>
          <a:p>
            <a:endParaRPr lang="en-US" dirty="0">
              <a:latin typeface="Calibri"/>
              <a:ea typeface="Calibri"/>
              <a:cs typeface="Calibri"/>
            </a:endParaRPr>
          </a:p>
        </p:txBody>
      </p:sp>
      <p:sp>
        <p:nvSpPr>
          <p:cNvPr id="4" name="Tijdelijke aanduiding voor dianummer 3">
            <a:extLst>
              <a:ext uri="{FF2B5EF4-FFF2-40B4-BE49-F238E27FC236}">
                <a16:creationId xmlns:a16="http://schemas.microsoft.com/office/drawing/2014/main" id="{F7FFF4A8-E326-A51C-ED30-3209F42DB825}"/>
              </a:ext>
            </a:extLst>
          </p:cNvPr>
          <p:cNvSpPr>
            <a:spLocks noGrp="1"/>
          </p:cNvSpPr>
          <p:nvPr>
            <p:ph type="sldNum" sz="quarter" idx="5"/>
          </p:nvPr>
        </p:nvSpPr>
        <p:spPr/>
        <p:txBody>
          <a:bodyPr/>
          <a:lstStyle/>
          <a:p>
            <a:fld id="{BDBF3FA3-F7C9-0B4A-B901-3FF01BA064D0}" type="slidenum">
              <a:rPr lang="nl-NL" smtClean="0"/>
              <a:t>10</a:t>
            </a:fld>
            <a:endParaRPr lang="nl-NL"/>
          </a:p>
        </p:txBody>
      </p:sp>
    </p:spTree>
    <p:extLst>
      <p:ext uri="{BB962C8B-B14F-4D97-AF65-F5344CB8AC3E}">
        <p14:creationId xmlns:p14="http://schemas.microsoft.com/office/powerpoint/2010/main" val="265091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34710"/>
          </a:xfrm>
          <a:prstGeom prst="rect">
            <a:avLst/>
          </a:prstGeom>
        </p:spPr>
      </p:pic>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551850" y="2564326"/>
            <a:ext cx="9144000" cy="1234351"/>
          </a:xfrm>
        </p:spPr>
        <p:txBody>
          <a:bodyPr anchor="b"/>
          <a:lstStyle>
            <a:lvl1pPr algn="l">
              <a:defRPr sz="8800">
                <a:solidFill>
                  <a:schemeClr val="bg1"/>
                </a:solidFill>
              </a:defRPr>
            </a:lvl1pPr>
          </a:lstStyle>
          <a:p>
            <a:r>
              <a:rPr lang="en-US"/>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609600" y="3897462"/>
            <a:ext cx="9144000" cy="467024"/>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Ondertitel</a:t>
            </a:r>
            <a:r>
              <a:rPr lang="en-US"/>
              <a:t>]</a:t>
            </a:r>
          </a:p>
        </p:txBody>
      </p:sp>
      <p:sp>
        <p:nvSpPr>
          <p:cNvPr id="15" name="Tijdelijke aanduiding voor tekst 14">
            <a:extLst>
              <a:ext uri="{FF2B5EF4-FFF2-40B4-BE49-F238E27FC236}">
                <a16:creationId xmlns:a16="http://schemas.microsoft.com/office/drawing/2014/main" id="{72D4A2DA-A610-D051-B087-F4DB68F143AF}"/>
              </a:ext>
            </a:extLst>
          </p:cNvPr>
          <p:cNvSpPr>
            <a:spLocks noGrp="1"/>
          </p:cNvSpPr>
          <p:nvPr>
            <p:ph type="body" sz="quarter" idx="10" hasCustomPrompt="1"/>
          </p:nvPr>
        </p:nvSpPr>
        <p:spPr>
          <a:xfrm>
            <a:off x="599975" y="5372403"/>
            <a:ext cx="3067050" cy="299619"/>
          </a:xfrm>
        </p:spPr>
        <p:txBody>
          <a:bodyPr/>
          <a:lstStyle>
            <a:lvl1pPr algn="l">
              <a:buNone/>
              <a:defRPr>
                <a:solidFill>
                  <a:schemeClr val="bg1"/>
                </a:solidFill>
              </a:defRPr>
            </a:lvl1pPr>
          </a:lstStyle>
          <a:p>
            <a:pPr lvl="0"/>
            <a:r>
              <a:rPr lang="nl-NL"/>
              <a:t>[maand 2026]</a:t>
            </a:r>
          </a:p>
        </p:txBody>
      </p:sp>
      <p:sp>
        <p:nvSpPr>
          <p:cNvPr id="6" name="Tijdelijke aanduiding voor onlineafbeelding 4">
            <a:extLst>
              <a:ext uri="{FF2B5EF4-FFF2-40B4-BE49-F238E27FC236}">
                <a16:creationId xmlns:a16="http://schemas.microsoft.com/office/drawing/2014/main" id="{3AAB212D-1692-0311-A2E2-B3A89B0DE92E}"/>
              </a:ext>
            </a:extLst>
          </p:cNvPr>
          <p:cNvSpPr>
            <a:spLocks noGrp="1"/>
          </p:cNvSpPr>
          <p:nvPr>
            <p:ph type="clipArt" sz="quarter" idx="11"/>
          </p:nvPr>
        </p:nvSpPr>
        <p:spPr>
          <a:xfrm>
            <a:off x="2311400" y="203199"/>
            <a:ext cx="1868945" cy="546163"/>
          </a:xfrm>
        </p:spPr>
        <p:txBody>
          <a:bodyPr/>
          <a:lstStyle/>
          <a:p>
            <a:endParaRPr lang="nl-NL"/>
          </a:p>
        </p:txBody>
      </p:sp>
    </p:spTree>
    <p:extLst>
      <p:ext uri="{BB962C8B-B14F-4D97-AF65-F5344CB8AC3E}">
        <p14:creationId xmlns:p14="http://schemas.microsoft.com/office/powerpoint/2010/main" val="3155078588"/>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6BC346F-3BB0-AAA2-A4A0-D8262F5DA1E9}"/>
              </a:ext>
            </a:extLst>
          </p:cNvPr>
          <p:cNvSpPr>
            <a:spLocks noGrp="1"/>
          </p:cNvSpPr>
          <p:nvPr>
            <p:ph type="pic" idx="1"/>
          </p:nvPr>
        </p:nvSpPr>
        <p:spPr>
          <a:xfrm>
            <a:off x="5183188" y="987425"/>
            <a:ext cx="6172200" cy="4873625"/>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8" name="Afbeelding 7">
            <a:extLst>
              <a:ext uri="{FF2B5EF4-FFF2-40B4-BE49-F238E27FC236}">
                <a16:creationId xmlns:a16="http://schemas.microsoft.com/office/drawing/2014/main" id="{05075F1C-CB90-0211-09CA-206E7C3ED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44198FA8-ACD8-40E3-0700-3C545F028E10}"/>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a:p>
        </p:txBody>
      </p:sp>
      <p:sp>
        <p:nvSpPr>
          <p:cNvPr id="10" name="Text Placeholder 3">
            <a:extLst>
              <a:ext uri="{FF2B5EF4-FFF2-40B4-BE49-F238E27FC236}">
                <a16:creationId xmlns:a16="http://schemas.microsoft.com/office/drawing/2014/main" id="{B3CB45E7-49F7-BC8C-7A8C-0C5CDADE0CBE}"/>
              </a:ext>
            </a:extLst>
          </p:cNvPr>
          <p:cNvSpPr>
            <a:spLocks noGrp="1"/>
          </p:cNvSpPr>
          <p:nvPr>
            <p:ph type="body" sz="half" idx="2" hasCustomPrompt="1"/>
          </p:nvPr>
        </p:nvSpPr>
        <p:spPr>
          <a:xfrm>
            <a:off x="675503"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Graphic 11">
            <a:extLst>
              <a:ext uri="{FF2B5EF4-FFF2-40B4-BE49-F238E27FC236}">
                <a16:creationId xmlns:a16="http://schemas.microsoft.com/office/drawing/2014/main" id="{62AD09CC-79C5-3843-6918-FFF3CA653B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2587FF72-FDE6-4DF6-A11B-79134636A8A3}"/>
              </a:ext>
            </a:extLst>
          </p:cNvPr>
          <p:cNvSpPr>
            <a:spLocks noGrp="1"/>
          </p:cNvSpPr>
          <p:nvPr>
            <p:ph type="title" hasCustomPrompt="1"/>
          </p:nvPr>
        </p:nvSpPr>
        <p:spPr>
          <a:xfrm>
            <a:off x="597073" y="990600"/>
            <a:ext cx="4010668" cy="897538"/>
          </a:xfrm>
        </p:spPr>
        <p:txBody>
          <a:bodyPr anchor="b"/>
          <a:lstStyle>
            <a:lvl1pPr>
              <a:defRPr sz="6000">
                <a:solidFill>
                  <a:schemeClr val="accent1"/>
                </a:solidFill>
              </a:defRPr>
            </a:lvl1pPr>
          </a:lstStyle>
          <a:p>
            <a:r>
              <a:rPr lang="en-US"/>
              <a:t>[Title]</a:t>
            </a:r>
          </a:p>
        </p:txBody>
      </p:sp>
    </p:spTree>
    <p:extLst>
      <p:ext uri="{BB962C8B-B14F-4D97-AF65-F5344CB8AC3E}">
        <p14:creationId xmlns:p14="http://schemas.microsoft.com/office/powerpoint/2010/main" val="132239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1356894" y="3094266"/>
            <a:ext cx="9819856" cy="1325585"/>
          </a:xfrm>
        </p:spPr>
        <p:txBody>
          <a:bodyPr anchor="b"/>
          <a:lstStyle>
            <a:lvl1pPr algn="l">
              <a:defRPr sz="8800">
                <a:solidFill>
                  <a:schemeClr val="bg1"/>
                </a:solidFill>
              </a:defRPr>
            </a:lvl1pPr>
          </a:lstStyle>
          <a:p>
            <a:r>
              <a:rPr lang="en-US"/>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1356894" y="4581100"/>
            <a:ext cx="9819858" cy="501543"/>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[link]</a:t>
            </a:r>
          </a:p>
        </p:txBody>
      </p:sp>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6465" y="1489287"/>
            <a:ext cx="4230348" cy="1818001"/>
          </a:xfrm>
          <a:prstGeom prst="rect">
            <a:avLst/>
          </a:prstGeom>
        </p:spPr>
      </p:pic>
    </p:spTree>
    <p:extLst>
      <p:ext uri="{BB962C8B-B14F-4D97-AF65-F5344CB8AC3E}">
        <p14:creationId xmlns:p14="http://schemas.microsoft.com/office/powerpoint/2010/main" val="2598860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B4572F08-8AC9-B1CC-B730-366151BCE6C7}"/>
              </a:ext>
            </a:extLst>
          </p:cNvPr>
          <p:cNvSpPr>
            <a:spLocks noGrp="1"/>
          </p:cNvSpPr>
          <p:nvPr>
            <p:ph idx="1" hasCustomPrompt="1"/>
          </p:nvPr>
        </p:nvSpPr>
        <p:spPr>
          <a:xfrm>
            <a:off x="283336" y="4807658"/>
            <a:ext cx="3163250" cy="1707441"/>
          </a:xfrm>
          <a:prstGeom prst="rect">
            <a:avLst/>
          </a:prstGeom>
        </p:spPr>
        <p:txBody>
          <a:bodyPr vert="horz" lIns="91440" tIns="45720" rIns="91440" bIns="45720" rtlCol="0">
            <a:normAutofit/>
          </a:bodyPr>
          <a:lstStyle>
            <a:lvl1pPr>
              <a:buFontTx/>
              <a:buNone/>
              <a:defRPr sz="1600" b="0" i="0">
                <a:latin typeface="Asap" pitchFamily="2" charset="77"/>
              </a:defRPr>
            </a:lvl1pPr>
            <a:lvl2pPr>
              <a:buFontTx/>
              <a:buNone/>
              <a:defRPr/>
            </a:lvl2pPr>
            <a:lvl3pPr>
              <a:buFontTx/>
              <a:buNone/>
              <a:defRPr/>
            </a:lvl3pPr>
            <a:lvl4pPr>
              <a:buFontTx/>
              <a:buNone/>
              <a:defRPr/>
            </a:lvl4pPr>
            <a:lvl5pPr>
              <a:buFontTx/>
              <a:buNone/>
              <a:defRPr/>
            </a:lvl5pPr>
          </a:lstStyle>
          <a:p>
            <a:pPr lvl="0"/>
            <a:r>
              <a:rPr lang="nl-NL"/>
              <a:t>Click </a:t>
            </a:r>
            <a:r>
              <a:rPr lang="nl-NL" err="1"/>
              <a:t>to</a:t>
            </a:r>
            <a:r>
              <a:rPr lang="nl-NL"/>
              <a:t> </a:t>
            </a:r>
            <a:r>
              <a:rPr lang="nl-NL" err="1"/>
              <a:t>edit</a:t>
            </a:r>
            <a:endParaRPr lang="nl-NL"/>
          </a:p>
        </p:txBody>
      </p:sp>
    </p:spTree>
    <p:extLst>
      <p:ext uri="{BB962C8B-B14F-4D97-AF65-F5344CB8AC3E}">
        <p14:creationId xmlns:p14="http://schemas.microsoft.com/office/powerpoint/2010/main" val="31261498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 - Meer weten">
    <p:bg>
      <p:bgPr>
        <a:solidFill>
          <a:schemeClr val="accent1"/>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2D84BE0D-FA50-EF0C-F14C-54696FE7C999}"/>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6" name="Text Placeholder 3">
            <a:extLst>
              <a:ext uri="{FF2B5EF4-FFF2-40B4-BE49-F238E27FC236}">
                <a16:creationId xmlns:a16="http://schemas.microsoft.com/office/drawing/2014/main" id="{F48889DB-C6B9-E052-06A2-C3970409C3FC}"/>
              </a:ext>
            </a:extLst>
          </p:cNvPr>
          <p:cNvSpPr>
            <a:spLocks noGrp="1"/>
          </p:cNvSpPr>
          <p:nvPr>
            <p:ph type="body" sz="half" idx="2" hasCustomPrompt="1"/>
          </p:nvPr>
        </p:nvSpPr>
        <p:spPr>
          <a:xfrm>
            <a:off x="1440000" y="3648000"/>
            <a:ext cx="4080000" cy="2016000"/>
          </a:xfrm>
          <a:prstGeom prst="rect">
            <a:avLst/>
          </a:prstGeom>
        </p:spPr>
        <p:txBody>
          <a:bodyPr anchor="b" anchorCtr="0"/>
          <a:lstStyle>
            <a:lvl1pPr marL="0" indent="0">
              <a:lnSpc>
                <a:spcPct val="100000"/>
              </a:lnSpc>
              <a:buNone/>
              <a:defRPr sz="2133">
                <a:solidFill>
                  <a:schemeClr val="tx1"/>
                </a:solidFill>
                <a:latin typeface="Arial" panose="020B0604020202020204" pitchFamily="34" charset="0"/>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dirty="0"/>
              <a:t>Klik om de subtitel te bewerken</a:t>
            </a:r>
          </a:p>
        </p:txBody>
      </p:sp>
      <p:sp>
        <p:nvSpPr>
          <p:cNvPr id="9" name="Title 1">
            <a:extLst>
              <a:ext uri="{FF2B5EF4-FFF2-40B4-BE49-F238E27FC236}">
                <a16:creationId xmlns:a16="http://schemas.microsoft.com/office/drawing/2014/main" id="{6DC72A37-EDF4-79BD-2C4A-655F12EEE71F}"/>
              </a:ext>
            </a:extLst>
          </p:cNvPr>
          <p:cNvSpPr>
            <a:spLocks noGrp="1"/>
          </p:cNvSpPr>
          <p:nvPr>
            <p:ph type="title" hasCustomPrompt="1"/>
          </p:nvPr>
        </p:nvSpPr>
        <p:spPr>
          <a:xfrm>
            <a:off x="6672000" y="1152000"/>
            <a:ext cx="4368000" cy="672000"/>
          </a:xfrm>
          <a:prstGeom prst="rect">
            <a:avLst/>
          </a:prstGeom>
        </p:spPr>
        <p:txBody>
          <a:bodyPr anchor="t" anchorCtr="0"/>
          <a:lstStyle>
            <a:lvl1pPr>
              <a:lnSpc>
                <a:spcPct val="100000"/>
              </a:lnSpc>
              <a:defRPr sz="3200">
                <a:latin typeface="Arial" panose="020B0604020202020204" pitchFamily="34" charset="0"/>
                <a:cs typeface="Arial" panose="020B0604020202020204" pitchFamily="34" charset="0"/>
              </a:defRPr>
            </a:lvl1pPr>
          </a:lstStyle>
          <a:p>
            <a:r>
              <a:rPr lang="nl-NL" dirty="0"/>
              <a:t>Meer weten?</a:t>
            </a:r>
            <a:endParaRPr lang="en-US" dirty="0"/>
          </a:p>
        </p:txBody>
      </p:sp>
      <p:sp>
        <p:nvSpPr>
          <p:cNvPr id="11" name="Text Placeholder 3">
            <a:extLst>
              <a:ext uri="{FF2B5EF4-FFF2-40B4-BE49-F238E27FC236}">
                <a16:creationId xmlns:a16="http://schemas.microsoft.com/office/drawing/2014/main" id="{1C610AA6-D533-C808-0CA9-125738DF9F59}"/>
              </a:ext>
            </a:extLst>
          </p:cNvPr>
          <p:cNvSpPr>
            <a:spLocks noGrp="1"/>
          </p:cNvSpPr>
          <p:nvPr>
            <p:ph type="body" sz="half" idx="14" hasCustomPrompt="1"/>
          </p:nvPr>
        </p:nvSpPr>
        <p:spPr>
          <a:xfrm>
            <a:off x="6672000" y="2016000"/>
            <a:ext cx="4368000" cy="3648000"/>
          </a:xfrm>
          <a:prstGeom prst="rect">
            <a:avLst/>
          </a:prstGeom>
        </p:spPr>
        <p:txBody>
          <a:bodyPr anchor="t" anchorCtr="0"/>
          <a:lstStyle>
            <a:lvl1pPr marL="0" indent="0">
              <a:lnSpc>
                <a:spcPct val="100000"/>
              </a:lnSpc>
              <a:buNone/>
              <a:defRPr sz="2133">
                <a:solidFill>
                  <a:schemeClr val="tx2"/>
                </a:solidFill>
                <a:latin typeface="Arial" panose="020B0604020202020204" pitchFamily="34" charset="0"/>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noProof="1"/>
              <a:t>vng.nl</a:t>
            </a:r>
          </a:p>
          <a:p>
            <a:pPr lvl="0"/>
            <a:endParaRPr lang="nl-NL" noProof="1"/>
          </a:p>
        </p:txBody>
      </p:sp>
      <p:pic>
        <p:nvPicPr>
          <p:cNvPr id="2" name="Afbeelding 1" descr="VNG">
            <a:extLst>
              <a:ext uri="{FF2B5EF4-FFF2-40B4-BE49-F238E27FC236}">
                <a16:creationId xmlns:a16="http://schemas.microsoft.com/office/drawing/2014/main" id="{F39942EC-F342-A903-0293-C8EFB4D51CE8}"/>
              </a:ext>
            </a:extLst>
          </p:cNvPr>
          <p:cNvPicPr>
            <a:picLocks noChangeAspect="1"/>
          </p:cNvPicPr>
          <p:nvPr userDrawn="1"/>
        </p:nvPicPr>
        <p:blipFill>
          <a:blip r:embed="rId3"/>
          <a:stretch>
            <a:fillRect/>
          </a:stretch>
        </p:blipFill>
        <p:spPr>
          <a:xfrm>
            <a:off x="576000" y="576038"/>
            <a:ext cx="1248000" cy="768303"/>
          </a:xfrm>
          <a:prstGeom prst="rect">
            <a:avLst/>
          </a:prstGeom>
        </p:spPr>
      </p:pic>
    </p:spTree>
    <p:extLst>
      <p:ext uri="{BB962C8B-B14F-4D97-AF65-F5344CB8AC3E}">
        <p14:creationId xmlns:p14="http://schemas.microsoft.com/office/powerpoint/2010/main" val="2432491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C0706D9B-F80F-C1D2-65A9-3CCDEC8E8D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Graphic 10">
            <a:extLst>
              <a:ext uri="{FF2B5EF4-FFF2-40B4-BE49-F238E27FC236}">
                <a16:creationId xmlns:a16="http://schemas.microsoft.com/office/drawing/2014/main" id="{22DFB77F-1202-9630-8344-ADE8213163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5" name="Tijdelijke aanduiding voor inhoud 4">
            <a:extLst>
              <a:ext uri="{FF2B5EF4-FFF2-40B4-BE49-F238E27FC236}">
                <a16:creationId xmlns:a16="http://schemas.microsoft.com/office/drawing/2014/main" id="{E48D5271-7FE0-B608-457A-772BF96F830F}"/>
              </a:ext>
            </a:extLst>
          </p:cNvPr>
          <p:cNvSpPr>
            <a:spLocks noGrp="1"/>
          </p:cNvSpPr>
          <p:nvPr>
            <p:ph sz="quarter" idx="11" hasCustomPrompt="1"/>
          </p:nvPr>
        </p:nvSpPr>
        <p:spPr>
          <a:xfrm>
            <a:off x="602529" y="1252538"/>
            <a:ext cx="4292600" cy="4525962"/>
          </a:xfrm>
        </p:spPr>
        <p:txBody>
          <a:bodyPr/>
          <a:lstStyle>
            <a:lvl1pPr>
              <a:buClr>
                <a:schemeClr val="bg1"/>
              </a:buClr>
              <a:buFont typeface="+mj-lt"/>
              <a:buAutoNum type="arabicPeriod"/>
              <a:defRPr sz="2400" b="1" i="0" spc="0">
                <a:solidFill>
                  <a:schemeClr val="bg1"/>
                </a:solidFill>
                <a:latin typeface="Asap" pitchFamily="2" charset="77"/>
              </a:defRPr>
            </a:lvl1pPr>
            <a:lvl2pPr>
              <a:buFont typeface="+mj-lt"/>
              <a:buAutoNum type="arabicPeriod"/>
              <a:defRPr sz="2400" b="1" i="0">
                <a:solidFill>
                  <a:schemeClr val="bg1"/>
                </a:solidFill>
                <a:latin typeface="Asap" pitchFamily="2" charset="77"/>
              </a:defRPr>
            </a:lvl2pPr>
            <a:lvl3pPr>
              <a:buFont typeface="+mj-lt"/>
              <a:buAutoNum type="arabicPeriod"/>
              <a:defRPr sz="2400" b="1" i="0">
                <a:solidFill>
                  <a:schemeClr val="bg1"/>
                </a:solidFill>
                <a:latin typeface="Asap" pitchFamily="2" charset="77"/>
              </a:defRPr>
            </a:lvl3pPr>
            <a:lvl4pPr>
              <a:buFont typeface="+mj-lt"/>
              <a:buAutoNum type="arabicPeriod"/>
              <a:defRPr sz="2400" b="1" i="0">
                <a:solidFill>
                  <a:schemeClr val="bg1"/>
                </a:solidFill>
                <a:latin typeface="Asap" pitchFamily="2" charset="77"/>
              </a:defRPr>
            </a:lvl4pPr>
            <a:lvl5pPr>
              <a:buFont typeface="+mj-lt"/>
              <a:buAutoNum type="arabicPeriod"/>
              <a:defRPr sz="2400" b="1" i="0">
                <a:solidFill>
                  <a:schemeClr val="bg1"/>
                </a:solidFill>
                <a:latin typeface="Asap" pitchFamily="2" charset="77"/>
              </a:defRPr>
            </a:lvl5pPr>
          </a:lstStyle>
          <a:p>
            <a:pPr lvl="0"/>
            <a:r>
              <a:rPr lang="nl-NL"/>
              <a:t> Klikken om de tekststijl van het model te bewerken</a:t>
            </a:r>
          </a:p>
          <a:p>
            <a:pPr lvl="1"/>
            <a:r>
              <a:rPr lang="nl-NL"/>
              <a:t> Tweede niveau</a:t>
            </a:r>
          </a:p>
          <a:p>
            <a:pPr lvl="2"/>
            <a:r>
              <a:rPr lang="nl-NL"/>
              <a:t> Derde niveau</a:t>
            </a:r>
          </a:p>
          <a:p>
            <a:pPr lvl="3"/>
            <a:r>
              <a:rPr lang="nl-NL"/>
              <a:t> Vierde niveau</a:t>
            </a:r>
          </a:p>
          <a:p>
            <a:pPr lvl="4"/>
            <a:r>
              <a:rPr lang="nl-NL"/>
              <a:t> Vijfde niveau</a:t>
            </a:r>
          </a:p>
        </p:txBody>
      </p:sp>
    </p:spTree>
    <p:extLst>
      <p:ext uri="{BB962C8B-B14F-4D97-AF65-F5344CB8AC3E}">
        <p14:creationId xmlns:p14="http://schemas.microsoft.com/office/powerpoint/2010/main" val="3725886103"/>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DA27BD-CE7F-29F7-164F-970D46711DFA}"/>
              </a:ext>
            </a:extLst>
          </p:cNvPr>
          <p:cNvSpPr>
            <a:spLocks noGrp="1"/>
          </p:cNvSpPr>
          <p:nvPr>
            <p:ph sz="half" idx="1" hasCustomPrompt="1"/>
          </p:nvPr>
        </p:nvSpPr>
        <p:spPr>
          <a:xfrm>
            <a:off x="597072" y="1981200"/>
            <a:ext cx="5181600" cy="388064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pic>
        <p:nvPicPr>
          <p:cNvPr id="8" name="Afbeelding 7">
            <a:extLst>
              <a:ext uri="{FF2B5EF4-FFF2-40B4-BE49-F238E27FC236}">
                <a16:creationId xmlns:a16="http://schemas.microsoft.com/office/drawing/2014/main" id="{E70F9E84-5E4A-D85F-4FB6-35F0005C1A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624EE51E-27AA-2692-4FC3-42DB29251862}"/>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a:p>
        </p:txBody>
      </p:sp>
      <p:pic>
        <p:nvPicPr>
          <p:cNvPr id="10" name="Graphic 9">
            <a:extLst>
              <a:ext uri="{FF2B5EF4-FFF2-40B4-BE49-F238E27FC236}">
                <a16:creationId xmlns:a16="http://schemas.microsoft.com/office/drawing/2014/main" id="{ADFC4D60-EAF6-A5F5-D709-0059154FD9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6" name="Tijdelijke aanduiding voor afbeelding 5">
            <a:extLst>
              <a:ext uri="{FF2B5EF4-FFF2-40B4-BE49-F238E27FC236}">
                <a16:creationId xmlns:a16="http://schemas.microsoft.com/office/drawing/2014/main" id="{4420B296-F392-976E-F436-0EAFC1B4FC5C}"/>
              </a:ext>
            </a:extLst>
          </p:cNvPr>
          <p:cNvSpPr>
            <a:spLocks noGrp="1"/>
          </p:cNvSpPr>
          <p:nvPr>
            <p:ph type="pic" sz="quarter" idx="13"/>
          </p:nvPr>
        </p:nvSpPr>
        <p:spPr>
          <a:xfrm>
            <a:off x="6096000" y="0"/>
            <a:ext cx="6334896" cy="6369049"/>
          </a:xfrm>
        </p:spPr>
        <p:txBody>
          <a:bodyPr/>
          <a:lstStyle/>
          <a:p>
            <a:endParaRPr lang="nl-NL"/>
          </a:p>
        </p:txBody>
      </p:sp>
      <p:sp>
        <p:nvSpPr>
          <p:cNvPr id="7" name="Title 1">
            <a:extLst>
              <a:ext uri="{FF2B5EF4-FFF2-40B4-BE49-F238E27FC236}">
                <a16:creationId xmlns:a16="http://schemas.microsoft.com/office/drawing/2014/main" id="{53B42DE1-FE90-A4CB-CE7D-6B3BBEBE42C4}"/>
              </a:ext>
            </a:extLst>
          </p:cNvPr>
          <p:cNvSpPr>
            <a:spLocks noGrp="1"/>
          </p:cNvSpPr>
          <p:nvPr>
            <p:ph type="title" hasCustomPrompt="1"/>
          </p:nvPr>
        </p:nvSpPr>
        <p:spPr>
          <a:xfrm>
            <a:off x="597072" y="990600"/>
            <a:ext cx="5181600" cy="897538"/>
          </a:xfrm>
        </p:spPr>
        <p:txBody>
          <a:bodyPr anchor="b"/>
          <a:lstStyle>
            <a:lvl1pPr>
              <a:defRPr sz="6000">
                <a:solidFill>
                  <a:schemeClr val="accent1"/>
                </a:solidFill>
              </a:defRPr>
            </a:lvl1pPr>
          </a:lstStyle>
          <a:p>
            <a:r>
              <a:rPr lang="en-US"/>
              <a:t>[Title]</a:t>
            </a:r>
          </a:p>
        </p:txBody>
      </p:sp>
    </p:spTree>
    <p:extLst>
      <p:ext uri="{BB962C8B-B14F-4D97-AF65-F5344CB8AC3E}">
        <p14:creationId xmlns:p14="http://schemas.microsoft.com/office/powerpoint/2010/main" val="3857776798"/>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840" userDrawn="1">
          <p15:clr>
            <a:srgbClr val="FBAE40"/>
          </p15:clr>
        </p15:guide>
        <p15:guide id="3" pos="438" userDrawn="1">
          <p15:clr>
            <a:srgbClr val="FBAE40"/>
          </p15:clr>
        </p15:guide>
        <p15:guide id="4" orient="horz" pos="48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DD2-DB6F-D4DE-6A63-1CDABB5349F1}"/>
              </a:ext>
            </a:extLst>
          </p:cNvPr>
          <p:cNvSpPr>
            <a:spLocks noGrp="1"/>
          </p:cNvSpPr>
          <p:nvPr>
            <p:ph type="title" hasCustomPrompt="1"/>
          </p:nvPr>
        </p:nvSpPr>
        <p:spPr>
          <a:xfrm>
            <a:off x="597072" y="990600"/>
            <a:ext cx="10515600" cy="897538"/>
          </a:xfrm>
        </p:spPr>
        <p:txBody>
          <a:bodyPr anchor="b"/>
          <a:lstStyle>
            <a:lvl1pPr>
              <a:defRPr sz="6000">
                <a:solidFill>
                  <a:schemeClr val="accent1"/>
                </a:solidFill>
              </a:defRPr>
            </a:lvl1pPr>
          </a:lstStyle>
          <a:p>
            <a:r>
              <a:rPr lang="en-US"/>
              <a:t>[Title]</a:t>
            </a:r>
          </a:p>
        </p:txBody>
      </p:sp>
      <p:sp>
        <p:nvSpPr>
          <p:cNvPr id="3" name="Text Placeholder 2">
            <a:extLst>
              <a:ext uri="{FF2B5EF4-FFF2-40B4-BE49-F238E27FC236}">
                <a16:creationId xmlns:a16="http://schemas.microsoft.com/office/drawing/2014/main" id="{0526C7AC-CB93-B3A1-D218-06F3E476143C}"/>
              </a:ext>
            </a:extLst>
          </p:cNvPr>
          <p:cNvSpPr>
            <a:spLocks noGrp="1"/>
          </p:cNvSpPr>
          <p:nvPr>
            <p:ph type="body" idx="1" hasCustomPrompt="1"/>
          </p:nvPr>
        </p:nvSpPr>
        <p:spPr>
          <a:xfrm>
            <a:off x="597072" y="2179638"/>
            <a:ext cx="10515600" cy="1500187"/>
          </a:xfrm>
        </p:spPr>
        <p:txBody>
          <a:bodyPr/>
          <a:lstStyle>
            <a:lvl1pPr marL="0" indent="0">
              <a:buNone/>
              <a:defRPr sz="20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10" name="Afbeelding 9">
            <a:extLst>
              <a:ext uri="{FF2B5EF4-FFF2-40B4-BE49-F238E27FC236}">
                <a16:creationId xmlns:a16="http://schemas.microsoft.com/office/drawing/2014/main" id="{15784EAF-12AB-5D8A-94B3-29C780686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D59F9A83-0B24-3B45-F88B-FEBADDC3C4CB}"/>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a:p>
        </p:txBody>
      </p:sp>
      <p:pic>
        <p:nvPicPr>
          <p:cNvPr id="14" name="Graphic 13">
            <a:extLst>
              <a:ext uri="{FF2B5EF4-FFF2-40B4-BE49-F238E27FC236}">
                <a16:creationId xmlns:a16="http://schemas.microsoft.com/office/drawing/2014/main" id="{028985F4-647F-3533-6C88-CABC83BCC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405520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DD2-DB6F-D4DE-6A63-1CDABB5349F1}"/>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a:t>[Title]</a:t>
            </a:r>
          </a:p>
        </p:txBody>
      </p:sp>
      <p:sp>
        <p:nvSpPr>
          <p:cNvPr id="3" name="Text Placeholder 2">
            <a:extLst>
              <a:ext uri="{FF2B5EF4-FFF2-40B4-BE49-F238E27FC236}">
                <a16:creationId xmlns:a16="http://schemas.microsoft.com/office/drawing/2014/main" id="{0526C7AC-CB93-B3A1-D218-06F3E476143C}"/>
              </a:ext>
            </a:extLst>
          </p:cNvPr>
          <p:cNvSpPr>
            <a:spLocks noGrp="1"/>
          </p:cNvSpPr>
          <p:nvPr>
            <p:ph type="body" idx="1" hasCustomPrompt="1"/>
          </p:nvPr>
        </p:nvSpPr>
        <p:spPr>
          <a:xfrm>
            <a:off x="597072" y="2179638"/>
            <a:ext cx="5019957" cy="1500187"/>
          </a:xfrm>
        </p:spPr>
        <p:txBody>
          <a:bodyPr/>
          <a:lstStyle>
            <a:lvl1pPr marL="0" indent="0">
              <a:buNone/>
              <a:defRPr sz="20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10" name="Afbeelding 9">
            <a:extLst>
              <a:ext uri="{FF2B5EF4-FFF2-40B4-BE49-F238E27FC236}">
                <a16:creationId xmlns:a16="http://schemas.microsoft.com/office/drawing/2014/main" id="{15784EAF-12AB-5D8A-94B3-29C780686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D59F9A83-0B24-3B45-F88B-FEBADDC3C4CB}"/>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a:p>
        </p:txBody>
      </p:sp>
      <p:pic>
        <p:nvPicPr>
          <p:cNvPr id="14" name="Graphic 13">
            <a:extLst>
              <a:ext uri="{FF2B5EF4-FFF2-40B4-BE49-F238E27FC236}">
                <a16:creationId xmlns:a16="http://schemas.microsoft.com/office/drawing/2014/main" id="{028985F4-647F-3533-6C88-CABC83BCC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14124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81D180-455F-EB68-1CD2-9BE8B04AFDB6}"/>
              </a:ext>
            </a:extLst>
          </p:cNvPr>
          <p:cNvSpPr>
            <a:spLocks noGrp="1"/>
          </p:cNvSpPr>
          <p:nvPr>
            <p:ph type="body" idx="1" hasCustomPrompt="1"/>
          </p:nvPr>
        </p:nvSpPr>
        <p:spPr>
          <a:xfrm>
            <a:off x="675503" y="1739133"/>
            <a:ext cx="5157787" cy="72308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3D3503-E744-372B-B29F-6C9BF23A6408}"/>
              </a:ext>
            </a:extLst>
          </p:cNvPr>
          <p:cNvSpPr>
            <a:spLocks noGrp="1"/>
          </p:cNvSpPr>
          <p:nvPr>
            <p:ph sz="half" idx="2" hasCustomPrompt="1"/>
          </p:nvPr>
        </p:nvSpPr>
        <p:spPr>
          <a:xfrm>
            <a:off x="675503" y="2563045"/>
            <a:ext cx="5157787" cy="323367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49CC03-486C-64E7-36DB-B305F0C4E048}"/>
              </a:ext>
            </a:extLst>
          </p:cNvPr>
          <p:cNvSpPr>
            <a:spLocks noGrp="1"/>
          </p:cNvSpPr>
          <p:nvPr>
            <p:ph type="body" sz="quarter" idx="3" hasCustomPrompt="1"/>
          </p:nvPr>
        </p:nvSpPr>
        <p:spPr>
          <a:xfrm>
            <a:off x="6007915" y="1739133"/>
            <a:ext cx="5183188" cy="72308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C4DD53-0A58-D6AB-9629-054F76316563}"/>
              </a:ext>
            </a:extLst>
          </p:cNvPr>
          <p:cNvSpPr>
            <a:spLocks noGrp="1"/>
          </p:cNvSpPr>
          <p:nvPr>
            <p:ph sz="quarter" idx="4" hasCustomPrompt="1"/>
          </p:nvPr>
        </p:nvSpPr>
        <p:spPr>
          <a:xfrm>
            <a:off x="6007915" y="2563045"/>
            <a:ext cx="5183188" cy="323367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Afbeelding 9">
            <a:extLst>
              <a:ext uri="{FF2B5EF4-FFF2-40B4-BE49-F238E27FC236}">
                <a16:creationId xmlns:a16="http://schemas.microsoft.com/office/drawing/2014/main" id="{36D8EACD-9CF4-4FBB-D358-383E0005FA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11" name="Slide Number Placeholder 5">
            <a:extLst>
              <a:ext uri="{FF2B5EF4-FFF2-40B4-BE49-F238E27FC236}">
                <a16:creationId xmlns:a16="http://schemas.microsoft.com/office/drawing/2014/main" id="{E085EE13-F294-9767-FAF0-6B7D5767BB7E}"/>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a:p>
        </p:txBody>
      </p:sp>
      <p:pic>
        <p:nvPicPr>
          <p:cNvPr id="12" name="Graphic 11">
            <a:extLst>
              <a:ext uri="{FF2B5EF4-FFF2-40B4-BE49-F238E27FC236}">
                <a16:creationId xmlns:a16="http://schemas.microsoft.com/office/drawing/2014/main" id="{4F2A8868-D29F-687C-A765-69F046EE0E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D9CB3FFA-A06E-F9CA-AFA6-49E709E557C8}"/>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a:t>[Title]</a:t>
            </a:r>
          </a:p>
        </p:txBody>
      </p:sp>
    </p:spTree>
    <p:extLst>
      <p:ext uri="{BB962C8B-B14F-4D97-AF65-F5344CB8AC3E}">
        <p14:creationId xmlns:p14="http://schemas.microsoft.com/office/powerpoint/2010/main" val="5351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5B155E0-7EA2-4DA6-DA89-A4A41D4CB7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43EC2AF5-C5BF-84B1-40AE-BDE15810F114}"/>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a:p>
        </p:txBody>
      </p:sp>
      <p:pic>
        <p:nvPicPr>
          <p:cNvPr id="8" name="Graphic 7">
            <a:extLst>
              <a:ext uri="{FF2B5EF4-FFF2-40B4-BE49-F238E27FC236}">
                <a16:creationId xmlns:a16="http://schemas.microsoft.com/office/drawing/2014/main" id="{7F695C5C-776A-BD13-50BB-1A56E6829F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5B36F2CD-90FC-DE6F-BDFA-474B2E2B799A}"/>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a:t>[Title]</a:t>
            </a:r>
          </a:p>
        </p:txBody>
      </p:sp>
    </p:spTree>
    <p:extLst>
      <p:ext uri="{BB962C8B-B14F-4D97-AF65-F5344CB8AC3E}">
        <p14:creationId xmlns:p14="http://schemas.microsoft.com/office/powerpoint/2010/main" val="206462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6A1AFCC-78C4-B563-8E93-203E6955BC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6" name="Slide Number Placeholder 5">
            <a:extLst>
              <a:ext uri="{FF2B5EF4-FFF2-40B4-BE49-F238E27FC236}">
                <a16:creationId xmlns:a16="http://schemas.microsoft.com/office/drawing/2014/main" id="{467E8037-6743-56FA-3F44-6BCE5E5E0878}"/>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a:p>
        </p:txBody>
      </p:sp>
      <p:pic>
        <p:nvPicPr>
          <p:cNvPr id="7" name="Graphic 6">
            <a:extLst>
              <a:ext uri="{FF2B5EF4-FFF2-40B4-BE49-F238E27FC236}">
                <a16:creationId xmlns:a16="http://schemas.microsoft.com/office/drawing/2014/main" id="{B18CDFFC-8187-71C6-E3F9-2B242F1055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2109025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19656E-D7F7-863C-18DF-16C94E5EDD12}"/>
              </a:ext>
            </a:extLst>
          </p:cNvPr>
          <p:cNvSpPr>
            <a:spLocks noGrp="1"/>
          </p:cNvSpPr>
          <p:nvPr>
            <p:ph idx="1" hasCustomPrompt="1"/>
          </p:nvPr>
        </p:nvSpPr>
        <p:spPr>
          <a:xfrm>
            <a:off x="5244971" y="1073983"/>
            <a:ext cx="6172200" cy="4795005"/>
          </a:xfrm>
        </p:spPr>
        <p:txBody>
          <a:bodyPr/>
          <a:lstStyle>
            <a:lvl1pPr>
              <a:defRPr sz="2000">
                <a:solidFill>
                  <a:schemeClr val="accent1"/>
                </a:solidFill>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C45705-FB3B-80E4-0EF6-0C8BA73357E4}"/>
              </a:ext>
            </a:extLst>
          </p:cNvPr>
          <p:cNvSpPr>
            <a:spLocks noGrp="1"/>
          </p:cNvSpPr>
          <p:nvPr>
            <p:ph type="body" sz="half" idx="2" hasCustomPrompt="1"/>
          </p:nvPr>
        </p:nvSpPr>
        <p:spPr>
          <a:xfrm>
            <a:off x="675503"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Afbeelding 7">
            <a:extLst>
              <a:ext uri="{FF2B5EF4-FFF2-40B4-BE49-F238E27FC236}">
                <a16:creationId xmlns:a16="http://schemas.microsoft.com/office/drawing/2014/main" id="{928D610C-5CF7-54DF-A40A-A6D09BABBE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C2D0F5E4-54DE-FA4D-1422-8FE238D82A89}"/>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a:p>
        </p:txBody>
      </p:sp>
      <p:pic>
        <p:nvPicPr>
          <p:cNvPr id="12" name="Graphic 11">
            <a:extLst>
              <a:ext uri="{FF2B5EF4-FFF2-40B4-BE49-F238E27FC236}">
                <a16:creationId xmlns:a16="http://schemas.microsoft.com/office/drawing/2014/main" id="{2FBF9014-8E42-FF11-2AAD-04D309F7E7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9A820B94-A404-9F95-91B4-B2B7569D4978}"/>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a:t>[Title]</a:t>
            </a:r>
          </a:p>
        </p:txBody>
      </p:sp>
    </p:spTree>
    <p:extLst>
      <p:ext uri="{BB962C8B-B14F-4D97-AF65-F5344CB8AC3E}">
        <p14:creationId xmlns:p14="http://schemas.microsoft.com/office/powerpoint/2010/main" val="332253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2500B9-04F2-7ACD-4D31-D5675420DE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B03C87-6BCB-B3C4-40DE-646B93E18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p:txBody>
      </p:sp>
      <p:sp>
        <p:nvSpPr>
          <p:cNvPr id="4" name="Date Placeholder 3">
            <a:extLst>
              <a:ext uri="{FF2B5EF4-FFF2-40B4-BE49-F238E27FC236}">
                <a16:creationId xmlns:a16="http://schemas.microsoft.com/office/drawing/2014/main" id="{CD301676-A4A8-C8F5-12AE-0F117DAE56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82000"/>
                  </a:schemeClr>
                </a:solidFill>
              </a:defRPr>
            </a:lvl1pPr>
          </a:lstStyle>
          <a:p>
            <a:fld id="{3D31A178-D554-47F5-8986-0BDE769B5018}" type="datetimeFigureOut">
              <a:rPr lang="en-US" smtClean="0"/>
              <a:pPr/>
              <a:t>7/7/2026</a:t>
            </a:fld>
            <a:endParaRPr lang="en-US" sz="1000"/>
          </a:p>
        </p:txBody>
      </p:sp>
      <p:sp>
        <p:nvSpPr>
          <p:cNvPr id="5" name="Footer Placeholder 4">
            <a:extLst>
              <a:ext uri="{FF2B5EF4-FFF2-40B4-BE49-F238E27FC236}">
                <a16:creationId xmlns:a16="http://schemas.microsoft.com/office/drawing/2014/main" id="{698121E1-8867-D21F-7386-6196F844A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US" sz="1000"/>
          </a:p>
        </p:txBody>
      </p:sp>
      <p:sp>
        <p:nvSpPr>
          <p:cNvPr id="6" name="Slide Number Placeholder 5">
            <a:extLst>
              <a:ext uri="{FF2B5EF4-FFF2-40B4-BE49-F238E27FC236}">
                <a16:creationId xmlns:a16="http://schemas.microsoft.com/office/drawing/2014/main" id="{54A4209F-AD1F-4EF1-7B67-1C4925F46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82000"/>
                  </a:schemeClr>
                </a:solidFill>
              </a:defRPr>
            </a:lvl1pPr>
          </a:lstStyle>
          <a:p>
            <a:fld id="{9B5D26E6-79A7-408D-9DFA-24F760C008DB}" type="slidenum">
              <a:rPr lang="en-US" smtClean="0"/>
              <a:pPr/>
              <a:t>‹nr.›</a:t>
            </a:fld>
            <a:endParaRPr lang="en-US" sz="1000"/>
          </a:p>
        </p:txBody>
      </p:sp>
    </p:spTree>
    <p:extLst>
      <p:ext uri="{BB962C8B-B14F-4D97-AF65-F5344CB8AC3E}">
        <p14:creationId xmlns:p14="http://schemas.microsoft.com/office/powerpoint/2010/main" val="106111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60" r:id="rId5"/>
    <p:sldLayoutId id="2147483653" r:id="rId6"/>
    <p:sldLayoutId id="2147483654" r:id="rId7"/>
    <p:sldLayoutId id="2147483655" r:id="rId8"/>
    <p:sldLayoutId id="2147483656" r:id="rId9"/>
    <p:sldLayoutId id="2147483657" r:id="rId10"/>
    <p:sldLayoutId id="2147483661" r:id="rId11"/>
    <p:sldLayoutId id="2147483662" r:id="rId12"/>
    <p:sldLayoutId id="2147483663" r:id="rId13"/>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D3BF0-ACA4-1927-A6AB-4E952B865520}"/>
              </a:ext>
            </a:extLst>
          </p:cNvPr>
          <p:cNvSpPr>
            <a:spLocks noGrp="1"/>
          </p:cNvSpPr>
          <p:nvPr>
            <p:ph type="ctrTitle"/>
          </p:nvPr>
        </p:nvSpPr>
        <p:spPr>
          <a:xfrm>
            <a:off x="551850" y="1207013"/>
            <a:ext cx="9144000" cy="1234351"/>
          </a:xfrm>
        </p:spPr>
        <p:txBody>
          <a:bodyPr>
            <a:normAutofit fontScale="90000"/>
          </a:bodyPr>
          <a:lstStyle/>
          <a:p>
            <a:r>
              <a:rPr lang="nl-NL">
                <a:latin typeface="Asap SemiBold"/>
                <a:ea typeface="+mj-lt"/>
                <a:cs typeface="+mj-lt"/>
              </a:rPr>
              <a:t>SCHAKELDAGEN</a:t>
            </a:r>
            <a:endParaRPr lang="nl-NL"/>
          </a:p>
        </p:txBody>
      </p:sp>
      <p:sp>
        <p:nvSpPr>
          <p:cNvPr id="3" name="Ondertitel 2">
            <a:extLst>
              <a:ext uri="{FF2B5EF4-FFF2-40B4-BE49-F238E27FC236}">
                <a16:creationId xmlns:a16="http://schemas.microsoft.com/office/drawing/2014/main" id="{D2E292AD-FBC0-FB9A-6E6D-AB5DA7509130}"/>
              </a:ext>
            </a:extLst>
          </p:cNvPr>
          <p:cNvSpPr>
            <a:spLocks noGrp="1"/>
          </p:cNvSpPr>
          <p:nvPr>
            <p:ph type="subTitle" idx="1"/>
          </p:nvPr>
        </p:nvSpPr>
        <p:spPr>
          <a:xfrm>
            <a:off x="609600" y="2444900"/>
            <a:ext cx="9144000" cy="467024"/>
          </a:xfrm>
        </p:spPr>
        <p:txBody>
          <a:bodyPr>
            <a:normAutofit fontScale="92500" lnSpcReduction="10000"/>
          </a:bodyPr>
          <a:lstStyle/>
          <a:p>
            <a:r>
              <a:rPr lang="nl-NL"/>
              <a:t>IPLO komt naar je toe</a:t>
            </a:r>
          </a:p>
          <a:p>
            <a:endParaRPr lang="nl-NL"/>
          </a:p>
        </p:txBody>
      </p:sp>
      <p:sp>
        <p:nvSpPr>
          <p:cNvPr id="4" name="Tijdelijke aanduiding voor tekst 3">
            <a:extLst>
              <a:ext uri="{FF2B5EF4-FFF2-40B4-BE49-F238E27FC236}">
                <a16:creationId xmlns:a16="http://schemas.microsoft.com/office/drawing/2014/main" id="{07816960-8513-3084-A280-BED8490258A5}"/>
              </a:ext>
            </a:extLst>
          </p:cNvPr>
          <p:cNvSpPr>
            <a:spLocks noGrp="1"/>
          </p:cNvSpPr>
          <p:nvPr>
            <p:ph type="body" sz="quarter" idx="10"/>
          </p:nvPr>
        </p:nvSpPr>
        <p:spPr>
          <a:xfrm>
            <a:off x="609600" y="5778990"/>
            <a:ext cx="9494854" cy="1673370"/>
          </a:xfrm>
        </p:spPr>
        <p:txBody>
          <a:bodyPr vert="horz" lIns="91440" tIns="45720" rIns="91440" bIns="45720" rtlCol="0" anchor="t">
            <a:normAutofit/>
          </a:bodyPr>
          <a:lstStyle/>
          <a:p>
            <a:r>
              <a:rPr lang="nl-NL" sz="2400" dirty="0"/>
              <a:t>Leeuwarden 2 juli 2026 </a:t>
            </a:r>
          </a:p>
          <a:p>
            <a:r>
              <a:rPr lang="nl-NL" sz="2400" dirty="0"/>
              <a:t>Susan Dankelman | VNG Programma Omgevingswet </a:t>
            </a:r>
          </a:p>
        </p:txBody>
      </p:sp>
      <p:pic>
        <p:nvPicPr>
          <p:cNvPr id="6" name="Tijdelijke aanduiding voor onlineafbeelding 5" descr="Contact | VNG">
            <a:extLst>
              <a:ext uri="{FF2B5EF4-FFF2-40B4-BE49-F238E27FC236}">
                <a16:creationId xmlns:a16="http://schemas.microsoft.com/office/drawing/2014/main" id="{BFF823C4-BF73-B09C-499E-C602F2A7FE8D}"/>
              </a:ext>
            </a:extLst>
          </p:cNvPr>
          <p:cNvPicPr>
            <a:picLocks noGrp="1" noChangeAspect="1"/>
          </p:cNvPicPr>
          <p:nvPr>
            <p:ph type="clipArt" sz="quarter" idx="11"/>
          </p:nvPr>
        </p:nvPicPr>
        <p:blipFill>
          <a:blip r:embed="rId3">
            <a:alphaModFix amt="80000"/>
          </a:blip>
          <a:stretch>
            <a:fillRect/>
          </a:stretch>
        </p:blipFill>
        <p:spPr>
          <a:xfrm>
            <a:off x="9910122" y="-1"/>
            <a:ext cx="2281161" cy="1221014"/>
          </a:xfrm>
          <a:prstGeom prst="rect">
            <a:avLst/>
          </a:prstGeom>
        </p:spPr>
      </p:pic>
      <p:sp>
        <p:nvSpPr>
          <p:cNvPr id="7" name="Titel 1">
            <a:extLst>
              <a:ext uri="{FF2B5EF4-FFF2-40B4-BE49-F238E27FC236}">
                <a16:creationId xmlns:a16="http://schemas.microsoft.com/office/drawing/2014/main" id="{34C71BA2-26B8-A7A5-3F71-41A9870311E0}"/>
              </a:ext>
            </a:extLst>
          </p:cNvPr>
          <p:cNvSpPr txBox="1">
            <a:spLocks/>
          </p:cNvSpPr>
          <p:nvPr/>
        </p:nvSpPr>
        <p:spPr>
          <a:xfrm>
            <a:off x="549469" y="3431101"/>
            <a:ext cx="9144000" cy="1234351"/>
          </a:xfrm>
          <a:prstGeom prst="rect">
            <a:avLst/>
          </a:prstGeom>
        </p:spPr>
        <p:txBody>
          <a:bodyPr vert="horz" lIns="91440" tIns="45720" rIns="91440" bIns="45720" rtlCol="0" anchor="b">
            <a:normAutofit fontScale="37500" lnSpcReduction="20000"/>
          </a:bodyPr>
          <a:lstStyle>
            <a:lvl1pPr algn="l" defTabSz="914400" rtl="0" eaLnBrk="1" latinLnBrk="0" hangingPunct="1">
              <a:lnSpc>
                <a:spcPct val="90000"/>
              </a:lnSpc>
              <a:spcBef>
                <a:spcPct val="0"/>
              </a:spcBef>
              <a:buNone/>
              <a:defRPr sz="8800" b="1" kern="1200">
                <a:solidFill>
                  <a:schemeClr val="bg1"/>
                </a:solidFill>
                <a:latin typeface="+mj-lt"/>
                <a:ea typeface="+mj-ea"/>
                <a:cs typeface="+mj-cs"/>
              </a:defRPr>
            </a:lvl1pPr>
          </a:lstStyle>
          <a:p>
            <a:r>
              <a:rPr lang="nl-NL" b="0" dirty="0">
                <a:ea typeface="+mj-lt"/>
                <a:cs typeface="+mj-lt"/>
              </a:rPr>
              <a:t>Op weg naar een uitvoerbaar omgevingsplan en </a:t>
            </a:r>
            <a:endParaRPr lang="nl-NL" dirty="0"/>
          </a:p>
          <a:p>
            <a:r>
              <a:rPr lang="nl-NL" b="0" dirty="0">
                <a:ea typeface="+mj-lt"/>
                <a:cs typeface="+mj-lt"/>
              </a:rPr>
              <a:t>Omgevingsloket voor </a:t>
            </a:r>
            <a:r>
              <a:rPr lang="nl-NL" b="0" dirty="0" err="1">
                <a:ea typeface="+mj-lt"/>
                <a:cs typeface="+mj-lt"/>
              </a:rPr>
              <a:t>VTH'ers</a:t>
            </a:r>
            <a:endParaRPr lang="nl-NL" dirty="0"/>
          </a:p>
        </p:txBody>
      </p:sp>
    </p:spTree>
    <p:extLst>
      <p:ext uri="{BB962C8B-B14F-4D97-AF65-F5344CB8AC3E}">
        <p14:creationId xmlns:p14="http://schemas.microsoft.com/office/powerpoint/2010/main" val="371603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0AC45-CC5C-6120-DFF2-08BA914AD1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A751650-145F-6640-8CCF-874D138167DE}"/>
              </a:ext>
            </a:extLst>
          </p:cNvPr>
          <p:cNvSpPr>
            <a:spLocks noGrp="1"/>
          </p:cNvSpPr>
          <p:nvPr>
            <p:ph type="title"/>
          </p:nvPr>
        </p:nvSpPr>
        <p:spPr/>
        <p:txBody>
          <a:bodyPr>
            <a:noAutofit/>
          </a:bodyPr>
          <a:lstStyle/>
          <a:p>
            <a:r>
              <a:rPr lang="nl-NL" sz="4800" dirty="0"/>
              <a:t>Omgevingsplanactiviteit bouwwerken</a:t>
            </a:r>
          </a:p>
        </p:txBody>
      </p:sp>
      <p:pic>
        <p:nvPicPr>
          <p:cNvPr id="5" name="Tijdelijke aanduiding voor afbeelding 1" descr="Contact | VNG">
            <a:extLst>
              <a:ext uri="{FF2B5EF4-FFF2-40B4-BE49-F238E27FC236}">
                <a16:creationId xmlns:a16="http://schemas.microsoft.com/office/drawing/2014/main" id="{BCC6957B-C0A1-C43D-8ADF-8E32CEE3C1B9}"/>
              </a:ext>
            </a:extLst>
          </p:cNvPr>
          <p:cNvPicPr>
            <a:picLocks noChangeAspect="1"/>
          </p:cNvPicPr>
          <p:nvPr/>
        </p:nvPicPr>
        <p:blipFill>
          <a:blip r:embed="rId3"/>
          <a:srcRect r="282" b="-515"/>
          <a:stretch>
            <a:fillRect/>
          </a:stretch>
        </p:blipFill>
        <p:spPr>
          <a:xfrm>
            <a:off x="10263227" y="226"/>
            <a:ext cx="1927730" cy="1107226"/>
          </a:xfrm>
          <a:prstGeom prst="rect">
            <a:avLst/>
          </a:prstGeom>
        </p:spPr>
      </p:pic>
      <p:pic>
        <p:nvPicPr>
          <p:cNvPr id="7" name="Afbeelding 6">
            <a:extLst>
              <a:ext uri="{FF2B5EF4-FFF2-40B4-BE49-F238E27FC236}">
                <a16:creationId xmlns:a16="http://schemas.microsoft.com/office/drawing/2014/main" id="{136013BC-BCF2-B57B-2654-27D90B7375F0}"/>
              </a:ext>
            </a:extLst>
          </p:cNvPr>
          <p:cNvPicPr>
            <a:picLocks noChangeAspect="1"/>
          </p:cNvPicPr>
          <p:nvPr/>
        </p:nvPicPr>
        <p:blipFill>
          <a:blip r:embed="rId4"/>
          <a:stretch>
            <a:fillRect/>
          </a:stretch>
        </p:blipFill>
        <p:spPr>
          <a:xfrm>
            <a:off x="416318" y="2276694"/>
            <a:ext cx="9716372" cy="1513205"/>
          </a:xfrm>
          <a:prstGeom prst="rect">
            <a:avLst/>
          </a:prstGeom>
        </p:spPr>
      </p:pic>
      <p:sp>
        <p:nvSpPr>
          <p:cNvPr id="10" name="Tekstvak 9">
            <a:extLst>
              <a:ext uri="{FF2B5EF4-FFF2-40B4-BE49-F238E27FC236}">
                <a16:creationId xmlns:a16="http://schemas.microsoft.com/office/drawing/2014/main" id="{1115DD94-5060-D517-B94D-EA6F0F1B2818}"/>
              </a:ext>
            </a:extLst>
          </p:cNvPr>
          <p:cNvSpPr txBox="1"/>
          <p:nvPr/>
        </p:nvSpPr>
        <p:spPr>
          <a:xfrm>
            <a:off x="723014" y="4338084"/>
            <a:ext cx="9962707" cy="646331"/>
          </a:xfrm>
          <a:prstGeom prst="rect">
            <a:avLst/>
          </a:prstGeom>
          <a:noFill/>
        </p:spPr>
        <p:txBody>
          <a:bodyPr wrap="square" rtlCol="0">
            <a:spAutoFit/>
          </a:bodyPr>
          <a:lstStyle/>
          <a:p>
            <a:pPr marL="285750" indent="-285750">
              <a:buFont typeface="Arial" panose="020B0604020202020204" pitchFamily="34" charset="0"/>
              <a:buChar char="•"/>
            </a:pPr>
            <a:r>
              <a:rPr lang="nl-NL" dirty="0"/>
              <a:t>Aanvraagvereisten in de omgevingsregeling en in het omgevingsplan</a:t>
            </a:r>
          </a:p>
          <a:p>
            <a:pPr marL="285750" indent="-285750">
              <a:buFont typeface="Arial" panose="020B0604020202020204" pitchFamily="34" charset="0"/>
              <a:buChar char="•"/>
            </a:pPr>
            <a:r>
              <a:rPr lang="nl-NL" dirty="0"/>
              <a:t>Beoordelingsregels in het omgevingsplan</a:t>
            </a:r>
          </a:p>
        </p:txBody>
      </p:sp>
    </p:spTree>
    <p:extLst>
      <p:ext uri="{BB962C8B-B14F-4D97-AF65-F5344CB8AC3E}">
        <p14:creationId xmlns:p14="http://schemas.microsoft.com/office/powerpoint/2010/main" val="366667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7128C6-84E4-EA0A-4CFA-A0C1370AD23A}"/>
              </a:ext>
            </a:extLst>
          </p:cNvPr>
          <p:cNvSpPr>
            <a:spLocks noGrp="1"/>
          </p:cNvSpPr>
          <p:nvPr>
            <p:ph type="title"/>
          </p:nvPr>
        </p:nvSpPr>
        <p:spPr/>
        <p:txBody>
          <a:bodyPr>
            <a:noAutofit/>
          </a:bodyPr>
          <a:lstStyle/>
          <a:p>
            <a:r>
              <a:rPr lang="nl-NL" sz="4800" dirty="0"/>
              <a:t>Omgevingsplanactiviteit bouwwerken</a:t>
            </a:r>
          </a:p>
        </p:txBody>
      </p:sp>
      <p:pic>
        <p:nvPicPr>
          <p:cNvPr id="5" name="Afbeelding 4">
            <a:extLst>
              <a:ext uri="{FF2B5EF4-FFF2-40B4-BE49-F238E27FC236}">
                <a16:creationId xmlns:a16="http://schemas.microsoft.com/office/drawing/2014/main" id="{2CEF824C-F6C3-0C8F-99ED-D1E933DA539E}"/>
              </a:ext>
            </a:extLst>
          </p:cNvPr>
          <p:cNvPicPr>
            <a:picLocks noChangeAspect="1"/>
          </p:cNvPicPr>
          <p:nvPr/>
        </p:nvPicPr>
        <p:blipFill>
          <a:blip r:embed="rId2"/>
          <a:stretch>
            <a:fillRect/>
          </a:stretch>
        </p:blipFill>
        <p:spPr>
          <a:xfrm>
            <a:off x="401048" y="2287687"/>
            <a:ext cx="10907647" cy="1219370"/>
          </a:xfrm>
          <a:prstGeom prst="rect">
            <a:avLst/>
          </a:prstGeom>
        </p:spPr>
      </p:pic>
    </p:spTree>
    <p:extLst>
      <p:ext uri="{BB962C8B-B14F-4D97-AF65-F5344CB8AC3E}">
        <p14:creationId xmlns:p14="http://schemas.microsoft.com/office/powerpoint/2010/main" val="3708797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B8462B-6E03-A5DB-15EA-F4052B9BFA75}"/>
              </a:ext>
            </a:extLst>
          </p:cNvPr>
          <p:cNvSpPr>
            <a:spLocks noGrp="1"/>
          </p:cNvSpPr>
          <p:nvPr>
            <p:ph type="title"/>
          </p:nvPr>
        </p:nvSpPr>
        <p:spPr/>
        <p:txBody>
          <a:bodyPr>
            <a:normAutofit fontScale="90000"/>
          </a:bodyPr>
          <a:lstStyle/>
          <a:p>
            <a:r>
              <a:rPr lang="nl-NL"/>
              <a:t>Casus</a:t>
            </a:r>
          </a:p>
        </p:txBody>
      </p:sp>
      <p:sp>
        <p:nvSpPr>
          <p:cNvPr id="3" name="Tijdelijke aanduiding voor tekst 2">
            <a:extLst>
              <a:ext uri="{FF2B5EF4-FFF2-40B4-BE49-F238E27FC236}">
                <a16:creationId xmlns:a16="http://schemas.microsoft.com/office/drawing/2014/main" id="{9AEAA522-B215-524B-DD9B-9C67A42D6EA5}"/>
              </a:ext>
            </a:extLst>
          </p:cNvPr>
          <p:cNvSpPr>
            <a:spLocks noGrp="1"/>
          </p:cNvSpPr>
          <p:nvPr>
            <p:ph type="body" idx="1"/>
          </p:nvPr>
        </p:nvSpPr>
        <p:spPr>
          <a:xfrm>
            <a:off x="597072" y="2179638"/>
            <a:ext cx="10515600" cy="3988932"/>
          </a:xfrm>
        </p:spPr>
        <p:txBody>
          <a:bodyPr vert="horz" lIns="91440" tIns="45720" rIns="91440" bIns="45720" rtlCol="0" anchor="t">
            <a:normAutofit/>
          </a:bodyPr>
          <a:lstStyle/>
          <a:p>
            <a:r>
              <a:rPr lang="nl-NL" dirty="0"/>
              <a:t>Bouwen van een huis, hoger dan toegestaan (afwijking nokhoogte, 10% regeling).</a:t>
            </a:r>
          </a:p>
          <a:p>
            <a:endParaRPr lang="nl-NL" dirty="0">
              <a:latin typeface="Asap"/>
              <a:cs typeface="Segoe UI"/>
            </a:endParaRPr>
          </a:p>
          <a:p>
            <a:r>
              <a:rPr lang="nl-NL" dirty="0">
                <a:latin typeface="Asap"/>
                <a:cs typeface="Segoe UI"/>
              </a:rPr>
              <a:t>We kijken naar de omgevingsplanactiviteit(en), Bbl blijft vandaag buiten beschouwing</a:t>
            </a:r>
          </a:p>
          <a:p>
            <a:pPr marL="342900" indent="-342900">
              <a:lnSpc>
                <a:spcPct val="70000"/>
              </a:lnSpc>
              <a:buChar char="•"/>
            </a:pPr>
            <a:r>
              <a:rPr lang="nl-NL" dirty="0">
                <a:latin typeface="Asap"/>
                <a:cs typeface="Segoe UI"/>
              </a:rPr>
              <a:t>Voor de aanvrager voelt dit als één aanvraag</a:t>
            </a:r>
          </a:p>
          <a:p>
            <a:pPr marL="342900" indent="-342900">
              <a:lnSpc>
                <a:spcPct val="70000"/>
              </a:lnSpc>
              <a:buChar char="•"/>
            </a:pPr>
            <a:r>
              <a:rPr lang="nl-NL" dirty="0">
                <a:latin typeface="Asap"/>
                <a:cs typeface="Segoe UI"/>
              </a:rPr>
              <a:t>Juridisch gelden vaak twee vergunningplichten</a:t>
            </a:r>
            <a:endParaRPr lang="nl-NL" dirty="0">
              <a:cs typeface="Segoe UI"/>
            </a:endParaRPr>
          </a:p>
          <a:p>
            <a:endParaRPr lang="nl-NL" dirty="0">
              <a:solidFill>
                <a:srgbClr val="2B5782"/>
              </a:solidFill>
              <a:cs typeface="Segoe UI"/>
            </a:endParaRPr>
          </a:p>
          <a:p>
            <a:endParaRPr lang="nl-NL" dirty="0">
              <a:solidFill>
                <a:srgbClr val="2B5782"/>
              </a:solidFill>
              <a:cs typeface="Segoe UI"/>
            </a:endParaRPr>
          </a:p>
        </p:txBody>
      </p:sp>
      <p:pic>
        <p:nvPicPr>
          <p:cNvPr id="5" name="Tijdelijke aanduiding voor afbeelding 1" descr="Contact | VNG">
            <a:extLst>
              <a:ext uri="{FF2B5EF4-FFF2-40B4-BE49-F238E27FC236}">
                <a16:creationId xmlns:a16="http://schemas.microsoft.com/office/drawing/2014/main" id="{C4BAA75E-ECE9-E74E-A280-B632DD320399}"/>
              </a:ext>
            </a:extLst>
          </p:cNvPr>
          <p:cNvPicPr>
            <a:picLocks noChangeAspect="1"/>
          </p:cNvPicPr>
          <p:nvPr/>
        </p:nvPicPr>
        <p:blipFill>
          <a:blip r:embed="rId3"/>
          <a:srcRect r="282" b="-515"/>
          <a:stretch>
            <a:fillRect/>
          </a:stretch>
        </p:blipFill>
        <p:spPr>
          <a:xfrm>
            <a:off x="10263227" y="226"/>
            <a:ext cx="1927730" cy="1107226"/>
          </a:xfrm>
          <a:prstGeom prst="rect">
            <a:avLst/>
          </a:prstGeom>
        </p:spPr>
      </p:pic>
      <p:sp>
        <p:nvSpPr>
          <p:cNvPr id="4" name="Tekstvak 3">
            <a:extLst>
              <a:ext uri="{FF2B5EF4-FFF2-40B4-BE49-F238E27FC236}">
                <a16:creationId xmlns:a16="http://schemas.microsoft.com/office/drawing/2014/main" id="{AB4F178D-E1FC-CA2E-412E-2CC7F8D09E65}"/>
              </a:ext>
            </a:extLst>
          </p:cNvPr>
          <p:cNvSpPr txBox="1"/>
          <p:nvPr/>
        </p:nvSpPr>
        <p:spPr>
          <a:xfrm>
            <a:off x="7224258" y="5774417"/>
            <a:ext cx="4874532" cy="40011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a:solidFill>
                  <a:schemeClr val="accent1"/>
                </a:solidFill>
                <a:latin typeface="Asap"/>
                <a:cs typeface="Segoe UI"/>
              </a:rPr>
              <a:t>Dit betreft hoofdstuk 22 omgevingsplan.</a:t>
            </a:r>
          </a:p>
        </p:txBody>
      </p:sp>
    </p:spTree>
    <p:extLst>
      <p:ext uri="{BB962C8B-B14F-4D97-AF65-F5344CB8AC3E}">
        <p14:creationId xmlns:p14="http://schemas.microsoft.com/office/powerpoint/2010/main" val="3285005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A8834-8107-DB4F-3DF3-827145FA7DE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986B3E3-74D1-A599-7C20-380F022DF92F}"/>
              </a:ext>
            </a:extLst>
          </p:cNvPr>
          <p:cNvSpPr>
            <a:spLocks noGrp="1"/>
          </p:cNvSpPr>
          <p:nvPr>
            <p:ph type="title"/>
          </p:nvPr>
        </p:nvSpPr>
        <p:spPr/>
        <p:txBody>
          <a:bodyPr>
            <a:normAutofit fontScale="90000"/>
          </a:bodyPr>
          <a:lstStyle/>
          <a:p>
            <a:r>
              <a:rPr lang="nl-NL"/>
              <a:t>Casus</a:t>
            </a:r>
          </a:p>
        </p:txBody>
      </p:sp>
      <p:sp>
        <p:nvSpPr>
          <p:cNvPr id="3" name="Tijdelijke aanduiding voor tekst 2">
            <a:extLst>
              <a:ext uri="{FF2B5EF4-FFF2-40B4-BE49-F238E27FC236}">
                <a16:creationId xmlns:a16="http://schemas.microsoft.com/office/drawing/2014/main" id="{55AEFD6D-0335-77D7-EE9C-273105D80A7C}"/>
              </a:ext>
            </a:extLst>
          </p:cNvPr>
          <p:cNvSpPr>
            <a:spLocks noGrp="1"/>
          </p:cNvSpPr>
          <p:nvPr>
            <p:ph type="body" idx="1"/>
          </p:nvPr>
        </p:nvSpPr>
        <p:spPr>
          <a:xfrm>
            <a:off x="597072" y="2179638"/>
            <a:ext cx="10515600" cy="3988932"/>
          </a:xfrm>
        </p:spPr>
        <p:txBody>
          <a:bodyPr vert="horz" lIns="91440" tIns="45720" rIns="91440" bIns="45720" rtlCol="0" anchor="t">
            <a:normAutofit/>
          </a:bodyPr>
          <a:lstStyle/>
          <a:p>
            <a:r>
              <a:rPr lang="nl-NL" dirty="0"/>
              <a:t>Bouwen van een huis, hoger dan toegestaan (10% afwijking nokhoogte).</a:t>
            </a:r>
          </a:p>
          <a:p>
            <a:endParaRPr lang="nl-NL" dirty="0">
              <a:latin typeface="Asap"/>
              <a:cs typeface="Segoe UI"/>
            </a:endParaRPr>
          </a:p>
          <a:p>
            <a:pPr>
              <a:lnSpc>
                <a:spcPct val="70000"/>
              </a:lnSpc>
            </a:pPr>
            <a:r>
              <a:rPr lang="nl-NL" dirty="0">
                <a:latin typeface="Asap"/>
                <a:cs typeface="Segoe UI"/>
              </a:rPr>
              <a:t>Twee vergunningplichten</a:t>
            </a:r>
          </a:p>
          <a:p>
            <a:pPr marL="342900" indent="-342900">
              <a:lnSpc>
                <a:spcPct val="70000"/>
              </a:lnSpc>
              <a:buFont typeface="Arial" panose="020B0604020202020204" pitchFamily="34" charset="0"/>
              <a:buChar char="•"/>
            </a:pPr>
            <a:r>
              <a:rPr lang="nl-NL" dirty="0">
                <a:latin typeface="Asap"/>
                <a:cs typeface="Segoe UI"/>
              </a:rPr>
              <a:t>Omgevingsplan activiteit bouwen, 22.26 omgevingsplan</a:t>
            </a:r>
          </a:p>
          <a:p>
            <a:pPr marL="342900" indent="-342900">
              <a:lnSpc>
                <a:spcPct val="70000"/>
              </a:lnSpc>
              <a:buFont typeface="Arial" panose="020B0604020202020204" pitchFamily="34" charset="0"/>
              <a:buChar char="•"/>
            </a:pPr>
            <a:r>
              <a:rPr lang="nl-NL" dirty="0">
                <a:latin typeface="Asap"/>
                <a:cs typeface="Segoe UI"/>
              </a:rPr>
              <a:t>Voormalige </a:t>
            </a:r>
            <a:r>
              <a:rPr lang="nl-NL" dirty="0" err="1">
                <a:latin typeface="Asap"/>
                <a:cs typeface="Segoe UI"/>
              </a:rPr>
              <a:t>binnenplanse</a:t>
            </a:r>
            <a:r>
              <a:rPr lang="nl-NL" dirty="0">
                <a:latin typeface="Asap"/>
                <a:cs typeface="Segoe UI"/>
              </a:rPr>
              <a:t> afwijking</a:t>
            </a:r>
            <a:endParaRPr lang="nl-NL" dirty="0">
              <a:cs typeface="Segoe UI"/>
            </a:endParaRPr>
          </a:p>
          <a:p>
            <a:endParaRPr lang="nl-NL" dirty="0">
              <a:solidFill>
                <a:srgbClr val="2B5782"/>
              </a:solidFill>
              <a:cs typeface="Segoe UI"/>
            </a:endParaRPr>
          </a:p>
          <a:p>
            <a:endParaRPr lang="nl-NL" dirty="0">
              <a:solidFill>
                <a:srgbClr val="2B5782"/>
              </a:solidFill>
              <a:cs typeface="Segoe UI"/>
            </a:endParaRPr>
          </a:p>
        </p:txBody>
      </p:sp>
      <p:pic>
        <p:nvPicPr>
          <p:cNvPr id="5" name="Tijdelijke aanduiding voor afbeelding 1" descr="Contact | VNG">
            <a:extLst>
              <a:ext uri="{FF2B5EF4-FFF2-40B4-BE49-F238E27FC236}">
                <a16:creationId xmlns:a16="http://schemas.microsoft.com/office/drawing/2014/main" id="{65697121-FF54-8A62-BE96-746085D70802}"/>
              </a:ext>
            </a:extLst>
          </p:cNvPr>
          <p:cNvPicPr>
            <a:picLocks noChangeAspect="1"/>
          </p:cNvPicPr>
          <p:nvPr/>
        </p:nvPicPr>
        <p:blipFill>
          <a:blip r:embed="rId3"/>
          <a:srcRect r="282" b="-515"/>
          <a:stretch>
            <a:fillRect/>
          </a:stretch>
        </p:blipFill>
        <p:spPr>
          <a:xfrm>
            <a:off x="10263227" y="226"/>
            <a:ext cx="1927730" cy="1107226"/>
          </a:xfrm>
          <a:prstGeom prst="rect">
            <a:avLst/>
          </a:prstGeom>
        </p:spPr>
      </p:pic>
      <p:sp>
        <p:nvSpPr>
          <p:cNvPr id="4" name="Tekstvak 3">
            <a:extLst>
              <a:ext uri="{FF2B5EF4-FFF2-40B4-BE49-F238E27FC236}">
                <a16:creationId xmlns:a16="http://schemas.microsoft.com/office/drawing/2014/main" id="{5BBC673B-36FF-20ED-6D44-BB130D89AD3D}"/>
              </a:ext>
            </a:extLst>
          </p:cNvPr>
          <p:cNvSpPr txBox="1"/>
          <p:nvPr/>
        </p:nvSpPr>
        <p:spPr>
          <a:xfrm>
            <a:off x="7224258" y="5774417"/>
            <a:ext cx="4874532" cy="40011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a:solidFill>
                  <a:schemeClr val="accent1"/>
                </a:solidFill>
                <a:latin typeface="Asap"/>
                <a:cs typeface="Segoe UI"/>
              </a:rPr>
              <a:t>Dit betreft hoofdstuk 22 omgevingsplan.</a:t>
            </a:r>
          </a:p>
        </p:txBody>
      </p:sp>
    </p:spTree>
    <p:extLst>
      <p:ext uri="{BB962C8B-B14F-4D97-AF65-F5344CB8AC3E}">
        <p14:creationId xmlns:p14="http://schemas.microsoft.com/office/powerpoint/2010/main" val="1398514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7519E8-0D20-409F-97F5-FB7F96205013}"/>
              </a:ext>
            </a:extLst>
          </p:cNvPr>
          <p:cNvSpPr>
            <a:spLocks noGrp="1"/>
          </p:cNvSpPr>
          <p:nvPr>
            <p:ph type="title"/>
          </p:nvPr>
        </p:nvSpPr>
        <p:spPr/>
        <p:txBody>
          <a:bodyPr>
            <a:normAutofit fontScale="90000"/>
          </a:bodyPr>
          <a:lstStyle/>
          <a:p>
            <a:r>
              <a:rPr lang="nl-NL" dirty="0"/>
              <a:t>Casus</a:t>
            </a:r>
          </a:p>
        </p:txBody>
      </p:sp>
      <p:sp>
        <p:nvSpPr>
          <p:cNvPr id="3" name="Tijdelijke aanduiding voor tekst 2">
            <a:extLst>
              <a:ext uri="{FF2B5EF4-FFF2-40B4-BE49-F238E27FC236}">
                <a16:creationId xmlns:a16="http://schemas.microsoft.com/office/drawing/2014/main" id="{8538CE61-F0DA-BFB3-CE4B-B2734458C276}"/>
              </a:ext>
            </a:extLst>
          </p:cNvPr>
          <p:cNvSpPr>
            <a:spLocks noGrp="1"/>
          </p:cNvSpPr>
          <p:nvPr>
            <p:ph type="body" idx="1"/>
          </p:nvPr>
        </p:nvSpPr>
        <p:spPr/>
        <p:txBody>
          <a:bodyPr/>
          <a:lstStyle/>
          <a:p>
            <a:r>
              <a:rPr lang="nl-NL" dirty="0"/>
              <a:t>In een voormalig bestemmingsplan kan staan: bij een omgevingsvergunning kan</a:t>
            </a:r>
          </a:p>
          <a:p>
            <a:r>
              <a:rPr lang="nl-NL" dirty="0"/>
              <a:t>worden afgeweken van daarbij aangegeven regels</a:t>
            </a:r>
          </a:p>
          <a:p>
            <a:pPr marL="342900" indent="-342900">
              <a:buFont typeface="Arial" panose="020B0604020202020204" pitchFamily="34" charset="0"/>
              <a:buChar char="•"/>
            </a:pPr>
            <a:r>
              <a:rPr lang="nl-NL" dirty="0"/>
              <a:t>die formulering is nog niet de vergunningplicht zelf</a:t>
            </a:r>
          </a:p>
        </p:txBody>
      </p:sp>
      <p:pic>
        <p:nvPicPr>
          <p:cNvPr id="5" name="Afbeelding 4">
            <a:extLst>
              <a:ext uri="{FF2B5EF4-FFF2-40B4-BE49-F238E27FC236}">
                <a16:creationId xmlns:a16="http://schemas.microsoft.com/office/drawing/2014/main" id="{C6904E69-5EFF-3253-7E03-9E119AFB0A70}"/>
              </a:ext>
            </a:extLst>
          </p:cNvPr>
          <p:cNvPicPr>
            <a:picLocks noChangeAspect="1"/>
          </p:cNvPicPr>
          <p:nvPr/>
        </p:nvPicPr>
        <p:blipFill>
          <a:blip r:embed="rId2"/>
          <a:stretch>
            <a:fillRect/>
          </a:stretch>
        </p:blipFill>
        <p:spPr>
          <a:xfrm>
            <a:off x="522644" y="3679825"/>
            <a:ext cx="9618254" cy="2063271"/>
          </a:xfrm>
          <a:prstGeom prst="rect">
            <a:avLst/>
          </a:prstGeom>
        </p:spPr>
      </p:pic>
    </p:spTree>
    <p:extLst>
      <p:ext uri="{BB962C8B-B14F-4D97-AF65-F5344CB8AC3E}">
        <p14:creationId xmlns:p14="http://schemas.microsoft.com/office/powerpoint/2010/main" val="2313005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0A00E5-72CD-FE85-6450-AE103DD1E56F}"/>
              </a:ext>
            </a:extLst>
          </p:cNvPr>
          <p:cNvSpPr>
            <a:spLocks noGrp="1"/>
          </p:cNvSpPr>
          <p:nvPr>
            <p:ph type="title"/>
          </p:nvPr>
        </p:nvSpPr>
        <p:spPr/>
        <p:txBody>
          <a:bodyPr>
            <a:normAutofit fontScale="90000"/>
          </a:bodyPr>
          <a:lstStyle/>
          <a:p>
            <a:r>
              <a:rPr lang="nl-NL" dirty="0"/>
              <a:t>Casus</a:t>
            </a:r>
          </a:p>
        </p:txBody>
      </p:sp>
      <p:pic>
        <p:nvPicPr>
          <p:cNvPr id="7" name="Afbeelding 6">
            <a:extLst>
              <a:ext uri="{FF2B5EF4-FFF2-40B4-BE49-F238E27FC236}">
                <a16:creationId xmlns:a16="http://schemas.microsoft.com/office/drawing/2014/main" id="{DE17D25E-55A9-6246-B864-36911F472DC8}"/>
              </a:ext>
            </a:extLst>
          </p:cNvPr>
          <p:cNvPicPr>
            <a:picLocks noChangeAspect="1"/>
          </p:cNvPicPr>
          <p:nvPr/>
        </p:nvPicPr>
        <p:blipFill>
          <a:blip r:embed="rId2"/>
          <a:stretch>
            <a:fillRect/>
          </a:stretch>
        </p:blipFill>
        <p:spPr>
          <a:xfrm>
            <a:off x="0" y="2293230"/>
            <a:ext cx="12192000" cy="2271540"/>
          </a:xfrm>
          <a:prstGeom prst="rect">
            <a:avLst/>
          </a:prstGeom>
        </p:spPr>
      </p:pic>
    </p:spTree>
    <p:extLst>
      <p:ext uri="{BB962C8B-B14F-4D97-AF65-F5344CB8AC3E}">
        <p14:creationId xmlns:p14="http://schemas.microsoft.com/office/powerpoint/2010/main" val="4242087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5393C-0E76-A1EF-A183-516B5FA1EF4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FF67F10-B588-548C-9A4C-90B7BE47B7F7}"/>
              </a:ext>
            </a:extLst>
          </p:cNvPr>
          <p:cNvSpPr>
            <a:spLocks noGrp="1"/>
          </p:cNvSpPr>
          <p:nvPr>
            <p:ph type="title"/>
          </p:nvPr>
        </p:nvSpPr>
        <p:spPr/>
        <p:txBody>
          <a:bodyPr>
            <a:normAutofit fontScale="90000"/>
          </a:bodyPr>
          <a:lstStyle/>
          <a:p>
            <a:r>
              <a:rPr lang="nl-NL" dirty="0"/>
              <a:t>Casus</a:t>
            </a:r>
          </a:p>
        </p:txBody>
      </p:sp>
      <p:sp>
        <p:nvSpPr>
          <p:cNvPr id="3" name="Tijdelijke aanduiding voor tekst 2">
            <a:extLst>
              <a:ext uri="{FF2B5EF4-FFF2-40B4-BE49-F238E27FC236}">
                <a16:creationId xmlns:a16="http://schemas.microsoft.com/office/drawing/2014/main" id="{BFBE9856-DB2C-F350-AC69-6F1E8AE270CC}"/>
              </a:ext>
            </a:extLst>
          </p:cNvPr>
          <p:cNvSpPr>
            <a:spLocks noGrp="1"/>
          </p:cNvSpPr>
          <p:nvPr>
            <p:ph type="body" idx="1"/>
          </p:nvPr>
        </p:nvSpPr>
        <p:spPr>
          <a:xfrm>
            <a:off x="597072" y="2179638"/>
            <a:ext cx="10515600" cy="3988932"/>
          </a:xfrm>
        </p:spPr>
        <p:txBody>
          <a:bodyPr vert="horz" lIns="91440" tIns="45720" rIns="91440" bIns="45720" rtlCol="0" anchor="t">
            <a:normAutofit/>
          </a:bodyPr>
          <a:lstStyle/>
          <a:p>
            <a:r>
              <a:rPr lang="nl-NL"/>
              <a:t>Waarom ontstaan twee vergunningplichten?</a:t>
            </a:r>
          </a:p>
          <a:p>
            <a:pPr marL="342900" indent="-342900">
              <a:buChar char="•"/>
            </a:pPr>
            <a:endParaRPr lang="nl-NL" dirty="0">
              <a:latin typeface="Asap"/>
              <a:cs typeface="Segoe UI"/>
            </a:endParaRPr>
          </a:p>
          <a:p>
            <a:pPr marL="342900" indent="-342900">
              <a:buChar char="•"/>
            </a:pPr>
            <a:r>
              <a:rPr lang="nl-NL">
                <a:cs typeface="Segoe UI"/>
              </a:rPr>
              <a:t>De bouwactiviteit heeft een eigen vergunningplicht</a:t>
            </a:r>
            <a:endParaRPr lang="nl-NL"/>
          </a:p>
          <a:p>
            <a:pPr marL="342900" indent="-342900">
              <a:buChar char="•"/>
            </a:pPr>
            <a:r>
              <a:rPr lang="nl-NL">
                <a:cs typeface="Segoe UI"/>
              </a:rPr>
              <a:t>Afwijken van bepaalde regels uit het tijdelijke deel heeft óók een eigen vergunningplicht</a:t>
            </a:r>
            <a:endParaRPr lang="nl-NL"/>
          </a:p>
          <a:p>
            <a:pPr marL="342900" indent="-342900">
              <a:buChar char="•"/>
            </a:pPr>
            <a:r>
              <a:rPr lang="nl-NL">
                <a:cs typeface="Segoe UI"/>
              </a:rPr>
              <a:t>Die twee vallen niet vanzelf samen </a:t>
            </a:r>
            <a:endParaRPr lang="nl-NL"/>
          </a:p>
          <a:p>
            <a:pPr marL="342900" indent="-342900">
              <a:buChar char="•"/>
            </a:pPr>
            <a:r>
              <a:rPr lang="nl-NL">
                <a:cs typeface="Segoe UI"/>
              </a:rPr>
              <a:t>Daardoor kan één bouwplan twee aanvragen vragen</a:t>
            </a:r>
            <a:endParaRPr lang="nl-NL"/>
          </a:p>
          <a:p>
            <a:endParaRPr lang="nl-NL" dirty="0">
              <a:cs typeface="Segoe UI"/>
            </a:endParaRPr>
          </a:p>
          <a:p>
            <a:pPr marL="342900" indent="-342900">
              <a:lnSpc>
                <a:spcPct val="70000"/>
              </a:lnSpc>
              <a:buChar char="•"/>
            </a:pPr>
            <a:endParaRPr lang="nl-NL" dirty="0">
              <a:cs typeface="Segoe UI"/>
            </a:endParaRPr>
          </a:p>
          <a:p>
            <a:endParaRPr lang="nl-NL" dirty="0"/>
          </a:p>
        </p:txBody>
      </p:sp>
      <p:pic>
        <p:nvPicPr>
          <p:cNvPr id="5" name="Tijdelijke aanduiding voor afbeelding 1" descr="Contact | VNG">
            <a:extLst>
              <a:ext uri="{FF2B5EF4-FFF2-40B4-BE49-F238E27FC236}">
                <a16:creationId xmlns:a16="http://schemas.microsoft.com/office/drawing/2014/main" id="{9399652D-7F5F-B1C4-73A3-A61474B4634B}"/>
              </a:ext>
            </a:extLst>
          </p:cNvPr>
          <p:cNvPicPr>
            <a:picLocks noChangeAspect="1"/>
          </p:cNvPicPr>
          <p:nvPr/>
        </p:nvPicPr>
        <p:blipFill>
          <a:blip r:embed="rId3"/>
          <a:srcRect r="282" b="-515"/>
          <a:stretch>
            <a:fillRect/>
          </a:stretch>
        </p:blipFill>
        <p:spPr>
          <a:xfrm>
            <a:off x="10263227" y="226"/>
            <a:ext cx="1927730" cy="1107226"/>
          </a:xfrm>
          <a:prstGeom prst="rect">
            <a:avLst/>
          </a:prstGeom>
        </p:spPr>
      </p:pic>
    </p:spTree>
    <p:extLst>
      <p:ext uri="{BB962C8B-B14F-4D97-AF65-F5344CB8AC3E}">
        <p14:creationId xmlns:p14="http://schemas.microsoft.com/office/powerpoint/2010/main" val="3148979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FB2FA1-0C60-6379-A1C4-C71A35541960}"/>
              </a:ext>
            </a:extLst>
          </p:cNvPr>
          <p:cNvSpPr>
            <a:spLocks noGrp="1"/>
          </p:cNvSpPr>
          <p:nvPr>
            <p:ph type="title"/>
          </p:nvPr>
        </p:nvSpPr>
        <p:spPr/>
        <p:txBody>
          <a:bodyPr>
            <a:normAutofit fontScale="90000"/>
          </a:bodyPr>
          <a:lstStyle/>
          <a:p>
            <a:r>
              <a:rPr lang="nl-NL" dirty="0"/>
              <a:t>Casus</a:t>
            </a:r>
          </a:p>
        </p:txBody>
      </p:sp>
      <p:pic>
        <p:nvPicPr>
          <p:cNvPr id="7" name="Afbeelding 6">
            <a:extLst>
              <a:ext uri="{FF2B5EF4-FFF2-40B4-BE49-F238E27FC236}">
                <a16:creationId xmlns:a16="http://schemas.microsoft.com/office/drawing/2014/main" id="{C899A0C1-3BB5-92A2-C49D-1BDD9AC24896}"/>
              </a:ext>
            </a:extLst>
          </p:cNvPr>
          <p:cNvPicPr>
            <a:picLocks noChangeAspect="1"/>
          </p:cNvPicPr>
          <p:nvPr/>
        </p:nvPicPr>
        <p:blipFill>
          <a:blip r:embed="rId3"/>
          <a:stretch>
            <a:fillRect/>
          </a:stretch>
        </p:blipFill>
        <p:spPr>
          <a:xfrm>
            <a:off x="548013" y="1915795"/>
            <a:ext cx="9716372" cy="1513205"/>
          </a:xfrm>
          <a:prstGeom prst="rect">
            <a:avLst/>
          </a:prstGeom>
        </p:spPr>
      </p:pic>
      <p:pic>
        <p:nvPicPr>
          <p:cNvPr id="9" name="Afbeelding 8">
            <a:extLst>
              <a:ext uri="{FF2B5EF4-FFF2-40B4-BE49-F238E27FC236}">
                <a16:creationId xmlns:a16="http://schemas.microsoft.com/office/drawing/2014/main" id="{1747580A-8609-9504-B598-FFA0154E1BFE}"/>
              </a:ext>
            </a:extLst>
          </p:cNvPr>
          <p:cNvPicPr>
            <a:picLocks noChangeAspect="1"/>
          </p:cNvPicPr>
          <p:nvPr/>
        </p:nvPicPr>
        <p:blipFill>
          <a:blip r:embed="rId4"/>
          <a:stretch>
            <a:fillRect/>
          </a:stretch>
        </p:blipFill>
        <p:spPr>
          <a:xfrm>
            <a:off x="597072" y="4279616"/>
            <a:ext cx="9618254" cy="2063271"/>
          </a:xfrm>
          <a:prstGeom prst="rect">
            <a:avLst/>
          </a:prstGeom>
        </p:spPr>
      </p:pic>
      <p:pic>
        <p:nvPicPr>
          <p:cNvPr id="11" name="Afbeelding 10">
            <a:extLst>
              <a:ext uri="{FF2B5EF4-FFF2-40B4-BE49-F238E27FC236}">
                <a16:creationId xmlns:a16="http://schemas.microsoft.com/office/drawing/2014/main" id="{950F1C6E-F5A1-1111-E330-A3D99CAF1B02}"/>
              </a:ext>
            </a:extLst>
          </p:cNvPr>
          <p:cNvPicPr>
            <a:picLocks noChangeAspect="1"/>
          </p:cNvPicPr>
          <p:nvPr/>
        </p:nvPicPr>
        <p:blipFill>
          <a:blip r:embed="rId5"/>
          <a:stretch>
            <a:fillRect/>
          </a:stretch>
        </p:blipFill>
        <p:spPr>
          <a:xfrm>
            <a:off x="697656" y="3630168"/>
            <a:ext cx="8951289" cy="657523"/>
          </a:xfrm>
          <a:prstGeom prst="rect">
            <a:avLst/>
          </a:prstGeom>
        </p:spPr>
      </p:pic>
      <p:cxnSp>
        <p:nvCxnSpPr>
          <p:cNvPr id="13" name="Rechte verbindingslijn 12">
            <a:extLst>
              <a:ext uri="{FF2B5EF4-FFF2-40B4-BE49-F238E27FC236}">
                <a16:creationId xmlns:a16="http://schemas.microsoft.com/office/drawing/2014/main" id="{09965F60-1EA7-77D7-9A5A-EEA5935C9B6F}"/>
              </a:ext>
            </a:extLst>
          </p:cNvPr>
          <p:cNvCxnSpPr>
            <a:cxnSpLocks/>
          </p:cNvCxnSpPr>
          <p:nvPr/>
        </p:nvCxnSpPr>
        <p:spPr>
          <a:xfrm>
            <a:off x="393192" y="3429000"/>
            <a:ext cx="10890504"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hthoek 14">
            <a:extLst>
              <a:ext uri="{FF2B5EF4-FFF2-40B4-BE49-F238E27FC236}">
                <a16:creationId xmlns:a16="http://schemas.microsoft.com/office/drawing/2014/main" id="{FBC984E4-568B-A685-0CE1-6C8E46CFE035}"/>
              </a:ext>
            </a:extLst>
          </p:cNvPr>
          <p:cNvSpPr/>
          <p:nvPr/>
        </p:nvSpPr>
        <p:spPr>
          <a:xfrm>
            <a:off x="697656" y="4287691"/>
            <a:ext cx="6904623" cy="8903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200" dirty="0"/>
              <a:t>Voormalige </a:t>
            </a:r>
            <a:r>
              <a:rPr lang="nl-NL" sz="3200" dirty="0" err="1"/>
              <a:t>binnenplanse</a:t>
            </a:r>
            <a:r>
              <a:rPr lang="nl-NL" sz="3200" dirty="0"/>
              <a:t> afwijking</a:t>
            </a:r>
          </a:p>
        </p:txBody>
      </p:sp>
      <p:sp>
        <p:nvSpPr>
          <p:cNvPr id="16" name="Tekstvak 15">
            <a:extLst>
              <a:ext uri="{FF2B5EF4-FFF2-40B4-BE49-F238E27FC236}">
                <a16:creationId xmlns:a16="http://schemas.microsoft.com/office/drawing/2014/main" id="{BA8FB700-5BBD-6659-6BD0-409C897A01FA}"/>
              </a:ext>
            </a:extLst>
          </p:cNvPr>
          <p:cNvSpPr txBox="1"/>
          <p:nvPr/>
        </p:nvSpPr>
        <p:spPr>
          <a:xfrm>
            <a:off x="131275" y="2169042"/>
            <a:ext cx="465797" cy="2677656"/>
          </a:xfrm>
          <a:prstGeom prst="rect">
            <a:avLst/>
          </a:prstGeom>
          <a:noFill/>
        </p:spPr>
        <p:txBody>
          <a:bodyPr wrap="square" rtlCol="0">
            <a:spAutoFit/>
          </a:bodyPr>
          <a:lstStyle/>
          <a:p>
            <a:r>
              <a:rPr lang="nl-NL" sz="2400" dirty="0"/>
              <a:t>1</a:t>
            </a:r>
          </a:p>
          <a:p>
            <a:endParaRPr lang="nl-NL" sz="2400" dirty="0"/>
          </a:p>
          <a:p>
            <a:endParaRPr lang="nl-NL" sz="2400" dirty="0"/>
          </a:p>
          <a:p>
            <a:endParaRPr lang="nl-NL" sz="2400" dirty="0"/>
          </a:p>
          <a:p>
            <a:endParaRPr lang="nl-NL" sz="2400" dirty="0"/>
          </a:p>
          <a:p>
            <a:endParaRPr lang="nl-NL" sz="2400" dirty="0"/>
          </a:p>
          <a:p>
            <a:r>
              <a:rPr lang="nl-NL" sz="2400" dirty="0"/>
              <a:t>2</a:t>
            </a:r>
          </a:p>
        </p:txBody>
      </p:sp>
    </p:spTree>
    <p:extLst>
      <p:ext uri="{BB962C8B-B14F-4D97-AF65-F5344CB8AC3E}">
        <p14:creationId xmlns:p14="http://schemas.microsoft.com/office/powerpoint/2010/main" val="286590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5D61F-E448-9ED0-C900-619F0BA35C42}"/>
              </a:ext>
            </a:extLst>
          </p:cNvPr>
          <p:cNvSpPr>
            <a:spLocks noGrp="1"/>
          </p:cNvSpPr>
          <p:nvPr>
            <p:ph type="title"/>
          </p:nvPr>
        </p:nvSpPr>
        <p:spPr/>
        <p:txBody>
          <a:bodyPr>
            <a:normAutofit fontScale="90000"/>
          </a:bodyPr>
          <a:lstStyle/>
          <a:p>
            <a:r>
              <a:rPr lang="nl-NL" dirty="0"/>
              <a:t>Casus</a:t>
            </a:r>
          </a:p>
        </p:txBody>
      </p:sp>
      <p:sp>
        <p:nvSpPr>
          <p:cNvPr id="3" name="Tijdelijke aanduiding voor tekst 2">
            <a:extLst>
              <a:ext uri="{FF2B5EF4-FFF2-40B4-BE49-F238E27FC236}">
                <a16:creationId xmlns:a16="http://schemas.microsoft.com/office/drawing/2014/main" id="{AD56A099-E66B-3BF6-286D-5D38CFBF125B}"/>
              </a:ext>
            </a:extLst>
          </p:cNvPr>
          <p:cNvSpPr>
            <a:spLocks noGrp="1"/>
          </p:cNvSpPr>
          <p:nvPr>
            <p:ph type="body" idx="1"/>
          </p:nvPr>
        </p:nvSpPr>
        <p:spPr>
          <a:xfrm>
            <a:off x="4741383" y="4811679"/>
            <a:ext cx="4419600" cy="498169"/>
          </a:xfrm>
          <a:ln>
            <a:solidFill>
              <a:schemeClr val="tx1"/>
            </a:solidFill>
          </a:ln>
        </p:spPr>
        <p:txBody>
          <a:bodyPr>
            <a:normAutofit fontScale="92500"/>
          </a:bodyPr>
          <a:lstStyle/>
          <a:p>
            <a:pPr algn="ctr"/>
            <a:r>
              <a:rPr lang="nl-NL" dirty="0"/>
              <a:t>Afwijken van regels in het omgevingsplan</a:t>
            </a:r>
          </a:p>
        </p:txBody>
      </p:sp>
      <p:pic>
        <p:nvPicPr>
          <p:cNvPr id="5" name="Afbeelding 4" descr="Afbeelding met tekst, schermopname, Lettertype&#10;&#10;Door AI gegenereerde inhoud is mogelijk onjuist.">
            <a:extLst>
              <a:ext uri="{FF2B5EF4-FFF2-40B4-BE49-F238E27FC236}">
                <a16:creationId xmlns:a16="http://schemas.microsoft.com/office/drawing/2014/main" id="{32C9CD6E-6B1C-0571-01C7-B1968ACF544D}"/>
              </a:ext>
            </a:extLst>
          </p:cNvPr>
          <p:cNvPicPr>
            <a:picLocks noChangeAspect="1"/>
          </p:cNvPicPr>
          <p:nvPr/>
        </p:nvPicPr>
        <p:blipFill>
          <a:blip r:embed="rId3"/>
          <a:srcRect r="-215" b="386"/>
          <a:stretch>
            <a:fillRect/>
          </a:stretch>
        </p:blipFill>
        <p:spPr>
          <a:xfrm>
            <a:off x="3913188" y="487135"/>
            <a:ext cx="6767764" cy="3757337"/>
          </a:xfrm>
          <a:prstGeom prst="rect">
            <a:avLst/>
          </a:prstGeom>
        </p:spPr>
      </p:pic>
      <p:sp>
        <p:nvSpPr>
          <p:cNvPr id="12" name="Pijl: gebogen 11">
            <a:extLst>
              <a:ext uri="{FF2B5EF4-FFF2-40B4-BE49-F238E27FC236}">
                <a16:creationId xmlns:a16="http://schemas.microsoft.com/office/drawing/2014/main" id="{48230D92-C894-26AD-3E5E-EFE79864A1C9}"/>
              </a:ext>
            </a:extLst>
          </p:cNvPr>
          <p:cNvSpPr/>
          <p:nvPr/>
        </p:nvSpPr>
        <p:spPr>
          <a:xfrm>
            <a:off x="5797296" y="2624328"/>
            <a:ext cx="722376" cy="1975105"/>
          </a:xfrm>
          <a:prstGeom prst="bentArrow">
            <a:avLst>
              <a:gd name="adj1" fmla="val 25000"/>
              <a:gd name="adj2" fmla="val 25000"/>
              <a:gd name="adj3" fmla="val 25000"/>
              <a:gd name="adj4" fmla="val 3742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27119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6FE1C-4D46-7C07-6E58-9610EBC10E96}"/>
              </a:ext>
            </a:extLst>
          </p:cNvPr>
          <p:cNvSpPr>
            <a:spLocks noGrp="1"/>
          </p:cNvSpPr>
          <p:nvPr>
            <p:ph type="title"/>
          </p:nvPr>
        </p:nvSpPr>
        <p:spPr/>
        <p:txBody>
          <a:bodyPr>
            <a:normAutofit fontScale="90000"/>
          </a:bodyPr>
          <a:lstStyle/>
          <a:p>
            <a:r>
              <a:rPr lang="nl-NL"/>
              <a:t>Casus </a:t>
            </a:r>
          </a:p>
        </p:txBody>
      </p:sp>
      <p:sp>
        <p:nvSpPr>
          <p:cNvPr id="3" name="Tijdelijke aanduiding voor tekst 2">
            <a:extLst>
              <a:ext uri="{FF2B5EF4-FFF2-40B4-BE49-F238E27FC236}">
                <a16:creationId xmlns:a16="http://schemas.microsoft.com/office/drawing/2014/main" id="{184F6306-2A2F-5F67-7A5D-A61120E6DC88}"/>
              </a:ext>
            </a:extLst>
          </p:cNvPr>
          <p:cNvSpPr>
            <a:spLocks noGrp="1"/>
          </p:cNvSpPr>
          <p:nvPr>
            <p:ph type="body" idx="1"/>
          </p:nvPr>
        </p:nvSpPr>
        <p:spPr>
          <a:xfrm>
            <a:off x="597072" y="2441040"/>
            <a:ext cx="10515600" cy="2937101"/>
          </a:xfrm>
        </p:spPr>
        <p:txBody>
          <a:bodyPr vert="horz" lIns="91440" tIns="45720" rIns="91440" bIns="45720" rtlCol="0" anchor="t">
            <a:noAutofit/>
          </a:bodyPr>
          <a:lstStyle/>
          <a:p>
            <a:r>
              <a:rPr lang="nl-NL" sz="2200" b="1" dirty="0"/>
              <a:t>Wie herkent dit uit de praktijk?</a:t>
            </a:r>
          </a:p>
          <a:p>
            <a:endParaRPr lang="nl-NL" sz="2200" dirty="0"/>
          </a:p>
          <a:p>
            <a:pPr marL="342900" indent="-342900">
              <a:lnSpc>
                <a:spcPct val="70000"/>
              </a:lnSpc>
              <a:buChar char="•"/>
            </a:pPr>
            <a:endParaRPr lang="nl-NL" sz="2200" dirty="0">
              <a:cs typeface="Segoe UI"/>
            </a:endParaRPr>
          </a:p>
          <a:p>
            <a:pPr marL="342900" indent="-342900">
              <a:buChar char="•"/>
            </a:pPr>
            <a:endParaRPr lang="nl-NL" sz="2200" dirty="0"/>
          </a:p>
          <a:p>
            <a:endParaRPr lang="nl-NL" sz="2200" dirty="0"/>
          </a:p>
        </p:txBody>
      </p:sp>
      <p:pic>
        <p:nvPicPr>
          <p:cNvPr id="5" name="Tijdelijke aanduiding voor afbeelding 1" descr="Contact | VNG">
            <a:extLst>
              <a:ext uri="{FF2B5EF4-FFF2-40B4-BE49-F238E27FC236}">
                <a16:creationId xmlns:a16="http://schemas.microsoft.com/office/drawing/2014/main" id="{4615A53D-6C89-4245-C917-74839AB91748}"/>
              </a:ext>
            </a:extLst>
          </p:cNvPr>
          <p:cNvPicPr>
            <a:picLocks noChangeAspect="1"/>
          </p:cNvPicPr>
          <p:nvPr/>
        </p:nvPicPr>
        <p:blipFill>
          <a:blip r:embed="rId3"/>
          <a:srcRect r="282" b="-515"/>
          <a:stretch>
            <a:fillRect/>
          </a:stretch>
        </p:blipFill>
        <p:spPr>
          <a:xfrm>
            <a:off x="10263227" y="226"/>
            <a:ext cx="1927730" cy="1107226"/>
          </a:xfrm>
          <a:prstGeom prst="rect">
            <a:avLst/>
          </a:prstGeom>
        </p:spPr>
      </p:pic>
    </p:spTree>
    <p:extLst>
      <p:ext uri="{BB962C8B-B14F-4D97-AF65-F5344CB8AC3E}">
        <p14:creationId xmlns:p14="http://schemas.microsoft.com/office/powerpoint/2010/main" val="169843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3">
            <a:extLst>
              <a:ext uri="{FF2B5EF4-FFF2-40B4-BE49-F238E27FC236}">
                <a16:creationId xmlns:a16="http://schemas.microsoft.com/office/drawing/2014/main" id="{6BA1F583-6930-8897-F2C1-8844C12E3F0E}"/>
              </a:ext>
            </a:extLst>
          </p:cNvPr>
          <p:cNvSpPr txBox="1"/>
          <p:nvPr/>
        </p:nvSpPr>
        <p:spPr>
          <a:xfrm>
            <a:off x="2397952" y="2825782"/>
            <a:ext cx="1701107" cy="261610"/>
          </a:xfrm>
          <a:prstGeom prst="rect">
            <a:avLst/>
          </a:prstGeom>
          <a:solidFill>
            <a:schemeClr val="bg1">
              <a:alpha val="40000"/>
            </a:schemeClr>
          </a:solidFill>
        </p:spPr>
        <p:txBody>
          <a:bodyPr wrap="none" rtlCol="0">
            <a:spAutoFit/>
          </a:bodyPr>
          <a:lstStyle/>
          <a:p>
            <a:r>
              <a:rPr lang="nl-NL" sz="1100">
                <a:solidFill>
                  <a:srgbClr val="1D7BC0"/>
                </a:solidFill>
                <a:latin typeface="Asap" pitchFamily="2" charset="77"/>
              </a:rPr>
              <a:t>Omgevingsprogramma’s</a:t>
            </a:r>
          </a:p>
        </p:txBody>
      </p:sp>
      <p:sp>
        <p:nvSpPr>
          <p:cNvPr id="4" name="Tekstvak 4">
            <a:extLst>
              <a:ext uri="{FF2B5EF4-FFF2-40B4-BE49-F238E27FC236}">
                <a16:creationId xmlns:a16="http://schemas.microsoft.com/office/drawing/2014/main" id="{07BEEA9A-CDEA-F846-6A19-3D0D259A6D0B}"/>
              </a:ext>
            </a:extLst>
          </p:cNvPr>
          <p:cNvSpPr txBox="1"/>
          <p:nvPr/>
        </p:nvSpPr>
        <p:spPr>
          <a:xfrm>
            <a:off x="1769003" y="3537929"/>
            <a:ext cx="1154483" cy="261610"/>
          </a:xfrm>
          <a:prstGeom prst="rect">
            <a:avLst/>
          </a:prstGeom>
          <a:solidFill>
            <a:schemeClr val="bg1">
              <a:alpha val="40000"/>
            </a:schemeClr>
          </a:solidFill>
        </p:spPr>
        <p:txBody>
          <a:bodyPr wrap="none" rtlCol="0">
            <a:spAutoFit/>
          </a:bodyPr>
          <a:lstStyle/>
          <a:p>
            <a:r>
              <a:rPr lang="nl-NL" sz="1100">
                <a:solidFill>
                  <a:srgbClr val="1D7BC0"/>
                </a:solidFill>
                <a:latin typeface="Asap" pitchFamily="2" charset="77"/>
              </a:rPr>
              <a:t>Omgevingsvisie</a:t>
            </a:r>
          </a:p>
        </p:txBody>
      </p:sp>
      <p:sp>
        <p:nvSpPr>
          <p:cNvPr id="5" name="Tekstvak 5">
            <a:extLst>
              <a:ext uri="{FF2B5EF4-FFF2-40B4-BE49-F238E27FC236}">
                <a16:creationId xmlns:a16="http://schemas.microsoft.com/office/drawing/2014/main" id="{20477177-A034-A31F-CD79-DB43869493A0}"/>
              </a:ext>
            </a:extLst>
          </p:cNvPr>
          <p:cNvSpPr txBox="1"/>
          <p:nvPr/>
        </p:nvSpPr>
        <p:spPr>
          <a:xfrm>
            <a:off x="1624035" y="3195863"/>
            <a:ext cx="1779654" cy="261610"/>
          </a:xfrm>
          <a:prstGeom prst="rect">
            <a:avLst/>
          </a:prstGeom>
          <a:solidFill>
            <a:schemeClr val="bg1">
              <a:alpha val="40000"/>
            </a:schemeClr>
          </a:solidFill>
        </p:spPr>
        <p:txBody>
          <a:bodyPr wrap="none" rtlCol="0">
            <a:spAutoFit/>
          </a:bodyPr>
          <a:lstStyle/>
          <a:p>
            <a:r>
              <a:rPr lang="nl-NL" sz="1100">
                <a:solidFill>
                  <a:srgbClr val="1D7BC0"/>
                </a:solidFill>
                <a:latin typeface="Asap" pitchFamily="2" charset="77"/>
              </a:rPr>
              <a:t>Samenwerkingsafspraken</a:t>
            </a:r>
          </a:p>
        </p:txBody>
      </p:sp>
      <p:sp>
        <p:nvSpPr>
          <p:cNvPr id="6" name="Tekstvak 6">
            <a:extLst>
              <a:ext uri="{FF2B5EF4-FFF2-40B4-BE49-F238E27FC236}">
                <a16:creationId xmlns:a16="http://schemas.microsoft.com/office/drawing/2014/main" id="{FBF1DDC8-ADCC-46B9-7956-D3CF6A2F3008}"/>
              </a:ext>
            </a:extLst>
          </p:cNvPr>
          <p:cNvSpPr txBox="1"/>
          <p:nvPr/>
        </p:nvSpPr>
        <p:spPr>
          <a:xfrm>
            <a:off x="6329082" y="2617694"/>
            <a:ext cx="1658471" cy="261610"/>
          </a:xfrm>
          <a:prstGeom prst="rect">
            <a:avLst/>
          </a:prstGeom>
          <a:solidFill>
            <a:schemeClr val="bg1">
              <a:alpha val="40000"/>
            </a:schemeClr>
          </a:solidFill>
        </p:spPr>
        <p:txBody>
          <a:bodyPr wrap="square" rtlCol="0" anchor="b">
            <a:spAutoFit/>
          </a:bodyPr>
          <a:lstStyle/>
          <a:p>
            <a:pPr algn="ctr"/>
            <a:r>
              <a:rPr lang="nl-NL" sz="1050" err="1">
                <a:solidFill>
                  <a:srgbClr val="2C5881"/>
                </a:solidFill>
                <a:latin typeface="Asap" pitchFamily="2" charset="77"/>
              </a:rPr>
              <a:t>Waterschapsverordening</a:t>
            </a:r>
            <a:endParaRPr lang="nl-NL" sz="1050">
              <a:solidFill>
                <a:srgbClr val="2C5881"/>
              </a:solidFill>
              <a:latin typeface="Asap" pitchFamily="2" charset="77"/>
            </a:endParaRPr>
          </a:p>
        </p:txBody>
      </p:sp>
      <p:sp>
        <p:nvSpPr>
          <p:cNvPr id="7" name="Tekstvak 7">
            <a:extLst>
              <a:ext uri="{FF2B5EF4-FFF2-40B4-BE49-F238E27FC236}">
                <a16:creationId xmlns:a16="http://schemas.microsoft.com/office/drawing/2014/main" id="{45372BD4-E26C-9185-1CAA-E770683AB735}"/>
              </a:ext>
            </a:extLst>
          </p:cNvPr>
          <p:cNvSpPr txBox="1"/>
          <p:nvPr/>
        </p:nvSpPr>
        <p:spPr>
          <a:xfrm>
            <a:off x="4733366" y="2988151"/>
            <a:ext cx="1129553" cy="261610"/>
          </a:xfrm>
          <a:prstGeom prst="rect">
            <a:avLst/>
          </a:prstGeom>
          <a:solidFill>
            <a:schemeClr val="bg1">
              <a:alpha val="40000"/>
            </a:schemeClr>
          </a:solidFill>
        </p:spPr>
        <p:txBody>
          <a:bodyPr wrap="square" rtlCol="0" anchor="b">
            <a:spAutoFit/>
          </a:bodyPr>
          <a:lstStyle/>
          <a:p>
            <a:pPr algn="ctr"/>
            <a:r>
              <a:rPr lang="nl-NL" sz="1050">
                <a:solidFill>
                  <a:srgbClr val="2C5881"/>
                </a:solidFill>
                <a:latin typeface="Asap" pitchFamily="2" charset="77"/>
              </a:rPr>
              <a:t>Omgevingsplan</a:t>
            </a:r>
          </a:p>
        </p:txBody>
      </p:sp>
      <p:sp>
        <p:nvSpPr>
          <p:cNvPr id="8" name="Tekstvak 8">
            <a:extLst>
              <a:ext uri="{FF2B5EF4-FFF2-40B4-BE49-F238E27FC236}">
                <a16:creationId xmlns:a16="http://schemas.microsoft.com/office/drawing/2014/main" id="{DA8937D1-ABFF-8E54-0D22-D75034C509E9}"/>
              </a:ext>
            </a:extLst>
          </p:cNvPr>
          <p:cNvSpPr txBox="1"/>
          <p:nvPr/>
        </p:nvSpPr>
        <p:spPr>
          <a:xfrm>
            <a:off x="5029204" y="3372000"/>
            <a:ext cx="833715" cy="253916"/>
          </a:xfrm>
          <a:prstGeom prst="rect">
            <a:avLst/>
          </a:prstGeom>
          <a:solidFill>
            <a:schemeClr val="bg1">
              <a:alpha val="40000"/>
            </a:schemeClr>
          </a:solidFill>
        </p:spPr>
        <p:txBody>
          <a:bodyPr wrap="square" rtlCol="0">
            <a:spAutoFit/>
          </a:bodyPr>
          <a:lstStyle/>
          <a:p>
            <a:pPr algn="ctr"/>
            <a:r>
              <a:rPr lang="nl-NL" sz="1050" err="1">
                <a:solidFill>
                  <a:srgbClr val="2C5881"/>
                </a:solidFill>
                <a:latin typeface="Asap" pitchFamily="2" charset="77"/>
              </a:rPr>
              <a:t>Bbl</a:t>
            </a:r>
            <a:r>
              <a:rPr lang="nl-NL" sz="1050">
                <a:solidFill>
                  <a:srgbClr val="2C5881"/>
                </a:solidFill>
                <a:latin typeface="Asap" pitchFamily="2" charset="77"/>
              </a:rPr>
              <a:t>* / Bal*</a:t>
            </a:r>
          </a:p>
        </p:txBody>
      </p:sp>
      <p:sp>
        <p:nvSpPr>
          <p:cNvPr id="9" name="Tekstvak 9">
            <a:extLst>
              <a:ext uri="{FF2B5EF4-FFF2-40B4-BE49-F238E27FC236}">
                <a16:creationId xmlns:a16="http://schemas.microsoft.com/office/drawing/2014/main" id="{628C5EF5-A1C6-6EE9-6A37-224E6AAF69BC}"/>
              </a:ext>
            </a:extLst>
          </p:cNvPr>
          <p:cNvSpPr txBox="1"/>
          <p:nvPr/>
        </p:nvSpPr>
        <p:spPr>
          <a:xfrm>
            <a:off x="6347016" y="2985247"/>
            <a:ext cx="1577784" cy="253916"/>
          </a:xfrm>
          <a:prstGeom prst="rect">
            <a:avLst/>
          </a:prstGeom>
          <a:solidFill>
            <a:schemeClr val="bg1">
              <a:alpha val="40000"/>
            </a:schemeClr>
          </a:solidFill>
        </p:spPr>
        <p:txBody>
          <a:bodyPr wrap="square" rtlCol="0">
            <a:spAutoFit/>
          </a:bodyPr>
          <a:lstStyle/>
          <a:p>
            <a:pPr algn="ctr"/>
            <a:r>
              <a:rPr lang="nl-NL" sz="1050">
                <a:solidFill>
                  <a:srgbClr val="2C5881"/>
                </a:solidFill>
                <a:latin typeface="Asap" pitchFamily="2" charset="77"/>
              </a:rPr>
              <a:t>Omgevingsverordening</a:t>
            </a:r>
          </a:p>
        </p:txBody>
      </p:sp>
      <p:sp>
        <p:nvSpPr>
          <p:cNvPr id="10" name="Tekstvak 10">
            <a:extLst>
              <a:ext uri="{FF2B5EF4-FFF2-40B4-BE49-F238E27FC236}">
                <a16:creationId xmlns:a16="http://schemas.microsoft.com/office/drawing/2014/main" id="{753C906C-9409-F86B-19B0-A681B415628A}"/>
              </a:ext>
            </a:extLst>
          </p:cNvPr>
          <p:cNvSpPr txBox="1"/>
          <p:nvPr/>
        </p:nvSpPr>
        <p:spPr>
          <a:xfrm>
            <a:off x="6347016" y="3345106"/>
            <a:ext cx="1165408" cy="253916"/>
          </a:xfrm>
          <a:prstGeom prst="rect">
            <a:avLst/>
          </a:prstGeom>
          <a:solidFill>
            <a:schemeClr val="bg1">
              <a:alpha val="40000"/>
            </a:schemeClr>
          </a:solidFill>
        </p:spPr>
        <p:txBody>
          <a:bodyPr wrap="square" rtlCol="0">
            <a:spAutoFit/>
          </a:bodyPr>
          <a:lstStyle/>
          <a:p>
            <a:pPr algn="ctr"/>
            <a:r>
              <a:rPr lang="nl-NL" sz="1050">
                <a:solidFill>
                  <a:srgbClr val="2C5881"/>
                </a:solidFill>
                <a:latin typeface="Asap" pitchFamily="2" charset="77"/>
              </a:rPr>
              <a:t>Projectbesluiten</a:t>
            </a:r>
          </a:p>
        </p:txBody>
      </p:sp>
      <p:sp>
        <p:nvSpPr>
          <p:cNvPr id="11" name="Tekstvak 11">
            <a:extLst>
              <a:ext uri="{FF2B5EF4-FFF2-40B4-BE49-F238E27FC236}">
                <a16:creationId xmlns:a16="http://schemas.microsoft.com/office/drawing/2014/main" id="{76B06B66-B604-E1DF-26AF-9B01F3120931}"/>
              </a:ext>
            </a:extLst>
          </p:cNvPr>
          <p:cNvSpPr txBox="1"/>
          <p:nvPr/>
        </p:nvSpPr>
        <p:spPr>
          <a:xfrm>
            <a:off x="8453716" y="2841812"/>
            <a:ext cx="1577785" cy="261610"/>
          </a:xfrm>
          <a:prstGeom prst="rect">
            <a:avLst/>
          </a:prstGeom>
          <a:solidFill>
            <a:schemeClr val="bg1">
              <a:alpha val="40000"/>
            </a:schemeClr>
          </a:solidFill>
        </p:spPr>
        <p:txBody>
          <a:bodyPr wrap="square" rtlCol="0" anchor="b">
            <a:spAutoFit/>
          </a:bodyPr>
          <a:lstStyle/>
          <a:p>
            <a:pPr algn="ctr"/>
            <a:r>
              <a:rPr lang="nl-NL" sz="1050">
                <a:solidFill>
                  <a:srgbClr val="DD7226"/>
                </a:solidFill>
                <a:latin typeface="Asap" pitchFamily="2" charset="77"/>
              </a:rPr>
              <a:t>Meldingen verwerken</a:t>
            </a:r>
          </a:p>
        </p:txBody>
      </p:sp>
      <p:sp>
        <p:nvSpPr>
          <p:cNvPr id="12" name="Tekstvak 12">
            <a:extLst>
              <a:ext uri="{FF2B5EF4-FFF2-40B4-BE49-F238E27FC236}">
                <a16:creationId xmlns:a16="http://schemas.microsoft.com/office/drawing/2014/main" id="{0C09CBB2-6C2A-3443-72AA-74B75D09441E}"/>
              </a:ext>
            </a:extLst>
          </p:cNvPr>
          <p:cNvSpPr txBox="1"/>
          <p:nvPr/>
        </p:nvSpPr>
        <p:spPr>
          <a:xfrm>
            <a:off x="8453716" y="3190165"/>
            <a:ext cx="1701107" cy="253916"/>
          </a:xfrm>
          <a:prstGeom prst="rect">
            <a:avLst/>
          </a:prstGeom>
          <a:solidFill>
            <a:schemeClr val="bg1">
              <a:alpha val="40000"/>
            </a:schemeClr>
          </a:solidFill>
        </p:spPr>
        <p:txBody>
          <a:bodyPr wrap="square" rtlCol="0" anchor="b">
            <a:spAutoFit/>
          </a:bodyPr>
          <a:lstStyle/>
          <a:p>
            <a:pPr algn="ctr"/>
            <a:r>
              <a:rPr lang="nl-NL" sz="1050">
                <a:solidFill>
                  <a:srgbClr val="DD7226"/>
                </a:solidFill>
                <a:latin typeface="Asap" pitchFamily="2" charset="77"/>
              </a:rPr>
              <a:t>Toezicht en handhaving</a:t>
            </a:r>
          </a:p>
        </p:txBody>
      </p:sp>
      <p:sp>
        <p:nvSpPr>
          <p:cNvPr id="13" name="Tekstvak 13">
            <a:extLst>
              <a:ext uri="{FF2B5EF4-FFF2-40B4-BE49-F238E27FC236}">
                <a16:creationId xmlns:a16="http://schemas.microsoft.com/office/drawing/2014/main" id="{BE16C59D-959B-5797-BE02-9979E387914F}"/>
              </a:ext>
            </a:extLst>
          </p:cNvPr>
          <p:cNvSpPr txBox="1"/>
          <p:nvPr/>
        </p:nvSpPr>
        <p:spPr>
          <a:xfrm>
            <a:off x="10275743" y="3190165"/>
            <a:ext cx="1577784" cy="415498"/>
          </a:xfrm>
          <a:prstGeom prst="rect">
            <a:avLst/>
          </a:prstGeom>
          <a:solidFill>
            <a:schemeClr val="bg1">
              <a:alpha val="40000"/>
            </a:schemeClr>
          </a:solidFill>
        </p:spPr>
        <p:txBody>
          <a:bodyPr wrap="square" rtlCol="0" anchor="b">
            <a:spAutoFit/>
          </a:bodyPr>
          <a:lstStyle/>
          <a:p>
            <a:r>
              <a:rPr lang="nl-NL" sz="1050">
                <a:solidFill>
                  <a:srgbClr val="DD7226"/>
                </a:solidFill>
                <a:latin typeface="Asap" pitchFamily="2" charset="77"/>
              </a:rPr>
              <a:t>Omgevingsprogramma uitvoeren</a:t>
            </a:r>
          </a:p>
        </p:txBody>
      </p:sp>
      <p:sp>
        <p:nvSpPr>
          <p:cNvPr id="14" name="Tekstvak 14">
            <a:extLst>
              <a:ext uri="{FF2B5EF4-FFF2-40B4-BE49-F238E27FC236}">
                <a16:creationId xmlns:a16="http://schemas.microsoft.com/office/drawing/2014/main" id="{A2745963-B9DE-CD6E-69F6-93533743FD74}"/>
              </a:ext>
            </a:extLst>
          </p:cNvPr>
          <p:cNvSpPr txBox="1"/>
          <p:nvPr/>
        </p:nvSpPr>
        <p:spPr>
          <a:xfrm>
            <a:off x="10154823" y="2841812"/>
            <a:ext cx="1577785" cy="261610"/>
          </a:xfrm>
          <a:prstGeom prst="rect">
            <a:avLst/>
          </a:prstGeom>
          <a:solidFill>
            <a:schemeClr val="bg1">
              <a:alpha val="40000"/>
            </a:schemeClr>
          </a:solidFill>
        </p:spPr>
        <p:txBody>
          <a:bodyPr wrap="square" rtlCol="0" anchor="b">
            <a:spAutoFit/>
          </a:bodyPr>
          <a:lstStyle/>
          <a:p>
            <a:pPr algn="ctr"/>
            <a:r>
              <a:rPr lang="nl-NL" sz="1050">
                <a:solidFill>
                  <a:srgbClr val="DD7226"/>
                </a:solidFill>
                <a:latin typeface="Asap" pitchFamily="2" charset="77"/>
              </a:rPr>
              <a:t>Aanvragen beoordelen</a:t>
            </a:r>
          </a:p>
        </p:txBody>
      </p:sp>
      <p:sp>
        <p:nvSpPr>
          <p:cNvPr id="15" name="Tekstvak 15">
            <a:extLst>
              <a:ext uri="{FF2B5EF4-FFF2-40B4-BE49-F238E27FC236}">
                <a16:creationId xmlns:a16="http://schemas.microsoft.com/office/drawing/2014/main" id="{23823A14-3DE9-3C86-E95E-22594610202F}"/>
              </a:ext>
            </a:extLst>
          </p:cNvPr>
          <p:cNvSpPr txBox="1"/>
          <p:nvPr/>
        </p:nvSpPr>
        <p:spPr>
          <a:xfrm>
            <a:off x="5862919" y="4715435"/>
            <a:ext cx="2013693" cy="261610"/>
          </a:xfrm>
          <a:prstGeom prst="rect">
            <a:avLst/>
          </a:prstGeom>
          <a:solidFill>
            <a:schemeClr val="bg1">
              <a:alpha val="40000"/>
            </a:schemeClr>
          </a:solidFill>
        </p:spPr>
        <p:txBody>
          <a:bodyPr wrap="none" rtlCol="0">
            <a:spAutoFit/>
          </a:bodyPr>
          <a:lstStyle/>
          <a:p>
            <a:r>
              <a:rPr lang="nl-NL" sz="1100">
                <a:solidFill>
                  <a:srgbClr val="388710"/>
                </a:solidFill>
                <a:latin typeface="Asap" pitchFamily="2" charset="77"/>
              </a:rPr>
              <a:t>Aanvragen en info ontvangen</a:t>
            </a:r>
          </a:p>
        </p:txBody>
      </p:sp>
      <p:sp>
        <p:nvSpPr>
          <p:cNvPr id="16" name="Tekstvak 16">
            <a:extLst>
              <a:ext uri="{FF2B5EF4-FFF2-40B4-BE49-F238E27FC236}">
                <a16:creationId xmlns:a16="http://schemas.microsoft.com/office/drawing/2014/main" id="{645893C4-6266-72F2-72D9-0DBFFAF6299A}"/>
              </a:ext>
            </a:extLst>
          </p:cNvPr>
          <p:cNvSpPr txBox="1"/>
          <p:nvPr/>
        </p:nvSpPr>
        <p:spPr>
          <a:xfrm>
            <a:off x="4703105" y="4715435"/>
            <a:ext cx="1066318" cy="261610"/>
          </a:xfrm>
          <a:prstGeom prst="rect">
            <a:avLst/>
          </a:prstGeom>
          <a:solidFill>
            <a:schemeClr val="bg1">
              <a:alpha val="40000"/>
            </a:schemeClr>
          </a:solidFill>
        </p:spPr>
        <p:txBody>
          <a:bodyPr wrap="none" rtlCol="0">
            <a:spAutoFit/>
          </a:bodyPr>
          <a:lstStyle/>
          <a:p>
            <a:r>
              <a:rPr lang="nl-NL" sz="1100">
                <a:solidFill>
                  <a:srgbClr val="388710"/>
                </a:solidFill>
                <a:latin typeface="Asap" pitchFamily="2" charset="77"/>
              </a:rPr>
              <a:t>Samenwerken</a:t>
            </a:r>
          </a:p>
        </p:txBody>
      </p:sp>
      <p:sp>
        <p:nvSpPr>
          <p:cNvPr id="17" name="Tekstvak 17">
            <a:extLst>
              <a:ext uri="{FF2B5EF4-FFF2-40B4-BE49-F238E27FC236}">
                <a16:creationId xmlns:a16="http://schemas.microsoft.com/office/drawing/2014/main" id="{E2BCD374-F841-1386-D252-1E9F647F5E3F}"/>
              </a:ext>
            </a:extLst>
          </p:cNvPr>
          <p:cNvSpPr txBox="1"/>
          <p:nvPr/>
        </p:nvSpPr>
        <p:spPr>
          <a:xfrm>
            <a:off x="4658250" y="5930097"/>
            <a:ext cx="1327608" cy="261610"/>
          </a:xfrm>
          <a:prstGeom prst="rect">
            <a:avLst/>
          </a:prstGeom>
          <a:solidFill>
            <a:schemeClr val="bg1">
              <a:alpha val="40000"/>
            </a:schemeClr>
          </a:solidFill>
        </p:spPr>
        <p:txBody>
          <a:bodyPr wrap="none" rtlCol="0">
            <a:spAutoFit/>
          </a:bodyPr>
          <a:lstStyle/>
          <a:p>
            <a:r>
              <a:rPr lang="nl-NL" sz="1100">
                <a:solidFill>
                  <a:srgbClr val="81BA16"/>
                </a:solidFill>
                <a:latin typeface="Asap" pitchFamily="2" charset="77"/>
              </a:rPr>
              <a:t>Vergunningscheck</a:t>
            </a:r>
          </a:p>
        </p:txBody>
      </p:sp>
      <p:sp>
        <p:nvSpPr>
          <p:cNvPr id="18" name="Tekstvak 18">
            <a:extLst>
              <a:ext uri="{FF2B5EF4-FFF2-40B4-BE49-F238E27FC236}">
                <a16:creationId xmlns:a16="http://schemas.microsoft.com/office/drawing/2014/main" id="{6B02D708-E48A-C936-2FD0-949AF7C0060C}"/>
              </a:ext>
            </a:extLst>
          </p:cNvPr>
          <p:cNvSpPr txBox="1"/>
          <p:nvPr/>
        </p:nvSpPr>
        <p:spPr>
          <a:xfrm>
            <a:off x="6101567" y="5930097"/>
            <a:ext cx="1342034" cy="261610"/>
          </a:xfrm>
          <a:prstGeom prst="rect">
            <a:avLst/>
          </a:prstGeom>
          <a:solidFill>
            <a:schemeClr val="bg1">
              <a:alpha val="40000"/>
            </a:schemeClr>
          </a:solidFill>
        </p:spPr>
        <p:txBody>
          <a:bodyPr wrap="none" rtlCol="0">
            <a:spAutoFit/>
          </a:bodyPr>
          <a:lstStyle/>
          <a:p>
            <a:r>
              <a:rPr lang="nl-NL" sz="1100">
                <a:solidFill>
                  <a:srgbClr val="81BA16"/>
                </a:solidFill>
                <a:latin typeface="Asap" pitchFamily="2" charset="77"/>
              </a:rPr>
              <a:t>Regels op de kaart</a:t>
            </a:r>
          </a:p>
        </p:txBody>
      </p:sp>
      <p:sp>
        <p:nvSpPr>
          <p:cNvPr id="19" name="Tekstvak 19">
            <a:extLst>
              <a:ext uri="{FF2B5EF4-FFF2-40B4-BE49-F238E27FC236}">
                <a16:creationId xmlns:a16="http://schemas.microsoft.com/office/drawing/2014/main" id="{D96A2251-CF88-A54E-25D6-DB27E1BB7C59}"/>
              </a:ext>
            </a:extLst>
          </p:cNvPr>
          <p:cNvSpPr txBox="1"/>
          <p:nvPr/>
        </p:nvSpPr>
        <p:spPr>
          <a:xfrm>
            <a:off x="4455459" y="6263425"/>
            <a:ext cx="1529586" cy="261610"/>
          </a:xfrm>
          <a:prstGeom prst="rect">
            <a:avLst/>
          </a:prstGeom>
          <a:solidFill>
            <a:schemeClr val="bg1">
              <a:alpha val="40000"/>
            </a:schemeClr>
          </a:solidFill>
        </p:spPr>
        <p:txBody>
          <a:bodyPr wrap="none" rtlCol="0">
            <a:spAutoFit/>
          </a:bodyPr>
          <a:lstStyle/>
          <a:p>
            <a:r>
              <a:rPr lang="nl-NL" sz="1100">
                <a:solidFill>
                  <a:srgbClr val="81BA16"/>
                </a:solidFill>
                <a:latin typeface="Asap" pitchFamily="2" charset="77"/>
              </a:rPr>
              <a:t>Maatregelen op maat</a:t>
            </a:r>
          </a:p>
        </p:txBody>
      </p:sp>
      <p:sp>
        <p:nvSpPr>
          <p:cNvPr id="20" name="Tekstvak 20">
            <a:extLst>
              <a:ext uri="{FF2B5EF4-FFF2-40B4-BE49-F238E27FC236}">
                <a16:creationId xmlns:a16="http://schemas.microsoft.com/office/drawing/2014/main" id="{698E1209-BEE0-362E-1174-F13FF09455E6}"/>
              </a:ext>
            </a:extLst>
          </p:cNvPr>
          <p:cNvSpPr txBox="1"/>
          <p:nvPr/>
        </p:nvSpPr>
        <p:spPr>
          <a:xfrm>
            <a:off x="6096000" y="6263425"/>
            <a:ext cx="1385316" cy="261610"/>
          </a:xfrm>
          <a:prstGeom prst="rect">
            <a:avLst/>
          </a:prstGeom>
          <a:solidFill>
            <a:schemeClr val="bg1">
              <a:alpha val="40000"/>
            </a:schemeClr>
          </a:solidFill>
        </p:spPr>
        <p:txBody>
          <a:bodyPr wrap="none" rtlCol="0">
            <a:spAutoFit/>
          </a:bodyPr>
          <a:lstStyle/>
          <a:p>
            <a:r>
              <a:rPr lang="nl-NL" sz="1100">
                <a:solidFill>
                  <a:srgbClr val="81BA16"/>
                </a:solidFill>
                <a:latin typeface="Asap" pitchFamily="2" charset="77"/>
              </a:rPr>
              <a:t>Aanvragen/melden</a:t>
            </a:r>
          </a:p>
        </p:txBody>
      </p:sp>
      <p:grpSp>
        <p:nvGrpSpPr>
          <p:cNvPr id="21" name="Groep 25">
            <a:extLst>
              <a:ext uri="{FF2B5EF4-FFF2-40B4-BE49-F238E27FC236}">
                <a16:creationId xmlns:a16="http://schemas.microsoft.com/office/drawing/2014/main" id="{56AB712A-9E90-A6B1-0349-36E5E4A57687}"/>
              </a:ext>
            </a:extLst>
          </p:cNvPr>
          <p:cNvGrpSpPr/>
          <p:nvPr/>
        </p:nvGrpSpPr>
        <p:grpSpPr>
          <a:xfrm>
            <a:off x="288432" y="2145531"/>
            <a:ext cx="1284138" cy="307076"/>
            <a:chOff x="288432" y="2145531"/>
            <a:chExt cx="1284138" cy="307076"/>
          </a:xfrm>
        </p:grpSpPr>
        <p:pic>
          <p:nvPicPr>
            <p:cNvPr id="22" name="Afbeelding 22">
              <a:extLst>
                <a:ext uri="{FF2B5EF4-FFF2-40B4-BE49-F238E27FC236}">
                  <a16:creationId xmlns:a16="http://schemas.microsoft.com/office/drawing/2014/main" id="{54A10289-A8BB-0514-C96E-67E86BEF8CDC}"/>
                </a:ext>
              </a:extLst>
            </p:cNvPr>
            <p:cNvPicPr>
              <a:picLocks noChangeAspect="1"/>
            </p:cNvPicPr>
            <p:nvPr/>
          </p:nvPicPr>
          <p:blipFill>
            <a:blip r:embed="rId3"/>
            <a:stretch>
              <a:fillRect/>
            </a:stretch>
          </p:blipFill>
          <p:spPr>
            <a:xfrm>
              <a:off x="288432" y="2145531"/>
              <a:ext cx="1284138" cy="307076"/>
            </a:xfrm>
            <a:prstGeom prst="rect">
              <a:avLst/>
            </a:prstGeom>
          </p:spPr>
        </p:pic>
        <p:sp>
          <p:nvSpPr>
            <p:cNvPr id="23" name="Tekstvak 24">
              <a:extLst>
                <a:ext uri="{FF2B5EF4-FFF2-40B4-BE49-F238E27FC236}">
                  <a16:creationId xmlns:a16="http://schemas.microsoft.com/office/drawing/2014/main" id="{8F4EEB57-D334-8DC2-D29A-B85C6C34F3CA}"/>
                </a:ext>
              </a:extLst>
            </p:cNvPr>
            <p:cNvSpPr txBox="1"/>
            <p:nvPr/>
          </p:nvSpPr>
          <p:spPr>
            <a:xfrm>
              <a:off x="288432" y="2172111"/>
              <a:ext cx="1095022" cy="253916"/>
            </a:xfrm>
            <a:prstGeom prst="rect">
              <a:avLst/>
            </a:prstGeom>
            <a:noFill/>
          </p:spPr>
          <p:txBody>
            <a:bodyPr wrap="square">
              <a:spAutoFit/>
            </a:bodyPr>
            <a:lstStyle/>
            <a:p>
              <a:r>
                <a:rPr lang="nl-NL" sz="1050">
                  <a:solidFill>
                    <a:schemeClr val="bg1"/>
                  </a:solidFill>
                  <a:latin typeface="Asap" pitchFamily="2" charset="77"/>
                </a:rPr>
                <a:t>Maatschappij</a:t>
              </a:r>
              <a:endParaRPr lang="nl-NL" sz="1050">
                <a:solidFill>
                  <a:schemeClr val="bg1"/>
                </a:solidFill>
              </a:endParaRPr>
            </a:p>
          </p:txBody>
        </p:sp>
      </p:grpSp>
      <p:grpSp>
        <p:nvGrpSpPr>
          <p:cNvPr id="24" name="Groep 26">
            <a:extLst>
              <a:ext uri="{FF2B5EF4-FFF2-40B4-BE49-F238E27FC236}">
                <a16:creationId xmlns:a16="http://schemas.microsoft.com/office/drawing/2014/main" id="{11374C2A-344A-FB4A-290A-5933FEEF36F5}"/>
              </a:ext>
            </a:extLst>
          </p:cNvPr>
          <p:cNvGrpSpPr/>
          <p:nvPr/>
        </p:nvGrpSpPr>
        <p:grpSpPr>
          <a:xfrm>
            <a:off x="288432" y="2563220"/>
            <a:ext cx="1284138" cy="307076"/>
            <a:chOff x="288432" y="2145531"/>
            <a:chExt cx="1284138" cy="307076"/>
          </a:xfrm>
        </p:grpSpPr>
        <p:pic>
          <p:nvPicPr>
            <p:cNvPr id="25" name="Afbeelding 27">
              <a:extLst>
                <a:ext uri="{FF2B5EF4-FFF2-40B4-BE49-F238E27FC236}">
                  <a16:creationId xmlns:a16="http://schemas.microsoft.com/office/drawing/2014/main" id="{A3ECD245-8702-1C09-543A-4C5C21C7261E}"/>
                </a:ext>
              </a:extLst>
            </p:cNvPr>
            <p:cNvPicPr>
              <a:picLocks noChangeAspect="1"/>
            </p:cNvPicPr>
            <p:nvPr/>
          </p:nvPicPr>
          <p:blipFill>
            <a:blip r:embed="rId3"/>
            <a:stretch>
              <a:fillRect/>
            </a:stretch>
          </p:blipFill>
          <p:spPr>
            <a:xfrm>
              <a:off x="288432" y="2145531"/>
              <a:ext cx="1284138" cy="307076"/>
            </a:xfrm>
            <a:prstGeom prst="rect">
              <a:avLst/>
            </a:prstGeom>
          </p:spPr>
        </p:pic>
        <p:sp>
          <p:nvSpPr>
            <p:cNvPr id="26" name="Tekstvak 28">
              <a:extLst>
                <a:ext uri="{FF2B5EF4-FFF2-40B4-BE49-F238E27FC236}">
                  <a16:creationId xmlns:a16="http://schemas.microsoft.com/office/drawing/2014/main" id="{E230D809-A71B-B53D-CFA1-E557B1FB7747}"/>
                </a:ext>
              </a:extLst>
            </p:cNvPr>
            <p:cNvSpPr txBox="1"/>
            <p:nvPr/>
          </p:nvSpPr>
          <p:spPr>
            <a:xfrm>
              <a:off x="288432" y="2172111"/>
              <a:ext cx="1095022" cy="253916"/>
            </a:xfrm>
            <a:prstGeom prst="rect">
              <a:avLst/>
            </a:prstGeom>
            <a:noFill/>
          </p:spPr>
          <p:txBody>
            <a:bodyPr wrap="square">
              <a:spAutoFit/>
            </a:bodyPr>
            <a:lstStyle/>
            <a:p>
              <a:r>
                <a:rPr lang="nl-NL" sz="1050">
                  <a:solidFill>
                    <a:schemeClr val="bg1"/>
                  </a:solidFill>
                  <a:latin typeface="Asap" pitchFamily="2" charset="77"/>
                </a:rPr>
                <a:t>Politiek</a:t>
              </a:r>
              <a:endParaRPr lang="nl-NL" sz="1050">
                <a:solidFill>
                  <a:schemeClr val="bg1"/>
                </a:solidFill>
              </a:endParaRPr>
            </a:p>
          </p:txBody>
        </p:sp>
      </p:grpSp>
      <p:grpSp>
        <p:nvGrpSpPr>
          <p:cNvPr id="27" name="Groep 29">
            <a:extLst>
              <a:ext uri="{FF2B5EF4-FFF2-40B4-BE49-F238E27FC236}">
                <a16:creationId xmlns:a16="http://schemas.microsoft.com/office/drawing/2014/main" id="{CF8BC400-B84A-FE30-1854-5F4CFF614120}"/>
              </a:ext>
            </a:extLst>
          </p:cNvPr>
          <p:cNvGrpSpPr/>
          <p:nvPr/>
        </p:nvGrpSpPr>
        <p:grpSpPr>
          <a:xfrm>
            <a:off x="288432" y="2969620"/>
            <a:ext cx="1284138" cy="307076"/>
            <a:chOff x="288432" y="2145531"/>
            <a:chExt cx="1284138" cy="307076"/>
          </a:xfrm>
        </p:grpSpPr>
        <p:pic>
          <p:nvPicPr>
            <p:cNvPr id="28" name="Afbeelding 30">
              <a:extLst>
                <a:ext uri="{FF2B5EF4-FFF2-40B4-BE49-F238E27FC236}">
                  <a16:creationId xmlns:a16="http://schemas.microsoft.com/office/drawing/2014/main" id="{6D73DCC2-5691-838B-5D7E-78AFB11CE02A}"/>
                </a:ext>
              </a:extLst>
            </p:cNvPr>
            <p:cNvPicPr>
              <a:picLocks noChangeAspect="1"/>
            </p:cNvPicPr>
            <p:nvPr/>
          </p:nvPicPr>
          <p:blipFill>
            <a:blip r:embed="rId3"/>
            <a:stretch>
              <a:fillRect/>
            </a:stretch>
          </p:blipFill>
          <p:spPr>
            <a:xfrm>
              <a:off x="288432" y="2145531"/>
              <a:ext cx="1284138" cy="307076"/>
            </a:xfrm>
            <a:prstGeom prst="rect">
              <a:avLst/>
            </a:prstGeom>
          </p:spPr>
        </p:pic>
        <p:sp>
          <p:nvSpPr>
            <p:cNvPr id="29" name="Tekstvak 31">
              <a:extLst>
                <a:ext uri="{FF2B5EF4-FFF2-40B4-BE49-F238E27FC236}">
                  <a16:creationId xmlns:a16="http://schemas.microsoft.com/office/drawing/2014/main" id="{9AD6453B-A310-1649-B615-F6DFBBCCD660}"/>
                </a:ext>
              </a:extLst>
            </p:cNvPr>
            <p:cNvSpPr txBox="1"/>
            <p:nvPr/>
          </p:nvSpPr>
          <p:spPr>
            <a:xfrm>
              <a:off x="288432" y="2172111"/>
              <a:ext cx="1095022" cy="253916"/>
            </a:xfrm>
            <a:prstGeom prst="rect">
              <a:avLst/>
            </a:prstGeom>
            <a:noFill/>
          </p:spPr>
          <p:txBody>
            <a:bodyPr wrap="square">
              <a:spAutoFit/>
            </a:bodyPr>
            <a:lstStyle/>
            <a:p>
              <a:r>
                <a:rPr lang="nl-NL" sz="1050">
                  <a:solidFill>
                    <a:schemeClr val="bg1"/>
                  </a:solidFill>
                  <a:latin typeface="Asap" pitchFamily="2" charset="77"/>
                </a:rPr>
                <a:t>Monitoring</a:t>
              </a:r>
              <a:endParaRPr lang="nl-NL" sz="1050">
                <a:solidFill>
                  <a:schemeClr val="bg1"/>
                </a:solidFill>
              </a:endParaRPr>
            </a:p>
          </p:txBody>
        </p:sp>
      </p:grpSp>
      <p:grpSp>
        <p:nvGrpSpPr>
          <p:cNvPr id="30" name="Groep 32">
            <a:extLst>
              <a:ext uri="{FF2B5EF4-FFF2-40B4-BE49-F238E27FC236}">
                <a16:creationId xmlns:a16="http://schemas.microsoft.com/office/drawing/2014/main" id="{14691CCC-3677-28B9-E852-65C9C07681E4}"/>
              </a:ext>
            </a:extLst>
          </p:cNvPr>
          <p:cNvGrpSpPr/>
          <p:nvPr/>
        </p:nvGrpSpPr>
        <p:grpSpPr>
          <a:xfrm>
            <a:off x="288432" y="3398597"/>
            <a:ext cx="1284138" cy="307076"/>
            <a:chOff x="288432" y="2145531"/>
            <a:chExt cx="1284138" cy="307076"/>
          </a:xfrm>
        </p:grpSpPr>
        <p:pic>
          <p:nvPicPr>
            <p:cNvPr id="31" name="Afbeelding 33">
              <a:extLst>
                <a:ext uri="{FF2B5EF4-FFF2-40B4-BE49-F238E27FC236}">
                  <a16:creationId xmlns:a16="http://schemas.microsoft.com/office/drawing/2014/main" id="{69ACAD76-3563-A999-7888-238D6559D0BC}"/>
                </a:ext>
              </a:extLst>
            </p:cNvPr>
            <p:cNvPicPr>
              <a:picLocks noChangeAspect="1"/>
            </p:cNvPicPr>
            <p:nvPr/>
          </p:nvPicPr>
          <p:blipFill>
            <a:blip r:embed="rId3"/>
            <a:stretch>
              <a:fillRect/>
            </a:stretch>
          </p:blipFill>
          <p:spPr>
            <a:xfrm>
              <a:off x="288432" y="2145531"/>
              <a:ext cx="1284138" cy="307076"/>
            </a:xfrm>
            <a:prstGeom prst="rect">
              <a:avLst/>
            </a:prstGeom>
          </p:spPr>
        </p:pic>
        <p:sp>
          <p:nvSpPr>
            <p:cNvPr id="32" name="Tekstvak 34">
              <a:extLst>
                <a:ext uri="{FF2B5EF4-FFF2-40B4-BE49-F238E27FC236}">
                  <a16:creationId xmlns:a16="http://schemas.microsoft.com/office/drawing/2014/main" id="{DD24E1F8-B029-52AF-9468-1AC24E4E6107}"/>
                </a:ext>
              </a:extLst>
            </p:cNvPr>
            <p:cNvSpPr txBox="1"/>
            <p:nvPr/>
          </p:nvSpPr>
          <p:spPr>
            <a:xfrm>
              <a:off x="288432" y="2172111"/>
              <a:ext cx="1095022" cy="253916"/>
            </a:xfrm>
            <a:prstGeom prst="rect">
              <a:avLst/>
            </a:prstGeom>
            <a:noFill/>
          </p:spPr>
          <p:txBody>
            <a:bodyPr wrap="square">
              <a:spAutoFit/>
            </a:bodyPr>
            <a:lstStyle/>
            <a:p>
              <a:r>
                <a:rPr lang="nl-NL" sz="1050">
                  <a:solidFill>
                    <a:schemeClr val="bg1"/>
                  </a:solidFill>
                  <a:latin typeface="Asap" pitchFamily="2" charset="77"/>
                </a:rPr>
                <a:t>Evaluatie</a:t>
              </a:r>
              <a:endParaRPr lang="nl-NL" sz="1050">
                <a:solidFill>
                  <a:schemeClr val="bg1"/>
                </a:solidFill>
              </a:endParaRPr>
            </a:p>
          </p:txBody>
        </p:sp>
      </p:grpSp>
    </p:spTree>
    <p:extLst>
      <p:ext uri="{BB962C8B-B14F-4D97-AF65-F5344CB8AC3E}">
        <p14:creationId xmlns:p14="http://schemas.microsoft.com/office/powerpoint/2010/main" val="1194988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C8C19-223B-4943-483E-B4955020A13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907DCAA-41DB-A76C-639B-81DF75D3F29E}"/>
              </a:ext>
            </a:extLst>
          </p:cNvPr>
          <p:cNvSpPr>
            <a:spLocks noGrp="1"/>
          </p:cNvSpPr>
          <p:nvPr>
            <p:ph type="title"/>
          </p:nvPr>
        </p:nvSpPr>
        <p:spPr/>
        <p:txBody>
          <a:bodyPr>
            <a:normAutofit fontScale="90000"/>
          </a:bodyPr>
          <a:lstStyle/>
          <a:p>
            <a:r>
              <a:rPr lang="nl-NL"/>
              <a:t>Casus </a:t>
            </a:r>
          </a:p>
        </p:txBody>
      </p:sp>
      <p:sp>
        <p:nvSpPr>
          <p:cNvPr id="3" name="Tijdelijke aanduiding voor tekst 2">
            <a:extLst>
              <a:ext uri="{FF2B5EF4-FFF2-40B4-BE49-F238E27FC236}">
                <a16:creationId xmlns:a16="http://schemas.microsoft.com/office/drawing/2014/main" id="{7C379206-5F85-D0EC-8998-A1FA81DF83B0}"/>
              </a:ext>
            </a:extLst>
          </p:cNvPr>
          <p:cNvSpPr>
            <a:spLocks noGrp="1"/>
          </p:cNvSpPr>
          <p:nvPr>
            <p:ph type="body" idx="1"/>
          </p:nvPr>
        </p:nvSpPr>
        <p:spPr>
          <a:xfrm>
            <a:off x="597072" y="2179638"/>
            <a:ext cx="10515600" cy="2937101"/>
          </a:xfrm>
        </p:spPr>
        <p:txBody>
          <a:bodyPr vert="horz" lIns="91440" tIns="45720" rIns="91440" bIns="45720" rtlCol="0" anchor="t">
            <a:noAutofit/>
          </a:bodyPr>
          <a:lstStyle/>
          <a:p>
            <a:r>
              <a:rPr lang="nl-NL" b="1"/>
              <a:t>Wat zou</a:t>
            </a:r>
            <a:r>
              <a:rPr lang="nl-NL" b="1">
                <a:latin typeface="Asap"/>
                <a:cs typeface="Segoe UI"/>
              </a:rPr>
              <a:t> jij doen als behandelaar</a:t>
            </a:r>
            <a:r>
              <a:rPr lang="nl-NL" b="1"/>
              <a:t>?</a:t>
            </a:r>
          </a:p>
          <a:p>
            <a:pPr marL="342900" indent="-342900">
              <a:buChar char="•"/>
            </a:pPr>
            <a:r>
              <a:rPr lang="nl-NL">
                <a:latin typeface="Asap"/>
                <a:cs typeface="Segoe UI"/>
              </a:rPr>
              <a:t>Aanvrager vragen om tweede aanvraag?</a:t>
            </a:r>
            <a:endParaRPr lang="nl-NL"/>
          </a:p>
          <a:p>
            <a:pPr marL="342900" indent="-342900">
              <a:buChar char="•"/>
            </a:pPr>
            <a:r>
              <a:rPr lang="nl-NL">
                <a:latin typeface="Asap"/>
                <a:cs typeface="Segoe UI"/>
              </a:rPr>
              <a:t>Zelf aanmerken als BOPA/buitenplans vergunnen nodig?</a:t>
            </a:r>
            <a:endParaRPr lang="nl-NL"/>
          </a:p>
          <a:p>
            <a:pPr marL="342900" indent="-342900">
              <a:buChar char="•"/>
            </a:pPr>
            <a:r>
              <a:rPr lang="nl-NL">
                <a:latin typeface="Asap"/>
                <a:cs typeface="Segoe UI"/>
              </a:rPr>
              <a:t>Eerst intern</a:t>
            </a:r>
            <a:r>
              <a:rPr lang="nl-NL">
                <a:cs typeface="Segoe UI"/>
              </a:rPr>
              <a:t> juridisch afstemmen?</a:t>
            </a:r>
            <a:endParaRPr lang="nl-NL"/>
          </a:p>
          <a:p>
            <a:pPr marL="342900" indent="-342900">
              <a:buChar char="•"/>
            </a:pPr>
            <a:r>
              <a:rPr lang="nl-NL">
                <a:cs typeface="Segoe UI"/>
              </a:rPr>
              <a:t>Anders?</a:t>
            </a:r>
            <a:endParaRPr lang="nl-NL"/>
          </a:p>
          <a:p>
            <a:pPr marL="342900" indent="-342900">
              <a:buChar char="•"/>
            </a:pPr>
            <a:endParaRPr lang="nl-NL" dirty="0"/>
          </a:p>
          <a:p>
            <a:pPr marL="342900" indent="-342900">
              <a:buChar char="•"/>
            </a:pPr>
            <a:endParaRPr lang="nl-NL" dirty="0"/>
          </a:p>
          <a:p>
            <a:endParaRPr lang="nl-NL" dirty="0"/>
          </a:p>
        </p:txBody>
      </p:sp>
      <p:pic>
        <p:nvPicPr>
          <p:cNvPr id="5" name="Tijdelijke aanduiding voor afbeelding 1" descr="Contact | VNG">
            <a:extLst>
              <a:ext uri="{FF2B5EF4-FFF2-40B4-BE49-F238E27FC236}">
                <a16:creationId xmlns:a16="http://schemas.microsoft.com/office/drawing/2014/main" id="{FC3656B2-4B77-C40C-CE3A-E6B10DE84261}"/>
              </a:ext>
            </a:extLst>
          </p:cNvPr>
          <p:cNvPicPr>
            <a:picLocks noChangeAspect="1"/>
          </p:cNvPicPr>
          <p:nvPr/>
        </p:nvPicPr>
        <p:blipFill>
          <a:blip r:embed="rId3"/>
          <a:srcRect r="282" b="-515"/>
          <a:stretch>
            <a:fillRect/>
          </a:stretch>
        </p:blipFill>
        <p:spPr>
          <a:xfrm>
            <a:off x="10263227" y="226"/>
            <a:ext cx="1927730" cy="1107226"/>
          </a:xfrm>
          <a:prstGeom prst="rect">
            <a:avLst/>
          </a:prstGeom>
        </p:spPr>
      </p:pic>
    </p:spTree>
    <p:extLst>
      <p:ext uri="{BB962C8B-B14F-4D97-AF65-F5344CB8AC3E}">
        <p14:creationId xmlns:p14="http://schemas.microsoft.com/office/powerpoint/2010/main" val="311844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30150-87D4-FD12-BCB4-3A6410D6E692}"/>
              </a:ext>
            </a:extLst>
          </p:cNvPr>
          <p:cNvSpPr>
            <a:spLocks noGrp="1"/>
          </p:cNvSpPr>
          <p:nvPr>
            <p:ph type="title"/>
          </p:nvPr>
        </p:nvSpPr>
        <p:spPr/>
        <p:txBody>
          <a:bodyPr>
            <a:normAutofit fontScale="90000"/>
          </a:bodyPr>
          <a:lstStyle/>
          <a:p>
            <a:r>
              <a:rPr lang="nl-NL"/>
              <a:t>Wabo vs. Omgevingswet</a:t>
            </a:r>
          </a:p>
        </p:txBody>
      </p:sp>
      <p:sp>
        <p:nvSpPr>
          <p:cNvPr id="3" name="Tijdelijke aanduiding voor tekst 2">
            <a:extLst>
              <a:ext uri="{FF2B5EF4-FFF2-40B4-BE49-F238E27FC236}">
                <a16:creationId xmlns:a16="http://schemas.microsoft.com/office/drawing/2014/main" id="{B9B57B43-70D1-BAC3-83B5-A4DE53ED4858}"/>
              </a:ext>
            </a:extLst>
          </p:cNvPr>
          <p:cNvSpPr>
            <a:spLocks noGrp="1"/>
          </p:cNvSpPr>
          <p:nvPr>
            <p:ph type="body" idx="1"/>
          </p:nvPr>
        </p:nvSpPr>
        <p:spPr>
          <a:xfrm>
            <a:off x="597072" y="2179638"/>
            <a:ext cx="4862286" cy="2465387"/>
          </a:xfrm>
        </p:spPr>
        <p:txBody>
          <a:bodyPr vert="horz" lIns="91440" tIns="45720" rIns="91440" bIns="45720" rtlCol="0" anchor="t">
            <a:normAutofit/>
          </a:bodyPr>
          <a:lstStyle/>
          <a:p>
            <a:r>
              <a:rPr lang="nl-NL" dirty="0"/>
              <a:t>Onder de </a:t>
            </a:r>
            <a:r>
              <a:rPr lang="nl-NL" dirty="0" err="1"/>
              <a:t>Wabo</a:t>
            </a:r>
            <a:endParaRPr lang="nl-NL" dirty="0"/>
          </a:p>
          <a:p>
            <a:pPr marL="342900" indent="-342900">
              <a:buChar char="•"/>
            </a:pPr>
            <a:r>
              <a:rPr lang="nl-NL" dirty="0">
                <a:latin typeface="Asap"/>
                <a:cs typeface="Segoe UI"/>
              </a:rPr>
              <a:t>Eén bouwvergunning aanvragen</a:t>
            </a:r>
            <a:endParaRPr lang="nl-NL" dirty="0"/>
          </a:p>
          <a:p>
            <a:pPr marL="342900" indent="-342900">
              <a:buChar char="•"/>
            </a:pPr>
            <a:r>
              <a:rPr lang="nl-NL" dirty="0">
                <a:latin typeface="Asap"/>
                <a:cs typeface="Segoe UI"/>
              </a:rPr>
              <a:t>Bij beoordeling bleek of strijd met bestemmingsplan speelde</a:t>
            </a:r>
            <a:endParaRPr lang="nl-NL" dirty="0"/>
          </a:p>
          <a:p>
            <a:pPr marL="342900" indent="-342900">
              <a:buChar char="•"/>
            </a:pPr>
            <a:r>
              <a:rPr lang="nl-NL" dirty="0">
                <a:latin typeface="Asap"/>
                <a:cs typeface="Segoe UI"/>
              </a:rPr>
              <a:t>Juridische koppeling zat in de systematiek</a:t>
            </a:r>
            <a:endParaRPr lang="nl-NL" dirty="0"/>
          </a:p>
          <a:p>
            <a:endParaRPr lang="nl-NL" dirty="0"/>
          </a:p>
        </p:txBody>
      </p:sp>
      <p:pic>
        <p:nvPicPr>
          <p:cNvPr id="5" name="Tijdelijke aanduiding voor afbeelding 1" descr="Contact | VNG">
            <a:extLst>
              <a:ext uri="{FF2B5EF4-FFF2-40B4-BE49-F238E27FC236}">
                <a16:creationId xmlns:a16="http://schemas.microsoft.com/office/drawing/2014/main" id="{DECDDF65-C8CE-A33B-06B7-F411C0C3DBED}"/>
              </a:ext>
            </a:extLst>
          </p:cNvPr>
          <p:cNvPicPr>
            <a:picLocks noChangeAspect="1"/>
          </p:cNvPicPr>
          <p:nvPr/>
        </p:nvPicPr>
        <p:blipFill>
          <a:blip r:embed="rId3"/>
          <a:srcRect r="282" b="-515"/>
          <a:stretch>
            <a:fillRect/>
          </a:stretch>
        </p:blipFill>
        <p:spPr>
          <a:xfrm>
            <a:off x="10263227" y="226"/>
            <a:ext cx="1927730" cy="1107226"/>
          </a:xfrm>
          <a:prstGeom prst="rect">
            <a:avLst/>
          </a:prstGeom>
        </p:spPr>
      </p:pic>
      <p:sp>
        <p:nvSpPr>
          <p:cNvPr id="6" name="Tijdelijke aanduiding voor tekst 2">
            <a:extLst>
              <a:ext uri="{FF2B5EF4-FFF2-40B4-BE49-F238E27FC236}">
                <a16:creationId xmlns:a16="http://schemas.microsoft.com/office/drawing/2014/main" id="{7C9C4FAA-23A1-A79D-4C9C-BF8612843417}"/>
              </a:ext>
            </a:extLst>
          </p:cNvPr>
          <p:cNvSpPr txBox="1">
            <a:spLocks/>
          </p:cNvSpPr>
          <p:nvPr/>
        </p:nvSpPr>
        <p:spPr>
          <a:xfrm>
            <a:off x="6729358" y="2179638"/>
            <a:ext cx="4862286" cy="306047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nl-NL" dirty="0"/>
              <a:t>Onder de Omgevingswet</a:t>
            </a:r>
          </a:p>
          <a:p>
            <a:pPr marL="342900" indent="-342900">
              <a:buChar char="•"/>
            </a:pPr>
            <a:r>
              <a:rPr lang="nl-NL" dirty="0"/>
              <a:t>Voormalige </a:t>
            </a:r>
            <a:r>
              <a:rPr lang="nl-NL" dirty="0" err="1"/>
              <a:t>binnenplanse</a:t>
            </a:r>
            <a:r>
              <a:rPr lang="nl-NL" dirty="0"/>
              <a:t> afwijking is aparte vergunningplicht</a:t>
            </a:r>
          </a:p>
          <a:p>
            <a:pPr marL="342900" indent="-342900">
              <a:buChar char="•"/>
            </a:pPr>
            <a:r>
              <a:rPr lang="nl-NL" dirty="0">
                <a:latin typeface="Asap"/>
                <a:cs typeface="Segoe UI"/>
              </a:rPr>
              <a:t>Daardoor kunnen meerdere vergunningplichten naast elkaar ontstaan</a:t>
            </a:r>
            <a:endParaRPr lang="nl-NL" dirty="0"/>
          </a:p>
          <a:p>
            <a:pPr marL="342900" indent="-342900">
              <a:buChar char="•"/>
            </a:pPr>
            <a:r>
              <a:rPr lang="nl-NL" dirty="0">
                <a:cs typeface="Segoe UI"/>
              </a:rPr>
              <a:t>Juridische koppeling ontbreekt</a:t>
            </a:r>
          </a:p>
          <a:p>
            <a:endParaRPr lang="nl-NL" dirty="0">
              <a:cs typeface="Segoe UI"/>
            </a:endParaRPr>
          </a:p>
          <a:p>
            <a:endParaRPr lang="nl-NL" dirty="0"/>
          </a:p>
        </p:txBody>
      </p:sp>
    </p:spTree>
    <p:extLst>
      <p:ext uri="{BB962C8B-B14F-4D97-AF65-F5344CB8AC3E}">
        <p14:creationId xmlns:p14="http://schemas.microsoft.com/office/powerpoint/2010/main" val="2023427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9A3D1-9BAC-174D-734D-1C0695648211}"/>
              </a:ext>
            </a:extLst>
          </p:cNvPr>
          <p:cNvSpPr>
            <a:spLocks noGrp="1"/>
          </p:cNvSpPr>
          <p:nvPr>
            <p:ph type="title"/>
          </p:nvPr>
        </p:nvSpPr>
        <p:spPr/>
        <p:txBody>
          <a:bodyPr>
            <a:normAutofit fontScale="90000"/>
          </a:bodyPr>
          <a:lstStyle/>
          <a:p>
            <a:r>
              <a:rPr lang="nl-NL" dirty="0"/>
              <a:t>Wat laat de ‘</a:t>
            </a:r>
            <a:r>
              <a:rPr lang="nl-NL" dirty="0" err="1"/>
              <a:t>quickfix</a:t>
            </a:r>
            <a:r>
              <a:rPr lang="nl-NL" dirty="0"/>
              <a:t>’ zien</a:t>
            </a:r>
          </a:p>
        </p:txBody>
      </p:sp>
      <p:sp>
        <p:nvSpPr>
          <p:cNvPr id="3" name="Tijdelijke aanduiding voor tekst 2">
            <a:extLst>
              <a:ext uri="{FF2B5EF4-FFF2-40B4-BE49-F238E27FC236}">
                <a16:creationId xmlns:a16="http://schemas.microsoft.com/office/drawing/2014/main" id="{BF20B593-43FC-9B5B-4985-2383773755DB}"/>
              </a:ext>
            </a:extLst>
          </p:cNvPr>
          <p:cNvSpPr>
            <a:spLocks noGrp="1"/>
          </p:cNvSpPr>
          <p:nvPr>
            <p:ph type="body" idx="1"/>
          </p:nvPr>
        </p:nvSpPr>
        <p:spPr>
          <a:xfrm>
            <a:off x="597072" y="2179638"/>
            <a:ext cx="10515600" cy="3328987"/>
          </a:xfrm>
        </p:spPr>
        <p:txBody>
          <a:bodyPr vert="horz" lIns="91440" tIns="45720" rIns="91440" bIns="45720" rtlCol="0" anchor="t">
            <a:noAutofit/>
          </a:bodyPr>
          <a:lstStyle/>
          <a:p>
            <a:pPr marL="342900" indent="-342900">
              <a:buChar char="•"/>
            </a:pPr>
            <a:r>
              <a:rPr lang="nl-NL">
                <a:ea typeface="+mn-lt"/>
                <a:cs typeface="+mn-lt"/>
              </a:rPr>
              <a:t>Het probleem zit hier vooral in de vergunningplicht</a:t>
            </a:r>
            <a:endParaRPr lang="nl-NL" dirty="0">
              <a:latin typeface="Asap"/>
              <a:cs typeface="Segoe UI"/>
            </a:endParaRPr>
          </a:p>
          <a:p>
            <a:pPr marL="342900" indent="-342900">
              <a:buChar char="•"/>
            </a:pPr>
            <a:r>
              <a:rPr lang="nl-NL">
                <a:latin typeface="Asap"/>
                <a:cs typeface="Segoe UI"/>
              </a:rPr>
              <a:t>Bouwgerelateerde voormalige binnenplanse afwijkingen worden bij de bouwvergunningplicht gebracht</a:t>
            </a:r>
            <a:endParaRPr lang="nl-NL"/>
          </a:p>
          <a:p>
            <a:pPr marL="342900" indent="-342900">
              <a:buChar char="•"/>
            </a:pPr>
            <a:r>
              <a:rPr lang="nl-NL">
                <a:cs typeface="Segoe UI"/>
              </a:rPr>
              <a:t>Daardoor hoeft voor deze gevallen niet langer een aparte vergunningplicht naast de bouwroute te lopen</a:t>
            </a:r>
            <a:endParaRPr lang="nl-NL" dirty="0">
              <a:cs typeface="Segoe UI"/>
            </a:endParaRPr>
          </a:p>
          <a:p>
            <a:pPr marL="342900" indent="-342900">
              <a:buChar char="•"/>
            </a:pPr>
            <a:r>
              <a:rPr lang="nl-NL">
                <a:cs typeface="Segoe UI"/>
              </a:rPr>
              <a:t>De wijziging is juridisch-technisch en beleidsneutraal</a:t>
            </a:r>
            <a:endParaRPr lang="nl-NL" i="1" dirty="0"/>
          </a:p>
        </p:txBody>
      </p:sp>
    </p:spTree>
    <p:extLst>
      <p:ext uri="{BB962C8B-B14F-4D97-AF65-F5344CB8AC3E}">
        <p14:creationId xmlns:p14="http://schemas.microsoft.com/office/powerpoint/2010/main" val="1160455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2927D-7CC1-FDD8-B4E1-F1E1D176FBB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78B6FD6-72D0-EAD6-D789-CAEC929B27B1}"/>
              </a:ext>
            </a:extLst>
          </p:cNvPr>
          <p:cNvSpPr>
            <a:spLocks noGrp="1"/>
          </p:cNvSpPr>
          <p:nvPr>
            <p:ph type="title"/>
          </p:nvPr>
        </p:nvSpPr>
        <p:spPr/>
        <p:txBody>
          <a:bodyPr>
            <a:normAutofit fontScale="90000"/>
          </a:bodyPr>
          <a:lstStyle/>
          <a:p>
            <a:r>
              <a:rPr lang="nl-NL" dirty="0"/>
              <a:t>Wat laat de ‘</a:t>
            </a:r>
            <a:r>
              <a:rPr lang="nl-NL" dirty="0" err="1"/>
              <a:t>quickfix</a:t>
            </a:r>
            <a:r>
              <a:rPr lang="nl-NL" dirty="0"/>
              <a:t>’ zien</a:t>
            </a:r>
          </a:p>
        </p:txBody>
      </p:sp>
      <p:pic>
        <p:nvPicPr>
          <p:cNvPr id="7" name="Afbeelding 6">
            <a:extLst>
              <a:ext uri="{FF2B5EF4-FFF2-40B4-BE49-F238E27FC236}">
                <a16:creationId xmlns:a16="http://schemas.microsoft.com/office/drawing/2014/main" id="{EF2D9F8D-F3A9-A95E-98EC-B0B63EE66F32}"/>
              </a:ext>
            </a:extLst>
          </p:cNvPr>
          <p:cNvPicPr>
            <a:picLocks noChangeAspect="1"/>
          </p:cNvPicPr>
          <p:nvPr/>
        </p:nvPicPr>
        <p:blipFill>
          <a:blip r:embed="rId3"/>
          <a:srcRect t="27276"/>
          <a:stretch>
            <a:fillRect/>
          </a:stretch>
        </p:blipFill>
        <p:spPr>
          <a:xfrm>
            <a:off x="548013" y="2328534"/>
            <a:ext cx="9716372" cy="1100466"/>
          </a:xfrm>
          <a:prstGeom prst="rect">
            <a:avLst/>
          </a:prstGeom>
        </p:spPr>
      </p:pic>
      <p:sp>
        <p:nvSpPr>
          <p:cNvPr id="6" name="Tekstvak 5">
            <a:extLst>
              <a:ext uri="{FF2B5EF4-FFF2-40B4-BE49-F238E27FC236}">
                <a16:creationId xmlns:a16="http://schemas.microsoft.com/office/drawing/2014/main" id="{0C7B8474-17BF-D4BC-B08B-56DCA0EF7588}"/>
              </a:ext>
            </a:extLst>
          </p:cNvPr>
          <p:cNvSpPr txBox="1"/>
          <p:nvPr/>
        </p:nvSpPr>
        <p:spPr>
          <a:xfrm>
            <a:off x="903766" y="5156791"/>
            <a:ext cx="7091917" cy="707886"/>
          </a:xfrm>
          <a:prstGeom prst="rect">
            <a:avLst/>
          </a:prstGeom>
          <a:noFill/>
        </p:spPr>
        <p:txBody>
          <a:bodyPr wrap="square" rtlCol="0">
            <a:spAutoFit/>
          </a:bodyPr>
          <a:lstStyle/>
          <a:p>
            <a:r>
              <a:rPr lang="nl-NL" sz="2000" dirty="0"/>
              <a:t>Let op: enkel voor de bouwactiviteit!! </a:t>
            </a:r>
          </a:p>
          <a:p>
            <a:r>
              <a:rPr lang="nl-NL" sz="2000" dirty="0"/>
              <a:t>Voor de overige </a:t>
            </a:r>
            <a:r>
              <a:rPr lang="nl-NL" sz="2000" dirty="0" err="1"/>
              <a:t>binnenplanse</a:t>
            </a:r>
            <a:r>
              <a:rPr lang="nl-NL" sz="2000" dirty="0"/>
              <a:t> afwijking blijft 22.280 gelden</a:t>
            </a:r>
          </a:p>
        </p:txBody>
      </p:sp>
      <p:pic>
        <p:nvPicPr>
          <p:cNvPr id="10" name="Afbeelding 9">
            <a:extLst>
              <a:ext uri="{FF2B5EF4-FFF2-40B4-BE49-F238E27FC236}">
                <a16:creationId xmlns:a16="http://schemas.microsoft.com/office/drawing/2014/main" id="{A1016F6C-8BD3-EDD1-10CC-C2F4B7E126C7}"/>
              </a:ext>
            </a:extLst>
          </p:cNvPr>
          <p:cNvPicPr>
            <a:picLocks noChangeAspect="1"/>
          </p:cNvPicPr>
          <p:nvPr/>
        </p:nvPicPr>
        <p:blipFill>
          <a:blip r:embed="rId4"/>
          <a:stretch>
            <a:fillRect/>
          </a:stretch>
        </p:blipFill>
        <p:spPr>
          <a:xfrm>
            <a:off x="646131" y="3429000"/>
            <a:ext cx="9618254" cy="2063271"/>
          </a:xfrm>
          <a:prstGeom prst="rect">
            <a:avLst/>
          </a:prstGeom>
        </p:spPr>
      </p:pic>
    </p:spTree>
    <p:extLst>
      <p:ext uri="{BB962C8B-B14F-4D97-AF65-F5344CB8AC3E}">
        <p14:creationId xmlns:p14="http://schemas.microsoft.com/office/powerpoint/2010/main" val="16215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9D336-F87F-EB0F-50F9-42ACA302FD4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94AE482-6DE2-B438-65B6-6563101CD608}"/>
              </a:ext>
            </a:extLst>
          </p:cNvPr>
          <p:cNvSpPr>
            <a:spLocks noGrp="1"/>
          </p:cNvSpPr>
          <p:nvPr>
            <p:ph type="title"/>
          </p:nvPr>
        </p:nvSpPr>
        <p:spPr/>
        <p:txBody>
          <a:bodyPr>
            <a:normAutofit fontScale="90000"/>
          </a:bodyPr>
          <a:lstStyle/>
          <a:p>
            <a:r>
              <a:rPr lang="nl-NL" dirty="0"/>
              <a:t>Wat laat de ‘</a:t>
            </a:r>
            <a:r>
              <a:rPr lang="nl-NL" dirty="0" err="1"/>
              <a:t>quickfix</a:t>
            </a:r>
            <a:r>
              <a:rPr lang="nl-NL" dirty="0"/>
              <a:t>’ zien</a:t>
            </a:r>
          </a:p>
        </p:txBody>
      </p:sp>
      <p:sp>
        <p:nvSpPr>
          <p:cNvPr id="3" name="Tekstvak 2">
            <a:extLst>
              <a:ext uri="{FF2B5EF4-FFF2-40B4-BE49-F238E27FC236}">
                <a16:creationId xmlns:a16="http://schemas.microsoft.com/office/drawing/2014/main" id="{5242DA37-247B-BD23-366F-B81C31CD7E2F}"/>
              </a:ext>
            </a:extLst>
          </p:cNvPr>
          <p:cNvSpPr txBox="1"/>
          <p:nvPr/>
        </p:nvSpPr>
        <p:spPr>
          <a:xfrm>
            <a:off x="723014" y="2147777"/>
            <a:ext cx="9622465" cy="2862322"/>
          </a:xfrm>
          <a:prstGeom prst="rect">
            <a:avLst/>
          </a:prstGeom>
          <a:noFill/>
          <a:ln>
            <a:solidFill>
              <a:schemeClr val="tx1"/>
            </a:solidFill>
          </a:ln>
        </p:spPr>
        <p:txBody>
          <a:bodyPr wrap="square" rtlCol="0">
            <a:spAutoFit/>
          </a:bodyPr>
          <a:lstStyle/>
          <a:p>
            <a:pPr fontAlgn="base"/>
            <a:r>
              <a:rPr lang="nl-NL" b="1" u="sng" dirty="0"/>
              <a:t>Artikel 22.26 </a:t>
            </a:r>
            <a:r>
              <a:rPr lang="nl-NL" b="1" u="sng" dirty="0" err="1"/>
              <a:t>Binnenplanse</a:t>
            </a:r>
            <a:r>
              <a:rPr lang="nl-NL" b="1" u="sng" dirty="0"/>
              <a:t> vergunning omgevingsplanactiviteit bouwwerken</a:t>
            </a:r>
            <a:r>
              <a:rPr lang="nl-NL" dirty="0"/>
              <a:t> </a:t>
            </a:r>
          </a:p>
          <a:p>
            <a:pPr marL="342900" indent="-342900" fontAlgn="base">
              <a:buFont typeface="+mj-lt"/>
              <a:buAutoNum type="arabicPeriod"/>
            </a:pPr>
            <a:r>
              <a:rPr lang="nl-NL" dirty="0"/>
              <a:t>Het is verboden zonder omgevingsvergunning een bouwactiviteit te verrichten en het te bouwen bouwwerk in stand te houden en te gebruiken. </a:t>
            </a:r>
          </a:p>
          <a:p>
            <a:pPr marL="342900" indent="-342900" fontAlgn="base">
              <a:buFont typeface="+mj-lt"/>
              <a:buAutoNum type="arabicPeriod"/>
            </a:pPr>
            <a:r>
              <a:rPr lang="nl-NL" dirty="0"/>
              <a:t>Als op het verrichten van een bouwactiviteit en het in stand houden en gebruiken van het te bouwen bouwwerk een of meer regels in het tijdelijke deel van dit omgevingsplan, bedoeld in artikel 22.1, onder a, van de Omgevingswet, van toepassing zijn waarbij is bepaald dat bij omgevingsvergunning kan worden afgeweken van daarbij aangegeven regels, is het verbod van het eerste lid om de activiteit zonder omgevingsvergunning te verrichten daarop van toepassing. </a:t>
            </a:r>
          </a:p>
          <a:p>
            <a:endParaRPr lang="nl-NL" dirty="0"/>
          </a:p>
        </p:txBody>
      </p:sp>
      <p:sp>
        <p:nvSpPr>
          <p:cNvPr id="4" name="Tekstvak 3">
            <a:extLst>
              <a:ext uri="{FF2B5EF4-FFF2-40B4-BE49-F238E27FC236}">
                <a16:creationId xmlns:a16="http://schemas.microsoft.com/office/drawing/2014/main" id="{16CA710C-A964-14AA-FF3F-402DA00CAF83}"/>
              </a:ext>
            </a:extLst>
          </p:cNvPr>
          <p:cNvSpPr txBox="1"/>
          <p:nvPr/>
        </p:nvSpPr>
        <p:spPr>
          <a:xfrm>
            <a:off x="712381" y="5188688"/>
            <a:ext cx="9611833" cy="646331"/>
          </a:xfrm>
          <a:prstGeom prst="rect">
            <a:avLst/>
          </a:prstGeom>
          <a:noFill/>
        </p:spPr>
        <p:txBody>
          <a:bodyPr wrap="square" rtlCol="0">
            <a:spAutoFit/>
          </a:bodyPr>
          <a:lstStyle/>
          <a:p>
            <a:pPr marL="285750" indent="-285750">
              <a:buFont typeface="Arial" panose="020B0604020202020204" pitchFamily="34" charset="0"/>
              <a:buChar char="•"/>
            </a:pPr>
            <a:r>
              <a:rPr lang="nl-NL" dirty="0"/>
              <a:t>Aanvraagvereisten uit 22.26 en 22.280</a:t>
            </a:r>
          </a:p>
          <a:p>
            <a:pPr marL="285750" indent="-285750">
              <a:buFont typeface="Arial" panose="020B0604020202020204" pitchFamily="34" charset="0"/>
              <a:buChar char="•"/>
            </a:pPr>
            <a:r>
              <a:rPr lang="nl-NL" dirty="0"/>
              <a:t>Beoordelingsregels uit 22.26 en 22.280</a:t>
            </a:r>
          </a:p>
        </p:txBody>
      </p:sp>
      <p:sp>
        <p:nvSpPr>
          <p:cNvPr id="6" name="Tekstvak 5">
            <a:extLst>
              <a:ext uri="{FF2B5EF4-FFF2-40B4-BE49-F238E27FC236}">
                <a16:creationId xmlns:a16="http://schemas.microsoft.com/office/drawing/2014/main" id="{9EB2BDA6-9BE1-7DB8-915C-9D27F451B4C8}"/>
              </a:ext>
            </a:extLst>
          </p:cNvPr>
          <p:cNvSpPr txBox="1"/>
          <p:nvPr/>
        </p:nvSpPr>
        <p:spPr>
          <a:xfrm>
            <a:off x="3609754" y="3030281"/>
            <a:ext cx="8224284" cy="1569660"/>
          </a:xfrm>
          <a:prstGeom prst="rect">
            <a:avLst/>
          </a:prstGeom>
          <a:solidFill>
            <a:schemeClr val="accent1"/>
          </a:solidFill>
        </p:spPr>
        <p:txBody>
          <a:bodyPr wrap="square" rtlCol="0">
            <a:spAutoFit/>
          </a:bodyPr>
          <a:lstStyle/>
          <a:p>
            <a:endParaRPr lang="nl-NL" sz="2400" b="1" dirty="0">
              <a:solidFill>
                <a:schemeClr val="bg1"/>
              </a:solidFill>
            </a:endParaRPr>
          </a:p>
          <a:p>
            <a:r>
              <a:rPr lang="nl-NL" sz="2400" b="1" dirty="0">
                <a:solidFill>
                  <a:schemeClr val="bg1"/>
                </a:solidFill>
              </a:rPr>
              <a:t>Let op: enkel voor de bouwactiviteit!! </a:t>
            </a:r>
          </a:p>
          <a:p>
            <a:r>
              <a:rPr lang="nl-NL" sz="2400" b="1" dirty="0">
                <a:solidFill>
                  <a:schemeClr val="bg1"/>
                </a:solidFill>
              </a:rPr>
              <a:t>Voor de overige </a:t>
            </a:r>
            <a:r>
              <a:rPr lang="nl-NL" sz="2400" b="1" dirty="0" err="1">
                <a:solidFill>
                  <a:schemeClr val="bg1"/>
                </a:solidFill>
              </a:rPr>
              <a:t>binnenplanse</a:t>
            </a:r>
            <a:r>
              <a:rPr lang="nl-NL" sz="2400" b="1" dirty="0">
                <a:solidFill>
                  <a:schemeClr val="bg1"/>
                </a:solidFill>
              </a:rPr>
              <a:t> afwijking blijft 22.280 gelden</a:t>
            </a:r>
          </a:p>
          <a:p>
            <a:endParaRPr lang="nl-NL" sz="2400" b="1" dirty="0">
              <a:solidFill>
                <a:schemeClr val="bg1"/>
              </a:solidFill>
            </a:endParaRPr>
          </a:p>
        </p:txBody>
      </p:sp>
    </p:spTree>
    <p:extLst>
      <p:ext uri="{BB962C8B-B14F-4D97-AF65-F5344CB8AC3E}">
        <p14:creationId xmlns:p14="http://schemas.microsoft.com/office/powerpoint/2010/main" val="31459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0E16F-9634-305F-1034-D53E8339614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A2798BB-E103-8B74-AA4E-A91563F58B4F}"/>
              </a:ext>
            </a:extLst>
          </p:cNvPr>
          <p:cNvSpPr>
            <a:spLocks noGrp="1"/>
          </p:cNvSpPr>
          <p:nvPr>
            <p:ph type="title"/>
          </p:nvPr>
        </p:nvSpPr>
        <p:spPr/>
        <p:txBody>
          <a:bodyPr>
            <a:normAutofit fontScale="90000"/>
          </a:bodyPr>
          <a:lstStyle/>
          <a:p>
            <a:r>
              <a:rPr lang="nl-NL" dirty="0"/>
              <a:t>Wat betekent dit voor planmakers?</a:t>
            </a:r>
          </a:p>
        </p:txBody>
      </p:sp>
      <p:sp>
        <p:nvSpPr>
          <p:cNvPr id="3" name="Tijdelijke aanduiding voor tekst 2">
            <a:extLst>
              <a:ext uri="{FF2B5EF4-FFF2-40B4-BE49-F238E27FC236}">
                <a16:creationId xmlns:a16="http://schemas.microsoft.com/office/drawing/2014/main" id="{A0578C29-28E2-F4FB-74F0-CD0230310E54}"/>
              </a:ext>
            </a:extLst>
          </p:cNvPr>
          <p:cNvSpPr>
            <a:spLocks noGrp="1"/>
          </p:cNvSpPr>
          <p:nvPr>
            <p:ph type="body" idx="1"/>
          </p:nvPr>
        </p:nvSpPr>
        <p:spPr>
          <a:xfrm>
            <a:off x="597072" y="2179638"/>
            <a:ext cx="10515600" cy="3328987"/>
          </a:xfrm>
        </p:spPr>
        <p:txBody>
          <a:bodyPr vert="horz" lIns="91440" tIns="45720" rIns="91440" bIns="45720" rtlCol="0" anchor="t">
            <a:noAutofit/>
          </a:bodyPr>
          <a:lstStyle/>
          <a:p>
            <a:r>
              <a:rPr lang="nl-NL" sz="2400" b="1" dirty="0">
                <a:latin typeface="Arial" panose="020B0604020202020204" pitchFamily="34" charset="0"/>
                <a:cs typeface="Arial" panose="020B0604020202020204" pitchFamily="34" charset="0"/>
                <a:sym typeface="Wingdings" panose="05000000000000000000" pitchFamily="2" charset="2"/>
              </a:rPr>
              <a:t> </a:t>
            </a:r>
            <a:r>
              <a:rPr lang="nl-NL" sz="2400" b="1" dirty="0">
                <a:latin typeface="Arial" panose="020B0604020202020204" pitchFamily="34" charset="0"/>
                <a:cs typeface="Arial" panose="020B0604020202020204" pitchFamily="34" charset="0"/>
              </a:rPr>
              <a:t>Terug naar de denkstappen van planmakers en </a:t>
            </a:r>
            <a:r>
              <a:rPr lang="nl-NL" sz="2400" b="1" dirty="0" err="1">
                <a:latin typeface="Arial" panose="020B0604020202020204" pitchFamily="34" charset="0"/>
                <a:cs typeface="Arial" panose="020B0604020202020204" pitchFamily="34" charset="0"/>
              </a:rPr>
              <a:t>VTH’ers</a:t>
            </a:r>
            <a:endParaRPr lang="nl-NL" sz="2400" b="1" dirty="0">
              <a:latin typeface="Arial" panose="020B0604020202020204" pitchFamily="34" charset="0"/>
              <a:cs typeface="Arial" panose="020B0604020202020204" pitchFamily="34" charset="0"/>
            </a:endParaRPr>
          </a:p>
          <a:p>
            <a:endParaRPr lang="nl-NL" b="1" dirty="0">
              <a:latin typeface="Arial" panose="020B0604020202020204" pitchFamily="34" charset="0"/>
              <a:cs typeface="Arial" panose="020B0604020202020204" pitchFamily="34" charset="0"/>
            </a:endParaRPr>
          </a:p>
          <a:p>
            <a:r>
              <a:rPr lang="nl-NL" b="1" dirty="0">
                <a:latin typeface="Arial" panose="020B0604020202020204" pitchFamily="34" charset="0"/>
                <a:cs typeface="Arial" panose="020B0604020202020204" pitchFamily="34" charset="0"/>
              </a:rPr>
              <a:t>Bij nieuwe planregels: </a:t>
            </a:r>
          </a:p>
          <a:p>
            <a:pPr marL="342900" indent="-342900">
              <a:buFont typeface="Arial,Sans-Serif" panose="020B0604020202020204" pitchFamily="34" charset="0"/>
              <a:buChar char="•"/>
            </a:pPr>
            <a:r>
              <a:rPr lang="nl-NL" dirty="0">
                <a:latin typeface="Arial" panose="020B0604020202020204" pitchFamily="34" charset="0"/>
                <a:cs typeface="Arial" panose="020B0604020202020204" pitchFamily="34" charset="0"/>
              </a:rPr>
              <a:t>Vraag steeds: wil je meerdere losse vergunningplichten voor één handeling/is het nodig?</a:t>
            </a:r>
            <a:endParaRPr lang="en-US" dirty="0">
              <a:solidFill>
                <a:srgbClr val="000000"/>
              </a:solidFill>
              <a:latin typeface="Arial" panose="020B0604020202020204" pitchFamily="34" charset="0"/>
              <a:cs typeface="Arial" panose="020B0604020202020204" pitchFamily="34" charset="0"/>
            </a:endParaRPr>
          </a:p>
          <a:p>
            <a:pPr marL="342900" indent="-342900">
              <a:buFont typeface="Arial,Sans-Serif" panose="020B0604020202020204" pitchFamily="34" charset="0"/>
              <a:buChar char="•"/>
            </a:pPr>
            <a:r>
              <a:rPr lang="nl-NL" dirty="0">
                <a:latin typeface="Arial" panose="020B0604020202020204" pitchFamily="34" charset="0"/>
                <a:cs typeface="Arial" panose="020B0604020202020204" pitchFamily="34" charset="0"/>
              </a:rPr>
              <a:t>Elke extra vergunningplicht kan extra vragen en extra fouten veroorzaken</a:t>
            </a:r>
          </a:p>
          <a:p>
            <a:pPr marL="342900" indent="-342900">
              <a:buChar char="•"/>
            </a:pPr>
            <a:endParaRPr lang="nl-NL" dirty="0">
              <a:latin typeface="Arial" panose="020B0604020202020204" pitchFamily="34" charset="0"/>
              <a:cs typeface="Arial" panose="020B0604020202020204" pitchFamily="34" charset="0"/>
            </a:endParaRPr>
          </a:p>
          <a:p>
            <a:pPr marL="342900" indent="-342900">
              <a:buChar char="•"/>
            </a:pPr>
            <a:r>
              <a:rPr lang="nl-NL" dirty="0">
                <a:latin typeface="Arial" panose="020B0604020202020204" pitchFamily="34" charset="0"/>
                <a:cs typeface="Arial" panose="020B0604020202020204" pitchFamily="34" charset="0"/>
              </a:rPr>
              <a:t>Kijk niet alleen naar de juridische tekst</a:t>
            </a:r>
          </a:p>
          <a:p>
            <a:pPr marL="342900" indent="-342900">
              <a:buChar char="•"/>
            </a:pPr>
            <a:r>
              <a:rPr lang="nl-NL" dirty="0">
                <a:latin typeface="Arial" panose="020B0604020202020204" pitchFamily="34" charset="0"/>
                <a:cs typeface="Arial" panose="020B0604020202020204" pitchFamily="34" charset="0"/>
              </a:rPr>
              <a:t>Kijk ook naar de aanvraagroute in het Omgevingsloket</a:t>
            </a:r>
          </a:p>
          <a:p>
            <a:pPr marL="342900" indent="-342900">
              <a:buChar char="•"/>
            </a:pPr>
            <a:r>
              <a:rPr lang="nl-NL" dirty="0">
                <a:latin typeface="Arial" panose="020B0604020202020204" pitchFamily="34" charset="0"/>
                <a:cs typeface="Arial" panose="020B0604020202020204" pitchFamily="34" charset="0"/>
              </a:rPr>
              <a:t>Voorkom onnodige versnippering van vergunningplichten</a:t>
            </a:r>
          </a:p>
          <a:p>
            <a:pPr marL="342900" indent="-342900">
              <a:buChar char="•"/>
            </a:pPr>
            <a:r>
              <a:rPr lang="nl-NL" dirty="0">
                <a:latin typeface="Arial" panose="020B0604020202020204" pitchFamily="34" charset="0"/>
                <a:cs typeface="Arial" panose="020B0604020202020204" pitchFamily="34" charset="0"/>
              </a:rPr>
              <a:t>Stem vroeg af met VTH en toepasbare-regelspecialisten</a:t>
            </a:r>
          </a:p>
          <a:p>
            <a:pPr marL="342900" indent="-342900">
              <a:buChar char="•"/>
            </a:pPr>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371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62CC85-D6EA-88B0-6B84-4F1A32EE4D11}"/>
              </a:ext>
            </a:extLst>
          </p:cNvPr>
          <p:cNvSpPr>
            <a:spLocks noGrp="1"/>
          </p:cNvSpPr>
          <p:nvPr>
            <p:ph type="title"/>
          </p:nvPr>
        </p:nvSpPr>
        <p:spPr/>
        <p:txBody>
          <a:bodyPr>
            <a:normAutofit fontScale="90000"/>
          </a:bodyPr>
          <a:lstStyle/>
          <a:p>
            <a:r>
              <a:rPr lang="nl-NL"/>
              <a:t>Meldplicht of informatieplicht</a:t>
            </a:r>
          </a:p>
        </p:txBody>
      </p:sp>
      <p:sp>
        <p:nvSpPr>
          <p:cNvPr id="3" name="Tijdelijke aanduiding voor tekst 2">
            <a:extLst>
              <a:ext uri="{FF2B5EF4-FFF2-40B4-BE49-F238E27FC236}">
                <a16:creationId xmlns:a16="http://schemas.microsoft.com/office/drawing/2014/main" id="{0FEBCB49-47B9-ED1C-7540-10839B117748}"/>
              </a:ext>
            </a:extLst>
          </p:cNvPr>
          <p:cNvSpPr>
            <a:spLocks noGrp="1"/>
          </p:cNvSpPr>
          <p:nvPr>
            <p:ph type="body" idx="1"/>
          </p:nvPr>
        </p:nvSpPr>
        <p:spPr>
          <a:xfrm>
            <a:off x="597072" y="2179638"/>
            <a:ext cx="10515600" cy="2668587"/>
          </a:xfrm>
        </p:spPr>
        <p:txBody>
          <a:bodyPr vert="horz" lIns="91440" tIns="45720" rIns="91440" bIns="45720" rtlCol="0" anchor="t">
            <a:noAutofit/>
          </a:bodyPr>
          <a:lstStyle/>
          <a:p>
            <a:r>
              <a:rPr lang="nl-NL">
                <a:latin typeface="Asap"/>
                <a:cs typeface="Segoe UI"/>
              </a:rPr>
              <a:t>Hetzelfde geldt voor meldplichten en informatieplichten</a:t>
            </a:r>
            <a:endParaRPr lang="nl-NL"/>
          </a:p>
          <a:p>
            <a:pPr marL="342900" indent="-342900">
              <a:buChar char="•"/>
            </a:pPr>
            <a:r>
              <a:rPr lang="nl-NL">
                <a:latin typeface="Asap"/>
                <a:cs typeface="Segoe UI"/>
              </a:rPr>
              <a:t>Ook hier kan versnippering ontstaan</a:t>
            </a:r>
            <a:endParaRPr lang="nl-NL" dirty="0">
              <a:latin typeface="Asap"/>
              <a:cs typeface="Segoe UI"/>
            </a:endParaRPr>
          </a:p>
          <a:p>
            <a:pPr marL="342900" indent="-342900">
              <a:buChar char="•"/>
            </a:pPr>
            <a:r>
              <a:rPr lang="nl-NL">
                <a:latin typeface="Asap"/>
                <a:cs typeface="Segoe UI"/>
              </a:rPr>
              <a:t>Voor handhaving maakt het onderscheid uit</a:t>
            </a:r>
            <a:endParaRPr lang="nl-NL" dirty="0">
              <a:latin typeface="Asap"/>
              <a:cs typeface="Segoe UI"/>
            </a:endParaRPr>
          </a:p>
          <a:p>
            <a:pPr marL="342900" indent="-342900">
              <a:buChar char="•"/>
            </a:pPr>
            <a:r>
              <a:rPr lang="nl-NL">
                <a:latin typeface="Asap"/>
                <a:cs typeface="Segoe UI"/>
              </a:rPr>
              <a:t>Neem ze dus niet automatisch op</a:t>
            </a:r>
            <a:endParaRPr lang="nl-NL"/>
          </a:p>
          <a:p>
            <a:pPr marL="342900" indent="-342900">
              <a:buChar char="•"/>
            </a:pPr>
            <a:r>
              <a:rPr lang="nl-NL">
                <a:latin typeface="Asap"/>
                <a:cs typeface="Segoe UI"/>
              </a:rPr>
              <a:t>Twijfel? Vraag VTH om advies </a:t>
            </a:r>
          </a:p>
          <a:p>
            <a:pPr marL="342900" indent="-342900">
              <a:buChar char="•"/>
            </a:pPr>
            <a:r>
              <a:rPr lang="nl-NL">
                <a:latin typeface="Asap"/>
                <a:cs typeface="Segoe UI"/>
              </a:rPr>
              <a:t>Check de uitleg op het IPLO</a:t>
            </a:r>
            <a:endParaRPr lang="nl-NL"/>
          </a:p>
          <a:p>
            <a:pPr marL="342900" indent="-342900">
              <a:buChar char="•"/>
            </a:pPr>
            <a:endParaRPr lang="nl-NL" dirty="0">
              <a:cs typeface="Segoe UI"/>
            </a:endParaRPr>
          </a:p>
          <a:p>
            <a:pPr marL="342900" indent="-342900">
              <a:buChar char="•"/>
            </a:pPr>
            <a:endParaRPr lang="nl-NL" dirty="0">
              <a:cs typeface="Segoe UI"/>
            </a:endParaRPr>
          </a:p>
        </p:txBody>
      </p:sp>
    </p:spTree>
    <p:extLst>
      <p:ext uri="{BB962C8B-B14F-4D97-AF65-F5344CB8AC3E}">
        <p14:creationId xmlns:p14="http://schemas.microsoft.com/office/powerpoint/2010/main" val="3703431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B2E739-398C-EF79-987E-AC32ACA230BD}"/>
              </a:ext>
            </a:extLst>
          </p:cNvPr>
          <p:cNvSpPr>
            <a:spLocks noGrp="1"/>
          </p:cNvSpPr>
          <p:nvPr>
            <p:ph type="title"/>
          </p:nvPr>
        </p:nvSpPr>
        <p:spPr/>
        <p:txBody>
          <a:bodyPr>
            <a:normAutofit fontScale="90000"/>
          </a:bodyPr>
          <a:lstStyle/>
          <a:p>
            <a:r>
              <a:rPr lang="nl-NL"/>
              <a:t>Afsluiting </a:t>
            </a:r>
          </a:p>
        </p:txBody>
      </p:sp>
      <p:sp>
        <p:nvSpPr>
          <p:cNvPr id="3" name="Tijdelijke aanduiding voor tekst 2">
            <a:extLst>
              <a:ext uri="{FF2B5EF4-FFF2-40B4-BE49-F238E27FC236}">
                <a16:creationId xmlns:a16="http://schemas.microsoft.com/office/drawing/2014/main" id="{36446958-B318-1601-C0B0-8763F5758A66}"/>
              </a:ext>
            </a:extLst>
          </p:cNvPr>
          <p:cNvSpPr>
            <a:spLocks noGrp="1"/>
          </p:cNvSpPr>
          <p:nvPr>
            <p:ph type="body" idx="1"/>
          </p:nvPr>
        </p:nvSpPr>
        <p:spPr>
          <a:xfrm>
            <a:off x="597072" y="2179638"/>
            <a:ext cx="10515600" cy="3561215"/>
          </a:xfrm>
        </p:spPr>
        <p:txBody>
          <a:bodyPr vert="horz" lIns="91440" tIns="45720" rIns="91440" bIns="45720" rtlCol="0" anchor="t">
            <a:noAutofit/>
          </a:bodyPr>
          <a:lstStyle/>
          <a:p>
            <a:pPr marL="285750" indent="-285750">
              <a:buFont typeface="Arial"/>
              <a:buChar char="•"/>
            </a:pPr>
            <a:r>
              <a:rPr lang="nl-NL" b="1">
                <a:latin typeface="Asap"/>
                <a:cs typeface="Segoe UI"/>
              </a:rPr>
              <a:t>Denk in stappen</a:t>
            </a:r>
            <a:br>
              <a:rPr lang="nl-NL" b="1" dirty="0">
                <a:latin typeface="Asap"/>
                <a:cs typeface="Segoe UI"/>
              </a:rPr>
            </a:br>
            <a:r>
              <a:rPr lang="nl-NL">
                <a:latin typeface="Asap"/>
                <a:cs typeface="Segoe UI"/>
              </a:rPr>
              <a:t>Vergunningplicht, uitzondering, aanvraagvereisten en beoordeling zijn verschillende stappen</a:t>
            </a:r>
            <a:endParaRPr lang="nl-NL">
              <a:latin typeface="Asap"/>
            </a:endParaRPr>
          </a:p>
          <a:p>
            <a:pPr marL="285750" indent="-285750">
              <a:buFont typeface="Arial"/>
              <a:buChar char="•"/>
            </a:pPr>
            <a:r>
              <a:rPr lang="nl-NL" b="1">
                <a:latin typeface="Asap"/>
                <a:cs typeface="Segoe UI"/>
              </a:rPr>
              <a:t>Maak het uitvoerbaar</a:t>
            </a:r>
            <a:br>
              <a:rPr lang="nl-NL" b="1" dirty="0">
                <a:latin typeface="Asap"/>
                <a:cs typeface="Segoe UI"/>
              </a:rPr>
            </a:br>
            <a:r>
              <a:rPr lang="nl-NL" b="1" dirty="0">
                <a:latin typeface="Asap"/>
                <a:cs typeface="Segoe UI"/>
              </a:rPr>
              <a:t> </a:t>
            </a:r>
            <a:r>
              <a:rPr lang="nl-NL">
                <a:latin typeface="Asap"/>
                <a:cs typeface="Segoe UI"/>
              </a:rPr>
              <a:t>Te veel losse plichten vergroten de foutkans</a:t>
            </a:r>
            <a:endParaRPr lang="nl-NL">
              <a:latin typeface="Asap"/>
            </a:endParaRPr>
          </a:p>
          <a:p>
            <a:pPr marL="285750" indent="-285750">
              <a:buFont typeface="Arial"/>
              <a:buChar char="•"/>
            </a:pPr>
            <a:r>
              <a:rPr lang="nl-NL" b="1">
                <a:latin typeface="Asap"/>
                <a:cs typeface="Segoe UI"/>
              </a:rPr>
              <a:t>Werk samen</a:t>
            </a:r>
            <a:br>
              <a:rPr lang="nl-NL" b="1" dirty="0">
                <a:latin typeface="Asap"/>
                <a:cs typeface="Segoe UI"/>
              </a:rPr>
            </a:br>
            <a:r>
              <a:rPr lang="nl-NL" b="1" dirty="0">
                <a:latin typeface="Asap"/>
                <a:cs typeface="Segoe UI"/>
              </a:rPr>
              <a:t> </a:t>
            </a:r>
            <a:r>
              <a:rPr lang="nl-NL">
                <a:latin typeface="Asap"/>
                <a:cs typeface="Segoe UI"/>
              </a:rPr>
              <a:t>Betrek VTH vroeg bij het maken van regels – en kom als VTH'er zelf ook in actie</a:t>
            </a:r>
            <a:endParaRPr lang="nl-NL" i="1">
              <a:latin typeface="Asap"/>
              <a:cs typeface="Segoe UI"/>
            </a:endParaRPr>
          </a:p>
          <a:p>
            <a:endParaRPr lang="nl-NL" dirty="0">
              <a:cs typeface="Segoe UI"/>
            </a:endParaRPr>
          </a:p>
        </p:txBody>
      </p:sp>
    </p:spTree>
    <p:extLst>
      <p:ext uri="{BB962C8B-B14F-4D97-AF65-F5344CB8AC3E}">
        <p14:creationId xmlns:p14="http://schemas.microsoft.com/office/powerpoint/2010/main" val="1590218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D27D5-0258-7D63-51D6-7F2DAFA12609}"/>
              </a:ext>
            </a:extLst>
          </p:cNvPr>
          <p:cNvSpPr>
            <a:spLocks noGrp="1"/>
          </p:cNvSpPr>
          <p:nvPr>
            <p:ph type="title"/>
          </p:nvPr>
        </p:nvSpPr>
        <p:spPr/>
        <p:txBody>
          <a:bodyPr>
            <a:normAutofit fontScale="90000"/>
          </a:bodyPr>
          <a:lstStyle/>
          <a:p>
            <a:r>
              <a:rPr lang="nl-NL" dirty="0"/>
              <a:t>Vragen?</a:t>
            </a:r>
          </a:p>
        </p:txBody>
      </p:sp>
    </p:spTree>
    <p:extLst>
      <p:ext uri="{BB962C8B-B14F-4D97-AF65-F5344CB8AC3E}">
        <p14:creationId xmlns:p14="http://schemas.microsoft.com/office/powerpoint/2010/main" val="4227110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82414-A3D7-8BAC-5248-3844E9C8C172}"/>
              </a:ext>
            </a:extLst>
          </p:cNvPr>
          <p:cNvSpPr>
            <a:spLocks noGrp="1"/>
          </p:cNvSpPr>
          <p:nvPr>
            <p:ph type="ctrTitle"/>
          </p:nvPr>
        </p:nvSpPr>
        <p:spPr>
          <a:xfrm>
            <a:off x="1407694" y="3754666"/>
            <a:ext cx="9819856" cy="1325585"/>
          </a:xfrm>
        </p:spPr>
        <p:txBody>
          <a:bodyPr>
            <a:normAutofit fontScale="90000"/>
          </a:bodyPr>
          <a:lstStyle/>
          <a:p>
            <a:r>
              <a:rPr lang="nl-NL">
                <a:solidFill>
                  <a:srgbClr val="FFFFFF"/>
                </a:solidFill>
                <a:latin typeface="Asap"/>
                <a:cs typeface="Segoe UI"/>
              </a:rPr>
              <a:t>Bedankt voor jullie aanwezigheid </a:t>
            </a:r>
            <a:endParaRPr lang="nl-NL" dirty="0">
              <a:solidFill>
                <a:srgbClr val="FFFFFF"/>
              </a:solidFill>
              <a:latin typeface="Asap"/>
              <a:cs typeface="Segoe UI"/>
            </a:endParaRPr>
          </a:p>
        </p:txBody>
      </p:sp>
      <p:sp>
        <p:nvSpPr>
          <p:cNvPr id="3" name="Ondertitel 2">
            <a:extLst>
              <a:ext uri="{FF2B5EF4-FFF2-40B4-BE49-F238E27FC236}">
                <a16:creationId xmlns:a16="http://schemas.microsoft.com/office/drawing/2014/main" id="{578CB223-1CC3-7611-1235-6FA23B544615}"/>
              </a:ext>
            </a:extLst>
          </p:cNvPr>
          <p:cNvSpPr>
            <a:spLocks noGrp="1"/>
          </p:cNvSpPr>
          <p:nvPr>
            <p:ph type="subTitle" idx="1"/>
          </p:nvPr>
        </p:nvSpPr>
        <p:spPr>
          <a:xfrm>
            <a:off x="1407694" y="5190700"/>
            <a:ext cx="9819858" cy="501543"/>
          </a:xfrm>
        </p:spPr>
        <p:txBody>
          <a:bodyPr vert="horz" lIns="91440" tIns="45720" rIns="91440" bIns="45720" rtlCol="0" anchor="t">
            <a:normAutofit lnSpcReduction="10000"/>
          </a:bodyPr>
          <a:lstStyle/>
          <a:p>
            <a:r>
              <a:rPr lang="nl-NL" dirty="0">
                <a:latin typeface="Asap Medium"/>
              </a:rPr>
              <a:t>Meer weten? omgevingswet@vng.nl</a:t>
            </a:r>
            <a:endParaRPr lang="nl-NL" dirty="0"/>
          </a:p>
        </p:txBody>
      </p:sp>
      <p:pic>
        <p:nvPicPr>
          <p:cNvPr id="5" name="Tijdelijke aanduiding voor afbeelding 1" descr="Contact | VNG">
            <a:extLst>
              <a:ext uri="{FF2B5EF4-FFF2-40B4-BE49-F238E27FC236}">
                <a16:creationId xmlns:a16="http://schemas.microsoft.com/office/drawing/2014/main" id="{346E3D32-3AB1-687F-F3B1-0453B3CFC0B2}"/>
              </a:ext>
            </a:extLst>
          </p:cNvPr>
          <p:cNvPicPr>
            <a:picLocks noChangeAspect="1"/>
          </p:cNvPicPr>
          <p:nvPr/>
        </p:nvPicPr>
        <p:blipFill>
          <a:blip r:embed="rId2">
            <a:alphaModFix amt="86000"/>
          </a:blip>
          <a:srcRect r="282" b="-515"/>
          <a:stretch>
            <a:fillRect/>
          </a:stretch>
        </p:blipFill>
        <p:spPr>
          <a:xfrm>
            <a:off x="10263227" y="226"/>
            <a:ext cx="1927730" cy="1107226"/>
          </a:xfrm>
          <a:prstGeom prst="rect">
            <a:avLst/>
          </a:prstGeom>
        </p:spPr>
      </p:pic>
    </p:spTree>
    <p:extLst>
      <p:ext uri="{BB962C8B-B14F-4D97-AF65-F5344CB8AC3E}">
        <p14:creationId xmlns:p14="http://schemas.microsoft.com/office/powerpoint/2010/main" val="239237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88047-1E3A-4CB2-C19B-57D4A6EAD768}"/>
              </a:ext>
            </a:extLst>
          </p:cNvPr>
          <p:cNvSpPr>
            <a:spLocks noGrp="1"/>
          </p:cNvSpPr>
          <p:nvPr>
            <p:ph sz="quarter" idx="11"/>
          </p:nvPr>
        </p:nvSpPr>
        <p:spPr>
          <a:xfrm>
            <a:off x="602529" y="1252538"/>
            <a:ext cx="8864599" cy="5297118"/>
          </a:xfrm>
        </p:spPr>
        <p:txBody>
          <a:bodyPr vert="horz" lIns="91440" tIns="45720" rIns="91440" bIns="45720" rtlCol="0" anchor="t">
            <a:normAutofit/>
          </a:bodyPr>
          <a:lstStyle/>
          <a:p>
            <a:pPr>
              <a:buNone/>
            </a:pPr>
            <a:r>
              <a:rPr lang="nl-NL" dirty="0">
                <a:latin typeface="Asap"/>
              </a:rPr>
              <a:t>Onderwerpen van de sessie</a:t>
            </a:r>
          </a:p>
          <a:p>
            <a:pPr>
              <a:buNone/>
            </a:pPr>
            <a:endParaRPr lang="nl-NL" dirty="0"/>
          </a:p>
          <a:p>
            <a:pPr marL="342900" indent="-342900">
              <a:buFont typeface="Arial"/>
              <a:buChar char="•"/>
            </a:pPr>
            <a:r>
              <a:rPr lang="nl-NL" dirty="0">
                <a:latin typeface="Asap"/>
                <a:ea typeface="Calibri"/>
                <a:cs typeface="Segoe UI"/>
              </a:rPr>
              <a:t>Waar schuurt het in de praktijk? </a:t>
            </a:r>
          </a:p>
          <a:p>
            <a:pPr marL="342900" indent="-342900">
              <a:buFont typeface="Arial"/>
              <a:buChar char="•"/>
            </a:pPr>
            <a:r>
              <a:rPr lang="nl-NL" dirty="0">
                <a:latin typeface="Asap"/>
                <a:ea typeface="Calibri"/>
                <a:cs typeface="Segoe UI"/>
              </a:rPr>
              <a:t>Vier denkstappen voor VTH</a:t>
            </a:r>
            <a:endParaRPr lang="nl-NL" dirty="0"/>
          </a:p>
          <a:p>
            <a:pPr marL="342900" indent="-342900">
              <a:buFont typeface="Arial"/>
              <a:buChar char="•"/>
            </a:pPr>
            <a:r>
              <a:rPr lang="nl-NL" dirty="0">
                <a:latin typeface="Asap"/>
                <a:ea typeface="Calibri"/>
                <a:cs typeface="Segoe UI"/>
              </a:rPr>
              <a:t>Vier denkstappen voor planmakers</a:t>
            </a:r>
            <a:endParaRPr lang="nl-NL" dirty="0"/>
          </a:p>
          <a:p>
            <a:pPr marL="342900" indent="-342900">
              <a:buFont typeface="Arial"/>
              <a:buChar char="•"/>
            </a:pPr>
            <a:r>
              <a:rPr lang="nl-NL" dirty="0">
                <a:latin typeface="Asap"/>
                <a:ea typeface="Calibri"/>
                <a:cs typeface="Segoe UI"/>
              </a:rPr>
              <a:t>Omgevingsplanactiviteit bouwwerken </a:t>
            </a:r>
          </a:p>
          <a:p>
            <a:pPr marL="342900" indent="-342900">
              <a:buFont typeface="Arial"/>
              <a:buChar char="•"/>
            </a:pPr>
            <a:r>
              <a:rPr lang="nl-NL" dirty="0">
                <a:latin typeface="Asap"/>
                <a:ea typeface="Calibri"/>
                <a:cs typeface="Segoe UI"/>
              </a:rPr>
              <a:t>Casus: één project, twee omgevingsplanvergunningplichten</a:t>
            </a:r>
            <a:endParaRPr lang="nl-NL" dirty="0"/>
          </a:p>
          <a:p>
            <a:pPr marL="342900" indent="-342900">
              <a:buFont typeface="Arial"/>
              <a:buChar char="•"/>
            </a:pPr>
            <a:r>
              <a:rPr lang="nl-NL" dirty="0">
                <a:latin typeface="Asap"/>
                <a:ea typeface="Calibri"/>
                <a:cs typeface="Segoe UI"/>
              </a:rPr>
              <a:t>Wat laat de ‘</a:t>
            </a:r>
            <a:r>
              <a:rPr lang="nl-NL" dirty="0" err="1">
                <a:latin typeface="Asap"/>
                <a:ea typeface="Calibri"/>
                <a:cs typeface="Segoe UI"/>
              </a:rPr>
              <a:t>quickfix</a:t>
            </a:r>
            <a:r>
              <a:rPr lang="nl-NL" dirty="0">
                <a:latin typeface="Asap"/>
                <a:ea typeface="Calibri"/>
                <a:cs typeface="Segoe UI"/>
              </a:rPr>
              <a:t>’ zien?</a:t>
            </a:r>
            <a:endParaRPr lang="nl-NL" dirty="0"/>
          </a:p>
          <a:p>
            <a:pPr marL="342900" indent="-342900">
              <a:buFont typeface="Arial"/>
              <a:buChar char="•"/>
            </a:pPr>
            <a:r>
              <a:rPr lang="nl-NL" dirty="0">
                <a:latin typeface="Asap"/>
                <a:ea typeface="Calibri"/>
                <a:cs typeface="Segoe UI"/>
              </a:rPr>
              <a:t>Meldplicht vs. informatieplicht</a:t>
            </a:r>
            <a:endParaRPr lang="nl-NL" dirty="0"/>
          </a:p>
          <a:p>
            <a:pPr marL="342900" indent="-342900">
              <a:buFont typeface="Arial"/>
              <a:buChar char="•"/>
            </a:pPr>
            <a:r>
              <a:rPr lang="nl-NL" dirty="0">
                <a:latin typeface="Asap"/>
                <a:ea typeface="Calibri"/>
                <a:cs typeface="Segoe UI"/>
              </a:rPr>
              <a:t>Afsluiting</a:t>
            </a:r>
            <a:endParaRPr lang="nl-NL" dirty="0"/>
          </a:p>
          <a:p>
            <a:pPr marL="342900" indent="-342900">
              <a:buFont typeface="Arial"/>
              <a:buChar char="•"/>
            </a:pPr>
            <a:endParaRPr lang="nl-NL" dirty="0">
              <a:latin typeface="Asap"/>
              <a:ea typeface="Calibri"/>
              <a:cs typeface="Segoe UI"/>
            </a:endParaRPr>
          </a:p>
        </p:txBody>
      </p:sp>
      <p:pic>
        <p:nvPicPr>
          <p:cNvPr id="5" name="Tijdelijke aanduiding voor onlineafbeelding 5" descr="Contact | VNG">
            <a:extLst>
              <a:ext uri="{FF2B5EF4-FFF2-40B4-BE49-F238E27FC236}">
                <a16:creationId xmlns:a16="http://schemas.microsoft.com/office/drawing/2014/main" id="{C2D6450B-C3FA-767A-6527-B0DAAB2E203C}"/>
              </a:ext>
            </a:extLst>
          </p:cNvPr>
          <p:cNvPicPr>
            <a:picLocks noChangeAspect="1"/>
          </p:cNvPicPr>
          <p:nvPr/>
        </p:nvPicPr>
        <p:blipFill>
          <a:blip r:embed="rId3">
            <a:alphaModFix amt="80000"/>
          </a:blip>
          <a:stretch>
            <a:fillRect/>
          </a:stretch>
        </p:blipFill>
        <p:spPr>
          <a:xfrm>
            <a:off x="9910122" y="-1"/>
            <a:ext cx="2281161" cy="1221014"/>
          </a:xfrm>
          <a:prstGeom prst="rect">
            <a:avLst/>
          </a:prstGeom>
        </p:spPr>
      </p:pic>
    </p:spTree>
    <p:extLst>
      <p:ext uri="{BB962C8B-B14F-4D97-AF65-F5344CB8AC3E}">
        <p14:creationId xmlns:p14="http://schemas.microsoft.com/office/powerpoint/2010/main" val="252355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BF7F18-6C7A-F11E-BD4D-9CD379045298}"/>
              </a:ext>
            </a:extLst>
          </p:cNvPr>
          <p:cNvSpPr>
            <a:spLocks noGrp="1"/>
          </p:cNvSpPr>
          <p:nvPr>
            <p:ph type="title"/>
          </p:nvPr>
        </p:nvSpPr>
        <p:spPr/>
        <p:txBody>
          <a:bodyPr>
            <a:normAutofit fontScale="90000"/>
          </a:bodyPr>
          <a:lstStyle/>
          <a:p>
            <a:r>
              <a:rPr lang="nl-NL"/>
              <a:t>Eerst dezelfde taal</a:t>
            </a:r>
          </a:p>
        </p:txBody>
      </p:sp>
      <p:sp>
        <p:nvSpPr>
          <p:cNvPr id="3" name="Tijdelijke aanduiding voor tekst 2">
            <a:extLst>
              <a:ext uri="{FF2B5EF4-FFF2-40B4-BE49-F238E27FC236}">
                <a16:creationId xmlns:a16="http://schemas.microsoft.com/office/drawing/2014/main" id="{16460C51-E808-0B46-3428-297F93EB7905}"/>
              </a:ext>
            </a:extLst>
          </p:cNvPr>
          <p:cNvSpPr>
            <a:spLocks noGrp="1"/>
          </p:cNvSpPr>
          <p:nvPr>
            <p:ph type="body" idx="1"/>
          </p:nvPr>
        </p:nvSpPr>
        <p:spPr>
          <a:xfrm>
            <a:off x="597072" y="2179638"/>
            <a:ext cx="10515600" cy="2842758"/>
          </a:xfrm>
        </p:spPr>
        <p:txBody>
          <a:bodyPr vert="horz" lIns="91440" tIns="45720" rIns="91440" bIns="45720" rtlCol="0" anchor="t">
            <a:normAutofit/>
          </a:bodyPr>
          <a:lstStyle/>
          <a:p>
            <a:r>
              <a:rPr lang="nl-NL" dirty="0"/>
              <a:t>Wie zit er in de zaal?</a:t>
            </a:r>
          </a:p>
          <a:p>
            <a:endParaRPr lang="nl-NL" dirty="0"/>
          </a:p>
        </p:txBody>
      </p:sp>
    </p:spTree>
    <p:extLst>
      <p:ext uri="{BB962C8B-B14F-4D97-AF65-F5344CB8AC3E}">
        <p14:creationId xmlns:p14="http://schemas.microsoft.com/office/powerpoint/2010/main" val="1525858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92413B2-5A15-44F0-0B7E-760384F5F23F}"/>
              </a:ext>
            </a:extLst>
          </p:cNvPr>
          <p:cNvSpPr>
            <a:spLocks noGrp="1"/>
          </p:cNvSpPr>
          <p:nvPr>
            <p:ph sz="half" idx="1"/>
          </p:nvPr>
        </p:nvSpPr>
        <p:spPr>
          <a:xfrm>
            <a:off x="597072" y="2242457"/>
            <a:ext cx="10624456" cy="3619388"/>
          </a:xfrm>
        </p:spPr>
        <p:txBody>
          <a:bodyPr vert="horz" lIns="91440" tIns="45720" rIns="91440" bIns="45720" rtlCol="0" anchor="t">
            <a:normAutofit/>
          </a:bodyPr>
          <a:lstStyle/>
          <a:p>
            <a:pPr marL="285750" indent="-285750">
              <a:buChar char="•"/>
            </a:pPr>
            <a:r>
              <a:rPr lang="nl-NL" sz="2000" dirty="0">
                <a:latin typeface="Asap"/>
                <a:cs typeface="Segoe UI"/>
              </a:rPr>
              <a:t>VNG krijg signalen binnen</a:t>
            </a:r>
          </a:p>
          <a:p>
            <a:pPr marL="285750" indent="-285750">
              <a:buChar char="•"/>
            </a:pPr>
            <a:r>
              <a:rPr lang="nl-NL" sz="2000" dirty="0">
                <a:latin typeface="Asap"/>
                <a:cs typeface="Segoe UI"/>
              </a:rPr>
              <a:t>Regels kunnen juridisch kloppen, maar in de uitvoering toch onlogisch zijn</a:t>
            </a:r>
          </a:p>
          <a:p>
            <a:pPr marL="285750" indent="-285750">
              <a:buChar char="•"/>
            </a:pPr>
            <a:r>
              <a:rPr lang="nl-NL" sz="2000" dirty="0">
                <a:latin typeface="Asap"/>
                <a:cs typeface="Segoe UI"/>
              </a:rPr>
              <a:t>De aanvrager ziet één project, maar herkent niet altijd dat meerdere vergunningplichten kunnen gelden</a:t>
            </a:r>
            <a:endParaRPr lang="nl-NL" sz="2000" dirty="0"/>
          </a:p>
          <a:p>
            <a:pPr marL="285750" indent="-285750">
              <a:buChar char="•"/>
            </a:pPr>
            <a:r>
              <a:rPr lang="nl-NL" sz="2000" dirty="0">
                <a:latin typeface="Asap"/>
                <a:cs typeface="Segoe UI"/>
              </a:rPr>
              <a:t>Daardoor komen niet altijd alle aanvragen binnen</a:t>
            </a:r>
            <a:endParaRPr lang="nl-NL" sz="2000" dirty="0">
              <a:cs typeface="Segoe UI"/>
            </a:endParaRPr>
          </a:p>
          <a:p>
            <a:pPr marL="285750" indent="-285750">
              <a:buChar char="•"/>
            </a:pPr>
            <a:r>
              <a:rPr lang="nl-NL" sz="2000" dirty="0">
                <a:latin typeface="Asap"/>
                <a:cs typeface="Segoe UI"/>
              </a:rPr>
              <a:t>Dat leidt tot herstelacties, extra werk en vertraging</a:t>
            </a:r>
            <a:endParaRPr lang="nl-NL" sz="2000" dirty="0"/>
          </a:p>
          <a:p>
            <a:pPr marL="285750" indent="-285750">
              <a:buChar char="•"/>
            </a:pPr>
            <a:r>
              <a:rPr lang="nl-NL" sz="2000" dirty="0">
                <a:cs typeface="Segoe UI"/>
              </a:rPr>
              <a:t>Het bevoegd gezag heeft daardoor niet altijd direct een volledig beeld</a:t>
            </a:r>
          </a:p>
          <a:p>
            <a:pPr marL="285750" indent="-285750">
              <a:buChar char="•"/>
            </a:pPr>
            <a:endParaRPr lang="nl-NL" sz="2000" dirty="0"/>
          </a:p>
        </p:txBody>
      </p:sp>
      <p:sp>
        <p:nvSpPr>
          <p:cNvPr id="7" name="Titel 1">
            <a:extLst>
              <a:ext uri="{FF2B5EF4-FFF2-40B4-BE49-F238E27FC236}">
                <a16:creationId xmlns:a16="http://schemas.microsoft.com/office/drawing/2014/main" id="{1A103250-C4BE-4016-8E19-309C30DA5B31}"/>
              </a:ext>
            </a:extLst>
          </p:cNvPr>
          <p:cNvSpPr>
            <a:spLocks noGrp="1"/>
          </p:cNvSpPr>
          <p:nvPr>
            <p:ph type="title"/>
          </p:nvPr>
        </p:nvSpPr>
        <p:spPr>
          <a:xfrm>
            <a:off x="597072" y="990600"/>
            <a:ext cx="11109165" cy="897538"/>
          </a:xfrm>
        </p:spPr>
        <p:txBody>
          <a:bodyPr>
            <a:normAutofit fontScale="90000"/>
          </a:bodyPr>
          <a:lstStyle/>
          <a:p>
            <a:r>
              <a:rPr lang="nl-NL"/>
              <a:t>Waar schuurt het in de praktijk</a:t>
            </a:r>
          </a:p>
        </p:txBody>
      </p:sp>
      <p:pic>
        <p:nvPicPr>
          <p:cNvPr id="2" name="Tijdelijke aanduiding voor afbeelding 1" descr="Contact | VNG">
            <a:extLst>
              <a:ext uri="{FF2B5EF4-FFF2-40B4-BE49-F238E27FC236}">
                <a16:creationId xmlns:a16="http://schemas.microsoft.com/office/drawing/2014/main" id="{A2265E12-D3F4-D6F3-ADFC-327C75FE4A7F}"/>
              </a:ext>
            </a:extLst>
          </p:cNvPr>
          <p:cNvPicPr>
            <a:picLocks noGrp="1" noChangeAspect="1"/>
          </p:cNvPicPr>
          <p:nvPr>
            <p:ph type="pic" sz="quarter" idx="13"/>
          </p:nvPr>
        </p:nvPicPr>
        <p:blipFill>
          <a:blip r:embed="rId3"/>
          <a:srcRect r="282" b="-515"/>
          <a:stretch>
            <a:fillRect/>
          </a:stretch>
        </p:blipFill>
        <p:spPr>
          <a:xfrm>
            <a:off x="10263227" y="226"/>
            <a:ext cx="1927730" cy="1107226"/>
          </a:xfrm>
          <a:prstGeom prst="rect">
            <a:avLst/>
          </a:prstGeom>
        </p:spPr>
      </p:pic>
    </p:spTree>
    <p:extLst>
      <p:ext uri="{BB962C8B-B14F-4D97-AF65-F5344CB8AC3E}">
        <p14:creationId xmlns:p14="http://schemas.microsoft.com/office/powerpoint/2010/main" val="4100544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3B9140-C3AA-C31A-0DA7-6CE5A92BC387}"/>
              </a:ext>
            </a:extLst>
          </p:cNvPr>
          <p:cNvSpPr>
            <a:spLocks noGrp="1"/>
          </p:cNvSpPr>
          <p:nvPr>
            <p:ph type="title"/>
          </p:nvPr>
        </p:nvSpPr>
        <p:spPr/>
        <p:txBody>
          <a:bodyPr>
            <a:normAutofit fontScale="90000"/>
          </a:bodyPr>
          <a:lstStyle/>
          <a:p>
            <a:r>
              <a:rPr lang="nl-NL"/>
              <a:t>Vier denkstappen voor VTH</a:t>
            </a:r>
          </a:p>
        </p:txBody>
      </p:sp>
      <p:sp>
        <p:nvSpPr>
          <p:cNvPr id="3" name="Tijdelijke aanduiding voor tekst 2">
            <a:extLst>
              <a:ext uri="{FF2B5EF4-FFF2-40B4-BE49-F238E27FC236}">
                <a16:creationId xmlns:a16="http://schemas.microsoft.com/office/drawing/2014/main" id="{F9F68105-889A-CCAB-3C40-6B740891657F}"/>
              </a:ext>
            </a:extLst>
          </p:cNvPr>
          <p:cNvSpPr>
            <a:spLocks noGrp="1"/>
          </p:cNvSpPr>
          <p:nvPr>
            <p:ph type="body" idx="1"/>
          </p:nvPr>
        </p:nvSpPr>
        <p:spPr/>
        <p:txBody>
          <a:bodyPr vert="horz" lIns="91440" tIns="45720" rIns="91440" bIns="45720" rtlCol="0" anchor="t">
            <a:noAutofit/>
          </a:bodyPr>
          <a:lstStyle/>
          <a:p>
            <a:endParaRPr lang="nl-NL" dirty="0">
              <a:latin typeface="Asap"/>
              <a:cs typeface="Segoe UI"/>
            </a:endParaRPr>
          </a:p>
          <a:p>
            <a:pPr marL="457200" indent="-457200">
              <a:buAutoNum type="arabicPeriod"/>
            </a:pPr>
            <a:r>
              <a:rPr lang="nl-NL" dirty="0">
                <a:latin typeface="Asap"/>
                <a:cs typeface="Segoe UI"/>
              </a:rPr>
              <a:t>Valt de activiteit onder een vergunningplicht?</a:t>
            </a:r>
            <a:endParaRPr lang="nl-NL" dirty="0">
              <a:latin typeface="Asap"/>
            </a:endParaRPr>
          </a:p>
          <a:p>
            <a:pPr marL="457200" indent="-457200">
              <a:buAutoNum type="arabicPeriod"/>
            </a:pPr>
            <a:r>
              <a:rPr lang="nl-NL" dirty="0">
                <a:latin typeface="Asap"/>
                <a:cs typeface="Segoe UI"/>
              </a:rPr>
              <a:t>Geldt er een uitzondering?</a:t>
            </a:r>
            <a:endParaRPr lang="nl-NL" dirty="0"/>
          </a:p>
          <a:p>
            <a:pPr marL="457200" indent="-457200">
              <a:buAutoNum type="arabicPeriod"/>
            </a:pPr>
            <a:r>
              <a:rPr lang="nl-NL" dirty="0">
                <a:latin typeface="Asap"/>
                <a:cs typeface="Segoe UI"/>
              </a:rPr>
              <a:t>Welke aanvraagvereisten gelden, aanvraag compleet?</a:t>
            </a:r>
            <a:endParaRPr lang="nl-NL" dirty="0"/>
          </a:p>
          <a:p>
            <a:pPr marL="457200" indent="-457200">
              <a:buAutoNum type="arabicPeriod"/>
            </a:pPr>
            <a:r>
              <a:rPr lang="nl-NL" dirty="0">
                <a:latin typeface="Asap"/>
                <a:cs typeface="Segoe UI"/>
              </a:rPr>
              <a:t>Welke beoordelingsregels pas je toe?</a:t>
            </a:r>
            <a:br>
              <a:rPr lang="nl-NL" dirty="0">
                <a:latin typeface="Asap"/>
                <a:cs typeface="Segoe UI"/>
              </a:rPr>
            </a:br>
            <a:br>
              <a:rPr lang="nl-NL" dirty="0">
                <a:cs typeface="Segoe UI"/>
              </a:rPr>
            </a:br>
            <a:br>
              <a:rPr lang="nl-NL" dirty="0">
                <a:cs typeface="Segoe UI"/>
              </a:rPr>
            </a:br>
            <a:br>
              <a:rPr lang="nl-NL" dirty="0">
                <a:cs typeface="Segoe UI"/>
              </a:rPr>
            </a:br>
            <a:r>
              <a:rPr lang="nl-NL" i="1" dirty="0">
                <a:cs typeface="Segoe UI"/>
              </a:rPr>
              <a:t> </a:t>
            </a:r>
          </a:p>
          <a:p>
            <a:pPr marL="457200" indent="-457200">
              <a:buAutoNum type="arabicPeriod"/>
            </a:pPr>
            <a:endParaRPr lang="nl-NL" dirty="0"/>
          </a:p>
        </p:txBody>
      </p:sp>
      <p:pic>
        <p:nvPicPr>
          <p:cNvPr id="5" name="Tijdelijke aanduiding voor afbeelding 1" descr="Contact | VNG">
            <a:extLst>
              <a:ext uri="{FF2B5EF4-FFF2-40B4-BE49-F238E27FC236}">
                <a16:creationId xmlns:a16="http://schemas.microsoft.com/office/drawing/2014/main" id="{0012C773-3B11-C280-C8E1-C182A497DC15}"/>
              </a:ext>
            </a:extLst>
          </p:cNvPr>
          <p:cNvPicPr>
            <a:picLocks noChangeAspect="1"/>
          </p:cNvPicPr>
          <p:nvPr/>
        </p:nvPicPr>
        <p:blipFill>
          <a:blip r:embed="rId3"/>
          <a:srcRect r="282" b="-515"/>
          <a:stretch>
            <a:fillRect/>
          </a:stretch>
        </p:blipFill>
        <p:spPr>
          <a:xfrm>
            <a:off x="10263227" y="226"/>
            <a:ext cx="1927730" cy="1107226"/>
          </a:xfrm>
          <a:prstGeom prst="rect">
            <a:avLst/>
          </a:prstGeom>
        </p:spPr>
      </p:pic>
    </p:spTree>
    <p:extLst>
      <p:ext uri="{BB962C8B-B14F-4D97-AF65-F5344CB8AC3E}">
        <p14:creationId xmlns:p14="http://schemas.microsoft.com/office/powerpoint/2010/main" val="747286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990A12-C43F-D5C2-D19B-3167218606AE}"/>
              </a:ext>
            </a:extLst>
          </p:cNvPr>
          <p:cNvSpPr>
            <a:spLocks noGrp="1"/>
          </p:cNvSpPr>
          <p:nvPr>
            <p:ph type="title"/>
          </p:nvPr>
        </p:nvSpPr>
        <p:spPr>
          <a:xfrm>
            <a:off x="597072" y="990600"/>
            <a:ext cx="11277600" cy="897538"/>
          </a:xfrm>
        </p:spPr>
        <p:txBody>
          <a:bodyPr vert="horz" lIns="91440" tIns="45720" rIns="91440" bIns="45720" rtlCol="0" anchor="b">
            <a:noAutofit/>
          </a:bodyPr>
          <a:lstStyle/>
          <a:p>
            <a:r>
              <a:rPr lang="nl-NL" sz="4800"/>
              <a:t>Vier ontwerpstappen voor </a:t>
            </a:r>
            <a:r>
              <a:rPr lang="nl-NL" sz="4800" dirty="0"/>
              <a:t>planmakers</a:t>
            </a:r>
          </a:p>
        </p:txBody>
      </p:sp>
      <p:sp>
        <p:nvSpPr>
          <p:cNvPr id="3" name="Tijdelijke aanduiding voor tekst 2">
            <a:extLst>
              <a:ext uri="{FF2B5EF4-FFF2-40B4-BE49-F238E27FC236}">
                <a16:creationId xmlns:a16="http://schemas.microsoft.com/office/drawing/2014/main" id="{5573F610-A0C0-BAB1-E390-29B41E17E517}"/>
              </a:ext>
            </a:extLst>
          </p:cNvPr>
          <p:cNvSpPr>
            <a:spLocks noGrp="1"/>
          </p:cNvSpPr>
          <p:nvPr>
            <p:ph type="body" idx="1"/>
          </p:nvPr>
        </p:nvSpPr>
        <p:spPr>
          <a:xfrm>
            <a:off x="597072" y="2374784"/>
            <a:ext cx="10515600" cy="1713918"/>
          </a:xfrm>
        </p:spPr>
        <p:txBody>
          <a:bodyPr vert="horz" lIns="91440" tIns="45720" rIns="91440" bIns="45720" rtlCol="0" anchor="t">
            <a:normAutofit/>
          </a:bodyPr>
          <a:lstStyle/>
          <a:p>
            <a:pPr marL="457200" indent="-457200">
              <a:buAutoNum type="arabicPeriod"/>
            </a:pPr>
            <a:r>
              <a:rPr lang="nl-NL">
                <a:latin typeface="Asap"/>
                <a:cs typeface="Arial"/>
              </a:rPr>
              <a:t>Wil je een vergunningplicht opnemen – en waarom wel/niet?</a:t>
            </a:r>
            <a:endParaRPr lang="nl-NL">
              <a:solidFill>
                <a:srgbClr val="000000"/>
              </a:solidFill>
              <a:latin typeface="Asap"/>
              <a:cs typeface="Arial"/>
            </a:endParaRPr>
          </a:p>
          <a:p>
            <a:pPr marL="457200" indent="-457200">
              <a:buAutoNum type="arabicPeriod"/>
            </a:pPr>
            <a:r>
              <a:rPr lang="nl-NL">
                <a:latin typeface="Asap"/>
                <a:cs typeface="Arial"/>
              </a:rPr>
              <a:t>Wanneer gelden uitzonderingen?</a:t>
            </a:r>
            <a:endParaRPr lang="nl-NL">
              <a:solidFill>
                <a:srgbClr val="000000"/>
              </a:solidFill>
              <a:latin typeface="Asap"/>
              <a:cs typeface="Arial"/>
            </a:endParaRPr>
          </a:p>
          <a:p>
            <a:pPr marL="457200" indent="-457200">
              <a:buAutoNum type="arabicPeriod"/>
            </a:pPr>
            <a:r>
              <a:rPr lang="nl-NL">
                <a:latin typeface="Asap"/>
                <a:cs typeface="Arial"/>
              </a:rPr>
              <a:t>Waarop wil je de aanvraag beoordelen?</a:t>
            </a:r>
            <a:endParaRPr lang="nl-NL">
              <a:solidFill>
                <a:srgbClr val="2B5782"/>
              </a:solidFill>
              <a:latin typeface="Asap"/>
              <a:cs typeface="Arial"/>
            </a:endParaRPr>
          </a:p>
          <a:p>
            <a:pPr marL="457200" indent="-457200">
              <a:buAutoNum type="arabicPeriod"/>
            </a:pPr>
            <a:r>
              <a:rPr lang="nl-NL">
                <a:cs typeface="Arial"/>
              </a:rPr>
              <a:t>Welke gegevens zijn nodig om die beoordeling mogelijk te maken?</a:t>
            </a:r>
            <a:endParaRPr lang="nl-NL" i="1">
              <a:cs typeface="Arial"/>
            </a:endParaRPr>
          </a:p>
          <a:p>
            <a:endParaRPr lang="nl-NL"/>
          </a:p>
        </p:txBody>
      </p:sp>
      <p:pic>
        <p:nvPicPr>
          <p:cNvPr id="5" name="Tijdelijke aanduiding voor afbeelding 1" descr="Contact | VNG">
            <a:extLst>
              <a:ext uri="{FF2B5EF4-FFF2-40B4-BE49-F238E27FC236}">
                <a16:creationId xmlns:a16="http://schemas.microsoft.com/office/drawing/2014/main" id="{AD8C5E13-ECEF-B14F-C6BC-6363B02467DC}"/>
              </a:ext>
            </a:extLst>
          </p:cNvPr>
          <p:cNvPicPr>
            <a:picLocks noChangeAspect="1"/>
          </p:cNvPicPr>
          <p:nvPr/>
        </p:nvPicPr>
        <p:blipFill>
          <a:blip r:embed="rId3"/>
          <a:srcRect r="282" b="-515"/>
          <a:stretch>
            <a:fillRect/>
          </a:stretch>
        </p:blipFill>
        <p:spPr>
          <a:xfrm>
            <a:off x="10263227" y="226"/>
            <a:ext cx="1927730" cy="1107226"/>
          </a:xfrm>
          <a:prstGeom prst="rect">
            <a:avLst/>
          </a:prstGeom>
        </p:spPr>
      </p:pic>
    </p:spTree>
    <p:extLst>
      <p:ext uri="{BB962C8B-B14F-4D97-AF65-F5344CB8AC3E}">
        <p14:creationId xmlns:p14="http://schemas.microsoft.com/office/powerpoint/2010/main" val="3099358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1" descr="Contact | VNG">
            <a:extLst>
              <a:ext uri="{FF2B5EF4-FFF2-40B4-BE49-F238E27FC236}">
                <a16:creationId xmlns:a16="http://schemas.microsoft.com/office/drawing/2014/main" id="{079E7A09-1887-7857-A184-BEB7C3D99E7C}"/>
              </a:ext>
            </a:extLst>
          </p:cNvPr>
          <p:cNvPicPr>
            <a:picLocks noChangeAspect="1"/>
          </p:cNvPicPr>
          <p:nvPr/>
        </p:nvPicPr>
        <p:blipFill>
          <a:blip r:embed="rId2"/>
          <a:srcRect r="282" b="-515"/>
          <a:stretch>
            <a:fillRect/>
          </a:stretch>
        </p:blipFill>
        <p:spPr>
          <a:xfrm>
            <a:off x="10263227" y="226"/>
            <a:ext cx="1927730" cy="1107226"/>
          </a:xfrm>
          <a:prstGeom prst="rect">
            <a:avLst/>
          </a:prstGeom>
        </p:spPr>
      </p:pic>
      <p:sp>
        <p:nvSpPr>
          <p:cNvPr id="2" name="Titel 1">
            <a:extLst>
              <a:ext uri="{FF2B5EF4-FFF2-40B4-BE49-F238E27FC236}">
                <a16:creationId xmlns:a16="http://schemas.microsoft.com/office/drawing/2014/main" id="{40FA8EAE-BD6E-06D4-2D6E-CC9FAB091AA9}"/>
              </a:ext>
            </a:extLst>
          </p:cNvPr>
          <p:cNvSpPr>
            <a:spLocks noGrp="1"/>
          </p:cNvSpPr>
          <p:nvPr>
            <p:ph type="title"/>
          </p:nvPr>
        </p:nvSpPr>
        <p:spPr>
          <a:xfrm>
            <a:off x="597072" y="1106714"/>
            <a:ext cx="10515600" cy="897538"/>
          </a:xfrm>
        </p:spPr>
        <p:txBody>
          <a:bodyPr>
            <a:noAutofit/>
          </a:bodyPr>
          <a:lstStyle/>
          <a:p>
            <a:r>
              <a:rPr lang="nl-NL" sz="4000" dirty="0">
                <a:solidFill>
                  <a:srgbClr val="2B5782"/>
                </a:solidFill>
                <a:ea typeface="+mj-lt"/>
                <a:cs typeface="+mj-lt"/>
              </a:rPr>
              <a:t>Van aanvraagpraktijk terug naar planregel – en andersom</a:t>
            </a:r>
            <a:r>
              <a:rPr lang="nl-NL" sz="4000" dirty="0"/>
              <a:t> </a:t>
            </a:r>
            <a:endParaRPr lang="nl-NL" dirty="0"/>
          </a:p>
        </p:txBody>
      </p:sp>
      <p:sp>
        <p:nvSpPr>
          <p:cNvPr id="3" name="Tijdelijke aanduiding voor tekst 2">
            <a:extLst>
              <a:ext uri="{FF2B5EF4-FFF2-40B4-BE49-F238E27FC236}">
                <a16:creationId xmlns:a16="http://schemas.microsoft.com/office/drawing/2014/main" id="{9837CA74-F931-4037-D9B1-DE36895CD614}"/>
              </a:ext>
            </a:extLst>
          </p:cNvPr>
          <p:cNvSpPr>
            <a:spLocks noGrp="1"/>
          </p:cNvSpPr>
          <p:nvPr>
            <p:ph type="body" idx="1"/>
          </p:nvPr>
        </p:nvSpPr>
        <p:spPr>
          <a:xfrm>
            <a:off x="597072" y="2506209"/>
            <a:ext cx="5050631" cy="2524124"/>
          </a:xfrm>
        </p:spPr>
        <p:txBody>
          <a:bodyPr vert="horz" lIns="91440" tIns="45720" rIns="91440" bIns="45720" rtlCol="0" anchor="t">
            <a:noAutofit/>
          </a:bodyPr>
          <a:lstStyle/>
          <a:p>
            <a:r>
              <a:rPr lang="nl-NL">
                <a:latin typeface="Asap"/>
                <a:cs typeface="Segoe UI"/>
              </a:rPr>
              <a:t>VTH</a:t>
            </a:r>
            <a:endParaRPr lang="nl-NL" dirty="0">
              <a:latin typeface="Asap"/>
              <a:cs typeface="Segoe UI"/>
            </a:endParaRPr>
          </a:p>
          <a:p>
            <a:pPr marL="457200" indent="-457200">
              <a:buAutoNum type="arabicPeriod"/>
            </a:pPr>
            <a:r>
              <a:rPr lang="nl-NL">
                <a:latin typeface="Asap"/>
                <a:cs typeface="Segoe UI"/>
              </a:rPr>
              <a:t>Vergunningplicht?</a:t>
            </a:r>
            <a:endParaRPr lang="nl-NL"/>
          </a:p>
          <a:p>
            <a:pPr marL="457200" indent="-457200">
              <a:buAutoNum type="arabicPeriod"/>
            </a:pPr>
            <a:r>
              <a:rPr lang="nl-NL">
                <a:latin typeface="Asap"/>
                <a:cs typeface="Segoe UI"/>
              </a:rPr>
              <a:t>Uitzondering?</a:t>
            </a:r>
            <a:endParaRPr lang="nl-NL"/>
          </a:p>
          <a:p>
            <a:pPr marL="457200" indent="-457200">
              <a:buAutoNum type="arabicPeriod"/>
            </a:pPr>
            <a:r>
              <a:rPr lang="nl-NL">
                <a:latin typeface="Asap"/>
                <a:cs typeface="Segoe UI"/>
              </a:rPr>
              <a:t>Aanvraag compleet?</a:t>
            </a:r>
            <a:endParaRPr lang="nl-NL">
              <a:cs typeface="Segoe UI"/>
            </a:endParaRPr>
          </a:p>
          <a:p>
            <a:pPr marL="457200" indent="-457200">
              <a:buAutoNum type="arabicPeriod"/>
            </a:pPr>
            <a:r>
              <a:rPr lang="nl-NL">
                <a:latin typeface="Asap"/>
                <a:cs typeface="Segoe UI"/>
              </a:rPr>
              <a:t>Beoordelen</a:t>
            </a:r>
            <a:endParaRPr lang="nl-NL">
              <a:cs typeface="Segoe UI"/>
            </a:endParaRPr>
          </a:p>
          <a:p>
            <a:endParaRPr lang="nl-NL" dirty="0"/>
          </a:p>
        </p:txBody>
      </p:sp>
      <p:sp>
        <p:nvSpPr>
          <p:cNvPr id="4" name="Tekstvak 3">
            <a:extLst>
              <a:ext uri="{FF2B5EF4-FFF2-40B4-BE49-F238E27FC236}">
                <a16:creationId xmlns:a16="http://schemas.microsoft.com/office/drawing/2014/main" id="{015D249C-3530-6C30-B0F3-EC4F26DBA014}"/>
              </a:ext>
            </a:extLst>
          </p:cNvPr>
          <p:cNvSpPr txBox="1"/>
          <p:nvPr/>
        </p:nvSpPr>
        <p:spPr>
          <a:xfrm>
            <a:off x="5650820" y="2505415"/>
            <a:ext cx="6096000" cy="26725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000" dirty="0" err="1">
                <a:solidFill>
                  <a:schemeClr val="accent1"/>
                </a:solidFill>
                <a:latin typeface="Asap"/>
                <a:cs typeface="Segoe UI"/>
              </a:rPr>
              <a:t>Planmaker</a:t>
            </a:r>
          </a:p>
          <a:p>
            <a:pPr marL="457200" indent="-457200">
              <a:lnSpc>
                <a:spcPct val="90000"/>
              </a:lnSpc>
              <a:spcBef>
                <a:spcPts val="1000"/>
              </a:spcBef>
              <a:buAutoNum type="arabicPeriod"/>
            </a:pPr>
            <a:r>
              <a:rPr lang="en-US" sz="2000" dirty="0">
                <a:solidFill>
                  <a:schemeClr val="accent1"/>
                </a:solidFill>
                <a:latin typeface="Asap"/>
                <a:cs typeface="Segoe UI"/>
              </a:rPr>
              <a:t>Willen we </a:t>
            </a:r>
            <a:r>
              <a:rPr lang="en-US" sz="2000" dirty="0" err="1">
                <a:solidFill>
                  <a:schemeClr val="accent1"/>
                </a:solidFill>
                <a:latin typeface="Asap"/>
                <a:cs typeface="Segoe UI"/>
              </a:rPr>
              <a:t>een</a:t>
            </a:r>
            <a:r>
              <a:rPr lang="en-US" sz="2000" dirty="0">
                <a:solidFill>
                  <a:schemeClr val="accent1"/>
                </a:solidFill>
                <a:latin typeface="Asap"/>
                <a:cs typeface="Segoe UI"/>
              </a:rPr>
              <a:t> </a:t>
            </a:r>
            <a:r>
              <a:rPr lang="en-US" sz="2000" dirty="0" err="1">
                <a:solidFill>
                  <a:schemeClr val="accent1"/>
                </a:solidFill>
                <a:latin typeface="Asap"/>
                <a:cs typeface="Segoe UI"/>
              </a:rPr>
              <a:t>vergunningplicht</a:t>
            </a:r>
            <a:r>
              <a:rPr lang="en-US" sz="2000" dirty="0">
                <a:solidFill>
                  <a:schemeClr val="accent1"/>
                </a:solidFill>
                <a:latin typeface="Asap"/>
                <a:cs typeface="Segoe UI"/>
              </a:rPr>
              <a:t>, </a:t>
            </a:r>
            <a:r>
              <a:rPr lang="en-US" sz="2000" dirty="0" err="1">
                <a:solidFill>
                  <a:schemeClr val="accent1"/>
                </a:solidFill>
                <a:latin typeface="Asap"/>
                <a:cs typeface="Segoe UI"/>
              </a:rPr>
              <a:t>waarom</a:t>
            </a:r>
            <a:r>
              <a:rPr lang="en-US" sz="2000" dirty="0">
                <a:solidFill>
                  <a:schemeClr val="accent1"/>
                </a:solidFill>
                <a:latin typeface="Asap"/>
                <a:cs typeface="Segoe UI"/>
              </a:rPr>
              <a:t>?</a:t>
            </a:r>
            <a:endParaRPr lang="nl-NL" sz="2000">
              <a:solidFill>
                <a:schemeClr val="accent1"/>
              </a:solidFill>
              <a:latin typeface="Asap"/>
              <a:cs typeface="Segoe UI"/>
            </a:endParaRPr>
          </a:p>
          <a:p>
            <a:pPr marL="457200" indent="-457200">
              <a:lnSpc>
                <a:spcPct val="90000"/>
              </a:lnSpc>
              <a:spcBef>
                <a:spcPts val="1000"/>
              </a:spcBef>
              <a:buFont typeface="Arial" panose="020B0604020202020204" pitchFamily="34" charset="0"/>
              <a:buAutoNum type="arabicPeriod"/>
            </a:pPr>
            <a:r>
              <a:rPr lang="en-US" sz="2000" dirty="0">
                <a:solidFill>
                  <a:schemeClr val="accent1"/>
                </a:solidFill>
                <a:latin typeface="Asap"/>
                <a:cs typeface="Segoe UI"/>
              </a:rPr>
              <a:t>Welke </a:t>
            </a:r>
            <a:r>
              <a:rPr lang="en-US" sz="2000" dirty="0" err="1">
                <a:solidFill>
                  <a:schemeClr val="accent1"/>
                </a:solidFill>
                <a:latin typeface="Asap"/>
                <a:cs typeface="Segoe UI"/>
              </a:rPr>
              <a:t>uitzonderingen</a:t>
            </a:r>
            <a:r>
              <a:rPr lang="en-US" sz="2000" dirty="0">
                <a:solidFill>
                  <a:schemeClr val="accent1"/>
                </a:solidFill>
                <a:latin typeface="Asap"/>
                <a:cs typeface="Segoe UI"/>
              </a:rPr>
              <a:t>?</a:t>
            </a:r>
            <a:endParaRPr lang="nl-NL" sz="2000" dirty="0">
              <a:solidFill>
                <a:schemeClr val="accent1"/>
              </a:solidFill>
              <a:latin typeface="Asap"/>
              <a:cs typeface="Segoe UI"/>
            </a:endParaRPr>
          </a:p>
          <a:p>
            <a:pPr marL="457200" indent="-457200">
              <a:lnSpc>
                <a:spcPct val="90000"/>
              </a:lnSpc>
              <a:spcBef>
                <a:spcPts val="1000"/>
              </a:spcBef>
              <a:buFont typeface="Arial" panose="020B0604020202020204" pitchFamily="34" charset="0"/>
              <a:buAutoNum type="arabicPeriod"/>
            </a:pPr>
            <a:r>
              <a:rPr lang="en-US" sz="2000" dirty="0" err="1">
                <a:solidFill>
                  <a:schemeClr val="accent1"/>
                </a:solidFill>
                <a:latin typeface="Asap"/>
                <a:cs typeface="Segoe UI"/>
              </a:rPr>
              <a:t>Waarop</a:t>
            </a:r>
            <a:r>
              <a:rPr lang="en-US" sz="2000" dirty="0">
                <a:solidFill>
                  <a:schemeClr val="accent1"/>
                </a:solidFill>
                <a:latin typeface="Asap"/>
                <a:cs typeface="Segoe UI"/>
              </a:rPr>
              <a:t> </a:t>
            </a:r>
            <a:r>
              <a:rPr lang="en-US" sz="2000" dirty="0" err="1">
                <a:solidFill>
                  <a:schemeClr val="accent1"/>
                </a:solidFill>
                <a:latin typeface="Asap"/>
                <a:cs typeface="Segoe UI"/>
              </a:rPr>
              <a:t>beoordelen</a:t>
            </a:r>
            <a:r>
              <a:rPr lang="en-US" sz="2000" dirty="0">
                <a:solidFill>
                  <a:schemeClr val="accent1"/>
                </a:solidFill>
                <a:latin typeface="Asap"/>
                <a:cs typeface="Segoe UI"/>
              </a:rPr>
              <a:t>?</a:t>
            </a:r>
          </a:p>
          <a:p>
            <a:pPr marL="457200" indent="-457200">
              <a:lnSpc>
                <a:spcPct val="90000"/>
              </a:lnSpc>
              <a:spcBef>
                <a:spcPts val="1000"/>
              </a:spcBef>
              <a:buFont typeface="Arial" panose="020B0604020202020204" pitchFamily="34" charset="0"/>
              <a:buAutoNum type="arabicPeriod"/>
            </a:pPr>
            <a:r>
              <a:rPr lang="nl-NL" sz="2000">
                <a:solidFill>
                  <a:schemeClr val="accent1"/>
                </a:solidFill>
                <a:latin typeface="Asap"/>
                <a:cs typeface="Segoe UI"/>
              </a:rPr>
              <a:t>Welke gegevens heb je nodig? </a:t>
            </a:r>
            <a:endParaRPr lang="en-US" sz="2000" dirty="0">
              <a:solidFill>
                <a:schemeClr val="accent1"/>
              </a:solidFill>
              <a:latin typeface="Asap"/>
              <a:cs typeface="Segoe UI"/>
            </a:endParaRPr>
          </a:p>
          <a:p>
            <a:pPr marL="457200" indent="-457200">
              <a:lnSpc>
                <a:spcPct val="90000"/>
              </a:lnSpc>
              <a:spcBef>
                <a:spcPts val="1000"/>
              </a:spcBef>
              <a:buFont typeface="Arial" panose="020B0604020202020204" pitchFamily="34" charset="0"/>
              <a:buAutoNum type="arabicPeriod"/>
            </a:pPr>
            <a:endParaRPr lang="en-US" sz="2000">
              <a:solidFill>
                <a:schemeClr val="accent1"/>
              </a:solidFill>
              <a:latin typeface="Asap"/>
              <a:cs typeface="Segoe UI"/>
            </a:endParaRPr>
          </a:p>
          <a:p>
            <a:pPr algn="ctr"/>
            <a:endParaRPr lang="nl-NL"/>
          </a:p>
        </p:txBody>
      </p:sp>
    </p:spTree>
    <p:extLst>
      <p:ext uri="{BB962C8B-B14F-4D97-AF65-F5344CB8AC3E}">
        <p14:creationId xmlns:p14="http://schemas.microsoft.com/office/powerpoint/2010/main" val="3150568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12B54-73A0-93C6-E7D4-0FDB8D2FE69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2A49A2F-6E6A-632F-EE2C-597B8F07F1CA}"/>
              </a:ext>
            </a:extLst>
          </p:cNvPr>
          <p:cNvSpPr>
            <a:spLocks noGrp="1"/>
          </p:cNvSpPr>
          <p:nvPr>
            <p:ph type="title"/>
          </p:nvPr>
        </p:nvSpPr>
        <p:spPr/>
        <p:txBody>
          <a:bodyPr>
            <a:noAutofit/>
          </a:bodyPr>
          <a:lstStyle/>
          <a:p>
            <a:r>
              <a:rPr lang="nl-NL" sz="4800" dirty="0"/>
              <a:t>Omgevingsplanactiviteit bouwwerken</a:t>
            </a:r>
          </a:p>
        </p:txBody>
      </p:sp>
      <p:pic>
        <p:nvPicPr>
          <p:cNvPr id="5" name="Tijdelijke aanduiding voor afbeelding 1" descr="Contact | VNG">
            <a:extLst>
              <a:ext uri="{FF2B5EF4-FFF2-40B4-BE49-F238E27FC236}">
                <a16:creationId xmlns:a16="http://schemas.microsoft.com/office/drawing/2014/main" id="{518E467F-36DC-1C99-B2BA-77A5D3818EF2}"/>
              </a:ext>
            </a:extLst>
          </p:cNvPr>
          <p:cNvPicPr>
            <a:picLocks noChangeAspect="1"/>
          </p:cNvPicPr>
          <p:nvPr/>
        </p:nvPicPr>
        <p:blipFill>
          <a:blip r:embed="rId3"/>
          <a:srcRect r="282" b="-515"/>
          <a:stretch>
            <a:fillRect/>
          </a:stretch>
        </p:blipFill>
        <p:spPr>
          <a:xfrm>
            <a:off x="10263227" y="226"/>
            <a:ext cx="1927730" cy="1107226"/>
          </a:xfrm>
          <a:prstGeom prst="rect">
            <a:avLst/>
          </a:prstGeom>
        </p:spPr>
      </p:pic>
      <p:sp>
        <p:nvSpPr>
          <p:cNvPr id="4" name="Tijdelijke aanduiding voor tekst 2">
            <a:extLst>
              <a:ext uri="{FF2B5EF4-FFF2-40B4-BE49-F238E27FC236}">
                <a16:creationId xmlns:a16="http://schemas.microsoft.com/office/drawing/2014/main" id="{AAB69C97-7455-B73D-29D9-EDDC65ACAA40}"/>
              </a:ext>
            </a:extLst>
          </p:cNvPr>
          <p:cNvSpPr>
            <a:spLocks noGrp="1"/>
          </p:cNvSpPr>
          <p:nvPr>
            <p:ph type="body" idx="1"/>
          </p:nvPr>
        </p:nvSpPr>
        <p:spPr>
          <a:xfrm>
            <a:off x="711492" y="2097826"/>
            <a:ext cx="10515600" cy="3988932"/>
          </a:xfrm>
        </p:spPr>
        <p:txBody>
          <a:bodyPr vert="horz" lIns="91440" tIns="45720" rIns="91440" bIns="45720" rtlCol="0" anchor="t">
            <a:normAutofit/>
          </a:bodyPr>
          <a:lstStyle/>
          <a:p>
            <a:r>
              <a:rPr lang="nl-NL" dirty="0"/>
              <a:t>Naar de inhoud </a:t>
            </a:r>
          </a:p>
          <a:p>
            <a:endParaRPr lang="nl-NL" dirty="0">
              <a:cs typeface="Segoe UI"/>
            </a:endParaRPr>
          </a:p>
          <a:p>
            <a:pPr marL="342900" indent="-342900">
              <a:buFont typeface="Arial" panose="020B0604020202020204" pitchFamily="34" charset="0"/>
              <a:buChar char="•"/>
            </a:pPr>
            <a:r>
              <a:rPr lang="nl-NL" dirty="0">
                <a:cs typeface="Segoe UI"/>
              </a:rPr>
              <a:t>Voorbeeld en casus van één project en twee vergunningaanvragen</a:t>
            </a:r>
          </a:p>
          <a:p>
            <a:pPr marL="342900" indent="-342900">
              <a:buFont typeface="Arial" panose="020B0604020202020204" pitchFamily="34" charset="0"/>
              <a:buChar char="•"/>
            </a:pPr>
            <a:r>
              <a:rPr lang="nl-NL" dirty="0">
                <a:cs typeface="Segoe UI"/>
              </a:rPr>
              <a:t>Voorbeeld is specifiek, maar gedachtegang geldt omgevingsplan breed</a:t>
            </a:r>
          </a:p>
          <a:p>
            <a:endParaRPr lang="nl-NL" dirty="0">
              <a:solidFill>
                <a:srgbClr val="2B5782"/>
              </a:solidFill>
              <a:cs typeface="Segoe UI"/>
            </a:endParaRPr>
          </a:p>
          <a:p>
            <a:endParaRPr lang="nl-NL" dirty="0">
              <a:solidFill>
                <a:srgbClr val="2B5782"/>
              </a:solidFill>
              <a:cs typeface="Segoe UI"/>
            </a:endParaRPr>
          </a:p>
        </p:txBody>
      </p:sp>
    </p:spTree>
    <p:extLst>
      <p:ext uri="{BB962C8B-B14F-4D97-AF65-F5344CB8AC3E}">
        <p14:creationId xmlns:p14="http://schemas.microsoft.com/office/powerpoint/2010/main" val="977108395"/>
      </p:ext>
    </p:extLst>
  </p:cSld>
  <p:clrMapOvr>
    <a:masterClrMapping/>
  </p:clrMapOvr>
</p:sld>
</file>

<file path=ppt/theme/theme1.xml><?xml version="1.0" encoding="utf-8"?>
<a:theme xmlns:a="http://schemas.openxmlformats.org/drawingml/2006/main" name="Office Theme">
  <a:themeElements>
    <a:clrScheme name="IPLO">
      <a:dk1>
        <a:srgbClr val="000000"/>
      </a:dk1>
      <a:lt1>
        <a:srgbClr val="FFFFFF"/>
      </a:lt1>
      <a:dk2>
        <a:srgbClr val="0E2841"/>
      </a:dk2>
      <a:lt2>
        <a:srgbClr val="E8E8E8"/>
      </a:lt2>
      <a:accent1>
        <a:srgbClr val="2B5782"/>
      </a:accent1>
      <a:accent2>
        <a:srgbClr val="265938"/>
      </a:accent2>
      <a:accent3>
        <a:srgbClr val="E07000"/>
      </a:accent3>
      <a:accent4>
        <a:srgbClr val="6BA6D9"/>
      </a:accent4>
      <a:accent5>
        <a:srgbClr val="4EA72E"/>
      </a:accent5>
      <a:accent6>
        <a:srgbClr val="E1EDDB"/>
      </a:accent6>
      <a:hlink>
        <a:srgbClr val="467886"/>
      </a:hlink>
      <a:folHlink>
        <a:srgbClr val="96607D"/>
      </a:folHlink>
    </a:clrScheme>
    <a:fontScheme name="IPLO template">
      <a:majorFont>
        <a:latin typeface="Asap"/>
        <a:ea typeface=""/>
        <a:cs typeface=""/>
      </a:majorFont>
      <a:minorFont>
        <a:latin typeface="Asap"/>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efwoorden xmlns="eb476aeb-cfc0-4d64-93e5-927642e1f979" xsi:nil="true"/>
    <Archiveren_x003f_ xmlns="eb476aeb-cfc0-4d64-93e5-927642e1f979">true</Archiveren_x003f_>
    <_Flow_SignoffStatus xmlns="eb476aeb-cfc0-4d64-93e5-927642e1f979" xsi:nil="true"/>
    <Toelichting xmlns="eb476aeb-cfc0-4d64-93e5-927642e1f979" xsi:nil="true"/>
    <lcf76f155ced4ddcb4097134ff3c332f xmlns="eb476aeb-cfc0-4d64-93e5-927642e1f979">
      <Terms xmlns="http://schemas.microsoft.com/office/infopath/2007/PartnerControls"/>
    </lcf76f155ced4ddcb4097134ff3c332f>
    <TaxCatchAll xmlns="73ddae55-80d5-40da-8705-548d45c223e6" xsi:nil="true"/>
    <Kanaalnaam_x0020_Teams xmlns="eb476aeb-cfc0-4d64-93e5-927642e1f97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4F5935245FBC46BB0845B5E877183A" ma:contentTypeVersion="26" ma:contentTypeDescription="Een nieuw document maken." ma:contentTypeScope="" ma:versionID="5f4be8567b0ef23dcb7bed7e30e536ea">
  <xsd:schema xmlns:xsd="http://www.w3.org/2001/XMLSchema" xmlns:xs="http://www.w3.org/2001/XMLSchema" xmlns:p="http://schemas.microsoft.com/office/2006/metadata/properties" xmlns:ns2="eb476aeb-cfc0-4d64-93e5-927642e1f979" xmlns:ns3="73ddae55-80d5-40da-8705-548d45c223e6" targetNamespace="http://schemas.microsoft.com/office/2006/metadata/properties" ma:root="true" ma:fieldsID="d971fbff025c2dc1965d9567226b9156" ns2:_="" ns3:_="">
    <xsd:import namespace="eb476aeb-cfc0-4d64-93e5-927642e1f979"/>
    <xsd:import namespace="73ddae55-80d5-40da-8705-548d45c223e6"/>
    <xsd:element name="properties">
      <xsd:complexType>
        <xsd:sequence>
          <xsd:element name="documentManagement">
            <xsd:complexType>
              <xsd:all>
                <xsd:element ref="ns2:MediaServiceMetadata" minOccurs="0"/>
                <xsd:element ref="ns2:MediaServiceFastMetadata" minOccurs="0"/>
                <xsd:element ref="ns2:Trefwoorden" minOccurs="0"/>
                <xsd:element ref="ns2:MediaServiceAutoTags" minOccurs="0"/>
                <xsd:element ref="ns2:MediaServiceOCR" minOccurs="0"/>
                <xsd:element ref="ns2:MediaServiceDateTaken" minOccurs="0"/>
                <xsd:element ref="ns2:MediaServiceLocation" minOccurs="0"/>
                <xsd:element ref="ns2:Toelichting" minOccurs="0"/>
                <xsd:element ref="ns2:Kanaalnaam_x0020_Teams" minOccurs="0"/>
                <xsd:element ref="ns2:_Flow_SignoffStatu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Archiveren_x003f_"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76aeb-cfc0-4d64-93e5-927642e1f9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Trefwoorden" ma:index="10" nillable="true" ma:displayName="Trefwoorden" ma:internalName="Trefwoorden">
      <xsd:simpleType>
        <xsd:restriction base="dms:Text">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Toelichting" ma:index="15" nillable="true" ma:displayName="Toelichting" ma:description="Deze link leidt naar de uitwerking op gemmaonline van de bedrijfsprocessen voor de omgevingswet." ma:format="Dropdown" ma:internalName="Toelichting">
      <xsd:simpleType>
        <xsd:restriction base="dms:Note">
          <xsd:maxLength value="255"/>
        </xsd:restriction>
      </xsd:simpleType>
    </xsd:element>
    <xsd:element name="Kanaalnaam_x0020_Teams" ma:index="16" nillable="true" ma:displayName="Naam in Teams" ma:description="De naam van het overeenkomstige kanaal of map in Teams, indien deze afwijkt van de mapnaam in SharePoint" ma:format="Dropdown" ma:internalName="Kanaalnaam_x0020_Teams">
      <xsd:simpleType>
        <xsd:restriction base="dms:Text">
          <xsd:maxLength value="255"/>
        </xsd:restriction>
      </xsd:simpleType>
    </xsd:element>
    <xsd:element name="_Flow_SignoffStatus" ma:index="17" nillable="true" ma:displayName="Afmeldingsstatus" ma:internalName="Afmeldingsstatus">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Afbeeldingtags" ma:readOnly="false" ma:fieldId="{5cf76f15-5ced-4ddc-b409-7134ff3c332f}" ma:taxonomyMulti="true" ma:sspId="a99bed0e-432a-4091-b929-67b863917b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Archiveren_x003f_" ma:index="29" nillable="true" ma:displayName="Archiveren?" ma:default="1" ma:description="Moet het document bewaard blijven in het archief? " ma:format="Dropdown" ma:internalName="Archiveren_x003f_">
      <xsd:simpleType>
        <xsd:restriction base="dms:Boolean"/>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ddae55-80d5-40da-8705-548d45c223e6"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element name="TaxCatchAll" ma:index="27" nillable="true" ma:displayName="Taxonomy Catch All Column" ma:hidden="true" ma:list="{aee3667c-f990-46ac-b8f5-51dfe1e36943}" ma:internalName="TaxCatchAll" ma:showField="CatchAllData" ma:web="73ddae55-80d5-40da-8705-548d45c223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711283-8227-4836-A793-11B21C75890E}">
  <ds:schemaRefs>
    <ds:schemaRef ds:uri="http://schemas.microsoft.com/sharepoint/v3/contenttype/forms"/>
  </ds:schemaRefs>
</ds:datastoreItem>
</file>

<file path=customXml/itemProps2.xml><?xml version="1.0" encoding="utf-8"?>
<ds:datastoreItem xmlns:ds="http://schemas.openxmlformats.org/officeDocument/2006/customXml" ds:itemID="{09152E6A-0779-4B85-8C8C-F7E399E4C846}">
  <ds:schemaRefs>
    <ds:schemaRef ds:uri="http://schemas.microsoft.com/office/2006/metadata/properties"/>
    <ds:schemaRef ds:uri="http://schemas.microsoft.com/office/infopath/2007/PartnerControls"/>
    <ds:schemaRef ds:uri="eb476aeb-cfc0-4d64-93e5-927642e1f979"/>
    <ds:schemaRef ds:uri="73ddae55-80d5-40da-8705-548d45c223e6"/>
  </ds:schemaRefs>
</ds:datastoreItem>
</file>

<file path=customXml/itemProps3.xml><?xml version="1.0" encoding="utf-8"?>
<ds:datastoreItem xmlns:ds="http://schemas.openxmlformats.org/officeDocument/2006/customXml" ds:itemID="{A22CBCC5-4FC9-4197-9E94-5911C12E81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476aeb-cfc0-4d64-93e5-927642e1f979"/>
    <ds:schemaRef ds:uri="73ddae55-80d5-40da-8705-548d45c223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276b06-72c2-4081-996b-9af57fe26b63}" enabled="1" method="Standard" siteId="{ac843cea-7a2b-4dc6-9f37-919c3e210fed}" contentBits="0" removed="0"/>
</clbl:labelList>
</file>

<file path=docProps/app.xml><?xml version="1.0" encoding="utf-8"?>
<Properties xmlns="http://schemas.openxmlformats.org/officeDocument/2006/extended-properties" xmlns:vt="http://schemas.openxmlformats.org/officeDocument/2006/docPropsVTypes">
  <TotalTime>510</TotalTime>
  <Words>985</Words>
  <Application>Microsoft Office PowerPoint</Application>
  <PresentationFormat>Breedbeeld</PresentationFormat>
  <Paragraphs>202</Paragraphs>
  <Slides>29</Slides>
  <Notes>22</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29</vt:i4>
      </vt:variant>
    </vt:vector>
  </HeadingPairs>
  <TitlesOfParts>
    <vt:vector size="38" baseType="lpstr">
      <vt:lpstr>Aptos</vt:lpstr>
      <vt:lpstr>Arial</vt:lpstr>
      <vt:lpstr>Arial,Sans-Serif</vt:lpstr>
      <vt:lpstr>Asap</vt:lpstr>
      <vt:lpstr>Asap Medium</vt:lpstr>
      <vt:lpstr>Asap SemiBold</vt:lpstr>
      <vt:lpstr>Calibri</vt:lpstr>
      <vt:lpstr>Segoe UI</vt:lpstr>
      <vt:lpstr>Office Theme</vt:lpstr>
      <vt:lpstr>SCHAKELDAGEN</vt:lpstr>
      <vt:lpstr>PowerPoint-presentatie</vt:lpstr>
      <vt:lpstr>PowerPoint-presentatie</vt:lpstr>
      <vt:lpstr>Eerst dezelfde taal</vt:lpstr>
      <vt:lpstr>Waar schuurt het in de praktijk</vt:lpstr>
      <vt:lpstr>Vier denkstappen voor VTH</vt:lpstr>
      <vt:lpstr>Vier ontwerpstappen voor planmakers</vt:lpstr>
      <vt:lpstr>Van aanvraagpraktijk terug naar planregel – en andersom </vt:lpstr>
      <vt:lpstr>Omgevingsplanactiviteit bouwwerken</vt:lpstr>
      <vt:lpstr>Omgevingsplanactiviteit bouwwerken</vt:lpstr>
      <vt:lpstr>Omgevingsplanactiviteit bouwwerken</vt:lpstr>
      <vt:lpstr>Casus</vt:lpstr>
      <vt:lpstr>Casus</vt:lpstr>
      <vt:lpstr>Casus</vt:lpstr>
      <vt:lpstr>Casus</vt:lpstr>
      <vt:lpstr>Casus</vt:lpstr>
      <vt:lpstr>Casus</vt:lpstr>
      <vt:lpstr>Casus</vt:lpstr>
      <vt:lpstr>Casus </vt:lpstr>
      <vt:lpstr>Casus </vt:lpstr>
      <vt:lpstr>Wabo vs. Omgevingswet</vt:lpstr>
      <vt:lpstr>Wat laat de ‘quickfix’ zien</vt:lpstr>
      <vt:lpstr>Wat laat de ‘quickfix’ zien</vt:lpstr>
      <vt:lpstr>Wat laat de ‘quickfix’ zien</vt:lpstr>
      <vt:lpstr>Wat betekent dit voor planmakers?</vt:lpstr>
      <vt:lpstr>Meldplicht of informatieplicht</vt:lpstr>
      <vt:lpstr>Afsluiting </vt:lpstr>
      <vt:lpstr>Vragen?</vt:lpstr>
      <vt:lpstr>Bedankt voor jullie aanwezigheid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Silver Wozniak</dc:creator>
  <cp:lastModifiedBy>Jonkers, Henk (RWS WVL)</cp:lastModifiedBy>
  <cp:revision>817</cp:revision>
  <dcterms:created xsi:type="dcterms:W3CDTF">2026-04-03T10:56:03Z</dcterms:created>
  <dcterms:modified xsi:type="dcterms:W3CDTF">2026-07-07T06:09:27Z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0x010100914F5935245FBC46BB0845B5E877183A</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{"FileActivityType":"9","FileActivityTimeStamp":"2026-06-24T06:53:04.523Z","FileActivityUsersOnPage":[{"DisplayName":"Susan Dankelman","Id":"susan.dankelman@vng.nl"},{"DisplayName":"Nico Statius Muller","Id":"nico.statiusmuller@vng.nl"},{"DisplayName":"Susan Dankelman","Id":"susan.dankelman@vng.nl"}],"FileActivityNavigationId":null}</vt:lpwstr>
  </property>
  <property fmtid="{D5CDD505-2E9C-101B-9397-08002B2CF9AE}" pid="7" name="TriggerFlowInfo">
    <vt:lpwstr/>
  </property>
</Properties>
</file>