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20"/>
  </p:notesMasterIdLst>
  <p:sldIdLst>
    <p:sldId id="263" r:id="rId3"/>
    <p:sldId id="398" r:id="rId4"/>
    <p:sldId id="400" r:id="rId5"/>
    <p:sldId id="395" r:id="rId6"/>
    <p:sldId id="261" r:id="rId7"/>
    <p:sldId id="404" r:id="rId8"/>
    <p:sldId id="405" r:id="rId9"/>
    <p:sldId id="406" r:id="rId10"/>
    <p:sldId id="394" r:id="rId11"/>
    <p:sldId id="402" r:id="rId12"/>
    <p:sldId id="403" r:id="rId13"/>
    <p:sldId id="407" r:id="rId14"/>
    <p:sldId id="396" r:id="rId15"/>
    <p:sldId id="397" r:id="rId16"/>
    <p:sldId id="401" r:id="rId17"/>
    <p:sldId id="262"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09"/>
    <p:restoredTop sz="94787"/>
  </p:normalViewPr>
  <p:slideViewPr>
    <p:cSldViewPr snapToGrid="0">
      <p:cViewPr varScale="1">
        <p:scale>
          <a:sx n="120" d="100"/>
          <a:sy n="120" d="100"/>
        </p:scale>
        <p:origin x="666" y="102"/>
      </p:cViewPr>
      <p:guideLst>
        <p:guide orient="horz" pos="482"/>
        <p:guide pos="43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90695-2972-CF4A-AD8E-B3BED2FEDBA1}" type="datetimeFigureOut">
              <a:rPr lang="nl-NL" smtClean="0"/>
              <a:t>6-7-2026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BF3FA3-F7C9-0B4A-B901-3FF01BA064D0}" type="slidenum">
              <a:rPr lang="nl-NL" smtClean="0"/>
              <a:t>‹nr.›</a:t>
            </a:fld>
            <a:endParaRPr lang="nl-NL"/>
          </a:p>
        </p:txBody>
      </p:sp>
    </p:spTree>
    <p:extLst>
      <p:ext uri="{BB962C8B-B14F-4D97-AF65-F5344CB8AC3E}">
        <p14:creationId xmlns:p14="http://schemas.microsoft.com/office/powerpoint/2010/main" val="3601708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mj-lt"/>
              <a:buAutoNum type="arabicPeriod"/>
            </a:pPr>
            <a:r>
              <a:rPr lang="nl-NL" dirty="0"/>
              <a:t>Opening 2 min, kort kennismakingsrondje</a:t>
            </a:r>
          </a:p>
          <a:p>
            <a:pPr marL="342900" indent="-342900">
              <a:buFont typeface="+mj-lt"/>
              <a:buAutoNum type="arabicPeriod"/>
            </a:pPr>
            <a:r>
              <a:rPr lang="nl-NL" dirty="0"/>
              <a:t>Introductie Bodemplein en kennis ecosysteem</a:t>
            </a:r>
          </a:p>
          <a:p>
            <a:pPr marL="342900" indent="-342900">
              <a:buFont typeface="+mj-lt"/>
              <a:buAutoNum type="arabicPeriod"/>
            </a:pPr>
            <a:r>
              <a:rPr lang="nl-NL" dirty="0"/>
              <a:t>Moppersessie 20 min</a:t>
            </a:r>
          </a:p>
          <a:p>
            <a:pPr marL="342900" indent="-342900">
              <a:buFont typeface="+mj-lt"/>
              <a:buAutoNum type="arabicPeriod"/>
            </a:pPr>
            <a:r>
              <a:rPr lang="nl-NL" dirty="0"/>
              <a:t>Goede Ideeën 15 min</a:t>
            </a:r>
          </a:p>
          <a:p>
            <a:pPr marL="342900" indent="-342900">
              <a:buFont typeface="+mj-lt"/>
              <a:buAutoNum type="arabicPeriod"/>
            </a:pPr>
            <a:r>
              <a:rPr lang="nl-NL" dirty="0"/>
              <a:t>Afronding 5 min</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3</a:t>
            </a:fld>
            <a:endParaRPr lang="nl-NL"/>
          </a:p>
        </p:txBody>
      </p:sp>
    </p:spTree>
    <p:extLst>
      <p:ext uri="{BB962C8B-B14F-4D97-AF65-F5344CB8AC3E}">
        <p14:creationId xmlns:p14="http://schemas.microsoft.com/office/powerpoint/2010/main" val="568661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Jacob Buist voor heel regio noord (Zowel </a:t>
            </a:r>
            <a:r>
              <a:rPr lang="nl-NL" dirty="0" err="1"/>
              <a:t>Kennistwerk</a:t>
            </a:r>
            <a:r>
              <a:rPr lang="nl-NL" dirty="0"/>
              <a:t> VTH als KIBO)</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5</a:t>
            </a:fld>
            <a:endParaRPr lang="nl-NL"/>
          </a:p>
        </p:txBody>
      </p:sp>
    </p:spTree>
    <p:extLst>
      <p:ext uri="{BB962C8B-B14F-4D97-AF65-F5344CB8AC3E}">
        <p14:creationId xmlns:p14="http://schemas.microsoft.com/office/powerpoint/2010/main" val="286310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Daarnaast ook benoemen dat de ontwikkeling van Bodemplein.nl plaatsvindt in nauwe samenwerking met het werkveld. Professionals worden vanaf de start actief betrokken via interviews en gesprekken en feedbackmomenten. Deze inputsessie op </a:t>
            </a:r>
            <a:r>
              <a:rPr lang="nl-NL" sz="1200" kern="1200" dirty="0" err="1">
                <a:solidFill>
                  <a:schemeClr val="tx1"/>
                </a:solidFill>
                <a:effectLst/>
                <a:latin typeface="+mn-lt"/>
                <a:ea typeface="+mn-ea"/>
                <a:cs typeface="+mn-cs"/>
              </a:rPr>
              <a:t>Schakeldag</a:t>
            </a:r>
            <a:r>
              <a:rPr lang="nl-NL" sz="1200" kern="1200" dirty="0">
                <a:solidFill>
                  <a:schemeClr val="tx1"/>
                </a:solidFill>
                <a:effectLst/>
                <a:latin typeface="+mn-lt"/>
                <a:ea typeface="+mn-ea"/>
                <a:cs typeface="+mn-cs"/>
              </a:rPr>
              <a:t> Den Bosch is daar een eerste stap in. </a:t>
            </a:r>
          </a:p>
          <a:p>
            <a:r>
              <a:rPr lang="nl-NL" sz="1200" kern="1200" dirty="0">
                <a:solidFill>
                  <a:schemeClr val="tx1"/>
                </a:solidFill>
                <a:effectLst/>
                <a:latin typeface="+mn-lt"/>
                <a:ea typeface="+mn-ea"/>
                <a:cs typeface="+mn-cs"/>
              </a:rPr>
              <a:t>Bodemplein fysiek een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9</a:t>
            </a:fld>
            <a:endParaRPr lang="nl-NL"/>
          </a:p>
        </p:txBody>
      </p:sp>
    </p:spTree>
    <p:extLst>
      <p:ext uri="{BB962C8B-B14F-4D97-AF65-F5344CB8AC3E}">
        <p14:creationId xmlns:p14="http://schemas.microsoft.com/office/powerpoint/2010/main" val="269763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dit onderdeel nemen we 20 minuten</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13</a:t>
            </a:fld>
            <a:endParaRPr lang="nl-NL"/>
          </a:p>
        </p:txBody>
      </p:sp>
    </p:spTree>
    <p:extLst>
      <p:ext uri="{BB962C8B-B14F-4D97-AF65-F5344CB8AC3E}">
        <p14:creationId xmlns:p14="http://schemas.microsoft.com/office/powerpoint/2010/main" val="347262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dit onderdeel nemen we 15 minuten. </a:t>
            </a:r>
            <a:br>
              <a:rPr lang="nl-NL" dirty="0"/>
            </a:br>
            <a:r>
              <a:rPr lang="nl-NL" dirty="0"/>
              <a:t>In deze ronde ook eventueel onderdeel stikkers van wat goed en niet goed is opnemen (groene en rode stikkers komen we wel uit met 10 deelnemers).</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14</a:t>
            </a:fld>
            <a:endParaRPr lang="nl-NL"/>
          </a:p>
        </p:txBody>
      </p:sp>
    </p:spTree>
    <p:extLst>
      <p:ext uri="{BB962C8B-B14F-4D97-AF65-F5344CB8AC3E}">
        <p14:creationId xmlns:p14="http://schemas.microsoft.com/office/powerpoint/2010/main" val="2468276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Moeten wij deze aanhouden? Denk ik niet eigenlijk.</a:t>
            </a:r>
          </a:p>
        </p:txBody>
      </p:sp>
      <p:sp>
        <p:nvSpPr>
          <p:cNvPr id="4" name="Tijdelijke aanduiding voor dianummer 3"/>
          <p:cNvSpPr>
            <a:spLocks noGrp="1"/>
          </p:cNvSpPr>
          <p:nvPr>
            <p:ph type="sldNum" sz="quarter" idx="5"/>
          </p:nvPr>
        </p:nvSpPr>
        <p:spPr/>
        <p:txBody>
          <a:bodyPr/>
          <a:lstStyle/>
          <a:p>
            <a:fld id="{BDBF3FA3-F7C9-0B4A-B901-3FF01BA064D0}" type="slidenum">
              <a:rPr lang="nl-NL" smtClean="0"/>
              <a:t>17</a:t>
            </a:fld>
            <a:endParaRPr lang="nl-NL"/>
          </a:p>
        </p:txBody>
      </p:sp>
    </p:spTree>
    <p:extLst>
      <p:ext uri="{BB962C8B-B14F-4D97-AF65-F5344CB8AC3E}">
        <p14:creationId xmlns:p14="http://schemas.microsoft.com/office/powerpoint/2010/main" val="905160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934710"/>
          </a:xfrm>
          <a:prstGeom prst="rect">
            <a:avLst/>
          </a:prstGeom>
        </p:spPr>
      </p:pic>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551850" y="2564326"/>
            <a:ext cx="9144000" cy="1234351"/>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609600" y="3897462"/>
            <a:ext cx="9144000" cy="467024"/>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r>
              <a:rPr lang="en-US" dirty="0" err="1"/>
              <a:t>Ondertitel</a:t>
            </a:r>
            <a:r>
              <a:rPr lang="en-US" dirty="0"/>
              <a:t>]</a:t>
            </a:r>
          </a:p>
        </p:txBody>
      </p:sp>
      <p:sp>
        <p:nvSpPr>
          <p:cNvPr id="15" name="Tijdelijke aanduiding voor tekst 14">
            <a:extLst>
              <a:ext uri="{FF2B5EF4-FFF2-40B4-BE49-F238E27FC236}">
                <a16:creationId xmlns:a16="http://schemas.microsoft.com/office/drawing/2014/main" id="{72D4A2DA-A610-D051-B087-F4DB68F143AF}"/>
              </a:ext>
            </a:extLst>
          </p:cNvPr>
          <p:cNvSpPr>
            <a:spLocks noGrp="1"/>
          </p:cNvSpPr>
          <p:nvPr>
            <p:ph type="body" sz="quarter" idx="10" hasCustomPrompt="1"/>
          </p:nvPr>
        </p:nvSpPr>
        <p:spPr>
          <a:xfrm>
            <a:off x="599975" y="5372403"/>
            <a:ext cx="3067050" cy="299619"/>
          </a:xfrm>
        </p:spPr>
        <p:txBody>
          <a:bodyPr/>
          <a:lstStyle>
            <a:lvl1pPr algn="l">
              <a:buNone/>
              <a:defRPr>
                <a:solidFill>
                  <a:schemeClr val="bg1"/>
                </a:solidFill>
              </a:defRPr>
            </a:lvl1pPr>
          </a:lstStyle>
          <a:p>
            <a:pPr lvl="0"/>
            <a:r>
              <a:rPr lang="nl-NL" dirty="0"/>
              <a:t>[maand 2026]</a:t>
            </a:r>
          </a:p>
        </p:txBody>
      </p:sp>
      <p:sp>
        <p:nvSpPr>
          <p:cNvPr id="6" name="Tijdelijke aanduiding voor onlineafbeelding 4">
            <a:extLst>
              <a:ext uri="{FF2B5EF4-FFF2-40B4-BE49-F238E27FC236}">
                <a16:creationId xmlns:a16="http://schemas.microsoft.com/office/drawing/2014/main" id="{3AAB212D-1692-0311-A2E2-B3A89B0DE92E}"/>
              </a:ext>
            </a:extLst>
          </p:cNvPr>
          <p:cNvSpPr>
            <a:spLocks noGrp="1"/>
          </p:cNvSpPr>
          <p:nvPr>
            <p:ph type="clipArt" sz="quarter" idx="11"/>
          </p:nvPr>
        </p:nvSpPr>
        <p:spPr>
          <a:xfrm>
            <a:off x="2311400" y="203199"/>
            <a:ext cx="1868945" cy="546163"/>
          </a:xfrm>
        </p:spPr>
        <p:txBody>
          <a:bodyPr/>
          <a:lstStyle/>
          <a:p>
            <a:endParaRPr lang="nl-NL"/>
          </a:p>
        </p:txBody>
      </p:sp>
    </p:spTree>
    <p:extLst>
      <p:ext uri="{BB962C8B-B14F-4D97-AF65-F5344CB8AC3E}">
        <p14:creationId xmlns:p14="http://schemas.microsoft.com/office/powerpoint/2010/main" val="3155078588"/>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6BC346F-3BB0-AAA2-A4A0-D8262F5DA1E9}"/>
              </a:ext>
            </a:extLst>
          </p:cNvPr>
          <p:cNvSpPr>
            <a:spLocks noGrp="1"/>
          </p:cNvSpPr>
          <p:nvPr>
            <p:ph type="pic" idx="1"/>
          </p:nvPr>
        </p:nvSpPr>
        <p:spPr>
          <a:xfrm>
            <a:off x="5183188" y="987425"/>
            <a:ext cx="6172200" cy="4873625"/>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8" name="Afbeelding 7">
            <a:extLst>
              <a:ext uri="{FF2B5EF4-FFF2-40B4-BE49-F238E27FC236}">
                <a16:creationId xmlns:a16="http://schemas.microsoft.com/office/drawing/2014/main" id="{05075F1C-CB90-0211-09CA-206E7C3ED6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44198FA8-ACD8-40E3-0700-3C545F028E10}"/>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sp>
        <p:nvSpPr>
          <p:cNvPr id="10" name="Text Placeholder 3">
            <a:extLst>
              <a:ext uri="{FF2B5EF4-FFF2-40B4-BE49-F238E27FC236}">
                <a16:creationId xmlns:a16="http://schemas.microsoft.com/office/drawing/2014/main" id="{B3CB45E7-49F7-BC8C-7A8C-0C5CDADE0CBE}"/>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12" name="Graphic 11">
            <a:extLst>
              <a:ext uri="{FF2B5EF4-FFF2-40B4-BE49-F238E27FC236}">
                <a16:creationId xmlns:a16="http://schemas.microsoft.com/office/drawing/2014/main" id="{62AD09CC-79C5-3843-6918-FFF3CA653B2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2587FF72-FDE6-4DF6-A11B-79134636A8A3}"/>
              </a:ext>
            </a:extLst>
          </p:cNvPr>
          <p:cNvSpPr>
            <a:spLocks noGrp="1"/>
          </p:cNvSpPr>
          <p:nvPr>
            <p:ph type="title" hasCustomPrompt="1"/>
          </p:nvPr>
        </p:nvSpPr>
        <p:spPr>
          <a:xfrm>
            <a:off x="597073" y="990600"/>
            <a:ext cx="4010668"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132239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A16C59AB-6BB7-152B-61D0-F43C59F1A5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FC95D1-351E-1F0F-DB6E-3B7F9D6248D1}"/>
              </a:ext>
            </a:extLst>
          </p:cNvPr>
          <p:cNvSpPr>
            <a:spLocks noGrp="1"/>
          </p:cNvSpPr>
          <p:nvPr>
            <p:ph type="ctrTitle" hasCustomPrompt="1"/>
          </p:nvPr>
        </p:nvSpPr>
        <p:spPr>
          <a:xfrm>
            <a:off x="1356894" y="3094266"/>
            <a:ext cx="9819856" cy="1325585"/>
          </a:xfrm>
        </p:spPr>
        <p:txBody>
          <a:bodyPr anchor="b"/>
          <a:lstStyle>
            <a:lvl1pPr algn="l">
              <a:defRPr sz="8800">
                <a:solidFill>
                  <a:schemeClr val="bg1"/>
                </a:solidFill>
              </a:defRPr>
            </a:lvl1pPr>
          </a:lstStyle>
          <a:p>
            <a:r>
              <a:rPr lang="en-US" dirty="0"/>
              <a:t>[title]</a:t>
            </a:r>
          </a:p>
        </p:txBody>
      </p:sp>
      <p:sp>
        <p:nvSpPr>
          <p:cNvPr id="3" name="Subtitle 2">
            <a:extLst>
              <a:ext uri="{FF2B5EF4-FFF2-40B4-BE49-F238E27FC236}">
                <a16:creationId xmlns:a16="http://schemas.microsoft.com/office/drawing/2014/main" id="{D0190D44-C878-CC7C-91DD-CFE0BDEBBE11}"/>
              </a:ext>
            </a:extLst>
          </p:cNvPr>
          <p:cNvSpPr>
            <a:spLocks noGrp="1"/>
          </p:cNvSpPr>
          <p:nvPr>
            <p:ph type="subTitle" idx="1" hasCustomPrompt="1"/>
          </p:nvPr>
        </p:nvSpPr>
        <p:spPr>
          <a:xfrm>
            <a:off x="1356894" y="4581100"/>
            <a:ext cx="9819858" cy="501543"/>
          </a:xfrm>
        </p:spPr>
        <p:txBody>
          <a:bodyPr/>
          <a:lstStyle>
            <a:lvl1pPr marL="0" indent="0" algn="l">
              <a:buNone/>
              <a:defRPr sz="3200" b="0" i="1">
                <a:solidFill>
                  <a:schemeClr val="bg1"/>
                </a:solidFill>
                <a:latin typeface="Asap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[link]</a:t>
            </a:r>
          </a:p>
        </p:txBody>
      </p:sp>
      <p:pic>
        <p:nvPicPr>
          <p:cNvPr id="11" name="Graphic 10">
            <a:extLst>
              <a:ext uri="{FF2B5EF4-FFF2-40B4-BE49-F238E27FC236}">
                <a16:creationId xmlns:a16="http://schemas.microsoft.com/office/drawing/2014/main" id="{7B917DB8-0DBA-B49A-29FC-6B99580E5A5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66465" y="1489287"/>
            <a:ext cx="4230348" cy="1818001"/>
          </a:xfrm>
          <a:prstGeom prst="rect">
            <a:avLst/>
          </a:prstGeom>
        </p:spPr>
      </p:pic>
    </p:spTree>
    <p:extLst>
      <p:ext uri="{BB962C8B-B14F-4D97-AF65-F5344CB8AC3E}">
        <p14:creationId xmlns:p14="http://schemas.microsoft.com/office/powerpoint/2010/main" val="2598860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B4572F08-8AC9-B1CC-B730-366151BCE6C7}"/>
              </a:ext>
            </a:extLst>
          </p:cNvPr>
          <p:cNvSpPr>
            <a:spLocks noGrp="1"/>
          </p:cNvSpPr>
          <p:nvPr>
            <p:ph idx="1" hasCustomPrompt="1"/>
          </p:nvPr>
        </p:nvSpPr>
        <p:spPr>
          <a:xfrm>
            <a:off x="283336" y="4807658"/>
            <a:ext cx="3163250" cy="1707441"/>
          </a:xfrm>
          <a:prstGeom prst="rect">
            <a:avLst/>
          </a:prstGeom>
        </p:spPr>
        <p:txBody>
          <a:bodyPr vert="horz" lIns="91440" tIns="45720" rIns="91440" bIns="45720" rtlCol="0">
            <a:normAutofit/>
          </a:bodyPr>
          <a:lstStyle>
            <a:lvl1pPr>
              <a:buFontTx/>
              <a:buNone/>
              <a:defRPr sz="1600" b="0" i="0">
                <a:latin typeface="Asap" pitchFamily="2" charset="77"/>
              </a:defRPr>
            </a:lvl1pPr>
            <a:lvl2pPr>
              <a:buFontTx/>
              <a:buNone/>
              <a:defRPr/>
            </a:lvl2pPr>
            <a:lvl3pPr>
              <a:buFontTx/>
              <a:buNone/>
              <a:defRPr/>
            </a:lvl3pPr>
            <a:lvl4pPr>
              <a:buFontTx/>
              <a:buNone/>
              <a:defRPr/>
            </a:lvl4pPr>
            <a:lvl5pPr>
              <a:buFontTx/>
              <a:buNone/>
              <a:defRPr/>
            </a:lvl5pPr>
          </a:lstStyle>
          <a:p>
            <a:pPr lvl="0"/>
            <a:r>
              <a:rPr lang="nl-NL" dirty="0"/>
              <a:t>Click </a:t>
            </a:r>
            <a:r>
              <a:rPr lang="nl-NL" dirty="0" err="1"/>
              <a:t>to</a:t>
            </a:r>
            <a:r>
              <a:rPr lang="nl-NL" dirty="0"/>
              <a:t> </a:t>
            </a:r>
            <a:r>
              <a:rPr lang="nl-NL" dirty="0" err="1"/>
              <a:t>edit</a:t>
            </a:r>
            <a:endParaRPr lang="nl-NL" dirty="0"/>
          </a:p>
        </p:txBody>
      </p:sp>
    </p:spTree>
    <p:extLst>
      <p:ext uri="{BB962C8B-B14F-4D97-AF65-F5344CB8AC3E}">
        <p14:creationId xmlns:p14="http://schemas.microsoft.com/office/powerpoint/2010/main" val="312614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dirty="0"/>
              <a:t>Klikken om de tekststijl van het model te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61874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kstpagina 1 kolom">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514708-FE0E-8343-806C-61D654C76E55}"/>
              </a:ext>
            </a:extLst>
          </p:cNvPr>
          <p:cNvSpPr>
            <a:spLocks noGrp="1"/>
          </p:cNvSpPr>
          <p:nvPr>
            <p:ph idx="1"/>
          </p:nvPr>
        </p:nvSpPr>
        <p:spPr>
          <a:xfrm>
            <a:off x="828000" y="1800000"/>
            <a:ext cx="10776624" cy="4351338"/>
          </a:xfrm>
        </p:spPr>
        <p:txBody>
          <a:bodyPr/>
          <a:lstStyle>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A649DC69-7706-F441-A43E-CA90A5FCB016}"/>
              </a:ext>
            </a:extLst>
          </p:cNvPr>
          <p:cNvSpPr>
            <a:spLocks noGrp="1"/>
          </p:cNvSpPr>
          <p:nvPr>
            <p:ph type="title"/>
          </p:nvPr>
        </p:nvSpPr>
        <p:spPr>
          <a:xfrm>
            <a:off x="828000" y="657225"/>
            <a:ext cx="10776625" cy="900000"/>
          </a:xfrm>
        </p:spPr>
        <p:txBody>
          <a:bodyPr/>
          <a:lstStyle/>
          <a:p>
            <a:r>
              <a:rPr lang="nl-NL"/>
              <a:t>Klik om stijl te bewerken</a:t>
            </a:r>
          </a:p>
        </p:txBody>
      </p:sp>
    </p:spTree>
    <p:extLst>
      <p:ext uri="{BB962C8B-B14F-4D97-AF65-F5344CB8AC3E}">
        <p14:creationId xmlns:p14="http://schemas.microsoft.com/office/powerpoint/2010/main" val="1894818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nnisnetwerk standaard dia">
    <p:bg>
      <p:bgPr>
        <a:blipFill dpi="0" rotWithShape="1">
          <a:blip>
            <a:lum/>
            <a:extLst>
              <a:ext uri="{96DAC541-7B7A-43D3-8B79-37D633B846F1}">
                <asvg:svgBlip xmlns:asvg="http://schemas.microsoft.com/office/drawing/2016/SVG/main" r:embed="rId2"/>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514708-FE0E-8343-806C-61D654C76E55}"/>
              </a:ext>
            </a:extLst>
          </p:cNvPr>
          <p:cNvSpPr>
            <a:spLocks noGrp="1"/>
          </p:cNvSpPr>
          <p:nvPr>
            <p:ph idx="1"/>
          </p:nvPr>
        </p:nvSpPr>
        <p:spPr>
          <a:xfrm>
            <a:off x="1332089" y="2336800"/>
            <a:ext cx="10532180" cy="3803249"/>
          </a:xfrm>
        </p:spPr>
        <p:txBody>
          <a:bodyPr/>
          <a:lstStyle>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A649DC69-7706-F441-A43E-CA90A5FCB016}"/>
              </a:ext>
            </a:extLst>
          </p:cNvPr>
          <p:cNvSpPr>
            <a:spLocks noGrp="1"/>
          </p:cNvSpPr>
          <p:nvPr>
            <p:ph type="title"/>
          </p:nvPr>
        </p:nvSpPr>
        <p:spPr>
          <a:xfrm>
            <a:off x="1332089" y="1086202"/>
            <a:ext cx="10532180" cy="900000"/>
          </a:xfrm>
        </p:spPr>
        <p:txBody>
          <a:bodyPr/>
          <a:lstStyle/>
          <a:p>
            <a:r>
              <a:rPr lang="nl-NL"/>
              <a:t>Klik om stijl te bewerken</a:t>
            </a:r>
          </a:p>
        </p:txBody>
      </p:sp>
    </p:spTree>
    <p:extLst>
      <p:ext uri="{BB962C8B-B14F-4D97-AF65-F5344CB8AC3E}">
        <p14:creationId xmlns:p14="http://schemas.microsoft.com/office/powerpoint/2010/main" val="2801194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pagina 1 kolom">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E391600-99EA-D945-9C3F-C5563988EEE1}"/>
              </a:ext>
            </a:extLst>
          </p:cNvPr>
          <p:cNvSpPr/>
          <p:nvPr userDrawn="1"/>
        </p:nvSpPr>
        <p:spPr>
          <a:xfrm>
            <a:off x="0" y="4579200"/>
            <a:ext cx="12193200" cy="2278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3" name="Tijdelijke aanduiding voor inhoud 2">
            <a:extLst>
              <a:ext uri="{FF2B5EF4-FFF2-40B4-BE49-F238E27FC236}">
                <a16:creationId xmlns:a16="http://schemas.microsoft.com/office/drawing/2014/main" id="{16514708-FE0E-8343-806C-61D654C76E55}"/>
              </a:ext>
            </a:extLst>
          </p:cNvPr>
          <p:cNvSpPr>
            <a:spLocks noGrp="1"/>
          </p:cNvSpPr>
          <p:nvPr>
            <p:ph idx="1"/>
          </p:nvPr>
        </p:nvSpPr>
        <p:spPr>
          <a:xfrm>
            <a:off x="828000" y="1800000"/>
            <a:ext cx="10776624" cy="4351338"/>
          </a:xfrm>
          <a:ln>
            <a:noFill/>
          </a:ln>
        </p:spPr>
        <p:txBody>
          <a:bodyPr/>
          <a:lstStyle>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A649DC69-7706-F441-A43E-CA90A5FCB016}"/>
              </a:ext>
            </a:extLst>
          </p:cNvPr>
          <p:cNvSpPr>
            <a:spLocks noGrp="1"/>
          </p:cNvSpPr>
          <p:nvPr>
            <p:ph type="title"/>
          </p:nvPr>
        </p:nvSpPr>
        <p:spPr>
          <a:xfrm>
            <a:off x="828000" y="657225"/>
            <a:ext cx="10776625" cy="900000"/>
          </a:xfrm>
        </p:spPr>
        <p:txBody>
          <a:bodyPr/>
          <a:lstStyle/>
          <a:p>
            <a:r>
              <a:rPr lang="nl-NL"/>
              <a:t>Klik om stijl te bewerken</a:t>
            </a:r>
          </a:p>
        </p:txBody>
      </p:sp>
    </p:spTree>
    <p:extLst>
      <p:ext uri="{BB962C8B-B14F-4D97-AF65-F5344CB8AC3E}">
        <p14:creationId xmlns:p14="http://schemas.microsoft.com/office/powerpoint/2010/main" val="252921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nnisnetwerk met balk">
    <p:bg>
      <p:bgPr>
        <a:blipFill dpi="0" rotWithShape="1">
          <a:blip>
            <a:lum/>
            <a:extLst>
              <a:ext uri="{96DAC541-7B7A-43D3-8B79-37D633B846F1}">
                <asvg:svgBlip xmlns:asvg="http://schemas.microsoft.com/office/drawing/2016/SVG/main" r:embed="rId2"/>
              </a:ext>
            </a:extLst>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16514708-FE0E-8343-806C-61D654C76E55}"/>
              </a:ext>
            </a:extLst>
          </p:cNvPr>
          <p:cNvSpPr>
            <a:spLocks noGrp="1"/>
          </p:cNvSpPr>
          <p:nvPr>
            <p:ph idx="1"/>
          </p:nvPr>
        </p:nvSpPr>
        <p:spPr>
          <a:xfrm>
            <a:off x="1042489" y="2183822"/>
            <a:ext cx="10776624" cy="4351338"/>
          </a:xfrm>
          <a:ln>
            <a:noFill/>
          </a:ln>
        </p:spPr>
        <p:txBody>
          <a:bodyPr/>
          <a:lstStyle>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A649DC69-7706-F441-A43E-CA90A5FCB016}"/>
              </a:ext>
            </a:extLst>
          </p:cNvPr>
          <p:cNvSpPr>
            <a:spLocks noGrp="1"/>
          </p:cNvSpPr>
          <p:nvPr>
            <p:ph type="title"/>
          </p:nvPr>
        </p:nvSpPr>
        <p:spPr>
          <a:xfrm>
            <a:off x="1042489" y="1086203"/>
            <a:ext cx="10776625" cy="900000"/>
          </a:xfrm>
        </p:spPr>
        <p:txBody>
          <a:bodyPr/>
          <a:lstStyle/>
          <a:p>
            <a:r>
              <a:rPr lang="nl-NL"/>
              <a:t>Klik om stijl te bewerken</a:t>
            </a:r>
          </a:p>
        </p:txBody>
      </p:sp>
    </p:spTree>
    <p:extLst>
      <p:ext uri="{BB962C8B-B14F-4D97-AF65-F5344CB8AC3E}">
        <p14:creationId xmlns:p14="http://schemas.microsoft.com/office/powerpoint/2010/main" val="314210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ekstpagina 1 kolom">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6E391600-99EA-D945-9C3F-C5563988EEE1}"/>
              </a:ext>
            </a:extLst>
          </p:cNvPr>
          <p:cNvSpPr/>
          <p:nvPr userDrawn="1"/>
        </p:nvSpPr>
        <p:spPr>
          <a:xfrm>
            <a:off x="0" y="4579200"/>
            <a:ext cx="12193200" cy="227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3" name="Tijdelijke aanduiding voor inhoud 2">
            <a:extLst>
              <a:ext uri="{FF2B5EF4-FFF2-40B4-BE49-F238E27FC236}">
                <a16:creationId xmlns:a16="http://schemas.microsoft.com/office/drawing/2014/main" id="{16514708-FE0E-8343-806C-61D654C76E55}"/>
              </a:ext>
            </a:extLst>
          </p:cNvPr>
          <p:cNvSpPr>
            <a:spLocks noGrp="1"/>
          </p:cNvSpPr>
          <p:nvPr>
            <p:ph idx="1"/>
          </p:nvPr>
        </p:nvSpPr>
        <p:spPr>
          <a:xfrm>
            <a:off x="828000" y="1800000"/>
            <a:ext cx="10776624" cy="4351338"/>
          </a:xfrm>
        </p:spPr>
        <p:txBody>
          <a:bodyPr/>
          <a:lstStyle>
            <a:lvl5pPr>
              <a:defRPr sz="10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tel 1">
            <a:extLst>
              <a:ext uri="{FF2B5EF4-FFF2-40B4-BE49-F238E27FC236}">
                <a16:creationId xmlns:a16="http://schemas.microsoft.com/office/drawing/2014/main" id="{A649DC69-7706-F441-A43E-CA90A5FCB016}"/>
              </a:ext>
            </a:extLst>
          </p:cNvPr>
          <p:cNvSpPr>
            <a:spLocks noGrp="1"/>
          </p:cNvSpPr>
          <p:nvPr>
            <p:ph type="title"/>
          </p:nvPr>
        </p:nvSpPr>
        <p:spPr>
          <a:xfrm>
            <a:off x="828000" y="657225"/>
            <a:ext cx="10776625" cy="900000"/>
          </a:xfrm>
        </p:spPr>
        <p:txBody>
          <a:bodyPr/>
          <a:lstStyle/>
          <a:p>
            <a:r>
              <a:rPr lang="nl-NL"/>
              <a:t>Klik om stijl te bewerken</a:t>
            </a:r>
          </a:p>
        </p:txBody>
      </p:sp>
    </p:spTree>
    <p:extLst>
      <p:ext uri="{BB962C8B-B14F-4D97-AF65-F5344CB8AC3E}">
        <p14:creationId xmlns:p14="http://schemas.microsoft.com/office/powerpoint/2010/main" val="179103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Tekstpagina 2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F716A-0C3B-FE46-B6DE-A2D9C5BD6FEC}"/>
              </a:ext>
            </a:extLst>
          </p:cNvPr>
          <p:cNvSpPr>
            <a:spLocks noGrp="1"/>
          </p:cNvSpPr>
          <p:nvPr>
            <p:ph type="title"/>
          </p:nvPr>
        </p:nvSpPr>
        <p:spPr>
          <a:xfrm>
            <a:off x="828000" y="657225"/>
            <a:ext cx="10776625" cy="900000"/>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E2570C2-E293-5C4F-AC46-E772E3A32B6F}"/>
              </a:ext>
            </a:extLst>
          </p:cNvPr>
          <p:cNvSpPr>
            <a:spLocks noGrp="1"/>
          </p:cNvSpPr>
          <p:nvPr>
            <p:ph type="body" idx="1"/>
          </p:nvPr>
        </p:nvSpPr>
        <p:spPr>
          <a:xfrm>
            <a:off x="828000" y="1816934"/>
            <a:ext cx="5183188" cy="553998"/>
          </a:xfrm>
        </p:spPr>
        <p:txBody>
          <a:bodyPr wrap="square" anchor="t" anchorCtr="0">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11F251B-0CA1-8C4B-9A7A-86A94617FE48}"/>
              </a:ext>
            </a:extLst>
          </p:cNvPr>
          <p:cNvSpPr>
            <a:spLocks noGrp="1"/>
          </p:cNvSpPr>
          <p:nvPr>
            <p:ph sz="half" idx="2"/>
          </p:nvPr>
        </p:nvSpPr>
        <p:spPr>
          <a:xfrm>
            <a:off x="828000" y="2628000"/>
            <a:ext cx="5183188" cy="35378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7ED0C0-F9A2-BA4D-A77D-D8386A6A5351}"/>
              </a:ext>
            </a:extLst>
          </p:cNvPr>
          <p:cNvSpPr>
            <a:spLocks noGrp="1"/>
          </p:cNvSpPr>
          <p:nvPr>
            <p:ph type="body" sz="quarter" idx="3"/>
          </p:nvPr>
        </p:nvSpPr>
        <p:spPr>
          <a:xfrm>
            <a:off x="6426204" y="1816934"/>
            <a:ext cx="5183188" cy="553998"/>
          </a:xfrm>
        </p:spPr>
        <p:txBody>
          <a:bodyPr anchor="t" anchorCtr="0">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A57D095-C8A2-B744-AC84-121C4562813C}"/>
              </a:ext>
            </a:extLst>
          </p:cNvPr>
          <p:cNvSpPr>
            <a:spLocks noGrp="1"/>
          </p:cNvSpPr>
          <p:nvPr>
            <p:ph sz="quarter" idx="4"/>
          </p:nvPr>
        </p:nvSpPr>
        <p:spPr>
          <a:xfrm>
            <a:off x="6426204" y="2628000"/>
            <a:ext cx="5183188" cy="35378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625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0706D9B-F80F-C1D2-65A9-3CCDEC8E8D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22DFB77F-1202-9630-8344-ADE8213163A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5" name="Tijdelijke aanduiding voor inhoud 4">
            <a:extLst>
              <a:ext uri="{FF2B5EF4-FFF2-40B4-BE49-F238E27FC236}">
                <a16:creationId xmlns:a16="http://schemas.microsoft.com/office/drawing/2014/main" id="{E48D5271-7FE0-B608-457A-772BF96F830F}"/>
              </a:ext>
            </a:extLst>
          </p:cNvPr>
          <p:cNvSpPr>
            <a:spLocks noGrp="1"/>
          </p:cNvSpPr>
          <p:nvPr>
            <p:ph sz="quarter" idx="11" hasCustomPrompt="1"/>
          </p:nvPr>
        </p:nvSpPr>
        <p:spPr>
          <a:xfrm>
            <a:off x="602529" y="1252538"/>
            <a:ext cx="4292600" cy="4525962"/>
          </a:xfrm>
        </p:spPr>
        <p:txBody>
          <a:bodyPr/>
          <a:lstStyle>
            <a:lvl1pPr>
              <a:buClr>
                <a:schemeClr val="bg1"/>
              </a:buClr>
              <a:buFont typeface="+mj-lt"/>
              <a:buAutoNum type="arabicPeriod"/>
              <a:defRPr sz="2400" b="1" i="0" spc="0">
                <a:solidFill>
                  <a:schemeClr val="bg1"/>
                </a:solidFill>
                <a:latin typeface="Asap" pitchFamily="2" charset="77"/>
              </a:defRPr>
            </a:lvl1pPr>
            <a:lvl2pPr>
              <a:buFont typeface="+mj-lt"/>
              <a:buAutoNum type="arabicPeriod"/>
              <a:defRPr sz="2400" b="1" i="0">
                <a:solidFill>
                  <a:schemeClr val="bg1"/>
                </a:solidFill>
                <a:latin typeface="Asap" pitchFamily="2" charset="77"/>
              </a:defRPr>
            </a:lvl2pPr>
            <a:lvl3pPr>
              <a:buFont typeface="+mj-lt"/>
              <a:buAutoNum type="arabicPeriod"/>
              <a:defRPr sz="2400" b="1" i="0">
                <a:solidFill>
                  <a:schemeClr val="bg1"/>
                </a:solidFill>
                <a:latin typeface="Asap" pitchFamily="2" charset="77"/>
              </a:defRPr>
            </a:lvl3pPr>
            <a:lvl4pPr>
              <a:buFont typeface="+mj-lt"/>
              <a:buAutoNum type="arabicPeriod"/>
              <a:defRPr sz="2400" b="1" i="0">
                <a:solidFill>
                  <a:schemeClr val="bg1"/>
                </a:solidFill>
                <a:latin typeface="Asap" pitchFamily="2" charset="77"/>
              </a:defRPr>
            </a:lvl4pPr>
            <a:lvl5pPr>
              <a:buFont typeface="+mj-lt"/>
              <a:buAutoNum type="arabicPeriod"/>
              <a:defRPr sz="2400" b="1" i="0">
                <a:solidFill>
                  <a:schemeClr val="bg1"/>
                </a:solidFill>
                <a:latin typeface="Asap" pitchFamily="2" charset="77"/>
              </a:defRPr>
            </a:lvl5pPr>
          </a:lstStyle>
          <a:p>
            <a:pPr lvl="0"/>
            <a:r>
              <a:rPr lang="nl-NL" dirty="0"/>
              <a:t> Klikken om de tekststijl van het model te bewerken</a:t>
            </a:r>
          </a:p>
          <a:p>
            <a:pPr lvl="1"/>
            <a:r>
              <a:rPr lang="nl-NL" dirty="0"/>
              <a:t> Tweede niveau</a:t>
            </a:r>
          </a:p>
          <a:p>
            <a:pPr lvl="2"/>
            <a:r>
              <a:rPr lang="nl-NL" dirty="0"/>
              <a:t> Derde niveau</a:t>
            </a:r>
          </a:p>
          <a:p>
            <a:pPr lvl="3"/>
            <a:r>
              <a:rPr lang="nl-NL" dirty="0"/>
              <a:t> Vierde niveau</a:t>
            </a:r>
          </a:p>
          <a:p>
            <a:pPr lvl="4"/>
            <a:r>
              <a:rPr lang="nl-NL" dirty="0"/>
              <a:t> Vijfde niveau</a:t>
            </a:r>
          </a:p>
        </p:txBody>
      </p:sp>
    </p:spTree>
    <p:extLst>
      <p:ext uri="{BB962C8B-B14F-4D97-AF65-F5344CB8AC3E}">
        <p14:creationId xmlns:p14="http://schemas.microsoft.com/office/powerpoint/2010/main" val="3725886103"/>
      </p:ext>
    </p:extLst>
  </p:cSld>
  <p:clrMapOvr>
    <a:masterClrMapping/>
  </p:clrMapOvr>
  <p:extLst>
    <p:ext uri="{DCECCB84-F9BA-43D5-87BE-67443E8EF086}">
      <p15:sldGuideLst xmlns:p15="http://schemas.microsoft.com/office/powerpoint/2012/main">
        <p15:guide id="1" orient="horz" pos="482"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kstpagina 2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F716A-0C3B-FE46-B6DE-A2D9C5BD6FEC}"/>
              </a:ext>
            </a:extLst>
          </p:cNvPr>
          <p:cNvSpPr>
            <a:spLocks noGrp="1"/>
          </p:cNvSpPr>
          <p:nvPr>
            <p:ph type="title"/>
          </p:nvPr>
        </p:nvSpPr>
        <p:spPr>
          <a:xfrm>
            <a:off x="828000" y="657225"/>
            <a:ext cx="10776625" cy="900000"/>
          </a:xfrm>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511F251B-0CA1-8C4B-9A7A-86A94617FE48}"/>
              </a:ext>
            </a:extLst>
          </p:cNvPr>
          <p:cNvSpPr>
            <a:spLocks noGrp="1"/>
          </p:cNvSpPr>
          <p:nvPr>
            <p:ph sz="half" idx="2"/>
          </p:nvPr>
        </p:nvSpPr>
        <p:spPr>
          <a:xfrm>
            <a:off x="828000" y="1816934"/>
            <a:ext cx="5183188" cy="43489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7ED0C0-F9A2-BA4D-A77D-D8386A6A5351}"/>
              </a:ext>
            </a:extLst>
          </p:cNvPr>
          <p:cNvSpPr>
            <a:spLocks noGrp="1"/>
          </p:cNvSpPr>
          <p:nvPr>
            <p:ph type="body" sz="quarter" idx="3"/>
          </p:nvPr>
        </p:nvSpPr>
        <p:spPr>
          <a:xfrm>
            <a:off x="6426204" y="1816934"/>
            <a:ext cx="5183188" cy="4348916"/>
          </a:xfrm>
          <a:solidFill>
            <a:schemeClr val="accent1"/>
          </a:solidFill>
        </p:spPr>
        <p:txBody>
          <a:bodyPr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Tree>
    <p:extLst>
      <p:ext uri="{BB962C8B-B14F-4D97-AF65-F5344CB8AC3E}">
        <p14:creationId xmlns:p14="http://schemas.microsoft.com/office/powerpoint/2010/main" val="2006664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ekstpagina 2 kol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0F716A-0C3B-FE46-B6DE-A2D9C5BD6FEC}"/>
              </a:ext>
            </a:extLst>
          </p:cNvPr>
          <p:cNvSpPr>
            <a:spLocks noGrp="1"/>
          </p:cNvSpPr>
          <p:nvPr>
            <p:ph type="title"/>
          </p:nvPr>
        </p:nvSpPr>
        <p:spPr>
          <a:xfrm>
            <a:off x="828000" y="657225"/>
            <a:ext cx="10776625" cy="900000"/>
          </a:xfrm>
        </p:spPr>
        <p:txBody>
          <a:bodyPr/>
          <a:lstStyle/>
          <a:p>
            <a:r>
              <a:rPr lang="nl-NL"/>
              <a:t>Klik om stijl te bewerken</a:t>
            </a:r>
          </a:p>
        </p:txBody>
      </p:sp>
      <p:sp>
        <p:nvSpPr>
          <p:cNvPr id="4" name="Tijdelijke aanduiding voor inhoud 3">
            <a:extLst>
              <a:ext uri="{FF2B5EF4-FFF2-40B4-BE49-F238E27FC236}">
                <a16:creationId xmlns:a16="http://schemas.microsoft.com/office/drawing/2014/main" id="{511F251B-0CA1-8C4B-9A7A-86A94617FE48}"/>
              </a:ext>
            </a:extLst>
          </p:cNvPr>
          <p:cNvSpPr>
            <a:spLocks noGrp="1"/>
          </p:cNvSpPr>
          <p:nvPr>
            <p:ph sz="half" idx="2"/>
          </p:nvPr>
        </p:nvSpPr>
        <p:spPr>
          <a:xfrm>
            <a:off x="828000" y="1816934"/>
            <a:ext cx="5183188" cy="4348916"/>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57ED0C0-F9A2-BA4D-A77D-D8386A6A5351}"/>
              </a:ext>
            </a:extLst>
          </p:cNvPr>
          <p:cNvSpPr>
            <a:spLocks noGrp="1"/>
          </p:cNvSpPr>
          <p:nvPr>
            <p:ph type="body" sz="quarter" idx="3"/>
          </p:nvPr>
        </p:nvSpPr>
        <p:spPr>
          <a:xfrm>
            <a:off x="6426204" y="1816934"/>
            <a:ext cx="5183188" cy="4348916"/>
          </a:xfrm>
          <a:solidFill>
            <a:schemeClr val="tx1"/>
          </a:solidFill>
        </p:spPr>
        <p:txBody>
          <a:bodyPr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Tree>
    <p:extLst>
      <p:ext uri="{BB962C8B-B14F-4D97-AF65-F5344CB8AC3E}">
        <p14:creationId xmlns:p14="http://schemas.microsoft.com/office/powerpoint/2010/main" val="122742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DA27BD-CE7F-29F7-164F-970D46711DFA}"/>
              </a:ext>
            </a:extLst>
          </p:cNvPr>
          <p:cNvSpPr>
            <a:spLocks noGrp="1"/>
          </p:cNvSpPr>
          <p:nvPr>
            <p:ph sz="half" idx="1" hasCustomPrompt="1"/>
          </p:nvPr>
        </p:nvSpPr>
        <p:spPr>
          <a:xfrm>
            <a:off x="597072" y="1981200"/>
            <a:ext cx="5181600" cy="38806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p:txBody>
      </p:sp>
      <p:pic>
        <p:nvPicPr>
          <p:cNvPr id="8" name="Afbeelding 7">
            <a:extLst>
              <a:ext uri="{FF2B5EF4-FFF2-40B4-BE49-F238E27FC236}">
                <a16:creationId xmlns:a16="http://schemas.microsoft.com/office/drawing/2014/main" id="{E70F9E84-5E4A-D85F-4FB6-35F0005C1A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624EE51E-27AA-2692-4FC3-42DB29251862}"/>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0" name="Graphic 9">
            <a:extLst>
              <a:ext uri="{FF2B5EF4-FFF2-40B4-BE49-F238E27FC236}">
                <a16:creationId xmlns:a16="http://schemas.microsoft.com/office/drawing/2014/main" id="{ADFC4D60-EAF6-A5F5-D709-0059154FD9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6" name="Tijdelijke aanduiding voor afbeelding 5">
            <a:extLst>
              <a:ext uri="{FF2B5EF4-FFF2-40B4-BE49-F238E27FC236}">
                <a16:creationId xmlns:a16="http://schemas.microsoft.com/office/drawing/2014/main" id="{4420B296-F392-976E-F436-0EAFC1B4FC5C}"/>
              </a:ext>
            </a:extLst>
          </p:cNvPr>
          <p:cNvSpPr>
            <a:spLocks noGrp="1"/>
          </p:cNvSpPr>
          <p:nvPr>
            <p:ph type="pic" sz="quarter" idx="13"/>
          </p:nvPr>
        </p:nvSpPr>
        <p:spPr>
          <a:xfrm>
            <a:off x="6096000" y="0"/>
            <a:ext cx="6334896" cy="6369049"/>
          </a:xfrm>
        </p:spPr>
        <p:txBody>
          <a:bodyPr/>
          <a:lstStyle/>
          <a:p>
            <a:endParaRPr lang="nl-NL"/>
          </a:p>
        </p:txBody>
      </p:sp>
      <p:sp>
        <p:nvSpPr>
          <p:cNvPr id="7" name="Title 1">
            <a:extLst>
              <a:ext uri="{FF2B5EF4-FFF2-40B4-BE49-F238E27FC236}">
                <a16:creationId xmlns:a16="http://schemas.microsoft.com/office/drawing/2014/main" id="{53B42DE1-FE90-A4CB-CE7D-6B3BBEBE42C4}"/>
              </a:ext>
            </a:extLst>
          </p:cNvPr>
          <p:cNvSpPr>
            <a:spLocks noGrp="1"/>
          </p:cNvSpPr>
          <p:nvPr>
            <p:ph type="title" hasCustomPrompt="1"/>
          </p:nvPr>
        </p:nvSpPr>
        <p:spPr>
          <a:xfrm>
            <a:off x="597072" y="990600"/>
            <a:ext cx="5181600"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857776798"/>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3840" userDrawn="1">
          <p15:clr>
            <a:srgbClr val="FBAE40"/>
          </p15:clr>
        </p15:guide>
        <p15:guide id="3" pos="438" userDrawn="1">
          <p15:clr>
            <a:srgbClr val="FBAE40"/>
          </p15:clr>
        </p15:guide>
        <p15:guide id="4" orient="horz" pos="48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10515600"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10515600"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4055202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96DD2-DB6F-D4DE-6A63-1CDABB5349F1}"/>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
        <p:nvSpPr>
          <p:cNvPr id="3" name="Text Placeholder 2">
            <a:extLst>
              <a:ext uri="{FF2B5EF4-FFF2-40B4-BE49-F238E27FC236}">
                <a16:creationId xmlns:a16="http://schemas.microsoft.com/office/drawing/2014/main" id="{0526C7AC-CB93-B3A1-D218-06F3E476143C}"/>
              </a:ext>
            </a:extLst>
          </p:cNvPr>
          <p:cNvSpPr>
            <a:spLocks noGrp="1"/>
          </p:cNvSpPr>
          <p:nvPr>
            <p:ph type="body" idx="1" hasCustomPrompt="1"/>
          </p:nvPr>
        </p:nvSpPr>
        <p:spPr>
          <a:xfrm>
            <a:off x="597072" y="2179638"/>
            <a:ext cx="5019957" cy="1500187"/>
          </a:xfrm>
        </p:spPr>
        <p:txBody>
          <a:bodyPr/>
          <a:lstStyle>
            <a:lvl1pPr marL="0" indent="0">
              <a:buNone/>
              <a:defRPr sz="20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pic>
        <p:nvPicPr>
          <p:cNvPr id="10" name="Afbeelding 9">
            <a:extLst>
              <a:ext uri="{FF2B5EF4-FFF2-40B4-BE49-F238E27FC236}">
                <a16:creationId xmlns:a16="http://schemas.microsoft.com/office/drawing/2014/main" id="{15784EAF-12AB-5D8A-94B3-29C7806864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D59F9A83-0B24-3B45-F88B-FEBADDC3C4CB}"/>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4" name="Graphic 13">
            <a:extLst>
              <a:ext uri="{FF2B5EF4-FFF2-40B4-BE49-F238E27FC236}">
                <a16:creationId xmlns:a16="http://schemas.microsoft.com/office/drawing/2014/main" id="{028985F4-647F-3533-6C88-CABC83BCCF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1412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81D180-455F-EB68-1CD2-9BE8B04AFDB6}"/>
              </a:ext>
            </a:extLst>
          </p:cNvPr>
          <p:cNvSpPr>
            <a:spLocks noGrp="1"/>
          </p:cNvSpPr>
          <p:nvPr>
            <p:ph type="body" idx="1" hasCustomPrompt="1"/>
          </p:nvPr>
        </p:nvSpPr>
        <p:spPr>
          <a:xfrm>
            <a:off x="675503" y="1739133"/>
            <a:ext cx="5157787"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33D3503-E744-372B-B29F-6C9BF23A6408}"/>
              </a:ext>
            </a:extLst>
          </p:cNvPr>
          <p:cNvSpPr>
            <a:spLocks noGrp="1"/>
          </p:cNvSpPr>
          <p:nvPr>
            <p:ph sz="half" idx="2" hasCustomPrompt="1"/>
          </p:nvPr>
        </p:nvSpPr>
        <p:spPr>
          <a:xfrm>
            <a:off x="675503" y="2563045"/>
            <a:ext cx="5157787"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9CC03-486C-64E7-36DB-B305F0C4E048}"/>
              </a:ext>
            </a:extLst>
          </p:cNvPr>
          <p:cNvSpPr>
            <a:spLocks noGrp="1"/>
          </p:cNvSpPr>
          <p:nvPr>
            <p:ph type="body" sz="quarter" idx="3" hasCustomPrompt="1"/>
          </p:nvPr>
        </p:nvSpPr>
        <p:spPr>
          <a:xfrm>
            <a:off x="6007915" y="1739133"/>
            <a:ext cx="5183188" cy="72308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2C4DD53-0A58-D6AB-9629-054F76316563}"/>
              </a:ext>
            </a:extLst>
          </p:cNvPr>
          <p:cNvSpPr>
            <a:spLocks noGrp="1"/>
          </p:cNvSpPr>
          <p:nvPr>
            <p:ph sz="quarter" idx="4" hasCustomPrompt="1"/>
          </p:nvPr>
        </p:nvSpPr>
        <p:spPr>
          <a:xfrm>
            <a:off x="6007915" y="2563045"/>
            <a:ext cx="5183188" cy="323367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Afbeelding 9">
            <a:extLst>
              <a:ext uri="{FF2B5EF4-FFF2-40B4-BE49-F238E27FC236}">
                <a16:creationId xmlns:a16="http://schemas.microsoft.com/office/drawing/2014/main" id="{36D8EACD-9CF4-4FBB-D358-383E0005FA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11" name="Slide Number Placeholder 5">
            <a:extLst>
              <a:ext uri="{FF2B5EF4-FFF2-40B4-BE49-F238E27FC236}">
                <a16:creationId xmlns:a16="http://schemas.microsoft.com/office/drawing/2014/main" id="{E085EE13-F294-9767-FAF0-6B7D5767BB7E}"/>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4F2A8868-D29F-687C-A765-69F046EE0E9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D9CB3FFA-A06E-F9CA-AFA6-49E709E557C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53519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5B155E0-7EA2-4DA6-DA89-A4A41D4CB7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7" name="Slide Number Placeholder 5">
            <a:extLst>
              <a:ext uri="{FF2B5EF4-FFF2-40B4-BE49-F238E27FC236}">
                <a16:creationId xmlns:a16="http://schemas.microsoft.com/office/drawing/2014/main" id="{43EC2AF5-C5BF-84B1-40AE-BDE15810F114}"/>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8" name="Graphic 7">
            <a:extLst>
              <a:ext uri="{FF2B5EF4-FFF2-40B4-BE49-F238E27FC236}">
                <a16:creationId xmlns:a16="http://schemas.microsoft.com/office/drawing/2014/main" id="{7F695C5C-776A-BD13-50BB-1A56E6829F9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5B36F2CD-90FC-DE6F-BDFA-474B2E2B799A}"/>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206462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6A1AFCC-78C4-B563-8E93-203E6955BC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6" name="Slide Number Placeholder 5">
            <a:extLst>
              <a:ext uri="{FF2B5EF4-FFF2-40B4-BE49-F238E27FC236}">
                <a16:creationId xmlns:a16="http://schemas.microsoft.com/office/drawing/2014/main" id="{467E8037-6743-56FA-3F44-6BCE5E5E0878}"/>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7" name="Graphic 6">
            <a:extLst>
              <a:ext uri="{FF2B5EF4-FFF2-40B4-BE49-F238E27FC236}">
                <a16:creationId xmlns:a16="http://schemas.microsoft.com/office/drawing/2014/main" id="{B18CDFFC-8187-71C6-E3F9-2B242F10554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Tree>
    <p:extLst>
      <p:ext uri="{BB962C8B-B14F-4D97-AF65-F5344CB8AC3E}">
        <p14:creationId xmlns:p14="http://schemas.microsoft.com/office/powerpoint/2010/main" val="2109025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9656E-D7F7-863C-18DF-16C94E5EDD12}"/>
              </a:ext>
            </a:extLst>
          </p:cNvPr>
          <p:cNvSpPr>
            <a:spLocks noGrp="1"/>
          </p:cNvSpPr>
          <p:nvPr>
            <p:ph idx="1" hasCustomPrompt="1"/>
          </p:nvPr>
        </p:nvSpPr>
        <p:spPr>
          <a:xfrm>
            <a:off x="5244971" y="1073983"/>
            <a:ext cx="6172200" cy="4795005"/>
          </a:xfrm>
        </p:spPr>
        <p:txBody>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FC45705-FB3B-80E4-0EF6-0C8BA73357E4}"/>
              </a:ext>
            </a:extLst>
          </p:cNvPr>
          <p:cNvSpPr>
            <a:spLocks noGrp="1"/>
          </p:cNvSpPr>
          <p:nvPr>
            <p:ph type="body" sz="half" idx="2" hasCustomPrompt="1"/>
          </p:nvPr>
        </p:nvSpPr>
        <p:spPr>
          <a:xfrm>
            <a:off x="675503" y="2057400"/>
            <a:ext cx="3932237" cy="3811588"/>
          </a:xfrm>
        </p:spPr>
        <p:txBody>
          <a:bodyPr/>
          <a:lstStyle>
            <a:lvl1pPr marL="0" indent="0">
              <a:buNone/>
              <a:defRPr sz="1600">
                <a:solidFill>
                  <a:schemeClr val="accent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pic>
        <p:nvPicPr>
          <p:cNvPr id="8" name="Afbeelding 7">
            <a:extLst>
              <a:ext uri="{FF2B5EF4-FFF2-40B4-BE49-F238E27FC236}">
                <a16:creationId xmlns:a16="http://schemas.microsoft.com/office/drawing/2014/main" id="{928D610C-5CF7-54DF-A40A-A6D09BABBE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69051"/>
            <a:ext cx="12192001" cy="488949"/>
          </a:xfrm>
          <a:prstGeom prst="rect">
            <a:avLst/>
          </a:prstGeom>
        </p:spPr>
      </p:pic>
      <p:sp>
        <p:nvSpPr>
          <p:cNvPr id="9" name="Slide Number Placeholder 5">
            <a:extLst>
              <a:ext uri="{FF2B5EF4-FFF2-40B4-BE49-F238E27FC236}">
                <a16:creationId xmlns:a16="http://schemas.microsoft.com/office/drawing/2014/main" id="{C2D0F5E4-54DE-FA4D-1422-8FE238D82A89}"/>
              </a:ext>
            </a:extLst>
          </p:cNvPr>
          <p:cNvSpPr>
            <a:spLocks noGrp="1"/>
          </p:cNvSpPr>
          <p:nvPr>
            <p:ph type="sldNum" sz="quarter" idx="12"/>
          </p:nvPr>
        </p:nvSpPr>
        <p:spPr>
          <a:xfrm>
            <a:off x="9253152" y="6430962"/>
            <a:ext cx="2743200" cy="365125"/>
          </a:xfrm>
        </p:spPr>
        <p:txBody>
          <a:bodyPr/>
          <a:lstStyle>
            <a:lvl1pPr>
              <a:defRPr sz="1200">
                <a:solidFill>
                  <a:schemeClr val="bg1"/>
                </a:solidFill>
              </a:defRPr>
            </a:lvl1pPr>
          </a:lstStyle>
          <a:p>
            <a:fld id="{9B5D26E6-79A7-408D-9DFA-24F760C008DB}" type="slidenum">
              <a:rPr lang="en-US" smtClean="0"/>
              <a:pPr/>
              <a:t>‹nr.›</a:t>
            </a:fld>
            <a:endParaRPr lang="en-US" sz="1200" dirty="0"/>
          </a:p>
        </p:txBody>
      </p:sp>
      <p:pic>
        <p:nvPicPr>
          <p:cNvPr id="12" name="Graphic 11">
            <a:extLst>
              <a:ext uri="{FF2B5EF4-FFF2-40B4-BE49-F238E27FC236}">
                <a16:creationId xmlns:a16="http://schemas.microsoft.com/office/drawing/2014/main" id="{2FBF9014-8E42-FF11-2AAD-04D309F7E7E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75" y="0"/>
            <a:ext cx="2305050" cy="990600"/>
          </a:xfrm>
          <a:prstGeom prst="rect">
            <a:avLst/>
          </a:prstGeom>
        </p:spPr>
      </p:pic>
      <p:sp>
        <p:nvSpPr>
          <p:cNvPr id="2" name="Title 1">
            <a:extLst>
              <a:ext uri="{FF2B5EF4-FFF2-40B4-BE49-F238E27FC236}">
                <a16:creationId xmlns:a16="http://schemas.microsoft.com/office/drawing/2014/main" id="{9A820B94-A404-9F95-91B4-B2B7569D4978}"/>
              </a:ext>
            </a:extLst>
          </p:cNvPr>
          <p:cNvSpPr>
            <a:spLocks noGrp="1"/>
          </p:cNvSpPr>
          <p:nvPr>
            <p:ph type="title" hasCustomPrompt="1"/>
          </p:nvPr>
        </p:nvSpPr>
        <p:spPr>
          <a:xfrm>
            <a:off x="597072" y="990600"/>
            <a:ext cx="5019957" cy="897538"/>
          </a:xfrm>
        </p:spPr>
        <p:txBody>
          <a:bodyPr anchor="b"/>
          <a:lstStyle>
            <a:lvl1pPr>
              <a:defRPr sz="6000">
                <a:solidFill>
                  <a:schemeClr val="accent1"/>
                </a:solidFill>
              </a:defRPr>
            </a:lvl1pPr>
          </a:lstStyle>
          <a:p>
            <a:r>
              <a:rPr lang="en-US" dirty="0"/>
              <a:t>[Title]</a:t>
            </a:r>
          </a:p>
        </p:txBody>
      </p:sp>
    </p:spTree>
    <p:extLst>
      <p:ext uri="{BB962C8B-B14F-4D97-AF65-F5344CB8AC3E}">
        <p14:creationId xmlns:p14="http://schemas.microsoft.com/office/powerpoint/2010/main" val="332253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7.jpe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2500B9-04F2-7ACD-4D31-D5675420D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9B03C87-6BCB-B3C4-40DE-646B93E18E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
        <p:nvSpPr>
          <p:cNvPr id="4" name="Date Placeholder 3">
            <a:extLst>
              <a:ext uri="{FF2B5EF4-FFF2-40B4-BE49-F238E27FC236}">
                <a16:creationId xmlns:a16="http://schemas.microsoft.com/office/drawing/2014/main" id="{CD301676-A4A8-C8F5-12AE-0F117DAE5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82000"/>
                  </a:schemeClr>
                </a:solidFill>
              </a:defRPr>
            </a:lvl1pPr>
          </a:lstStyle>
          <a:p>
            <a:fld id="{3D31A178-D554-47F5-8986-0BDE769B5018}" type="datetimeFigureOut">
              <a:rPr lang="en-US" smtClean="0"/>
              <a:pPr/>
              <a:t>7/6/2026</a:t>
            </a:fld>
            <a:endParaRPr lang="en-US" sz="1000" dirty="0"/>
          </a:p>
        </p:txBody>
      </p:sp>
      <p:sp>
        <p:nvSpPr>
          <p:cNvPr id="5" name="Footer Placeholder 4">
            <a:extLst>
              <a:ext uri="{FF2B5EF4-FFF2-40B4-BE49-F238E27FC236}">
                <a16:creationId xmlns:a16="http://schemas.microsoft.com/office/drawing/2014/main" id="{698121E1-8867-D21F-7386-6196F844A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82000"/>
                  </a:schemeClr>
                </a:solidFill>
              </a:defRPr>
            </a:lvl1pPr>
          </a:lstStyle>
          <a:p>
            <a:endParaRPr lang="en-US" sz="1000" dirty="0"/>
          </a:p>
        </p:txBody>
      </p:sp>
      <p:sp>
        <p:nvSpPr>
          <p:cNvPr id="6" name="Slide Number Placeholder 5">
            <a:extLst>
              <a:ext uri="{FF2B5EF4-FFF2-40B4-BE49-F238E27FC236}">
                <a16:creationId xmlns:a16="http://schemas.microsoft.com/office/drawing/2014/main" id="{54A4209F-AD1F-4EF1-7B67-1C4925F468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82000"/>
                  </a:schemeClr>
                </a:solidFill>
              </a:defRPr>
            </a:lvl1pPr>
          </a:lstStyle>
          <a:p>
            <a:fld id="{9B5D26E6-79A7-408D-9DFA-24F760C008DB}" type="slidenum">
              <a:rPr lang="en-US" smtClean="0"/>
              <a:pPr/>
              <a:t>‹nr.›</a:t>
            </a:fld>
            <a:endParaRPr lang="en-US" sz="1000" dirty="0"/>
          </a:p>
        </p:txBody>
      </p:sp>
    </p:spTree>
    <p:extLst>
      <p:ext uri="{BB962C8B-B14F-4D97-AF65-F5344CB8AC3E}">
        <p14:creationId xmlns:p14="http://schemas.microsoft.com/office/powerpoint/2010/main" val="1061118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60"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accent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C62FB426-47A2-0045-9617-2C262F1CEC03}"/>
              </a:ext>
            </a:extLst>
          </p:cNvPr>
          <p:cNvSpPr>
            <a:spLocks noGrp="1"/>
          </p:cNvSpPr>
          <p:nvPr>
            <p:ph type="title"/>
          </p:nvPr>
        </p:nvSpPr>
        <p:spPr>
          <a:xfrm>
            <a:off x="828000" y="681037"/>
            <a:ext cx="10776625" cy="1008126"/>
          </a:xfrm>
          <a:prstGeom prst="rect">
            <a:avLst/>
          </a:prstGeom>
        </p:spPr>
        <p:txBody>
          <a:bodyPr vert="horz" lIns="0" tIns="0" rIns="0" bIns="0" rtlCol="0" anchor="t" anchorCtr="0">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F41E667-1CBE-D044-BE7F-D15C2DBA802C}"/>
              </a:ext>
            </a:extLst>
          </p:cNvPr>
          <p:cNvSpPr>
            <a:spLocks noGrp="1"/>
          </p:cNvSpPr>
          <p:nvPr>
            <p:ph type="body" idx="1"/>
          </p:nvPr>
        </p:nvSpPr>
        <p:spPr>
          <a:xfrm>
            <a:off x="828000" y="1825625"/>
            <a:ext cx="10776625" cy="4351338"/>
          </a:xfrm>
          <a:prstGeom prst="rect">
            <a:avLst/>
          </a:prstGeom>
        </p:spPr>
        <p:txBody>
          <a:bodyPr vert="horz" lIns="0" tIns="0" rIns="0" bIns="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62706808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hdr="0" ftr="0" dt="0"/>
  <p:txStyles>
    <p:titleStyle>
      <a:lvl1pPr algn="l" defTabSz="914400" rtl="0" eaLnBrk="1" latinLnBrk="0" hangingPunct="1">
        <a:lnSpc>
          <a:spcPct val="90000"/>
        </a:lnSpc>
        <a:spcBef>
          <a:spcPct val="0"/>
        </a:spcBef>
        <a:buNone/>
        <a:defRPr sz="36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Clr>
          <a:schemeClr val="tx2"/>
        </a:buClr>
        <a:buFont typeface="Wingdings" pitchFamily="2" charset="2"/>
        <a:buChar char="§"/>
        <a:defRPr sz="2000" kern="120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1600" kern="120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Clr>
          <a:schemeClr val="tx2"/>
        </a:buClr>
        <a:buFont typeface="Wingdings" pitchFamily="2" charset="2"/>
        <a:buChar char="§"/>
        <a:defRPr sz="1400" kern="120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200" kern="120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Clr>
          <a:schemeClr val="tx2"/>
        </a:buClr>
        <a:buFont typeface="Wingdings" pitchFamily="2" charset="2"/>
        <a:buChar char="§"/>
        <a:defRPr sz="1000" kern="1200">
          <a:solidFill>
            <a:srgbClr val="00000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10">
          <p15:clr>
            <a:srgbClr val="F26B43"/>
          </p15:clr>
        </p15:guide>
        <p15:guide id="2" pos="370">
          <p15:clr>
            <a:srgbClr val="F26B43"/>
          </p15:clr>
        </p15:guide>
        <p15:guide id="3" pos="3840">
          <p15:clr>
            <a:srgbClr val="F26B43"/>
          </p15:clr>
        </p15:guide>
        <p15:guide id="4" orient="horz" pos="414">
          <p15:clr>
            <a:srgbClr val="F26B43"/>
          </p15:clr>
        </p15:guide>
        <p15:guide id="5" orient="horz" pos="38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polderbreedacademie.nl/" TargetMode="External"/><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hyperlink" Target="https://www.linkedin.com/company/polderbreed-academie/?viewAsMember=tru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communicatie@omgevingsdienst.nl" TargetMode="External"/><Relationship Id="rId2" Type="http://schemas.openxmlformats.org/officeDocument/2006/relationships/hyperlink" Target="mailto:Bodemplein@rws.nl" TargetMode="External"/><Relationship Id="rId1" Type="http://schemas.openxmlformats.org/officeDocument/2006/relationships/slideLayout" Target="../slideLayouts/slideLayout3.xml"/><Relationship Id="rId5" Type="http://schemas.openxmlformats.org/officeDocument/2006/relationships/hyperlink" Target="https://www.linkedin.com/company/polderbreed-academie/?viewAsMember=true" TargetMode="Externa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sv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1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Verkeerslichten Bodemplein maken plaats voor twee rotondes | ZO-NWS">
            <a:extLst>
              <a:ext uri="{FF2B5EF4-FFF2-40B4-BE49-F238E27FC236}">
                <a16:creationId xmlns:a16="http://schemas.microsoft.com/office/drawing/2014/main" id="{4A150215-26D2-A828-AF6A-1EA84ED3DD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67" t="13273" b="13378"/>
          <a:stretch>
            <a:fillRect/>
          </a:stretch>
        </p:blipFill>
        <p:spPr bwMode="auto">
          <a:xfrm>
            <a:off x="9326880" y="-13741"/>
            <a:ext cx="2865120" cy="165023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7AD3BF0-ACA4-1927-A6AB-4E952B865520}"/>
              </a:ext>
            </a:extLst>
          </p:cNvPr>
          <p:cNvSpPr>
            <a:spLocks noGrp="1"/>
          </p:cNvSpPr>
          <p:nvPr>
            <p:ph type="ctrTitle"/>
          </p:nvPr>
        </p:nvSpPr>
        <p:spPr>
          <a:xfrm>
            <a:off x="551850" y="2564326"/>
            <a:ext cx="11865702" cy="1234351"/>
          </a:xfrm>
        </p:spPr>
        <p:txBody>
          <a:bodyPr>
            <a:normAutofit fontScale="90000"/>
          </a:bodyPr>
          <a:lstStyle/>
          <a:p>
            <a:r>
              <a:rPr lang="nl-NL" dirty="0"/>
              <a:t>Werken met </a:t>
            </a:r>
            <a:br>
              <a:rPr lang="nl-NL" dirty="0"/>
            </a:br>
            <a:r>
              <a:rPr lang="nl-NL" dirty="0"/>
              <a:t>Bodemplein.nl</a:t>
            </a:r>
          </a:p>
        </p:txBody>
      </p:sp>
      <p:sp>
        <p:nvSpPr>
          <p:cNvPr id="3" name="Ondertitel 2">
            <a:extLst>
              <a:ext uri="{FF2B5EF4-FFF2-40B4-BE49-F238E27FC236}">
                <a16:creationId xmlns:a16="http://schemas.microsoft.com/office/drawing/2014/main" id="{D2E292AD-FBC0-FB9A-6E6D-AB5DA7509130}"/>
              </a:ext>
            </a:extLst>
          </p:cNvPr>
          <p:cNvSpPr>
            <a:spLocks noGrp="1"/>
          </p:cNvSpPr>
          <p:nvPr>
            <p:ph type="subTitle" idx="1"/>
          </p:nvPr>
        </p:nvSpPr>
        <p:spPr/>
        <p:txBody>
          <a:bodyPr>
            <a:normAutofit fontScale="92500" lnSpcReduction="10000"/>
          </a:bodyPr>
          <a:lstStyle/>
          <a:p>
            <a:r>
              <a:rPr lang="nl-NL" dirty="0"/>
              <a:t>kansen voor uw dagelijks werk</a:t>
            </a:r>
          </a:p>
        </p:txBody>
      </p:sp>
      <p:sp>
        <p:nvSpPr>
          <p:cNvPr id="4" name="Tijdelijke aanduiding voor tekst 3">
            <a:extLst>
              <a:ext uri="{FF2B5EF4-FFF2-40B4-BE49-F238E27FC236}">
                <a16:creationId xmlns:a16="http://schemas.microsoft.com/office/drawing/2014/main" id="{07816960-8513-3084-A280-BED8490258A5}"/>
              </a:ext>
            </a:extLst>
          </p:cNvPr>
          <p:cNvSpPr>
            <a:spLocks noGrp="1"/>
          </p:cNvSpPr>
          <p:nvPr>
            <p:ph type="body" sz="quarter" idx="10"/>
          </p:nvPr>
        </p:nvSpPr>
        <p:spPr/>
        <p:txBody>
          <a:bodyPr>
            <a:normAutofit fontScale="92500" lnSpcReduction="20000"/>
          </a:bodyPr>
          <a:lstStyle/>
          <a:p>
            <a:r>
              <a:rPr lang="nl-NL" dirty="0"/>
              <a:t>Juni 2026</a:t>
            </a:r>
          </a:p>
        </p:txBody>
      </p:sp>
      <p:pic>
        <p:nvPicPr>
          <p:cNvPr id="7" name="Tijdelijke aanduiding voor onlineafbeelding 6">
            <a:extLst>
              <a:ext uri="{FF2B5EF4-FFF2-40B4-BE49-F238E27FC236}">
                <a16:creationId xmlns:a16="http://schemas.microsoft.com/office/drawing/2014/main" id="{CDB7DC4E-E6E4-EC8F-35E0-CA05924FD693}"/>
              </a:ext>
            </a:extLst>
          </p:cNvPr>
          <p:cNvPicPr>
            <a:picLocks noGrp="1" noChangeAspect="1"/>
          </p:cNvPicPr>
          <p:nvPr>
            <p:ph type="clipArt" sz="quarter" idx="11"/>
          </p:nvPr>
        </p:nvPicPr>
        <p:blipFill>
          <a:blip r:embed="rId3">
            <a:extLst>
              <a:ext uri="{28A0092B-C50C-407E-A947-70E740481C1C}">
                <a14:useLocalDpi xmlns:a14="http://schemas.microsoft.com/office/drawing/2010/main" val="0"/>
              </a:ext>
            </a:extLst>
          </a:blip>
          <a:stretch>
            <a:fillRect/>
          </a:stretch>
        </p:blipFill>
        <p:spPr>
          <a:xfrm>
            <a:off x="4880864" y="219096"/>
            <a:ext cx="1868488" cy="438192"/>
          </a:xfrm>
          <a:prstGeom prst="rect">
            <a:avLst/>
          </a:prstGeom>
        </p:spPr>
      </p:pic>
      <p:pic>
        <p:nvPicPr>
          <p:cNvPr id="11" name="Afbeelding 10">
            <a:extLst>
              <a:ext uri="{FF2B5EF4-FFF2-40B4-BE49-F238E27FC236}">
                <a16:creationId xmlns:a16="http://schemas.microsoft.com/office/drawing/2014/main" id="{7FC24BCA-2CF0-9A16-2E53-97B6D7EE3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4043" y="12301"/>
            <a:ext cx="3060293" cy="851782"/>
          </a:xfrm>
          <a:prstGeom prst="rect">
            <a:avLst/>
          </a:prstGeom>
        </p:spPr>
      </p:pic>
      <p:pic>
        <p:nvPicPr>
          <p:cNvPr id="12" name="Afbeelding 11">
            <a:extLst>
              <a:ext uri="{FF2B5EF4-FFF2-40B4-BE49-F238E27FC236}">
                <a16:creationId xmlns:a16="http://schemas.microsoft.com/office/drawing/2014/main" id="{BA87BD45-FAC4-624D-DD47-7121B6E5ED2F}"/>
              </a:ext>
            </a:extLst>
          </p:cNvPr>
          <p:cNvPicPr>
            <a:picLocks noChangeAspect="1"/>
          </p:cNvPicPr>
          <p:nvPr/>
        </p:nvPicPr>
        <p:blipFill>
          <a:blip r:embed="rId5"/>
          <a:stretch>
            <a:fillRect/>
          </a:stretch>
        </p:blipFill>
        <p:spPr>
          <a:xfrm>
            <a:off x="6933930" y="2807232"/>
            <a:ext cx="5258070" cy="4115011"/>
          </a:xfrm>
          <a:prstGeom prst="rect">
            <a:avLst/>
          </a:prstGeom>
        </p:spPr>
      </p:pic>
    </p:spTree>
    <p:extLst>
      <p:ext uri="{BB962C8B-B14F-4D97-AF65-F5344CB8AC3E}">
        <p14:creationId xmlns:p14="http://schemas.microsoft.com/office/powerpoint/2010/main" val="37160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AC6D273A-C288-2C3C-4C64-6CB8EFFF897C}"/>
              </a:ext>
            </a:extLst>
          </p:cNvPr>
          <p:cNvSpPr>
            <a:spLocks noGrp="1"/>
          </p:cNvSpPr>
          <p:nvPr>
            <p:ph idx="1"/>
          </p:nvPr>
        </p:nvSpPr>
        <p:spPr/>
        <p:txBody>
          <a:bodyPr>
            <a:normAutofit/>
          </a:bodyPr>
          <a:lstStyle/>
          <a:p>
            <a:r>
              <a:rPr lang="nl-NL" dirty="0"/>
              <a:t>De ontwikkeling van Bodemplein.nl vindt plaats in nauwe samenwerking met het werkveld. Professionals worden vanaf de start actief betrokken via interviews en gesprekken en feedbackmomenten. Deze inputsessie vormt hierin een van eerste stappen! </a:t>
            </a:r>
            <a:endParaRPr lang="nl-NL" b="1" dirty="0"/>
          </a:p>
          <a:p>
            <a:r>
              <a:rPr lang="nl-NL" b="1" dirty="0"/>
              <a:t>Visie Bodemplein:</a:t>
            </a:r>
          </a:p>
          <a:p>
            <a:r>
              <a:rPr lang="nl-NL" dirty="0"/>
              <a:t>Bodemplein.nl is een </a:t>
            </a:r>
            <a:r>
              <a:rPr lang="nl-NL" b="1" dirty="0"/>
              <a:t>natuurlijk startpunt </a:t>
            </a:r>
            <a:r>
              <a:rPr lang="nl-NL" dirty="0"/>
              <a:t>voor bodem- en ondergrondprofessionals om </a:t>
            </a:r>
            <a:r>
              <a:rPr lang="nl-NL" b="1" dirty="0"/>
              <a:t>snel betrouwbare, toepasbare en samenhangende kennis </a:t>
            </a:r>
            <a:r>
              <a:rPr lang="nl-NL" dirty="0"/>
              <a:t>te vinden én te </a:t>
            </a:r>
            <a:r>
              <a:rPr lang="nl-NL" b="1" dirty="0"/>
              <a:t>verbinden </a:t>
            </a:r>
            <a:r>
              <a:rPr lang="nl-NL" dirty="0"/>
              <a:t>met praktijkervaring en expertise. Het platform ondersteunt professionals bij:</a:t>
            </a:r>
          </a:p>
          <a:p>
            <a:pPr marL="285750" indent="-285750">
              <a:buFont typeface="Arial" panose="020B0604020202020204" pitchFamily="34" charset="0"/>
              <a:buChar char="•"/>
            </a:pPr>
            <a:r>
              <a:rPr lang="nl-NL" dirty="0"/>
              <a:t>het maken van beter onderbouwde beleids- en uitvoeringskeuzes</a:t>
            </a:r>
          </a:p>
          <a:p>
            <a:pPr marL="285750" indent="-285750">
              <a:buFont typeface="Arial" panose="020B0604020202020204" pitchFamily="34" charset="0"/>
              <a:buChar char="•"/>
            </a:pPr>
            <a:r>
              <a:rPr lang="nl-NL" dirty="0"/>
              <a:t>het sneller vinden en toepassen van relevante kennis</a:t>
            </a:r>
          </a:p>
          <a:p>
            <a:pPr marL="285750" indent="-285750">
              <a:buFont typeface="Arial" panose="020B0604020202020204" pitchFamily="34" charset="0"/>
              <a:buChar char="•"/>
            </a:pPr>
            <a:r>
              <a:rPr lang="nl-NL" dirty="0"/>
              <a:t>het verbinden met vakgenoten, experts en praktijkvoorbeelden</a:t>
            </a:r>
          </a:p>
          <a:p>
            <a:r>
              <a:rPr lang="nl-NL" dirty="0"/>
              <a:t>Bodemplein.nl is daarmee meer dan een portal naar de kennisbank: het is een </a:t>
            </a:r>
            <a:r>
              <a:rPr lang="nl-NL" b="1" dirty="0"/>
              <a:t>praktisch en verbindend knooppunt </a:t>
            </a:r>
            <a:r>
              <a:rPr lang="nl-NL" dirty="0"/>
              <a:t>binnen de kennisinfrastructuur voor bodem en ondergrond.</a:t>
            </a:r>
          </a:p>
          <a:p>
            <a:endParaRPr lang="nl-NL" dirty="0"/>
          </a:p>
          <a:p>
            <a:endParaRPr lang="nl-NL" dirty="0"/>
          </a:p>
        </p:txBody>
      </p:sp>
      <p:sp>
        <p:nvSpPr>
          <p:cNvPr id="3" name="Titel 2">
            <a:extLst>
              <a:ext uri="{FF2B5EF4-FFF2-40B4-BE49-F238E27FC236}">
                <a16:creationId xmlns:a16="http://schemas.microsoft.com/office/drawing/2014/main" id="{6074ACE4-C893-B566-9430-5C22E405E632}"/>
              </a:ext>
            </a:extLst>
          </p:cNvPr>
          <p:cNvSpPr>
            <a:spLocks noGrp="1"/>
          </p:cNvSpPr>
          <p:nvPr>
            <p:ph type="title"/>
          </p:nvPr>
        </p:nvSpPr>
        <p:spPr/>
        <p:txBody>
          <a:bodyPr/>
          <a:lstStyle/>
          <a:p>
            <a:r>
              <a:rPr lang="nl-NL"/>
              <a:t>Ontwikkelen van </a:t>
            </a:r>
            <a:r>
              <a:rPr lang="nl-NL" dirty="0"/>
              <a:t>Bodemplein.nl</a:t>
            </a:r>
          </a:p>
        </p:txBody>
      </p:sp>
    </p:spTree>
    <p:extLst>
      <p:ext uri="{BB962C8B-B14F-4D97-AF65-F5344CB8AC3E}">
        <p14:creationId xmlns:p14="http://schemas.microsoft.com/office/powerpoint/2010/main" val="3877161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EAB6599-6D51-A4B2-F175-A4966895ABD9}"/>
              </a:ext>
            </a:extLst>
          </p:cNvPr>
          <p:cNvSpPr>
            <a:spLocks noGrp="1"/>
          </p:cNvSpPr>
          <p:nvPr>
            <p:ph idx="1"/>
          </p:nvPr>
        </p:nvSpPr>
        <p:spPr>
          <a:xfrm>
            <a:off x="838200" y="1472184"/>
            <a:ext cx="10515600" cy="5202936"/>
          </a:xfrm>
        </p:spPr>
        <p:txBody>
          <a:bodyPr>
            <a:normAutofit lnSpcReduction="10000"/>
          </a:bodyPr>
          <a:lstStyle/>
          <a:p>
            <a:pPr marL="228600">
              <a:buNone/>
            </a:pPr>
            <a:r>
              <a:rPr lang="nl-NL" sz="1800" b="1" dirty="0">
                <a:effectLst/>
                <a:latin typeface="Verdana" panose="020B0604030504040204" pitchFamily="34" charset="0"/>
                <a:ea typeface="Verdana" panose="020B0604030504040204" pitchFamily="34" charset="0"/>
                <a:cs typeface="Times New Roman" panose="02020603050405020304" pitchFamily="18" charset="0"/>
              </a:rPr>
              <a:t>1. Centrale toegang tot kennis</a:t>
            </a:r>
            <a:endParaRPr lang="nl-NL" sz="18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koppelingen met bestaande kennisbanken en voorzieningen (zoals Bodemvizier, Bodemrichtlijn, BRO, Bodemloket en IPLO)</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handreikingen, richtlijnen en thematische dossiers</a:t>
            </a:r>
          </a:p>
          <a:p>
            <a:pPr marL="228600">
              <a:buNone/>
            </a:pPr>
            <a:r>
              <a:rPr lang="nl-NL" sz="1800" b="1" dirty="0">
                <a:effectLst/>
                <a:latin typeface="Verdana" panose="020B0604030504040204" pitchFamily="34" charset="0"/>
                <a:ea typeface="Verdana" panose="020B0604030504040204" pitchFamily="34" charset="0"/>
                <a:cs typeface="Times New Roman" panose="02020603050405020304" pitchFamily="18" charset="0"/>
              </a:rPr>
              <a:t>2. Praktijkgerichte ondersteuning</a:t>
            </a:r>
            <a:endParaRPr lang="nl-NL" sz="18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praktijkvoorbeelden en leerervaringen</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vertaling van kennis naar direct toepasbare inzichten</a:t>
            </a:r>
          </a:p>
          <a:p>
            <a:pPr marL="228600">
              <a:buNone/>
            </a:pPr>
            <a:r>
              <a:rPr lang="nl-NL" sz="1800" b="1" dirty="0">
                <a:effectLst/>
                <a:latin typeface="Verdana" panose="020B0604030504040204" pitchFamily="34" charset="0"/>
                <a:ea typeface="Verdana" panose="020B0604030504040204" pitchFamily="34" charset="0"/>
                <a:cs typeface="Times New Roman" panose="02020603050405020304" pitchFamily="18" charset="0"/>
              </a:rPr>
              <a:t>3. Netwerk en samenwerking</a:t>
            </a:r>
            <a:endParaRPr lang="nl-NL" sz="18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overzicht van kennisorganisaties, experts en netwerken</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mogelijkheden voor kennisdeling en samenwerking, bijvoorbeeld via </a:t>
            </a:r>
            <a:r>
              <a:rPr lang="nl-NL" dirty="0" err="1">
                <a:effectLst/>
                <a:latin typeface="Verdana" panose="020B0604030504040204" pitchFamily="34" charset="0"/>
                <a:ea typeface="Verdana" panose="020B0604030504040204" pitchFamily="34" charset="0"/>
                <a:cs typeface="Times New Roman" panose="02020603050405020304" pitchFamily="18" charset="0"/>
              </a:rPr>
              <a:t>Pleio</a:t>
            </a:r>
            <a:endParaRPr lang="nl-NL" dirty="0">
              <a:effectLst/>
              <a:latin typeface="Verdana" panose="020B0604030504040204" pitchFamily="34" charset="0"/>
              <a:ea typeface="Verdana" panose="020B0604030504040204" pitchFamily="34" charset="0"/>
              <a:cs typeface="Times New Roman" panose="02020603050405020304" pitchFamily="18" charset="0"/>
            </a:endParaRPr>
          </a:p>
          <a:p>
            <a:pPr marL="228600">
              <a:buNone/>
            </a:pPr>
            <a:r>
              <a:rPr lang="nl-NL" sz="1800" b="1" dirty="0">
                <a:effectLst/>
                <a:latin typeface="Verdana" panose="020B0604030504040204" pitchFamily="34" charset="0"/>
                <a:ea typeface="Verdana" panose="020B0604030504040204" pitchFamily="34" charset="0"/>
                <a:cs typeface="Times New Roman" panose="02020603050405020304" pitchFamily="18" charset="0"/>
              </a:rPr>
              <a:t>4. Oriëntatie en duiding</a:t>
            </a:r>
            <a:endParaRPr lang="nl-NL" sz="18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ondersteuning bij het vinden van relevante informatie</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inzicht in lopende kennisontwikkeling en programmering</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agenda van relevante evenementen</a:t>
            </a:r>
          </a:p>
          <a:p>
            <a:pPr marL="228600">
              <a:buNone/>
            </a:pPr>
            <a:r>
              <a:rPr lang="nl-NL" sz="1800" b="1" dirty="0">
                <a:effectLst/>
                <a:latin typeface="Verdana" panose="020B0604030504040204" pitchFamily="34" charset="0"/>
                <a:ea typeface="Verdana" panose="020B0604030504040204" pitchFamily="34" charset="0"/>
                <a:cs typeface="Times New Roman" panose="02020603050405020304" pitchFamily="18" charset="0"/>
              </a:rPr>
              <a:t>5. Helpdesk en expertise</a:t>
            </a:r>
            <a:endParaRPr lang="nl-NL" sz="1800" dirty="0">
              <a:effectLst/>
              <a:latin typeface="Verdana" panose="020B0604030504040204" pitchFamily="34" charset="0"/>
              <a:ea typeface="Verdana" panose="020B0604030504040204" pitchFamily="34" charset="0"/>
              <a:cs typeface="Times New Roman" panose="02020603050405020304" pitchFamily="18" charset="0"/>
            </a:endParaRP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directe ondersteuning door ervaren adviseurs</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begeleiding bij het interpreteren en toepassen van kennis</a:t>
            </a:r>
          </a:p>
          <a:p>
            <a:pPr marL="800100" lvl="1" indent="-342900">
              <a:buSzPts val="1000"/>
              <a:buFont typeface="Symbol" panose="05050102010706020507" pitchFamily="18" charset="2"/>
              <a:buChar char=""/>
              <a:tabLst>
                <a:tab pos="685800" algn="l"/>
              </a:tabLst>
            </a:pPr>
            <a:r>
              <a:rPr lang="nl-NL" dirty="0">
                <a:effectLst/>
                <a:latin typeface="Verdana" panose="020B0604030504040204" pitchFamily="34" charset="0"/>
                <a:ea typeface="Verdana" panose="020B0604030504040204" pitchFamily="34" charset="0"/>
                <a:cs typeface="Times New Roman" panose="02020603050405020304" pitchFamily="18" charset="0"/>
              </a:rPr>
              <a:t>vragen afhandelen via het centraal systeem </a:t>
            </a:r>
            <a:r>
              <a:rPr lang="nl-NL" dirty="0" err="1">
                <a:effectLst/>
                <a:latin typeface="Verdana" panose="020B0604030504040204" pitchFamily="34" charset="0"/>
                <a:ea typeface="Verdana" panose="020B0604030504040204" pitchFamily="34" charset="0"/>
                <a:cs typeface="Times New Roman" panose="02020603050405020304" pitchFamily="18" charset="0"/>
              </a:rPr>
              <a:t>TopDesk</a:t>
            </a:r>
            <a:r>
              <a:rPr lang="nl-NL" dirty="0">
                <a:effectLst/>
                <a:latin typeface="Verdana" panose="020B0604030504040204" pitchFamily="34" charset="0"/>
                <a:ea typeface="Verdana" panose="020B0604030504040204" pitchFamily="34" charset="0"/>
                <a:cs typeface="Times New Roman" panose="02020603050405020304" pitchFamily="18" charset="0"/>
              </a:rPr>
              <a:t> </a:t>
            </a:r>
          </a:p>
          <a:p>
            <a:endParaRPr lang="nl-NL" dirty="0"/>
          </a:p>
        </p:txBody>
      </p:sp>
      <p:sp>
        <p:nvSpPr>
          <p:cNvPr id="3" name="Titel 2">
            <a:extLst>
              <a:ext uri="{FF2B5EF4-FFF2-40B4-BE49-F238E27FC236}">
                <a16:creationId xmlns:a16="http://schemas.microsoft.com/office/drawing/2014/main" id="{9CEC2E55-6721-3AC7-62AE-12F0DA30886C}"/>
              </a:ext>
            </a:extLst>
          </p:cNvPr>
          <p:cNvSpPr>
            <a:spLocks noGrp="1"/>
          </p:cNvSpPr>
          <p:nvPr>
            <p:ph type="title"/>
          </p:nvPr>
        </p:nvSpPr>
        <p:spPr/>
        <p:txBody>
          <a:bodyPr>
            <a:normAutofit fontScale="90000"/>
          </a:bodyPr>
          <a:lstStyle/>
          <a:p>
            <a:r>
              <a:rPr lang="nl-NL" dirty="0"/>
              <a:t> </a:t>
            </a:r>
            <a:br>
              <a:rPr lang="nl-NL" dirty="0"/>
            </a:br>
            <a:r>
              <a:rPr lang="nl-NL" dirty="0"/>
              <a:t>Wat ga je vinden op Bodemplein.nl? (visie)</a:t>
            </a:r>
            <a:br>
              <a:rPr lang="nl-NL" dirty="0"/>
            </a:br>
            <a:endParaRPr lang="nl-NL" dirty="0"/>
          </a:p>
        </p:txBody>
      </p:sp>
    </p:spTree>
    <p:extLst>
      <p:ext uri="{BB962C8B-B14F-4D97-AF65-F5344CB8AC3E}">
        <p14:creationId xmlns:p14="http://schemas.microsoft.com/office/powerpoint/2010/main" val="129264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BD40C7B-DA30-183D-11D3-6DA6CAC24D7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000" kern="1200">
                <a:solidFill>
                  <a:srgbClr val="FFFFFF"/>
                </a:solidFill>
                <a:latin typeface="+mj-lt"/>
                <a:ea typeface="+mj-ea"/>
                <a:cs typeface="+mj-cs"/>
              </a:rPr>
              <a:t>Polderbreed Academie </a:t>
            </a:r>
            <a:br>
              <a:rPr lang="en-US" sz="2000" kern="1200">
                <a:solidFill>
                  <a:srgbClr val="FFFFFF"/>
                </a:solidFill>
                <a:latin typeface="+mj-lt"/>
                <a:ea typeface="+mj-ea"/>
                <a:cs typeface="+mj-cs"/>
              </a:rPr>
            </a:br>
            <a:r>
              <a:rPr lang="en-US" sz="2000" i="1" kern="1200">
                <a:solidFill>
                  <a:srgbClr val="FFFFFF"/>
                </a:solidFill>
                <a:latin typeface="+mj-lt"/>
                <a:ea typeface="+mj-ea"/>
                <a:cs typeface="+mj-cs"/>
              </a:rPr>
              <a:t>Kennisschakelfunctie Bodem en Ondergrond regio Flevoland</a:t>
            </a:r>
          </a:p>
        </p:txBody>
      </p:sp>
      <p:pic>
        <p:nvPicPr>
          <p:cNvPr id="5" name="Tijdelijke aanduiding voor inhoud 4">
            <a:extLst>
              <a:ext uri="{FF2B5EF4-FFF2-40B4-BE49-F238E27FC236}">
                <a16:creationId xmlns:a16="http://schemas.microsoft.com/office/drawing/2014/main" id="{E874CF32-1866-31E0-4117-A0A3D582B8B3}"/>
              </a:ext>
            </a:extLst>
          </p:cNvPr>
          <p:cNvPicPr>
            <a:picLocks noGrp="1" noChangeAspect="1"/>
          </p:cNvPicPr>
          <p:nvPr>
            <p:ph idx="1"/>
          </p:nvPr>
        </p:nvPicPr>
        <p:blipFill>
          <a:blip r:embed="rId2"/>
          <a:stretch>
            <a:fillRect/>
          </a:stretch>
        </p:blipFill>
        <p:spPr>
          <a:xfrm>
            <a:off x="4354345" y="452867"/>
            <a:ext cx="7379274" cy="5792728"/>
          </a:xfrm>
          <a:prstGeom prst="rect">
            <a:avLst/>
          </a:prstGeom>
        </p:spPr>
      </p:pic>
      <p:sp>
        <p:nvSpPr>
          <p:cNvPr id="7" name="Tekstvak 6">
            <a:extLst>
              <a:ext uri="{FF2B5EF4-FFF2-40B4-BE49-F238E27FC236}">
                <a16:creationId xmlns:a16="http://schemas.microsoft.com/office/drawing/2014/main" id="{2098C025-61D2-87FD-9C97-0C6D4A3C15B3}"/>
              </a:ext>
            </a:extLst>
          </p:cNvPr>
          <p:cNvSpPr txBox="1"/>
          <p:nvPr/>
        </p:nvSpPr>
        <p:spPr>
          <a:xfrm>
            <a:off x="284922" y="5513173"/>
            <a:ext cx="6094476" cy="369332"/>
          </a:xfrm>
          <a:prstGeom prst="rect">
            <a:avLst/>
          </a:prstGeom>
          <a:noFill/>
        </p:spPr>
        <p:txBody>
          <a:bodyPr wrap="square">
            <a:spAutoFit/>
          </a:bodyPr>
          <a:lstStyle/>
          <a:p>
            <a:r>
              <a:rPr lang="nl-NL" dirty="0">
                <a:hlinkClick r:id="rId3"/>
              </a:rPr>
              <a:t>Polderbreed Academie – Bodem en meer</a:t>
            </a:r>
            <a:endParaRPr lang="nl-NL" dirty="0"/>
          </a:p>
        </p:txBody>
      </p:sp>
      <p:sp>
        <p:nvSpPr>
          <p:cNvPr id="9" name="Tekstvak 8">
            <a:extLst>
              <a:ext uri="{FF2B5EF4-FFF2-40B4-BE49-F238E27FC236}">
                <a16:creationId xmlns:a16="http://schemas.microsoft.com/office/drawing/2014/main" id="{FBE295E8-F7DC-B5B9-8168-AA46C3DEE299}"/>
              </a:ext>
            </a:extLst>
          </p:cNvPr>
          <p:cNvSpPr txBox="1"/>
          <p:nvPr/>
        </p:nvSpPr>
        <p:spPr>
          <a:xfrm>
            <a:off x="1028700" y="5918122"/>
            <a:ext cx="6094476" cy="369332"/>
          </a:xfrm>
          <a:prstGeom prst="rect">
            <a:avLst/>
          </a:prstGeom>
          <a:noFill/>
        </p:spPr>
        <p:txBody>
          <a:bodyPr wrap="square">
            <a:spAutoFit/>
          </a:bodyPr>
          <a:lstStyle/>
          <a:p>
            <a:r>
              <a:rPr lang="nl-NL" dirty="0">
                <a:hlinkClick r:id="rId4"/>
              </a:rPr>
              <a:t>Polderbreed Academie | LinkedIn</a:t>
            </a:r>
            <a:endParaRPr lang="nl-NL" dirty="0"/>
          </a:p>
        </p:txBody>
      </p:sp>
      <p:sp>
        <p:nvSpPr>
          <p:cNvPr id="11" name="Tekstvak 10">
            <a:extLst>
              <a:ext uri="{FF2B5EF4-FFF2-40B4-BE49-F238E27FC236}">
                <a16:creationId xmlns:a16="http://schemas.microsoft.com/office/drawing/2014/main" id="{4DB12450-442E-815D-7BEA-596F1ABDD0D4}"/>
              </a:ext>
            </a:extLst>
          </p:cNvPr>
          <p:cNvSpPr txBox="1"/>
          <p:nvPr/>
        </p:nvSpPr>
        <p:spPr>
          <a:xfrm>
            <a:off x="2683258" y="41676"/>
            <a:ext cx="7756932" cy="369332"/>
          </a:xfrm>
          <a:prstGeom prst="rect">
            <a:avLst/>
          </a:prstGeom>
          <a:noFill/>
        </p:spPr>
        <p:txBody>
          <a:bodyPr wrap="none" rtlCol="0">
            <a:spAutoFit/>
          </a:bodyPr>
          <a:lstStyle/>
          <a:p>
            <a:r>
              <a:rPr lang="nl-NL" i="1" dirty="0"/>
              <a:t>‘Kennisvragen formuleren en allianties bouwen rondom speerpuntthema’s (focus)’</a:t>
            </a:r>
          </a:p>
        </p:txBody>
      </p:sp>
      <p:sp>
        <p:nvSpPr>
          <p:cNvPr id="12" name="Ovaal 11">
            <a:extLst>
              <a:ext uri="{FF2B5EF4-FFF2-40B4-BE49-F238E27FC236}">
                <a16:creationId xmlns:a16="http://schemas.microsoft.com/office/drawing/2014/main" id="{8378EFBC-63D9-7C35-E3EB-AFBE77DC4379}"/>
              </a:ext>
            </a:extLst>
          </p:cNvPr>
          <p:cNvSpPr/>
          <p:nvPr/>
        </p:nvSpPr>
        <p:spPr>
          <a:xfrm>
            <a:off x="6093262" y="2935224"/>
            <a:ext cx="1798320" cy="987552"/>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F1CA1D4C-2AA6-A33D-0A77-1D8673CF86C9}"/>
              </a:ext>
            </a:extLst>
          </p:cNvPr>
          <p:cNvSpPr/>
          <p:nvPr/>
        </p:nvSpPr>
        <p:spPr>
          <a:xfrm>
            <a:off x="8043982" y="1692933"/>
            <a:ext cx="1798320" cy="987552"/>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E889DFB9-CC8C-D05E-B97E-2F8E8D8E8B86}"/>
              </a:ext>
            </a:extLst>
          </p:cNvPr>
          <p:cNvSpPr/>
          <p:nvPr/>
        </p:nvSpPr>
        <p:spPr>
          <a:xfrm>
            <a:off x="9842302" y="2819770"/>
            <a:ext cx="2029136" cy="1058922"/>
          </a:xfrm>
          <a:prstGeom prst="ellipse">
            <a:avLst/>
          </a:prstGeom>
          <a:no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a:extLst>
              <a:ext uri="{FF2B5EF4-FFF2-40B4-BE49-F238E27FC236}">
                <a16:creationId xmlns:a16="http://schemas.microsoft.com/office/drawing/2014/main" id="{9633AC8F-4FF5-999A-61F9-1DD68A3660D1}"/>
              </a:ext>
            </a:extLst>
          </p:cNvPr>
          <p:cNvSpPr txBox="1"/>
          <p:nvPr/>
        </p:nvSpPr>
        <p:spPr>
          <a:xfrm>
            <a:off x="1188477" y="783949"/>
            <a:ext cx="2846933" cy="369332"/>
          </a:xfrm>
          <a:prstGeom prst="rect">
            <a:avLst/>
          </a:prstGeom>
          <a:noFill/>
        </p:spPr>
        <p:txBody>
          <a:bodyPr wrap="none" rtlCol="0">
            <a:spAutoFit/>
          </a:bodyPr>
          <a:lstStyle/>
          <a:p>
            <a:r>
              <a:rPr lang="nl-NL" i="1" dirty="0"/>
              <a:t>‘Samenwerken / uitwisselen’</a:t>
            </a:r>
          </a:p>
        </p:txBody>
      </p:sp>
      <p:sp>
        <p:nvSpPr>
          <p:cNvPr id="16" name="Ovaal 15">
            <a:extLst>
              <a:ext uri="{FF2B5EF4-FFF2-40B4-BE49-F238E27FC236}">
                <a16:creationId xmlns:a16="http://schemas.microsoft.com/office/drawing/2014/main" id="{6CC01A46-5E5F-A556-8D81-DD67413012CB}"/>
              </a:ext>
            </a:extLst>
          </p:cNvPr>
          <p:cNvSpPr/>
          <p:nvPr/>
        </p:nvSpPr>
        <p:spPr>
          <a:xfrm>
            <a:off x="9824297" y="340005"/>
            <a:ext cx="1290466" cy="906068"/>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Ovaal 16">
            <a:extLst>
              <a:ext uri="{FF2B5EF4-FFF2-40B4-BE49-F238E27FC236}">
                <a16:creationId xmlns:a16="http://schemas.microsoft.com/office/drawing/2014/main" id="{C2A919E5-546A-5F3B-B8CA-FAEF8B653E0B}"/>
              </a:ext>
            </a:extLst>
          </p:cNvPr>
          <p:cNvSpPr/>
          <p:nvPr/>
        </p:nvSpPr>
        <p:spPr>
          <a:xfrm>
            <a:off x="6093262" y="2359610"/>
            <a:ext cx="2192687" cy="641749"/>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Ovaal 17">
            <a:extLst>
              <a:ext uri="{FF2B5EF4-FFF2-40B4-BE49-F238E27FC236}">
                <a16:creationId xmlns:a16="http://schemas.microsoft.com/office/drawing/2014/main" id="{39016A93-6FEE-5774-EC6E-5548717015FF}"/>
              </a:ext>
            </a:extLst>
          </p:cNvPr>
          <p:cNvSpPr/>
          <p:nvPr/>
        </p:nvSpPr>
        <p:spPr>
          <a:xfrm>
            <a:off x="4154733" y="4397100"/>
            <a:ext cx="2192687" cy="641749"/>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Stroomdiagram: Verbindingslijn naar een andere pagina 3">
            <a:extLst>
              <a:ext uri="{FF2B5EF4-FFF2-40B4-BE49-F238E27FC236}">
                <a16:creationId xmlns:a16="http://schemas.microsoft.com/office/drawing/2014/main" id="{1F78F46E-AA8B-0880-38F2-C2237B2FC293}"/>
              </a:ext>
            </a:extLst>
          </p:cNvPr>
          <p:cNvSpPr/>
          <p:nvPr/>
        </p:nvSpPr>
        <p:spPr>
          <a:xfrm rot="16200000">
            <a:off x="614625" y="1655859"/>
            <a:ext cx="3577999" cy="3546282"/>
          </a:xfrm>
          <a:prstGeom prst="flowChartOffpageConnector">
            <a:avLst/>
          </a:prstGeom>
          <a:solidFill>
            <a:schemeClr val="tx1">
              <a:lumMod val="75000"/>
              <a:lumOff val="2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Tekstvak 18">
            <a:extLst>
              <a:ext uri="{FF2B5EF4-FFF2-40B4-BE49-F238E27FC236}">
                <a16:creationId xmlns:a16="http://schemas.microsoft.com/office/drawing/2014/main" id="{83356591-125C-776D-ADA9-1BFF7C9F92A1}"/>
              </a:ext>
            </a:extLst>
          </p:cNvPr>
          <p:cNvSpPr txBox="1"/>
          <p:nvPr/>
        </p:nvSpPr>
        <p:spPr>
          <a:xfrm>
            <a:off x="2657634" y="6384880"/>
            <a:ext cx="9213804" cy="369332"/>
          </a:xfrm>
          <a:prstGeom prst="rect">
            <a:avLst/>
          </a:prstGeom>
          <a:noFill/>
        </p:spPr>
        <p:txBody>
          <a:bodyPr wrap="none" rtlCol="0">
            <a:spAutoFit/>
          </a:bodyPr>
          <a:lstStyle/>
          <a:p>
            <a:r>
              <a:rPr lang="nl-NL" i="1" dirty="0"/>
              <a:t>‘Ervaringen delen – Zichtbaar maken van belangen en inzichten rondom water en bodemsysteem’</a:t>
            </a:r>
          </a:p>
        </p:txBody>
      </p:sp>
      <p:sp>
        <p:nvSpPr>
          <p:cNvPr id="20" name="Ovaal 19">
            <a:extLst>
              <a:ext uri="{FF2B5EF4-FFF2-40B4-BE49-F238E27FC236}">
                <a16:creationId xmlns:a16="http://schemas.microsoft.com/office/drawing/2014/main" id="{6AA5A923-0CE6-2E05-AFDC-BDB927B34702}"/>
              </a:ext>
            </a:extLst>
          </p:cNvPr>
          <p:cNvSpPr/>
          <p:nvPr/>
        </p:nvSpPr>
        <p:spPr>
          <a:xfrm>
            <a:off x="9935299" y="2359610"/>
            <a:ext cx="1798320" cy="575614"/>
          </a:xfrm>
          <a:prstGeom prst="ellipse">
            <a:avLst/>
          </a:prstGeom>
          <a:no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2">
            <a:extLst>
              <a:ext uri="{FF2B5EF4-FFF2-40B4-BE49-F238E27FC236}">
                <a16:creationId xmlns:a16="http://schemas.microsoft.com/office/drawing/2014/main" id="{C9885C85-5AA5-93D8-F399-98C6261E600D}"/>
              </a:ext>
            </a:extLst>
          </p:cNvPr>
          <p:cNvSpPr txBox="1">
            <a:spLocks/>
          </p:cNvSpPr>
          <p:nvPr/>
        </p:nvSpPr>
        <p:spPr>
          <a:xfrm>
            <a:off x="898732" y="2155371"/>
            <a:ext cx="2628900" cy="2547257"/>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a:lstStyle>
          <a:p>
            <a:pPr algn="ctr"/>
            <a:r>
              <a:rPr lang="en-US" sz="2000" dirty="0" err="1">
                <a:solidFill>
                  <a:srgbClr val="FFFFFF"/>
                </a:solidFill>
              </a:rPr>
              <a:t>Polderbreed</a:t>
            </a:r>
            <a:r>
              <a:rPr lang="en-US" sz="2000" dirty="0">
                <a:solidFill>
                  <a:srgbClr val="FFFFFF"/>
                </a:solidFill>
              </a:rPr>
              <a:t> Academie </a:t>
            </a:r>
            <a:br>
              <a:rPr lang="en-US" sz="2000" dirty="0">
                <a:solidFill>
                  <a:srgbClr val="FFFFFF"/>
                </a:solidFill>
              </a:rPr>
            </a:br>
            <a:r>
              <a:rPr lang="en-US" sz="2000" i="1" dirty="0">
                <a:solidFill>
                  <a:srgbClr val="FFFFFF"/>
                </a:solidFill>
              </a:rPr>
              <a:t>Kennisschakelfunctie Bodem </a:t>
            </a:r>
            <a:r>
              <a:rPr lang="en-US" sz="2000" i="1" dirty="0" err="1">
                <a:solidFill>
                  <a:srgbClr val="FFFFFF"/>
                </a:solidFill>
              </a:rPr>
              <a:t>en</a:t>
            </a:r>
            <a:r>
              <a:rPr lang="en-US" sz="2000" i="1" dirty="0">
                <a:solidFill>
                  <a:srgbClr val="FFFFFF"/>
                </a:solidFill>
              </a:rPr>
              <a:t> </a:t>
            </a:r>
            <a:r>
              <a:rPr lang="en-US" sz="2000" i="1" dirty="0" err="1">
                <a:solidFill>
                  <a:srgbClr val="FFFFFF"/>
                </a:solidFill>
              </a:rPr>
              <a:t>Ondergrond</a:t>
            </a:r>
            <a:r>
              <a:rPr lang="en-US" sz="2000" i="1" dirty="0">
                <a:solidFill>
                  <a:srgbClr val="FFFFFF"/>
                </a:solidFill>
              </a:rPr>
              <a:t> regio Flevoland</a:t>
            </a:r>
          </a:p>
        </p:txBody>
      </p:sp>
    </p:spTree>
    <p:extLst>
      <p:ext uri="{BB962C8B-B14F-4D97-AF65-F5344CB8AC3E}">
        <p14:creationId xmlns:p14="http://schemas.microsoft.com/office/powerpoint/2010/main" val="20836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animBg="1"/>
      <p:bldP spid="13" grpId="0" animBg="1"/>
      <p:bldP spid="14" grpId="0" animBg="1"/>
      <p:bldP spid="15" grpId="0"/>
      <p:bldP spid="16" grpId="0" animBg="1"/>
      <p:bldP spid="17" grpId="0" animBg="1"/>
      <p:bldP spid="18" grpId="0" animBg="1"/>
      <p:bldP spid="19"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8DF55F11-8693-F1F3-F6FD-A09C076FE794}"/>
              </a:ext>
            </a:extLst>
          </p:cNvPr>
          <p:cNvSpPr>
            <a:spLocks noGrp="1"/>
          </p:cNvSpPr>
          <p:nvPr>
            <p:ph sz="half" idx="1"/>
          </p:nvPr>
        </p:nvSpPr>
        <p:spPr/>
        <p:txBody>
          <a:bodyPr>
            <a:normAutofit/>
          </a:bodyPr>
          <a:lstStyle/>
          <a:p>
            <a:r>
              <a:rPr lang="nl-NL" dirty="0"/>
              <a:t>Graag halen we jullie behoeftes voor Bodemplein op deze sessie (3 groepen)</a:t>
            </a:r>
          </a:p>
          <a:p>
            <a:r>
              <a:rPr lang="nl-NL" dirty="0"/>
              <a:t>Daarvoor vragen we je nu na te denken over wat er voor jou praktijk nu beter zou kunnen in de kenniscyclus. </a:t>
            </a:r>
          </a:p>
          <a:p>
            <a:r>
              <a:rPr lang="nl-NL" dirty="0"/>
              <a:t>Geef op de </a:t>
            </a:r>
            <a:r>
              <a:rPr lang="nl-NL" dirty="0">
                <a:solidFill>
                  <a:schemeClr val="bg1"/>
                </a:solidFill>
                <a:highlight>
                  <a:srgbClr val="FF00FF"/>
                </a:highlight>
              </a:rPr>
              <a:t>paarse</a:t>
            </a:r>
            <a:r>
              <a:rPr lang="nl-NL" dirty="0">
                <a:solidFill>
                  <a:schemeClr val="bg1"/>
                </a:solidFill>
              </a:rPr>
              <a:t> </a:t>
            </a:r>
            <a:r>
              <a:rPr lang="nl-NL" dirty="0"/>
              <a:t>Post-its aan wat er nu volgens jou niet goed gaat. Plak deze op het A0 bij de fase van de kenniscyclus waar het volgens jou van toepassing is.</a:t>
            </a:r>
          </a:p>
          <a:p>
            <a:r>
              <a:rPr lang="nl-NL" sz="2400" b="1" dirty="0"/>
              <a:t>En Goede ideeën</a:t>
            </a:r>
          </a:p>
          <a:p>
            <a:r>
              <a:rPr lang="nl-NL" dirty="0"/>
              <a:t>Geef op een </a:t>
            </a:r>
            <a:r>
              <a:rPr lang="nl-NL" dirty="0">
                <a:highlight>
                  <a:srgbClr val="00FFFF"/>
                </a:highlight>
              </a:rPr>
              <a:t>blauwe</a:t>
            </a:r>
            <a:r>
              <a:rPr lang="nl-NL" dirty="0"/>
              <a:t> Post-it aan wat volgens jou juist heel goed werkt en waar we van zouden moeten leren. </a:t>
            </a:r>
            <a:endParaRPr lang="nl-NL" b="1" dirty="0">
              <a:solidFill>
                <a:schemeClr val="bg1"/>
              </a:solidFill>
            </a:endParaRPr>
          </a:p>
          <a:p>
            <a:endParaRPr lang="nl-NL" b="1" dirty="0">
              <a:solidFill>
                <a:schemeClr val="bg1"/>
              </a:solidFill>
            </a:endParaRPr>
          </a:p>
        </p:txBody>
      </p:sp>
      <p:sp>
        <p:nvSpPr>
          <p:cNvPr id="4" name="Titel 3">
            <a:extLst>
              <a:ext uri="{FF2B5EF4-FFF2-40B4-BE49-F238E27FC236}">
                <a16:creationId xmlns:a16="http://schemas.microsoft.com/office/drawing/2014/main" id="{2F44C822-D195-61EF-9CBA-F8CD9B26D654}"/>
              </a:ext>
            </a:extLst>
          </p:cNvPr>
          <p:cNvSpPr>
            <a:spLocks noGrp="1"/>
          </p:cNvSpPr>
          <p:nvPr>
            <p:ph type="title"/>
          </p:nvPr>
        </p:nvSpPr>
        <p:spPr/>
        <p:txBody>
          <a:bodyPr>
            <a:normAutofit fontScale="90000"/>
          </a:bodyPr>
          <a:lstStyle/>
          <a:p>
            <a:r>
              <a:rPr lang="nl-NL" dirty="0"/>
              <a:t>Even Mopperen</a:t>
            </a:r>
          </a:p>
        </p:txBody>
      </p:sp>
      <p:pic>
        <p:nvPicPr>
          <p:cNvPr id="1026" name="Picture 2">
            <a:extLst>
              <a:ext uri="{FF2B5EF4-FFF2-40B4-BE49-F238E27FC236}">
                <a16:creationId xmlns:a16="http://schemas.microsoft.com/office/drawing/2014/main" id="{1CB6EF18-7CB0-4F52-CCD1-8A0827893B6B}"/>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71" b="17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15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A57579D-C291-6E90-2AD4-375D18A6CBC6}"/>
              </a:ext>
            </a:extLst>
          </p:cNvPr>
          <p:cNvSpPr>
            <a:spLocks noGrp="1"/>
          </p:cNvSpPr>
          <p:nvPr>
            <p:ph sz="half" idx="1"/>
          </p:nvPr>
        </p:nvSpPr>
        <p:spPr/>
        <p:txBody>
          <a:bodyPr/>
          <a:lstStyle/>
          <a:p>
            <a:br>
              <a:rPr lang="nl-NL" dirty="0"/>
            </a:br>
            <a:r>
              <a:rPr lang="nl-NL" dirty="0"/>
              <a:t>Aan het einde van de sessie bespreken we gezamenlijk de opbrengst. Hiervoor koppelt elke groep terug wat zij opgehaald hebben. </a:t>
            </a:r>
            <a:br>
              <a:rPr lang="nl-NL" dirty="0"/>
            </a:br>
            <a:endParaRPr lang="nl-NL" dirty="0"/>
          </a:p>
          <a:p>
            <a:r>
              <a:rPr lang="nl-NL" dirty="0"/>
              <a:t>De volgende groep om terug te koppelen reageert daarnaast eerst op de inbreng van de voorgaande groep (waar hadden jullie zelf nog niet aan gedacht, of wat willen jullie extra onderstrepen?)</a:t>
            </a:r>
          </a:p>
        </p:txBody>
      </p:sp>
      <p:sp>
        <p:nvSpPr>
          <p:cNvPr id="4" name="Titel 3">
            <a:extLst>
              <a:ext uri="{FF2B5EF4-FFF2-40B4-BE49-F238E27FC236}">
                <a16:creationId xmlns:a16="http://schemas.microsoft.com/office/drawing/2014/main" id="{A8DDFBAF-F208-36F2-7232-A86C4A2F80FA}"/>
              </a:ext>
            </a:extLst>
          </p:cNvPr>
          <p:cNvSpPr>
            <a:spLocks noGrp="1"/>
          </p:cNvSpPr>
          <p:nvPr>
            <p:ph type="title"/>
          </p:nvPr>
        </p:nvSpPr>
        <p:spPr>
          <a:xfrm>
            <a:off x="597071" y="990600"/>
            <a:ext cx="5819631" cy="897538"/>
          </a:xfrm>
        </p:spPr>
        <p:txBody>
          <a:bodyPr>
            <a:normAutofit fontScale="90000"/>
          </a:bodyPr>
          <a:lstStyle/>
          <a:p>
            <a:r>
              <a:rPr lang="nl-NL" dirty="0"/>
              <a:t>Delen en reageren</a:t>
            </a:r>
          </a:p>
        </p:txBody>
      </p:sp>
      <p:pic>
        <p:nvPicPr>
          <p:cNvPr id="2050" name="Picture 2">
            <a:extLst>
              <a:ext uri="{FF2B5EF4-FFF2-40B4-BE49-F238E27FC236}">
                <a16:creationId xmlns:a16="http://schemas.microsoft.com/office/drawing/2014/main" id="{9A00D715-00AE-807E-F2B7-1A1ED5D8060F}"/>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71" b="17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37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DA4D158-4430-0693-9E9C-CDD1C70027FC}"/>
              </a:ext>
            </a:extLst>
          </p:cNvPr>
          <p:cNvSpPr>
            <a:spLocks noGrp="1"/>
          </p:cNvSpPr>
          <p:nvPr>
            <p:ph sz="half" idx="1"/>
          </p:nvPr>
        </p:nvSpPr>
        <p:spPr>
          <a:xfrm>
            <a:off x="597072" y="2413000"/>
            <a:ext cx="5181600" cy="3448845"/>
          </a:xfrm>
        </p:spPr>
        <p:txBody>
          <a:bodyPr/>
          <a:lstStyle/>
          <a:p>
            <a:r>
              <a:rPr lang="nl-NL" dirty="0"/>
              <a:t>Heb je vragen opmerkingen of suggesties? </a:t>
            </a:r>
          </a:p>
          <a:p>
            <a:r>
              <a:rPr lang="nl-NL" dirty="0"/>
              <a:t>Bodemplein en Basisorganisatie versterkte kennisinfrastructuur:</a:t>
            </a:r>
          </a:p>
          <a:p>
            <a:r>
              <a:rPr lang="nl-NL" dirty="0">
                <a:hlinkClick r:id="rId2"/>
              </a:rPr>
              <a:t>Bodemplein@rws.nl</a:t>
            </a:r>
            <a:endParaRPr lang="nl-NL" dirty="0"/>
          </a:p>
          <a:p>
            <a:endParaRPr lang="nl-NL" dirty="0"/>
          </a:p>
          <a:p>
            <a:r>
              <a:rPr lang="nl-NL" dirty="0"/>
              <a:t>Kennisnetwerk VTH:</a:t>
            </a:r>
          </a:p>
          <a:p>
            <a:r>
              <a:rPr lang="nl-NL" u="sng" dirty="0">
                <a:hlinkClick r:id="rId3"/>
              </a:rPr>
              <a:t>communicatie@omgevingsdienst.nl</a:t>
            </a:r>
            <a:r>
              <a:rPr lang="nl-NL" dirty="0"/>
              <a:t> </a:t>
            </a:r>
          </a:p>
          <a:p>
            <a:endParaRPr lang="nl-NL" dirty="0"/>
          </a:p>
        </p:txBody>
      </p:sp>
      <p:sp>
        <p:nvSpPr>
          <p:cNvPr id="4" name="Titel 3">
            <a:extLst>
              <a:ext uri="{FF2B5EF4-FFF2-40B4-BE49-F238E27FC236}">
                <a16:creationId xmlns:a16="http://schemas.microsoft.com/office/drawing/2014/main" id="{AA743397-996F-C1D4-DD49-5DDFBEED077D}"/>
              </a:ext>
            </a:extLst>
          </p:cNvPr>
          <p:cNvSpPr>
            <a:spLocks noGrp="1"/>
          </p:cNvSpPr>
          <p:nvPr>
            <p:ph type="title"/>
          </p:nvPr>
        </p:nvSpPr>
        <p:spPr>
          <a:xfrm>
            <a:off x="597072" y="990600"/>
            <a:ext cx="5181600" cy="1263650"/>
          </a:xfrm>
        </p:spPr>
        <p:txBody>
          <a:bodyPr>
            <a:normAutofit fontScale="90000"/>
          </a:bodyPr>
          <a:lstStyle/>
          <a:p>
            <a:r>
              <a:rPr lang="nl-NL" dirty="0"/>
              <a:t>In verbinding blijven</a:t>
            </a:r>
          </a:p>
        </p:txBody>
      </p:sp>
      <p:pic>
        <p:nvPicPr>
          <p:cNvPr id="6" name="Picture 2" descr="Verkeerslichten Bodemplein maken plaats voor twee rotondes | ZO-NWS">
            <a:extLst>
              <a:ext uri="{FF2B5EF4-FFF2-40B4-BE49-F238E27FC236}">
                <a16:creationId xmlns:a16="http://schemas.microsoft.com/office/drawing/2014/main" id="{3930A995-42D4-CEDE-C970-00A9040F2A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67" t="13273" b="13378"/>
          <a:stretch>
            <a:fillRect/>
          </a:stretch>
        </p:blipFill>
        <p:spPr bwMode="auto">
          <a:xfrm>
            <a:off x="9326880" y="-13741"/>
            <a:ext cx="2865120" cy="165023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erkeerslichten Bodemplein maken plaats voor twee rotondes | ZO-NWS">
            <a:extLst>
              <a:ext uri="{FF2B5EF4-FFF2-40B4-BE49-F238E27FC236}">
                <a16:creationId xmlns:a16="http://schemas.microsoft.com/office/drawing/2014/main" id="{81A0ACEB-D984-8A35-6247-BF31EBB2EBC0}"/>
              </a:ext>
            </a:extLst>
          </p:cNvPr>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36100" t="-2368" r="7959" b="2368"/>
          <a:stretch>
            <a:fillRect/>
          </a:stretch>
        </p:blipFill>
        <p:spPr bwMode="auto">
          <a:xfrm>
            <a:off x="6096000" y="0"/>
            <a:ext cx="6334125" cy="636905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7BF6E859-3AB7-A2CF-BED6-E15D2E249ED5}"/>
              </a:ext>
            </a:extLst>
          </p:cNvPr>
          <p:cNvSpPr txBox="1"/>
          <p:nvPr/>
        </p:nvSpPr>
        <p:spPr>
          <a:xfrm>
            <a:off x="1028700" y="5918122"/>
            <a:ext cx="6094476" cy="369332"/>
          </a:xfrm>
          <a:prstGeom prst="rect">
            <a:avLst/>
          </a:prstGeom>
          <a:noFill/>
        </p:spPr>
        <p:txBody>
          <a:bodyPr wrap="square">
            <a:spAutoFit/>
          </a:bodyPr>
          <a:lstStyle/>
          <a:p>
            <a:r>
              <a:rPr lang="nl-NL" dirty="0">
                <a:hlinkClick r:id="rId5"/>
              </a:rPr>
              <a:t>Polderbreed Academie | LinkedIn</a:t>
            </a:r>
            <a:endParaRPr lang="nl-NL" dirty="0"/>
          </a:p>
        </p:txBody>
      </p:sp>
    </p:spTree>
    <p:extLst>
      <p:ext uri="{BB962C8B-B14F-4D97-AF65-F5344CB8AC3E}">
        <p14:creationId xmlns:p14="http://schemas.microsoft.com/office/powerpoint/2010/main" val="374148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82414-A3D7-8BAC-5248-3844E9C8C172}"/>
              </a:ext>
            </a:extLst>
          </p:cNvPr>
          <p:cNvSpPr>
            <a:spLocks noGrp="1"/>
          </p:cNvSpPr>
          <p:nvPr>
            <p:ph type="ctrTitle"/>
          </p:nvPr>
        </p:nvSpPr>
        <p:spPr>
          <a:xfrm>
            <a:off x="1356894" y="3094266"/>
            <a:ext cx="10911306" cy="1325585"/>
          </a:xfrm>
        </p:spPr>
        <p:txBody>
          <a:bodyPr>
            <a:normAutofit fontScale="90000"/>
          </a:bodyPr>
          <a:lstStyle/>
          <a:p>
            <a:r>
              <a:rPr lang="nl-NL" dirty="0"/>
              <a:t>Dank voor jullie bijdrage</a:t>
            </a:r>
          </a:p>
        </p:txBody>
      </p:sp>
      <p:sp>
        <p:nvSpPr>
          <p:cNvPr id="3" name="Ondertitel 2">
            <a:extLst>
              <a:ext uri="{FF2B5EF4-FFF2-40B4-BE49-F238E27FC236}">
                <a16:creationId xmlns:a16="http://schemas.microsoft.com/office/drawing/2014/main" id="{578CB223-1CC3-7611-1235-6FA23B544615}"/>
              </a:ext>
            </a:extLst>
          </p:cNvPr>
          <p:cNvSpPr>
            <a:spLocks noGrp="1"/>
          </p:cNvSpPr>
          <p:nvPr>
            <p:ph type="subTitle" idx="1"/>
          </p:nvPr>
        </p:nvSpPr>
        <p:spPr/>
        <p:txBody>
          <a:bodyPr>
            <a:normAutofit lnSpcReduction="10000"/>
          </a:bodyPr>
          <a:lstStyle/>
          <a:p>
            <a:endParaRPr lang="nl-NL" dirty="0"/>
          </a:p>
        </p:txBody>
      </p:sp>
    </p:spTree>
    <p:extLst>
      <p:ext uri="{BB962C8B-B14F-4D97-AF65-F5344CB8AC3E}">
        <p14:creationId xmlns:p14="http://schemas.microsoft.com/office/powerpoint/2010/main" val="239237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376E485-DDE4-F80F-96FE-DBD2BD8EDA91}"/>
              </a:ext>
            </a:extLst>
          </p:cNvPr>
          <p:cNvSpPr>
            <a:spLocks noGrp="1"/>
          </p:cNvSpPr>
          <p:nvPr>
            <p:ph idx="1"/>
          </p:nvPr>
        </p:nvSpPr>
        <p:spPr/>
        <p:txBody>
          <a:bodyPr/>
          <a:lstStyle/>
          <a:p>
            <a:endParaRPr lang="en-US" dirty="0"/>
          </a:p>
        </p:txBody>
      </p:sp>
      <p:sp>
        <p:nvSpPr>
          <p:cNvPr id="3" name="Tekstvak 3">
            <a:extLst>
              <a:ext uri="{FF2B5EF4-FFF2-40B4-BE49-F238E27FC236}">
                <a16:creationId xmlns:a16="http://schemas.microsoft.com/office/drawing/2014/main" id="{6BA1F583-6930-8897-F2C1-8844C12E3F0E}"/>
              </a:ext>
            </a:extLst>
          </p:cNvPr>
          <p:cNvSpPr txBox="1"/>
          <p:nvPr/>
        </p:nvSpPr>
        <p:spPr>
          <a:xfrm>
            <a:off x="2397952" y="2825782"/>
            <a:ext cx="1701107"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Omgevingsprogramma’s</a:t>
            </a:r>
          </a:p>
        </p:txBody>
      </p:sp>
      <p:sp>
        <p:nvSpPr>
          <p:cNvPr id="4" name="Tekstvak 4">
            <a:extLst>
              <a:ext uri="{FF2B5EF4-FFF2-40B4-BE49-F238E27FC236}">
                <a16:creationId xmlns:a16="http://schemas.microsoft.com/office/drawing/2014/main" id="{07BEEA9A-CDEA-F846-6A19-3D0D259A6D0B}"/>
              </a:ext>
            </a:extLst>
          </p:cNvPr>
          <p:cNvSpPr txBox="1"/>
          <p:nvPr/>
        </p:nvSpPr>
        <p:spPr>
          <a:xfrm>
            <a:off x="1769003" y="3537929"/>
            <a:ext cx="1154483"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Omgevingsvisie</a:t>
            </a:r>
          </a:p>
        </p:txBody>
      </p:sp>
      <p:sp>
        <p:nvSpPr>
          <p:cNvPr id="5" name="Tekstvak 5">
            <a:extLst>
              <a:ext uri="{FF2B5EF4-FFF2-40B4-BE49-F238E27FC236}">
                <a16:creationId xmlns:a16="http://schemas.microsoft.com/office/drawing/2014/main" id="{20477177-A034-A31F-CD79-DB43869493A0}"/>
              </a:ext>
            </a:extLst>
          </p:cNvPr>
          <p:cNvSpPr txBox="1"/>
          <p:nvPr/>
        </p:nvSpPr>
        <p:spPr>
          <a:xfrm>
            <a:off x="1624035" y="3195863"/>
            <a:ext cx="1779654" cy="261610"/>
          </a:xfrm>
          <a:prstGeom prst="rect">
            <a:avLst/>
          </a:prstGeom>
          <a:solidFill>
            <a:schemeClr val="bg1">
              <a:alpha val="40000"/>
            </a:schemeClr>
          </a:solidFill>
        </p:spPr>
        <p:txBody>
          <a:bodyPr wrap="none" rtlCol="0">
            <a:spAutoFit/>
          </a:bodyPr>
          <a:lstStyle/>
          <a:p>
            <a:r>
              <a:rPr lang="nl-NL" sz="1100" dirty="0">
                <a:solidFill>
                  <a:srgbClr val="1D7BC0"/>
                </a:solidFill>
                <a:latin typeface="Asap" pitchFamily="2" charset="77"/>
              </a:rPr>
              <a:t>Samenwerkingsafspraken</a:t>
            </a:r>
          </a:p>
        </p:txBody>
      </p:sp>
      <p:sp>
        <p:nvSpPr>
          <p:cNvPr id="6" name="Tekstvak 6">
            <a:extLst>
              <a:ext uri="{FF2B5EF4-FFF2-40B4-BE49-F238E27FC236}">
                <a16:creationId xmlns:a16="http://schemas.microsoft.com/office/drawing/2014/main" id="{FBF1DDC8-ADCC-46B9-7956-D3CF6A2F3008}"/>
              </a:ext>
            </a:extLst>
          </p:cNvPr>
          <p:cNvSpPr txBox="1"/>
          <p:nvPr/>
        </p:nvSpPr>
        <p:spPr>
          <a:xfrm>
            <a:off x="6329082" y="2617694"/>
            <a:ext cx="1658471" cy="261610"/>
          </a:xfrm>
          <a:prstGeom prst="rect">
            <a:avLst/>
          </a:prstGeom>
          <a:solidFill>
            <a:schemeClr val="bg1">
              <a:alpha val="40000"/>
            </a:schemeClr>
          </a:solidFill>
        </p:spPr>
        <p:txBody>
          <a:bodyPr wrap="square" rtlCol="0" anchor="b">
            <a:spAutoFit/>
          </a:bodyPr>
          <a:lstStyle/>
          <a:p>
            <a:pPr algn="ctr"/>
            <a:r>
              <a:rPr lang="nl-NL" sz="1050" dirty="0" err="1">
                <a:solidFill>
                  <a:srgbClr val="2C5881"/>
                </a:solidFill>
                <a:latin typeface="Asap" pitchFamily="2" charset="77"/>
              </a:rPr>
              <a:t>Waterschapsverordening</a:t>
            </a:r>
            <a:endParaRPr lang="nl-NL" sz="1050" dirty="0">
              <a:solidFill>
                <a:srgbClr val="2C5881"/>
              </a:solidFill>
              <a:latin typeface="Asap" pitchFamily="2" charset="77"/>
            </a:endParaRPr>
          </a:p>
        </p:txBody>
      </p:sp>
      <p:sp>
        <p:nvSpPr>
          <p:cNvPr id="7" name="Tekstvak 7">
            <a:extLst>
              <a:ext uri="{FF2B5EF4-FFF2-40B4-BE49-F238E27FC236}">
                <a16:creationId xmlns:a16="http://schemas.microsoft.com/office/drawing/2014/main" id="{45372BD4-E26C-9185-1CAA-E770683AB735}"/>
              </a:ext>
            </a:extLst>
          </p:cNvPr>
          <p:cNvSpPr txBox="1"/>
          <p:nvPr/>
        </p:nvSpPr>
        <p:spPr>
          <a:xfrm>
            <a:off x="4733366" y="2988151"/>
            <a:ext cx="1129553" cy="261610"/>
          </a:xfrm>
          <a:prstGeom prst="rect">
            <a:avLst/>
          </a:prstGeom>
          <a:solidFill>
            <a:schemeClr val="bg1">
              <a:alpha val="40000"/>
            </a:schemeClr>
          </a:solidFill>
        </p:spPr>
        <p:txBody>
          <a:bodyPr wrap="square" rtlCol="0" anchor="b">
            <a:spAutoFit/>
          </a:bodyPr>
          <a:lstStyle/>
          <a:p>
            <a:pPr algn="ctr"/>
            <a:r>
              <a:rPr lang="nl-NL" sz="1050" dirty="0">
                <a:solidFill>
                  <a:srgbClr val="2C5881"/>
                </a:solidFill>
                <a:latin typeface="Asap" pitchFamily="2" charset="77"/>
              </a:rPr>
              <a:t>Omgevingsplan</a:t>
            </a:r>
          </a:p>
        </p:txBody>
      </p:sp>
      <p:sp>
        <p:nvSpPr>
          <p:cNvPr id="8" name="Tekstvak 8">
            <a:extLst>
              <a:ext uri="{FF2B5EF4-FFF2-40B4-BE49-F238E27FC236}">
                <a16:creationId xmlns:a16="http://schemas.microsoft.com/office/drawing/2014/main" id="{DA8937D1-ABFF-8E54-0D22-D75034C509E9}"/>
              </a:ext>
            </a:extLst>
          </p:cNvPr>
          <p:cNvSpPr txBox="1"/>
          <p:nvPr/>
        </p:nvSpPr>
        <p:spPr>
          <a:xfrm>
            <a:off x="5029204" y="3372000"/>
            <a:ext cx="833715" cy="253916"/>
          </a:xfrm>
          <a:prstGeom prst="rect">
            <a:avLst/>
          </a:prstGeom>
          <a:solidFill>
            <a:schemeClr val="bg1">
              <a:alpha val="40000"/>
            </a:schemeClr>
          </a:solidFill>
        </p:spPr>
        <p:txBody>
          <a:bodyPr wrap="square" rtlCol="0">
            <a:spAutoFit/>
          </a:bodyPr>
          <a:lstStyle/>
          <a:p>
            <a:pPr algn="ctr"/>
            <a:r>
              <a:rPr lang="nl-NL" sz="1050" dirty="0" err="1">
                <a:solidFill>
                  <a:srgbClr val="2C5881"/>
                </a:solidFill>
                <a:latin typeface="Asap" pitchFamily="2" charset="77"/>
              </a:rPr>
              <a:t>Bbl</a:t>
            </a:r>
            <a:r>
              <a:rPr lang="nl-NL" sz="1050" dirty="0">
                <a:solidFill>
                  <a:srgbClr val="2C5881"/>
                </a:solidFill>
                <a:latin typeface="Asap" pitchFamily="2" charset="77"/>
              </a:rPr>
              <a:t>* / Bal*</a:t>
            </a:r>
          </a:p>
        </p:txBody>
      </p:sp>
      <p:sp>
        <p:nvSpPr>
          <p:cNvPr id="9" name="Tekstvak 9">
            <a:extLst>
              <a:ext uri="{FF2B5EF4-FFF2-40B4-BE49-F238E27FC236}">
                <a16:creationId xmlns:a16="http://schemas.microsoft.com/office/drawing/2014/main" id="{628C5EF5-A1C6-6EE9-6A37-224E6AAF69BC}"/>
              </a:ext>
            </a:extLst>
          </p:cNvPr>
          <p:cNvSpPr txBox="1"/>
          <p:nvPr/>
        </p:nvSpPr>
        <p:spPr>
          <a:xfrm>
            <a:off x="6347016" y="2985247"/>
            <a:ext cx="1577784"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Omgevingsverordening</a:t>
            </a:r>
          </a:p>
        </p:txBody>
      </p:sp>
      <p:sp>
        <p:nvSpPr>
          <p:cNvPr id="10" name="Tekstvak 10">
            <a:extLst>
              <a:ext uri="{FF2B5EF4-FFF2-40B4-BE49-F238E27FC236}">
                <a16:creationId xmlns:a16="http://schemas.microsoft.com/office/drawing/2014/main" id="{753C906C-9409-F86B-19B0-A681B415628A}"/>
              </a:ext>
            </a:extLst>
          </p:cNvPr>
          <p:cNvSpPr txBox="1"/>
          <p:nvPr/>
        </p:nvSpPr>
        <p:spPr>
          <a:xfrm>
            <a:off x="6347016" y="3345106"/>
            <a:ext cx="1165408" cy="253916"/>
          </a:xfrm>
          <a:prstGeom prst="rect">
            <a:avLst/>
          </a:prstGeom>
          <a:solidFill>
            <a:schemeClr val="bg1">
              <a:alpha val="40000"/>
            </a:schemeClr>
          </a:solidFill>
        </p:spPr>
        <p:txBody>
          <a:bodyPr wrap="square" rtlCol="0">
            <a:spAutoFit/>
          </a:bodyPr>
          <a:lstStyle/>
          <a:p>
            <a:pPr algn="ctr"/>
            <a:r>
              <a:rPr lang="nl-NL" sz="1050" dirty="0">
                <a:solidFill>
                  <a:srgbClr val="2C5881"/>
                </a:solidFill>
                <a:latin typeface="Asap" pitchFamily="2" charset="77"/>
              </a:rPr>
              <a:t>Projectbesluiten</a:t>
            </a:r>
          </a:p>
        </p:txBody>
      </p:sp>
      <p:sp>
        <p:nvSpPr>
          <p:cNvPr id="11" name="Tekstvak 11">
            <a:extLst>
              <a:ext uri="{FF2B5EF4-FFF2-40B4-BE49-F238E27FC236}">
                <a16:creationId xmlns:a16="http://schemas.microsoft.com/office/drawing/2014/main" id="{76B06B66-B604-E1DF-26AF-9B01F3120931}"/>
              </a:ext>
            </a:extLst>
          </p:cNvPr>
          <p:cNvSpPr txBox="1"/>
          <p:nvPr/>
        </p:nvSpPr>
        <p:spPr>
          <a:xfrm>
            <a:off x="8453716"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Meldingen verwerken</a:t>
            </a:r>
          </a:p>
        </p:txBody>
      </p:sp>
      <p:sp>
        <p:nvSpPr>
          <p:cNvPr id="12" name="Tekstvak 12">
            <a:extLst>
              <a:ext uri="{FF2B5EF4-FFF2-40B4-BE49-F238E27FC236}">
                <a16:creationId xmlns:a16="http://schemas.microsoft.com/office/drawing/2014/main" id="{0C09CBB2-6C2A-3443-72AA-74B75D09441E}"/>
              </a:ext>
            </a:extLst>
          </p:cNvPr>
          <p:cNvSpPr txBox="1"/>
          <p:nvPr/>
        </p:nvSpPr>
        <p:spPr>
          <a:xfrm>
            <a:off x="8453716" y="3190165"/>
            <a:ext cx="1701107" cy="253916"/>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Toezicht en handhaving</a:t>
            </a:r>
          </a:p>
        </p:txBody>
      </p:sp>
      <p:sp>
        <p:nvSpPr>
          <p:cNvPr id="13" name="Tekstvak 13">
            <a:extLst>
              <a:ext uri="{FF2B5EF4-FFF2-40B4-BE49-F238E27FC236}">
                <a16:creationId xmlns:a16="http://schemas.microsoft.com/office/drawing/2014/main" id="{BE16C59D-959B-5797-BE02-9979E387914F}"/>
              </a:ext>
            </a:extLst>
          </p:cNvPr>
          <p:cNvSpPr txBox="1"/>
          <p:nvPr/>
        </p:nvSpPr>
        <p:spPr>
          <a:xfrm>
            <a:off x="10275743" y="3190165"/>
            <a:ext cx="1577784" cy="415498"/>
          </a:xfrm>
          <a:prstGeom prst="rect">
            <a:avLst/>
          </a:prstGeom>
          <a:solidFill>
            <a:schemeClr val="bg1">
              <a:alpha val="40000"/>
            </a:schemeClr>
          </a:solidFill>
        </p:spPr>
        <p:txBody>
          <a:bodyPr wrap="square" rtlCol="0" anchor="b">
            <a:spAutoFit/>
          </a:bodyPr>
          <a:lstStyle/>
          <a:p>
            <a:r>
              <a:rPr lang="nl-NL" sz="1050" dirty="0">
                <a:solidFill>
                  <a:srgbClr val="DD7226"/>
                </a:solidFill>
                <a:latin typeface="Asap" pitchFamily="2" charset="77"/>
              </a:rPr>
              <a:t>Omgevingsprogramma uitvoeren</a:t>
            </a:r>
          </a:p>
        </p:txBody>
      </p:sp>
      <p:sp>
        <p:nvSpPr>
          <p:cNvPr id="14" name="Tekstvak 14">
            <a:extLst>
              <a:ext uri="{FF2B5EF4-FFF2-40B4-BE49-F238E27FC236}">
                <a16:creationId xmlns:a16="http://schemas.microsoft.com/office/drawing/2014/main" id="{A2745963-B9DE-CD6E-69F6-93533743FD74}"/>
              </a:ext>
            </a:extLst>
          </p:cNvPr>
          <p:cNvSpPr txBox="1"/>
          <p:nvPr/>
        </p:nvSpPr>
        <p:spPr>
          <a:xfrm>
            <a:off x="10154823" y="2841812"/>
            <a:ext cx="1577785" cy="261610"/>
          </a:xfrm>
          <a:prstGeom prst="rect">
            <a:avLst/>
          </a:prstGeom>
          <a:solidFill>
            <a:schemeClr val="bg1">
              <a:alpha val="40000"/>
            </a:schemeClr>
          </a:solidFill>
        </p:spPr>
        <p:txBody>
          <a:bodyPr wrap="square" rtlCol="0" anchor="b">
            <a:spAutoFit/>
          </a:bodyPr>
          <a:lstStyle/>
          <a:p>
            <a:pPr algn="ctr"/>
            <a:r>
              <a:rPr lang="nl-NL" sz="1050" dirty="0">
                <a:solidFill>
                  <a:srgbClr val="DD7226"/>
                </a:solidFill>
                <a:latin typeface="Asap" pitchFamily="2" charset="77"/>
              </a:rPr>
              <a:t>Aanvragen beoordelen</a:t>
            </a:r>
          </a:p>
        </p:txBody>
      </p:sp>
      <p:sp>
        <p:nvSpPr>
          <p:cNvPr id="15" name="Tekstvak 15">
            <a:extLst>
              <a:ext uri="{FF2B5EF4-FFF2-40B4-BE49-F238E27FC236}">
                <a16:creationId xmlns:a16="http://schemas.microsoft.com/office/drawing/2014/main" id="{23823A14-3DE9-3C86-E95E-22594610202F}"/>
              </a:ext>
            </a:extLst>
          </p:cNvPr>
          <p:cNvSpPr txBox="1"/>
          <p:nvPr/>
        </p:nvSpPr>
        <p:spPr>
          <a:xfrm>
            <a:off x="5862919" y="4715435"/>
            <a:ext cx="2013693"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Aanvragen en info ontvangen</a:t>
            </a:r>
          </a:p>
        </p:txBody>
      </p:sp>
      <p:sp>
        <p:nvSpPr>
          <p:cNvPr id="16" name="Tekstvak 16">
            <a:extLst>
              <a:ext uri="{FF2B5EF4-FFF2-40B4-BE49-F238E27FC236}">
                <a16:creationId xmlns:a16="http://schemas.microsoft.com/office/drawing/2014/main" id="{645893C4-6266-72F2-72D9-0DBFFAF6299A}"/>
              </a:ext>
            </a:extLst>
          </p:cNvPr>
          <p:cNvSpPr txBox="1"/>
          <p:nvPr/>
        </p:nvSpPr>
        <p:spPr>
          <a:xfrm>
            <a:off x="4703105" y="4715435"/>
            <a:ext cx="1066318" cy="261610"/>
          </a:xfrm>
          <a:prstGeom prst="rect">
            <a:avLst/>
          </a:prstGeom>
          <a:solidFill>
            <a:schemeClr val="bg1">
              <a:alpha val="40000"/>
            </a:schemeClr>
          </a:solidFill>
        </p:spPr>
        <p:txBody>
          <a:bodyPr wrap="none" rtlCol="0">
            <a:spAutoFit/>
          </a:bodyPr>
          <a:lstStyle/>
          <a:p>
            <a:r>
              <a:rPr lang="nl-NL" sz="1100" dirty="0">
                <a:solidFill>
                  <a:srgbClr val="388710"/>
                </a:solidFill>
                <a:latin typeface="Asap" pitchFamily="2" charset="77"/>
              </a:rPr>
              <a:t>Samenwerken</a:t>
            </a:r>
          </a:p>
        </p:txBody>
      </p:sp>
      <p:sp>
        <p:nvSpPr>
          <p:cNvPr id="17" name="Tekstvak 17">
            <a:extLst>
              <a:ext uri="{FF2B5EF4-FFF2-40B4-BE49-F238E27FC236}">
                <a16:creationId xmlns:a16="http://schemas.microsoft.com/office/drawing/2014/main" id="{E2BCD374-F841-1386-D252-1E9F647F5E3F}"/>
              </a:ext>
            </a:extLst>
          </p:cNvPr>
          <p:cNvSpPr txBox="1"/>
          <p:nvPr/>
        </p:nvSpPr>
        <p:spPr>
          <a:xfrm>
            <a:off x="4658250" y="5930097"/>
            <a:ext cx="1327608"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Vergunningscheck</a:t>
            </a:r>
          </a:p>
        </p:txBody>
      </p:sp>
      <p:sp>
        <p:nvSpPr>
          <p:cNvPr id="18" name="Tekstvak 18">
            <a:extLst>
              <a:ext uri="{FF2B5EF4-FFF2-40B4-BE49-F238E27FC236}">
                <a16:creationId xmlns:a16="http://schemas.microsoft.com/office/drawing/2014/main" id="{6B02D708-E48A-C936-2FD0-949AF7C0060C}"/>
              </a:ext>
            </a:extLst>
          </p:cNvPr>
          <p:cNvSpPr txBox="1"/>
          <p:nvPr/>
        </p:nvSpPr>
        <p:spPr>
          <a:xfrm>
            <a:off x="6101567" y="5930097"/>
            <a:ext cx="1342034"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Regels op de kaart</a:t>
            </a:r>
          </a:p>
        </p:txBody>
      </p:sp>
      <p:sp>
        <p:nvSpPr>
          <p:cNvPr id="19" name="Tekstvak 19">
            <a:extLst>
              <a:ext uri="{FF2B5EF4-FFF2-40B4-BE49-F238E27FC236}">
                <a16:creationId xmlns:a16="http://schemas.microsoft.com/office/drawing/2014/main" id="{D96A2251-CF88-A54E-25D6-DB27E1BB7C59}"/>
              </a:ext>
            </a:extLst>
          </p:cNvPr>
          <p:cNvSpPr txBox="1"/>
          <p:nvPr/>
        </p:nvSpPr>
        <p:spPr>
          <a:xfrm>
            <a:off x="4455459" y="6263425"/>
            <a:ext cx="152958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Maatregelen op maat</a:t>
            </a:r>
          </a:p>
        </p:txBody>
      </p:sp>
      <p:sp>
        <p:nvSpPr>
          <p:cNvPr id="20" name="Tekstvak 20">
            <a:extLst>
              <a:ext uri="{FF2B5EF4-FFF2-40B4-BE49-F238E27FC236}">
                <a16:creationId xmlns:a16="http://schemas.microsoft.com/office/drawing/2014/main" id="{698E1209-BEE0-362E-1174-F13FF09455E6}"/>
              </a:ext>
            </a:extLst>
          </p:cNvPr>
          <p:cNvSpPr txBox="1"/>
          <p:nvPr/>
        </p:nvSpPr>
        <p:spPr>
          <a:xfrm>
            <a:off x="6096000" y="6263425"/>
            <a:ext cx="1385316" cy="261610"/>
          </a:xfrm>
          <a:prstGeom prst="rect">
            <a:avLst/>
          </a:prstGeom>
          <a:solidFill>
            <a:schemeClr val="bg1">
              <a:alpha val="40000"/>
            </a:schemeClr>
          </a:solidFill>
        </p:spPr>
        <p:txBody>
          <a:bodyPr wrap="none" rtlCol="0">
            <a:spAutoFit/>
          </a:bodyPr>
          <a:lstStyle/>
          <a:p>
            <a:r>
              <a:rPr lang="nl-NL" sz="1100" dirty="0">
                <a:solidFill>
                  <a:srgbClr val="81BA16"/>
                </a:solidFill>
                <a:latin typeface="Asap" pitchFamily="2" charset="77"/>
              </a:rPr>
              <a:t>Aanvragen/melden</a:t>
            </a:r>
          </a:p>
        </p:txBody>
      </p:sp>
      <p:grpSp>
        <p:nvGrpSpPr>
          <p:cNvPr id="21" name="Groep 25">
            <a:extLst>
              <a:ext uri="{FF2B5EF4-FFF2-40B4-BE49-F238E27FC236}">
                <a16:creationId xmlns:a16="http://schemas.microsoft.com/office/drawing/2014/main" id="{56AB712A-9E90-A6B1-0349-36E5E4A57687}"/>
              </a:ext>
            </a:extLst>
          </p:cNvPr>
          <p:cNvGrpSpPr/>
          <p:nvPr/>
        </p:nvGrpSpPr>
        <p:grpSpPr>
          <a:xfrm>
            <a:off x="288432" y="2145531"/>
            <a:ext cx="1284138" cy="307076"/>
            <a:chOff x="288432" y="2145531"/>
            <a:chExt cx="1284138" cy="307076"/>
          </a:xfrm>
        </p:grpSpPr>
        <p:pic>
          <p:nvPicPr>
            <p:cNvPr id="22" name="Afbeelding 22">
              <a:extLst>
                <a:ext uri="{FF2B5EF4-FFF2-40B4-BE49-F238E27FC236}">
                  <a16:creationId xmlns:a16="http://schemas.microsoft.com/office/drawing/2014/main" id="{54A10289-A8BB-0514-C96E-67E86BEF8CD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3" name="Tekstvak 24">
              <a:extLst>
                <a:ext uri="{FF2B5EF4-FFF2-40B4-BE49-F238E27FC236}">
                  <a16:creationId xmlns:a16="http://schemas.microsoft.com/office/drawing/2014/main" id="{8F4EEB57-D334-8DC2-D29A-B85C6C34F3CA}"/>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Maatschappij</a:t>
              </a:r>
              <a:endParaRPr lang="nl-NL" sz="1050" dirty="0">
                <a:solidFill>
                  <a:schemeClr val="bg1"/>
                </a:solidFill>
              </a:endParaRPr>
            </a:p>
          </p:txBody>
        </p:sp>
      </p:grpSp>
      <p:grpSp>
        <p:nvGrpSpPr>
          <p:cNvPr id="24" name="Groep 26">
            <a:extLst>
              <a:ext uri="{FF2B5EF4-FFF2-40B4-BE49-F238E27FC236}">
                <a16:creationId xmlns:a16="http://schemas.microsoft.com/office/drawing/2014/main" id="{11374C2A-344A-FB4A-290A-5933FEEF36F5}"/>
              </a:ext>
            </a:extLst>
          </p:cNvPr>
          <p:cNvGrpSpPr/>
          <p:nvPr/>
        </p:nvGrpSpPr>
        <p:grpSpPr>
          <a:xfrm>
            <a:off x="288432" y="2563220"/>
            <a:ext cx="1284138" cy="307076"/>
            <a:chOff x="288432" y="2145531"/>
            <a:chExt cx="1284138" cy="307076"/>
          </a:xfrm>
        </p:grpSpPr>
        <p:pic>
          <p:nvPicPr>
            <p:cNvPr id="25" name="Afbeelding 27">
              <a:extLst>
                <a:ext uri="{FF2B5EF4-FFF2-40B4-BE49-F238E27FC236}">
                  <a16:creationId xmlns:a16="http://schemas.microsoft.com/office/drawing/2014/main" id="{A3ECD245-8702-1C09-543A-4C5C21C7261E}"/>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6" name="Tekstvak 28">
              <a:extLst>
                <a:ext uri="{FF2B5EF4-FFF2-40B4-BE49-F238E27FC236}">
                  <a16:creationId xmlns:a16="http://schemas.microsoft.com/office/drawing/2014/main" id="{E230D809-A71B-B53D-CFA1-E557B1FB774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Politiek</a:t>
              </a:r>
              <a:endParaRPr lang="nl-NL" sz="1050" dirty="0">
                <a:solidFill>
                  <a:schemeClr val="bg1"/>
                </a:solidFill>
              </a:endParaRPr>
            </a:p>
          </p:txBody>
        </p:sp>
      </p:grpSp>
      <p:grpSp>
        <p:nvGrpSpPr>
          <p:cNvPr id="27" name="Groep 29">
            <a:extLst>
              <a:ext uri="{FF2B5EF4-FFF2-40B4-BE49-F238E27FC236}">
                <a16:creationId xmlns:a16="http://schemas.microsoft.com/office/drawing/2014/main" id="{CF8BC400-B84A-FE30-1854-5F4CFF614120}"/>
              </a:ext>
            </a:extLst>
          </p:cNvPr>
          <p:cNvGrpSpPr/>
          <p:nvPr/>
        </p:nvGrpSpPr>
        <p:grpSpPr>
          <a:xfrm>
            <a:off x="288432" y="2969620"/>
            <a:ext cx="1284138" cy="307076"/>
            <a:chOff x="288432" y="2145531"/>
            <a:chExt cx="1284138" cy="307076"/>
          </a:xfrm>
        </p:grpSpPr>
        <p:pic>
          <p:nvPicPr>
            <p:cNvPr id="28" name="Afbeelding 30">
              <a:extLst>
                <a:ext uri="{FF2B5EF4-FFF2-40B4-BE49-F238E27FC236}">
                  <a16:creationId xmlns:a16="http://schemas.microsoft.com/office/drawing/2014/main" id="{6D73DCC2-5691-838B-5D7E-78AFB11CE02A}"/>
                </a:ext>
              </a:extLst>
            </p:cNvPr>
            <p:cNvPicPr>
              <a:picLocks noChangeAspect="1"/>
            </p:cNvPicPr>
            <p:nvPr/>
          </p:nvPicPr>
          <p:blipFill>
            <a:blip r:embed="rId3"/>
            <a:stretch>
              <a:fillRect/>
            </a:stretch>
          </p:blipFill>
          <p:spPr>
            <a:xfrm>
              <a:off x="288432" y="2145531"/>
              <a:ext cx="1284138" cy="307076"/>
            </a:xfrm>
            <a:prstGeom prst="rect">
              <a:avLst/>
            </a:prstGeom>
          </p:spPr>
        </p:pic>
        <p:sp>
          <p:nvSpPr>
            <p:cNvPr id="29" name="Tekstvak 31">
              <a:extLst>
                <a:ext uri="{FF2B5EF4-FFF2-40B4-BE49-F238E27FC236}">
                  <a16:creationId xmlns:a16="http://schemas.microsoft.com/office/drawing/2014/main" id="{9AD6453B-A310-1649-B615-F6DFBBCCD660}"/>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Monitoring</a:t>
              </a:r>
              <a:endParaRPr lang="nl-NL" sz="1050" dirty="0">
                <a:solidFill>
                  <a:schemeClr val="bg1"/>
                </a:solidFill>
              </a:endParaRPr>
            </a:p>
          </p:txBody>
        </p:sp>
      </p:grpSp>
      <p:grpSp>
        <p:nvGrpSpPr>
          <p:cNvPr id="30" name="Groep 32">
            <a:extLst>
              <a:ext uri="{FF2B5EF4-FFF2-40B4-BE49-F238E27FC236}">
                <a16:creationId xmlns:a16="http://schemas.microsoft.com/office/drawing/2014/main" id="{14691CCC-3677-28B9-E852-65C9C07681E4}"/>
              </a:ext>
            </a:extLst>
          </p:cNvPr>
          <p:cNvGrpSpPr/>
          <p:nvPr/>
        </p:nvGrpSpPr>
        <p:grpSpPr>
          <a:xfrm>
            <a:off x="288432" y="3398597"/>
            <a:ext cx="1284138" cy="307076"/>
            <a:chOff x="288432" y="2145531"/>
            <a:chExt cx="1284138" cy="307076"/>
          </a:xfrm>
        </p:grpSpPr>
        <p:pic>
          <p:nvPicPr>
            <p:cNvPr id="31" name="Afbeelding 33">
              <a:extLst>
                <a:ext uri="{FF2B5EF4-FFF2-40B4-BE49-F238E27FC236}">
                  <a16:creationId xmlns:a16="http://schemas.microsoft.com/office/drawing/2014/main" id="{69ACAD76-3563-A999-7888-238D6559D0BC}"/>
                </a:ext>
              </a:extLst>
            </p:cNvPr>
            <p:cNvPicPr>
              <a:picLocks noChangeAspect="1"/>
            </p:cNvPicPr>
            <p:nvPr/>
          </p:nvPicPr>
          <p:blipFill>
            <a:blip r:embed="rId3"/>
            <a:stretch>
              <a:fillRect/>
            </a:stretch>
          </p:blipFill>
          <p:spPr>
            <a:xfrm>
              <a:off x="288432" y="2145531"/>
              <a:ext cx="1284138" cy="307076"/>
            </a:xfrm>
            <a:prstGeom prst="rect">
              <a:avLst/>
            </a:prstGeom>
          </p:spPr>
        </p:pic>
        <p:sp>
          <p:nvSpPr>
            <p:cNvPr id="32" name="Tekstvak 34">
              <a:extLst>
                <a:ext uri="{FF2B5EF4-FFF2-40B4-BE49-F238E27FC236}">
                  <a16:creationId xmlns:a16="http://schemas.microsoft.com/office/drawing/2014/main" id="{DD24E1F8-B029-52AF-9468-1AC24E4E6107}"/>
                </a:ext>
              </a:extLst>
            </p:cNvPr>
            <p:cNvSpPr txBox="1"/>
            <p:nvPr/>
          </p:nvSpPr>
          <p:spPr>
            <a:xfrm>
              <a:off x="288432" y="2172111"/>
              <a:ext cx="1095022" cy="253916"/>
            </a:xfrm>
            <a:prstGeom prst="rect">
              <a:avLst/>
            </a:prstGeom>
            <a:noFill/>
          </p:spPr>
          <p:txBody>
            <a:bodyPr wrap="square">
              <a:spAutoFit/>
            </a:bodyPr>
            <a:lstStyle/>
            <a:p>
              <a:r>
                <a:rPr lang="nl-NL" sz="1050" dirty="0">
                  <a:solidFill>
                    <a:schemeClr val="bg1"/>
                  </a:solidFill>
                  <a:latin typeface="Asap" pitchFamily="2" charset="77"/>
                </a:rPr>
                <a:t>Evaluatie</a:t>
              </a:r>
              <a:endParaRPr lang="nl-NL" sz="1050" dirty="0">
                <a:solidFill>
                  <a:schemeClr val="bg1"/>
                </a:solidFill>
              </a:endParaRPr>
            </a:p>
          </p:txBody>
        </p:sp>
      </p:grpSp>
    </p:spTree>
    <p:extLst>
      <p:ext uri="{BB962C8B-B14F-4D97-AF65-F5344CB8AC3E}">
        <p14:creationId xmlns:p14="http://schemas.microsoft.com/office/powerpoint/2010/main" val="1194988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81533-06DB-F8E9-0E89-1539B0FE8D27}"/>
              </a:ext>
            </a:extLst>
          </p:cNvPr>
          <p:cNvSpPr>
            <a:spLocks noGrp="1"/>
          </p:cNvSpPr>
          <p:nvPr>
            <p:ph type="title"/>
          </p:nvPr>
        </p:nvSpPr>
        <p:spPr/>
        <p:txBody>
          <a:bodyPr>
            <a:normAutofit fontScale="90000"/>
          </a:bodyPr>
          <a:lstStyle/>
          <a:p>
            <a:r>
              <a:rPr lang="nl-NL" dirty="0"/>
              <a:t>Werken met Bodemplein.nl</a:t>
            </a:r>
          </a:p>
        </p:txBody>
      </p:sp>
      <p:sp>
        <p:nvSpPr>
          <p:cNvPr id="3" name="Tijdelijke aanduiding voor tekst 2">
            <a:extLst>
              <a:ext uri="{FF2B5EF4-FFF2-40B4-BE49-F238E27FC236}">
                <a16:creationId xmlns:a16="http://schemas.microsoft.com/office/drawing/2014/main" id="{D10CFC77-A370-84E2-6CB1-93AB6519750E}"/>
              </a:ext>
            </a:extLst>
          </p:cNvPr>
          <p:cNvSpPr>
            <a:spLocks noGrp="1"/>
          </p:cNvSpPr>
          <p:nvPr>
            <p:ph type="body" idx="1"/>
          </p:nvPr>
        </p:nvSpPr>
        <p:spPr>
          <a:xfrm>
            <a:off x="597072" y="2179638"/>
            <a:ext cx="10515600" cy="2968434"/>
          </a:xfrm>
        </p:spPr>
        <p:txBody>
          <a:bodyPr>
            <a:normAutofit lnSpcReduction="10000"/>
          </a:bodyPr>
          <a:lstStyle/>
          <a:p>
            <a:pPr lvl="0"/>
            <a:r>
              <a:rPr lang="nl-NL" dirty="0"/>
              <a:t>In deze sessie nemen we jullie mee in de versterking van de kennisinfrastructuur Bodem en Ondergrond en halen we graag jullie behoefte en suggesties op voor Bodemplein.NL</a:t>
            </a:r>
          </a:p>
          <a:p>
            <a:pPr lvl="0"/>
            <a:endParaRPr lang="nl-NL" dirty="0"/>
          </a:p>
          <a:p>
            <a:pPr lvl="0"/>
            <a:endParaRPr lang="nl-NL" dirty="0"/>
          </a:p>
          <a:p>
            <a:pPr lvl="0"/>
            <a:r>
              <a:rPr lang="nl-NL" dirty="0"/>
              <a:t>Leerdoelen:</a:t>
            </a:r>
          </a:p>
          <a:p>
            <a:pPr lvl="0"/>
            <a:r>
              <a:rPr lang="nl-NL" dirty="0"/>
              <a:t>-  hoe regionale en landelijke kennisinitiatieven met elkaar samenhangen </a:t>
            </a:r>
          </a:p>
          <a:p>
            <a:pPr lvl="0"/>
            <a:r>
              <a:rPr lang="nl-NL" dirty="0"/>
              <a:t>-  hoe u nieuwe initiatieven kunt aanmelden en financieren via Bodemplein.nl </a:t>
            </a:r>
          </a:p>
          <a:p>
            <a:r>
              <a:rPr lang="nl-NL" dirty="0"/>
              <a:t>-  hoe Bodemplein.nl ondersteunt bij het vinden en gebruiken van kennis voor uw dagelijkse werk </a:t>
            </a:r>
          </a:p>
          <a:p>
            <a:endParaRPr lang="nl-NL" dirty="0"/>
          </a:p>
        </p:txBody>
      </p:sp>
    </p:spTree>
    <p:extLst>
      <p:ext uri="{BB962C8B-B14F-4D97-AF65-F5344CB8AC3E}">
        <p14:creationId xmlns:p14="http://schemas.microsoft.com/office/powerpoint/2010/main" val="3279587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C5105FE-26DF-6DF6-B7AD-39D6EF9C242F}"/>
              </a:ext>
            </a:extLst>
          </p:cNvPr>
          <p:cNvSpPr>
            <a:spLocks noGrp="1"/>
          </p:cNvSpPr>
          <p:nvPr>
            <p:ph sz="half" idx="1"/>
          </p:nvPr>
        </p:nvSpPr>
        <p:spPr/>
        <p:txBody>
          <a:bodyPr/>
          <a:lstStyle/>
          <a:p>
            <a:pPr marL="342900" indent="-342900">
              <a:buFont typeface="+mj-lt"/>
              <a:buAutoNum type="arabicPeriod"/>
            </a:pPr>
            <a:r>
              <a:rPr lang="nl-NL" dirty="0"/>
              <a:t>Opening, kort kennismakingsrondje</a:t>
            </a:r>
          </a:p>
          <a:p>
            <a:pPr marL="342900" indent="-342900">
              <a:buFont typeface="+mj-lt"/>
              <a:buAutoNum type="arabicPeriod"/>
            </a:pPr>
            <a:r>
              <a:rPr lang="nl-NL" dirty="0"/>
              <a:t>Introductie Bodemplein en kennisnetwerk VTH</a:t>
            </a:r>
          </a:p>
          <a:p>
            <a:pPr marL="342900" indent="-342900">
              <a:buFont typeface="+mj-lt"/>
              <a:buAutoNum type="arabicPeriod"/>
            </a:pPr>
            <a:r>
              <a:rPr lang="nl-NL" dirty="0"/>
              <a:t>Inspireren door de </a:t>
            </a:r>
            <a:r>
              <a:rPr lang="nl-NL" dirty="0" err="1"/>
              <a:t>Polderbreed</a:t>
            </a:r>
            <a:r>
              <a:rPr lang="nl-NL" dirty="0"/>
              <a:t> Academie </a:t>
            </a:r>
          </a:p>
          <a:p>
            <a:pPr marL="342900" indent="-342900">
              <a:buFont typeface="+mj-lt"/>
              <a:buAutoNum type="arabicPeriod"/>
            </a:pPr>
            <a:r>
              <a:rPr lang="nl-NL" dirty="0"/>
              <a:t> Moppersessie</a:t>
            </a:r>
          </a:p>
          <a:p>
            <a:pPr lvl="1"/>
            <a:r>
              <a:rPr lang="nl-NL" dirty="0"/>
              <a:t>Wat kan er beter qua kennisbeschikbaarheid? Wat moeten we sowieso gaan doen?</a:t>
            </a:r>
          </a:p>
          <a:p>
            <a:pPr marL="342900" indent="-342900">
              <a:buFont typeface="+mj-lt"/>
              <a:buAutoNum type="arabicPeriod"/>
            </a:pPr>
            <a:r>
              <a:rPr lang="nl-NL" dirty="0"/>
              <a:t>Afronding</a:t>
            </a:r>
          </a:p>
        </p:txBody>
      </p:sp>
      <p:pic>
        <p:nvPicPr>
          <p:cNvPr id="6" name="Tijdelijke aanduiding voor afbeelding 5">
            <a:extLst>
              <a:ext uri="{FF2B5EF4-FFF2-40B4-BE49-F238E27FC236}">
                <a16:creationId xmlns:a16="http://schemas.microsoft.com/office/drawing/2014/main" id="{C79536B0-7EF1-CAF9-8275-D4602987236B}"/>
              </a:ext>
            </a:extLst>
          </p:cNvPr>
          <p:cNvPicPr>
            <a:picLocks noGrp="1" noChangeAspect="1"/>
          </p:cNvPicPr>
          <p:nvPr>
            <p:ph type="pic" sz="quarter" idx="13"/>
          </p:nvPr>
        </p:nvPicPr>
        <p:blipFill>
          <a:blip r:embed="rId3"/>
          <a:srcRect l="29973" r="22134"/>
          <a:stretch>
            <a:fillRect/>
          </a:stretch>
        </p:blipFill>
        <p:spPr>
          <a:xfrm>
            <a:off x="6096000" y="0"/>
            <a:ext cx="6334896" cy="6369049"/>
          </a:xfrm>
          <a:prstGeom prst="rect">
            <a:avLst/>
          </a:prstGeom>
        </p:spPr>
      </p:pic>
      <p:sp>
        <p:nvSpPr>
          <p:cNvPr id="4" name="Titel 3">
            <a:extLst>
              <a:ext uri="{FF2B5EF4-FFF2-40B4-BE49-F238E27FC236}">
                <a16:creationId xmlns:a16="http://schemas.microsoft.com/office/drawing/2014/main" id="{E7311839-B0F3-C7E4-D926-C0A00EA32D81}"/>
              </a:ext>
            </a:extLst>
          </p:cNvPr>
          <p:cNvSpPr>
            <a:spLocks noGrp="1"/>
          </p:cNvSpPr>
          <p:nvPr>
            <p:ph type="title"/>
          </p:nvPr>
        </p:nvSpPr>
        <p:spPr/>
        <p:txBody>
          <a:bodyPr>
            <a:normAutofit fontScale="90000"/>
          </a:bodyPr>
          <a:lstStyle/>
          <a:p>
            <a:r>
              <a:rPr lang="nl-NL" dirty="0"/>
              <a:t>Programma	</a:t>
            </a:r>
          </a:p>
        </p:txBody>
      </p:sp>
    </p:spTree>
    <p:extLst>
      <p:ext uri="{BB962C8B-B14F-4D97-AF65-F5344CB8AC3E}">
        <p14:creationId xmlns:p14="http://schemas.microsoft.com/office/powerpoint/2010/main" val="1495347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1ACC6-EF08-2112-B7B4-814B40E343E5}"/>
              </a:ext>
            </a:extLst>
          </p:cNvPr>
          <p:cNvSpPr>
            <a:spLocks noGrp="1"/>
          </p:cNvSpPr>
          <p:nvPr>
            <p:ph type="title"/>
          </p:nvPr>
        </p:nvSpPr>
        <p:spPr>
          <a:xfrm>
            <a:off x="597072" y="1365504"/>
            <a:ext cx="10951800" cy="897538"/>
          </a:xfrm>
        </p:spPr>
        <p:txBody>
          <a:bodyPr>
            <a:normAutofit fontScale="90000"/>
          </a:bodyPr>
          <a:lstStyle/>
          <a:p>
            <a:r>
              <a:rPr lang="nl-NL" dirty="0"/>
              <a:t>Onze opdracht(en):</a:t>
            </a:r>
            <a:br>
              <a:rPr lang="nl-NL" dirty="0"/>
            </a:br>
            <a:r>
              <a:rPr lang="nl-NL" dirty="0"/>
              <a:t>De kennisinfrastructuur versterken</a:t>
            </a:r>
          </a:p>
        </p:txBody>
      </p:sp>
      <p:sp>
        <p:nvSpPr>
          <p:cNvPr id="3" name="Tijdelijke aanduiding voor tekst 2">
            <a:extLst>
              <a:ext uri="{FF2B5EF4-FFF2-40B4-BE49-F238E27FC236}">
                <a16:creationId xmlns:a16="http://schemas.microsoft.com/office/drawing/2014/main" id="{AD6439E8-7A02-3AC0-B677-3ADD72346CC2}"/>
              </a:ext>
            </a:extLst>
          </p:cNvPr>
          <p:cNvSpPr>
            <a:spLocks noGrp="1"/>
          </p:cNvSpPr>
          <p:nvPr>
            <p:ph type="body" idx="1"/>
          </p:nvPr>
        </p:nvSpPr>
        <p:spPr>
          <a:xfrm>
            <a:off x="597072" y="2263042"/>
            <a:ext cx="6870528" cy="3890870"/>
          </a:xfrm>
        </p:spPr>
        <p:txBody>
          <a:bodyPr>
            <a:normAutofit fontScale="85000" lnSpcReduction="10000"/>
          </a:bodyPr>
          <a:lstStyle/>
          <a:p>
            <a:r>
              <a:rPr lang="nl-NL" b="1" dirty="0"/>
              <a:t>Bestuurlijke afspraken bodem en ondergrond 2023-2030:</a:t>
            </a:r>
          </a:p>
          <a:p>
            <a:r>
              <a:rPr lang="nl-NL" dirty="0"/>
              <a:t>Gezamenlijke inzet op kennisontwikkeling en kennisdeling.</a:t>
            </a:r>
          </a:p>
          <a:p>
            <a:r>
              <a:rPr lang="nl-NL" dirty="0"/>
              <a:t>Doel: bodem en ondergrond beter meewegen in besluiten over de fysieke leefomgeving, middels:</a:t>
            </a:r>
          </a:p>
          <a:p>
            <a:pPr lvl="1"/>
            <a:r>
              <a:rPr lang="nl-NL" dirty="0"/>
              <a:t>Regionale kennisfunctie per provincie</a:t>
            </a:r>
          </a:p>
          <a:p>
            <a:pPr lvl="1"/>
            <a:r>
              <a:rPr lang="nl-NL" dirty="0"/>
              <a:t>Programmeertafel</a:t>
            </a:r>
          </a:p>
          <a:p>
            <a:pPr lvl="1"/>
            <a:r>
              <a:rPr lang="nl-NL" dirty="0"/>
              <a:t>‘Basisorganisatie’</a:t>
            </a:r>
          </a:p>
          <a:p>
            <a:r>
              <a:rPr lang="nl-NL" b="1" dirty="0"/>
              <a:t>Kennisnetwerk VTH</a:t>
            </a:r>
          </a:p>
          <a:p>
            <a:r>
              <a:rPr lang="nl-NL" sz="1800" dirty="0">
                <a:latin typeface="Verdana"/>
                <a:ea typeface="Verdana"/>
              </a:rPr>
              <a:t>Oprichting Interbestuurlijk Programma (IBP-VTH) om het stelsel te versterken, Omgevingsdienst NL voert uit. </a:t>
            </a:r>
          </a:p>
          <a:p>
            <a:r>
              <a:rPr lang="nl-NL" dirty="0">
                <a:latin typeface="Verdana"/>
                <a:ea typeface="Verdana"/>
              </a:rPr>
              <a:t>Doel: </a:t>
            </a:r>
            <a:r>
              <a:rPr lang="nl-NL" sz="1800" dirty="0">
                <a:latin typeface="Verdana"/>
                <a:ea typeface="Verdana"/>
              </a:rPr>
              <a:t>Structureel verbeteren en versterken van de VTH-kennispraktijk</a:t>
            </a:r>
          </a:p>
          <a:p>
            <a:pPr lvl="1"/>
            <a:r>
              <a:rPr lang="nl-NL" sz="1800" dirty="0">
                <a:latin typeface="Verdana"/>
                <a:ea typeface="Verdana"/>
              </a:rPr>
              <a:t>Kennis ophalen, ontwikkelen, delen </a:t>
            </a:r>
            <a:br>
              <a:rPr lang="nl-NL" sz="1800" dirty="0">
                <a:latin typeface="Verdana"/>
                <a:ea typeface="Verdana"/>
              </a:rPr>
            </a:br>
            <a:r>
              <a:rPr lang="nl-NL" sz="1800" dirty="0">
                <a:latin typeface="Verdana"/>
                <a:ea typeface="Verdana"/>
              </a:rPr>
              <a:t>Kwaliteit en uniformiteit in uitvoering borgen (gelijk speelveld)</a:t>
            </a:r>
          </a:p>
          <a:p>
            <a:endParaRPr lang="nl-NL" dirty="0"/>
          </a:p>
          <a:p>
            <a:pPr lvl="1"/>
            <a:endParaRPr lang="nl-NL" dirty="0"/>
          </a:p>
          <a:p>
            <a:pPr lvl="1"/>
            <a:endParaRPr lang="nl-NL" dirty="0"/>
          </a:p>
          <a:p>
            <a:endParaRPr lang="nl-NL" dirty="0"/>
          </a:p>
        </p:txBody>
      </p:sp>
    </p:spTree>
    <p:extLst>
      <p:ext uri="{BB962C8B-B14F-4D97-AF65-F5344CB8AC3E}">
        <p14:creationId xmlns:p14="http://schemas.microsoft.com/office/powerpoint/2010/main" val="1605005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3B9140-C3AA-C31A-0DA7-6CE5A92BC387}"/>
              </a:ext>
            </a:extLst>
          </p:cNvPr>
          <p:cNvSpPr>
            <a:spLocks noGrp="1"/>
          </p:cNvSpPr>
          <p:nvPr>
            <p:ph type="title"/>
          </p:nvPr>
        </p:nvSpPr>
        <p:spPr/>
        <p:txBody>
          <a:bodyPr>
            <a:normAutofit fontScale="90000"/>
          </a:bodyPr>
          <a:lstStyle/>
          <a:p>
            <a:endParaRPr lang="nl-NL" dirty="0"/>
          </a:p>
        </p:txBody>
      </p:sp>
      <p:sp>
        <p:nvSpPr>
          <p:cNvPr id="3" name="Tijdelijke aanduiding voor tekst 2">
            <a:extLst>
              <a:ext uri="{FF2B5EF4-FFF2-40B4-BE49-F238E27FC236}">
                <a16:creationId xmlns:a16="http://schemas.microsoft.com/office/drawing/2014/main" id="{F9F68105-889A-CCAB-3C40-6B740891657F}"/>
              </a:ext>
            </a:extLst>
          </p:cNvPr>
          <p:cNvSpPr>
            <a:spLocks noGrp="1"/>
          </p:cNvSpPr>
          <p:nvPr>
            <p:ph type="body" idx="1"/>
          </p:nvPr>
        </p:nvSpPr>
        <p:spPr/>
        <p:txBody>
          <a:bodyPr/>
          <a:lstStyle/>
          <a:p>
            <a:endParaRPr lang="nl-NL" dirty="0"/>
          </a:p>
        </p:txBody>
      </p:sp>
      <p:pic>
        <p:nvPicPr>
          <p:cNvPr id="5" name="Afbeelding 4">
            <a:extLst>
              <a:ext uri="{FF2B5EF4-FFF2-40B4-BE49-F238E27FC236}">
                <a16:creationId xmlns:a16="http://schemas.microsoft.com/office/drawing/2014/main" id="{0094B035-6859-D949-C4E1-2F6FD460B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a:extLst>
              <a:ext uri="{FF2B5EF4-FFF2-40B4-BE49-F238E27FC236}">
                <a16:creationId xmlns:a16="http://schemas.microsoft.com/office/drawing/2014/main" id="{C507430E-A2F5-37EF-D510-32D802D8EF94}"/>
              </a:ext>
            </a:extLst>
          </p:cNvPr>
          <p:cNvSpPr txBox="1"/>
          <p:nvPr/>
        </p:nvSpPr>
        <p:spPr>
          <a:xfrm>
            <a:off x="597072" y="1619042"/>
            <a:ext cx="2393016" cy="369332"/>
          </a:xfrm>
          <a:prstGeom prst="rect">
            <a:avLst/>
          </a:prstGeom>
          <a:solidFill>
            <a:schemeClr val="accent2">
              <a:lumMod val="20000"/>
              <a:lumOff val="80000"/>
            </a:schemeClr>
          </a:solidFill>
        </p:spPr>
        <p:txBody>
          <a:bodyPr wrap="square" rtlCol="0">
            <a:spAutoFit/>
          </a:bodyPr>
          <a:lstStyle/>
          <a:p>
            <a:r>
              <a:rPr lang="nl-NL" b="1" dirty="0">
                <a:solidFill>
                  <a:schemeClr val="accent1"/>
                </a:solidFill>
              </a:rPr>
              <a:t>Kennisnetwerk VTH</a:t>
            </a:r>
          </a:p>
        </p:txBody>
      </p:sp>
    </p:spTree>
    <p:extLst>
      <p:ext uri="{BB962C8B-B14F-4D97-AF65-F5344CB8AC3E}">
        <p14:creationId xmlns:p14="http://schemas.microsoft.com/office/powerpoint/2010/main" val="74728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0A8E6-F7EA-2E6D-0528-47E0FECAAE31}"/>
            </a:ext>
          </a:extLst>
        </p:cNvPr>
        <p:cNvGrpSpPr/>
        <p:nvPr/>
      </p:nvGrpSpPr>
      <p:grpSpPr>
        <a:xfrm>
          <a:off x="0" y="0"/>
          <a:ext cx="0" cy="0"/>
          <a:chOff x="0" y="0"/>
          <a:chExt cx="0" cy="0"/>
        </a:xfrm>
      </p:grpSpPr>
      <p:sp>
        <p:nvSpPr>
          <p:cNvPr id="55" name="Ovaal 54">
            <a:extLst>
              <a:ext uri="{FF2B5EF4-FFF2-40B4-BE49-F238E27FC236}">
                <a16:creationId xmlns:a16="http://schemas.microsoft.com/office/drawing/2014/main" id="{99D2C0CB-1B47-2793-309D-F019AE9DECE0}"/>
              </a:ext>
            </a:extLst>
          </p:cNvPr>
          <p:cNvSpPr/>
          <p:nvPr/>
        </p:nvSpPr>
        <p:spPr>
          <a:xfrm>
            <a:off x="4343360" y="5143272"/>
            <a:ext cx="3834000" cy="80880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53" name="Ovaal 52">
            <a:extLst>
              <a:ext uri="{FF2B5EF4-FFF2-40B4-BE49-F238E27FC236}">
                <a16:creationId xmlns:a16="http://schemas.microsoft.com/office/drawing/2014/main" id="{D3F0E5C1-10D1-C53A-754E-20E2735D57D4}"/>
              </a:ext>
            </a:extLst>
          </p:cNvPr>
          <p:cNvSpPr/>
          <p:nvPr/>
        </p:nvSpPr>
        <p:spPr>
          <a:xfrm>
            <a:off x="4190960" y="4990872"/>
            <a:ext cx="3834000" cy="80880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51" name="Ovaal 50">
            <a:extLst>
              <a:ext uri="{FF2B5EF4-FFF2-40B4-BE49-F238E27FC236}">
                <a16:creationId xmlns:a16="http://schemas.microsoft.com/office/drawing/2014/main" id="{32F1FBFC-091A-92A1-E602-79A59AA1B6C1}"/>
              </a:ext>
            </a:extLst>
          </p:cNvPr>
          <p:cNvSpPr/>
          <p:nvPr/>
        </p:nvSpPr>
        <p:spPr>
          <a:xfrm>
            <a:off x="4272417" y="5098128"/>
            <a:ext cx="3834000" cy="80880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48" name="Ovaal 47">
            <a:extLst>
              <a:ext uri="{FF2B5EF4-FFF2-40B4-BE49-F238E27FC236}">
                <a16:creationId xmlns:a16="http://schemas.microsoft.com/office/drawing/2014/main" id="{3B90274E-6654-DFF0-25CD-F52CD69C6CAF}"/>
              </a:ext>
            </a:extLst>
          </p:cNvPr>
          <p:cNvSpPr/>
          <p:nvPr/>
        </p:nvSpPr>
        <p:spPr>
          <a:xfrm>
            <a:off x="4070803" y="1865918"/>
            <a:ext cx="3834000" cy="7422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46" name="Ovaal 45">
            <a:extLst>
              <a:ext uri="{FF2B5EF4-FFF2-40B4-BE49-F238E27FC236}">
                <a16:creationId xmlns:a16="http://schemas.microsoft.com/office/drawing/2014/main" id="{E7CF7D56-3DB1-E773-454C-01CA616293FD}"/>
              </a:ext>
            </a:extLst>
          </p:cNvPr>
          <p:cNvSpPr/>
          <p:nvPr/>
        </p:nvSpPr>
        <p:spPr>
          <a:xfrm>
            <a:off x="4131809" y="1957901"/>
            <a:ext cx="3834000" cy="7422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44" name="Ovaal 43">
            <a:extLst>
              <a:ext uri="{FF2B5EF4-FFF2-40B4-BE49-F238E27FC236}">
                <a16:creationId xmlns:a16="http://schemas.microsoft.com/office/drawing/2014/main" id="{D12F6B80-6295-8F41-B614-3A99A2A39AAB}"/>
              </a:ext>
            </a:extLst>
          </p:cNvPr>
          <p:cNvSpPr/>
          <p:nvPr/>
        </p:nvSpPr>
        <p:spPr>
          <a:xfrm>
            <a:off x="4272417" y="2069431"/>
            <a:ext cx="3834000" cy="7422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3" name="Titel 2">
            <a:extLst>
              <a:ext uri="{FF2B5EF4-FFF2-40B4-BE49-F238E27FC236}">
                <a16:creationId xmlns:a16="http://schemas.microsoft.com/office/drawing/2014/main" id="{EBFBACF8-7703-97A4-B8D1-7A5CA4F29277}"/>
              </a:ext>
            </a:extLst>
          </p:cNvPr>
          <p:cNvSpPr>
            <a:spLocks noGrp="1"/>
          </p:cNvSpPr>
          <p:nvPr>
            <p:ph type="title"/>
          </p:nvPr>
        </p:nvSpPr>
        <p:spPr>
          <a:xfrm>
            <a:off x="1151791" y="1023399"/>
            <a:ext cx="10532180" cy="900000"/>
          </a:xfrm>
        </p:spPr>
        <p:txBody>
          <a:bodyPr>
            <a:normAutofit fontScale="90000"/>
          </a:bodyPr>
          <a:lstStyle/>
          <a:p>
            <a:r>
              <a:rPr lang="nl-NL" dirty="0">
                <a:latin typeface="Verdana"/>
                <a:ea typeface="Verdana"/>
              </a:rPr>
              <a:t>Kennisnetwerk VTH [Bodem en ondergrond]</a:t>
            </a:r>
          </a:p>
        </p:txBody>
      </p:sp>
      <p:sp>
        <p:nvSpPr>
          <p:cNvPr id="8" name="Ovaal 7">
            <a:extLst>
              <a:ext uri="{FF2B5EF4-FFF2-40B4-BE49-F238E27FC236}">
                <a16:creationId xmlns:a16="http://schemas.microsoft.com/office/drawing/2014/main" id="{94E6E630-E43D-E07F-01A5-4066E41A59B6}"/>
              </a:ext>
            </a:extLst>
          </p:cNvPr>
          <p:cNvSpPr/>
          <p:nvPr/>
        </p:nvSpPr>
        <p:spPr>
          <a:xfrm>
            <a:off x="4374000" y="2160080"/>
            <a:ext cx="3834000" cy="742246"/>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8824E"/>
                </a:solidFill>
                <a:effectLst/>
                <a:uLnTx/>
                <a:uFillTx/>
                <a:latin typeface="Calibri" panose="020F0502020204030204"/>
                <a:ea typeface="+mn-ea"/>
                <a:cs typeface="+mn-cs"/>
              </a:rPr>
              <a:t>Kennisregisseur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38824E"/>
                </a:solidFill>
                <a:effectLst/>
                <a:uLnTx/>
                <a:uFillTx/>
                <a:latin typeface="Calibri" panose="020F0502020204030204"/>
                <a:ea typeface="+mn-ea"/>
                <a:cs typeface="+mn-cs"/>
              </a:rPr>
              <a:t>[bodem en ondergrond]</a:t>
            </a: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9" name="Ovaal 8">
            <a:extLst>
              <a:ext uri="{FF2B5EF4-FFF2-40B4-BE49-F238E27FC236}">
                <a16:creationId xmlns:a16="http://schemas.microsoft.com/office/drawing/2014/main" id="{5DFBB98B-1D99-4C1B-C57A-E5CD5320A2FE}"/>
              </a:ext>
            </a:extLst>
          </p:cNvPr>
          <p:cNvSpPr/>
          <p:nvPr/>
        </p:nvSpPr>
        <p:spPr>
          <a:xfrm>
            <a:off x="180000" y="3533365"/>
            <a:ext cx="1800000" cy="95400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6 landsdelen</a:t>
            </a:r>
          </a:p>
        </p:txBody>
      </p:sp>
      <p:sp>
        <p:nvSpPr>
          <p:cNvPr id="7" name="Ovaal 6">
            <a:extLst>
              <a:ext uri="{FF2B5EF4-FFF2-40B4-BE49-F238E27FC236}">
                <a16:creationId xmlns:a16="http://schemas.microsoft.com/office/drawing/2014/main" id="{FF9DE922-2D8D-D501-BD2D-379377C6F5CD}"/>
              </a:ext>
            </a:extLst>
          </p:cNvPr>
          <p:cNvSpPr/>
          <p:nvPr/>
        </p:nvSpPr>
        <p:spPr>
          <a:xfrm>
            <a:off x="4374000" y="3637152"/>
            <a:ext cx="3834000" cy="808801"/>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8824E"/>
                </a:solidFill>
                <a:effectLst/>
                <a:uLnTx/>
                <a:uFillTx/>
                <a:latin typeface="Calibri" panose="020F0502020204030204"/>
                <a:ea typeface="+mn-ea"/>
                <a:cs typeface="+mn-cs"/>
              </a:rPr>
              <a:t>Kennisvertegenwoordiger</a:t>
            </a: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[bodem en ondergrond]</a:t>
            </a: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11" name="Ovaal 10">
            <a:extLst>
              <a:ext uri="{FF2B5EF4-FFF2-40B4-BE49-F238E27FC236}">
                <a16:creationId xmlns:a16="http://schemas.microsoft.com/office/drawing/2014/main" id="{39AE5CE1-25A4-D84C-767C-A5B8B440E972}"/>
              </a:ext>
            </a:extLst>
          </p:cNvPr>
          <p:cNvSpPr/>
          <p:nvPr/>
        </p:nvSpPr>
        <p:spPr>
          <a:xfrm>
            <a:off x="4373999" y="5193749"/>
            <a:ext cx="3834000" cy="80880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srgbClr val="38824E"/>
                </a:solidFill>
                <a:effectLst/>
                <a:uLnTx/>
                <a:uFillTx/>
                <a:latin typeface="Calibri" panose="020F0502020204030204"/>
                <a:ea typeface="+mn-ea"/>
                <a:cs typeface="+mn-cs"/>
              </a:rPr>
              <a:t>VTH-expert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[bodem en ondergrond]</a:t>
            </a: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cxnSp>
        <p:nvCxnSpPr>
          <p:cNvPr id="14" name="Rechte verbindingslijn met pijl 13">
            <a:extLst>
              <a:ext uri="{FF2B5EF4-FFF2-40B4-BE49-F238E27FC236}">
                <a16:creationId xmlns:a16="http://schemas.microsoft.com/office/drawing/2014/main" id="{2DD5D206-C55F-8867-5F09-E8B594843F3D}"/>
              </a:ext>
            </a:extLst>
          </p:cNvPr>
          <p:cNvCxnSpPr>
            <a:cxnSpLocks/>
            <a:stCxn id="8" idx="4"/>
            <a:endCxn id="7" idx="0"/>
          </p:cNvCxnSpPr>
          <p:nvPr/>
        </p:nvCxnSpPr>
        <p:spPr>
          <a:xfrm>
            <a:off x="6291000" y="2902326"/>
            <a:ext cx="0" cy="73482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Rechte verbindingslijn met pijl 15">
            <a:extLst>
              <a:ext uri="{FF2B5EF4-FFF2-40B4-BE49-F238E27FC236}">
                <a16:creationId xmlns:a16="http://schemas.microsoft.com/office/drawing/2014/main" id="{C3BE4046-C269-D9D2-B32A-F0FD858EEF33}"/>
              </a:ext>
            </a:extLst>
          </p:cNvPr>
          <p:cNvCxnSpPr>
            <a:cxnSpLocks/>
            <a:stCxn id="7" idx="4"/>
            <a:endCxn id="11" idx="0"/>
          </p:cNvCxnSpPr>
          <p:nvPr/>
        </p:nvCxnSpPr>
        <p:spPr>
          <a:xfrm flipH="1">
            <a:off x="6290999" y="4445953"/>
            <a:ext cx="1" cy="747796"/>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Ovaal 14">
            <a:extLst>
              <a:ext uri="{FF2B5EF4-FFF2-40B4-BE49-F238E27FC236}">
                <a16:creationId xmlns:a16="http://schemas.microsoft.com/office/drawing/2014/main" id="{6A1729A6-C4CA-E959-35F8-A0625944981B}"/>
              </a:ext>
            </a:extLst>
          </p:cNvPr>
          <p:cNvSpPr/>
          <p:nvPr/>
        </p:nvSpPr>
        <p:spPr>
          <a:xfrm>
            <a:off x="2466000" y="4858353"/>
            <a:ext cx="2700000" cy="808801"/>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Kennismakelaar</a:t>
            </a:r>
            <a:endPar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1" name="Rechte verbindingslijn met pijl 20">
            <a:extLst>
              <a:ext uri="{FF2B5EF4-FFF2-40B4-BE49-F238E27FC236}">
                <a16:creationId xmlns:a16="http://schemas.microsoft.com/office/drawing/2014/main" id="{916E25FB-DD17-D0BC-B6A1-8F3632E82321}"/>
              </a:ext>
            </a:extLst>
          </p:cNvPr>
          <p:cNvCxnSpPr>
            <a:cxnSpLocks/>
            <a:stCxn id="11" idx="2"/>
            <a:endCxn id="15" idx="6"/>
          </p:cNvCxnSpPr>
          <p:nvPr/>
        </p:nvCxnSpPr>
        <p:spPr>
          <a:xfrm flipV="1">
            <a:off x="4373999" y="5262754"/>
            <a:ext cx="792001" cy="33539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0" name="Ovaal 9">
            <a:extLst>
              <a:ext uri="{FF2B5EF4-FFF2-40B4-BE49-F238E27FC236}">
                <a16:creationId xmlns:a16="http://schemas.microsoft.com/office/drawing/2014/main" id="{06429446-4526-02C2-AC32-6F535264336C}"/>
              </a:ext>
            </a:extLst>
          </p:cNvPr>
          <p:cNvSpPr/>
          <p:nvPr/>
        </p:nvSpPr>
        <p:spPr>
          <a:xfrm>
            <a:off x="180000" y="4899629"/>
            <a:ext cx="1800000" cy="954000"/>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26 omgevings-diensten</a:t>
            </a:r>
          </a:p>
        </p:txBody>
      </p:sp>
      <p:pic>
        <p:nvPicPr>
          <p:cNvPr id="23" name="Tijdelijke aanduiding voor inhoud 4" descr="Afbeelding met tekst, schermopname, diagram, kaart&#10;&#10;Door AI gegenereerde inhoud is mogelijk onjuist.">
            <a:extLst>
              <a:ext uri="{FF2B5EF4-FFF2-40B4-BE49-F238E27FC236}">
                <a16:creationId xmlns:a16="http://schemas.microsoft.com/office/drawing/2014/main" id="{5B1E4B9F-3DA7-8843-6980-8FF7C602EA3A}"/>
              </a:ext>
            </a:extLst>
          </p:cNvPr>
          <p:cNvPicPr>
            <a:picLocks noGrp="1" noChangeAspect="1"/>
          </p:cNvPicPr>
          <p:nvPr>
            <p:ph idx="1"/>
          </p:nvPr>
        </p:nvPicPr>
        <p:blipFill>
          <a:blip r:embed="rId2"/>
          <a:srcRect l="27337" r="22044" b="8741"/>
          <a:stretch>
            <a:fillRect/>
          </a:stretch>
        </p:blipFill>
        <p:spPr>
          <a:xfrm>
            <a:off x="8820265" y="2834826"/>
            <a:ext cx="1824034" cy="2326612"/>
          </a:xfrm>
          <a:prstGeom prst="rect">
            <a:avLst/>
          </a:prstGeom>
          <a:noFill/>
        </p:spPr>
      </p:pic>
      <p:sp>
        <p:nvSpPr>
          <p:cNvPr id="25" name="Rechthoek 24">
            <a:extLst>
              <a:ext uri="{FF2B5EF4-FFF2-40B4-BE49-F238E27FC236}">
                <a16:creationId xmlns:a16="http://schemas.microsoft.com/office/drawing/2014/main" id="{6979808C-0062-4A3C-4443-4DFCF28B401E}"/>
              </a:ext>
            </a:extLst>
          </p:cNvPr>
          <p:cNvSpPr/>
          <p:nvPr/>
        </p:nvSpPr>
        <p:spPr>
          <a:xfrm>
            <a:off x="8633759" y="1898647"/>
            <a:ext cx="365760" cy="214290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6" name="Rechthoek 25">
            <a:extLst>
              <a:ext uri="{FF2B5EF4-FFF2-40B4-BE49-F238E27FC236}">
                <a16:creationId xmlns:a16="http://schemas.microsoft.com/office/drawing/2014/main" id="{14A4815B-ECA8-A0EA-4F5B-E5362C3FFF9C}"/>
              </a:ext>
            </a:extLst>
          </p:cNvPr>
          <p:cNvSpPr/>
          <p:nvPr/>
        </p:nvSpPr>
        <p:spPr>
          <a:xfrm>
            <a:off x="8680270" y="2717140"/>
            <a:ext cx="1216152" cy="3721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Rechthoek 26">
            <a:extLst>
              <a:ext uri="{FF2B5EF4-FFF2-40B4-BE49-F238E27FC236}">
                <a16:creationId xmlns:a16="http://schemas.microsoft.com/office/drawing/2014/main" id="{F7AD27FE-6EE7-27FA-62AD-C08F27E143E0}"/>
              </a:ext>
            </a:extLst>
          </p:cNvPr>
          <p:cNvSpPr/>
          <p:nvPr/>
        </p:nvSpPr>
        <p:spPr>
          <a:xfrm>
            <a:off x="8820265" y="4270436"/>
            <a:ext cx="210312" cy="8276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Rechthoek 27">
            <a:extLst>
              <a:ext uri="{FF2B5EF4-FFF2-40B4-BE49-F238E27FC236}">
                <a16:creationId xmlns:a16="http://schemas.microsoft.com/office/drawing/2014/main" id="{347551DB-C6BA-3C10-FFDB-EFBE47CC509F}"/>
              </a:ext>
            </a:extLst>
          </p:cNvPr>
          <p:cNvSpPr/>
          <p:nvPr/>
        </p:nvSpPr>
        <p:spPr>
          <a:xfrm>
            <a:off x="10433892" y="4253313"/>
            <a:ext cx="393446" cy="9714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Ovaal 41">
            <a:extLst>
              <a:ext uri="{FF2B5EF4-FFF2-40B4-BE49-F238E27FC236}">
                <a16:creationId xmlns:a16="http://schemas.microsoft.com/office/drawing/2014/main" id="{E268873C-0671-28F1-07C8-36641A76A0C3}"/>
              </a:ext>
            </a:extLst>
          </p:cNvPr>
          <p:cNvSpPr/>
          <p:nvPr/>
        </p:nvSpPr>
        <p:spPr>
          <a:xfrm>
            <a:off x="180000" y="1787435"/>
            <a:ext cx="1800000" cy="954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1 landelijk</a:t>
            </a:r>
          </a:p>
        </p:txBody>
      </p:sp>
      <p:sp>
        <p:nvSpPr>
          <p:cNvPr id="6" name="Ovaal 5">
            <a:extLst>
              <a:ext uri="{FF2B5EF4-FFF2-40B4-BE49-F238E27FC236}">
                <a16:creationId xmlns:a16="http://schemas.microsoft.com/office/drawing/2014/main" id="{2E1C84F1-F878-B7E0-DFBF-ED49F2D42CF2}"/>
              </a:ext>
            </a:extLst>
          </p:cNvPr>
          <p:cNvSpPr/>
          <p:nvPr/>
        </p:nvSpPr>
        <p:spPr>
          <a:xfrm>
            <a:off x="2466000" y="1862391"/>
            <a:ext cx="2700000" cy="69394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rPr>
              <a:t>Kennisteam</a:t>
            </a:r>
          </a:p>
        </p:txBody>
      </p:sp>
      <p:cxnSp>
        <p:nvCxnSpPr>
          <p:cNvPr id="56" name="Rechte verbindingslijn met pijl 55">
            <a:extLst>
              <a:ext uri="{FF2B5EF4-FFF2-40B4-BE49-F238E27FC236}">
                <a16:creationId xmlns:a16="http://schemas.microsoft.com/office/drawing/2014/main" id="{F7193153-AB6D-CFF7-64C9-3604CDE55499}"/>
              </a:ext>
            </a:extLst>
          </p:cNvPr>
          <p:cNvCxnSpPr>
            <a:cxnSpLocks/>
            <a:endCxn id="9" idx="0"/>
          </p:cNvCxnSpPr>
          <p:nvPr/>
        </p:nvCxnSpPr>
        <p:spPr>
          <a:xfrm>
            <a:off x="1062685" y="2741435"/>
            <a:ext cx="17315" cy="7919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Rechte verbindingslijn met pijl 56">
            <a:extLst>
              <a:ext uri="{FF2B5EF4-FFF2-40B4-BE49-F238E27FC236}">
                <a16:creationId xmlns:a16="http://schemas.microsoft.com/office/drawing/2014/main" id="{57B42E19-11D7-E47E-3688-7A4D439DBED0}"/>
              </a:ext>
            </a:extLst>
          </p:cNvPr>
          <p:cNvCxnSpPr>
            <a:cxnSpLocks/>
            <a:stCxn id="9" idx="4"/>
            <a:endCxn id="10" idx="0"/>
          </p:cNvCxnSpPr>
          <p:nvPr/>
        </p:nvCxnSpPr>
        <p:spPr>
          <a:xfrm>
            <a:off x="1080000" y="4487365"/>
            <a:ext cx="0" cy="412264"/>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61" name="Rechthoek: afgeronde hoeken 60">
            <a:extLst>
              <a:ext uri="{FF2B5EF4-FFF2-40B4-BE49-F238E27FC236}">
                <a16:creationId xmlns:a16="http://schemas.microsoft.com/office/drawing/2014/main" id="{C03370F2-52BD-3F03-E177-787B074CD608}"/>
              </a:ext>
            </a:extLst>
          </p:cNvPr>
          <p:cNvSpPr/>
          <p:nvPr/>
        </p:nvSpPr>
        <p:spPr>
          <a:xfrm>
            <a:off x="251791" y="6440556"/>
            <a:ext cx="1800000" cy="36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Waterkwaliteit</a:t>
            </a:r>
          </a:p>
        </p:txBody>
      </p:sp>
      <p:sp>
        <p:nvSpPr>
          <p:cNvPr id="63" name="Rechthoek: afgeronde hoeken 62">
            <a:extLst>
              <a:ext uri="{FF2B5EF4-FFF2-40B4-BE49-F238E27FC236}">
                <a16:creationId xmlns:a16="http://schemas.microsoft.com/office/drawing/2014/main" id="{1EA9D762-C616-5737-AE24-333D54F117AE}"/>
              </a:ext>
            </a:extLst>
          </p:cNvPr>
          <p:cNvSpPr/>
          <p:nvPr/>
        </p:nvSpPr>
        <p:spPr>
          <a:xfrm>
            <a:off x="2109392" y="6440556"/>
            <a:ext cx="2323459" cy="36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Circulaire economie</a:t>
            </a:r>
          </a:p>
        </p:txBody>
      </p:sp>
      <p:sp>
        <p:nvSpPr>
          <p:cNvPr id="65" name="Rechthoek: afgeronde hoeken 64">
            <a:extLst>
              <a:ext uri="{FF2B5EF4-FFF2-40B4-BE49-F238E27FC236}">
                <a16:creationId xmlns:a16="http://schemas.microsoft.com/office/drawing/2014/main" id="{D5C0DDFF-903F-111F-D2DF-44F33DE9B546}"/>
              </a:ext>
            </a:extLst>
          </p:cNvPr>
          <p:cNvSpPr/>
          <p:nvPr/>
        </p:nvSpPr>
        <p:spPr>
          <a:xfrm>
            <a:off x="4490452" y="6451849"/>
            <a:ext cx="1393513" cy="36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ZZS</a:t>
            </a:r>
          </a:p>
        </p:txBody>
      </p:sp>
      <p:sp>
        <p:nvSpPr>
          <p:cNvPr id="67" name="Rechthoek: afgeronde hoeken 66">
            <a:extLst>
              <a:ext uri="{FF2B5EF4-FFF2-40B4-BE49-F238E27FC236}">
                <a16:creationId xmlns:a16="http://schemas.microsoft.com/office/drawing/2014/main" id="{5CD4977F-EEB8-DCB8-6B4C-127BF11E31A6}"/>
              </a:ext>
            </a:extLst>
          </p:cNvPr>
          <p:cNvSpPr/>
          <p:nvPr/>
        </p:nvSpPr>
        <p:spPr>
          <a:xfrm>
            <a:off x="5987804" y="6457360"/>
            <a:ext cx="1664546" cy="36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Energie</a:t>
            </a:r>
          </a:p>
        </p:txBody>
      </p:sp>
      <p:sp>
        <p:nvSpPr>
          <p:cNvPr id="69" name="Rechthoek: afgeronde hoeken 68">
            <a:extLst>
              <a:ext uri="{FF2B5EF4-FFF2-40B4-BE49-F238E27FC236}">
                <a16:creationId xmlns:a16="http://schemas.microsoft.com/office/drawing/2014/main" id="{D288359E-69AA-05B6-6C7C-EAE1E2793372}"/>
              </a:ext>
            </a:extLst>
          </p:cNvPr>
          <p:cNvSpPr/>
          <p:nvPr/>
        </p:nvSpPr>
        <p:spPr>
          <a:xfrm>
            <a:off x="7756189" y="6453136"/>
            <a:ext cx="1664546" cy="360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Agrarisch</a:t>
            </a:r>
          </a:p>
        </p:txBody>
      </p:sp>
      <p:sp>
        <p:nvSpPr>
          <p:cNvPr id="71" name="Rechthoek: afgeronde hoeken 70">
            <a:extLst>
              <a:ext uri="{FF2B5EF4-FFF2-40B4-BE49-F238E27FC236}">
                <a16:creationId xmlns:a16="http://schemas.microsoft.com/office/drawing/2014/main" id="{2647EAA4-BC9C-2E3D-FE05-30E31AE06905}"/>
              </a:ext>
            </a:extLst>
          </p:cNvPr>
          <p:cNvSpPr/>
          <p:nvPr/>
        </p:nvSpPr>
        <p:spPr>
          <a:xfrm>
            <a:off x="9524574" y="6453137"/>
            <a:ext cx="2521376" cy="360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Actuele vraagstukken</a:t>
            </a:r>
          </a:p>
        </p:txBody>
      </p:sp>
      <p:sp>
        <p:nvSpPr>
          <p:cNvPr id="22" name="Ovaal 21">
            <a:extLst>
              <a:ext uri="{FF2B5EF4-FFF2-40B4-BE49-F238E27FC236}">
                <a16:creationId xmlns:a16="http://schemas.microsoft.com/office/drawing/2014/main" id="{F3C4112E-8F99-C86C-6B8D-6F6A906C011D}"/>
              </a:ext>
            </a:extLst>
          </p:cNvPr>
          <p:cNvSpPr/>
          <p:nvPr/>
        </p:nvSpPr>
        <p:spPr>
          <a:xfrm>
            <a:off x="8274771" y="5222742"/>
            <a:ext cx="3676288" cy="80880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FFFFFF"/>
                </a:solidFill>
                <a:effectLst/>
                <a:uLnTx/>
                <a:uFillTx/>
                <a:latin typeface="Calibri" panose="020F0502020204030204"/>
                <a:ea typeface="+mn-ea"/>
                <a:cs typeface="+mn-cs"/>
              </a:rPr>
              <a:t>VTH-[bodem] professionals</a:t>
            </a:r>
            <a:endParaRPr kumimoji="0" lang="en-US" sz="18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4" name="Rechte verbindingslijn met pijl 23">
            <a:extLst>
              <a:ext uri="{FF2B5EF4-FFF2-40B4-BE49-F238E27FC236}">
                <a16:creationId xmlns:a16="http://schemas.microsoft.com/office/drawing/2014/main" id="{384A66DD-263D-FA30-6526-FAD5B279CC75}"/>
              </a:ext>
            </a:extLst>
          </p:cNvPr>
          <p:cNvCxnSpPr>
            <a:cxnSpLocks/>
          </p:cNvCxnSpPr>
          <p:nvPr/>
        </p:nvCxnSpPr>
        <p:spPr>
          <a:xfrm>
            <a:off x="7652349" y="5565797"/>
            <a:ext cx="981410" cy="0"/>
          </a:xfrm>
          <a:prstGeom prst="straightConnector1">
            <a:avLst/>
          </a:prstGeom>
          <a:ln>
            <a:solidFill>
              <a:schemeClr val="tx2"/>
            </a:solidFill>
            <a:headEnd type="triangle"/>
            <a:tailEnd type="triangle"/>
          </a:ln>
        </p:spPr>
        <p:style>
          <a:lnRef idx="2">
            <a:schemeClr val="accent2"/>
          </a:lnRef>
          <a:fillRef idx="0">
            <a:schemeClr val="accent2"/>
          </a:fillRef>
          <a:effectRef idx="1">
            <a:schemeClr val="accent2"/>
          </a:effectRef>
          <a:fontRef idx="minor">
            <a:schemeClr val="tx1"/>
          </a:fontRef>
        </p:style>
      </p:cxnSp>
      <p:pic>
        <p:nvPicPr>
          <p:cNvPr id="2" name="Afbeelding 1">
            <a:extLst>
              <a:ext uri="{FF2B5EF4-FFF2-40B4-BE49-F238E27FC236}">
                <a16:creationId xmlns:a16="http://schemas.microsoft.com/office/drawing/2014/main" id="{E6CA5D29-1FE5-EE00-54E9-E4556B479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412" y="68740"/>
            <a:ext cx="4581525" cy="533400"/>
          </a:xfrm>
          <a:prstGeom prst="rect">
            <a:avLst/>
          </a:prstGeom>
        </p:spPr>
      </p:pic>
    </p:spTree>
    <p:extLst>
      <p:ext uri="{BB962C8B-B14F-4D97-AF65-F5344CB8AC3E}">
        <p14:creationId xmlns:p14="http://schemas.microsoft.com/office/powerpoint/2010/main" val="14528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DD228B4-1447-4DFE-B919-26719D036642}"/>
              </a:ext>
            </a:extLst>
          </p:cNvPr>
          <p:cNvSpPr>
            <a:spLocks noGrp="1"/>
          </p:cNvSpPr>
          <p:nvPr>
            <p:ph idx="1"/>
          </p:nvPr>
        </p:nvSpPr>
        <p:spPr>
          <a:xfrm>
            <a:off x="1242130" y="1968549"/>
            <a:ext cx="10766093" cy="3803249"/>
          </a:xfrm>
        </p:spPr>
        <p:txBody>
          <a:bodyPr>
            <a:normAutofit lnSpcReduction="10000"/>
          </a:bodyPr>
          <a:lstStyle/>
          <a:p>
            <a:pPr marL="0" indent="0">
              <a:buNone/>
            </a:pPr>
            <a:r>
              <a:rPr lang="nl-NL" b="1" dirty="0"/>
              <a:t>Kennis halen (en brengen!)</a:t>
            </a:r>
          </a:p>
          <a:p>
            <a:pPr marL="0" indent="0">
              <a:buNone/>
            </a:pPr>
            <a:r>
              <a:rPr lang="nl-NL" dirty="0"/>
              <a:t> Via de menselijke 26-6-1 lijn:  je stelt de kennisvraag of deze wordt aan jou gesteld</a:t>
            </a:r>
          </a:p>
          <a:p>
            <a:pPr marL="457200" lvl="1" indent="0">
              <a:buNone/>
            </a:pPr>
            <a:r>
              <a:rPr lang="nl-NL" dirty="0"/>
              <a:t>[26] 	Via je collega’s, al dan niet via de VTH expert bodem en ondergrond van </a:t>
            </a:r>
            <a:r>
              <a:rPr lang="nl-NL" b="1" dirty="0"/>
              <a:t>jouw OD</a:t>
            </a:r>
            <a:r>
              <a:rPr lang="nl-NL" dirty="0"/>
              <a:t>; of</a:t>
            </a:r>
          </a:p>
          <a:p>
            <a:pPr marL="457200" lvl="1" indent="0">
              <a:buNone/>
            </a:pPr>
            <a:r>
              <a:rPr lang="nl-NL" dirty="0"/>
              <a:t>[26-6]	Via de VTH-expert die via de kennisvertegenwoordiger bodem en ondergrond kijkt 		of </a:t>
            </a:r>
            <a:r>
              <a:rPr lang="nl-NL" b="1" dirty="0"/>
              <a:t>binnen jouw landsdeel</a:t>
            </a:r>
            <a:r>
              <a:rPr lang="nl-NL" dirty="0"/>
              <a:t> de kennis beschikbaar is; of</a:t>
            </a:r>
          </a:p>
          <a:p>
            <a:pPr marL="457200" lvl="1" indent="0">
              <a:buNone/>
            </a:pPr>
            <a:r>
              <a:rPr lang="nl-NL" dirty="0"/>
              <a:t>[26-6-1] 	De kennisvertegenwoordiger gaat via de kennisregisseur bodem en ondergrond 			kijken of de kennis elders in een </a:t>
            </a:r>
            <a:r>
              <a:rPr lang="nl-NL" b="1" dirty="0"/>
              <a:t>ander landsdeel </a:t>
            </a:r>
            <a:r>
              <a:rPr lang="nl-NL" dirty="0"/>
              <a:t>beschikbaar is.</a:t>
            </a:r>
          </a:p>
          <a:p>
            <a:pPr marL="0" indent="0">
              <a:buNone/>
            </a:pPr>
            <a:r>
              <a:rPr lang="nl-NL" dirty="0"/>
              <a:t> </a:t>
            </a:r>
          </a:p>
          <a:p>
            <a:pPr marL="0" indent="0">
              <a:buNone/>
            </a:pPr>
            <a:r>
              <a:rPr lang="nl-NL" dirty="0"/>
              <a:t>Via de thematische lijn op </a:t>
            </a:r>
            <a:r>
              <a:rPr lang="nl-NL" b="1" dirty="0"/>
              <a:t>Kennisnet 2.0 (digitaal kennisplatform)</a:t>
            </a:r>
            <a:r>
              <a:rPr lang="nl-NL" dirty="0"/>
              <a:t>:</a:t>
            </a:r>
          </a:p>
          <a:p>
            <a:pPr lvl="1"/>
            <a:r>
              <a:rPr lang="nl-NL" dirty="0"/>
              <a:t>Ga naar de relevante themapagina op Kennisnet en stel daar je vraag; of</a:t>
            </a:r>
          </a:p>
          <a:p>
            <a:pPr lvl="1"/>
            <a:r>
              <a:rPr lang="nl-NL" dirty="0"/>
              <a:t>Als je niet weet bij welke themapagina je moet zijn, ga naar de algemene bodempagina op Kennisnet</a:t>
            </a:r>
          </a:p>
        </p:txBody>
      </p:sp>
      <p:sp>
        <p:nvSpPr>
          <p:cNvPr id="3" name="Titel 2">
            <a:extLst>
              <a:ext uri="{FF2B5EF4-FFF2-40B4-BE49-F238E27FC236}">
                <a16:creationId xmlns:a16="http://schemas.microsoft.com/office/drawing/2014/main" id="{C4B95907-9811-1ACA-F08B-98A55D301539}"/>
              </a:ext>
            </a:extLst>
          </p:cNvPr>
          <p:cNvSpPr>
            <a:spLocks noGrp="1"/>
          </p:cNvSpPr>
          <p:nvPr>
            <p:ph type="title"/>
          </p:nvPr>
        </p:nvSpPr>
        <p:spPr/>
        <p:txBody>
          <a:bodyPr/>
          <a:lstStyle/>
          <a:p>
            <a:r>
              <a:rPr lang="nl-NL"/>
              <a:t>VTH-professional</a:t>
            </a:r>
          </a:p>
        </p:txBody>
      </p:sp>
      <p:pic>
        <p:nvPicPr>
          <p:cNvPr id="5" name="Graphic 4" descr="Cirkel met mensen silhouet">
            <a:extLst>
              <a:ext uri="{FF2B5EF4-FFF2-40B4-BE49-F238E27FC236}">
                <a16:creationId xmlns:a16="http://schemas.microsoft.com/office/drawing/2014/main" id="{D5548FB5-F2B9-E1A2-6891-225AC969C87C}"/>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92391" y="2210575"/>
            <a:ext cx="914400" cy="914400"/>
          </a:xfrm>
          <a:prstGeom prst="rect">
            <a:avLst/>
          </a:prstGeom>
        </p:spPr>
      </p:pic>
      <p:pic>
        <p:nvPicPr>
          <p:cNvPr id="7" name="Graphic 6" descr="Beeldscherm silhouet">
            <a:extLst>
              <a:ext uri="{FF2B5EF4-FFF2-40B4-BE49-F238E27FC236}">
                <a16:creationId xmlns:a16="http://schemas.microsoft.com/office/drawing/2014/main" id="{A1A417A9-A6BE-2603-3D18-42976BCB36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4457" y="4428177"/>
            <a:ext cx="914400" cy="914400"/>
          </a:xfrm>
          <a:prstGeom prst="rect">
            <a:avLst/>
          </a:prstGeom>
        </p:spPr>
      </p:pic>
      <p:pic>
        <p:nvPicPr>
          <p:cNvPr id="4" name="Afbeelding 3">
            <a:extLst>
              <a:ext uri="{FF2B5EF4-FFF2-40B4-BE49-F238E27FC236}">
                <a16:creationId xmlns:a16="http://schemas.microsoft.com/office/drawing/2014/main" id="{B0E2EB88-2D08-E219-3393-99ACB275E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062" y="111629"/>
            <a:ext cx="4581525" cy="533400"/>
          </a:xfrm>
          <a:prstGeom prst="rect">
            <a:avLst/>
          </a:prstGeom>
        </p:spPr>
      </p:pic>
    </p:spTree>
    <p:extLst>
      <p:ext uri="{BB962C8B-B14F-4D97-AF65-F5344CB8AC3E}">
        <p14:creationId xmlns:p14="http://schemas.microsoft.com/office/powerpoint/2010/main" val="1120982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340FA9D-B3F0-3F7E-662A-1F48509EF1C3}"/>
              </a:ext>
            </a:extLst>
          </p:cNvPr>
          <p:cNvSpPr>
            <a:spLocks noGrp="1"/>
          </p:cNvSpPr>
          <p:nvPr>
            <p:ph type="title"/>
          </p:nvPr>
        </p:nvSpPr>
        <p:spPr/>
        <p:txBody>
          <a:bodyPr/>
          <a:lstStyle/>
          <a:p>
            <a:r>
              <a:rPr lang="nl-NL" dirty="0"/>
              <a:t>Samenwerking kennisinfrastructuren</a:t>
            </a:r>
            <a:endParaRPr lang="en-US" dirty="0"/>
          </a:p>
        </p:txBody>
      </p:sp>
      <p:sp>
        <p:nvSpPr>
          <p:cNvPr id="5" name="Ovaal 4">
            <a:extLst>
              <a:ext uri="{FF2B5EF4-FFF2-40B4-BE49-F238E27FC236}">
                <a16:creationId xmlns:a16="http://schemas.microsoft.com/office/drawing/2014/main" id="{F3180B43-F4C5-47EF-0CE4-20F565699774}"/>
              </a:ext>
            </a:extLst>
          </p:cNvPr>
          <p:cNvSpPr/>
          <p:nvPr/>
        </p:nvSpPr>
        <p:spPr>
          <a:xfrm>
            <a:off x="1584000" y="2214000"/>
            <a:ext cx="3834000" cy="75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a:ln>
                  <a:noFill/>
                </a:ln>
                <a:solidFill>
                  <a:srgbClr val="38824E"/>
                </a:solidFill>
                <a:effectLst/>
                <a:uLnTx/>
                <a:uFillTx/>
                <a:latin typeface="Calibri" panose="020F0502020204030204"/>
                <a:ea typeface="+mn-ea"/>
                <a:cs typeface="+mn-cs"/>
              </a:rPr>
              <a:t>Kennisregisseur bodem en ondergrond</a:t>
            </a:r>
            <a:endParaRPr kumimoji="0" lang="en-US" sz="1800" b="0" i="1" u="none" strike="noStrike" kern="1200" cap="none" spc="0" normalizeH="0" baseline="0" noProof="0">
              <a:ln>
                <a:noFill/>
              </a:ln>
              <a:solidFill>
                <a:srgbClr val="38824E"/>
              </a:solidFill>
              <a:effectLst/>
              <a:uLnTx/>
              <a:uFillTx/>
              <a:latin typeface="Calibri" panose="020F0502020204030204"/>
              <a:ea typeface="+mn-ea"/>
              <a:cs typeface="+mn-cs"/>
            </a:endParaRPr>
          </a:p>
        </p:txBody>
      </p:sp>
      <p:sp>
        <p:nvSpPr>
          <p:cNvPr id="7" name="Ovaal 6">
            <a:extLst>
              <a:ext uri="{FF2B5EF4-FFF2-40B4-BE49-F238E27FC236}">
                <a16:creationId xmlns:a16="http://schemas.microsoft.com/office/drawing/2014/main" id="{7C8EF23C-126B-0518-34FD-263AF89E3828}"/>
              </a:ext>
            </a:extLst>
          </p:cNvPr>
          <p:cNvSpPr/>
          <p:nvPr/>
        </p:nvSpPr>
        <p:spPr>
          <a:xfrm>
            <a:off x="1584000" y="4015189"/>
            <a:ext cx="3834000" cy="756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38824E"/>
                </a:solidFill>
                <a:effectLst/>
                <a:uLnTx/>
                <a:uFillTx/>
                <a:latin typeface="Calibri" panose="020F0502020204030204"/>
                <a:ea typeface="+mn-ea"/>
                <a:cs typeface="+mn-cs"/>
              </a:rPr>
              <a:t>Kennisvertegenwoordiger bodem en ondergrond</a:t>
            </a: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9" name="Ovaal 8">
            <a:extLst>
              <a:ext uri="{FF2B5EF4-FFF2-40B4-BE49-F238E27FC236}">
                <a16:creationId xmlns:a16="http://schemas.microsoft.com/office/drawing/2014/main" id="{ECE8D3C2-44FA-D8BF-C5A8-0271EE7ABBCF}"/>
              </a:ext>
            </a:extLst>
          </p:cNvPr>
          <p:cNvSpPr/>
          <p:nvPr/>
        </p:nvSpPr>
        <p:spPr>
          <a:xfrm>
            <a:off x="1584000" y="5760000"/>
            <a:ext cx="3834000" cy="756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8824E"/>
                </a:solidFill>
                <a:effectLst/>
                <a:uLnTx/>
                <a:uFillTx/>
                <a:latin typeface="Calibri" panose="020F0502020204030204"/>
                <a:ea typeface="+mn-ea"/>
                <a:cs typeface="+mn-cs"/>
              </a:rPr>
              <a:t>VTH-expert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8824E"/>
                </a:solidFill>
                <a:effectLst/>
                <a:uLnTx/>
                <a:uFillTx/>
                <a:latin typeface="Calibri" panose="020F0502020204030204"/>
                <a:ea typeface="+mn-ea"/>
                <a:cs typeface="+mn-cs"/>
              </a:rPr>
              <a:t>bodem en ondergrond</a:t>
            </a:r>
            <a:endParaRPr kumimoji="0" lang="en-US" sz="1800" b="0" i="1" u="none" strike="noStrike" kern="1200" cap="none" spc="0" normalizeH="0" baseline="0" noProof="0">
              <a:ln>
                <a:noFill/>
              </a:ln>
              <a:solidFill>
                <a:srgbClr val="38824E"/>
              </a:solidFill>
              <a:effectLst/>
              <a:uLnTx/>
              <a:uFillTx/>
              <a:latin typeface="Calibri" panose="020F0502020204030204"/>
              <a:ea typeface="+mn-ea"/>
              <a:cs typeface="+mn-cs"/>
            </a:endParaRPr>
          </a:p>
        </p:txBody>
      </p:sp>
      <p:cxnSp>
        <p:nvCxnSpPr>
          <p:cNvPr id="10" name="Rechte verbindingslijn met pijl 9">
            <a:extLst>
              <a:ext uri="{FF2B5EF4-FFF2-40B4-BE49-F238E27FC236}">
                <a16:creationId xmlns:a16="http://schemas.microsoft.com/office/drawing/2014/main" id="{C179E0FB-5609-238D-910A-BD42FBC23F3A}"/>
              </a:ext>
            </a:extLst>
          </p:cNvPr>
          <p:cNvCxnSpPr>
            <a:cxnSpLocks/>
            <a:stCxn id="5" idx="4"/>
            <a:endCxn id="7" idx="0"/>
          </p:cNvCxnSpPr>
          <p:nvPr/>
        </p:nvCxnSpPr>
        <p:spPr>
          <a:xfrm>
            <a:off x="3501000" y="2970000"/>
            <a:ext cx="0" cy="10451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8010D967-C538-9494-BCE9-84D01D066313}"/>
              </a:ext>
            </a:extLst>
          </p:cNvPr>
          <p:cNvCxnSpPr>
            <a:cxnSpLocks/>
            <a:stCxn id="7" idx="4"/>
            <a:endCxn id="9" idx="0"/>
          </p:cNvCxnSpPr>
          <p:nvPr/>
        </p:nvCxnSpPr>
        <p:spPr>
          <a:xfrm>
            <a:off x="3501000" y="4771189"/>
            <a:ext cx="0" cy="98881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5" name="Rechthoek: afgeronde hoeken 14">
            <a:extLst>
              <a:ext uri="{FF2B5EF4-FFF2-40B4-BE49-F238E27FC236}">
                <a16:creationId xmlns:a16="http://schemas.microsoft.com/office/drawing/2014/main" id="{78EB43CB-5D66-080B-0EB7-E9D58A6E1471}"/>
              </a:ext>
            </a:extLst>
          </p:cNvPr>
          <p:cNvSpPr/>
          <p:nvPr/>
        </p:nvSpPr>
        <p:spPr>
          <a:xfrm>
            <a:off x="1978325" y="1362974"/>
            <a:ext cx="3312543" cy="5149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rPr>
              <a:t>Kennisplan bodem en ondergrond</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Ovaal 16">
            <a:extLst>
              <a:ext uri="{FF2B5EF4-FFF2-40B4-BE49-F238E27FC236}">
                <a16:creationId xmlns:a16="http://schemas.microsoft.com/office/drawing/2014/main" id="{58FB2501-25BC-602F-3781-EA055023E70E}"/>
              </a:ext>
            </a:extLst>
          </p:cNvPr>
          <p:cNvSpPr/>
          <p:nvPr/>
        </p:nvSpPr>
        <p:spPr>
          <a:xfrm>
            <a:off x="5886000" y="4419589"/>
            <a:ext cx="3834000" cy="756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8824E"/>
                </a:solidFill>
                <a:effectLst/>
                <a:uLnTx/>
                <a:uFillTx/>
                <a:latin typeface="Calibri" panose="020F0502020204030204"/>
                <a:ea typeface="+mn-ea"/>
                <a:cs typeface="+mn-cs"/>
              </a:rPr>
              <a:t>Kenniscoördinator provincie</a:t>
            </a:r>
            <a:endParaRPr kumimoji="0" lang="en-US" sz="1800" b="0" i="1" u="none" strike="noStrike" kern="1200" cap="none" spc="0" normalizeH="0" baseline="0" noProof="0">
              <a:ln>
                <a:noFill/>
              </a:ln>
              <a:solidFill>
                <a:srgbClr val="38824E"/>
              </a:solidFill>
              <a:effectLst/>
              <a:uLnTx/>
              <a:uFillTx/>
              <a:latin typeface="Calibri" panose="020F0502020204030204"/>
              <a:ea typeface="+mn-ea"/>
              <a:cs typeface="+mn-cs"/>
            </a:endParaRPr>
          </a:p>
        </p:txBody>
      </p:sp>
      <p:sp>
        <p:nvSpPr>
          <p:cNvPr id="18" name="Rechthoek: afgeronde hoeken 17">
            <a:extLst>
              <a:ext uri="{FF2B5EF4-FFF2-40B4-BE49-F238E27FC236}">
                <a16:creationId xmlns:a16="http://schemas.microsoft.com/office/drawing/2014/main" id="{9E9AED5F-9ADD-4FEC-B267-933AA367DA34}"/>
              </a:ext>
            </a:extLst>
          </p:cNvPr>
          <p:cNvSpPr/>
          <p:nvPr/>
        </p:nvSpPr>
        <p:spPr>
          <a:xfrm>
            <a:off x="1587234" y="3268662"/>
            <a:ext cx="8545928" cy="224649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8824E"/>
              </a:solidFill>
              <a:effectLst/>
              <a:uLnTx/>
              <a:uFillTx/>
              <a:latin typeface="Calibri" panose="020F0502020204030204"/>
              <a:ea typeface="+mn-ea"/>
              <a:cs typeface="+mn-cs"/>
            </a:endParaRPr>
          </a:p>
        </p:txBody>
      </p:sp>
      <p:sp>
        <p:nvSpPr>
          <p:cNvPr id="21" name="Ovaal 20">
            <a:extLst>
              <a:ext uri="{FF2B5EF4-FFF2-40B4-BE49-F238E27FC236}">
                <a16:creationId xmlns:a16="http://schemas.microsoft.com/office/drawing/2014/main" id="{543971C9-51B0-3BBE-E2A2-022D18C2A7F5}"/>
              </a:ext>
            </a:extLst>
          </p:cNvPr>
          <p:cNvSpPr/>
          <p:nvPr/>
        </p:nvSpPr>
        <p:spPr>
          <a:xfrm>
            <a:off x="5892724" y="5760000"/>
            <a:ext cx="3834000" cy="756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38824E"/>
                </a:solidFill>
                <a:effectLst/>
                <a:uLnTx/>
                <a:uFillTx/>
                <a:latin typeface="Calibri" panose="020F0502020204030204"/>
                <a:ea typeface="+mn-ea"/>
                <a:cs typeface="+mn-cs"/>
              </a:rPr>
              <a:t>Regionale kennisnetwerken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err="1">
                <a:ln>
                  <a:noFill/>
                </a:ln>
                <a:solidFill>
                  <a:srgbClr val="38824E"/>
                </a:solidFill>
                <a:effectLst/>
                <a:uLnTx/>
                <a:uFillTx/>
                <a:latin typeface="Calibri" panose="020F0502020204030204"/>
                <a:ea typeface="+mn-ea"/>
                <a:cs typeface="+mn-cs"/>
              </a:rPr>
              <a:t>bodemproffesionals</a:t>
            </a: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22" name="Ovaal 21">
            <a:extLst>
              <a:ext uri="{FF2B5EF4-FFF2-40B4-BE49-F238E27FC236}">
                <a16:creationId xmlns:a16="http://schemas.microsoft.com/office/drawing/2014/main" id="{2F99B2A8-460B-53FE-E4A5-CC7FDE23E352}"/>
              </a:ext>
            </a:extLst>
          </p:cNvPr>
          <p:cNvSpPr/>
          <p:nvPr/>
        </p:nvSpPr>
        <p:spPr>
          <a:xfrm>
            <a:off x="5886000" y="2214000"/>
            <a:ext cx="3834000" cy="756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1" u="none" strike="noStrike" kern="1200" cap="none" spc="0" normalizeH="0" baseline="0" noProof="0" dirty="0">
                <a:ln>
                  <a:noFill/>
                </a:ln>
                <a:solidFill>
                  <a:srgbClr val="38824E"/>
                </a:solidFill>
                <a:effectLst/>
                <a:uLnTx/>
                <a:uFillTx/>
                <a:latin typeface="Calibri" panose="020F0502020204030204"/>
                <a:ea typeface="+mn-ea"/>
                <a:cs typeface="+mn-cs"/>
              </a:rPr>
              <a:t>Regisseur basisorganisatie</a:t>
            </a:r>
            <a:endParaRPr kumimoji="0" lang="en-US" sz="1800" b="0" i="1" u="none" strike="noStrike" kern="1200" cap="none" spc="0" normalizeH="0" baseline="0" noProof="0" dirty="0">
              <a:ln>
                <a:noFill/>
              </a:ln>
              <a:solidFill>
                <a:srgbClr val="38824E"/>
              </a:solidFill>
              <a:effectLst/>
              <a:uLnTx/>
              <a:uFillTx/>
              <a:latin typeface="Calibri" panose="020F0502020204030204"/>
              <a:ea typeface="+mn-ea"/>
              <a:cs typeface="+mn-cs"/>
            </a:endParaRPr>
          </a:p>
        </p:txBody>
      </p:sp>
      <p:sp>
        <p:nvSpPr>
          <p:cNvPr id="23" name="Rechthoek: afgeronde hoeken 22">
            <a:extLst>
              <a:ext uri="{FF2B5EF4-FFF2-40B4-BE49-F238E27FC236}">
                <a16:creationId xmlns:a16="http://schemas.microsoft.com/office/drawing/2014/main" id="{E7EFCBFB-682C-15BB-0DD9-EF5A4CCE0CBB}"/>
              </a:ext>
            </a:extLst>
          </p:cNvPr>
          <p:cNvSpPr/>
          <p:nvPr/>
        </p:nvSpPr>
        <p:spPr>
          <a:xfrm>
            <a:off x="6154782" y="1336563"/>
            <a:ext cx="3312543" cy="5149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FFFFFF"/>
                </a:solidFill>
                <a:effectLst/>
                <a:uLnTx/>
                <a:uFillTx/>
                <a:latin typeface="Calibri" panose="020F0502020204030204"/>
                <a:ea typeface="+mn-ea"/>
                <a:cs typeface="+mn-cs"/>
              </a:rPr>
              <a:t>Programmeertafel</a:t>
            </a: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Pijl: rechts 23">
            <a:extLst>
              <a:ext uri="{FF2B5EF4-FFF2-40B4-BE49-F238E27FC236}">
                <a16:creationId xmlns:a16="http://schemas.microsoft.com/office/drawing/2014/main" id="{984B94C6-43CD-6C61-B3B7-F2800044AF87}"/>
              </a:ext>
            </a:extLst>
          </p:cNvPr>
          <p:cNvSpPr/>
          <p:nvPr/>
        </p:nvSpPr>
        <p:spPr>
          <a:xfrm>
            <a:off x="5421675" y="1506747"/>
            <a:ext cx="461527" cy="2415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7" name="Rechte verbindingslijn met pijl 26">
            <a:extLst>
              <a:ext uri="{FF2B5EF4-FFF2-40B4-BE49-F238E27FC236}">
                <a16:creationId xmlns:a16="http://schemas.microsoft.com/office/drawing/2014/main" id="{1EF6063E-12C8-3715-81CA-707C023A6574}"/>
              </a:ext>
            </a:extLst>
          </p:cNvPr>
          <p:cNvCxnSpPr>
            <a:stCxn id="5" idx="6"/>
            <a:endCxn id="22" idx="2"/>
          </p:cNvCxnSpPr>
          <p:nvPr/>
        </p:nvCxnSpPr>
        <p:spPr>
          <a:xfrm>
            <a:off x="5418000" y="2592000"/>
            <a:ext cx="4680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Pijl: gekromd rechts 27">
            <a:extLst>
              <a:ext uri="{FF2B5EF4-FFF2-40B4-BE49-F238E27FC236}">
                <a16:creationId xmlns:a16="http://schemas.microsoft.com/office/drawing/2014/main" id="{BC2DD5EF-E32F-25CC-D9EB-04323BCF377E}"/>
              </a:ext>
            </a:extLst>
          </p:cNvPr>
          <p:cNvSpPr/>
          <p:nvPr/>
        </p:nvSpPr>
        <p:spPr>
          <a:xfrm>
            <a:off x="5107064" y="4179220"/>
            <a:ext cx="470109" cy="520449"/>
          </a:xfrm>
          <a:prstGeom prst="curved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8824E"/>
              </a:solidFill>
              <a:effectLst/>
              <a:uLnTx/>
              <a:uFillTx/>
              <a:latin typeface="Calibri" panose="020F0502020204030204"/>
              <a:ea typeface="+mn-ea"/>
              <a:cs typeface="+mn-cs"/>
            </a:endParaRPr>
          </a:p>
        </p:txBody>
      </p:sp>
      <p:sp>
        <p:nvSpPr>
          <p:cNvPr id="29" name="Pijl: gekromd links 28">
            <a:extLst>
              <a:ext uri="{FF2B5EF4-FFF2-40B4-BE49-F238E27FC236}">
                <a16:creationId xmlns:a16="http://schemas.microsoft.com/office/drawing/2014/main" id="{760B708E-3293-84D1-1B39-3ABB27985FD7}"/>
              </a:ext>
            </a:extLst>
          </p:cNvPr>
          <p:cNvSpPr/>
          <p:nvPr/>
        </p:nvSpPr>
        <p:spPr>
          <a:xfrm>
            <a:off x="5815654" y="4152175"/>
            <a:ext cx="373812" cy="565385"/>
          </a:xfrm>
          <a:prstGeom prst="curved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8824E"/>
              </a:solidFill>
              <a:effectLst/>
              <a:uLnTx/>
              <a:uFillTx/>
              <a:latin typeface="Calibri" panose="020F0502020204030204"/>
              <a:ea typeface="+mn-ea"/>
              <a:cs typeface="+mn-cs"/>
            </a:endParaRPr>
          </a:p>
        </p:txBody>
      </p:sp>
      <p:cxnSp>
        <p:nvCxnSpPr>
          <p:cNvPr id="31" name="Rechte verbindingslijn met pijl 30">
            <a:extLst>
              <a:ext uri="{FF2B5EF4-FFF2-40B4-BE49-F238E27FC236}">
                <a16:creationId xmlns:a16="http://schemas.microsoft.com/office/drawing/2014/main" id="{F9CCAF5B-A2F1-7C4E-9C89-35FA70331D51}"/>
              </a:ext>
            </a:extLst>
          </p:cNvPr>
          <p:cNvCxnSpPr>
            <a:stCxn id="9" idx="6"/>
            <a:endCxn id="21" idx="2"/>
          </p:cNvCxnSpPr>
          <p:nvPr/>
        </p:nvCxnSpPr>
        <p:spPr>
          <a:xfrm>
            <a:off x="5418000" y="6138000"/>
            <a:ext cx="47472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 name="Tekstvak 32">
            <a:extLst>
              <a:ext uri="{FF2B5EF4-FFF2-40B4-BE49-F238E27FC236}">
                <a16:creationId xmlns:a16="http://schemas.microsoft.com/office/drawing/2014/main" id="{949218CD-CFC2-51C5-4534-8C39114D64C7}"/>
              </a:ext>
            </a:extLst>
          </p:cNvPr>
          <p:cNvSpPr txBox="1"/>
          <p:nvPr/>
        </p:nvSpPr>
        <p:spPr>
          <a:xfrm rot="16200000">
            <a:off x="-1210940" y="3541013"/>
            <a:ext cx="43185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38824E"/>
                </a:solidFill>
                <a:effectLst/>
                <a:uLnTx/>
                <a:uFillTx/>
                <a:latin typeface="Calibri" panose="020F0502020204030204"/>
                <a:ea typeface="+mn-ea"/>
                <a:cs typeface="+mn-cs"/>
              </a:rPr>
              <a:t>Kennisnetwerk (VTH)</a:t>
            </a:r>
            <a:endParaRPr kumimoji="0" lang="en-US" sz="3200" b="1" i="0" u="none" strike="noStrike" kern="1200" cap="none" spc="0" normalizeH="0" baseline="0" noProof="0">
              <a:ln>
                <a:noFill/>
              </a:ln>
              <a:solidFill>
                <a:srgbClr val="38824E"/>
              </a:solidFill>
              <a:effectLst/>
              <a:uLnTx/>
              <a:uFillTx/>
              <a:latin typeface="Calibri" panose="020F0502020204030204"/>
              <a:ea typeface="+mn-ea"/>
              <a:cs typeface="+mn-cs"/>
            </a:endParaRPr>
          </a:p>
        </p:txBody>
      </p:sp>
      <p:sp>
        <p:nvSpPr>
          <p:cNvPr id="34" name="Tekstvak 33">
            <a:extLst>
              <a:ext uri="{FF2B5EF4-FFF2-40B4-BE49-F238E27FC236}">
                <a16:creationId xmlns:a16="http://schemas.microsoft.com/office/drawing/2014/main" id="{B92E6FFE-19C6-B8D3-A372-76E0592F7D6A}"/>
              </a:ext>
            </a:extLst>
          </p:cNvPr>
          <p:cNvSpPr txBox="1"/>
          <p:nvPr/>
        </p:nvSpPr>
        <p:spPr>
          <a:xfrm rot="5400000">
            <a:off x="8779028" y="3294792"/>
            <a:ext cx="4318532"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38824E"/>
                </a:solidFill>
                <a:effectLst/>
                <a:uLnTx/>
                <a:uFillTx/>
                <a:latin typeface="Calibri" panose="020F0502020204030204"/>
                <a:ea typeface="+mn-ea"/>
                <a:cs typeface="+mn-cs"/>
              </a:rPr>
              <a:t>Kennisinfrastructuur bodem en ondergrond</a:t>
            </a:r>
            <a:endParaRPr kumimoji="0" lang="en-US" sz="3200" b="1" i="0" u="none" strike="noStrike" kern="1200" cap="none" spc="0" normalizeH="0" baseline="0" noProof="0">
              <a:ln>
                <a:noFill/>
              </a:ln>
              <a:solidFill>
                <a:srgbClr val="38824E"/>
              </a:solidFill>
              <a:effectLst/>
              <a:uLnTx/>
              <a:uFillTx/>
              <a:latin typeface="Calibri" panose="020F0502020204030204"/>
              <a:ea typeface="+mn-ea"/>
              <a:cs typeface="+mn-cs"/>
            </a:endParaRPr>
          </a:p>
        </p:txBody>
      </p:sp>
      <p:cxnSp>
        <p:nvCxnSpPr>
          <p:cNvPr id="4" name="Rechte verbindingslijn met pijl 3">
            <a:extLst>
              <a:ext uri="{FF2B5EF4-FFF2-40B4-BE49-F238E27FC236}">
                <a16:creationId xmlns:a16="http://schemas.microsoft.com/office/drawing/2014/main" id="{51351C76-12E0-D575-7613-CC40E66C6245}"/>
              </a:ext>
            </a:extLst>
          </p:cNvPr>
          <p:cNvCxnSpPr>
            <a:stCxn id="17" idx="4"/>
            <a:endCxn id="21" idx="0"/>
          </p:cNvCxnSpPr>
          <p:nvPr/>
        </p:nvCxnSpPr>
        <p:spPr>
          <a:xfrm>
            <a:off x="7803000" y="5175589"/>
            <a:ext cx="6724" cy="584411"/>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8" name="Verbindingslijn: gebogen 7">
            <a:extLst>
              <a:ext uri="{FF2B5EF4-FFF2-40B4-BE49-F238E27FC236}">
                <a16:creationId xmlns:a16="http://schemas.microsoft.com/office/drawing/2014/main" id="{9B72679A-4099-A019-C958-C5981C031D59}"/>
              </a:ext>
            </a:extLst>
          </p:cNvPr>
          <p:cNvCxnSpPr>
            <a:stCxn id="5" idx="0"/>
            <a:endCxn id="23" idx="2"/>
          </p:cNvCxnSpPr>
          <p:nvPr/>
        </p:nvCxnSpPr>
        <p:spPr>
          <a:xfrm rot="5400000" flipH="1" flipV="1">
            <a:off x="5474772" y="-122282"/>
            <a:ext cx="362510" cy="431005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6DFC33A2-68D4-796A-659A-EEB858F2CD2E}"/>
              </a:ext>
            </a:extLst>
          </p:cNvPr>
          <p:cNvCxnSpPr>
            <a:stCxn id="22" idx="0"/>
            <a:endCxn id="23" idx="2"/>
          </p:cNvCxnSpPr>
          <p:nvPr/>
        </p:nvCxnSpPr>
        <p:spPr>
          <a:xfrm flipV="1">
            <a:off x="7803000" y="1851490"/>
            <a:ext cx="8054" cy="3625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met pijl 5">
            <a:extLst>
              <a:ext uri="{FF2B5EF4-FFF2-40B4-BE49-F238E27FC236}">
                <a16:creationId xmlns:a16="http://schemas.microsoft.com/office/drawing/2014/main" id="{2164BEFD-2B17-B8BF-8D7E-2F5D613343CE}"/>
              </a:ext>
            </a:extLst>
          </p:cNvPr>
          <p:cNvCxnSpPr>
            <a:stCxn id="22" idx="4"/>
            <a:endCxn id="17" idx="0"/>
          </p:cNvCxnSpPr>
          <p:nvPr/>
        </p:nvCxnSpPr>
        <p:spPr>
          <a:xfrm>
            <a:off x="7803000" y="2970000"/>
            <a:ext cx="0" cy="14495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Ovaal 15">
            <a:extLst>
              <a:ext uri="{FF2B5EF4-FFF2-40B4-BE49-F238E27FC236}">
                <a16:creationId xmlns:a16="http://schemas.microsoft.com/office/drawing/2014/main" id="{817A5EC4-0ACA-28CA-8406-427DB80B46AB}"/>
              </a:ext>
            </a:extLst>
          </p:cNvPr>
          <p:cNvSpPr/>
          <p:nvPr/>
        </p:nvSpPr>
        <p:spPr>
          <a:xfrm>
            <a:off x="5886000" y="3429000"/>
            <a:ext cx="3834000" cy="756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srgbClr val="38824E"/>
                </a:solidFill>
                <a:effectLst/>
                <a:uLnTx/>
                <a:uFillTx/>
                <a:latin typeface="Calibri" panose="020F0502020204030204"/>
                <a:ea typeface="+mn-ea"/>
                <a:cs typeface="+mn-cs"/>
              </a:rPr>
              <a:t>Kenniscoördinator provincie</a:t>
            </a:r>
            <a:endParaRPr kumimoji="0" lang="en-US" sz="1800" b="0" i="1" u="none" strike="noStrike" kern="1200" cap="none" spc="0" normalizeH="0" baseline="0" noProof="0">
              <a:ln>
                <a:noFill/>
              </a:ln>
              <a:solidFill>
                <a:srgbClr val="38824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345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E1A7CA0-EF9C-7AF1-F95F-ED81BD2BD1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5" name="Tijdelijke aanduiding voor voettekst 4">
            <a:extLst>
              <a:ext uri="{FF2B5EF4-FFF2-40B4-BE49-F238E27FC236}">
                <a16:creationId xmlns:a16="http://schemas.microsoft.com/office/drawing/2014/main" id="{9D5E4B10-2BA1-9D2F-A486-4844A01E171B}"/>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sp>
        <p:nvSpPr>
          <p:cNvPr id="6" name="Tijdelijke aanduiding voor dianummer 5">
            <a:extLst>
              <a:ext uri="{FF2B5EF4-FFF2-40B4-BE49-F238E27FC236}">
                <a16:creationId xmlns:a16="http://schemas.microsoft.com/office/drawing/2014/main" id="{C0EB4C8B-20A7-5220-D39B-38C33900B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FFFFFF">
                    <a:lumMod val="65000"/>
                  </a:srgbClr>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050" b="0" i="0" u="none" strike="noStrike" kern="1200" cap="none" spc="0" normalizeH="0" baseline="0" noProof="0" dirty="0">
              <a:ln>
                <a:noFill/>
              </a:ln>
              <a:solidFill>
                <a:srgbClr val="FFFFFF">
                  <a:lumMod val="65000"/>
                </a:srgbClr>
              </a:solidFill>
              <a:effectLst/>
              <a:uLnTx/>
              <a:uFillTx/>
              <a:latin typeface="Verdana"/>
              <a:ea typeface="+mn-ea"/>
              <a:cs typeface="+mn-cs"/>
            </a:endParaRPr>
          </a:p>
        </p:txBody>
      </p:sp>
      <p:pic>
        <p:nvPicPr>
          <p:cNvPr id="1026" name="Picture 2" descr="Verkeerslichten Bodemplein maken plaats voor twee rotondes | ZO-NWS">
            <a:extLst>
              <a:ext uri="{FF2B5EF4-FFF2-40B4-BE49-F238E27FC236}">
                <a16:creationId xmlns:a16="http://schemas.microsoft.com/office/drawing/2014/main" id="{B3750DDF-3C70-7B28-5E7F-C975BA7B95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01471" y="1828652"/>
            <a:ext cx="8435124" cy="4744758"/>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tekst, Lettertype, schermopname, Elektrisch blauw&#10;&#10;Door AI gegenereerde inhoud is mogelijk onjuist.">
            <a:extLst>
              <a:ext uri="{FF2B5EF4-FFF2-40B4-BE49-F238E27FC236}">
                <a16:creationId xmlns:a16="http://schemas.microsoft.com/office/drawing/2014/main" id="{FE08BFBB-65EB-2EC8-DBE2-EC87718EE0B1}"/>
              </a:ext>
            </a:extLst>
          </p:cNvPr>
          <p:cNvPicPr>
            <a:picLocks noChangeAspect="1"/>
          </p:cNvPicPr>
          <p:nvPr/>
        </p:nvPicPr>
        <p:blipFill>
          <a:blip r:embed="rId4"/>
          <a:stretch>
            <a:fillRect/>
          </a:stretch>
        </p:blipFill>
        <p:spPr>
          <a:xfrm>
            <a:off x="810284" y="775282"/>
            <a:ext cx="6741157" cy="1352856"/>
          </a:xfrm>
          <a:prstGeom prst="rect">
            <a:avLst/>
          </a:prstGeom>
        </p:spPr>
      </p:pic>
      <p:sp>
        <p:nvSpPr>
          <p:cNvPr id="10" name="Rechthoek 9">
            <a:extLst>
              <a:ext uri="{FF2B5EF4-FFF2-40B4-BE49-F238E27FC236}">
                <a16:creationId xmlns:a16="http://schemas.microsoft.com/office/drawing/2014/main" id="{F9A29C73-6C9D-A82B-70B9-4518A810E525}"/>
              </a:ext>
            </a:extLst>
          </p:cNvPr>
          <p:cNvSpPr/>
          <p:nvPr/>
        </p:nvSpPr>
        <p:spPr>
          <a:xfrm>
            <a:off x="967564" y="1043770"/>
            <a:ext cx="6408382" cy="923330"/>
          </a:xfrm>
          <a:prstGeom prst="rect">
            <a:avLst/>
          </a:prstGeom>
          <a:solidFill>
            <a:srgbClr val="0070C0"/>
          </a:solid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w="10160">
                  <a:solidFill>
                    <a:srgbClr val="275837"/>
                  </a:solidFill>
                  <a:prstDash val="solid"/>
                </a:ln>
                <a:solidFill>
                  <a:srgbClr val="FFFFFF"/>
                </a:solidFill>
                <a:effectLst>
                  <a:outerShdw blurRad="38100" dist="22860" dir="5400000" algn="tl" rotWithShape="0">
                    <a:srgbClr val="000000">
                      <a:alpha val="30000"/>
                    </a:srgbClr>
                  </a:outerShdw>
                </a:effectLst>
                <a:uLnTx/>
                <a:uFillTx/>
                <a:latin typeface="Verdana"/>
                <a:ea typeface="+mn-ea"/>
                <a:cs typeface="+mn-cs"/>
              </a:rPr>
              <a:t>Bodemplein</a:t>
            </a:r>
          </a:p>
        </p:txBody>
      </p:sp>
      <p:sp>
        <p:nvSpPr>
          <p:cNvPr id="11" name="Tekstvak 10">
            <a:extLst>
              <a:ext uri="{FF2B5EF4-FFF2-40B4-BE49-F238E27FC236}">
                <a16:creationId xmlns:a16="http://schemas.microsoft.com/office/drawing/2014/main" id="{7BEEB1E6-3EC1-1AED-2A6A-1BA49675E2EB}"/>
              </a:ext>
            </a:extLst>
          </p:cNvPr>
          <p:cNvSpPr txBox="1"/>
          <p:nvPr/>
        </p:nvSpPr>
        <p:spPr>
          <a:xfrm>
            <a:off x="510364" y="5092995"/>
            <a:ext cx="37240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srgbClr val="000000"/>
                </a:solidFill>
                <a:effectLst/>
                <a:uLnTx/>
                <a:uFillTx/>
                <a:latin typeface="Verdana"/>
                <a:ea typeface="+mn-ea"/>
                <a:cs typeface="+mn-cs"/>
              </a:rPr>
              <a:t>bodemplein@rws.nl</a:t>
            </a:r>
          </a:p>
        </p:txBody>
      </p:sp>
      <p:pic>
        <p:nvPicPr>
          <p:cNvPr id="1030" name="Picture 6" descr="Contact | Technische Leidraden">
            <a:extLst>
              <a:ext uri="{FF2B5EF4-FFF2-40B4-BE49-F238E27FC236}">
                <a16:creationId xmlns:a16="http://schemas.microsoft.com/office/drawing/2014/main" id="{72678271-BDCA-A46A-1BCF-5763B82A66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90529" y="3280831"/>
            <a:ext cx="2261451" cy="744202"/>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hemel, boom, plant, buitenshuis&#10;&#10;Door AI gegenereerde inhoud is mogelijk onjuist.">
            <a:extLst>
              <a:ext uri="{FF2B5EF4-FFF2-40B4-BE49-F238E27FC236}">
                <a16:creationId xmlns:a16="http://schemas.microsoft.com/office/drawing/2014/main" id="{9087113E-014C-A386-6FD4-1579103E02B7}"/>
              </a:ext>
            </a:extLst>
          </p:cNvPr>
          <p:cNvPicPr>
            <a:picLocks noChangeAspect="1"/>
          </p:cNvPicPr>
          <p:nvPr/>
        </p:nvPicPr>
        <p:blipFill>
          <a:blip r:embed="rId6"/>
          <a:stretch>
            <a:fillRect/>
          </a:stretch>
        </p:blipFill>
        <p:spPr>
          <a:xfrm>
            <a:off x="340020" y="3308099"/>
            <a:ext cx="3524512" cy="744203"/>
          </a:xfrm>
          <a:prstGeom prst="rect">
            <a:avLst/>
          </a:prstGeom>
        </p:spPr>
      </p:pic>
      <p:pic>
        <p:nvPicPr>
          <p:cNvPr id="15" name="Afbeelding 14" descr="Afbeelding met schermopname, tekst, Lettertype, grafische vormgeving&#10;&#10;Door AI gegenereerde inhoud is mogelijk onjuist.">
            <a:extLst>
              <a:ext uri="{FF2B5EF4-FFF2-40B4-BE49-F238E27FC236}">
                <a16:creationId xmlns:a16="http://schemas.microsoft.com/office/drawing/2014/main" id="{FF87F09C-9434-C51B-F8D8-25490C6EE270}"/>
              </a:ext>
            </a:extLst>
          </p:cNvPr>
          <p:cNvPicPr>
            <a:picLocks noChangeAspect="1"/>
          </p:cNvPicPr>
          <p:nvPr/>
        </p:nvPicPr>
        <p:blipFill>
          <a:blip r:embed="rId7"/>
          <a:stretch>
            <a:fillRect/>
          </a:stretch>
        </p:blipFill>
        <p:spPr>
          <a:xfrm>
            <a:off x="4171755" y="5938290"/>
            <a:ext cx="4517819" cy="809016"/>
          </a:xfrm>
          <a:prstGeom prst="rect">
            <a:avLst/>
          </a:prstGeom>
        </p:spPr>
      </p:pic>
      <p:pic>
        <p:nvPicPr>
          <p:cNvPr id="1028" name="Picture 4" descr="Bodembreedacademie - De academie voor bodemprofessionals">
            <a:extLst>
              <a:ext uri="{FF2B5EF4-FFF2-40B4-BE49-F238E27FC236}">
                <a16:creationId xmlns:a16="http://schemas.microsoft.com/office/drawing/2014/main" id="{23FDE5FC-9539-55EB-52C7-695EF060E4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68737" y="2289175"/>
            <a:ext cx="3091825" cy="7442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Bodembreedacademie - De academie voor bodemprofessionals">
            <a:extLst>
              <a:ext uri="{FF2B5EF4-FFF2-40B4-BE49-F238E27FC236}">
                <a16:creationId xmlns:a16="http://schemas.microsoft.com/office/drawing/2014/main" id="{352DA058-2F2A-7842-CA7E-27086DA5116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71061" y="5317333"/>
            <a:ext cx="14097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odemBreed Forum (@BodemBreedForum) / Posts / X">
            <a:extLst>
              <a:ext uri="{FF2B5EF4-FFF2-40B4-BE49-F238E27FC236}">
                <a16:creationId xmlns:a16="http://schemas.microsoft.com/office/drawing/2014/main" id="{2B9F7204-D337-C862-28C3-36F59810E6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09993" y="3879872"/>
            <a:ext cx="1137938" cy="1137938"/>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id="{AFDEA886-EDED-95D3-5E13-729FC97883E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72412" y="2220746"/>
            <a:ext cx="4581525" cy="533400"/>
          </a:xfrm>
          <a:prstGeom prst="rect">
            <a:avLst/>
          </a:prstGeom>
        </p:spPr>
      </p:pic>
    </p:spTree>
    <p:extLst>
      <p:ext uri="{BB962C8B-B14F-4D97-AF65-F5344CB8AC3E}">
        <p14:creationId xmlns:p14="http://schemas.microsoft.com/office/powerpoint/2010/main" val="2511016763"/>
      </p:ext>
    </p:extLst>
  </p:cSld>
  <p:clrMapOvr>
    <a:masterClrMapping/>
  </p:clrMapOvr>
</p:sld>
</file>

<file path=ppt/theme/theme1.xml><?xml version="1.0" encoding="utf-8"?>
<a:theme xmlns:a="http://schemas.openxmlformats.org/drawingml/2006/main" name="Office Theme">
  <a:themeElements>
    <a:clrScheme name="IPLO">
      <a:dk1>
        <a:srgbClr val="000000"/>
      </a:dk1>
      <a:lt1>
        <a:srgbClr val="FFFFFF"/>
      </a:lt1>
      <a:dk2>
        <a:srgbClr val="0E2841"/>
      </a:dk2>
      <a:lt2>
        <a:srgbClr val="E8E8E8"/>
      </a:lt2>
      <a:accent1>
        <a:srgbClr val="2B5782"/>
      </a:accent1>
      <a:accent2>
        <a:srgbClr val="265938"/>
      </a:accent2>
      <a:accent3>
        <a:srgbClr val="E07000"/>
      </a:accent3>
      <a:accent4>
        <a:srgbClr val="6BA6D9"/>
      </a:accent4>
      <a:accent5>
        <a:srgbClr val="4EA72E"/>
      </a:accent5>
      <a:accent6>
        <a:srgbClr val="E1EDDB"/>
      </a:accent6>
      <a:hlink>
        <a:srgbClr val="467886"/>
      </a:hlink>
      <a:folHlink>
        <a:srgbClr val="96607D"/>
      </a:folHlink>
    </a:clrScheme>
    <a:fontScheme name="IPLO template">
      <a:majorFont>
        <a:latin typeface="Asap"/>
        <a:ea typeface=""/>
        <a:cs typeface=""/>
      </a:majorFont>
      <a:minorFont>
        <a:latin typeface="Asap"/>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kstpagina">
  <a:themeElements>
    <a:clrScheme name="Omgevingsdienst NL">
      <a:dk1>
        <a:srgbClr val="38824E"/>
      </a:dk1>
      <a:lt1>
        <a:srgbClr val="FFFFFF"/>
      </a:lt1>
      <a:dk2>
        <a:srgbClr val="285091"/>
      </a:dk2>
      <a:lt2>
        <a:srgbClr val="E7E6E6"/>
      </a:lt2>
      <a:accent1>
        <a:srgbClr val="D88B45"/>
      </a:accent1>
      <a:accent2>
        <a:srgbClr val="93C6E5"/>
      </a:accent2>
      <a:accent3>
        <a:srgbClr val="CEE5F3"/>
      </a:accent3>
      <a:accent4>
        <a:srgbClr val="85B99B"/>
      </a:accent4>
      <a:accent5>
        <a:srgbClr val="C8DFD2"/>
      </a:accent5>
      <a:accent6>
        <a:srgbClr val="38824E"/>
      </a:accent6>
      <a:hlink>
        <a:srgbClr val="285091"/>
      </a:hlink>
      <a:folHlink>
        <a:srgbClr val="2850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mgevingsdienst NL Powerpointsjabloon v2" id="{B1A93374-8EB6-524A-86AD-84727D4F6824}" vid="{AA19A6A0-BA98-4B4E-A893-48447F978914}"/>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276b06-72c2-4081-996b-9af57fe26b63}" enabled="1" method="Standard" siteId="{ac843cea-7a2b-4dc6-9f37-919c3e210fed}" removed="0"/>
</clbl:labelList>
</file>

<file path=docProps/app.xml><?xml version="1.0" encoding="utf-8"?>
<Properties xmlns="http://schemas.openxmlformats.org/officeDocument/2006/extended-properties" xmlns:vt="http://schemas.openxmlformats.org/officeDocument/2006/docPropsVTypes">
  <TotalTime>8747</TotalTime>
  <Words>1147</Words>
  <Application>Microsoft Office PowerPoint</Application>
  <PresentationFormat>Breedbeeld</PresentationFormat>
  <Paragraphs>169</Paragraphs>
  <Slides>17</Slides>
  <Notes>6</Notes>
  <HiddenSlides>2</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17</vt:i4>
      </vt:variant>
    </vt:vector>
  </HeadingPairs>
  <TitlesOfParts>
    <vt:vector size="27" baseType="lpstr">
      <vt:lpstr>Aptos</vt:lpstr>
      <vt:lpstr>Arial</vt:lpstr>
      <vt:lpstr>Asap</vt:lpstr>
      <vt:lpstr>Asap Medium</vt:lpstr>
      <vt:lpstr>Calibri</vt:lpstr>
      <vt:lpstr>Symbol</vt:lpstr>
      <vt:lpstr>Verdana</vt:lpstr>
      <vt:lpstr>Wingdings</vt:lpstr>
      <vt:lpstr>Office Theme</vt:lpstr>
      <vt:lpstr>Tekstpagina</vt:lpstr>
      <vt:lpstr>Werken met  Bodemplein.nl</vt:lpstr>
      <vt:lpstr>Werken met Bodemplein.nl</vt:lpstr>
      <vt:lpstr>Programma </vt:lpstr>
      <vt:lpstr>Onze opdracht(en): De kennisinfrastructuur versterken</vt:lpstr>
      <vt:lpstr>PowerPoint-presentatie</vt:lpstr>
      <vt:lpstr>Kennisnetwerk VTH [Bodem en ondergrond]</vt:lpstr>
      <vt:lpstr>VTH-professional</vt:lpstr>
      <vt:lpstr>Samenwerking kennisinfrastructuren</vt:lpstr>
      <vt:lpstr>PowerPoint-presentatie</vt:lpstr>
      <vt:lpstr>Ontwikkelen van Bodemplein.nl</vt:lpstr>
      <vt:lpstr>  Wat ga je vinden op Bodemplein.nl? (visie) </vt:lpstr>
      <vt:lpstr>Polderbreed Academie  Kennisschakelfunctie Bodem en Ondergrond regio Flevoland</vt:lpstr>
      <vt:lpstr>Even Mopperen</vt:lpstr>
      <vt:lpstr>Delen en reageren</vt:lpstr>
      <vt:lpstr>In verbinding blijven</vt:lpstr>
      <vt:lpstr>Dank voor jullie bijdrage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Kaspar Sonnemans</dc:creator>
  <cp:lastModifiedBy>Jonkers, Henk (RWS WVL)</cp:lastModifiedBy>
  <cp:revision>31</cp:revision>
  <dcterms:created xsi:type="dcterms:W3CDTF">2026-04-03T10:56:03Z</dcterms:created>
  <dcterms:modified xsi:type="dcterms:W3CDTF">2026-07-06T08:54:54Z</dcterms:modified>
</cp:coreProperties>
</file>