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Inter" panose="020B0604020202020204" charset="0"/>
      <p:regular r:id="rId13"/>
    </p:embeddedFont>
    <p:embeddedFont>
      <p:font typeface="Inter Bold" panose="020B0604020202020204" charset="0"/>
      <p:regular r:id="rId14"/>
    </p:embeddedFont>
    <p:embeddedFont>
      <p:font typeface="Petrona Bold" panose="020B0604020202020204" charset="0"/>
      <p:regular r:id="rId1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82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556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nl-NL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DiGEsfHNEt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117" y="-1298904"/>
            <a:ext cx="4415883" cy="662382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1532186"/>
            <a:ext cx="832470" cy="266402"/>
          </a:xfrm>
          <a:prstGeom prst="roundRect">
            <a:avLst>
              <a:gd name="adj" fmla="val 17880"/>
            </a:avLst>
          </a:prstGeom>
          <a:solidFill>
            <a:srgbClr val="CCEEFF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4" name="Text 1"/>
          <p:cNvSpPr/>
          <p:nvPr/>
        </p:nvSpPr>
        <p:spPr>
          <a:xfrm>
            <a:off x="581174" y="1574676"/>
            <a:ext cx="1119560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WORKSHOP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1855291"/>
            <a:ext cx="4722763" cy="9303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Coördineren bij een projectbesluit</a:t>
            </a:r>
            <a:endParaRPr lang="en-US" sz="2900" dirty="0"/>
          </a:p>
        </p:txBody>
      </p:sp>
      <p:sp>
        <p:nvSpPr>
          <p:cNvPr id="6" name="Text 3"/>
          <p:cNvSpPr/>
          <p:nvPr/>
        </p:nvSpPr>
        <p:spPr>
          <a:xfrm>
            <a:off x="496119" y="2998217"/>
            <a:ext cx="4722763" cy="6130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33000"/>
              </a:lnSpc>
              <a:spcAft>
                <a:spcPts val="1250"/>
              </a:spcAft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Mitsen, maren en de eureka's!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Joyce Vreede — Gebiedsontwikkeling Groene Rivier Well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279996"/>
            <a:ext cx="3434283" cy="372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Kernboodschap</a:t>
            </a:r>
            <a:endParaRPr lang="en-US" sz="2300" dirty="0"/>
          </a:p>
        </p:txBody>
      </p:sp>
      <p:sp>
        <p:nvSpPr>
          <p:cNvPr id="4" name="Shape 1"/>
          <p:cNvSpPr/>
          <p:nvPr/>
        </p:nvSpPr>
        <p:spPr>
          <a:xfrm>
            <a:off x="3925119" y="1864742"/>
            <a:ext cx="19050" cy="772567"/>
          </a:xfrm>
          <a:prstGeom prst="roundRect">
            <a:avLst>
              <a:gd name="adj" fmla="val 60000"/>
            </a:avLst>
          </a:prstGeom>
          <a:solidFill>
            <a:srgbClr val="007EBD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5" name="Text 2"/>
          <p:cNvSpPr/>
          <p:nvPr/>
        </p:nvSpPr>
        <p:spPr>
          <a:xfrm>
            <a:off x="4137720" y="2024211"/>
            <a:ext cx="451016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Een goed projectbesluit ontstaat niet alleen door goede inhoud… maar doordat je met elkaar hetzelfde beeld hebt van die inhoud.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3925119" y="2796778"/>
            <a:ext cx="4722763" cy="106672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spcAft>
                <a:spcPts val="1250"/>
              </a:spcAft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Samenwerking, vertrouwen en respect voor elkaars rol. Je kunt een besluit technisch goed maken — maar alleen samen maak je het houdbaar.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Dank jullie wel.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405036"/>
            <a:ext cx="2736503" cy="284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Het project</a:t>
            </a:r>
            <a:endParaRPr lang="en-US" sz="1750" dirty="0"/>
          </a:p>
        </p:txBody>
      </p:sp>
      <p:sp>
        <p:nvSpPr>
          <p:cNvPr id="4" name="Shape 1"/>
          <p:cNvSpPr/>
          <p:nvPr/>
        </p:nvSpPr>
        <p:spPr>
          <a:xfrm>
            <a:off x="496119" y="908000"/>
            <a:ext cx="2228999" cy="794147"/>
          </a:xfrm>
          <a:prstGeom prst="roundRect">
            <a:avLst>
              <a:gd name="adj" fmla="val 5740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5" name="Text 2"/>
          <p:cNvSpPr/>
          <p:nvPr/>
        </p:nvSpPr>
        <p:spPr>
          <a:xfrm>
            <a:off x="609377" y="1021259"/>
            <a:ext cx="1424583" cy="177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Eerste keer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609377" y="1282303"/>
            <a:ext cx="2002482" cy="3065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Ontwerpprojectbesluit onder nieuwe Omgevingswet door minister van I&amp;W.</a:t>
            </a:r>
            <a:endParaRPr lang="en-US" sz="850" dirty="0"/>
          </a:p>
        </p:txBody>
      </p:sp>
      <p:sp>
        <p:nvSpPr>
          <p:cNvPr id="7" name="Shape 4"/>
          <p:cNvSpPr/>
          <p:nvPr/>
        </p:nvSpPr>
        <p:spPr>
          <a:xfrm>
            <a:off x="496119" y="1785193"/>
            <a:ext cx="2228999" cy="794147"/>
          </a:xfrm>
          <a:prstGeom prst="roundRect">
            <a:avLst>
              <a:gd name="adj" fmla="val 5740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8" name="Text 5"/>
          <p:cNvSpPr/>
          <p:nvPr/>
        </p:nvSpPr>
        <p:spPr>
          <a:xfrm>
            <a:off x="609377" y="1898452"/>
            <a:ext cx="1424583" cy="177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 partijen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609377" y="2159496"/>
            <a:ext cx="2002482" cy="3065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Elk met eigen opgave en belang, 1 coördinerend bevoegd gezag.</a:t>
            </a:r>
            <a:endParaRPr lang="en-US" sz="850" dirty="0"/>
          </a:p>
        </p:txBody>
      </p:sp>
      <p:sp>
        <p:nvSpPr>
          <p:cNvPr id="10" name="Shape 7"/>
          <p:cNvSpPr/>
          <p:nvPr/>
        </p:nvSpPr>
        <p:spPr>
          <a:xfrm>
            <a:off x="496119" y="2662386"/>
            <a:ext cx="2228999" cy="794147"/>
          </a:xfrm>
          <a:prstGeom prst="roundRect">
            <a:avLst>
              <a:gd name="adj" fmla="val 5740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11" name="Text 8"/>
          <p:cNvSpPr/>
          <p:nvPr/>
        </p:nvSpPr>
        <p:spPr>
          <a:xfrm>
            <a:off x="609377" y="2775645"/>
            <a:ext cx="1424583" cy="177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Praktijkverhaal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609377" y="3036689"/>
            <a:ext cx="2002482" cy="3065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Wat ging goed, wat minder, en wat we leerden.</a:t>
            </a:r>
            <a:endParaRPr lang="en-US" sz="850" dirty="0"/>
          </a:p>
        </p:txBody>
      </p:sp>
      <p:sp>
        <p:nvSpPr>
          <p:cNvPr id="13" name="Text 10"/>
          <p:cNvSpPr/>
          <p:nvPr/>
        </p:nvSpPr>
        <p:spPr>
          <a:xfrm>
            <a:off x="2994645" y="889322"/>
            <a:ext cx="2228999" cy="9945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8000"/>
              </a:lnSpc>
              <a:spcAft>
                <a:spcPts val="550"/>
              </a:spcAft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Het project begon als dijkversterking en groeide uit tot een integraal project met meerdere partijen en de minister als bevoegd gezag.</a:t>
            </a:r>
            <a:endParaRPr lang="en-US" sz="850" dirty="0"/>
          </a:p>
          <a:p>
            <a:pPr marL="0" indent="0" algn="l">
              <a:lnSpc>
                <a:spcPct val="118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Voor de beleidsafdeling DGWB van IenW was dit een </a:t>
            </a:r>
            <a:r>
              <a:rPr lang="en-US" sz="8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nieuwe tak van sport</a:t>
            </a: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850" dirty="0"/>
          </a:p>
        </p:txBody>
      </p:sp>
      <p:pic>
        <p:nvPicPr>
          <p:cNvPr id="14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19" y="3643461"/>
            <a:ext cx="4722763" cy="10949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80182" y="422746"/>
            <a:ext cx="2985046" cy="273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Waar zit de complexiteit?</a:t>
            </a:r>
            <a:endParaRPr lang="en-US" sz="1700" dirty="0"/>
          </a:p>
        </p:txBody>
      </p:sp>
      <p:sp>
        <p:nvSpPr>
          <p:cNvPr id="3" name="Text 1"/>
          <p:cNvSpPr/>
          <p:nvPr/>
        </p:nvSpPr>
        <p:spPr>
          <a:xfrm>
            <a:off x="751582" y="848841"/>
            <a:ext cx="7640762" cy="144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16000"/>
              </a:lnSpc>
              <a:buNone/>
            </a:pPr>
            <a:r>
              <a:rPr lang="en-US" sz="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Niet in de techniek — maar in rollen, belangen en parallelle processen.</a:t>
            </a:r>
            <a:endParaRPr lang="en-US" sz="8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873" y="1079227"/>
            <a:ext cx="5454179" cy="341106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114457" y="2750199"/>
            <a:ext cx="989957" cy="113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90000"/>
              </a:lnSpc>
              <a:buNone/>
            </a:pPr>
            <a:r>
              <a:rPr lang="en-US" sz="7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Waterschapsbestuur</a:t>
            </a:r>
            <a:endParaRPr lang="en-US" sz="750" dirty="0"/>
          </a:p>
        </p:txBody>
      </p:sp>
      <p:sp>
        <p:nvSpPr>
          <p:cNvPr id="6" name="Text 3"/>
          <p:cNvSpPr/>
          <p:nvPr/>
        </p:nvSpPr>
        <p:spPr>
          <a:xfrm>
            <a:off x="4329403" y="4192316"/>
            <a:ext cx="484509" cy="113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7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Gemeente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6039320" y="2749466"/>
            <a:ext cx="441063" cy="113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7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Provincie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4336103" y="1258982"/>
            <a:ext cx="471214" cy="113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7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Ministerie</a:t>
            </a:r>
            <a:endParaRPr lang="en-US" sz="750" dirty="0"/>
          </a:p>
        </p:txBody>
      </p:sp>
      <p:sp>
        <p:nvSpPr>
          <p:cNvPr id="9" name="Text 6"/>
          <p:cNvSpPr/>
          <p:nvPr/>
        </p:nvSpPr>
        <p:spPr>
          <a:xfrm>
            <a:off x="980182" y="4576242"/>
            <a:ext cx="7640762" cy="144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 overheden, vele afdelingen, meerdere bevoegde gezagen, één PB. Eén partij eindverantwoordelijk. De minister staat straks 'voor het hekje'.</a:t>
            </a:r>
            <a:endParaRPr lang="en-US" sz="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393204"/>
            <a:ext cx="4722763" cy="67448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Waarom samenwerking doorslaggevend was</a:t>
            </a:r>
            <a:endParaRPr lang="en-US" sz="2100" dirty="0"/>
          </a:p>
        </p:txBody>
      </p:sp>
      <p:sp>
        <p:nvSpPr>
          <p:cNvPr id="4" name="Text 1"/>
          <p:cNvSpPr/>
          <p:nvPr/>
        </p:nvSpPr>
        <p:spPr>
          <a:xfrm>
            <a:off x="3925119" y="1347043"/>
            <a:ext cx="2204665" cy="5877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Er ging veel goed: veel inzet, betrokkenheid en transparantie. Mensen wilden er samen uitkomen.</a:t>
            </a:r>
            <a:endParaRPr lang="en-US" sz="1000" dirty="0"/>
          </a:p>
        </p:txBody>
      </p:sp>
      <p:sp>
        <p:nvSpPr>
          <p:cNvPr id="5" name="Shape 2"/>
          <p:cNvSpPr/>
          <p:nvPr/>
        </p:nvSpPr>
        <p:spPr>
          <a:xfrm>
            <a:off x="3925119" y="2065809"/>
            <a:ext cx="14288" cy="797347"/>
          </a:xfrm>
          <a:prstGeom prst="roundRect">
            <a:avLst>
              <a:gd name="adj" fmla="val 59998"/>
            </a:avLst>
          </a:prstGeom>
          <a:solidFill>
            <a:srgbClr val="007EBD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6" name="Text 3"/>
          <p:cNvSpPr/>
          <p:nvPr/>
        </p:nvSpPr>
        <p:spPr>
          <a:xfrm>
            <a:off x="4117777" y="2170584"/>
            <a:ext cx="2012007" cy="5877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Mensen in gesprek blijven en over eigen belang heen kijken — dat maakte het verschil.</a:t>
            </a:r>
            <a:endParaRPr lang="en-US" sz="10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3691" y="1373237"/>
            <a:ext cx="2218953" cy="100444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633567" y="1515963"/>
            <a:ext cx="1686223" cy="210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Inzet</a:t>
            </a:r>
            <a:endParaRPr lang="en-US" sz="1300" dirty="0"/>
          </a:p>
        </p:txBody>
      </p:sp>
      <p:sp>
        <p:nvSpPr>
          <p:cNvPr id="9" name="Text 5"/>
          <p:cNvSpPr/>
          <p:nvPr/>
        </p:nvSpPr>
        <p:spPr>
          <a:xfrm>
            <a:off x="6633567" y="1843088"/>
            <a:ext cx="1876351" cy="391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Transparantie en bereidheid om oplossingen te vinden.</a:t>
            </a:r>
            <a:endParaRPr lang="en-US" sz="10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3691" y="2494062"/>
            <a:ext cx="2218953" cy="100444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633567" y="2636788"/>
            <a:ext cx="1686223" cy="210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Gesprek</a:t>
            </a:r>
            <a:endParaRPr lang="en-US" sz="1300" dirty="0"/>
          </a:p>
        </p:txBody>
      </p:sp>
      <p:sp>
        <p:nvSpPr>
          <p:cNvPr id="12" name="Text 7"/>
          <p:cNvSpPr/>
          <p:nvPr/>
        </p:nvSpPr>
        <p:spPr>
          <a:xfrm>
            <a:off x="6633567" y="2963912"/>
            <a:ext cx="1876351" cy="391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Bereid over eigen belang heen te kijken.</a:t>
            </a:r>
            <a:endParaRPr lang="en-US" sz="10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3691" y="3614886"/>
            <a:ext cx="2218953" cy="100444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633567" y="3757613"/>
            <a:ext cx="1686223" cy="210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Respect</a:t>
            </a:r>
            <a:endParaRPr lang="en-US" sz="1300" dirty="0"/>
          </a:p>
        </p:txBody>
      </p:sp>
      <p:sp>
        <p:nvSpPr>
          <p:cNvPr id="15" name="Text 9"/>
          <p:cNvSpPr/>
          <p:nvPr/>
        </p:nvSpPr>
        <p:spPr>
          <a:xfrm>
            <a:off x="6633567" y="4084737"/>
            <a:ext cx="1876351" cy="391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Respect voor elkaars rollen en belangen.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05110"/>
            <a:ext cx="5168503" cy="354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Uitdagingen in keuzes &amp; samenhang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119" y="1097831"/>
            <a:ext cx="1891159" cy="189979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0624" y="1219423"/>
            <a:ext cx="162074" cy="16207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50230" y="1638226"/>
            <a:ext cx="1582936" cy="4432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Keuzes niet expliciet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650230" y="2210172"/>
            <a:ext cx="1582936" cy="6333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Oplossingen bedacht, maar niet vastgelegd waarom.</a:t>
            </a:r>
            <a:endParaRPr lang="en-US" sz="10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6014" y="1097831"/>
            <a:ext cx="1891159" cy="1899791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0519" y="1219423"/>
            <a:ext cx="162074" cy="162074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2670125" y="1638226"/>
            <a:ext cx="1582936" cy="221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Juridisch te laat</a:t>
            </a:r>
            <a:endParaRPr lang="en-US" sz="1350" dirty="0"/>
          </a:p>
        </p:txBody>
      </p:sp>
      <p:sp>
        <p:nvSpPr>
          <p:cNvPr id="10" name="Text 4"/>
          <p:cNvSpPr/>
          <p:nvPr/>
        </p:nvSpPr>
        <p:spPr>
          <a:xfrm>
            <a:off x="2670125" y="1988567"/>
            <a:ext cx="1582936" cy="6333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Richting al gekozen voordat juridische toets kwam.</a:t>
            </a:r>
            <a:endParaRPr lang="en-US" sz="10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119" y="3126358"/>
            <a:ext cx="3911054" cy="1467073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70572" y="3247951"/>
            <a:ext cx="162074" cy="162074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650230" y="3666753"/>
            <a:ext cx="2476798" cy="221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Afhankelijkheden onzichtbaar</a:t>
            </a:r>
            <a:endParaRPr lang="en-US" sz="1350" dirty="0"/>
          </a:p>
        </p:txBody>
      </p:sp>
      <p:sp>
        <p:nvSpPr>
          <p:cNvPr id="14" name="Text 6"/>
          <p:cNvSpPr/>
          <p:nvPr/>
        </p:nvSpPr>
        <p:spPr>
          <a:xfrm>
            <a:off x="650230" y="4017094"/>
            <a:ext cx="3602831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Parallelle sporen zonder overzicht van onderlinge impact. </a:t>
            </a:r>
            <a:endParaRPr lang="en-US" sz="1050" dirty="0"/>
          </a:p>
        </p:txBody>
      </p:sp>
      <p:sp>
        <p:nvSpPr>
          <p:cNvPr id="15" name="Text 7"/>
          <p:cNvSpPr/>
          <p:nvPr/>
        </p:nvSpPr>
        <p:spPr>
          <a:xfrm>
            <a:off x="4741590" y="1068809"/>
            <a:ext cx="3911054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Je wilt </a:t>
            </a:r>
            <a:r>
              <a:rPr lang="en-US" sz="10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samen optrekken</a:t>
            </a: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voor draagvlak, gedeeld beeld en aanpak. Ook al kost dat capaciteit.</a:t>
            </a:r>
            <a:endParaRPr lang="en-US" sz="1050" dirty="0"/>
          </a:p>
        </p:txBody>
      </p:sp>
      <p:sp>
        <p:nvSpPr>
          <p:cNvPr id="16" name="Shape 8"/>
          <p:cNvSpPr/>
          <p:nvPr/>
        </p:nvSpPr>
        <p:spPr>
          <a:xfrm>
            <a:off x="4741590" y="1635919"/>
            <a:ext cx="3911054" cy="721370"/>
          </a:xfrm>
          <a:prstGeom prst="roundRect">
            <a:avLst>
              <a:gd name="adj" fmla="val 7867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nl-NL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6651" y="1838846"/>
            <a:ext cx="168846" cy="135062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5180558" y="1785491"/>
            <a:ext cx="3337024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Waterbodemkwaliteitskaart halsoverkop geïntegreerd in OPB — hoofdbrekens.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938361"/>
            <a:ext cx="636612" cy="266402"/>
          </a:xfrm>
          <a:prstGeom prst="roundRect">
            <a:avLst>
              <a:gd name="adj" fmla="val 17880"/>
            </a:avLst>
          </a:prstGeom>
          <a:solidFill>
            <a:srgbClr val="CCEEFF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4" name="Text 1"/>
          <p:cNvSpPr/>
          <p:nvPr/>
        </p:nvSpPr>
        <p:spPr>
          <a:xfrm>
            <a:off x="581174" y="980852"/>
            <a:ext cx="923702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CASUS 1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1261467"/>
            <a:ext cx="4856262" cy="372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 Kamp — opvijzelen woningen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496119" y="1973759"/>
            <a:ext cx="2188443" cy="194205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spcAft>
                <a:spcPts val="1000"/>
              </a:spcAft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Maatwerkoplossing in plaats van dijkversterking. Bewoners nodigden duidelijkheid — wachten betekende risico op vertraging en kosten.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Keuze: </a:t>
            </a:r>
            <a:r>
              <a:rPr lang="en-US" sz="11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losknippen</a:t>
            </a: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van hoofdproject om tempo te maken.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2933105" y="1846213"/>
            <a:ext cx="2392635" cy="2358851"/>
          </a:xfrm>
          <a:prstGeom prst="roundRect">
            <a:avLst>
              <a:gd name="adj" fmla="val 4327"/>
            </a:avLst>
          </a:prstGeom>
          <a:solidFill>
            <a:srgbClr val="007EBD">
              <a:alpha val="95000"/>
            </a:srgbClr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8" name="Text 5"/>
          <p:cNvSpPr/>
          <p:nvPr/>
        </p:nvSpPr>
        <p:spPr>
          <a:xfrm>
            <a:off x="3074863" y="1987972"/>
            <a:ext cx="23178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Geleerde les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3074863" y="2362274"/>
            <a:ext cx="2109118" cy="17152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spcAft>
                <a:spcPts val="1000"/>
              </a:spcAft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Inhoudelijk begrijpelijk, maar juridisch onvoldoende doordacht. Losknippen verandert de samenhang — essentieel voor onderbouwing.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Toets integraal, leg expliciet vast waarom.</a:t>
            </a:r>
            <a:endParaRPr lang="en-US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925119" y="946547"/>
            <a:ext cx="659681" cy="266402"/>
          </a:xfrm>
          <a:prstGeom prst="roundRect">
            <a:avLst>
              <a:gd name="adj" fmla="val 17880"/>
            </a:avLst>
          </a:prstGeom>
          <a:solidFill>
            <a:srgbClr val="CCEEFF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4" name="Text 1"/>
          <p:cNvSpPr/>
          <p:nvPr/>
        </p:nvSpPr>
        <p:spPr>
          <a:xfrm>
            <a:off x="4010174" y="989037"/>
            <a:ext cx="946770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CASUS 2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3925119" y="1269653"/>
            <a:ext cx="4722763" cy="74428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Natura 2000 — vastgelopen vergunning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3925119" y="2354089"/>
            <a:ext cx="2188443" cy="17152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spcAft>
                <a:spcPts val="1000"/>
              </a:spcAft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 gekozen lijn was juridisch risicovol. Meningen verschilden over de omvang van het risico.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 minister had kunnen zeggen: </a:t>
            </a:r>
            <a:r>
              <a:rPr lang="en-US" sz="11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"Het is mijn PB, ik durf dit aan."</a:t>
            </a: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Over het hoofd van PL beslissen.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362105" y="2226543"/>
            <a:ext cx="2392635" cy="1970336"/>
          </a:xfrm>
          <a:prstGeom prst="roundRect">
            <a:avLst>
              <a:gd name="adj" fmla="val 5180"/>
            </a:avLst>
          </a:prstGeom>
          <a:solidFill>
            <a:srgbClr val="007EBD">
              <a:alpha val="95000"/>
            </a:srgbClr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8" name="Text 5"/>
          <p:cNvSpPr/>
          <p:nvPr/>
        </p:nvSpPr>
        <p:spPr>
          <a:xfrm>
            <a:off x="6503863" y="2368302"/>
            <a:ext cx="23178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Wat gebeurde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6503863" y="2742605"/>
            <a:ext cx="2109118" cy="12616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spcAft>
                <a:spcPts val="1000"/>
              </a:spcAft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Samen gezocht naar een oplossing waarbij zowel IenW als PL comfort voelden.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Samenwerking boven eigen rol.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25648"/>
            <a:ext cx="3062139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Stelling</a:t>
            </a:r>
            <a:endParaRPr lang="en-US" sz="2050" dirty="0"/>
          </a:p>
        </p:txBody>
      </p:sp>
      <p:sp>
        <p:nvSpPr>
          <p:cNvPr id="3" name="Text 1"/>
          <p:cNvSpPr/>
          <p:nvPr/>
        </p:nvSpPr>
        <p:spPr>
          <a:xfrm>
            <a:off x="496119" y="914028"/>
            <a:ext cx="6969621" cy="814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Goed proces </a:t>
            </a:r>
            <a:endParaRPr lang="en-US" sz="5100" dirty="0"/>
          </a:p>
        </p:txBody>
      </p:sp>
      <p:sp>
        <p:nvSpPr>
          <p:cNvPr id="4" name="Text 2"/>
          <p:cNvSpPr/>
          <p:nvPr/>
        </p:nvSpPr>
        <p:spPr>
          <a:xfrm>
            <a:off x="496119" y="1890861"/>
            <a:ext cx="6969621" cy="814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of </a:t>
            </a:r>
            <a:endParaRPr lang="en-US" sz="5100" dirty="0"/>
          </a:p>
        </p:txBody>
      </p:sp>
      <p:sp>
        <p:nvSpPr>
          <p:cNvPr id="5" name="Text 3"/>
          <p:cNvSpPr/>
          <p:nvPr/>
        </p:nvSpPr>
        <p:spPr>
          <a:xfrm>
            <a:off x="496119" y="2867695"/>
            <a:ext cx="6969621" cy="814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perfecte inhoud?</a:t>
            </a:r>
            <a:endParaRPr lang="en-US" sz="5100" dirty="0"/>
          </a:p>
        </p:txBody>
      </p:sp>
      <p:sp>
        <p:nvSpPr>
          <p:cNvPr id="6" name="Text 4"/>
          <p:cNvSpPr/>
          <p:nvPr/>
        </p:nvSpPr>
        <p:spPr>
          <a:xfrm>
            <a:off x="496119" y="3942159"/>
            <a:ext cx="4381798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Waar zit jullie grootste uitdaging?</a:t>
            </a:r>
            <a:endParaRPr lang="en-US" sz="950" dirty="0"/>
          </a:p>
        </p:txBody>
      </p:sp>
      <p:sp>
        <p:nvSpPr>
          <p:cNvPr id="7" name="Shape 5"/>
          <p:cNvSpPr/>
          <p:nvPr/>
        </p:nvSpPr>
        <p:spPr>
          <a:xfrm>
            <a:off x="4728046" y="3966567"/>
            <a:ext cx="3924598" cy="629245"/>
          </a:xfrm>
          <a:prstGeom prst="roundRect">
            <a:avLst>
              <a:gd name="adj" fmla="val 8280"/>
            </a:avLst>
          </a:prstGeom>
          <a:solidFill>
            <a:srgbClr val="B3E5FF"/>
          </a:solidFill>
          <a:ln/>
        </p:spPr>
        <p:txBody>
          <a:bodyPr/>
          <a:lstStyle/>
          <a:p>
            <a:endParaRPr lang="nl-NL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020" y="4151114"/>
            <a:ext cx="155004" cy="123974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5130998" y="4095155"/>
            <a:ext cx="3397672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Inhoud kun je vaak nog aanpassen, maar als het proces niet goed zit, wordt het echt lastig.</a:t>
            </a:r>
            <a:endParaRPr lang="en-US" sz="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8066" y="412179"/>
            <a:ext cx="2876104" cy="302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Belangrijkste lessen</a:t>
            </a:r>
            <a:endParaRPr lang="en-US" sz="1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66" y="901675"/>
            <a:ext cx="345504" cy="7143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37109" y="1016794"/>
            <a:ext cx="2418234" cy="189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Werk naar één gezamenlijk verhaal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1037109" y="1261914"/>
            <a:ext cx="7508751" cy="166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Een gedeeld beeld maakt het besluit houdbaar.</a:t>
            </a:r>
            <a:endParaRPr lang="en-US" sz="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81" y="1686297"/>
            <a:ext cx="345504" cy="7143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09824" y="1801416"/>
            <a:ext cx="1518940" cy="189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Maak keuzes expliciet</a:t>
            </a:r>
            <a:endParaRPr lang="en-US" sz="1150" dirty="0"/>
          </a:p>
        </p:txBody>
      </p:sp>
      <p:sp>
        <p:nvSpPr>
          <p:cNvPr id="8" name="Text 4"/>
          <p:cNvSpPr/>
          <p:nvPr/>
        </p:nvSpPr>
        <p:spPr>
          <a:xfrm>
            <a:off x="1209824" y="2046536"/>
            <a:ext cx="7336036" cy="166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Leg vast waarom een keuze wordt gemaakt.</a:t>
            </a:r>
            <a:endParaRPr lang="en-US" sz="9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70" y="2470919"/>
            <a:ext cx="345504" cy="7143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382613" y="2586038"/>
            <a:ext cx="2130326" cy="189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Betrek juristen vanaf het begin</a:t>
            </a:r>
            <a:endParaRPr lang="en-US" sz="1150" dirty="0"/>
          </a:p>
        </p:txBody>
      </p:sp>
      <p:sp>
        <p:nvSpPr>
          <p:cNvPr id="11" name="Text 6"/>
          <p:cNvSpPr/>
          <p:nvPr/>
        </p:nvSpPr>
        <p:spPr>
          <a:xfrm>
            <a:off x="1382613" y="2831157"/>
            <a:ext cx="7163246" cy="166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Laat juridische toets meelopen, niet achteraf.</a:t>
            </a:r>
            <a:endParaRPr lang="en-US" sz="9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60" y="3255541"/>
            <a:ext cx="345504" cy="71437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555403" y="3370659"/>
            <a:ext cx="1832372" cy="189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Stem af wie waarvoor staat</a:t>
            </a:r>
            <a:endParaRPr lang="en-US" sz="1150" dirty="0"/>
          </a:p>
        </p:txBody>
      </p:sp>
      <p:sp>
        <p:nvSpPr>
          <p:cNvPr id="14" name="Text 8"/>
          <p:cNvSpPr/>
          <p:nvPr/>
        </p:nvSpPr>
        <p:spPr>
          <a:xfrm>
            <a:off x="1555403" y="3615779"/>
            <a:ext cx="6990457" cy="166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Houd rollen helder en respecteer elkaars verantwoordelijkheid.</a:t>
            </a:r>
            <a:endParaRPr lang="en-US" sz="9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70" y="4040163"/>
            <a:ext cx="345504" cy="714375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382613" y="4155281"/>
            <a:ext cx="2327672" cy="189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Maak afhankelijkheden zichtbaar</a:t>
            </a:r>
            <a:endParaRPr lang="en-US" sz="1150" dirty="0"/>
          </a:p>
        </p:txBody>
      </p:sp>
      <p:sp>
        <p:nvSpPr>
          <p:cNvPr id="17" name="Text 10"/>
          <p:cNvSpPr/>
          <p:nvPr/>
        </p:nvSpPr>
        <p:spPr>
          <a:xfrm>
            <a:off x="1382613" y="4400401"/>
            <a:ext cx="7163246" cy="166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Zie wat een keuze op de ene plek elders betekent.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563</Words>
  <Application>Microsoft Office PowerPoint</Application>
  <PresentationFormat>Diavoorstelling (16:9)</PresentationFormat>
  <Paragraphs>83</Paragraphs>
  <Slides>10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Inter</vt:lpstr>
      <vt:lpstr>Petrona Bold</vt:lpstr>
      <vt:lpstr>Arial</vt:lpstr>
      <vt:lpstr>Inter Bold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Joyce Vreede</cp:lastModifiedBy>
  <cp:revision>2</cp:revision>
  <dcterms:created xsi:type="dcterms:W3CDTF">2026-06-21T18:02:29Z</dcterms:created>
  <dcterms:modified xsi:type="dcterms:W3CDTF">2026-06-21T18:32:04Z</dcterms:modified>
</cp:coreProperties>
</file>