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3"/>
  </p:notesMasterIdLst>
  <p:sldIdLst>
    <p:sldId id="294" r:id="rId5"/>
    <p:sldId id="1012" r:id="rId6"/>
    <p:sldId id="1011" r:id="rId7"/>
    <p:sldId id="1019" r:id="rId8"/>
    <p:sldId id="993" r:id="rId9"/>
    <p:sldId id="1006" r:id="rId10"/>
    <p:sldId id="1013" r:id="rId11"/>
    <p:sldId id="1009" r:id="rId12"/>
    <p:sldId id="289" r:id="rId13"/>
    <p:sldId id="1014" r:id="rId14"/>
    <p:sldId id="1007" r:id="rId15"/>
    <p:sldId id="1015" r:id="rId16"/>
    <p:sldId id="1016" r:id="rId17"/>
    <p:sldId id="1020" r:id="rId18"/>
    <p:sldId id="1021" r:id="rId19"/>
    <p:sldId id="1022" r:id="rId20"/>
    <p:sldId id="1023" r:id="rId21"/>
    <p:sldId id="1018" r:id="rId22"/>
  </p:sldIdLst>
  <p:sldSz cx="12192000" cy="6858000"/>
  <p:notesSz cx="6800850" cy="9807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B11A63-9CFA-4B8C-9B11-29BA418B5643}" v="12" dt="2026-06-23T12:38:35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B6B10-409A-4E2E-A16E-1A8AD41111B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B6B672-AEDE-4286-A105-844ECA11F365}">
      <dgm:prSet/>
      <dgm:spPr/>
      <dgm:t>
        <a:bodyPr/>
        <a:lstStyle/>
        <a:p>
          <a:r>
            <a:rPr lang="nl-NL" dirty="0"/>
            <a:t>Opgaven goed in beeld (basis voor de kennisgeving) </a:t>
          </a:r>
          <a:endParaRPr lang="en-US" dirty="0"/>
        </a:p>
      </dgm:t>
    </dgm:pt>
    <dgm:pt modelId="{535406AF-5417-4964-BEEB-2C54965477D6}" type="parTrans" cxnId="{CF9B0744-BCF3-4FFE-A6F1-055F29C27700}">
      <dgm:prSet/>
      <dgm:spPr/>
      <dgm:t>
        <a:bodyPr/>
        <a:lstStyle/>
        <a:p>
          <a:endParaRPr lang="en-US"/>
        </a:p>
      </dgm:t>
    </dgm:pt>
    <dgm:pt modelId="{35828F58-6C8B-43A9-B2AB-811E868923BF}" type="sibTrans" cxnId="{CF9B0744-BCF3-4FFE-A6F1-055F29C27700}">
      <dgm:prSet/>
      <dgm:spPr/>
      <dgm:t>
        <a:bodyPr/>
        <a:lstStyle/>
        <a:p>
          <a:endParaRPr lang="en-US"/>
        </a:p>
      </dgm:t>
    </dgm:pt>
    <dgm:pt modelId="{8103364A-FFDD-4469-A56A-853A85F68D86}">
      <dgm:prSet/>
      <dgm:spPr/>
      <dgm:t>
        <a:bodyPr/>
        <a:lstStyle/>
        <a:p>
          <a:r>
            <a:rPr lang="nl-NL" b="1" dirty="0"/>
            <a:t>Keuze instrumentarium, gesprekken met gemeenten</a:t>
          </a:r>
          <a:endParaRPr lang="en-US" b="1" dirty="0"/>
        </a:p>
      </dgm:t>
    </dgm:pt>
    <dgm:pt modelId="{0E67CFE3-F91B-498D-AC7B-2AD43545B9D3}" type="parTrans" cxnId="{38A99786-5A22-451C-B329-D649BC522BCD}">
      <dgm:prSet/>
      <dgm:spPr/>
      <dgm:t>
        <a:bodyPr/>
        <a:lstStyle/>
        <a:p>
          <a:endParaRPr lang="en-US"/>
        </a:p>
      </dgm:t>
    </dgm:pt>
    <dgm:pt modelId="{71810F09-7C63-4F4B-BF62-2E2A137D03EC}" type="sibTrans" cxnId="{38A99786-5A22-451C-B329-D649BC522BCD}">
      <dgm:prSet/>
      <dgm:spPr/>
      <dgm:t>
        <a:bodyPr/>
        <a:lstStyle/>
        <a:p>
          <a:endParaRPr lang="en-US"/>
        </a:p>
      </dgm:t>
    </dgm:pt>
    <dgm:pt modelId="{07195C25-691C-4F03-BA60-34C98B1040CE}">
      <dgm:prSet/>
      <dgm:spPr/>
      <dgm:t>
        <a:bodyPr/>
        <a:lstStyle/>
        <a:p>
          <a:r>
            <a:rPr lang="nl-NL" dirty="0"/>
            <a:t>Financiële gevolgen in beeld, budget en planning</a:t>
          </a:r>
          <a:endParaRPr lang="en-US" dirty="0"/>
        </a:p>
      </dgm:t>
    </dgm:pt>
    <dgm:pt modelId="{66DCDF26-D8C7-4A92-80A9-13D2F4973EE8}" type="parTrans" cxnId="{CA664D83-AB67-4CB7-A9B7-131A5A79C84E}">
      <dgm:prSet/>
      <dgm:spPr/>
      <dgm:t>
        <a:bodyPr/>
        <a:lstStyle/>
        <a:p>
          <a:endParaRPr lang="en-US"/>
        </a:p>
      </dgm:t>
    </dgm:pt>
    <dgm:pt modelId="{7EB0B70D-82F2-4329-9FC6-0AC68A2B7D15}" type="sibTrans" cxnId="{CA664D83-AB67-4CB7-A9B7-131A5A79C84E}">
      <dgm:prSet/>
      <dgm:spPr/>
      <dgm:t>
        <a:bodyPr/>
        <a:lstStyle/>
        <a:p>
          <a:endParaRPr lang="en-US"/>
        </a:p>
      </dgm:t>
    </dgm:pt>
    <dgm:pt modelId="{530CA4A5-7167-4834-A68B-5C77534FE0A5}">
      <dgm:prSet/>
      <dgm:spPr/>
      <dgm:t>
        <a:bodyPr/>
        <a:lstStyle/>
        <a:p>
          <a:r>
            <a:rPr lang="nl-NL" b="0" dirty="0"/>
            <a:t>Aanbesteding en bureaukeuze (projectbesluit/MER) </a:t>
          </a:r>
          <a:r>
            <a:rPr lang="nl-NL" dirty="0"/>
            <a:t>Format </a:t>
          </a:r>
          <a:endParaRPr lang="en-US" dirty="0"/>
        </a:p>
      </dgm:t>
    </dgm:pt>
    <dgm:pt modelId="{37F70933-05AA-4D29-8D48-3D230BFBB0A6}" type="parTrans" cxnId="{F59F9DA9-5DF2-46ED-916B-B2E5E41D7D79}">
      <dgm:prSet/>
      <dgm:spPr/>
      <dgm:t>
        <a:bodyPr/>
        <a:lstStyle/>
        <a:p>
          <a:endParaRPr lang="en-US"/>
        </a:p>
      </dgm:t>
    </dgm:pt>
    <dgm:pt modelId="{DBF3D1E5-54F0-4AE9-94C1-03111299AE72}" type="sibTrans" cxnId="{F59F9DA9-5DF2-46ED-916B-B2E5E41D7D79}">
      <dgm:prSet/>
      <dgm:spPr/>
      <dgm:t>
        <a:bodyPr/>
        <a:lstStyle/>
        <a:p>
          <a:endParaRPr lang="en-US"/>
        </a:p>
      </dgm:t>
    </dgm:pt>
    <dgm:pt modelId="{B2AB2B6B-F6DB-4CB4-BCC4-6809871D3823}">
      <dgm:prSet/>
      <dgm:spPr/>
      <dgm:t>
        <a:bodyPr/>
        <a:lstStyle/>
        <a:p>
          <a:r>
            <a:rPr lang="nl-NL" b="1" dirty="0"/>
            <a:t>Voorkeursbeslissing?</a:t>
          </a:r>
          <a:endParaRPr lang="en-US" b="1" dirty="0"/>
        </a:p>
      </dgm:t>
    </dgm:pt>
    <dgm:pt modelId="{AC0D0584-1896-4687-90BD-BD16C39B22C6}" type="parTrans" cxnId="{EB21C21F-303D-4E42-9C22-450231B88D60}">
      <dgm:prSet/>
      <dgm:spPr/>
      <dgm:t>
        <a:bodyPr/>
        <a:lstStyle/>
        <a:p>
          <a:endParaRPr lang="en-US"/>
        </a:p>
      </dgm:t>
    </dgm:pt>
    <dgm:pt modelId="{29A8D435-1F01-4721-91CA-B639F154CF71}" type="sibTrans" cxnId="{EB21C21F-303D-4E42-9C22-450231B88D60}">
      <dgm:prSet/>
      <dgm:spPr/>
      <dgm:t>
        <a:bodyPr/>
        <a:lstStyle/>
        <a:p>
          <a:endParaRPr lang="en-US"/>
        </a:p>
      </dgm:t>
    </dgm:pt>
    <dgm:pt modelId="{74F6A29F-DEAB-43CF-82B2-E27A3A464CC1}">
      <dgm:prSet/>
      <dgm:spPr/>
      <dgm:t>
        <a:bodyPr/>
        <a:lstStyle/>
        <a:p>
          <a:r>
            <a:rPr lang="nl-NL" i="0" dirty="0"/>
            <a:t>Wat zijn de organisatorische consequenties</a:t>
          </a:r>
          <a:r>
            <a:rPr lang="nl-NL" dirty="0"/>
            <a:t>?</a:t>
          </a:r>
          <a:endParaRPr lang="en-US" dirty="0"/>
        </a:p>
      </dgm:t>
    </dgm:pt>
    <dgm:pt modelId="{769FE153-D759-4EA4-B26E-B3498A9C2F1E}" type="parTrans" cxnId="{770024B5-B63F-4A7E-AA92-F3153FD0472E}">
      <dgm:prSet/>
      <dgm:spPr/>
      <dgm:t>
        <a:bodyPr/>
        <a:lstStyle/>
        <a:p>
          <a:endParaRPr lang="en-US"/>
        </a:p>
      </dgm:t>
    </dgm:pt>
    <dgm:pt modelId="{96F7194A-74AC-4450-A91E-A70E84DB8235}" type="sibTrans" cxnId="{770024B5-B63F-4A7E-AA92-F3153FD0472E}">
      <dgm:prSet/>
      <dgm:spPr/>
      <dgm:t>
        <a:bodyPr/>
        <a:lstStyle/>
        <a:p>
          <a:endParaRPr lang="en-US"/>
        </a:p>
      </dgm:t>
    </dgm:pt>
    <dgm:pt modelId="{C90D0001-83EE-4F1D-9A33-47E37FC3D3A9}">
      <dgm:prSet/>
      <dgm:spPr/>
      <dgm:t>
        <a:bodyPr/>
        <a:lstStyle/>
        <a:p>
          <a:r>
            <a:rPr lang="nl-NL" u="sng" dirty="0"/>
            <a:t>RESULTAAT</a:t>
          </a:r>
          <a:r>
            <a:rPr lang="nl-NL" dirty="0"/>
            <a:t>: GS dossier en eventueel PS (onteigening, nota grondbeleid 2022) </a:t>
          </a:r>
          <a:endParaRPr lang="en-US" dirty="0"/>
        </a:p>
      </dgm:t>
    </dgm:pt>
    <dgm:pt modelId="{1174F8DF-E329-45BE-B0FB-B42072BB380A}" type="parTrans" cxnId="{007CDBA3-B8A0-4762-AD57-632BED95C8F9}">
      <dgm:prSet/>
      <dgm:spPr/>
      <dgm:t>
        <a:bodyPr/>
        <a:lstStyle/>
        <a:p>
          <a:endParaRPr lang="en-US"/>
        </a:p>
      </dgm:t>
    </dgm:pt>
    <dgm:pt modelId="{D592C1A7-491E-4CF8-8D76-6BD37374C9D0}" type="sibTrans" cxnId="{007CDBA3-B8A0-4762-AD57-632BED95C8F9}">
      <dgm:prSet/>
      <dgm:spPr/>
      <dgm:t>
        <a:bodyPr/>
        <a:lstStyle/>
        <a:p>
          <a:endParaRPr lang="en-US"/>
        </a:p>
      </dgm:t>
    </dgm:pt>
    <dgm:pt modelId="{03914232-3F5A-4E9F-917C-C065105B7F6B}">
      <dgm:prSet/>
      <dgm:spPr/>
      <dgm:t>
        <a:bodyPr/>
        <a:lstStyle/>
        <a:p>
          <a:r>
            <a:rPr lang="nl-NL" dirty="0"/>
            <a:t>Nadenken over participatie. Plan van aanpak; hoe ontsluit ik de stukken? Nodig voor kennisgeving  </a:t>
          </a:r>
        </a:p>
      </dgm:t>
    </dgm:pt>
    <dgm:pt modelId="{F81B2D65-6001-428B-92FD-1B2C0EEC029D}" type="parTrans" cxnId="{1FCD23C4-6C28-4228-A689-8EAEBC9E308A}">
      <dgm:prSet/>
      <dgm:spPr/>
      <dgm:t>
        <a:bodyPr/>
        <a:lstStyle/>
        <a:p>
          <a:endParaRPr lang="nl-NL"/>
        </a:p>
      </dgm:t>
    </dgm:pt>
    <dgm:pt modelId="{E05E9BCE-6BB5-4D67-8CE7-8CF3061D540C}" type="sibTrans" cxnId="{1FCD23C4-6C28-4228-A689-8EAEBC9E308A}">
      <dgm:prSet/>
      <dgm:spPr/>
      <dgm:t>
        <a:bodyPr/>
        <a:lstStyle/>
        <a:p>
          <a:endParaRPr lang="nl-NL"/>
        </a:p>
      </dgm:t>
    </dgm:pt>
    <dgm:pt modelId="{5491F807-FB88-464A-8296-909F407196D8}">
      <dgm:prSet/>
      <dgm:spPr/>
      <dgm:t>
        <a:bodyPr/>
        <a:lstStyle/>
        <a:p>
          <a:r>
            <a:rPr lang="nl-NL" dirty="0"/>
            <a:t>Wel of geen NRD/MER, verplicht of vrijwillig</a:t>
          </a:r>
        </a:p>
      </dgm:t>
    </dgm:pt>
    <dgm:pt modelId="{8E1EB63A-E997-4C17-9B24-48CA8669BD21}" type="parTrans" cxnId="{16CFF132-F09F-42DD-9279-D1090B2452BD}">
      <dgm:prSet/>
      <dgm:spPr/>
      <dgm:t>
        <a:bodyPr/>
        <a:lstStyle/>
        <a:p>
          <a:endParaRPr lang="nl-NL"/>
        </a:p>
      </dgm:t>
    </dgm:pt>
    <dgm:pt modelId="{69FD4788-A9DC-4004-A7DE-DD88F94CD732}" type="sibTrans" cxnId="{16CFF132-F09F-42DD-9279-D1090B2452BD}">
      <dgm:prSet/>
      <dgm:spPr/>
      <dgm:t>
        <a:bodyPr/>
        <a:lstStyle/>
        <a:p>
          <a:endParaRPr lang="nl-NL"/>
        </a:p>
      </dgm:t>
    </dgm:pt>
    <dgm:pt modelId="{82579CC7-1FE9-46BE-834B-100FD7A723D5}" type="pres">
      <dgm:prSet presAssocID="{090B6B10-409A-4E2E-A16E-1A8AD41111BD}" presName="diagram" presStyleCnt="0">
        <dgm:presLayoutVars>
          <dgm:dir/>
          <dgm:resizeHandles val="exact"/>
        </dgm:presLayoutVars>
      </dgm:prSet>
      <dgm:spPr/>
    </dgm:pt>
    <dgm:pt modelId="{C4EDF719-BC10-4670-97FA-417612A296D8}" type="pres">
      <dgm:prSet presAssocID="{A6B6B672-AEDE-4286-A105-844ECA11F365}" presName="node" presStyleLbl="node1" presStyleIdx="0" presStyleCnt="9">
        <dgm:presLayoutVars>
          <dgm:bulletEnabled val="1"/>
        </dgm:presLayoutVars>
      </dgm:prSet>
      <dgm:spPr/>
    </dgm:pt>
    <dgm:pt modelId="{8EF3E2D1-E6C4-4E00-8E84-5F302CDA2407}" type="pres">
      <dgm:prSet presAssocID="{35828F58-6C8B-43A9-B2AB-811E868923BF}" presName="sibTrans" presStyleCnt="0"/>
      <dgm:spPr/>
    </dgm:pt>
    <dgm:pt modelId="{A4A0AC98-7A90-46FD-AAA8-B66842AF5A5E}" type="pres">
      <dgm:prSet presAssocID="{8103364A-FFDD-4469-A56A-853A85F68D86}" presName="node" presStyleLbl="node1" presStyleIdx="1" presStyleCnt="9">
        <dgm:presLayoutVars>
          <dgm:bulletEnabled val="1"/>
        </dgm:presLayoutVars>
      </dgm:prSet>
      <dgm:spPr/>
    </dgm:pt>
    <dgm:pt modelId="{27CF3AF9-D15B-4C14-90DB-A6EA5563B050}" type="pres">
      <dgm:prSet presAssocID="{71810F09-7C63-4F4B-BF62-2E2A137D03EC}" presName="sibTrans" presStyleCnt="0"/>
      <dgm:spPr/>
    </dgm:pt>
    <dgm:pt modelId="{984E35A1-6CC1-4002-B367-48BAAF10811F}" type="pres">
      <dgm:prSet presAssocID="{03914232-3F5A-4E9F-917C-C065105B7F6B}" presName="node" presStyleLbl="node1" presStyleIdx="2" presStyleCnt="9">
        <dgm:presLayoutVars>
          <dgm:bulletEnabled val="1"/>
        </dgm:presLayoutVars>
      </dgm:prSet>
      <dgm:spPr/>
    </dgm:pt>
    <dgm:pt modelId="{89CE35D6-EEAD-4FB6-A5B5-58D12D2567E1}" type="pres">
      <dgm:prSet presAssocID="{E05E9BCE-6BB5-4D67-8CE7-8CF3061D540C}" presName="sibTrans" presStyleCnt="0"/>
      <dgm:spPr/>
    </dgm:pt>
    <dgm:pt modelId="{6FFEBA51-2505-493A-B9F1-E662E7A22155}" type="pres">
      <dgm:prSet presAssocID="{07195C25-691C-4F03-BA60-34C98B1040CE}" presName="node" presStyleLbl="node1" presStyleIdx="3" presStyleCnt="9">
        <dgm:presLayoutVars>
          <dgm:bulletEnabled val="1"/>
        </dgm:presLayoutVars>
      </dgm:prSet>
      <dgm:spPr/>
    </dgm:pt>
    <dgm:pt modelId="{980B726C-2652-4AA7-97B0-754B60EBA29E}" type="pres">
      <dgm:prSet presAssocID="{7EB0B70D-82F2-4329-9FC6-0AC68A2B7D15}" presName="sibTrans" presStyleCnt="0"/>
      <dgm:spPr/>
    </dgm:pt>
    <dgm:pt modelId="{23B7473A-4736-4669-9F01-E01CFFD64A71}" type="pres">
      <dgm:prSet presAssocID="{B2AB2B6B-F6DB-4CB4-BCC4-6809871D3823}" presName="node" presStyleLbl="node1" presStyleIdx="4" presStyleCnt="9">
        <dgm:presLayoutVars>
          <dgm:bulletEnabled val="1"/>
        </dgm:presLayoutVars>
      </dgm:prSet>
      <dgm:spPr/>
    </dgm:pt>
    <dgm:pt modelId="{E44471A3-3D1D-42A2-88D4-DD715C11CF9E}" type="pres">
      <dgm:prSet presAssocID="{29A8D435-1F01-4721-91CA-B639F154CF71}" presName="sibTrans" presStyleCnt="0"/>
      <dgm:spPr/>
    </dgm:pt>
    <dgm:pt modelId="{0E824D4F-1D7A-4E9A-9E7D-66A70B5B59A6}" type="pres">
      <dgm:prSet presAssocID="{74F6A29F-DEAB-43CF-82B2-E27A3A464CC1}" presName="node" presStyleLbl="node1" presStyleIdx="5" presStyleCnt="9">
        <dgm:presLayoutVars>
          <dgm:bulletEnabled val="1"/>
        </dgm:presLayoutVars>
      </dgm:prSet>
      <dgm:spPr/>
    </dgm:pt>
    <dgm:pt modelId="{0F0156D8-ED53-4CC9-A305-21F45B040905}" type="pres">
      <dgm:prSet presAssocID="{96F7194A-74AC-4450-A91E-A70E84DB8235}" presName="sibTrans" presStyleCnt="0"/>
      <dgm:spPr/>
    </dgm:pt>
    <dgm:pt modelId="{3545EAB1-5A7B-47EB-8E1A-6E35796F832A}" type="pres">
      <dgm:prSet presAssocID="{5491F807-FB88-464A-8296-909F407196D8}" presName="node" presStyleLbl="node1" presStyleIdx="6" presStyleCnt="9">
        <dgm:presLayoutVars>
          <dgm:bulletEnabled val="1"/>
        </dgm:presLayoutVars>
      </dgm:prSet>
      <dgm:spPr/>
    </dgm:pt>
    <dgm:pt modelId="{25AEAB6A-D263-4692-83DA-A281F0097807}" type="pres">
      <dgm:prSet presAssocID="{69FD4788-A9DC-4004-A7DE-DD88F94CD732}" presName="sibTrans" presStyleCnt="0"/>
      <dgm:spPr/>
    </dgm:pt>
    <dgm:pt modelId="{2A7A33B3-7EC0-4E69-9A51-18871CC0E746}" type="pres">
      <dgm:prSet presAssocID="{C90D0001-83EE-4F1D-9A33-47E37FC3D3A9}" presName="node" presStyleLbl="node1" presStyleIdx="7" presStyleCnt="9">
        <dgm:presLayoutVars>
          <dgm:bulletEnabled val="1"/>
        </dgm:presLayoutVars>
      </dgm:prSet>
      <dgm:spPr/>
    </dgm:pt>
    <dgm:pt modelId="{359AADA1-03FB-4985-A512-E74AB3A2C8C0}" type="pres">
      <dgm:prSet presAssocID="{D592C1A7-491E-4CF8-8D76-6BD37374C9D0}" presName="sibTrans" presStyleCnt="0"/>
      <dgm:spPr/>
    </dgm:pt>
    <dgm:pt modelId="{2B8DBDA4-2C2A-491D-93E5-C581B62B9050}" type="pres">
      <dgm:prSet presAssocID="{530CA4A5-7167-4834-A68B-5C77534FE0A5}" presName="node" presStyleLbl="node1" presStyleIdx="8" presStyleCnt="9">
        <dgm:presLayoutVars>
          <dgm:bulletEnabled val="1"/>
        </dgm:presLayoutVars>
      </dgm:prSet>
      <dgm:spPr/>
    </dgm:pt>
  </dgm:ptLst>
  <dgm:cxnLst>
    <dgm:cxn modelId="{4E69310F-369C-4AB6-8653-F665D94FFABF}" type="presOf" srcId="{8103364A-FFDD-4469-A56A-853A85F68D86}" destId="{A4A0AC98-7A90-46FD-AAA8-B66842AF5A5E}" srcOrd="0" destOrd="0" presId="urn:microsoft.com/office/officeart/2005/8/layout/default"/>
    <dgm:cxn modelId="{EB21C21F-303D-4E42-9C22-450231B88D60}" srcId="{090B6B10-409A-4E2E-A16E-1A8AD41111BD}" destId="{B2AB2B6B-F6DB-4CB4-BCC4-6809871D3823}" srcOrd="4" destOrd="0" parTransId="{AC0D0584-1896-4687-90BD-BD16C39B22C6}" sibTransId="{29A8D435-1F01-4721-91CA-B639F154CF71}"/>
    <dgm:cxn modelId="{3FF37A2B-D57F-4C9F-9EC6-DBD25309C9C2}" type="presOf" srcId="{07195C25-691C-4F03-BA60-34C98B1040CE}" destId="{6FFEBA51-2505-493A-B9F1-E662E7A22155}" srcOrd="0" destOrd="0" presId="urn:microsoft.com/office/officeart/2005/8/layout/default"/>
    <dgm:cxn modelId="{16CFF132-F09F-42DD-9279-D1090B2452BD}" srcId="{090B6B10-409A-4E2E-A16E-1A8AD41111BD}" destId="{5491F807-FB88-464A-8296-909F407196D8}" srcOrd="6" destOrd="0" parTransId="{8E1EB63A-E997-4C17-9B24-48CA8669BD21}" sibTransId="{69FD4788-A9DC-4004-A7DE-DD88F94CD732}"/>
    <dgm:cxn modelId="{6F86C95F-A17C-48CF-9215-3BDDC7937B45}" type="presOf" srcId="{03914232-3F5A-4E9F-917C-C065105B7F6B}" destId="{984E35A1-6CC1-4002-B367-48BAAF10811F}" srcOrd="0" destOrd="0" presId="urn:microsoft.com/office/officeart/2005/8/layout/default"/>
    <dgm:cxn modelId="{CF9B0744-BCF3-4FFE-A6F1-055F29C27700}" srcId="{090B6B10-409A-4E2E-A16E-1A8AD41111BD}" destId="{A6B6B672-AEDE-4286-A105-844ECA11F365}" srcOrd="0" destOrd="0" parTransId="{535406AF-5417-4964-BEEB-2C54965477D6}" sibTransId="{35828F58-6C8B-43A9-B2AB-811E868923BF}"/>
    <dgm:cxn modelId="{DB14747E-BDBF-43AE-A693-57123F5C86DC}" type="presOf" srcId="{B2AB2B6B-F6DB-4CB4-BCC4-6809871D3823}" destId="{23B7473A-4736-4669-9F01-E01CFFD64A71}" srcOrd="0" destOrd="0" presId="urn:microsoft.com/office/officeart/2005/8/layout/default"/>
    <dgm:cxn modelId="{CA664D83-AB67-4CB7-A9B7-131A5A79C84E}" srcId="{090B6B10-409A-4E2E-A16E-1A8AD41111BD}" destId="{07195C25-691C-4F03-BA60-34C98B1040CE}" srcOrd="3" destOrd="0" parTransId="{66DCDF26-D8C7-4A92-80A9-13D2F4973EE8}" sibTransId="{7EB0B70D-82F2-4329-9FC6-0AC68A2B7D15}"/>
    <dgm:cxn modelId="{38A99786-5A22-451C-B329-D649BC522BCD}" srcId="{090B6B10-409A-4E2E-A16E-1A8AD41111BD}" destId="{8103364A-FFDD-4469-A56A-853A85F68D86}" srcOrd="1" destOrd="0" parTransId="{0E67CFE3-F91B-498D-AC7B-2AD43545B9D3}" sibTransId="{71810F09-7C63-4F4B-BF62-2E2A137D03EC}"/>
    <dgm:cxn modelId="{482A4391-3D25-44B8-B6C2-3D2B56D52320}" type="presOf" srcId="{530CA4A5-7167-4834-A68B-5C77534FE0A5}" destId="{2B8DBDA4-2C2A-491D-93E5-C581B62B9050}" srcOrd="0" destOrd="0" presId="urn:microsoft.com/office/officeart/2005/8/layout/default"/>
    <dgm:cxn modelId="{FEDB4098-0F17-46B8-AB7D-2D16414DD162}" type="presOf" srcId="{5491F807-FB88-464A-8296-909F407196D8}" destId="{3545EAB1-5A7B-47EB-8E1A-6E35796F832A}" srcOrd="0" destOrd="0" presId="urn:microsoft.com/office/officeart/2005/8/layout/default"/>
    <dgm:cxn modelId="{ADA199A1-D37F-499E-829C-EDE08862CD45}" type="presOf" srcId="{74F6A29F-DEAB-43CF-82B2-E27A3A464CC1}" destId="{0E824D4F-1D7A-4E9A-9E7D-66A70B5B59A6}" srcOrd="0" destOrd="0" presId="urn:microsoft.com/office/officeart/2005/8/layout/default"/>
    <dgm:cxn modelId="{007CDBA3-B8A0-4762-AD57-632BED95C8F9}" srcId="{090B6B10-409A-4E2E-A16E-1A8AD41111BD}" destId="{C90D0001-83EE-4F1D-9A33-47E37FC3D3A9}" srcOrd="7" destOrd="0" parTransId="{1174F8DF-E329-45BE-B0FB-B42072BB380A}" sibTransId="{D592C1A7-491E-4CF8-8D76-6BD37374C9D0}"/>
    <dgm:cxn modelId="{B043E3A6-4FAE-4313-AE7B-7415187216F7}" type="presOf" srcId="{A6B6B672-AEDE-4286-A105-844ECA11F365}" destId="{C4EDF719-BC10-4670-97FA-417612A296D8}" srcOrd="0" destOrd="0" presId="urn:microsoft.com/office/officeart/2005/8/layout/default"/>
    <dgm:cxn modelId="{F59F9DA9-5DF2-46ED-916B-B2E5E41D7D79}" srcId="{090B6B10-409A-4E2E-A16E-1A8AD41111BD}" destId="{530CA4A5-7167-4834-A68B-5C77534FE0A5}" srcOrd="8" destOrd="0" parTransId="{37F70933-05AA-4D29-8D48-3D230BFBB0A6}" sibTransId="{DBF3D1E5-54F0-4AE9-94C1-03111299AE72}"/>
    <dgm:cxn modelId="{AC76FCAE-6A8A-4A95-9361-6B6E47DAF2A0}" type="presOf" srcId="{C90D0001-83EE-4F1D-9A33-47E37FC3D3A9}" destId="{2A7A33B3-7EC0-4E69-9A51-18871CC0E746}" srcOrd="0" destOrd="0" presId="urn:microsoft.com/office/officeart/2005/8/layout/default"/>
    <dgm:cxn modelId="{2A6AC3AF-7804-48FF-92DB-FC0C7959CAE2}" type="presOf" srcId="{090B6B10-409A-4E2E-A16E-1A8AD41111BD}" destId="{82579CC7-1FE9-46BE-834B-100FD7A723D5}" srcOrd="0" destOrd="0" presId="urn:microsoft.com/office/officeart/2005/8/layout/default"/>
    <dgm:cxn modelId="{770024B5-B63F-4A7E-AA92-F3153FD0472E}" srcId="{090B6B10-409A-4E2E-A16E-1A8AD41111BD}" destId="{74F6A29F-DEAB-43CF-82B2-E27A3A464CC1}" srcOrd="5" destOrd="0" parTransId="{769FE153-D759-4EA4-B26E-B3498A9C2F1E}" sibTransId="{96F7194A-74AC-4450-A91E-A70E84DB8235}"/>
    <dgm:cxn modelId="{1FCD23C4-6C28-4228-A689-8EAEBC9E308A}" srcId="{090B6B10-409A-4E2E-A16E-1A8AD41111BD}" destId="{03914232-3F5A-4E9F-917C-C065105B7F6B}" srcOrd="2" destOrd="0" parTransId="{F81B2D65-6001-428B-92FD-1B2C0EEC029D}" sibTransId="{E05E9BCE-6BB5-4D67-8CE7-8CF3061D540C}"/>
    <dgm:cxn modelId="{C28FD7CD-3EEF-4F5A-BBE4-494B8A01D8F5}" type="presParOf" srcId="{82579CC7-1FE9-46BE-834B-100FD7A723D5}" destId="{C4EDF719-BC10-4670-97FA-417612A296D8}" srcOrd="0" destOrd="0" presId="urn:microsoft.com/office/officeart/2005/8/layout/default"/>
    <dgm:cxn modelId="{FAA26D0C-53E3-4682-B592-95BB0858418A}" type="presParOf" srcId="{82579CC7-1FE9-46BE-834B-100FD7A723D5}" destId="{8EF3E2D1-E6C4-4E00-8E84-5F302CDA2407}" srcOrd="1" destOrd="0" presId="urn:microsoft.com/office/officeart/2005/8/layout/default"/>
    <dgm:cxn modelId="{547B3BFC-613C-4089-BECD-A79E73D4BB61}" type="presParOf" srcId="{82579CC7-1FE9-46BE-834B-100FD7A723D5}" destId="{A4A0AC98-7A90-46FD-AAA8-B66842AF5A5E}" srcOrd="2" destOrd="0" presId="urn:microsoft.com/office/officeart/2005/8/layout/default"/>
    <dgm:cxn modelId="{3A8A89AA-AC83-4214-8433-8A6F0CB779EB}" type="presParOf" srcId="{82579CC7-1FE9-46BE-834B-100FD7A723D5}" destId="{27CF3AF9-D15B-4C14-90DB-A6EA5563B050}" srcOrd="3" destOrd="0" presId="urn:microsoft.com/office/officeart/2005/8/layout/default"/>
    <dgm:cxn modelId="{D8FB54FD-9695-4350-9F6B-B9CBA63CBAE0}" type="presParOf" srcId="{82579CC7-1FE9-46BE-834B-100FD7A723D5}" destId="{984E35A1-6CC1-4002-B367-48BAAF10811F}" srcOrd="4" destOrd="0" presId="urn:microsoft.com/office/officeart/2005/8/layout/default"/>
    <dgm:cxn modelId="{5F2BBAEC-4B58-4240-B8C3-1FBFA1A5B852}" type="presParOf" srcId="{82579CC7-1FE9-46BE-834B-100FD7A723D5}" destId="{89CE35D6-EEAD-4FB6-A5B5-58D12D2567E1}" srcOrd="5" destOrd="0" presId="urn:microsoft.com/office/officeart/2005/8/layout/default"/>
    <dgm:cxn modelId="{EED43C3A-5508-4DDB-A59A-4AE29D2E1A71}" type="presParOf" srcId="{82579CC7-1FE9-46BE-834B-100FD7A723D5}" destId="{6FFEBA51-2505-493A-B9F1-E662E7A22155}" srcOrd="6" destOrd="0" presId="urn:microsoft.com/office/officeart/2005/8/layout/default"/>
    <dgm:cxn modelId="{7EE5CE27-99D1-4DC0-A2C7-501000AE6356}" type="presParOf" srcId="{82579CC7-1FE9-46BE-834B-100FD7A723D5}" destId="{980B726C-2652-4AA7-97B0-754B60EBA29E}" srcOrd="7" destOrd="0" presId="urn:microsoft.com/office/officeart/2005/8/layout/default"/>
    <dgm:cxn modelId="{4F60CE2E-2A4E-4BB6-AA3F-D14784334282}" type="presParOf" srcId="{82579CC7-1FE9-46BE-834B-100FD7A723D5}" destId="{23B7473A-4736-4669-9F01-E01CFFD64A71}" srcOrd="8" destOrd="0" presId="urn:microsoft.com/office/officeart/2005/8/layout/default"/>
    <dgm:cxn modelId="{6A2533C8-2043-42B1-B0B3-6953F8C7668B}" type="presParOf" srcId="{82579CC7-1FE9-46BE-834B-100FD7A723D5}" destId="{E44471A3-3D1D-42A2-88D4-DD715C11CF9E}" srcOrd="9" destOrd="0" presId="urn:microsoft.com/office/officeart/2005/8/layout/default"/>
    <dgm:cxn modelId="{7D78B549-E41A-4BBA-8724-3DC4043637E4}" type="presParOf" srcId="{82579CC7-1FE9-46BE-834B-100FD7A723D5}" destId="{0E824D4F-1D7A-4E9A-9E7D-66A70B5B59A6}" srcOrd="10" destOrd="0" presId="urn:microsoft.com/office/officeart/2005/8/layout/default"/>
    <dgm:cxn modelId="{4C9169B3-8125-4A47-BF96-7CBE9568BCCA}" type="presParOf" srcId="{82579CC7-1FE9-46BE-834B-100FD7A723D5}" destId="{0F0156D8-ED53-4CC9-A305-21F45B040905}" srcOrd="11" destOrd="0" presId="urn:microsoft.com/office/officeart/2005/8/layout/default"/>
    <dgm:cxn modelId="{7897E51E-FADB-4757-BAA6-B0E022D5825D}" type="presParOf" srcId="{82579CC7-1FE9-46BE-834B-100FD7A723D5}" destId="{3545EAB1-5A7B-47EB-8E1A-6E35796F832A}" srcOrd="12" destOrd="0" presId="urn:microsoft.com/office/officeart/2005/8/layout/default"/>
    <dgm:cxn modelId="{B677D24D-9DFE-4CE7-A17D-A0D965920409}" type="presParOf" srcId="{82579CC7-1FE9-46BE-834B-100FD7A723D5}" destId="{25AEAB6A-D263-4692-83DA-A281F0097807}" srcOrd="13" destOrd="0" presId="urn:microsoft.com/office/officeart/2005/8/layout/default"/>
    <dgm:cxn modelId="{1F53751F-2240-441A-97B1-9CE49C4E6755}" type="presParOf" srcId="{82579CC7-1FE9-46BE-834B-100FD7A723D5}" destId="{2A7A33B3-7EC0-4E69-9A51-18871CC0E746}" srcOrd="14" destOrd="0" presId="urn:microsoft.com/office/officeart/2005/8/layout/default"/>
    <dgm:cxn modelId="{80FD0A2A-4E81-480B-847E-E907D0DBD533}" type="presParOf" srcId="{82579CC7-1FE9-46BE-834B-100FD7A723D5}" destId="{359AADA1-03FB-4985-A512-E74AB3A2C8C0}" srcOrd="15" destOrd="0" presId="urn:microsoft.com/office/officeart/2005/8/layout/default"/>
    <dgm:cxn modelId="{5B2F5532-2BBB-4EA1-90EC-7C6E9A7F9D23}" type="presParOf" srcId="{82579CC7-1FE9-46BE-834B-100FD7A723D5}" destId="{2B8DBDA4-2C2A-491D-93E5-C581B62B905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5085A-98BF-49E5-9E99-CC21BC0691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3892396-A90E-44DD-897D-599BB71269CF}">
      <dgm:prSet/>
      <dgm:spPr/>
      <dgm:t>
        <a:bodyPr/>
        <a:lstStyle/>
        <a:p>
          <a:r>
            <a:rPr lang="nl-NL"/>
            <a:t>Het gaat om een provinciale weg. Provinciaal en publiek belang</a:t>
          </a:r>
          <a:endParaRPr lang="en-US"/>
        </a:p>
      </dgm:t>
    </dgm:pt>
    <dgm:pt modelId="{0B2FF09B-CF72-49C7-B672-49F551954C0B}" type="parTrans" cxnId="{BE968F69-5760-4B7B-8451-DC2AB16BC916}">
      <dgm:prSet/>
      <dgm:spPr/>
      <dgm:t>
        <a:bodyPr/>
        <a:lstStyle/>
        <a:p>
          <a:endParaRPr lang="en-US"/>
        </a:p>
      </dgm:t>
    </dgm:pt>
    <dgm:pt modelId="{A0CAAE34-1F27-4845-B21F-696E6DFE264F}" type="sibTrans" cxnId="{BE968F69-5760-4B7B-8451-DC2AB16BC916}">
      <dgm:prSet/>
      <dgm:spPr/>
      <dgm:t>
        <a:bodyPr/>
        <a:lstStyle/>
        <a:p>
          <a:endParaRPr lang="en-US"/>
        </a:p>
      </dgm:t>
    </dgm:pt>
    <dgm:pt modelId="{7CFFD82A-719C-4200-942F-CA6CF7E68645}">
      <dgm:prSet/>
      <dgm:spPr/>
      <dgm:t>
        <a:bodyPr/>
        <a:lstStyle/>
        <a:p>
          <a:r>
            <a:rPr lang="nl-NL" dirty="0"/>
            <a:t>Complexiteit; verbreding weg en kruispunten, onderzoeken gemeente-overstijgend  </a:t>
          </a:r>
          <a:endParaRPr lang="en-US" dirty="0"/>
        </a:p>
      </dgm:t>
    </dgm:pt>
    <dgm:pt modelId="{AA18394B-EF39-4AF1-96FD-2BFCDFC4E7C3}" type="parTrans" cxnId="{41A02C15-9D2F-4BA3-985F-3110BA701BAB}">
      <dgm:prSet/>
      <dgm:spPr/>
      <dgm:t>
        <a:bodyPr/>
        <a:lstStyle/>
        <a:p>
          <a:endParaRPr lang="en-US"/>
        </a:p>
      </dgm:t>
    </dgm:pt>
    <dgm:pt modelId="{6A0142EA-F9D7-448D-9686-CED50B897B16}" type="sibTrans" cxnId="{41A02C15-9D2F-4BA3-985F-3110BA701BAB}">
      <dgm:prSet/>
      <dgm:spPr/>
      <dgm:t>
        <a:bodyPr/>
        <a:lstStyle/>
        <a:p>
          <a:endParaRPr lang="en-US"/>
        </a:p>
      </dgm:t>
    </dgm:pt>
    <dgm:pt modelId="{B8442E7C-AD31-4B2B-98D7-E12F5A5022FF}">
      <dgm:prSet/>
      <dgm:spPr/>
      <dgm:t>
        <a:bodyPr/>
        <a:lstStyle/>
        <a:p>
          <a:r>
            <a:rPr lang="nl-NL" dirty="0"/>
            <a:t>Sprake van project dat zich uitstrekt over meerdere gemeenten. De projectdoelen worden alleen gehaald als alle maatregelen worden getroffen. Eén bevoegd gezag heeft de voorkeur. </a:t>
          </a:r>
          <a:endParaRPr lang="en-US" dirty="0"/>
        </a:p>
      </dgm:t>
    </dgm:pt>
    <dgm:pt modelId="{C920F106-7AFF-41A6-BC80-E858DA43B770}" type="parTrans" cxnId="{0CB9CD83-DF5C-4666-BE8C-F53E402424C9}">
      <dgm:prSet/>
      <dgm:spPr/>
      <dgm:t>
        <a:bodyPr/>
        <a:lstStyle/>
        <a:p>
          <a:endParaRPr lang="en-US"/>
        </a:p>
      </dgm:t>
    </dgm:pt>
    <dgm:pt modelId="{FE7E2082-9958-4ED2-ADC0-C2EC9899A8C4}" type="sibTrans" cxnId="{0CB9CD83-DF5C-4666-BE8C-F53E402424C9}">
      <dgm:prSet/>
      <dgm:spPr/>
      <dgm:t>
        <a:bodyPr/>
        <a:lstStyle/>
        <a:p>
          <a:endParaRPr lang="en-US"/>
        </a:p>
      </dgm:t>
    </dgm:pt>
    <dgm:pt modelId="{FEAEF252-BA8B-4539-8DBF-2570857DFC1C}">
      <dgm:prSet/>
      <dgm:spPr/>
      <dgm:t>
        <a:bodyPr/>
        <a:lstStyle/>
        <a:p>
          <a:r>
            <a:rPr lang="nl-NL"/>
            <a:t>Het is wat betreft procedure tijd (één procedure projectbesluit i.p.v. meerdere procedures) en inzet van middelen efficiënter om dit in één hand te houden (met één beroepsprocedure).</a:t>
          </a:r>
          <a:endParaRPr lang="en-US"/>
        </a:p>
      </dgm:t>
    </dgm:pt>
    <dgm:pt modelId="{C5219ECE-E9D9-4119-98DF-33286B78DCEE}" type="parTrans" cxnId="{38708E2B-867B-40C5-953D-EFD78352B0F3}">
      <dgm:prSet/>
      <dgm:spPr/>
      <dgm:t>
        <a:bodyPr/>
        <a:lstStyle/>
        <a:p>
          <a:endParaRPr lang="en-US"/>
        </a:p>
      </dgm:t>
    </dgm:pt>
    <dgm:pt modelId="{E3A2A46A-0A2D-408C-B128-3D4129F5C5ED}" type="sibTrans" cxnId="{38708E2B-867B-40C5-953D-EFD78352B0F3}">
      <dgm:prSet/>
      <dgm:spPr/>
      <dgm:t>
        <a:bodyPr/>
        <a:lstStyle/>
        <a:p>
          <a:endParaRPr lang="en-US"/>
        </a:p>
      </dgm:t>
    </dgm:pt>
    <dgm:pt modelId="{CA906B22-CE69-4028-AD66-2422DA95A871}">
      <dgm:prSet/>
      <dgm:spPr/>
      <dgm:t>
        <a:bodyPr/>
        <a:lstStyle/>
        <a:p>
          <a:r>
            <a:rPr lang="nl-NL"/>
            <a:t>Onteigening:  Regierol noodzakelijk vanuit begroting, budget</a:t>
          </a:r>
          <a:endParaRPr lang="en-US"/>
        </a:p>
      </dgm:t>
    </dgm:pt>
    <dgm:pt modelId="{DB0DC960-9DE7-4AF7-AC50-3BF55E1A747B}" type="parTrans" cxnId="{BB53099C-EE42-4589-AB2D-9DDCD5CF9C73}">
      <dgm:prSet/>
      <dgm:spPr/>
      <dgm:t>
        <a:bodyPr/>
        <a:lstStyle/>
        <a:p>
          <a:endParaRPr lang="en-US"/>
        </a:p>
      </dgm:t>
    </dgm:pt>
    <dgm:pt modelId="{456952A0-705B-4AB5-ACF1-37246C393BA2}" type="sibTrans" cxnId="{BB53099C-EE42-4589-AB2D-9DDCD5CF9C73}">
      <dgm:prSet/>
      <dgm:spPr/>
      <dgm:t>
        <a:bodyPr/>
        <a:lstStyle/>
        <a:p>
          <a:endParaRPr lang="en-US"/>
        </a:p>
      </dgm:t>
    </dgm:pt>
    <dgm:pt modelId="{E6CB484B-09DF-40FD-B490-E3506B71F25B}" type="pres">
      <dgm:prSet presAssocID="{6085085A-98BF-49E5-9E99-CC21BC069164}" presName="root" presStyleCnt="0">
        <dgm:presLayoutVars>
          <dgm:dir/>
          <dgm:resizeHandles val="exact"/>
        </dgm:presLayoutVars>
      </dgm:prSet>
      <dgm:spPr/>
    </dgm:pt>
    <dgm:pt modelId="{C57F1479-B7E4-4641-826B-14E7AAAF36E1}" type="pres">
      <dgm:prSet presAssocID="{73892396-A90E-44DD-897D-599BB71269CF}" presName="compNode" presStyleCnt="0"/>
      <dgm:spPr/>
    </dgm:pt>
    <dgm:pt modelId="{3B43CFE4-47B0-439D-AA74-390A9E6C11FB}" type="pres">
      <dgm:prSet presAssocID="{73892396-A90E-44DD-897D-599BB71269CF}" presName="bgRect" presStyleLbl="bgShp" presStyleIdx="0" presStyleCnt="5"/>
      <dgm:spPr/>
    </dgm:pt>
    <dgm:pt modelId="{3EAE2674-B781-4216-A144-1AFD09C01102}" type="pres">
      <dgm:prSet presAssocID="{73892396-A90E-44DD-897D-599BB71269CF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foon"/>
        </a:ext>
      </dgm:extLst>
    </dgm:pt>
    <dgm:pt modelId="{9497CF7B-8C71-4259-A255-F27D57744E36}" type="pres">
      <dgm:prSet presAssocID="{73892396-A90E-44DD-897D-599BB71269CF}" presName="spaceRect" presStyleCnt="0"/>
      <dgm:spPr/>
    </dgm:pt>
    <dgm:pt modelId="{AB585039-333B-4D27-B79D-0E24D5B4DD26}" type="pres">
      <dgm:prSet presAssocID="{73892396-A90E-44DD-897D-599BB71269CF}" presName="parTx" presStyleLbl="revTx" presStyleIdx="0" presStyleCnt="5">
        <dgm:presLayoutVars>
          <dgm:chMax val="0"/>
          <dgm:chPref val="0"/>
        </dgm:presLayoutVars>
      </dgm:prSet>
      <dgm:spPr/>
    </dgm:pt>
    <dgm:pt modelId="{2A9C24C3-1116-4E1D-8F85-4E0BF3C86C28}" type="pres">
      <dgm:prSet presAssocID="{A0CAAE34-1F27-4845-B21F-696E6DFE264F}" presName="sibTrans" presStyleCnt="0"/>
      <dgm:spPr/>
    </dgm:pt>
    <dgm:pt modelId="{366BA0F9-AC97-494A-BD92-B5713D0A43A9}" type="pres">
      <dgm:prSet presAssocID="{7CFFD82A-719C-4200-942F-CA6CF7E68645}" presName="compNode" presStyleCnt="0"/>
      <dgm:spPr/>
    </dgm:pt>
    <dgm:pt modelId="{DBCF4CBC-CA7C-414B-B21F-452BC1C5BF96}" type="pres">
      <dgm:prSet presAssocID="{7CFFD82A-719C-4200-942F-CA6CF7E68645}" presName="bgRect" presStyleLbl="bgShp" presStyleIdx="1" presStyleCnt="5"/>
      <dgm:spPr/>
    </dgm:pt>
    <dgm:pt modelId="{4ED69038-DA89-41EA-955C-7F9A32DECCFB}" type="pres">
      <dgm:prSet presAssocID="{7CFFD82A-719C-4200-942F-CA6CF7E68645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68C6946-7A23-4639-8E31-5D75F0DBF20A}" type="pres">
      <dgm:prSet presAssocID="{7CFFD82A-719C-4200-942F-CA6CF7E68645}" presName="spaceRect" presStyleCnt="0"/>
      <dgm:spPr/>
    </dgm:pt>
    <dgm:pt modelId="{8F0E2FE7-ABB7-43C1-A7F4-16750B0E0EBC}" type="pres">
      <dgm:prSet presAssocID="{7CFFD82A-719C-4200-942F-CA6CF7E68645}" presName="parTx" presStyleLbl="revTx" presStyleIdx="1" presStyleCnt="5">
        <dgm:presLayoutVars>
          <dgm:chMax val="0"/>
          <dgm:chPref val="0"/>
        </dgm:presLayoutVars>
      </dgm:prSet>
      <dgm:spPr/>
    </dgm:pt>
    <dgm:pt modelId="{1D9B4127-ACD8-4A53-873E-F869576147DE}" type="pres">
      <dgm:prSet presAssocID="{6A0142EA-F9D7-448D-9686-CED50B897B16}" presName="sibTrans" presStyleCnt="0"/>
      <dgm:spPr/>
    </dgm:pt>
    <dgm:pt modelId="{E10101F9-CD77-421D-AF5E-C96BA41D67AA}" type="pres">
      <dgm:prSet presAssocID="{B8442E7C-AD31-4B2B-98D7-E12F5A5022FF}" presName="compNode" presStyleCnt="0"/>
      <dgm:spPr/>
    </dgm:pt>
    <dgm:pt modelId="{A110E623-1316-4811-A72A-C80A8F70D88A}" type="pres">
      <dgm:prSet presAssocID="{B8442E7C-AD31-4B2B-98D7-E12F5A5022FF}" presName="bgRect" presStyleLbl="bgShp" presStyleIdx="2" presStyleCnt="5"/>
      <dgm:spPr/>
    </dgm:pt>
    <dgm:pt modelId="{4C7345F4-E03B-4B63-BB44-B3ED089DA23D}" type="pres">
      <dgm:prSet presAssocID="{B8442E7C-AD31-4B2B-98D7-E12F5A5022F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869C47BD-721B-4750-800A-05E9F37B8F21}" type="pres">
      <dgm:prSet presAssocID="{B8442E7C-AD31-4B2B-98D7-E12F5A5022FF}" presName="spaceRect" presStyleCnt="0"/>
      <dgm:spPr/>
    </dgm:pt>
    <dgm:pt modelId="{02571463-1765-4C4C-B916-40A295D06B7C}" type="pres">
      <dgm:prSet presAssocID="{B8442E7C-AD31-4B2B-98D7-E12F5A5022FF}" presName="parTx" presStyleLbl="revTx" presStyleIdx="2" presStyleCnt="5">
        <dgm:presLayoutVars>
          <dgm:chMax val="0"/>
          <dgm:chPref val="0"/>
        </dgm:presLayoutVars>
      </dgm:prSet>
      <dgm:spPr/>
    </dgm:pt>
    <dgm:pt modelId="{12CE882E-866A-45B6-BAE5-125675823BAF}" type="pres">
      <dgm:prSet presAssocID="{FE7E2082-9958-4ED2-ADC0-C2EC9899A8C4}" presName="sibTrans" presStyleCnt="0"/>
      <dgm:spPr/>
    </dgm:pt>
    <dgm:pt modelId="{82AA2569-D26D-4A3B-9BDE-3BC73F834AEF}" type="pres">
      <dgm:prSet presAssocID="{FEAEF252-BA8B-4539-8DBF-2570857DFC1C}" presName="compNode" presStyleCnt="0"/>
      <dgm:spPr/>
    </dgm:pt>
    <dgm:pt modelId="{E26B1843-EF7D-4086-B68B-1F39B9F547DD}" type="pres">
      <dgm:prSet presAssocID="{FEAEF252-BA8B-4539-8DBF-2570857DFC1C}" presName="bgRect" presStyleLbl="bgShp" presStyleIdx="3" presStyleCnt="5"/>
      <dgm:spPr/>
    </dgm:pt>
    <dgm:pt modelId="{494268A7-4D61-4317-A207-1DDD63EE8C29}" type="pres">
      <dgm:prSet presAssocID="{FEAEF252-BA8B-4539-8DBF-2570857DFC1C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788DBFE-DD64-4306-85DD-6015C9EEDC0D}" type="pres">
      <dgm:prSet presAssocID="{FEAEF252-BA8B-4539-8DBF-2570857DFC1C}" presName="spaceRect" presStyleCnt="0"/>
      <dgm:spPr/>
    </dgm:pt>
    <dgm:pt modelId="{B01FC0BA-1B32-4A55-97A1-558FD5C4F026}" type="pres">
      <dgm:prSet presAssocID="{FEAEF252-BA8B-4539-8DBF-2570857DFC1C}" presName="parTx" presStyleLbl="revTx" presStyleIdx="3" presStyleCnt="5">
        <dgm:presLayoutVars>
          <dgm:chMax val="0"/>
          <dgm:chPref val="0"/>
        </dgm:presLayoutVars>
      </dgm:prSet>
      <dgm:spPr/>
    </dgm:pt>
    <dgm:pt modelId="{46A975FF-2F43-46AF-805E-AB8C3D75A0C2}" type="pres">
      <dgm:prSet presAssocID="{E3A2A46A-0A2D-408C-B128-3D4129F5C5ED}" presName="sibTrans" presStyleCnt="0"/>
      <dgm:spPr/>
    </dgm:pt>
    <dgm:pt modelId="{4E6B9F14-E357-4936-86AA-5920D1BE74DA}" type="pres">
      <dgm:prSet presAssocID="{CA906B22-CE69-4028-AD66-2422DA95A871}" presName="compNode" presStyleCnt="0"/>
      <dgm:spPr/>
    </dgm:pt>
    <dgm:pt modelId="{2A26C741-2BC1-4C61-B420-FF055603A0C6}" type="pres">
      <dgm:prSet presAssocID="{CA906B22-CE69-4028-AD66-2422DA95A871}" presName="bgRect" presStyleLbl="bgShp" presStyleIdx="4" presStyleCnt="5"/>
      <dgm:spPr/>
    </dgm:pt>
    <dgm:pt modelId="{9BB9C094-32D0-407A-82F4-9F2F2172DD6A}" type="pres">
      <dgm:prSet presAssocID="{CA906B22-CE69-4028-AD66-2422DA95A871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F2955C2E-3712-4898-8164-A16958B293E2}" type="pres">
      <dgm:prSet presAssocID="{CA906B22-CE69-4028-AD66-2422DA95A871}" presName="spaceRect" presStyleCnt="0"/>
      <dgm:spPr/>
    </dgm:pt>
    <dgm:pt modelId="{3D2EA5A9-FE65-4721-9F16-652C32B2F411}" type="pres">
      <dgm:prSet presAssocID="{CA906B22-CE69-4028-AD66-2422DA95A8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1A02C15-9D2F-4BA3-985F-3110BA701BAB}" srcId="{6085085A-98BF-49E5-9E99-CC21BC069164}" destId="{7CFFD82A-719C-4200-942F-CA6CF7E68645}" srcOrd="1" destOrd="0" parTransId="{AA18394B-EF39-4AF1-96FD-2BFCDFC4E7C3}" sibTransId="{6A0142EA-F9D7-448D-9686-CED50B897B16}"/>
    <dgm:cxn modelId="{16DF602B-B78D-499C-BE55-BA20BC445309}" type="presOf" srcId="{73892396-A90E-44DD-897D-599BB71269CF}" destId="{AB585039-333B-4D27-B79D-0E24D5B4DD26}" srcOrd="0" destOrd="0" presId="urn:microsoft.com/office/officeart/2018/2/layout/IconVerticalSolidList"/>
    <dgm:cxn modelId="{38708E2B-867B-40C5-953D-EFD78352B0F3}" srcId="{6085085A-98BF-49E5-9E99-CC21BC069164}" destId="{FEAEF252-BA8B-4539-8DBF-2570857DFC1C}" srcOrd="3" destOrd="0" parTransId="{C5219ECE-E9D9-4119-98DF-33286B78DCEE}" sibTransId="{E3A2A46A-0A2D-408C-B128-3D4129F5C5ED}"/>
    <dgm:cxn modelId="{BE968F69-5760-4B7B-8451-DC2AB16BC916}" srcId="{6085085A-98BF-49E5-9E99-CC21BC069164}" destId="{73892396-A90E-44DD-897D-599BB71269CF}" srcOrd="0" destOrd="0" parTransId="{0B2FF09B-CF72-49C7-B672-49F551954C0B}" sibTransId="{A0CAAE34-1F27-4845-B21F-696E6DFE264F}"/>
    <dgm:cxn modelId="{7E62284E-A90A-4118-A015-0CB2E24D10A3}" type="presOf" srcId="{CA906B22-CE69-4028-AD66-2422DA95A871}" destId="{3D2EA5A9-FE65-4721-9F16-652C32B2F411}" srcOrd="0" destOrd="0" presId="urn:microsoft.com/office/officeart/2018/2/layout/IconVerticalSolidList"/>
    <dgm:cxn modelId="{F2CD1650-661B-4B02-B23C-F15748CC9FBD}" type="presOf" srcId="{FEAEF252-BA8B-4539-8DBF-2570857DFC1C}" destId="{B01FC0BA-1B32-4A55-97A1-558FD5C4F026}" srcOrd="0" destOrd="0" presId="urn:microsoft.com/office/officeart/2018/2/layout/IconVerticalSolidList"/>
    <dgm:cxn modelId="{0CB9CD83-DF5C-4666-BE8C-F53E402424C9}" srcId="{6085085A-98BF-49E5-9E99-CC21BC069164}" destId="{B8442E7C-AD31-4B2B-98D7-E12F5A5022FF}" srcOrd="2" destOrd="0" parTransId="{C920F106-7AFF-41A6-BC80-E858DA43B770}" sibTransId="{FE7E2082-9958-4ED2-ADC0-C2EC9899A8C4}"/>
    <dgm:cxn modelId="{4E9C148B-65AA-4AD3-81CC-79A1849066C1}" type="presOf" srcId="{B8442E7C-AD31-4B2B-98D7-E12F5A5022FF}" destId="{02571463-1765-4C4C-B916-40A295D06B7C}" srcOrd="0" destOrd="0" presId="urn:microsoft.com/office/officeart/2018/2/layout/IconVerticalSolidList"/>
    <dgm:cxn modelId="{3065F097-38E8-42DA-BAE8-5686EEDF62A1}" type="presOf" srcId="{7CFFD82A-719C-4200-942F-CA6CF7E68645}" destId="{8F0E2FE7-ABB7-43C1-A7F4-16750B0E0EBC}" srcOrd="0" destOrd="0" presId="urn:microsoft.com/office/officeart/2018/2/layout/IconVerticalSolidList"/>
    <dgm:cxn modelId="{BB53099C-EE42-4589-AB2D-9DDCD5CF9C73}" srcId="{6085085A-98BF-49E5-9E99-CC21BC069164}" destId="{CA906B22-CE69-4028-AD66-2422DA95A871}" srcOrd="4" destOrd="0" parTransId="{DB0DC960-9DE7-4AF7-AC50-3BF55E1A747B}" sibTransId="{456952A0-705B-4AB5-ACF1-37246C393BA2}"/>
    <dgm:cxn modelId="{DC8DF2FD-2B24-40CF-AE3D-FF880092AE3A}" type="presOf" srcId="{6085085A-98BF-49E5-9E99-CC21BC069164}" destId="{E6CB484B-09DF-40FD-B490-E3506B71F25B}" srcOrd="0" destOrd="0" presId="urn:microsoft.com/office/officeart/2018/2/layout/IconVerticalSolidList"/>
    <dgm:cxn modelId="{78B308DB-EEEE-41E3-9789-61E6C85F93F1}" type="presParOf" srcId="{E6CB484B-09DF-40FD-B490-E3506B71F25B}" destId="{C57F1479-B7E4-4641-826B-14E7AAAF36E1}" srcOrd="0" destOrd="0" presId="urn:microsoft.com/office/officeart/2018/2/layout/IconVerticalSolidList"/>
    <dgm:cxn modelId="{C9AB02CB-D8EC-4BE2-AABB-2029AFC07052}" type="presParOf" srcId="{C57F1479-B7E4-4641-826B-14E7AAAF36E1}" destId="{3B43CFE4-47B0-439D-AA74-390A9E6C11FB}" srcOrd="0" destOrd="0" presId="urn:microsoft.com/office/officeart/2018/2/layout/IconVerticalSolidList"/>
    <dgm:cxn modelId="{A50F781E-9FB8-4520-AECD-026F757EB291}" type="presParOf" srcId="{C57F1479-B7E4-4641-826B-14E7AAAF36E1}" destId="{3EAE2674-B781-4216-A144-1AFD09C01102}" srcOrd="1" destOrd="0" presId="urn:microsoft.com/office/officeart/2018/2/layout/IconVerticalSolidList"/>
    <dgm:cxn modelId="{EF86E9AB-CD26-4225-B305-121D6EFDCF60}" type="presParOf" srcId="{C57F1479-B7E4-4641-826B-14E7AAAF36E1}" destId="{9497CF7B-8C71-4259-A255-F27D57744E36}" srcOrd="2" destOrd="0" presId="urn:microsoft.com/office/officeart/2018/2/layout/IconVerticalSolidList"/>
    <dgm:cxn modelId="{0AF03BD3-55C2-4D40-B2C1-1D76E8675A2D}" type="presParOf" srcId="{C57F1479-B7E4-4641-826B-14E7AAAF36E1}" destId="{AB585039-333B-4D27-B79D-0E24D5B4DD26}" srcOrd="3" destOrd="0" presId="urn:microsoft.com/office/officeart/2018/2/layout/IconVerticalSolidList"/>
    <dgm:cxn modelId="{950EF812-4BBD-486A-A18D-3F2F7476EFDC}" type="presParOf" srcId="{E6CB484B-09DF-40FD-B490-E3506B71F25B}" destId="{2A9C24C3-1116-4E1D-8F85-4E0BF3C86C28}" srcOrd="1" destOrd="0" presId="urn:microsoft.com/office/officeart/2018/2/layout/IconVerticalSolidList"/>
    <dgm:cxn modelId="{C80194EF-ACC4-4B4E-95EC-E2BBE1B54502}" type="presParOf" srcId="{E6CB484B-09DF-40FD-B490-E3506B71F25B}" destId="{366BA0F9-AC97-494A-BD92-B5713D0A43A9}" srcOrd="2" destOrd="0" presId="urn:microsoft.com/office/officeart/2018/2/layout/IconVerticalSolidList"/>
    <dgm:cxn modelId="{9F38117F-DE99-4871-9E8D-8E99D8345ADA}" type="presParOf" srcId="{366BA0F9-AC97-494A-BD92-B5713D0A43A9}" destId="{DBCF4CBC-CA7C-414B-B21F-452BC1C5BF96}" srcOrd="0" destOrd="0" presId="urn:microsoft.com/office/officeart/2018/2/layout/IconVerticalSolidList"/>
    <dgm:cxn modelId="{60FB7092-44BC-4AE7-98C3-7EB808986A3C}" type="presParOf" srcId="{366BA0F9-AC97-494A-BD92-B5713D0A43A9}" destId="{4ED69038-DA89-41EA-955C-7F9A32DECCFB}" srcOrd="1" destOrd="0" presId="urn:microsoft.com/office/officeart/2018/2/layout/IconVerticalSolidList"/>
    <dgm:cxn modelId="{515C3D62-A9D1-4485-9751-F8945DA388CA}" type="presParOf" srcId="{366BA0F9-AC97-494A-BD92-B5713D0A43A9}" destId="{168C6946-7A23-4639-8E31-5D75F0DBF20A}" srcOrd="2" destOrd="0" presId="urn:microsoft.com/office/officeart/2018/2/layout/IconVerticalSolidList"/>
    <dgm:cxn modelId="{AF3836AD-9EB8-4FCD-8C58-A457C0B455C8}" type="presParOf" srcId="{366BA0F9-AC97-494A-BD92-B5713D0A43A9}" destId="{8F0E2FE7-ABB7-43C1-A7F4-16750B0E0EBC}" srcOrd="3" destOrd="0" presId="urn:microsoft.com/office/officeart/2018/2/layout/IconVerticalSolidList"/>
    <dgm:cxn modelId="{61EA70F1-4347-4D19-8E1B-101132E146EB}" type="presParOf" srcId="{E6CB484B-09DF-40FD-B490-E3506B71F25B}" destId="{1D9B4127-ACD8-4A53-873E-F869576147DE}" srcOrd="3" destOrd="0" presId="urn:microsoft.com/office/officeart/2018/2/layout/IconVerticalSolidList"/>
    <dgm:cxn modelId="{5EF0B1FC-56E5-471B-A8ED-9FABDFE910A5}" type="presParOf" srcId="{E6CB484B-09DF-40FD-B490-E3506B71F25B}" destId="{E10101F9-CD77-421D-AF5E-C96BA41D67AA}" srcOrd="4" destOrd="0" presId="urn:microsoft.com/office/officeart/2018/2/layout/IconVerticalSolidList"/>
    <dgm:cxn modelId="{802948D7-34EE-4E1B-B8D1-14C2B17C6664}" type="presParOf" srcId="{E10101F9-CD77-421D-AF5E-C96BA41D67AA}" destId="{A110E623-1316-4811-A72A-C80A8F70D88A}" srcOrd="0" destOrd="0" presId="urn:microsoft.com/office/officeart/2018/2/layout/IconVerticalSolidList"/>
    <dgm:cxn modelId="{80373922-F3AA-41A0-8BB1-FFC777C9A873}" type="presParOf" srcId="{E10101F9-CD77-421D-AF5E-C96BA41D67AA}" destId="{4C7345F4-E03B-4B63-BB44-B3ED089DA23D}" srcOrd="1" destOrd="0" presId="urn:microsoft.com/office/officeart/2018/2/layout/IconVerticalSolidList"/>
    <dgm:cxn modelId="{3334271F-7884-4D87-BF1A-F4FD7AADC945}" type="presParOf" srcId="{E10101F9-CD77-421D-AF5E-C96BA41D67AA}" destId="{869C47BD-721B-4750-800A-05E9F37B8F21}" srcOrd="2" destOrd="0" presId="urn:microsoft.com/office/officeart/2018/2/layout/IconVerticalSolidList"/>
    <dgm:cxn modelId="{6CEA09B1-3063-452F-89ED-EA858DA3F15D}" type="presParOf" srcId="{E10101F9-CD77-421D-AF5E-C96BA41D67AA}" destId="{02571463-1765-4C4C-B916-40A295D06B7C}" srcOrd="3" destOrd="0" presId="urn:microsoft.com/office/officeart/2018/2/layout/IconVerticalSolidList"/>
    <dgm:cxn modelId="{DA35A324-AFE0-4B4C-8B09-20063E330428}" type="presParOf" srcId="{E6CB484B-09DF-40FD-B490-E3506B71F25B}" destId="{12CE882E-866A-45B6-BAE5-125675823BAF}" srcOrd="5" destOrd="0" presId="urn:microsoft.com/office/officeart/2018/2/layout/IconVerticalSolidList"/>
    <dgm:cxn modelId="{327EB5CD-C29F-4D33-BC3C-81F6212CF96C}" type="presParOf" srcId="{E6CB484B-09DF-40FD-B490-E3506B71F25B}" destId="{82AA2569-D26D-4A3B-9BDE-3BC73F834AEF}" srcOrd="6" destOrd="0" presId="urn:microsoft.com/office/officeart/2018/2/layout/IconVerticalSolidList"/>
    <dgm:cxn modelId="{2D618C88-FB85-41A8-81E5-CB04C309C69C}" type="presParOf" srcId="{82AA2569-D26D-4A3B-9BDE-3BC73F834AEF}" destId="{E26B1843-EF7D-4086-B68B-1F39B9F547DD}" srcOrd="0" destOrd="0" presId="urn:microsoft.com/office/officeart/2018/2/layout/IconVerticalSolidList"/>
    <dgm:cxn modelId="{65999BCF-1D0E-4D6B-B993-41D2927BAF34}" type="presParOf" srcId="{82AA2569-D26D-4A3B-9BDE-3BC73F834AEF}" destId="{494268A7-4D61-4317-A207-1DDD63EE8C29}" srcOrd="1" destOrd="0" presId="urn:microsoft.com/office/officeart/2018/2/layout/IconVerticalSolidList"/>
    <dgm:cxn modelId="{936BFC3B-9E3C-41BA-AFE6-9487C707933C}" type="presParOf" srcId="{82AA2569-D26D-4A3B-9BDE-3BC73F834AEF}" destId="{4788DBFE-DD64-4306-85DD-6015C9EEDC0D}" srcOrd="2" destOrd="0" presId="urn:microsoft.com/office/officeart/2018/2/layout/IconVerticalSolidList"/>
    <dgm:cxn modelId="{AF81D978-208A-4F12-BDA3-C1817935FDA0}" type="presParOf" srcId="{82AA2569-D26D-4A3B-9BDE-3BC73F834AEF}" destId="{B01FC0BA-1B32-4A55-97A1-558FD5C4F026}" srcOrd="3" destOrd="0" presId="urn:microsoft.com/office/officeart/2018/2/layout/IconVerticalSolidList"/>
    <dgm:cxn modelId="{848A9466-9126-4970-A72B-AE93EC1B57D8}" type="presParOf" srcId="{E6CB484B-09DF-40FD-B490-E3506B71F25B}" destId="{46A975FF-2F43-46AF-805E-AB8C3D75A0C2}" srcOrd="7" destOrd="0" presId="urn:microsoft.com/office/officeart/2018/2/layout/IconVerticalSolidList"/>
    <dgm:cxn modelId="{4C25F2B4-D17D-4D5F-9434-E190392BD94B}" type="presParOf" srcId="{E6CB484B-09DF-40FD-B490-E3506B71F25B}" destId="{4E6B9F14-E357-4936-86AA-5920D1BE74DA}" srcOrd="8" destOrd="0" presId="urn:microsoft.com/office/officeart/2018/2/layout/IconVerticalSolidList"/>
    <dgm:cxn modelId="{1F4C356D-14C5-4847-89B0-ECAA031DBD8A}" type="presParOf" srcId="{4E6B9F14-E357-4936-86AA-5920D1BE74DA}" destId="{2A26C741-2BC1-4C61-B420-FF055603A0C6}" srcOrd="0" destOrd="0" presId="urn:microsoft.com/office/officeart/2018/2/layout/IconVerticalSolidList"/>
    <dgm:cxn modelId="{D043DA98-9778-4C37-A434-DC486F68A719}" type="presParOf" srcId="{4E6B9F14-E357-4936-86AA-5920D1BE74DA}" destId="{9BB9C094-32D0-407A-82F4-9F2F2172DD6A}" srcOrd="1" destOrd="0" presId="urn:microsoft.com/office/officeart/2018/2/layout/IconVerticalSolidList"/>
    <dgm:cxn modelId="{D7874F57-AA92-49C6-85D5-5DE134AF7DE3}" type="presParOf" srcId="{4E6B9F14-E357-4936-86AA-5920D1BE74DA}" destId="{F2955C2E-3712-4898-8164-A16958B293E2}" srcOrd="2" destOrd="0" presId="urn:microsoft.com/office/officeart/2018/2/layout/IconVerticalSolidList"/>
    <dgm:cxn modelId="{E9DEE60F-1DA8-4BD7-B23F-D2748E894024}" type="presParOf" srcId="{4E6B9F14-E357-4936-86AA-5920D1BE74DA}" destId="{3D2EA5A9-FE65-4721-9F16-652C32B2F4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DF719-BC10-4670-97FA-417612A296D8}">
      <dsp:nvSpPr>
        <dsp:cNvPr id="0" name=""/>
        <dsp:cNvSpPr/>
      </dsp:nvSpPr>
      <dsp:spPr>
        <a:xfrm>
          <a:off x="3724" y="391555"/>
          <a:ext cx="2016281" cy="12097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Opgaven goed in beeld (basis voor de kennisgeving) </a:t>
          </a:r>
          <a:endParaRPr lang="en-US" sz="1400" kern="1200" dirty="0"/>
        </a:p>
      </dsp:txBody>
      <dsp:txXfrm>
        <a:off x="3724" y="391555"/>
        <a:ext cx="2016281" cy="1209769"/>
      </dsp:txXfrm>
    </dsp:sp>
    <dsp:sp modelId="{A4A0AC98-7A90-46FD-AAA8-B66842AF5A5E}">
      <dsp:nvSpPr>
        <dsp:cNvPr id="0" name=""/>
        <dsp:cNvSpPr/>
      </dsp:nvSpPr>
      <dsp:spPr>
        <a:xfrm>
          <a:off x="2221634" y="391555"/>
          <a:ext cx="2016281" cy="1209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Keuze instrumentarium, gesprekken met gemeenten</a:t>
          </a:r>
          <a:endParaRPr lang="en-US" sz="1400" b="1" kern="1200" dirty="0"/>
        </a:p>
      </dsp:txBody>
      <dsp:txXfrm>
        <a:off x="2221634" y="391555"/>
        <a:ext cx="2016281" cy="1209769"/>
      </dsp:txXfrm>
    </dsp:sp>
    <dsp:sp modelId="{984E35A1-6CC1-4002-B367-48BAAF10811F}">
      <dsp:nvSpPr>
        <dsp:cNvPr id="0" name=""/>
        <dsp:cNvSpPr/>
      </dsp:nvSpPr>
      <dsp:spPr>
        <a:xfrm>
          <a:off x="4439544" y="391555"/>
          <a:ext cx="2016281" cy="12097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Nadenken over participatie. Plan van aanpak; hoe ontsluit ik de stukken? Nodig voor kennisgeving  </a:t>
          </a:r>
        </a:p>
      </dsp:txBody>
      <dsp:txXfrm>
        <a:off x="4439544" y="391555"/>
        <a:ext cx="2016281" cy="1209769"/>
      </dsp:txXfrm>
    </dsp:sp>
    <dsp:sp modelId="{6FFEBA51-2505-493A-B9F1-E662E7A22155}">
      <dsp:nvSpPr>
        <dsp:cNvPr id="0" name=""/>
        <dsp:cNvSpPr/>
      </dsp:nvSpPr>
      <dsp:spPr>
        <a:xfrm>
          <a:off x="6657454" y="391555"/>
          <a:ext cx="2016281" cy="1209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Financiële gevolgen in beeld, budget en planning</a:t>
          </a:r>
          <a:endParaRPr lang="en-US" sz="1400" kern="1200" dirty="0"/>
        </a:p>
      </dsp:txBody>
      <dsp:txXfrm>
        <a:off x="6657454" y="391555"/>
        <a:ext cx="2016281" cy="1209769"/>
      </dsp:txXfrm>
    </dsp:sp>
    <dsp:sp modelId="{23B7473A-4736-4669-9F01-E01CFFD64A71}">
      <dsp:nvSpPr>
        <dsp:cNvPr id="0" name=""/>
        <dsp:cNvSpPr/>
      </dsp:nvSpPr>
      <dsp:spPr>
        <a:xfrm>
          <a:off x="8875364" y="391555"/>
          <a:ext cx="2016281" cy="1209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Voorkeursbeslissing?</a:t>
          </a:r>
          <a:endParaRPr lang="en-US" sz="1400" b="1" kern="1200" dirty="0"/>
        </a:p>
      </dsp:txBody>
      <dsp:txXfrm>
        <a:off x="8875364" y="391555"/>
        <a:ext cx="2016281" cy="1209769"/>
      </dsp:txXfrm>
    </dsp:sp>
    <dsp:sp modelId="{0E824D4F-1D7A-4E9A-9E7D-66A70B5B59A6}">
      <dsp:nvSpPr>
        <dsp:cNvPr id="0" name=""/>
        <dsp:cNvSpPr/>
      </dsp:nvSpPr>
      <dsp:spPr>
        <a:xfrm>
          <a:off x="1112679" y="1802952"/>
          <a:ext cx="2016281" cy="12097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i="0" kern="1200" dirty="0"/>
            <a:t>Wat zijn de organisatorische consequenties</a:t>
          </a:r>
          <a:r>
            <a:rPr lang="nl-NL" sz="1400" kern="1200" dirty="0"/>
            <a:t>?</a:t>
          </a:r>
          <a:endParaRPr lang="en-US" sz="1400" kern="1200" dirty="0"/>
        </a:p>
      </dsp:txBody>
      <dsp:txXfrm>
        <a:off x="1112679" y="1802952"/>
        <a:ext cx="2016281" cy="1209769"/>
      </dsp:txXfrm>
    </dsp:sp>
    <dsp:sp modelId="{3545EAB1-5A7B-47EB-8E1A-6E35796F832A}">
      <dsp:nvSpPr>
        <dsp:cNvPr id="0" name=""/>
        <dsp:cNvSpPr/>
      </dsp:nvSpPr>
      <dsp:spPr>
        <a:xfrm>
          <a:off x="3330589" y="1802952"/>
          <a:ext cx="2016281" cy="1209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Wel of geen NRD/MER, verplicht of vrijwillig</a:t>
          </a:r>
        </a:p>
      </dsp:txBody>
      <dsp:txXfrm>
        <a:off x="3330589" y="1802952"/>
        <a:ext cx="2016281" cy="1209769"/>
      </dsp:txXfrm>
    </dsp:sp>
    <dsp:sp modelId="{2A7A33B3-7EC0-4E69-9A51-18871CC0E746}">
      <dsp:nvSpPr>
        <dsp:cNvPr id="0" name=""/>
        <dsp:cNvSpPr/>
      </dsp:nvSpPr>
      <dsp:spPr>
        <a:xfrm>
          <a:off x="5548499" y="1802952"/>
          <a:ext cx="2016281" cy="12097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u="sng" kern="1200" dirty="0"/>
            <a:t>RESULTAAT</a:t>
          </a:r>
          <a:r>
            <a:rPr lang="nl-NL" sz="1400" kern="1200" dirty="0"/>
            <a:t>: GS dossier en eventueel PS (onteigening, nota grondbeleid 2022) </a:t>
          </a:r>
          <a:endParaRPr lang="en-US" sz="1400" kern="1200" dirty="0"/>
        </a:p>
      </dsp:txBody>
      <dsp:txXfrm>
        <a:off x="5548499" y="1802952"/>
        <a:ext cx="2016281" cy="1209769"/>
      </dsp:txXfrm>
    </dsp:sp>
    <dsp:sp modelId="{2B8DBDA4-2C2A-491D-93E5-C581B62B9050}">
      <dsp:nvSpPr>
        <dsp:cNvPr id="0" name=""/>
        <dsp:cNvSpPr/>
      </dsp:nvSpPr>
      <dsp:spPr>
        <a:xfrm>
          <a:off x="7766409" y="1802952"/>
          <a:ext cx="2016281" cy="1209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/>
            <a:t>Aanbesteding en bureaukeuze (projectbesluit/MER) </a:t>
          </a:r>
          <a:r>
            <a:rPr lang="nl-NL" sz="1400" kern="1200" dirty="0"/>
            <a:t>Format </a:t>
          </a:r>
          <a:endParaRPr lang="en-US" sz="1400" kern="1200" dirty="0"/>
        </a:p>
      </dsp:txBody>
      <dsp:txXfrm>
        <a:off x="7766409" y="1802952"/>
        <a:ext cx="2016281" cy="1209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3CFE4-47B0-439D-AA74-390A9E6C11FB}">
      <dsp:nvSpPr>
        <dsp:cNvPr id="0" name=""/>
        <dsp:cNvSpPr/>
      </dsp:nvSpPr>
      <dsp:spPr>
        <a:xfrm>
          <a:off x="0" y="3161"/>
          <a:ext cx="9404352" cy="673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E2674-B781-4216-A144-1AFD09C01102}">
      <dsp:nvSpPr>
        <dsp:cNvPr id="0" name=""/>
        <dsp:cNvSpPr/>
      </dsp:nvSpPr>
      <dsp:spPr>
        <a:xfrm>
          <a:off x="203702" y="154675"/>
          <a:ext cx="370368" cy="3703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85039-333B-4D27-B79D-0E24D5B4DD26}">
      <dsp:nvSpPr>
        <dsp:cNvPr id="0" name=""/>
        <dsp:cNvSpPr/>
      </dsp:nvSpPr>
      <dsp:spPr>
        <a:xfrm>
          <a:off x="777773" y="3161"/>
          <a:ext cx="8626578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Het gaat om een provinciale weg. Provinciaal en publiek belang</a:t>
          </a:r>
          <a:endParaRPr lang="en-US" sz="1400" kern="1200"/>
        </a:p>
      </dsp:txBody>
      <dsp:txXfrm>
        <a:off x="777773" y="3161"/>
        <a:ext cx="8626578" cy="673397"/>
      </dsp:txXfrm>
    </dsp:sp>
    <dsp:sp modelId="{DBCF4CBC-CA7C-414B-B21F-452BC1C5BF96}">
      <dsp:nvSpPr>
        <dsp:cNvPr id="0" name=""/>
        <dsp:cNvSpPr/>
      </dsp:nvSpPr>
      <dsp:spPr>
        <a:xfrm>
          <a:off x="0" y="844907"/>
          <a:ext cx="9404352" cy="673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69038-DA89-41EA-955C-7F9A32DECCFB}">
      <dsp:nvSpPr>
        <dsp:cNvPr id="0" name=""/>
        <dsp:cNvSpPr/>
      </dsp:nvSpPr>
      <dsp:spPr>
        <a:xfrm>
          <a:off x="203702" y="996422"/>
          <a:ext cx="370368" cy="3703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E2FE7-ABB7-43C1-A7F4-16750B0E0EBC}">
      <dsp:nvSpPr>
        <dsp:cNvPr id="0" name=""/>
        <dsp:cNvSpPr/>
      </dsp:nvSpPr>
      <dsp:spPr>
        <a:xfrm>
          <a:off x="777773" y="844907"/>
          <a:ext cx="8626578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Complexiteit; verbreding weg en kruispunten, onderzoeken gemeente-overstijgend  </a:t>
          </a:r>
          <a:endParaRPr lang="en-US" sz="1400" kern="1200" dirty="0"/>
        </a:p>
      </dsp:txBody>
      <dsp:txXfrm>
        <a:off x="777773" y="844907"/>
        <a:ext cx="8626578" cy="673397"/>
      </dsp:txXfrm>
    </dsp:sp>
    <dsp:sp modelId="{A110E623-1316-4811-A72A-C80A8F70D88A}">
      <dsp:nvSpPr>
        <dsp:cNvPr id="0" name=""/>
        <dsp:cNvSpPr/>
      </dsp:nvSpPr>
      <dsp:spPr>
        <a:xfrm>
          <a:off x="0" y="1686654"/>
          <a:ext cx="9404352" cy="6733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345F4-E03B-4B63-BB44-B3ED089DA23D}">
      <dsp:nvSpPr>
        <dsp:cNvPr id="0" name=""/>
        <dsp:cNvSpPr/>
      </dsp:nvSpPr>
      <dsp:spPr>
        <a:xfrm>
          <a:off x="203702" y="1838168"/>
          <a:ext cx="370368" cy="3703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71463-1765-4C4C-B916-40A295D06B7C}">
      <dsp:nvSpPr>
        <dsp:cNvPr id="0" name=""/>
        <dsp:cNvSpPr/>
      </dsp:nvSpPr>
      <dsp:spPr>
        <a:xfrm>
          <a:off x="777773" y="1686654"/>
          <a:ext cx="8626578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Sprake van project dat zich uitstrekt over meerdere gemeenten. De projectdoelen worden alleen gehaald als alle maatregelen worden getroffen. Eén bevoegd gezag heeft de voorkeur. </a:t>
          </a:r>
          <a:endParaRPr lang="en-US" sz="1400" kern="1200" dirty="0"/>
        </a:p>
      </dsp:txBody>
      <dsp:txXfrm>
        <a:off x="777773" y="1686654"/>
        <a:ext cx="8626578" cy="673397"/>
      </dsp:txXfrm>
    </dsp:sp>
    <dsp:sp modelId="{E26B1843-EF7D-4086-B68B-1F39B9F547DD}">
      <dsp:nvSpPr>
        <dsp:cNvPr id="0" name=""/>
        <dsp:cNvSpPr/>
      </dsp:nvSpPr>
      <dsp:spPr>
        <a:xfrm>
          <a:off x="0" y="2528400"/>
          <a:ext cx="9404352" cy="6733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268A7-4D61-4317-A207-1DDD63EE8C29}">
      <dsp:nvSpPr>
        <dsp:cNvPr id="0" name=""/>
        <dsp:cNvSpPr/>
      </dsp:nvSpPr>
      <dsp:spPr>
        <a:xfrm>
          <a:off x="203702" y="2679915"/>
          <a:ext cx="370368" cy="3703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FC0BA-1B32-4A55-97A1-558FD5C4F026}">
      <dsp:nvSpPr>
        <dsp:cNvPr id="0" name=""/>
        <dsp:cNvSpPr/>
      </dsp:nvSpPr>
      <dsp:spPr>
        <a:xfrm>
          <a:off x="777773" y="2528400"/>
          <a:ext cx="8626578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Het is wat betreft procedure tijd (één procedure projectbesluit i.p.v. meerdere procedures) en inzet van middelen efficiënter om dit in één hand te houden (met één beroepsprocedure).</a:t>
          </a:r>
          <a:endParaRPr lang="en-US" sz="1400" kern="1200"/>
        </a:p>
      </dsp:txBody>
      <dsp:txXfrm>
        <a:off x="777773" y="2528400"/>
        <a:ext cx="8626578" cy="673397"/>
      </dsp:txXfrm>
    </dsp:sp>
    <dsp:sp modelId="{2A26C741-2BC1-4C61-B420-FF055603A0C6}">
      <dsp:nvSpPr>
        <dsp:cNvPr id="0" name=""/>
        <dsp:cNvSpPr/>
      </dsp:nvSpPr>
      <dsp:spPr>
        <a:xfrm>
          <a:off x="0" y="3370147"/>
          <a:ext cx="9404352" cy="6733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9C094-32D0-407A-82F4-9F2F2172DD6A}">
      <dsp:nvSpPr>
        <dsp:cNvPr id="0" name=""/>
        <dsp:cNvSpPr/>
      </dsp:nvSpPr>
      <dsp:spPr>
        <a:xfrm>
          <a:off x="203702" y="3521661"/>
          <a:ext cx="370368" cy="37036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EA5A9-FE65-4721-9F16-652C32B2F411}">
      <dsp:nvSpPr>
        <dsp:cNvPr id="0" name=""/>
        <dsp:cNvSpPr/>
      </dsp:nvSpPr>
      <dsp:spPr>
        <a:xfrm>
          <a:off x="777773" y="3370147"/>
          <a:ext cx="8626578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Onteigening:  Regierol noodzakelijk vanuit begroting, budget</a:t>
          </a:r>
          <a:endParaRPr lang="en-US" sz="1400" kern="1200"/>
        </a:p>
      </dsp:txBody>
      <dsp:txXfrm>
        <a:off x="777773" y="3370147"/>
        <a:ext cx="8626578" cy="673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B6424-9475-41BE-B958-29351A99FC6F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27138"/>
            <a:ext cx="5880100" cy="3308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086" y="4719895"/>
            <a:ext cx="5440680" cy="3861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2242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026F5-B3C9-438C-9313-D10F3946C4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2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6F5-B3C9-438C-9313-D10F3946C4B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98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mmmm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6F5-B3C9-438C-9313-D10F3946C4B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51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8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54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255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79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14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41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32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94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14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7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51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21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05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2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17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2E5FDC-0918-4460-B0E2-51233C510FFC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C22A-5EC8-4286-A0AC-1EC51414A2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048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ord-brabant.viewer.ow.planoview.nl/api/documents/e621ce00-9bd0-4a1b-896f-857a824ace3e/ios/eb295fd9-8cae-4873-8c41-549b923c7fde/files/Bijlage_1_participatie_R001_1279760EWI_V01_240904.pdf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oord-brabant.viewer.ow.planoview.nl/api/documents/e621ce00-9bd0-4a1b-896f-857a824ace3e/ios/ac11bba0-0443-42d5-9df5-0d95f2248e00/files/Bijlage_2__Milieueffectrapport_excl__bijlag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zoek.officielebekendmakingen.nl/prb-2025-947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mgevingswet.overheid.nl/regels-op-de-kaart/documenten/_akn_nl_act_pv30_2025_projectbesluit_20250925_115121_akn_nl_bill_pv30_2025_besluit_projectbesluit_20251127_084431/overzicht?session=7785fad9-f72b-4198-a40d-be95996741d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zoek.officielebekendmakingen.nl/prb-2025-19779.html#ac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zoek.officielebekendmakingen.nl/prb-2025-19779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omgevingswet.overheid.nl/regels-op-de-kaart/documenten/_akn_nl_act_pv30_2025_projectbesluit_20250925_115121_akn_nl_bill_pv30_2025_besluit_projectbesluit_20251127_084431/overzich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mgevingswet.overheid.nl/regels-op-de-kaart/documenten/_akn_nl_act_gm0794_2020_omgevingsplan/plekinfo?locatie-stelsel=RD&amp;locatie-x=179127&amp;locatie-y=386783&amp;context=Volledige-document&amp;datum=2025-11-27&amp;session=ca4904e6-fbb1-4e1c-b974-8bcba68d35f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noord-brabant.viewer.ow.planoview.nl/projectbesluit_n27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vng.nl/artikelen/varianten-voor-gebiedsontwikkeling-in-het-omgevingspla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57864"/>
            <a:ext cx="8825658" cy="2130726"/>
          </a:xfrm>
        </p:spPr>
        <p:txBody>
          <a:bodyPr/>
          <a:lstStyle/>
          <a:p>
            <a:br>
              <a:rPr lang="nl-NL" sz="6600" dirty="0"/>
            </a:br>
            <a:br>
              <a:rPr lang="nl-NL" sz="6600" dirty="0"/>
            </a:br>
            <a:br>
              <a:rPr lang="nl-NL" sz="6600" dirty="0"/>
            </a:br>
            <a:br>
              <a:rPr lang="nl-NL" sz="6600" dirty="0"/>
            </a:br>
            <a:r>
              <a:rPr lang="nl-NL" sz="6600" dirty="0"/>
              <a:t>Projectbesluit N270 </a:t>
            </a:r>
            <a:br>
              <a:rPr lang="nl-NL" sz="6600" dirty="0"/>
            </a:br>
            <a:br>
              <a:rPr lang="nl-NL" sz="6600" dirty="0"/>
            </a:br>
            <a:r>
              <a:rPr lang="nl-NL" sz="3600" dirty="0"/>
              <a:t>van voorbereiding tot besluitvorming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nl-NL" dirty="0"/>
          </a:p>
          <a:p>
            <a:pPr lvl="8"/>
            <a:r>
              <a:rPr lang="nl-NL" sz="7200" dirty="0"/>
              <a:t>Hubert van Hout</a:t>
            </a:r>
          </a:p>
          <a:p>
            <a:pPr lvl="8"/>
            <a:r>
              <a:rPr lang="nl-NL" sz="7200" dirty="0"/>
              <a:t>Dennis van Mier</a:t>
            </a:r>
          </a:p>
          <a:p>
            <a:pPr lvl="8"/>
            <a:r>
              <a:rPr lang="nl-NL" sz="7200" dirty="0"/>
              <a:t>                                                          25 juni 2026</a:t>
            </a:r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2D0C8D64-0FAC-F42D-A569-5A439C50E6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1582" y="106831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2A7BF-F69F-EAB9-5641-CA9B215F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Kennisgeving voornemen en participatie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BEF84-D58E-DBF5-8E1B-718F4AD2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9624"/>
            <a:ext cx="8946541" cy="4738776"/>
          </a:xfrm>
        </p:spPr>
        <p:txBody>
          <a:bodyPr>
            <a:normAutofit/>
          </a:bodyPr>
          <a:lstStyle/>
          <a:p>
            <a:r>
              <a:rPr lang="nl-NL" dirty="0"/>
              <a:t>Project gestart in 2021, Omgevingswet bleef uit. 20 maart 2024 </a:t>
            </a:r>
            <a:r>
              <a:rPr lang="nl-NL" dirty="0">
                <a:hlinkClick r:id="rId2" action="ppaction://hlinksldjump"/>
              </a:rPr>
              <a:t>Kennisgeving voornemen en participatie</a:t>
            </a:r>
            <a:r>
              <a:rPr lang="nl-NL" dirty="0"/>
              <a:t> Plaatsen in Provinciaal Blad (komt ook op overheid.nl)</a:t>
            </a:r>
          </a:p>
          <a:p>
            <a:endParaRPr lang="nl-NL" dirty="0"/>
          </a:p>
          <a:p>
            <a:r>
              <a:rPr lang="nl-NL" dirty="0"/>
              <a:t>Benoemen opgave(n) belangrijk! Géén plan. N270: </a:t>
            </a:r>
            <a:r>
              <a:rPr lang="nl-NL" dirty="0">
                <a:solidFill>
                  <a:srgbClr val="FFFF00"/>
                </a:solidFill>
              </a:rPr>
              <a:t>Veiligheid, doorstroming</a:t>
            </a:r>
            <a:r>
              <a:rPr lang="nl-NL" dirty="0"/>
              <a:t> en </a:t>
            </a:r>
            <a:r>
              <a:rPr lang="nl-NL" dirty="0">
                <a:solidFill>
                  <a:srgbClr val="FFFF00"/>
                </a:solidFill>
              </a:rPr>
              <a:t>leefbaarheid . </a:t>
            </a:r>
            <a:r>
              <a:rPr lang="nl-NL" dirty="0">
                <a:solidFill>
                  <a:schemeClr val="tx1">
                    <a:lumMod val="95000"/>
                  </a:schemeClr>
                </a:solidFill>
              </a:rPr>
              <a:t>Te ruim ?</a:t>
            </a:r>
          </a:p>
          <a:p>
            <a:endParaRPr lang="nl-NL" dirty="0"/>
          </a:p>
          <a:p>
            <a:r>
              <a:rPr lang="nl-NL" dirty="0"/>
              <a:t>Binnen welke termijn een ieder mogelijke oplossingen voor de opgave kan aandragen. Wetswijziging op komst.</a:t>
            </a:r>
          </a:p>
          <a:p>
            <a:endParaRPr lang="nl-NL" dirty="0"/>
          </a:p>
          <a:p>
            <a:r>
              <a:rPr lang="nl-NL" dirty="0"/>
              <a:t>Participatie: ‘Plan’ ontsloten via provinciale site. Uitgebreid </a:t>
            </a:r>
            <a:r>
              <a:rPr lang="nl-NL" dirty="0">
                <a:hlinkClick r:id="rId3"/>
              </a:rPr>
              <a:t>verslag van participatie </a:t>
            </a:r>
            <a:r>
              <a:rPr lang="nl-NL" dirty="0"/>
              <a:t>opgenomen als bijlage bij motivering N270</a:t>
            </a:r>
            <a:endParaRPr lang="nl-NL" u="sng" dirty="0"/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E14FD859-7A19-B066-2B70-E78F4D00C49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62462" y="6080797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F76E2-EDAF-D8C1-EEA8-C7792A49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De verkenningsfase NRD en MER N270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E4F98-2E4F-8B10-1C92-CCE1477E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6709"/>
            <a:ext cx="8946541" cy="4971690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Keuze gemaakt om ‘vrijwillige’ project </a:t>
            </a:r>
            <a:r>
              <a:rPr lang="nl-NL" dirty="0" err="1"/>
              <a:t>mer</a:t>
            </a:r>
            <a:r>
              <a:rPr lang="nl-NL" dirty="0"/>
              <a:t> te volgen, geen voorkeursbeslissing</a:t>
            </a:r>
          </a:p>
          <a:p>
            <a:r>
              <a:rPr lang="nl-NL" dirty="0"/>
              <a:t>Gekozen voor NRD, is (apart) ter inzage gelegd en Nota van Zienswijze vastgesteld. Draagt ook bij aan de participatie is de ervaring</a:t>
            </a:r>
          </a:p>
          <a:p>
            <a:r>
              <a:rPr lang="nl-NL" dirty="0"/>
              <a:t>Geen aparte procedure. (Ontwerp) MER gaat mee met projectbesluit</a:t>
            </a:r>
          </a:p>
          <a:p>
            <a:r>
              <a:rPr lang="nl-NL" dirty="0"/>
              <a:t>Scheiding bevoegd gezag en initiatiefnemer. Advies </a:t>
            </a:r>
            <a:r>
              <a:rPr lang="nl-NL" dirty="0" err="1"/>
              <a:t>cieMER</a:t>
            </a:r>
            <a:endParaRPr lang="nl-NL" dirty="0"/>
          </a:p>
          <a:p>
            <a:r>
              <a:rPr lang="nl-NL" dirty="0"/>
              <a:t>Als </a:t>
            </a:r>
            <a:r>
              <a:rPr lang="nl-NL" dirty="0">
                <a:hlinkClick r:id="rId2"/>
              </a:rPr>
              <a:t>bijlage</a:t>
            </a:r>
            <a:r>
              <a:rPr lang="nl-NL" dirty="0"/>
              <a:t> opgenomen bij motivering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86716D-F961-980F-E202-333E46C9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1112808"/>
            <a:ext cx="6731325" cy="2316192"/>
          </a:xfrm>
          <a:prstGeom prst="rect">
            <a:avLst/>
          </a:prstGeom>
        </p:spPr>
      </p:pic>
      <p:pic>
        <p:nvPicPr>
          <p:cNvPr id="4" name="Picture 72">
            <a:extLst>
              <a:ext uri="{FF2B5EF4-FFF2-40B4-BE49-F238E27FC236}">
                <a16:creationId xmlns:a16="http://schemas.microsoft.com/office/drawing/2014/main" id="{89D7678B-05DF-AE9C-8054-EC5F4A622C7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54453" y="5887819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3D2ED3-E061-38C7-A691-94457D98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217165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 sz="2400" dirty="0"/>
              <a:t>Welke vragen in de verkenningsfase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0F25B-DE23-95DF-B7FC-94436C7A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247" y="996696"/>
            <a:ext cx="6724544" cy="505663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l-NL" sz="1400" dirty="0"/>
              <a:t>Scan tijdig noodzakelijke toestemmingen: Coördinatie AWB (voorbeeld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hlinkClick r:id="rId4"/>
              </a:rPr>
              <a:t>GS besluit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) </a:t>
            </a:r>
            <a:r>
              <a:rPr lang="nl-NL" sz="1400" dirty="0"/>
              <a:t>of integraal projectbesluit? N270, niet integraal, toestemmingen beperkt en volgen later. 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None/>
              <a:tabLst/>
              <a:defRPr/>
            </a:pPr>
            <a:endParaRPr lang="nl-NL" sz="1400" dirty="0"/>
          </a:p>
          <a:p>
            <a:pPr>
              <a:lnSpc>
                <a:spcPct val="90000"/>
              </a:lnSpc>
            </a:pPr>
            <a:r>
              <a:rPr lang="nl-NL" sz="1400" dirty="0"/>
              <a:t>Flexibiliteit wel of niet? (uitspraak </a:t>
            </a:r>
            <a:r>
              <a:rPr lang="nl-NL" sz="1400" dirty="0" err="1"/>
              <a:t>RvSt</a:t>
            </a:r>
            <a:r>
              <a:rPr lang="nl-NL" sz="1400" dirty="0"/>
              <a:t> N279). N270 maatregelen concreet vastgelegd.</a:t>
            </a:r>
          </a:p>
          <a:p>
            <a:pPr marL="0" indent="0">
              <a:lnSpc>
                <a:spcPct val="90000"/>
              </a:lnSpc>
              <a:buNone/>
            </a:pPr>
            <a:endParaRPr lang="nl-NL" sz="1400" dirty="0"/>
          </a:p>
          <a:p>
            <a:pPr>
              <a:lnSpc>
                <a:spcPct val="90000"/>
              </a:lnSpc>
            </a:pPr>
            <a:r>
              <a:rPr lang="nl-NL" sz="1400" dirty="0"/>
              <a:t>Borgen maatregelen, hoe vast te leggen? In tijdelijk regelingdeel zijn voorwaardelijke verplichtingen opgenomen (ETFAL): Wegontwerp,  kwaliteitsplan en compensatieplan </a:t>
            </a:r>
          </a:p>
          <a:p>
            <a:pPr>
              <a:lnSpc>
                <a:spcPct val="90000"/>
              </a:lnSpc>
            </a:pPr>
            <a:endParaRPr lang="nl-NL" sz="1400" dirty="0"/>
          </a:p>
          <a:p>
            <a:pPr>
              <a:lnSpc>
                <a:spcPct val="90000"/>
              </a:lnSpc>
            </a:pPr>
            <a:r>
              <a:rPr lang="nl-NL" sz="1400" dirty="0"/>
              <a:t>Motivering 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nl-NL" sz="1400" dirty="0"/>
              <a:t>Goede afstemming intern: Toetsing Omgevingsverordening, water, boden, MER, etc.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nl-NL" sz="1400" dirty="0"/>
              <a:t>Vergelijkbaar met de ‘oude’ toelichtingen op bestemmingsplannen. Maar; van ‘goede ruimtelijke ordening’ naar ‘ETFAL’</a:t>
            </a:r>
            <a:endParaRPr lang="en-US" sz="1400" dirty="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nl-NL" sz="1400" dirty="0"/>
              <a:t>Gaat vergezeld van bijlagen die wezenlijk zijn voor de motivering: MER (met onderzoeken), participatieverslag, stikstof- en akoestisch onderzoek, ontplofbare oorlogsresten </a:t>
            </a:r>
            <a:endParaRPr lang="en-US" sz="1400" dirty="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nl-NL" sz="1300" dirty="0"/>
          </a:p>
          <a:p>
            <a:pPr>
              <a:lnSpc>
                <a:spcPct val="90000"/>
              </a:lnSpc>
            </a:pPr>
            <a:endParaRPr lang="nl-NL" sz="1300" dirty="0"/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E68957EE-D976-A215-B565-F7E1901A7F6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21619" y="5326564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D12AB-BEB3-2C1E-4563-6BE82A6B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>
                <a:solidFill>
                  <a:srgbClr val="EBEBEB"/>
                </a:solidFill>
                <a:latin typeface="Century Gothic" panose="020B0502020202020204"/>
              </a:rPr>
              <a:t>Onderdelen besluit </a:t>
            </a:r>
            <a:endParaRPr lang="nl-NL" sz="3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1E89D5-3DBB-7C36-C689-09D1C02F0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71600"/>
            <a:ext cx="8946541" cy="454036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Opschrift (GS gelet op/ overwegende…. besluiten)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Artikelen (vaststelling </a:t>
            </a:r>
            <a:r>
              <a:rPr lang="nl-NL" err="1"/>
              <a:t>projectbesluit</a:t>
            </a:r>
            <a:r>
              <a:rPr lang="nl-NL" dirty="0"/>
              <a:t> bijlage a en wijziging omgevingsplan bijlage b)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hlinkClick r:id="rId3"/>
              </a:rPr>
              <a:t>Regeling</a:t>
            </a:r>
            <a:r>
              <a:rPr lang="nl-NL" dirty="0"/>
              <a:t> (bijlage a, staat ook in Regels op de kaart)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/>
              <a:t>Beschrijving project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dirty="0"/>
              <a:t>(Tijdelijke) maatregelen, concreet benoemen 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/>
              <a:t>Reikwijdte besluit (wijziging omgevingsplannen, andere besluiten? Termijn)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dirty="0"/>
              <a:t>Tijdelijk </a:t>
            </a:r>
            <a:r>
              <a:rPr lang="nl-NL"/>
              <a:t>regelingdelen</a:t>
            </a:r>
            <a:r>
              <a:rPr lang="nl-NL" dirty="0"/>
              <a:t> (service)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dirty="0"/>
              <a:t>Bijlagen met juridische betekenis (relatie met </a:t>
            </a:r>
            <a:r>
              <a:rPr lang="nl-NL"/>
              <a:t>regelingdeel): </a:t>
            </a:r>
            <a:r>
              <a:rPr lang="nl-NL" dirty="0"/>
              <a:t>Wegontwerp, </a:t>
            </a:r>
            <a:r>
              <a:rPr lang="nl-NL"/>
              <a:t>compensatie NNN, ruimtelijk kwaliteitsplan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Tijdelijk regelingdeel met toelichting (bijlage b, c, staat ook in Regels </a:t>
            </a:r>
            <a:r>
              <a:rPr lang="nl-NL"/>
              <a:t>op de kaart bij omgevingsplan(nen))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hlinkClick r:id="rId4"/>
              </a:rPr>
              <a:t>Motivering</a:t>
            </a:r>
            <a:endParaRPr lang="nl-NL" dirty="0"/>
          </a:p>
          <a:p>
            <a:pPr marL="857250" lvl="1" indent="-457200">
              <a:buFont typeface="+mj-lt"/>
              <a:buAutoNum type="arabicPeriod"/>
            </a:pPr>
            <a:r>
              <a:rPr lang="nl-NL" dirty="0"/>
              <a:t>Bijlagen bij motivering (</a:t>
            </a:r>
            <a:r>
              <a:rPr lang="nl-NL"/>
              <a:t>mer</a:t>
            </a:r>
            <a:r>
              <a:rPr lang="nl-NL" dirty="0"/>
              <a:t>, participatieverslag)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9B99C7C1-F343-DEBF-4399-3881374EFA2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323447" y="5895125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C5D8A-A67C-D66D-C34D-4BD624A8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A3929-0EA9-150A-BF60-326F8987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>
                <a:ea typeface="+mj-lt"/>
                <a:cs typeface="+mj-lt"/>
              </a:rPr>
              <a:t>Mededeling in provinciaal blad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EE931-0B04-7316-25D9-AE9B55EE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1766"/>
            <a:ext cx="8946541" cy="4626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Het is wettelijk verplicht om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lt"/>
                <a:cs typeface="+mj-lt"/>
              </a:rPr>
              <a:t>‘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mededeling te doen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lt"/>
                <a:cs typeface="+mj-lt"/>
              </a:rPr>
              <a:t>’ 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van het (ontwerp) </a:t>
            </a:r>
            <a:r>
              <a:rPr lang="nl-NL" dirty="0" err="1">
                <a:solidFill>
                  <a:prstClr val="white"/>
                </a:solidFill>
                <a:ea typeface="+mj-lt"/>
                <a:cs typeface="+mj-lt"/>
              </a:rPr>
              <a:t>projectbesluit</a:t>
            </a:r>
            <a:endParaRPr lang="en-US" dirty="0">
              <a:solidFill>
                <a:prstClr val="white"/>
              </a:solidFill>
              <a:ea typeface="+mj-lt"/>
              <a:cs typeface="+mj-lt"/>
            </a:endParaRPr>
          </a:p>
          <a:p>
            <a:pPr lvl="1"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Plaatsing volledige inhoud van het ontwerpbesluit in </a:t>
            </a:r>
            <a:r>
              <a:rPr lang="nl-NL" b="1" dirty="0">
                <a:solidFill>
                  <a:prstClr val="white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provinciaal blad</a:t>
            </a:r>
            <a:endParaRPr lang="nl-NL" b="1" dirty="0">
              <a:solidFill>
                <a:prstClr val="white"/>
              </a:solidFill>
            </a:endParaRPr>
          </a:p>
          <a:p>
            <a:pPr indent="-3429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Meest complete weergave van het gehele besluit en alle (bijbehorende) onderdelen</a:t>
            </a:r>
            <a:endParaRPr lang="nl-NL" dirty="0"/>
          </a:p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Nadelen bekijken </a:t>
            </a:r>
            <a:r>
              <a:rPr lang="nl-NL" dirty="0" err="1">
                <a:solidFill>
                  <a:prstClr val="white"/>
                </a:solidFill>
                <a:ea typeface="+mj-lt"/>
                <a:cs typeface="+mj-lt"/>
              </a:rPr>
              <a:t>projectbesluit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 in PB: </a:t>
            </a:r>
            <a:endParaRPr lang="nl-NL" dirty="0">
              <a:ea typeface="+mj-ea"/>
              <a:cs typeface="+mj-cs"/>
            </a:endParaRPr>
          </a:p>
          <a:p>
            <a:pPr lvl="1"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Regeling en tijdelijk </a:t>
            </a:r>
            <a:r>
              <a:rPr lang="nl-NL" dirty="0" err="1">
                <a:solidFill>
                  <a:prstClr val="white"/>
                </a:solidFill>
                <a:ea typeface="+mj-lt"/>
                <a:cs typeface="+mj-lt"/>
              </a:rPr>
              <a:t>regelingdelen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 zijn niet prettig te lezen in samenhang met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lt"/>
                <a:cs typeface="+mj-lt"/>
              </a:rPr>
              <a:t>kaart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. </a:t>
            </a:r>
            <a:endParaRPr lang="nl-NL" dirty="0">
              <a:solidFill>
                <a:prstClr val="white"/>
              </a:solidFill>
            </a:endParaRPr>
          </a:p>
          <a:p>
            <a:pPr lvl="1"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Niet overzichtelijk</a:t>
            </a:r>
          </a:p>
          <a:p>
            <a:pPr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1455 unieke bezoekers</a:t>
            </a:r>
            <a:endParaRPr lang="nl-NL" dirty="0">
              <a:solidFill>
                <a:prstClr val="white"/>
              </a:solidFill>
            </a:endParaRPr>
          </a:p>
          <a:p>
            <a:pPr>
              <a:buClr>
                <a:srgbClr val="ACD433"/>
              </a:buClr>
              <a:defRPr/>
            </a:pPr>
            <a:endParaRPr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Arial"/>
            </a:endParaRP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775E5-95DF-2535-95BC-B4B4B6181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61374"/>
            <a:ext cx="5734539" cy="24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7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811A-530D-6AA1-8029-4CEE2AB5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63775-3CB6-0A4B-C926-41893C10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0223"/>
          </a:xfrm>
        </p:spPr>
        <p:txBody>
          <a:bodyPr/>
          <a:lstStyle/>
          <a:p>
            <a:r>
              <a:rPr lang="nl-NL" sz="3200">
                <a:solidFill>
                  <a:srgbClr val="EBEBEB"/>
                </a:solidFill>
                <a:ea typeface="+mj-lt"/>
                <a:cs typeface="+mj-lt"/>
              </a:rPr>
              <a:t>Regeling in ‘Regels op de kaart’ </a:t>
            </a:r>
            <a:endParaRPr lang="nl-NL" sz="3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E349E7-0B82-56EA-48A4-D29C49DD4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1766"/>
            <a:ext cx="8946541" cy="4626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Regeling:</a:t>
            </a:r>
            <a:endParaRPr lang="en-US" dirty="0"/>
          </a:p>
          <a:p>
            <a:pPr lvl="1"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Beschrijving project</a:t>
            </a:r>
            <a:endParaRPr lang="nl-NL" dirty="0">
              <a:solidFill>
                <a:prstClr val="white"/>
              </a:solidFill>
            </a:endParaRPr>
          </a:p>
          <a:p>
            <a:pPr lvl="1" indent="-457200" algn="l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Maatregelen, toestemmingen/ vergunningen</a:t>
            </a:r>
            <a:endParaRPr lang="nl-NL" dirty="0">
              <a:solidFill>
                <a:prstClr val="white"/>
              </a:solidFill>
            </a:endParaRPr>
          </a:p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Hier te vinden: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Regels op de kaart</a:t>
            </a:r>
            <a:endParaRPr lang="nl-NL" dirty="0">
              <a:solidFill>
                <a:prstClr val="white"/>
              </a:solidFill>
              <a:ea typeface="+mj-lt"/>
              <a:cs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Alleen de regeling, geen motivering</a:t>
            </a:r>
            <a:endParaRPr lang="nl-NL" dirty="0"/>
          </a:p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Door annotatie regels en tekst gekoppeld (wenselijk)</a:t>
            </a:r>
            <a:endParaRPr lang="nl-NL" dirty="0"/>
          </a:p>
          <a:p>
            <a:pPr lvl="1"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Bij N270 helaas niet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lt"/>
                <a:cs typeface="+mj-lt"/>
              </a:rPr>
              <a:t>(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wel veel plaatjes en verwijzing naar ontwerpkaart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lt"/>
                <a:cs typeface="+mj-lt"/>
              </a:rPr>
              <a:t>)</a:t>
            </a:r>
            <a:endParaRPr lang="nl-NL" dirty="0">
              <a:solidFill>
                <a:prstClr val="white"/>
              </a:solidFill>
              <a:ea typeface="+mj-lt"/>
              <a:cs typeface="+mj-lt"/>
            </a:endParaRPr>
          </a:p>
          <a:p>
            <a:pPr lvl="1"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Enkel hoofdstukken 6 en 7, die een kopie van de tijdelijk </a:t>
            </a:r>
            <a:r>
              <a:rPr lang="nl-NL" dirty="0" err="1">
                <a:solidFill>
                  <a:prstClr val="white"/>
                </a:solidFill>
                <a:ea typeface="+mj-lt"/>
                <a:cs typeface="+mj-lt"/>
              </a:rPr>
              <a:t>regelingdelen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 zijn</a:t>
            </a:r>
          </a:p>
          <a:p>
            <a:pPr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750 keer bekeken</a:t>
            </a:r>
            <a:endParaRPr lang="nl-NL" dirty="0">
              <a:solidFill>
                <a:prstClr val="white"/>
              </a:solidFill>
            </a:endParaRPr>
          </a:p>
          <a:p>
            <a:pPr marL="285750" lvl="1" indent="0">
              <a:buClr>
                <a:srgbClr val="ACD433"/>
              </a:buClr>
              <a:buNone/>
              <a:defRPr/>
            </a:pPr>
            <a:endParaRPr lang="nl-NL" dirty="0">
              <a:solidFill>
                <a:prstClr val="white"/>
              </a:solidFill>
            </a:endParaRPr>
          </a:p>
          <a:p>
            <a:pPr marL="342900" marR="0" lvl="0" indent="-342900" algn="l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endParaRPr lang="nl-NL" dirty="0"/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C1253A87-D996-72F5-2445-A222EF379C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02579" y="5868569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87C8A-EC8B-97A8-5578-3180BD64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39788-50C4-E3FA-BB9A-78E3DAB5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0223"/>
          </a:xfrm>
        </p:spPr>
        <p:txBody>
          <a:bodyPr/>
          <a:lstStyle/>
          <a:p>
            <a:r>
              <a:rPr lang="nl-NL" sz="3200">
                <a:solidFill>
                  <a:srgbClr val="EBEBEB"/>
                </a:solidFill>
                <a:ea typeface="+mj-lt"/>
                <a:cs typeface="+mj-lt"/>
              </a:rPr>
              <a:t>Tijdelijk regelingdelen in ‘Regels op de kaart’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D4012-F7F3-AB62-4B6B-8E9F5932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1766"/>
            <a:ext cx="8946541" cy="46266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ACD433"/>
              </a:buClr>
              <a:defRPr/>
            </a:pPr>
            <a:r>
              <a:rPr lang="nl-NL">
                <a:solidFill>
                  <a:prstClr val="white"/>
                </a:solidFill>
                <a:ea typeface="+mj-lt"/>
                <a:cs typeface="+mj-lt"/>
              </a:rPr>
              <a:t>Wijzigen omgevingsplan is een keuze, projectbesluit geldt als BOPA</a:t>
            </a:r>
            <a:endParaRPr lang="nl-NL" dirty="0">
              <a:solidFill>
                <a:prstClr val="white"/>
              </a:solidFill>
              <a:latin typeface="Century Gothic" panose="020B0502020202020204"/>
            </a:endParaRPr>
          </a:p>
          <a:p>
            <a:pPr lvl="1" indent="-457200">
              <a:buClr>
                <a:srgbClr val="ACD433"/>
              </a:buClr>
              <a:defRPr/>
            </a:pPr>
            <a:r>
              <a:rPr lang="nl-NL">
                <a:solidFill>
                  <a:prstClr val="white"/>
                </a:solidFill>
                <a:ea typeface="+mj-lt"/>
                <a:cs typeface="+mj-lt"/>
              </a:rPr>
              <a:t>Wel nodig als de huidige mogelijkheden in omgevingsplan beperkt moeten worden (woonfuncties 'overschrijven')</a:t>
            </a:r>
            <a:endParaRPr lang="nl-NL">
              <a:solidFill>
                <a:prstClr val="white"/>
              </a:solidFill>
            </a:endParaRPr>
          </a:p>
          <a:p>
            <a:pPr lvl="1" indent="-457200">
              <a:buClr>
                <a:srgbClr val="ACD433"/>
              </a:buClr>
              <a:defRPr/>
            </a:pPr>
            <a:r>
              <a:rPr lang="nl-NL">
                <a:solidFill>
                  <a:prstClr val="white"/>
                </a:solidFill>
                <a:ea typeface="+mj-lt"/>
                <a:cs typeface="+mj-lt"/>
              </a:rPr>
              <a:t>Wijziging omgevingsplan heeft voordelen: Duidelijkheid bij raadplegen Omgevingsplan, opnemen regeling in Omgevingsplan door gemeente, flexibeler dan maatregelen</a:t>
            </a:r>
            <a:endParaRPr lang="nl-NL" dirty="0">
              <a:solidFill>
                <a:prstClr val="white"/>
              </a:solidFill>
              <a:ea typeface="+mj-lt"/>
              <a:cs typeface="+mj-lt"/>
            </a:endParaRPr>
          </a:p>
          <a:p>
            <a:pPr>
              <a:buClr>
                <a:srgbClr val="ACD433"/>
              </a:buClr>
              <a:defRPr/>
            </a:pPr>
            <a:r>
              <a:rPr lang="nl-NL">
                <a:solidFill>
                  <a:prstClr val="white"/>
                </a:solidFill>
                <a:ea typeface="+mj-lt"/>
                <a:cs typeface="+mj-lt"/>
              </a:rPr>
              <a:t>Hier te vinden voor Helmond: 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Regels op de kaart</a:t>
            </a:r>
            <a:endParaRPr lang="nl-NL"/>
          </a:p>
          <a:p>
            <a:pPr>
              <a:buClr>
                <a:srgbClr val="ACD433"/>
              </a:buClr>
              <a:defRPr/>
            </a:pPr>
            <a:r>
              <a:rPr lang="nl-NL">
                <a:solidFill>
                  <a:prstClr val="white"/>
                </a:solidFill>
                <a:ea typeface="+mj-lt"/>
                <a:cs typeface="+mj-lt"/>
              </a:rPr>
              <a:t>Wijziging omgevingsplan: Is een los ‘blokje’ regels bovenop het Omgevingsplan. </a:t>
            </a:r>
            <a:endParaRPr lang="nl-NL"/>
          </a:p>
          <a:p>
            <a:pPr>
              <a:buClr>
                <a:srgbClr val="ACD433"/>
              </a:buClr>
              <a:defRPr/>
            </a:pPr>
            <a:r>
              <a:rPr lang="nl-NL">
                <a:solidFill>
                  <a:prstClr val="white"/>
                </a:solidFill>
                <a:ea typeface="+mj-lt"/>
                <a:cs typeface="+mj-lt"/>
              </a:rPr>
              <a:t>Bij N270 is gewerkt met ‘functies’, een soort bestemmingen</a:t>
            </a:r>
            <a:endParaRPr lang="nl-NL"/>
          </a:p>
          <a:p>
            <a:pPr>
              <a:buClr>
                <a:srgbClr val="ACD433"/>
              </a:buClr>
              <a:defRPr/>
            </a:pPr>
            <a:r>
              <a:rPr lang="nl-NL">
                <a:solidFill>
                  <a:prstClr val="white"/>
                </a:solidFill>
                <a:ea typeface="+mj-lt"/>
                <a:cs typeface="+mj-lt"/>
              </a:rPr>
              <a:t>Door annotatie regels en locaties (kaartjes) gekoppeld</a:t>
            </a:r>
          </a:p>
          <a:p>
            <a:pPr>
              <a:buClr>
                <a:srgbClr val="ACD433"/>
              </a:buClr>
              <a:defRPr/>
            </a:pPr>
            <a:r>
              <a:rPr lang="nl-NL">
                <a:solidFill>
                  <a:prstClr val="white"/>
                </a:solidFill>
                <a:ea typeface="+mj-lt"/>
                <a:cs typeface="+mj-lt"/>
              </a:rPr>
              <a:t>Aangesloten bij bestaande regelingen in de Omgevingsplannen. Bestaande verkeersfunctie maakt geen onderdeel uit van het pb</a:t>
            </a:r>
            <a:endParaRPr lang="nl-NL" dirty="0">
              <a:solidFill>
                <a:prstClr val="white"/>
              </a:solidFill>
              <a:ea typeface="+mj-lt"/>
              <a:cs typeface="+mj-lt"/>
            </a:endParaRPr>
          </a:p>
          <a:p>
            <a:pPr>
              <a:buClr>
                <a:srgbClr val="ACD433"/>
              </a:buClr>
              <a:defRPr/>
            </a:pPr>
            <a:endParaRPr lang="nl-NL" sz="1600" dirty="0">
              <a:solidFill>
                <a:prstClr val="white"/>
              </a:solidFill>
            </a:endParaRPr>
          </a:p>
          <a:p>
            <a:pPr marL="342900" marR="0" lvl="0" indent="-342900" algn="l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567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0BFE1-D8CE-BF20-055D-C74267A8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2178A-F48D-80D2-0752-FD03E13A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>
                <a:ea typeface="+mj-lt"/>
                <a:cs typeface="+mj-lt"/>
              </a:rPr>
              <a:t>Planoview, viewer van Idgis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1629D9-6879-9A65-4717-E1C9371E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1766"/>
            <a:ext cx="8946541" cy="4626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Hier te vinden: </a:t>
            </a:r>
            <a:r>
              <a:rPr lang="nl-NL" dirty="0">
                <a:solidFill>
                  <a:prstClr val="white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Planoview N270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Besluit en bijbehorende stukken inzien</a:t>
            </a:r>
            <a:endParaRPr lang="nl-NL" dirty="0"/>
          </a:p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Overzichtelijk met inhoudsopgave, tekst en kaart naast elkaar</a:t>
            </a:r>
            <a:endParaRPr lang="nl-NL" dirty="0">
              <a:ea typeface="+mj-ea"/>
              <a:cs typeface="+mj-cs"/>
            </a:endParaRPr>
          </a:p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ea typeface="+mj-lt"/>
                <a:cs typeface="+mj-lt"/>
              </a:rPr>
              <a:t>Gebiedsaanwijzingen en locaties makkelijk te zien en aan te zetten</a:t>
            </a:r>
            <a:endParaRPr lang="nl-NL" dirty="0"/>
          </a:p>
          <a:p>
            <a:pPr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latin typeface="Century Gothic" panose="020B0502020202020204"/>
                <a:cs typeface="Arial"/>
              </a:rPr>
              <a:t>Deelbare link met kaart en tekst zoals geopend</a:t>
            </a:r>
            <a:endParaRPr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Arial"/>
            </a:endParaRPr>
          </a:p>
          <a:p>
            <a:endParaRPr lang="nl-NL" dirty="0">
              <a:cs typeface="Arial"/>
            </a:endParaRPr>
          </a:p>
          <a:p>
            <a:endParaRPr lang="nl-NL" dirty="0"/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3E2018C8-6075-1EFF-C9C2-CF6BA8F137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83329" y="5740450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2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47F03-40BE-53F0-9F2B-5650AAF9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DSO en het projectbesluit, Ervaringen N270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BE909F-6A12-ABE8-75EC-577D3C2B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1766"/>
            <a:ext cx="8946541" cy="4626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Vanaf start projectbesluit rekening houden met ‘digitaal projectbesluit’ </a:t>
            </a:r>
          </a:p>
          <a:p>
            <a:pPr lvl="1" indent="-4572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latin typeface="Century Gothic" panose="020B0502020202020204"/>
              </a:rPr>
              <a:t>Zorg voor een provinciaal format, in ieder geval voor de regeling</a:t>
            </a:r>
            <a:endParaRPr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l-NL" dirty="0">
                <a:solidFill>
                  <a:prstClr val="white"/>
                </a:solidFill>
                <a:latin typeface="Century Gothic" panose="020B0502020202020204"/>
              </a:rPr>
              <a:t>Op tijd oplevering digitaal projectbesluit</a:t>
            </a:r>
          </a:p>
          <a:p>
            <a:pPr lvl="1" indent="-3429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latin typeface="Century Gothic" panose="020B0502020202020204"/>
              </a:rPr>
              <a:t>Niet laatste week ‘digitaliseren’</a:t>
            </a:r>
          </a:p>
          <a:p>
            <a:pPr lvl="1" indent="-3429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latin typeface="Century Gothic" panose="020B0502020202020204"/>
              </a:rPr>
              <a:t>Let op met gebruik verschillende applicaties voor opstellen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Annoteren</a:t>
            </a:r>
            <a:endParaRPr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lvl="1" indent="-342900">
              <a:buClr>
                <a:srgbClr val="ACD433"/>
              </a:buClr>
              <a:defRPr/>
            </a:pPr>
            <a:r>
              <a:rPr lang="nl-NL" dirty="0">
                <a:solidFill>
                  <a:prstClr val="white"/>
                </a:solidFill>
                <a:latin typeface="Century Gothic" panose="020B0502020202020204"/>
              </a:rPr>
              <a:t>Gebruik locaties en gebiedsaanwijzingen, ook bij beschrijving maatregelen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endParaRPr lang="nl-NL" dirty="0"/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E42A9B1B-3576-D0F0-9937-1365FD6FCD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52970" y="5836702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9AE73-DE04-9CDE-EAF3-32076DA7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br>
              <a:rPr lang="nl-NL" sz="2900" dirty="0"/>
            </a:br>
            <a:br>
              <a:rPr lang="nl-NL" sz="2900" dirty="0"/>
            </a:br>
            <a:br>
              <a:rPr lang="nl-NL" sz="2900" dirty="0"/>
            </a:br>
            <a:r>
              <a:rPr lang="nl-NL" sz="2900" dirty="0"/>
              <a:t>Projectbesluiten, stand van zaken</a:t>
            </a:r>
            <a:br>
              <a:rPr lang="nl-NL" sz="2900" dirty="0"/>
            </a:br>
            <a:br>
              <a:rPr lang="nl-NL" sz="2900" dirty="0"/>
            </a:br>
            <a:br>
              <a:rPr lang="nl-NL" sz="2900" dirty="0"/>
            </a:br>
            <a:br>
              <a:rPr lang="nl-NL" sz="2900" dirty="0"/>
            </a:br>
            <a:br>
              <a:rPr lang="nl-NL" sz="2900" dirty="0"/>
            </a:br>
            <a:br>
              <a:rPr lang="nl-NL" sz="2900" dirty="0"/>
            </a:br>
            <a:r>
              <a:rPr lang="nl-NL" sz="29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86FD3-22CE-CBF8-2FC4-FB48DA4CE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Energie 			3 projectbesluiten</a:t>
            </a:r>
          </a:p>
          <a:p>
            <a:pPr marL="0" indent="0">
              <a:buNone/>
            </a:pPr>
            <a:r>
              <a:rPr lang="nl-NL" dirty="0"/>
              <a:t>Natuur				8 projectbesluiten</a:t>
            </a:r>
          </a:p>
          <a:p>
            <a:pPr marL="0" indent="0">
              <a:buNone/>
            </a:pPr>
            <a:r>
              <a:rPr lang="nl-NL" dirty="0"/>
              <a:t>Water &amp; Bodem	1 projectbesluit</a:t>
            </a:r>
          </a:p>
          <a:p>
            <a:pPr marL="0" indent="0">
              <a:buNone/>
            </a:pPr>
            <a:r>
              <a:rPr lang="nl-NL" dirty="0"/>
              <a:t>Infrastructuur		3 projectbesluiten, </a:t>
            </a:r>
            <a:r>
              <a:rPr lang="nl-NL" dirty="0">
                <a:solidFill>
                  <a:srgbClr val="FFFF00"/>
                </a:solidFill>
              </a:rPr>
              <a:t>N270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Nog 3 ‘in de maak’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Noodzaak voor eenduidigheid: Format, N270 deels als voorbeeld </a:t>
            </a:r>
          </a:p>
          <a:p>
            <a:endParaRPr lang="nl-NL" dirty="0"/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2BDFEA21-433E-174E-7557-8320831934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28879" y="862536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331F6A-DA09-422D-8CED-00C0B4585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A378BA-3A54-1E22-020C-0D6BD5E0D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609600"/>
            <a:ext cx="6984985" cy="56049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 . N270: Wat ging vooraf?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Waarom het instrument projectbesluit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Kennisgeving voornemen en participatie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De verkenningsfase: NRD en MER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En welke vragen in de verkenningsfase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Het ontwerp projectbesluit N270, Hoe ziet het eruit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Onderdelen besluit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Het tijdelijk regelingdeel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De motivering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DSO en het annoteren: Projectbesluit in beeld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C2F65-00C4-451C-8BFA-E765DEC17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AAC672-637A-4136-BC4F-89125F40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169" y="1447799"/>
            <a:ext cx="2731458" cy="4766734"/>
          </a:xfrm>
        </p:spPr>
        <p:txBody>
          <a:bodyPr anchor="t">
            <a:normAutofit/>
          </a:bodyPr>
          <a:lstStyle/>
          <a:p>
            <a:r>
              <a:rPr lang="nl-NL" sz="3200" dirty="0"/>
              <a:t>Waar gaan we het over hebben</a:t>
            </a: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r>
              <a:rPr lang="nl-NL" sz="2400" dirty="0"/>
              <a:t>Vragen? Stel ze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DDF752-B2A6-49DC-B474-8E1F71AF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EC9EB88E-B67F-9978-73BC-1050B6B207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42317" y="6211781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BB542-04CA-AF38-02AF-96F2B247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nl-NL" dirty="0"/>
              <a:t>Projectgebied N270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03D67-93BA-246B-D3B2-F1AF3D6B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nl-NL" dirty="0"/>
              <a:t>De N270 is provinciale weg tussen Eindhoven en Limburgse grens. </a:t>
            </a:r>
          </a:p>
          <a:p>
            <a:r>
              <a:rPr lang="nl-NL" dirty="0"/>
              <a:t>Projectbesluit is een deel hiervan: Het tracé is ongeveer 6 km lang tussen Helmond en Deurne.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E372AA-4C50-8A5E-05F8-5FBB4217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92" y="1534886"/>
            <a:ext cx="5990389" cy="3962400"/>
          </a:xfrm>
          <a:prstGeom prst="rect">
            <a:avLst/>
          </a:prstGeom>
          <a:effectLst/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Picture 72">
            <a:extLst>
              <a:ext uri="{FF2B5EF4-FFF2-40B4-BE49-F238E27FC236}">
                <a16:creationId xmlns:a16="http://schemas.microsoft.com/office/drawing/2014/main" id="{34FE195A-F830-062C-F98B-FB2EF4A6CB8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2784" y="6127054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9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41572B-C627-C7B9-5B02-F098441C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BEBEB"/>
                </a:solidFill>
              </a:rPr>
              <a:t>N270: Wat ging vooraf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0" name="Tijdelijke aanduiding voor inhoud 2">
            <a:extLst>
              <a:ext uri="{FF2B5EF4-FFF2-40B4-BE49-F238E27FC236}">
                <a16:creationId xmlns:a16="http://schemas.microsoft.com/office/drawing/2014/main" id="{E9BDAF75-0BE0-2873-8223-E900E5050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15006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93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CCB07-A71C-2560-B452-709494CA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0256"/>
          </a:xfrm>
        </p:spPr>
        <p:txBody>
          <a:bodyPr/>
          <a:lstStyle/>
          <a:p>
            <a:r>
              <a:rPr lang="nl-NL" sz="4000" dirty="0"/>
              <a:t>Keuze instrumentarium </a:t>
            </a:r>
            <a:r>
              <a:rPr lang="nl-NL" sz="3200" dirty="0"/>
              <a:t>(uitvoering)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1E0D6-FA96-39E0-0F4A-448502E7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2228"/>
            <a:ext cx="8946541" cy="4746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 dirty="0"/>
              <a:t>Bopa</a:t>
            </a:r>
          </a:p>
          <a:p>
            <a:r>
              <a:rPr lang="nl-NL" sz="1900" dirty="0">
                <a:ea typeface="Times New Roman" panose="02020603050405020304" pitchFamily="18" charset="0"/>
                <a:cs typeface="Times New Roman" panose="02020603050405020304" pitchFamily="18" charset="0"/>
              </a:rPr>
              <a:t>Is een vergunning. S</a:t>
            </a:r>
            <a:r>
              <a:rPr lang="nl-NL" sz="1900" dirty="0"/>
              <a:t>telt de onderliggende functie niet buiten werking. Bij N270 wel aan de orde. 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sz="1900" dirty="0"/>
              <a:t>Omgevingsplan </a:t>
            </a:r>
          </a:p>
          <a:p>
            <a:r>
              <a:rPr lang="nl-NL" sz="1900" dirty="0"/>
              <a:t>Omgevingsplannen voornamelijk nog tijdelijk deel. Wijziging mogelijk met STOP/TPOD. </a:t>
            </a:r>
            <a:r>
              <a:rPr lang="nl-NL" sz="19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https://vng.nl/artikelen/varianten-voor-gebiedsontwikkeling-in-het-omgevingsplan</a:t>
            </a:r>
            <a:r>
              <a:rPr lang="nl-NL" sz="1900" dirty="0"/>
              <a:t>). Binnen gemeentegrens.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dirty="0"/>
              <a:t>Projectbesluit</a:t>
            </a:r>
          </a:p>
          <a:p>
            <a:r>
              <a:rPr lang="nl-NL" dirty="0"/>
              <a:t>Wel afweging maken of het instrument rechtmatig kan worden ingezet door provincie. Over gemeentegrenzen.</a:t>
            </a:r>
          </a:p>
          <a:p>
            <a:endParaRPr lang="nl-NL" dirty="0"/>
          </a:p>
        </p:txBody>
      </p:sp>
      <p:pic>
        <p:nvPicPr>
          <p:cNvPr id="4" name="Picture 72">
            <a:extLst>
              <a:ext uri="{FF2B5EF4-FFF2-40B4-BE49-F238E27FC236}">
                <a16:creationId xmlns:a16="http://schemas.microsoft.com/office/drawing/2014/main" id="{DACDFF9F-F22A-909C-B0A3-00DDDE1477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52836" y="6113701"/>
            <a:ext cx="2590800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11EAB-143D-CAE2-63BC-CA982723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34568"/>
          </a:xfrm>
        </p:spPr>
        <p:txBody>
          <a:bodyPr/>
          <a:lstStyle/>
          <a:p>
            <a:r>
              <a:rPr lang="nl-NL" sz="3600"/>
              <a:t>Zomaar projectbesluit door provincie? 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FC8533-EF24-6639-A643-5A2C06359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24000"/>
            <a:ext cx="8946541" cy="4724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De Omgevingswet kent vereisten: </a:t>
            </a:r>
          </a:p>
          <a:p>
            <a:pPr lvl="1" indent="-342900">
              <a:buClr>
                <a:srgbClr val="ACD433"/>
              </a:buClr>
              <a:defRPr/>
            </a:pP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Realisatie van </a:t>
            </a: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complexe projecten met een publiek belang</a:t>
            </a:r>
          </a:p>
          <a:p>
            <a:pPr lvl="1" indent="-342900">
              <a:buClr>
                <a:srgbClr val="ACD433"/>
              </a:buClr>
              <a:defRPr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lvl="1" indent="-342900">
              <a:buClr>
                <a:srgbClr val="ACD433"/>
              </a:buClr>
              <a:defRPr/>
            </a:pP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 uitoefening van de taken en bevoegdheden worden </a:t>
            </a: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overgelaten aan gemeenten</a:t>
            </a: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tenzij andere regels zijn gesteld. </a:t>
            </a:r>
          </a:p>
          <a:p>
            <a:pPr lvl="1" indent="-342900">
              <a:buClr>
                <a:srgbClr val="ACD433"/>
              </a:buClr>
              <a:defRPr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lvl="1" indent="-342900">
              <a:buClr>
                <a:srgbClr val="ACD433"/>
              </a:buClr>
              <a:defRPr/>
            </a:pP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 provincie oefent een taak of bevoegdheid, zoals het projectbesluit, alleen uit als dat nodig is met het oog op het </a:t>
            </a: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provinciaal belang of internationaalrechtelijke verplichting</a:t>
            </a: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 </a:t>
            </a:r>
          </a:p>
          <a:p>
            <a:pPr lvl="1" indent="-342900">
              <a:buClr>
                <a:srgbClr val="ACD433"/>
              </a:buClr>
              <a:defRPr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lvl="1" indent="-342900">
              <a:buClr>
                <a:srgbClr val="ACD433"/>
              </a:buClr>
              <a:defRPr/>
            </a:pP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Het belang mag niet ook op een doelmatige en doeltreffende wijze door de gemeente kunnen worden behartigd </a:t>
            </a: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(subsidiariteitsvereiste). </a:t>
            </a: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Toets door Raad van State.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21463E-269D-3AA1-F231-9AE3723A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727" y="6086841"/>
            <a:ext cx="259102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1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86602-35B0-46B9-6A42-D65CA571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nl-NL" dirty="0"/>
              <a:t>Keuze projectbesluit voor de N270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E168318-1D40-D809-57A2-19B36804E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316476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279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5718"/>
          </a:xfrm>
        </p:spPr>
        <p:txBody>
          <a:bodyPr/>
          <a:lstStyle/>
          <a:p>
            <a:r>
              <a:rPr lang="nl-NL" sz="2400" b="1" dirty="0"/>
              <a:t>De projectprocedure: Ontwerp-projectbesluit ter inzage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5" y="1330036"/>
            <a:ext cx="11240655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40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33015D5DA1341B83825D28E4C5B91" ma:contentTypeVersion="12" ma:contentTypeDescription="Een nieuw document maken." ma:contentTypeScope="" ma:versionID="54278474aa233dbf06ff97bc3ee84de4">
  <xsd:schema xmlns:xsd="http://www.w3.org/2001/XMLSchema" xmlns:xs="http://www.w3.org/2001/XMLSchema" xmlns:p="http://schemas.microsoft.com/office/2006/metadata/properties" xmlns:ns3="5dc62618-f4ea-46df-af00-4f28399f3164" xmlns:ns4="881c319d-4355-477b-9d55-1dfdf8417003" targetNamespace="http://schemas.microsoft.com/office/2006/metadata/properties" ma:root="true" ma:fieldsID="27b2f3a062f7878aeaa5ac878fda1076" ns3:_="" ns4:_="">
    <xsd:import namespace="5dc62618-f4ea-46df-af00-4f28399f3164"/>
    <xsd:import namespace="881c319d-4355-477b-9d55-1dfdf84170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62618-f4ea-46df-af00-4f28399f3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c319d-4355-477b-9d55-1dfdf84170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c62618-f4ea-46df-af00-4f28399f31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36B2BE-87A9-4933-B80D-0A1E9779C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62618-f4ea-46df-af00-4f28399f3164"/>
    <ds:schemaRef ds:uri="881c319d-4355-477b-9d55-1dfdf84170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8B06C1-443A-4EC7-B002-EF5F88E6C85C}">
  <ds:schemaRefs>
    <ds:schemaRef ds:uri="http://purl.org/dc/elements/1.1/"/>
    <ds:schemaRef ds:uri="881c319d-4355-477b-9d55-1dfdf8417003"/>
    <ds:schemaRef ds:uri="5dc62618-f4ea-46df-af00-4f28399f316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4B3271-66AE-4595-8D7D-6CF4D1EF44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3407</TotalTime>
  <Words>1292</Words>
  <Application>Microsoft Office PowerPoint</Application>
  <PresentationFormat>Breedbeeld</PresentationFormat>
  <Paragraphs>161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Century Gothic</vt:lpstr>
      <vt:lpstr>Courier New</vt:lpstr>
      <vt:lpstr>Times New Roman</vt:lpstr>
      <vt:lpstr>Wingdings 3</vt:lpstr>
      <vt:lpstr>Ion</vt:lpstr>
      <vt:lpstr>    Projectbesluit N270   van voorbereiding tot besluitvorming</vt:lpstr>
      <vt:lpstr>   Projectbesluiten, stand van zaken       </vt:lpstr>
      <vt:lpstr>Waar gaan we het over hebben    Vragen? Stel ze</vt:lpstr>
      <vt:lpstr>Projectgebied N270 </vt:lpstr>
      <vt:lpstr>N270: Wat ging vooraf </vt:lpstr>
      <vt:lpstr>Keuze instrumentarium (uitvoering)  </vt:lpstr>
      <vt:lpstr>Zomaar projectbesluit door provincie? </vt:lpstr>
      <vt:lpstr>Keuze projectbesluit voor de N270</vt:lpstr>
      <vt:lpstr>De projectprocedure: Ontwerp-projectbesluit ter inzage </vt:lpstr>
      <vt:lpstr>Kennisgeving voornemen en participatie</vt:lpstr>
      <vt:lpstr>De verkenningsfase NRD en MER N270</vt:lpstr>
      <vt:lpstr>Welke vragen in de verkenningsfase  Tips</vt:lpstr>
      <vt:lpstr>Onderdelen besluit </vt:lpstr>
      <vt:lpstr>Mededeling in provinciaal blad</vt:lpstr>
      <vt:lpstr>Regeling in ‘Regels op de kaart’ </vt:lpstr>
      <vt:lpstr>Tijdelijk regelingdelen in ‘Regels op de kaart’</vt:lpstr>
      <vt:lpstr>Planoview, viewer van Idgis</vt:lpstr>
      <vt:lpstr>DSO en het projectbesluit, Ervaringen N270 </vt:lpstr>
    </vt:vector>
  </TitlesOfParts>
  <Company>Provincie Noord-Brabant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Omgevingswet en projectprocedure</dc:title>
  <dc:creator>Hubert van Hout</dc:creator>
  <cp:lastModifiedBy>Dennis van Mier</cp:lastModifiedBy>
  <cp:revision>287</cp:revision>
  <cp:lastPrinted>2026-03-16T10:21:32Z</cp:lastPrinted>
  <dcterms:created xsi:type="dcterms:W3CDTF">2021-09-21T06:35:06Z</dcterms:created>
  <dcterms:modified xsi:type="dcterms:W3CDTF">2026-06-24T06:51:59Z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0x0101001C533015D5DA1341B83825D28E4C5B91</vt:lpwstr>
  </property>
  <property fmtid="{D5CDD505-2E9C-101B-9397-08002B2CF9AE}" pid="3" name="MSIP_Label_b8665262-5df6-455e-bf48-5928a5d868f6_Enabled">
    <vt:lpwstr>True</vt:lpwstr>
  </property>
  <property fmtid="{D5CDD505-2E9C-101B-9397-08002B2CF9AE}" pid="4" name="MSIP_Label_b8665262-5df6-455e-bf48-5928a5d868f6_SiteId">
    <vt:lpwstr>d2aff5f9-8c21-47f2-88f3-08ac4fda56f5</vt:lpwstr>
  </property>
  <property fmtid="{D5CDD505-2E9C-101B-9397-08002B2CF9AE}" pid="5" name="MSIP_Label_b8665262-5df6-455e-bf48-5928a5d868f6_SetDate">
    <vt:lpwstr>2024-06-05T09:36:19Z</vt:lpwstr>
  </property>
  <property fmtid="{D5CDD505-2E9C-101B-9397-08002B2CF9AE}" pid="6" name="MSIP_Label_b8665262-5df6-455e-bf48-5928a5d868f6_Name">
    <vt:lpwstr>Vertrouwelijk</vt:lpwstr>
  </property>
  <property fmtid="{D5CDD505-2E9C-101B-9397-08002B2CF9AE}" pid="7" name="MSIP_Label_b8665262-5df6-455e-bf48-5928a5d868f6_ActionId">
    <vt:lpwstr>cc85c578-34de-4199-ab84-5c270a8cf711</vt:lpwstr>
  </property>
  <property fmtid="{D5CDD505-2E9C-101B-9397-08002B2CF9AE}" pid="8" name="MSIP_Label_b8665262-5df6-455e-bf48-5928a5d868f6_Removed">
    <vt:lpwstr>False</vt:lpwstr>
  </property>
  <property fmtid="{D5CDD505-2E9C-101B-9397-08002B2CF9AE}" pid="9" name="MSIP_Label_b8665262-5df6-455e-bf48-5928a5d868f6_Extended_MSFT_Method">
    <vt:lpwstr>Standard</vt:lpwstr>
  </property>
  <property fmtid="{D5CDD505-2E9C-101B-9397-08002B2CF9AE}" pid="10" name="Sensitivity">
    <vt:lpwstr>Vertrouwelijk</vt:lpwstr>
  </property>
</Properties>
</file>