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63B0B3E4-E501-017D-2368-955B5727A0B6}">
          <p14:sldIdLst>
            <p14:sldId id="256"/>
            <p14:sldId id="257"/>
            <p14:sldId id="258"/>
            <p14:sldId id="259"/>
          </p14:sldIdLst>
        </p14:section>
        <p14:section name="De wet" id="{A3DF06BD-79E1-6AD2-775B-0905906D41AC}">
          <p14:sldIdLst>
            <p14:sldId id="260"/>
            <p14:sldId id="261"/>
            <p14:sldId id="262"/>
            <p14:sldId id="263"/>
            <p14:sldId id="264"/>
          </p14:sldIdLst>
        </p14:section>
        <p14:section name="Aard en omvang" id="{190EF6C0-05BA-1B86-0AE0-0AC8DDAB4A34}">
          <p14:sldIdLst>
            <p14:sldId id="265"/>
            <p14:sldId id="266"/>
            <p14:sldId id="267"/>
            <p14:sldId id="268"/>
            <p14:sldId id="269"/>
          </p14:sldIdLst>
        </p14:section>
        <p14:section name="Middelen" id="{FEA834E6-9105-D378-B2A5-DD2E8E58C2AF}">
          <p14:sldIdLst>
            <p14:sldId id="270"/>
            <p14:sldId id="271"/>
            <p14:sldId id="272"/>
            <p14:sldId id="273"/>
            <p14:sldId id="274"/>
          </p14:sldIdLst>
        </p14:section>
        <p14:section name="Context" id="{D3D8E673-57EA-4182-A8A6-1AB620D08C33}">
          <p14:sldIdLst>
            <p14:sldId id="275"/>
          </p14:sldIdLst>
        </p14:section>
        <p14:section name="Voor u" id="{D704B017-8056-F112-8F68-69B15C47578E}">
          <p14:sldIdLst>
            <p14:sldId id="276"/>
            <p14:sldId id="277"/>
            <p14:sldId id="278"/>
            <p14:sldId id="27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7275" autoAdjust="0"/>
  </p:normalViewPr>
  <p:slideViewPr>
    <p:cSldViewPr snapToGrid="0" snapToObjects="1">
      <p:cViewPr varScale="1">
        <p:scale>
          <a:sx n="66" d="100"/>
          <a:sy n="66" d="100"/>
        </p:scale>
        <p:origin x="128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22885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2913063" y="0"/>
            <a:ext cx="2228850" cy="458788"/>
          </a:xfrm>
          <a:prstGeom prst="rect">
            <a:avLst/>
          </a:prstGeom>
        </p:spPr>
        <p:txBody>
          <a:bodyPr vert="horz" lIns="91440" tIns="45720" rIns="91440" bIns="45720" rtlCol="0"/>
          <a:lstStyle>
            <a:lvl1pPr algn="r">
              <a:defRPr sz="1200"/>
            </a:lvl1pPr>
          </a:lstStyle>
          <a:p>
            <a:fld id="{EE43D74E-88A2-499A-AC99-03C5B9B8D132}" type="datetimeFigureOut">
              <a:t>12-10-2026</a:t>
            </a:fld>
            <a:endParaRPr lang="nl-NL"/>
          </a:p>
        </p:txBody>
      </p:sp>
      <p:sp>
        <p:nvSpPr>
          <p:cNvPr id="4" name="Tijdelijke aanduiding voor dia-afbeelding 3"/>
          <p:cNvSpPr>
            <a:spLocks noGrp="1" noRot="1" noChangeAspect="1"/>
          </p:cNvSpPr>
          <p:nvPr>
            <p:ph type="sldImg" idx="2"/>
          </p:nvPr>
        </p:nvSpPr>
        <p:spPr>
          <a:xfrm>
            <a:off x="-17145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514350" y="4400550"/>
            <a:ext cx="41148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22885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2913063" y="8685213"/>
            <a:ext cx="2228850" cy="458787"/>
          </a:xfrm>
          <a:prstGeom prst="rect">
            <a:avLst/>
          </a:prstGeom>
        </p:spPr>
        <p:txBody>
          <a:bodyPr vert="horz" lIns="91440" tIns="45720" rIns="91440" bIns="45720" rtlCol="0" anchor="b"/>
          <a:lstStyle>
            <a:lvl1pPr algn="r">
              <a:defRPr sz="1200"/>
            </a:lvl1pPr>
          </a:lstStyle>
          <a:p>
            <a:fld id="{C58D6CA7-3E16-4FB7-8FBE-EB01868055E6}" type="slidenum">
              <a:t>‹nr.›</a:t>
            </a:fld>
            <a:endParaRPr lang="nl-NL"/>
          </a:p>
        </p:txBody>
      </p:sp>
    </p:spTree>
    <p:extLst>
      <p:ext uri="{BB962C8B-B14F-4D97-AF65-F5344CB8AC3E}">
        <p14:creationId xmlns:p14="http://schemas.microsoft.com/office/powerpoint/2010/main" val="4023961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A2550"/>
        </a:solidFill>
        <a:effectLst/>
      </p:bgPr>
    </p:bg>
    <p:spTree>
      <p:nvGrpSpPr>
        <p:cNvPr id="1" name=""/>
        <p:cNvGrpSpPr/>
        <p:nvPr/>
      </p:nvGrpSpPr>
      <p:grpSpPr>
        <a:xfrm>
          <a:off x="0" y="0"/>
          <a:ext cx="0" cy="0"/>
          <a:chOff x="0" y="0"/>
          <a:chExt cx="0" cy="0"/>
        </a:xfrm>
      </p:grpSpPr>
      <p:pic>
        <p:nvPicPr>
          <p:cNvPr id="2" name="Image 0" descr="/tmp/claude-0/-home-claude/c5918edc-ccc0-5f34-b6f5-86fad6fdf7b7/scratchpad/logo/flame_white.png"/>
          <p:cNvPicPr>
            <a:picLocks noChangeAspect="1"/>
          </p:cNvPicPr>
          <p:nvPr/>
        </p:nvPicPr>
        <p:blipFill>
          <a:blip r:embed="rId2"/>
          <a:stretch>
            <a:fillRect/>
          </a:stretch>
        </p:blipFill>
        <p:spPr>
          <a:xfrm>
            <a:off x="457200" y="4572000"/>
            <a:ext cx="301752" cy="384048"/>
          </a:xfrm>
          <a:prstGeom prst="rect">
            <a:avLst/>
          </a:prstGeom>
        </p:spPr>
      </p:pic>
      <p:sp>
        <p:nvSpPr>
          <p:cNvPr id="3" name="Text 0"/>
          <p:cNvSpPr/>
          <p:nvPr/>
        </p:nvSpPr>
        <p:spPr>
          <a:xfrm>
            <a:off x="868680" y="4663440"/>
            <a:ext cx="5486400" cy="274320"/>
          </a:xfrm>
          <a:prstGeom prst="rect">
            <a:avLst/>
          </a:prstGeom>
          <a:noFill/>
          <a:ln/>
        </p:spPr>
        <p:txBody>
          <a:bodyPr wrap="square" lIns="0" tIns="0" rIns="0" bIns="0" rtlCol="0" anchor="ctr"/>
          <a:lstStyle/>
          <a:p>
            <a:pPr marL="0" indent="0">
              <a:buNone/>
            </a:pPr>
            <a:r>
              <a:rPr lang="en-US" sz="900" dirty="0">
                <a:solidFill>
                  <a:srgbClr val="8FA6D0"/>
                </a:solidFill>
              </a:rPr>
              <a:t>Landelijke Vuurwerkdag 2026  |  Politie Nederland</a:t>
            </a:r>
            <a:endParaRPr lang="en-US" sz="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FFFFFF"/>
        </a:solidFill>
        <a:effectLst/>
      </p:bgPr>
    </p:bg>
    <p:spTree>
      <p:nvGrpSpPr>
        <p:cNvPr id="1" name=""/>
        <p:cNvGrpSpPr/>
        <p:nvPr/>
      </p:nvGrpSpPr>
      <p:grpSpPr>
        <a:xfrm>
          <a:off x="0" y="0"/>
          <a:ext cx="0" cy="0"/>
          <a:chOff x="0" y="0"/>
          <a:chExt cx="0" cy="0"/>
        </a:xfrm>
      </p:grpSpPr>
      <p:pic>
        <p:nvPicPr>
          <p:cNvPr id="2" name="Image 0" descr="/tmp/claude-0/-home-claude/c5918edc-ccc0-5f34-b6f5-86fad6fdf7b7/scratchpad/logo/flame_navy.png"/>
          <p:cNvPicPr>
            <a:picLocks noChangeAspect="1"/>
          </p:cNvPicPr>
          <p:nvPr/>
        </p:nvPicPr>
        <p:blipFill>
          <a:blip r:embed="rId2"/>
          <a:stretch>
            <a:fillRect/>
          </a:stretch>
        </p:blipFill>
        <p:spPr>
          <a:xfrm>
            <a:off x="457200" y="4572000"/>
            <a:ext cx="301752" cy="384048"/>
          </a:xfrm>
          <a:prstGeom prst="rect">
            <a:avLst/>
          </a:prstGeom>
        </p:spPr>
      </p:pic>
      <p:sp>
        <p:nvSpPr>
          <p:cNvPr id="3" name="Text 0"/>
          <p:cNvSpPr/>
          <p:nvPr/>
        </p:nvSpPr>
        <p:spPr>
          <a:xfrm>
            <a:off x="868680" y="4663440"/>
            <a:ext cx="5486400" cy="274320"/>
          </a:xfrm>
          <a:prstGeom prst="rect">
            <a:avLst/>
          </a:prstGeom>
          <a:noFill/>
          <a:ln/>
        </p:spPr>
        <p:txBody>
          <a:bodyPr wrap="square" lIns="0" tIns="0" rIns="0" bIns="0" rtlCol="0" anchor="ctr"/>
          <a:lstStyle/>
          <a:p>
            <a:pPr marL="0" indent="0">
              <a:buNone/>
            </a:pPr>
            <a:r>
              <a:rPr lang="en-US" sz="900" dirty="0">
                <a:solidFill>
                  <a:srgbClr val="8FA6D0"/>
                </a:solidFill>
              </a:rPr>
              <a:t>Landelijke Vuurwerkdag 2026  |  Politie Nederland</a:t>
            </a:r>
            <a:endParaRPr lang="en-US" sz="900" dirty="0"/>
          </a:p>
        </p:txBody>
      </p:sp>
      <p:sp>
        <p:nvSpPr>
          <p:cNvPr id="4" name="Text 1"/>
          <p:cNvSpPr>
            <a:spLocks noGrp="1"/>
          </p:cNvSpPr>
          <p:nvPr>
            <p:ph type="title" idx="102" hasCustomPrompt="1"/>
          </p:nvPr>
        </p:nvSpPr>
        <p:spPr>
          <a:xfrm>
            <a:off x="457200" y="320040"/>
            <a:ext cx="8229600" cy="731520"/>
          </a:xfrm>
          <a:prstGeom prst="rect">
            <a:avLst/>
          </a:prstGeom>
          <a:noFill/>
          <a:ln/>
        </p:spPr>
        <p:txBody>
          <a:bodyPr wrap="square" rtlCol="0"/>
          <a:lstStyle>
            <a:lvl1pPr marL="0" indent="0">
              <a:buNone/>
              <a:defRPr lang="en-US" sz="2800" b="1" dirty="0">
                <a:solidFill>
                  <a:srgbClr val="1A2550"/>
                </a:solidFill>
              </a:defRPr>
            </a:lvl1pPr>
          </a:lstStyle>
          <a:p>
            <a:pPr marL="0" indent="0">
              <a:buNone/>
            </a:pPr>
            <a:endParaRPr lang="en-US" sz="2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bg>
      <p:bgPr>
        <a:solidFill>
          <a:srgbClr val="1A2550"/>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mp/claude-0/-home-claude/c5918edc-ccc0-5f34-b6f5-86fad6fdf7b7/scratchpad/pdfimg/p-000.png"/>
          <p:cNvPicPr>
            <a:picLocks noChangeAspect="1"/>
          </p:cNvPicPr>
          <p:nvPr/>
        </p:nvPicPr>
        <p:blipFill>
          <a:blip r:embed="rId3"/>
          <a:srcRect/>
          <a:stretch/>
        </p:blipFill>
        <p:spPr>
          <a:xfrm>
            <a:off x="4754880" y="0"/>
            <a:ext cx="4389120" cy="5143500"/>
          </a:xfrm>
          <a:prstGeom prst="rect">
            <a:avLst/>
          </a:prstGeom>
        </p:spPr>
      </p:pic>
      <p:sp>
        <p:nvSpPr>
          <p:cNvPr id="3" name="Text 0"/>
          <p:cNvSpPr txBox="1"/>
          <p:nvPr/>
        </p:nvSpPr>
        <p:spPr>
          <a:xfrm>
            <a:off x="457200" y="548640"/>
            <a:ext cx="4114800" cy="365760"/>
          </a:xfrm>
          <a:prstGeom prst="rect">
            <a:avLst/>
          </a:prstGeom>
          <a:noFill/>
          <a:ln/>
        </p:spPr>
        <p:txBody>
          <a:bodyPr wrap="square" lIns="0" tIns="0" rIns="0" bIns="0" rtlCol="0" anchor="t"/>
          <a:lstStyle/>
          <a:p>
            <a:pPr marL="0" indent="0">
              <a:buNone/>
            </a:pPr>
            <a:r>
              <a:rPr lang="en-US" sz="1400" dirty="0">
                <a:solidFill>
                  <a:srgbClr val="8FA6D0"/>
                </a:solidFill>
              </a:rPr>
              <a:t>Landelijke Vuurwerkdag 2026</a:t>
            </a:r>
            <a:endParaRPr lang="en-US" sz="1400" dirty="0"/>
          </a:p>
        </p:txBody>
      </p:sp>
      <p:sp>
        <p:nvSpPr>
          <p:cNvPr id="4" name="Text 1"/>
          <p:cNvSpPr txBox="1"/>
          <p:nvPr/>
        </p:nvSpPr>
        <p:spPr>
          <a:xfrm>
            <a:off x="457200" y="868680"/>
            <a:ext cx="4206240" cy="1737360"/>
          </a:xfrm>
          <a:prstGeom prst="rect">
            <a:avLst/>
          </a:prstGeom>
          <a:noFill/>
          <a:ln/>
        </p:spPr>
        <p:txBody>
          <a:bodyPr wrap="square" lIns="0" tIns="0" rIns="0" bIns="0" rtlCol="0" anchor="t"/>
          <a:lstStyle/>
          <a:p>
            <a:pPr marL="0" indent="0">
              <a:buNone/>
            </a:pPr>
            <a:r>
              <a:rPr lang="en-US" sz="3000" b="1" dirty="0">
                <a:solidFill>
                  <a:srgbClr val="FFFFFF"/>
                </a:solidFill>
              </a:rPr>
              <a:t>Het vuurwerkverbod en de internationale opsporing</a:t>
            </a:r>
            <a:endParaRPr lang="en-US" sz="3000" dirty="0"/>
          </a:p>
        </p:txBody>
      </p:sp>
      <p:sp>
        <p:nvSpPr>
          <p:cNvPr id="5" name="Text 2"/>
          <p:cNvSpPr txBox="1"/>
          <p:nvPr/>
        </p:nvSpPr>
        <p:spPr>
          <a:xfrm>
            <a:off x="457200" y="2697480"/>
            <a:ext cx="4114800" cy="777240"/>
          </a:xfrm>
          <a:prstGeom prst="rect">
            <a:avLst/>
          </a:prstGeom>
          <a:noFill/>
          <a:ln/>
        </p:spPr>
        <p:txBody>
          <a:bodyPr wrap="square" lIns="0" tIns="0" rIns="0" bIns="0" rtlCol="0" anchor="t"/>
          <a:lstStyle/>
          <a:p>
            <a:pPr marL="0" indent="0">
              <a:buNone/>
            </a:pPr>
            <a:r>
              <a:rPr lang="en-US" sz="1400" dirty="0">
                <a:solidFill>
                  <a:srgbClr val="C8D6EE"/>
                </a:solidFill>
              </a:rPr>
              <a:t>Wat de Wet veilige jaarwisseling verandert en hoe de politie de illegale internationale handel in vuurwerk aanpakt</a:t>
            </a:r>
            <a:endParaRPr lang="en-US" sz="1400" dirty="0"/>
          </a:p>
        </p:txBody>
      </p:sp>
      <p:sp>
        <p:nvSpPr>
          <p:cNvPr id="6" name="Text 3"/>
          <p:cNvSpPr txBox="1"/>
          <p:nvPr/>
        </p:nvSpPr>
        <p:spPr>
          <a:xfrm>
            <a:off x="457200" y="3520440"/>
            <a:ext cx="4114800" cy="685800"/>
          </a:xfrm>
          <a:prstGeom prst="rect">
            <a:avLst/>
          </a:prstGeom>
          <a:noFill/>
          <a:ln/>
        </p:spPr>
        <p:txBody>
          <a:bodyPr wrap="square" lIns="0" tIns="0" rIns="0" bIns="0" rtlCol="0" anchor="t"/>
          <a:lstStyle/>
          <a:p>
            <a:pPr marL="0" indent="0">
              <a:buNone/>
            </a:pPr>
            <a:r>
              <a:rPr lang="en-US" sz="1200" dirty="0">
                <a:solidFill>
                  <a:srgbClr val="FFFFFF"/>
                </a:solidFill>
              </a:rPr>
              <a:t>Vanessa van den Berg en Anne Dreijer-Heemskerk</a:t>
            </a:r>
            <a:endParaRPr lang="en-US" sz="1200" dirty="0"/>
          </a:p>
          <a:p>
            <a:pPr marL="0" indent="0">
              <a:buNone/>
            </a:pPr>
            <a:r>
              <a:rPr lang="en-US" sz="1200" dirty="0">
                <a:solidFill>
                  <a:srgbClr val="FFFFFF"/>
                </a:solidFill>
              </a:rPr>
              <a:t>Politie Nederland, vuurwerkaanpak</a:t>
            </a:r>
            <a:endParaRPr lang="en-US" sz="1200" dirty="0"/>
          </a:p>
          <a:p>
            <a:pPr marL="0" indent="0">
              <a:buNone/>
            </a:pPr>
            <a:r>
              <a:rPr lang="en-US" sz="1200" dirty="0">
                <a:solidFill>
                  <a:srgbClr val="FFFFFF"/>
                </a:solidFill>
              </a:rPr>
              <a:t>Lelystad, 5 oktober 2026</a:t>
            </a:r>
            <a:endParaRPr lang="en-US" sz="1200" dirty="0"/>
          </a:p>
        </p:txBody>
      </p:sp>
      <p:pic>
        <p:nvPicPr>
          <p:cNvPr id="7" name="Image 1" descr="/tmp/claude-0/-home-claude/c5918edc-ccc0-5f34-b6f5-86fad6fdf7b7/scratchpad/logo/politie_wordmark_white.png"/>
          <p:cNvPicPr>
            <a:picLocks noChangeAspect="1"/>
          </p:cNvPicPr>
          <p:nvPr/>
        </p:nvPicPr>
        <p:blipFill>
          <a:blip r:embed="rId4"/>
          <a:stretch>
            <a:fillRect/>
          </a:stretch>
        </p:blipFill>
        <p:spPr>
          <a:xfrm>
            <a:off x="457200" y="4160520"/>
            <a:ext cx="1463040" cy="548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Wat u uit deze sessie meeneemt</a:t>
            </a:r>
            <a:endParaRPr lang="en-US" sz="2800" dirty="0"/>
          </a:p>
        </p:txBody>
      </p:sp>
      <p:pic>
        <p:nvPicPr>
          <p:cNvPr id="3" name="Image 0" descr="/tmp/claude-0/-home-claude/c5918edc-ccc0-5f34-b6f5-86fad6fdf7b7/scratchpad/pdfimg/p-003.png"/>
          <p:cNvPicPr>
            <a:picLocks noChangeAspect="1"/>
          </p:cNvPicPr>
          <p:nvPr/>
        </p:nvPicPr>
        <p:blipFill>
          <a:blip r:embed="rId3"/>
          <a:srcRect/>
          <a:stretch/>
        </p:blipFill>
        <p:spPr>
          <a:xfrm>
            <a:off x="6035040" y="1188720"/>
            <a:ext cx="2651760" cy="3383280"/>
          </a:xfrm>
          <a:prstGeom prst="rect">
            <a:avLst/>
          </a:prstGeom>
        </p:spPr>
      </p:pic>
      <p:sp>
        <p:nvSpPr>
          <p:cNvPr id="4" name="Shape 1"/>
          <p:cNvSpPr/>
          <p:nvPr/>
        </p:nvSpPr>
        <p:spPr>
          <a:xfrm>
            <a:off x="457200" y="1188720"/>
            <a:ext cx="5303520" cy="777240"/>
          </a:xfrm>
          <a:prstGeom prst="roundRect">
            <a:avLst>
              <a:gd name="adj" fmla="val 9412"/>
            </a:avLst>
          </a:prstGeom>
          <a:solidFill>
            <a:srgbClr val="EEF2FA"/>
          </a:solidFill>
          <a:ln w="12700">
            <a:solidFill>
              <a:srgbClr val="EEF2FA"/>
            </a:solidFill>
            <a:prstDash val="solid"/>
          </a:ln>
        </p:spPr>
        <p:txBody>
          <a:bodyPr/>
          <a:lstStyle/>
          <a:p>
            <a:endParaRPr lang="nl-NL"/>
          </a:p>
        </p:txBody>
      </p:sp>
      <p:sp>
        <p:nvSpPr>
          <p:cNvPr id="5" name="Text 2"/>
          <p:cNvSpPr txBox="1"/>
          <p:nvPr/>
        </p:nvSpPr>
        <p:spPr>
          <a:xfrm>
            <a:off x="594360" y="1280160"/>
            <a:ext cx="5029200" cy="320040"/>
          </a:xfrm>
          <a:prstGeom prst="rect">
            <a:avLst/>
          </a:prstGeom>
          <a:noFill/>
          <a:ln/>
        </p:spPr>
        <p:txBody>
          <a:bodyPr wrap="square" lIns="0" tIns="0" rIns="0" bIns="0" rtlCol="0" anchor="ctr"/>
          <a:lstStyle/>
          <a:p>
            <a:pPr marL="0" indent="0">
              <a:buNone/>
            </a:pPr>
            <a:r>
              <a:rPr lang="en-US" sz="1300" b="1" dirty="0">
                <a:solidFill>
                  <a:srgbClr val="1A2550"/>
                </a:solidFill>
              </a:rPr>
              <a:t>1. De wet en wat de politie ermee doet</a:t>
            </a:r>
            <a:endParaRPr lang="en-US" sz="1300" dirty="0"/>
          </a:p>
        </p:txBody>
      </p:sp>
      <p:sp>
        <p:nvSpPr>
          <p:cNvPr id="6" name="Text 3"/>
          <p:cNvSpPr txBox="1"/>
          <p:nvPr/>
        </p:nvSpPr>
        <p:spPr>
          <a:xfrm>
            <a:off x="594360" y="1600200"/>
            <a:ext cx="5029200" cy="274320"/>
          </a:xfrm>
          <a:prstGeom prst="rect">
            <a:avLst/>
          </a:prstGeom>
          <a:noFill/>
          <a:ln/>
        </p:spPr>
        <p:txBody>
          <a:bodyPr wrap="square" lIns="0" tIns="0" rIns="0" bIns="0" rtlCol="0" anchor="t"/>
          <a:lstStyle/>
          <a:p>
            <a:pPr marL="0" indent="0">
              <a:buNone/>
            </a:pPr>
            <a:r>
              <a:rPr lang="en-US" sz="1050" dirty="0">
                <a:solidFill>
                  <a:srgbClr val="333333"/>
                </a:solidFill>
              </a:rPr>
              <a:t>Wat de Wet veilige jaarwisseling verandert, hoe de ontheffing werkt, en hoe de politie handhaaft en opspoort.</a:t>
            </a:r>
            <a:endParaRPr lang="en-US" sz="1050" dirty="0"/>
          </a:p>
        </p:txBody>
      </p:sp>
      <p:sp>
        <p:nvSpPr>
          <p:cNvPr id="7" name="Shape 4"/>
          <p:cNvSpPr/>
          <p:nvPr/>
        </p:nvSpPr>
        <p:spPr>
          <a:xfrm>
            <a:off x="457200" y="2057400"/>
            <a:ext cx="5303520" cy="777240"/>
          </a:xfrm>
          <a:prstGeom prst="roundRect">
            <a:avLst>
              <a:gd name="adj" fmla="val 9412"/>
            </a:avLst>
          </a:prstGeom>
          <a:solidFill>
            <a:srgbClr val="EEF2FA"/>
          </a:solidFill>
          <a:ln w="12700">
            <a:solidFill>
              <a:srgbClr val="EEF2FA"/>
            </a:solidFill>
            <a:prstDash val="solid"/>
          </a:ln>
        </p:spPr>
        <p:txBody>
          <a:bodyPr/>
          <a:lstStyle/>
          <a:p>
            <a:endParaRPr lang="nl-NL"/>
          </a:p>
        </p:txBody>
      </p:sp>
      <p:sp>
        <p:nvSpPr>
          <p:cNvPr id="8" name="Text 5"/>
          <p:cNvSpPr txBox="1"/>
          <p:nvPr/>
        </p:nvSpPr>
        <p:spPr>
          <a:xfrm>
            <a:off x="594360" y="2148840"/>
            <a:ext cx="5029200" cy="320040"/>
          </a:xfrm>
          <a:prstGeom prst="rect">
            <a:avLst/>
          </a:prstGeom>
          <a:noFill/>
          <a:ln/>
        </p:spPr>
        <p:txBody>
          <a:bodyPr wrap="square" lIns="0" tIns="0" rIns="0" bIns="0" rtlCol="0" anchor="ctr"/>
          <a:lstStyle/>
          <a:p>
            <a:pPr marL="0" indent="0">
              <a:buNone/>
            </a:pPr>
            <a:r>
              <a:rPr lang="en-US" sz="1300" b="1" dirty="0">
                <a:solidFill>
                  <a:srgbClr val="1A2550"/>
                </a:solidFill>
              </a:rPr>
              <a:t>2. Aard en omvang van de illegale handel</a:t>
            </a:r>
            <a:endParaRPr lang="en-US" sz="1300" dirty="0"/>
          </a:p>
        </p:txBody>
      </p:sp>
      <p:sp>
        <p:nvSpPr>
          <p:cNvPr id="9" name="Text 6"/>
          <p:cNvSpPr txBox="1"/>
          <p:nvPr/>
        </p:nvSpPr>
        <p:spPr>
          <a:xfrm>
            <a:off x="594360" y="2468880"/>
            <a:ext cx="5029200" cy="274320"/>
          </a:xfrm>
          <a:prstGeom prst="rect">
            <a:avLst/>
          </a:prstGeom>
          <a:noFill/>
          <a:ln/>
        </p:spPr>
        <p:txBody>
          <a:bodyPr wrap="square" lIns="0" tIns="0" rIns="0" bIns="0" rtlCol="0" anchor="t"/>
          <a:lstStyle/>
          <a:p>
            <a:pPr marL="0" indent="0">
              <a:buNone/>
            </a:pPr>
            <a:r>
              <a:rPr lang="en-US" sz="1050" dirty="0">
                <a:solidFill>
                  <a:srgbClr val="333333"/>
                </a:solidFill>
              </a:rPr>
              <a:t>Hoe de keten loopt en hoe groot het probleem in Nederland en Europa is geworden.</a:t>
            </a:r>
            <a:endParaRPr lang="en-US" sz="1050" dirty="0"/>
          </a:p>
        </p:txBody>
      </p:sp>
      <p:sp>
        <p:nvSpPr>
          <p:cNvPr id="10" name="Shape 7"/>
          <p:cNvSpPr/>
          <p:nvPr/>
        </p:nvSpPr>
        <p:spPr>
          <a:xfrm>
            <a:off x="457200" y="2926080"/>
            <a:ext cx="5303520" cy="777240"/>
          </a:xfrm>
          <a:prstGeom prst="roundRect">
            <a:avLst>
              <a:gd name="adj" fmla="val 9412"/>
            </a:avLst>
          </a:prstGeom>
          <a:solidFill>
            <a:srgbClr val="EEF2FA"/>
          </a:solidFill>
          <a:ln w="12700">
            <a:solidFill>
              <a:srgbClr val="EEF2FA"/>
            </a:solidFill>
            <a:prstDash val="solid"/>
          </a:ln>
        </p:spPr>
        <p:txBody>
          <a:bodyPr/>
          <a:lstStyle/>
          <a:p>
            <a:endParaRPr lang="nl-NL"/>
          </a:p>
        </p:txBody>
      </p:sp>
      <p:sp>
        <p:nvSpPr>
          <p:cNvPr id="11" name="Text 8"/>
          <p:cNvSpPr txBox="1"/>
          <p:nvPr/>
        </p:nvSpPr>
        <p:spPr>
          <a:xfrm>
            <a:off x="594360" y="3017520"/>
            <a:ext cx="5029200" cy="320040"/>
          </a:xfrm>
          <a:prstGeom prst="rect">
            <a:avLst/>
          </a:prstGeom>
          <a:noFill/>
          <a:ln/>
        </p:spPr>
        <p:txBody>
          <a:bodyPr wrap="square" lIns="0" tIns="0" rIns="0" bIns="0" rtlCol="0" anchor="ctr"/>
          <a:lstStyle/>
          <a:p>
            <a:pPr marL="0" indent="0">
              <a:buNone/>
            </a:pPr>
            <a:r>
              <a:rPr lang="en-US" sz="1300" b="1" dirty="0">
                <a:solidFill>
                  <a:srgbClr val="1A2550"/>
                </a:solidFill>
              </a:rPr>
              <a:t>3. Middelen van de politie</a:t>
            </a:r>
            <a:endParaRPr lang="en-US" sz="1300" dirty="0"/>
          </a:p>
        </p:txBody>
      </p:sp>
      <p:sp>
        <p:nvSpPr>
          <p:cNvPr id="12" name="Text 9"/>
          <p:cNvSpPr txBox="1"/>
          <p:nvPr/>
        </p:nvSpPr>
        <p:spPr>
          <a:xfrm>
            <a:off x="594360" y="3337560"/>
            <a:ext cx="5029200" cy="274320"/>
          </a:xfrm>
          <a:prstGeom prst="rect">
            <a:avLst/>
          </a:prstGeom>
          <a:noFill/>
          <a:ln/>
        </p:spPr>
        <p:txBody>
          <a:bodyPr wrap="square" lIns="0" tIns="0" rIns="0" bIns="0" rtlCol="0" anchor="t"/>
          <a:lstStyle/>
          <a:p>
            <a:pPr marL="0" indent="0">
              <a:buNone/>
            </a:pPr>
            <a:r>
              <a:rPr lang="en-US" sz="1050" dirty="0">
                <a:solidFill>
                  <a:srgbClr val="333333"/>
                </a:solidFill>
              </a:rPr>
              <a:t>Intelligence, opsporing, controles in de grensregio en bij post en pakketten, internationale samenwerking en lobby.</a:t>
            </a:r>
            <a:endParaRPr lang="en-US" sz="1050" dirty="0"/>
          </a:p>
        </p:txBody>
      </p:sp>
      <p:sp>
        <p:nvSpPr>
          <p:cNvPr id="13" name="Shape 10"/>
          <p:cNvSpPr/>
          <p:nvPr/>
        </p:nvSpPr>
        <p:spPr>
          <a:xfrm>
            <a:off x="457200" y="3794760"/>
            <a:ext cx="5303520" cy="777240"/>
          </a:xfrm>
          <a:prstGeom prst="roundRect">
            <a:avLst>
              <a:gd name="adj" fmla="val 9412"/>
            </a:avLst>
          </a:prstGeom>
          <a:solidFill>
            <a:srgbClr val="EEF2FA"/>
          </a:solidFill>
          <a:ln w="12700">
            <a:solidFill>
              <a:srgbClr val="EEF2FA"/>
            </a:solidFill>
            <a:prstDash val="solid"/>
          </a:ln>
        </p:spPr>
        <p:txBody>
          <a:bodyPr/>
          <a:lstStyle/>
          <a:p>
            <a:endParaRPr lang="nl-NL"/>
          </a:p>
        </p:txBody>
      </p:sp>
      <p:sp>
        <p:nvSpPr>
          <p:cNvPr id="14" name="Text 11"/>
          <p:cNvSpPr txBox="1"/>
          <p:nvPr/>
        </p:nvSpPr>
        <p:spPr>
          <a:xfrm>
            <a:off x="594360" y="3886200"/>
            <a:ext cx="5029200" cy="320040"/>
          </a:xfrm>
          <a:prstGeom prst="rect">
            <a:avLst/>
          </a:prstGeom>
          <a:noFill/>
          <a:ln/>
        </p:spPr>
        <p:txBody>
          <a:bodyPr wrap="square" lIns="0" tIns="0" rIns="0" bIns="0" rtlCol="0" anchor="ctr"/>
          <a:lstStyle/>
          <a:p>
            <a:pPr marL="0" indent="0">
              <a:buNone/>
            </a:pPr>
            <a:r>
              <a:rPr lang="en-US" sz="1300" b="1" dirty="0">
                <a:solidFill>
                  <a:srgbClr val="1A2550"/>
                </a:solidFill>
              </a:rPr>
              <a:t>4. Wat het voor uw organisatie betekent</a:t>
            </a:r>
            <a:endParaRPr lang="en-US" sz="1300" dirty="0"/>
          </a:p>
        </p:txBody>
      </p:sp>
      <p:sp>
        <p:nvSpPr>
          <p:cNvPr id="15" name="Text 12"/>
          <p:cNvSpPr txBox="1"/>
          <p:nvPr/>
        </p:nvSpPr>
        <p:spPr>
          <a:xfrm>
            <a:off x="594360" y="4206240"/>
            <a:ext cx="5029200" cy="274320"/>
          </a:xfrm>
          <a:prstGeom prst="rect">
            <a:avLst/>
          </a:prstGeom>
          <a:noFill/>
          <a:ln/>
        </p:spPr>
        <p:txBody>
          <a:bodyPr wrap="square" lIns="0" tIns="0" rIns="0" bIns="0" rtlCol="0" anchor="t"/>
          <a:lstStyle/>
          <a:p>
            <a:pPr marL="0" indent="0">
              <a:buNone/>
            </a:pPr>
            <a:r>
              <a:rPr lang="en-US" sz="1050" dirty="0">
                <a:solidFill>
                  <a:srgbClr val="333333"/>
                </a:solidFill>
              </a:rPr>
              <a:t>Waar omgevingsdiensten, gemeenten, ILT, veiligheidsregio's en de branche de politie tegenkomen, en waar wij u nodig hebben.</a:t>
            </a:r>
            <a:endParaRPr lang="en-US" sz="105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Programma</a:t>
            </a:r>
            <a:endParaRPr lang="en-US" sz="2800" dirty="0"/>
          </a:p>
        </p:txBody>
      </p:sp>
      <p:sp>
        <p:nvSpPr>
          <p:cNvPr id="3" name="Shape 1"/>
          <p:cNvSpPr/>
          <p:nvPr/>
        </p:nvSpPr>
        <p:spPr>
          <a:xfrm>
            <a:off x="457200" y="1280160"/>
            <a:ext cx="457200" cy="457200"/>
          </a:xfrm>
          <a:prstGeom prst="ellipse">
            <a:avLst/>
          </a:prstGeom>
          <a:solidFill>
            <a:srgbClr val="1A2550"/>
          </a:solidFill>
          <a:ln w="12700">
            <a:solidFill>
              <a:srgbClr val="1A2550"/>
            </a:solidFill>
            <a:prstDash val="solid"/>
          </a:ln>
        </p:spPr>
        <p:txBody>
          <a:bodyPr/>
          <a:lstStyle/>
          <a:p>
            <a:endParaRPr lang="nl-NL"/>
          </a:p>
        </p:txBody>
      </p:sp>
      <p:sp>
        <p:nvSpPr>
          <p:cNvPr id="4" name="Text 2"/>
          <p:cNvSpPr txBox="1"/>
          <p:nvPr/>
        </p:nvSpPr>
        <p:spPr>
          <a:xfrm>
            <a:off x="457200" y="12801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rPr>
              <a:t>1</a:t>
            </a:r>
            <a:endParaRPr lang="en-US" sz="1400" dirty="0"/>
          </a:p>
        </p:txBody>
      </p:sp>
      <p:sp>
        <p:nvSpPr>
          <p:cNvPr id="5" name="Text 3"/>
          <p:cNvSpPr txBox="1"/>
          <p:nvPr/>
        </p:nvSpPr>
        <p:spPr>
          <a:xfrm>
            <a:off x="1097280" y="1234440"/>
            <a:ext cx="7498080" cy="548640"/>
          </a:xfrm>
          <a:prstGeom prst="rect">
            <a:avLst/>
          </a:prstGeom>
          <a:noFill/>
          <a:ln/>
        </p:spPr>
        <p:txBody>
          <a:bodyPr wrap="square" lIns="0" tIns="0" rIns="0" bIns="0" rtlCol="0" anchor="ctr"/>
          <a:lstStyle/>
          <a:p>
            <a:pPr marL="0" indent="0">
              <a:buNone/>
            </a:pPr>
            <a:r>
              <a:rPr lang="en-US" sz="1400" dirty="0">
                <a:solidFill>
                  <a:srgbClr val="222222"/>
                </a:solidFill>
              </a:rPr>
              <a:t>Wie wij zijn en waarom dit onderwerp</a:t>
            </a:r>
            <a:endParaRPr lang="en-US" sz="1400" dirty="0"/>
          </a:p>
        </p:txBody>
      </p:sp>
      <p:sp>
        <p:nvSpPr>
          <p:cNvPr id="6" name="Shape 4"/>
          <p:cNvSpPr/>
          <p:nvPr/>
        </p:nvSpPr>
        <p:spPr>
          <a:xfrm>
            <a:off x="457200" y="1938528"/>
            <a:ext cx="457200" cy="457200"/>
          </a:xfrm>
          <a:prstGeom prst="ellipse">
            <a:avLst/>
          </a:prstGeom>
          <a:solidFill>
            <a:srgbClr val="1A2550"/>
          </a:solidFill>
          <a:ln w="12700">
            <a:solidFill>
              <a:srgbClr val="1A2550"/>
            </a:solidFill>
            <a:prstDash val="solid"/>
          </a:ln>
        </p:spPr>
        <p:txBody>
          <a:bodyPr/>
          <a:lstStyle/>
          <a:p>
            <a:endParaRPr lang="nl-NL"/>
          </a:p>
        </p:txBody>
      </p:sp>
      <p:sp>
        <p:nvSpPr>
          <p:cNvPr id="7" name="Text 5"/>
          <p:cNvSpPr txBox="1"/>
          <p:nvPr/>
        </p:nvSpPr>
        <p:spPr>
          <a:xfrm>
            <a:off x="457200" y="193852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rPr>
              <a:t>2</a:t>
            </a:r>
            <a:endParaRPr lang="en-US" sz="1400" dirty="0"/>
          </a:p>
        </p:txBody>
      </p:sp>
      <p:sp>
        <p:nvSpPr>
          <p:cNvPr id="8" name="Text 6"/>
          <p:cNvSpPr txBox="1"/>
          <p:nvPr/>
        </p:nvSpPr>
        <p:spPr>
          <a:xfrm>
            <a:off x="1097280" y="1892808"/>
            <a:ext cx="7498080" cy="548640"/>
          </a:xfrm>
          <a:prstGeom prst="rect">
            <a:avLst/>
          </a:prstGeom>
          <a:noFill/>
          <a:ln/>
        </p:spPr>
        <p:txBody>
          <a:bodyPr wrap="square" lIns="0" tIns="0" rIns="0" bIns="0" rtlCol="0" anchor="ctr"/>
          <a:lstStyle/>
          <a:p>
            <a:pPr marL="0" indent="0">
              <a:buNone/>
            </a:pPr>
            <a:r>
              <a:rPr lang="en-US" sz="1400" dirty="0">
                <a:solidFill>
                  <a:srgbClr val="222222"/>
                </a:solidFill>
              </a:rPr>
              <a:t>De Wet veilige jaarwisseling: verbod, ontheffing, handhavingsplan, wat de politie doet</a:t>
            </a:r>
            <a:endParaRPr lang="en-US" sz="1400" dirty="0"/>
          </a:p>
        </p:txBody>
      </p:sp>
      <p:sp>
        <p:nvSpPr>
          <p:cNvPr id="9" name="Shape 7"/>
          <p:cNvSpPr/>
          <p:nvPr/>
        </p:nvSpPr>
        <p:spPr>
          <a:xfrm>
            <a:off x="457200" y="2596896"/>
            <a:ext cx="457200" cy="457200"/>
          </a:xfrm>
          <a:prstGeom prst="ellipse">
            <a:avLst/>
          </a:prstGeom>
          <a:solidFill>
            <a:srgbClr val="1A2550"/>
          </a:solidFill>
          <a:ln w="12700">
            <a:solidFill>
              <a:srgbClr val="1A2550"/>
            </a:solidFill>
            <a:prstDash val="solid"/>
          </a:ln>
        </p:spPr>
        <p:txBody>
          <a:bodyPr/>
          <a:lstStyle/>
          <a:p>
            <a:endParaRPr lang="nl-NL"/>
          </a:p>
        </p:txBody>
      </p:sp>
      <p:sp>
        <p:nvSpPr>
          <p:cNvPr id="10" name="Text 8"/>
          <p:cNvSpPr txBox="1"/>
          <p:nvPr/>
        </p:nvSpPr>
        <p:spPr>
          <a:xfrm>
            <a:off x="457200" y="2596896"/>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rPr>
              <a:t>3</a:t>
            </a:r>
            <a:endParaRPr lang="en-US" sz="1400" dirty="0"/>
          </a:p>
        </p:txBody>
      </p:sp>
      <p:sp>
        <p:nvSpPr>
          <p:cNvPr id="11" name="Text 9"/>
          <p:cNvSpPr txBox="1"/>
          <p:nvPr/>
        </p:nvSpPr>
        <p:spPr>
          <a:xfrm>
            <a:off x="1097280" y="2551176"/>
            <a:ext cx="7498080" cy="548640"/>
          </a:xfrm>
          <a:prstGeom prst="rect">
            <a:avLst/>
          </a:prstGeom>
          <a:noFill/>
          <a:ln/>
        </p:spPr>
        <p:txBody>
          <a:bodyPr wrap="square" lIns="0" tIns="0" rIns="0" bIns="0" rtlCol="0" anchor="ctr"/>
          <a:lstStyle/>
          <a:p>
            <a:pPr marL="0" indent="0">
              <a:buNone/>
            </a:pPr>
            <a:r>
              <a:rPr lang="en-US" sz="1400" dirty="0">
                <a:solidFill>
                  <a:srgbClr val="222222"/>
                </a:solidFill>
              </a:rPr>
              <a:t>Aard en omvang: een Europees probleem, de keten, de cijfers</a:t>
            </a:r>
            <a:endParaRPr lang="en-US" sz="1400" dirty="0"/>
          </a:p>
        </p:txBody>
      </p:sp>
      <p:sp>
        <p:nvSpPr>
          <p:cNvPr id="12" name="Shape 10"/>
          <p:cNvSpPr/>
          <p:nvPr/>
        </p:nvSpPr>
        <p:spPr>
          <a:xfrm>
            <a:off x="457200" y="3255264"/>
            <a:ext cx="457200" cy="457200"/>
          </a:xfrm>
          <a:prstGeom prst="ellipse">
            <a:avLst/>
          </a:prstGeom>
          <a:solidFill>
            <a:srgbClr val="1A2550"/>
          </a:solidFill>
          <a:ln w="12700">
            <a:solidFill>
              <a:srgbClr val="1A2550"/>
            </a:solidFill>
            <a:prstDash val="solid"/>
          </a:ln>
        </p:spPr>
        <p:txBody>
          <a:bodyPr/>
          <a:lstStyle/>
          <a:p>
            <a:endParaRPr lang="nl-NL"/>
          </a:p>
        </p:txBody>
      </p:sp>
      <p:sp>
        <p:nvSpPr>
          <p:cNvPr id="13" name="Text 11"/>
          <p:cNvSpPr txBox="1"/>
          <p:nvPr/>
        </p:nvSpPr>
        <p:spPr>
          <a:xfrm>
            <a:off x="457200" y="3255264"/>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rPr>
              <a:t>4</a:t>
            </a:r>
            <a:endParaRPr lang="en-US" sz="1400" dirty="0"/>
          </a:p>
        </p:txBody>
      </p:sp>
      <p:sp>
        <p:nvSpPr>
          <p:cNvPr id="14" name="Text 12"/>
          <p:cNvSpPr txBox="1"/>
          <p:nvPr/>
        </p:nvSpPr>
        <p:spPr>
          <a:xfrm>
            <a:off x="1097280" y="3209544"/>
            <a:ext cx="7498080" cy="548640"/>
          </a:xfrm>
          <a:prstGeom prst="rect">
            <a:avLst/>
          </a:prstGeom>
          <a:noFill/>
          <a:ln/>
        </p:spPr>
        <p:txBody>
          <a:bodyPr wrap="square" lIns="0" tIns="0" rIns="0" bIns="0" rtlCol="0" anchor="ctr"/>
          <a:lstStyle/>
          <a:p>
            <a:pPr marL="0" indent="0">
              <a:buNone/>
            </a:pPr>
            <a:r>
              <a:rPr lang="en-US" sz="1400" dirty="0">
                <a:solidFill>
                  <a:srgbClr val="222222"/>
                </a:solidFill>
              </a:rPr>
              <a:t>Middelen: intelligence, grensregio, post en online, internationaal, Europa</a:t>
            </a:r>
            <a:endParaRPr lang="en-US" sz="1400" dirty="0"/>
          </a:p>
        </p:txBody>
      </p:sp>
      <p:sp>
        <p:nvSpPr>
          <p:cNvPr id="15" name="Shape 13"/>
          <p:cNvSpPr/>
          <p:nvPr/>
        </p:nvSpPr>
        <p:spPr>
          <a:xfrm>
            <a:off x="457200" y="3913632"/>
            <a:ext cx="457200" cy="457200"/>
          </a:xfrm>
          <a:prstGeom prst="ellipse">
            <a:avLst/>
          </a:prstGeom>
          <a:solidFill>
            <a:srgbClr val="1A2550"/>
          </a:solidFill>
          <a:ln w="12700">
            <a:solidFill>
              <a:srgbClr val="1A2550"/>
            </a:solidFill>
            <a:prstDash val="solid"/>
          </a:ln>
        </p:spPr>
        <p:txBody>
          <a:bodyPr/>
          <a:lstStyle/>
          <a:p>
            <a:endParaRPr lang="nl-NL"/>
          </a:p>
        </p:txBody>
      </p:sp>
      <p:sp>
        <p:nvSpPr>
          <p:cNvPr id="16" name="Text 14"/>
          <p:cNvSpPr txBox="1"/>
          <p:nvPr/>
        </p:nvSpPr>
        <p:spPr>
          <a:xfrm>
            <a:off x="457200" y="3913632"/>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rPr>
              <a:t>5</a:t>
            </a:r>
            <a:endParaRPr lang="en-US" sz="1400" dirty="0"/>
          </a:p>
        </p:txBody>
      </p:sp>
      <p:sp>
        <p:nvSpPr>
          <p:cNvPr id="17" name="Text 15"/>
          <p:cNvSpPr txBox="1"/>
          <p:nvPr/>
        </p:nvSpPr>
        <p:spPr>
          <a:xfrm>
            <a:off x="1097280" y="3867912"/>
            <a:ext cx="7498080" cy="548640"/>
          </a:xfrm>
          <a:prstGeom prst="rect">
            <a:avLst/>
          </a:prstGeom>
          <a:noFill/>
          <a:ln/>
        </p:spPr>
        <p:txBody>
          <a:bodyPr wrap="square" lIns="0" tIns="0" rIns="0" bIns="0" rtlCol="0" anchor="ctr"/>
          <a:lstStyle/>
          <a:p>
            <a:pPr marL="0" indent="0">
              <a:buNone/>
            </a:pPr>
            <a:r>
              <a:rPr lang="en-US" sz="1400" dirty="0">
                <a:solidFill>
                  <a:srgbClr val="222222"/>
                </a:solidFill>
              </a:rPr>
              <a:t>Wat het voor u betekent en gesprek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Waar de politie staat in de vuurwerkaanpak</a:t>
            </a:r>
            <a:endParaRPr lang="en-US" sz="2800" dirty="0"/>
          </a:p>
        </p:txBody>
      </p:sp>
      <p:sp>
        <p:nvSpPr>
          <p:cNvPr id="3" name="Shape 1"/>
          <p:cNvSpPr/>
          <p:nvPr/>
        </p:nvSpPr>
        <p:spPr>
          <a:xfrm>
            <a:off x="457200" y="1234440"/>
            <a:ext cx="2651760" cy="502920"/>
          </a:xfrm>
          <a:prstGeom prst="roundRect">
            <a:avLst>
              <a:gd name="adj" fmla="val 14545"/>
            </a:avLst>
          </a:prstGeom>
          <a:solidFill>
            <a:srgbClr val="EEF2FA"/>
          </a:solidFill>
          <a:ln w="12700">
            <a:solidFill>
              <a:srgbClr val="EEF2FA"/>
            </a:solidFill>
            <a:prstDash val="solid"/>
          </a:ln>
        </p:spPr>
        <p:txBody>
          <a:bodyPr/>
          <a:lstStyle/>
          <a:p>
            <a:endParaRPr lang="nl-NL"/>
          </a:p>
        </p:txBody>
      </p:sp>
      <p:sp>
        <p:nvSpPr>
          <p:cNvPr id="4" name="Text 2"/>
          <p:cNvSpPr txBox="1"/>
          <p:nvPr/>
        </p:nvSpPr>
        <p:spPr>
          <a:xfrm>
            <a:off x="457200" y="1234440"/>
            <a:ext cx="2651760" cy="502920"/>
          </a:xfrm>
          <a:prstGeom prst="rect">
            <a:avLst/>
          </a:prstGeom>
          <a:noFill/>
          <a:ln/>
        </p:spPr>
        <p:txBody>
          <a:bodyPr wrap="square" lIns="0" tIns="0" rIns="0" bIns="0" rtlCol="0" anchor="ctr"/>
          <a:lstStyle/>
          <a:p>
            <a:pPr marL="0" indent="0" algn="ctr">
              <a:buNone/>
            </a:pPr>
            <a:r>
              <a:rPr lang="en-US" sz="1500" b="1" dirty="0">
                <a:solidFill>
                  <a:srgbClr val="1A2550"/>
                </a:solidFill>
              </a:rPr>
              <a:t>Wetgever</a:t>
            </a:r>
            <a:endParaRPr lang="en-US" sz="1500" dirty="0"/>
          </a:p>
        </p:txBody>
      </p:sp>
      <p:sp>
        <p:nvSpPr>
          <p:cNvPr id="5" name="Shape 3"/>
          <p:cNvSpPr/>
          <p:nvPr/>
        </p:nvSpPr>
        <p:spPr>
          <a:xfrm>
            <a:off x="3127248" y="1371600"/>
            <a:ext cx="109728" cy="228600"/>
          </a:xfrm>
          <a:prstGeom prst="rightArrow">
            <a:avLst/>
          </a:prstGeom>
          <a:solidFill>
            <a:srgbClr val="4F8FD6"/>
          </a:solidFill>
          <a:ln w="12700">
            <a:solidFill>
              <a:srgbClr val="4F8FD6"/>
            </a:solidFill>
            <a:prstDash val="solid"/>
          </a:ln>
        </p:spPr>
        <p:txBody>
          <a:bodyPr/>
          <a:lstStyle/>
          <a:p>
            <a:endParaRPr lang="nl-NL"/>
          </a:p>
        </p:txBody>
      </p:sp>
      <p:sp>
        <p:nvSpPr>
          <p:cNvPr id="6" name="Text 4"/>
          <p:cNvSpPr txBox="1"/>
          <p:nvPr/>
        </p:nvSpPr>
        <p:spPr>
          <a:xfrm>
            <a:off x="457200" y="1874520"/>
            <a:ext cx="2651760" cy="914400"/>
          </a:xfrm>
          <a:prstGeom prst="rect">
            <a:avLst/>
          </a:prstGeom>
          <a:noFill/>
          <a:ln/>
        </p:spPr>
        <p:txBody>
          <a:bodyPr wrap="square" lIns="0" tIns="0" rIns="0" bIns="0" rtlCol="0" anchor="t"/>
          <a:lstStyle/>
          <a:p>
            <a:pPr marL="0" indent="0">
              <a:buNone/>
            </a:pPr>
            <a:r>
              <a:rPr lang="en-US" sz="1150" b="1" dirty="0">
                <a:solidFill>
                  <a:srgbClr val="333333"/>
                </a:solidFill>
              </a:rPr>
              <a:t>Tweede en Eerste Kamer, Ministerie van J&amp;V en IenW</a:t>
            </a:r>
            <a:endParaRPr lang="en-US" sz="1150" dirty="0"/>
          </a:p>
        </p:txBody>
      </p:sp>
      <p:sp>
        <p:nvSpPr>
          <p:cNvPr id="7" name="Text 5"/>
          <p:cNvSpPr txBox="1"/>
          <p:nvPr/>
        </p:nvSpPr>
        <p:spPr>
          <a:xfrm>
            <a:off x="457200" y="2743200"/>
            <a:ext cx="2651760" cy="1051560"/>
          </a:xfrm>
          <a:prstGeom prst="rect">
            <a:avLst/>
          </a:prstGeom>
          <a:noFill/>
          <a:ln/>
        </p:spPr>
        <p:txBody>
          <a:bodyPr wrap="square" lIns="0" tIns="0" rIns="0" bIns="0" rtlCol="0" anchor="t"/>
          <a:lstStyle/>
          <a:p>
            <a:pPr marL="0" indent="0">
              <a:buNone/>
            </a:pPr>
            <a:r>
              <a:rPr lang="en-US" sz="1100" dirty="0">
                <a:solidFill>
                  <a:srgbClr val="333333"/>
                </a:solidFill>
              </a:rPr>
              <a:t>Wet veilige jaarwisseling, Vuurwerkbesluit, Regeling domeinlijsten BOA's, compensatieregeling</a:t>
            </a:r>
            <a:endParaRPr lang="en-US" sz="1100" dirty="0"/>
          </a:p>
        </p:txBody>
      </p:sp>
      <p:sp>
        <p:nvSpPr>
          <p:cNvPr id="8" name="Shape 6"/>
          <p:cNvSpPr/>
          <p:nvPr/>
        </p:nvSpPr>
        <p:spPr>
          <a:xfrm>
            <a:off x="3246120" y="1234440"/>
            <a:ext cx="2651760" cy="502920"/>
          </a:xfrm>
          <a:prstGeom prst="roundRect">
            <a:avLst>
              <a:gd name="adj" fmla="val 14545"/>
            </a:avLst>
          </a:prstGeom>
          <a:solidFill>
            <a:srgbClr val="EEF2FA"/>
          </a:solidFill>
          <a:ln w="12700">
            <a:solidFill>
              <a:srgbClr val="EEF2FA"/>
            </a:solidFill>
            <a:prstDash val="solid"/>
          </a:ln>
        </p:spPr>
        <p:txBody>
          <a:bodyPr/>
          <a:lstStyle/>
          <a:p>
            <a:endParaRPr lang="nl-NL"/>
          </a:p>
        </p:txBody>
      </p:sp>
      <p:sp>
        <p:nvSpPr>
          <p:cNvPr id="9" name="Text 7"/>
          <p:cNvSpPr txBox="1"/>
          <p:nvPr/>
        </p:nvSpPr>
        <p:spPr>
          <a:xfrm>
            <a:off x="3246120" y="1234440"/>
            <a:ext cx="2651760" cy="502920"/>
          </a:xfrm>
          <a:prstGeom prst="rect">
            <a:avLst/>
          </a:prstGeom>
          <a:noFill/>
          <a:ln/>
        </p:spPr>
        <p:txBody>
          <a:bodyPr wrap="square" lIns="0" tIns="0" rIns="0" bIns="0" rtlCol="0" anchor="ctr"/>
          <a:lstStyle/>
          <a:p>
            <a:pPr marL="0" indent="0" algn="ctr">
              <a:buNone/>
            </a:pPr>
            <a:r>
              <a:rPr lang="en-US" sz="1500" b="1" dirty="0">
                <a:solidFill>
                  <a:srgbClr val="1A2550"/>
                </a:solidFill>
              </a:rPr>
              <a:t>Gezag</a:t>
            </a:r>
            <a:endParaRPr lang="en-US" sz="1500" dirty="0"/>
          </a:p>
        </p:txBody>
      </p:sp>
      <p:sp>
        <p:nvSpPr>
          <p:cNvPr id="10" name="Shape 8"/>
          <p:cNvSpPr/>
          <p:nvPr/>
        </p:nvSpPr>
        <p:spPr>
          <a:xfrm>
            <a:off x="5916168" y="1371600"/>
            <a:ext cx="109728" cy="228600"/>
          </a:xfrm>
          <a:prstGeom prst="rightArrow">
            <a:avLst/>
          </a:prstGeom>
          <a:solidFill>
            <a:srgbClr val="4F8FD6"/>
          </a:solidFill>
          <a:ln w="12700">
            <a:solidFill>
              <a:srgbClr val="4F8FD6"/>
            </a:solidFill>
            <a:prstDash val="solid"/>
          </a:ln>
        </p:spPr>
        <p:txBody>
          <a:bodyPr/>
          <a:lstStyle/>
          <a:p>
            <a:endParaRPr lang="nl-NL"/>
          </a:p>
        </p:txBody>
      </p:sp>
      <p:sp>
        <p:nvSpPr>
          <p:cNvPr id="11" name="Text 9"/>
          <p:cNvSpPr txBox="1"/>
          <p:nvPr/>
        </p:nvSpPr>
        <p:spPr>
          <a:xfrm>
            <a:off x="3246120" y="1874520"/>
            <a:ext cx="2651760" cy="914400"/>
          </a:xfrm>
          <a:prstGeom prst="rect">
            <a:avLst/>
          </a:prstGeom>
          <a:noFill/>
          <a:ln/>
        </p:spPr>
        <p:txBody>
          <a:bodyPr wrap="square" lIns="0" tIns="0" rIns="0" bIns="0" rtlCol="0" anchor="t"/>
          <a:lstStyle/>
          <a:p>
            <a:pPr marL="0" indent="0">
              <a:buNone/>
            </a:pPr>
            <a:r>
              <a:rPr lang="en-US" sz="1150" b="1" dirty="0">
                <a:solidFill>
                  <a:srgbClr val="333333"/>
                </a:solidFill>
              </a:rPr>
              <a:t>Burgemeester (openbare orde en ontheffing), officier van justitie (strafrecht en strafvorderingsrichtlijn), regiegroep Handhavingsplan onder J&amp;V</a:t>
            </a:r>
            <a:endParaRPr lang="en-US" sz="1150" dirty="0"/>
          </a:p>
        </p:txBody>
      </p:sp>
      <p:sp>
        <p:nvSpPr>
          <p:cNvPr id="12" name="Text 10"/>
          <p:cNvSpPr txBox="1"/>
          <p:nvPr/>
        </p:nvSpPr>
        <p:spPr>
          <a:xfrm>
            <a:off x="3246120" y="2743200"/>
            <a:ext cx="2651760" cy="1051560"/>
          </a:xfrm>
          <a:prstGeom prst="rect">
            <a:avLst/>
          </a:prstGeom>
          <a:noFill/>
          <a:ln/>
        </p:spPr>
        <p:txBody>
          <a:bodyPr wrap="square" lIns="0" tIns="0" rIns="0" bIns="0" rtlCol="0" anchor="t"/>
          <a:lstStyle/>
          <a:p>
            <a:pPr marL="0" indent="0">
              <a:buNone/>
            </a:pPr>
            <a:r>
              <a:rPr lang="en-US" sz="1100" dirty="0">
                <a:solidFill>
                  <a:srgbClr val="333333"/>
                </a:solidFill>
              </a:rPr>
              <a:t>Bepaalt prioriteiten, kaders en wat wel en niet wordt vervolgd</a:t>
            </a:r>
            <a:endParaRPr lang="en-US" sz="1100" dirty="0"/>
          </a:p>
        </p:txBody>
      </p:sp>
      <p:sp>
        <p:nvSpPr>
          <p:cNvPr id="13" name="Shape 11"/>
          <p:cNvSpPr/>
          <p:nvPr/>
        </p:nvSpPr>
        <p:spPr>
          <a:xfrm>
            <a:off x="6035040" y="1234440"/>
            <a:ext cx="2651760" cy="502920"/>
          </a:xfrm>
          <a:prstGeom prst="roundRect">
            <a:avLst>
              <a:gd name="adj" fmla="val 14545"/>
            </a:avLst>
          </a:prstGeom>
          <a:solidFill>
            <a:srgbClr val="1A2550"/>
          </a:solidFill>
          <a:ln w="12700">
            <a:solidFill>
              <a:srgbClr val="1A2550"/>
            </a:solidFill>
            <a:prstDash val="solid"/>
          </a:ln>
        </p:spPr>
        <p:txBody>
          <a:bodyPr/>
          <a:lstStyle/>
          <a:p>
            <a:endParaRPr lang="nl-NL"/>
          </a:p>
        </p:txBody>
      </p:sp>
      <p:sp>
        <p:nvSpPr>
          <p:cNvPr id="14" name="Text 12"/>
          <p:cNvSpPr txBox="1"/>
          <p:nvPr/>
        </p:nvSpPr>
        <p:spPr>
          <a:xfrm>
            <a:off x="6035040" y="1234440"/>
            <a:ext cx="2651760" cy="502920"/>
          </a:xfrm>
          <a:prstGeom prst="rect">
            <a:avLst/>
          </a:prstGeom>
          <a:noFill/>
          <a:ln/>
        </p:spPr>
        <p:txBody>
          <a:bodyPr wrap="square" lIns="0" tIns="0" rIns="0" bIns="0" rtlCol="0" anchor="ctr"/>
          <a:lstStyle/>
          <a:p>
            <a:pPr marL="0" indent="0" algn="ctr">
              <a:buNone/>
            </a:pPr>
            <a:r>
              <a:rPr lang="en-US" sz="1500" b="1" dirty="0">
                <a:solidFill>
                  <a:srgbClr val="F2B705"/>
                </a:solidFill>
              </a:rPr>
              <a:t>Politie</a:t>
            </a:r>
            <a:endParaRPr lang="en-US" sz="1500" dirty="0"/>
          </a:p>
        </p:txBody>
      </p:sp>
      <p:sp>
        <p:nvSpPr>
          <p:cNvPr id="15" name="Text 13"/>
          <p:cNvSpPr txBox="1"/>
          <p:nvPr/>
        </p:nvSpPr>
        <p:spPr>
          <a:xfrm>
            <a:off x="6035040" y="1874520"/>
            <a:ext cx="2651760" cy="914400"/>
          </a:xfrm>
          <a:prstGeom prst="rect">
            <a:avLst/>
          </a:prstGeom>
          <a:noFill/>
          <a:ln/>
        </p:spPr>
        <p:txBody>
          <a:bodyPr wrap="square" lIns="0" tIns="0" rIns="0" bIns="0" rtlCol="0" anchor="t"/>
          <a:lstStyle/>
          <a:p>
            <a:pPr marL="0" indent="0">
              <a:buNone/>
            </a:pPr>
            <a:r>
              <a:rPr lang="en-US" sz="1150" b="1" dirty="0">
                <a:solidFill>
                  <a:srgbClr val="333333"/>
                </a:solidFill>
              </a:rPr>
              <a:t>Nationaal coördinator vuurwerk, vakgroep vuurwerk, eenheden, COV, intelligence</a:t>
            </a:r>
            <a:endParaRPr lang="en-US" sz="1150" dirty="0"/>
          </a:p>
        </p:txBody>
      </p:sp>
      <p:sp>
        <p:nvSpPr>
          <p:cNvPr id="16" name="Text 14"/>
          <p:cNvSpPr txBox="1"/>
          <p:nvPr/>
        </p:nvSpPr>
        <p:spPr>
          <a:xfrm>
            <a:off x="6035040" y="2743200"/>
            <a:ext cx="2651760" cy="1051560"/>
          </a:xfrm>
          <a:prstGeom prst="rect">
            <a:avLst/>
          </a:prstGeom>
          <a:noFill/>
          <a:ln/>
        </p:spPr>
        <p:txBody>
          <a:bodyPr wrap="square" lIns="0" tIns="0" rIns="0" bIns="0" rtlCol="0" anchor="t"/>
          <a:lstStyle/>
          <a:p>
            <a:pPr marL="0" indent="0">
              <a:buNone/>
            </a:pPr>
            <a:r>
              <a:rPr lang="en-US" sz="1100" dirty="0">
                <a:solidFill>
                  <a:srgbClr val="333333"/>
                </a:solidFill>
              </a:rPr>
              <a:t>Heeft het verbod bepleit vanuit de veiligheid van medewerkers en de capaciteitsdruk; voert nu uit binnen de kaders van wetgever en gezag en koppelt terug wat werkt en wat niet</a:t>
            </a:r>
            <a:endParaRPr lang="en-US" sz="1100" dirty="0"/>
          </a:p>
        </p:txBody>
      </p:sp>
      <p:sp>
        <p:nvSpPr>
          <p:cNvPr id="17" name="Shape 15"/>
          <p:cNvSpPr/>
          <p:nvPr/>
        </p:nvSpPr>
        <p:spPr>
          <a:xfrm>
            <a:off x="457200" y="3858768"/>
            <a:ext cx="8229600" cy="822960"/>
          </a:xfrm>
          <a:prstGeom prst="roundRect">
            <a:avLst>
              <a:gd name="adj" fmla="val 8889"/>
            </a:avLst>
          </a:prstGeom>
          <a:solidFill>
            <a:srgbClr val="EEF2FA"/>
          </a:solidFill>
          <a:ln w="12700">
            <a:solidFill>
              <a:srgbClr val="EEF2FA"/>
            </a:solidFill>
            <a:prstDash val="solid"/>
          </a:ln>
        </p:spPr>
        <p:txBody>
          <a:bodyPr/>
          <a:lstStyle/>
          <a:p>
            <a:endParaRPr lang="nl-NL"/>
          </a:p>
        </p:txBody>
      </p:sp>
      <p:sp>
        <p:nvSpPr>
          <p:cNvPr id="18" name="Text 16"/>
          <p:cNvSpPr txBox="1"/>
          <p:nvPr/>
        </p:nvSpPr>
        <p:spPr>
          <a:xfrm>
            <a:off x="640080" y="3913632"/>
            <a:ext cx="7863840" cy="731520"/>
          </a:xfrm>
          <a:prstGeom prst="rect">
            <a:avLst/>
          </a:prstGeom>
          <a:noFill/>
          <a:ln/>
        </p:spPr>
        <p:txBody>
          <a:bodyPr wrap="square" lIns="0" tIns="0" rIns="0" bIns="0" rtlCol="0" anchor="t"/>
          <a:lstStyle/>
          <a:p>
            <a:pPr marL="0" indent="0">
              <a:buNone/>
            </a:pPr>
            <a:r>
              <a:rPr lang="en-US" sz="1050" b="1" dirty="0">
                <a:solidFill>
                  <a:srgbClr val="1A2550"/>
                </a:solidFill>
              </a:rPr>
              <a:t>Wat de politie inbrengt: </a:t>
            </a:r>
            <a:r>
              <a:rPr lang="en-US" sz="1050" dirty="0">
                <a:solidFill>
                  <a:srgbClr val="333333"/>
                </a:solidFill>
              </a:rPr>
              <a:t>de praktijk van de straat en de opsporing. De politie heeft zich na de jaarwisselingen van de afgelopen jaren openlijk uitgesproken vóór een verbod, omdat het geweld tegen hulpverleners en de druk op de capaciteit niet langer houdbaar waren. Wat de politie niet bepaalt: de wet zelf, de sanctie en de prioriteit. Daarover gaat het gesprek vandaag ook: wat werkt, wat knelt, en wat wij terugleggen bij het gezag.</a:t>
            </a:r>
            <a:endParaRPr lang="en-US" sz="105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tmp/claude-0/-home-claude/c5918edc-ccc0-5f34-b6f5-86fad6fdf7b7/scratchpad/pdfimg/p-003.png"/>
          <p:cNvPicPr>
            <a:picLocks noChangeAspect="1"/>
          </p:cNvPicPr>
          <p:nvPr/>
        </p:nvPicPr>
        <p:blipFill>
          <a:blip r:embed="rId3"/>
          <a:srcRect/>
          <a:stretch/>
        </p:blipFill>
        <p:spPr>
          <a:xfrm>
            <a:off x="5760720" y="0"/>
            <a:ext cx="3383280" cy="5143500"/>
          </a:xfrm>
          <a:prstGeom prst="rect">
            <a:avLst/>
          </a:prstGeom>
        </p:spPr>
      </p:pic>
      <p:sp>
        <p:nvSpPr>
          <p:cNvPr id="3" name="Text 0"/>
          <p:cNvSpPr txBox="1"/>
          <p:nvPr/>
        </p:nvSpPr>
        <p:spPr>
          <a:xfrm>
            <a:off x="457200" y="1463040"/>
            <a:ext cx="5029200" cy="731520"/>
          </a:xfrm>
          <a:prstGeom prst="rect">
            <a:avLst/>
          </a:prstGeom>
          <a:noFill/>
          <a:ln/>
        </p:spPr>
        <p:txBody>
          <a:bodyPr wrap="square" lIns="0" tIns="0" rIns="0" bIns="0" rtlCol="0" anchor="t"/>
          <a:lstStyle/>
          <a:p>
            <a:pPr marL="0" indent="0">
              <a:buNone/>
            </a:pPr>
            <a:r>
              <a:rPr lang="en-US" sz="3200" b="1" dirty="0">
                <a:solidFill>
                  <a:srgbClr val="FFFFFF"/>
                </a:solidFill>
              </a:rPr>
              <a:t>Wet veilige jaarwisseling</a:t>
            </a:r>
            <a:endParaRPr lang="en-US" sz="3200" dirty="0"/>
          </a:p>
        </p:txBody>
      </p:sp>
      <p:sp>
        <p:nvSpPr>
          <p:cNvPr id="4" name="Text 1"/>
          <p:cNvSpPr txBox="1"/>
          <p:nvPr/>
        </p:nvSpPr>
        <p:spPr>
          <a:xfrm>
            <a:off x="457200" y="2286000"/>
            <a:ext cx="5029200" cy="548640"/>
          </a:xfrm>
          <a:prstGeom prst="rect">
            <a:avLst/>
          </a:prstGeom>
          <a:noFill/>
          <a:ln/>
        </p:spPr>
        <p:txBody>
          <a:bodyPr wrap="square" lIns="0" tIns="0" rIns="0" bIns="0" rtlCol="0" anchor="t"/>
          <a:lstStyle/>
          <a:p>
            <a:pPr marL="0" indent="0">
              <a:buNone/>
            </a:pPr>
            <a:r>
              <a:rPr lang="en-US" sz="1600" dirty="0">
                <a:solidFill>
                  <a:srgbClr val="C8D6EE"/>
                </a:solidFill>
              </a:rPr>
              <a:t>Wat verandert er, en wat doet de politie ermee</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Wat houdt de wet in?</a:t>
            </a:r>
            <a:endParaRPr lang="en-US" sz="2800" dirty="0"/>
          </a:p>
        </p:txBody>
      </p:sp>
      <p:sp>
        <p:nvSpPr>
          <p:cNvPr id="3" name="Text 1"/>
          <p:cNvSpPr txBox="1"/>
          <p:nvPr/>
        </p:nvSpPr>
        <p:spPr>
          <a:xfrm>
            <a:off x="457200" y="1188720"/>
            <a:ext cx="5303520" cy="34747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222222"/>
                </a:solidFill>
              </a:rPr>
              <a:t>Een aanpassing van het Vuurwerkbesluit: alle F2-, F3- en F4-vuurwerk is verboden voor consumenten; alleen fop- en schertsvuurwerk (sterretjes, knalerwten, babypijlen) blijft toegestaan</a:t>
            </a:r>
            <a:endParaRPr lang="en-US" sz="1400" dirty="0"/>
          </a:p>
          <a:p>
            <a:pPr marL="177800" indent="-177800">
              <a:spcAft>
                <a:spcPts val="600"/>
              </a:spcAft>
              <a:buSzPct val="100000"/>
              <a:buChar char="•"/>
            </a:pPr>
            <a:r>
              <a:rPr lang="en-US" sz="1400" dirty="0">
                <a:solidFill>
                  <a:srgbClr val="222222"/>
                </a:solidFill>
              </a:rPr>
              <a:t>In werking sinds 1 augustus 2026 en het hele jaar geldig, niet alleen rond de jaarwisseling</a:t>
            </a:r>
            <a:endParaRPr lang="en-US" sz="1400" dirty="0"/>
          </a:p>
          <a:p>
            <a:pPr marL="177800" indent="-177800">
              <a:spcAft>
                <a:spcPts val="600"/>
              </a:spcAft>
              <a:buSzPct val="100000"/>
              <a:buChar char="•"/>
            </a:pPr>
            <a:r>
              <a:rPr lang="en-US" sz="1400" dirty="0">
                <a:solidFill>
                  <a:srgbClr val="222222"/>
                </a:solidFill>
              </a:rPr>
              <a:t>Inwerkingtreding was gekoppeld aan drie voorwaarden: een handhavingsplan, een uitgewerkte AMvB voor de ontheffing en compensatie voor de vuurwerkbranche</a:t>
            </a:r>
            <a:endParaRPr lang="en-US" sz="1400" dirty="0"/>
          </a:p>
          <a:p>
            <a:pPr marL="177800" indent="-177800">
              <a:spcAft>
                <a:spcPts val="600"/>
              </a:spcAft>
              <a:buSzPct val="100000"/>
              <a:buChar char="•"/>
            </a:pPr>
            <a:r>
              <a:rPr lang="en-US" sz="1400" dirty="0">
                <a:solidFill>
                  <a:srgbClr val="222222"/>
                </a:solidFill>
              </a:rPr>
              <a:t>Professionele vuurwerkshows blijven mogelijk, met de provincie als bevoegd gezag</a:t>
            </a:r>
            <a:endParaRPr lang="en-US" sz="1400" dirty="0"/>
          </a:p>
          <a:p>
            <a:pPr marL="177800" indent="-177800">
              <a:spcAft>
                <a:spcPts val="600"/>
              </a:spcAft>
              <a:buSzPct val="100000"/>
              <a:buChar char="•"/>
            </a:pPr>
            <a:r>
              <a:rPr lang="en-US" sz="1400" dirty="0">
                <a:solidFill>
                  <a:srgbClr val="222222"/>
                </a:solidFill>
              </a:rPr>
              <a:t>Eén uitzondering: de burgemeester kan onder strikte voorwaarden een ontheffing verlenen aan een vereniging of stichting in de eigen gemeente</a:t>
            </a:r>
            <a:endParaRPr lang="en-US" sz="1400" dirty="0"/>
          </a:p>
        </p:txBody>
      </p:sp>
      <p:sp>
        <p:nvSpPr>
          <p:cNvPr id="4" name="Shape 2"/>
          <p:cNvSpPr/>
          <p:nvPr/>
        </p:nvSpPr>
        <p:spPr>
          <a:xfrm>
            <a:off x="6035040" y="1188720"/>
            <a:ext cx="2651760" cy="3429000"/>
          </a:xfrm>
          <a:prstGeom prst="roundRect">
            <a:avLst>
              <a:gd name="adj" fmla="val 3448"/>
            </a:avLst>
          </a:prstGeom>
          <a:solidFill>
            <a:srgbClr val="1A2550"/>
          </a:solidFill>
          <a:ln w="12700">
            <a:solidFill>
              <a:srgbClr val="1A2550"/>
            </a:solidFill>
            <a:prstDash val="solid"/>
          </a:ln>
        </p:spPr>
        <p:txBody>
          <a:bodyPr/>
          <a:lstStyle/>
          <a:p>
            <a:endParaRPr lang="nl-NL"/>
          </a:p>
        </p:txBody>
      </p:sp>
      <p:sp>
        <p:nvSpPr>
          <p:cNvPr id="5" name="Text 3"/>
          <p:cNvSpPr txBox="1"/>
          <p:nvPr/>
        </p:nvSpPr>
        <p:spPr>
          <a:xfrm>
            <a:off x="6217920" y="1325880"/>
            <a:ext cx="2286000" cy="914400"/>
          </a:xfrm>
          <a:prstGeom prst="rect">
            <a:avLst/>
          </a:prstGeom>
          <a:noFill/>
          <a:ln/>
        </p:spPr>
        <p:txBody>
          <a:bodyPr wrap="square" lIns="0" tIns="0" rIns="0" bIns="0" rtlCol="0" anchor="t"/>
          <a:lstStyle/>
          <a:p>
            <a:pPr marL="0" indent="0">
              <a:buNone/>
            </a:pPr>
            <a:r>
              <a:rPr lang="en-US" sz="1400" b="1" dirty="0">
                <a:solidFill>
                  <a:srgbClr val="F2B705"/>
                </a:solidFill>
              </a:rPr>
              <a:t>Nederland loopt in Europa voorop met een volledig consumentenverbod</a:t>
            </a:r>
            <a:endParaRPr lang="en-US" sz="1400" dirty="0"/>
          </a:p>
        </p:txBody>
      </p:sp>
      <p:sp>
        <p:nvSpPr>
          <p:cNvPr id="6" name="Text 4"/>
          <p:cNvSpPr txBox="1"/>
          <p:nvPr/>
        </p:nvSpPr>
        <p:spPr>
          <a:xfrm>
            <a:off x="6217920" y="2331720"/>
            <a:ext cx="2286000" cy="2103120"/>
          </a:xfrm>
          <a:prstGeom prst="rect">
            <a:avLst/>
          </a:prstGeom>
          <a:noFill/>
          <a:ln/>
        </p:spPr>
        <p:txBody>
          <a:bodyPr wrap="square" lIns="0" tIns="0" rIns="0" bIns="0" rtlCol="0" anchor="t"/>
          <a:lstStyle/>
          <a:p>
            <a:pPr marL="0" indent="0">
              <a:buNone/>
            </a:pPr>
            <a:r>
              <a:rPr lang="en-US" sz="1150" dirty="0">
                <a:solidFill>
                  <a:srgbClr val="FFFFFF"/>
                </a:solidFill>
              </a:rPr>
              <a:t>Doel: minder letsel en schade, veiliger werken voor hulpverleners, minder druk op de hulpdiensten, en betere beheersing van gevaarlijke stoffen in opslag en transport.</a:t>
            </a:r>
            <a:endParaRPr lang="en-US" sz="115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De ontheffing van de burgemeester</a:t>
            </a:r>
            <a:endParaRPr lang="en-US" sz="2800" dirty="0"/>
          </a:p>
        </p:txBody>
      </p:sp>
      <p:sp>
        <p:nvSpPr>
          <p:cNvPr id="3" name="Shape 1"/>
          <p:cNvSpPr/>
          <p:nvPr/>
        </p:nvSpPr>
        <p:spPr>
          <a:xfrm>
            <a:off x="457200" y="1188720"/>
            <a:ext cx="4023360" cy="3429000"/>
          </a:xfrm>
          <a:prstGeom prst="roundRect">
            <a:avLst>
              <a:gd name="adj" fmla="val 2133"/>
            </a:avLst>
          </a:prstGeom>
          <a:solidFill>
            <a:srgbClr val="EEF2FA"/>
          </a:solidFill>
          <a:ln w="12700">
            <a:solidFill>
              <a:srgbClr val="EEF2FA"/>
            </a:solidFill>
            <a:prstDash val="solid"/>
          </a:ln>
        </p:spPr>
        <p:txBody>
          <a:bodyPr/>
          <a:lstStyle/>
          <a:p>
            <a:endParaRPr lang="nl-NL"/>
          </a:p>
        </p:txBody>
      </p:sp>
      <p:sp>
        <p:nvSpPr>
          <p:cNvPr id="4" name="Text 2"/>
          <p:cNvSpPr txBox="1"/>
          <p:nvPr/>
        </p:nvSpPr>
        <p:spPr>
          <a:xfrm>
            <a:off x="594360" y="128016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Voorwaarden vooraf</a:t>
            </a:r>
            <a:endParaRPr lang="en-US" sz="1300" dirty="0"/>
          </a:p>
        </p:txBody>
      </p:sp>
      <p:sp>
        <p:nvSpPr>
          <p:cNvPr id="5" name="Text 3"/>
          <p:cNvSpPr txBox="1"/>
          <p:nvPr/>
        </p:nvSpPr>
        <p:spPr>
          <a:xfrm>
            <a:off x="594360" y="1600200"/>
            <a:ext cx="3749040" cy="2926080"/>
          </a:xfrm>
          <a:prstGeom prst="rect">
            <a:avLst/>
          </a:prstGeom>
          <a:noFill/>
          <a:ln/>
        </p:spPr>
        <p:txBody>
          <a:bodyPr wrap="square" lIns="0" tIns="0" rIns="0" bIns="0" rtlCol="0" anchor="t"/>
          <a:lstStyle/>
          <a:p>
            <a:pPr marL="0" indent="0">
              <a:buNone/>
            </a:pPr>
            <a:r>
              <a:rPr lang="en-US" sz="1100" dirty="0">
                <a:solidFill>
                  <a:srgbClr val="333333"/>
                </a:solidFill>
              </a:rPr>
              <a:t>Aanvrager ingeschreven bij de Kamer van Koophandel; een veiligheidsplan met situatietekening, overzicht van het af te steken vuurwerk en waarborgen voor naleving; een afsteeklocatie die naar het oordeel van de burgemeester geschikt is (niet binnen, bereikbaar voor hulpdiensten, veiligheidszone, geen kwetsbare gebouwen, dieren, brandbare objecten of voertuigen); maximaal 200 kg aangewezen F2-vuurwerk; een maximumaantal supervisors en ontbranders.</a:t>
            </a:r>
            <a:endParaRPr lang="en-US" sz="1100" dirty="0"/>
          </a:p>
        </p:txBody>
      </p:sp>
      <p:sp>
        <p:nvSpPr>
          <p:cNvPr id="6" name="Shape 4"/>
          <p:cNvSpPr/>
          <p:nvPr/>
        </p:nvSpPr>
        <p:spPr>
          <a:xfrm>
            <a:off x="4663440" y="1188720"/>
            <a:ext cx="4023360" cy="3429000"/>
          </a:xfrm>
          <a:prstGeom prst="roundRect">
            <a:avLst>
              <a:gd name="adj" fmla="val 2133"/>
            </a:avLst>
          </a:prstGeom>
          <a:solidFill>
            <a:srgbClr val="EEF2FA"/>
          </a:solidFill>
          <a:ln w="12700">
            <a:solidFill>
              <a:srgbClr val="EEF2FA"/>
            </a:solidFill>
            <a:prstDash val="solid"/>
          </a:ln>
        </p:spPr>
        <p:txBody>
          <a:bodyPr/>
          <a:lstStyle/>
          <a:p>
            <a:endParaRPr lang="nl-NL"/>
          </a:p>
        </p:txBody>
      </p:sp>
      <p:sp>
        <p:nvSpPr>
          <p:cNvPr id="7" name="Text 5"/>
          <p:cNvSpPr txBox="1"/>
          <p:nvPr/>
        </p:nvSpPr>
        <p:spPr>
          <a:xfrm>
            <a:off x="4800600" y="128016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Hoe het werkt op de dag zelf</a:t>
            </a:r>
            <a:endParaRPr lang="en-US" sz="1300" dirty="0"/>
          </a:p>
        </p:txBody>
      </p:sp>
      <p:sp>
        <p:nvSpPr>
          <p:cNvPr id="8" name="Text 6"/>
          <p:cNvSpPr txBox="1"/>
          <p:nvPr/>
        </p:nvSpPr>
        <p:spPr>
          <a:xfrm>
            <a:off x="4800600" y="1600200"/>
            <a:ext cx="3749040" cy="2926080"/>
          </a:xfrm>
          <a:prstGeom prst="rect">
            <a:avLst/>
          </a:prstGeom>
          <a:noFill/>
          <a:ln/>
        </p:spPr>
        <p:txBody>
          <a:bodyPr wrap="square" lIns="0" tIns="0" rIns="0" bIns="0" rtlCol="0" anchor="t"/>
          <a:lstStyle/>
          <a:p>
            <a:pPr marL="0" indent="0">
              <a:buNone/>
            </a:pPr>
            <a:r>
              <a:rPr lang="en-US" sz="1100" dirty="0">
                <a:solidFill>
                  <a:srgbClr val="333333"/>
                </a:solidFill>
              </a:rPr>
              <a:t>Verkoop alleen op 29, 30 en 31 december (vooraf online bestellen mag onder opschortende voorwaarde); terbeschikkingstelling alleen op 31 december tussen 12:00 en 18:00; afsteken op 31 december van 18:00 tot 1 januari 02:00, handmatig en volgens de gebruiksaanwijzing; vervoer volgens ADR-eisen door een bevoegd transporteur; opslag op het afsteekterrein; de vereniging laat niet-afgestoken vuurwerk op 1 januari ophalen. De burgemeester verbindt voorschriften aan locatie, supervisors en ontbranders (leeftijd, kennis, vuurwerkbril, geen alcohol of drugs) en aan het afsteken.</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Het landelijk handhavingsplan</a:t>
            </a:r>
            <a:endParaRPr lang="en-US" sz="2800" dirty="0"/>
          </a:p>
        </p:txBody>
      </p:sp>
      <p:sp>
        <p:nvSpPr>
          <p:cNvPr id="3" name="Text 1"/>
          <p:cNvSpPr txBox="1"/>
          <p:nvPr/>
        </p:nvSpPr>
        <p:spPr>
          <a:xfrm>
            <a:off x="457200" y="1188720"/>
            <a:ext cx="5120640" cy="3474720"/>
          </a:xfrm>
          <a:prstGeom prst="rect">
            <a:avLst/>
          </a:prstGeom>
          <a:noFill/>
          <a:ln/>
        </p:spPr>
        <p:txBody>
          <a:bodyPr wrap="square" lIns="0" tIns="0" rIns="0" bIns="0" rtlCol="0" anchor="t"/>
          <a:lstStyle/>
          <a:p>
            <a:pPr marL="177800" indent="-177800">
              <a:spcAft>
                <a:spcPts val="600"/>
              </a:spcAft>
              <a:buSzPct val="100000"/>
              <a:buChar char="•"/>
            </a:pPr>
            <a:r>
              <a:rPr lang="en-US" sz="1300" dirty="0">
                <a:solidFill>
                  <a:srgbClr val="222222"/>
                </a:solidFill>
              </a:rPr>
              <a:t>Vastgesteld in februari 2026 onder regie van het Ministerie van J&amp;V; de politie is een van de uitvoerende partners naast OM, VNG, ILT, IenW, KMar en Douane</a:t>
            </a:r>
            <a:endParaRPr lang="en-US" sz="1300" dirty="0"/>
          </a:p>
          <a:p>
            <a:pPr marL="177800" indent="-177800">
              <a:spcAft>
                <a:spcPts val="600"/>
              </a:spcAft>
              <a:buSzPct val="100000"/>
              <a:buChar char="•"/>
            </a:pPr>
            <a:r>
              <a:rPr lang="en-US" sz="1300" dirty="0">
                <a:solidFill>
                  <a:srgbClr val="222222"/>
                </a:solidFill>
              </a:rPr>
              <a:t>Vijf werkgroepen: opsporing, preventie, communicatie, handhaving en grensregio's</a:t>
            </a:r>
            <a:endParaRPr lang="en-US" sz="1300" dirty="0"/>
          </a:p>
          <a:p>
            <a:pPr marL="177800" indent="-177800">
              <a:spcAft>
                <a:spcPts val="600"/>
              </a:spcAft>
              <a:buSzPct val="100000"/>
              <a:buChar char="•"/>
            </a:pPr>
            <a:r>
              <a:rPr lang="en-US" sz="1300" dirty="0">
                <a:solidFill>
                  <a:srgbClr val="222222"/>
                </a:solidFill>
              </a:rPr>
              <a:t>Landelijke inleverdagen (1 september tot 9 oktober, 35 gemeenten, Antonisen als inzamelaar) en een landelijke campagne tot 9 oktober</a:t>
            </a:r>
            <a:endParaRPr lang="en-US" sz="1300" dirty="0"/>
          </a:p>
          <a:p>
            <a:pPr marL="177800" indent="-177800">
              <a:spcAft>
                <a:spcPts val="600"/>
              </a:spcAft>
              <a:buSzPct val="100000"/>
              <a:buChar char="•"/>
            </a:pPr>
            <a:r>
              <a:rPr lang="en-US" sz="1300" dirty="0">
                <a:solidFill>
                  <a:srgbClr val="222222"/>
                </a:solidFill>
              </a:rPr>
              <a:t>Compensatieregeling voor detailhandel en importeurs via een loket bij RVO</a:t>
            </a:r>
            <a:endParaRPr lang="en-US" sz="1300" dirty="0"/>
          </a:p>
          <a:p>
            <a:pPr marL="177800" indent="-177800">
              <a:spcAft>
                <a:spcPts val="600"/>
              </a:spcAft>
              <a:buSzPct val="100000"/>
              <a:buChar char="•"/>
            </a:pPr>
            <a:r>
              <a:rPr lang="en-US" sz="1300" dirty="0">
                <a:solidFill>
                  <a:srgbClr val="222222"/>
                </a:solidFill>
              </a:rPr>
              <a:t>Monitoring en evaluatie via IenW; eerste evaluatie na de jaarwisseling, bredere evaluatie over drie jaar</a:t>
            </a:r>
            <a:endParaRPr lang="en-US" sz="1300" dirty="0"/>
          </a:p>
        </p:txBody>
      </p:sp>
      <p:sp>
        <p:nvSpPr>
          <p:cNvPr id="4" name="Shape 2"/>
          <p:cNvSpPr/>
          <p:nvPr/>
        </p:nvSpPr>
        <p:spPr>
          <a:xfrm>
            <a:off x="5852160" y="1188720"/>
            <a:ext cx="2834640" cy="3429000"/>
          </a:xfrm>
          <a:prstGeom prst="roundRect">
            <a:avLst>
              <a:gd name="adj" fmla="val 2581"/>
            </a:avLst>
          </a:prstGeom>
          <a:solidFill>
            <a:srgbClr val="1A2550"/>
          </a:solidFill>
          <a:ln w="12700">
            <a:solidFill>
              <a:srgbClr val="1A2550"/>
            </a:solidFill>
            <a:prstDash val="solid"/>
          </a:ln>
        </p:spPr>
        <p:txBody>
          <a:bodyPr/>
          <a:lstStyle/>
          <a:p>
            <a:endParaRPr lang="nl-NL"/>
          </a:p>
        </p:txBody>
      </p:sp>
      <p:sp>
        <p:nvSpPr>
          <p:cNvPr id="5" name="Text 3"/>
          <p:cNvSpPr txBox="1"/>
          <p:nvPr/>
        </p:nvSpPr>
        <p:spPr>
          <a:xfrm>
            <a:off x="5989320" y="1280160"/>
            <a:ext cx="2560320" cy="320040"/>
          </a:xfrm>
          <a:prstGeom prst="rect">
            <a:avLst/>
          </a:prstGeom>
          <a:noFill/>
          <a:ln/>
        </p:spPr>
        <p:txBody>
          <a:bodyPr wrap="square" lIns="0" tIns="0" rIns="0" bIns="0" rtlCol="0" anchor="ctr"/>
          <a:lstStyle/>
          <a:p>
            <a:pPr marL="0" indent="0">
              <a:buNone/>
            </a:pPr>
            <a:r>
              <a:rPr lang="en-US" sz="1300" b="1" dirty="0">
                <a:solidFill>
                  <a:srgbClr val="F2B705"/>
                </a:solidFill>
              </a:rPr>
              <a:t>De inzet van de politie</a:t>
            </a:r>
            <a:endParaRPr lang="en-US" sz="1300" dirty="0"/>
          </a:p>
        </p:txBody>
      </p:sp>
      <p:sp>
        <p:nvSpPr>
          <p:cNvPr id="6" name="Text 4"/>
          <p:cNvSpPr txBox="1"/>
          <p:nvPr/>
        </p:nvSpPr>
        <p:spPr>
          <a:xfrm>
            <a:off x="5989320" y="1600200"/>
            <a:ext cx="2560320" cy="2926080"/>
          </a:xfrm>
          <a:prstGeom prst="rect">
            <a:avLst/>
          </a:prstGeom>
          <a:noFill/>
          <a:ln/>
        </p:spPr>
        <p:txBody>
          <a:bodyPr wrap="square" lIns="0" tIns="0" rIns="0" bIns="0" rtlCol="0" anchor="t"/>
          <a:lstStyle/>
          <a:p>
            <a:pPr marL="0" indent="0">
              <a:buNone/>
            </a:pPr>
            <a:r>
              <a:rPr lang="en-US" sz="1150" dirty="0">
                <a:solidFill>
                  <a:srgbClr val="FFFFFF"/>
                </a:solidFill>
              </a:rPr>
              <a:t>Grenscontroles en acties in de grensregio; internationale samenwerking; aanpak van online handel en postpakketten; nauwe samenwerking met het Offensief tegen Explosies; deelname aan de expertgroep en de regiegroep van J&amp;V.</a:t>
            </a:r>
            <a:endParaRPr lang="en-US" sz="115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Handhaven en opsporen: de lijn van de politie</a:t>
            </a:r>
            <a:endParaRPr lang="en-US" sz="2800" dirty="0"/>
          </a:p>
        </p:txBody>
      </p:sp>
      <p:sp>
        <p:nvSpPr>
          <p:cNvPr id="3" name="Shape 1"/>
          <p:cNvSpPr/>
          <p:nvPr/>
        </p:nvSpPr>
        <p:spPr>
          <a:xfrm>
            <a:off x="457200" y="1188720"/>
            <a:ext cx="2377440" cy="603504"/>
          </a:xfrm>
          <a:prstGeom prst="roundRect">
            <a:avLst>
              <a:gd name="adj" fmla="val 9091"/>
            </a:avLst>
          </a:prstGeom>
          <a:solidFill>
            <a:srgbClr val="EEF2FA"/>
          </a:solidFill>
          <a:ln w="12700">
            <a:solidFill>
              <a:srgbClr val="EEF2FA"/>
            </a:solidFill>
            <a:prstDash val="solid"/>
          </a:ln>
        </p:spPr>
        <p:txBody>
          <a:bodyPr/>
          <a:lstStyle/>
          <a:p>
            <a:endParaRPr lang="nl-NL"/>
          </a:p>
        </p:txBody>
      </p:sp>
      <p:sp>
        <p:nvSpPr>
          <p:cNvPr id="4" name="Text 2"/>
          <p:cNvSpPr txBox="1"/>
          <p:nvPr/>
        </p:nvSpPr>
        <p:spPr>
          <a:xfrm>
            <a:off x="594360" y="1188720"/>
            <a:ext cx="2194560" cy="603504"/>
          </a:xfrm>
          <a:prstGeom prst="rect">
            <a:avLst/>
          </a:prstGeom>
          <a:noFill/>
          <a:ln/>
        </p:spPr>
        <p:txBody>
          <a:bodyPr wrap="square" lIns="0" tIns="0" rIns="0" bIns="0" rtlCol="0" anchor="ctr"/>
          <a:lstStyle/>
          <a:p>
            <a:pPr marL="0" indent="0">
              <a:buNone/>
            </a:pPr>
            <a:r>
              <a:rPr lang="en-US" sz="1200" b="1" dirty="0">
                <a:solidFill>
                  <a:srgbClr val="1A2550"/>
                </a:solidFill>
              </a:rPr>
              <a:t>Uitgangspunt</a:t>
            </a:r>
            <a:endParaRPr lang="en-US" sz="1200" dirty="0"/>
          </a:p>
        </p:txBody>
      </p:sp>
      <p:sp>
        <p:nvSpPr>
          <p:cNvPr id="5" name="Text 3"/>
          <p:cNvSpPr txBox="1"/>
          <p:nvPr/>
        </p:nvSpPr>
        <p:spPr>
          <a:xfrm>
            <a:off x="3017520" y="1188720"/>
            <a:ext cx="5669280" cy="603504"/>
          </a:xfrm>
          <a:prstGeom prst="rect">
            <a:avLst/>
          </a:prstGeom>
          <a:noFill/>
          <a:ln/>
        </p:spPr>
        <p:txBody>
          <a:bodyPr wrap="square" lIns="0" tIns="0" rIns="0" bIns="0" rtlCol="0" anchor="ctr"/>
          <a:lstStyle/>
          <a:p>
            <a:pPr marL="0" indent="0">
              <a:buNone/>
            </a:pPr>
            <a:r>
              <a:rPr lang="en-US" sz="1150" dirty="0">
                <a:solidFill>
                  <a:srgbClr val="222222"/>
                </a:solidFill>
              </a:rPr>
              <a:t>Optreden bij elke overtreding, binnen de prioriteiten en de richtlijn van het OM; bezit, vervoer, afsteken en handel zijn strafbaar</a:t>
            </a:r>
            <a:endParaRPr lang="en-US" sz="1150" dirty="0"/>
          </a:p>
        </p:txBody>
      </p:sp>
      <p:sp>
        <p:nvSpPr>
          <p:cNvPr id="6" name="Shape 4"/>
          <p:cNvSpPr/>
          <p:nvPr/>
        </p:nvSpPr>
        <p:spPr>
          <a:xfrm>
            <a:off x="457200" y="1883664"/>
            <a:ext cx="2377440" cy="603504"/>
          </a:xfrm>
          <a:prstGeom prst="roundRect">
            <a:avLst>
              <a:gd name="adj" fmla="val 9091"/>
            </a:avLst>
          </a:prstGeom>
          <a:solidFill>
            <a:srgbClr val="EEF2FA"/>
          </a:solidFill>
          <a:ln w="12700">
            <a:solidFill>
              <a:srgbClr val="EEF2FA"/>
            </a:solidFill>
            <a:prstDash val="solid"/>
          </a:ln>
        </p:spPr>
        <p:txBody>
          <a:bodyPr/>
          <a:lstStyle/>
          <a:p>
            <a:endParaRPr lang="nl-NL"/>
          </a:p>
        </p:txBody>
      </p:sp>
      <p:sp>
        <p:nvSpPr>
          <p:cNvPr id="7" name="Text 5"/>
          <p:cNvSpPr txBox="1"/>
          <p:nvPr/>
        </p:nvSpPr>
        <p:spPr>
          <a:xfrm>
            <a:off x="594360" y="1883664"/>
            <a:ext cx="2194560" cy="603504"/>
          </a:xfrm>
          <a:prstGeom prst="rect">
            <a:avLst/>
          </a:prstGeom>
          <a:noFill/>
          <a:ln/>
        </p:spPr>
        <p:txBody>
          <a:bodyPr wrap="square" lIns="0" tIns="0" rIns="0" bIns="0" rtlCol="0" anchor="ctr"/>
          <a:lstStyle/>
          <a:p>
            <a:pPr marL="0" indent="0">
              <a:buNone/>
            </a:pPr>
            <a:r>
              <a:rPr lang="en-US" sz="1200" b="1" dirty="0">
                <a:solidFill>
                  <a:srgbClr val="1A2550"/>
                </a:solidFill>
              </a:rPr>
              <a:t>Consumentenvuurwerk (F2, F3)</a:t>
            </a:r>
            <a:endParaRPr lang="en-US" sz="1200" dirty="0"/>
          </a:p>
        </p:txBody>
      </p:sp>
      <p:sp>
        <p:nvSpPr>
          <p:cNvPr id="8" name="Text 6"/>
          <p:cNvSpPr txBox="1"/>
          <p:nvPr/>
        </p:nvSpPr>
        <p:spPr>
          <a:xfrm>
            <a:off x="3017520" y="1883664"/>
            <a:ext cx="5669280" cy="603504"/>
          </a:xfrm>
          <a:prstGeom prst="rect">
            <a:avLst/>
          </a:prstGeom>
          <a:noFill/>
          <a:ln/>
        </p:spPr>
        <p:txBody>
          <a:bodyPr wrap="square" lIns="0" tIns="0" rIns="0" bIns="0" rtlCol="0" anchor="ctr"/>
          <a:lstStyle/>
          <a:p>
            <a:pPr marL="0" indent="0">
              <a:buNone/>
            </a:pPr>
            <a:r>
              <a:rPr lang="en-US" sz="1150" dirty="0">
                <a:solidFill>
                  <a:srgbClr val="222222"/>
                </a:solidFill>
              </a:rPr>
              <a:t>Afstand laten doen, waarschuwing of MEOS-verbal/COV/SAV, afhankelijk van hoeveelheid en omstandigheden; de drempels volgen uit de nieuwe strafvorderingsrichtlijn van het OM</a:t>
            </a:r>
            <a:endParaRPr lang="en-US" sz="1150" dirty="0"/>
          </a:p>
        </p:txBody>
      </p:sp>
      <p:sp>
        <p:nvSpPr>
          <p:cNvPr id="9" name="Shape 7"/>
          <p:cNvSpPr/>
          <p:nvPr/>
        </p:nvSpPr>
        <p:spPr>
          <a:xfrm>
            <a:off x="457200" y="2578608"/>
            <a:ext cx="2377440" cy="603504"/>
          </a:xfrm>
          <a:prstGeom prst="roundRect">
            <a:avLst>
              <a:gd name="adj" fmla="val 9091"/>
            </a:avLst>
          </a:prstGeom>
          <a:solidFill>
            <a:srgbClr val="EEF2FA"/>
          </a:solidFill>
          <a:ln w="12700">
            <a:solidFill>
              <a:srgbClr val="EEF2FA"/>
            </a:solidFill>
            <a:prstDash val="solid"/>
          </a:ln>
        </p:spPr>
        <p:txBody>
          <a:bodyPr/>
          <a:lstStyle/>
          <a:p>
            <a:endParaRPr lang="nl-NL"/>
          </a:p>
        </p:txBody>
      </p:sp>
      <p:sp>
        <p:nvSpPr>
          <p:cNvPr id="10" name="Text 8"/>
          <p:cNvSpPr txBox="1"/>
          <p:nvPr/>
        </p:nvSpPr>
        <p:spPr>
          <a:xfrm>
            <a:off x="594360" y="2578608"/>
            <a:ext cx="2194560" cy="603504"/>
          </a:xfrm>
          <a:prstGeom prst="rect">
            <a:avLst/>
          </a:prstGeom>
          <a:noFill/>
          <a:ln/>
        </p:spPr>
        <p:txBody>
          <a:bodyPr wrap="square" lIns="0" tIns="0" rIns="0" bIns="0" rtlCol="0" anchor="ctr"/>
          <a:lstStyle/>
          <a:p>
            <a:pPr marL="0" indent="0">
              <a:buNone/>
            </a:pPr>
            <a:r>
              <a:rPr lang="en-US" sz="1200" b="1" dirty="0">
                <a:solidFill>
                  <a:srgbClr val="1A2550"/>
                </a:solidFill>
              </a:rPr>
              <a:t>Zwaar en illegaal vuurwerk (F4)</a:t>
            </a:r>
            <a:endParaRPr lang="en-US" sz="1200" dirty="0"/>
          </a:p>
        </p:txBody>
      </p:sp>
      <p:sp>
        <p:nvSpPr>
          <p:cNvPr id="11" name="Text 9"/>
          <p:cNvSpPr txBox="1"/>
          <p:nvPr/>
        </p:nvSpPr>
        <p:spPr>
          <a:xfrm>
            <a:off x="3017520" y="2578608"/>
            <a:ext cx="5669280" cy="603504"/>
          </a:xfrm>
          <a:prstGeom prst="rect">
            <a:avLst/>
          </a:prstGeom>
          <a:noFill/>
          <a:ln/>
        </p:spPr>
        <p:txBody>
          <a:bodyPr wrap="square" lIns="0" tIns="0" rIns="0" bIns="0" rtlCol="0" anchor="ctr"/>
          <a:lstStyle/>
          <a:p>
            <a:pPr marL="0" indent="0">
              <a:buNone/>
            </a:pPr>
            <a:r>
              <a:rPr lang="en-US" sz="1150" dirty="0">
                <a:solidFill>
                  <a:srgbClr val="222222"/>
                </a:solidFill>
              </a:rPr>
              <a:t>Aanhouden, in </a:t>
            </a:r>
            <a:r>
              <a:rPr lang="en-US" sz="1150" dirty="0" err="1">
                <a:solidFill>
                  <a:srgbClr val="222222"/>
                </a:solidFill>
              </a:rPr>
              <a:t>beslag</a:t>
            </a:r>
            <a:r>
              <a:rPr lang="en-US" sz="1150" dirty="0">
                <a:solidFill>
                  <a:srgbClr val="222222"/>
                </a:solidFill>
              </a:rPr>
              <a:t> </a:t>
            </a:r>
            <a:r>
              <a:rPr lang="en-US" sz="1150" dirty="0" err="1">
                <a:solidFill>
                  <a:srgbClr val="222222"/>
                </a:solidFill>
              </a:rPr>
              <a:t>nemen</a:t>
            </a:r>
            <a:r>
              <a:rPr lang="en-US" sz="1150" dirty="0">
                <a:solidFill>
                  <a:srgbClr val="222222"/>
                </a:solidFill>
              </a:rPr>
              <a:t>; bij grotere </a:t>
            </a:r>
            <a:r>
              <a:rPr lang="en-US" sz="1150" dirty="0" err="1">
                <a:solidFill>
                  <a:srgbClr val="222222"/>
                </a:solidFill>
              </a:rPr>
              <a:t>partijen</a:t>
            </a:r>
            <a:r>
              <a:rPr lang="en-US" sz="1150" dirty="0">
                <a:solidFill>
                  <a:srgbClr val="222222"/>
                </a:solidFill>
              </a:rPr>
              <a:t> </a:t>
            </a:r>
            <a:r>
              <a:rPr lang="en-US" sz="1150" dirty="0" err="1">
                <a:solidFill>
                  <a:srgbClr val="222222"/>
                </a:solidFill>
              </a:rPr>
              <a:t>vuurwerkspecialist</a:t>
            </a:r>
            <a:r>
              <a:rPr lang="en-US" sz="1150" dirty="0">
                <a:solidFill>
                  <a:srgbClr val="222222"/>
                </a:solidFill>
              </a:rPr>
              <a:t> </a:t>
            </a:r>
            <a:r>
              <a:rPr lang="en-US" sz="1150" dirty="0" err="1">
                <a:solidFill>
                  <a:srgbClr val="222222"/>
                </a:solidFill>
              </a:rPr>
              <a:t>erbij</a:t>
            </a:r>
            <a:r>
              <a:rPr lang="en-US" sz="1150" dirty="0">
                <a:solidFill>
                  <a:srgbClr val="222222"/>
                </a:solidFill>
              </a:rPr>
              <a:t> en </a:t>
            </a:r>
            <a:r>
              <a:rPr lang="en-US" sz="1150" dirty="0" err="1">
                <a:solidFill>
                  <a:srgbClr val="222222"/>
                </a:solidFill>
              </a:rPr>
              <a:t>pv</a:t>
            </a:r>
            <a:r>
              <a:rPr lang="en-US" sz="1150" dirty="0">
                <a:solidFill>
                  <a:srgbClr val="222222"/>
                </a:solidFill>
              </a:rPr>
              <a:t> van het Centraal Onderzoeksteam Vuurwerk</a:t>
            </a:r>
            <a:endParaRPr lang="en-US" sz="1150" dirty="0"/>
          </a:p>
        </p:txBody>
      </p:sp>
      <p:sp>
        <p:nvSpPr>
          <p:cNvPr id="12" name="Shape 10"/>
          <p:cNvSpPr/>
          <p:nvPr/>
        </p:nvSpPr>
        <p:spPr>
          <a:xfrm>
            <a:off x="457200" y="3273552"/>
            <a:ext cx="2377440" cy="603504"/>
          </a:xfrm>
          <a:prstGeom prst="roundRect">
            <a:avLst>
              <a:gd name="adj" fmla="val 9091"/>
            </a:avLst>
          </a:prstGeom>
          <a:solidFill>
            <a:srgbClr val="1A2550"/>
          </a:solidFill>
          <a:ln w="12700">
            <a:solidFill>
              <a:srgbClr val="1A2550"/>
            </a:solidFill>
            <a:prstDash val="solid"/>
          </a:ln>
        </p:spPr>
        <p:txBody>
          <a:bodyPr/>
          <a:lstStyle/>
          <a:p>
            <a:endParaRPr lang="nl-NL"/>
          </a:p>
        </p:txBody>
      </p:sp>
      <p:sp>
        <p:nvSpPr>
          <p:cNvPr id="13" name="Text 11"/>
          <p:cNvSpPr txBox="1"/>
          <p:nvPr/>
        </p:nvSpPr>
        <p:spPr>
          <a:xfrm>
            <a:off x="594360" y="3273552"/>
            <a:ext cx="2194560" cy="603504"/>
          </a:xfrm>
          <a:prstGeom prst="rect">
            <a:avLst/>
          </a:prstGeom>
          <a:noFill/>
          <a:ln/>
        </p:spPr>
        <p:txBody>
          <a:bodyPr wrap="square" lIns="0" tIns="0" rIns="0" bIns="0" rtlCol="0" anchor="ctr"/>
          <a:lstStyle/>
          <a:p>
            <a:pPr marL="0" indent="0">
              <a:buNone/>
            </a:pPr>
            <a:r>
              <a:rPr lang="en-US" sz="1200" b="1" dirty="0">
                <a:solidFill>
                  <a:srgbClr val="F2B705"/>
                </a:solidFill>
              </a:rPr>
              <a:t>Per 1 november 2026</a:t>
            </a:r>
            <a:endParaRPr lang="en-US" sz="1200" dirty="0"/>
          </a:p>
        </p:txBody>
      </p:sp>
      <p:sp>
        <p:nvSpPr>
          <p:cNvPr id="14" name="Text 12"/>
          <p:cNvSpPr txBox="1"/>
          <p:nvPr/>
        </p:nvSpPr>
        <p:spPr>
          <a:xfrm>
            <a:off x="3017520" y="3273552"/>
            <a:ext cx="5669280" cy="603504"/>
          </a:xfrm>
          <a:prstGeom prst="rect">
            <a:avLst/>
          </a:prstGeom>
          <a:noFill/>
          <a:ln/>
        </p:spPr>
        <p:txBody>
          <a:bodyPr wrap="square" lIns="0" tIns="0" rIns="0" bIns="0" rtlCol="0" anchor="ctr"/>
          <a:lstStyle/>
          <a:p>
            <a:pPr marL="0" indent="0">
              <a:buNone/>
            </a:pPr>
            <a:r>
              <a:rPr lang="en-US" sz="1150" dirty="0">
                <a:solidFill>
                  <a:srgbClr val="222222"/>
                </a:solidFill>
              </a:rPr>
              <a:t>Nieuwe strafvorderingsrichtlijn van het OM met MEOS-feitcodes; daarmee worden de drempels per categorie en hoeveelheid landelijk vastgelegd</a:t>
            </a:r>
            <a:endParaRPr lang="en-US" sz="1150" dirty="0"/>
          </a:p>
        </p:txBody>
      </p:sp>
      <p:sp>
        <p:nvSpPr>
          <p:cNvPr id="15" name="Shape 13"/>
          <p:cNvSpPr/>
          <p:nvPr/>
        </p:nvSpPr>
        <p:spPr>
          <a:xfrm>
            <a:off x="457200" y="3968496"/>
            <a:ext cx="2377440" cy="603504"/>
          </a:xfrm>
          <a:prstGeom prst="roundRect">
            <a:avLst>
              <a:gd name="adj" fmla="val 9091"/>
            </a:avLst>
          </a:prstGeom>
          <a:solidFill>
            <a:srgbClr val="1A2550"/>
          </a:solidFill>
          <a:ln w="12700">
            <a:solidFill>
              <a:srgbClr val="1A2550"/>
            </a:solidFill>
            <a:prstDash val="solid"/>
          </a:ln>
        </p:spPr>
        <p:txBody>
          <a:bodyPr/>
          <a:lstStyle/>
          <a:p>
            <a:endParaRPr lang="nl-NL"/>
          </a:p>
        </p:txBody>
      </p:sp>
      <p:sp>
        <p:nvSpPr>
          <p:cNvPr id="16" name="Text 14"/>
          <p:cNvSpPr txBox="1"/>
          <p:nvPr/>
        </p:nvSpPr>
        <p:spPr>
          <a:xfrm>
            <a:off x="594360" y="3968496"/>
            <a:ext cx="2194560" cy="603504"/>
          </a:xfrm>
          <a:prstGeom prst="rect">
            <a:avLst/>
          </a:prstGeom>
          <a:noFill/>
          <a:ln/>
        </p:spPr>
        <p:txBody>
          <a:bodyPr wrap="square" lIns="0" tIns="0" rIns="0" bIns="0" rtlCol="0" anchor="ctr"/>
          <a:lstStyle/>
          <a:p>
            <a:pPr marL="0" indent="0">
              <a:buNone/>
            </a:pPr>
            <a:r>
              <a:rPr lang="en-US" sz="1200" b="1" dirty="0">
                <a:solidFill>
                  <a:srgbClr val="F2B705"/>
                </a:solidFill>
              </a:rPr>
              <a:t>Sinds 7 september 2026</a:t>
            </a:r>
            <a:endParaRPr lang="en-US" sz="1200" dirty="0"/>
          </a:p>
        </p:txBody>
      </p:sp>
      <p:sp>
        <p:nvSpPr>
          <p:cNvPr id="17" name="Text 15"/>
          <p:cNvSpPr txBox="1"/>
          <p:nvPr/>
        </p:nvSpPr>
        <p:spPr>
          <a:xfrm>
            <a:off x="3017520" y="3968496"/>
            <a:ext cx="5669280" cy="603504"/>
          </a:xfrm>
          <a:prstGeom prst="rect">
            <a:avLst/>
          </a:prstGeom>
          <a:noFill/>
          <a:ln/>
        </p:spPr>
        <p:txBody>
          <a:bodyPr wrap="square" lIns="0" tIns="0" rIns="0" bIns="0" rtlCol="0" anchor="ctr"/>
          <a:lstStyle/>
          <a:p>
            <a:pPr marL="0" indent="0">
              <a:buNone/>
            </a:pPr>
            <a:r>
              <a:rPr lang="en-US" sz="1150" dirty="0">
                <a:solidFill>
                  <a:srgbClr val="222222"/>
                </a:solidFill>
              </a:rPr>
              <a:t>Gemeentelijke BOA's mogen handhaven op bezit en afsteken; VNG en politie werken aan een handelingskader; de werkwijze voor 2026 wordt begin 2027 geëvalueerd</a:t>
            </a:r>
            <a:endParaRPr lang="en-US" sz="115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365760"/>
            <a:ext cx="8229600" cy="548640"/>
          </a:xfrm>
          <a:prstGeom prst="rect">
            <a:avLst/>
          </a:prstGeom>
          <a:noFill/>
          <a:ln/>
        </p:spPr>
        <p:txBody>
          <a:bodyPr wrap="square" lIns="0" tIns="0" rIns="0" bIns="0" rtlCol="0" anchor="t"/>
          <a:lstStyle/>
          <a:p>
            <a:pPr marL="0" indent="0">
              <a:buNone/>
            </a:pPr>
            <a:r>
              <a:rPr lang="en-US" sz="2800" b="1" dirty="0">
                <a:solidFill>
                  <a:srgbClr val="FFFFFF"/>
                </a:solidFill>
              </a:rPr>
              <a:t>Vuurwerk is een Europees probleem</a:t>
            </a:r>
            <a:endParaRPr lang="en-US" sz="2800" dirty="0"/>
          </a:p>
        </p:txBody>
      </p:sp>
      <p:pic>
        <p:nvPicPr>
          <p:cNvPr id="3" name="Image 0" descr="/tmp/claude-0/-home-claude/c5918edc-ccc0-5f34-b6f5-86fad6fdf7b7/scratchpad/media/53dee1c8_image8.png"/>
          <p:cNvPicPr>
            <a:picLocks noChangeAspect="1"/>
          </p:cNvPicPr>
          <p:nvPr/>
        </p:nvPicPr>
        <p:blipFill>
          <a:blip r:embed="rId3"/>
          <a:srcRect/>
          <a:stretch/>
        </p:blipFill>
        <p:spPr>
          <a:xfrm>
            <a:off x="457200" y="1097280"/>
            <a:ext cx="2651760" cy="1737360"/>
          </a:xfrm>
          <a:prstGeom prst="rect">
            <a:avLst/>
          </a:prstGeom>
        </p:spPr>
      </p:pic>
      <p:pic>
        <p:nvPicPr>
          <p:cNvPr id="4" name="Image 1" descr="/tmp/claude-0/-home-claude/c5918edc-ccc0-5f34-b6f5-86fad6fdf7b7/scratchpad/media/53dee1c8_image9.png"/>
          <p:cNvPicPr>
            <a:picLocks noChangeAspect="1"/>
          </p:cNvPicPr>
          <p:nvPr/>
        </p:nvPicPr>
        <p:blipFill>
          <a:blip r:embed="rId4"/>
          <a:srcRect/>
          <a:stretch/>
        </p:blipFill>
        <p:spPr>
          <a:xfrm>
            <a:off x="3246120" y="1097280"/>
            <a:ext cx="2651760" cy="1737360"/>
          </a:xfrm>
          <a:prstGeom prst="rect">
            <a:avLst/>
          </a:prstGeom>
        </p:spPr>
      </p:pic>
      <p:pic>
        <p:nvPicPr>
          <p:cNvPr id="5" name="Image 2" descr="/tmp/claude-0/-home-claude/c5918edc-ccc0-5f34-b6f5-86fad6fdf7b7/scratchpad/media/53dee1c8_image10.png"/>
          <p:cNvPicPr>
            <a:picLocks noChangeAspect="1"/>
          </p:cNvPicPr>
          <p:nvPr/>
        </p:nvPicPr>
        <p:blipFill>
          <a:blip r:embed="rId5"/>
          <a:srcRect/>
          <a:stretch/>
        </p:blipFill>
        <p:spPr>
          <a:xfrm>
            <a:off x="6035040" y="1097280"/>
            <a:ext cx="2651760" cy="1737360"/>
          </a:xfrm>
          <a:prstGeom prst="rect">
            <a:avLst/>
          </a:prstGeom>
        </p:spPr>
      </p:pic>
      <p:sp>
        <p:nvSpPr>
          <p:cNvPr id="6" name="Text 1"/>
          <p:cNvSpPr txBox="1"/>
          <p:nvPr/>
        </p:nvSpPr>
        <p:spPr>
          <a:xfrm>
            <a:off x="457200" y="3017520"/>
            <a:ext cx="8229600" cy="1645920"/>
          </a:xfrm>
          <a:prstGeom prst="rect">
            <a:avLst/>
          </a:prstGeom>
          <a:noFill/>
          <a:ln/>
        </p:spPr>
        <p:txBody>
          <a:bodyPr wrap="square" lIns="0" tIns="0" rIns="0" bIns="0" rtlCol="0" anchor="t"/>
          <a:lstStyle/>
          <a:p>
            <a:pPr marL="177800" indent="-177800">
              <a:spcAft>
                <a:spcPts val="600"/>
              </a:spcAft>
              <a:buSzPct val="100000"/>
              <a:buChar char="•"/>
            </a:pPr>
            <a:r>
              <a:rPr lang="en-US" sz="1300" dirty="0">
                <a:solidFill>
                  <a:srgbClr val="FFFFFF"/>
                </a:solidFill>
              </a:rPr>
              <a:t>Toename van explosies in Europese landen, ook aanslagen op woningen en bedrijven</a:t>
            </a:r>
            <a:endParaRPr lang="en-US" sz="1300" dirty="0"/>
          </a:p>
          <a:p>
            <a:pPr marL="177800" indent="-177800">
              <a:spcAft>
                <a:spcPts val="600"/>
              </a:spcAft>
              <a:buSzPct val="100000"/>
              <a:buChar char="•"/>
            </a:pPr>
            <a:r>
              <a:rPr lang="en-US" sz="1300" dirty="0">
                <a:solidFill>
                  <a:srgbClr val="FFFFFF"/>
                </a:solidFill>
              </a:rPr>
              <a:t>Groei van de illegale handel in F4-vuurwerk en zwaar knalvuurwerk (cobra's, shells, flashbangers)</a:t>
            </a:r>
            <a:endParaRPr lang="en-US" sz="1300" dirty="0"/>
          </a:p>
          <a:p>
            <a:pPr marL="177800" indent="-177800">
              <a:spcAft>
                <a:spcPts val="600"/>
              </a:spcAft>
              <a:buSzPct val="100000"/>
              <a:buChar char="•"/>
            </a:pPr>
            <a:r>
              <a:rPr lang="en-US" sz="1300" dirty="0">
                <a:solidFill>
                  <a:srgbClr val="FFFFFF"/>
                </a:solidFill>
              </a:rPr>
              <a:t>Online handel en verzending per post maken de markt grenzeloos</a:t>
            </a:r>
            <a:endParaRPr lang="en-US" sz="1300" dirty="0"/>
          </a:p>
          <a:p>
            <a:pPr marL="177800" indent="-177800">
              <a:spcAft>
                <a:spcPts val="600"/>
              </a:spcAft>
              <a:buSzPct val="100000"/>
              <a:buChar char="•"/>
            </a:pPr>
            <a:r>
              <a:rPr lang="en-US" sz="1300" dirty="0">
                <a:solidFill>
                  <a:srgbClr val="FFFFFF"/>
                </a:solidFill>
              </a:rPr>
              <a:t>Geweld tegen politie en hulpverleners, vooral rond de jaarwisseling</a:t>
            </a:r>
            <a:endParaRPr lang="en-US" sz="1300" dirty="0"/>
          </a:p>
          <a:p>
            <a:pPr marL="177800" indent="-177800">
              <a:spcAft>
                <a:spcPts val="600"/>
              </a:spcAft>
              <a:buSzPct val="100000"/>
              <a:buChar char="•"/>
            </a:pPr>
            <a:r>
              <a:rPr lang="en-US" sz="1300" dirty="0">
                <a:solidFill>
                  <a:srgbClr val="FFFFFF"/>
                </a:solidFill>
              </a:rPr>
              <a:t>Illegaal transport over weg en spoor is op zichzelf al een risico</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Een dreiging voor burgers en hulpverleners</a:t>
            </a:r>
            <a:endParaRPr lang="en-US" sz="2800" dirty="0"/>
          </a:p>
        </p:txBody>
      </p:sp>
      <p:pic>
        <p:nvPicPr>
          <p:cNvPr id="3" name="Image 0" descr="/tmp/claude-0/-home-claude/c5918edc-ccc0-5f34-b6f5-86fad6fdf7b7/scratchpad/media/0415abc1_image8.png"/>
          <p:cNvPicPr>
            <a:picLocks noChangeAspect="1"/>
          </p:cNvPicPr>
          <p:nvPr/>
        </p:nvPicPr>
        <p:blipFill>
          <a:blip r:embed="rId3"/>
          <a:srcRect/>
          <a:stretch/>
        </p:blipFill>
        <p:spPr>
          <a:xfrm>
            <a:off x="5852160" y="1188720"/>
            <a:ext cx="2834640" cy="1920240"/>
          </a:xfrm>
          <a:prstGeom prst="rect">
            <a:avLst/>
          </a:prstGeom>
        </p:spPr>
      </p:pic>
      <p:pic>
        <p:nvPicPr>
          <p:cNvPr id="4" name="Image 1" descr="/tmp/claude-0/-home-claude/c5918edc-ccc0-5f34-b6f5-86fad6fdf7b7/scratchpad/media/53dee1c8_image7.png"/>
          <p:cNvPicPr>
            <a:picLocks noChangeAspect="1"/>
          </p:cNvPicPr>
          <p:nvPr/>
        </p:nvPicPr>
        <p:blipFill>
          <a:blip r:embed="rId4"/>
          <a:srcRect/>
          <a:stretch/>
        </p:blipFill>
        <p:spPr>
          <a:xfrm>
            <a:off x="5852160" y="3200400"/>
            <a:ext cx="2834640" cy="1417320"/>
          </a:xfrm>
          <a:prstGeom prst="rect">
            <a:avLst/>
          </a:prstGeom>
        </p:spPr>
      </p:pic>
      <p:sp>
        <p:nvSpPr>
          <p:cNvPr id="5" name="Text 1"/>
          <p:cNvSpPr txBox="1"/>
          <p:nvPr/>
        </p:nvSpPr>
        <p:spPr>
          <a:xfrm>
            <a:off x="457200" y="1188720"/>
            <a:ext cx="5212080" cy="34747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222222"/>
                </a:solidFill>
              </a:rPr>
              <a:t>Crime as a service: explosies en vuurwerk worden besteld en uitgevoerd als dienst</a:t>
            </a:r>
            <a:endParaRPr lang="en-US" sz="1400" dirty="0"/>
          </a:p>
          <a:p>
            <a:pPr marL="177800" indent="-177800">
              <a:spcAft>
                <a:spcPts val="600"/>
              </a:spcAft>
              <a:buSzPct val="100000"/>
              <a:buChar char="•"/>
            </a:pPr>
            <a:r>
              <a:rPr lang="en-US" sz="1400" dirty="0">
                <a:solidFill>
                  <a:srgbClr val="222222"/>
                </a:solidFill>
              </a:rPr>
              <a:t>Minderjarigen worden geronseld voor transport, opslag en uitvoering</a:t>
            </a:r>
            <a:endParaRPr lang="en-US" sz="1400" dirty="0"/>
          </a:p>
          <a:p>
            <a:pPr marL="177800" indent="-177800">
              <a:spcAft>
                <a:spcPts val="600"/>
              </a:spcAft>
              <a:buSzPct val="100000"/>
              <a:buChar char="•"/>
            </a:pPr>
            <a:r>
              <a:rPr lang="en-US" sz="1400" dirty="0">
                <a:solidFill>
                  <a:srgbClr val="222222"/>
                </a:solidFill>
              </a:rPr>
              <a:t>Ram- en plofkraken met zwaar vuurwerk en zelfgemaakte explosieven</a:t>
            </a:r>
            <a:endParaRPr lang="en-US" sz="1400" dirty="0"/>
          </a:p>
          <a:p>
            <a:pPr marL="177800" indent="-177800">
              <a:spcAft>
                <a:spcPts val="600"/>
              </a:spcAft>
              <a:buSzPct val="100000"/>
              <a:buChar char="•"/>
            </a:pPr>
            <a:r>
              <a:rPr lang="en-US" sz="1400" dirty="0">
                <a:solidFill>
                  <a:srgbClr val="222222"/>
                </a:solidFill>
              </a:rPr>
              <a:t>Opslag in de grensregio, ook in woningen en schuren, met groot gevaar voor omwonenden</a:t>
            </a:r>
            <a:endParaRPr lang="en-US" sz="1400" dirty="0"/>
          </a:p>
          <a:p>
            <a:pPr marL="177800" indent="-177800">
              <a:spcAft>
                <a:spcPts val="600"/>
              </a:spcAft>
              <a:buSzPct val="100000"/>
              <a:buChar char="•"/>
            </a:pPr>
            <a:r>
              <a:rPr lang="en-US" sz="1400" dirty="0">
                <a:solidFill>
                  <a:srgbClr val="222222"/>
                </a:solidFill>
              </a:rPr>
              <a:t>Mogelijke inzet van vuurwerk bij terrorisme of hybride conflicten</a:t>
            </a:r>
            <a:endParaRPr lang="en-US" sz="1400" dirty="0"/>
          </a:p>
          <a:p>
            <a:pPr marL="177800" indent="-177800">
              <a:spcAft>
                <a:spcPts val="600"/>
              </a:spcAft>
              <a:buSzPct val="100000"/>
              <a:buChar char="•"/>
            </a:pPr>
            <a:r>
              <a:rPr lang="en-US" sz="1400" dirty="0">
                <a:solidFill>
                  <a:srgbClr val="222222"/>
                </a:solidFill>
              </a:rPr>
              <a:t>Veiligheid, vertrouwen en rust in wijken worden aangetast</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De keten van illegale handel</a:t>
            </a:r>
            <a:endParaRPr lang="en-US" sz="2800" dirty="0"/>
          </a:p>
        </p:txBody>
      </p:sp>
      <p:sp>
        <p:nvSpPr>
          <p:cNvPr id="3" name="Shape 1"/>
          <p:cNvSpPr/>
          <p:nvPr/>
        </p:nvSpPr>
        <p:spPr>
          <a:xfrm>
            <a:off x="457200" y="1280160"/>
            <a:ext cx="1554480" cy="548640"/>
          </a:xfrm>
          <a:prstGeom prst="roundRect">
            <a:avLst>
              <a:gd name="adj" fmla="val 13333"/>
            </a:avLst>
          </a:prstGeom>
          <a:solidFill>
            <a:srgbClr val="1A2550"/>
          </a:solidFill>
          <a:ln w="12700">
            <a:solidFill>
              <a:srgbClr val="1A2550"/>
            </a:solidFill>
            <a:prstDash val="solid"/>
          </a:ln>
        </p:spPr>
        <p:txBody>
          <a:bodyPr/>
          <a:lstStyle/>
          <a:p>
            <a:endParaRPr lang="nl-NL"/>
          </a:p>
        </p:txBody>
      </p:sp>
      <p:sp>
        <p:nvSpPr>
          <p:cNvPr id="4" name="Text 2"/>
          <p:cNvSpPr txBox="1"/>
          <p:nvPr/>
        </p:nvSpPr>
        <p:spPr>
          <a:xfrm>
            <a:off x="457200" y="1280160"/>
            <a:ext cx="1554480" cy="548640"/>
          </a:xfrm>
          <a:prstGeom prst="rect">
            <a:avLst/>
          </a:prstGeom>
          <a:noFill/>
          <a:ln/>
        </p:spPr>
        <p:txBody>
          <a:bodyPr wrap="square" lIns="0" tIns="0" rIns="0" bIns="0" rtlCol="0" anchor="ctr"/>
          <a:lstStyle/>
          <a:p>
            <a:pPr marL="0" indent="0" algn="ctr">
              <a:buNone/>
            </a:pPr>
            <a:r>
              <a:rPr lang="en-US" sz="1200" b="1" dirty="0">
                <a:solidFill>
                  <a:srgbClr val="FFFFFF"/>
                </a:solidFill>
              </a:rPr>
              <a:t>Productie en inkoop</a:t>
            </a:r>
            <a:endParaRPr lang="en-US" sz="1200" dirty="0"/>
          </a:p>
        </p:txBody>
      </p:sp>
      <p:sp>
        <p:nvSpPr>
          <p:cNvPr id="5" name="Shape 3"/>
          <p:cNvSpPr/>
          <p:nvPr/>
        </p:nvSpPr>
        <p:spPr>
          <a:xfrm>
            <a:off x="2029968" y="1463040"/>
            <a:ext cx="109728" cy="182880"/>
          </a:xfrm>
          <a:prstGeom prst="rightArrow">
            <a:avLst/>
          </a:prstGeom>
          <a:solidFill>
            <a:srgbClr val="4F8FD6"/>
          </a:solidFill>
          <a:ln w="12700">
            <a:solidFill>
              <a:srgbClr val="4F8FD6"/>
            </a:solidFill>
            <a:prstDash val="solid"/>
          </a:ln>
        </p:spPr>
        <p:txBody>
          <a:bodyPr/>
          <a:lstStyle/>
          <a:p>
            <a:endParaRPr lang="nl-NL"/>
          </a:p>
        </p:txBody>
      </p:sp>
      <p:sp>
        <p:nvSpPr>
          <p:cNvPr id="6" name="Text 4"/>
          <p:cNvSpPr txBox="1"/>
          <p:nvPr/>
        </p:nvSpPr>
        <p:spPr>
          <a:xfrm>
            <a:off x="457200" y="1965960"/>
            <a:ext cx="1554480" cy="1371600"/>
          </a:xfrm>
          <a:prstGeom prst="rect">
            <a:avLst/>
          </a:prstGeom>
          <a:noFill/>
          <a:ln/>
        </p:spPr>
        <p:txBody>
          <a:bodyPr wrap="square" lIns="0" tIns="0" rIns="0" bIns="0" rtlCol="0" anchor="t"/>
          <a:lstStyle/>
          <a:p>
            <a:pPr marL="0" indent="0">
              <a:buNone/>
            </a:pPr>
            <a:r>
              <a:rPr lang="en-US" sz="1100" dirty="0">
                <a:solidFill>
                  <a:srgbClr val="333333"/>
                </a:solidFill>
              </a:rPr>
              <a:t>Legale productie van artikelen met te veel explosieve stof; aankoop in landen met ruimere regels</a:t>
            </a:r>
            <a:endParaRPr lang="en-US" sz="1100" dirty="0"/>
          </a:p>
        </p:txBody>
      </p:sp>
      <p:sp>
        <p:nvSpPr>
          <p:cNvPr id="7" name="Shape 5"/>
          <p:cNvSpPr/>
          <p:nvPr/>
        </p:nvSpPr>
        <p:spPr>
          <a:xfrm>
            <a:off x="2139696" y="1280160"/>
            <a:ext cx="1554480" cy="548640"/>
          </a:xfrm>
          <a:prstGeom prst="roundRect">
            <a:avLst>
              <a:gd name="adj" fmla="val 13333"/>
            </a:avLst>
          </a:prstGeom>
          <a:solidFill>
            <a:srgbClr val="1A2550"/>
          </a:solidFill>
          <a:ln w="12700">
            <a:solidFill>
              <a:srgbClr val="1A2550"/>
            </a:solidFill>
            <a:prstDash val="solid"/>
          </a:ln>
        </p:spPr>
        <p:txBody>
          <a:bodyPr/>
          <a:lstStyle/>
          <a:p>
            <a:endParaRPr lang="nl-NL"/>
          </a:p>
        </p:txBody>
      </p:sp>
      <p:sp>
        <p:nvSpPr>
          <p:cNvPr id="8" name="Text 6"/>
          <p:cNvSpPr txBox="1"/>
          <p:nvPr/>
        </p:nvSpPr>
        <p:spPr>
          <a:xfrm>
            <a:off x="2139696" y="1280160"/>
            <a:ext cx="1554480" cy="548640"/>
          </a:xfrm>
          <a:prstGeom prst="rect">
            <a:avLst/>
          </a:prstGeom>
          <a:noFill/>
          <a:ln/>
        </p:spPr>
        <p:txBody>
          <a:bodyPr wrap="square" lIns="0" tIns="0" rIns="0" bIns="0" rtlCol="0" anchor="ctr"/>
          <a:lstStyle/>
          <a:p>
            <a:pPr marL="0" indent="0" algn="ctr">
              <a:buNone/>
            </a:pPr>
            <a:r>
              <a:rPr lang="en-US" sz="1200" b="1" dirty="0">
                <a:solidFill>
                  <a:srgbClr val="FFFFFF"/>
                </a:solidFill>
              </a:rPr>
              <a:t>Online handel</a:t>
            </a:r>
            <a:endParaRPr lang="en-US" sz="1200" dirty="0"/>
          </a:p>
        </p:txBody>
      </p:sp>
      <p:sp>
        <p:nvSpPr>
          <p:cNvPr id="9" name="Shape 7"/>
          <p:cNvSpPr/>
          <p:nvPr/>
        </p:nvSpPr>
        <p:spPr>
          <a:xfrm>
            <a:off x="3712464" y="1463040"/>
            <a:ext cx="109728" cy="182880"/>
          </a:xfrm>
          <a:prstGeom prst="rightArrow">
            <a:avLst/>
          </a:prstGeom>
          <a:solidFill>
            <a:srgbClr val="4F8FD6"/>
          </a:solidFill>
          <a:ln w="12700">
            <a:solidFill>
              <a:srgbClr val="4F8FD6"/>
            </a:solidFill>
            <a:prstDash val="solid"/>
          </a:ln>
        </p:spPr>
        <p:txBody>
          <a:bodyPr/>
          <a:lstStyle/>
          <a:p>
            <a:endParaRPr lang="nl-NL"/>
          </a:p>
        </p:txBody>
      </p:sp>
      <p:sp>
        <p:nvSpPr>
          <p:cNvPr id="10" name="Text 8"/>
          <p:cNvSpPr txBox="1"/>
          <p:nvPr/>
        </p:nvSpPr>
        <p:spPr>
          <a:xfrm>
            <a:off x="2139696" y="1965960"/>
            <a:ext cx="1554480" cy="1371600"/>
          </a:xfrm>
          <a:prstGeom prst="rect">
            <a:avLst/>
          </a:prstGeom>
          <a:noFill/>
          <a:ln/>
        </p:spPr>
        <p:txBody>
          <a:bodyPr wrap="square" lIns="0" tIns="0" rIns="0" bIns="0" rtlCol="0" anchor="t"/>
          <a:lstStyle/>
          <a:p>
            <a:pPr marL="0" indent="0">
              <a:buNone/>
            </a:pPr>
            <a:r>
              <a:rPr lang="en-US" sz="1100" dirty="0">
                <a:solidFill>
                  <a:srgbClr val="333333"/>
                </a:solidFill>
              </a:rPr>
              <a:t>Webshops en sociale media, vaak buiten Nederland gehost, gericht op de Nederlandse markt</a:t>
            </a:r>
            <a:endParaRPr lang="en-US" sz="1100" dirty="0"/>
          </a:p>
        </p:txBody>
      </p:sp>
      <p:sp>
        <p:nvSpPr>
          <p:cNvPr id="11" name="Shape 9"/>
          <p:cNvSpPr/>
          <p:nvPr/>
        </p:nvSpPr>
        <p:spPr>
          <a:xfrm>
            <a:off x="3822192" y="1280160"/>
            <a:ext cx="1554480" cy="548640"/>
          </a:xfrm>
          <a:prstGeom prst="roundRect">
            <a:avLst>
              <a:gd name="adj" fmla="val 13333"/>
            </a:avLst>
          </a:prstGeom>
          <a:solidFill>
            <a:srgbClr val="1A2550"/>
          </a:solidFill>
          <a:ln w="12700">
            <a:solidFill>
              <a:srgbClr val="1A2550"/>
            </a:solidFill>
            <a:prstDash val="solid"/>
          </a:ln>
        </p:spPr>
        <p:txBody>
          <a:bodyPr/>
          <a:lstStyle/>
          <a:p>
            <a:endParaRPr lang="nl-NL"/>
          </a:p>
        </p:txBody>
      </p:sp>
      <p:sp>
        <p:nvSpPr>
          <p:cNvPr id="12" name="Text 10"/>
          <p:cNvSpPr txBox="1"/>
          <p:nvPr/>
        </p:nvSpPr>
        <p:spPr>
          <a:xfrm>
            <a:off x="3822192" y="1280160"/>
            <a:ext cx="1554480" cy="548640"/>
          </a:xfrm>
          <a:prstGeom prst="rect">
            <a:avLst/>
          </a:prstGeom>
          <a:noFill/>
          <a:ln/>
        </p:spPr>
        <p:txBody>
          <a:bodyPr wrap="square" lIns="0" tIns="0" rIns="0" bIns="0" rtlCol="0" anchor="ctr"/>
          <a:lstStyle/>
          <a:p>
            <a:pPr marL="0" indent="0" algn="ctr">
              <a:buNone/>
            </a:pPr>
            <a:r>
              <a:rPr lang="en-US" sz="1200" b="1" dirty="0">
                <a:solidFill>
                  <a:srgbClr val="FFFFFF"/>
                </a:solidFill>
              </a:rPr>
              <a:t>Transport</a:t>
            </a:r>
            <a:endParaRPr lang="en-US" sz="1200" dirty="0"/>
          </a:p>
        </p:txBody>
      </p:sp>
      <p:sp>
        <p:nvSpPr>
          <p:cNvPr id="13" name="Shape 11"/>
          <p:cNvSpPr/>
          <p:nvPr/>
        </p:nvSpPr>
        <p:spPr>
          <a:xfrm>
            <a:off x="5394960" y="1463040"/>
            <a:ext cx="109728" cy="182880"/>
          </a:xfrm>
          <a:prstGeom prst="rightArrow">
            <a:avLst/>
          </a:prstGeom>
          <a:solidFill>
            <a:srgbClr val="4F8FD6"/>
          </a:solidFill>
          <a:ln w="12700">
            <a:solidFill>
              <a:srgbClr val="4F8FD6"/>
            </a:solidFill>
            <a:prstDash val="solid"/>
          </a:ln>
        </p:spPr>
        <p:txBody>
          <a:bodyPr/>
          <a:lstStyle/>
          <a:p>
            <a:endParaRPr lang="nl-NL"/>
          </a:p>
        </p:txBody>
      </p:sp>
      <p:sp>
        <p:nvSpPr>
          <p:cNvPr id="14" name="Text 12"/>
          <p:cNvSpPr txBox="1"/>
          <p:nvPr/>
        </p:nvSpPr>
        <p:spPr>
          <a:xfrm>
            <a:off x="3822192" y="1965960"/>
            <a:ext cx="1554480" cy="1371600"/>
          </a:xfrm>
          <a:prstGeom prst="rect">
            <a:avLst/>
          </a:prstGeom>
          <a:noFill/>
          <a:ln/>
        </p:spPr>
        <p:txBody>
          <a:bodyPr wrap="square" lIns="0" tIns="0" rIns="0" bIns="0" rtlCol="0" anchor="t"/>
          <a:lstStyle/>
          <a:p>
            <a:pPr marL="0" indent="0">
              <a:buNone/>
            </a:pPr>
            <a:r>
              <a:rPr lang="en-US" sz="1100" dirty="0">
                <a:solidFill>
                  <a:srgbClr val="333333"/>
                </a:solidFill>
              </a:rPr>
              <a:t>Post en pakketdiensten, personenauto's en busjes over de grens, soms spoor</a:t>
            </a:r>
            <a:endParaRPr lang="en-US" sz="1100" dirty="0"/>
          </a:p>
        </p:txBody>
      </p:sp>
      <p:sp>
        <p:nvSpPr>
          <p:cNvPr id="15" name="Shape 13"/>
          <p:cNvSpPr/>
          <p:nvPr/>
        </p:nvSpPr>
        <p:spPr>
          <a:xfrm>
            <a:off x="5504688" y="1280160"/>
            <a:ext cx="1554480" cy="548640"/>
          </a:xfrm>
          <a:prstGeom prst="roundRect">
            <a:avLst>
              <a:gd name="adj" fmla="val 13333"/>
            </a:avLst>
          </a:prstGeom>
          <a:solidFill>
            <a:srgbClr val="1A2550"/>
          </a:solidFill>
          <a:ln w="12700">
            <a:solidFill>
              <a:srgbClr val="1A2550"/>
            </a:solidFill>
            <a:prstDash val="solid"/>
          </a:ln>
        </p:spPr>
        <p:txBody>
          <a:bodyPr/>
          <a:lstStyle/>
          <a:p>
            <a:endParaRPr lang="nl-NL"/>
          </a:p>
        </p:txBody>
      </p:sp>
      <p:sp>
        <p:nvSpPr>
          <p:cNvPr id="16" name="Text 14"/>
          <p:cNvSpPr txBox="1"/>
          <p:nvPr/>
        </p:nvSpPr>
        <p:spPr>
          <a:xfrm>
            <a:off x="5504688" y="1280160"/>
            <a:ext cx="1554480" cy="548640"/>
          </a:xfrm>
          <a:prstGeom prst="rect">
            <a:avLst/>
          </a:prstGeom>
          <a:noFill/>
          <a:ln/>
        </p:spPr>
        <p:txBody>
          <a:bodyPr wrap="square" lIns="0" tIns="0" rIns="0" bIns="0" rtlCol="0" anchor="ctr"/>
          <a:lstStyle/>
          <a:p>
            <a:pPr marL="0" indent="0" algn="ctr">
              <a:buNone/>
            </a:pPr>
            <a:r>
              <a:rPr lang="en-US" sz="1200" b="1" dirty="0">
                <a:solidFill>
                  <a:srgbClr val="FFFFFF"/>
                </a:solidFill>
              </a:rPr>
              <a:t>Opslag</a:t>
            </a:r>
            <a:endParaRPr lang="en-US" sz="1200" dirty="0"/>
          </a:p>
        </p:txBody>
      </p:sp>
      <p:sp>
        <p:nvSpPr>
          <p:cNvPr id="17" name="Shape 15"/>
          <p:cNvSpPr/>
          <p:nvPr/>
        </p:nvSpPr>
        <p:spPr>
          <a:xfrm>
            <a:off x="7077456" y="1463040"/>
            <a:ext cx="109728" cy="182880"/>
          </a:xfrm>
          <a:prstGeom prst="rightArrow">
            <a:avLst/>
          </a:prstGeom>
          <a:solidFill>
            <a:srgbClr val="4F8FD6"/>
          </a:solidFill>
          <a:ln w="12700">
            <a:solidFill>
              <a:srgbClr val="4F8FD6"/>
            </a:solidFill>
            <a:prstDash val="solid"/>
          </a:ln>
        </p:spPr>
        <p:txBody>
          <a:bodyPr/>
          <a:lstStyle/>
          <a:p>
            <a:endParaRPr lang="nl-NL"/>
          </a:p>
        </p:txBody>
      </p:sp>
      <p:sp>
        <p:nvSpPr>
          <p:cNvPr id="18" name="Text 16"/>
          <p:cNvSpPr txBox="1"/>
          <p:nvPr/>
        </p:nvSpPr>
        <p:spPr>
          <a:xfrm>
            <a:off x="5504688" y="1965960"/>
            <a:ext cx="1554480" cy="1371600"/>
          </a:xfrm>
          <a:prstGeom prst="rect">
            <a:avLst/>
          </a:prstGeom>
          <a:noFill/>
          <a:ln/>
        </p:spPr>
        <p:txBody>
          <a:bodyPr wrap="square" lIns="0" tIns="0" rIns="0" bIns="0" rtlCol="0" anchor="t"/>
          <a:lstStyle/>
          <a:p>
            <a:pPr marL="0" indent="0">
              <a:buNone/>
            </a:pPr>
            <a:r>
              <a:rPr lang="en-US" sz="1100" dirty="0">
                <a:solidFill>
                  <a:srgbClr val="333333"/>
                </a:solidFill>
              </a:rPr>
              <a:t>Woningen en schuren in de grensregio en in woonwijken</a:t>
            </a:r>
            <a:endParaRPr lang="en-US" sz="1100" dirty="0"/>
          </a:p>
        </p:txBody>
      </p:sp>
      <p:sp>
        <p:nvSpPr>
          <p:cNvPr id="19" name="Shape 17"/>
          <p:cNvSpPr/>
          <p:nvPr/>
        </p:nvSpPr>
        <p:spPr>
          <a:xfrm>
            <a:off x="7187184" y="1280160"/>
            <a:ext cx="1554480" cy="548640"/>
          </a:xfrm>
          <a:prstGeom prst="roundRect">
            <a:avLst>
              <a:gd name="adj" fmla="val 13333"/>
            </a:avLst>
          </a:prstGeom>
          <a:solidFill>
            <a:srgbClr val="1A2550"/>
          </a:solidFill>
          <a:ln w="12700">
            <a:solidFill>
              <a:srgbClr val="1A2550"/>
            </a:solidFill>
            <a:prstDash val="solid"/>
          </a:ln>
        </p:spPr>
        <p:txBody>
          <a:bodyPr/>
          <a:lstStyle/>
          <a:p>
            <a:endParaRPr lang="nl-NL"/>
          </a:p>
        </p:txBody>
      </p:sp>
      <p:sp>
        <p:nvSpPr>
          <p:cNvPr id="20" name="Text 18"/>
          <p:cNvSpPr txBox="1"/>
          <p:nvPr/>
        </p:nvSpPr>
        <p:spPr>
          <a:xfrm>
            <a:off x="7187184" y="1280160"/>
            <a:ext cx="1554480" cy="548640"/>
          </a:xfrm>
          <a:prstGeom prst="rect">
            <a:avLst/>
          </a:prstGeom>
          <a:noFill/>
          <a:ln/>
        </p:spPr>
        <p:txBody>
          <a:bodyPr wrap="square" lIns="0" tIns="0" rIns="0" bIns="0" rtlCol="0" anchor="ctr"/>
          <a:lstStyle/>
          <a:p>
            <a:pPr marL="0" indent="0" algn="ctr">
              <a:buNone/>
            </a:pPr>
            <a:r>
              <a:rPr lang="en-US" sz="1200" b="1" dirty="0">
                <a:solidFill>
                  <a:srgbClr val="FFFFFF"/>
                </a:solidFill>
              </a:rPr>
              <a:t>Gebruik</a:t>
            </a:r>
            <a:endParaRPr lang="en-US" sz="1200" dirty="0"/>
          </a:p>
        </p:txBody>
      </p:sp>
      <p:sp>
        <p:nvSpPr>
          <p:cNvPr id="21" name="Text 19"/>
          <p:cNvSpPr txBox="1"/>
          <p:nvPr/>
        </p:nvSpPr>
        <p:spPr>
          <a:xfrm>
            <a:off x="7187184" y="1965960"/>
            <a:ext cx="1554480" cy="1371600"/>
          </a:xfrm>
          <a:prstGeom prst="rect">
            <a:avLst/>
          </a:prstGeom>
          <a:noFill/>
          <a:ln/>
        </p:spPr>
        <p:txBody>
          <a:bodyPr wrap="square" lIns="0" tIns="0" rIns="0" bIns="0" rtlCol="0" anchor="t"/>
          <a:lstStyle/>
          <a:p>
            <a:pPr marL="0" indent="0">
              <a:buNone/>
            </a:pPr>
            <a:r>
              <a:rPr lang="en-US" sz="1100" dirty="0">
                <a:solidFill>
                  <a:srgbClr val="333333"/>
                </a:solidFill>
              </a:rPr>
              <a:t>Straat en jaarwisseling, geweld tegen hulpverleners, explosies en plofkraken</a:t>
            </a:r>
            <a:endParaRPr lang="en-US" sz="1100" dirty="0"/>
          </a:p>
        </p:txBody>
      </p:sp>
      <p:sp>
        <p:nvSpPr>
          <p:cNvPr id="22" name="Shape 20"/>
          <p:cNvSpPr/>
          <p:nvPr/>
        </p:nvSpPr>
        <p:spPr>
          <a:xfrm>
            <a:off x="457200" y="3520440"/>
            <a:ext cx="8229600" cy="1097280"/>
          </a:xfrm>
          <a:prstGeom prst="roundRect">
            <a:avLst>
              <a:gd name="adj" fmla="val 6667"/>
            </a:avLst>
          </a:prstGeom>
          <a:solidFill>
            <a:srgbClr val="EEF2FA"/>
          </a:solidFill>
          <a:ln w="12700">
            <a:solidFill>
              <a:srgbClr val="EEF2FA"/>
            </a:solidFill>
            <a:prstDash val="solid"/>
          </a:ln>
        </p:spPr>
        <p:txBody>
          <a:bodyPr/>
          <a:lstStyle/>
          <a:p>
            <a:endParaRPr lang="nl-NL"/>
          </a:p>
        </p:txBody>
      </p:sp>
      <p:sp>
        <p:nvSpPr>
          <p:cNvPr id="23" name="Text 21"/>
          <p:cNvSpPr txBox="1"/>
          <p:nvPr/>
        </p:nvSpPr>
        <p:spPr>
          <a:xfrm>
            <a:off x="640080" y="3611880"/>
            <a:ext cx="7863840" cy="914400"/>
          </a:xfrm>
          <a:prstGeom prst="rect">
            <a:avLst/>
          </a:prstGeom>
          <a:noFill/>
          <a:ln/>
        </p:spPr>
        <p:txBody>
          <a:bodyPr wrap="square" lIns="0" tIns="0" rIns="0" bIns="0" rtlCol="0" anchor="t"/>
          <a:lstStyle/>
          <a:p>
            <a:pPr marL="0" indent="0">
              <a:buNone/>
            </a:pPr>
            <a:r>
              <a:rPr lang="en-US" sz="1200" b="1" dirty="0">
                <a:solidFill>
                  <a:srgbClr val="1A2550"/>
                </a:solidFill>
              </a:rPr>
              <a:t>Waar grijpt de politie in? </a:t>
            </a:r>
            <a:r>
              <a:rPr lang="en-US" sz="1200" dirty="0">
                <a:solidFill>
                  <a:srgbClr val="333333"/>
                </a:solidFill>
              </a:rPr>
              <a:t>Op elke schakel, maar met verschillende partners: bij productie en beleid via Europa en toezichthouders zoals de ILT, bij online handel en post via intelligence en private partijen, bij transport in de grensregio samen met België en Duitsland, bij opslag samen met gemeenten en omgevingsdiensten, bij gebruik via handhaving en het Offensief tegen Explosies.</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365760"/>
            <a:ext cx="8229600" cy="548640"/>
          </a:xfrm>
          <a:prstGeom prst="rect">
            <a:avLst/>
          </a:prstGeom>
          <a:noFill/>
          <a:ln/>
        </p:spPr>
        <p:txBody>
          <a:bodyPr wrap="square" lIns="0" tIns="0" rIns="0" bIns="0" rtlCol="0" anchor="t"/>
          <a:lstStyle/>
          <a:p>
            <a:pPr marL="0" indent="0">
              <a:buNone/>
            </a:pPr>
            <a:r>
              <a:rPr lang="en-US" sz="2800" b="1" dirty="0">
                <a:solidFill>
                  <a:srgbClr val="FFFFFF"/>
                </a:solidFill>
              </a:rPr>
              <a:t>Omvang in cijfers</a:t>
            </a:r>
            <a:endParaRPr lang="en-US" sz="2800" dirty="0"/>
          </a:p>
        </p:txBody>
      </p:sp>
      <p:sp>
        <p:nvSpPr>
          <p:cNvPr id="3" name="Text 1"/>
          <p:cNvSpPr txBox="1"/>
          <p:nvPr/>
        </p:nvSpPr>
        <p:spPr>
          <a:xfrm>
            <a:off x="457200" y="1188720"/>
            <a:ext cx="1920240" cy="640080"/>
          </a:xfrm>
          <a:prstGeom prst="rect">
            <a:avLst/>
          </a:prstGeom>
          <a:noFill/>
          <a:ln/>
        </p:spPr>
        <p:txBody>
          <a:bodyPr wrap="square" lIns="0" tIns="0" rIns="0" bIns="0" rtlCol="0" anchor="ctr"/>
          <a:lstStyle/>
          <a:p>
            <a:pPr marL="0" indent="0">
              <a:buNone/>
            </a:pPr>
            <a:r>
              <a:rPr lang="en-US" sz="3600" b="1" dirty="0">
                <a:solidFill>
                  <a:srgbClr val="F2B705"/>
                </a:solidFill>
              </a:rPr>
              <a:t>1.600</a:t>
            </a:r>
            <a:endParaRPr lang="en-US" sz="3600" dirty="0"/>
          </a:p>
        </p:txBody>
      </p:sp>
      <p:sp>
        <p:nvSpPr>
          <p:cNvPr id="4" name="Text 2"/>
          <p:cNvSpPr txBox="1"/>
          <p:nvPr/>
        </p:nvSpPr>
        <p:spPr>
          <a:xfrm>
            <a:off x="457200" y="1828800"/>
            <a:ext cx="1920240" cy="548640"/>
          </a:xfrm>
          <a:prstGeom prst="rect">
            <a:avLst/>
          </a:prstGeom>
          <a:noFill/>
          <a:ln/>
        </p:spPr>
        <p:txBody>
          <a:bodyPr wrap="square" lIns="0" tIns="0" rIns="0" bIns="0" rtlCol="0" anchor="t"/>
          <a:lstStyle/>
          <a:p>
            <a:pPr marL="0" indent="0">
              <a:buNone/>
            </a:pPr>
            <a:r>
              <a:rPr lang="en-US" sz="1100" dirty="0">
                <a:solidFill>
                  <a:srgbClr val="FFFFFF"/>
                </a:solidFill>
              </a:rPr>
              <a:t>aanslagen en incidenten met vuurwerk in 2025, tegen ruim 1.000 in 2023</a:t>
            </a:r>
            <a:endParaRPr lang="en-US" sz="1100" dirty="0"/>
          </a:p>
        </p:txBody>
      </p:sp>
      <p:sp>
        <p:nvSpPr>
          <p:cNvPr id="5" name="Text 3"/>
          <p:cNvSpPr txBox="1"/>
          <p:nvPr/>
        </p:nvSpPr>
        <p:spPr>
          <a:xfrm>
            <a:off x="2651760" y="1188720"/>
            <a:ext cx="1920240" cy="640080"/>
          </a:xfrm>
          <a:prstGeom prst="rect">
            <a:avLst/>
          </a:prstGeom>
          <a:noFill/>
          <a:ln/>
        </p:spPr>
        <p:txBody>
          <a:bodyPr wrap="square" lIns="0" tIns="0" rIns="0" bIns="0" rtlCol="0" anchor="ctr"/>
          <a:lstStyle/>
          <a:p>
            <a:pPr marL="0" indent="0">
              <a:buNone/>
            </a:pPr>
            <a:r>
              <a:rPr lang="en-US" sz="3600" b="1" dirty="0">
                <a:solidFill>
                  <a:srgbClr val="F2B705"/>
                </a:solidFill>
              </a:rPr>
              <a:t>&gt; 120 kg</a:t>
            </a:r>
            <a:endParaRPr lang="en-US" sz="3600" dirty="0"/>
          </a:p>
        </p:txBody>
      </p:sp>
      <p:sp>
        <p:nvSpPr>
          <p:cNvPr id="6" name="Text 4"/>
          <p:cNvSpPr txBox="1"/>
          <p:nvPr/>
        </p:nvSpPr>
        <p:spPr>
          <a:xfrm>
            <a:off x="2651760" y="1828800"/>
            <a:ext cx="1920240" cy="548640"/>
          </a:xfrm>
          <a:prstGeom prst="rect">
            <a:avLst/>
          </a:prstGeom>
          <a:noFill/>
          <a:ln/>
        </p:spPr>
        <p:txBody>
          <a:bodyPr wrap="square" lIns="0" tIns="0" rIns="0" bIns="0" rtlCol="0" anchor="t"/>
          <a:lstStyle/>
          <a:p>
            <a:pPr marL="0" indent="0">
              <a:buNone/>
            </a:pPr>
            <a:r>
              <a:rPr lang="en-US" sz="1100" dirty="0">
                <a:solidFill>
                  <a:srgbClr val="FFFFFF"/>
                </a:solidFill>
              </a:rPr>
              <a:t>in beslag genomen bij één drone-actie aan de Belgische grens bij Nispen (2025)</a:t>
            </a:r>
            <a:endParaRPr lang="en-US" sz="1100" dirty="0"/>
          </a:p>
        </p:txBody>
      </p:sp>
      <p:sp>
        <p:nvSpPr>
          <p:cNvPr id="7" name="Text 5"/>
          <p:cNvSpPr txBox="1"/>
          <p:nvPr/>
        </p:nvSpPr>
        <p:spPr>
          <a:xfrm>
            <a:off x="4846320" y="1188720"/>
            <a:ext cx="1920240" cy="640080"/>
          </a:xfrm>
          <a:prstGeom prst="rect">
            <a:avLst/>
          </a:prstGeom>
          <a:noFill/>
          <a:ln/>
        </p:spPr>
        <p:txBody>
          <a:bodyPr wrap="square" lIns="0" tIns="0" rIns="0" bIns="0" rtlCol="0" anchor="ctr"/>
          <a:lstStyle/>
          <a:p>
            <a:pPr marL="0" indent="0">
              <a:buNone/>
            </a:pPr>
            <a:r>
              <a:rPr lang="en-US" sz="3600" b="1" dirty="0">
                <a:solidFill>
                  <a:srgbClr val="F2B705"/>
                </a:solidFill>
              </a:rPr>
              <a:t>35</a:t>
            </a:r>
            <a:endParaRPr lang="en-US" sz="3600" dirty="0"/>
          </a:p>
        </p:txBody>
      </p:sp>
      <p:sp>
        <p:nvSpPr>
          <p:cNvPr id="8" name="Text 6"/>
          <p:cNvSpPr txBox="1"/>
          <p:nvPr/>
        </p:nvSpPr>
        <p:spPr>
          <a:xfrm>
            <a:off x="4846320" y="1828800"/>
            <a:ext cx="1920240" cy="548640"/>
          </a:xfrm>
          <a:prstGeom prst="rect">
            <a:avLst/>
          </a:prstGeom>
          <a:noFill/>
          <a:ln/>
        </p:spPr>
        <p:txBody>
          <a:bodyPr wrap="square" lIns="0" tIns="0" rIns="0" bIns="0" rtlCol="0" anchor="t"/>
          <a:lstStyle/>
          <a:p>
            <a:pPr marL="0" indent="0">
              <a:buNone/>
            </a:pPr>
            <a:r>
              <a:rPr lang="en-US" sz="1100" dirty="0">
                <a:solidFill>
                  <a:srgbClr val="FFFFFF"/>
                </a:solidFill>
              </a:rPr>
              <a:t>gemeenten met een landelijke inleverdag tussen 1 september en 9 oktober 2026</a:t>
            </a:r>
            <a:endParaRPr lang="en-US" sz="1100" dirty="0"/>
          </a:p>
        </p:txBody>
      </p:sp>
      <p:sp>
        <p:nvSpPr>
          <p:cNvPr id="9" name="Text 7"/>
          <p:cNvSpPr txBox="1"/>
          <p:nvPr/>
        </p:nvSpPr>
        <p:spPr>
          <a:xfrm>
            <a:off x="7040880" y="1188720"/>
            <a:ext cx="1828800" cy="640080"/>
          </a:xfrm>
          <a:prstGeom prst="rect">
            <a:avLst/>
          </a:prstGeom>
          <a:noFill/>
          <a:ln/>
        </p:spPr>
        <p:txBody>
          <a:bodyPr wrap="square" lIns="0" tIns="0" rIns="0" bIns="0" rtlCol="0" anchor="ctr"/>
          <a:lstStyle/>
          <a:p>
            <a:pPr marL="0" indent="0">
              <a:buNone/>
            </a:pPr>
            <a:r>
              <a:rPr lang="en-US" sz="3600" b="1" dirty="0">
                <a:solidFill>
                  <a:srgbClr val="F2B705"/>
                </a:solidFill>
              </a:rPr>
              <a:t>3.600 kg</a:t>
            </a:r>
            <a:endParaRPr lang="en-US" sz="3600" dirty="0"/>
          </a:p>
        </p:txBody>
      </p:sp>
      <p:sp>
        <p:nvSpPr>
          <p:cNvPr id="10" name="Text 8"/>
          <p:cNvSpPr txBox="1"/>
          <p:nvPr/>
        </p:nvSpPr>
        <p:spPr>
          <a:xfrm>
            <a:off x="7040880" y="1828800"/>
            <a:ext cx="1828800" cy="548640"/>
          </a:xfrm>
          <a:prstGeom prst="rect">
            <a:avLst/>
          </a:prstGeom>
          <a:noFill/>
          <a:ln/>
        </p:spPr>
        <p:txBody>
          <a:bodyPr wrap="square" lIns="0" tIns="0" rIns="0" bIns="0" rtlCol="0" anchor="t"/>
          <a:lstStyle/>
          <a:p>
            <a:pPr marL="0" indent="0">
              <a:buNone/>
            </a:pPr>
            <a:r>
              <a:rPr lang="en-US" sz="1100" dirty="0">
                <a:solidFill>
                  <a:srgbClr val="FFFFFF"/>
                </a:solidFill>
              </a:rPr>
              <a:t>ingeleverd op de landelijke inleverdagen, stand 22 september, 18 van 35 gemeenten</a:t>
            </a:r>
            <a:endParaRPr lang="en-US" sz="1100" dirty="0"/>
          </a:p>
        </p:txBody>
      </p:sp>
      <p:sp>
        <p:nvSpPr>
          <p:cNvPr id="11" name="Text 9"/>
          <p:cNvSpPr txBox="1"/>
          <p:nvPr/>
        </p:nvSpPr>
        <p:spPr>
          <a:xfrm>
            <a:off x="457200" y="2743200"/>
            <a:ext cx="1920240" cy="640080"/>
          </a:xfrm>
          <a:prstGeom prst="rect">
            <a:avLst/>
          </a:prstGeom>
          <a:noFill/>
          <a:ln/>
        </p:spPr>
        <p:txBody>
          <a:bodyPr wrap="square" lIns="0" tIns="0" rIns="0" bIns="0" rtlCol="0" anchor="ctr"/>
          <a:lstStyle/>
          <a:p>
            <a:pPr marL="0" indent="0">
              <a:buNone/>
            </a:pPr>
            <a:r>
              <a:rPr lang="en-US" sz="3600" b="1" dirty="0">
                <a:solidFill>
                  <a:srgbClr val="F2B705"/>
                </a:solidFill>
              </a:rPr>
              <a:t>&gt; 100</a:t>
            </a:r>
            <a:endParaRPr lang="en-US" sz="3600" dirty="0"/>
          </a:p>
        </p:txBody>
      </p:sp>
      <p:sp>
        <p:nvSpPr>
          <p:cNvPr id="12" name="Text 10"/>
          <p:cNvSpPr txBox="1"/>
          <p:nvPr/>
        </p:nvSpPr>
        <p:spPr>
          <a:xfrm>
            <a:off x="457200" y="3383280"/>
            <a:ext cx="1920240" cy="548640"/>
          </a:xfrm>
          <a:prstGeom prst="rect">
            <a:avLst/>
          </a:prstGeom>
          <a:noFill/>
          <a:ln/>
        </p:spPr>
        <p:txBody>
          <a:bodyPr wrap="square" lIns="0" tIns="0" rIns="0" bIns="0" rtlCol="0" anchor="t"/>
          <a:lstStyle/>
          <a:p>
            <a:pPr marL="0" indent="0">
              <a:buNone/>
            </a:pPr>
            <a:r>
              <a:rPr lang="en-US" sz="1100" dirty="0">
                <a:solidFill>
                  <a:srgbClr val="FFFFFF"/>
                </a:solidFill>
              </a:rPr>
              <a:t>pakketten met vuurwerk per jaar, honderden in totaal, onderschept door post- en pakketbedrijven</a:t>
            </a:r>
            <a:endParaRPr lang="en-US" sz="1100" dirty="0"/>
          </a:p>
        </p:txBody>
      </p:sp>
      <p:sp>
        <p:nvSpPr>
          <p:cNvPr id="13" name="Text 11"/>
          <p:cNvSpPr txBox="1"/>
          <p:nvPr/>
        </p:nvSpPr>
        <p:spPr>
          <a:xfrm>
            <a:off x="2651760" y="2743200"/>
            <a:ext cx="1920240" cy="640080"/>
          </a:xfrm>
          <a:prstGeom prst="rect">
            <a:avLst/>
          </a:prstGeom>
          <a:noFill/>
          <a:ln/>
        </p:spPr>
        <p:txBody>
          <a:bodyPr wrap="square" lIns="0" tIns="0" rIns="0" bIns="0" rtlCol="0" anchor="ctr"/>
          <a:lstStyle/>
          <a:p>
            <a:pPr marL="0" indent="0">
              <a:buNone/>
            </a:pPr>
            <a:r>
              <a:rPr lang="en-US" sz="3600" b="1" dirty="0">
                <a:solidFill>
                  <a:srgbClr val="F2B705"/>
                </a:solidFill>
              </a:rPr>
              <a:t>&gt; 200</a:t>
            </a:r>
            <a:endParaRPr lang="en-US" sz="3600" dirty="0"/>
          </a:p>
        </p:txBody>
      </p:sp>
      <p:sp>
        <p:nvSpPr>
          <p:cNvPr id="14" name="Text 12"/>
          <p:cNvSpPr txBox="1"/>
          <p:nvPr/>
        </p:nvSpPr>
        <p:spPr>
          <a:xfrm>
            <a:off x="2651760" y="3383280"/>
            <a:ext cx="1920240" cy="548640"/>
          </a:xfrm>
          <a:prstGeom prst="rect">
            <a:avLst/>
          </a:prstGeom>
          <a:noFill/>
          <a:ln/>
        </p:spPr>
        <p:txBody>
          <a:bodyPr wrap="square" lIns="0" tIns="0" rIns="0" bIns="0" rtlCol="0" anchor="t"/>
          <a:lstStyle/>
          <a:p>
            <a:pPr marL="0" indent="0">
              <a:buNone/>
            </a:pPr>
            <a:r>
              <a:rPr lang="en-US" sz="1100" dirty="0">
                <a:solidFill>
                  <a:srgbClr val="FFFFFF"/>
                </a:solidFill>
              </a:rPr>
              <a:t>politiemensen slachtoffer van geweld tijdens de </a:t>
            </a:r>
            <a:r>
              <a:rPr lang="en-US" sz="1100" dirty="0" err="1">
                <a:solidFill>
                  <a:srgbClr val="FFFFFF"/>
                </a:solidFill>
              </a:rPr>
              <a:t>jaarwisseling</a:t>
            </a:r>
            <a:r>
              <a:rPr lang="en-US" sz="1100" dirty="0">
                <a:solidFill>
                  <a:srgbClr val="FFFFFF"/>
                </a:solidFill>
              </a:rPr>
              <a:t> 2025/2026, plus tientallen hulpverleners</a:t>
            </a:r>
            <a:endParaRPr lang="en-US" sz="1100" dirty="0"/>
          </a:p>
        </p:txBody>
      </p:sp>
      <p:sp>
        <p:nvSpPr>
          <p:cNvPr id="15" name="Text 13"/>
          <p:cNvSpPr txBox="1"/>
          <p:nvPr/>
        </p:nvSpPr>
        <p:spPr>
          <a:xfrm>
            <a:off x="4846320" y="2743200"/>
            <a:ext cx="1920240" cy="640080"/>
          </a:xfrm>
          <a:prstGeom prst="rect">
            <a:avLst/>
          </a:prstGeom>
          <a:noFill/>
          <a:ln/>
        </p:spPr>
        <p:txBody>
          <a:bodyPr wrap="square" lIns="0" tIns="0" rIns="0" bIns="0" rtlCol="0" anchor="ctr"/>
          <a:lstStyle/>
          <a:p>
            <a:pPr marL="0" indent="0">
              <a:buNone/>
            </a:pPr>
            <a:r>
              <a:rPr lang="en-US" sz="3600" b="1" dirty="0">
                <a:solidFill>
                  <a:srgbClr val="F2B705"/>
                </a:solidFill>
              </a:rPr>
              <a:t>1.058 km</a:t>
            </a:r>
            <a:endParaRPr lang="en-US" sz="3600" dirty="0"/>
          </a:p>
        </p:txBody>
      </p:sp>
      <p:sp>
        <p:nvSpPr>
          <p:cNvPr id="16" name="Text 14"/>
          <p:cNvSpPr txBox="1"/>
          <p:nvPr/>
        </p:nvSpPr>
        <p:spPr>
          <a:xfrm>
            <a:off x="4846320" y="3383280"/>
            <a:ext cx="1920240" cy="548640"/>
          </a:xfrm>
          <a:prstGeom prst="rect">
            <a:avLst/>
          </a:prstGeom>
          <a:noFill/>
          <a:ln/>
        </p:spPr>
        <p:txBody>
          <a:bodyPr wrap="square" lIns="0" tIns="0" rIns="0" bIns="0" rtlCol="0" anchor="t"/>
          <a:lstStyle/>
          <a:p>
            <a:pPr marL="0" indent="0">
              <a:buNone/>
            </a:pPr>
            <a:r>
              <a:rPr lang="en-US" sz="1100" dirty="0">
                <a:solidFill>
                  <a:srgbClr val="FFFFFF"/>
                </a:solidFill>
              </a:rPr>
              <a:t>landsgrens met België en Duitsland: 5 eenheden, 30 districten, 65 basisteams</a:t>
            </a:r>
            <a:endParaRPr lang="en-US" sz="1100" dirty="0"/>
          </a:p>
        </p:txBody>
      </p:sp>
      <p:sp>
        <p:nvSpPr>
          <p:cNvPr id="17" name="Text 15"/>
          <p:cNvSpPr txBox="1"/>
          <p:nvPr/>
        </p:nvSpPr>
        <p:spPr>
          <a:xfrm>
            <a:off x="7040880" y="2743200"/>
            <a:ext cx="1828800" cy="640080"/>
          </a:xfrm>
          <a:prstGeom prst="rect">
            <a:avLst/>
          </a:prstGeom>
          <a:noFill/>
          <a:ln/>
        </p:spPr>
        <p:txBody>
          <a:bodyPr wrap="square" lIns="0" tIns="0" rIns="0" bIns="0" rtlCol="0" anchor="ctr"/>
          <a:lstStyle/>
          <a:p>
            <a:pPr marL="0" indent="0">
              <a:buNone/>
            </a:pPr>
            <a:r>
              <a:rPr lang="en-US" sz="3600" b="1" dirty="0">
                <a:solidFill>
                  <a:srgbClr val="F2B705"/>
                </a:solidFill>
              </a:rPr>
              <a:t>€ 20 mln</a:t>
            </a:r>
            <a:endParaRPr lang="en-US" sz="3600" dirty="0"/>
          </a:p>
        </p:txBody>
      </p:sp>
      <p:sp>
        <p:nvSpPr>
          <p:cNvPr id="18" name="Text 16"/>
          <p:cNvSpPr txBox="1"/>
          <p:nvPr/>
        </p:nvSpPr>
        <p:spPr>
          <a:xfrm>
            <a:off x="7040880" y="3383280"/>
            <a:ext cx="1828800" cy="548640"/>
          </a:xfrm>
          <a:prstGeom prst="rect">
            <a:avLst/>
          </a:prstGeom>
          <a:noFill/>
          <a:ln/>
        </p:spPr>
        <p:txBody>
          <a:bodyPr wrap="square" lIns="0" tIns="0" rIns="0" bIns="0" rtlCol="0" anchor="t"/>
          <a:lstStyle/>
          <a:p>
            <a:pPr marL="0" indent="0">
              <a:buNone/>
            </a:pPr>
            <a:r>
              <a:rPr lang="en-US" sz="1100" dirty="0">
                <a:solidFill>
                  <a:srgbClr val="FFFFFF"/>
                </a:solidFill>
              </a:rPr>
              <a:t>geschatte schade van één jaarwisseling</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De grensregio: 1.058 kilometer grens</a:t>
            </a:r>
            <a:endParaRPr lang="en-US" sz="2800" dirty="0"/>
          </a:p>
        </p:txBody>
      </p:sp>
      <p:pic>
        <p:nvPicPr>
          <p:cNvPr id="3" name="Image 0" descr="/tmp/claude-0/-home-claude/c5918edc-ccc0-5f34-b6f5-86fad6fdf7b7/scratchpad/media/53dee1c8_image12.png"/>
          <p:cNvPicPr>
            <a:picLocks noChangeAspect="1"/>
          </p:cNvPicPr>
          <p:nvPr/>
        </p:nvPicPr>
        <p:blipFill>
          <a:blip r:embed="rId3"/>
          <a:srcRect/>
          <a:stretch/>
        </p:blipFill>
        <p:spPr>
          <a:xfrm>
            <a:off x="5760720" y="1097280"/>
            <a:ext cx="3017520" cy="3566160"/>
          </a:xfrm>
          <a:prstGeom prst="rect">
            <a:avLst/>
          </a:prstGeom>
        </p:spPr>
      </p:pic>
      <p:sp>
        <p:nvSpPr>
          <p:cNvPr id="4" name="Text 1"/>
          <p:cNvSpPr txBox="1"/>
          <p:nvPr/>
        </p:nvSpPr>
        <p:spPr>
          <a:xfrm>
            <a:off x="457200" y="1188720"/>
            <a:ext cx="5029200" cy="34747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222222"/>
                </a:solidFill>
              </a:rPr>
              <a:t>478 km grens met België, 580 km met Duitsland</a:t>
            </a:r>
            <a:endParaRPr lang="en-US" sz="1400" dirty="0"/>
          </a:p>
          <a:p>
            <a:pPr marL="177800" indent="-177800">
              <a:spcAft>
                <a:spcPts val="600"/>
              </a:spcAft>
              <a:buSzPct val="100000"/>
              <a:buChar char="•"/>
            </a:pPr>
            <a:r>
              <a:rPr lang="en-US" sz="1400" dirty="0">
                <a:solidFill>
                  <a:srgbClr val="222222"/>
                </a:solidFill>
              </a:rPr>
              <a:t>Vijf politie-eenheden, circa 30 districten en 65 basisteams liggen aan de grens</a:t>
            </a:r>
            <a:endParaRPr lang="en-US" sz="1400" dirty="0"/>
          </a:p>
          <a:p>
            <a:pPr marL="177800" indent="-177800">
              <a:spcAft>
                <a:spcPts val="600"/>
              </a:spcAft>
              <a:buSzPct val="100000"/>
              <a:buChar char="•"/>
            </a:pPr>
            <a:r>
              <a:rPr lang="en-US" sz="1400" dirty="0">
                <a:solidFill>
                  <a:srgbClr val="222222"/>
                </a:solidFill>
              </a:rPr>
              <a:t>Consumentenvuurwerk is in België en Duitsland wel te koop; het verbod in Nederland verplaatst de aankoop over de grens</a:t>
            </a:r>
            <a:endParaRPr lang="en-US" sz="1400" dirty="0"/>
          </a:p>
          <a:p>
            <a:pPr marL="177800" indent="-177800">
              <a:spcAft>
                <a:spcPts val="600"/>
              </a:spcAft>
              <a:buSzPct val="100000"/>
              <a:buChar char="•"/>
            </a:pPr>
            <a:r>
              <a:rPr lang="en-US" sz="1400" dirty="0">
                <a:solidFill>
                  <a:srgbClr val="222222"/>
                </a:solidFill>
              </a:rPr>
              <a:t>Opslag van illegaal vuurwerk concentreert zich in de grensregio</a:t>
            </a:r>
            <a:endParaRPr lang="en-US" sz="1400" dirty="0"/>
          </a:p>
          <a:p>
            <a:pPr marL="177800" indent="-177800">
              <a:spcAft>
                <a:spcPts val="600"/>
              </a:spcAft>
              <a:buSzPct val="100000"/>
              <a:buChar char="•"/>
            </a:pPr>
            <a:r>
              <a:rPr lang="en-US" sz="1400" dirty="0">
                <a:solidFill>
                  <a:srgbClr val="222222"/>
                </a:solidFill>
              </a:rPr>
              <a:t>Het is niet haalbaar om overal actiematig te werken: keuzes op basis van intelligence</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Wat de politie inzet: vijf sporen</a:t>
            </a:r>
            <a:endParaRPr lang="en-US" sz="2800" dirty="0"/>
          </a:p>
        </p:txBody>
      </p:sp>
      <p:sp>
        <p:nvSpPr>
          <p:cNvPr id="3" name="Shape 1"/>
          <p:cNvSpPr/>
          <p:nvPr/>
        </p:nvSpPr>
        <p:spPr>
          <a:xfrm>
            <a:off x="457200" y="1188720"/>
            <a:ext cx="2651760" cy="1645920"/>
          </a:xfrm>
          <a:prstGeom prst="roundRect">
            <a:avLst>
              <a:gd name="adj" fmla="val 4444"/>
            </a:avLst>
          </a:prstGeom>
          <a:solidFill>
            <a:srgbClr val="EEF2FA"/>
          </a:solidFill>
          <a:ln w="12700">
            <a:solidFill>
              <a:srgbClr val="EEF2FA"/>
            </a:solidFill>
            <a:prstDash val="solid"/>
          </a:ln>
        </p:spPr>
        <p:txBody>
          <a:bodyPr/>
          <a:lstStyle/>
          <a:p>
            <a:endParaRPr lang="nl-NL"/>
          </a:p>
        </p:txBody>
      </p:sp>
      <p:sp>
        <p:nvSpPr>
          <p:cNvPr id="4" name="Text 2"/>
          <p:cNvSpPr txBox="1"/>
          <p:nvPr/>
        </p:nvSpPr>
        <p:spPr>
          <a:xfrm>
            <a:off x="594360" y="1280160"/>
            <a:ext cx="2377440" cy="320040"/>
          </a:xfrm>
          <a:prstGeom prst="rect">
            <a:avLst/>
          </a:prstGeom>
          <a:noFill/>
          <a:ln/>
        </p:spPr>
        <p:txBody>
          <a:bodyPr wrap="square" lIns="0" tIns="0" rIns="0" bIns="0" rtlCol="0" anchor="ctr"/>
          <a:lstStyle/>
          <a:p>
            <a:pPr marL="0" indent="0">
              <a:buNone/>
            </a:pPr>
            <a:r>
              <a:rPr lang="en-US" sz="1300" b="1" dirty="0">
                <a:solidFill>
                  <a:srgbClr val="1A2550"/>
                </a:solidFill>
              </a:rPr>
              <a:t>Intelligence</a:t>
            </a:r>
            <a:endParaRPr lang="en-US" sz="1300" dirty="0"/>
          </a:p>
        </p:txBody>
      </p:sp>
      <p:sp>
        <p:nvSpPr>
          <p:cNvPr id="5" name="Text 3"/>
          <p:cNvSpPr txBox="1"/>
          <p:nvPr/>
        </p:nvSpPr>
        <p:spPr>
          <a:xfrm>
            <a:off x="594360" y="1600200"/>
            <a:ext cx="2377440" cy="1143000"/>
          </a:xfrm>
          <a:prstGeom prst="rect">
            <a:avLst/>
          </a:prstGeom>
          <a:noFill/>
          <a:ln/>
        </p:spPr>
        <p:txBody>
          <a:bodyPr wrap="square" lIns="0" tIns="0" rIns="0" bIns="0" rtlCol="0" anchor="t"/>
          <a:lstStyle/>
          <a:p>
            <a:pPr marL="0" indent="0">
              <a:buNone/>
            </a:pPr>
            <a:r>
              <a:rPr lang="en-US" sz="1100" dirty="0">
                <a:solidFill>
                  <a:srgbClr val="333333"/>
                </a:solidFill>
              </a:rPr>
              <a:t>Een landelijk project brengt de netwerken, routes en verkoopkanalen achter de handel in kaart, met informatie van partners en postbedrijven</a:t>
            </a:r>
            <a:endParaRPr lang="en-US" sz="1100" dirty="0"/>
          </a:p>
        </p:txBody>
      </p:sp>
      <p:sp>
        <p:nvSpPr>
          <p:cNvPr id="6" name="Shape 4"/>
          <p:cNvSpPr/>
          <p:nvPr/>
        </p:nvSpPr>
        <p:spPr>
          <a:xfrm>
            <a:off x="3246120" y="1188720"/>
            <a:ext cx="2651760" cy="1645920"/>
          </a:xfrm>
          <a:prstGeom prst="roundRect">
            <a:avLst>
              <a:gd name="adj" fmla="val 4444"/>
            </a:avLst>
          </a:prstGeom>
          <a:solidFill>
            <a:srgbClr val="EEF2FA"/>
          </a:solidFill>
          <a:ln w="12700">
            <a:solidFill>
              <a:srgbClr val="EEF2FA"/>
            </a:solidFill>
            <a:prstDash val="solid"/>
          </a:ln>
        </p:spPr>
        <p:txBody>
          <a:bodyPr/>
          <a:lstStyle/>
          <a:p>
            <a:endParaRPr lang="nl-NL"/>
          </a:p>
        </p:txBody>
      </p:sp>
      <p:sp>
        <p:nvSpPr>
          <p:cNvPr id="7" name="Text 5"/>
          <p:cNvSpPr txBox="1"/>
          <p:nvPr/>
        </p:nvSpPr>
        <p:spPr>
          <a:xfrm>
            <a:off x="3383280" y="1280160"/>
            <a:ext cx="2377440" cy="320040"/>
          </a:xfrm>
          <a:prstGeom prst="rect">
            <a:avLst/>
          </a:prstGeom>
          <a:noFill/>
          <a:ln/>
        </p:spPr>
        <p:txBody>
          <a:bodyPr wrap="square" lIns="0" tIns="0" rIns="0" bIns="0" rtlCol="0" anchor="ctr"/>
          <a:lstStyle/>
          <a:p>
            <a:pPr marL="0" indent="0">
              <a:buNone/>
            </a:pPr>
            <a:r>
              <a:rPr lang="en-US" sz="1300" b="1" dirty="0">
                <a:solidFill>
                  <a:srgbClr val="1A2550"/>
                </a:solidFill>
              </a:rPr>
              <a:t>Opsporing</a:t>
            </a:r>
            <a:endParaRPr lang="en-US" sz="1300" dirty="0"/>
          </a:p>
        </p:txBody>
      </p:sp>
      <p:sp>
        <p:nvSpPr>
          <p:cNvPr id="8" name="Text 6"/>
          <p:cNvSpPr txBox="1"/>
          <p:nvPr/>
        </p:nvSpPr>
        <p:spPr>
          <a:xfrm>
            <a:off x="3383280" y="1600200"/>
            <a:ext cx="2377440" cy="1143000"/>
          </a:xfrm>
          <a:prstGeom prst="rect">
            <a:avLst/>
          </a:prstGeom>
          <a:noFill/>
          <a:ln/>
        </p:spPr>
        <p:txBody>
          <a:bodyPr wrap="square" lIns="0" tIns="0" rIns="0" bIns="0" rtlCol="0" anchor="t"/>
          <a:lstStyle/>
          <a:p>
            <a:pPr marL="0" indent="0">
              <a:buNone/>
            </a:pPr>
            <a:r>
              <a:rPr lang="en-US" sz="1100" dirty="0">
                <a:solidFill>
                  <a:srgbClr val="333333"/>
                </a:solidFill>
              </a:rPr>
              <a:t>Rechercheonderzoeken, Joint Investigation Teams met EU-landen, Operational Taskforces met Europol, EMPACT</a:t>
            </a:r>
            <a:endParaRPr lang="en-US" sz="1100" dirty="0"/>
          </a:p>
        </p:txBody>
      </p:sp>
      <p:sp>
        <p:nvSpPr>
          <p:cNvPr id="9" name="Shape 7"/>
          <p:cNvSpPr/>
          <p:nvPr/>
        </p:nvSpPr>
        <p:spPr>
          <a:xfrm>
            <a:off x="6035040" y="1188720"/>
            <a:ext cx="2651760" cy="1645920"/>
          </a:xfrm>
          <a:prstGeom prst="roundRect">
            <a:avLst>
              <a:gd name="adj" fmla="val 4444"/>
            </a:avLst>
          </a:prstGeom>
          <a:solidFill>
            <a:srgbClr val="EEF2FA"/>
          </a:solidFill>
          <a:ln w="12700">
            <a:solidFill>
              <a:srgbClr val="EEF2FA"/>
            </a:solidFill>
            <a:prstDash val="solid"/>
          </a:ln>
        </p:spPr>
        <p:txBody>
          <a:bodyPr/>
          <a:lstStyle/>
          <a:p>
            <a:endParaRPr lang="nl-NL"/>
          </a:p>
        </p:txBody>
      </p:sp>
      <p:sp>
        <p:nvSpPr>
          <p:cNvPr id="10" name="Text 8"/>
          <p:cNvSpPr txBox="1"/>
          <p:nvPr/>
        </p:nvSpPr>
        <p:spPr>
          <a:xfrm>
            <a:off x="6172200" y="1280160"/>
            <a:ext cx="2377440" cy="320040"/>
          </a:xfrm>
          <a:prstGeom prst="rect">
            <a:avLst/>
          </a:prstGeom>
          <a:noFill/>
          <a:ln/>
        </p:spPr>
        <p:txBody>
          <a:bodyPr wrap="square" lIns="0" tIns="0" rIns="0" bIns="0" rtlCol="0" anchor="ctr"/>
          <a:lstStyle/>
          <a:p>
            <a:pPr marL="0" indent="0">
              <a:buNone/>
            </a:pPr>
            <a:r>
              <a:rPr lang="en-US" sz="1300" b="1" dirty="0">
                <a:solidFill>
                  <a:srgbClr val="1A2550"/>
                </a:solidFill>
              </a:rPr>
              <a:t>Controle en handhaving</a:t>
            </a:r>
            <a:endParaRPr lang="en-US" sz="1300" dirty="0"/>
          </a:p>
        </p:txBody>
      </p:sp>
      <p:sp>
        <p:nvSpPr>
          <p:cNvPr id="11" name="Text 9"/>
          <p:cNvSpPr txBox="1"/>
          <p:nvPr/>
        </p:nvSpPr>
        <p:spPr>
          <a:xfrm>
            <a:off x="6172200" y="1600200"/>
            <a:ext cx="2377440" cy="1143000"/>
          </a:xfrm>
          <a:prstGeom prst="rect">
            <a:avLst/>
          </a:prstGeom>
          <a:noFill/>
          <a:ln/>
        </p:spPr>
        <p:txBody>
          <a:bodyPr wrap="square" lIns="0" tIns="0" rIns="0" bIns="0" rtlCol="0" anchor="t"/>
          <a:lstStyle/>
          <a:p>
            <a:pPr marL="0" indent="0">
              <a:buNone/>
            </a:pPr>
            <a:r>
              <a:rPr lang="en-US" sz="1100" dirty="0">
                <a:solidFill>
                  <a:srgbClr val="333333"/>
                </a:solidFill>
              </a:rPr>
              <a:t>Grenscontroles, drones in de grensregio, controles bij post- en pakketbedrijven, actiedagen met Belgische en Duitse politie</a:t>
            </a:r>
            <a:endParaRPr lang="en-US" sz="1100" dirty="0"/>
          </a:p>
        </p:txBody>
      </p:sp>
      <p:sp>
        <p:nvSpPr>
          <p:cNvPr id="12" name="Shape 10"/>
          <p:cNvSpPr/>
          <p:nvPr/>
        </p:nvSpPr>
        <p:spPr>
          <a:xfrm>
            <a:off x="457200" y="2971800"/>
            <a:ext cx="2651760" cy="1645920"/>
          </a:xfrm>
          <a:prstGeom prst="roundRect">
            <a:avLst>
              <a:gd name="adj" fmla="val 4444"/>
            </a:avLst>
          </a:prstGeom>
          <a:solidFill>
            <a:srgbClr val="EEF2FA"/>
          </a:solidFill>
          <a:ln w="12700">
            <a:solidFill>
              <a:srgbClr val="EEF2FA"/>
            </a:solidFill>
            <a:prstDash val="solid"/>
          </a:ln>
        </p:spPr>
        <p:txBody>
          <a:bodyPr/>
          <a:lstStyle/>
          <a:p>
            <a:endParaRPr lang="nl-NL"/>
          </a:p>
        </p:txBody>
      </p:sp>
      <p:sp>
        <p:nvSpPr>
          <p:cNvPr id="13" name="Text 11"/>
          <p:cNvSpPr txBox="1"/>
          <p:nvPr/>
        </p:nvSpPr>
        <p:spPr>
          <a:xfrm>
            <a:off x="594360" y="3063240"/>
            <a:ext cx="2377440" cy="320040"/>
          </a:xfrm>
          <a:prstGeom prst="rect">
            <a:avLst/>
          </a:prstGeom>
          <a:noFill/>
          <a:ln/>
        </p:spPr>
        <p:txBody>
          <a:bodyPr wrap="square" lIns="0" tIns="0" rIns="0" bIns="0" rtlCol="0" anchor="ctr"/>
          <a:lstStyle/>
          <a:p>
            <a:pPr marL="0" indent="0">
              <a:buNone/>
            </a:pPr>
            <a:r>
              <a:rPr lang="en-US" sz="1300" b="1" dirty="0">
                <a:solidFill>
                  <a:srgbClr val="1A2550"/>
                </a:solidFill>
              </a:rPr>
              <a:t>Bestuurlijk en keten</a:t>
            </a:r>
            <a:endParaRPr lang="en-US" sz="1300" dirty="0"/>
          </a:p>
        </p:txBody>
      </p:sp>
      <p:sp>
        <p:nvSpPr>
          <p:cNvPr id="14" name="Text 12"/>
          <p:cNvSpPr txBox="1"/>
          <p:nvPr/>
        </p:nvSpPr>
        <p:spPr>
          <a:xfrm>
            <a:off x="594360" y="3383280"/>
            <a:ext cx="2377440" cy="1143000"/>
          </a:xfrm>
          <a:prstGeom prst="rect">
            <a:avLst/>
          </a:prstGeom>
          <a:noFill/>
          <a:ln/>
        </p:spPr>
        <p:txBody>
          <a:bodyPr wrap="square" lIns="0" tIns="0" rIns="0" bIns="0" rtlCol="0" anchor="t"/>
          <a:lstStyle/>
          <a:p>
            <a:pPr marL="0" indent="0">
              <a:buNone/>
            </a:pPr>
            <a:r>
              <a:rPr lang="en-US" sz="1100" dirty="0">
                <a:solidFill>
                  <a:srgbClr val="333333"/>
                </a:solidFill>
              </a:rPr>
              <a:t>Afspraken met Nordrhein-Westfalen en Niedersachsen, samenwerking met OTE, gemeenten, omgevingsdiensten en ILT</a:t>
            </a:r>
            <a:endParaRPr lang="en-US" sz="1100" dirty="0"/>
          </a:p>
        </p:txBody>
      </p:sp>
      <p:sp>
        <p:nvSpPr>
          <p:cNvPr id="15" name="Shape 13"/>
          <p:cNvSpPr/>
          <p:nvPr/>
        </p:nvSpPr>
        <p:spPr>
          <a:xfrm>
            <a:off x="3246120" y="2971800"/>
            <a:ext cx="2651760" cy="1645920"/>
          </a:xfrm>
          <a:prstGeom prst="roundRect">
            <a:avLst>
              <a:gd name="adj" fmla="val 4444"/>
            </a:avLst>
          </a:prstGeom>
          <a:solidFill>
            <a:srgbClr val="EEF2FA"/>
          </a:solidFill>
          <a:ln w="12700">
            <a:solidFill>
              <a:srgbClr val="EEF2FA"/>
            </a:solidFill>
            <a:prstDash val="solid"/>
          </a:ln>
        </p:spPr>
        <p:txBody>
          <a:bodyPr/>
          <a:lstStyle/>
          <a:p>
            <a:endParaRPr lang="nl-NL"/>
          </a:p>
        </p:txBody>
      </p:sp>
      <p:sp>
        <p:nvSpPr>
          <p:cNvPr id="16" name="Text 14"/>
          <p:cNvSpPr txBox="1"/>
          <p:nvPr/>
        </p:nvSpPr>
        <p:spPr>
          <a:xfrm>
            <a:off x="3383280" y="3063240"/>
            <a:ext cx="2377440" cy="320040"/>
          </a:xfrm>
          <a:prstGeom prst="rect">
            <a:avLst/>
          </a:prstGeom>
          <a:noFill/>
          <a:ln/>
        </p:spPr>
        <p:txBody>
          <a:bodyPr wrap="square" lIns="0" tIns="0" rIns="0" bIns="0" rtlCol="0" anchor="ctr"/>
          <a:lstStyle/>
          <a:p>
            <a:pPr marL="0" indent="0">
              <a:buNone/>
            </a:pPr>
            <a:r>
              <a:rPr lang="en-US" sz="1300" b="1" dirty="0">
                <a:solidFill>
                  <a:srgbClr val="1A2550"/>
                </a:solidFill>
              </a:rPr>
              <a:t>Beleid en lobby</a:t>
            </a:r>
            <a:endParaRPr lang="en-US" sz="1300" dirty="0"/>
          </a:p>
        </p:txBody>
      </p:sp>
      <p:sp>
        <p:nvSpPr>
          <p:cNvPr id="17" name="Text 15"/>
          <p:cNvSpPr txBox="1"/>
          <p:nvPr/>
        </p:nvSpPr>
        <p:spPr>
          <a:xfrm>
            <a:off x="3383280" y="3383280"/>
            <a:ext cx="2377440" cy="1143000"/>
          </a:xfrm>
          <a:prstGeom prst="rect">
            <a:avLst/>
          </a:prstGeom>
          <a:noFill/>
          <a:ln/>
        </p:spPr>
        <p:txBody>
          <a:bodyPr wrap="square" lIns="0" tIns="0" rIns="0" bIns="0" rtlCol="0" anchor="t"/>
          <a:lstStyle/>
          <a:p>
            <a:pPr marL="0" indent="0">
              <a:buNone/>
            </a:pPr>
            <a:r>
              <a:rPr lang="en-US" sz="1100" dirty="0">
                <a:solidFill>
                  <a:srgbClr val="333333"/>
                </a:solidFill>
              </a:rPr>
              <a:t>Benelux-werkgroep, jaarlijkse conferentie, herziening EU-richtlijn, Pyropass, nationaal verbod als voorbeeld</a:t>
            </a:r>
            <a:endParaRPr lang="en-US" sz="1100" dirty="0"/>
          </a:p>
        </p:txBody>
      </p:sp>
      <p:sp>
        <p:nvSpPr>
          <p:cNvPr id="18" name="Shape 16"/>
          <p:cNvSpPr/>
          <p:nvPr/>
        </p:nvSpPr>
        <p:spPr>
          <a:xfrm>
            <a:off x="6035040" y="2971800"/>
            <a:ext cx="2651760" cy="1645920"/>
          </a:xfrm>
          <a:prstGeom prst="roundRect">
            <a:avLst>
              <a:gd name="adj" fmla="val 4444"/>
            </a:avLst>
          </a:prstGeom>
          <a:solidFill>
            <a:srgbClr val="1A2550"/>
          </a:solidFill>
          <a:ln w="12700">
            <a:solidFill>
              <a:srgbClr val="1A2550"/>
            </a:solidFill>
            <a:prstDash val="solid"/>
          </a:ln>
        </p:spPr>
        <p:txBody>
          <a:bodyPr/>
          <a:lstStyle/>
          <a:p>
            <a:endParaRPr lang="nl-NL"/>
          </a:p>
        </p:txBody>
      </p:sp>
      <p:sp>
        <p:nvSpPr>
          <p:cNvPr id="19" name="Text 17"/>
          <p:cNvSpPr txBox="1"/>
          <p:nvPr/>
        </p:nvSpPr>
        <p:spPr>
          <a:xfrm>
            <a:off x="6172200" y="3063240"/>
            <a:ext cx="2377440" cy="320040"/>
          </a:xfrm>
          <a:prstGeom prst="rect">
            <a:avLst/>
          </a:prstGeom>
          <a:noFill/>
          <a:ln/>
        </p:spPr>
        <p:txBody>
          <a:bodyPr wrap="square" lIns="0" tIns="0" rIns="0" bIns="0" rtlCol="0" anchor="ctr"/>
          <a:lstStyle/>
          <a:p>
            <a:pPr marL="0" indent="0">
              <a:buNone/>
            </a:pPr>
            <a:r>
              <a:rPr lang="en-US" sz="1300" b="1" dirty="0">
                <a:solidFill>
                  <a:srgbClr val="F2B705"/>
                </a:solidFill>
              </a:rPr>
              <a:t>Rode draad</a:t>
            </a:r>
            <a:endParaRPr lang="en-US" sz="1300" dirty="0"/>
          </a:p>
        </p:txBody>
      </p:sp>
      <p:sp>
        <p:nvSpPr>
          <p:cNvPr id="20" name="Text 18"/>
          <p:cNvSpPr txBox="1"/>
          <p:nvPr/>
        </p:nvSpPr>
        <p:spPr>
          <a:xfrm>
            <a:off x="6172200" y="3383280"/>
            <a:ext cx="2377440" cy="1143000"/>
          </a:xfrm>
          <a:prstGeom prst="rect">
            <a:avLst/>
          </a:prstGeom>
          <a:noFill/>
          <a:ln/>
        </p:spPr>
        <p:txBody>
          <a:bodyPr wrap="square" lIns="0" tIns="0" rIns="0" bIns="0" rtlCol="0" anchor="t"/>
          <a:lstStyle/>
          <a:p>
            <a:pPr marL="0" indent="0">
              <a:buNone/>
            </a:pPr>
            <a:r>
              <a:rPr lang="en-US" sz="1100" dirty="0">
                <a:solidFill>
                  <a:srgbClr val="FFFFFF"/>
                </a:solidFill>
              </a:rPr>
              <a:t>Niet overal tegelijk, maar gericht: intelligence bepaalt waar controles en onderzoeken plaatsvinden, en internationale partners doen mee.</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Intelligence: weten waar het zit</a:t>
            </a:r>
            <a:endParaRPr lang="en-US" sz="2800" dirty="0"/>
          </a:p>
        </p:txBody>
      </p:sp>
      <p:sp>
        <p:nvSpPr>
          <p:cNvPr id="3" name="Text 1"/>
          <p:cNvSpPr txBox="1"/>
          <p:nvPr/>
        </p:nvSpPr>
        <p:spPr>
          <a:xfrm>
            <a:off x="457200" y="1188720"/>
            <a:ext cx="5120640" cy="3474720"/>
          </a:xfrm>
          <a:prstGeom prst="rect">
            <a:avLst/>
          </a:prstGeom>
          <a:noFill/>
          <a:ln/>
        </p:spPr>
        <p:txBody>
          <a:bodyPr wrap="square" lIns="0" tIns="0" rIns="0" bIns="0" rtlCol="0" anchor="t"/>
          <a:lstStyle/>
          <a:p>
            <a:pPr marL="177800" indent="-177800">
              <a:spcAft>
                <a:spcPts val="600"/>
              </a:spcAft>
              <a:buSzPct val="100000"/>
              <a:buChar char="•"/>
            </a:pPr>
            <a:r>
              <a:rPr lang="en-US" sz="1300" dirty="0">
                <a:solidFill>
                  <a:srgbClr val="222222"/>
                </a:solidFill>
              </a:rPr>
              <a:t>Een landelijk intelligenceproject richt zich op de netwerken achter de illegale handel in professioneel en zwaar vuurwerk</a:t>
            </a:r>
            <a:endParaRPr lang="en-US" sz="1300" dirty="0"/>
          </a:p>
          <a:p>
            <a:pPr marL="177800" indent="-177800">
              <a:spcAft>
                <a:spcPts val="600"/>
              </a:spcAft>
              <a:buSzPct val="100000"/>
              <a:buChar char="•"/>
            </a:pPr>
            <a:r>
              <a:rPr lang="en-US" sz="1300" dirty="0">
                <a:solidFill>
                  <a:srgbClr val="222222"/>
                </a:solidFill>
              </a:rPr>
              <a:t>Doel: de criminele netwerken op het hoogste niveau ontmantelen en de beschikbaarheid van extreem zwaar vuurwerk verminderen</a:t>
            </a:r>
            <a:endParaRPr lang="en-US" sz="1300" dirty="0"/>
          </a:p>
          <a:p>
            <a:pPr marL="177800" indent="-177800">
              <a:spcAft>
                <a:spcPts val="600"/>
              </a:spcAft>
              <a:buSzPct val="100000"/>
              <a:buChar char="•"/>
            </a:pPr>
            <a:r>
              <a:rPr lang="en-US" sz="1300" dirty="0">
                <a:solidFill>
                  <a:srgbClr val="222222"/>
                </a:solidFill>
              </a:rPr>
              <a:t>Bouwt een informatiepositie op met politie, partners, postbedrijven en ngo's, en brengt de handel in kaart: van netwerken tot webshops die op Nederland verkopen</a:t>
            </a:r>
            <a:endParaRPr lang="en-US" sz="1300" dirty="0"/>
          </a:p>
          <a:p>
            <a:pPr marL="177800" indent="-177800">
              <a:spcAft>
                <a:spcPts val="600"/>
              </a:spcAft>
              <a:buSzPct val="100000"/>
              <a:buChar char="•"/>
            </a:pPr>
            <a:r>
              <a:rPr lang="en-US" sz="1300" dirty="0">
                <a:solidFill>
                  <a:srgbClr val="222222"/>
                </a:solidFill>
              </a:rPr>
              <a:t>Deelt informatie via Europol met andere landen, zodat ook het land van de afzender of verkoper optreedt</a:t>
            </a:r>
            <a:endParaRPr lang="en-US" sz="1300" dirty="0"/>
          </a:p>
          <a:p>
            <a:pPr marL="177800" indent="-177800">
              <a:spcAft>
                <a:spcPts val="600"/>
              </a:spcAft>
              <a:buSzPct val="100000"/>
              <a:buChar char="•"/>
            </a:pPr>
            <a:r>
              <a:rPr lang="en-US" sz="1300" dirty="0">
                <a:solidFill>
                  <a:srgbClr val="222222"/>
                </a:solidFill>
              </a:rPr>
              <a:t>Daarmee worden keuzes gemaakt: waar controleren, welke onderzoeken starten, welke partners inschakelen</a:t>
            </a:r>
            <a:endParaRPr lang="en-US" sz="1300" dirty="0"/>
          </a:p>
        </p:txBody>
      </p:sp>
      <p:sp>
        <p:nvSpPr>
          <p:cNvPr id="4" name="Shape 2"/>
          <p:cNvSpPr/>
          <p:nvPr/>
        </p:nvSpPr>
        <p:spPr>
          <a:xfrm>
            <a:off x="5852160" y="1188720"/>
            <a:ext cx="2834640" cy="3429000"/>
          </a:xfrm>
          <a:prstGeom prst="roundRect">
            <a:avLst>
              <a:gd name="adj" fmla="val 3226"/>
            </a:avLst>
          </a:prstGeom>
          <a:solidFill>
            <a:srgbClr val="1A2550"/>
          </a:solidFill>
          <a:ln w="12700">
            <a:solidFill>
              <a:srgbClr val="1A2550"/>
            </a:solidFill>
            <a:prstDash val="solid"/>
          </a:ln>
        </p:spPr>
        <p:txBody>
          <a:bodyPr/>
          <a:lstStyle/>
          <a:p>
            <a:endParaRPr lang="nl-NL"/>
          </a:p>
        </p:txBody>
      </p:sp>
      <p:sp>
        <p:nvSpPr>
          <p:cNvPr id="5" name="Text 3"/>
          <p:cNvSpPr txBox="1"/>
          <p:nvPr/>
        </p:nvSpPr>
        <p:spPr>
          <a:xfrm>
            <a:off x="6035040" y="1325880"/>
            <a:ext cx="2468880" cy="365760"/>
          </a:xfrm>
          <a:prstGeom prst="rect">
            <a:avLst/>
          </a:prstGeom>
          <a:noFill/>
          <a:ln/>
        </p:spPr>
        <p:txBody>
          <a:bodyPr wrap="square" lIns="0" tIns="0" rIns="0" bIns="0" rtlCol="0" anchor="ctr"/>
          <a:lstStyle/>
          <a:p>
            <a:pPr marL="0" indent="0">
              <a:buNone/>
            </a:pPr>
            <a:r>
              <a:rPr lang="en-US" sz="1300" b="1" dirty="0">
                <a:solidFill>
                  <a:srgbClr val="F2B705"/>
                </a:solidFill>
              </a:rPr>
              <a:t>Van informatie naar actie</a:t>
            </a:r>
            <a:endParaRPr lang="en-US" sz="1300" dirty="0"/>
          </a:p>
        </p:txBody>
      </p:sp>
      <p:sp>
        <p:nvSpPr>
          <p:cNvPr id="6" name="Text 4"/>
          <p:cNvSpPr txBox="1"/>
          <p:nvPr/>
        </p:nvSpPr>
        <p:spPr>
          <a:xfrm>
            <a:off x="6035040" y="1783080"/>
            <a:ext cx="548640" cy="548640"/>
          </a:xfrm>
          <a:prstGeom prst="rect">
            <a:avLst/>
          </a:prstGeom>
          <a:noFill/>
          <a:ln/>
        </p:spPr>
        <p:txBody>
          <a:bodyPr wrap="square" lIns="0" tIns="0" rIns="0" bIns="0" rtlCol="0" anchor="ctr"/>
          <a:lstStyle/>
          <a:p>
            <a:pPr marL="0" indent="0">
              <a:buNone/>
            </a:pPr>
            <a:r>
              <a:rPr lang="en-US" sz="2200" b="1" dirty="0">
                <a:solidFill>
                  <a:srgbClr val="FFFFFF"/>
                </a:solidFill>
              </a:rPr>
              <a:t>1</a:t>
            </a:r>
            <a:endParaRPr lang="en-US" sz="2200" dirty="0"/>
          </a:p>
        </p:txBody>
      </p:sp>
      <p:sp>
        <p:nvSpPr>
          <p:cNvPr id="7" name="Text 5"/>
          <p:cNvSpPr txBox="1"/>
          <p:nvPr/>
        </p:nvSpPr>
        <p:spPr>
          <a:xfrm>
            <a:off x="6583680" y="1783080"/>
            <a:ext cx="2011680" cy="548640"/>
          </a:xfrm>
          <a:prstGeom prst="rect">
            <a:avLst/>
          </a:prstGeom>
          <a:noFill/>
          <a:ln/>
        </p:spPr>
        <p:txBody>
          <a:bodyPr wrap="square" lIns="0" tIns="0" rIns="0" bIns="0" rtlCol="0" anchor="ctr"/>
          <a:lstStyle/>
          <a:p>
            <a:pPr marL="0" indent="0">
              <a:buNone/>
            </a:pPr>
            <a:r>
              <a:rPr lang="en-US" sz="1100" dirty="0">
                <a:solidFill>
                  <a:srgbClr val="C8D6EE"/>
                </a:solidFill>
              </a:rPr>
              <a:t>signalen bundelen: partners, post, meldingen, buitenland</a:t>
            </a:r>
            <a:endParaRPr lang="en-US" sz="1100" dirty="0"/>
          </a:p>
        </p:txBody>
      </p:sp>
      <p:sp>
        <p:nvSpPr>
          <p:cNvPr id="8" name="Text 6"/>
          <p:cNvSpPr txBox="1"/>
          <p:nvPr/>
        </p:nvSpPr>
        <p:spPr>
          <a:xfrm>
            <a:off x="6035040" y="2496312"/>
            <a:ext cx="548640" cy="548640"/>
          </a:xfrm>
          <a:prstGeom prst="rect">
            <a:avLst/>
          </a:prstGeom>
          <a:noFill/>
          <a:ln/>
        </p:spPr>
        <p:txBody>
          <a:bodyPr wrap="square" lIns="0" tIns="0" rIns="0" bIns="0" rtlCol="0" anchor="ctr"/>
          <a:lstStyle/>
          <a:p>
            <a:pPr marL="0" indent="0">
              <a:buNone/>
            </a:pPr>
            <a:r>
              <a:rPr lang="en-US" sz="2200" b="1" dirty="0">
                <a:solidFill>
                  <a:srgbClr val="FFFFFF"/>
                </a:solidFill>
              </a:rPr>
              <a:t>2</a:t>
            </a:r>
            <a:endParaRPr lang="en-US" sz="2200" dirty="0"/>
          </a:p>
        </p:txBody>
      </p:sp>
      <p:sp>
        <p:nvSpPr>
          <p:cNvPr id="9" name="Text 7"/>
          <p:cNvSpPr txBox="1"/>
          <p:nvPr/>
        </p:nvSpPr>
        <p:spPr>
          <a:xfrm>
            <a:off x="6583680" y="2496312"/>
            <a:ext cx="2011680" cy="548640"/>
          </a:xfrm>
          <a:prstGeom prst="rect">
            <a:avLst/>
          </a:prstGeom>
          <a:noFill/>
          <a:ln/>
        </p:spPr>
        <p:txBody>
          <a:bodyPr wrap="square" lIns="0" tIns="0" rIns="0" bIns="0" rtlCol="0" anchor="ctr"/>
          <a:lstStyle/>
          <a:p>
            <a:pPr marL="0" indent="0">
              <a:buNone/>
            </a:pPr>
            <a:r>
              <a:rPr lang="en-US" sz="1100" dirty="0">
                <a:solidFill>
                  <a:srgbClr val="C8D6EE"/>
                </a:solidFill>
              </a:rPr>
              <a:t>netwerken en kanalen in kaart brengen</a:t>
            </a:r>
            <a:endParaRPr lang="en-US" sz="1100" dirty="0"/>
          </a:p>
        </p:txBody>
      </p:sp>
      <p:sp>
        <p:nvSpPr>
          <p:cNvPr id="10" name="Text 8"/>
          <p:cNvSpPr txBox="1"/>
          <p:nvPr/>
        </p:nvSpPr>
        <p:spPr>
          <a:xfrm>
            <a:off x="6035040" y="3209544"/>
            <a:ext cx="548640" cy="548640"/>
          </a:xfrm>
          <a:prstGeom prst="rect">
            <a:avLst/>
          </a:prstGeom>
          <a:noFill/>
          <a:ln/>
        </p:spPr>
        <p:txBody>
          <a:bodyPr wrap="square" lIns="0" tIns="0" rIns="0" bIns="0" rtlCol="0" anchor="ctr"/>
          <a:lstStyle/>
          <a:p>
            <a:pPr marL="0" indent="0">
              <a:buNone/>
            </a:pPr>
            <a:r>
              <a:rPr lang="en-US" sz="2200" b="1" dirty="0">
                <a:solidFill>
                  <a:srgbClr val="FFFFFF"/>
                </a:solidFill>
              </a:rPr>
              <a:t>3</a:t>
            </a:r>
            <a:endParaRPr lang="en-US" sz="2200" dirty="0"/>
          </a:p>
        </p:txBody>
      </p:sp>
      <p:sp>
        <p:nvSpPr>
          <p:cNvPr id="11" name="Text 9"/>
          <p:cNvSpPr txBox="1"/>
          <p:nvPr/>
        </p:nvSpPr>
        <p:spPr>
          <a:xfrm>
            <a:off x="6583680" y="3209544"/>
            <a:ext cx="2011680" cy="548640"/>
          </a:xfrm>
          <a:prstGeom prst="rect">
            <a:avLst/>
          </a:prstGeom>
          <a:noFill/>
          <a:ln/>
        </p:spPr>
        <p:txBody>
          <a:bodyPr wrap="square" lIns="0" tIns="0" rIns="0" bIns="0" rtlCol="0" anchor="ctr"/>
          <a:lstStyle/>
          <a:p>
            <a:pPr marL="0" indent="0">
              <a:buNone/>
            </a:pPr>
            <a:r>
              <a:rPr lang="en-US" sz="1100" dirty="0">
                <a:solidFill>
                  <a:srgbClr val="C8D6EE"/>
                </a:solidFill>
              </a:rPr>
              <a:t>gericht inzetten: controles, onderzoeken, take-downs</a:t>
            </a:r>
            <a:endParaRPr lang="en-US" sz="1100" dirty="0"/>
          </a:p>
        </p:txBody>
      </p:sp>
      <p:sp>
        <p:nvSpPr>
          <p:cNvPr id="12" name="Text 10"/>
          <p:cNvSpPr txBox="1"/>
          <p:nvPr/>
        </p:nvSpPr>
        <p:spPr>
          <a:xfrm>
            <a:off x="6035040" y="3922776"/>
            <a:ext cx="548640" cy="548640"/>
          </a:xfrm>
          <a:prstGeom prst="rect">
            <a:avLst/>
          </a:prstGeom>
          <a:noFill/>
          <a:ln/>
        </p:spPr>
        <p:txBody>
          <a:bodyPr wrap="square" lIns="0" tIns="0" rIns="0" bIns="0" rtlCol="0" anchor="ctr"/>
          <a:lstStyle/>
          <a:p>
            <a:pPr marL="0" indent="0">
              <a:buNone/>
            </a:pPr>
            <a:r>
              <a:rPr lang="en-US" sz="2200" b="1" dirty="0">
                <a:solidFill>
                  <a:srgbClr val="FFFFFF"/>
                </a:solidFill>
              </a:rPr>
              <a:t>4</a:t>
            </a:r>
            <a:endParaRPr lang="en-US" sz="2200" dirty="0"/>
          </a:p>
        </p:txBody>
      </p:sp>
      <p:sp>
        <p:nvSpPr>
          <p:cNvPr id="13" name="Text 11"/>
          <p:cNvSpPr txBox="1"/>
          <p:nvPr/>
        </p:nvSpPr>
        <p:spPr>
          <a:xfrm>
            <a:off x="6583680" y="3922776"/>
            <a:ext cx="2011680" cy="548640"/>
          </a:xfrm>
          <a:prstGeom prst="rect">
            <a:avLst/>
          </a:prstGeom>
          <a:noFill/>
          <a:ln/>
        </p:spPr>
        <p:txBody>
          <a:bodyPr wrap="square" lIns="0" tIns="0" rIns="0" bIns="0" rtlCol="0" anchor="ctr"/>
          <a:lstStyle/>
          <a:p>
            <a:pPr marL="0" indent="0">
              <a:buNone/>
            </a:pPr>
            <a:r>
              <a:rPr lang="en-US" sz="1100" dirty="0">
                <a:solidFill>
                  <a:srgbClr val="C8D6EE"/>
                </a:solidFill>
              </a:rPr>
              <a:t>resultaten terugkoppelen en delen met partners</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Grensregio: controleren waar het loont</a:t>
            </a:r>
            <a:endParaRPr lang="en-US" sz="2800" dirty="0"/>
          </a:p>
        </p:txBody>
      </p:sp>
      <p:pic>
        <p:nvPicPr>
          <p:cNvPr id="3" name="Image 0" descr="/tmp/claude-0/-home-claude/c5918edc-ccc0-5f34-b6f5-86fad6fdf7b7/scratchpad/media/53dee1c8_image14.png"/>
          <p:cNvPicPr>
            <a:picLocks noChangeAspect="1"/>
          </p:cNvPicPr>
          <p:nvPr/>
        </p:nvPicPr>
        <p:blipFill>
          <a:blip r:embed="rId3"/>
          <a:srcRect/>
          <a:stretch/>
        </p:blipFill>
        <p:spPr>
          <a:xfrm>
            <a:off x="5760720" y="1188720"/>
            <a:ext cx="2926080" cy="2194560"/>
          </a:xfrm>
          <a:prstGeom prst="rect">
            <a:avLst/>
          </a:prstGeom>
        </p:spPr>
      </p:pic>
      <p:pic>
        <p:nvPicPr>
          <p:cNvPr id="4" name="Image 1" descr="/tmp/claude-0/-home-claude/c5918edc-ccc0-5f34-b6f5-86fad6fdf7b7/scratchpad/media/53dee1c8_image13.png"/>
          <p:cNvPicPr>
            <a:picLocks noChangeAspect="1"/>
          </p:cNvPicPr>
          <p:nvPr/>
        </p:nvPicPr>
        <p:blipFill>
          <a:blip r:embed="rId4"/>
          <a:srcRect/>
          <a:stretch/>
        </p:blipFill>
        <p:spPr>
          <a:xfrm>
            <a:off x="5760720" y="3474720"/>
            <a:ext cx="2926080" cy="1188720"/>
          </a:xfrm>
          <a:prstGeom prst="rect">
            <a:avLst/>
          </a:prstGeom>
        </p:spPr>
      </p:pic>
      <p:sp>
        <p:nvSpPr>
          <p:cNvPr id="5" name="Text 1"/>
          <p:cNvSpPr txBox="1"/>
          <p:nvPr/>
        </p:nvSpPr>
        <p:spPr>
          <a:xfrm>
            <a:off x="457200" y="1188720"/>
            <a:ext cx="5029200" cy="3474720"/>
          </a:xfrm>
          <a:prstGeom prst="rect">
            <a:avLst/>
          </a:prstGeom>
          <a:noFill/>
          <a:ln/>
        </p:spPr>
        <p:txBody>
          <a:bodyPr wrap="square" lIns="0" tIns="0" rIns="0" bIns="0" rtlCol="0" anchor="t"/>
          <a:lstStyle/>
          <a:p>
            <a:pPr marL="177800" indent="-177800">
              <a:spcAft>
                <a:spcPts val="600"/>
              </a:spcAft>
              <a:buSzPct val="100000"/>
              <a:buChar char="•"/>
            </a:pPr>
            <a:r>
              <a:rPr lang="en-US" sz="1200" dirty="0">
                <a:solidFill>
                  <a:srgbClr val="222222"/>
                </a:solidFill>
              </a:rPr>
              <a:t>Drones boven de grensovergangen: in 2025 succesvol bij Roosendaal-Essen, met ruim 120 kg in beslag bij één actie</a:t>
            </a:r>
            <a:endParaRPr lang="en-US" sz="1200" dirty="0"/>
          </a:p>
          <a:p>
            <a:pPr marL="177800" indent="-177800">
              <a:spcAft>
                <a:spcPts val="600"/>
              </a:spcAft>
              <a:buSzPct val="100000"/>
              <a:buChar char="•"/>
            </a:pPr>
            <a:r>
              <a:rPr lang="en-US" sz="1200" dirty="0">
                <a:solidFill>
                  <a:srgbClr val="222222"/>
                </a:solidFill>
              </a:rPr>
              <a:t>Informatiegestuurd controleren in plaats van willekeurig: de inzet volgt uit wat de politie weet over routes en kopers</a:t>
            </a:r>
            <a:endParaRPr lang="en-US" sz="1200" dirty="0"/>
          </a:p>
          <a:p>
            <a:pPr marL="177800" indent="-177800">
              <a:spcAft>
                <a:spcPts val="600"/>
              </a:spcAft>
              <a:buSzPct val="100000"/>
              <a:buChar char="•"/>
            </a:pPr>
            <a:r>
              <a:rPr lang="en-US" sz="1200" dirty="0">
                <a:solidFill>
                  <a:srgbClr val="222222"/>
                </a:solidFill>
              </a:rPr>
              <a:t>Gezamenlijke acties met de Belgische en Duitse politie</a:t>
            </a:r>
            <a:endParaRPr lang="en-US" sz="1200" dirty="0"/>
          </a:p>
          <a:p>
            <a:pPr marL="177800" indent="-177800">
              <a:spcAft>
                <a:spcPts val="600"/>
              </a:spcAft>
              <a:buSzPct val="100000"/>
              <a:buChar char="•"/>
            </a:pPr>
            <a:r>
              <a:rPr lang="en-US" sz="1200" dirty="0">
                <a:solidFill>
                  <a:srgbClr val="222222"/>
                </a:solidFill>
              </a:rPr>
              <a:t>Bestuurlijke afspraken met Nordrhein-Westfalen en Niedersachsen over Nederlandse vuurwerkondernemers die zich over de grens vestigen</a:t>
            </a:r>
            <a:endParaRPr lang="en-US" sz="1200" dirty="0"/>
          </a:p>
          <a:p>
            <a:pPr marL="177800" indent="-177800">
              <a:spcAft>
                <a:spcPts val="600"/>
              </a:spcAft>
              <a:buSzPct val="100000"/>
              <a:buChar char="•"/>
            </a:pPr>
            <a:r>
              <a:rPr lang="en-US" sz="1200" dirty="0">
                <a:solidFill>
                  <a:srgbClr val="222222"/>
                </a:solidFill>
              </a:rPr>
              <a:t>Zichtbaarheid: acties worden bewust zichtbaar gemaakt om kopers te ontmoedigen</a:t>
            </a:r>
            <a:endParaRPr lang="en-US" sz="1200" dirty="0"/>
          </a:p>
          <a:p>
            <a:pPr marL="177800" indent="-177800">
              <a:spcAft>
                <a:spcPts val="600"/>
              </a:spcAft>
              <a:buSzPct val="100000"/>
              <a:buChar char="•"/>
            </a:pPr>
            <a:r>
              <a:rPr lang="en-US" sz="1200" dirty="0">
                <a:solidFill>
                  <a:srgbClr val="222222"/>
                </a:solidFill>
              </a:rPr>
              <a:t>Onderzoek naar data- en intel-uitwisseling in de grensregio (Ecorys, in opdracht van Politie en Wetenschap)</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Post, pakketten en online handel</a:t>
            </a:r>
            <a:endParaRPr lang="en-US" sz="2800" dirty="0"/>
          </a:p>
        </p:txBody>
      </p:sp>
      <p:sp>
        <p:nvSpPr>
          <p:cNvPr id="3" name="Shape 1"/>
          <p:cNvSpPr/>
          <p:nvPr/>
        </p:nvSpPr>
        <p:spPr>
          <a:xfrm>
            <a:off x="457200" y="1188720"/>
            <a:ext cx="4023360" cy="1600200"/>
          </a:xfrm>
          <a:prstGeom prst="roundRect">
            <a:avLst>
              <a:gd name="adj" fmla="val 4571"/>
            </a:avLst>
          </a:prstGeom>
          <a:solidFill>
            <a:srgbClr val="EEF2FA"/>
          </a:solidFill>
          <a:ln w="12700">
            <a:solidFill>
              <a:srgbClr val="EEF2FA"/>
            </a:solidFill>
            <a:prstDash val="solid"/>
          </a:ln>
        </p:spPr>
        <p:txBody>
          <a:bodyPr/>
          <a:lstStyle/>
          <a:p>
            <a:endParaRPr lang="nl-NL"/>
          </a:p>
        </p:txBody>
      </p:sp>
      <p:sp>
        <p:nvSpPr>
          <p:cNvPr id="4" name="Text 2"/>
          <p:cNvSpPr txBox="1"/>
          <p:nvPr/>
        </p:nvSpPr>
        <p:spPr>
          <a:xfrm>
            <a:off x="594360" y="128016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Post en pakketdiensten</a:t>
            </a:r>
            <a:endParaRPr lang="en-US" sz="1300" dirty="0"/>
          </a:p>
        </p:txBody>
      </p:sp>
      <p:sp>
        <p:nvSpPr>
          <p:cNvPr id="5" name="Text 3"/>
          <p:cNvSpPr txBox="1"/>
          <p:nvPr/>
        </p:nvSpPr>
        <p:spPr>
          <a:xfrm>
            <a:off x="594360" y="1600200"/>
            <a:ext cx="3749040" cy="1097280"/>
          </a:xfrm>
          <a:prstGeom prst="rect">
            <a:avLst/>
          </a:prstGeom>
          <a:noFill/>
          <a:ln/>
        </p:spPr>
        <p:txBody>
          <a:bodyPr wrap="square" lIns="0" tIns="0" rIns="0" bIns="0" rtlCol="0" anchor="t"/>
          <a:lstStyle/>
          <a:p>
            <a:pPr marL="0" indent="0">
              <a:buNone/>
            </a:pPr>
            <a:r>
              <a:rPr lang="en-US" sz="1100" dirty="0">
                <a:solidFill>
                  <a:srgbClr val="333333"/>
                </a:solidFill>
              </a:rPr>
              <a:t>Honderden pakketten per jaar worden door Nederlandse post- en pakketbedrijven onderschept. Samenwerking met PostNL, DHL, DPD en UPS; series van dezelfde afzender worden via Europol aan het land van de afzender gemeld.</a:t>
            </a:r>
            <a:endParaRPr lang="en-US" sz="1100" dirty="0"/>
          </a:p>
        </p:txBody>
      </p:sp>
      <p:sp>
        <p:nvSpPr>
          <p:cNvPr id="6" name="Shape 4"/>
          <p:cNvSpPr/>
          <p:nvPr/>
        </p:nvSpPr>
        <p:spPr>
          <a:xfrm>
            <a:off x="4663440" y="1188720"/>
            <a:ext cx="4023360" cy="1600200"/>
          </a:xfrm>
          <a:prstGeom prst="roundRect">
            <a:avLst>
              <a:gd name="adj" fmla="val 4571"/>
            </a:avLst>
          </a:prstGeom>
          <a:solidFill>
            <a:srgbClr val="EEF2FA"/>
          </a:solidFill>
          <a:ln w="12700">
            <a:solidFill>
              <a:srgbClr val="EEF2FA"/>
            </a:solidFill>
            <a:prstDash val="solid"/>
          </a:ln>
        </p:spPr>
        <p:txBody>
          <a:bodyPr/>
          <a:lstStyle/>
          <a:p>
            <a:endParaRPr lang="nl-NL"/>
          </a:p>
        </p:txBody>
      </p:sp>
      <p:sp>
        <p:nvSpPr>
          <p:cNvPr id="7" name="Text 5"/>
          <p:cNvSpPr txBox="1"/>
          <p:nvPr/>
        </p:nvSpPr>
        <p:spPr>
          <a:xfrm>
            <a:off x="4800600" y="128016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Webshops en sociale media</a:t>
            </a:r>
            <a:endParaRPr lang="en-US" sz="1300" dirty="0"/>
          </a:p>
        </p:txBody>
      </p:sp>
      <p:sp>
        <p:nvSpPr>
          <p:cNvPr id="8" name="Text 6"/>
          <p:cNvSpPr txBox="1"/>
          <p:nvPr/>
        </p:nvSpPr>
        <p:spPr>
          <a:xfrm>
            <a:off x="4800600" y="1600200"/>
            <a:ext cx="3749040" cy="1097280"/>
          </a:xfrm>
          <a:prstGeom prst="rect">
            <a:avLst/>
          </a:prstGeom>
          <a:noFill/>
          <a:ln/>
        </p:spPr>
        <p:txBody>
          <a:bodyPr wrap="square" lIns="0" tIns="0" rIns="0" bIns="0" rtlCol="0" anchor="t"/>
          <a:lstStyle/>
          <a:p>
            <a:pPr marL="0" indent="0">
              <a:buNone/>
            </a:pPr>
            <a:r>
              <a:rPr lang="en-US" sz="1100" dirty="0">
                <a:solidFill>
                  <a:srgbClr val="333333"/>
                </a:solidFill>
              </a:rPr>
              <a:t>Veel webshops en kanalen verkopen aan de Nederlandse markt vanuit het buitenland. Aanpak: detecteren, achterhalen wie erachter zit en waar de server staat, dan onderzoek, take-down of melding aan het land van vestiging.</a:t>
            </a:r>
            <a:endParaRPr lang="en-US" sz="1100" dirty="0"/>
          </a:p>
        </p:txBody>
      </p:sp>
      <p:sp>
        <p:nvSpPr>
          <p:cNvPr id="9" name="Shape 7"/>
          <p:cNvSpPr/>
          <p:nvPr/>
        </p:nvSpPr>
        <p:spPr>
          <a:xfrm>
            <a:off x="457200" y="2926080"/>
            <a:ext cx="4023360" cy="1691640"/>
          </a:xfrm>
          <a:prstGeom prst="roundRect">
            <a:avLst>
              <a:gd name="adj" fmla="val 4324"/>
            </a:avLst>
          </a:prstGeom>
          <a:solidFill>
            <a:srgbClr val="EEF2FA"/>
          </a:solidFill>
          <a:ln w="12700">
            <a:solidFill>
              <a:srgbClr val="EEF2FA"/>
            </a:solidFill>
            <a:prstDash val="solid"/>
          </a:ln>
        </p:spPr>
        <p:txBody>
          <a:bodyPr/>
          <a:lstStyle/>
          <a:p>
            <a:endParaRPr lang="nl-NL"/>
          </a:p>
        </p:txBody>
      </p:sp>
      <p:sp>
        <p:nvSpPr>
          <p:cNvPr id="10" name="Text 8"/>
          <p:cNvSpPr txBox="1"/>
          <p:nvPr/>
        </p:nvSpPr>
        <p:spPr>
          <a:xfrm>
            <a:off x="594360" y="301752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Meld Misdaad Anoniem</a:t>
            </a:r>
            <a:endParaRPr lang="en-US" sz="1300" dirty="0"/>
          </a:p>
        </p:txBody>
      </p:sp>
      <p:sp>
        <p:nvSpPr>
          <p:cNvPr id="11" name="Text 9"/>
          <p:cNvSpPr txBox="1"/>
          <p:nvPr/>
        </p:nvSpPr>
        <p:spPr>
          <a:xfrm>
            <a:off x="594360" y="3337560"/>
            <a:ext cx="3749040" cy="1188720"/>
          </a:xfrm>
          <a:prstGeom prst="rect">
            <a:avLst/>
          </a:prstGeom>
          <a:noFill/>
          <a:ln/>
        </p:spPr>
        <p:txBody>
          <a:bodyPr wrap="square" lIns="0" tIns="0" rIns="0" bIns="0" rtlCol="0" anchor="t"/>
          <a:lstStyle/>
          <a:p>
            <a:pPr marL="0" indent="0">
              <a:buNone/>
            </a:pPr>
            <a:r>
              <a:rPr lang="en-US" sz="1100" dirty="0">
                <a:solidFill>
                  <a:srgbClr val="333333"/>
                </a:solidFill>
              </a:rPr>
              <a:t>Samenwerking met MMA: anonieme meldingen over opslag en handel leiden tot inbeslagnames, zoals bij een partij vuurwerk in Veghel. Belangrijk kanaal voor buurtbewoners en voor gemeenten die signalen krijgen.</a:t>
            </a:r>
            <a:endParaRPr lang="en-US" sz="1100" dirty="0"/>
          </a:p>
        </p:txBody>
      </p:sp>
      <p:sp>
        <p:nvSpPr>
          <p:cNvPr id="12" name="Shape 10"/>
          <p:cNvSpPr/>
          <p:nvPr/>
        </p:nvSpPr>
        <p:spPr>
          <a:xfrm>
            <a:off x="4663440" y="2926080"/>
            <a:ext cx="4023360" cy="1691640"/>
          </a:xfrm>
          <a:prstGeom prst="roundRect">
            <a:avLst>
              <a:gd name="adj" fmla="val 4324"/>
            </a:avLst>
          </a:prstGeom>
          <a:solidFill>
            <a:srgbClr val="1A2550"/>
          </a:solidFill>
          <a:ln w="12700">
            <a:solidFill>
              <a:srgbClr val="1A2550"/>
            </a:solidFill>
            <a:prstDash val="solid"/>
          </a:ln>
        </p:spPr>
        <p:txBody>
          <a:bodyPr/>
          <a:lstStyle/>
          <a:p>
            <a:endParaRPr lang="nl-NL"/>
          </a:p>
        </p:txBody>
      </p:sp>
      <p:sp>
        <p:nvSpPr>
          <p:cNvPr id="13" name="Text 11"/>
          <p:cNvSpPr txBox="1"/>
          <p:nvPr/>
        </p:nvSpPr>
        <p:spPr>
          <a:xfrm>
            <a:off x="4800600" y="3017520"/>
            <a:ext cx="3749040" cy="320040"/>
          </a:xfrm>
          <a:prstGeom prst="rect">
            <a:avLst/>
          </a:prstGeom>
          <a:noFill/>
          <a:ln/>
        </p:spPr>
        <p:txBody>
          <a:bodyPr wrap="square" lIns="0" tIns="0" rIns="0" bIns="0" rtlCol="0" anchor="ctr"/>
          <a:lstStyle/>
          <a:p>
            <a:pPr marL="0" indent="0">
              <a:buNone/>
            </a:pPr>
            <a:r>
              <a:rPr lang="en-US" sz="1300" b="1" dirty="0">
                <a:solidFill>
                  <a:srgbClr val="F2B705"/>
                </a:solidFill>
              </a:rPr>
              <a:t>Waarom dit internationaal moet</a:t>
            </a:r>
            <a:endParaRPr lang="en-US" sz="1300" dirty="0"/>
          </a:p>
        </p:txBody>
      </p:sp>
      <p:sp>
        <p:nvSpPr>
          <p:cNvPr id="14" name="Text 12"/>
          <p:cNvSpPr txBox="1"/>
          <p:nvPr/>
        </p:nvSpPr>
        <p:spPr>
          <a:xfrm>
            <a:off x="4800600" y="3337560"/>
            <a:ext cx="3749040" cy="1188720"/>
          </a:xfrm>
          <a:prstGeom prst="rect">
            <a:avLst/>
          </a:prstGeom>
          <a:noFill/>
          <a:ln/>
        </p:spPr>
        <p:txBody>
          <a:bodyPr wrap="square" lIns="0" tIns="0" rIns="0" bIns="0" rtlCol="0" anchor="t"/>
          <a:lstStyle/>
          <a:p>
            <a:pPr marL="0" indent="0">
              <a:buNone/>
            </a:pPr>
            <a:r>
              <a:rPr lang="en-US" sz="1100" dirty="0">
                <a:solidFill>
                  <a:srgbClr val="FFFFFF"/>
                </a:solidFill>
              </a:rPr>
              <a:t>De afzender zit meestal in een ander land. Zonder optreden daar blijft de stroom bestaan en blijven transport en afhandeling in Nederland risicovol. Daarom vraagt Nederland alle landen om op te treden tegen afzenders.</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365760"/>
            <a:ext cx="8229600" cy="548640"/>
          </a:xfrm>
          <a:prstGeom prst="rect">
            <a:avLst/>
          </a:prstGeom>
          <a:noFill/>
          <a:ln/>
        </p:spPr>
        <p:txBody>
          <a:bodyPr wrap="square" lIns="0" tIns="0" rIns="0" bIns="0" rtlCol="0" anchor="t"/>
          <a:lstStyle/>
          <a:p>
            <a:pPr marL="0" indent="0">
              <a:buNone/>
            </a:pPr>
            <a:r>
              <a:rPr lang="en-US" sz="2800" b="1" dirty="0">
                <a:solidFill>
                  <a:srgbClr val="FFFFFF"/>
                </a:solidFill>
              </a:rPr>
              <a:t>Internationale samenwerking</a:t>
            </a:r>
            <a:endParaRPr lang="en-US" sz="2800" dirty="0"/>
          </a:p>
        </p:txBody>
      </p:sp>
      <p:pic>
        <p:nvPicPr>
          <p:cNvPr id="3" name="Image 0" descr="/tmp/claude-0/-home-claude/c5918edc-ccc0-5f34-b6f5-86fad6fdf7b7/scratchpad/media/53dee1c8_image6.png"/>
          <p:cNvPicPr>
            <a:picLocks noChangeAspect="1"/>
          </p:cNvPicPr>
          <p:nvPr/>
        </p:nvPicPr>
        <p:blipFill>
          <a:blip r:embed="rId3"/>
          <a:srcRect/>
          <a:stretch/>
        </p:blipFill>
        <p:spPr>
          <a:xfrm>
            <a:off x="5852160" y="1143000"/>
            <a:ext cx="2834640" cy="1920240"/>
          </a:xfrm>
          <a:prstGeom prst="rect">
            <a:avLst/>
          </a:prstGeom>
        </p:spPr>
      </p:pic>
      <p:sp>
        <p:nvSpPr>
          <p:cNvPr id="4" name="Text 1"/>
          <p:cNvSpPr txBox="1"/>
          <p:nvPr/>
        </p:nvSpPr>
        <p:spPr>
          <a:xfrm>
            <a:off x="457200" y="1143000"/>
            <a:ext cx="5120640" cy="320040"/>
          </a:xfrm>
          <a:prstGeom prst="rect">
            <a:avLst/>
          </a:prstGeom>
          <a:noFill/>
          <a:ln/>
        </p:spPr>
        <p:txBody>
          <a:bodyPr wrap="square" lIns="0" tIns="0" rIns="0" bIns="0" rtlCol="0" anchor="ctr"/>
          <a:lstStyle/>
          <a:p>
            <a:pPr marL="0" indent="0">
              <a:buNone/>
            </a:pPr>
            <a:r>
              <a:rPr lang="en-US" sz="1400" b="1" dirty="0">
                <a:solidFill>
                  <a:srgbClr val="F2B705"/>
                </a:solidFill>
              </a:rPr>
              <a:t>Benelux</a:t>
            </a:r>
            <a:endParaRPr lang="en-US" sz="1400" dirty="0"/>
          </a:p>
        </p:txBody>
      </p:sp>
      <p:sp>
        <p:nvSpPr>
          <p:cNvPr id="5" name="Text 2"/>
          <p:cNvSpPr txBox="1"/>
          <p:nvPr/>
        </p:nvSpPr>
        <p:spPr>
          <a:xfrm>
            <a:off x="457200" y="1463040"/>
            <a:ext cx="5120640" cy="822960"/>
          </a:xfrm>
          <a:prstGeom prst="rect">
            <a:avLst/>
          </a:prstGeom>
          <a:noFill/>
          <a:ln/>
        </p:spPr>
        <p:txBody>
          <a:bodyPr wrap="square" lIns="0" tIns="0" rIns="0" bIns="0" rtlCol="0" anchor="t"/>
          <a:lstStyle/>
          <a:p>
            <a:pPr marL="0" indent="0">
              <a:buNone/>
            </a:pPr>
            <a:r>
              <a:rPr lang="en-US" sz="1150" dirty="0">
                <a:solidFill>
                  <a:srgbClr val="FFFFFF"/>
                </a:solidFill>
              </a:rPr>
              <a:t>Benelux-overleg met een werkgroep vuurwerk, explosieven en precursoren; Duitsland sluit op uitnodiging aan vanwege de grensregio. Hier wordt ook de Pyropass besproken.</a:t>
            </a:r>
            <a:endParaRPr lang="en-US" sz="1150" dirty="0"/>
          </a:p>
        </p:txBody>
      </p:sp>
      <p:sp>
        <p:nvSpPr>
          <p:cNvPr id="6" name="Text 3"/>
          <p:cNvSpPr txBox="1"/>
          <p:nvPr/>
        </p:nvSpPr>
        <p:spPr>
          <a:xfrm>
            <a:off x="457200" y="2331720"/>
            <a:ext cx="5120640" cy="320040"/>
          </a:xfrm>
          <a:prstGeom prst="rect">
            <a:avLst/>
          </a:prstGeom>
          <a:noFill/>
          <a:ln/>
        </p:spPr>
        <p:txBody>
          <a:bodyPr wrap="square" lIns="0" tIns="0" rIns="0" bIns="0" rtlCol="0" anchor="ctr"/>
          <a:lstStyle/>
          <a:p>
            <a:pPr marL="0" indent="0">
              <a:buNone/>
            </a:pPr>
            <a:r>
              <a:rPr lang="en-US" sz="1400" b="1" dirty="0">
                <a:solidFill>
                  <a:srgbClr val="F2B705"/>
                </a:solidFill>
              </a:rPr>
              <a:t>Europol en EU-landen</a:t>
            </a:r>
            <a:endParaRPr lang="en-US" sz="1400" dirty="0"/>
          </a:p>
        </p:txBody>
      </p:sp>
      <p:sp>
        <p:nvSpPr>
          <p:cNvPr id="7" name="Text 4"/>
          <p:cNvSpPr txBox="1"/>
          <p:nvPr/>
        </p:nvSpPr>
        <p:spPr>
          <a:xfrm>
            <a:off x="457200" y="2651760"/>
            <a:ext cx="5120640" cy="822960"/>
          </a:xfrm>
          <a:prstGeom prst="rect">
            <a:avLst/>
          </a:prstGeom>
          <a:noFill/>
          <a:ln/>
        </p:spPr>
        <p:txBody>
          <a:bodyPr wrap="square" lIns="0" tIns="0" rIns="0" bIns="0" rtlCol="0" anchor="t"/>
          <a:lstStyle/>
          <a:p>
            <a:pPr marL="0" indent="0">
              <a:buNone/>
            </a:pPr>
            <a:r>
              <a:rPr lang="en-US" sz="1150" dirty="0">
                <a:solidFill>
                  <a:srgbClr val="FFFFFF"/>
                </a:solidFill>
              </a:rPr>
              <a:t>Joint Investigation Teams, Operational Taskforces met Europol en EMPACT (het EU-platform voor prioritaire criminaliteitsbestrijding); CEPOL-trainingen voor politiemensen.</a:t>
            </a:r>
            <a:endParaRPr lang="en-US" sz="1150" dirty="0"/>
          </a:p>
        </p:txBody>
      </p:sp>
      <p:sp>
        <p:nvSpPr>
          <p:cNvPr id="8" name="Text 5"/>
          <p:cNvSpPr txBox="1"/>
          <p:nvPr/>
        </p:nvSpPr>
        <p:spPr>
          <a:xfrm>
            <a:off x="457200" y="3520440"/>
            <a:ext cx="5120640" cy="320040"/>
          </a:xfrm>
          <a:prstGeom prst="rect">
            <a:avLst/>
          </a:prstGeom>
          <a:noFill/>
          <a:ln/>
        </p:spPr>
        <p:txBody>
          <a:bodyPr wrap="square" lIns="0" tIns="0" rIns="0" bIns="0" rtlCol="0" anchor="ctr"/>
          <a:lstStyle/>
          <a:p>
            <a:pPr marL="0" indent="0">
              <a:buNone/>
            </a:pPr>
            <a:r>
              <a:rPr lang="en-US" sz="1400" b="1" dirty="0">
                <a:solidFill>
                  <a:srgbClr val="F2B705"/>
                </a:solidFill>
              </a:rPr>
              <a:t>Conferentie en werkbezoeken</a:t>
            </a:r>
            <a:endParaRPr lang="en-US" sz="1400" dirty="0"/>
          </a:p>
        </p:txBody>
      </p:sp>
      <p:sp>
        <p:nvSpPr>
          <p:cNvPr id="9" name="Text 6"/>
          <p:cNvSpPr txBox="1"/>
          <p:nvPr/>
        </p:nvSpPr>
        <p:spPr>
          <a:xfrm>
            <a:off x="457200" y="3840480"/>
            <a:ext cx="5120640" cy="822960"/>
          </a:xfrm>
          <a:prstGeom prst="rect">
            <a:avLst/>
          </a:prstGeom>
          <a:noFill/>
          <a:ln/>
        </p:spPr>
        <p:txBody>
          <a:bodyPr wrap="square" lIns="0" tIns="0" rIns="0" bIns="0" rtlCol="0" anchor="t"/>
          <a:lstStyle/>
          <a:p>
            <a:pPr marL="0" indent="0">
              <a:buNone/>
            </a:pPr>
            <a:r>
              <a:rPr lang="en-US" sz="1150" dirty="0">
                <a:solidFill>
                  <a:srgbClr val="FFFFFF"/>
                </a:solidFill>
              </a:rPr>
              <a:t>Jaarlijkse International Conference on Pyrotechnics in Rotterdam (maart 2026, online vervolg juli); werkbezoeken Antwerpen, Stockholm, Düsseldorf; intensief contact met Zweden, Duitsland en België.</a:t>
            </a:r>
            <a:endParaRPr lang="en-US" sz="1150" dirty="0"/>
          </a:p>
        </p:txBody>
      </p:sp>
      <p:sp>
        <p:nvSpPr>
          <p:cNvPr id="10" name="Text 7"/>
          <p:cNvSpPr txBox="1"/>
          <p:nvPr/>
        </p:nvSpPr>
        <p:spPr>
          <a:xfrm>
            <a:off x="5852160" y="3200400"/>
            <a:ext cx="2834640" cy="1371600"/>
          </a:xfrm>
          <a:prstGeom prst="rect">
            <a:avLst/>
          </a:prstGeom>
          <a:noFill/>
          <a:ln/>
        </p:spPr>
        <p:txBody>
          <a:bodyPr wrap="square" lIns="0" tIns="0" rIns="0" bIns="0" rtlCol="0" anchor="t"/>
          <a:lstStyle/>
          <a:p>
            <a:pPr marL="0" indent="0">
              <a:buNone/>
            </a:pPr>
            <a:r>
              <a:rPr lang="en-US" sz="1100" i="1" dirty="0">
                <a:solidFill>
                  <a:srgbClr val="C8D6EE"/>
                </a:solidFill>
              </a:rPr>
              <a:t>Nederland loopt met een volledig consumentenverbod voorop in Europa. De buurlanden kijken mee; andere Benelux-landen verkennen of een verbod ook bij hen mogelijk is.</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Europa: herziening van de pyrotechniekrichtlijn</a:t>
            </a:r>
            <a:endParaRPr lang="en-US" sz="2800" dirty="0"/>
          </a:p>
        </p:txBody>
      </p:sp>
      <p:sp>
        <p:nvSpPr>
          <p:cNvPr id="3" name="Text 1"/>
          <p:cNvSpPr txBox="1"/>
          <p:nvPr/>
        </p:nvSpPr>
        <p:spPr>
          <a:xfrm>
            <a:off x="457200" y="1188720"/>
            <a:ext cx="4937760" cy="2011680"/>
          </a:xfrm>
          <a:prstGeom prst="rect">
            <a:avLst/>
          </a:prstGeom>
          <a:noFill/>
          <a:ln/>
        </p:spPr>
        <p:txBody>
          <a:bodyPr wrap="square" lIns="0" tIns="0" rIns="0" bIns="0" rtlCol="0" anchor="t"/>
          <a:lstStyle/>
          <a:p>
            <a:pPr marL="177800" indent="-177800">
              <a:spcAft>
                <a:spcPts val="600"/>
              </a:spcAft>
              <a:buSzPct val="100000"/>
              <a:buChar char="•"/>
            </a:pPr>
            <a:r>
              <a:rPr lang="en-US" sz="1200" dirty="0">
                <a:solidFill>
                  <a:srgbClr val="222222"/>
                </a:solidFill>
              </a:rPr>
              <a:t>Richtlijn 2013/29/EU regelt het op de markt brengen van pyrotechnische artikelen (F1 tot F4, T en P)</a:t>
            </a:r>
            <a:endParaRPr lang="en-US" sz="1200" dirty="0"/>
          </a:p>
          <a:p>
            <a:pPr marL="177800" indent="-177800">
              <a:spcAft>
                <a:spcPts val="600"/>
              </a:spcAft>
              <a:buSzPct val="100000"/>
              <a:buChar char="•"/>
            </a:pPr>
            <a:r>
              <a:rPr lang="en-US" sz="1200" dirty="0">
                <a:solidFill>
                  <a:srgbClr val="222222"/>
                </a:solidFill>
              </a:rPr>
              <a:t>Evaluatie van de Europese Commissie (september 2025) benoemt de gaten: brede beschikbaarheid van gevaarlijk vuurwerk, legale productie met te veel explosieve stof, omzeiling via online en grensoverschrijdende verkoop, geen traceerbaarheid per artikel, zwakke handhaving</a:t>
            </a:r>
            <a:endParaRPr lang="en-US" sz="1200" dirty="0"/>
          </a:p>
          <a:p>
            <a:pPr marL="177800" indent="-177800">
              <a:spcAft>
                <a:spcPts val="600"/>
              </a:spcAft>
              <a:buSzPct val="100000"/>
              <a:buChar char="•"/>
            </a:pPr>
            <a:r>
              <a:rPr lang="en-US" sz="1200" dirty="0">
                <a:solidFill>
                  <a:srgbClr val="222222"/>
                </a:solidFill>
              </a:rPr>
              <a:t>Herziening loopt samen met de richtlijn civiele explosieven en wordt afgestemd op de European Product Act</a:t>
            </a:r>
            <a:endParaRPr lang="en-US" sz="1200" dirty="0"/>
          </a:p>
        </p:txBody>
      </p:sp>
      <p:sp>
        <p:nvSpPr>
          <p:cNvPr id="4" name="Shape 2"/>
          <p:cNvSpPr/>
          <p:nvPr/>
        </p:nvSpPr>
        <p:spPr>
          <a:xfrm>
            <a:off x="457200" y="3383280"/>
            <a:ext cx="2651760" cy="1234440"/>
          </a:xfrm>
          <a:prstGeom prst="roundRect">
            <a:avLst>
              <a:gd name="adj" fmla="val 5926"/>
            </a:avLst>
          </a:prstGeom>
          <a:solidFill>
            <a:srgbClr val="EEF2FA"/>
          </a:solidFill>
          <a:ln w="12700">
            <a:solidFill>
              <a:srgbClr val="EEF2FA"/>
            </a:solidFill>
            <a:prstDash val="solid"/>
          </a:ln>
        </p:spPr>
        <p:txBody>
          <a:bodyPr/>
          <a:lstStyle/>
          <a:p>
            <a:endParaRPr lang="nl-NL"/>
          </a:p>
        </p:txBody>
      </p:sp>
      <p:sp>
        <p:nvSpPr>
          <p:cNvPr id="5" name="Text 3"/>
          <p:cNvSpPr txBox="1"/>
          <p:nvPr/>
        </p:nvSpPr>
        <p:spPr>
          <a:xfrm>
            <a:off x="594360" y="3474720"/>
            <a:ext cx="2377440" cy="365760"/>
          </a:xfrm>
          <a:prstGeom prst="rect">
            <a:avLst/>
          </a:prstGeom>
          <a:noFill/>
          <a:ln/>
        </p:spPr>
        <p:txBody>
          <a:bodyPr wrap="square" lIns="0" tIns="0" rIns="0" bIns="0" rtlCol="0" anchor="ctr"/>
          <a:lstStyle/>
          <a:p>
            <a:pPr marL="0" indent="0">
              <a:buNone/>
            </a:pPr>
            <a:r>
              <a:rPr lang="en-US" sz="1600" b="1" dirty="0">
                <a:solidFill>
                  <a:srgbClr val="1A2550"/>
                </a:solidFill>
              </a:rPr>
              <a:t>2026</a:t>
            </a:r>
            <a:endParaRPr lang="en-US" sz="1600" dirty="0"/>
          </a:p>
        </p:txBody>
      </p:sp>
      <p:sp>
        <p:nvSpPr>
          <p:cNvPr id="6" name="Text 4"/>
          <p:cNvSpPr txBox="1"/>
          <p:nvPr/>
        </p:nvSpPr>
        <p:spPr>
          <a:xfrm>
            <a:off x="594360" y="3840480"/>
            <a:ext cx="2377440" cy="731520"/>
          </a:xfrm>
          <a:prstGeom prst="rect">
            <a:avLst/>
          </a:prstGeom>
          <a:noFill/>
          <a:ln/>
        </p:spPr>
        <p:txBody>
          <a:bodyPr wrap="square" lIns="0" tIns="0" rIns="0" bIns="0" rtlCol="0" anchor="t"/>
          <a:lstStyle/>
          <a:p>
            <a:pPr marL="0" indent="0">
              <a:buNone/>
            </a:pPr>
            <a:r>
              <a:rPr lang="en-US" sz="1100" dirty="0">
                <a:solidFill>
                  <a:srgbClr val="333333"/>
                </a:solidFill>
              </a:rPr>
              <a:t>Impact assessment en ondersteunende studie</a:t>
            </a:r>
            <a:endParaRPr lang="en-US" sz="1100" dirty="0"/>
          </a:p>
        </p:txBody>
      </p:sp>
      <p:sp>
        <p:nvSpPr>
          <p:cNvPr id="7" name="Shape 5"/>
          <p:cNvSpPr/>
          <p:nvPr/>
        </p:nvSpPr>
        <p:spPr>
          <a:xfrm>
            <a:off x="3246120" y="3383280"/>
            <a:ext cx="2651760" cy="1234440"/>
          </a:xfrm>
          <a:prstGeom prst="roundRect">
            <a:avLst>
              <a:gd name="adj" fmla="val 5926"/>
            </a:avLst>
          </a:prstGeom>
          <a:solidFill>
            <a:srgbClr val="EEF2FA"/>
          </a:solidFill>
          <a:ln w="12700">
            <a:solidFill>
              <a:srgbClr val="EEF2FA"/>
            </a:solidFill>
            <a:prstDash val="solid"/>
          </a:ln>
        </p:spPr>
        <p:txBody>
          <a:bodyPr/>
          <a:lstStyle/>
          <a:p>
            <a:endParaRPr lang="nl-NL"/>
          </a:p>
        </p:txBody>
      </p:sp>
      <p:sp>
        <p:nvSpPr>
          <p:cNvPr id="8" name="Text 6"/>
          <p:cNvSpPr txBox="1"/>
          <p:nvPr/>
        </p:nvSpPr>
        <p:spPr>
          <a:xfrm>
            <a:off x="3383280" y="3474720"/>
            <a:ext cx="2377440" cy="365760"/>
          </a:xfrm>
          <a:prstGeom prst="rect">
            <a:avLst/>
          </a:prstGeom>
          <a:noFill/>
          <a:ln/>
        </p:spPr>
        <p:txBody>
          <a:bodyPr wrap="square" lIns="0" tIns="0" rIns="0" bIns="0" rtlCol="0" anchor="ctr"/>
          <a:lstStyle/>
          <a:p>
            <a:pPr marL="0" indent="0">
              <a:buNone/>
            </a:pPr>
            <a:r>
              <a:rPr lang="en-US" sz="1600" b="1" dirty="0">
                <a:solidFill>
                  <a:srgbClr val="1A2550"/>
                </a:solidFill>
              </a:rPr>
              <a:t>2026 / 2027</a:t>
            </a:r>
            <a:endParaRPr lang="en-US" sz="1600" dirty="0"/>
          </a:p>
        </p:txBody>
      </p:sp>
      <p:sp>
        <p:nvSpPr>
          <p:cNvPr id="9" name="Text 7"/>
          <p:cNvSpPr txBox="1"/>
          <p:nvPr/>
        </p:nvSpPr>
        <p:spPr>
          <a:xfrm>
            <a:off x="3383280" y="3840480"/>
            <a:ext cx="2377440" cy="731520"/>
          </a:xfrm>
          <a:prstGeom prst="rect">
            <a:avLst/>
          </a:prstGeom>
          <a:noFill/>
          <a:ln/>
        </p:spPr>
        <p:txBody>
          <a:bodyPr wrap="square" lIns="0" tIns="0" rIns="0" bIns="0" rtlCol="0" anchor="t"/>
          <a:lstStyle/>
          <a:p>
            <a:pPr marL="0" indent="0">
              <a:buNone/>
            </a:pPr>
            <a:r>
              <a:rPr lang="en-US" sz="1100" dirty="0">
                <a:solidFill>
                  <a:srgbClr val="333333"/>
                </a:solidFill>
              </a:rPr>
              <a:t>Call for evidence, publieke consultatie, expertgroep</a:t>
            </a:r>
            <a:endParaRPr lang="en-US" sz="1100" dirty="0"/>
          </a:p>
        </p:txBody>
      </p:sp>
      <p:sp>
        <p:nvSpPr>
          <p:cNvPr id="10" name="Shape 8"/>
          <p:cNvSpPr/>
          <p:nvPr/>
        </p:nvSpPr>
        <p:spPr>
          <a:xfrm>
            <a:off x="6035040" y="3383280"/>
            <a:ext cx="2651760" cy="1234440"/>
          </a:xfrm>
          <a:prstGeom prst="roundRect">
            <a:avLst>
              <a:gd name="adj" fmla="val 5926"/>
            </a:avLst>
          </a:prstGeom>
          <a:solidFill>
            <a:srgbClr val="1A2550"/>
          </a:solidFill>
          <a:ln w="12700">
            <a:solidFill>
              <a:srgbClr val="1A2550"/>
            </a:solidFill>
            <a:prstDash val="solid"/>
          </a:ln>
        </p:spPr>
        <p:txBody>
          <a:bodyPr/>
          <a:lstStyle/>
          <a:p>
            <a:endParaRPr lang="nl-NL"/>
          </a:p>
        </p:txBody>
      </p:sp>
      <p:sp>
        <p:nvSpPr>
          <p:cNvPr id="11" name="Text 9"/>
          <p:cNvSpPr txBox="1"/>
          <p:nvPr/>
        </p:nvSpPr>
        <p:spPr>
          <a:xfrm>
            <a:off x="6172200" y="3474720"/>
            <a:ext cx="2377440" cy="365760"/>
          </a:xfrm>
          <a:prstGeom prst="rect">
            <a:avLst/>
          </a:prstGeom>
          <a:noFill/>
          <a:ln/>
        </p:spPr>
        <p:txBody>
          <a:bodyPr wrap="square" lIns="0" tIns="0" rIns="0" bIns="0" rtlCol="0" anchor="ctr"/>
          <a:lstStyle/>
          <a:p>
            <a:pPr marL="0" indent="0">
              <a:buNone/>
            </a:pPr>
            <a:r>
              <a:rPr lang="en-US" sz="1600" b="1" dirty="0">
                <a:solidFill>
                  <a:srgbClr val="F2B705"/>
                </a:solidFill>
              </a:rPr>
              <a:t>2027</a:t>
            </a:r>
            <a:endParaRPr lang="en-US" sz="1600" dirty="0"/>
          </a:p>
        </p:txBody>
      </p:sp>
      <p:sp>
        <p:nvSpPr>
          <p:cNvPr id="12" name="Text 10"/>
          <p:cNvSpPr txBox="1"/>
          <p:nvPr/>
        </p:nvSpPr>
        <p:spPr>
          <a:xfrm>
            <a:off x="6172200" y="3840480"/>
            <a:ext cx="2377440" cy="731520"/>
          </a:xfrm>
          <a:prstGeom prst="rect">
            <a:avLst/>
          </a:prstGeom>
          <a:noFill/>
          <a:ln/>
        </p:spPr>
        <p:txBody>
          <a:bodyPr wrap="square" lIns="0" tIns="0" rIns="0" bIns="0" rtlCol="0" anchor="t"/>
          <a:lstStyle/>
          <a:p>
            <a:pPr marL="0" indent="0">
              <a:buNone/>
            </a:pPr>
            <a:r>
              <a:rPr lang="en-US" sz="1100" dirty="0">
                <a:solidFill>
                  <a:srgbClr val="FFFFFF"/>
                </a:solidFill>
              </a:rPr>
              <a:t>Wetsvoorstel van de Commissie, start wetgevingsprocedure</a:t>
            </a:r>
            <a:endParaRPr lang="en-US" sz="1100" dirty="0"/>
          </a:p>
        </p:txBody>
      </p:sp>
      <p:sp>
        <p:nvSpPr>
          <p:cNvPr id="13" name="Shape 11"/>
          <p:cNvSpPr/>
          <p:nvPr/>
        </p:nvSpPr>
        <p:spPr>
          <a:xfrm>
            <a:off x="5577840" y="1188720"/>
            <a:ext cx="3108960" cy="2011680"/>
          </a:xfrm>
          <a:prstGeom prst="roundRect">
            <a:avLst>
              <a:gd name="adj" fmla="val 4545"/>
            </a:avLst>
          </a:prstGeom>
          <a:solidFill>
            <a:srgbClr val="1A2550"/>
          </a:solidFill>
          <a:ln w="12700">
            <a:solidFill>
              <a:srgbClr val="1A2550"/>
            </a:solidFill>
            <a:prstDash val="solid"/>
          </a:ln>
        </p:spPr>
        <p:txBody>
          <a:bodyPr/>
          <a:lstStyle/>
          <a:p>
            <a:endParaRPr lang="nl-NL"/>
          </a:p>
        </p:txBody>
      </p:sp>
      <p:sp>
        <p:nvSpPr>
          <p:cNvPr id="14" name="Text 12"/>
          <p:cNvSpPr txBox="1"/>
          <p:nvPr/>
        </p:nvSpPr>
        <p:spPr>
          <a:xfrm>
            <a:off x="5760720" y="1280160"/>
            <a:ext cx="2743200" cy="320040"/>
          </a:xfrm>
          <a:prstGeom prst="rect">
            <a:avLst/>
          </a:prstGeom>
          <a:noFill/>
          <a:ln/>
        </p:spPr>
        <p:txBody>
          <a:bodyPr wrap="square" lIns="0" tIns="0" rIns="0" bIns="0" rtlCol="0" anchor="ctr"/>
          <a:lstStyle/>
          <a:p>
            <a:pPr marL="0" indent="0">
              <a:buNone/>
            </a:pPr>
            <a:r>
              <a:rPr lang="en-US" sz="1300" b="1" dirty="0">
                <a:solidFill>
                  <a:srgbClr val="F2B705"/>
                </a:solidFill>
              </a:rPr>
              <a:t>Wat Nederland vraagt</a:t>
            </a:r>
            <a:endParaRPr lang="en-US" sz="1300" dirty="0"/>
          </a:p>
        </p:txBody>
      </p:sp>
      <p:sp>
        <p:nvSpPr>
          <p:cNvPr id="15" name="Text 13"/>
          <p:cNvSpPr txBox="1"/>
          <p:nvPr/>
        </p:nvSpPr>
        <p:spPr>
          <a:xfrm>
            <a:off x="5760720" y="1645920"/>
            <a:ext cx="2743200" cy="1508760"/>
          </a:xfrm>
          <a:prstGeom prst="rect">
            <a:avLst/>
          </a:prstGeom>
          <a:noFill/>
          <a:ln/>
        </p:spPr>
        <p:txBody>
          <a:bodyPr wrap="square" lIns="0" tIns="0" rIns="0" bIns="0" rtlCol="0" anchor="t"/>
          <a:lstStyle/>
          <a:p>
            <a:pPr marL="177800" indent="-177800">
              <a:spcAft>
                <a:spcPts val="600"/>
              </a:spcAft>
              <a:buSzPct val="100000"/>
              <a:buChar char="•"/>
            </a:pPr>
            <a:r>
              <a:rPr lang="en-US" sz="1100" dirty="0">
                <a:solidFill>
                  <a:srgbClr val="FFFFFF"/>
                </a:solidFill>
              </a:rPr>
              <a:t>Harmonisatie van regels voor flashbangers en shells</a:t>
            </a:r>
            <a:endParaRPr lang="en-US" sz="1100" dirty="0"/>
          </a:p>
          <a:p>
            <a:pPr marL="177800" indent="-177800">
              <a:spcAft>
                <a:spcPts val="600"/>
              </a:spcAft>
              <a:buSzPct val="100000"/>
              <a:buChar char="•"/>
            </a:pPr>
            <a:r>
              <a:rPr lang="en-US" sz="1100" dirty="0">
                <a:solidFill>
                  <a:srgbClr val="FFFFFF"/>
                </a:solidFill>
              </a:rPr>
              <a:t>Eenvoudiger informatie-uitwisseling tussen landen</a:t>
            </a:r>
            <a:endParaRPr lang="en-US" sz="1100" dirty="0"/>
          </a:p>
          <a:p>
            <a:pPr marL="177800" indent="-177800">
              <a:spcAft>
                <a:spcPts val="600"/>
              </a:spcAft>
              <a:buSzPct val="100000"/>
              <a:buChar char="•"/>
            </a:pPr>
            <a:r>
              <a:rPr lang="en-US" sz="1100" dirty="0">
                <a:solidFill>
                  <a:srgbClr val="FFFFFF"/>
                </a:solidFill>
              </a:rPr>
              <a:t>Pyropass Europees uitrollen</a:t>
            </a:r>
            <a:endParaRPr lang="en-US" sz="1100" dirty="0"/>
          </a:p>
          <a:p>
            <a:pPr marL="177800" indent="-177800">
              <a:spcAft>
                <a:spcPts val="600"/>
              </a:spcAft>
              <a:buSzPct val="100000"/>
              <a:buChar char="•"/>
            </a:pPr>
            <a:r>
              <a:rPr lang="en-US" sz="1100" dirty="0">
                <a:solidFill>
                  <a:srgbClr val="FFFFFF"/>
                </a:solidFill>
              </a:rPr>
              <a:t>Steun bij het verstoren van de keten van illegale handel</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Wat dit betekent voor uw organisatie</a:t>
            </a:r>
            <a:endParaRPr lang="en-US" sz="2800" dirty="0"/>
          </a:p>
        </p:txBody>
      </p:sp>
      <p:sp>
        <p:nvSpPr>
          <p:cNvPr id="3" name="Shape 1"/>
          <p:cNvSpPr/>
          <p:nvPr/>
        </p:nvSpPr>
        <p:spPr>
          <a:xfrm>
            <a:off x="457200" y="1188720"/>
            <a:ext cx="4023360" cy="1600200"/>
          </a:xfrm>
          <a:prstGeom prst="roundRect">
            <a:avLst>
              <a:gd name="adj" fmla="val 4571"/>
            </a:avLst>
          </a:prstGeom>
          <a:solidFill>
            <a:srgbClr val="EEF2FA"/>
          </a:solidFill>
          <a:ln w="12700">
            <a:solidFill>
              <a:srgbClr val="EEF2FA"/>
            </a:solidFill>
            <a:prstDash val="solid"/>
          </a:ln>
        </p:spPr>
        <p:txBody>
          <a:bodyPr/>
          <a:lstStyle/>
          <a:p>
            <a:endParaRPr lang="nl-NL"/>
          </a:p>
        </p:txBody>
      </p:sp>
      <p:sp>
        <p:nvSpPr>
          <p:cNvPr id="4" name="Text 2"/>
          <p:cNvSpPr txBox="1"/>
          <p:nvPr/>
        </p:nvSpPr>
        <p:spPr>
          <a:xfrm>
            <a:off x="594360" y="128016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Omgevingsdiensten</a:t>
            </a:r>
            <a:endParaRPr lang="en-US" sz="1300" dirty="0"/>
          </a:p>
        </p:txBody>
      </p:sp>
      <p:sp>
        <p:nvSpPr>
          <p:cNvPr id="5" name="Text 3"/>
          <p:cNvSpPr txBox="1"/>
          <p:nvPr/>
        </p:nvSpPr>
        <p:spPr>
          <a:xfrm>
            <a:off x="594360" y="1600200"/>
            <a:ext cx="3749040" cy="1097280"/>
          </a:xfrm>
          <a:prstGeom prst="rect">
            <a:avLst/>
          </a:prstGeom>
          <a:noFill/>
          <a:ln/>
        </p:spPr>
        <p:txBody>
          <a:bodyPr wrap="square" lIns="0" tIns="0" rIns="0" bIns="0" rtlCol="0" anchor="t"/>
          <a:lstStyle/>
          <a:p>
            <a:pPr marL="0" indent="0">
              <a:buNone/>
            </a:pPr>
            <a:r>
              <a:rPr lang="en-US" sz="1100" dirty="0">
                <a:solidFill>
                  <a:srgbClr val="333333"/>
                </a:solidFill>
              </a:rPr>
              <a:t>Toezicht op opslag bij verkooppunten en voorraden; vergunningen voor opslag van vuurwerk; inventarisatie van voorraden bij handelaren; landelijk overzicht van ontheffingen; LWVC-overleg met de politie.</a:t>
            </a:r>
            <a:endParaRPr lang="en-US" sz="1100" dirty="0"/>
          </a:p>
        </p:txBody>
      </p:sp>
      <p:sp>
        <p:nvSpPr>
          <p:cNvPr id="6" name="Shape 4"/>
          <p:cNvSpPr/>
          <p:nvPr/>
        </p:nvSpPr>
        <p:spPr>
          <a:xfrm>
            <a:off x="4663440" y="1188720"/>
            <a:ext cx="4023360" cy="1600200"/>
          </a:xfrm>
          <a:prstGeom prst="roundRect">
            <a:avLst>
              <a:gd name="adj" fmla="val 4571"/>
            </a:avLst>
          </a:prstGeom>
          <a:solidFill>
            <a:srgbClr val="EEF2FA"/>
          </a:solidFill>
          <a:ln w="12700">
            <a:solidFill>
              <a:srgbClr val="EEF2FA"/>
            </a:solidFill>
            <a:prstDash val="solid"/>
          </a:ln>
        </p:spPr>
        <p:txBody>
          <a:bodyPr/>
          <a:lstStyle/>
          <a:p>
            <a:endParaRPr lang="nl-NL"/>
          </a:p>
        </p:txBody>
      </p:sp>
      <p:sp>
        <p:nvSpPr>
          <p:cNvPr id="7" name="Text 5"/>
          <p:cNvSpPr txBox="1"/>
          <p:nvPr/>
        </p:nvSpPr>
        <p:spPr>
          <a:xfrm>
            <a:off x="4800600" y="128016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Gemeenten</a:t>
            </a:r>
            <a:endParaRPr lang="en-US" sz="1300" dirty="0"/>
          </a:p>
        </p:txBody>
      </p:sp>
      <p:sp>
        <p:nvSpPr>
          <p:cNvPr id="8" name="Text 6"/>
          <p:cNvSpPr txBox="1"/>
          <p:nvPr/>
        </p:nvSpPr>
        <p:spPr>
          <a:xfrm>
            <a:off x="4800600" y="1600200"/>
            <a:ext cx="3749040" cy="1097280"/>
          </a:xfrm>
          <a:prstGeom prst="rect">
            <a:avLst/>
          </a:prstGeom>
          <a:noFill/>
          <a:ln/>
        </p:spPr>
        <p:txBody>
          <a:bodyPr wrap="square" lIns="0" tIns="0" rIns="0" bIns="0" rtlCol="0" anchor="t"/>
          <a:lstStyle/>
          <a:p>
            <a:pPr marL="0" indent="0">
              <a:buNone/>
            </a:pPr>
            <a:r>
              <a:rPr lang="en-US" sz="1100" dirty="0">
                <a:solidFill>
                  <a:srgbClr val="333333"/>
                </a:solidFill>
              </a:rPr>
              <a:t>BOA's bevoegd sinds 7 september; handelingskader van VNG en politie; ontheffingenbeleid; inleverdagen tot 9 oktober; signalen over opslag in woningen delen met politie en omgevingsdienst.</a:t>
            </a:r>
            <a:endParaRPr lang="en-US" sz="1100" dirty="0"/>
          </a:p>
        </p:txBody>
      </p:sp>
      <p:sp>
        <p:nvSpPr>
          <p:cNvPr id="9" name="Shape 7"/>
          <p:cNvSpPr/>
          <p:nvPr/>
        </p:nvSpPr>
        <p:spPr>
          <a:xfrm>
            <a:off x="457200" y="2926080"/>
            <a:ext cx="4023360" cy="1600200"/>
          </a:xfrm>
          <a:prstGeom prst="roundRect">
            <a:avLst>
              <a:gd name="adj" fmla="val 4571"/>
            </a:avLst>
          </a:prstGeom>
          <a:solidFill>
            <a:srgbClr val="EEF2FA"/>
          </a:solidFill>
          <a:ln w="12700">
            <a:solidFill>
              <a:srgbClr val="EEF2FA"/>
            </a:solidFill>
            <a:prstDash val="solid"/>
          </a:ln>
        </p:spPr>
        <p:txBody>
          <a:bodyPr/>
          <a:lstStyle/>
          <a:p>
            <a:endParaRPr lang="nl-NL"/>
          </a:p>
        </p:txBody>
      </p:sp>
      <p:sp>
        <p:nvSpPr>
          <p:cNvPr id="10" name="Text 8"/>
          <p:cNvSpPr txBox="1"/>
          <p:nvPr/>
        </p:nvSpPr>
        <p:spPr>
          <a:xfrm>
            <a:off x="594360" y="301752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ILT en ministeries</a:t>
            </a:r>
            <a:endParaRPr lang="en-US" sz="1300" dirty="0"/>
          </a:p>
        </p:txBody>
      </p:sp>
      <p:sp>
        <p:nvSpPr>
          <p:cNvPr id="11" name="Text 9"/>
          <p:cNvSpPr txBox="1"/>
          <p:nvPr/>
        </p:nvSpPr>
        <p:spPr>
          <a:xfrm>
            <a:off x="594360" y="3337560"/>
            <a:ext cx="3749040" cy="1097280"/>
          </a:xfrm>
          <a:prstGeom prst="rect">
            <a:avLst/>
          </a:prstGeom>
          <a:noFill/>
          <a:ln/>
        </p:spPr>
        <p:txBody>
          <a:bodyPr wrap="square" lIns="0" tIns="0" rIns="0" bIns="0" rtlCol="0" anchor="t"/>
          <a:lstStyle/>
          <a:p>
            <a:pPr marL="0" indent="0">
              <a:buNone/>
            </a:pPr>
            <a:r>
              <a:rPr lang="en-US" sz="1100" dirty="0">
                <a:solidFill>
                  <a:srgbClr val="333333"/>
                </a:solidFill>
              </a:rPr>
              <a:t>Toezicht op de keten en op professioneel vuurwerk; inbreng bij de Europese herziening; monitoring en evaluatie van de wet (IenW); compensatieregeling via RVO.</a:t>
            </a:r>
            <a:endParaRPr lang="en-US" sz="1100" dirty="0"/>
          </a:p>
        </p:txBody>
      </p:sp>
      <p:sp>
        <p:nvSpPr>
          <p:cNvPr id="12" name="Shape 10"/>
          <p:cNvSpPr/>
          <p:nvPr/>
        </p:nvSpPr>
        <p:spPr>
          <a:xfrm>
            <a:off x="4663440" y="2926080"/>
            <a:ext cx="4023360" cy="1600200"/>
          </a:xfrm>
          <a:prstGeom prst="roundRect">
            <a:avLst>
              <a:gd name="adj" fmla="val 4571"/>
            </a:avLst>
          </a:prstGeom>
          <a:solidFill>
            <a:srgbClr val="EEF2FA"/>
          </a:solidFill>
          <a:ln w="12700">
            <a:solidFill>
              <a:srgbClr val="EEF2FA"/>
            </a:solidFill>
            <a:prstDash val="solid"/>
          </a:ln>
        </p:spPr>
        <p:txBody>
          <a:bodyPr/>
          <a:lstStyle/>
          <a:p>
            <a:endParaRPr lang="nl-NL"/>
          </a:p>
        </p:txBody>
      </p:sp>
      <p:sp>
        <p:nvSpPr>
          <p:cNvPr id="13" name="Text 11"/>
          <p:cNvSpPr txBox="1"/>
          <p:nvPr/>
        </p:nvSpPr>
        <p:spPr>
          <a:xfrm>
            <a:off x="4800600" y="3017520"/>
            <a:ext cx="3749040" cy="320040"/>
          </a:xfrm>
          <a:prstGeom prst="rect">
            <a:avLst/>
          </a:prstGeom>
          <a:noFill/>
          <a:ln/>
        </p:spPr>
        <p:txBody>
          <a:bodyPr wrap="square" lIns="0" tIns="0" rIns="0" bIns="0" rtlCol="0" anchor="ctr"/>
          <a:lstStyle/>
          <a:p>
            <a:pPr marL="0" indent="0">
              <a:buNone/>
            </a:pPr>
            <a:r>
              <a:rPr lang="en-US" sz="1300" b="1" dirty="0">
                <a:solidFill>
                  <a:srgbClr val="1A2550"/>
                </a:solidFill>
              </a:rPr>
              <a:t>Veiligheidsregio's en branche</a:t>
            </a:r>
            <a:endParaRPr lang="en-US" sz="1300" dirty="0"/>
          </a:p>
        </p:txBody>
      </p:sp>
      <p:sp>
        <p:nvSpPr>
          <p:cNvPr id="14" name="Text 12"/>
          <p:cNvSpPr txBox="1"/>
          <p:nvPr/>
        </p:nvSpPr>
        <p:spPr>
          <a:xfrm>
            <a:off x="4800600" y="3337560"/>
            <a:ext cx="3749040" cy="1097280"/>
          </a:xfrm>
          <a:prstGeom prst="rect">
            <a:avLst/>
          </a:prstGeom>
          <a:noFill/>
          <a:ln/>
        </p:spPr>
        <p:txBody>
          <a:bodyPr wrap="square" lIns="0" tIns="0" rIns="0" bIns="0" rtlCol="0" anchor="t"/>
          <a:lstStyle/>
          <a:p>
            <a:pPr marL="0" indent="0">
              <a:buNone/>
            </a:pPr>
            <a:r>
              <a:rPr lang="en-US" sz="1100" dirty="0">
                <a:solidFill>
                  <a:srgbClr val="333333"/>
                </a:solidFill>
              </a:rPr>
              <a:t>Voorbereiding op de jaarwisseling en op incidenten met opgeslagen vuurwerk; bedrijven als bron van signalen over afwijkende vraag en als partner bij de compensatieregeling.</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365760"/>
            <a:ext cx="8229600" cy="548640"/>
          </a:xfrm>
          <a:prstGeom prst="rect">
            <a:avLst/>
          </a:prstGeom>
          <a:noFill/>
          <a:ln/>
        </p:spPr>
        <p:txBody>
          <a:bodyPr wrap="square" lIns="0" tIns="0" rIns="0" bIns="0" rtlCol="0" anchor="t"/>
          <a:lstStyle/>
          <a:p>
            <a:pPr marL="0" indent="0">
              <a:buNone/>
            </a:pPr>
            <a:r>
              <a:rPr lang="en-US" sz="2800" b="1" dirty="0">
                <a:solidFill>
                  <a:srgbClr val="FFFFFF"/>
                </a:solidFill>
              </a:rPr>
              <a:t>Waar wij u bij nodig hebben</a:t>
            </a:r>
            <a:endParaRPr lang="en-US" sz="2800" dirty="0"/>
          </a:p>
        </p:txBody>
      </p:sp>
      <p:sp>
        <p:nvSpPr>
          <p:cNvPr id="3" name="Shape 1"/>
          <p:cNvSpPr/>
          <p:nvPr/>
        </p:nvSpPr>
        <p:spPr>
          <a:xfrm>
            <a:off x="457200" y="1143000"/>
            <a:ext cx="4023360" cy="1600200"/>
          </a:xfrm>
          <a:prstGeom prst="roundRect">
            <a:avLst>
              <a:gd name="adj" fmla="val 4571"/>
            </a:avLst>
          </a:prstGeom>
          <a:solidFill>
            <a:srgbClr val="25326F"/>
          </a:solidFill>
          <a:ln w="12700">
            <a:solidFill>
              <a:srgbClr val="25326F"/>
            </a:solidFill>
            <a:prstDash val="solid"/>
          </a:ln>
        </p:spPr>
        <p:txBody>
          <a:bodyPr/>
          <a:lstStyle/>
          <a:p>
            <a:endParaRPr lang="nl-NL"/>
          </a:p>
        </p:txBody>
      </p:sp>
      <p:sp>
        <p:nvSpPr>
          <p:cNvPr id="4" name="Text 2"/>
          <p:cNvSpPr txBox="1"/>
          <p:nvPr/>
        </p:nvSpPr>
        <p:spPr>
          <a:xfrm>
            <a:off x="640080" y="1252728"/>
            <a:ext cx="3657600" cy="320040"/>
          </a:xfrm>
          <a:prstGeom prst="rect">
            <a:avLst/>
          </a:prstGeom>
          <a:noFill/>
          <a:ln/>
        </p:spPr>
        <p:txBody>
          <a:bodyPr wrap="square" lIns="0" tIns="0" rIns="0" bIns="0" rtlCol="0" anchor="ctr"/>
          <a:lstStyle/>
          <a:p>
            <a:pPr marL="0" indent="0">
              <a:buNone/>
            </a:pPr>
            <a:r>
              <a:rPr lang="en-US" sz="1400" b="1" dirty="0">
                <a:solidFill>
                  <a:srgbClr val="F2B705"/>
                </a:solidFill>
              </a:rPr>
              <a:t>Signalen delen</a:t>
            </a:r>
            <a:endParaRPr lang="en-US" sz="1400" dirty="0"/>
          </a:p>
        </p:txBody>
      </p:sp>
      <p:sp>
        <p:nvSpPr>
          <p:cNvPr id="5" name="Text 3"/>
          <p:cNvSpPr txBox="1"/>
          <p:nvPr/>
        </p:nvSpPr>
        <p:spPr>
          <a:xfrm>
            <a:off x="640080" y="1600200"/>
            <a:ext cx="3657600" cy="1051560"/>
          </a:xfrm>
          <a:prstGeom prst="rect">
            <a:avLst/>
          </a:prstGeom>
          <a:noFill/>
          <a:ln/>
        </p:spPr>
        <p:txBody>
          <a:bodyPr wrap="square" lIns="0" tIns="0" rIns="0" bIns="0" rtlCol="0" anchor="t"/>
          <a:lstStyle/>
          <a:p>
            <a:pPr marL="0" indent="0">
              <a:buNone/>
            </a:pPr>
            <a:r>
              <a:rPr lang="en-US" sz="1100" dirty="0">
                <a:solidFill>
                  <a:srgbClr val="FFFFFF"/>
                </a:solidFill>
              </a:rPr>
              <a:t>Opslag in woningen, schuren en bedrijfspanden; afwijkende bestellingen; webshops die op Nederland richten. Via de lokale politie, via MMA, of via de vuurwerkcoördinator van uw eenheid.</a:t>
            </a:r>
            <a:endParaRPr lang="en-US" sz="1100" dirty="0"/>
          </a:p>
        </p:txBody>
      </p:sp>
      <p:sp>
        <p:nvSpPr>
          <p:cNvPr id="6" name="Shape 4"/>
          <p:cNvSpPr/>
          <p:nvPr/>
        </p:nvSpPr>
        <p:spPr>
          <a:xfrm>
            <a:off x="4663440" y="1143000"/>
            <a:ext cx="4023360" cy="1600200"/>
          </a:xfrm>
          <a:prstGeom prst="roundRect">
            <a:avLst>
              <a:gd name="adj" fmla="val 4571"/>
            </a:avLst>
          </a:prstGeom>
          <a:solidFill>
            <a:srgbClr val="25326F"/>
          </a:solidFill>
          <a:ln w="12700">
            <a:solidFill>
              <a:srgbClr val="25326F"/>
            </a:solidFill>
            <a:prstDash val="solid"/>
          </a:ln>
        </p:spPr>
        <p:txBody>
          <a:bodyPr/>
          <a:lstStyle/>
          <a:p>
            <a:endParaRPr lang="nl-NL"/>
          </a:p>
        </p:txBody>
      </p:sp>
      <p:sp>
        <p:nvSpPr>
          <p:cNvPr id="7" name="Text 5"/>
          <p:cNvSpPr txBox="1"/>
          <p:nvPr/>
        </p:nvSpPr>
        <p:spPr>
          <a:xfrm>
            <a:off x="4846320" y="1252728"/>
            <a:ext cx="3657600" cy="320040"/>
          </a:xfrm>
          <a:prstGeom prst="rect">
            <a:avLst/>
          </a:prstGeom>
          <a:noFill/>
          <a:ln/>
        </p:spPr>
        <p:txBody>
          <a:bodyPr wrap="square" lIns="0" tIns="0" rIns="0" bIns="0" rtlCol="0" anchor="ctr"/>
          <a:lstStyle/>
          <a:p>
            <a:pPr marL="0" indent="0">
              <a:buNone/>
            </a:pPr>
            <a:r>
              <a:rPr lang="en-US" sz="1400" b="1" dirty="0">
                <a:solidFill>
                  <a:srgbClr val="F2B705"/>
                </a:solidFill>
              </a:rPr>
              <a:t>Eén lijn in de regio</a:t>
            </a:r>
            <a:endParaRPr lang="en-US" sz="1400" dirty="0"/>
          </a:p>
        </p:txBody>
      </p:sp>
      <p:sp>
        <p:nvSpPr>
          <p:cNvPr id="8" name="Text 6"/>
          <p:cNvSpPr txBox="1"/>
          <p:nvPr/>
        </p:nvSpPr>
        <p:spPr>
          <a:xfrm>
            <a:off x="4846320" y="1600200"/>
            <a:ext cx="3657600" cy="1051560"/>
          </a:xfrm>
          <a:prstGeom prst="rect">
            <a:avLst/>
          </a:prstGeom>
          <a:noFill/>
          <a:ln/>
        </p:spPr>
        <p:txBody>
          <a:bodyPr wrap="square" lIns="0" tIns="0" rIns="0" bIns="0" rtlCol="0" anchor="t"/>
          <a:lstStyle/>
          <a:p>
            <a:pPr marL="0" indent="0">
              <a:buNone/>
            </a:pPr>
            <a:r>
              <a:rPr lang="en-US" sz="1100" dirty="0">
                <a:solidFill>
                  <a:srgbClr val="FFFFFF"/>
                </a:solidFill>
              </a:rPr>
              <a:t>Afstemming tussen gemeente, omgevingsdienst, veiligheidsregio en politie over opslag, ontheffingen en de jaarwisseling, zodat niemand tussen wal en schip valt.</a:t>
            </a:r>
            <a:endParaRPr lang="en-US" sz="1100" dirty="0"/>
          </a:p>
        </p:txBody>
      </p:sp>
      <p:sp>
        <p:nvSpPr>
          <p:cNvPr id="9" name="Shape 7"/>
          <p:cNvSpPr/>
          <p:nvPr/>
        </p:nvSpPr>
        <p:spPr>
          <a:xfrm>
            <a:off x="457200" y="2880360"/>
            <a:ext cx="4023360" cy="1600200"/>
          </a:xfrm>
          <a:prstGeom prst="roundRect">
            <a:avLst>
              <a:gd name="adj" fmla="val 4571"/>
            </a:avLst>
          </a:prstGeom>
          <a:solidFill>
            <a:srgbClr val="25326F"/>
          </a:solidFill>
          <a:ln w="12700">
            <a:solidFill>
              <a:srgbClr val="25326F"/>
            </a:solidFill>
            <a:prstDash val="solid"/>
          </a:ln>
        </p:spPr>
        <p:txBody>
          <a:bodyPr/>
          <a:lstStyle/>
          <a:p>
            <a:endParaRPr lang="nl-NL"/>
          </a:p>
        </p:txBody>
      </p:sp>
      <p:sp>
        <p:nvSpPr>
          <p:cNvPr id="10" name="Text 8"/>
          <p:cNvSpPr txBox="1"/>
          <p:nvPr/>
        </p:nvSpPr>
        <p:spPr>
          <a:xfrm>
            <a:off x="640080" y="2990088"/>
            <a:ext cx="3657600" cy="320040"/>
          </a:xfrm>
          <a:prstGeom prst="rect">
            <a:avLst/>
          </a:prstGeom>
          <a:noFill/>
          <a:ln/>
        </p:spPr>
        <p:txBody>
          <a:bodyPr wrap="square" lIns="0" tIns="0" rIns="0" bIns="0" rtlCol="0" anchor="ctr"/>
          <a:lstStyle/>
          <a:p>
            <a:pPr marL="0" indent="0">
              <a:buNone/>
            </a:pPr>
            <a:r>
              <a:rPr lang="en-US" sz="1400" b="1" dirty="0">
                <a:solidFill>
                  <a:srgbClr val="F2B705"/>
                </a:solidFill>
              </a:rPr>
              <a:t>Internationaal meedoen</a:t>
            </a:r>
            <a:endParaRPr lang="en-US" sz="1400" dirty="0"/>
          </a:p>
        </p:txBody>
      </p:sp>
      <p:sp>
        <p:nvSpPr>
          <p:cNvPr id="11" name="Text 9"/>
          <p:cNvSpPr txBox="1"/>
          <p:nvPr/>
        </p:nvSpPr>
        <p:spPr>
          <a:xfrm>
            <a:off x="640080" y="3337560"/>
            <a:ext cx="3657600" cy="1051560"/>
          </a:xfrm>
          <a:prstGeom prst="rect">
            <a:avLst/>
          </a:prstGeom>
          <a:noFill/>
          <a:ln/>
        </p:spPr>
        <p:txBody>
          <a:bodyPr wrap="square" lIns="0" tIns="0" rIns="0" bIns="0" rtlCol="0" anchor="t"/>
          <a:lstStyle/>
          <a:p>
            <a:pPr marL="0" indent="0">
              <a:buNone/>
            </a:pPr>
            <a:r>
              <a:rPr lang="en-US" sz="1100" dirty="0">
                <a:solidFill>
                  <a:srgbClr val="FFFFFF"/>
                </a:solidFill>
              </a:rPr>
              <a:t>Grensgemeenten en omgevingsdiensten in de grensstreek: deel ervaringen met Belgische en Duitse collega's; de VNG en de politie organiseren dat.</a:t>
            </a:r>
            <a:endParaRPr lang="en-US" sz="1100" dirty="0"/>
          </a:p>
        </p:txBody>
      </p:sp>
      <p:sp>
        <p:nvSpPr>
          <p:cNvPr id="12" name="Shape 10"/>
          <p:cNvSpPr/>
          <p:nvPr/>
        </p:nvSpPr>
        <p:spPr>
          <a:xfrm>
            <a:off x="4663440" y="2880360"/>
            <a:ext cx="4023360" cy="1600200"/>
          </a:xfrm>
          <a:prstGeom prst="roundRect">
            <a:avLst>
              <a:gd name="adj" fmla="val 4571"/>
            </a:avLst>
          </a:prstGeom>
          <a:solidFill>
            <a:srgbClr val="25326F"/>
          </a:solidFill>
          <a:ln w="12700">
            <a:solidFill>
              <a:srgbClr val="25326F"/>
            </a:solidFill>
            <a:prstDash val="solid"/>
          </a:ln>
        </p:spPr>
        <p:txBody>
          <a:bodyPr/>
          <a:lstStyle/>
          <a:p>
            <a:endParaRPr lang="nl-NL"/>
          </a:p>
        </p:txBody>
      </p:sp>
      <p:sp>
        <p:nvSpPr>
          <p:cNvPr id="13" name="Text 11"/>
          <p:cNvSpPr txBox="1"/>
          <p:nvPr/>
        </p:nvSpPr>
        <p:spPr>
          <a:xfrm>
            <a:off x="4846320" y="2990088"/>
            <a:ext cx="3657600" cy="320040"/>
          </a:xfrm>
          <a:prstGeom prst="rect">
            <a:avLst/>
          </a:prstGeom>
          <a:noFill/>
          <a:ln/>
        </p:spPr>
        <p:txBody>
          <a:bodyPr wrap="square" lIns="0" tIns="0" rIns="0" bIns="0" rtlCol="0" anchor="ctr"/>
          <a:lstStyle/>
          <a:p>
            <a:pPr marL="0" indent="0">
              <a:buNone/>
            </a:pPr>
            <a:r>
              <a:rPr lang="en-US" sz="1400" b="1" dirty="0">
                <a:solidFill>
                  <a:srgbClr val="F2B705"/>
                </a:solidFill>
              </a:rPr>
              <a:t>Terugkoppeling naar het gezag</a:t>
            </a:r>
            <a:endParaRPr lang="en-US" sz="1400" dirty="0"/>
          </a:p>
        </p:txBody>
      </p:sp>
      <p:sp>
        <p:nvSpPr>
          <p:cNvPr id="14" name="Text 12"/>
          <p:cNvSpPr txBox="1"/>
          <p:nvPr/>
        </p:nvSpPr>
        <p:spPr>
          <a:xfrm>
            <a:off x="4846320" y="3337560"/>
            <a:ext cx="3657600" cy="1051560"/>
          </a:xfrm>
          <a:prstGeom prst="rect">
            <a:avLst/>
          </a:prstGeom>
          <a:noFill/>
          <a:ln/>
        </p:spPr>
        <p:txBody>
          <a:bodyPr wrap="square" lIns="0" tIns="0" rIns="0" bIns="0" rtlCol="0" anchor="t"/>
          <a:lstStyle/>
          <a:p>
            <a:pPr marL="0" indent="0">
              <a:buNone/>
            </a:pPr>
            <a:r>
              <a:rPr lang="en-US" sz="1100" dirty="0">
                <a:solidFill>
                  <a:srgbClr val="FFFFFF"/>
                </a:solidFill>
              </a:rPr>
              <a:t>Wat in de praktijk knelt, in de wet, de ontheffing of de keten van beslag en afvoer, leggen wij terug bij OM, J&amp;V en de burgemeesters. Uw signalen helpen daarbij; wij nemen ze mee.</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a:spLocks noGrp="1"/>
          </p:cNvSpPr>
          <p:nvPr>
            <p:ph type="title" idx="102" hasCustomPrompt="1"/>
          </p:nvPr>
        </p:nvSpPr>
        <p:spPr>
          <a:xfrm>
            <a:off x="457200" y="320040"/>
            <a:ext cx="8229600" cy="731520"/>
          </a:xfrm>
          <a:prstGeom prst="rect">
            <a:avLst/>
          </a:prstGeom>
          <a:noFill/>
          <a:ln/>
        </p:spPr>
        <p:txBody>
          <a:bodyPr wrap="square" lIns="0" tIns="0" rIns="0" bIns="0" rtlCol="0" anchor="t"/>
          <a:lstStyle/>
          <a:p>
            <a:pPr marL="0" indent="0">
              <a:buNone/>
            </a:pPr>
            <a:r>
              <a:rPr lang="en-US" sz="2800" b="1" dirty="0">
                <a:solidFill>
                  <a:srgbClr val="1A2550"/>
                </a:solidFill>
              </a:rPr>
              <a:t>In gesprek</a:t>
            </a:r>
            <a:endParaRPr lang="en-US" sz="2800" dirty="0"/>
          </a:p>
        </p:txBody>
      </p:sp>
      <p:sp>
        <p:nvSpPr>
          <p:cNvPr id="3" name="Shape 1"/>
          <p:cNvSpPr/>
          <p:nvPr/>
        </p:nvSpPr>
        <p:spPr>
          <a:xfrm>
            <a:off x="457200" y="1280160"/>
            <a:ext cx="731520" cy="731520"/>
          </a:xfrm>
          <a:prstGeom prst="ellipse">
            <a:avLst/>
          </a:prstGeom>
          <a:solidFill>
            <a:srgbClr val="F2B705"/>
          </a:solidFill>
          <a:ln w="12700">
            <a:solidFill>
              <a:srgbClr val="F2B705"/>
            </a:solidFill>
            <a:prstDash val="solid"/>
          </a:ln>
        </p:spPr>
        <p:txBody>
          <a:bodyPr/>
          <a:lstStyle/>
          <a:p>
            <a:endParaRPr lang="nl-NL"/>
          </a:p>
        </p:txBody>
      </p:sp>
      <p:sp>
        <p:nvSpPr>
          <p:cNvPr id="4" name="Text 2"/>
          <p:cNvSpPr txBox="1"/>
          <p:nvPr/>
        </p:nvSpPr>
        <p:spPr>
          <a:xfrm>
            <a:off x="457200" y="1280160"/>
            <a:ext cx="731520" cy="731520"/>
          </a:xfrm>
          <a:prstGeom prst="rect">
            <a:avLst/>
          </a:prstGeom>
          <a:noFill/>
          <a:ln/>
        </p:spPr>
        <p:txBody>
          <a:bodyPr wrap="square" lIns="0" tIns="0" rIns="0" bIns="0" rtlCol="0" anchor="ctr"/>
          <a:lstStyle/>
          <a:p>
            <a:pPr marL="0" indent="0" algn="ctr">
              <a:buNone/>
            </a:pPr>
            <a:r>
              <a:rPr lang="en-US" sz="2400" b="1" dirty="0">
                <a:solidFill>
                  <a:srgbClr val="1A2550"/>
                </a:solidFill>
              </a:rPr>
              <a:t>1</a:t>
            </a:r>
            <a:endParaRPr lang="en-US" sz="2400" dirty="0"/>
          </a:p>
        </p:txBody>
      </p:sp>
      <p:sp>
        <p:nvSpPr>
          <p:cNvPr id="5" name="Text 3"/>
          <p:cNvSpPr txBox="1"/>
          <p:nvPr/>
        </p:nvSpPr>
        <p:spPr>
          <a:xfrm>
            <a:off x="1417320" y="1280160"/>
            <a:ext cx="7223760" cy="731520"/>
          </a:xfrm>
          <a:prstGeom prst="rect">
            <a:avLst/>
          </a:prstGeom>
          <a:noFill/>
          <a:ln/>
        </p:spPr>
        <p:txBody>
          <a:bodyPr wrap="square" lIns="0" tIns="0" rIns="0" bIns="0" rtlCol="0" anchor="ctr"/>
          <a:lstStyle/>
          <a:p>
            <a:pPr marL="0" indent="0">
              <a:buNone/>
            </a:pPr>
            <a:r>
              <a:rPr lang="en-US" sz="1600" dirty="0">
                <a:solidFill>
                  <a:srgbClr val="222222"/>
                </a:solidFill>
              </a:rPr>
              <a:t>Waar ziet u in uw werkgebied de illegale handel of opslag het eerst opduiken, en bij wie meldt u dat nu?</a:t>
            </a:r>
            <a:endParaRPr lang="en-US" sz="1600" dirty="0"/>
          </a:p>
        </p:txBody>
      </p:sp>
      <p:sp>
        <p:nvSpPr>
          <p:cNvPr id="6" name="Shape 4"/>
          <p:cNvSpPr/>
          <p:nvPr/>
        </p:nvSpPr>
        <p:spPr>
          <a:xfrm>
            <a:off x="457200" y="2377440"/>
            <a:ext cx="731520" cy="731520"/>
          </a:xfrm>
          <a:prstGeom prst="ellipse">
            <a:avLst/>
          </a:prstGeom>
          <a:solidFill>
            <a:srgbClr val="F2B705"/>
          </a:solidFill>
          <a:ln w="12700">
            <a:solidFill>
              <a:srgbClr val="F2B705"/>
            </a:solidFill>
            <a:prstDash val="solid"/>
          </a:ln>
        </p:spPr>
        <p:txBody>
          <a:bodyPr/>
          <a:lstStyle/>
          <a:p>
            <a:endParaRPr lang="nl-NL"/>
          </a:p>
        </p:txBody>
      </p:sp>
      <p:sp>
        <p:nvSpPr>
          <p:cNvPr id="7" name="Text 5"/>
          <p:cNvSpPr txBox="1"/>
          <p:nvPr/>
        </p:nvSpPr>
        <p:spPr>
          <a:xfrm>
            <a:off x="457200" y="2377440"/>
            <a:ext cx="731520" cy="731520"/>
          </a:xfrm>
          <a:prstGeom prst="rect">
            <a:avLst/>
          </a:prstGeom>
          <a:noFill/>
          <a:ln/>
        </p:spPr>
        <p:txBody>
          <a:bodyPr wrap="square" lIns="0" tIns="0" rIns="0" bIns="0" rtlCol="0" anchor="ctr"/>
          <a:lstStyle/>
          <a:p>
            <a:pPr marL="0" indent="0" algn="ctr">
              <a:buNone/>
            </a:pPr>
            <a:r>
              <a:rPr lang="en-US" sz="2400" b="1" dirty="0">
                <a:solidFill>
                  <a:srgbClr val="1A2550"/>
                </a:solidFill>
              </a:rPr>
              <a:t>2</a:t>
            </a:r>
            <a:endParaRPr lang="en-US" sz="2400" dirty="0"/>
          </a:p>
        </p:txBody>
      </p:sp>
      <p:sp>
        <p:nvSpPr>
          <p:cNvPr id="8" name="Text 6"/>
          <p:cNvSpPr txBox="1"/>
          <p:nvPr/>
        </p:nvSpPr>
        <p:spPr>
          <a:xfrm>
            <a:off x="1417320" y="2377440"/>
            <a:ext cx="7223760" cy="731520"/>
          </a:xfrm>
          <a:prstGeom prst="rect">
            <a:avLst/>
          </a:prstGeom>
          <a:noFill/>
          <a:ln/>
        </p:spPr>
        <p:txBody>
          <a:bodyPr wrap="square" lIns="0" tIns="0" rIns="0" bIns="0" rtlCol="0" anchor="ctr"/>
          <a:lstStyle/>
          <a:p>
            <a:pPr marL="0" indent="0">
              <a:buNone/>
            </a:pPr>
            <a:r>
              <a:rPr lang="en-US" sz="1600" dirty="0">
                <a:solidFill>
                  <a:srgbClr val="222222"/>
                </a:solidFill>
              </a:rPr>
              <a:t>Wat heeft u van de politie nodig om de jaarwisseling 2026/2027 goed voor te bereiden?</a:t>
            </a:r>
            <a:endParaRPr lang="en-US" sz="1600" dirty="0"/>
          </a:p>
        </p:txBody>
      </p:sp>
      <p:sp>
        <p:nvSpPr>
          <p:cNvPr id="9" name="Shape 7"/>
          <p:cNvSpPr/>
          <p:nvPr/>
        </p:nvSpPr>
        <p:spPr>
          <a:xfrm>
            <a:off x="457200" y="3474720"/>
            <a:ext cx="731520" cy="731520"/>
          </a:xfrm>
          <a:prstGeom prst="ellipse">
            <a:avLst/>
          </a:prstGeom>
          <a:solidFill>
            <a:srgbClr val="F2B705"/>
          </a:solidFill>
          <a:ln w="12700">
            <a:solidFill>
              <a:srgbClr val="F2B705"/>
            </a:solidFill>
            <a:prstDash val="solid"/>
          </a:ln>
        </p:spPr>
        <p:txBody>
          <a:bodyPr/>
          <a:lstStyle/>
          <a:p>
            <a:endParaRPr lang="nl-NL"/>
          </a:p>
        </p:txBody>
      </p:sp>
      <p:sp>
        <p:nvSpPr>
          <p:cNvPr id="10" name="Text 8"/>
          <p:cNvSpPr txBox="1"/>
          <p:nvPr/>
        </p:nvSpPr>
        <p:spPr>
          <a:xfrm>
            <a:off x="457200" y="3474720"/>
            <a:ext cx="731520" cy="731520"/>
          </a:xfrm>
          <a:prstGeom prst="rect">
            <a:avLst/>
          </a:prstGeom>
          <a:noFill/>
          <a:ln/>
        </p:spPr>
        <p:txBody>
          <a:bodyPr wrap="square" lIns="0" tIns="0" rIns="0" bIns="0" rtlCol="0" anchor="ctr"/>
          <a:lstStyle/>
          <a:p>
            <a:pPr marL="0" indent="0" algn="ctr">
              <a:buNone/>
            </a:pPr>
            <a:r>
              <a:rPr lang="en-US" sz="2400" b="1" dirty="0">
                <a:solidFill>
                  <a:srgbClr val="1A2550"/>
                </a:solidFill>
              </a:rPr>
              <a:t>3</a:t>
            </a:r>
            <a:endParaRPr lang="en-US" sz="2400" dirty="0"/>
          </a:p>
        </p:txBody>
      </p:sp>
      <p:sp>
        <p:nvSpPr>
          <p:cNvPr id="11" name="Text 9"/>
          <p:cNvSpPr txBox="1"/>
          <p:nvPr/>
        </p:nvSpPr>
        <p:spPr>
          <a:xfrm>
            <a:off x="1417320" y="3474720"/>
            <a:ext cx="7223760" cy="731520"/>
          </a:xfrm>
          <a:prstGeom prst="rect">
            <a:avLst/>
          </a:prstGeom>
          <a:noFill/>
          <a:ln/>
        </p:spPr>
        <p:txBody>
          <a:bodyPr wrap="square" lIns="0" tIns="0" rIns="0" bIns="0" rtlCol="0" anchor="ctr"/>
          <a:lstStyle/>
          <a:p>
            <a:pPr marL="0" indent="0">
              <a:buNone/>
            </a:pPr>
            <a:r>
              <a:rPr lang="en-US" sz="1600" dirty="0">
                <a:solidFill>
                  <a:srgbClr val="222222"/>
                </a:solidFill>
              </a:rPr>
              <a:t>Welke afspraken tussen gemeente, omgevingsdienst en politie ontbreken nog in uw regio?</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tmp/claude-0/-home-claude/c5918edc-ccc0-5f34-b6f5-86fad6fdf7b7/scratchpad/pdfimg/p-000.png"/>
          <p:cNvPicPr>
            <a:picLocks noChangeAspect="1"/>
          </p:cNvPicPr>
          <p:nvPr/>
        </p:nvPicPr>
        <p:blipFill>
          <a:blip r:embed="rId3">
            <a:alphaModFix amt="30000"/>
          </a:blip>
          <a:srcRect/>
          <a:stretch/>
        </p:blipFill>
        <p:spPr>
          <a:xfrm>
            <a:off x="0" y="0"/>
            <a:ext cx="9144000" cy="5143500"/>
          </a:xfrm>
          <a:prstGeom prst="rect">
            <a:avLst/>
          </a:prstGeom>
        </p:spPr>
      </p:pic>
      <p:sp>
        <p:nvSpPr>
          <p:cNvPr id="3" name="Text 0"/>
          <p:cNvSpPr txBox="1"/>
          <p:nvPr/>
        </p:nvSpPr>
        <p:spPr>
          <a:xfrm>
            <a:off x="457200" y="1097280"/>
            <a:ext cx="8229600" cy="731520"/>
          </a:xfrm>
          <a:prstGeom prst="rect">
            <a:avLst/>
          </a:prstGeom>
          <a:noFill/>
          <a:ln/>
        </p:spPr>
        <p:txBody>
          <a:bodyPr wrap="square" lIns="0" tIns="0" rIns="0" bIns="0" rtlCol="0" anchor="t"/>
          <a:lstStyle/>
          <a:p>
            <a:pPr marL="0" indent="0">
              <a:buNone/>
            </a:pPr>
            <a:r>
              <a:rPr lang="en-US" sz="3200" b="1" dirty="0">
                <a:solidFill>
                  <a:srgbClr val="FFFFFF"/>
                </a:solidFill>
              </a:rPr>
              <a:t>Dank voor uw aandacht</a:t>
            </a:r>
            <a:endParaRPr lang="en-US" sz="3200" dirty="0"/>
          </a:p>
        </p:txBody>
      </p:sp>
      <p:pic>
        <p:nvPicPr>
          <p:cNvPr id="4" name="Image 1" descr="/tmp/claude-0/-home-claude/c5918edc-ccc0-5f34-b6f5-86fad6fdf7b7/scratchpad/logo/politie_wordmark_white.png"/>
          <p:cNvPicPr>
            <a:picLocks noChangeAspect="1"/>
          </p:cNvPicPr>
          <p:nvPr/>
        </p:nvPicPr>
        <p:blipFill>
          <a:blip r:embed="rId4"/>
          <a:stretch>
            <a:fillRect/>
          </a:stretch>
        </p:blipFill>
        <p:spPr>
          <a:xfrm>
            <a:off x="6949440" y="457200"/>
            <a:ext cx="1737360" cy="649224"/>
          </a:xfrm>
          <a:prstGeom prst="rect">
            <a:avLst/>
          </a:prstGeom>
        </p:spPr>
      </p:pic>
      <p:sp>
        <p:nvSpPr>
          <p:cNvPr id="5" name="Text 1"/>
          <p:cNvSpPr txBox="1"/>
          <p:nvPr/>
        </p:nvSpPr>
        <p:spPr>
          <a:xfrm>
            <a:off x="457200" y="2011680"/>
            <a:ext cx="7315200" cy="2194560"/>
          </a:xfrm>
          <a:prstGeom prst="rect">
            <a:avLst/>
          </a:prstGeom>
          <a:noFill/>
          <a:ln/>
        </p:spPr>
        <p:txBody>
          <a:bodyPr wrap="square" lIns="0" tIns="0" rIns="0" bIns="0" rtlCol="0" anchor="t"/>
          <a:lstStyle/>
          <a:p>
            <a:pPr marL="0" indent="0">
              <a:buNone/>
            </a:pPr>
            <a:r>
              <a:rPr lang="en-US" sz="1300" dirty="0">
                <a:solidFill>
                  <a:srgbClr val="FFFFFF"/>
                </a:solidFill>
              </a:rPr>
              <a:t>Vanessa van den Berg, plaatsvervangend nationaal coördinator vuurwerk</a:t>
            </a:r>
            <a:endParaRPr lang="en-US" sz="1300" dirty="0"/>
          </a:p>
          <a:p>
            <a:pPr marL="0" indent="0">
              <a:buNone/>
            </a:pPr>
            <a:r>
              <a:rPr lang="en-US" sz="1300" dirty="0">
                <a:solidFill>
                  <a:srgbClr val="FFFFFF"/>
                </a:solidFill>
              </a:rPr>
              <a:t>vanessa.van.den.berg@politie.nl</a:t>
            </a:r>
            <a:endParaRPr lang="en-US" sz="1300" dirty="0"/>
          </a:p>
          <a:p>
            <a:pPr marL="0" indent="0">
              <a:buNone/>
            </a:pPr>
            <a:endParaRPr lang="en-US" sz="1300" dirty="0"/>
          </a:p>
          <a:p>
            <a:pPr marL="0" indent="0">
              <a:buNone/>
            </a:pPr>
            <a:r>
              <a:rPr lang="en-US" sz="1300" dirty="0">
                <a:solidFill>
                  <a:srgbClr val="FFFFFF"/>
                </a:solidFill>
              </a:rPr>
              <a:t>Anne Dreijer-Heemskerk, vuurwerkcoördinator eenheid Amsterdam</a:t>
            </a:r>
            <a:endParaRPr lang="en-US" sz="1300" dirty="0"/>
          </a:p>
          <a:p>
            <a:pPr marL="0" indent="0">
              <a:buNone/>
            </a:pPr>
            <a:r>
              <a:rPr lang="en-US" sz="1300" dirty="0">
                <a:solidFill>
                  <a:srgbClr val="FFFFFF"/>
                </a:solidFill>
              </a:rPr>
              <a:t>anne.dreijer-heemskerk@politie.nl</a:t>
            </a:r>
            <a:endParaRPr lang="en-US" sz="1300" dirty="0"/>
          </a:p>
          <a:p>
            <a:pPr marL="0" indent="0">
              <a:buNone/>
            </a:pPr>
            <a:endParaRPr lang="en-US" sz="1300" dirty="0"/>
          </a:p>
          <a:p>
            <a:pPr marL="0" indent="0">
              <a:buNone/>
            </a:pPr>
            <a:r>
              <a:rPr lang="en-US" sz="1300" dirty="0">
                <a:solidFill>
                  <a:srgbClr val="FFFFFF"/>
                </a:solidFill>
              </a:rPr>
              <a:t>Nationaal coördinator vuurwerk: Ko Minderhoud, ko.minderhoud@politie.nl</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8FA6D0"/>
                </a:solidFill>
              </a:defRPr>
            </a:lvl1pPr>
          </a:lstStyle>
          <a:p>
            <a:pPr algn="l"/>
            <a:fld id="{F7021451-1387-4CA6-816F-3879F97B5CBC}" type="slidenum">
              <a:rPr lang="en-US" b="0"/>
              <a:t>24</a:t>
            </a:fld>
            <a:endParaRPr lang="en-US"/>
          </a:p>
        </p:txBody>
      </p:sp>
    </p:spTree>
  </p:cSld>
  <p:clrMapOvr>
    <a:masterClrMapping/>
  </p:clrMapOvr>
</p:sld>
</file>

<file path=ppt/theme/theme1.xml><?xml version="1.0" encoding="utf-8"?>
<a:theme xmlns:a="http://schemas.openxmlformats.org/drawingml/2006/main" name="Politie vuurwerk">
  <a:themeElements>
    <a:clrScheme name="Politie vuurwerk">
      <a:dk1>
        <a:srgbClr val="1A2550"/>
      </a:dk1>
      <a:lt1>
        <a:srgbClr val="FFFFFF"/>
      </a:lt1>
      <a:dk2>
        <a:srgbClr val="3A4A7A"/>
      </a:dk2>
      <a:lt2>
        <a:srgbClr val="EEF2FA"/>
      </a:lt2>
      <a:accent1>
        <a:srgbClr val="1E2F6E"/>
      </a:accent1>
      <a:accent2>
        <a:srgbClr val="4F8FD6"/>
      </a:accent2>
      <a:accent3>
        <a:srgbClr val="F2B705"/>
      </a:accent3>
      <a:accent4>
        <a:srgbClr val="C8D6EE"/>
      </a:accent4>
      <a:accent5>
        <a:srgbClr val="8FA6D0"/>
      </a:accent5>
      <a:accent6>
        <a:srgbClr val="D9534F"/>
      </a:accent6>
      <a:hlink>
        <a:srgbClr val="4F8FD6"/>
      </a:hlink>
      <a:folHlink>
        <a:srgbClr val="8FA6D0"/>
      </a:folHlink>
    </a:clrScheme>
    <a:fontScheme name="Politie vuurwerk">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7276b06-72c2-4081-996b-9af57fe26b63}" enabled="1" method="Standard" siteId="{ac843cea-7a2b-4dc6-9f37-919c3e210fed}" contentBits="0" removed="0"/>
</clbl:labelList>
</file>

<file path=docProps/app.xml><?xml version="1.0" encoding="utf-8"?>
<Properties xmlns="http://schemas.openxmlformats.org/officeDocument/2006/extended-properties" xmlns:vt="http://schemas.openxmlformats.org/officeDocument/2006/docPropsVTypes">
  <TotalTime>3</TotalTime>
  <Words>2713</Words>
  <Application>Microsoft Office PowerPoint</Application>
  <PresentationFormat>Diavoorstelling (16:9)</PresentationFormat>
  <Paragraphs>267</Paragraphs>
  <Slides>24</Slides>
  <Notes>24</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24</vt:i4>
      </vt:variant>
    </vt:vector>
  </HeadingPairs>
  <TitlesOfParts>
    <vt:vector size="27" baseType="lpstr">
      <vt:lpstr>Arial</vt:lpstr>
      <vt:lpstr>Calibri</vt:lpstr>
      <vt:lpstr>Politie vuurwerk</vt:lpstr>
      <vt:lpstr>PowerPoint-presentatie</vt:lpstr>
      <vt:lpstr>Wat u uit deze sessie meeneemt</vt:lpstr>
      <vt:lpstr>Programma</vt:lpstr>
      <vt:lpstr>Waar de politie staat in de vuurwerkaanpak</vt:lpstr>
      <vt:lpstr>PowerPoint-presentatie</vt:lpstr>
      <vt:lpstr>Wat houdt de wet in?</vt:lpstr>
      <vt:lpstr>De ontheffing van de burgemeester</vt:lpstr>
      <vt:lpstr>Het landelijk handhavingsplan</vt:lpstr>
      <vt:lpstr>Handhaven en opsporen: de lijn van de politie</vt:lpstr>
      <vt:lpstr>PowerPoint-presentatie</vt:lpstr>
      <vt:lpstr>Een dreiging voor burgers en hulpverleners</vt:lpstr>
      <vt:lpstr>De keten van illegale handel</vt:lpstr>
      <vt:lpstr>PowerPoint-presentatie</vt:lpstr>
      <vt:lpstr>De grensregio: 1.058 kilometer grens</vt:lpstr>
      <vt:lpstr>Wat de politie inzet: vijf sporen</vt:lpstr>
      <vt:lpstr>Intelligence: weten waar het zit</vt:lpstr>
      <vt:lpstr>Grensregio: controleren waar het loont</vt:lpstr>
      <vt:lpstr>Post, pakketten en online handel</vt:lpstr>
      <vt:lpstr>PowerPoint-presentatie</vt:lpstr>
      <vt:lpstr>Europa: herziening van de pyrotechniekrichtlijn</vt:lpstr>
      <vt:lpstr>Wat dit betekent voor uw organisatie</vt:lpstr>
      <vt:lpstr>PowerPoint-presentatie</vt:lpstr>
      <vt:lpstr>In gesprek</vt:lpstr>
      <vt:lpstr>PowerPoint-presentatie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Internationale opsporing van illegale vuurwerkhandel</dc:title>
  <dc:subject>PptxGenJS Presentation</dc:subject>
  <dc:creator>Politie Nederland</dc:creator>
  <cp:lastModifiedBy>Taal, Mandy (RWS WVL)</cp:lastModifiedBy>
  <cp:revision>6</cp:revision>
  <dcterms:created xsi:type="dcterms:W3CDTF">2026-10-02T13:19:05Z</dcterms:created>
  <dcterms:modified xsi:type="dcterms:W3CDTF">2026-10-12T14:35:48Z</dcterms:modified>
</cp:coreProperties>
</file>