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9" r:id="rId4"/>
    <p:sldId id="281" r:id="rId5"/>
    <p:sldId id="262" r:id="rId6"/>
    <p:sldId id="260" r:id="rId7"/>
  </p:sldIdLst>
  <p:sldSz cx="18288000" cy="10287000"/>
  <p:notesSz cx="6858000" cy="9144000"/>
  <p:embeddedFontLst>
    <p:embeddedFont>
      <p:font typeface="Asap" panose="020B0604020202020204" charset="0"/>
      <p:regular r:id="rId9"/>
    </p:embeddedFont>
    <p:embeddedFont>
      <p:font typeface="Asap Bold" panose="020B0604020202020204" charset="0"/>
      <p:regular r:id="rId10"/>
    </p:embeddedFont>
    <p:embeddedFont>
      <p:font typeface="Poppins" panose="00000500000000000000" pitchFamily="2" charset="0"/>
      <p:regular r:id="rId11"/>
      <p:bold r:id="rId12"/>
      <p:italic r:id="rId13"/>
      <p:boldItalic r:id="rId14"/>
    </p:embeddedFont>
    <p:embeddedFont>
      <p:font typeface="Poppins Bold" panose="020B0604020202020204" charset="0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5E3519F-1405-4A2C-FAFB-D0E8A0294693}" name="Tikai, Tulsi (RWS WVL)" initials="TT" userId="S::tulsi.tikai@rws.nl::aa4b05dd-518a-4bb4-b61d-0362021b5a5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7" d="100"/>
          <a:sy n="47" d="100"/>
        </p:scale>
        <p:origin x="500" y="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0FA51C-89EA-4492-8241-5A73FAD26D7E}" type="datetimeFigureOut">
              <a:rPr lang="nl-NL" smtClean="0"/>
              <a:t>2-10-2026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4812A7-C524-4D84-8DCE-79071D3B5DD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144604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4812A7-C524-4D84-8DCE-79071D3B5DD5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451872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4812A7-C524-4D84-8DCE-79071D3B5DD5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999778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ECE853-2255-F7B8-67E5-DAAFAECFA9F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57250" y="504817"/>
            <a:ext cx="16566357" cy="738197"/>
          </a:xfrm>
        </p:spPr>
        <p:txBody>
          <a:bodyPr anchor="t">
            <a:noAutofit/>
          </a:bodyPr>
          <a:lstStyle>
            <a:lvl1pPr algn="l">
              <a:lnSpc>
                <a:spcPts val="7500"/>
              </a:lnSpc>
              <a:defRPr sz="7500">
                <a:solidFill>
                  <a:schemeClr val="accent1"/>
                </a:solidFill>
              </a:defRPr>
            </a:lvl1pPr>
          </a:lstStyle>
          <a:p>
            <a:r>
              <a:rPr lang="nl-NL" dirty="0"/>
              <a:t>Titel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C07BB04-031C-91AA-3F8E-375402162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1BB4A-7DC0-41F9-B589-288E53C2F0C1}" type="slidenum">
              <a:rPr lang="nl-NL" smtClean="0"/>
              <a:t>‹nr.›</a:t>
            </a:fld>
            <a:endParaRPr lang="nl-NL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A3CDA7EB-BB63-915B-36AE-AC797C135E8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7043450" y="576264"/>
            <a:ext cx="666750" cy="666750"/>
          </a:xfrm>
          <a:prstGeom prst="rect">
            <a:avLst/>
          </a:prstGeom>
        </p:spPr>
      </p:pic>
      <p:sp>
        <p:nvSpPr>
          <p:cNvPr id="13" name="Rechthoek 12">
            <a:extLst>
              <a:ext uri="{FF2B5EF4-FFF2-40B4-BE49-F238E27FC236}">
                <a16:creationId xmlns:a16="http://schemas.microsoft.com/office/drawing/2014/main" id="{6C8B502F-A6C0-B5E9-FCB3-1D68A799762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10071000"/>
            <a:ext cx="18288000" cy="216000"/>
          </a:xfrm>
          <a:prstGeom prst="rect">
            <a:avLst/>
          </a:prstGeom>
          <a:gradFill>
            <a:gsLst>
              <a:gs pos="100000">
                <a:srgbClr val="8EB83C"/>
              </a:gs>
              <a:gs pos="67000">
                <a:srgbClr val="50987D"/>
              </a:gs>
              <a:gs pos="34000">
                <a:srgbClr val="2482AC"/>
              </a:gs>
              <a:gs pos="0">
                <a:srgbClr val="147ABF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270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4455874-C47E-7D99-E050-54A401FF8EA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57250" y="1828801"/>
            <a:ext cx="16566357" cy="7169945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993486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  <p15:guide id="3" orient="horz" pos="768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5" Type="http://schemas.openxmlformats.org/officeDocument/2006/relationships/image" Target="../media/image7.svg"/><Relationship Id="rId10" Type="http://schemas.openxmlformats.org/officeDocument/2006/relationships/hyperlink" Target="https://iplo.nl/nieuwsbrief/" TargetMode="External"/><Relationship Id="rId4" Type="http://schemas.openxmlformats.org/officeDocument/2006/relationships/image" Target="../media/image6.svg"/><Relationship Id="rId9" Type="http://schemas.openxmlformats.org/officeDocument/2006/relationships/hyperlink" Target="https://iplo.nl/over-ons/informatiepunt-leefomgeving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8.png"/><Relationship Id="rId7" Type="http://schemas.openxmlformats.org/officeDocument/2006/relationships/image" Target="../media/image2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20.svg"/><Relationship Id="rId4" Type="http://schemas.openxmlformats.org/officeDocument/2006/relationships/image" Target="../media/image19.svg"/><Relationship Id="rId9" Type="http://schemas.openxmlformats.org/officeDocument/2006/relationships/image" Target="../media/image24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57250" y="2949899"/>
            <a:ext cx="8774276" cy="2510393"/>
            <a:chOff x="0" y="0"/>
            <a:chExt cx="10760075" cy="307854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760074" cy="3078543"/>
            </a:xfrm>
            <a:custGeom>
              <a:avLst/>
              <a:gdLst/>
              <a:ahLst/>
              <a:cxnLst/>
              <a:rect l="l" t="t" r="r" b="b"/>
              <a:pathLst>
                <a:path w="10760074" h="3078543">
                  <a:moveTo>
                    <a:pt x="0" y="0"/>
                  </a:moveTo>
                  <a:lnTo>
                    <a:pt x="10760074" y="0"/>
                  </a:lnTo>
                  <a:lnTo>
                    <a:pt x="10760074" y="3078543"/>
                  </a:lnTo>
                  <a:lnTo>
                    <a:pt x="0" y="3078543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5472" b="-10735"/>
              </a:stretch>
            </a:blipFill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142875"/>
              <a:ext cx="10760075" cy="2935671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l">
                <a:lnSpc>
                  <a:spcPts val="7399"/>
                </a:lnSpc>
              </a:pPr>
              <a:r>
                <a:rPr lang="en-US" sz="7399" b="1">
                  <a:solidFill>
                    <a:srgbClr val="34573A"/>
                  </a:solidFill>
                  <a:latin typeface="Asap Bold"/>
                  <a:ea typeface="Asap Bold"/>
                  <a:cs typeface="Asap Bold"/>
                  <a:sym typeface="Asap Bold"/>
                </a:rPr>
                <a:t>Landelijke vuurwerkdag 2026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7988503" y="15602"/>
            <a:ext cx="10344093" cy="5130003"/>
          </a:xfrm>
          <a:custGeom>
            <a:avLst/>
            <a:gdLst/>
            <a:ahLst/>
            <a:cxnLst/>
            <a:rect l="l" t="t" r="r" b="b"/>
            <a:pathLst>
              <a:path w="10344093" h="5130003">
                <a:moveTo>
                  <a:pt x="0" y="0"/>
                </a:moveTo>
                <a:lnTo>
                  <a:pt x="10344093" y="0"/>
                </a:lnTo>
                <a:lnTo>
                  <a:pt x="10344093" y="5130003"/>
                </a:lnTo>
                <a:lnTo>
                  <a:pt x="0" y="51300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873" b="-873"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6" name="Group 6"/>
          <p:cNvGrpSpPr/>
          <p:nvPr/>
        </p:nvGrpSpPr>
        <p:grpSpPr>
          <a:xfrm>
            <a:off x="8001000" y="5143500"/>
            <a:ext cx="10686391" cy="5343195"/>
            <a:chOff x="0" y="0"/>
            <a:chExt cx="6350000" cy="3175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3175000"/>
            </a:xfrm>
            <a:custGeom>
              <a:avLst/>
              <a:gdLst/>
              <a:ahLst/>
              <a:cxnLst/>
              <a:rect l="l" t="t" r="r" b="b"/>
              <a:pathLst>
                <a:path w="6350000" h="3175000">
                  <a:moveTo>
                    <a:pt x="3175000" y="0"/>
                  </a:moveTo>
                  <a:cubicBezTo>
                    <a:pt x="1421130" y="0"/>
                    <a:pt x="0" y="1421130"/>
                    <a:pt x="0" y="3175000"/>
                  </a:cubicBezTo>
                  <a:lnTo>
                    <a:pt x="6350000" y="3175000"/>
                  </a:lnTo>
                  <a:cubicBezTo>
                    <a:pt x="6350000" y="1421130"/>
                    <a:pt x="4928870" y="0"/>
                    <a:pt x="3175000" y="0"/>
                  </a:cubicBezTo>
                  <a:close/>
                </a:path>
              </a:pathLst>
            </a:custGeom>
            <a:blipFill>
              <a:blip r:embed="rId4"/>
              <a:stretch>
                <a:fillRect l="-46254" r="-88579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866775" y="5584117"/>
            <a:ext cx="10749861" cy="11049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3600" b="1">
                <a:solidFill>
                  <a:srgbClr val="000000"/>
                </a:solidFill>
                <a:latin typeface="Asap Bold"/>
                <a:ea typeface="Asap Bold"/>
                <a:cs typeface="Asap Bold"/>
                <a:sym typeface="Asap Bold"/>
              </a:rPr>
              <a:t>Eric Nelisse, Coördinator IPLO</a:t>
            </a:r>
          </a:p>
          <a:p>
            <a:pPr algn="l">
              <a:lnSpc>
                <a:spcPts val="4320"/>
              </a:lnSpc>
            </a:pPr>
            <a:r>
              <a:rPr lang="en-US" sz="3600">
                <a:solidFill>
                  <a:srgbClr val="000000"/>
                </a:solidFill>
                <a:latin typeface="Asap"/>
                <a:ea typeface="Asap"/>
                <a:cs typeface="Asap"/>
                <a:sym typeface="Asap"/>
              </a:rPr>
              <a:t>Dagvoorzitter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0071002"/>
            <a:ext cx="18288000" cy="215998"/>
            <a:chOff x="0" y="0"/>
            <a:chExt cx="24384000" cy="28799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288036"/>
            </a:xfrm>
            <a:custGeom>
              <a:avLst/>
              <a:gdLst/>
              <a:ahLst/>
              <a:cxnLst/>
              <a:rect l="l" t="t" r="r" b="b"/>
              <a:pathLst>
                <a:path w="24384000" h="288036">
                  <a:moveTo>
                    <a:pt x="0" y="0"/>
                  </a:moveTo>
                  <a:lnTo>
                    <a:pt x="24384000" y="0"/>
                  </a:lnTo>
                  <a:lnTo>
                    <a:pt x="24384000" y="288036"/>
                  </a:lnTo>
                  <a:lnTo>
                    <a:pt x="0" y="288036"/>
                  </a:lnTo>
                  <a:close/>
                </a:path>
              </a:pathLst>
            </a:custGeom>
            <a:gradFill rotWithShape="1">
              <a:gsLst>
                <a:gs pos="0">
                  <a:srgbClr val="8EB83C">
                    <a:alpha val="100000"/>
                  </a:srgbClr>
                </a:gs>
                <a:gs pos="34000">
                  <a:srgbClr val="50987D">
                    <a:alpha val="100000"/>
                  </a:srgbClr>
                </a:gs>
                <a:gs pos="67000">
                  <a:srgbClr val="2482AC">
                    <a:alpha val="100000"/>
                  </a:srgbClr>
                </a:gs>
                <a:gs pos="100000">
                  <a:srgbClr val="147ABF">
                    <a:alpha val="100000"/>
                  </a:srgbClr>
                </a:gs>
              </a:gsLst>
              <a:lin ang="10800000"/>
            </a:grad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7" name="Freeform 7"/>
          <p:cNvSpPr/>
          <p:nvPr/>
        </p:nvSpPr>
        <p:spPr>
          <a:xfrm>
            <a:off x="10439400" y="2400300"/>
            <a:ext cx="5942418" cy="1757965"/>
          </a:xfrm>
          <a:custGeom>
            <a:avLst/>
            <a:gdLst/>
            <a:ahLst/>
            <a:cxnLst/>
            <a:rect l="l" t="t" r="r" b="b"/>
            <a:pathLst>
              <a:path w="5942418" h="1757965">
                <a:moveTo>
                  <a:pt x="0" y="0"/>
                </a:moveTo>
                <a:lnTo>
                  <a:pt x="5942418" y="0"/>
                </a:lnTo>
                <a:lnTo>
                  <a:pt x="5942418" y="1757965"/>
                </a:lnTo>
                <a:lnTo>
                  <a:pt x="0" y="17579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8" name="Freeform 8"/>
          <p:cNvSpPr/>
          <p:nvPr/>
        </p:nvSpPr>
        <p:spPr>
          <a:xfrm>
            <a:off x="10439400" y="4431200"/>
            <a:ext cx="5942418" cy="1757965"/>
          </a:xfrm>
          <a:custGeom>
            <a:avLst/>
            <a:gdLst/>
            <a:ahLst/>
            <a:cxnLst/>
            <a:rect l="l" t="t" r="r" b="b"/>
            <a:pathLst>
              <a:path w="5942418" h="1757965">
                <a:moveTo>
                  <a:pt x="0" y="0"/>
                </a:moveTo>
                <a:lnTo>
                  <a:pt x="5942418" y="0"/>
                </a:lnTo>
                <a:lnTo>
                  <a:pt x="5942418" y="1757965"/>
                </a:lnTo>
                <a:lnTo>
                  <a:pt x="0" y="17579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9" name="Freeform 9"/>
          <p:cNvSpPr/>
          <p:nvPr/>
        </p:nvSpPr>
        <p:spPr>
          <a:xfrm>
            <a:off x="10439400" y="6462101"/>
            <a:ext cx="5942418" cy="1757965"/>
          </a:xfrm>
          <a:custGeom>
            <a:avLst/>
            <a:gdLst/>
            <a:ahLst/>
            <a:cxnLst/>
            <a:rect l="l" t="t" r="r" b="b"/>
            <a:pathLst>
              <a:path w="5942418" h="1757965">
                <a:moveTo>
                  <a:pt x="0" y="0"/>
                </a:moveTo>
                <a:lnTo>
                  <a:pt x="5942418" y="0"/>
                </a:lnTo>
                <a:lnTo>
                  <a:pt x="5942418" y="1757965"/>
                </a:lnTo>
                <a:lnTo>
                  <a:pt x="0" y="17579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0" name="Freeform 10"/>
          <p:cNvSpPr/>
          <p:nvPr/>
        </p:nvSpPr>
        <p:spPr>
          <a:xfrm>
            <a:off x="8276437" y="2421233"/>
            <a:ext cx="1793360" cy="1793360"/>
          </a:xfrm>
          <a:custGeom>
            <a:avLst/>
            <a:gdLst/>
            <a:ahLst/>
            <a:cxnLst/>
            <a:rect l="l" t="t" r="r" b="b"/>
            <a:pathLst>
              <a:path w="1793360" h="1793360">
                <a:moveTo>
                  <a:pt x="0" y="0"/>
                </a:moveTo>
                <a:lnTo>
                  <a:pt x="1793360" y="0"/>
                </a:lnTo>
                <a:lnTo>
                  <a:pt x="1793360" y="1793360"/>
                </a:lnTo>
                <a:lnTo>
                  <a:pt x="0" y="179336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1" name="Freeform 11"/>
          <p:cNvSpPr/>
          <p:nvPr/>
        </p:nvSpPr>
        <p:spPr>
          <a:xfrm>
            <a:off x="8276437" y="4466385"/>
            <a:ext cx="1793360" cy="1793360"/>
          </a:xfrm>
          <a:custGeom>
            <a:avLst/>
            <a:gdLst/>
            <a:ahLst/>
            <a:cxnLst/>
            <a:rect l="l" t="t" r="r" b="b"/>
            <a:pathLst>
              <a:path w="1793360" h="1793360">
                <a:moveTo>
                  <a:pt x="0" y="0"/>
                </a:moveTo>
                <a:lnTo>
                  <a:pt x="1793360" y="0"/>
                </a:lnTo>
                <a:lnTo>
                  <a:pt x="1793360" y="1793360"/>
                </a:lnTo>
                <a:lnTo>
                  <a:pt x="0" y="179336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2" name="Freeform 12"/>
          <p:cNvSpPr/>
          <p:nvPr/>
        </p:nvSpPr>
        <p:spPr>
          <a:xfrm>
            <a:off x="8276437" y="6511537"/>
            <a:ext cx="1793360" cy="1793360"/>
          </a:xfrm>
          <a:custGeom>
            <a:avLst/>
            <a:gdLst/>
            <a:ahLst/>
            <a:cxnLst/>
            <a:rect l="l" t="t" r="r" b="b"/>
            <a:pathLst>
              <a:path w="1793360" h="1793360">
                <a:moveTo>
                  <a:pt x="0" y="0"/>
                </a:moveTo>
                <a:lnTo>
                  <a:pt x="1793360" y="0"/>
                </a:lnTo>
                <a:lnTo>
                  <a:pt x="1793360" y="1793361"/>
                </a:lnTo>
                <a:lnTo>
                  <a:pt x="0" y="17933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4" name="TextBox 14"/>
          <p:cNvSpPr txBox="1"/>
          <p:nvPr/>
        </p:nvSpPr>
        <p:spPr>
          <a:xfrm>
            <a:off x="1162810" y="710556"/>
            <a:ext cx="6527550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687"/>
              </a:lnSpc>
            </a:pPr>
            <a:r>
              <a:rPr lang="en-US" sz="8800" b="1" dirty="0">
                <a:solidFill>
                  <a:srgbClr val="34573A"/>
                </a:solidFill>
                <a:latin typeface="Asap Bold"/>
                <a:ea typeface="Asap Bold"/>
                <a:cs typeface="Asap Bold"/>
                <a:sym typeface="Asap Bold"/>
              </a:rPr>
              <a:t>Welkom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825935" y="10907430"/>
            <a:ext cx="8963692" cy="13030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>
                <a:solidFill>
                  <a:srgbClr val="000000"/>
                </a:solidFill>
                <a:latin typeface="Asap"/>
                <a:ea typeface="Asap"/>
                <a:cs typeface="Asap"/>
                <a:sym typeface="Asap"/>
              </a:rPr>
              <a:t>Wilt u meer weten? Bezoek dan de pagina </a:t>
            </a:r>
            <a:r>
              <a:rPr lang="en-US" sz="2700" u="sng">
                <a:solidFill>
                  <a:srgbClr val="35577E"/>
                </a:solidFill>
                <a:latin typeface="Asap"/>
                <a:ea typeface="Asap"/>
                <a:cs typeface="Asap"/>
                <a:sym typeface="Asap"/>
                <a:hlinkClick r:id="rId9" tooltip="https://iplo.nl/over-ons/informatiepunt-leefomgeving/"/>
              </a:rPr>
              <a:t>Over IPLO</a:t>
            </a:r>
          </a:p>
          <a:p>
            <a:pPr algn="l">
              <a:lnSpc>
                <a:spcPts val="3240"/>
              </a:lnSpc>
            </a:pPr>
            <a:r>
              <a:rPr lang="en-US" sz="2700">
                <a:solidFill>
                  <a:srgbClr val="000000"/>
                </a:solidFill>
                <a:latin typeface="Asap"/>
                <a:ea typeface="Asap"/>
                <a:cs typeface="Asap"/>
                <a:sym typeface="Asap"/>
              </a:rPr>
              <a:t>Blijf op de hoogte via onze nieuwsbrief: </a:t>
            </a:r>
            <a:r>
              <a:rPr lang="en-US" sz="2700" u="sng">
                <a:solidFill>
                  <a:srgbClr val="35577E"/>
                </a:solidFill>
                <a:latin typeface="Asap"/>
                <a:ea typeface="Asap"/>
                <a:cs typeface="Asap"/>
                <a:sym typeface="Asap"/>
                <a:hlinkClick r:id="rId10" tooltip="https://iplo.nl/nieuwsbrief/"/>
              </a:rPr>
              <a:t>IPLO Nieuws</a:t>
            </a:r>
          </a:p>
          <a:p>
            <a:pPr algn="l">
              <a:lnSpc>
                <a:spcPts val="3240"/>
              </a:lnSpc>
            </a:pPr>
            <a:endParaRPr lang="en-US" sz="2700" u="sng">
              <a:solidFill>
                <a:srgbClr val="35577E"/>
              </a:solidFill>
              <a:latin typeface="Asap"/>
              <a:ea typeface="Asap"/>
              <a:cs typeface="Asap"/>
              <a:sym typeface="Asap"/>
              <a:hlinkClick r:id="rId10" tooltip="https://iplo.nl/nieuwsbrief/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8728030" y="2952855"/>
            <a:ext cx="890174" cy="7682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27"/>
              </a:lnSpc>
            </a:pPr>
            <a:r>
              <a:rPr lang="en-US" sz="532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1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728030" y="4998008"/>
            <a:ext cx="890174" cy="7682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27"/>
              </a:lnSpc>
            </a:pPr>
            <a:r>
              <a:rPr lang="en-US" sz="532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2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728030" y="7077622"/>
            <a:ext cx="890174" cy="7682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27"/>
              </a:lnSpc>
            </a:pPr>
            <a:r>
              <a:rPr lang="en-US" sz="532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3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676819" y="2848080"/>
            <a:ext cx="5525882" cy="1054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97"/>
              </a:lnSpc>
            </a:pPr>
            <a:r>
              <a:rPr lang="en-US" sz="3104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9e landelijke vuurwerkdag</a:t>
            </a:r>
          </a:p>
          <a:p>
            <a:pPr algn="l">
              <a:lnSpc>
                <a:spcPts val="4097"/>
              </a:lnSpc>
            </a:pPr>
            <a:endParaRPr lang="en-US" sz="3104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9525000" y="5049263"/>
            <a:ext cx="5375186" cy="4379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2"/>
              </a:lnSpc>
              <a:spcBef>
                <a:spcPct val="0"/>
              </a:spcBef>
            </a:pPr>
            <a:r>
              <a:rPr lang="en-US" sz="3012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125 </a:t>
            </a:r>
            <a:r>
              <a:rPr lang="en-US" sz="3012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deelnemers</a:t>
            </a:r>
            <a:endParaRPr lang="en-US" sz="3012" dirty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10365363" y="7134977"/>
            <a:ext cx="5942418" cy="4062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72"/>
              </a:lnSpc>
              <a:spcBef>
                <a:spcPct val="0"/>
              </a:spcBef>
            </a:pPr>
            <a:r>
              <a:rPr lang="en-US" sz="28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65 </a:t>
            </a:r>
            <a:r>
              <a:rPr lang="en-US" sz="280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verschillende</a:t>
            </a:r>
            <a:r>
              <a:rPr lang="en-US" sz="28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organisaties</a:t>
            </a:r>
            <a:endParaRPr lang="en-US" sz="2800" dirty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0071002"/>
            <a:ext cx="18288000" cy="215998"/>
            <a:chOff x="0" y="0"/>
            <a:chExt cx="24384000" cy="28799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288036"/>
            </a:xfrm>
            <a:custGeom>
              <a:avLst/>
              <a:gdLst/>
              <a:ahLst/>
              <a:cxnLst/>
              <a:rect l="l" t="t" r="r" b="b"/>
              <a:pathLst>
                <a:path w="24384000" h="288036">
                  <a:moveTo>
                    <a:pt x="0" y="0"/>
                  </a:moveTo>
                  <a:lnTo>
                    <a:pt x="24384000" y="0"/>
                  </a:lnTo>
                  <a:lnTo>
                    <a:pt x="24384000" y="288036"/>
                  </a:lnTo>
                  <a:lnTo>
                    <a:pt x="0" y="288036"/>
                  </a:lnTo>
                  <a:close/>
                </a:path>
              </a:pathLst>
            </a:custGeom>
            <a:gradFill rotWithShape="1">
              <a:gsLst>
                <a:gs pos="0">
                  <a:srgbClr val="8EB83C">
                    <a:alpha val="100000"/>
                  </a:srgbClr>
                </a:gs>
                <a:gs pos="34000">
                  <a:srgbClr val="50987D">
                    <a:alpha val="100000"/>
                  </a:srgbClr>
                </a:gs>
                <a:gs pos="67000">
                  <a:srgbClr val="2482AC">
                    <a:alpha val="100000"/>
                  </a:srgbClr>
                </a:gs>
                <a:gs pos="100000">
                  <a:srgbClr val="147ABF">
                    <a:alpha val="100000"/>
                  </a:srgbClr>
                </a:gs>
              </a:gsLst>
              <a:lin ang="10800000"/>
            </a:gradFill>
          </p:spPr>
          <p:txBody>
            <a:bodyPr/>
            <a:lstStyle/>
            <a:p>
              <a:endParaRPr lang="nl-NL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857250" y="9486052"/>
            <a:ext cx="540001" cy="269996"/>
            <a:chOff x="0" y="0"/>
            <a:chExt cx="720001" cy="35999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20000" cy="360000"/>
            </a:xfrm>
            <a:custGeom>
              <a:avLst/>
              <a:gdLst/>
              <a:ahLst/>
              <a:cxnLst/>
              <a:rect l="l" t="t" r="r" b="b"/>
              <a:pathLst>
                <a:path w="720000" h="360000">
                  <a:moveTo>
                    <a:pt x="0" y="0"/>
                  </a:moveTo>
                  <a:lnTo>
                    <a:pt x="720000" y="0"/>
                  </a:lnTo>
                  <a:lnTo>
                    <a:pt x="720000" y="360000"/>
                  </a:lnTo>
                  <a:lnTo>
                    <a:pt x="0" y="36000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14150" r="-14150" b="1"/>
              </a:stretch>
            </a:blipFill>
          </p:spPr>
          <p:txBody>
            <a:bodyPr/>
            <a:lstStyle/>
            <a:p>
              <a:endParaRPr lang="nl-NL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19050"/>
              <a:ext cx="720001" cy="340944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l">
                <a:lnSpc>
                  <a:spcPts val="1500"/>
                </a:lnSpc>
              </a:pPr>
              <a:endParaRPr lang="en-US" sz="1575" dirty="0">
                <a:solidFill>
                  <a:srgbClr val="000000"/>
                </a:solidFill>
                <a:latin typeface="Asap"/>
                <a:ea typeface="Asap"/>
                <a:cs typeface="Asap"/>
                <a:sym typeface="Asap"/>
              </a:endParaRP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8150848" y="645499"/>
            <a:ext cx="9847643" cy="9874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743"/>
              </a:lnSpc>
            </a:pPr>
            <a:r>
              <a:rPr lang="en-US" sz="8000" b="1" dirty="0">
                <a:solidFill>
                  <a:srgbClr val="34573A"/>
                </a:solidFill>
                <a:latin typeface="Asap Bold"/>
                <a:ea typeface="Asap Bold"/>
                <a:cs typeface="Asap Bold"/>
                <a:sym typeface="Asap Bold"/>
              </a:rPr>
              <a:t>Wie </a:t>
            </a:r>
            <a:r>
              <a:rPr lang="en-US" sz="8000" b="1" dirty="0" err="1">
                <a:solidFill>
                  <a:srgbClr val="34573A"/>
                </a:solidFill>
                <a:latin typeface="Asap Bold"/>
                <a:ea typeface="Asap Bold"/>
                <a:cs typeface="Asap Bold"/>
                <a:sym typeface="Asap Bold"/>
              </a:rPr>
              <a:t>zijn</a:t>
            </a:r>
            <a:r>
              <a:rPr lang="en-US" sz="8000" b="1" dirty="0">
                <a:solidFill>
                  <a:srgbClr val="34573A"/>
                </a:solidFill>
                <a:latin typeface="Asap Bold"/>
                <a:ea typeface="Asap Bold"/>
                <a:cs typeface="Asap Bold"/>
                <a:sym typeface="Asap Bold"/>
              </a:rPr>
              <a:t> er </a:t>
            </a:r>
            <a:r>
              <a:rPr lang="en-US" sz="8000" b="1" dirty="0" err="1">
                <a:solidFill>
                  <a:srgbClr val="34573A"/>
                </a:solidFill>
                <a:latin typeface="Asap Bold"/>
                <a:ea typeface="Asap Bold"/>
                <a:cs typeface="Asap Bold"/>
                <a:sym typeface="Asap Bold"/>
              </a:rPr>
              <a:t>vandaag</a:t>
            </a:r>
            <a:r>
              <a:rPr lang="en-US" sz="8000" b="1" dirty="0">
                <a:solidFill>
                  <a:srgbClr val="34573A"/>
                </a:solidFill>
                <a:latin typeface="Asap Bold"/>
                <a:ea typeface="Asap Bold"/>
                <a:cs typeface="Asap Bold"/>
                <a:sym typeface="Asap Bold"/>
              </a:rPr>
              <a:t>? </a:t>
            </a: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0A7B557F-77A6-B4D7-32BD-CB2295A7335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371" t="37818" r="6845"/>
          <a:stretch>
            <a:fillRect/>
          </a:stretch>
        </p:blipFill>
        <p:spPr>
          <a:xfrm>
            <a:off x="8181328" y="4618193"/>
            <a:ext cx="9404331" cy="1233782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7BA6FDA0-F49B-931B-94EB-4A210EC960E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268" t="-145" r="9125" b="-1898"/>
          <a:stretch>
            <a:fillRect/>
          </a:stretch>
        </p:blipFill>
        <p:spPr>
          <a:xfrm>
            <a:off x="342888" y="1716101"/>
            <a:ext cx="7772400" cy="76124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72F6C4-9F4A-DDE6-49CA-7A8B943B15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5E592988-9F4A-7F84-6267-CCA3B8D812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068" y="6928343"/>
            <a:ext cx="4453514" cy="1472312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53038929-1C8A-8BB3-4AC4-FEF08274E1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10866" y="6423955"/>
            <a:ext cx="5870957" cy="1755800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11B19037-99D1-D62D-6AEB-AFCC068C247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871" t="3099" r="5704" b="7861"/>
          <a:stretch>
            <a:fillRect/>
          </a:stretch>
        </p:blipFill>
        <p:spPr>
          <a:xfrm>
            <a:off x="10363200" y="2152119"/>
            <a:ext cx="4724400" cy="2701529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FED2ED38-54A5-BD20-BABB-B7DC78CED1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83030" y="2569835"/>
            <a:ext cx="4279763" cy="2414225"/>
          </a:xfrm>
          <a:prstGeom prst="rect">
            <a:avLst/>
          </a:prstGeom>
        </p:spPr>
      </p:pic>
      <p:sp>
        <p:nvSpPr>
          <p:cNvPr id="11" name="TextBox 14">
            <a:extLst>
              <a:ext uri="{FF2B5EF4-FFF2-40B4-BE49-F238E27FC236}">
                <a16:creationId xmlns:a16="http://schemas.microsoft.com/office/drawing/2014/main" id="{7CDBEB20-529F-D666-12E1-DA0CABA5670A}"/>
              </a:ext>
            </a:extLst>
          </p:cNvPr>
          <p:cNvSpPr txBox="1"/>
          <p:nvPr/>
        </p:nvSpPr>
        <p:spPr>
          <a:xfrm>
            <a:off x="762000" y="482004"/>
            <a:ext cx="14325600" cy="10417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687"/>
              </a:lnSpc>
            </a:pPr>
            <a:r>
              <a:rPr lang="en-US" sz="7200" b="1" dirty="0">
                <a:solidFill>
                  <a:srgbClr val="34573A"/>
                </a:solidFill>
                <a:latin typeface="Asap Bold"/>
                <a:ea typeface="Asap Bold"/>
                <a:cs typeface="Asap Bold"/>
                <a:sym typeface="Asap Bold"/>
              </a:rPr>
              <a:t>Mede </a:t>
            </a:r>
            <a:r>
              <a:rPr lang="en-US" sz="7200" b="1" dirty="0" err="1">
                <a:solidFill>
                  <a:srgbClr val="34573A"/>
                </a:solidFill>
                <a:latin typeface="Asap Bold"/>
                <a:ea typeface="Asap Bold"/>
                <a:cs typeface="Asap Bold"/>
                <a:sym typeface="Asap Bold"/>
              </a:rPr>
              <a:t>mogelijk</a:t>
            </a:r>
            <a:r>
              <a:rPr lang="en-US" sz="7200" b="1" dirty="0">
                <a:solidFill>
                  <a:srgbClr val="34573A"/>
                </a:solidFill>
                <a:latin typeface="Asap Bold"/>
                <a:ea typeface="Asap Bold"/>
                <a:cs typeface="Asap Bold"/>
                <a:sym typeface="Asap Bold"/>
              </a:rPr>
              <a:t> </a:t>
            </a:r>
            <a:r>
              <a:rPr lang="en-US" sz="7200" b="1" dirty="0" err="1">
                <a:solidFill>
                  <a:srgbClr val="34573A"/>
                </a:solidFill>
                <a:latin typeface="Asap Bold"/>
                <a:ea typeface="Asap Bold"/>
                <a:cs typeface="Asap Bold"/>
                <a:sym typeface="Asap Bold"/>
              </a:rPr>
              <a:t>gemaakt</a:t>
            </a:r>
            <a:r>
              <a:rPr lang="en-US" sz="7200" b="1" dirty="0">
                <a:solidFill>
                  <a:srgbClr val="34573A"/>
                </a:solidFill>
                <a:latin typeface="Asap Bold"/>
                <a:ea typeface="Asap Bold"/>
                <a:cs typeface="Asap Bold"/>
                <a:sym typeface="Asap Bold"/>
              </a:rPr>
              <a:t> </a:t>
            </a:r>
          </a:p>
        </p:txBody>
      </p:sp>
      <p:pic>
        <p:nvPicPr>
          <p:cNvPr id="15" name="Afbeelding 14" descr="Home | Provincie Zuid-Holland">
            <a:extLst>
              <a:ext uri="{FF2B5EF4-FFF2-40B4-BE49-F238E27FC236}">
                <a16:creationId xmlns:a16="http://schemas.microsoft.com/office/drawing/2014/main" id="{B9272A53-DA78-042B-AB71-14ADF39977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62600" y="5600700"/>
            <a:ext cx="5638800" cy="187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438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-718134" y="858808"/>
            <a:ext cx="9355714" cy="8496558"/>
            <a:chOff x="0" y="0"/>
            <a:chExt cx="660400" cy="5997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60400" cy="599754"/>
            </a:xfrm>
            <a:custGeom>
              <a:avLst/>
              <a:gdLst/>
              <a:ahLst/>
              <a:cxnLst/>
              <a:rect l="l" t="t" r="r" b="b"/>
              <a:pathLst>
                <a:path w="660400" h="599754">
                  <a:moveTo>
                    <a:pt x="220252" y="580685"/>
                  </a:moveTo>
                  <a:cubicBezTo>
                    <a:pt x="254109" y="592199"/>
                    <a:pt x="292600" y="599754"/>
                    <a:pt x="330378" y="599754"/>
                  </a:cubicBezTo>
                  <a:cubicBezTo>
                    <a:pt x="368157" y="599754"/>
                    <a:pt x="404509" y="593277"/>
                    <a:pt x="438009" y="581763"/>
                  </a:cubicBezTo>
                  <a:cubicBezTo>
                    <a:pt x="438723" y="581404"/>
                    <a:pt x="439435" y="581404"/>
                    <a:pt x="440148" y="581044"/>
                  </a:cubicBezTo>
                  <a:cubicBezTo>
                    <a:pt x="565955" y="534989"/>
                    <a:pt x="658618" y="413375"/>
                    <a:pt x="660400" y="275984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275780"/>
                  </a:lnTo>
                  <a:cubicBezTo>
                    <a:pt x="1782" y="414094"/>
                    <a:pt x="93019" y="535709"/>
                    <a:pt x="220252" y="580685"/>
                  </a:cubicBezTo>
                  <a:close/>
                </a:path>
              </a:pathLst>
            </a:custGeom>
            <a:ln w="190500" cap="sq">
              <a:gradFill>
                <a:gsLst>
                  <a:gs pos="0">
                    <a:srgbClr val="E07000">
                      <a:alpha val="100000"/>
                    </a:srgbClr>
                  </a:gs>
                  <a:gs pos="100000">
                    <a:srgbClr val="167BBD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660400" cy="5489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44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382124" y="755622"/>
            <a:ext cx="9639827" cy="1857858"/>
          </a:xfrm>
          <a:custGeom>
            <a:avLst/>
            <a:gdLst/>
            <a:ahLst/>
            <a:cxnLst/>
            <a:rect l="l" t="t" r="r" b="b"/>
            <a:pathLst>
              <a:path w="9639827" h="1857858">
                <a:moveTo>
                  <a:pt x="0" y="0"/>
                </a:moveTo>
                <a:lnTo>
                  <a:pt x="9639827" y="0"/>
                </a:lnTo>
                <a:lnTo>
                  <a:pt x="9639827" y="1857857"/>
                </a:lnTo>
                <a:lnTo>
                  <a:pt x="0" y="185785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4000"/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NL" dirty="0"/>
          </a:p>
        </p:txBody>
      </p:sp>
      <p:sp>
        <p:nvSpPr>
          <p:cNvPr id="6" name="Freeform 6"/>
          <p:cNvSpPr/>
          <p:nvPr/>
        </p:nvSpPr>
        <p:spPr>
          <a:xfrm>
            <a:off x="5927017" y="944904"/>
            <a:ext cx="4715550" cy="908815"/>
          </a:xfrm>
          <a:custGeom>
            <a:avLst/>
            <a:gdLst/>
            <a:ahLst/>
            <a:cxnLst/>
            <a:rect l="l" t="t" r="r" b="b"/>
            <a:pathLst>
              <a:path w="4715550" h="908815">
                <a:moveTo>
                  <a:pt x="0" y="0"/>
                </a:moveTo>
                <a:lnTo>
                  <a:pt x="4715550" y="0"/>
                </a:lnTo>
                <a:lnTo>
                  <a:pt x="4715550" y="908815"/>
                </a:lnTo>
                <a:lnTo>
                  <a:pt x="0" y="9088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dirty="0"/>
          </a:p>
        </p:txBody>
      </p:sp>
      <p:sp>
        <p:nvSpPr>
          <p:cNvPr id="7" name="Freeform 7"/>
          <p:cNvSpPr/>
          <p:nvPr/>
        </p:nvSpPr>
        <p:spPr>
          <a:xfrm>
            <a:off x="5074603" y="4242580"/>
            <a:ext cx="9639827" cy="1857858"/>
          </a:xfrm>
          <a:custGeom>
            <a:avLst/>
            <a:gdLst/>
            <a:ahLst/>
            <a:cxnLst/>
            <a:rect l="l" t="t" r="r" b="b"/>
            <a:pathLst>
              <a:path w="9639827" h="1857858">
                <a:moveTo>
                  <a:pt x="0" y="0"/>
                </a:moveTo>
                <a:lnTo>
                  <a:pt x="9639828" y="0"/>
                </a:lnTo>
                <a:lnTo>
                  <a:pt x="9639828" y="1857858"/>
                </a:lnTo>
                <a:lnTo>
                  <a:pt x="0" y="185785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4000"/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NL"/>
          </a:p>
        </p:txBody>
      </p:sp>
      <p:sp>
        <p:nvSpPr>
          <p:cNvPr id="8" name="Freeform 8"/>
          <p:cNvSpPr/>
          <p:nvPr/>
        </p:nvSpPr>
        <p:spPr>
          <a:xfrm>
            <a:off x="7536742" y="4489360"/>
            <a:ext cx="4715550" cy="908815"/>
          </a:xfrm>
          <a:custGeom>
            <a:avLst/>
            <a:gdLst/>
            <a:ahLst/>
            <a:cxnLst/>
            <a:rect l="l" t="t" r="r" b="b"/>
            <a:pathLst>
              <a:path w="4715550" h="908815">
                <a:moveTo>
                  <a:pt x="0" y="0"/>
                </a:moveTo>
                <a:lnTo>
                  <a:pt x="4715550" y="0"/>
                </a:lnTo>
                <a:lnTo>
                  <a:pt x="4715550" y="908815"/>
                </a:lnTo>
                <a:lnTo>
                  <a:pt x="0" y="9088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9" name="Freeform 9"/>
          <p:cNvSpPr/>
          <p:nvPr/>
        </p:nvSpPr>
        <p:spPr>
          <a:xfrm>
            <a:off x="3382124" y="7824463"/>
            <a:ext cx="9639827" cy="1857858"/>
          </a:xfrm>
          <a:custGeom>
            <a:avLst/>
            <a:gdLst/>
            <a:ahLst/>
            <a:cxnLst/>
            <a:rect l="l" t="t" r="r" b="b"/>
            <a:pathLst>
              <a:path w="9639827" h="1857858">
                <a:moveTo>
                  <a:pt x="0" y="0"/>
                </a:moveTo>
                <a:lnTo>
                  <a:pt x="9639827" y="0"/>
                </a:lnTo>
                <a:lnTo>
                  <a:pt x="9639827" y="1857858"/>
                </a:lnTo>
                <a:lnTo>
                  <a:pt x="0" y="185785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4000"/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nl-NL"/>
          </a:p>
        </p:txBody>
      </p:sp>
      <p:sp>
        <p:nvSpPr>
          <p:cNvPr id="10" name="Freeform 10"/>
          <p:cNvSpPr/>
          <p:nvPr/>
        </p:nvSpPr>
        <p:spPr>
          <a:xfrm>
            <a:off x="5927017" y="8013745"/>
            <a:ext cx="4715550" cy="908815"/>
          </a:xfrm>
          <a:custGeom>
            <a:avLst/>
            <a:gdLst/>
            <a:ahLst/>
            <a:cxnLst/>
            <a:rect l="l" t="t" r="r" b="b"/>
            <a:pathLst>
              <a:path w="4715550" h="908815">
                <a:moveTo>
                  <a:pt x="0" y="0"/>
                </a:moveTo>
                <a:lnTo>
                  <a:pt x="4715550" y="0"/>
                </a:lnTo>
                <a:lnTo>
                  <a:pt x="4715550" y="908815"/>
                </a:lnTo>
                <a:lnTo>
                  <a:pt x="0" y="9088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dirty="0"/>
          </a:p>
        </p:txBody>
      </p:sp>
      <p:grpSp>
        <p:nvGrpSpPr>
          <p:cNvPr id="11" name="Group 11"/>
          <p:cNvGrpSpPr/>
          <p:nvPr/>
        </p:nvGrpSpPr>
        <p:grpSpPr>
          <a:xfrm>
            <a:off x="0" y="10071002"/>
            <a:ext cx="18288000" cy="215998"/>
            <a:chOff x="0" y="0"/>
            <a:chExt cx="24384000" cy="28799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4384000" cy="288036"/>
            </a:xfrm>
            <a:custGeom>
              <a:avLst/>
              <a:gdLst/>
              <a:ahLst/>
              <a:cxnLst/>
              <a:rect l="l" t="t" r="r" b="b"/>
              <a:pathLst>
                <a:path w="24384000" h="288036">
                  <a:moveTo>
                    <a:pt x="0" y="0"/>
                  </a:moveTo>
                  <a:lnTo>
                    <a:pt x="24384000" y="0"/>
                  </a:lnTo>
                  <a:lnTo>
                    <a:pt x="24384000" y="288036"/>
                  </a:lnTo>
                  <a:lnTo>
                    <a:pt x="0" y="288036"/>
                  </a:lnTo>
                  <a:close/>
                </a:path>
              </a:pathLst>
            </a:custGeom>
            <a:gradFill rotWithShape="1">
              <a:gsLst>
                <a:gs pos="0">
                  <a:srgbClr val="8EB83C">
                    <a:alpha val="100000"/>
                  </a:srgbClr>
                </a:gs>
                <a:gs pos="34000">
                  <a:srgbClr val="50987D">
                    <a:alpha val="100000"/>
                  </a:srgbClr>
                </a:gs>
                <a:gs pos="67000">
                  <a:srgbClr val="2482AC">
                    <a:alpha val="100000"/>
                  </a:srgbClr>
                </a:gs>
                <a:gs pos="100000">
                  <a:srgbClr val="147ABF">
                    <a:alpha val="100000"/>
                  </a:srgbClr>
                </a:gs>
              </a:gsLst>
              <a:lin ang="10800000"/>
            </a:grad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3" name="Freeform 13"/>
          <p:cNvSpPr/>
          <p:nvPr/>
        </p:nvSpPr>
        <p:spPr>
          <a:xfrm>
            <a:off x="7722342" y="4669376"/>
            <a:ext cx="685978" cy="548782"/>
          </a:xfrm>
          <a:custGeom>
            <a:avLst/>
            <a:gdLst/>
            <a:ahLst/>
            <a:cxnLst/>
            <a:rect l="l" t="t" r="r" b="b"/>
            <a:pathLst>
              <a:path w="685978" h="548782">
                <a:moveTo>
                  <a:pt x="0" y="0"/>
                </a:moveTo>
                <a:lnTo>
                  <a:pt x="685978" y="0"/>
                </a:lnTo>
                <a:lnTo>
                  <a:pt x="685978" y="548782"/>
                </a:lnTo>
                <a:lnTo>
                  <a:pt x="0" y="54878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4" name="Freeform 14"/>
          <p:cNvSpPr/>
          <p:nvPr/>
        </p:nvSpPr>
        <p:spPr>
          <a:xfrm>
            <a:off x="6091174" y="1120149"/>
            <a:ext cx="676757" cy="558325"/>
          </a:xfrm>
          <a:custGeom>
            <a:avLst/>
            <a:gdLst/>
            <a:ahLst/>
            <a:cxnLst/>
            <a:rect l="l" t="t" r="r" b="b"/>
            <a:pathLst>
              <a:path w="676757" h="558325">
                <a:moveTo>
                  <a:pt x="0" y="0"/>
                </a:moveTo>
                <a:lnTo>
                  <a:pt x="676758" y="0"/>
                </a:lnTo>
                <a:lnTo>
                  <a:pt x="676758" y="558325"/>
                </a:lnTo>
                <a:lnTo>
                  <a:pt x="0" y="5583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5" name="Freeform 15"/>
          <p:cNvSpPr/>
          <p:nvPr/>
        </p:nvSpPr>
        <p:spPr>
          <a:xfrm>
            <a:off x="6101387" y="8066134"/>
            <a:ext cx="656332" cy="687258"/>
          </a:xfrm>
          <a:custGeom>
            <a:avLst/>
            <a:gdLst/>
            <a:ahLst/>
            <a:cxnLst/>
            <a:rect l="l" t="t" r="r" b="b"/>
            <a:pathLst>
              <a:path w="656332" h="687258">
                <a:moveTo>
                  <a:pt x="0" y="0"/>
                </a:moveTo>
                <a:lnTo>
                  <a:pt x="656332" y="0"/>
                </a:lnTo>
                <a:lnTo>
                  <a:pt x="656332" y="687258"/>
                </a:lnTo>
                <a:lnTo>
                  <a:pt x="0" y="6872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6" name="TextBox 16"/>
          <p:cNvSpPr txBox="1"/>
          <p:nvPr/>
        </p:nvSpPr>
        <p:spPr>
          <a:xfrm>
            <a:off x="13106400" y="4640075"/>
            <a:ext cx="5068217" cy="7640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109"/>
              </a:lnSpc>
            </a:pPr>
            <a:r>
              <a:rPr lang="en-US" sz="2400" dirty="0" err="1">
                <a:solidFill>
                  <a:srgbClr val="000000"/>
                </a:solidFill>
                <a:latin typeface="Asap"/>
                <a:ea typeface="Asap"/>
                <a:cs typeface="Asap"/>
                <a:sym typeface="Asap"/>
              </a:rPr>
              <a:t>Onze</a:t>
            </a:r>
            <a:r>
              <a:rPr lang="en-US" sz="2400" dirty="0">
                <a:solidFill>
                  <a:srgbClr val="000000"/>
                </a:solidFill>
                <a:latin typeface="Asap"/>
                <a:ea typeface="Asap"/>
                <a:cs typeface="Asap"/>
                <a:sym typeface="Asap"/>
              </a:rPr>
              <a:t> experts </a:t>
            </a:r>
            <a:r>
              <a:rPr lang="en-US" sz="2400" b="1" dirty="0" err="1">
                <a:solidFill>
                  <a:srgbClr val="000000"/>
                </a:solidFill>
                <a:latin typeface="Asap Bold"/>
                <a:ea typeface="Asap Bold"/>
                <a:cs typeface="Asap Bold"/>
                <a:sym typeface="Asap Bold"/>
              </a:rPr>
              <a:t>geven</a:t>
            </a:r>
            <a:r>
              <a:rPr lang="en-US" sz="2400" b="1" dirty="0">
                <a:solidFill>
                  <a:srgbClr val="000000"/>
                </a:solidFill>
                <a:latin typeface="Asap Bold"/>
                <a:ea typeface="Asap Bold"/>
                <a:cs typeface="Asap Bold"/>
                <a:sym typeface="Asap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sap Bold"/>
                <a:ea typeface="Asap Bold"/>
                <a:cs typeface="Asap Bold"/>
                <a:sym typeface="Asap Bold"/>
              </a:rPr>
              <a:t>uitleg</a:t>
            </a:r>
            <a:r>
              <a:rPr lang="en-US" sz="2400" b="1" dirty="0">
                <a:solidFill>
                  <a:srgbClr val="000000"/>
                </a:solidFill>
                <a:latin typeface="Asap Bold"/>
                <a:ea typeface="Asap Bold"/>
                <a:cs typeface="Asap Bold"/>
                <a:sym typeface="Asap Bold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Asap"/>
                <a:ea typeface="Asap"/>
                <a:cs typeface="Asap"/>
                <a:sym typeface="Asap"/>
              </a:rPr>
              <a:t>via de IPLO-website </a:t>
            </a:r>
            <a:r>
              <a:rPr lang="en-US" sz="2400" dirty="0" err="1">
                <a:solidFill>
                  <a:srgbClr val="000000"/>
                </a:solidFill>
                <a:latin typeface="Asap"/>
                <a:ea typeface="Asap"/>
                <a:cs typeface="Asap"/>
                <a:sym typeface="Asap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Asap"/>
                <a:ea typeface="Asap"/>
                <a:cs typeface="Asap"/>
                <a:sym typeface="Asap"/>
              </a:rPr>
              <a:t> helpdesk.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379557" y="8113696"/>
            <a:ext cx="4912760" cy="14773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  <a:latin typeface="Asap"/>
                <a:ea typeface="Asap"/>
                <a:cs typeface="Asap"/>
                <a:sym typeface="Asap"/>
              </a:rPr>
              <a:t>We</a:t>
            </a:r>
            <a:r>
              <a:rPr lang="en-US" sz="2400" b="1" dirty="0">
                <a:solidFill>
                  <a:srgbClr val="000000"/>
                </a:solidFill>
                <a:latin typeface="Asap Bold"/>
                <a:ea typeface="Asap Bold"/>
                <a:cs typeface="Asap Bold"/>
                <a:sym typeface="Asap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sap Bold"/>
                <a:ea typeface="Asap Bold"/>
                <a:cs typeface="Asap Bold"/>
                <a:sym typeface="Asap Bold"/>
              </a:rPr>
              <a:t>ondersteunen</a:t>
            </a:r>
            <a:r>
              <a:rPr lang="en-US" sz="2400" b="1" dirty="0">
                <a:solidFill>
                  <a:srgbClr val="000000"/>
                </a:solidFill>
                <a:latin typeface="Asap Bold"/>
                <a:ea typeface="Asap Bold"/>
                <a:cs typeface="Asap Bold"/>
                <a:sym typeface="Asap Bold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sap"/>
                <a:ea typeface="Asap"/>
                <a:cs typeface="Asap"/>
                <a:sym typeface="Asap"/>
              </a:rPr>
              <a:t>ministeries</a:t>
            </a:r>
            <a:r>
              <a:rPr lang="en-US" sz="2400" dirty="0">
                <a:solidFill>
                  <a:srgbClr val="000000"/>
                </a:solidFill>
                <a:latin typeface="Asap"/>
                <a:ea typeface="Asap"/>
                <a:cs typeface="Asap"/>
                <a:sym typeface="Asap"/>
              </a:rPr>
              <a:t>. </a:t>
            </a:r>
            <a:r>
              <a:rPr lang="nl-NL" sz="2400" dirty="0">
                <a:latin typeface="Asap" panose="020B0604020202020204" charset="0"/>
              </a:rPr>
              <a:t>We maken zelf geen beleid, maar zijn wel nauw betrokken bij beleidsontwikkelingen.</a:t>
            </a:r>
            <a:endParaRPr lang="en-US" sz="2400" dirty="0">
              <a:solidFill>
                <a:srgbClr val="000000"/>
              </a:solidFill>
              <a:latin typeface="Asap" panose="020B0604020202020204" charset="0"/>
              <a:ea typeface="Asap"/>
              <a:cs typeface="Asap"/>
              <a:sym typeface="Asap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1506200" y="1257300"/>
            <a:ext cx="5068217" cy="1559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109"/>
              </a:lnSpc>
            </a:pPr>
            <a:r>
              <a:rPr lang="en-US" sz="2400" dirty="0">
                <a:solidFill>
                  <a:srgbClr val="000000"/>
                </a:solidFill>
                <a:latin typeface="Asap"/>
                <a:ea typeface="Asap"/>
                <a:cs typeface="Asap"/>
                <a:sym typeface="Asap"/>
              </a:rPr>
              <a:t>En </a:t>
            </a:r>
            <a:r>
              <a:rPr lang="en-US" sz="2400" b="1" dirty="0" err="1">
                <a:solidFill>
                  <a:srgbClr val="000000"/>
                </a:solidFill>
                <a:latin typeface="Asap Bold"/>
                <a:ea typeface="Asap Bold"/>
                <a:cs typeface="Asap Bold"/>
                <a:sym typeface="Asap Bold"/>
              </a:rPr>
              <a:t>brengen</a:t>
            </a:r>
            <a:r>
              <a:rPr lang="en-US" sz="2400" b="1" dirty="0">
                <a:solidFill>
                  <a:srgbClr val="000000"/>
                </a:solidFill>
                <a:latin typeface="Asap Bold"/>
                <a:ea typeface="Asap Bold"/>
                <a:cs typeface="Asap Bold"/>
                <a:sym typeface="Asap Bold"/>
              </a:rPr>
              <a:t> professionals </a:t>
            </a:r>
            <a:r>
              <a:rPr lang="en-US" sz="2400" b="1" dirty="0" err="1">
                <a:solidFill>
                  <a:srgbClr val="000000"/>
                </a:solidFill>
                <a:latin typeface="Asap Bold"/>
                <a:ea typeface="Asap Bold"/>
                <a:cs typeface="Asap Bold"/>
                <a:sym typeface="Asap Bold"/>
              </a:rPr>
              <a:t>samen</a:t>
            </a:r>
            <a:r>
              <a:rPr lang="en-US" sz="2400" dirty="0">
                <a:solidFill>
                  <a:srgbClr val="000000"/>
                </a:solidFill>
                <a:latin typeface="Asap"/>
                <a:ea typeface="Asap"/>
                <a:cs typeface="Asap"/>
                <a:sym typeface="Asap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Asap"/>
                <a:ea typeface="Asap"/>
                <a:cs typeface="Asap"/>
                <a:sym typeface="Asap"/>
              </a:rPr>
              <a:t>zodat</a:t>
            </a:r>
            <a:r>
              <a:rPr lang="en-US" sz="2400" dirty="0">
                <a:solidFill>
                  <a:srgbClr val="000000"/>
                </a:solidFill>
                <a:latin typeface="Asap"/>
                <a:ea typeface="Asap"/>
                <a:cs typeface="Asap"/>
                <a:sym typeface="Asap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sap"/>
                <a:ea typeface="Asap"/>
                <a:cs typeface="Asap"/>
                <a:sym typeface="Asap"/>
              </a:rPr>
              <a:t>zij</a:t>
            </a:r>
            <a:r>
              <a:rPr lang="en-US" sz="2400" dirty="0">
                <a:solidFill>
                  <a:srgbClr val="000000"/>
                </a:solidFill>
                <a:latin typeface="Asap"/>
                <a:ea typeface="Asap"/>
                <a:cs typeface="Asap"/>
                <a:sym typeface="Asap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sap"/>
                <a:ea typeface="Asap"/>
                <a:cs typeface="Asap"/>
                <a:sym typeface="Asap"/>
              </a:rPr>
              <a:t>kennis</a:t>
            </a:r>
            <a:r>
              <a:rPr lang="en-US" sz="2400" dirty="0">
                <a:solidFill>
                  <a:srgbClr val="000000"/>
                </a:solidFill>
                <a:latin typeface="Asap"/>
                <a:ea typeface="Asap"/>
                <a:cs typeface="Asap"/>
                <a:sym typeface="Asap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sap"/>
                <a:ea typeface="Asap"/>
                <a:cs typeface="Asap"/>
                <a:sym typeface="Asap"/>
              </a:rPr>
              <a:t>en</a:t>
            </a:r>
            <a:r>
              <a:rPr lang="en-US" sz="2400" dirty="0">
                <a:solidFill>
                  <a:srgbClr val="000000"/>
                </a:solidFill>
                <a:latin typeface="Asap"/>
                <a:ea typeface="Asap"/>
                <a:cs typeface="Asap"/>
                <a:sym typeface="Asap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sap"/>
                <a:ea typeface="Asap"/>
                <a:cs typeface="Asap"/>
                <a:sym typeface="Asap"/>
              </a:rPr>
              <a:t>ervaringen</a:t>
            </a:r>
            <a:r>
              <a:rPr lang="en-US" sz="2400" dirty="0">
                <a:solidFill>
                  <a:srgbClr val="000000"/>
                </a:solidFill>
                <a:latin typeface="Asap"/>
                <a:ea typeface="Asap"/>
                <a:cs typeface="Asap"/>
                <a:sym typeface="Asap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sap"/>
                <a:ea typeface="Asap"/>
                <a:cs typeface="Asap"/>
                <a:sym typeface="Asap"/>
              </a:rPr>
              <a:t>kunnen</a:t>
            </a:r>
            <a:r>
              <a:rPr lang="en-US" sz="2400" dirty="0">
                <a:solidFill>
                  <a:srgbClr val="000000"/>
                </a:solidFill>
                <a:latin typeface="Asap"/>
                <a:ea typeface="Asap"/>
                <a:cs typeface="Asap"/>
                <a:sym typeface="Asap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sap"/>
                <a:ea typeface="Asap"/>
                <a:cs typeface="Asap"/>
                <a:sym typeface="Asap"/>
              </a:rPr>
              <a:t>uitwisselen</a:t>
            </a:r>
            <a:r>
              <a:rPr lang="en-US" sz="2400" dirty="0">
                <a:solidFill>
                  <a:srgbClr val="000000"/>
                </a:solidFill>
                <a:latin typeface="Asap"/>
                <a:ea typeface="Asap"/>
                <a:cs typeface="Asap"/>
                <a:sym typeface="Asap"/>
              </a:rPr>
              <a:t>.</a:t>
            </a:r>
          </a:p>
          <a:p>
            <a:pPr algn="l">
              <a:lnSpc>
                <a:spcPts val="3109"/>
              </a:lnSpc>
            </a:pPr>
            <a:endParaRPr lang="en-US" sz="2400" dirty="0">
              <a:solidFill>
                <a:srgbClr val="000000"/>
              </a:solidFill>
              <a:latin typeface="Asap"/>
              <a:ea typeface="Asap"/>
              <a:cs typeface="Asap"/>
              <a:sym typeface="Asap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1511210" y="894200"/>
            <a:ext cx="5879743" cy="3665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109"/>
              </a:lnSpc>
            </a:pPr>
            <a:r>
              <a:rPr lang="en-US" sz="2400" dirty="0">
                <a:solidFill>
                  <a:srgbClr val="000000"/>
                </a:solidFill>
                <a:latin typeface="Asap"/>
                <a:ea typeface="Asap"/>
                <a:cs typeface="Asap"/>
                <a:sym typeface="Asap"/>
              </a:rPr>
              <a:t>We </a:t>
            </a:r>
            <a:r>
              <a:rPr lang="en-US" sz="2400" b="1" dirty="0" err="1">
                <a:solidFill>
                  <a:srgbClr val="000000"/>
                </a:solidFill>
                <a:latin typeface="Asap Bold"/>
                <a:ea typeface="Asap Bold"/>
                <a:cs typeface="Asap Bold"/>
                <a:sym typeface="Asap Bold"/>
              </a:rPr>
              <a:t>delen</a:t>
            </a:r>
            <a:r>
              <a:rPr lang="en-US" sz="2400" b="1" dirty="0">
                <a:solidFill>
                  <a:srgbClr val="000000"/>
                </a:solidFill>
                <a:latin typeface="Asap Bold"/>
                <a:ea typeface="Asap Bold"/>
                <a:cs typeface="Asap Bold"/>
                <a:sym typeface="Asap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sap Bold"/>
                <a:ea typeface="Asap Bold"/>
                <a:cs typeface="Asap Bold"/>
                <a:sym typeface="Asap Bold"/>
              </a:rPr>
              <a:t>kennis</a:t>
            </a:r>
            <a:r>
              <a:rPr lang="en-US" sz="2400" dirty="0">
                <a:solidFill>
                  <a:srgbClr val="000000"/>
                </a:solidFill>
                <a:latin typeface="Asap"/>
                <a:ea typeface="Asap"/>
                <a:cs typeface="Asap"/>
                <a:sym typeface="Asap"/>
              </a:rPr>
              <a:t> via </a:t>
            </a:r>
            <a:r>
              <a:rPr lang="en-US" sz="2400" dirty="0" err="1">
                <a:solidFill>
                  <a:srgbClr val="000000"/>
                </a:solidFill>
                <a:latin typeface="Asap"/>
                <a:ea typeface="Asap"/>
                <a:cs typeface="Asap"/>
                <a:sym typeface="Asap"/>
              </a:rPr>
              <a:t>onze</a:t>
            </a:r>
            <a:r>
              <a:rPr lang="en-US" sz="2400" dirty="0">
                <a:solidFill>
                  <a:srgbClr val="000000"/>
                </a:solidFill>
                <a:latin typeface="Asap"/>
                <a:ea typeface="Asap"/>
                <a:cs typeface="Asap"/>
                <a:sym typeface="Asap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Asap"/>
                <a:ea typeface="Asap"/>
                <a:cs typeface="Asap"/>
                <a:sym typeface="Asap"/>
              </a:rPr>
              <a:t>evenementen</a:t>
            </a:r>
            <a:r>
              <a:rPr lang="en-US" sz="2400" dirty="0">
                <a:solidFill>
                  <a:srgbClr val="000000"/>
                </a:solidFill>
                <a:latin typeface="Asap"/>
                <a:ea typeface="Asap"/>
                <a:cs typeface="Asap"/>
                <a:sym typeface="Asap"/>
              </a:rPr>
              <a:t> 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207704" y="1227520"/>
            <a:ext cx="3039030" cy="359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3200" b="1" dirty="0" err="1">
                <a:solidFill>
                  <a:srgbClr val="000000"/>
                </a:solidFill>
                <a:latin typeface="Asap Bold"/>
                <a:ea typeface="Asap Bold"/>
                <a:cs typeface="Asap Bold"/>
                <a:sym typeface="Asap Bold"/>
              </a:rPr>
              <a:t>Kennisdeling</a:t>
            </a:r>
            <a:endParaRPr lang="en-US" sz="2399" b="1" dirty="0">
              <a:solidFill>
                <a:srgbClr val="000000"/>
              </a:solidFill>
              <a:latin typeface="Asap Bold"/>
              <a:ea typeface="Asap Bold"/>
              <a:cs typeface="Asap Bold"/>
              <a:sym typeface="Asap Bold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6883854" y="8281663"/>
            <a:ext cx="3860346" cy="3604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3200" b="1" dirty="0">
                <a:solidFill>
                  <a:srgbClr val="000000"/>
                </a:solidFill>
                <a:latin typeface="Asap Bold"/>
                <a:ea typeface="Asap Bold"/>
                <a:cs typeface="Asap Bold"/>
                <a:sym typeface="Asap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Asap Bold"/>
                <a:ea typeface="Asap Bold"/>
                <a:cs typeface="Asap Bold"/>
                <a:sym typeface="Asap Bold"/>
              </a:rPr>
              <a:t>Ondersteuning</a:t>
            </a:r>
            <a:endParaRPr lang="en-US" sz="3200" b="1" dirty="0">
              <a:solidFill>
                <a:srgbClr val="000000"/>
              </a:solidFill>
              <a:latin typeface="Asap Bold"/>
              <a:ea typeface="Asap Bold"/>
              <a:cs typeface="Asap Bold"/>
              <a:sym typeface="Asap Bold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8812058" y="4771975"/>
            <a:ext cx="3039030" cy="359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3200" b="1" dirty="0" err="1">
                <a:solidFill>
                  <a:srgbClr val="000000"/>
                </a:solidFill>
                <a:latin typeface="Asap Bold"/>
                <a:ea typeface="Asap Bold"/>
                <a:cs typeface="Asap Bold"/>
                <a:sym typeface="Asap Bold"/>
              </a:rPr>
              <a:t>Uitleg</a:t>
            </a:r>
            <a:endParaRPr lang="en-US" sz="2399" b="1" dirty="0">
              <a:solidFill>
                <a:srgbClr val="000000"/>
              </a:solidFill>
              <a:latin typeface="Asap Bold"/>
              <a:ea typeface="Asap Bold"/>
              <a:cs typeface="Asap Bold"/>
              <a:sym typeface="Asap Bold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171450" y="4074551"/>
            <a:ext cx="7365292" cy="15784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74"/>
              </a:lnSpc>
              <a:spcBef>
                <a:spcPct val="0"/>
              </a:spcBef>
            </a:pPr>
            <a:r>
              <a:rPr lang="en-US" sz="3211">
                <a:solidFill>
                  <a:srgbClr val="000000"/>
                </a:solidFill>
                <a:latin typeface="Asap"/>
                <a:ea typeface="Asap"/>
                <a:cs typeface="Asap"/>
                <a:sym typeface="Asap"/>
              </a:rPr>
              <a:t>Het </a:t>
            </a:r>
            <a:r>
              <a:rPr lang="en-US" sz="3211" b="1">
                <a:solidFill>
                  <a:srgbClr val="000000"/>
                </a:solidFill>
                <a:latin typeface="Asap Bold"/>
                <a:ea typeface="Asap Bold"/>
                <a:cs typeface="Asap Bold"/>
                <a:sym typeface="Asap Bold"/>
              </a:rPr>
              <a:t>Informatiepunt Leefomgeving</a:t>
            </a:r>
            <a:r>
              <a:rPr lang="en-US" sz="3211">
                <a:solidFill>
                  <a:srgbClr val="000000"/>
                </a:solidFill>
                <a:latin typeface="Asap"/>
                <a:ea typeface="Asap"/>
                <a:cs typeface="Asap"/>
                <a:sym typeface="Asap"/>
              </a:rPr>
              <a:t> (IPLO) is hét kenniscentrum van de overheid voor de fysieke leefomgeving.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3" grpId="0" animBg="1"/>
      <p:bldP spid="14" grpId="0" animBg="1"/>
      <p:bldP spid="15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0071002"/>
            <a:ext cx="18288000" cy="215998"/>
            <a:chOff x="0" y="0"/>
            <a:chExt cx="24384000" cy="28799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288036"/>
            </a:xfrm>
            <a:custGeom>
              <a:avLst/>
              <a:gdLst/>
              <a:ahLst/>
              <a:cxnLst/>
              <a:rect l="l" t="t" r="r" b="b"/>
              <a:pathLst>
                <a:path w="24384000" h="288036">
                  <a:moveTo>
                    <a:pt x="0" y="0"/>
                  </a:moveTo>
                  <a:lnTo>
                    <a:pt x="24384000" y="0"/>
                  </a:lnTo>
                  <a:lnTo>
                    <a:pt x="24384000" y="288036"/>
                  </a:lnTo>
                  <a:lnTo>
                    <a:pt x="0" y="288036"/>
                  </a:lnTo>
                  <a:close/>
                </a:path>
              </a:pathLst>
            </a:custGeom>
            <a:gradFill rotWithShape="1">
              <a:gsLst>
                <a:gs pos="0">
                  <a:srgbClr val="8EB83C">
                    <a:alpha val="100000"/>
                  </a:srgbClr>
                </a:gs>
                <a:gs pos="34000">
                  <a:srgbClr val="50987D">
                    <a:alpha val="100000"/>
                  </a:srgbClr>
                </a:gs>
                <a:gs pos="67000">
                  <a:srgbClr val="2482AC">
                    <a:alpha val="100000"/>
                  </a:srgbClr>
                </a:gs>
                <a:gs pos="100000">
                  <a:srgbClr val="147ABF">
                    <a:alpha val="100000"/>
                  </a:srgbClr>
                </a:gs>
              </a:gsLst>
              <a:lin ang="10800000"/>
            </a:gradFill>
          </p:spPr>
          <p:txBody>
            <a:bodyPr/>
            <a:lstStyle/>
            <a:p>
              <a:endParaRPr lang="nl-NL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9525" y="0"/>
            <a:ext cx="8917781" cy="10071002"/>
            <a:chOff x="0" y="0"/>
            <a:chExt cx="11890375" cy="1342800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1890375" cy="13427963"/>
            </a:xfrm>
            <a:custGeom>
              <a:avLst/>
              <a:gdLst/>
              <a:ahLst/>
              <a:cxnLst/>
              <a:rect l="l" t="t" r="r" b="b"/>
              <a:pathLst>
                <a:path w="11890375" h="13427963">
                  <a:moveTo>
                    <a:pt x="0" y="0"/>
                  </a:moveTo>
                  <a:lnTo>
                    <a:pt x="11890375" y="0"/>
                  </a:lnTo>
                  <a:lnTo>
                    <a:pt x="11890375" y="13427963"/>
                  </a:lnTo>
                  <a:lnTo>
                    <a:pt x="0" y="134279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49738" r="-76124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7" name="Freeform 7"/>
          <p:cNvSpPr/>
          <p:nvPr/>
        </p:nvSpPr>
        <p:spPr>
          <a:xfrm>
            <a:off x="1593056" y="9486052"/>
            <a:ext cx="7334249" cy="270001"/>
          </a:xfrm>
          <a:custGeom>
            <a:avLst/>
            <a:gdLst/>
            <a:ahLst/>
            <a:cxnLst/>
            <a:rect l="l" t="t" r="r" b="b"/>
            <a:pathLst>
              <a:path w="9778998" h="360000">
                <a:moveTo>
                  <a:pt x="0" y="0"/>
                </a:moveTo>
                <a:lnTo>
                  <a:pt x="9778998" y="0"/>
                </a:lnTo>
                <a:lnTo>
                  <a:pt x="9778998" y="360000"/>
                </a:lnTo>
                <a:lnTo>
                  <a:pt x="0" y="360000"/>
                </a:lnTo>
                <a:close/>
              </a:path>
            </a:pathLst>
          </a:custGeom>
          <a:blipFill>
            <a:blip r:embed="rId3">
              <a:alphaModFix amt="0"/>
            </a:blip>
            <a:stretch>
              <a:fillRect t="-479290" b="-479288"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9" name="Group 9"/>
          <p:cNvGrpSpPr/>
          <p:nvPr/>
        </p:nvGrpSpPr>
        <p:grpSpPr>
          <a:xfrm>
            <a:off x="857250" y="9486052"/>
            <a:ext cx="540001" cy="269996"/>
            <a:chOff x="0" y="0"/>
            <a:chExt cx="720001" cy="35999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720000" cy="360000"/>
            </a:xfrm>
            <a:custGeom>
              <a:avLst/>
              <a:gdLst/>
              <a:ahLst/>
              <a:cxnLst/>
              <a:rect l="l" t="t" r="r" b="b"/>
              <a:pathLst>
                <a:path w="720000" h="360000">
                  <a:moveTo>
                    <a:pt x="0" y="0"/>
                  </a:moveTo>
                  <a:lnTo>
                    <a:pt x="720000" y="0"/>
                  </a:lnTo>
                  <a:lnTo>
                    <a:pt x="720000" y="360000"/>
                  </a:lnTo>
                  <a:lnTo>
                    <a:pt x="0" y="3600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4150" r="-14150" b="1"/>
              </a:stretch>
            </a:blipFill>
          </p:spPr>
          <p:txBody>
            <a:bodyPr/>
            <a:lstStyle/>
            <a:p>
              <a:endParaRPr lang="nl-NL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19050"/>
              <a:ext cx="720001" cy="340944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l">
                <a:lnSpc>
                  <a:spcPts val="1500"/>
                </a:lnSpc>
              </a:pPr>
              <a:endParaRPr lang="en-US" sz="1575" dirty="0">
                <a:solidFill>
                  <a:srgbClr val="FFFFFF"/>
                </a:solidFill>
                <a:latin typeface="Asap"/>
                <a:ea typeface="Asap"/>
                <a:cs typeface="Asap"/>
                <a:sym typeface="Asap"/>
              </a:endParaRP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9360694" y="1246768"/>
            <a:ext cx="8917781" cy="90402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1199" lvl="1" indent="-300599" algn="l">
              <a:lnSpc>
                <a:spcPct val="150000"/>
              </a:lnSpc>
              <a:buFont typeface="Arial"/>
              <a:buChar char="•"/>
            </a:pPr>
            <a:r>
              <a:rPr lang="en-US" sz="3321" dirty="0">
                <a:solidFill>
                  <a:srgbClr val="000000"/>
                </a:solidFill>
                <a:latin typeface="Asap"/>
                <a:ea typeface="Asap"/>
                <a:cs typeface="Asap"/>
                <a:sym typeface="Asap"/>
              </a:rPr>
              <a:t>10.15 </a:t>
            </a:r>
            <a:r>
              <a:rPr lang="en-US" sz="3321" dirty="0" err="1">
                <a:solidFill>
                  <a:srgbClr val="000000"/>
                </a:solidFill>
                <a:latin typeface="Asap"/>
                <a:ea typeface="Asap"/>
                <a:cs typeface="Asap"/>
                <a:sym typeface="Asap"/>
              </a:rPr>
              <a:t>uur</a:t>
            </a:r>
            <a:r>
              <a:rPr lang="en-US" sz="3321" dirty="0">
                <a:solidFill>
                  <a:srgbClr val="000000"/>
                </a:solidFill>
                <a:latin typeface="Asap"/>
                <a:ea typeface="Asap"/>
                <a:cs typeface="Asap"/>
                <a:sym typeface="Asap"/>
              </a:rPr>
              <a:t>: </a:t>
            </a:r>
            <a:r>
              <a:rPr lang="en-US" sz="3321" dirty="0" err="1">
                <a:solidFill>
                  <a:srgbClr val="000000"/>
                </a:solidFill>
                <a:latin typeface="Asap"/>
                <a:ea typeface="Asap"/>
                <a:cs typeface="Asap"/>
                <a:sym typeface="Asap"/>
              </a:rPr>
              <a:t>Plenaire</a:t>
            </a:r>
            <a:r>
              <a:rPr lang="en-US" sz="3321" dirty="0">
                <a:solidFill>
                  <a:srgbClr val="000000"/>
                </a:solidFill>
                <a:latin typeface="Asap"/>
                <a:ea typeface="Asap"/>
                <a:cs typeface="Asap"/>
                <a:sym typeface="Asap"/>
              </a:rPr>
              <a:t> </a:t>
            </a:r>
            <a:r>
              <a:rPr lang="en-US" sz="3321" dirty="0" err="1">
                <a:solidFill>
                  <a:srgbClr val="000000"/>
                </a:solidFill>
                <a:latin typeface="Asap"/>
                <a:ea typeface="Asap"/>
                <a:cs typeface="Asap"/>
                <a:sym typeface="Asap"/>
              </a:rPr>
              <a:t>presentatie</a:t>
            </a:r>
            <a:r>
              <a:rPr lang="en-US" sz="3321" dirty="0">
                <a:solidFill>
                  <a:srgbClr val="000000"/>
                </a:solidFill>
                <a:latin typeface="Asap"/>
                <a:ea typeface="Asap"/>
                <a:cs typeface="Asap"/>
                <a:sym typeface="Asap"/>
              </a:rPr>
              <a:t> </a:t>
            </a:r>
          </a:p>
          <a:p>
            <a:pPr marL="601199" lvl="1" indent="-300599" algn="l">
              <a:lnSpc>
                <a:spcPct val="150000"/>
              </a:lnSpc>
            </a:pPr>
            <a:r>
              <a:rPr lang="en-US" sz="2400" dirty="0">
                <a:solidFill>
                  <a:srgbClr val="000000"/>
                </a:solidFill>
                <a:latin typeface="Asap"/>
                <a:ea typeface="Asap"/>
                <a:cs typeface="Asap"/>
                <a:sym typeface="Asap"/>
              </a:rPr>
              <a:t>Karim Bockting IenW</a:t>
            </a:r>
          </a:p>
          <a:p>
            <a:pPr marL="601199" lvl="1" indent="-300599" algn="l">
              <a:lnSpc>
                <a:spcPct val="150000"/>
              </a:lnSpc>
            </a:pPr>
            <a:r>
              <a:rPr lang="en-US" sz="2400" dirty="0">
                <a:solidFill>
                  <a:srgbClr val="000000"/>
                </a:solidFill>
                <a:latin typeface="Asap"/>
                <a:ea typeface="Asap"/>
                <a:cs typeface="Asap"/>
                <a:sym typeface="Asap"/>
              </a:rPr>
              <a:t>Sheila Jacobs </a:t>
            </a:r>
            <a:r>
              <a:rPr lang="en-US" sz="2400" dirty="0" err="1">
                <a:solidFill>
                  <a:srgbClr val="000000"/>
                </a:solidFill>
                <a:latin typeface="Asap"/>
                <a:ea typeface="Asap"/>
                <a:cs typeface="Asap"/>
                <a:sym typeface="Asap"/>
              </a:rPr>
              <a:t>JenV</a:t>
            </a:r>
            <a:endParaRPr lang="en-US" sz="2400" dirty="0">
              <a:solidFill>
                <a:srgbClr val="000000"/>
              </a:solidFill>
              <a:latin typeface="Asap"/>
              <a:ea typeface="Asap"/>
              <a:cs typeface="Asap"/>
              <a:sym typeface="Asap"/>
            </a:endParaRPr>
          </a:p>
          <a:p>
            <a:pPr marL="601199" lvl="1" indent="-300599" algn="l">
              <a:lnSpc>
                <a:spcPct val="150000"/>
              </a:lnSpc>
            </a:pPr>
            <a:r>
              <a:rPr lang="en-US" sz="2400" dirty="0">
                <a:solidFill>
                  <a:srgbClr val="000000"/>
                </a:solidFill>
                <a:latin typeface="Asap"/>
                <a:ea typeface="Asap"/>
                <a:cs typeface="Asap"/>
                <a:sym typeface="Asap"/>
              </a:rPr>
              <a:t>Joost Polak ILT</a:t>
            </a:r>
          </a:p>
          <a:p>
            <a:pPr marL="601199" lvl="1" indent="-300599" algn="l">
              <a:lnSpc>
                <a:spcPct val="150000"/>
              </a:lnSpc>
              <a:buFont typeface="Arial"/>
              <a:buChar char="•"/>
            </a:pPr>
            <a:r>
              <a:rPr lang="en-US" sz="3321" dirty="0">
                <a:solidFill>
                  <a:srgbClr val="000000"/>
                </a:solidFill>
                <a:latin typeface="Asap"/>
                <a:ea typeface="Asap"/>
                <a:cs typeface="Asap"/>
                <a:sym typeface="Asap"/>
              </a:rPr>
              <a:t>11:00 </a:t>
            </a:r>
            <a:r>
              <a:rPr lang="en-US" sz="3321" dirty="0" err="1">
                <a:solidFill>
                  <a:srgbClr val="000000"/>
                </a:solidFill>
                <a:latin typeface="Asap"/>
                <a:ea typeface="Asap"/>
                <a:cs typeface="Asap"/>
                <a:sym typeface="Asap"/>
              </a:rPr>
              <a:t>uur</a:t>
            </a:r>
            <a:r>
              <a:rPr lang="en-US" sz="3321" dirty="0">
                <a:solidFill>
                  <a:srgbClr val="000000"/>
                </a:solidFill>
                <a:latin typeface="Asap"/>
                <a:ea typeface="Asap"/>
                <a:cs typeface="Asap"/>
                <a:sym typeface="Asap"/>
              </a:rPr>
              <a:t>: </a:t>
            </a:r>
            <a:r>
              <a:rPr lang="en-US" sz="3321" dirty="0" err="1">
                <a:solidFill>
                  <a:srgbClr val="000000"/>
                </a:solidFill>
                <a:latin typeface="Asap"/>
                <a:ea typeface="Asap"/>
                <a:cs typeface="Asap"/>
                <a:sym typeface="Asap"/>
              </a:rPr>
              <a:t>Zaalwissel</a:t>
            </a:r>
            <a:endParaRPr lang="en-US" sz="3321" dirty="0">
              <a:solidFill>
                <a:srgbClr val="000000"/>
              </a:solidFill>
              <a:latin typeface="Asap"/>
              <a:ea typeface="Asap"/>
              <a:cs typeface="Asap"/>
              <a:sym typeface="Asap"/>
            </a:endParaRPr>
          </a:p>
          <a:p>
            <a:pPr marL="601199" lvl="1" indent="-300599" algn="l">
              <a:lnSpc>
                <a:spcPct val="150000"/>
              </a:lnSpc>
              <a:buFont typeface="Arial"/>
              <a:buChar char="•"/>
            </a:pPr>
            <a:r>
              <a:rPr lang="en-US" sz="3321" b="1" dirty="0">
                <a:solidFill>
                  <a:srgbClr val="000000"/>
                </a:solidFill>
                <a:latin typeface="Asap Bold"/>
                <a:ea typeface="Asap Bold"/>
                <a:cs typeface="Asap Bold"/>
                <a:sym typeface="Asap Bold"/>
              </a:rPr>
              <a:t>11.15 </a:t>
            </a:r>
            <a:r>
              <a:rPr lang="en-US" sz="3321" b="1" dirty="0" err="1">
                <a:solidFill>
                  <a:srgbClr val="000000"/>
                </a:solidFill>
                <a:latin typeface="Asap Bold"/>
                <a:ea typeface="Asap Bold"/>
                <a:cs typeface="Asap Bold"/>
                <a:sym typeface="Asap Bold"/>
              </a:rPr>
              <a:t>uur</a:t>
            </a:r>
            <a:r>
              <a:rPr lang="en-US" sz="3321" b="1" dirty="0">
                <a:solidFill>
                  <a:srgbClr val="000000"/>
                </a:solidFill>
                <a:latin typeface="Asap Bold"/>
                <a:ea typeface="Asap Bold"/>
                <a:cs typeface="Asap Bold"/>
                <a:sym typeface="Asap Bold"/>
              </a:rPr>
              <a:t>: Sessie ronde 1</a:t>
            </a:r>
          </a:p>
          <a:p>
            <a:pPr marL="601199" lvl="1" indent="-300599" algn="l">
              <a:lnSpc>
                <a:spcPct val="150000"/>
              </a:lnSpc>
              <a:buFont typeface="Arial"/>
              <a:buChar char="•"/>
            </a:pPr>
            <a:r>
              <a:rPr lang="en-US" sz="3321" dirty="0">
                <a:solidFill>
                  <a:srgbClr val="000000"/>
                </a:solidFill>
                <a:latin typeface="Asap"/>
                <a:ea typeface="Asap"/>
                <a:cs typeface="Asap"/>
                <a:sym typeface="Asap"/>
              </a:rPr>
              <a:t>12.15 </a:t>
            </a:r>
            <a:r>
              <a:rPr lang="en-US" sz="3321" dirty="0" err="1">
                <a:solidFill>
                  <a:srgbClr val="000000"/>
                </a:solidFill>
                <a:latin typeface="Asap"/>
                <a:ea typeface="Asap"/>
                <a:cs typeface="Asap"/>
                <a:sym typeface="Asap"/>
              </a:rPr>
              <a:t>uur</a:t>
            </a:r>
            <a:r>
              <a:rPr lang="en-US" sz="3321" dirty="0">
                <a:solidFill>
                  <a:srgbClr val="000000"/>
                </a:solidFill>
                <a:latin typeface="Asap"/>
                <a:ea typeface="Asap"/>
                <a:cs typeface="Asap"/>
                <a:sym typeface="Asap"/>
              </a:rPr>
              <a:t>: </a:t>
            </a:r>
            <a:r>
              <a:rPr lang="en-US" sz="3321" dirty="0" err="1">
                <a:solidFill>
                  <a:srgbClr val="000000"/>
                </a:solidFill>
                <a:latin typeface="Asap"/>
                <a:ea typeface="Asap"/>
                <a:cs typeface="Asap"/>
                <a:sym typeface="Asap"/>
              </a:rPr>
              <a:t>Lunchpauze</a:t>
            </a:r>
            <a:endParaRPr lang="en-US" sz="3321" dirty="0">
              <a:solidFill>
                <a:srgbClr val="000000"/>
              </a:solidFill>
              <a:latin typeface="Asap"/>
              <a:ea typeface="Asap"/>
              <a:cs typeface="Asap"/>
              <a:sym typeface="Asap"/>
            </a:endParaRPr>
          </a:p>
          <a:p>
            <a:pPr marL="601199" lvl="1" indent="-300599" algn="l">
              <a:lnSpc>
                <a:spcPct val="150000"/>
              </a:lnSpc>
              <a:buFont typeface="Arial"/>
              <a:buChar char="•"/>
            </a:pPr>
            <a:r>
              <a:rPr lang="en-US" sz="3321" b="1" dirty="0">
                <a:solidFill>
                  <a:srgbClr val="000000"/>
                </a:solidFill>
                <a:latin typeface="Asap Bold"/>
                <a:ea typeface="Asap Bold"/>
                <a:cs typeface="Asap Bold"/>
                <a:sym typeface="Asap Bold"/>
              </a:rPr>
              <a:t>13.15 </a:t>
            </a:r>
            <a:r>
              <a:rPr lang="en-US" sz="3321" b="1" dirty="0" err="1">
                <a:solidFill>
                  <a:srgbClr val="000000"/>
                </a:solidFill>
                <a:latin typeface="Asap Bold"/>
                <a:ea typeface="Asap Bold"/>
                <a:cs typeface="Asap Bold"/>
                <a:sym typeface="Asap Bold"/>
              </a:rPr>
              <a:t>uur</a:t>
            </a:r>
            <a:r>
              <a:rPr lang="en-US" sz="3321" b="1" dirty="0">
                <a:solidFill>
                  <a:srgbClr val="000000"/>
                </a:solidFill>
                <a:latin typeface="Asap Bold"/>
                <a:ea typeface="Asap Bold"/>
                <a:cs typeface="Asap Bold"/>
                <a:sym typeface="Asap Bold"/>
              </a:rPr>
              <a:t>: Sessie ronde 2</a:t>
            </a:r>
          </a:p>
          <a:p>
            <a:pPr marL="601199" lvl="1" indent="-300599">
              <a:lnSpc>
                <a:spcPct val="150000"/>
              </a:lnSpc>
              <a:buFont typeface="Arial"/>
              <a:buChar char="•"/>
            </a:pPr>
            <a:r>
              <a:rPr lang="en-US" sz="3321" dirty="0">
                <a:solidFill>
                  <a:srgbClr val="000000"/>
                </a:solidFill>
                <a:latin typeface="Asap"/>
                <a:ea typeface="Asap"/>
                <a:cs typeface="Asap"/>
                <a:sym typeface="Asap"/>
              </a:rPr>
              <a:t>14:15 </a:t>
            </a:r>
            <a:r>
              <a:rPr lang="en-US" sz="3321" dirty="0" err="1">
                <a:solidFill>
                  <a:srgbClr val="000000"/>
                </a:solidFill>
                <a:latin typeface="Asap"/>
                <a:ea typeface="Asap"/>
                <a:cs typeface="Asap"/>
                <a:sym typeface="Asap"/>
              </a:rPr>
              <a:t>uur</a:t>
            </a:r>
            <a:r>
              <a:rPr lang="en-US" sz="3321" dirty="0">
                <a:solidFill>
                  <a:srgbClr val="000000"/>
                </a:solidFill>
                <a:latin typeface="Asap"/>
                <a:ea typeface="Asap"/>
                <a:cs typeface="Asap"/>
                <a:sym typeface="Asap"/>
              </a:rPr>
              <a:t>: </a:t>
            </a:r>
            <a:r>
              <a:rPr lang="en-US" sz="3321" dirty="0" err="1">
                <a:solidFill>
                  <a:srgbClr val="000000"/>
                </a:solidFill>
                <a:latin typeface="Asap"/>
                <a:ea typeface="Asap"/>
                <a:cs typeface="Asap"/>
                <a:sym typeface="Asap"/>
              </a:rPr>
              <a:t>Zaalwissel</a:t>
            </a:r>
            <a:endParaRPr lang="en-US" sz="3321" b="1" dirty="0">
              <a:solidFill>
                <a:srgbClr val="000000"/>
              </a:solidFill>
              <a:latin typeface="Asap Bold"/>
              <a:ea typeface="Asap Bold"/>
              <a:cs typeface="Asap Bold"/>
              <a:sym typeface="Asap Bold"/>
            </a:endParaRPr>
          </a:p>
          <a:p>
            <a:pPr marL="601199" lvl="1" indent="-300599" algn="l">
              <a:lnSpc>
                <a:spcPct val="150000"/>
              </a:lnSpc>
              <a:buFont typeface="Arial"/>
              <a:buChar char="•"/>
            </a:pPr>
            <a:r>
              <a:rPr lang="en-US" sz="3321" b="1" dirty="0">
                <a:solidFill>
                  <a:srgbClr val="000000"/>
                </a:solidFill>
                <a:latin typeface="Asap Bold"/>
                <a:ea typeface="Asap Bold"/>
                <a:cs typeface="Asap Bold"/>
                <a:sym typeface="Asap Bold"/>
              </a:rPr>
              <a:t>14.30 </a:t>
            </a:r>
            <a:r>
              <a:rPr lang="en-US" sz="3321" b="1" dirty="0" err="1">
                <a:solidFill>
                  <a:srgbClr val="000000"/>
                </a:solidFill>
                <a:latin typeface="Asap Bold"/>
                <a:ea typeface="Asap Bold"/>
                <a:cs typeface="Asap Bold"/>
                <a:sym typeface="Asap Bold"/>
              </a:rPr>
              <a:t>uur</a:t>
            </a:r>
            <a:r>
              <a:rPr lang="en-US" sz="3321" b="1" dirty="0">
                <a:solidFill>
                  <a:srgbClr val="000000"/>
                </a:solidFill>
                <a:latin typeface="Asap Bold"/>
                <a:ea typeface="Asap Bold"/>
                <a:cs typeface="Asap Bold"/>
                <a:sym typeface="Asap Bold"/>
              </a:rPr>
              <a:t>: Sessie ronde 3</a:t>
            </a:r>
          </a:p>
          <a:p>
            <a:pPr marL="601199" lvl="1" indent="-300599" algn="l">
              <a:lnSpc>
                <a:spcPct val="150000"/>
              </a:lnSpc>
              <a:buFont typeface="Arial"/>
              <a:buChar char="•"/>
            </a:pPr>
            <a:r>
              <a:rPr lang="en-US" sz="3321" dirty="0">
                <a:solidFill>
                  <a:srgbClr val="000000"/>
                </a:solidFill>
                <a:latin typeface="Asap"/>
                <a:ea typeface="Asap"/>
                <a:cs typeface="Asap"/>
                <a:sym typeface="Asap"/>
              </a:rPr>
              <a:t>15.45 </a:t>
            </a:r>
            <a:r>
              <a:rPr lang="en-US" sz="3321" dirty="0" err="1">
                <a:solidFill>
                  <a:srgbClr val="000000"/>
                </a:solidFill>
                <a:latin typeface="Asap"/>
                <a:ea typeface="Asap"/>
                <a:cs typeface="Asap"/>
                <a:sym typeface="Asap"/>
              </a:rPr>
              <a:t>uur</a:t>
            </a:r>
            <a:r>
              <a:rPr lang="en-US" sz="3321" dirty="0">
                <a:solidFill>
                  <a:srgbClr val="000000"/>
                </a:solidFill>
                <a:latin typeface="Asap"/>
                <a:ea typeface="Asap"/>
                <a:cs typeface="Asap"/>
                <a:sym typeface="Asap"/>
              </a:rPr>
              <a:t>: </a:t>
            </a:r>
            <a:r>
              <a:rPr lang="en-US" sz="3321" dirty="0" err="1">
                <a:solidFill>
                  <a:srgbClr val="000000"/>
                </a:solidFill>
                <a:latin typeface="Asap"/>
                <a:ea typeface="Asap"/>
                <a:cs typeface="Asap"/>
                <a:sym typeface="Asap"/>
              </a:rPr>
              <a:t>Afsluiting</a:t>
            </a:r>
            <a:r>
              <a:rPr lang="en-US" sz="3321" dirty="0">
                <a:solidFill>
                  <a:srgbClr val="000000"/>
                </a:solidFill>
                <a:latin typeface="Asap"/>
                <a:ea typeface="Asap"/>
                <a:cs typeface="Asap"/>
                <a:sym typeface="Asap"/>
              </a:rPr>
              <a:t> in de </a:t>
            </a:r>
            <a:r>
              <a:rPr lang="en-US" sz="3321" dirty="0" err="1">
                <a:solidFill>
                  <a:srgbClr val="000000"/>
                </a:solidFill>
                <a:latin typeface="Asap"/>
                <a:ea typeface="Asap"/>
                <a:cs typeface="Asap"/>
                <a:sym typeface="Asap"/>
              </a:rPr>
              <a:t>Statenzaal</a:t>
            </a:r>
            <a:endParaRPr lang="en-US" sz="3321" dirty="0">
              <a:solidFill>
                <a:srgbClr val="000000"/>
              </a:solidFill>
              <a:latin typeface="Asap"/>
              <a:ea typeface="Asap"/>
              <a:cs typeface="Asap"/>
              <a:sym typeface="Asap"/>
            </a:endParaRPr>
          </a:p>
          <a:p>
            <a:pPr marL="601199" lvl="1" indent="-300599" algn="l">
              <a:lnSpc>
                <a:spcPct val="150000"/>
              </a:lnSpc>
              <a:buFont typeface="Arial"/>
              <a:buChar char="•"/>
            </a:pPr>
            <a:r>
              <a:rPr lang="en-US" sz="3321" dirty="0">
                <a:solidFill>
                  <a:srgbClr val="000000"/>
                </a:solidFill>
                <a:latin typeface="Asap"/>
                <a:ea typeface="Asap"/>
                <a:cs typeface="Asap"/>
                <a:sym typeface="Asap"/>
              </a:rPr>
              <a:t>16.00 </a:t>
            </a:r>
            <a:r>
              <a:rPr lang="en-US" sz="3321" dirty="0" err="1">
                <a:solidFill>
                  <a:srgbClr val="000000"/>
                </a:solidFill>
                <a:latin typeface="Asap"/>
                <a:ea typeface="Asap"/>
                <a:cs typeface="Asap"/>
                <a:sym typeface="Asap"/>
              </a:rPr>
              <a:t>uur</a:t>
            </a:r>
            <a:r>
              <a:rPr lang="en-US" sz="3321" dirty="0">
                <a:solidFill>
                  <a:srgbClr val="000000"/>
                </a:solidFill>
                <a:latin typeface="Asap"/>
                <a:ea typeface="Asap"/>
                <a:cs typeface="Asap"/>
                <a:sym typeface="Asap"/>
              </a:rPr>
              <a:t>: Borrel</a:t>
            </a:r>
          </a:p>
          <a:p>
            <a:pPr marL="601199" lvl="1" indent="-300599" algn="l">
              <a:lnSpc>
                <a:spcPts val="3986"/>
              </a:lnSpc>
            </a:pPr>
            <a:endParaRPr lang="en-US" sz="3321" dirty="0">
              <a:solidFill>
                <a:srgbClr val="000000"/>
              </a:solidFill>
              <a:latin typeface="Asap"/>
              <a:ea typeface="Asap"/>
              <a:cs typeface="Asap"/>
              <a:sym typeface="Asap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9525000" y="190500"/>
            <a:ext cx="6860381" cy="18197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500"/>
              </a:lnSpc>
            </a:pPr>
            <a:r>
              <a:rPr lang="en-US" sz="6000" b="1" dirty="0" err="1">
                <a:solidFill>
                  <a:srgbClr val="34573A"/>
                </a:solidFill>
                <a:latin typeface="Asap Bold"/>
                <a:ea typeface="Asap Bold"/>
                <a:cs typeface="Asap Bold"/>
                <a:sym typeface="Asap Bold"/>
              </a:rPr>
              <a:t>Programma</a:t>
            </a:r>
            <a:endParaRPr lang="en-US" sz="6000" b="1" dirty="0">
              <a:solidFill>
                <a:srgbClr val="34573A"/>
              </a:solidFill>
              <a:latin typeface="Asap Bold"/>
              <a:ea typeface="Asap Bold"/>
              <a:cs typeface="Asap Bold"/>
              <a:sym typeface="Asap Bold"/>
            </a:endParaRPr>
          </a:p>
          <a:p>
            <a:pPr algn="l">
              <a:lnSpc>
                <a:spcPts val="7500"/>
              </a:lnSpc>
            </a:pPr>
            <a:endParaRPr lang="en-US" sz="4800" b="1" dirty="0">
              <a:solidFill>
                <a:srgbClr val="34573A"/>
              </a:solidFill>
              <a:latin typeface="Asap"/>
              <a:ea typeface="Asap"/>
              <a:cs typeface="Asap"/>
              <a:sym typeface="Asap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37276b06-72c2-4081-996b-9af57fe26b63}" enabled="1" method="Standard" siteId="{ac843cea-7a2b-4dc6-9f37-919c3e210fed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264</TotalTime>
  <Words>176</Words>
  <Application>Microsoft Office PowerPoint</Application>
  <PresentationFormat>Aangepast</PresentationFormat>
  <Paragraphs>37</Paragraphs>
  <Slides>6</Slides>
  <Notes>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7</vt:i4>
      </vt:variant>
      <vt:variant>
        <vt:lpstr>Thema</vt:lpstr>
      </vt:variant>
      <vt:variant>
        <vt:i4>1</vt:i4>
      </vt:variant>
      <vt:variant>
        <vt:lpstr>Diatitels</vt:lpstr>
      </vt:variant>
      <vt:variant>
        <vt:i4>6</vt:i4>
      </vt:variant>
    </vt:vector>
  </HeadingPairs>
  <TitlesOfParts>
    <vt:vector size="14" baseType="lpstr">
      <vt:lpstr>Poppins</vt:lpstr>
      <vt:lpstr>Asap</vt:lpstr>
      <vt:lpstr>Poppins Bold</vt:lpstr>
      <vt:lpstr>Arial</vt:lpstr>
      <vt:lpstr>Asap Bold</vt:lpstr>
      <vt:lpstr>Calibri</vt:lpstr>
      <vt:lpstr>Aptos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Landelijke Vuurwerkdag 2026</dc:title>
  <dc:creator>Tikai, Tulsi (RWS WVL)</dc:creator>
  <cp:lastModifiedBy>Taal, Mandy (RWS WVL)</cp:lastModifiedBy>
  <cp:revision>11</cp:revision>
  <dcterms:created xsi:type="dcterms:W3CDTF">2006-08-16T00:00:00Z</dcterms:created>
  <dcterms:modified xsi:type="dcterms:W3CDTF">2026-10-02T14:10:53Z</dcterms:modified>
  <dc:identifier>DAHWrHm97JQ</dc:identifier>
</cp:coreProperties>
</file>