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omments/modernComment_171_2EAA2812.xml" ContentType="application/vnd.ms-powerpoint.comment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omments/modernComment_160_EA57C053.xml" ContentType="application/vnd.ms-powerpoint.comment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7" r:id="rId2"/>
    <p:sldId id="265" r:id="rId3"/>
    <p:sldId id="348" r:id="rId4"/>
    <p:sldId id="303" r:id="rId5"/>
    <p:sldId id="349" r:id="rId6"/>
    <p:sldId id="350" r:id="rId7"/>
    <p:sldId id="1172" r:id="rId8"/>
    <p:sldId id="351" r:id="rId9"/>
    <p:sldId id="356" r:id="rId10"/>
    <p:sldId id="355" r:id="rId11"/>
    <p:sldId id="276" r:id="rId12"/>
    <p:sldId id="360" r:id="rId13"/>
    <p:sldId id="361" r:id="rId14"/>
    <p:sldId id="1171" r:id="rId15"/>
    <p:sldId id="363" r:id="rId16"/>
    <p:sldId id="354" r:id="rId17"/>
    <p:sldId id="364" r:id="rId18"/>
    <p:sldId id="272" r:id="rId19"/>
    <p:sldId id="1169" r:id="rId20"/>
    <p:sldId id="1170" r:id="rId21"/>
    <p:sldId id="270" r:id="rId22"/>
    <p:sldId id="369" r:id="rId23"/>
    <p:sldId id="370" r:id="rId24"/>
    <p:sldId id="366" r:id="rId25"/>
    <p:sldId id="371" r:id="rId26"/>
    <p:sldId id="367" r:id="rId27"/>
    <p:sldId id="372" r:id="rId28"/>
    <p:sldId id="368" r:id="rId29"/>
    <p:sldId id="1167" r:id="rId30"/>
    <p:sldId id="304" r:id="rId31"/>
    <p:sldId id="352" r:id="rId32"/>
    <p:sldId id="1166" r:id="rId33"/>
    <p:sldId id="1164" r:id="rId34"/>
    <p:sldId id="269" r:id="rId35"/>
    <p:sldId id="1168"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82" userDrawn="1">
          <p15:clr>
            <a:srgbClr val="A4A3A4"/>
          </p15:clr>
        </p15:guide>
        <p15:guide id="2" pos="43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0EFE6C3-E048-9C2B-4B56-D86FEBB84833}" name="Vos, Joren (RWS WVL)" initials="JV" userId="S::joren.vos@rws.nl::c70e3c11-0830-4ba2-9ea6-05d6bcf64ce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59" autoAdjust="0"/>
    <p:restoredTop sz="76048" autoAdjust="0"/>
  </p:normalViewPr>
  <p:slideViewPr>
    <p:cSldViewPr snapToGrid="0">
      <p:cViewPr varScale="1">
        <p:scale>
          <a:sx n="68" d="100"/>
          <a:sy n="68" d="100"/>
        </p:scale>
        <p:origin x="1488" y="60"/>
      </p:cViewPr>
      <p:guideLst>
        <p:guide orient="horz" pos="482"/>
        <p:guide pos="43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omments/modernComment_160_EA57C053.xml><?xml version="1.0" encoding="utf-8"?>
<p188:cmLst xmlns:a="http://schemas.openxmlformats.org/drawingml/2006/main" xmlns:r="http://schemas.openxmlformats.org/officeDocument/2006/relationships" xmlns:p188="http://schemas.microsoft.com/office/powerpoint/2018/8/main">
  <p188:cm id="{6C7DF36A-1627-4B72-BABB-1E5087B61BC5}" authorId="{10EFE6C3-E048-9C2B-4B56-D86FEBB84833}" created="2025-06-25T08:53:08.154">
    <ac:txMkLst xmlns:ac="http://schemas.microsoft.com/office/drawing/2013/main/command">
      <pc:docMk xmlns:pc="http://schemas.microsoft.com/office/powerpoint/2013/main/command"/>
      <pc:sldMk xmlns:pc="http://schemas.microsoft.com/office/powerpoint/2013/main/command" cId="3931619411" sldId="352"/>
      <ac:spMk id="3" creationId="{AE9DAC33-C9EB-418E-BA92-EC9961FD01AB}"/>
      <ac:txMk cp="4">
        <ac:context len="5" hash="82332241"/>
      </ac:txMk>
    </ac:txMkLst>
    <p188:pos x="3031753" y="239279"/>
    <p188:txBody>
      <a:bodyPr/>
      <a:lstStyle/>
      <a:p>
        <a:r>
          <a:rPr lang="nl-NL"/>
          <a:t>Waarom tussen aanhalingstekens? Dat impliceert voor mijn gevoel een mening die we willen geven en ik denk dat we dat moeten voorkomen. Eventueel reductie helemaal weglaten.</a:t>
        </a:r>
      </a:p>
    </p188:txBody>
  </p188:cm>
</p188:cmLst>
</file>

<file path=ppt/comments/modernComment_171_2EAA2812.xml><?xml version="1.0" encoding="utf-8"?>
<p188:cmLst xmlns:a="http://schemas.openxmlformats.org/drawingml/2006/main" xmlns:r="http://schemas.openxmlformats.org/officeDocument/2006/relationships" xmlns:p188="http://schemas.microsoft.com/office/powerpoint/2018/8/main">
  <p188:cm id="{6B05C710-B35E-4B77-8237-CE3E41686421}" authorId="{10EFE6C3-E048-9C2B-4B56-D86FEBB84833}" created="2026-09-28T09:19:13.532">
    <ac:txMkLst xmlns:ac="http://schemas.microsoft.com/office/drawing/2013/main/command">
      <pc:docMk xmlns:pc="http://schemas.microsoft.com/office/powerpoint/2013/main/command"/>
      <pc:sldMk xmlns:pc="http://schemas.microsoft.com/office/powerpoint/2013/main/command" cId="782903314" sldId="369"/>
      <ac:spMk id="2" creationId="{65934CF2-37DE-E6E4-4F10-D2947C8EA2B1}"/>
      <ac:txMk cp="303" len="23">
        <ac:context len="327" hash="245776408"/>
      </ac:txMk>
    </ac:txMkLst>
    <p188:pos x="2825964" y="4645635"/>
    <p188:txBody>
      <a:bodyPr/>
      <a:lstStyle/>
      <a:p>
        <a:r>
          <a:rPr lang="nl-NL"/>
          <a:t>@Joren toevoegen wetgeving eind december</a:t>
        </a:r>
      </a:p>
    </p188:txBody>
  </p188:cm>
</p188:cmLst>
</file>

<file path=ppt/diagrams/colors1.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282079-433B-419B-BB90-1904F43F1A12}" type="doc">
      <dgm:prSet loTypeId="urn:microsoft.com/office/officeart/2005/8/layout/vList2" loCatId="list" qsTypeId="urn:microsoft.com/office/officeart/2005/8/quickstyle/simple1#1" qsCatId="simple" csTypeId="urn:microsoft.com/office/officeart/2005/8/colors/accent3_2#1" csCatId="accent3" phldr="1"/>
      <dgm:spPr/>
      <dgm:t>
        <a:bodyPr/>
        <a:lstStyle/>
        <a:p>
          <a:endParaRPr lang="en-US"/>
        </a:p>
      </dgm:t>
    </dgm:pt>
    <dgm:pt modelId="{90240722-6ABC-4FA0-A5E9-24D0058C6087}">
      <dgm:prSet/>
      <dgm:spPr>
        <a:solidFill>
          <a:schemeClr val="accent2"/>
        </a:solidFill>
      </dgm:spPr>
      <dgm:t>
        <a:bodyPr/>
        <a:lstStyle/>
        <a:p>
          <a:r>
            <a:rPr lang="nl-NL" dirty="0"/>
            <a:t>Sinds 2021 is de missie:</a:t>
          </a:r>
          <a:endParaRPr lang="en-US" dirty="0"/>
        </a:p>
      </dgm:t>
    </dgm:pt>
    <dgm:pt modelId="{3A24A754-C1C8-45B4-9E89-4AF140E76420}" type="parTrans" cxnId="{A83149DA-5A6A-45BB-B49E-981D1F740766}">
      <dgm:prSet/>
      <dgm:spPr/>
      <dgm:t>
        <a:bodyPr/>
        <a:lstStyle/>
        <a:p>
          <a:endParaRPr lang="en-US"/>
        </a:p>
      </dgm:t>
    </dgm:pt>
    <dgm:pt modelId="{F4FE6E71-7C40-4048-9B54-3B7D47E91FA8}" type="sibTrans" cxnId="{A83149DA-5A6A-45BB-B49E-981D1F740766}">
      <dgm:prSet/>
      <dgm:spPr/>
      <dgm:t>
        <a:bodyPr/>
        <a:lstStyle/>
        <a:p>
          <a:endParaRPr lang="en-US"/>
        </a:p>
      </dgm:t>
    </dgm:pt>
    <dgm:pt modelId="{19AFC03E-8C72-4410-87DE-A636146C87C6}">
      <dgm:prSet/>
      <dgm:spPr>
        <a:solidFill>
          <a:schemeClr val="tx2"/>
        </a:solidFill>
      </dgm:spPr>
      <dgm:t>
        <a:bodyPr/>
        <a:lstStyle/>
        <a:p>
          <a:r>
            <a:rPr lang="nl-NL" b="1" dirty="0"/>
            <a:t>De energietransitie verloopt veilig voor de leefomgeving én ...</a:t>
          </a:r>
          <a:endParaRPr lang="en-US" dirty="0"/>
        </a:p>
      </dgm:t>
    </dgm:pt>
    <dgm:pt modelId="{682EB7EC-1CE0-47A3-8E7E-F42F99604C12}" type="parTrans" cxnId="{0843DC3C-5D81-4AEA-9457-30D9E577C2BD}">
      <dgm:prSet/>
      <dgm:spPr/>
      <dgm:t>
        <a:bodyPr/>
        <a:lstStyle/>
        <a:p>
          <a:endParaRPr lang="en-US"/>
        </a:p>
      </dgm:t>
    </dgm:pt>
    <dgm:pt modelId="{78F305D2-3C97-4891-96A2-2982D298CD89}" type="sibTrans" cxnId="{0843DC3C-5D81-4AEA-9457-30D9E577C2BD}">
      <dgm:prSet/>
      <dgm:spPr/>
      <dgm:t>
        <a:bodyPr/>
        <a:lstStyle/>
        <a:p>
          <a:endParaRPr lang="en-US"/>
        </a:p>
      </dgm:t>
    </dgm:pt>
    <dgm:pt modelId="{02B7A34F-346E-47A4-898E-A71D3F4D15E2}">
      <dgm:prSet/>
      <dgm:spPr>
        <a:solidFill>
          <a:schemeClr val="accent2"/>
        </a:solidFill>
      </dgm:spPr>
      <dgm:t>
        <a:bodyPr/>
        <a:lstStyle/>
        <a:p>
          <a:r>
            <a:rPr lang="nl-NL" b="1" dirty="0"/>
            <a:t>... wordt ook als zodanig ervaren</a:t>
          </a:r>
          <a:endParaRPr lang="en-US" dirty="0"/>
        </a:p>
      </dgm:t>
    </dgm:pt>
    <dgm:pt modelId="{E52BA72F-AD40-438E-A377-3AEC6F9D060E}" type="parTrans" cxnId="{CAA9A0D0-9664-4273-92F2-52D38BFE8116}">
      <dgm:prSet/>
      <dgm:spPr/>
      <dgm:t>
        <a:bodyPr/>
        <a:lstStyle/>
        <a:p>
          <a:endParaRPr lang="en-US"/>
        </a:p>
      </dgm:t>
    </dgm:pt>
    <dgm:pt modelId="{F513F86B-4FDC-4CAE-82AB-8026D79ED734}" type="sibTrans" cxnId="{CAA9A0D0-9664-4273-92F2-52D38BFE8116}">
      <dgm:prSet/>
      <dgm:spPr/>
      <dgm:t>
        <a:bodyPr/>
        <a:lstStyle/>
        <a:p>
          <a:endParaRPr lang="en-US"/>
        </a:p>
      </dgm:t>
    </dgm:pt>
    <dgm:pt modelId="{701B8C0E-57D9-4DA5-A776-44CF168BD91B}">
      <dgm:prSet/>
      <dgm:spPr>
        <a:solidFill>
          <a:schemeClr val="accent2"/>
        </a:solidFill>
      </dgm:spPr>
      <dgm:t>
        <a:bodyPr/>
        <a:lstStyle/>
        <a:p>
          <a:r>
            <a:rPr lang="nl-NL" b="1" dirty="0"/>
            <a:t>Dit draagt bij aan een nog veiligere energievoorziening</a:t>
          </a:r>
        </a:p>
      </dgm:t>
    </dgm:pt>
    <dgm:pt modelId="{7F4AB278-D862-4C40-A8F0-09150C524635}" type="parTrans" cxnId="{CB99B8D8-DD62-4838-AAB1-0ABDF720F204}">
      <dgm:prSet/>
      <dgm:spPr/>
      <dgm:t>
        <a:bodyPr/>
        <a:lstStyle/>
        <a:p>
          <a:endParaRPr lang="en-US"/>
        </a:p>
      </dgm:t>
    </dgm:pt>
    <dgm:pt modelId="{A841A59D-502E-48C4-AFCD-C99CF0D2B29F}" type="sibTrans" cxnId="{CB99B8D8-DD62-4838-AAB1-0ABDF720F204}">
      <dgm:prSet/>
      <dgm:spPr/>
      <dgm:t>
        <a:bodyPr/>
        <a:lstStyle/>
        <a:p>
          <a:endParaRPr lang="en-US"/>
        </a:p>
      </dgm:t>
    </dgm:pt>
    <dgm:pt modelId="{955435E2-688A-45FC-907D-D82713263E99}" type="pres">
      <dgm:prSet presAssocID="{9F282079-433B-419B-BB90-1904F43F1A12}" presName="linear" presStyleCnt="0">
        <dgm:presLayoutVars>
          <dgm:animLvl val="lvl"/>
          <dgm:resizeHandles val="exact"/>
        </dgm:presLayoutVars>
      </dgm:prSet>
      <dgm:spPr/>
    </dgm:pt>
    <dgm:pt modelId="{D45189F8-42A0-4E8B-904F-CB7FE7AE3047}" type="pres">
      <dgm:prSet presAssocID="{90240722-6ABC-4FA0-A5E9-24D0058C6087}" presName="parentText" presStyleLbl="node1" presStyleIdx="0" presStyleCnt="4">
        <dgm:presLayoutVars>
          <dgm:chMax val="0"/>
          <dgm:bulletEnabled val="1"/>
        </dgm:presLayoutVars>
      </dgm:prSet>
      <dgm:spPr/>
    </dgm:pt>
    <dgm:pt modelId="{876DD743-E9CE-42BF-B66D-6AE5FFE568C8}" type="pres">
      <dgm:prSet presAssocID="{F4FE6E71-7C40-4048-9B54-3B7D47E91FA8}" presName="spacer" presStyleCnt="0"/>
      <dgm:spPr/>
    </dgm:pt>
    <dgm:pt modelId="{88695EE8-D558-4745-A07F-1A5DF4D9878D}" type="pres">
      <dgm:prSet presAssocID="{19AFC03E-8C72-4410-87DE-A636146C87C6}" presName="parentText" presStyleLbl="node1" presStyleIdx="1" presStyleCnt="4">
        <dgm:presLayoutVars>
          <dgm:chMax val="0"/>
          <dgm:bulletEnabled val="1"/>
        </dgm:presLayoutVars>
      </dgm:prSet>
      <dgm:spPr/>
    </dgm:pt>
    <dgm:pt modelId="{DA0B13EE-9547-41E5-BBB5-DA8970E2DB27}" type="pres">
      <dgm:prSet presAssocID="{78F305D2-3C97-4891-96A2-2982D298CD89}" presName="spacer" presStyleCnt="0"/>
      <dgm:spPr/>
    </dgm:pt>
    <dgm:pt modelId="{F061AA44-3670-4B44-8514-E7B41F2174E7}" type="pres">
      <dgm:prSet presAssocID="{02B7A34F-346E-47A4-898E-A71D3F4D15E2}" presName="parentText" presStyleLbl="node1" presStyleIdx="2" presStyleCnt="4">
        <dgm:presLayoutVars>
          <dgm:chMax val="0"/>
          <dgm:bulletEnabled val="1"/>
        </dgm:presLayoutVars>
      </dgm:prSet>
      <dgm:spPr/>
    </dgm:pt>
    <dgm:pt modelId="{E9E95A9B-969A-46D0-A268-220FE1E6FA46}" type="pres">
      <dgm:prSet presAssocID="{F513F86B-4FDC-4CAE-82AB-8026D79ED734}" presName="spacer" presStyleCnt="0"/>
      <dgm:spPr/>
    </dgm:pt>
    <dgm:pt modelId="{1DBE3B3D-1E87-43C9-8569-94441CBB2891}" type="pres">
      <dgm:prSet presAssocID="{701B8C0E-57D9-4DA5-A776-44CF168BD91B}" presName="parentText" presStyleLbl="node1" presStyleIdx="3" presStyleCnt="4">
        <dgm:presLayoutVars>
          <dgm:chMax val="0"/>
          <dgm:bulletEnabled val="1"/>
        </dgm:presLayoutVars>
      </dgm:prSet>
      <dgm:spPr/>
    </dgm:pt>
  </dgm:ptLst>
  <dgm:cxnLst>
    <dgm:cxn modelId="{7E581E1F-43F5-4CD8-916C-498C370C0BE9}" type="presOf" srcId="{701B8C0E-57D9-4DA5-A776-44CF168BD91B}" destId="{1DBE3B3D-1E87-43C9-8569-94441CBB2891}" srcOrd="0" destOrd="0" presId="urn:microsoft.com/office/officeart/2005/8/layout/vList2"/>
    <dgm:cxn modelId="{EA97F133-06D5-4B3E-BFCA-99B3472595E6}" type="presOf" srcId="{90240722-6ABC-4FA0-A5E9-24D0058C6087}" destId="{D45189F8-42A0-4E8B-904F-CB7FE7AE3047}" srcOrd="0" destOrd="0" presId="urn:microsoft.com/office/officeart/2005/8/layout/vList2"/>
    <dgm:cxn modelId="{0843DC3C-5D81-4AEA-9457-30D9E577C2BD}" srcId="{9F282079-433B-419B-BB90-1904F43F1A12}" destId="{19AFC03E-8C72-4410-87DE-A636146C87C6}" srcOrd="1" destOrd="0" parTransId="{682EB7EC-1CE0-47A3-8E7E-F42F99604C12}" sibTransId="{78F305D2-3C97-4891-96A2-2982D298CD89}"/>
    <dgm:cxn modelId="{0C48C15F-AE59-4115-BFFA-A0E599AE05AD}" type="presOf" srcId="{19AFC03E-8C72-4410-87DE-A636146C87C6}" destId="{88695EE8-D558-4745-A07F-1A5DF4D9878D}" srcOrd="0" destOrd="0" presId="urn:microsoft.com/office/officeart/2005/8/layout/vList2"/>
    <dgm:cxn modelId="{35ED42C1-914E-4727-B014-0FFE436FAEE5}" type="presOf" srcId="{9F282079-433B-419B-BB90-1904F43F1A12}" destId="{955435E2-688A-45FC-907D-D82713263E99}" srcOrd="0" destOrd="0" presId="urn:microsoft.com/office/officeart/2005/8/layout/vList2"/>
    <dgm:cxn modelId="{CAA9A0D0-9664-4273-92F2-52D38BFE8116}" srcId="{9F282079-433B-419B-BB90-1904F43F1A12}" destId="{02B7A34F-346E-47A4-898E-A71D3F4D15E2}" srcOrd="2" destOrd="0" parTransId="{E52BA72F-AD40-438E-A377-3AEC6F9D060E}" sibTransId="{F513F86B-4FDC-4CAE-82AB-8026D79ED734}"/>
    <dgm:cxn modelId="{CB99B8D8-DD62-4838-AAB1-0ABDF720F204}" srcId="{9F282079-433B-419B-BB90-1904F43F1A12}" destId="{701B8C0E-57D9-4DA5-A776-44CF168BD91B}" srcOrd="3" destOrd="0" parTransId="{7F4AB278-D862-4C40-A8F0-09150C524635}" sibTransId="{A841A59D-502E-48C4-AFCD-C99CF0D2B29F}"/>
    <dgm:cxn modelId="{A83149DA-5A6A-45BB-B49E-981D1F740766}" srcId="{9F282079-433B-419B-BB90-1904F43F1A12}" destId="{90240722-6ABC-4FA0-A5E9-24D0058C6087}" srcOrd="0" destOrd="0" parTransId="{3A24A754-C1C8-45B4-9E89-4AF140E76420}" sibTransId="{F4FE6E71-7C40-4048-9B54-3B7D47E91FA8}"/>
    <dgm:cxn modelId="{91E0F9FB-15B5-469B-AE21-A8FC03B2C581}" type="presOf" srcId="{02B7A34F-346E-47A4-898E-A71D3F4D15E2}" destId="{F061AA44-3670-4B44-8514-E7B41F2174E7}" srcOrd="0" destOrd="0" presId="urn:microsoft.com/office/officeart/2005/8/layout/vList2"/>
    <dgm:cxn modelId="{3B961B79-2829-47AA-84A5-6808F8C1BDA9}" type="presParOf" srcId="{955435E2-688A-45FC-907D-D82713263E99}" destId="{D45189F8-42A0-4E8B-904F-CB7FE7AE3047}" srcOrd="0" destOrd="0" presId="urn:microsoft.com/office/officeart/2005/8/layout/vList2"/>
    <dgm:cxn modelId="{2078EC15-EE1E-4198-B04D-8B6F767E9422}" type="presParOf" srcId="{955435E2-688A-45FC-907D-D82713263E99}" destId="{876DD743-E9CE-42BF-B66D-6AE5FFE568C8}" srcOrd="1" destOrd="0" presId="urn:microsoft.com/office/officeart/2005/8/layout/vList2"/>
    <dgm:cxn modelId="{BEDF37D6-34BF-4AF5-8F4C-757C8DF768F7}" type="presParOf" srcId="{955435E2-688A-45FC-907D-D82713263E99}" destId="{88695EE8-D558-4745-A07F-1A5DF4D9878D}" srcOrd="2" destOrd="0" presId="urn:microsoft.com/office/officeart/2005/8/layout/vList2"/>
    <dgm:cxn modelId="{526B7E97-7D20-4DDB-AAF4-E05CC4336F23}" type="presParOf" srcId="{955435E2-688A-45FC-907D-D82713263E99}" destId="{DA0B13EE-9547-41E5-BBB5-DA8970E2DB27}" srcOrd="3" destOrd="0" presId="urn:microsoft.com/office/officeart/2005/8/layout/vList2"/>
    <dgm:cxn modelId="{7EE13FFD-E790-4063-A33E-9312B20D4211}" type="presParOf" srcId="{955435E2-688A-45FC-907D-D82713263E99}" destId="{F061AA44-3670-4B44-8514-E7B41F2174E7}" srcOrd="4" destOrd="0" presId="urn:microsoft.com/office/officeart/2005/8/layout/vList2"/>
    <dgm:cxn modelId="{51A1B3A1-4121-4B17-9CB6-8E179C96ECE1}" type="presParOf" srcId="{955435E2-688A-45FC-907D-D82713263E99}" destId="{E9E95A9B-969A-46D0-A268-220FE1E6FA46}" srcOrd="5" destOrd="0" presId="urn:microsoft.com/office/officeart/2005/8/layout/vList2"/>
    <dgm:cxn modelId="{A3D3486C-5E32-4218-9866-40B1FF1DAE75}" type="presParOf" srcId="{955435E2-688A-45FC-907D-D82713263E99}" destId="{1DBE3B3D-1E87-43C9-8569-94441CBB2891}"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CCDDE1-00FC-4F71-B57C-9267EF445181}" type="doc">
      <dgm:prSet loTypeId="urn:microsoft.com/office/officeart/2005/8/layout/hierarchy1" loCatId="hierarchy" qsTypeId="urn:microsoft.com/office/officeart/2005/8/quickstyle/simple2#1" qsCatId="simple" csTypeId="urn:microsoft.com/office/officeart/2005/8/colors/accent2_2#1" csCatId="accent2" phldr="1"/>
      <dgm:spPr/>
      <dgm:t>
        <a:bodyPr/>
        <a:lstStyle/>
        <a:p>
          <a:endParaRPr lang="en-US"/>
        </a:p>
      </dgm:t>
    </dgm:pt>
    <dgm:pt modelId="{FEAE14E8-8DE8-40CA-A1C6-05C4B4538D75}">
      <dgm:prSet custT="1"/>
      <dgm:spPr/>
      <dgm:t>
        <a:bodyPr/>
        <a:lstStyle/>
        <a:p>
          <a:r>
            <a:rPr lang="nl-NL" sz="2000" b="1" dirty="0"/>
            <a:t>Ontwikkelingen</a:t>
          </a:r>
          <a:r>
            <a:rPr lang="nl-NL" sz="2000" dirty="0"/>
            <a:t> </a:t>
          </a:r>
          <a:r>
            <a:rPr lang="nl-NL" sz="2000" b="1" dirty="0"/>
            <a:t>onderzoeken en signaleren, agenderen:</a:t>
          </a:r>
          <a:r>
            <a:rPr lang="nl-NL" sz="2000" dirty="0"/>
            <a:t> opdrachten aan o.a. RIVM; rekenmethode veiligheidsafstanden, </a:t>
          </a:r>
          <a:r>
            <a:rPr lang="nl-NL" sz="2000" dirty="0" err="1"/>
            <a:t>SsbD</a:t>
          </a:r>
          <a:endParaRPr lang="en-US" sz="2000" dirty="0"/>
        </a:p>
      </dgm:t>
    </dgm:pt>
    <dgm:pt modelId="{C11C8459-EF70-4DDC-9FE7-84D1BA60605C}" type="parTrans" cxnId="{10A0934B-1890-4E13-BC9F-F39B2EA3999B}">
      <dgm:prSet/>
      <dgm:spPr/>
      <dgm:t>
        <a:bodyPr/>
        <a:lstStyle/>
        <a:p>
          <a:endParaRPr lang="en-US"/>
        </a:p>
      </dgm:t>
    </dgm:pt>
    <dgm:pt modelId="{6B2C7728-7C2A-4379-B667-678B5AF07CCA}" type="sibTrans" cxnId="{10A0934B-1890-4E13-BC9F-F39B2EA3999B}">
      <dgm:prSet/>
      <dgm:spPr/>
      <dgm:t>
        <a:bodyPr/>
        <a:lstStyle/>
        <a:p>
          <a:endParaRPr lang="en-US"/>
        </a:p>
      </dgm:t>
    </dgm:pt>
    <dgm:pt modelId="{E23ED02B-C520-4A99-855E-7DB00F7A9979}">
      <dgm:prSet custT="1"/>
      <dgm:spPr/>
      <dgm:t>
        <a:bodyPr/>
        <a:lstStyle/>
        <a:p>
          <a:r>
            <a:rPr lang="nl-NL" sz="2000" b="1" dirty="0"/>
            <a:t>Beleidskaders actualiseren/</a:t>
          </a:r>
        </a:p>
        <a:p>
          <a:r>
            <a:rPr lang="nl-NL" sz="2000" b="1" dirty="0"/>
            <a:t>opstellen</a:t>
          </a:r>
          <a:r>
            <a:rPr lang="nl-NL" sz="2000" dirty="0"/>
            <a:t>:</a:t>
          </a:r>
        </a:p>
        <a:p>
          <a:r>
            <a:rPr lang="nl-NL" sz="2000" dirty="0"/>
            <a:t>Bijv. PGS 37-1 en 37-2 verankeren in Bal/</a:t>
          </a:r>
          <a:r>
            <a:rPr lang="nl-NL" sz="2000" dirty="0" err="1"/>
            <a:t>Bkl</a:t>
          </a:r>
          <a:r>
            <a:rPr lang="nl-NL" sz="2000" dirty="0"/>
            <a:t>, bijdragen aan batterijenstrategie</a:t>
          </a:r>
          <a:endParaRPr lang="en-US" sz="2000" dirty="0"/>
        </a:p>
      </dgm:t>
    </dgm:pt>
    <dgm:pt modelId="{A77F738F-DACD-4745-824F-56CE08637B92}" type="parTrans" cxnId="{122FA587-ADEA-4EE6-829B-B472E1192C5E}">
      <dgm:prSet/>
      <dgm:spPr/>
      <dgm:t>
        <a:bodyPr/>
        <a:lstStyle/>
        <a:p>
          <a:endParaRPr lang="en-US"/>
        </a:p>
      </dgm:t>
    </dgm:pt>
    <dgm:pt modelId="{0D2A0735-4E14-40D8-A804-F4CF6634A62F}" type="sibTrans" cxnId="{122FA587-ADEA-4EE6-829B-B472E1192C5E}">
      <dgm:prSet/>
      <dgm:spPr/>
      <dgm:t>
        <a:bodyPr/>
        <a:lstStyle/>
        <a:p>
          <a:endParaRPr lang="en-US"/>
        </a:p>
      </dgm:t>
    </dgm:pt>
    <dgm:pt modelId="{62088A43-0AB4-4F0A-9CB4-FED830EED91E}">
      <dgm:prSet custT="1"/>
      <dgm:spPr/>
      <dgm:t>
        <a:bodyPr/>
        <a:lstStyle/>
        <a:p>
          <a:r>
            <a:rPr lang="nl-NL" sz="2000" b="1" dirty="0"/>
            <a:t>Adviseren politiek en mede-uitdragen van kennis</a:t>
          </a:r>
          <a:endParaRPr lang="en-US" sz="1800" dirty="0"/>
        </a:p>
      </dgm:t>
    </dgm:pt>
    <dgm:pt modelId="{5FBD8C43-6676-463B-9EA9-F3E97D146686}" type="parTrans" cxnId="{77503D03-9E39-495B-9BA5-564E7863CD6D}">
      <dgm:prSet/>
      <dgm:spPr/>
      <dgm:t>
        <a:bodyPr/>
        <a:lstStyle/>
        <a:p>
          <a:endParaRPr lang="en-US"/>
        </a:p>
      </dgm:t>
    </dgm:pt>
    <dgm:pt modelId="{16CF7E69-A113-4749-8E7E-37FFBE00949E}" type="sibTrans" cxnId="{77503D03-9E39-495B-9BA5-564E7863CD6D}">
      <dgm:prSet/>
      <dgm:spPr/>
      <dgm:t>
        <a:bodyPr/>
        <a:lstStyle/>
        <a:p>
          <a:endParaRPr lang="en-US"/>
        </a:p>
      </dgm:t>
    </dgm:pt>
    <dgm:pt modelId="{715C4D2E-AC1A-470C-88CF-63EB670F59BA}" type="pres">
      <dgm:prSet presAssocID="{1BCCDDE1-00FC-4F71-B57C-9267EF445181}" presName="hierChild1" presStyleCnt="0">
        <dgm:presLayoutVars>
          <dgm:chPref val="1"/>
          <dgm:dir/>
          <dgm:animOne val="branch"/>
          <dgm:animLvl val="lvl"/>
          <dgm:resizeHandles/>
        </dgm:presLayoutVars>
      </dgm:prSet>
      <dgm:spPr/>
    </dgm:pt>
    <dgm:pt modelId="{8F86DD72-A186-4C6E-BBEE-1B76E2799BCF}" type="pres">
      <dgm:prSet presAssocID="{FEAE14E8-8DE8-40CA-A1C6-05C4B4538D75}" presName="hierRoot1" presStyleCnt="0"/>
      <dgm:spPr/>
    </dgm:pt>
    <dgm:pt modelId="{EDA67204-6397-4D95-BCBE-6CF43CB7E6B8}" type="pres">
      <dgm:prSet presAssocID="{FEAE14E8-8DE8-40CA-A1C6-05C4B4538D75}" presName="composite" presStyleCnt="0"/>
      <dgm:spPr/>
    </dgm:pt>
    <dgm:pt modelId="{7960E126-8FEC-446B-BE2D-E5F4DE7CB197}" type="pres">
      <dgm:prSet presAssocID="{FEAE14E8-8DE8-40CA-A1C6-05C4B4538D75}" presName="background" presStyleLbl="node0" presStyleIdx="0" presStyleCnt="3"/>
      <dgm:spPr/>
    </dgm:pt>
    <dgm:pt modelId="{CB5C443B-1909-4CBA-A7B2-BA78FB719C2A}" type="pres">
      <dgm:prSet presAssocID="{FEAE14E8-8DE8-40CA-A1C6-05C4B4538D75}" presName="text" presStyleLbl="fgAcc0" presStyleIdx="0" presStyleCnt="3" custScaleY="174085">
        <dgm:presLayoutVars>
          <dgm:chPref val="3"/>
        </dgm:presLayoutVars>
      </dgm:prSet>
      <dgm:spPr/>
    </dgm:pt>
    <dgm:pt modelId="{95048B43-8CD2-48D4-B9E7-563E0705183E}" type="pres">
      <dgm:prSet presAssocID="{FEAE14E8-8DE8-40CA-A1C6-05C4B4538D75}" presName="hierChild2" presStyleCnt="0"/>
      <dgm:spPr/>
    </dgm:pt>
    <dgm:pt modelId="{F8CF7A84-3E88-4756-9D3F-B24C05783D76}" type="pres">
      <dgm:prSet presAssocID="{E23ED02B-C520-4A99-855E-7DB00F7A9979}" presName="hierRoot1" presStyleCnt="0"/>
      <dgm:spPr/>
    </dgm:pt>
    <dgm:pt modelId="{E68EC414-02C7-4DA9-90EB-F9BCCAB30B40}" type="pres">
      <dgm:prSet presAssocID="{E23ED02B-C520-4A99-855E-7DB00F7A9979}" presName="composite" presStyleCnt="0"/>
      <dgm:spPr/>
    </dgm:pt>
    <dgm:pt modelId="{5EB1B267-4DBE-4043-8CDB-B83735E6B03D}" type="pres">
      <dgm:prSet presAssocID="{E23ED02B-C520-4A99-855E-7DB00F7A9979}" presName="background" presStyleLbl="node0" presStyleIdx="1" presStyleCnt="3"/>
      <dgm:spPr/>
    </dgm:pt>
    <dgm:pt modelId="{1CBE8311-F3DF-4120-853A-423E185EB294}" type="pres">
      <dgm:prSet presAssocID="{E23ED02B-C520-4A99-855E-7DB00F7A9979}" presName="text" presStyleLbl="fgAcc0" presStyleIdx="1" presStyleCnt="3" custScaleY="175113">
        <dgm:presLayoutVars>
          <dgm:chPref val="3"/>
        </dgm:presLayoutVars>
      </dgm:prSet>
      <dgm:spPr/>
    </dgm:pt>
    <dgm:pt modelId="{F8E0FA07-8A3B-4E67-8FAE-85119672DBB4}" type="pres">
      <dgm:prSet presAssocID="{E23ED02B-C520-4A99-855E-7DB00F7A9979}" presName="hierChild2" presStyleCnt="0"/>
      <dgm:spPr/>
    </dgm:pt>
    <dgm:pt modelId="{78167549-82C4-44A4-9A93-DB4573C4AB82}" type="pres">
      <dgm:prSet presAssocID="{62088A43-0AB4-4F0A-9CB4-FED830EED91E}" presName="hierRoot1" presStyleCnt="0"/>
      <dgm:spPr/>
    </dgm:pt>
    <dgm:pt modelId="{2159C1ED-3280-45C1-9665-FDADC9E6FB4F}" type="pres">
      <dgm:prSet presAssocID="{62088A43-0AB4-4F0A-9CB4-FED830EED91E}" presName="composite" presStyleCnt="0"/>
      <dgm:spPr/>
    </dgm:pt>
    <dgm:pt modelId="{EBA259A2-30D8-4425-963A-69DB0CF78387}" type="pres">
      <dgm:prSet presAssocID="{62088A43-0AB4-4F0A-9CB4-FED830EED91E}" presName="background" presStyleLbl="node0" presStyleIdx="2" presStyleCnt="3"/>
      <dgm:spPr/>
    </dgm:pt>
    <dgm:pt modelId="{63121679-A3E6-4CCD-8CFD-366A65F9388D}" type="pres">
      <dgm:prSet presAssocID="{62088A43-0AB4-4F0A-9CB4-FED830EED91E}" presName="text" presStyleLbl="fgAcc0" presStyleIdx="2" presStyleCnt="3" custScaleY="177154">
        <dgm:presLayoutVars>
          <dgm:chPref val="3"/>
        </dgm:presLayoutVars>
      </dgm:prSet>
      <dgm:spPr/>
    </dgm:pt>
    <dgm:pt modelId="{F390D476-5B08-4926-828A-80756BE75D5B}" type="pres">
      <dgm:prSet presAssocID="{62088A43-0AB4-4F0A-9CB4-FED830EED91E}" presName="hierChild2" presStyleCnt="0"/>
      <dgm:spPr/>
    </dgm:pt>
  </dgm:ptLst>
  <dgm:cxnLst>
    <dgm:cxn modelId="{77503D03-9E39-495B-9BA5-564E7863CD6D}" srcId="{1BCCDDE1-00FC-4F71-B57C-9267EF445181}" destId="{62088A43-0AB4-4F0A-9CB4-FED830EED91E}" srcOrd="2" destOrd="0" parTransId="{5FBD8C43-6676-463B-9EA9-F3E97D146686}" sibTransId="{16CF7E69-A113-4749-8E7E-37FFBE00949E}"/>
    <dgm:cxn modelId="{27C0E704-8AE8-4CB3-B511-4D737C2B1FF3}" type="presOf" srcId="{1BCCDDE1-00FC-4F71-B57C-9267EF445181}" destId="{715C4D2E-AC1A-470C-88CF-63EB670F59BA}" srcOrd="0" destOrd="0" presId="urn:microsoft.com/office/officeart/2005/8/layout/hierarchy1"/>
    <dgm:cxn modelId="{E7F66A6B-0E6F-4748-AC7A-D394A10A9007}" type="presOf" srcId="{E23ED02B-C520-4A99-855E-7DB00F7A9979}" destId="{1CBE8311-F3DF-4120-853A-423E185EB294}" srcOrd="0" destOrd="0" presId="urn:microsoft.com/office/officeart/2005/8/layout/hierarchy1"/>
    <dgm:cxn modelId="{10A0934B-1890-4E13-BC9F-F39B2EA3999B}" srcId="{1BCCDDE1-00FC-4F71-B57C-9267EF445181}" destId="{FEAE14E8-8DE8-40CA-A1C6-05C4B4538D75}" srcOrd="0" destOrd="0" parTransId="{C11C8459-EF70-4DDC-9FE7-84D1BA60605C}" sibTransId="{6B2C7728-7C2A-4379-B667-678B5AF07CCA}"/>
    <dgm:cxn modelId="{122FA587-ADEA-4EE6-829B-B472E1192C5E}" srcId="{1BCCDDE1-00FC-4F71-B57C-9267EF445181}" destId="{E23ED02B-C520-4A99-855E-7DB00F7A9979}" srcOrd="1" destOrd="0" parTransId="{A77F738F-DACD-4745-824F-56CE08637B92}" sibTransId="{0D2A0735-4E14-40D8-A804-F4CF6634A62F}"/>
    <dgm:cxn modelId="{D4919493-881C-49F2-A9D2-927E7BEC857E}" type="presOf" srcId="{FEAE14E8-8DE8-40CA-A1C6-05C4B4538D75}" destId="{CB5C443B-1909-4CBA-A7B2-BA78FB719C2A}" srcOrd="0" destOrd="0" presId="urn:microsoft.com/office/officeart/2005/8/layout/hierarchy1"/>
    <dgm:cxn modelId="{B338B4B7-7008-4867-BE5F-E77FAB699EB2}" type="presOf" srcId="{62088A43-0AB4-4F0A-9CB4-FED830EED91E}" destId="{63121679-A3E6-4CCD-8CFD-366A65F9388D}" srcOrd="0" destOrd="0" presId="urn:microsoft.com/office/officeart/2005/8/layout/hierarchy1"/>
    <dgm:cxn modelId="{DAD67F32-F022-4040-8A58-4B9F7886A3CA}" type="presParOf" srcId="{715C4D2E-AC1A-470C-88CF-63EB670F59BA}" destId="{8F86DD72-A186-4C6E-BBEE-1B76E2799BCF}" srcOrd="0" destOrd="0" presId="urn:microsoft.com/office/officeart/2005/8/layout/hierarchy1"/>
    <dgm:cxn modelId="{CD039EE5-F0C7-4A0A-B268-251B9079B6F0}" type="presParOf" srcId="{8F86DD72-A186-4C6E-BBEE-1B76E2799BCF}" destId="{EDA67204-6397-4D95-BCBE-6CF43CB7E6B8}" srcOrd="0" destOrd="0" presId="urn:microsoft.com/office/officeart/2005/8/layout/hierarchy1"/>
    <dgm:cxn modelId="{DACA4781-F2C9-4754-9014-0204825E6D61}" type="presParOf" srcId="{EDA67204-6397-4D95-BCBE-6CF43CB7E6B8}" destId="{7960E126-8FEC-446B-BE2D-E5F4DE7CB197}" srcOrd="0" destOrd="0" presId="urn:microsoft.com/office/officeart/2005/8/layout/hierarchy1"/>
    <dgm:cxn modelId="{818E252A-3336-4427-9A87-681381D37188}" type="presParOf" srcId="{EDA67204-6397-4D95-BCBE-6CF43CB7E6B8}" destId="{CB5C443B-1909-4CBA-A7B2-BA78FB719C2A}" srcOrd="1" destOrd="0" presId="urn:microsoft.com/office/officeart/2005/8/layout/hierarchy1"/>
    <dgm:cxn modelId="{62A74ACB-B7DD-4D56-AB80-E5902DF65C69}" type="presParOf" srcId="{8F86DD72-A186-4C6E-BBEE-1B76E2799BCF}" destId="{95048B43-8CD2-48D4-B9E7-563E0705183E}" srcOrd="1" destOrd="0" presId="urn:microsoft.com/office/officeart/2005/8/layout/hierarchy1"/>
    <dgm:cxn modelId="{8C4AA819-35C8-4E51-8CCA-A98F41EEBF09}" type="presParOf" srcId="{715C4D2E-AC1A-470C-88CF-63EB670F59BA}" destId="{F8CF7A84-3E88-4756-9D3F-B24C05783D76}" srcOrd="1" destOrd="0" presId="urn:microsoft.com/office/officeart/2005/8/layout/hierarchy1"/>
    <dgm:cxn modelId="{0D96C813-81FC-49D9-A647-B44BE647CD4F}" type="presParOf" srcId="{F8CF7A84-3E88-4756-9D3F-B24C05783D76}" destId="{E68EC414-02C7-4DA9-90EB-F9BCCAB30B40}" srcOrd="0" destOrd="0" presId="urn:microsoft.com/office/officeart/2005/8/layout/hierarchy1"/>
    <dgm:cxn modelId="{86060C6E-7953-4AD6-ADD0-A35AA2A52363}" type="presParOf" srcId="{E68EC414-02C7-4DA9-90EB-F9BCCAB30B40}" destId="{5EB1B267-4DBE-4043-8CDB-B83735E6B03D}" srcOrd="0" destOrd="0" presId="urn:microsoft.com/office/officeart/2005/8/layout/hierarchy1"/>
    <dgm:cxn modelId="{97EF16C0-AD3E-41B9-BDE1-1F58141ED81F}" type="presParOf" srcId="{E68EC414-02C7-4DA9-90EB-F9BCCAB30B40}" destId="{1CBE8311-F3DF-4120-853A-423E185EB294}" srcOrd="1" destOrd="0" presId="urn:microsoft.com/office/officeart/2005/8/layout/hierarchy1"/>
    <dgm:cxn modelId="{4BB428C4-4610-478D-A59E-D20DA1D08D41}" type="presParOf" srcId="{F8CF7A84-3E88-4756-9D3F-B24C05783D76}" destId="{F8E0FA07-8A3B-4E67-8FAE-85119672DBB4}" srcOrd="1" destOrd="0" presId="urn:microsoft.com/office/officeart/2005/8/layout/hierarchy1"/>
    <dgm:cxn modelId="{B9672979-4E55-4E3C-AF8D-1CECA3341929}" type="presParOf" srcId="{715C4D2E-AC1A-470C-88CF-63EB670F59BA}" destId="{78167549-82C4-44A4-9A93-DB4573C4AB82}" srcOrd="2" destOrd="0" presId="urn:microsoft.com/office/officeart/2005/8/layout/hierarchy1"/>
    <dgm:cxn modelId="{5202F154-5CDE-4B4F-B463-6A4F102854C2}" type="presParOf" srcId="{78167549-82C4-44A4-9A93-DB4573C4AB82}" destId="{2159C1ED-3280-45C1-9665-FDADC9E6FB4F}" srcOrd="0" destOrd="0" presId="urn:microsoft.com/office/officeart/2005/8/layout/hierarchy1"/>
    <dgm:cxn modelId="{5D0D3463-A892-4CFA-BA5F-182542CBC7C6}" type="presParOf" srcId="{2159C1ED-3280-45C1-9665-FDADC9E6FB4F}" destId="{EBA259A2-30D8-4425-963A-69DB0CF78387}" srcOrd="0" destOrd="0" presId="urn:microsoft.com/office/officeart/2005/8/layout/hierarchy1"/>
    <dgm:cxn modelId="{8BB535A0-3184-413A-A56D-639815A8D557}" type="presParOf" srcId="{2159C1ED-3280-45C1-9665-FDADC9E6FB4F}" destId="{63121679-A3E6-4CCD-8CFD-366A65F9388D}" srcOrd="1" destOrd="0" presId="urn:microsoft.com/office/officeart/2005/8/layout/hierarchy1"/>
    <dgm:cxn modelId="{02C2219B-253A-4092-9BCA-3E7DD819DD0A}" type="presParOf" srcId="{78167549-82C4-44A4-9A93-DB4573C4AB82}" destId="{F390D476-5B08-4926-828A-80756BE75D5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23957DE-DFB5-4078-83F8-CDF46E4B88E1}" type="doc">
      <dgm:prSet loTypeId="urn:microsoft.com/office/officeart/2005/8/layout/list1" loCatId="list" qsTypeId="urn:microsoft.com/office/officeart/2005/8/quickstyle/simple1#2" qsCatId="simple" csTypeId="urn:microsoft.com/office/officeart/2005/8/colors/accent0_3#1" csCatId="mainScheme" phldr="1"/>
      <dgm:spPr/>
      <dgm:t>
        <a:bodyPr/>
        <a:lstStyle/>
        <a:p>
          <a:endParaRPr lang="nl-NL"/>
        </a:p>
      </dgm:t>
    </dgm:pt>
    <dgm:pt modelId="{DB729718-AF74-498F-A229-59C219283120}">
      <dgm:prSet/>
      <dgm:spPr/>
      <dgm:t>
        <a:bodyPr/>
        <a:lstStyle/>
        <a:p>
          <a:r>
            <a:rPr lang="nl-NL" b="1" noProof="0" dirty="0"/>
            <a:t>Grondstoffen</a:t>
          </a:r>
          <a:r>
            <a:rPr lang="nl-NL" noProof="0" dirty="0"/>
            <a:t>: </a:t>
          </a:r>
        </a:p>
      </dgm:t>
    </dgm:pt>
    <dgm:pt modelId="{DD47BE23-81B5-49C5-A269-FAA4D3CDA7D7}" type="parTrans" cxnId="{3DE95879-AFA4-4579-BE67-7D05B66D8F97}">
      <dgm:prSet/>
      <dgm:spPr/>
      <dgm:t>
        <a:bodyPr/>
        <a:lstStyle/>
        <a:p>
          <a:endParaRPr lang="nl-NL"/>
        </a:p>
      </dgm:t>
    </dgm:pt>
    <dgm:pt modelId="{CAE6AC84-D784-4693-8DA8-27B4738DDFC9}" type="sibTrans" cxnId="{3DE95879-AFA4-4579-BE67-7D05B66D8F97}">
      <dgm:prSet/>
      <dgm:spPr/>
      <dgm:t>
        <a:bodyPr/>
        <a:lstStyle/>
        <a:p>
          <a:endParaRPr lang="nl-NL"/>
        </a:p>
      </dgm:t>
    </dgm:pt>
    <dgm:pt modelId="{1F94C67C-2BC8-4001-9B6D-1ED867F2CDE5}">
      <dgm:prSet/>
      <dgm:spPr/>
      <dgm:t>
        <a:bodyPr/>
        <a:lstStyle/>
        <a:p>
          <a:r>
            <a:rPr lang="nl-NL" b="0" i="0" dirty="0"/>
            <a:t>De beschikbaarheid van kritieke materialen en verantwoorde mijnbouw bevorderen</a:t>
          </a:r>
          <a:endParaRPr lang="nl-NL" noProof="0" dirty="0"/>
        </a:p>
      </dgm:t>
    </dgm:pt>
    <dgm:pt modelId="{E29627D0-FE48-4D6E-A0D6-BD574A37C833}" type="parTrans" cxnId="{6362BD7B-4D88-4D92-B7C8-B1AB83CA8719}">
      <dgm:prSet/>
      <dgm:spPr/>
      <dgm:t>
        <a:bodyPr/>
        <a:lstStyle/>
        <a:p>
          <a:endParaRPr lang="nl-NL"/>
        </a:p>
      </dgm:t>
    </dgm:pt>
    <dgm:pt modelId="{3CEE1901-23C3-4C5E-AE79-EB67DF77E3F3}" type="sibTrans" cxnId="{6362BD7B-4D88-4D92-B7C8-B1AB83CA8719}">
      <dgm:prSet/>
      <dgm:spPr/>
      <dgm:t>
        <a:bodyPr/>
        <a:lstStyle/>
        <a:p>
          <a:endParaRPr lang="nl-NL"/>
        </a:p>
      </dgm:t>
    </dgm:pt>
    <dgm:pt modelId="{A1C6D038-9B3A-4342-ADE5-60B7542E6C4A}">
      <dgm:prSet/>
      <dgm:spPr/>
      <dgm:t>
        <a:bodyPr/>
        <a:lstStyle/>
        <a:p>
          <a:r>
            <a:rPr lang="nl-NL" b="1" noProof="0" dirty="0"/>
            <a:t>Circulariteit</a:t>
          </a:r>
          <a:r>
            <a:rPr lang="nl-NL" noProof="0" dirty="0"/>
            <a:t>: </a:t>
          </a:r>
        </a:p>
      </dgm:t>
    </dgm:pt>
    <dgm:pt modelId="{E5A469DD-D45A-4942-BD40-6AE8818BDE18}" type="parTrans" cxnId="{EA4844C3-FF79-4D35-AEB7-B721C34D1BA2}">
      <dgm:prSet/>
      <dgm:spPr/>
      <dgm:t>
        <a:bodyPr/>
        <a:lstStyle/>
        <a:p>
          <a:endParaRPr lang="nl-NL"/>
        </a:p>
      </dgm:t>
    </dgm:pt>
    <dgm:pt modelId="{C6E92EAE-8859-4168-B8DF-1C5338840F0D}" type="sibTrans" cxnId="{EA4844C3-FF79-4D35-AEB7-B721C34D1BA2}">
      <dgm:prSet/>
      <dgm:spPr/>
      <dgm:t>
        <a:bodyPr/>
        <a:lstStyle/>
        <a:p>
          <a:endParaRPr lang="nl-NL"/>
        </a:p>
      </dgm:t>
    </dgm:pt>
    <dgm:pt modelId="{82A51C38-79DC-4CAA-A547-F047A55EABF9}">
      <dgm:prSet/>
      <dgm:spPr/>
      <dgm:t>
        <a:bodyPr/>
        <a:lstStyle/>
        <a:p>
          <a:r>
            <a:rPr lang="nl-NL" b="0" i="0" dirty="0"/>
            <a:t>Bevorderen van duurzaamheid en het vergroten van de toegang tot kritieke materialen</a:t>
          </a:r>
          <a:endParaRPr lang="nl-NL" noProof="0" dirty="0"/>
        </a:p>
      </dgm:t>
    </dgm:pt>
    <dgm:pt modelId="{E084A23A-0835-4DAC-B0BD-DE1EA06DA583}" type="parTrans" cxnId="{CFF0AEFB-28BC-4E89-B779-8609B641768E}">
      <dgm:prSet/>
      <dgm:spPr/>
      <dgm:t>
        <a:bodyPr/>
        <a:lstStyle/>
        <a:p>
          <a:endParaRPr lang="nl-NL"/>
        </a:p>
      </dgm:t>
    </dgm:pt>
    <dgm:pt modelId="{EDD45BB2-5469-4A3F-9002-ED601D05B351}" type="sibTrans" cxnId="{CFF0AEFB-28BC-4E89-B779-8609B641768E}">
      <dgm:prSet/>
      <dgm:spPr/>
      <dgm:t>
        <a:bodyPr/>
        <a:lstStyle/>
        <a:p>
          <a:endParaRPr lang="nl-NL"/>
        </a:p>
      </dgm:t>
    </dgm:pt>
    <dgm:pt modelId="{61FE3528-7851-42FC-89BB-E1119A394AB0}">
      <dgm:prSet/>
      <dgm:spPr/>
      <dgm:t>
        <a:bodyPr/>
        <a:lstStyle/>
        <a:p>
          <a:r>
            <a:rPr lang="nl-NL" b="1" noProof="0" dirty="0"/>
            <a:t>Veiligheid</a:t>
          </a:r>
          <a:r>
            <a:rPr lang="nl-NL" noProof="0" dirty="0"/>
            <a:t>: </a:t>
          </a:r>
        </a:p>
      </dgm:t>
    </dgm:pt>
    <dgm:pt modelId="{38B73DBF-A20B-4807-BECF-89347DEEF29F}" type="parTrans" cxnId="{A4257226-561B-4E41-8683-4101C08CCF46}">
      <dgm:prSet/>
      <dgm:spPr/>
      <dgm:t>
        <a:bodyPr/>
        <a:lstStyle/>
        <a:p>
          <a:endParaRPr lang="nl-NL"/>
        </a:p>
      </dgm:t>
    </dgm:pt>
    <dgm:pt modelId="{09B28C9B-6F21-4289-815C-6B2A7E52A617}" type="sibTrans" cxnId="{A4257226-561B-4E41-8683-4101C08CCF46}">
      <dgm:prSet/>
      <dgm:spPr/>
      <dgm:t>
        <a:bodyPr/>
        <a:lstStyle/>
        <a:p>
          <a:endParaRPr lang="nl-NL"/>
        </a:p>
      </dgm:t>
    </dgm:pt>
    <dgm:pt modelId="{488E9136-7D4E-4225-9251-C33196B98BAD}">
      <dgm:prSet/>
      <dgm:spPr/>
      <dgm:t>
        <a:bodyPr/>
        <a:lstStyle/>
        <a:p>
          <a:r>
            <a:rPr lang="nl-NL" b="0" i="0" dirty="0"/>
            <a:t>Zorgen voor een veilig gebruik van batterijen en ontwikkeling van kennis over risico's en veiligheid</a:t>
          </a:r>
          <a:endParaRPr lang="nl-NL" noProof="0" dirty="0"/>
        </a:p>
      </dgm:t>
    </dgm:pt>
    <dgm:pt modelId="{6E757071-E00E-4493-BA37-AC2B91C791D1}" type="parTrans" cxnId="{B466BE26-23F2-4977-B212-927C9F8E0469}">
      <dgm:prSet/>
      <dgm:spPr/>
      <dgm:t>
        <a:bodyPr/>
        <a:lstStyle/>
        <a:p>
          <a:endParaRPr lang="nl-NL"/>
        </a:p>
      </dgm:t>
    </dgm:pt>
    <dgm:pt modelId="{323A8147-CC96-4868-9475-630F56B1F710}" type="sibTrans" cxnId="{B466BE26-23F2-4977-B212-927C9F8E0469}">
      <dgm:prSet/>
      <dgm:spPr/>
      <dgm:t>
        <a:bodyPr/>
        <a:lstStyle/>
        <a:p>
          <a:endParaRPr lang="nl-NL"/>
        </a:p>
      </dgm:t>
    </dgm:pt>
    <dgm:pt modelId="{DC9192C9-FE20-4AFA-AEE6-34160EA4893B}">
      <dgm:prSet/>
      <dgm:spPr/>
      <dgm:t>
        <a:bodyPr/>
        <a:lstStyle/>
        <a:p>
          <a:r>
            <a:rPr lang="nl-NL" b="1" noProof="0" dirty="0"/>
            <a:t>Economische perspectieven</a:t>
          </a:r>
          <a:r>
            <a:rPr lang="nl-NL" noProof="0" dirty="0"/>
            <a:t>: </a:t>
          </a:r>
        </a:p>
      </dgm:t>
    </dgm:pt>
    <dgm:pt modelId="{0D82BDC8-DCCD-487C-BDB5-D42C67E0551F}" type="parTrans" cxnId="{5961F5D9-5712-42FC-A432-D22A0C81AFA5}">
      <dgm:prSet/>
      <dgm:spPr/>
      <dgm:t>
        <a:bodyPr/>
        <a:lstStyle/>
        <a:p>
          <a:endParaRPr lang="nl-NL"/>
        </a:p>
      </dgm:t>
    </dgm:pt>
    <dgm:pt modelId="{307897A3-60F7-4428-B402-CF617FF2E5A8}" type="sibTrans" cxnId="{5961F5D9-5712-42FC-A432-D22A0C81AFA5}">
      <dgm:prSet/>
      <dgm:spPr/>
      <dgm:t>
        <a:bodyPr/>
        <a:lstStyle/>
        <a:p>
          <a:endParaRPr lang="nl-NL"/>
        </a:p>
      </dgm:t>
    </dgm:pt>
    <dgm:pt modelId="{EF7151EE-8081-47C4-8931-A8E42B9AC432}">
      <dgm:prSet/>
      <dgm:spPr/>
      <dgm:t>
        <a:bodyPr/>
        <a:lstStyle/>
        <a:p>
          <a:r>
            <a:rPr lang="nl-NL" b="0" i="0" dirty="0"/>
            <a:t>Bevorderen van innovatie en ontwikkeling van een sterk en gezond batterij-ecosysteem in Nederland</a:t>
          </a:r>
          <a:endParaRPr lang="nl-NL" noProof="0" dirty="0"/>
        </a:p>
      </dgm:t>
    </dgm:pt>
    <dgm:pt modelId="{313ADF43-C193-4201-B8DE-636594D0BBEA}" type="parTrans" cxnId="{CF0BECE0-A465-4171-BAFA-747180BCB89E}">
      <dgm:prSet/>
      <dgm:spPr/>
      <dgm:t>
        <a:bodyPr/>
        <a:lstStyle/>
        <a:p>
          <a:endParaRPr lang="nl-NL"/>
        </a:p>
      </dgm:t>
    </dgm:pt>
    <dgm:pt modelId="{6B1D9B56-0AC3-48C4-AAE4-C7F9943FD48F}" type="sibTrans" cxnId="{CF0BECE0-A465-4171-BAFA-747180BCB89E}">
      <dgm:prSet/>
      <dgm:spPr/>
      <dgm:t>
        <a:bodyPr/>
        <a:lstStyle/>
        <a:p>
          <a:endParaRPr lang="nl-NL"/>
        </a:p>
      </dgm:t>
    </dgm:pt>
    <dgm:pt modelId="{E7DB77D9-1A21-4338-A6E0-124F09A1098C}">
      <dgm:prSet/>
      <dgm:spPr/>
      <dgm:t>
        <a:bodyPr/>
        <a:lstStyle/>
        <a:p>
          <a:r>
            <a:rPr lang="nl-NL" b="1" noProof="0" dirty="0"/>
            <a:t>Energiesysteem</a:t>
          </a:r>
          <a:r>
            <a:rPr lang="nl-NL" noProof="0" dirty="0"/>
            <a:t>: </a:t>
          </a:r>
        </a:p>
      </dgm:t>
    </dgm:pt>
    <dgm:pt modelId="{9D72FF46-A4F2-4427-BB2C-846DA019D57F}" type="parTrans" cxnId="{E5B8EAF0-EEFD-4BC0-83D6-4FBB2461EA3C}">
      <dgm:prSet/>
      <dgm:spPr/>
      <dgm:t>
        <a:bodyPr/>
        <a:lstStyle/>
        <a:p>
          <a:endParaRPr lang="nl-NL"/>
        </a:p>
      </dgm:t>
    </dgm:pt>
    <dgm:pt modelId="{2E9E1631-8FBE-4A2A-BD5D-6414DC598A62}" type="sibTrans" cxnId="{E5B8EAF0-EEFD-4BC0-83D6-4FBB2461EA3C}">
      <dgm:prSet/>
      <dgm:spPr/>
      <dgm:t>
        <a:bodyPr/>
        <a:lstStyle/>
        <a:p>
          <a:endParaRPr lang="nl-NL"/>
        </a:p>
      </dgm:t>
    </dgm:pt>
    <dgm:pt modelId="{0B968CD3-E972-49FD-B9C4-90D8FF803E32}">
      <dgm:prSet/>
      <dgm:spPr/>
      <dgm:t>
        <a:bodyPr/>
        <a:lstStyle/>
        <a:p>
          <a:r>
            <a:rPr lang="nl-NL" b="0" i="0" dirty="0"/>
            <a:t>Zorgen dat batterijen kunnen bijdragen aan een stabiel en efficiënt energiesysteem</a:t>
          </a:r>
          <a:endParaRPr lang="nl-NL" noProof="0" dirty="0"/>
        </a:p>
      </dgm:t>
    </dgm:pt>
    <dgm:pt modelId="{FF2FF6D2-C3D6-4031-A80B-0DE7535C0DB1}" type="parTrans" cxnId="{340D08CC-44F5-4D51-AF34-EBB84AE5C51F}">
      <dgm:prSet/>
      <dgm:spPr/>
      <dgm:t>
        <a:bodyPr/>
        <a:lstStyle/>
        <a:p>
          <a:endParaRPr lang="nl-NL"/>
        </a:p>
      </dgm:t>
    </dgm:pt>
    <dgm:pt modelId="{8D18DE89-077B-4021-821A-CF41C2C1719F}" type="sibTrans" cxnId="{340D08CC-44F5-4D51-AF34-EBB84AE5C51F}">
      <dgm:prSet/>
      <dgm:spPr/>
      <dgm:t>
        <a:bodyPr/>
        <a:lstStyle/>
        <a:p>
          <a:endParaRPr lang="nl-NL"/>
        </a:p>
      </dgm:t>
    </dgm:pt>
    <dgm:pt modelId="{F70F952D-7733-4EC9-B834-68CEE6A316F4}" type="pres">
      <dgm:prSet presAssocID="{723957DE-DFB5-4078-83F8-CDF46E4B88E1}" presName="linear" presStyleCnt="0">
        <dgm:presLayoutVars>
          <dgm:dir/>
          <dgm:animLvl val="lvl"/>
          <dgm:resizeHandles val="exact"/>
        </dgm:presLayoutVars>
      </dgm:prSet>
      <dgm:spPr/>
    </dgm:pt>
    <dgm:pt modelId="{FD44F0D0-13C5-43B3-A3F3-B5C98B58651E}" type="pres">
      <dgm:prSet presAssocID="{DB729718-AF74-498F-A229-59C219283120}" presName="parentLin" presStyleCnt="0"/>
      <dgm:spPr/>
    </dgm:pt>
    <dgm:pt modelId="{3B60635B-E1DD-40C5-B487-67ECD5C3562A}" type="pres">
      <dgm:prSet presAssocID="{DB729718-AF74-498F-A229-59C219283120}" presName="parentLeftMargin" presStyleLbl="node1" presStyleIdx="0" presStyleCnt="5"/>
      <dgm:spPr/>
    </dgm:pt>
    <dgm:pt modelId="{2A80C126-11BC-4B45-92FA-5CE1A75B8B7F}" type="pres">
      <dgm:prSet presAssocID="{DB729718-AF74-498F-A229-59C219283120}" presName="parentText" presStyleLbl="node1" presStyleIdx="0" presStyleCnt="5">
        <dgm:presLayoutVars>
          <dgm:chMax val="0"/>
          <dgm:bulletEnabled val="1"/>
        </dgm:presLayoutVars>
      </dgm:prSet>
      <dgm:spPr/>
    </dgm:pt>
    <dgm:pt modelId="{5E3F43B0-43A9-42A2-8EEA-AB39D04EAA1A}" type="pres">
      <dgm:prSet presAssocID="{DB729718-AF74-498F-A229-59C219283120}" presName="negativeSpace" presStyleCnt="0"/>
      <dgm:spPr/>
    </dgm:pt>
    <dgm:pt modelId="{78FB0FA7-1596-435A-99FE-B39860918B19}" type="pres">
      <dgm:prSet presAssocID="{DB729718-AF74-498F-A229-59C219283120}" presName="childText" presStyleLbl="conFgAcc1" presStyleIdx="0" presStyleCnt="5" custLinFactNeighborX="-2027">
        <dgm:presLayoutVars>
          <dgm:bulletEnabled val="1"/>
        </dgm:presLayoutVars>
      </dgm:prSet>
      <dgm:spPr/>
    </dgm:pt>
    <dgm:pt modelId="{14EA8D65-3C1B-4FA2-BEFB-1444CEE3E86F}" type="pres">
      <dgm:prSet presAssocID="{CAE6AC84-D784-4693-8DA8-27B4738DDFC9}" presName="spaceBetweenRectangles" presStyleCnt="0"/>
      <dgm:spPr/>
    </dgm:pt>
    <dgm:pt modelId="{ED17DD1A-D176-4972-A205-000EDA4D8803}" type="pres">
      <dgm:prSet presAssocID="{A1C6D038-9B3A-4342-ADE5-60B7542E6C4A}" presName="parentLin" presStyleCnt="0"/>
      <dgm:spPr/>
    </dgm:pt>
    <dgm:pt modelId="{74897661-F97B-4AEE-A7BC-1F269AE3DB89}" type="pres">
      <dgm:prSet presAssocID="{A1C6D038-9B3A-4342-ADE5-60B7542E6C4A}" presName="parentLeftMargin" presStyleLbl="node1" presStyleIdx="0" presStyleCnt="5"/>
      <dgm:spPr/>
    </dgm:pt>
    <dgm:pt modelId="{8E54A81B-07F0-4060-9EF6-6D2D817F3337}" type="pres">
      <dgm:prSet presAssocID="{A1C6D038-9B3A-4342-ADE5-60B7542E6C4A}" presName="parentText" presStyleLbl="node1" presStyleIdx="1" presStyleCnt="5">
        <dgm:presLayoutVars>
          <dgm:chMax val="0"/>
          <dgm:bulletEnabled val="1"/>
        </dgm:presLayoutVars>
      </dgm:prSet>
      <dgm:spPr/>
    </dgm:pt>
    <dgm:pt modelId="{9E9EB8E9-E718-45C6-87B1-1DFAEE79B296}" type="pres">
      <dgm:prSet presAssocID="{A1C6D038-9B3A-4342-ADE5-60B7542E6C4A}" presName="negativeSpace" presStyleCnt="0"/>
      <dgm:spPr/>
    </dgm:pt>
    <dgm:pt modelId="{578B1154-0B60-47CC-9487-C09866CD1250}" type="pres">
      <dgm:prSet presAssocID="{A1C6D038-9B3A-4342-ADE5-60B7542E6C4A}" presName="childText" presStyleLbl="conFgAcc1" presStyleIdx="1" presStyleCnt="5">
        <dgm:presLayoutVars>
          <dgm:bulletEnabled val="1"/>
        </dgm:presLayoutVars>
      </dgm:prSet>
      <dgm:spPr/>
    </dgm:pt>
    <dgm:pt modelId="{0937BDB6-183C-4B5F-ACE9-6E1D07157E9C}" type="pres">
      <dgm:prSet presAssocID="{C6E92EAE-8859-4168-B8DF-1C5338840F0D}" presName="spaceBetweenRectangles" presStyleCnt="0"/>
      <dgm:spPr/>
    </dgm:pt>
    <dgm:pt modelId="{6CDD9FD0-377A-4254-BE8B-1D24BA4BF531}" type="pres">
      <dgm:prSet presAssocID="{61FE3528-7851-42FC-89BB-E1119A394AB0}" presName="parentLin" presStyleCnt="0"/>
      <dgm:spPr/>
    </dgm:pt>
    <dgm:pt modelId="{B6563C5B-99F8-4AF6-9BA3-48DFE6CEE741}" type="pres">
      <dgm:prSet presAssocID="{61FE3528-7851-42FC-89BB-E1119A394AB0}" presName="parentLeftMargin" presStyleLbl="node1" presStyleIdx="1" presStyleCnt="5"/>
      <dgm:spPr/>
    </dgm:pt>
    <dgm:pt modelId="{C00A1F32-EA0C-44A4-BDEB-82D6122001C9}" type="pres">
      <dgm:prSet presAssocID="{61FE3528-7851-42FC-89BB-E1119A394AB0}" presName="parentText" presStyleLbl="node1" presStyleIdx="2" presStyleCnt="5">
        <dgm:presLayoutVars>
          <dgm:chMax val="0"/>
          <dgm:bulletEnabled val="1"/>
        </dgm:presLayoutVars>
      </dgm:prSet>
      <dgm:spPr/>
    </dgm:pt>
    <dgm:pt modelId="{0D459ABB-032E-4887-8D65-0A6E07EF01E7}" type="pres">
      <dgm:prSet presAssocID="{61FE3528-7851-42FC-89BB-E1119A394AB0}" presName="negativeSpace" presStyleCnt="0"/>
      <dgm:spPr/>
    </dgm:pt>
    <dgm:pt modelId="{307AA192-B744-4DA1-B845-D5D201BD13D0}" type="pres">
      <dgm:prSet presAssocID="{61FE3528-7851-42FC-89BB-E1119A394AB0}" presName="childText" presStyleLbl="conFgAcc1" presStyleIdx="2" presStyleCnt="5">
        <dgm:presLayoutVars>
          <dgm:bulletEnabled val="1"/>
        </dgm:presLayoutVars>
      </dgm:prSet>
      <dgm:spPr/>
    </dgm:pt>
    <dgm:pt modelId="{1A55B1B8-C293-474C-B78D-1D99CCF25DD3}" type="pres">
      <dgm:prSet presAssocID="{09B28C9B-6F21-4289-815C-6B2A7E52A617}" presName="spaceBetweenRectangles" presStyleCnt="0"/>
      <dgm:spPr/>
    </dgm:pt>
    <dgm:pt modelId="{2BA91013-9098-4336-A2DE-59CADC020CF7}" type="pres">
      <dgm:prSet presAssocID="{DC9192C9-FE20-4AFA-AEE6-34160EA4893B}" presName="parentLin" presStyleCnt="0"/>
      <dgm:spPr/>
    </dgm:pt>
    <dgm:pt modelId="{76DDEEF9-53CF-41D1-8AF0-99283B260B77}" type="pres">
      <dgm:prSet presAssocID="{DC9192C9-FE20-4AFA-AEE6-34160EA4893B}" presName="parentLeftMargin" presStyleLbl="node1" presStyleIdx="2" presStyleCnt="5"/>
      <dgm:spPr/>
    </dgm:pt>
    <dgm:pt modelId="{83FF4853-BE7D-44E4-A1A1-2D9ED84A30A6}" type="pres">
      <dgm:prSet presAssocID="{DC9192C9-FE20-4AFA-AEE6-34160EA4893B}" presName="parentText" presStyleLbl="node1" presStyleIdx="3" presStyleCnt="5">
        <dgm:presLayoutVars>
          <dgm:chMax val="0"/>
          <dgm:bulletEnabled val="1"/>
        </dgm:presLayoutVars>
      </dgm:prSet>
      <dgm:spPr/>
    </dgm:pt>
    <dgm:pt modelId="{A6C764CB-223C-492C-99F7-3EE359FC77AB}" type="pres">
      <dgm:prSet presAssocID="{DC9192C9-FE20-4AFA-AEE6-34160EA4893B}" presName="negativeSpace" presStyleCnt="0"/>
      <dgm:spPr/>
    </dgm:pt>
    <dgm:pt modelId="{B857F8CC-C144-4B2C-9C7E-54108A507196}" type="pres">
      <dgm:prSet presAssocID="{DC9192C9-FE20-4AFA-AEE6-34160EA4893B}" presName="childText" presStyleLbl="conFgAcc1" presStyleIdx="3" presStyleCnt="5">
        <dgm:presLayoutVars>
          <dgm:bulletEnabled val="1"/>
        </dgm:presLayoutVars>
      </dgm:prSet>
      <dgm:spPr/>
    </dgm:pt>
    <dgm:pt modelId="{83AD4935-D2B8-44D5-B0D2-A137A794B777}" type="pres">
      <dgm:prSet presAssocID="{307897A3-60F7-4428-B402-CF617FF2E5A8}" presName="spaceBetweenRectangles" presStyleCnt="0"/>
      <dgm:spPr/>
    </dgm:pt>
    <dgm:pt modelId="{4E12E4AD-E772-4541-BD76-EE1B00DF8139}" type="pres">
      <dgm:prSet presAssocID="{E7DB77D9-1A21-4338-A6E0-124F09A1098C}" presName="parentLin" presStyleCnt="0"/>
      <dgm:spPr/>
    </dgm:pt>
    <dgm:pt modelId="{DA6B01A8-2F0A-4F1C-BF1B-EA5C2C883D23}" type="pres">
      <dgm:prSet presAssocID="{E7DB77D9-1A21-4338-A6E0-124F09A1098C}" presName="parentLeftMargin" presStyleLbl="node1" presStyleIdx="3" presStyleCnt="5"/>
      <dgm:spPr/>
    </dgm:pt>
    <dgm:pt modelId="{2B1A2529-4729-49DC-B667-7EB72A0CDFC5}" type="pres">
      <dgm:prSet presAssocID="{E7DB77D9-1A21-4338-A6E0-124F09A1098C}" presName="parentText" presStyleLbl="node1" presStyleIdx="4" presStyleCnt="5">
        <dgm:presLayoutVars>
          <dgm:chMax val="0"/>
          <dgm:bulletEnabled val="1"/>
        </dgm:presLayoutVars>
      </dgm:prSet>
      <dgm:spPr/>
    </dgm:pt>
    <dgm:pt modelId="{CB06B404-21FE-489D-AE63-8A53D3440847}" type="pres">
      <dgm:prSet presAssocID="{E7DB77D9-1A21-4338-A6E0-124F09A1098C}" presName="negativeSpace" presStyleCnt="0"/>
      <dgm:spPr/>
    </dgm:pt>
    <dgm:pt modelId="{5D2A1E08-05F9-4AC2-8742-DFB419D723B6}" type="pres">
      <dgm:prSet presAssocID="{E7DB77D9-1A21-4338-A6E0-124F09A1098C}" presName="childText" presStyleLbl="conFgAcc1" presStyleIdx="4" presStyleCnt="5">
        <dgm:presLayoutVars>
          <dgm:bulletEnabled val="1"/>
        </dgm:presLayoutVars>
      </dgm:prSet>
      <dgm:spPr/>
    </dgm:pt>
  </dgm:ptLst>
  <dgm:cxnLst>
    <dgm:cxn modelId="{A6D10818-C0F9-4993-94D5-8146B305E583}" type="presOf" srcId="{DB729718-AF74-498F-A229-59C219283120}" destId="{3B60635B-E1DD-40C5-B487-67ECD5C3562A}" srcOrd="0" destOrd="0" presId="urn:microsoft.com/office/officeart/2005/8/layout/list1"/>
    <dgm:cxn modelId="{53AFE121-D4D2-48BA-BADB-4DEA483171BE}" type="presOf" srcId="{E7DB77D9-1A21-4338-A6E0-124F09A1098C}" destId="{DA6B01A8-2F0A-4F1C-BF1B-EA5C2C883D23}" srcOrd="0" destOrd="0" presId="urn:microsoft.com/office/officeart/2005/8/layout/list1"/>
    <dgm:cxn modelId="{A4257226-561B-4E41-8683-4101C08CCF46}" srcId="{723957DE-DFB5-4078-83F8-CDF46E4B88E1}" destId="{61FE3528-7851-42FC-89BB-E1119A394AB0}" srcOrd="2" destOrd="0" parTransId="{38B73DBF-A20B-4807-BECF-89347DEEF29F}" sibTransId="{09B28C9B-6F21-4289-815C-6B2A7E52A617}"/>
    <dgm:cxn modelId="{B466BE26-23F2-4977-B212-927C9F8E0469}" srcId="{61FE3528-7851-42FC-89BB-E1119A394AB0}" destId="{488E9136-7D4E-4225-9251-C33196B98BAD}" srcOrd="0" destOrd="0" parTransId="{6E757071-E00E-4493-BA37-AC2B91C791D1}" sibTransId="{323A8147-CC96-4868-9475-630F56B1F710}"/>
    <dgm:cxn modelId="{FFB7F93E-129E-48AF-B589-66E9FC35E6F0}" type="presOf" srcId="{DB729718-AF74-498F-A229-59C219283120}" destId="{2A80C126-11BC-4B45-92FA-5CE1A75B8B7F}" srcOrd="1" destOrd="0" presId="urn:microsoft.com/office/officeart/2005/8/layout/list1"/>
    <dgm:cxn modelId="{9E4AB75E-29E1-4ED1-B11F-578F55FDA8D6}" type="presOf" srcId="{0B968CD3-E972-49FD-B9C4-90D8FF803E32}" destId="{5D2A1E08-05F9-4AC2-8742-DFB419D723B6}" srcOrd="0" destOrd="0" presId="urn:microsoft.com/office/officeart/2005/8/layout/list1"/>
    <dgm:cxn modelId="{CE855F4F-04E3-44EB-8CF4-7CC8361375D5}" type="presOf" srcId="{A1C6D038-9B3A-4342-ADE5-60B7542E6C4A}" destId="{8E54A81B-07F0-4060-9EF6-6D2D817F3337}" srcOrd="1" destOrd="0" presId="urn:microsoft.com/office/officeart/2005/8/layout/list1"/>
    <dgm:cxn modelId="{B2F8E571-7FB9-447D-9700-AB7C286FF25C}" type="presOf" srcId="{61FE3528-7851-42FC-89BB-E1119A394AB0}" destId="{B6563C5B-99F8-4AF6-9BA3-48DFE6CEE741}" srcOrd="0" destOrd="0" presId="urn:microsoft.com/office/officeart/2005/8/layout/list1"/>
    <dgm:cxn modelId="{FBA45F72-0B3F-4A2A-9D26-885648883E81}" type="presOf" srcId="{488E9136-7D4E-4225-9251-C33196B98BAD}" destId="{307AA192-B744-4DA1-B845-D5D201BD13D0}" srcOrd="0" destOrd="0" presId="urn:microsoft.com/office/officeart/2005/8/layout/list1"/>
    <dgm:cxn modelId="{3DE95879-AFA4-4579-BE67-7D05B66D8F97}" srcId="{723957DE-DFB5-4078-83F8-CDF46E4B88E1}" destId="{DB729718-AF74-498F-A229-59C219283120}" srcOrd="0" destOrd="0" parTransId="{DD47BE23-81B5-49C5-A269-FAA4D3CDA7D7}" sibTransId="{CAE6AC84-D784-4693-8DA8-27B4738DDFC9}"/>
    <dgm:cxn modelId="{923C8F5A-2377-4407-9C61-C0C962B5E22C}" type="presOf" srcId="{DC9192C9-FE20-4AFA-AEE6-34160EA4893B}" destId="{76DDEEF9-53CF-41D1-8AF0-99283B260B77}" srcOrd="0" destOrd="0" presId="urn:microsoft.com/office/officeart/2005/8/layout/list1"/>
    <dgm:cxn modelId="{6362BD7B-4D88-4D92-B7C8-B1AB83CA8719}" srcId="{DB729718-AF74-498F-A229-59C219283120}" destId="{1F94C67C-2BC8-4001-9B6D-1ED867F2CDE5}" srcOrd="0" destOrd="0" parTransId="{E29627D0-FE48-4D6E-A0D6-BD574A37C833}" sibTransId="{3CEE1901-23C3-4C5E-AE79-EB67DF77E3F3}"/>
    <dgm:cxn modelId="{49F5A387-AAC6-46AB-91D4-86FB79AA1D84}" type="presOf" srcId="{A1C6D038-9B3A-4342-ADE5-60B7542E6C4A}" destId="{74897661-F97B-4AEE-A7BC-1F269AE3DB89}" srcOrd="0" destOrd="0" presId="urn:microsoft.com/office/officeart/2005/8/layout/list1"/>
    <dgm:cxn modelId="{143AE49C-DA1F-4886-8F6B-F2015492E300}" type="presOf" srcId="{723957DE-DFB5-4078-83F8-CDF46E4B88E1}" destId="{F70F952D-7733-4EC9-B834-68CEE6A316F4}" srcOrd="0" destOrd="0" presId="urn:microsoft.com/office/officeart/2005/8/layout/list1"/>
    <dgm:cxn modelId="{AD388EA1-ECB7-4C1B-91AE-935186D7CF1A}" type="presOf" srcId="{DC9192C9-FE20-4AFA-AEE6-34160EA4893B}" destId="{83FF4853-BE7D-44E4-A1A1-2D9ED84A30A6}" srcOrd="1" destOrd="0" presId="urn:microsoft.com/office/officeart/2005/8/layout/list1"/>
    <dgm:cxn modelId="{C5C055BB-9AF5-4751-8482-60EB4665151A}" type="presOf" srcId="{E7DB77D9-1A21-4338-A6E0-124F09A1098C}" destId="{2B1A2529-4729-49DC-B667-7EB72A0CDFC5}" srcOrd="1" destOrd="0" presId="urn:microsoft.com/office/officeart/2005/8/layout/list1"/>
    <dgm:cxn modelId="{EA4844C3-FF79-4D35-AEB7-B721C34D1BA2}" srcId="{723957DE-DFB5-4078-83F8-CDF46E4B88E1}" destId="{A1C6D038-9B3A-4342-ADE5-60B7542E6C4A}" srcOrd="1" destOrd="0" parTransId="{E5A469DD-D45A-4942-BD40-6AE8818BDE18}" sibTransId="{C6E92EAE-8859-4168-B8DF-1C5338840F0D}"/>
    <dgm:cxn modelId="{340D08CC-44F5-4D51-AF34-EBB84AE5C51F}" srcId="{E7DB77D9-1A21-4338-A6E0-124F09A1098C}" destId="{0B968CD3-E972-49FD-B9C4-90D8FF803E32}" srcOrd="0" destOrd="0" parTransId="{FF2FF6D2-C3D6-4031-A80B-0DE7535C0DB1}" sibTransId="{8D18DE89-077B-4021-821A-CF41C2C1719F}"/>
    <dgm:cxn modelId="{E87472CE-8FE4-4F6D-AD0E-E377D6F36CAF}" type="presOf" srcId="{82A51C38-79DC-4CAA-A547-F047A55EABF9}" destId="{578B1154-0B60-47CC-9487-C09866CD1250}" srcOrd="0" destOrd="0" presId="urn:microsoft.com/office/officeart/2005/8/layout/list1"/>
    <dgm:cxn modelId="{A3A29DD8-B7A6-4D1C-87B4-56349AEA039A}" type="presOf" srcId="{61FE3528-7851-42FC-89BB-E1119A394AB0}" destId="{C00A1F32-EA0C-44A4-BDEB-82D6122001C9}" srcOrd="1" destOrd="0" presId="urn:microsoft.com/office/officeart/2005/8/layout/list1"/>
    <dgm:cxn modelId="{5961F5D9-5712-42FC-A432-D22A0C81AFA5}" srcId="{723957DE-DFB5-4078-83F8-CDF46E4B88E1}" destId="{DC9192C9-FE20-4AFA-AEE6-34160EA4893B}" srcOrd="3" destOrd="0" parTransId="{0D82BDC8-DCCD-487C-BDB5-D42C67E0551F}" sibTransId="{307897A3-60F7-4428-B402-CF617FF2E5A8}"/>
    <dgm:cxn modelId="{CF0BECE0-A465-4171-BAFA-747180BCB89E}" srcId="{DC9192C9-FE20-4AFA-AEE6-34160EA4893B}" destId="{EF7151EE-8081-47C4-8931-A8E42B9AC432}" srcOrd="0" destOrd="0" parTransId="{313ADF43-C193-4201-B8DE-636594D0BBEA}" sibTransId="{6B1D9B56-0AC3-48C4-AAE4-C7F9943FD48F}"/>
    <dgm:cxn modelId="{04D542EC-91C5-40A5-BECB-5D1947C58E1E}" type="presOf" srcId="{EF7151EE-8081-47C4-8931-A8E42B9AC432}" destId="{B857F8CC-C144-4B2C-9C7E-54108A507196}" srcOrd="0" destOrd="0" presId="urn:microsoft.com/office/officeart/2005/8/layout/list1"/>
    <dgm:cxn modelId="{E5B8EAF0-EEFD-4BC0-83D6-4FBB2461EA3C}" srcId="{723957DE-DFB5-4078-83F8-CDF46E4B88E1}" destId="{E7DB77D9-1A21-4338-A6E0-124F09A1098C}" srcOrd="4" destOrd="0" parTransId="{9D72FF46-A4F2-4427-BB2C-846DA019D57F}" sibTransId="{2E9E1631-8FBE-4A2A-BD5D-6414DC598A62}"/>
    <dgm:cxn modelId="{7D7A24F3-FB63-46FB-9629-31D308AF81C9}" type="presOf" srcId="{1F94C67C-2BC8-4001-9B6D-1ED867F2CDE5}" destId="{78FB0FA7-1596-435A-99FE-B39860918B19}" srcOrd="0" destOrd="0" presId="urn:microsoft.com/office/officeart/2005/8/layout/list1"/>
    <dgm:cxn modelId="{CFF0AEFB-28BC-4E89-B779-8609B641768E}" srcId="{A1C6D038-9B3A-4342-ADE5-60B7542E6C4A}" destId="{82A51C38-79DC-4CAA-A547-F047A55EABF9}" srcOrd="0" destOrd="0" parTransId="{E084A23A-0835-4DAC-B0BD-DE1EA06DA583}" sibTransId="{EDD45BB2-5469-4A3F-9002-ED601D05B351}"/>
    <dgm:cxn modelId="{47FD76CE-93E0-4596-9D48-E0923FC1AE0E}" type="presParOf" srcId="{F70F952D-7733-4EC9-B834-68CEE6A316F4}" destId="{FD44F0D0-13C5-43B3-A3F3-B5C98B58651E}" srcOrd="0" destOrd="0" presId="urn:microsoft.com/office/officeart/2005/8/layout/list1"/>
    <dgm:cxn modelId="{4A1392B3-DF0A-4F61-ABDB-48FF97146279}" type="presParOf" srcId="{FD44F0D0-13C5-43B3-A3F3-B5C98B58651E}" destId="{3B60635B-E1DD-40C5-B487-67ECD5C3562A}" srcOrd="0" destOrd="0" presId="urn:microsoft.com/office/officeart/2005/8/layout/list1"/>
    <dgm:cxn modelId="{9D610CE4-DD10-4A4B-8645-7C3A62241242}" type="presParOf" srcId="{FD44F0D0-13C5-43B3-A3F3-B5C98B58651E}" destId="{2A80C126-11BC-4B45-92FA-5CE1A75B8B7F}" srcOrd="1" destOrd="0" presId="urn:microsoft.com/office/officeart/2005/8/layout/list1"/>
    <dgm:cxn modelId="{E5FF483A-9274-49FF-88C8-AD710636A416}" type="presParOf" srcId="{F70F952D-7733-4EC9-B834-68CEE6A316F4}" destId="{5E3F43B0-43A9-42A2-8EEA-AB39D04EAA1A}" srcOrd="1" destOrd="0" presId="urn:microsoft.com/office/officeart/2005/8/layout/list1"/>
    <dgm:cxn modelId="{C027AFB4-331C-4510-85F1-E79040645BDB}" type="presParOf" srcId="{F70F952D-7733-4EC9-B834-68CEE6A316F4}" destId="{78FB0FA7-1596-435A-99FE-B39860918B19}" srcOrd="2" destOrd="0" presId="urn:microsoft.com/office/officeart/2005/8/layout/list1"/>
    <dgm:cxn modelId="{E0D0271E-3D92-4450-9C69-42BC9FE68EBF}" type="presParOf" srcId="{F70F952D-7733-4EC9-B834-68CEE6A316F4}" destId="{14EA8D65-3C1B-4FA2-BEFB-1444CEE3E86F}" srcOrd="3" destOrd="0" presId="urn:microsoft.com/office/officeart/2005/8/layout/list1"/>
    <dgm:cxn modelId="{98E4382F-0019-49AA-96D1-601E122D6DF5}" type="presParOf" srcId="{F70F952D-7733-4EC9-B834-68CEE6A316F4}" destId="{ED17DD1A-D176-4972-A205-000EDA4D8803}" srcOrd="4" destOrd="0" presId="urn:microsoft.com/office/officeart/2005/8/layout/list1"/>
    <dgm:cxn modelId="{DB878B62-D571-421E-ABEA-5964EB07D3BB}" type="presParOf" srcId="{ED17DD1A-D176-4972-A205-000EDA4D8803}" destId="{74897661-F97B-4AEE-A7BC-1F269AE3DB89}" srcOrd="0" destOrd="0" presId="urn:microsoft.com/office/officeart/2005/8/layout/list1"/>
    <dgm:cxn modelId="{5220D0B8-5C96-4D4B-BFDC-52837808B67D}" type="presParOf" srcId="{ED17DD1A-D176-4972-A205-000EDA4D8803}" destId="{8E54A81B-07F0-4060-9EF6-6D2D817F3337}" srcOrd="1" destOrd="0" presId="urn:microsoft.com/office/officeart/2005/8/layout/list1"/>
    <dgm:cxn modelId="{9AAC33F4-F966-446E-A768-107C28A14EA4}" type="presParOf" srcId="{F70F952D-7733-4EC9-B834-68CEE6A316F4}" destId="{9E9EB8E9-E718-45C6-87B1-1DFAEE79B296}" srcOrd="5" destOrd="0" presId="urn:microsoft.com/office/officeart/2005/8/layout/list1"/>
    <dgm:cxn modelId="{76085A91-7C77-40C2-93DB-83B8A2AB02DB}" type="presParOf" srcId="{F70F952D-7733-4EC9-B834-68CEE6A316F4}" destId="{578B1154-0B60-47CC-9487-C09866CD1250}" srcOrd="6" destOrd="0" presId="urn:microsoft.com/office/officeart/2005/8/layout/list1"/>
    <dgm:cxn modelId="{EC867D5F-8202-41AC-A80D-75E233BC189A}" type="presParOf" srcId="{F70F952D-7733-4EC9-B834-68CEE6A316F4}" destId="{0937BDB6-183C-4B5F-ACE9-6E1D07157E9C}" srcOrd="7" destOrd="0" presId="urn:microsoft.com/office/officeart/2005/8/layout/list1"/>
    <dgm:cxn modelId="{0D11750C-9475-4173-8B0F-25E755985ABD}" type="presParOf" srcId="{F70F952D-7733-4EC9-B834-68CEE6A316F4}" destId="{6CDD9FD0-377A-4254-BE8B-1D24BA4BF531}" srcOrd="8" destOrd="0" presId="urn:microsoft.com/office/officeart/2005/8/layout/list1"/>
    <dgm:cxn modelId="{F4B5AE55-97C6-4858-9EAB-E1904FC8942E}" type="presParOf" srcId="{6CDD9FD0-377A-4254-BE8B-1D24BA4BF531}" destId="{B6563C5B-99F8-4AF6-9BA3-48DFE6CEE741}" srcOrd="0" destOrd="0" presId="urn:microsoft.com/office/officeart/2005/8/layout/list1"/>
    <dgm:cxn modelId="{0107F15D-BAA8-4A4C-9371-5B0EA86F29A1}" type="presParOf" srcId="{6CDD9FD0-377A-4254-BE8B-1D24BA4BF531}" destId="{C00A1F32-EA0C-44A4-BDEB-82D6122001C9}" srcOrd="1" destOrd="0" presId="urn:microsoft.com/office/officeart/2005/8/layout/list1"/>
    <dgm:cxn modelId="{4E08F5F1-BF5E-42FD-BC72-8B9B2AC5B9A6}" type="presParOf" srcId="{F70F952D-7733-4EC9-B834-68CEE6A316F4}" destId="{0D459ABB-032E-4887-8D65-0A6E07EF01E7}" srcOrd="9" destOrd="0" presId="urn:microsoft.com/office/officeart/2005/8/layout/list1"/>
    <dgm:cxn modelId="{C788EFF9-FE1F-4970-AB52-ACBA832BD2C9}" type="presParOf" srcId="{F70F952D-7733-4EC9-B834-68CEE6A316F4}" destId="{307AA192-B744-4DA1-B845-D5D201BD13D0}" srcOrd="10" destOrd="0" presId="urn:microsoft.com/office/officeart/2005/8/layout/list1"/>
    <dgm:cxn modelId="{AE9893FD-B0D9-4A9D-9C29-097610719A78}" type="presParOf" srcId="{F70F952D-7733-4EC9-B834-68CEE6A316F4}" destId="{1A55B1B8-C293-474C-B78D-1D99CCF25DD3}" srcOrd="11" destOrd="0" presId="urn:microsoft.com/office/officeart/2005/8/layout/list1"/>
    <dgm:cxn modelId="{E61558AE-681F-432E-9EF8-6C2313A560E2}" type="presParOf" srcId="{F70F952D-7733-4EC9-B834-68CEE6A316F4}" destId="{2BA91013-9098-4336-A2DE-59CADC020CF7}" srcOrd="12" destOrd="0" presId="urn:microsoft.com/office/officeart/2005/8/layout/list1"/>
    <dgm:cxn modelId="{6F88944D-67AA-47E0-885A-264335049B57}" type="presParOf" srcId="{2BA91013-9098-4336-A2DE-59CADC020CF7}" destId="{76DDEEF9-53CF-41D1-8AF0-99283B260B77}" srcOrd="0" destOrd="0" presId="urn:microsoft.com/office/officeart/2005/8/layout/list1"/>
    <dgm:cxn modelId="{81036690-0FCA-4271-A3FF-360E7C5E224F}" type="presParOf" srcId="{2BA91013-9098-4336-A2DE-59CADC020CF7}" destId="{83FF4853-BE7D-44E4-A1A1-2D9ED84A30A6}" srcOrd="1" destOrd="0" presId="urn:microsoft.com/office/officeart/2005/8/layout/list1"/>
    <dgm:cxn modelId="{8E251D36-7D26-4464-B3A1-F922A679D8E2}" type="presParOf" srcId="{F70F952D-7733-4EC9-B834-68CEE6A316F4}" destId="{A6C764CB-223C-492C-99F7-3EE359FC77AB}" srcOrd="13" destOrd="0" presId="urn:microsoft.com/office/officeart/2005/8/layout/list1"/>
    <dgm:cxn modelId="{EB1C4ADA-4497-4C3F-AC37-0912017B8DD2}" type="presParOf" srcId="{F70F952D-7733-4EC9-B834-68CEE6A316F4}" destId="{B857F8CC-C144-4B2C-9C7E-54108A507196}" srcOrd="14" destOrd="0" presId="urn:microsoft.com/office/officeart/2005/8/layout/list1"/>
    <dgm:cxn modelId="{FD9C8045-2F97-4FFC-A582-30DD7D1DC47C}" type="presParOf" srcId="{F70F952D-7733-4EC9-B834-68CEE6A316F4}" destId="{83AD4935-D2B8-44D5-B0D2-A137A794B777}" srcOrd="15" destOrd="0" presId="urn:microsoft.com/office/officeart/2005/8/layout/list1"/>
    <dgm:cxn modelId="{2161A450-B2E6-49E7-8FF0-DD5ADE5ED03A}" type="presParOf" srcId="{F70F952D-7733-4EC9-B834-68CEE6A316F4}" destId="{4E12E4AD-E772-4541-BD76-EE1B00DF8139}" srcOrd="16" destOrd="0" presId="urn:microsoft.com/office/officeart/2005/8/layout/list1"/>
    <dgm:cxn modelId="{AF8475B8-A937-4E7F-AA0D-CE64BAEF43D0}" type="presParOf" srcId="{4E12E4AD-E772-4541-BD76-EE1B00DF8139}" destId="{DA6B01A8-2F0A-4F1C-BF1B-EA5C2C883D23}" srcOrd="0" destOrd="0" presId="urn:microsoft.com/office/officeart/2005/8/layout/list1"/>
    <dgm:cxn modelId="{71E7AE9B-C8B2-4821-81A4-C17CEFC8BC0A}" type="presParOf" srcId="{4E12E4AD-E772-4541-BD76-EE1B00DF8139}" destId="{2B1A2529-4729-49DC-B667-7EB72A0CDFC5}" srcOrd="1" destOrd="0" presId="urn:microsoft.com/office/officeart/2005/8/layout/list1"/>
    <dgm:cxn modelId="{C36B53AA-7BD2-4548-A8E8-46CF5E807B84}" type="presParOf" srcId="{F70F952D-7733-4EC9-B834-68CEE6A316F4}" destId="{CB06B404-21FE-489D-AE63-8A53D3440847}" srcOrd="17" destOrd="0" presId="urn:microsoft.com/office/officeart/2005/8/layout/list1"/>
    <dgm:cxn modelId="{0F0949CB-30D0-4ED6-8B63-EBAD6D7921B2}" type="presParOf" srcId="{F70F952D-7733-4EC9-B834-68CEE6A316F4}" destId="{5D2A1E08-05F9-4AC2-8742-DFB419D723B6}"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5189F8-42A0-4E8B-904F-CB7FE7AE3047}">
      <dsp:nvSpPr>
        <dsp:cNvPr id="0" name=""/>
        <dsp:cNvSpPr/>
      </dsp:nvSpPr>
      <dsp:spPr>
        <a:xfrm>
          <a:off x="0" y="406421"/>
          <a:ext cx="5004000" cy="1032854"/>
        </a:xfrm>
        <a:prstGeom prst="roundRect">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nl-NL" sz="2600" kern="1200" dirty="0"/>
            <a:t>Sinds 2021 is de missie:</a:t>
          </a:r>
          <a:endParaRPr lang="en-US" sz="2600" kern="1200" dirty="0"/>
        </a:p>
      </dsp:txBody>
      <dsp:txXfrm>
        <a:off x="50420" y="456841"/>
        <a:ext cx="4903160" cy="932014"/>
      </dsp:txXfrm>
    </dsp:sp>
    <dsp:sp modelId="{88695EE8-D558-4745-A07F-1A5DF4D9878D}">
      <dsp:nvSpPr>
        <dsp:cNvPr id="0" name=""/>
        <dsp:cNvSpPr/>
      </dsp:nvSpPr>
      <dsp:spPr>
        <a:xfrm>
          <a:off x="0" y="1514155"/>
          <a:ext cx="5004000" cy="1032854"/>
        </a:xfrm>
        <a:prstGeom prst="round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nl-NL" sz="2600" b="1" kern="1200" dirty="0"/>
            <a:t>De energietransitie verloopt veilig voor de leefomgeving én ...</a:t>
          </a:r>
          <a:endParaRPr lang="en-US" sz="2600" kern="1200" dirty="0"/>
        </a:p>
      </dsp:txBody>
      <dsp:txXfrm>
        <a:off x="50420" y="1564575"/>
        <a:ext cx="4903160" cy="932014"/>
      </dsp:txXfrm>
    </dsp:sp>
    <dsp:sp modelId="{F061AA44-3670-4B44-8514-E7B41F2174E7}">
      <dsp:nvSpPr>
        <dsp:cNvPr id="0" name=""/>
        <dsp:cNvSpPr/>
      </dsp:nvSpPr>
      <dsp:spPr>
        <a:xfrm>
          <a:off x="0" y="2621890"/>
          <a:ext cx="5004000" cy="1032854"/>
        </a:xfrm>
        <a:prstGeom prst="roundRect">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nl-NL" sz="2600" b="1" kern="1200" dirty="0"/>
            <a:t>... wordt ook als zodanig ervaren</a:t>
          </a:r>
          <a:endParaRPr lang="en-US" sz="2600" kern="1200" dirty="0"/>
        </a:p>
      </dsp:txBody>
      <dsp:txXfrm>
        <a:off x="50420" y="2672310"/>
        <a:ext cx="4903160" cy="932014"/>
      </dsp:txXfrm>
    </dsp:sp>
    <dsp:sp modelId="{1DBE3B3D-1E87-43C9-8569-94441CBB2891}">
      <dsp:nvSpPr>
        <dsp:cNvPr id="0" name=""/>
        <dsp:cNvSpPr/>
      </dsp:nvSpPr>
      <dsp:spPr>
        <a:xfrm>
          <a:off x="0" y="3729624"/>
          <a:ext cx="5004000" cy="1032854"/>
        </a:xfrm>
        <a:prstGeom prst="roundRect">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nl-NL" sz="2600" b="1" kern="1200" dirty="0"/>
            <a:t>Dit draagt bij aan een nog veiligere energievoorziening</a:t>
          </a:r>
        </a:p>
      </dsp:txBody>
      <dsp:txXfrm>
        <a:off x="50420" y="3780044"/>
        <a:ext cx="4903160" cy="9320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60E126-8FEC-446B-BE2D-E5F4DE7CB197}">
      <dsp:nvSpPr>
        <dsp:cNvPr id="0" name=""/>
        <dsp:cNvSpPr/>
      </dsp:nvSpPr>
      <dsp:spPr>
        <a:xfrm>
          <a:off x="298567" y="2285"/>
          <a:ext cx="2903031" cy="3209126"/>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CB5C443B-1909-4CBA-A7B2-BA78FB719C2A}">
      <dsp:nvSpPr>
        <dsp:cNvPr id="0" name=""/>
        <dsp:cNvSpPr/>
      </dsp:nvSpPr>
      <dsp:spPr>
        <a:xfrm>
          <a:off x="621126" y="308716"/>
          <a:ext cx="2903031" cy="3209126"/>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l-NL" sz="2000" b="1" kern="1200" dirty="0"/>
            <a:t>Ontwikkelingen</a:t>
          </a:r>
          <a:r>
            <a:rPr lang="nl-NL" sz="2000" kern="1200" dirty="0"/>
            <a:t> </a:t>
          </a:r>
          <a:r>
            <a:rPr lang="nl-NL" sz="2000" b="1" kern="1200" dirty="0"/>
            <a:t>onderzoeken en signaleren, agenderen:</a:t>
          </a:r>
          <a:r>
            <a:rPr lang="nl-NL" sz="2000" kern="1200" dirty="0"/>
            <a:t> opdrachten aan o.a. RIVM; rekenmethode veiligheidsafstanden, </a:t>
          </a:r>
          <a:r>
            <a:rPr lang="nl-NL" sz="2000" kern="1200" dirty="0" err="1"/>
            <a:t>SsbD</a:t>
          </a:r>
          <a:endParaRPr lang="en-US" sz="2000" kern="1200" dirty="0"/>
        </a:p>
      </dsp:txBody>
      <dsp:txXfrm>
        <a:off x="706153" y="393743"/>
        <a:ext cx="2732977" cy="3039072"/>
      </dsp:txXfrm>
    </dsp:sp>
    <dsp:sp modelId="{5EB1B267-4DBE-4043-8CDB-B83735E6B03D}">
      <dsp:nvSpPr>
        <dsp:cNvPr id="0" name=""/>
        <dsp:cNvSpPr/>
      </dsp:nvSpPr>
      <dsp:spPr>
        <a:xfrm>
          <a:off x="3846716" y="2285"/>
          <a:ext cx="2903031" cy="3228076"/>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1CBE8311-F3DF-4120-853A-423E185EB294}">
      <dsp:nvSpPr>
        <dsp:cNvPr id="0" name=""/>
        <dsp:cNvSpPr/>
      </dsp:nvSpPr>
      <dsp:spPr>
        <a:xfrm>
          <a:off x="4169275" y="308716"/>
          <a:ext cx="2903031" cy="3228076"/>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l-NL" sz="2000" b="1" kern="1200" dirty="0"/>
            <a:t>Beleidskaders actualiseren/</a:t>
          </a:r>
        </a:p>
        <a:p>
          <a:pPr marL="0" lvl="0" indent="0" algn="ctr" defTabSz="889000">
            <a:lnSpc>
              <a:spcPct val="90000"/>
            </a:lnSpc>
            <a:spcBef>
              <a:spcPct val="0"/>
            </a:spcBef>
            <a:spcAft>
              <a:spcPct val="35000"/>
            </a:spcAft>
            <a:buNone/>
          </a:pPr>
          <a:r>
            <a:rPr lang="nl-NL" sz="2000" b="1" kern="1200" dirty="0"/>
            <a:t>opstellen</a:t>
          </a:r>
          <a:r>
            <a:rPr lang="nl-NL" sz="2000" kern="1200" dirty="0"/>
            <a:t>:</a:t>
          </a:r>
        </a:p>
        <a:p>
          <a:pPr marL="0" lvl="0" indent="0" algn="ctr" defTabSz="889000">
            <a:lnSpc>
              <a:spcPct val="90000"/>
            </a:lnSpc>
            <a:spcBef>
              <a:spcPct val="0"/>
            </a:spcBef>
            <a:spcAft>
              <a:spcPct val="35000"/>
            </a:spcAft>
            <a:buNone/>
          </a:pPr>
          <a:r>
            <a:rPr lang="nl-NL" sz="2000" kern="1200" dirty="0"/>
            <a:t>Bijv. PGS 37-1 en 37-2 verankeren in Bal/</a:t>
          </a:r>
          <a:r>
            <a:rPr lang="nl-NL" sz="2000" kern="1200" dirty="0" err="1"/>
            <a:t>Bkl</a:t>
          </a:r>
          <a:r>
            <a:rPr lang="nl-NL" sz="2000" kern="1200" dirty="0"/>
            <a:t>, bijdragen aan batterijenstrategie</a:t>
          </a:r>
          <a:endParaRPr lang="en-US" sz="2000" kern="1200" dirty="0"/>
        </a:p>
      </dsp:txBody>
      <dsp:txXfrm>
        <a:off x="4254302" y="393743"/>
        <a:ext cx="2732977" cy="3058022"/>
      </dsp:txXfrm>
    </dsp:sp>
    <dsp:sp modelId="{EBA259A2-30D8-4425-963A-69DB0CF78387}">
      <dsp:nvSpPr>
        <dsp:cNvPr id="0" name=""/>
        <dsp:cNvSpPr/>
      </dsp:nvSpPr>
      <dsp:spPr>
        <a:xfrm>
          <a:off x="7394866" y="2285"/>
          <a:ext cx="2903031" cy="3265701"/>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63121679-A3E6-4CCD-8CFD-366A65F9388D}">
      <dsp:nvSpPr>
        <dsp:cNvPr id="0" name=""/>
        <dsp:cNvSpPr/>
      </dsp:nvSpPr>
      <dsp:spPr>
        <a:xfrm>
          <a:off x="7717425" y="308716"/>
          <a:ext cx="2903031" cy="3265701"/>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l-NL" sz="2000" b="1" kern="1200" dirty="0"/>
            <a:t>Adviseren politiek en mede-uitdragen van kennis</a:t>
          </a:r>
          <a:endParaRPr lang="en-US" sz="1800" kern="1200" dirty="0"/>
        </a:p>
      </dsp:txBody>
      <dsp:txXfrm>
        <a:off x="7802452" y="393743"/>
        <a:ext cx="2732977" cy="309564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FB0FA7-1596-435A-99FE-B39860918B19}">
      <dsp:nvSpPr>
        <dsp:cNvPr id="0" name=""/>
        <dsp:cNvSpPr/>
      </dsp:nvSpPr>
      <dsp:spPr>
        <a:xfrm>
          <a:off x="0" y="255412"/>
          <a:ext cx="11140233" cy="595350"/>
        </a:xfrm>
        <a:prstGeom prst="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64606" tIns="291592" rIns="864606" bIns="99568" numCol="1" spcCol="1270" anchor="t" anchorCtr="0">
          <a:noAutofit/>
        </a:bodyPr>
        <a:lstStyle/>
        <a:p>
          <a:pPr marL="114300" lvl="1" indent="-114300" algn="l" defTabSz="622300">
            <a:lnSpc>
              <a:spcPct val="90000"/>
            </a:lnSpc>
            <a:spcBef>
              <a:spcPct val="0"/>
            </a:spcBef>
            <a:spcAft>
              <a:spcPct val="15000"/>
            </a:spcAft>
            <a:buChar char="•"/>
          </a:pPr>
          <a:r>
            <a:rPr lang="nl-NL" sz="1400" b="0" i="0" kern="1200" dirty="0"/>
            <a:t>De beschikbaarheid van kritieke materialen en verantwoorde mijnbouw bevorderen</a:t>
          </a:r>
          <a:endParaRPr lang="nl-NL" sz="1400" kern="1200" noProof="0" dirty="0"/>
        </a:p>
      </dsp:txBody>
      <dsp:txXfrm>
        <a:off x="0" y="255412"/>
        <a:ext cx="11140233" cy="595350"/>
      </dsp:txXfrm>
    </dsp:sp>
    <dsp:sp modelId="{2A80C126-11BC-4B45-92FA-5CE1A75B8B7F}">
      <dsp:nvSpPr>
        <dsp:cNvPr id="0" name=""/>
        <dsp:cNvSpPr/>
      </dsp:nvSpPr>
      <dsp:spPr>
        <a:xfrm>
          <a:off x="557011" y="48772"/>
          <a:ext cx="7798163" cy="413280"/>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4752" tIns="0" rIns="294752" bIns="0" numCol="1" spcCol="1270" anchor="ctr" anchorCtr="0">
          <a:noAutofit/>
        </a:bodyPr>
        <a:lstStyle/>
        <a:p>
          <a:pPr marL="0" lvl="0" indent="0" algn="l" defTabSz="622300">
            <a:lnSpc>
              <a:spcPct val="90000"/>
            </a:lnSpc>
            <a:spcBef>
              <a:spcPct val="0"/>
            </a:spcBef>
            <a:spcAft>
              <a:spcPct val="35000"/>
            </a:spcAft>
            <a:buNone/>
          </a:pPr>
          <a:r>
            <a:rPr lang="nl-NL" sz="1400" b="1" kern="1200" noProof="0" dirty="0"/>
            <a:t>Grondstoffen</a:t>
          </a:r>
          <a:r>
            <a:rPr lang="nl-NL" sz="1400" kern="1200" noProof="0" dirty="0"/>
            <a:t>: </a:t>
          </a:r>
        </a:p>
      </dsp:txBody>
      <dsp:txXfrm>
        <a:off x="577186" y="68947"/>
        <a:ext cx="7757813" cy="372930"/>
      </dsp:txXfrm>
    </dsp:sp>
    <dsp:sp modelId="{578B1154-0B60-47CC-9487-C09866CD1250}">
      <dsp:nvSpPr>
        <dsp:cNvPr id="0" name=""/>
        <dsp:cNvSpPr/>
      </dsp:nvSpPr>
      <dsp:spPr>
        <a:xfrm>
          <a:off x="0" y="1133002"/>
          <a:ext cx="11140233" cy="595350"/>
        </a:xfrm>
        <a:prstGeom prst="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64606" tIns="291592" rIns="864606" bIns="99568" numCol="1" spcCol="1270" anchor="t" anchorCtr="0">
          <a:noAutofit/>
        </a:bodyPr>
        <a:lstStyle/>
        <a:p>
          <a:pPr marL="114300" lvl="1" indent="-114300" algn="l" defTabSz="622300">
            <a:lnSpc>
              <a:spcPct val="90000"/>
            </a:lnSpc>
            <a:spcBef>
              <a:spcPct val="0"/>
            </a:spcBef>
            <a:spcAft>
              <a:spcPct val="15000"/>
            </a:spcAft>
            <a:buChar char="•"/>
          </a:pPr>
          <a:r>
            <a:rPr lang="nl-NL" sz="1400" b="0" i="0" kern="1200" dirty="0"/>
            <a:t>Bevorderen van duurzaamheid en het vergroten van de toegang tot kritieke materialen</a:t>
          </a:r>
          <a:endParaRPr lang="nl-NL" sz="1400" kern="1200" noProof="0" dirty="0"/>
        </a:p>
      </dsp:txBody>
      <dsp:txXfrm>
        <a:off x="0" y="1133002"/>
        <a:ext cx="11140233" cy="595350"/>
      </dsp:txXfrm>
    </dsp:sp>
    <dsp:sp modelId="{8E54A81B-07F0-4060-9EF6-6D2D817F3337}">
      <dsp:nvSpPr>
        <dsp:cNvPr id="0" name=""/>
        <dsp:cNvSpPr/>
      </dsp:nvSpPr>
      <dsp:spPr>
        <a:xfrm>
          <a:off x="557011" y="926362"/>
          <a:ext cx="7798163" cy="413280"/>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4752" tIns="0" rIns="294752" bIns="0" numCol="1" spcCol="1270" anchor="ctr" anchorCtr="0">
          <a:noAutofit/>
        </a:bodyPr>
        <a:lstStyle/>
        <a:p>
          <a:pPr marL="0" lvl="0" indent="0" algn="l" defTabSz="622300">
            <a:lnSpc>
              <a:spcPct val="90000"/>
            </a:lnSpc>
            <a:spcBef>
              <a:spcPct val="0"/>
            </a:spcBef>
            <a:spcAft>
              <a:spcPct val="35000"/>
            </a:spcAft>
            <a:buNone/>
          </a:pPr>
          <a:r>
            <a:rPr lang="nl-NL" sz="1400" b="1" kern="1200" noProof="0" dirty="0"/>
            <a:t>Circulariteit</a:t>
          </a:r>
          <a:r>
            <a:rPr lang="nl-NL" sz="1400" kern="1200" noProof="0" dirty="0"/>
            <a:t>: </a:t>
          </a:r>
        </a:p>
      </dsp:txBody>
      <dsp:txXfrm>
        <a:off x="577186" y="946537"/>
        <a:ext cx="7757813" cy="372930"/>
      </dsp:txXfrm>
    </dsp:sp>
    <dsp:sp modelId="{307AA192-B744-4DA1-B845-D5D201BD13D0}">
      <dsp:nvSpPr>
        <dsp:cNvPr id="0" name=""/>
        <dsp:cNvSpPr/>
      </dsp:nvSpPr>
      <dsp:spPr>
        <a:xfrm>
          <a:off x="0" y="2010592"/>
          <a:ext cx="11140233" cy="595350"/>
        </a:xfrm>
        <a:prstGeom prst="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64606" tIns="291592" rIns="864606" bIns="99568" numCol="1" spcCol="1270" anchor="t" anchorCtr="0">
          <a:noAutofit/>
        </a:bodyPr>
        <a:lstStyle/>
        <a:p>
          <a:pPr marL="114300" lvl="1" indent="-114300" algn="l" defTabSz="622300">
            <a:lnSpc>
              <a:spcPct val="90000"/>
            </a:lnSpc>
            <a:spcBef>
              <a:spcPct val="0"/>
            </a:spcBef>
            <a:spcAft>
              <a:spcPct val="15000"/>
            </a:spcAft>
            <a:buChar char="•"/>
          </a:pPr>
          <a:r>
            <a:rPr lang="nl-NL" sz="1400" b="0" i="0" kern="1200" dirty="0"/>
            <a:t>Zorgen voor een veilig gebruik van batterijen en ontwikkeling van kennis over risico's en veiligheid</a:t>
          </a:r>
          <a:endParaRPr lang="nl-NL" sz="1400" kern="1200" noProof="0" dirty="0"/>
        </a:p>
      </dsp:txBody>
      <dsp:txXfrm>
        <a:off x="0" y="2010592"/>
        <a:ext cx="11140233" cy="595350"/>
      </dsp:txXfrm>
    </dsp:sp>
    <dsp:sp modelId="{C00A1F32-EA0C-44A4-BDEB-82D6122001C9}">
      <dsp:nvSpPr>
        <dsp:cNvPr id="0" name=""/>
        <dsp:cNvSpPr/>
      </dsp:nvSpPr>
      <dsp:spPr>
        <a:xfrm>
          <a:off x="557011" y="1803952"/>
          <a:ext cx="7798163" cy="413280"/>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4752" tIns="0" rIns="294752" bIns="0" numCol="1" spcCol="1270" anchor="ctr" anchorCtr="0">
          <a:noAutofit/>
        </a:bodyPr>
        <a:lstStyle/>
        <a:p>
          <a:pPr marL="0" lvl="0" indent="0" algn="l" defTabSz="622300">
            <a:lnSpc>
              <a:spcPct val="90000"/>
            </a:lnSpc>
            <a:spcBef>
              <a:spcPct val="0"/>
            </a:spcBef>
            <a:spcAft>
              <a:spcPct val="35000"/>
            </a:spcAft>
            <a:buNone/>
          </a:pPr>
          <a:r>
            <a:rPr lang="nl-NL" sz="1400" b="1" kern="1200" noProof="0" dirty="0"/>
            <a:t>Veiligheid</a:t>
          </a:r>
          <a:r>
            <a:rPr lang="nl-NL" sz="1400" kern="1200" noProof="0" dirty="0"/>
            <a:t>: </a:t>
          </a:r>
        </a:p>
      </dsp:txBody>
      <dsp:txXfrm>
        <a:off x="577186" y="1824127"/>
        <a:ext cx="7757813" cy="372930"/>
      </dsp:txXfrm>
    </dsp:sp>
    <dsp:sp modelId="{B857F8CC-C144-4B2C-9C7E-54108A507196}">
      <dsp:nvSpPr>
        <dsp:cNvPr id="0" name=""/>
        <dsp:cNvSpPr/>
      </dsp:nvSpPr>
      <dsp:spPr>
        <a:xfrm>
          <a:off x="0" y="2888182"/>
          <a:ext cx="11140233" cy="595350"/>
        </a:xfrm>
        <a:prstGeom prst="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64606" tIns="291592" rIns="864606" bIns="99568" numCol="1" spcCol="1270" anchor="t" anchorCtr="0">
          <a:noAutofit/>
        </a:bodyPr>
        <a:lstStyle/>
        <a:p>
          <a:pPr marL="114300" lvl="1" indent="-114300" algn="l" defTabSz="622300">
            <a:lnSpc>
              <a:spcPct val="90000"/>
            </a:lnSpc>
            <a:spcBef>
              <a:spcPct val="0"/>
            </a:spcBef>
            <a:spcAft>
              <a:spcPct val="15000"/>
            </a:spcAft>
            <a:buChar char="•"/>
          </a:pPr>
          <a:r>
            <a:rPr lang="nl-NL" sz="1400" b="0" i="0" kern="1200" dirty="0"/>
            <a:t>Bevorderen van innovatie en ontwikkeling van een sterk en gezond batterij-ecosysteem in Nederland</a:t>
          </a:r>
          <a:endParaRPr lang="nl-NL" sz="1400" kern="1200" noProof="0" dirty="0"/>
        </a:p>
      </dsp:txBody>
      <dsp:txXfrm>
        <a:off x="0" y="2888182"/>
        <a:ext cx="11140233" cy="595350"/>
      </dsp:txXfrm>
    </dsp:sp>
    <dsp:sp modelId="{83FF4853-BE7D-44E4-A1A1-2D9ED84A30A6}">
      <dsp:nvSpPr>
        <dsp:cNvPr id="0" name=""/>
        <dsp:cNvSpPr/>
      </dsp:nvSpPr>
      <dsp:spPr>
        <a:xfrm>
          <a:off x="557011" y="2681542"/>
          <a:ext cx="7798163" cy="413280"/>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4752" tIns="0" rIns="294752" bIns="0" numCol="1" spcCol="1270" anchor="ctr" anchorCtr="0">
          <a:noAutofit/>
        </a:bodyPr>
        <a:lstStyle/>
        <a:p>
          <a:pPr marL="0" lvl="0" indent="0" algn="l" defTabSz="622300">
            <a:lnSpc>
              <a:spcPct val="90000"/>
            </a:lnSpc>
            <a:spcBef>
              <a:spcPct val="0"/>
            </a:spcBef>
            <a:spcAft>
              <a:spcPct val="35000"/>
            </a:spcAft>
            <a:buNone/>
          </a:pPr>
          <a:r>
            <a:rPr lang="nl-NL" sz="1400" b="1" kern="1200" noProof="0" dirty="0"/>
            <a:t>Economische perspectieven</a:t>
          </a:r>
          <a:r>
            <a:rPr lang="nl-NL" sz="1400" kern="1200" noProof="0" dirty="0"/>
            <a:t>: </a:t>
          </a:r>
        </a:p>
      </dsp:txBody>
      <dsp:txXfrm>
        <a:off x="577186" y="2701717"/>
        <a:ext cx="7757813" cy="372930"/>
      </dsp:txXfrm>
    </dsp:sp>
    <dsp:sp modelId="{5D2A1E08-05F9-4AC2-8742-DFB419D723B6}">
      <dsp:nvSpPr>
        <dsp:cNvPr id="0" name=""/>
        <dsp:cNvSpPr/>
      </dsp:nvSpPr>
      <dsp:spPr>
        <a:xfrm>
          <a:off x="0" y="3765772"/>
          <a:ext cx="11140233" cy="595350"/>
        </a:xfrm>
        <a:prstGeom prst="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64606" tIns="291592" rIns="864606" bIns="99568" numCol="1" spcCol="1270" anchor="t" anchorCtr="0">
          <a:noAutofit/>
        </a:bodyPr>
        <a:lstStyle/>
        <a:p>
          <a:pPr marL="114300" lvl="1" indent="-114300" algn="l" defTabSz="622300">
            <a:lnSpc>
              <a:spcPct val="90000"/>
            </a:lnSpc>
            <a:spcBef>
              <a:spcPct val="0"/>
            </a:spcBef>
            <a:spcAft>
              <a:spcPct val="15000"/>
            </a:spcAft>
            <a:buChar char="•"/>
          </a:pPr>
          <a:r>
            <a:rPr lang="nl-NL" sz="1400" b="0" i="0" kern="1200" dirty="0"/>
            <a:t>Zorgen dat batterijen kunnen bijdragen aan een stabiel en efficiënt energiesysteem</a:t>
          </a:r>
          <a:endParaRPr lang="nl-NL" sz="1400" kern="1200" noProof="0" dirty="0"/>
        </a:p>
      </dsp:txBody>
      <dsp:txXfrm>
        <a:off x="0" y="3765772"/>
        <a:ext cx="11140233" cy="595350"/>
      </dsp:txXfrm>
    </dsp:sp>
    <dsp:sp modelId="{2B1A2529-4729-49DC-B667-7EB72A0CDFC5}">
      <dsp:nvSpPr>
        <dsp:cNvPr id="0" name=""/>
        <dsp:cNvSpPr/>
      </dsp:nvSpPr>
      <dsp:spPr>
        <a:xfrm>
          <a:off x="557011" y="3559132"/>
          <a:ext cx="7798163" cy="413280"/>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4752" tIns="0" rIns="294752" bIns="0" numCol="1" spcCol="1270" anchor="ctr" anchorCtr="0">
          <a:noAutofit/>
        </a:bodyPr>
        <a:lstStyle/>
        <a:p>
          <a:pPr marL="0" lvl="0" indent="0" algn="l" defTabSz="622300">
            <a:lnSpc>
              <a:spcPct val="90000"/>
            </a:lnSpc>
            <a:spcBef>
              <a:spcPct val="0"/>
            </a:spcBef>
            <a:spcAft>
              <a:spcPct val="35000"/>
            </a:spcAft>
            <a:buNone/>
          </a:pPr>
          <a:r>
            <a:rPr lang="nl-NL" sz="1400" b="1" kern="1200" noProof="0" dirty="0"/>
            <a:t>Energiesysteem</a:t>
          </a:r>
          <a:r>
            <a:rPr lang="nl-NL" sz="1400" kern="1200" noProof="0" dirty="0"/>
            <a:t>: </a:t>
          </a:r>
        </a:p>
      </dsp:txBody>
      <dsp:txXfrm>
        <a:off x="577186" y="3579307"/>
        <a:ext cx="7757813" cy="37293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490695-2972-CF4A-AD8E-B3BED2FEDBA1}" type="datetimeFigureOut">
              <a:rPr lang="nl-NL" smtClean="0"/>
              <a:t>1-10-2026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BF3FA3-F7C9-0B4A-B901-3FF01BA064D0}" type="slidenum">
              <a:rPr lang="nl-NL" smtClean="0"/>
              <a:t>‹nr.›</a:t>
            </a:fld>
            <a:endParaRPr lang="nl-NL"/>
          </a:p>
        </p:txBody>
      </p:sp>
    </p:spTree>
    <p:extLst>
      <p:ext uri="{BB962C8B-B14F-4D97-AF65-F5344CB8AC3E}">
        <p14:creationId xmlns:p14="http://schemas.microsoft.com/office/powerpoint/2010/main" val="3601708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noProof="0" dirty="0"/>
              <a:t>Wie zijn jullie:</a:t>
            </a:r>
          </a:p>
          <a:p>
            <a:r>
              <a:rPr lang="nl-NL" noProof="0" dirty="0"/>
              <a:t>Wie is er van een:</a:t>
            </a:r>
          </a:p>
          <a:p>
            <a:pPr marL="171450" indent="-171450">
              <a:buFont typeface="Arial" panose="020B0604020202020204" pitchFamily="34" charset="0"/>
              <a:buChar char="•"/>
            </a:pPr>
            <a:r>
              <a:rPr lang="nl-NL" noProof="0" dirty="0"/>
              <a:t>Omgevingsdienst</a:t>
            </a:r>
          </a:p>
          <a:p>
            <a:pPr marL="171450" indent="-171450">
              <a:buFont typeface="Arial" panose="020B0604020202020204" pitchFamily="34" charset="0"/>
              <a:buChar char="•"/>
            </a:pPr>
            <a:r>
              <a:rPr lang="nl-NL" noProof="0" dirty="0"/>
              <a:t>Gemeente</a:t>
            </a:r>
          </a:p>
          <a:p>
            <a:pPr marL="171450" indent="-171450">
              <a:buFont typeface="Arial" panose="020B0604020202020204" pitchFamily="34" charset="0"/>
              <a:buChar char="•"/>
            </a:pPr>
            <a:r>
              <a:rPr lang="nl-NL" noProof="0" dirty="0"/>
              <a:t>Veiligheidsregio</a:t>
            </a:r>
          </a:p>
          <a:p>
            <a:pPr marL="171450" indent="-171450">
              <a:buFont typeface="Arial" panose="020B0604020202020204" pitchFamily="34" charset="0"/>
              <a:buChar char="•"/>
            </a:pPr>
            <a:endParaRPr lang="nl-NL" noProof="0" dirty="0"/>
          </a:p>
          <a:p>
            <a:pPr marL="0" indent="0">
              <a:buFont typeface="Arial" panose="020B0604020202020204" pitchFamily="34" charset="0"/>
              <a:buNone/>
            </a:pPr>
            <a:r>
              <a:rPr lang="nl-NL" noProof="0" dirty="0"/>
              <a:t>Wie is er een:</a:t>
            </a:r>
          </a:p>
          <a:p>
            <a:pPr marL="171450" indent="-171450">
              <a:buFont typeface="Arial" panose="020B0604020202020204" pitchFamily="34" charset="0"/>
              <a:buChar char="•"/>
            </a:pPr>
            <a:r>
              <a:rPr lang="nl-NL" noProof="0" dirty="0"/>
              <a:t>Vergunningverlener</a:t>
            </a:r>
          </a:p>
          <a:p>
            <a:pPr marL="171450" indent="-171450">
              <a:buFont typeface="Arial" panose="020B0604020202020204" pitchFamily="34" charset="0"/>
              <a:buChar char="•"/>
            </a:pPr>
            <a:r>
              <a:rPr lang="nl-NL" noProof="0" dirty="0"/>
              <a:t>Toezichthouder</a:t>
            </a:r>
          </a:p>
          <a:p>
            <a:pPr marL="171450" indent="-171450">
              <a:buFont typeface="Arial" panose="020B0604020202020204" pitchFamily="34" charset="0"/>
              <a:buChar char="•"/>
            </a:pPr>
            <a:r>
              <a:rPr lang="nl-NL" noProof="0" dirty="0"/>
              <a:t>Beleidsmedewerker</a:t>
            </a:r>
          </a:p>
          <a:p>
            <a:endParaRPr lang="nl-NL" dirty="0"/>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1</a:t>
            </a:fld>
            <a:endParaRPr lang="nl-NL"/>
          </a:p>
        </p:txBody>
      </p:sp>
    </p:spTree>
    <p:extLst>
      <p:ext uri="{BB962C8B-B14F-4D97-AF65-F5344CB8AC3E}">
        <p14:creationId xmlns:p14="http://schemas.microsoft.com/office/powerpoint/2010/main" val="3085574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Kort: </a:t>
            </a:r>
            <a:r>
              <a:rPr lang="en-US" dirty="0" err="1"/>
              <a:t>waarom</a:t>
            </a:r>
            <a:r>
              <a:rPr lang="en-US" dirty="0"/>
              <a:t> de </a:t>
            </a:r>
            <a:r>
              <a:rPr lang="en-US" dirty="0" err="1"/>
              <a:t>energietransitie</a:t>
            </a:r>
            <a:endParaRPr lang="en-US" dirty="0"/>
          </a:p>
          <a:p>
            <a:r>
              <a:rPr lang="en-US" dirty="0" err="1"/>
              <a:t>Waarom</a:t>
            </a:r>
            <a:r>
              <a:rPr lang="en-US" dirty="0"/>
              <a:t> </a:t>
            </a:r>
            <a:r>
              <a:rPr lang="en-US" dirty="0" err="1"/>
              <a:t>heeft</a:t>
            </a:r>
            <a:r>
              <a:rPr lang="en-US" dirty="0"/>
              <a:t> </a:t>
            </a:r>
            <a:r>
              <a:rPr lang="en-US" dirty="0" err="1"/>
              <a:t>veiligheid</a:t>
            </a:r>
            <a:r>
              <a:rPr lang="en-US" dirty="0"/>
              <a:t> Hiermee </a:t>
            </a:r>
            <a:r>
              <a:rPr lang="en-US" dirty="0" err="1"/>
              <a:t>te</a:t>
            </a:r>
            <a:r>
              <a:rPr lang="en-US" dirty="0"/>
              <a:t> </a:t>
            </a:r>
            <a:r>
              <a:rPr lang="en-US" dirty="0" err="1"/>
              <a:t>maken</a:t>
            </a:r>
            <a:endParaRPr lang="en-US" dirty="0"/>
          </a:p>
          <a:p>
            <a:r>
              <a:rPr lang="en-US" dirty="0"/>
              <a:t>Welke </a:t>
            </a:r>
            <a:r>
              <a:rPr lang="en-US" dirty="0" err="1"/>
              <a:t>uitgangspunten</a:t>
            </a:r>
            <a:r>
              <a:rPr lang="en-US" dirty="0"/>
              <a:t> </a:t>
            </a:r>
            <a:r>
              <a:rPr lang="en-US" dirty="0" err="1"/>
              <a:t>hanteerd</a:t>
            </a:r>
            <a:r>
              <a:rPr lang="en-US" dirty="0"/>
              <a:t> het </a:t>
            </a:r>
            <a:r>
              <a:rPr lang="en-US" dirty="0" err="1"/>
              <a:t>rijk</a:t>
            </a:r>
            <a:r>
              <a:rPr lang="en-US" dirty="0"/>
              <a:t> </a:t>
            </a:r>
            <a:r>
              <a:rPr lang="en-US" dirty="0" err="1"/>
              <a:t>rondom</a:t>
            </a:r>
            <a:r>
              <a:rPr lang="en-US" dirty="0"/>
              <a:t> de </a:t>
            </a:r>
            <a:r>
              <a:rPr lang="en-US" dirty="0" err="1"/>
              <a:t>energietransitie</a:t>
            </a:r>
            <a:r>
              <a:rPr lang="en-US" dirty="0"/>
              <a:t> </a:t>
            </a:r>
            <a:r>
              <a:rPr lang="en-US" dirty="0" err="1"/>
              <a:t>en</a:t>
            </a:r>
            <a:r>
              <a:rPr lang="en-US" dirty="0"/>
              <a:t> </a:t>
            </a:r>
            <a:r>
              <a:rPr lang="en-US" dirty="0" err="1"/>
              <a:t>veiligheid</a:t>
            </a:r>
            <a:endParaRPr lang="en-US" dirty="0"/>
          </a:p>
          <a:p>
            <a:r>
              <a:rPr lang="nl-NL" dirty="0"/>
              <a:t>Welke kaders zijn er van toepassing?</a:t>
            </a:r>
          </a:p>
          <a:p>
            <a:r>
              <a:rPr lang="nl-NL" dirty="0"/>
              <a:t>Welke bestuurlijke aspecten spelen hierbij een rol</a:t>
            </a:r>
          </a:p>
          <a:p>
            <a:r>
              <a:rPr lang="nl-NL" dirty="0"/>
              <a:t>Tot slot; zullen de volgende thema’s behandelde worden. Hierbij wordt er gekeken naar de ontwikkeling, de relatie tot veiligheid en de aanwezige wetgeving</a:t>
            </a:r>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2</a:t>
            </a:fld>
            <a:endParaRPr lang="nl-NL"/>
          </a:p>
        </p:txBody>
      </p:sp>
    </p:spTree>
    <p:extLst>
      <p:ext uri="{BB962C8B-B14F-4D97-AF65-F5344CB8AC3E}">
        <p14:creationId xmlns:p14="http://schemas.microsoft.com/office/powerpoint/2010/main" val="3695055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dirty="0"/>
              <a:t>Klimaatakkoord </a:t>
            </a:r>
            <a:r>
              <a:rPr lang="nl-NL" dirty="0" err="1"/>
              <a:t>parijs</a:t>
            </a:r>
            <a:r>
              <a:rPr lang="nl-NL" dirty="0"/>
              <a:t> 2015. opwarming onder de 2graden houden.</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dirty="0"/>
              <a:t>Om dit te bereiken moet de co2 </a:t>
            </a:r>
            <a:r>
              <a:rPr lang="nl-NL" dirty="0" err="1"/>
              <a:t>uistoot</a:t>
            </a:r>
            <a:r>
              <a:rPr lang="nl-NL" dirty="0"/>
              <a:t> omlaag. En uiteindelijk naar netto 0</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dirty="0"/>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dirty="0"/>
              <a:t>Nieuwe technologieën om dit te bereiken</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dirty="0"/>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dirty="0"/>
              <a:t>Dit komt ook met nieuwe veiligheidsrisico’s</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dirty="0"/>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dirty="0"/>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dirty="0"/>
              <a:t>https://themasites.pbl.nl/o/energietransitie/</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dirty="0"/>
              <a:t>https://nipv.nl/wp-content/uploads/2022/11/20221021-NIPV-Alternatieve-blusmiddelen.pdf</a:t>
            </a:r>
          </a:p>
          <a:p>
            <a:pPr marL="0" indent="0">
              <a:buFont typeface="Arial" panose="020B0604020202020204" pitchFamily="34" charset="0"/>
              <a:buNone/>
            </a:pPr>
            <a:r>
              <a:rPr lang="nl-NL" dirty="0"/>
              <a:t>https://www.kabinetsformatie2025.nl/documenten/2026/01/30/aan-de-slag---coalitieakkoord-2026-2030</a:t>
            </a: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501649-886C-4324-AD4C-E61C88D47728}" type="slidenum">
              <a:rPr kumimoji="0" lang="nl-N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78561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2F1D0-A6CB-CA1F-5FB1-3406AC4AAEE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CE94926-1485-8B96-3FF0-59D46EB0ECC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8E823FE-FE01-5CB7-9F5E-5A60E722EABD}"/>
              </a:ext>
            </a:extLst>
          </p:cNvPr>
          <p:cNvSpPr>
            <a:spLocks noGrp="1"/>
          </p:cNvSpPr>
          <p:nvPr>
            <p:ph type="body" idx="1"/>
          </p:nvPr>
        </p:nvSpPr>
        <p:spPr/>
        <p:txBody>
          <a:bodyPr/>
          <a:lstStyle/>
          <a:p>
            <a:r>
              <a:rPr lang="en-US" dirty="0" err="1"/>
              <a:t>Één</a:t>
            </a:r>
            <a:r>
              <a:rPr lang="en-US" dirty="0"/>
              <a:t> van de </a:t>
            </a:r>
            <a:r>
              <a:rPr lang="en-US" dirty="0" err="1"/>
              <a:t>nieuwe</a:t>
            </a:r>
            <a:r>
              <a:rPr lang="en-US" dirty="0"/>
              <a:t> </a:t>
            </a:r>
            <a:r>
              <a:rPr lang="en-US" dirty="0" err="1"/>
              <a:t>technologieen</a:t>
            </a:r>
            <a:r>
              <a:rPr lang="en-US" dirty="0"/>
              <a:t> </a:t>
            </a:r>
            <a:r>
              <a:rPr lang="en-US" dirty="0" err="1"/>
              <a:t>voor</a:t>
            </a:r>
            <a:r>
              <a:rPr lang="en-US" dirty="0"/>
              <a:t> de </a:t>
            </a:r>
            <a:r>
              <a:rPr lang="en-US" dirty="0" err="1"/>
              <a:t>energietransitie</a:t>
            </a:r>
            <a:r>
              <a:rPr lang="en-US" dirty="0"/>
              <a:t> is </a:t>
            </a:r>
            <a:r>
              <a:rPr lang="en-US" dirty="0" err="1"/>
              <a:t>windenergie</a:t>
            </a:r>
            <a:endParaRPr lang="en-US" dirty="0"/>
          </a:p>
          <a:p>
            <a:r>
              <a:rPr lang="en-US" dirty="0"/>
              <a:t>De mast is </a:t>
            </a:r>
            <a:r>
              <a:rPr lang="en-US" dirty="0" err="1"/>
              <a:t>hier</a:t>
            </a:r>
            <a:r>
              <a:rPr lang="en-US" dirty="0"/>
              <a:t> </a:t>
            </a:r>
            <a:r>
              <a:rPr lang="en-US" dirty="0" err="1"/>
              <a:t>afgebroken</a:t>
            </a:r>
            <a:endParaRPr lang="en-US" dirty="0"/>
          </a:p>
          <a:p>
            <a:r>
              <a:rPr lang="en-US" dirty="0" err="1"/>
              <a:t>Windmolen</a:t>
            </a:r>
            <a:r>
              <a:rPr lang="en-US" dirty="0"/>
              <a:t> in </a:t>
            </a:r>
            <a:r>
              <a:rPr lang="en-US" dirty="0" err="1"/>
              <a:t>Zeewolde</a:t>
            </a:r>
            <a:r>
              <a:rPr lang="en-US" dirty="0"/>
              <a:t>, er </a:t>
            </a:r>
            <a:r>
              <a:rPr lang="en-US" dirty="0" err="1"/>
              <a:t>zijn</a:t>
            </a:r>
            <a:r>
              <a:rPr lang="en-US" dirty="0"/>
              <a:t> </a:t>
            </a:r>
            <a:r>
              <a:rPr lang="en-US" dirty="0" err="1"/>
              <a:t>brokstukken</a:t>
            </a:r>
            <a:r>
              <a:rPr lang="en-US" dirty="0"/>
              <a:t> op de </a:t>
            </a:r>
            <a:r>
              <a:rPr lang="en-US" dirty="0" err="1"/>
              <a:t>naastgelegen</a:t>
            </a:r>
            <a:r>
              <a:rPr lang="en-US" dirty="0"/>
              <a:t> </a:t>
            </a:r>
            <a:r>
              <a:rPr lang="en-US" dirty="0" err="1"/>
              <a:t>weg</a:t>
            </a:r>
            <a:r>
              <a:rPr lang="en-US" dirty="0"/>
              <a:t> </a:t>
            </a:r>
            <a:r>
              <a:rPr lang="en-US" dirty="0" err="1"/>
              <a:t>gevallen</a:t>
            </a:r>
            <a:r>
              <a:rPr lang="en-US" dirty="0"/>
              <a:t>. Geen </a:t>
            </a:r>
            <a:r>
              <a:rPr lang="en-US" dirty="0" err="1"/>
              <a:t>gewonden</a:t>
            </a:r>
            <a:r>
              <a:rPr lang="en-US" dirty="0"/>
              <a:t>, </a:t>
            </a:r>
            <a:r>
              <a:rPr lang="en-US" dirty="0" err="1"/>
              <a:t>wel</a:t>
            </a:r>
            <a:r>
              <a:rPr lang="en-US" dirty="0"/>
              <a:t> </a:t>
            </a:r>
            <a:r>
              <a:rPr lang="en-US" dirty="0" err="1"/>
              <a:t>diepe</a:t>
            </a:r>
            <a:r>
              <a:rPr lang="en-US" dirty="0"/>
              <a:t> kraters in de </a:t>
            </a:r>
            <a:r>
              <a:rPr lang="en-US" dirty="0" err="1"/>
              <a:t>weg</a:t>
            </a:r>
            <a:r>
              <a:rPr lang="en-US" dirty="0"/>
              <a:t>. Het had </a:t>
            </a:r>
            <a:r>
              <a:rPr lang="en-US" dirty="0" err="1"/>
              <a:t>fouter</a:t>
            </a:r>
            <a:r>
              <a:rPr lang="en-US" dirty="0"/>
              <a:t> </a:t>
            </a:r>
            <a:r>
              <a:rPr lang="en-US" dirty="0" err="1"/>
              <a:t>kunnen</a:t>
            </a:r>
            <a:r>
              <a:rPr lang="en-US" dirty="0"/>
              <a:t> </a:t>
            </a:r>
            <a:r>
              <a:rPr lang="en-US" dirty="0" err="1"/>
              <a:t>aflopen</a:t>
            </a:r>
            <a:r>
              <a:rPr lang="en-US" dirty="0"/>
              <a:t>.</a:t>
            </a:r>
          </a:p>
          <a:p>
            <a:endParaRPr lang="en-US" dirty="0"/>
          </a:p>
          <a:p>
            <a:endParaRPr lang="en-US" dirty="0"/>
          </a:p>
          <a:p>
            <a:r>
              <a:rPr lang="nl-NL" dirty="0"/>
              <a:t>https://nos.nl/artikel/2458725-hoe-kan-het-dat-een-windmolen-afbreekt-nog-nooit-meegemaakt</a:t>
            </a:r>
          </a:p>
        </p:txBody>
      </p:sp>
      <p:sp>
        <p:nvSpPr>
          <p:cNvPr id="4" name="Tijdelijke aanduiding voor dianummer 3">
            <a:extLst>
              <a:ext uri="{FF2B5EF4-FFF2-40B4-BE49-F238E27FC236}">
                <a16:creationId xmlns:a16="http://schemas.microsoft.com/office/drawing/2014/main" id="{7CD069DC-BEE3-DCE4-86D3-EBC121DBB498}"/>
              </a:ext>
            </a:extLst>
          </p:cNvPr>
          <p:cNvSpPr>
            <a:spLocks noGrp="1"/>
          </p:cNvSpPr>
          <p:nvPr>
            <p:ph type="sldNum" sz="quarter" idx="5"/>
          </p:nvPr>
        </p:nvSpPr>
        <p:spPr/>
        <p:txBody>
          <a:bodyPr/>
          <a:lstStyle/>
          <a:p>
            <a:fld id="{62F04C93-797C-4EBB-9AAD-63C2F3576D20}" type="slidenum">
              <a:rPr lang="nl-NL" smtClean="0"/>
              <a:t>4</a:t>
            </a:fld>
            <a:endParaRPr lang="nl-NL"/>
          </a:p>
        </p:txBody>
      </p:sp>
    </p:spTree>
    <p:extLst>
      <p:ext uri="{BB962C8B-B14F-4D97-AF65-F5344CB8AC3E}">
        <p14:creationId xmlns:p14="http://schemas.microsoft.com/office/powerpoint/2010/main" val="1780412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In 2023 heft de DCMR </a:t>
            </a:r>
            <a:r>
              <a:rPr lang="en-US" dirty="0" err="1"/>
              <a:t>haar</a:t>
            </a:r>
            <a:r>
              <a:rPr lang="en-US" dirty="0"/>
              <a:t> </a:t>
            </a:r>
            <a:r>
              <a:rPr lang="en-US" dirty="0" err="1"/>
              <a:t>zorgen</a:t>
            </a:r>
            <a:r>
              <a:rPr lang="en-US" dirty="0"/>
              <a:t> </a:t>
            </a:r>
            <a:r>
              <a:rPr lang="en-US" dirty="0" err="1"/>
              <a:t>geuit</a:t>
            </a:r>
            <a:r>
              <a:rPr lang="en-US" dirty="0"/>
              <a:t> over de </a:t>
            </a:r>
            <a:r>
              <a:rPr lang="en-US" dirty="0" err="1"/>
              <a:t>veiligheidsrisico’s</a:t>
            </a:r>
            <a:r>
              <a:rPr lang="en-US" dirty="0"/>
              <a:t> van </a:t>
            </a:r>
            <a:r>
              <a:rPr lang="en-US" dirty="0" err="1"/>
              <a:t>ammoniak</a:t>
            </a:r>
            <a:r>
              <a:rPr lang="en-US" dirty="0"/>
              <a:t> in de havens.</a:t>
            </a:r>
          </a:p>
          <a:p>
            <a:r>
              <a:rPr lang="en-US" dirty="0"/>
              <a:t>Als </a:t>
            </a:r>
            <a:r>
              <a:rPr lang="en-US" dirty="0" err="1"/>
              <a:t>onderdeel</a:t>
            </a:r>
            <a:r>
              <a:rPr lang="en-US" dirty="0"/>
              <a:t> van de </a:t>
            </a:r>
            <a:r>
              <a:rPr lang="en-US" dirty="0" err="1"/>
              <a:t>waterstof</a:t>
            </a:r>
            <a:r>
              <a:rPr lang="en-US" dirty="0"/>
              <a:t> </a:t>
            </a:r>
            <a:r>
              <a:rPr lang="en-US" dirty="0" err="1"/>
              <a:t>industrie</a:t>
            </a:r>
            <a:r>
              <a:rPr lang="en-US" dirty="0"/>
              <a:t> </a:t>
            </a:r>
            <a:r>
              <a:rPr lang="en-US" dirty="0" err="1"/>
              <a:t>zou</a:t>
            </a:r>
            <a:r>
              <a:rPr lang="en-US" dirty="0"/>
              <a:t> er </a:t>
            </a:r>
            <a:r>
              <a:rPr lang="en-US" dirty="0" err="1"/>
              <a:t>ook</a:t>
            </a:r>
            <a:r>
              <a:rPr lang="en-US" dirty="0"/>
              <a:t> </a:t>
            </a:r>
            <a:r>
              <a:rPr lang="en-US" dirty="0" err="1"/>
              <a:t>veel</a:t>
            </a:r>
            <a:r>
              <a:rPr lang="en-US" dirty="0"/>
              <a:t> </a:t>
            </a:r>
            <a:r>
              <a:rPr lang="en-US" dirty="0" err="1"/>
              <a:t>ammoniak</a:t>
            </a:r>
            <a:r>
              <a:rPr lang="en-US" dirty="0"/>
              <a:t> in de haven van Rotterdam </a:t>
            </a:r>
            <a:r>
              <a:rPr lang="en-US" dirty="0" err="1"/>
              <a:t>worden</a:t>
            </a:r>
            <a:r>
              <a:rPr lang="en-US" dirty="0"/>
              <a:t> </a:t>
            </a:r>
            <a:r>
              <a:rPr lang="en-US" dirty="0" err="1"/>
              <a:t>opgeslagen</a:t>
            </a:r>
            <a:endParaRPr lang="en-US" dirty="0"/>
          </a:p>
          <a:p>
            <a:r>
              <a:rPr lang="en-US" dirty="0" err="1"/>
              <a:t>Ammoniak</a:t>
            </a:r>
            <a:r>
              <a:rPr lang="en-US" dirty="0"/>
              <a:t> is </a:t>
            </a:r>
            <a:r>
              <a:rPr lang="en-US" dirty="0" err="1"/>
              <a:t>makkelijker</a:t>
            </a:r>
            <a:r>
              <a:rPr lang="en-US" dirty="0"/>
              <a:t> </a:t>
            </a:r>
            <a:r>
              <a:rPr lang="en-US" dirty="0" err="1"/>
              <a:t>te</a:t>
            </a:r>
            <a:r>
              <a:rPr lang="en-US" dirty="0"/>
              <a:t> </a:t>
            </a:r>
            <a:r>
              <a:rPr lang="en-US" dirty="0" err="1"/>
              <a:t>vervoeren</a:t>
            </a:r>
            <a:r>
              <a:rPr lang="en-US" dirty="0"/>
              <a:t> dan </a:t>
            </a:r>
            <a:r>
              <a:rPr lang="en-US" dirty="0" err="1"/>
              <a:t>waterstof</a:t>
            </a:r>
            <a:endParaRPr lang="en-US" dirty="0"/>
          </a:p>
          <a:p>
            <a:r>
              <a:rPr lang="en-US" dirty="0"/>
              <a:t>Een </a:t>
            </a:r>
            <a:r>
              <a:rPr lang="en-US" dirty="0" err="1"/>
              <a:t>groot</a:t>
            </a:r>
            <a:r>
              <a:rPr lang="en-US" dirty="0"/>
              <a:t> </a:t>
            </a:r>
            <a:r>
              <a:rPr lang="en-US" dirty="0" err="1"/>
              <a:t>deel</a:t>
            </a:r>
            <a:r>
              <a:rPr lang="en-US" dirty="0"/>
              <a:t> van </a:t>
            </a:r>
            <a:r>
              <a:rPr lang="en-US" dirty="0" err="1"/>
              <a:t>deze</a:t>
            </a:r>
            <a:r>
              <a:rPr lang="en-US" dirty="0"/>
              <a:t> </a:t>
            </a:r>
            <a:r>
              <a:rPr lang="en-US" dirty="0" err="1"/>
              <a:t>ammoniak</a:t>
            </a:r>
            <a:r>
              <a:rPr lang="en-US" dirty="0"/>
              <a:t> </a:t>
            </a:r>
            <a:r>
              <a:rPr lang="en-US" dirty="0" err="1"/>
              <a:t>zou</a:t>
            </a:r>
            <a:r>
              <a:rPr lang="en-US" dirty="0"/>
              <a:t> </a:t>
            </a:r>
            <a:r>
              <a:rPr lang="en-US" dirty="0" err="1"/>
              <a:t>ook</a:t>
            </a:r>
            <a:r>
              <a:rPr lang="en-US" dirty="0"/>
              <a:t> </a:t>
            </a:r>
            <a:r>
              <a:rPr lang="en-US" dirty="0" err="1"/>
              <a:t>weer</a:t>
            </a:r>
            <a:r>
              <a:rPr lang="en-US" dirty="0"/>
              <a:t> </a:t>
            </a:r>
            <a:r>
              <a:rPr lang="en-US" dirty="0" err="1"/>
              <a:t>moeten</a:t>
            </a:r>
            <a:r>
              <a:rPr lang="en-US" dirty="0"/>
              <a:t> </a:t>
            </a:r>
            <a:r>
              <a:rPr lang="en-US" dirty="0" err="1"/>
              <a:t>worden</a:t>
            </a:r>
            <a:r>
              <a:rPr lang="en-US" dirty="0"/>
              <a:t> </a:t>
            </a:r>
            <a:r>
              <a:rPr lang="en-US" dirty="0" err="1"/>
              <a:t>doorgevoerd</a:t>
            </a:r>
            <a:r>
              <a:rPr lang="en-US" dirty="0"/>
              <a:t> </a:t>
            </a:r>
            <a:r>
              <a:rPr lang="en-US" dirty="0" err="1"/>
              <a:t>naar</a:t>
            </a:r>
            <a:r>
              <a:rPr lang="en-US" dirty="0"/>
              <a:t> </a:t>
            </a:r>
            <a:r>
              <a:rPr lang="en-US" dirty="0" err="1"/>
              <a:t>bijvoorbeeld</a:t>
            </a:r>
            <a:r>
              <a:rPr lang="en-US" dirty="0"/>
              <a:t> het </a:t>
            </a:r>
            <a:r>
              <a:rPr lang="en-US" dirty="0" err="1"/>
              <a:t>ruhrgebied</a:t>
            </a:r>
            <a:endParaRPr lang="en-US" dirty="0"/>
          </a:p>
          <a:p>
            <a:r>
              <a:rPr lang="en-US" dirty="0"/>
              <a:t>Dit </a:t>
            </a:r>
            <a:r>
              <a:rPr lang="en-US" dirty="0" err="1"/>
              <a:t>zou</a:t>
            </a:r>
            <a:r>
              <a:rPr lang="en-US" dirty="0"/>
              <a:t> </a:t>
            </a:r>
            <a:r>
              <a:rPr lang="en-US" dirty="0" err="1"/>
              <a:t>betekenen</a:t>
            </a:r>
            <a:r>
              <a:rPr lang="en-US" dirty="0"/>
              <a:t> </a:t>
            </a:r>
            <a:r>
              <a:rPr lang="en-US" dirty="0" err="1"/>
              <a:t>dat</a:t>
            </a:r>
            <a:r>
              <a:rPr lang="en-US" dirty="0"/>
              <a:t> er </a:t>
            </a:r>
            <a:r>
              <a:rPr lang="en-US" dirty="0" err="1"/>
              <a:t>grote</a:t>
            </a:r>
            <a:r>
              <a:rPr lang="en-US" dirty="0"/>
              <a:t> </a:t>
            </a:r>
            <a:r>
              <a:rPr lang="en-US" dirty="0" err="1"/>
              <a:t>hoeveelheden</a:t>
            </a:r>
            <a:r>
              <a:rPr lang="en-US" dirty="0"/>
              <a:t> </a:t>
            </a:r>
            <a:r>
              <a:rPr lang="en-US" dirty="0" err="1"/>
              <a:t>ammoniak</a:t>
            </a:r>
            <a:r>
              <a:rPr lang="en-US" dirty="0"/>
              <a:t> via </a:t>
            </a:r>
            <a:r>
              <a:rPr lang="en-US" dirty="0" err="1"/>
              <a:t>bijvoorbeeld</a:t>
            </a:r>
            <a:r>
              <a:rPr lang="en-US" dirty="0"/>
              <a:t> het spoor </a:t>
            </a:r>
            <a:r>
              <a:rPr lang="en-US" dirty="0" err="1"/>
              <a:t>naar</a:t>
            </a:r>
            <a:r>
              <a:rPr lang="en-US" dirty="0"/>
              <a:t> </a:t>
            </a:r>
            <a:r>
              <a:rPr lang="en-US" dirty="0" err="1"/>
              <a:t>duitsland</a:t>
            </a:r>
            <a:r>
              <a:rPr lang="en-US" dirty="0"/>
              <a:t> </a:t>
            </a:r>
            <a:r>
              <a:rPr lang="en-US" dirty="0" err="1"/>
              <a:t>vervoerd</a:t>
            </a:r>
            <a:r>
              <a:rPr lang="en-US" dirty="0"/>
              <a:t> </a:t>
            </a:r>
            <a:r>
              <a:rPr lang="en-US" dirty="0" err="1"/>
              <a:t>zal</a:t>
            </a:r>
            <a:r>
              <a:rPr lang="en-US" dirty="0"/>
              <a:t> </a:t>
            </a:r>
            <a:r>
              <a:rPr lang="en-US" dirty="0" err="1"/>
              <a:t>worden</a:t>
            </a:r>
            <a:endParaRPr lang="en-US" dirty="0"/>
          </a:p>
          <a:p>
            <a:r>
              <a:rPr lang="en-US" dirty="0" err="1"/>
              <a:t>Ammoniak</a:t>
            </a:r>
            <a:r>
              <a:rPr lang="en-US" dirty="0"/>
              <a:t> is erg </a:t>
            </a:r>
            <a:r>
              <a:rPr lang="en-US" dirty="0" err="1"/>
              <a:t>giftig</a:t>
            </a:r>
            <a:r>
              <a:rPr lang="en-US" dirty="0"/>
              <a:t> </a:t>
            </a:r>
            <a:r>
              <a:rPr lang="en-US" dirty="0" err="1"/>
              <a:t>en</a:t>
            </a:r>
            <a:r>
              <a:rPr lang="en-US" dirty="0"/>
              <a:t> </a:t>
            </a:r>
            <a:r>
              <a:rPr lang="en-US" dirty="0" err="1"/>
              <a:t>kan</a:t>
            </a:r>
            <a:r>
              <a:rPr lang="en-US" dirty="0"/>
              <a:t> tot </a:t>
            </a:r>
            <a:r>
              <a:rPr lang="en-US" dirty="0" err="1"/>
              <a:t>grote</a:t>
            </a:r>
            <a:r>
              <a:rPr lang="en-US" dirty="0"/>
              <a:t> </a:t>
            </a:r>
            <a:r>
              <a:rPr lang="en-US" dirty="0" err="1"/>
              <a:t>aftanden</a:t>
            </a:r>
            <a:r>
              <a:rPr lang="en-US" dirty="0"/>
              <a:t> </a:t>
            </a:r>
            <a:r>
              <a:rPr lang="en-US" dirty="0" err="1"/>
              <a:t>voo</a:t>
            </a:r>
            <a:r>
              <a:rPr lang="en-US" dirty="0"/>
              <a:t> </a:t>
            </a:r>
            <a:r>
              <a:rPr lang="en-US" dirty="0" err="1"/>
              <a:t>rgevaar</a:t>
            </a:r>
            <a:r>
              <a:rPr lang="en-US" dirty="0"/>
              <a:t> </a:t>
            </a:r>
            <a:r>
              <a:rPr lang="en-US" dirty="0" err="1"/>
              <a:t>zorgen</a:t>
            </a:r>
            <a:r>
              <a:rPr lang="en-US" dirty="0"/>
              <a:t>. </a:t>
            </a:r>
            <a:r>
              <a:rPr lang="en-US" dirty="0" err="1"/>
              <a:t>Grootschalig</a:t>
            </a:r>
            <a:r>
              <a:rPr lang="en-US" dirty="0"/>
              <a:t> Vervoer van </a:t>
            </a:r>
            <a:r>
              <a:rPr lang="en-US" dirty="0" err="1"/>
              <a:t>ammoniak</a:t>
            </a:r>
            <a:r>
              <a:rPr lang="en-US" dirty="0"/>
              <a:t> over het spoor is </a:t>
            </a:r>
            <a:r>
              <a:rPr lang="en-US" dirty="0" err="1"/>
              <a:t>niet</a:t>
            </a:r>
            <a:r>
              <a:rPr lang="en-US" dirty="0"/>
              <a:t> </a:t>
            </a:r>
            <a:r>
              <a:rPr lang="en-US" dirty="0" err="1"/>
              <a:t>wenselijk</a:t>
            </a:r>
            <a:endParaRPr lang="en-US" dirty="0"/>
          </a:p>
          <a:p>
            <a:r>
              <a:rPr lang="en-US" dirty="0" err="1"/>
              <a:t>Grootschalig</a:t>
            </a:r>
            <a:r>
              <a:rPr lang="en-US" dirty="0"/>
              <a:t> Vervoer van </a:t>
            </a:r>
            <a:r>
              <a:rPr lang="en-US" dirty="0" err="1"/>
              <a:t>ammoniak</a:t>
            </a:r>
            <a:r>
              <a:rPr lang="en-US" dirty="0"/>
              <a:t> is </a:t>
            </a:r>
            <a:r>
              <a:rPr lang="en-US" dirty="0" err="1"/>
              <a:t>nieuw</a:t>
            </a:r>
            <a:r>
              <a:rPr lang="en-US" dirty="0"/>
              <a:t> (ET), er </a:t>
            </a:r>
            <a:r>
              <a:rPr lang="en-US" dirty="0" err="1"/>
              <a:t>moet</a:t>
            </a:r>
            <a:r>
              <a:rPr lang="en-US" dirty="0"/>
              <a:t> </a:t>
            </a:r>
            <a:r>
              <a:rPr lang="en-US" dirty="0" err="1"/>
              <a:t>worden</a:t>
            </a:r>
            <a:r>
              <a:rPr lang="en-US" dirty="0"/>
              <a:t> </a:t>
            </a:r>
            <a:r>
              <a:rPr lang="en-US" dirty="0" err="1"/>
              <a:t>nagedacht</a:t>
            </a:r>
            <a:r>
              <a:rPr lang="en-US" dirty="0"/>
              <a:t> over </a:t>
            </a:r>
            <a:r>
              <a:rPr lang="en-US" dirty="0" err="1"/>
              <a:t>deze</a:t>
            </a:r>
            <a:r>
              <a:rPr lang="en-US" dirty="0"/>
              <a:t> </a:t>
            </a:r>
            <a:r>
              <a:rPr lang="en-US" dirty="0" err="1"/>
              <a:t>nieuwe</a:t>
            </a:r>
            <a:r>
              <a:rPr lang="en-US" dirty="0"/>
              <a:t> Risico’s (</a:t>
            </a:r>
            <a:r>
              <a:rPr lang="en-US" dirty="0" err="1"/>
              <a:t>buisleidingen</a:t>
            </a:r>
            <a:r>
              <a:rPr lang="en-US" dirty="0"/>
              <a:t>?)</a:t>
            </a:r>
          </a:p>
          <a:p>
            <a:endParaRPr lang="en-US" dirty="0"/>
          </a:p>
          <a:p>
            <a:r>
              <a:rPr lang="en-US" dirty="0"/>
              <a:t>* </a:t>
            </a:r>
            <a:r>
              <a:rPr lang="en-US" dirty="0" err="1"/>
              <a:t>Inschattingen</a:t>
            </a:r>
            <a:r>
              <a:rPr lang="en-US" dirty="0"/>
              <a:t> van </a:t>
            </a:r>
            <a:r>
              <a:rPr lang="en-US" dirty="0" err="1"/>
              <a:t>hoeveelheden</a:t>
            </a:r>
            <a:r>
              <a:rPr lang="en-US" dirty="0"/>
              <a:t> </a:t>
            </a:r>
            <a:r>
              <a:rPr lang="en-US" dirty="0" err="1"/>
              <a:t>ammoniak</a:t>
            </a:r>
            <a:r>
              <a:rPr lang="en-US" dirty="0"/>
              <a:t> </a:t>
            </a:r>
            <a:r>
              <a:rPr lang="en-US" dirty="0" err="1"/>
              <a:t>naar</a:t>
            </a:r>
            <a:r>
              <a:rPr lang="en-US" dirty="0"/>
              <a:t> </a:t>
            </a:r>
            <a:r>
              <a:rPr lang="en-US" dirty="0" err="1"/>
              <a:t>duitsland</a:t>
            </a:r>
            <a:r>
              <a:rPr lang="en-US" dirty="0"/>
              <a:t> </a:t>
            </a:r>
            <a:r>
              <a:rPr lang="en-US" dirty="0" err="1"/>
              <a:t>zijn</a:t>
            </a:r>
            <a:r>
              <a:rPr lang="en-US" dirty="0"/>
              <a:t> </a:t>
            </a:r>
            <a:r>
              <a:rPr lang="en-US" dirty="0" err="1"/>
              <a:t>wel</a:t>
            </a:r>
            <a:r>
              <a:rPr lang="en-US" dirty="0"/>
              <a:t> </a:t>
            </a:r>
            <a:r>
              <a:rPr lang="en-US" dirty="0" err="1"/>
              <a:t>weer</a:t>
            </a:r>
            <a:r>
              <a:rPr lang="en-US" dirty="0"/>
              <a:t> </a:t>
            </a:r>
            <a:r>
              <a:rPr lang="en-US" dirty="0" err="1"/>
              <a:t>naar</a:t>
            </a:r>
            <a:r>
              <a:rPr lang="en-US" dirty="0"/>
              <a:t> </a:t>
            </a:r>
            <a:r>
              <a:rPr lang="en-US" dirty="0" err="1"/>
              <a:t>beneden</a:t>
            </a:r>
            <a:r>
              <a:rPr lang="en-US" dirty="0"/>
              <a:t> </a:t>
            </a:r>
            <a:r>
              <a:rPr lang="en-US" dirty="0" err="1"/>
              <a:t>bijgesteld</a:t>
            </a:r>
            <a:endParaRPr lang="nl-NL" dirty="0"/>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5</a:t>
            </a:fld>
            <a:endParaRPr lang="nl-NL"/>
          </a:p>
        </p:txBody>
      </p:sp>
    </p:spTree>
    <p:extLst>
      <p:ext uri="{BB962C8B-B14F-4D97-AF65-F5344CB8AC3E}">
        <p14:creationId xmlns:p14="http://schemas.microsoft.com/office/powerpoint/2010/main" val="20290240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Als </a:t>
            </a:r>
            <a:r>
              <a:rPr lang="en-US" dirty="0" err="1"/>
              <a:t>onderdeel</a:t>
            </a:r>
            <a:r>
              <a:rPr lang="en-US" dirty="0"/>
              <a:t> van de </a:t>
            </a:r>
            <a:r>
              <a:rPr lang="en-US" dirty="0" err="1"/>
              <a:t>elektrificatie</a:t>
            </a:r>
            <a:r>
              <a:rPr lang="en-US" dirty="0"/>
              <a:t> van de ET </a:t>
            </a:r>
            <a:r>
              <a:rPr lang="en-US" dirty="0" err="1"/>
              <a:t>komen</a:t>
            </a:r>
            <a:r>
              <a:rPr lang="en-US" dirty="0"/>
              <a:t> er </a:t>
            </a:r>
            <a:r>
              <a:rPr lang="en-US" dirty="0" err="1"/>
              <a:t>veel</a:t>
            </a:r>
            <a:r>
              <a:rPr lang="en-US" dirty="0"/>
              <a:t> </a:t>
            </a:r>
            <a:r>
              <a:rPr lang="en-US" dirty="0" err="1"/>
              <a:t>accu’s</a:t>
            </a:r>
            <a:r>
              <a:rPr lang="en-US" dirty="0"/>
              <a:t>/ </a:t>
            </a:r>
            <a:r>
              <a:rPr lang="en-US" dirty="0" err="1"/>
              <a:t>batterijen</a:t>
            </a:r>
            <a:r>
              <a:rPr lang="en-US" dirty="0"/>
              <a:t> op</a:t>
            </a:r>
          </a:p>
          <a:p>
            <a:r>
              <a:rPr lang="en-US" dirty="0" err="1"/>
              <a:t>Overal</a:t>
            </a:r>
            <a:r>
              <a:rPr lang="en-US" dirty="0"/>
              <a:t> </a:t>
            </a:r>
            <a:r>
              <a:rPr lang="en-US" dirty="0" err="1"/>
              <a:t>komen</a:t>
            </a:r>
            <a:r>
              <a:rPr lang="en-US" dirty="0"/>
              <a:t> </a:t>
            </a:r>
            <a:r>
              <a:rPr lang="en-US" dirty="0" err="1"/>
              <a:t>accu’s</a:t>
            </a:r>
            <a:r>
              <a:rPr lang="en-US" dirty="0"/>
              <a:t> / </a:t>
            </a:r>
            <a:r>
              <a:rPr lang="en-US" dirty="0" err="1"/>
              <a:t>batterijen</a:t>
            </a:r>
            <a:r>
              <a:rPr lang="en-US" dirty="0"/>
              <a:t> </a:t>
            </a:r>
            <a:r>
              <a:rPr lang="en-US" dirty="0" err="1"/>
              <a:t>bij</a:t>
            </a:r>
            <a:r>
              <a:rPr lang="en-US" dirty="0"/>
              <a:t> (</a:t>
            </a:r>
            <a:r>
              <a:rPr lang="en-US" dirty="0" err="1"/>
              <a:t>veelal</a:t>
            </a:r>
            <a:r>
              <a:rPr lang="en-US" dirty="0"/>
              <a:t> Li-ion). </a:t>
            </a:r>
            <a:r>
              <a:rPr lang="en-US" dirty="0" err="1"/>
              <a:t>Wanneer</a:t>
            </a:r>
            <a:r>
              <a:rPr lang="en-US" dirty="0"/>
              <a:t> </a:t>
            </a:r>
            <a:r>
              <a:rPr lang="en-US" dirty="0" err="1"/>
              <a:t>een</a:t>
            </a:r>
            <a:r>
              <a:rPr lang="en-US" dirty="0"/>
              <a:t> </a:t>
            </a:r>
            <a:r>
              <a:rPr lang="en-US" dirty="0" err="1"/>
              <a:t>batterij</a:t>
            </a:r>
            <a:r>
              <a:rPr lang="en-US" dirty="0"/>
              <a:t> in de </a:t>
            </a:r>
            <a:r>
              <a:rPr lang="en-US" dirty="0" err="1"/>
              <a:t>fik</a:t>
            </a:r>
            <a:r>
              <a:rPr lang="en-US" dirty="0"/>
              <a:t> </a:t>
            </a:r>
            <a:r>
              <a:rPr lang="en-US" dirty="0" err="1"/>
              <a:t>vliegt</a:t>
            </a:r>
            <a:r>
              <a:rPr lang="en-US" dirty="0"/>
              <a:t> is er </a:t>
            </a:r>
            <a:r>
              <a:rPr lang="en-US" dirty="0" err="1"/>
              <a:t>sprake</a:t>
            </a:r>
            <a:r>
              <a:rPr lang="en-US" dirty="0"/>
              <a:t> van </a:t>
            </a:r>
            <a:r>
              <a:rPr lang="en-US" dirty="0" err="1"/>
              <a:t>een</a:t>
            </a:r>
            <a:r>
              <a:rPr lang="en-US" dirty="0"/>
              <a:t> </a:t>
            </a:r>
            <a:r>
              <a:rPr lang="en-US" dirty="0" err="1"/>
              <a:t>zogenoemde</a:t>
            </a:r>
            <a:r>
              <a:rPr lang="en-US" dirty="0"/>
              <a:t> “thermal runaway”</a:t>
            </a:r>
          </a:p>
          <a:p>
            <a:r>
              <a:rPr lang="en-US" dirty="0"/>
              <a:t>Dit is </a:t>
            </a:r>
            <a:r>
              <a:rPr lang="en-US" dirty="0" err="1"/>
              <a:t>een</a:t>
            </a:r>
            <a:r>
              <a:rPr lang="en-US" dirty="0"/>
              <a:t> </a:t>
            </a:r>
            <a:r>
              <a:rPr lang="en-US" dirty="0" err="1"/>
              <a:t>chemische</a:t>
            </a:r>
            <a:r>
              <a:rPr lang="en-US" dirty="0"/>
              <a:t> </a:t>
            </a:r>
            <a:r>
              <a:rPr lang="en-US" dirty="0" err="1"/>
              <a:t>reactie</a:t>
            </a:r>
            <a:r>
              <a:rPr lang="en-US" dirty="0"/>
              <a:t> die </a:t>
            </a:r>
            <a:r>
              <a:rPr lang="en-US" dirty="0" err="1"/>
              <a:t>moeilijk</a:t>
            </a:r>
            <a:r>
              <a:rPr lang="en-US" dirty="0"/>
              <a:t>/ tot </a:t>
            </a:r>
            <a:r>
              <a:rPr lang="en-US" dirty="0" err="1"/>
              <a:t>niet</a:t>
            </a:r>
            <a:r>
              <a:rPr lang="en-US" dirty="0"/>
              <a:t> </a:t>
            </a:r>
            <a:r>
              <a:rPr lang="en-US" dirty="0" err="1"/>
              <a:t>te</a:t>
            </a:r>
            <a:r>
              <a:rPr lang="en-US" dirty="0"/>
              <a:t> </a:t>
            </a:r>
            <a:r>
              <a:rPr lang="en-US" dirty="0" err="1"/>
              <a:t>stoppen</a:t>
            </a:r>
            <a:r>
              <a:rPr lang="en-US" dirty="0"/>
              <a:t> is. </a:t>
            </a:r>
            <a:r>
              <a:rPr lang="en-US" dirty="0" err="1"/>
              <a:t>Wanneer</a:t>
            </a:r>
            <a:r>
              <a:rPr lang="en-US" dirty="0"/>
              <a:t> je </a:t>
            </a:r>
            <a:r>
              <a:rPr lang="en-US" dirty="0" err="1"/>
              <a:t>stopt</a:t>
            </a:r>
            <a:r>
              <a:rPr lang="en-US" dirty="0"/>
              <a:t> met </a:t>
            </a:r>
            <a:r>
              <a:rPr lang="en-US" dirty="0" err="1"/>
              <a:t>blussen</a:t>
            </a:r>
            <a:r>
              <a:rPr lang="en-US" dirty="0"/>
              <a:t> </a:t>
            </a:r>
            <a:r>
              <a:rPr lang="en-US" dirty="0" err="1"/>
              <a:t>ontsteekt</a:t>
            </a:r>
            <a:r>
              <a:rPr lang="en-US" dirty="0"/>
              <a:t> de </a:t>
            </a:r>
            <a:r>
              <a:rPr lang="en-US" dirty="0" err="1"/>
              <a:t>accu</a:t>
            </a:r>
            <a:r>
              <a:rPr lang="en-US" dirty="0"/>
              <a:t> </a:t>
            </a:r>
            <a:r>
              <a:rPr lang="en-US" dirty="0" err="1"/>
              <a:t>opnieuw</a:t>
            </a:r>
            <a:endParaRPr lang="en-US" dirty="0"/>
          </a:p>
          <a:p>
            <a:r>
              <a:rPr lang="en-US" dirty="0" err="1"/>
              <a:t>Giftige</a:t>
            </a:r>
            <a:r>
              <a:rPr lang="en-US" dirty="0"/>
              <a:t> stiffen, brand </a:t>
            </a:r>
            <a:r>
              <a:rPr lang="en-US" dirty="0" err="1"/>
              <a:t>en</a:t>
            </a:r>
            <a:r>
              <a:rPr lang="en-US" dirty="0"/>
              <a:t> </a:t>
            </a:r>
            <a:r>
              <a:rPr lang="en-US" dirty="0" err="1"/>
              <a:t>kans</a:t>
            </a:r>
            <a:r>
              <a:rPr lang="en-US" dirty="0"/>
              <a:t> op </a:t>
            </a:r>
            <a:r>
              <a:rPr lang="en-US" dirty="0" err="1"/>
              <a:t>explosie</a:t>
            </a:r>
            <a:endParaRPr lang="en-US" dirty="0"/>
          </a:p>
          <a:p>
            <a:r>
              <a:rPr lang="en-US" dirty="0"/>
              <a:t>Li-ion </a:t>
            </a:r>
            <a:r>
              <a:rPr lang="en-US" dirty="0" err="1"/>
              <a:t>batterijen</a:t>
            </a:r>
            <a:r>
              <a:rPr lang="en-US" dirty="0"/>
              <a:t> </a:t>
            </a:r>
            <a:r>
              <a:rPr lang="en-US" dirty="0" err="1"/>
              <a:t>zijn</a:t>
            </a:r>
            <a:r>
              <a:rPr lang="en-US" dirty="0"/>
              <a:t> </a:t>
            </a:r>
            <a:r>
              <a:rPr lang="en-US" dirty="0" err="1"/>
              <a:t>overal</a:t>
            </a:r>
            <a:r>
              <a:rPr lang="en-US" dirty="0"/>
              <a:t>, </a:t>
            </a:r>
            <a:r>
              <a:rPr lang="en-US" dirty="0" err="1"/>
              <a:t>niet</a:t>
            </a:r>
            <a:r>
              <a:rPr lang="en-US" dirty="0"/>
              <a:t> </a:t>
            </a:r>
            <a:r>
              <a:rPr lang="en-US" dirty="0" err="1"/>
              <a:t>altijd</a:t>
            </a:r>
            <a:r>
              <a:rPr lang="en-US" dirty="0"/>
              <a:t> op </a:t>
            </a:r>
            <a:r>
              <a:rPr lang="en-US" dirty="0" err="1"/>
              <a:t>fijne</a:t>
            </a:r>
            <a:r>
              <a:rPr lang="en-US" dirty="0"/>
              <a:t> </a:t>
            </a:r>
            <a:r>
              <a:rPr lang="en-US" dirty="0" err="1"/>
              <a:t>plekken</a:t>
            </a:r>
            <a:r>
              <a:rPr lang="en-US" dirty="0"/>
              <a:t> </a:t>
            </a:r>
            <a:r>
              <a:rPr lang="en-US" dirty="0" err="1"/>
              <a:t>als</a:t>
            </a:r>
            <a:r>
              <a:rPr lang="en-US" dirty="0"/>
              <a:t> het </a:t>
            </a:r>
            <a:r>
              <a:rPr lang="en-US" dirty="0" err="1"/>
              <a:t>fout</a:t>
            </a:r>
            <a:r>
              <a:rPr lang="en-US" dirty="0"/>
              <a:t> </a:t>
            </a:r>
            <a:r>
              <a:rPr lang="en-US" dirty="0" err="1"/>
              <a:t>gaat</a:t>
            </a:r>
            <a:r>
              <a:rPr lang="en-US" dirty="0"/>
              <a:t>, </a:t>
            </a:r>
            <a:r>
              <a:rPr lang="en-US" dirty="0" err="1"/>
              <a:t>moet</a:t>
            </a:r>
            <a:r>
              <a:rPr lang="en-US" dirty="0"/>
              <a:t> </a:t>
            </a:r>
            <a:r>
              <a:rPr lang="en-US" dirty="0" err="1"/>
              <a:t>hier</a:t>
            </a:r>
            <a:r>
              <a:rPr lang="en-US" dirty="0"/>
              <a:t> </a:t>
            </a:r>
            <a:r>
              <a:rPr lang="en-US" dirty="0" err="1"/>
              <a:t>nog</a:t>
            </a:r>
            <a:r>
              <a:rPr lang="en-US" dirty="0"/>
              <a:t> </a:t>
            </a:r>
            <a:r>
              <a:rPr lang="en-US" dirty="0" err="1"/>
              <a:t>bewuster</a:t>
            </a:r>
            <a:r>
              <a:rPr lang="en-US" dirty="0"/>
              <a:t> mee </a:t>
            </a:r>
            <a:r>
              <a:rPr lang="en-US" dirty="0" err="1"/>
              <a:t>worden</a:t>
            </a:r>
            <a:r>
              <a:rPr lang="en-US" dirty="0"/>
              <a:t> </a:t>
            </a:r>
            <a:r>
              <a:rPr lang="en-US" dirty="0" err="1"/>
              <a:t>omgegaan</a:t>
            </a:r>
            <a:r>
              <a:rPr lang="en-US" dirty="0"/>
              <a:t>?</a:t>
            </a:r>
          </a:p>
          <a:p>
            <a:r>
              <a:rPr lang="en-US" dirty="0" err="1"/>
              <a:t>Brandweer</a:t>
            </a:r>
            <a:r>
              <a:rPr lang="en-US" dirty="0"/>
              <a:t> </a:t>
            </a:r>
            <a:r>
              <a:rPr lang="en-US" dirty="0" err="1"/>
              <a:t>weet</a:t>
            </a:r>
            <a:r>
              <a:rPr lang="en-US" dirty="0"/>
              <a:t> </a:t>
            </a:r>
            <a:r>
              <a:rPr lang="en-US" dirty="0" err="1"/>
              <a:t>nog</a:t>
            </a:r>
            <a:r>
              <a:rPr lang="en-US" dirty="0"/>
              <a:t> </a:t>
            </a:r>
            <a:r>
              <a:rPr lang="en-US" dirty="0" err="1"/>
              <a:t>bezig</a:t>
            </a:r>
            <a:r>
              <a:rPr lang="en-US" dirty="0"/>
              <a:t> met </a:t>
            </a:r>
            <a:r>
              <a:rPr lang="en-US" dirty="0" err="1"/>
              <a:t>beste</a:t>
            </a:r>
            <a:r>
              <a:rPr lang="en-US" dirty="0"/>
              <a:t> </a:t>
            </a:r>
            <a:r>
              <a:rPr lang="en-US" dirty="0" err="1"/>
              <a:t>methodes</a:t>
            </a:r>
            <a:r>
              <a:rPr lang="en-US" dirty="0"/>
              <a:t> om </a:t>
            </a:r>
            <a:r>
              <a:rPr lang="en-US" dirty="0" err="1"/>
              <a:t>te</a:t>
            </a:r>
            <a:r>
              <a:rPr lang="en-US" dirty="0"/>
              <a:t> </a:t>
            </a:r>
            <a:r>
              <a:rPr lang="en-US" dirty="0" err="1"/>
              <a:t>blussen</a:t>
            </a:r>
            <a:r>
              <a:rPr lang="en-US" dirty="0"/>
              <a:t>/</a:t>
            </a:r>
            <a:r>
              <a:rPr lang="en-US" dirty="0" err="1"/>
              <a:t>bestrijden</a:t>
            </a:r>
            <a:endParaRPr lang="en-US" dirty="0"/>
          </a:p>
          <a:p>
            <a:endParaRPr lang="en-US" dirty="0"/>
          </a:p>
          <a:p>
            <a:endParaRPr lang="nl-NL" dirty="0"/>
          </a:p>
          <a:p>
            <a:endParaRPr lang="nl-NL" dirty="0"/>
          </a:p>
          <a:p>
            <a:r>
              <a:rPr lang="nl-NL" dirty="0"/>
              <a:t>https://www.rijnmond.nl/nieuws/1865060/weinig-blussen-dagenlang-koelen-zo-bestrijd-je-accubranden</a:t>
            </a:r>
          </a:p>
          <a:p>
            <a:r>
              <a:rPr lang="nl-NL" dirty="0"/>
              <a:t>Voorne putten </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6</a:t>
            </a:fld>
            <a:endParaRPr lang="nl-NL"/>
          </a:p>
        </p:txBody>
      </p:sp>
    </p:spTree>
    <p:extLst>
      <p:ext uri="{BB962C8B-B14F-4D97-AF65-F5344CB8AC3E}">
        <p14:creationId xmlns:p14="http://schemas.microsoft.com/office/powerpoint/2010/main" val="8776754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noProof="0" dirty="0"/>
              <a:t>De ET zorgt voor nieuwe technologieën en stoffen, de Risico’s hiervan zijn nog niet altijd bekend</a:t>
            </a:r>
          </a:p>
          <a:p>
            <a:r>
              <a:rPr lang="nl-NL" noProof="0" dirty="0"/>
              <a:t>Energietransitie moet snel gebeuren, zie doelen kabinet, maar tegelijkertijd is veiligheid ook altijd een variabele</a:t>
            </a:r>
          </a:p>
          <a:p>
            <a:r>
              <a:rPr lang="nl-NL" noProof="0" dirty="0"/>
              <a:t>Wetgeving en kennis loopt vaak achter op de ontwikkelingen, hoe omgaan met het onbekende?</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7</a:t>
            </a:fld>
            <a:endParaRPr lang="nl-NL"/>
          </a:p>
        </p:txBody>
      </p:sp>
    </p:spTree>
    <p:extLst>
      <p:ext uri="{BB962C8B-B14F-4D97-AF65-F5344CB8AC3E}">
        <p14:creationId xmlns:p14="http://schemas.microsoft.com/office/powerpoint/2010/main" val="3485344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Hoe </a:t>
            </a:r>
            <a:r>
              <a:rPr lang="en-US" dirty="0" err="1"/>
              <a:t>zorgen</a:t>
            </a:r>
            <a:r>
              <a:rPr lang="en-US" dirty="0"/>
              <a:t> we er dan </a:t>
            </a:r>
            <a:r>
              <a:rPr lang="en-US" dirty="0" err="1"/>
              <a:t>voor</a:t>
            </a:r>
            <a:r>
              <a:rPr lang="en-US" dirty="0"/>
              <a:t> </a:t>
            </a:r>
            <a:r>
              <a:rPr lang="en-US" dirty="0" err="1"/>
              <a:t>dat</a:t>
            </a:r>
            <a:r>
              <a:rPr lang="en-US" dirty="0"/>
              <a:t> er </a:t>
            </a:r>
            <a:r>
              <a:rPr lang="en-US" dirty="0" err="1"/>
              <a:t>sprake</a:t>
            </a:r>
            <a:r>
              <a:rPr lang="en-US" dirty="0"/>
              <a:t> is van </a:t>
            </a:r>
            <a:r>
              <a:rPr lang="en-US" dirty="0" err="1"/>
              <a:t>een</a:t>
            </a:r>
            <a:r>
              <a:rPr lang="en-US" dirty="0"/>
              <a:t> VEILIGE </a:t>
            </a:r>
            <a:r>
              <a:rPr lang="en-US" dirty="0" err="1"/>
              <a:t>energie</a:t>
            </a:r>
            <a:r>
              <a:rPr lang="en-US" dirty="0"/>
              <a:t> </a:t>
            </a:r>
            <a:r>
              <a:rPr lang="en-US" dirty="0" err="1"/>
              <a:t>transitie</a:t>
            </a:r>
            <a:r>
              <a:rPr lang="en-US" dirty="0"/>
              <a:t>?</a:t>
            </a:r>
          </a:p>
          <a:p>
            <a:r>
              <a:rPr lang="en-US" dirty="0"/>
              <a:t>Stas: Annet Bertram CDA</a:t>
            </a:r>
          </a:p>
          <a:p>
            <a:r>
              <a:rPr lang="en-US" dirty="0" err="1"/>
              <a:t>Ministerie</a:t>
            </a:r>
            <a:r>
              <a:rPr lang="en-US" dirty="0"/>
              <a:t> EZK is </a:t>
            </a:r>
            <a:r>
              <a:rPr lang="en-US" dirty="0" err="1"/>
              <a:t>verantwoordelijk</a:t>
            </a:r>
            <a:r>
              <a:rPr lang="en-US" dirty="0"/>
              <a:t> </a:t>
            </a:r>
            <a:r>
              <a:rPr lang="en-US" dirty="0" err="1"/>
              <a:t>voor</a:t>
            </a:r>
            <a:r>
              <a:rPr lang="en-US" dirty="0"/>
              <a:t> het </a:t>
            </a:r>
            <a:r>
              <a:rPr lang="en-US" dirty="0" err="1"/>
              <a:t>energiesysteem</a:t>
            </a:r>
            <a:r>
              <a:rPr lang="en-US" dirty="0"/>
              <a:t>/</a:t>
            </a:r>
            <a:r>
              <a:rPr lang="en-US" dirty="0" err="1"/>
              <a:t>voorziening</a:t>
            </a:r>
            <a:r>
              <a:rPr lang="en-US" dirty="0"/>
              <a:t>, </a:t>
            </a:r>
            <a:r>
              <a:rPr lang="en-US" dirty="0" err="1"/>
              <a:t>zij</a:t>
            </a:r>
            <a:r>
              <a:rPr lang="en-US" dirty="0"/>
              <a:t> </a:t>
            </a:r>
            <a:r>
              <a:rPr lang="en-US" dirty="0" err="1"/>
              <a:t>stimuleren</a:t>
            </a:r>
            <a:r>
              <a:rPr lang="en-US" dirty="0"/>
              <a:t> </a:t>
            </a:r>
            <a:r>
              <a:rPr lang="en-US" dirty="0" err="1"/>
              <a:t>en</a:t>
            </a:r>
            <a:r>
              <a:rPr lang="en-US" dirty="0"/>
              <a:t> </a:t>
            </a:r>
            <a:r>
              <a:rPr lang="en-US" dirty="0" err="1"/>
              <a:t>sturen</a:t>
            </a:r>
            <a:r>
              <a:rPr lang="en-US" dirty="0"/>
              <a:t> de </a:t>
            </a:r>
            <a:r>
              <a:rPr lang="en-US" dirty="0" err="1"/>
              <a:t>transitie</a:t>
            </a:r>
            <a:r>
              <a:rPr lang="en-US" dirty="0"/>
              <a:t>. </a:t>
            </a:r>
            <a:r>
              <a:rPr lang="en-US" dirty="0" err="1"/>
              <a:t>IenW</a:t>
            </a:r>
            <a:r>
              <a:rPr lang="en-US" dirty="0"/>
              <a:t> </a:t>
            </a:r>
            <a:r>
              <a:rPr lang="en-US" dirty="0" err="1"/>
              <a:t>borgt</a:t>
            </a:r>
            <a:r>
              <a:rPr lang="en-US" dirty="0"/>
              <a:t> </a:t>
            </a:r>
            <a:r>
              <a:rPr lang="en-US" dirty="0" err="1"/>
              <a:t>dat</a:t>
            </a:r>
            <a:r>
              <a:rPr lang="en-US" dirty="0"/>
              <a:t> </a:t>
            </a:r>
            <a:r>
              <a:rPr lang="en-US" dirty="0" err="1"/>
              <a:t>dit</a:t>
            </a:r>
            <a:r>
              <a:rPr lang="en-US" dirty="0"/>
              <a:t> </a:t>
            </a:r>
            <a:r>
              <a:rPr lang="en-US" dirty="0" err="1"/>
              <a:t>veilig</a:t>
            </a:r>
            <a:r>
              <a:rPr lang="en-US" dirty="0"/>
              <a:t> </a:t>
            </a:r>
            <a:r>
              <a:rPr lang="en-US" dirty="0" err="1"/>
              <a:t>gebeurt</a:t>
            </a:r>
            <a:r>
              <a:rPr lang="en-US" dirty="0"/>
              <a:t>. </a:t>
            </a:r>
            <a:r>
              <a:rPr lang="en-US" dirty="0" err="1"/>
              <a:t>Deze</a:t>
            </a:r>
            <a:r>
              <a:rPr lang="en-US" dirty="0"/>
              <a:t> </a:t>
            </a:r>
            <a:r>
              <a:rPr lang="en-US" dirty="0" err="1"/>
              <a:t>raken</a:t>
            </a:r>
            <a:r>
              <a:rPr lang="en-US" dirty="0"/>
              <a:t> </a:t>
            </a:r>
            <a:r>
              <a:rPr lang="en-US" dirty="0" err="1"/>
              <a:t>elkaar</a:t>
            </a:r>
            <a:r>
              <a:rPr lang="en-US" dirty="0"/>
              <a:t> </a:t>
            </a:r>
            <a:r>
              <a:rPr lang="en-US" dirty="0" err="1"/>
              <a:t>en</a:t>
            </a:r>
            <a:r>
              <a:rPr lang="en-US" dirty="0"/>
              <a:t> </a:t>
            </a:r>
            <a:r>
              <a:rPr lang="en-US" dirty="0" err="1"/>
              <a:t>hier</a:t>
            </a:r>
            <a:r>
              <a:rPr lang="en-US" dirty="0"/>
              <a:t> </a:t>
            </a:r>
            <a:r>
              <a:rPr lang="en-US" dirty="0" err="1"/>
              <a:t>vind</a:t>
            </a:r>
            <a:r>
              <a:rPr lang="en-US" dirty="0"/>
              <a:t> </a:t>
            </a:r>
            <a:r>
              <a:rPr lang="en-US" dirty="0" err="1"/>
              <a:t>ook</a:t>
            </a:r>
            <a:r>
              <a:rPr lang="en-US" dirty="0"/>
              <a:t> </a:t>
            </a:r>
            <a:r>
              <a:rPr lang="en-US" dirty="0" err="1"/>
              <a:t>afstemming</a:t>
            </a:r>
            <a:r>
              <a:rPr lang="en-US" dirty="0"/>
              <a:t> </a:t>
            </a:r>
            <a:r>
              <a:rPr lang="en-US" dirty="0" err="1"/>
              <a:t>plaats</a:t>
            </a:r>
            <a:r>
              <a:rPr lang="en-US" dirty="0"/>
              <a:t>. Zo </a:t>
            </a:r>
            <a:r>
              <a:rPr lang="en-US" dirty="0" err="1"/>
              <a:t>kan</a:t>
            </a:r>
            <a:r>
              <a:rPr lang="en-US" dirty="0"/>
              <a:t> de </a:t>
            </a:r>
            <a:r>
              <a:rPr lang="en-US" dirty="0" err="1"/>
              <a:t>energietransitie</a:t>
            </a:r>
            <a:r>
              <a:rPr lang="en-US" dirty="0"/>
              <a:t> </a:t>
            </a:r>
            <a:r>
              <a:rPr lang="en-US" dirty="0" err="1"/>
              <a:t>veilig</a:t>
            </a:r>
            <a:r>
              <a:rPr lang="en-US" dirty="0"/>
              <a:t> </a:t>
            </a:r>
            <a:r>
              <a:rPr lang="en-US" dirty="0" err="1"/>
              <a:t>plaatsvinden</a:t>
            </a:r>
            <a:r>
              <a:rPr lang="en-US" dirty="0"/>
              <a:t>.</a:t>
            </a:r>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8</a:t>
            </a:fld>
            <a:endParaRPr lang="nl-NL"/>
          </a:p>
        </p:txBody>
      </p:sp>
    </p:spTree>
    <p:extLst>
      <p:ext uri="{BB962C8B-B14F-4D97-AF65-F5344CB8AC3E}">
        <p14:creationId xmlns:p14="http://schemas.microsoft.com/office/powerpoint/2010/main" val="2653688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noProof="0" dirty="0"/>
              <a:t>Dan de uitgangspunten van het Rijk voor een veilige energietransitie:</a:t>
            </a:r>
          </a:p>
          <a:p>
            <a:r>
              <a:rPr lang="nl-NL" noProof="0" dirty="0"/>
              <a:t>100% veilig bestaat niet. Dus doel is even veilig als het huidige energiesysteem.</a:t>
            </a:r>
          </a:p>
          <a:p>
            <a:r>
              <a:rPr lang="nl-NL" noProof="0" dirty="0"/>
              <a:t>Veiligheid is niet de enige variabele in de afweging, het moet proportioneel zijn met de andere variabele. Denk hierbij aan kosten, ruimte, economie. </a:t>
            </a:r>
          </a:p>
          <a:p>
            <a:r>
              <a:rPr lang="nl-NL" noProof="0" dirty="0"/>
              <a:t>Deze variabele moeten met elkaar in balans zijn, maar spelen ieder een rol</a:t>
            </a:r>
          </a:p>
        </p:txBody>
      </p:sp>
      <p:sp>
        <p:nvSpPr>
          <p:cNvPr id="4" name="Slide Number Placeholder 3"/>
          <p:cNvSpPr>
            <a:spLocks noGrp="1"/>
          </p:cNvSpPr>
          <p:nvPr>
            <p:ph type="sldNum" sz="quarter" idx="5"/>
          </p:nvPr>
        </p:nvSpPr>
        <p:spPr/>
        <p:txBody>
          <a:bodyPr/>
          <a:lstStyle/>
          <a:p>
            <a:fld id="{62F04C93-797C-4EBB-9AAD-63C2F3576D20}" type="slidenum">
              <a:rPr lang="nl-NL" smtClean="0"/>
              <a:t>9</a:t>
            </a:fld>
            <a:endParaRPr lang="nl-NL"/>
          </a:p>
        </p:txBody>
      </p:sp>
    </p:spTree>
    <p:extLst>
      <p:ext uri="{BB962C8B-B14F-4D97-AF65-F5344CB8AC3E}">
        <p14:creationId xmlns:p14="http://schemas.microsoft.com/office/powerpoint/2010/main" val="619787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noProof="0" dirty="0"/>
              <a:t>Bepaalde risico’s zullen geaccepteerd (moeten) worden om de ET te helpen. We hebben niet nog 300 jaar de tijd om alles uit te zoeken en uit te pluizen.</a:t>
            </a:r>
          </a:p>
          <a:p>
            <a:r>
              <a:rPr lang="nl-NL" noProof="0" dirty="0"/>
              <a:t>De energietransitie liever gisteren dan vandaag.</a:t>
            </a:r>
          </a:p>
          <a:p>
            <a:r>
              <a:rPr lang="nl-NL" noProof="0" dirty="0"/>
              <a:t>Wetgeving loopt altijd achter op ontwikkelingen. Wetgeving is vaak ook een lang traject. Richtsnoeren, handreikingen andere middelen om te sturen zonder alles te hoeven verbieden</a:t>
            </a:r>
          </a:p>
          <a:p>
            <a:r>
              <a:rPr lang="nl-NL" noProof="0" dirty="0"/>
              <a:t>Focus op kennis opdoen, veel verandert, om de juiste maatregelen te kunnen nemen is kennis nodig.</a:t>
            </a:r>
          </a:p>
        </p:txBody>
      </p:sp>
      <p:sp>
        <p:nvSpPr>
          <p:cNvPr id="4" name="Slide Number Placeholder 3"/>
          <p:cNvSpPr>
            <a:spLocks noGrp="1"/>
          </p:cNvSpPr>
          <p:nvPr>
            <p:ph type="sldNum" sz="quarter" idx="5"/>
          </p:nvPr>
        </p:nvSpPr>
        <p:spPr/>
        <p:txBody>
          <a:bodyPr/>
          <a:lstStyle/>
          <a:p>
            <a:fld id="{62F04C93-797C-4EBB-9AAD-63C2F3576D20}" type="slidenum">
              <a:rPr lang="nl-NL" smtClean="0"/>
              <a:t>10</a:t>
            </a:fld>
            <a:endParaRPr lang="nl-NL"/>
          </a:p>
        </p:txBody>
      </p:sp>
    </p:spTree>
    <p:extLst>
      <p:ext uri="{BB962C8B-B14F-4D97-AF65-F5344CB8AC3E}">
        <p14:creationId xmlns:p14="http://schemas.microsoft.com/office/powerpoint/2010/main" val="17280118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noProof="0" dirty="0"/>
              <a:t>Bevoegdheden nog niet altijd duidelijk bij nieuwe technologieën: bij hoe een grote </a:t>
            </a:r>
            <a:r>
              <a:rPr lang="nl-NL" noProof="0" dirty="0" err="1"/>
              <a:t>waterstofelektrolyser</a:t>
            </a:r>
            <a:r>
              <a:rPr lang="nl-NL" noProof="0" dirty="0"/>
              <a:t> wordt de provincie BG </a:t>
            </a:r>
            <a:r>
              <a:rPr lang="nl-NL" noProof="0" dirty="0" err="1"/>
              <a:t>ipv</a:t>
            </a:r>
            <a:r>
              <a:rPr lang="nl-NL" noProof="0" dirty="0"/>
              <a:t> gemeente</a:t>
            </a:r>
          </a:p>
        </p:txBody>
      </p:sp>
      <p:sp>
        <p:nvSpPr>
          <p:cNvPr id="4" name="Slide Number Placeholder 3"/>
          <p:cNvSpPr>
            <a:spLocks noGrp="1"/>
          </p:cNvSpPr>
          <p:nvPr>
            <p:ph type="sldNum" sz="quarter" idx="5"/>
          </p:nvPr>
        </p:nvSpPr>
        <p:spPr/>
        <p:txBody>
          <a:bodyPr/>
          <a:lstStyle/>
          <a:p>
            <a:fld id="{62F04C93-797C-4EBB-9AAD-63C2F3576D20}" type="slidenum">
              <a:rPr lang="nl-NL" smtClean="0"/>
              <a:t>11</a:t>
            </a:fld>
            <a:endParaRPr lang="nl-NL"/>
          </a:p>
        </p:txBody>
      </p:sp>
    </p:spTree>
    <p:extLst>
      <p:ext uri="{BB962C8B-B14F-4D97-AF65-F5344CB8AC3E}">
        <p14:creationId xmlns:p14="http://schemas.microsoft.com/office/powerpoint/2010/main" val="17564770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noProof="0" dirty="0"/>
              <a:t>Als de ET niet veilig verloopt verdwijnt het draagvlak voor de ET. Een veilige ET is de enige manier waarop de ET kan plaatsvinden (persoonlijke mening).</a:t>
            </a:r>
          </a:p>
          <a:p>
            <a:r>
              <a:rPr lang="nl-NL" noProof="0" dirty="0"/>
              <a:t>Daarbij moeten grote incidenten voorkomen worden. Deze hebben altijd een grotere nieuwswaarde en doen meer met de perceptie van mensen rondom veiligheid.</a:t>
            </a:r>
          </a:p>
          <a:p>
            <a:r>
              <a:rPr lang="nl-NL" noProof="0" dirty="0"/>
              <a:t>Voorbeeld: meer dan 700 verkeersdoden p/j, voor omgevingsveiligheid is dit veel minder, maar doet misschien wel meer met de perceptie en draagvlak</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12</a:t>
            </a:fld>
            <a:endParaRPr lang="nl-NL"/>
          </a:p>
        </p:txBody>
      </p:sp>
    </p:spTree>
    <p:extLst>
      <p:ext uri="{BB962C8B-B14F-4D97-AF65-F5344CB8AC3E}">
        <p14:creationId xmlns:p14="http://schemas.microsoft.com/office/powerpoint/2010/main" val="1514741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noProof="0" dirty="0"/>
              <a:t>Hoe vertaald dit allemaal zich naar concrete maatregelen? Dezelfde risicokaders als bij “oude” </a:t>
            </a:r>
            <a:r>
              <a:rPr lang="nl-NL" noProof="0" dirty="0" err="1"/>
              <a:t>ernegriesystemen</a:t>
            </a:r>
            <a:r>
              <a:rPr lang="nl-NL" noProof="0" dirty="0"/>
              <a:t> worden gehandhaafd </a:t>
            </a:r>
            <a:r>
              <a:rPr lang="nl-NL" noProof="0" dirty="0">
                <a:sym typeface="Wingdings" panose="05000000000000000000" pitchFamily="2" charset="2"/>
              </a:rPr>
              <a:t> PR contouren en aandachtsgebieden. Hierbij gelden dezelfde eisen als bij “conventionele” technologieën en stoffen. </a:t>
            </a:r>
          </a:p>
          <a:p>
            <a:r>
              <a:rPr lang="nl-NL" noProof="0" dirty="0">
                <a:sym typeface="Wingdings" panose="05000000000000000000" pitchFamily="2" charset="2"/>
              </a:rPr>
              <a:t>Natuurlijk altijd kijken wat er beter/ veiliger kan. De BBT ontwikkelen zich ook en zo kan het ook steeds veiliger worden.</a:t>
            </a:r>
            <a:endParaRPr lang="nl-NL" noProof="0"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13</a:t>
            </a:fld>
            <a:endParaRPr lang="nl-NL"/>
          </a:p>
        </p:txBody>
      </p:sp>
    </p:spTree>
    <p:extLst>
      <p:ext uri="{BB962C8B-B14F-4D97-AF65-F5344CB8AC3E}">
        <p14:creationId xmlns:p14="http://schemas.microsoft.com/office/powerpoint/2010/main" val="3795121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noProof="0" dirty="0"/>
              <a:t>Uitleg PR contouren en aandachtsgebieden</a:t>
            </a:r>
          </a:p>
          <a:p>
            <a:r>
              <a:rPr lang="nl-NL" noProof="0" dirty="0"/>
              <a:t>Deze worden berekent aan de hand van RIVM rekenmethodes, of er is sprake van standaard afstanden</a:t>
            </a:r>
          </a:p>
          <a:p>
            <a:r>
              <a:rPr lang="nl-NL" noProof="0" dirty="0"/>
              <a:t>Bij nieuwe technologieën of stoffen is dit er nog niet altijd. Bij EOS wordt is er nu een </a:t>
            </a:r>
            <a:r>
              <a:rPr lang="nl-NL" noProof="0" dirty="0" err="1"/>
              <a:t>wetgevingtraject</a:t>
            </a:r>
            <a:r>
              <a:rPr lang="nl-NL" noProof="0" dirty="0"/>
              <a:t> bezig die deze afstanden aanwijst.</a:t>
            </a:r>
          </a:p>
          <a:p>
            <a:r>
              <a:rPr lang="nl-NL" noProof="0" dirty="0"/>
              <a:t>PR en aandachtsgebieden hebben effect op de RO. </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14</a:t>
            </a:fld>
            <a:endParaRPr lang="nl-NL"/>
          </a:p>
        </p:txBody>
      </p:sp>
    </p:spTree>
    <p:extLst>
      <p:ext uri="{BB962C8B-B14F-4D97-AF65-F5344CB8AC3E}">
        <p14:creationId xmlns:p14="http://schemas.microsoft.com/office/powerpoint/2010/main" val="32897684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noProof="0" dirty="0"/>
              <a:t>Nieuwe ontwikkelingen vragen om nieuw beleid?</a:t>
            </a:r>
          </a:p>
          <a:p>
            <a:r>
              <a:rPr lang="nl-NL" noProof="0" dirty="0"/>
              <a:t>VB: EOS rekenmethode, veiligheidsafstanden</a:t>
            </a:r>
          </a:p>
          <a:p>
            <a:r>
              <a:rPr lang="nl-NL" noProof="0" dirty="0"/>
              <a:t>Vergaren van kennis bij nieuwe technologieën </a:t>
            </a:r>
          </a:p>
          <a:p>
            <a:r>
              <a:rPr lang="nl-NL" noProof="0" dirty="0"/>
              <a:t>Wanneer er kennis is </a:t>
            </a:r>
            <a:r>
              <a:rPr lang="nl-NL" noProof="0" dirty="0">
                <a:sym typeface="Wingdings" panose="05000000000000000000" pitchFamily="2" charset="2"/>
              </a:rPr>
              <a:t> wetgeving aanpassen (of niet)</a:t>
            </a:r>
          </a:p>
          <a:p>
            <a:r>
              <a:rPr lang="nl-NL" noProof="0" dirty="0">
                <a:sym typeface="Wingdings" panose="05000000000000000000" pitchFamily="2" charset="2"/>
              </a:rPr>
              <a:t>Dan kunnen er keuzes gemaakt worden waarin de variabele veiligheid bekent is? Er is kennis over de Risico’s</a:t>
            </a:r>
            <a:endParaRPr lang="nl-NL" noProof="0"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15</a:t>
            </a:fld>
            <a:endParaRPr lang="nl-NL"/>
          </a:p>
        </p:txBody>
      </p:sp>
    </p:spTree>
    <p:extLst>
      <p:ext uri="{BB962C8B-B14F-4D97-AF65-F5344CB8AC3E}">
        <p14:creationId xmlns:p14="http://schemas.microsoft.com/office/powerpoint/2010/main" val="12781306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noProof="0" dirty="0"/>
              <a:t>Van centrale overheid naar decentraal</a:t>
            </a:r>
          </a:p>
          <a:p>
            <a:r>
              <a:rPr lang="nl-NL" noProof="0" dirty="0"/>
              <a:t>Ruimte is schaars, dus veilig inpassen is lastig en is een variabele in de ruimtelijke planning</a:t>
            </a:r>
          </a:p>
          <a:p>
            <a:r>
              <a:rPr lang="nl-NL" noProof="0" dirty="0"/>
              <a:t>Bijvoorbeeld windmolens hebben grote veiligheidsafstanden, waar een windmolen komt te staan kan geen woonwijk meer.</a:t>
            </a:r>
          </a:p>
          <a:p>
            <a:endParaRPr lang="nl-NL" noProof="0" dirty="0"/>
          </a:p>
          <a:p>
            <a:r>
              <a:rPr lang="nl-NL" noProof="0" dirty="0"/>
              <a:t>NOVI gaat op in Nota Ruimte</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16</a:t>
            </a:fld>
            <a:endParaRPr lang="nl-NL"/>
          </a:p>
        </p:txBody>
      </p:sp>
    </p:spTree>
    <p:extLst>
      <p:ext uri="{BB962C8B-B14F-4D97-AF65-F5344CB8AC3E}">
        <p14:creationId xmlns:p14="http://schemas.microsoft.com/office/powerpoint/2010/main" val="29524491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noProof="0" dirty="0"/>
              <a:t>Waar moeten bestuurders een afweging in maken:</a:t>
            </a:r>
          </a:p>
          <a:p>
            <a:r>
              <a:rPr lang="nl-NL" noProof="0" dirty="0"/>
              <a:t>Met deze drie dingen moeten bestuurders rekening houden om een veilige ET te bewerkstelligen</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17</a:t>
            </a:fld>
            <a:endParaRPr lang="nl-NL"/>
          </a:p>
        </p:txBody>
      </p:sp>
    </p:spTree>
    <p:extLst>
      <p:ext uri="{BB962C8B-B14F-4D97-AF65-F5344CB8AC3E}">
        <p14:creationId xmlns:p14="http://schemas.microsoft.com/office/powerpoint/2010/main" val="17251472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Gebruik:</a:t>
            </a:r>
          </a:p>
          <a:p>
            <a:r>
              <a:rPr lang="nl-NL" dirty="0"/>
              <a:t>De elektrificatie van processen binnenshuis omvat veel verschillende technologieën. </a:t>
            </a:r>
          </a:p>
          <a:p>
            <a:r>
              <a:rPr lang="nl-NL" dirty="0"/>
              <a:t>Voor sommige hiervan zijn recent nieuwe regels opgenomen in het </a:t>
            </a:r>
            <a:r>
              <a:rPr lang="nl-NL" dirty="0" err="1"/>
              <a:t>Bbl</a:t>
            </a:r>
            <a:r>
              <a:rPr lang="nl-NL" dirty="0"/>
              <a:t>, zoals oplaadvoorzieningen voor elektrische voertuigen bij nieuwbouw (artikel 4.199, lid 2; artikel 4.230a) en verbouw (artikel 5.21d). </a:t>
            </a:r>
          </a:p>
          <a:p>
            <a:r>
              <a:rPr lang="nl-NL" dirty="0"/>
              <a:t>Regelgeving voor andere technologieën en ontwikkelingen laat nog op zich wachten. Wat betreft de gevaren die we hebben geïdentificeerd in hoofdstuk 1 verdient met name de ontwikkeling van mogelijke regelgeving voor batterijen binnenshuis aandacht. </a:t>
            </a:r>
          </a:p>
          <a:p>
            <a:r>
              <a:rPr lang="nl-NL" dirty="0"/>
              <a:t>Het is </a:t>
            </a:r>
            <a:r>
              <a:rPr lang="nl-NL" b="1" dirty="0"/>
              <a:t>niet</a:t>
            </a:r>
            <a:r>
              <a:rPr lang="nl-NL" dirty="0"/>
              <a:t> </a:t>
            </a:r>
            <a:r>
              <a:rPr lang="nl-NL" b="1" dirty="0"/>
              <a:t>toegestaan</a:t>
            </a:r>
            <a:r>
              <a:rPr lang="nl-NL" dirty="0"/>
              <a:t> om op lokaal niveau extra technische eisen te stellen bovenop het </a:t>
            </a:r>
            <a:r>
              <a:rPr lang="nl-NL" dirty="0" err="1"/>
              <a:t>Bbl</a:t>
            </a:r>
            <a:r>
              <a:rPr lang="nl-NL" dirty="0"/>
              <a:t>.</a:t>
            </a:r>
          </a:p>
          <a:p>
            <a:r>
              <a:rPr lang="nl-NL" dirty="0"/>
              <a:t>Rest het voor gemeente en veiligheidsregio om in te zetten op voorlichting op lokaal niveau. Dit gebeurt al volop bijvoorbeeld via initiatieven als Veilig Huis </a:t>
            </a:r>
            <a:r>
              <a:rPr lang="nl-NL" dirty="0" err="1"/>
              <a:t>Vinkie</a:t>
            </a:r>
            <a:r>
              <a:rPr lang="nl-NL" dirty="0"/>
              <a:t>. </a:t>
            </a:r>
          </a:p>
        </p:txBody>
      </p:sp>
      <p:sp>
        <p:nvSpPr>
          <p:cNvPr id="4" name="Tijdelijke aanduiding voor dianummer 3"/>
          <p:cNvSpPr>
            <a:spLocks noGrp="1"/>
          </p:cNvSpPr>
          <p:nvPr>
            <p:ph type="sldNum" sz="quarter" idx="5"/>
          </p:nvPr>
        </p:nvSpPr>
        <p:spPr/>
        <p:txBody>
          <a:bodyPr/>
          <a:lstStyle/>
          <a:p>
            <a:fld id="{719BC4F5-FBD0-4755-9E50-6A06229E11CE}" type="slidenum">
              <a:rPr lang="nl-NL" smtClean="0"/>
              <a:t>18</a:t>
            </a:fld>
            <a:endParaRPr lang="nl-NL"/>
          </a:p>
        </p:txBody>
      </p:sp>
    </p:spTree>
    <p:extLst>
      <p:ext uri="{BB962C8B-B14F-4D97-AF65-F5344CB8AC3E}">
        <p14:creationId xmlns:p14="http://schemas.microsoft.com/office/powerpoint/2010/main" val="11666481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9875C-A221-6B0F-9A76-D9EEDF228E1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8486FC9-2751-EBC9-9CB2-688FFC5CF8F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44A9A06-22E8-E44E-70AB-B5627FFA2B7E}"/>
              </a:ext>
            </a:extLst>
          </p:cNvPr>
          <p:cNvSpPr>
            <a:spLocks noGrp="1"/>
          </p:cNvSpPr>
          <p:nvPr>
            <p:ph type="body" idx="1"/>
          </p:nvPr>
        </p:nvSpPr>
        <p:spPr/>
        <p:txBody>
          <a:bodyPr/>
          <a:lstStyle/>
          <a:p>
            <a:r>
              <a:rPr lang="nl-NL" noProof="0" dirty="0"/>
              <a:t>Opslag:</a:t>
            </a:r>
          </a:p>
        </p:txBody>
      </p:sp>
      <p:sp>
        <p:nvSpPr>
          <p:cNvPr id="4" name="Tijdelijke aanduiding voor dianummer 3">
            <a:extLst>
              <a:ext uri="{FF2B5EF4-FFF2-40B4-BE49-F238E27FC236}">
                <a16:creationId xmlns:a16="http://schemas.microsoft.com/office/drawing/2014/main" id="{C2BF95BE-F61B-4ED4-9B01-7A892305ECCE}"/>
              </a:ext>
            </a:extLst>
          </p:cNvPr>
          <p:cNvSpPr>
            <a:spLocks noGrp="1"/>
          </p:cNvSpPr>
          <p:nvPr>
            <p:ph type="sldNum" sz="quarter" idx="5"/>
          </p:nvPr>
        </p:nvSpPr>
        <p:spPr/>
        <p:txBody>
          <a:bodyPr/>
          <a:lstStyle/>
          <a:p>
            <a:fld id="{719BC4F5-FBD0-4755-9E50-6A06229E11CE}" type="slidenum">
              <a:rPr lang="nl-NL" smtClean="0"/>
              <a:t>19</a:t>
            </a:fld>
            <a:endParaRPr lang="nl-NL"/>
          </a:p>
        </p:txBody>
      </p:sp>
    </p:spTree>
    <p:extLst>
      <p:ext uri="{BB962C8B-B14F-4D97-AF65-F5344CB8AC3E}">
        <p14:creationId xmlns:p14="http://schemas.microsoft.com/office/powerpoint/2010/main" val="14379508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33CAE-2AE5-D789-8535-E0BE1263B5E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E7457E3-5067-BA34-8AD9-D907C1CC79A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A794BB5-46E3-C823-5A8F-5625BD312A87}"/>
              </a:ext>
            </a:extLst>
          </p:cNvPr>
          <p:cNvSpPr>
            <a:spLocks noGrp="1"/>
          </p:cNvSpPr>
          <p:nvPr>
            <p:ph type="body" idx="1"/>
          </p:nvPr>
        </p:nvSpPr>
        <p:spPr/>
        <p:txBody>
          <a:bodyPr/>
          <a:lstStyle/>
          <a:p>
            <a:r>
              <a:rPr lang="nl-NL" noProof="0" dirty="0"/>
              <a:t>Transport:</a:t>
            </a:r>
          </a:p>
          <a:p>
            <a:r>
              <a:rPr lang="nl-NL" noProof="0" dirty="0"/>
              <a:t>Op rijksniveau basisnet: spoor, rijkswegen en waterwegen</a:t>
            </a:r>
          </a:p>
          <a:p>
            <a:r>
              <a:rPr lang="nl-NL" noProof="0" dirty="0"/>
              <a:t>Gemeenten kunnen routering aanwijzen binnen de gemeenten, idem provincies, N-wegen (in ZH kunnen gemeenten alle N-wegen gebruiken voor routering)</a:t>
            </a:r>
          </a:p>
        </p:txBody>
      </p:sp>
      <p:sp>
        <p:nvSpPr>
          <p:cNvPr id="4" name="Tijdelijke aanduiding voor dianummer 3">
            <a:extLst>
              <a:ext uri="{FF2B5EF4-FFF2-40B4-BE49-F238E27FC236}">
                <a16:creationId xmlns:a16="http://schemas.microsoft.com/office/drawing/2014/main" id="{9E7974D9-7776-8874-274E-A75A2DE70A45}"/>
              </a:ext>
            </a:extLst>
          </p:cNvPr>
          <p:cNvSpPr>
            <a:spLocks noGrp="1"/>
          </p:cNvSpPr>
          <p:nvPr>
            <p:ph type="sldNum" sz="quarter" idx="5"/>
          </p:nvPr>
        </p:nvSpPr>
        <p:spPr/>
        <p:txBody>
          <a:bodyPr/>
          <a:lstStyle/>
          <a:p>
            <a:fld id="{719BC4F5-FBD0-4755-9E50-6A06229E11CE}" type="slidenum">
              <a:rPr lang="nl-NL" smtClean="0"/>
              <a:t>20</a:t>
            </a:fld>
            <a:endParaRPr lang="nl-NL"/>
          </a:p>
        </p:txBody>
      </p:sp>
    </p:spTree>
    <p:extLst>
      <p:ext uri="{BB962C8B-B14F-4D97-AF65-F5344CB8AC3E}">
        <p14:creationId xmlns:p14="http://schemas.microsoft.com/office/powerpoint/2010/main" val="30471503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noProof="0" dirty="0"/>
              <a:t>Risico = kans * effect</a:t>
            </a:r>
          </a:p>
          <a:p>
            <a:r>
              <a:rPr lang="nl-NL" dirty="0"/>
              <a:t>Verschillen in kansen en effecten. Uiteindelijk wordt veelal naar risico gekeken</a:t>
            </a:r>
          </a:p>
        </p:txBody>
      </p:sp>
      <p:sp>
        <p:nvSpPr>
          <p:cNvPr id="4" name="Tijdelijke aanduiding voor dianummer 3"/>
          <p:cNvSpPr>
            <a:spLocks noGrp="1"/>
          </p:cNvSpPr>
          <p:nvPr>
            <p:ph type="sldNum" sz="quarter" idx="5"/>
          </p:nvPr>
        </p:nvSpPr>
        <p:spPr/>
        <p:txBody>
          <a:bodyPr/>
          <a:lstStyle/>
          <a:p>
            <a:fld id="{719BC4F5-FBD0-4755-9E50-6A06229E11CE}" type="slidenum">
              <a:rPr lang="nl-NL" smtClean="0"/>
              <a:t>21</a:t>
            </a:fld>
            <a:endParaRPr lang="nl-NL"/>
          </a:p>
        </p:txBody>
      </p:sp>
    </p:spTree>
    <p:extLst>
      <p:ext uri="{BB962C8B-B14F-4D97-AF65-F5344CB8AC3E}">
        <p14:creationId xmlns:p14="http://schemas.microsoft.com/office/powerpoint/2010/main" val="10023704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Arial" panose="020B0604020202020204" pitchFamily="34" charset="0"/>
              <a:buNone/>
            </a:pPr>
            <a:r>
              <a:rPr lang="nl-NL" dirty="0"/>
              <a:t>Breuk/val gebeurt niet vaak, maar effect kan groot zijn</a:t>
            </a:r>
          </a:p>
          <a:p>
            <a:pPr marL="0" indent="0">
              <a:buFont typeface="Arial" panose="020B0604020202020204" pitchFamily="34" charset="0"/>
              <a:buNone/>
            </a:pPr>
            <a:r>
              <a:rPr lang="nl-NL" dirty="0"/>
              <a:t>PR contouren zijn groot, maar er zijn ook afstanden voor geluidshinder die al groot zijn. Effect op ruimtelijke inpassing door veiligheid valt mee.</a:t>
            </a:r>
          </a:p>
          <a:p>
            <a:pPr marL="0" indent="0">
              <a:buFont typeface="Arial" panose="020B0604020202020204" pitchFamily="34" charset="0"/>
              <a:buNone/>
            </a:pPr>
            <a:endParaRPr lang="nl-NL" dirty="0"/>
          </a:p>
          <a:p>
            <a:pPr marL="0" indent="0">
              <a:buFont typeface="Arial" panose="020B0604020202020204" pitchFamily="34" charset="0"/>
              <a:buNone/>
            </a:pPr>
            <a:endParaRPr lang="nl-NL" dirty="0"/>
          </a:p>
          <a:p>
            <a:pPr marL="0" indent="0">
              <a:buFont typeface="Arial" panose="020B0604020202020204" pitchFamily="34" charset="0"/>
              <a:buNone/>
            </a:pPr>
            <a:endParaRPr lang="nl-NL" dirty="0"/>
          </a:p>
          <a:p>
            <a:pPr marL="0" indent="0">
              <a:buFont typeface="Arial" panose="020B0604020202020204" pitchFamily="34" charset="0"/>
              <a:buNone/>
            </a:pPr>
            <a:r>
              <a:rPr lang="nl-NL" dirty="0"/>
              <a:t>https://nipv.nl/wp-content/uploads/2022/03/20210329-IFV-Kennisbundel-windturbines.pdf</a:t>
            </a: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501649-886C-4324-AD4C-E61C88D47728}" type="slidenum">
              <a:rPr kumimoji="0" lang="nl-N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561588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err="1"/>
              <a:t>Provincies</a:t>
            </a:r>
            <a:r>
              <a:rPr lang="en-US" dirty="0"/>
              <a:t> </a:t>
            </a:r>
            <a:r>
              <a:rPr lang="en-US" dirty="0" err="1"/>
              <a:t>zijn</a:t>
            </a:r>
            <a:r>
              <a:rPr lang="en-US" dirty="0"/>
              <a:t> </a:t>
            </a:r>
            <a:r>
              <a:rPr lang="en-US" dirty="0" err="1"/>
              <a:t>vaak</a:t>
            </a:r>
            <a:r>
              <a:rPr lang="en-US" dirty="0"/>
              <a:t> BG </a:t>
            </a:r>
            <a:r>
              <a:rPr lang="en-US" dirty="0" err="1"/>
              <a:t>voor</a:t>
            </a:r>
            <a:r>
              <a:rPr lang="en-US" dirty="0"/>
              <a:t> </a:t>
            </a:r>
            <a:r>
              <a:rPr lang="en-US" dirty="0" err="1"/>
              <a:t>windmolens</a:t>
            </a:r>
            <a:r>
              <a:rPr lang="en-US" dirty="0"/>
              <a:t> 15 – 100 MW</a:t>
            </a:r>
          </a:p>
          <a:p>
            <a:r>
              <a:rPr lang="en-US" dirty="0"/>
              <a:t>Rijk </a:t>
            </a:r>
            <a:r>
              <a:rPr lang="en-US" dirty="0" err="1"/>
              <a:t>vanaf</a:t>
            </a:r>
            <a:r>
              <a:rPr lang="en-US" dirty="0"/>
              <a:t> 100 MW </a:t>
            </a:r>
          </a:p>
          <a:p>
            <a:r>
              <a:rPr lang="en-US" dirty="0" err="1"/>
              <a:t>Provincies</a:t>
            </a:r>
            <a:r>
              <a:rPr lang="en-US" dirty="0"/>
              <a:t> </a:t>
            </a:r>
            <a:r>
              <a:rPr lang="en-US" dirty="0" err="1"/>
              <a:t>kunnen</a:t>
            </a:r>
            <a:r>
              <a:rPr lang="en-US" dirty="0"/>
              <a:t> BG </a:t>
            </a:r>
            <a:r>
              <a:rPr lang="en-US" dirty="0" err="1"/>
              <a:t>overdragen</a:t>
            </a:r>
            <a:r>
              <a:rPr lang="en-US" dirty="0"/>
              <a:t> </a:t>
            </a:r>
            <a:r>
              <a:rPr lang="en-US" dirty="0" err="1"/>
              <a:t>aan</a:t>
            </a:r>
            <a:r>
              <a:rPr lang="en-US" dirty="0"/>
              <a:t> </a:t>
            </a:r>
            <a:r>
              <a:rPr lang="en-US" dirty="0" err="1"/>
              <a:t>gemeente</a:t>
            </a:r>
            <a:r>
              <a:rPr lang="en-US" dirty="0"/>
              <a:t> </a:t>
            </a:r>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23</a:t>
            </a:fld>
            <a:endParaRPr lang="nl-NL"/>
          </a:p>
        </p:txBody>
      </p:sp>
    </p:spTree>
    <p:extLst>
      <p:ext uri="{BB962C8B-B14F-4D97-AF65-F5344CB8AC3E}">
        <p14:creationId xmlns:p14="http://schemas.microsoft.com/office/powerpoint/2010/main" val="36975745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err="1"/>
              <a:t>Veiligheidsrisico’s</a:t>
            </a:r>
            <a:r>
              <a:rPr lang="en-US" dirty="0"/>
              <a:t> van zone-</a:t>
            </a:r>
            <a:r>
              <a:rPr lang="en-US" dirty="0" err="1"/>
              <a:t>energie</a:t>
            </a:r>
            <a:r>
              <a:rPr lang="en-US" dirty="0"/>
              <a:t> </a:t>
            </a:r>
            <a:r>
              <a:rPr lang="en-US" dirty="0" err="1"/>
              <a:t>niet</a:t>
            </a:r>
            <a:r>
              <a:rPr lang="en-US" dirty="0"/>
              <a:t> </a:t>
            </a:r>
            <a:r>
              <a:rPr lang="en-US" dirty="0" err="1"/>
              <a:t>aanwezig</a:t>
            </a:r>
            <a:endParaRPr lang="en-US" dirty="0"/>
          </a:p>
          <a:p>
            <a:r>
              <a:rPr lang="en-US" i="1" dirty="0" err="1"/>
              <a:t>Althans</a:t>
            </a:r>
            <a:r>
              <a:rPr lang="en-US" i="0" dirty="0"/>
              <a:t>; de </a:t>
            </a:r>
            <a:r>
              <a:rPr lang="en-US" i="0" dirty="0" err="1"/>
              <a:t>zonnepanelen</a:t>
            </a:r>
            <a:r>
              <a:rPr lang="en-US" i="0" dirty="0"/>
              <a:t> </a:t>
            </a:r>
            <a:r>
              <a:rPr lang="en-US" i="0" dirty="0" err="1"/>
              <a:t>zelf</a:t>
            </a:r>
            <a:r>
              <a:rPr lang="en-US" i="0" dirty="0"/>
              <a:t>, </a:t>
            </a:r>
            <a:r>
              <a:rPr lang="en-US" i="0" dirty="0" err="1"/>
              <a:t>verder</a:t>
            </a:r>
            <a:r>
              <a:rPr lang="en-US" i="0" dirty="0"/>
              <a:t> in de </a:t>
            </a:r>
            <a:r>
              <a:rPr lang="en-US" i="0" dirty="0" err="1"/>
              <a:t>keten</a:t>
            </a:r>
            <a:r>
              <a:rPr lang="en-US" i="0" dirty="0"/>
              <a:t> is </a:t>
            </a:r>
            <a:r>
              <a:rPr lang="en-US" i="0" dirty="0" err="1"/>
              <a:t>dat</a:t>
            </a:r>
            <a:r>
              <a:rPr lang="en-US" i="0" dirty="0"/>
              <a:t> </a:t>
            </a:r>
            <a:r>
              <a:rPr lang="en-US" i="0" dirty="0" err="1"/>
              <a:t>misschien</a:t>
            </a:r>
            <a:r>
              <a:rPr lang="en-US" i="0" dirty="0"/>
              <a:t> </a:t>
            </a:r>
            <a:r>
              <a:rPr lang="en-US" i="0" dirty="0" err="1"/>
              <a:t>anders</a:t>
            </a:r>
            <a:endParaRPr lang="en-US" i="1" dirty="0"/>
          </a:p>
          <a:p>
            <a:r>
              <a:rPr lang="en-US" dirty="0" err="1"/>
              <a:t>Zonneparken</a:t>
            </a:r>
            <a:r>
              <a:rPr lang="en-US" dirty="0"/>
              <a:t> </a:t>
            </a:r>
            <a:r>
              <a:rPr lang="en-US" dirty="0" err="1"/>
              <a:t>en</a:t>
            </a:r>
            <a:r>
              <a:rPr lang="en-US" dirty="0"/>
              <a:t> </a:t>
            </a:r>
            <a:r>
              <a:rPr lang="en-US" dirty="0" err="1"/>
              <a:t>natuurbranden</a:t>
            </a:r>
            <a:r>
              <a:rPr lang="en-US" dirty="0"/>
              <a:t> </a:t>
            </a:r>
            <a:r>
              <a:rPr lang="en-US" dirty="0" err="1"/>
              <a:t>toevoegen</a:t>
            </a:r>
            <a:endParaRPr lang="nl-NL" dirty="0"/>
          </a:p>
        </p:txBody>
      </p:sp>
      <p:sp>
        <p:nvSpPr>
          <p:cNvPr id="4" name="Tijdelijke aanduiding voor dianummer 3"/>
          <p:cNvSpPr>
            <a:spLocks noGrp="1"/>
          </p:cNvSpPr>
          <p:nvPr>
            <p:ph type="sldNum" sz="quarter" idx="5"/>
          </p:nvPr>
        </p:nvSpPr>
        <p:spPr/>
        <p:txBody>
          <a:bodyPr/>
          <a:lstStyle/>
          <a:p>
            <a:fld id="{D986D882-3718-4F40-87D5-7C3050DB7ED2}" type="slidenum">
              <a:rPr lang="nl-NL" smtClean="0"/>
              <a:t>24</a:t>
            </a:fld>
            <a:endParaRPr lang="nl-NL"/>
          </a:p>
        </p:txBody>
      </p:sp>
    </p:spTree>
    <p:extLst>
      <p:ext uri="{BB962C8B-B14F-4D97-AF65-F5344CB8AC3E}">
        <p14:creationId xmlns:p14="http://schemas.microsoft.com/office/powerpoint/2010/main" val="34149778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Waterstof </a:t>
            </a:r>
            <a:r>
              <a:rPr lang="nl-NL" dirty="0" err="1"/>
              <a:t>elektrolysers</a:t>
            </a:r>
            <a:r>
              <a:rPr lang="nl-NL" dirty="0"/>
              <a:t>: zowel groot als klein, bij </a:t>
            </a:r>
            <a:r>
              <a:rPr lang="nl-NL" dirty="0" err="1"/>
              <a:t>zonne</a:t>
            </a:r>
            <a:r>
              <a:rPr lang="nl-NL" dirty="0"/>
              <a:t> en windparken</a:t>
            </a:r>
          </a:p>
          <a:p>
            <a:r>
              <a:rPr lang="nl-NL" dirty="0"/>
              <a:t>In de haven tot wel 300 MW maar ook kleine van 1 MW bij tankstations</a:t>
            </a:r>
          </a:p>
          <a:p>
            <a:r>
              <a:rPr lang="nl-NL" dirty="0"/>
              <a:t>Waterstof heeft een groot ontvlambaarheidsbereik in de lucht 4% - 75%</a:t>
            </a:r>
          </a:p>
          <a:p>
            <a:r>
              <a:rPr lang="nl-NL" dirty="0"/>
              <a:t>Benadrukken dat transport ook een rol speelt wanneer waterstof in het energiesysteem wordt ingepast</a:t>
            </a:r>
          </a:p>
          <a:p>
            <a:endParaRPr lang="nl-NL" dirty="0"/>
          </a:p>
          <a:p>
            <a:r>
              <a:rPr lang="nl-NL" dirty="0"/>
              <a:t>https://nipv.nl/wp-content/uploads/2024/03/20240321-NIPV-veiligheidsprincipes-waterstofenergiedragers.pdf</a:t>
            </a:r>
          </a:p>
          <a:p>
            <a:r>
              <a:rPr lang="nl-NL" dirty="0"/>
              <a:t>https://www.lochem.nl/energie/waterstof-lochem-succesvol-afgerond</a:t>
            </a:r>
          </a:p>
        </p:txBody>
      </p:sp>
      <p:sp>
        <p:nvSpPr>
          <p:cNvPr id="4" name="Slide Number Placeholder 3"/>
          <p:cNvSpPr>
            <a:spLocks noGrp="1"/>
          </p:cNvSpPr>
          <p:nvPr>
            <p:ph type="sldNum" sz="quarter" idx="5"/>
          </p:nvPr>
        </p:nvSpPr>
        <p:spPr/>
        <p:txBody>
          <a:bodyPr/>
          <a:lstStyle/>
          <a:p>
            <a:fld id="{D986D882-3718-4F40-87D5-7C3050DB7ED2}" type="slidenum">
              <a:rPr lang="nl-NL" smtClean="0"/>
              <a:t>26</a:t>
            </a:fld>
            <a:endParaRPr lang="nl-NL"/>
          </a:p>
        </p:txBody>
      </p:sp>
    </p:spTree>
    <p:extLst>
      <p:ext uri="{BB962C8B-B14F-4D97-AF65-F5344CB8AC3E}">
        <p14:creationId xmlns:p14="http://schemas.microsoft.com/office/powerpoint/2010/main" val="30885500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Kan </a:t>
            </a:r>
            <a:r>
              <a:rPr lang="en-US" dirty="0" err="1"/>
              <a:t>ook</a:t>
            </a:r>
            <a:r>
              <a:rPr lang="en-US" dirty="0"/>
              <a:t> </a:t>
            </a:r>
            <a:r>
              <a:rPr lang="en-US" dirty="0" err="1"/>
              <a:t>nog</a:t>
            </a:r>
            <a:r>
              <a:rPr lang="en-US" dirty="0"/>
              <a:t> wat PGS </a:t>
            </a:r>
            <a:r>
              <a:rPr lang="en-US" dirty="0" err="1"/>
              <a:t>richtlijnen</a:t>
            </a:r>
            <a:r>
              <a:rPr lang="en-US" dirty="0"/>
              <a:t> </a:t>
            </a:r>
            <a:r>
              <a:rPr lang="en-US" dirty="0" err="1"/>
              <a:t>benoemen</a:t>
            </a:r>
            <a:r>
              <a:rPr lang="en-US" dirty="0"/>
              <a:t>, </a:t>
            </a:r>
            <a:r>
              <a:rPr lang="en-US" dirty="0" err="1"/>
              <a:t>oplsag</a:t>
            </a:r>
            <a:r>
              <a:rPr lang="en-US" dirty="0"/>
              <a:t> </a:t>
            </a:r>
            <a:r>
              <a:rPr lang="en-US" dirty="0" err="1"/>
              <a:t>en</a:t>
            </a:r>
            <a:r>
              <a:rPr lang="en-US" dirty="0"/>
              <a:t> </a:t>
            </a:r>
            <a:r>
              <a:rPr lang="en-US" dirty="0" err="1"/>
              <a:t>tanken</a:t>
            </a:r>
            <a:r>
              <a:rPr lang="en-US" dirty="0"/>
              <a:t> </a:t>
            </a:r>
            <a:r>
              <a:rPr lang="en-US" dirty="0" err="1"/>
              <a:t>waterstof</a:t>
            </a:r>
            <a:r>
              <a:rPr lang="en-US" dirty="0"/>
              <a:t>, </a:t>
            </a:r>
            <a:r>
              <a:rPr lang="en-US" dirty="0" err="1"/>
              <a:t>ook</a:t>
            </a:r>
            <a:r>
              <a:rPr lang="en-US" dirty="0"/>
              <a:t> </a:t>
            </a:r>
            <a:r>
              <a:rPr lang="en-US" dirty="0" err="1"/>
              <a:t>electrolysers</a:t>
            </a:r>
            <a:r>
              <a:rPr lang="en-US" dirty="0"/>
              <a:t> </a:t>
            </a:r>
            <a:r>
              <a:rPr lang="en-US" dirty="0" err="1"/>
              <a:t>straks</a:t>
            </a:r>
            <a:r>
              <a:rPr lang="en-US" dirty="0"/>
              <a:t>.</a:t>
            </a:r>
            <a:endParaRPr lang="nl-NL" dirty="0"/>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27</a:t>
            </a:fld>
            <a:endParaRPr lang="nl-NL"/>
          </a:p>
        </p:txBody>
      </p:sp>
    </p:spTree>
    <p:extLst>
      <p:ext uri="{BB962C8B-B14F-4D97-AF65-F5344CB8AC3E}">
        <p14:creationId xmlns:p14="http://schemas.microsoft.com/office/powerpoint/2010/main" val="25975946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Problemen met opslaan duurzame elektriciteit</a:t>
            </a:r>
          </a:p>
          <a:p>
            <a:endParaRPr lang="nl-NL" dirty="0"/>
          </a:p>
          <a:p>
            <a:r>
              <a:rPr lang="nl-NL" dirty="0"/>
              <a:t>https://nipv.nl/onderwerp/batterijen/</a:t>
            </a:r>
          </a:p>
          <a:p>
            <a:r>
              <a:rPr lang="nl-NL" dirty="0"/>
              <a:t>https://nipv.nl/wp-content/uploads/2024/04/20240402-NIPV-Literatuuronderzoek-naar-brandeffecten-van-li-ionbatterijbranden.pdf</a:t>
            </a:r>
          </a:p>
          <a:p>
            <a:r>
              <a:rPr lang="nl-NL" dirty="0"/>
              <a:t>https://nipv.nl/blog/lithiumhoudende-energiedragers-en-blussystemen/</a:t>
            </a:r>
          </a:p>
        </p:txBody>
      </p:sp>
      <p:sp>
        <p:nvSpPr>
          <p:cNvPr id="4" name="Slide Number Placeholder 3"/>
          <p:cNvSpPr>
            <a:spLocks noGrp="1"/>
          </p:cNvSpPr>
          <p:nvPr>
            <p:ph type="sldNum" sz="quarter" idx="5"/>
          </p:nvPr>
        </p:nvSpPr>
        <p:spPr/>
        <p:txBody>
          <a:bodyPr/>
          <a:lstStyle/>
          <a:p>
            <a:fld id="{D986D882-3718-4F40-87D5-7C3050DB7ED2}" type="slidenum">
              <a:rPr lang="nl-NL" smtClean="0"/>
              <a:t>28</a:t>
            </a:fld>
            <a:endParaRPr lang="nl-NL"/>
          </a:p>
        </p:txBody>
      </p:sp>
    </p:spTree>
    <p:extLst>
      <p:ext uri="{BB962C8B-B14F-4D97-AF65-F5344CB8AC3E}">
        <p14:creationId xmlns:p14="http://schemas.microsoft.com/office/powerpoint/2010/main" val="2063261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9F2C7-52C0-A0C5-EE9A-B948613AA08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6C52A2C-DCFC-CA7D-47B8-E8742E9751C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B6AD227-5207-3471-F762-79F5766670B3}"/>
              </a:ext>
            </a:extLst>
          </p:cNvPr>
          <p:cNvSpPr>
            <a:spLocks noGrp="1"/>
          </p:cNvSpPr>
          <p:nvPr>
            <p:ph type="body" idx="1"/>
          </p:nvPr>
        </p:nvSpPr>
        <p:spPr/>
        <p:txBody>
          <a:bodyPr/>
          <a:lstStyle/>
          <a:p>
            <a:r>
              <a:rPr lang="nl-NL" noProof="0" dirty="0"/>
              <a:t>Mooi voorbeeld van hoe een ontwikkeling in de ET heel snel kan gaan waardoor wetgeving (wat een trager traject is) vaak achter loopt</a:t>
            </a:r>
          </a:p>
        </p:txBody>
      </p:sp>
      <p:sp>
        <p:nvSpPr>
          <p:cNvPr id="4" name="Tijdelijke aanduiding voor dianummer 3">
            <a:extLst>
              <a:ext uri="{FF2B5EF4-FFF2-40B4-BE49-F238E27FC236}">
                <a16:creationId xmlns:a16="http://schemas.microsoft.com/office/drawing/2014/main" id="{545B1A5E-11E7-5F86-E695-ACB443A4B176}"/>
              </a:ext>
            </a:extLst>
          </p:cNvPr>
          <p:cNvSpPr>
            <a:spLocks noGrp="1"/>
          </p:cNvSpPr>
          <p:nvPr>
            <p:ph type="sldNum" sz="quarter" idx="5"/>
          </p:nvPr>
        </p:nvSpPr>
        <p:spPr/>
        <p:txBody>
          <a:bodyPr/>
          <a:lstStyle/>
          <a:p>
            <a:fld id="{62F04C93-797C-4EBB-9AAD-63C2F3576D20}" type="slidenum">
              <a:rPr lang="nl-NL" smtClean="0"/>
              <a:t>29</a:t>
            </a:fld>
            <a:endParaRPr lang="nl-NL"/>
          </a:p>
        </p:txBody>
      </p:sp>
    </p:spTree>
    <p:extLst>
      <p:ext uri="{BB962C8B-B14F-4D97-AF65-F5344CB8AC3E}">
        <p14:creationId xmlns:p14="http://schemas.microsoft.com/office/powerpoint/2010/main" val="32265901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pPr/>
              <a:t>30</a:t>
            </a:fld>
            <a:endParaRPr lang="nl-NL"/>
          </a:p>
        </p:txBody>
      </p:sp>
    </p:spTree>
    <p:extLst>
      <p:ext uri="{BB962C8B-B14F-4D97-AF65-F5344CB8AC3E}">
        <p14:creationId xmlns:p14="http://schemas.microsoft.com/office/powerpoint/2010/main" val="22605635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https://nipv.nl/wp-content/uploads/2022/03/20220215-IFV-Kennisbundel-CO2.pdf</a:t>
            </a:r>
          </a:p>
          <a:p>
            <a:r>
              <a:rPr lang="nl-NL" dirty="0"/>
              <a:t>Veiligheidsrisico’s CO2 niet zo heel spannend. Bij hoge concentraties kan het voor verstikking zorgen</a:t>
            </a:r>
          </a:p>
          <a:p>
            <a:r>
              <a:rPr lang="nl-NL" dirty="0"/>
              <a:t>Vindt vooral plaats op zee en bij industriegebieden. Voor RO niet heel relevant</a:t>
            </a:r>
          </a:p>
        </p:txBody>
      </p:sp>
      <p:sp>
        <p:nvSpPr>
          <p:cNvPr id="4" name="Slide Number Placeholder 3"/>
          <p:cNvSpPr>
            <a:spLocks noGrp="1"/>
          </p:cNvSpPr>
          <p:nvPr>
            <p:ph type="sldNum" sz="quarter" idx="5"/>
          </p:nvPr>
        </p:nvSpPr>
        <p:spPr/>
        <p:txBody>
          <a:bodyPr/>
          <a:lstStyle/>
          <a:p>
            <a:fld id="{D986D882-3718-4F40-87D5-7C3050DB7ED2}" type="slidenum">
              <a:rPr lang="nl-NL" smtClean="0"/>
              <a:t>31</a:t>
            </a:fld>
            <a:endParaRPr lang="nl-NL"/>
          </a:p>
        </p:txBody>
      </p:sp>
    </p:spTree>
    <p:extLst>
      <p:ext uri="{BB962C8B-B14F-4D97-AF65-F5344CB8AC3E}">
        <p14:creationId xmlns:p14="http://schemas.microsoft.com/office/powerpoint/2010/main" val="22169480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62F04C93-797C-4EBB-9AAD-63C2F3576D20}" type="slidenum">
              <a:rPr lang="nl-NL" smtClean="0"/>
              <a:t>32</a:t>
            </a:fld>
            <a:endParaRPr lang="nl-NL"/>
          </a:p>
        </p:txBody>
      </p:sp>
    </p:spTree>
    <p:extLst>
      <p:ext uri="{BB962C8B-B14F-4D97-AF65-F5344CB8AC3E}">
        <p14:creationId xmlns:p14="http://schemas.microsoft.com/office/powerpoint/2010/main" val="21311425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894DB-0966-93F0-5C55-CA6B4FA4D3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D28D4C-D805-3E7B-398D-98A7DDA74B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DF7F14-9955-C3A2-AB0A-FD63B51FA76C}"/>
              </a:ext>
            </a:extLst>
          </p:cNvPr>
          <p:cNvSpPr>
            <a:spLocks noGrp="1"/>
          </p:cNvSpPr>
          <p:nvPr>
            <p:ph type="body" idx="1"/>
          </p:nvPr>
        </p:nvSpPr>
        <p:spPr/>
        <p:txBody>
          <a:bodyPr/>
          <a:lstStyle/>
          <a:p>
            <a:r>
              <a:rPr lang="nl-NL" dirty="0"/>
              <a:t>Autoriteit Nucleaire Veiligheid en Stralingsbescherming </a:t>
            </a:r>
            <a:r>
              <a:rPr lang="nl-NL" dirty="0">
                <a:sym typeface="Wingdings" panose="05000000000000000000" pitchFamily="2" charset="2"/>
              </a:rPr>
              <a:t> ZBO  minister van </a:t>
            </a:r>
            <a:r>
              <a:rPr lang="nl-NL" dirty="0" err="1">
                <a:sym typeface="Wingdings" panose="05000000000000000000" pitchFamily="2" charset="2"/>
              </a:rPr>
              <a:t>IenW</a:t>
            </a:r>
            <a:r>
              <a:rPr lang="nl-NL" dirty="0">
                <a:sym typeface="Wingdings" panose="05000000000000000000" pitchFamily="2" charset="2"/>
              </a:rPr>
              <a:t> is verantwoordelijk</a:t>
            </a:r>
          </a:p>
          <a:p>
            <a:r>
              <a:rPr lang="nl-NL" dirty="0">
                <a:sym typeface="Wingdings" panose="05000000000000000000" pitchFamily="2" charset="2"/>
              </a:rPr>
              <a:t>Plannen kernenergie: locatie in Terneuzen en Eemshaven?</a:t>
            </a:r>
          </a:p>
          <a:p>
            <a:r>
              <a:rPr lang="nl-NL" dirty="0">
                <a:sym typeface="Wingdings" panose="05000000000000000000" pitchFamily="2" charset="2"/>
              </a:rPr>
              <a:t>Spannender is misschien wat er met </a:t>
            </a:r>
            <a:r>
              <a:rPr lang="nl-NL" dirty="0" err="1">
                <a:sym typeface="Wingdings" panose="05000000000000000000" pitchFamily="2" charset="2"/>
              </a:rPr>
              <a:t>SMR’s</a:t>
            </a:r>
            <a:r>
              <a:rPr lang="nl-NL" dirty="0">
                <a:sym typeface="Wingdings" panose="05000000000000000000" pitchFamily="2" charset="2"/>
              </a:rPr>
              <a:t> gaat gebeuren? Komen die echt overal? Hoe groot zijn ze? Hoe wordt dit geregeld met BG, ook de ANVS? Of zijn </a:t>
            </a:r>
            <a:r>
              <a:rPr lang="nl-NL" dirty="0" err="1">
                <a:sym typeface="Wingdings" panose="05000000000000000000" pitchFamily="2" charset="2"/>
              </a:rPr>
              <a:t>SMR’s</a:t>
            </a:r>
            <a:r>
              <a:rPr lang="nl-NL" dirty="0">
                <a:sym typeface="Wingdings" panose="05000000000000000000" pitchFamily="2" charset="2"/>
              </a:rPr>
              <a:t> niet realistisch?</a:t>
            </a:r>
          </a:p>
          <a:p>
            <a:r>
              <a:rPr lang="nl-NL" dirty="0">
                <a:sym typeface="Wingdings" panose="05000000000000000000" pitchFamily="2" charset="2"/>
              </a:rPr>
              <a:t>Geothermie: zo’n 30 projecten in NL over geothermie</a:t>
            </a:r>
          </a:p>
          <a:p>
            <a:r>
              <a:rPr lang="nl-NL" dirty="0">
                <a:sym typeface="Wingdings" panose="05000000000000000000" pitchFamily="2" charset="2"/>
              </a:rPr>
              <a:t>Biomassa: </a:t>
            </a:r>
            <a:r>
              <a:rPr lang="nl-NL" dirty="0" err="1">
                <a:sym typeface="Wingdings" panose="05000000000000000000" pitchFamily="2" charset="2"/>
              </a:rPr>
              <a:t>biovergisters</a:t>
            </a:r>
            <a:r>
              <a:rPr lang="nl-NL" dirty="0">
                <a:sym typeface="Wingdings" panose="05000000000000000000" pitchFamily="2" charset="2"/>
              </a:rPr>
              <a:t>/mestvergisters  hierbij wordt aardgas geproduceerd wat wordt opgeslagen in een soort gasbel. Kans op explosie of vuurbal. Er zijn veiligheidsafstanden voor mestvergisters. Vaak in het buitengebied waar ook ruimte is. </a:t>
            </a:r>
          </a:p>
          <a:p>
            <a:r>
              <a:rPr lang="nl-NL" dirty="0">
                <a:sym typeface="Wingdings" panose="05000000000000000000" pitchFamily="2" charset="2"/>
              </a:rPr>
              <a:t>Misschien nog een </a:t>
            </a:r>
            <a:r>
              <a:rPr lang="nl-NL">
                <a:sym typeface="Wingdings" panose="05000000000000000000" pitchFamily="2" charset="2"/>
              </a:rPr>
              <a:t>technologie vergeten?</a:t>
            </a:r>
            <a:endParaRPr lang="nl-NL" dirty="0"/>
          </a:p>
          <a:p>
            <a:endParaRPr lang="nl-NL" dirty="0"/>
          </a:p>
          <a:p>
            <a:endParaRPr lang="nl-NL" dirty="0"/>
          </a:p>
          <a:p>
            <a:r>
              <a:rPr lang="nl-NL" dirty="0"/>
              <a:t>https://nipv.nl/wp-content/uploads/2022/03/20220215-IFV-Kennisbundel-CO2.pdf</a:t>
            </a:r>
          </a:p>
        </p:txBody>
      </p:sp>
      <p:sp>
        <p:nvSpPr>
          <p:cNvPr id="4" name="Slide Number Placeholder 3">
            <a:extLst>
              <a:ext uri="{FF2B5EF4-FFF2-40B4-BE49-F238E27FC236}">
                <a16:creationId xmlns:a16="http://schemas.microsoft.com/office/drawing/2014/main" id="{E962983A-4831-1F46-C10A-80498946C098}"/>
              </a:ext>
            </a:extLst>
          </p:cNvPr>
          <p:cNvSpPr>
            <a:spLocks noGrp="1"/>
          </p:cNvSpPr>
          <p:nvPr>
            <p:ph type="sldNum" sz="quarter" idx="5"/>
          </p:nvPr>
        </p:nvSpPr>
        <p:spPr/>
        <p:txBody>
          <a:bodyPr/>
          <a:lstStyle/>
          <a:p>
            <a:fld id="{D986D882-3718-4F40-87D5-7C3050DB7ED2}" type="slidenum">
              <a:rPr lang="nl-NL" smtClean="0"/>
              <a:t>33</a:t>
            </a:fld>
            <a:endParaRPr lang="nl-NL"/>
          </a:p>
        </p:txBody>
      </p:sp>
    </p:spTree>
    <p:extLst>
      <p:ext uri="{BB962C8B-B14F-4D97-AF65-F5344CB8AC3E}">
        <p14:creationId xmlns:p14="http://schemas.microsoft.com/office/powerpoint/2010/main" val="39210068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Deze slide is voor de medewerkers van IPLO. Werkzaam bij een andere organisatie, pas dan aan zoals gewenst</a:t>
            </a:r>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34</a:t>
            </a:fld>
            <a:endParaRPr lang="nl-NL"/>
          </a:p>
        </p:txBody>
      </p:sp>
    </p:spTree>
    <p:extLst>
      <p:ext uri="{BB962C8B-B14F-4D97-AF65-F5344CB8AC3E}">
        <p14:creationId xmlns:p14="http://schemas.microsoft.com/office/powerpoint/2010/main" val="6933911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501649-886C-4324-AD4C-E61C88D47728}" type="slidenum">
              <a:rPr kumimoji="0" lang="nl-N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34130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934710"/>
          </a:xfrm>
          <a:prstGeom prst="rect">
            <a:avLst/>
          </a:prstGeom>
        </p:spPr>
      </p:pic>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551850" y="2564326"/>
            <a:ext cx="9144000" cy="1234351"/>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609600" y="3897462"/>
            <a:ext cx="9144000" cy="467024"/>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t>
            </a:r>
            <a:r>
              <a:rPr lang="en-US" dirty="0" err="1"/>
              <a:t>Ondertitel</a:t>
            </a:r>
            <a:r>
              <a:rPr lang="en-US" dirty="0"/>
              <a:t>]</a:t>
            </a:r>
          </a:p>
        </p:txBody>
      </p:sp>
      <p:sp>
        <p:nvSpPr>
          <p:cNvPr id="15" name="Tijdelijke aanduiding voor tekst 14">
            <a:extLst>
              <a:ext uri="{FF2B5EF4-FFF2-40B4-BE49-F238E27FC236}">
                <a16:creationId xmlns:a16="http://schemas.microsoft.com/office/drawing/2014/main" id="{72D4A2DA-A610-D051-B087-F4DB68F143AF}"/>
              </a:ext>
            </a:extLst>
          </p:cNvPr>
          <p:cNvSpPr>
            <a:spLocks noGrp="1"/>
          </p:cNvSpPr>
          <p:nvPr>
            <p:ph type="body" sz="quarter" idx="10" hasCustomPrompt="1"/>
          </p:nvPr>
        </p:nvSpPr>
        <p:spPr>
          <a:xfrm>
            <a:off x="599975" y="5372403"/>
            <a:ext cx="3067050" cy="299619"/>
          </a:xfrm>
        </p:spPr>
        <p:txBody>
          <a:bodyPr/>
          <a:lstStyle>
            <a:lvl1pPr algn="l">
              <a:buNone/>
              <a:defRPr>
                <a:solidFill>
                  <a:schemeClr val="bg1"/>
                </a:solidFill>
              </a:defRPr>
            </a:lvl1pPr>
          </a:lstStyle>
          <a:p>
            <a:pPr lvl="0"/>
            <a:r>
              <a:rPr lang="nl-NL" dirty="0"/>
              <a:t>[maand 2026]</a:t>
            </a:r>
          </a:p>
        </p:txBody>
      </p:sp>
      <p:sp>
        <p:nvSpPr>
          <p:cNvPr id="6" name="Tijdelijke aanduiding voor onlineafbeelding 4">
            <a:extLst>
              <a:ext uri="{FF2B5EF4-FFF2-40B4-BE49-F238E27FC236}">
                <a16:creationId xmlns:a16="http://schemas.microsoft.com/office/drawing/2014/main" id="{3AAB212D-1692-0311-A2E2-B3A89B0DE92E}"/>
              </a:ext>
            </a:extLst>
          </p:cNvPr>
          <p:cNvSpPr>
            <a:spLocks noGrp="1"/>
          </p:cNvSpPr>
          <p:nvPr>
            <p:ph type="clipArt" sz="quarter" idx="11"/>
          </p:nvPr>
        </p:nvSpPr>
        <p:spPr>
          <a:xfrm>
            <a:off x="2311400" y="203199"/>
            <a:ext cx="1868945" cy="546163"/>
          </a:xfrm>
        </p:spPr>
        <p:txBody>
          <a:bodyPr/>
          <a:lstStyle/>
          <a:p>
            <a:endParaRPr lang="nl-NL"/>
          </a:p>
        </p:txBody>
      </p:sp>
    </p:spTree>
    <p:extLst>
      <p:ext uri="{BB962C8B-B14F-4D97-AF65-F5344CB8AC3E}">
        <p14:creationId xmlns:p14="http://schemas.microsoft.com/office/powerpoint/2010/main" val="3155078588"/>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3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pic>
        <p:nvPicPr>
          <p:cNvPr id="17" name="Afbeelding 16">
            <a:extLst>
              <a:ext uri="{FF2B5EF4-FFF2-40B4-BE49-F238E27FC236}">
                <a16:creationId xmlns:a16="http://schemas.microsoft.com/office/drawing/2014/main" id="{C0706D9B-F80F-C1D2-65A9-3CCDEC8E8D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Graphic 10">
            <a:extLst>
              <a:ext uri="{FF2B5EF4-FFF2-40B4-BE49-F238E27FC236}">
                <a16:creationId xmlns:a16="http://schemas.microsoft.com/office/drawing/2014/main" id="{22DFB77F-1202-9630-8344-ADE8213163A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5" name="Tijdelijke aanduiding voor inhoud 4">
            <a:extLst>
              <a:ext uri="{FF2B5EF4-FFF2-40B4-BE49-F238E27FC236}">
                <a16:creationId xmlns:a16="http://schemas.microsoft.com/office/drawing/2014/main" id="{E48D5271-7FE0-B608-457A-772BF96F830F}"/>
              </a:ext>
            </a:extLst>
          </p:cNvPr>
          <p:cNvSpPr>
            <a:spLocks noGrp="1"/>
          </p:cNvSpPr>
          <p:nvPr>
            <p:ph sz="quarter" idx="11" hasCustomPrompt="1"/>
          </p:nvPr>
        </p:nvSpPr>
        <p:spPr>
          <a:xfrm>
            <a:off x="602529" y="1252538"/>
            <a:ext cx="4292600" cy="4525962"/>
          </a:xfrm>
        </p:spPr>
        <p:txBody>
          <a:bodyPr/>
          <a:lstStyle>
            <a:lvl1pPr>
              <a:buClr>
                <a:schemeClr val="bg1"/>
              </a:buClr>
              <a:buFont typeface="+mj-lt"/>
              <a:buAutoNum type="arabicPeriod"/>
              <a:defRPr sz="2400" b="1" i="0" spc="0">
                <a:solidFill>
                  <a:schemeClr val="bg1"/>
                </a:solidFill>
                <a:latin typeface="Asap" pitchFamily="2" charset="77"/>
              </a:defRPr>
            </a:lvl1pPr>
            <a:lvl2pPr>
              <a:buFont typeface="+mj-lt"/>
              <a:buAutoNum type="arabicPeriod"/>
              <a:defRPr sz="2400" b="1" i="0">
                <a:solidFill>
                  <a:schemeClr val="bg1"/>
                </a:solidFill>
                <a:latin typeface="Asap" pitchFamily="2" charset="77"/>
              </a:defRPr>
            </a:lvl2pPr>
            <a:lvl3pPr>
              <a:buFont typeface="+mj-lt"/>
              <a:buAutoNum type="arabicPeriod"/>
              <a:defRPr sz="2400" b="1" i="0">
                <a:solidFill>
                  <a:schemeClr val="bg1"/>
                </a:solidFill>
                <a:latin typeface="Asap" pitchFamily="2" charset="77"/>
              </a:defRPr>
            </a:lvl3pPr>
            <a:lvl4pPr>
              <a:buFont typeface="+mj-lt"/>
              <a:buAutoNum type="arabicPeriod"/>
              <a:defRPr sz="2400" b="1" i="0">
                <a:solidFill>
                  <a:schemeClr val="bg1"/>
                </a:solidFill>
                <a:latin typeface="Asap" pitchFamily="2" charset="77"/>
              </a:defRPr>
            </a:lvl4pPr>
            <a:lvl5pPr>
              <a:buFont typeface="+mj-lt"/>
              <a:buAutoNum type="arabicPeriod"/>
              <a:defRPr sz="2400" b="1" i="0">
                <a:solidFill>
                  <a:schemeClr val="bg1"/>
                </a:solidFill>
                <a:latin typeface="Asap" pitchFamily="2" charset="77"/>
              </a:defRPr>
            </a:lvl5pPr>
          </a:lstStyle>
          <a:p>
            <a:pPr lvl="0"/>
            <a:r>
              <a:rPr lang="nl-NL" dirty="0"/>
              <a:t> Klikken om de tekststijl van het model te bewerken</a:t>
            </a:r>
          </a:p>
          <a:p>
            <a:pPr lvl="1"/>
            <a:r>
              <a:rPr lang="nl-NL" dirty="0"/>
              <a:t> Tweede niveau</a:t>
            </a:r>
          </a:p>
          <a:p>
            <a:pPr lvl="2"/>
            <a:r>
              <a:rPr lang="nl-NL" dirty="0"/>
              <a:t> Derde niveau</a:t>
            </a:r>
          </a:p>
          <a:p>
            <a:pPr lvl="3"/>
            <a:r>
              <a:rPr lang="nl-NL" dirty="0"/>
              <a:t> Vierde niveau</a:t>
            </a:r>
          </a:p>
          <a:p>
            <a:pPr lvl="4"/>
            <a:r>
              <a:rPr lang="nl-NL" dirty="0"/>
              <a:t> Vijfde niveau</a:t>
            </a:r>
          </a:p>
        </p:txBody>
      </p:sp>
    </p:spTree>
    <p:extLst>
      <p:ext uri="{BB962C8B-B14F-4D97-AF65-F5344CB8AC3E}">
        <p14:creationId xmlns:p14="http://schemas.microsoft.com/office/powerpoint/2010/main" val="3725886103"/>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3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DA27BD-CE7F-29F7-164F-970D46711DFA}"/>
              </a:ext>
            </a:extLst>
          </p:cNvPr>
          <p:cNvSpPr>
            <a:spLocks noGrp="1"/>
          </p:cNvSpPr>
          <p:nvPr>
            <p:ph sz="half" idx="1" hasCustomPrompt="1"/>
          </p:nvPr>
        </p:nvSpPr>
        <p:spPr>
          <a:xfrm>
            <a:off x="597072" y="1981200"/>
            <a:ext cx="5181600" cy="3880645"/>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p:txBody>
      </p:sp>
      <p:pic>
        <p:nvPicPr>
          <p:cNvPr id="8" name="Afbeelding 7">
            <a:extLst>
              <a:ext uri="{FF2B5EF4-FFF2-40B4-BE49-F238E27FC236}">
                <a16:creationId xmlns:a16="http://schemas.microsoft.com/office/drawing/2014/main" id="{E70F9E84-5E4A-D85F-4FB6-35F0005C1A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624EE51E-27AA-2692-4FC3-42DB29251862}"/>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0" name="Graphic 9">
            <a:extLst>
              <a:ext uri="{FF2B5EF4-FFF2-40B4-BE49-F238E27FC236}">
                <a16:creationId xmlns:a16="http://schemas.microsoft.com/office/drawing/2014/main" id="{ADFC4D60-EAF6-A5F5-D709-0059154FD9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6" name="Tijdelijke aanduiding voor afbeelding 5">
            <a:extLst>
              <a:ext uri="{FF2B5EF4-FFF2-40B4-BE49-F238E27FC236}">
                <a16:creationId xmlns:a16="http://schemas.microsoft.com/office/drawing/2014/main" id="{4420B296-F392-976E-F436-0EAFC1B4FC5C}"/>
              </a:ext>
            </a:extLst>
          </p:cNvPr>
          <p:cNvSpPr>
            <a:spLocks noGrp="1"/>
          </p:cNvSpPr>
          <p:nvPr>
            <p:ph type="pic" sz="quarter" idx="13"/>
          </p:nvPr>
        </p:nvSpPr>
        <p:spPr>
          <a:xfrm>
            <a:off x="6096000" y="0"/>
            <a:ext cx="6334896" cy="6369049"/>
          </a:xfrm>
        </p:spPr>
        <p:txBody>
          <a:bodyPr/>
          <a:lstStyle/>
          <a:p>
            <a:endParaRPr lang="nl-NL"/>
          </a:p>
        </p:txBody>
      </p:sp>
      <p:sp>
        <p:nvSpPr>
          <p:cNvPr id="7" name="Title 1">
            <a:extLst>
              <a:ext uri="{FF2B5EF4-FFF2-40B4-BE49-F238E27FC236}">
                <a16:creationId xmlns:a16="http://schemas.microsoft.com/office/drawing/2014/main" id="{53B42DE1-FE90-A4CB-CE7D-6B3BBEBE42C4}"/>
              </a:ext>
            </a:extLst>
          </p:cNvPr>
          <p:cNvSpPr>
            <a:spLocks noGrp="1"/>
          </p:cNvSpPr>
          <p:nvPr>
            <p:ph type="title" hasCustomPrompt="1"/>
          </p:nvPr>
        </p:nvSpPr>
        <p:spPr>
          <a:xfrm>
            <a:off x="597072" y="990600"/>
            <a:ext cx="5181600"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3857776798"/>
      </p:ext>
    </p:extLst>
  </p:cSld>
  <p:clrMapOvr>
    <a:masterClrMapping/>
  </p:clrMapOvr>
  <p:extLst>
    <p:ext uri="{DCECCB84-F9BA-43D5-87BE-67443E8EF086}">
      <p15:sldGuideLst xmlns:p15="http://schemas.microsoft.com/office/powerpoint/2012/main">
        <p15:guide id="1" orient="horz" pos="3997" userDrawn="1">
          <p15:clr>
            <a:srgbClr val="FBAE40"/>
          </p15:clr>
        </p15:guide>
        <p15:guide id="2" pos="3840" userDrawn="1">
          <p15:clr>
            <a:srgbClr val="FBAE40"/>
          </p15:clr>
        </p15:guide>
        <p15:guide id="3" pos="438" userDrawn="1">
          <p15:clr>
            <a:srgbClr val="FBAE40"/>
          </p15:clr>
        </p15:guide>
        <p15:guide id="4" orient="horz" pos="48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10515600"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10515600"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4055202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5019957"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141245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181D180-455F-EB68-1CD2-9BE8B04AFDB6}"/>
              </a:ext>
            </a:extLst>
          </p:cNvPr>
          <p:cNvSpPr>
            <a:spLocks noGrp="1"/>
          </p:cNvSpPr>
          <p:nvPr>
            <p:ph type="body" idx="1" hasCustomPrompt="1"/>
          </p:nvPr>
        </p:nvSpPr>
        <p:spPr>
          <a:xfrm>
            <a:off x="675503" y="1739133"/>
            <a:ext cx="5157787"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33D3503-E744-372B-B29F-6C9BF23A6408}"/>
              </a:ext>
            </a:extLst>
          </p:cNvPr>
          <p:cNvSpPr>
            <a:spLocks noGrp="1"/>
          </p:cNvSpPr>
          <p:nvPr>
            <p:ph sz="half" idx="2" hasCustomPrompt="1"/>
          </p:nvPr>
        </p:nvSpPr>
        <p:spPr>
          <a:xfrm>
            <a:off x="675503" y="2563045"/>
            <a:ext cx="5157787"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49CC03-486C-64E7-36DB-B305F0C4E048}"/>
              </a:ext>
            </a:extLst>
          </p:cNvPr>
          <p:cNvSpPr>
            <a:spLocks noGrp="1"/>
          </p:cNvSpPr>
          <p:nvPr>
            <p:ph type="body" sz="quarter" idx="3" hasCustomPrompt="1"/>
          </p:nvPr>
        </p:nvSpPr>
        <p:spPr>
          <a:xfrm>
            <a:off x="6007915" y="1739133"/>
            <a:ext cx="5183188"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52C4DD53-0A58-D6AB-9629-054F76316563}"/>
              </a:ext>
            </a:extLst>
          </p:cNvPr>
          <p:cNvSpPr>
            <a:spLocks noGrp="1"/>
          </p:cNvSpPr>
          <p:nvPr>
            <p:ph sz="quarter" idx="4" hasCustomPrompt="1"/>
          </p:nvPr>
        </p:nvSpPr>
        <p:spPr>
          <a:xfrm>
            <a:off x="6007915" y="2563045"/>
            <a:ext cx="5183188"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Afbeelding 9">
            <a:extLst>
              <a:ext uri="{FF2B5EF4-FFF2-40B4-BE49-F238E27FC236}">
                <a16:creationId xmlns:a16="http://schemas.microsoft.com/office/drawing/2014/main" id="{36D8EACD-9CF4-4FBB-D358-383E0005FA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11" name="Slide Number Placeholder 5">
            <a:extLst>
              <a:ext uri="{FF2B5EF4-FFF2-40B4-BE49-F238E27FC236}">
                <a16:creationId xmlns:a16="http://schemas.microsoft.com/office/drawing/2014/main" id="{E085EE13-F294-9767-FAF0-6B7D5767BB7E}"/>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4F2A8868-D29F-687C-A765-69F046EE0E9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D9CB3FFA-A06E-F9CA-AFA6-49E709E557C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53519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55B155E0-7EA2-4DA6-DA89-A4A41D4CB7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43EC2AF5-C5BF-84B1-40AE-BDE15810F114}"/>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8" name="Graphic 7">
            <a:extLst>
              <a:ext uri="{FF2B5EF4-FFF2-40B4-BE49-F238E27FC236}">
                <a16:creationId xmlns:a16="http://schemas.microsoft.com/office/drawing/2014/main" id="{7F695C5C-776A-BD13-50BB-1A56E6829F9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5B36F2CD-90FC-DE6F-BDFA-474B2E2B799A}"/>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2064626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86A1AFCC-78C4-B563-8E93-203E6955BC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6" name="Slide Number Placeholder 5">
            <a:extLst>
              <a:ext uri="{FF2B5EF4-FFF2-40B4-BE49-F238E27FC236}">
                <a16:creationId xmlns:a16="http://schemas.microsoft.com/office/drawing/2014/main" id="{467E8037-6743-56FA-3F44-6BCE5E5E0878}"/>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7" name="Graphic 6">
            <a:extLst>
              <a:ext uri="{FF2B5EF4-FFF2-40B4-BE49-F238E27FC236}">
                <a16:creationId xmlns:a16="http://schemas.microsoft.com/office/drawing/2014/main" id="{B18CDFFC-8187-71C6-E3F9-2B242F10554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2109025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19656E-D7F7-863C-18DF-16C94E5EDD12}"/>
              </a:ext>
            </a:extLst>
          </p:cNvPr>
          <p:cNvSpPr>
            <a:spLocks noGrp="1"/>
          </p:cNvSpPr>
          <p:nvPr>
            <p:ph idx="1" hasCustomPrompt="1"/>
          </p:nvPr>
        </p:nvSpPr>
        <p:spPr>
          <a:xfrm>
            <a:off x="5244971" y="1073983"/>
            <a:ext cx="6172200" cy="4795005"/>
          </a:xfrm>
        </p:spPr>
        <p:txBody>
          <a:bodyPr/>
          <a:lstStyle>
            <a:lvl1pPr>
              <a:defRPr sz="2000">
                <a:solidFill>
                  <a:schemeClr val="accent1"/>
                </a:solidFill>
              </a:defRPr>
            </a:lvl1pPr>
            <a:lvl2pPr>
              <a:defRPr sz="1800">
                <a:solidFill>
                  <a:schemeClr val="accent1"/>
                </a:solidFill>
              </a:defRPr>
            </a:lvl2pPr>
            <a:lvl3pPr>
              <a:defRPr sz="1600">
                <a:solidFill>
                  <a:schemeClr val="accent1"/>
                </a:solidFill>
              </a:defRPr>
            </a:lvl3pPr>
            <a:lvl4pPr>
              <a:defRPr sz="1400">
                <a:solidFill>
                  <a:schemeClr val="accent1"/>
                </a:solidFill>
              </a:defRPr>
            </a:lvl4pPr>
            <a:lvl5pPr>
              <a:defRPr sz="1400">
                <a:solidFill>
                  <a:schemeClr val="accent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AFC45705-FB3B-80E4-0EF6-0C8BA73357E4}"/>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8" name="Afbeelding 7">
            <a:extLst>
              <a:ext uri="{FF2B5EF4-FFF2-40B4-BE49-F238E27FC236}">
                <a16:creationId xmlns:a16="http://schemas.microsoft.com/office/drawing/2014/main" id="{928D610C-5CF7-54DF-A40A-A6D09BABBE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C2D0F5E4-54DE-FA4D-1422-8FE238D82A89}"/>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2FBF9014-8E42-FF11-2AAD-04D309F7E7E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9A820B94-A404-9F95-91B4-B2B7569D497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3322537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6BC346F-3BB0-AAA2-A4A0-D8262F5DA1E9}"/>
              </a:ext>
            </a:extLst>
          </p:cNvPr>
          <p:cNvSpPr>
            <a:spLocks noGrp="1"/>
          </p:cNvSpPr>
          <p:nvPr>
            <p:ph type="pic" idx="1"/>
          </p:nvPr>
        </p:nvSpPr>
        <p:spPr>
          <a:xfrm>
            <a:off x="5183188" y="987425"/>
            <a:ext cx="6172200" cy="4873625"/>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8" name="Afbeelding 7">
            <a:extLst>
              <a:ext uri="{FF2B5EF4-FFF2-40B4-BE49-F238E27FC236}">
                <a16:creationId xmlns:a16="http://schemas.microsoft.com/office/drawing/2014/main" id="{05075F1C-CB90-0211-09CA-206E7C3ED6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44198FA8-ACD8-40E3-0700-3C545F028E10}"/>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sp>
        <p:nvSpPr>
          <p:cNvPr id="10" name="Text Placeholder 3">
            <a:extLst>
              <a:ext uri="{FF2B5EF4-FFF2-40B4-BE49-F238E27FC236}">
                <a16:creationId xmlns:a16="http://schemas.microsoft.com/office/drawing/2014/main" id="{B3CB45E7-49F7-BC8C-7A8C-0C5CDADE0CBE}"/>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12" name="Graphic 11">
            <a:extLst>
              <a:ext uri="{FF2B5EF4-FFF2-40B4-BE49-F238E27FC236}">
                <a16:creationId xmlns:a16="http://schemas.microsoft.com/office/drawing/2014/main" id="{62AD09CC-79C5-3843-6918-FFF3CA653B2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2587FF72-FDE6-4DF6-A11B-79134636A8A3}"/>
              </a:ext>
            </a:extLst>
          </p:cNvPr>
          <p:cNvSpPr>
            <a:spLocks noGrp="1"/>
          </p:cNvSpPr>
          <p:nvPr>
            <p:ph type="title" hasCustomPrompt="1"/>
          </p:nvPr>
        </p:nvSpPr>
        <p:spPr>
          <a:xfrm>
            <a:off x="597073" y="990600"/>
            <a:ext cx="4010668"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1322391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1356894" y="3094266"/>
            <a:ext cx="9819856" cy="1325585"/>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1356894" y="4581100"/>
            <a:ext cx="9819858" cy="501543"/>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[link]</a:t>
            </a:r>
          </a:p>
        </p:txBody>
      </p:sp>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66465" y="1489287"/>
            <a:ext cx="4230348" cy="1818001"/>
          </a:xfrm>
          <a:prstGeom prst="rect">
            <a:avLst/>
          </a:prstGeom>
        </p:spPr>
      </p:pic>
    </p:spTree>
    <p:extLst>
      <p:ext uri="{BB962C8B-B14F-4D97-AF65-F5344CB8AC3E}">
        <p14:creationId xmlns:p14="http://schemas.microsoft.com/office/powerpoint/2010/main" val="2598860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ver V0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ECE853-2255-F7B8-67E5-DAAFAECFA9F7}"/>
              </a:ext>
            </a:extLst>
          </p:cNvPr>
          <p:cNvSpPr>
            <a:spLocks noGrp="1"/>
          </p:cNvSpPr>
          <p:nvPr>
            <p:ph type="ctrTitle"/>
          </p:nvPr>
        </p:nvSpPr>
        <p:spPr>
          <a:xfrm>
            <a:off x="571500" y="2327770"/>
            <a:ext cx="5380037" cy="1312423"/>
          </a:xfrm>
        </p:spPr>
        <p:txBody>
          <a:bodyPr anchor="b">
            <a:noAutofit/>
          </a:bodyPr>
          <a:lstStyle>
            <a:lvl1pPr algn="l">
              <a:lnSpc>
                <a:spcPts val="4800"/>
              </a:lnSpc>
              <a:defRPr sz="4800">
                <a:solidFill>
                  <a:schemeClr val="accent1"/>
                </a:solidFill>
              </a:defRPr>
            </a:lvl1pPr>
          </a:lstStyle>
          <a:p>
            <a:r>
              <a:rPr lang="nl-NL" dirty="0"/>
              <a:t>Klik om stijl te bewerken</a:t>
            </a:r>
          </a:p>
        </p:txBody>
      </p:sp>
      <p:sp>
        <p:nvSpPr>
          <p:cNvPr id="3" name="Ondertitel 2">
            <a:extLst>
              <a:ext uri="{FF2B5EF4-FFF2-40B4-BE49-F238E27FC236}">
                <a16:creationId xmlns:a16="http://schemas.microsoft.com/office/drawing/2014/main" id="{9873BF13-E6EB-2FF3-1304-EE52DF7DD3CA}"/>
              </a:ext>
            </a:extLst>
          </p:cNvPr>
          <p:cNvSpPr>
            <a:spLocks noGrp="1"/>
          </p:cNvSpPr>
          <p:nvPr>
            <p:ph type="subTitle" idx="1"/>
          </p:nvPr>
        </p:nvSpPr>
        <p:spPr>
          <a:xfrm>
            <a:off x="571500" y="3821295"/>
            <a:ext cx="5380037" cy="672596"/>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sp>
        <p:nvSpPr>
          <p:cNvPr id="5" name="Tijdelijke aanduiding voor voettekst 4">
            <a:extLst>
              <a:ext uri="{FF2B5EF4-FFF2-40B4-BE49-F238E27FC236}">
                <a16:creationId xmlns:a16="http://schemas.microsoft.com/office/drawing/2014/main" id="{50745F0E-5B56-504F-F9F9-F047CE4A0B0D}"/>
              </a:ext>
            </a:extLst>
          </p:cNvPr>
          <p:cNvSpPr>
            <a:spLocks noGrp="1"/>
          </p:cNvSpPr>
          <p:nvPr>
            <p:ph type="ftr" sz="quarter" idx="11"/>
          </p:nvPr>
        </p:nvSpPr>
        <p:spPr>
          <a:xfrm>
            <a:off x="571500" y="6324037"/>
            <a:ext cx="5380037" cy="180000"/>
          </a:xfrm>
        </p:spPr>
        <p:txBody>
          <a:bodyPr/>
          <a:lstStyle/>
          <a:p>
            <a:r>
              <a:rPr lang="nl-NL"/>
              <a:t>invoegen &gt; Koptekst en voettekst</a:t>
            </a:r>
            <a:endParaRPr lang="nl-NL" dirty="0"/>
          </a:p>
        </p:txBody>
      </p:sp>
      <p:pic>
        <p:nvPicPr>
          <p:cNvPr id="9" name="Graphic 8">
            <a:extLst>
              <a:ext uri="{FF2B5EF4-FFF2-40B4-BE49-F238E27FC236}">
                <a16:creationId xmlns:a16="http://schemas.microsoft.com/office/drawing/2014/main" id="{5700EAFD-ACD8-8E83-310B-BDDC6421DC1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73882" y="386556"/>
            <a:ext cx="1663255" cy="360000"/>
          </a:xfrm>
          <a:prstGeom prst="rect">
            <a:avLst/>
          </a:prstGeom>
        </p:spPr>
      </p:pic>
      <p:pic>
        <p:nvPicPr>
          <p:cNvPr id="11" name="Graphic 10">
            <a:extLst>
              <a:ext uri="{FF2B5EF4-FFF2-40B4-BE49-F238E27FC236}">
                <a16:creationId xmlns:a16="http://schemas.microsoft.com/office/drawing/2014/main" id="{6055F990-61A8-0786-78A7-F0D3C04C5DA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325671" y="10400"/>
            <a:ext cx="6896065" cy="3420000"/>
          </a:xfrm>
          <a:prstGeom prst="rect">
            <a:avLst/>
          </a:prstGeom>
        </p:spPr>
      </p:pic>
      <p:sp>
        <p:nvSpPr>
          <p:cNvPr id="14" name="Tijdelijke aanduiding voor afbeelding 13">
            <a:extLst>
              <a:ext uri="{FF2B5EF4-FFF2-40B4-BE49-F238E27FC236}">
                <a16:creationId xmlns:a16="http://schemas.microsoft.com/office/drawing/2014/main" id="{62D6F59B-43A4-9275-111B-9050F0A3B7A5}"/>
              </a:ext>
            </a:extLst>
          </p:cNvPr>
          <p:cNvSpPr>
            <a:spLocks noGrp="1"/>
          </p:cNvSpPr>
          <p:nvPr>
            <p:ph type="pic" sz="quarter" idx="12" hasCustomPrompt="1"/>
          </p:nvPr>
        </p:nvSpPr>
        <p:spPr>
          <a:xfrm>
            <a:off x="5294400" y="3398800"/>
            <a:ext cx="6897600" cy="6897600"/>
          </a:xfrm>
          <a:prstGeom prst="ellipse">
            <a:avLst/>
          </a:prstGeom>
          <a:solidFill>
            <a:schemeClr val="accent5"/>
          </a:solidFill>
        </p:spPr>
        <p:txBody>
          <a:bodyPr tIns="468000" bIns="0"/>
          <a:lstStyle>
            <a:lvl1pPr marL="0" indent="0" algn="ctr">
              <a:buNone/>
              <a:defRPr>
                <a:solidFill>
                  <a:schemeClr val="tx2"/>
                </a:solidFill>
              </a:defRPr>
            </a:lvl1pPr>
          </a:lstStyle>
          <a:p>
            <a:r>
              <a:rPr lang="nl-NL" dirty="0"/>
              <a:t>Afbeelding</a:t>
            </a:r>
          </a:p>
        </p:txBody>
      </p:sp>
    </p:spTree>
    <p:extLst>
      <p:ext uri="{BB962C8B-B14F-4D97-AF65-F5344CB8AC3E}">
        <p14:creationId xmlns:p14="http://schemas.microsoft.com/office/powerpoint/2010/main" val="2906340008"/>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el + Copy + Afbeelding">
    <p:spTree>
      <p:nvGrpSpPr>
        <p:cNvPr id="1" name=""/>
        <p:cNvGrpSpPr/>
        <p:nvPr/>
      </p:nvGrpSpPr>
      <p:grpSpPr>
        <a:xfrm>
          <a:off x="0" y="0"/>
          <a:ext cx="0" cy="0"/>
          <a:chOff x="0" y="0"/>
          <a:chExt cx="0" cy="0"/>
        </a:xfrm>
      </p:grpSpPr>
      <p:sp>
        <p:nvSpPr>
          <p:cNvPr id="11" name="Tijdelijke aanduiding voor afbeelding 10">
            <a:extLst>
              <a:ext uri="{FF2B5EF4-FFF2-40B4-BE49-F238E27FC236}">
                <a16:creationId xmlns:a16="http://schemas.microsoft.com/office/drawing/2014/main" id="{6BB8BF2D-6A06-B916-F03C-CD87D42F5E18}"/>
              </a:ext>
            </a:extLst>
          </p:cNvPr>
          <p:cNvSpPr>
            <a:spLocks noGrp="1"/>
          </p:cNvSpPr>
          <p:nvPr>
            <p:ph type="pic" sz="quarter" idx="13" hasCustomPrompt="1"/>
          </p:nvPr>
        </p:nvSpPr>
        <p:spPr>
          <a:xfrm>
            <a:off x="6246813" y="0"/>
            <a:ext cx="5945187" cy="6714000"/>
          </a:xfrm>
          <a:solidFill>
            <a:schemeClr val="accent5"/>
          </a:solidFill>
        </p:spPr>
        <p:txBody>
          <a:bodyPr tIns="864000" bIns="0" anchor="ctr"/>
          <a:lstStyle>
            <a:lvl1pPr marL="0" indent="0" algn="ctr">
              <a:buNone/>
              <a:defRPr>
                <a:solidFill>
                  <a:schemeClr val="tx2"/>
                </a:solidFill>
              </a:defRPr>
            </a:lvl1pPr>
          </a:lstStyle>
          <a:p>
            <a:r>
              <a:rPr lang="nl-NL" dirty="0"/>
              <a:t>Afbeelding</a:t>
            </a:r>
          </a:p>
        </p:txBody>
      </p:sp>
      <p:sp>
        <p:nvSpPr>
          <p:cNvPr id="2" name="Titel 1">
            <a:extLst>
              <a:ext uri="{FF2B5EF4-FFF2-40B4-BE49-F238E27FC236}">
                <a16:creationId xmlns:a16="http://schemas.microsoft.com/office/drawing/2014/main" id="{85ECE853-2255-F7B8-67E5-DAAFAECFA9F7}"/>
              </a:ext>
            </a:extLst>
          </p:cNvPr>
          <p:cNvSpPr>
            <a:spLocks noGrp="1"/>
          </p:cNvSpPr>
          <p:nvPr>
            <p:ph type="ctrTitle" hasCustomPrompt="1"/>
          </p:nvPr>
        </p:nvSpPr>
        <p:spPr>
          <a:xfrm>
            <a:off x="571500" y="336544"/>
            <a:ext cx="5380038" cy="492131"/>
          </a:xfrm>
        </p:spPr>
        <p:txBody>
          <a:bodyPr anchor="t">
            <a:noAutofit/>
          </a:bodyPr>
          <a:lstStyle>
            <a:lvl1pPr algn="l">
              <a:lnSpc>
                <a:spcPts val="5000"/>
              </a:lnSpc>
              <a:defRPr sz="5000">
                <a:solidFill>
                  <a:schemeClr val="accent1"/>
                </a:solidFill>
              </a:defRPr>
            </a:lvl1pPr>
          </a:lstStyle>
          <a:p>
            <a:r>
              <a:rPr lang="nl-NL" dirty="0"/>
              <a:t>Titel</a:t>
            </a:r>
          </a:p>
        </p:txBody>
      </p:sp>
      <p:sp>
        <p:nvSpPr>
          <p:cNvPr id="3" name="Ondertitel 2">
            <a:extLst>
              <a:ext uri="{FF2B5EF4-FFF2-40B4-BE49-F238E27FC236}">
                <a16:creationId xmlns:a16="http://schemas.microsoft.com/office/drawing/2014/main" id="{9873BF13-E6EB-2FF3-1304-EE52DF7DD3CA}"/>
              </a:ext>
            </a:extLst>
          </p:cNvPr>
          <p:cNvSpPr>
            <a:spLocks noGrp="1"/>
          </p:cNvSpPr>
          <p:nvPr>
            <p:ph type="subTitle" idx="1"/>
          </p:nvPr>
        </p:nvSpPr>
        <p:spPr>
          <a:xfrm>
            <a:off x="571500" y="1212850"/>
            <a:ext cx="5380038" cy="4786312"/>
          </a:xfrm>
        </p:spPr>
        <p:txBody>
          <a:bodyPr/>
          <a:lstStyle>
            <a:lvl1pPr marL="342900" indent="-342900" algn="l">
              <a:lnSpc>
                <a:spcPts val="2400"/>
              </a:lnSpc>
              <a:buClr>
                <a:schemeClr val="accent1"/>
              </a:buClr>
              <a:buFont typeface="Abadi Extra Light" panose="020B0204020104020204" pitchFamily="34" charset="0"/>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nl-NL" dirty="0"/>
          </a:p>
        </p:txBody>
      </p:sp>
      <p:sp>
        <p:nvSpPr>
          <p:cNvPr id="5" name="Tijdelijke aanduiding voor voettekst 4">
            <a:extLst>
              <a:ext uri="{FF2B5EF4-FFF2-40B4-BE49-F238E27FC236}">
                <a16:creationId xmlns:a16="http://schemas.microsoft.com/office/drawing/2014/main" id="{50745F0E-5B56-504F-F9F9-F047CE4A0B0D}"/>
              </a:ext>
            </a:extLst>
          </p:cNvPr>
          <p:cNvSpPr>
            <a:spLocks noGrp="1"/>
          </p:cNvSpPr>
          <p:nvPr>
            <p:ph type="ftr" sz="quarter" idx="11"/>
          </p:nvPr>
        </p:nvSpPr>
        <p:spPr/>
        <p:txBody>
          <a:bodyPr/>
          <a:lstStyle/>
          <a:p>
            <a:r>
              <a:rPr lang="nl-NL"/>
              <a:t>invoegen &gt; Koptekst en voettekst</a:t>
            </a:r>
            <a:endParaRPr lang="nl-NL" dirty="0"/>
          </a:p>
        </p:txBody>
      </p:sp>
      <p:sp>
        <p:nvSpPr>
          <p:cNvPr id="6" name="Tijdelijke aanduiding voor dianummer 5">
            <a:extLst>
              <a:ext uri="{FF2B5EF4-FFF2-40B4-BE49-F238E27FC236}">
                <a16:creationId xmlns:a16="http://schemas.microsoft.com/office/drawing/2014/main" id="{0C07BB04-031C-91AA-3F8E-375402162E3C}"/>
              </a:ext>
            </a:extLst>
          </p:cNvPr>
          <p:cNvSpPr>
            <a:spLocks noGrp="1"/>
          </p:cNvSpPr>
          <p:nvPr>
            <p:ph type="sldNum" sz="quarter" idx="12"/>
          </p:nvPr>
        </p:nvSpPr>
        <p:spPr/>
        <p:txBody>
          <a:bodyPr/>
          <a:lstStyle/>
          <a:p>
            <a:fld id="{1B71BB4A-7DC0-41F9-B589-288E53C2F0C1}" type="slidenum">
              <a:rPr lang="nl-NL" smtClean="0"/>
              <a:t>‹nr.›</a:t>
            </a:fld>
            <a:endParaRPr lang="nl-NL"/>
          </a:p>
        </p:txBody>
      </p:sp>
      <p:pic>
        <p:nvPicPr>
          <p:cNvPr id="9" name="Graphic 8">
            <a:extLst>
              <a:ext uri="{FF2B5EF4-FFF2-40B4-BE49-F238E27FC236}">
                <a16:creationId xmlns:a16="http://schemas.microsoft.com/office/drawing/2014/main" id="{A3CDA7EB-BB63-915B-36AE-AC797C135E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362300" y="384176"/>
            <a:ext cx="444500" cy="444500"/>
          </a:xfrm>
          <a:prstGeom prst="rect">
            <a:avLst/>
          </a:prstGeom>
        </p:spPr>
      </p:pic>
      <p:sp>
        <p:nvSpPr>
          <p:cNvPr id="13" name="Rechthoek 12">
            <a:extLst>
              <a:ext uri="{FF2B5EF4-FFF2-40B4-BE49-F238E27FC236}">
                <a16:creationId xmlns:a16="http://schemas.microsoft.com/office/drawing/2014/main" id="{6C8B502F-A6C0-B5E9-FCB3-1D68A799762D}"/>
              </a:ext>
            </a:extLst>
          </p:cNvPr>
          <p:cNvSpPr>
            <a:spLocks noGrp="1" noRot="1" noMove="1" noResize="1" noEditPoints="1" noAdjustHandles="1" noChangeArrowheads="1" noChangeShapeType="1"/>
          </p:cNvSpPr>
          <p:nvPr userDrawn="1"/>
        </p:nvSpPr>
        <p:spPr>
          <a:xfrm>
            <a:off x="0" y="6714000"/>
            <a:ext cx="12192000" cy="144000"/>
          </a:xfrm>
          <a:prstGeom prst="rect">
            <a:avLst/>
          </a:prstGeom>
          <a:gradFill>
            <a:gsLst>
              <a:gs pos="100000">
                <a:srgbClr val="8EB83C"/>
              </a:gs>
              <a:gs pos="67000">
                <a:srgbClr val="50987D"/>
              </a:gs>
              <a:gs pos="34000">
                <a:srgbClr val="2482AC"/>
              </a:gs>
              <a:gs pos="0">
                <a:srgbClr val="147ABF"/>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229843234"/>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numCol="1" spcCol="468000"/>
          <a:lstStyle/>
          <a:p>
            <a:pPr lvl="0"/>
            <a:r>
              <a:rPr lang="nl-NL" dirty="0"/>
              <a:t>Tekststijl van het model bewerken</a:t>
            </a:r>
          </a:p>
        </p:txBody>
      </p:sp>
      <p:sp>
        <p:nvSpPr>
          <p:cNvPr id="2" name="Titel 1"/>
          <p:cNvSpPr>
            <a:spLocks noGrp="1"/>
          </p:cNvSpPr>
          <p:nvPr>
            <p:ph type="title"/>
          </p:nvPr>
        </p:nvSpPr>
        <p:spPr/>
        <p:txBody>
          <a:bodyPr/>
          <a:lstStyle/>
          <a:p>
            <a:r>
              <a:rPr lang="nl-NL"/>
              <a:t>Klik om de stijl te bewerken</a:t>
            </a:r>
          </a:p>
        </p:txBody>
      </p:sp>
      <p:sp>
        <p:nvSpPr>
          <p:cNvPr id="13" name="Tijdelijke aanduiding voor datum 12"/>
          <p:cNvSpPr>
            <a:spLocks noGrp="1"/>
          </p:cNvSpPr>
          <p:nvPr>
            <p:ph type="dt" sz="half" idx="10"/>
          </p:nvPr>
        </p:nvSpPr>
        <p:spPr/>
        <p:txBody>
          <a:bodyPr/>
          <a:lstStyle/>
          <a:p>
            <a:endParaRPr lang="nl-NL" dirty="0"/>
          </a:p>
        </p:txBody>
      </p:sp>
      <p:sp>
        <p:nvSpPr>
          <p:cNvPr id="14" name="Tijdelijke aanduiding voor voettekst 13"/>
          <p:cNvSpPr>
            <a:spLocks noGrp="1"/>
          </p:cNvSpPr>
          <p:nvPr>
            <p:ph type="ftr" sz="quarter" idx="11"/>
          </p:nvPr>
        </p:nvSpPr>
        <p:spPr/>
        <p:txBody>
          <a:bodyPr/>
          <a:lstStyle>
            <a:lvl1pPr>
              <a:defRPr/>
            </a:lvl1pPr>
          </a:lstStyle>
          <a:p>
            <a:r>
              <a:rPr lang="nl-NL"/>
              <a:t>invoegen &gt; Koptekst en voettekst</a:t>
            </a:r>
            <a:endParaRPr lang="nl-NL" dirty="0"/>
          </a:p>
        </p:txBody>
      </p:sp>
      <p:sp>
        <p:nvSpPr>
          <p:cNvPr id="15" name="Tijdelijke aanduiding voor dianummer 14"/>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1186855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Afbeelding + Titel + Copy">
    <p:spTree>
      <p:nvGrpSpPr>
        <p:cNvPr id="1" name=""/>
        <p:cNvGrpSpPr/>
        <p:nvPr/>
      </p:nvGrpSpPr>
      <p:grpSpPr>
        <a:xfrm>
          <a:off x="0" y="0"/>
          <a:ext cx="0" cy="0"/>
          <a:chOff x="0" y="0"/>
          <a:chExt cx="0" cy="0"/>
        </a:xfrm>
      </p:grpSpPr>
      <p:sp>
        <p:nvSpPr>
          <p:cNvPr id="11" name="Tijdelijke aanduiding voor afbeelding 10">
            <a:extLst>
              <a:ext uri="{FF2B5EF4-FFF2-40B4-BE49-F238E27FC236}">
                <a16:creationId xmlns:a16="http://schemas.microsoft.com/office/drawing/2014/main" id="{6BB8BF2D-6A06-B916-F03C-CD87D42F5E18}"/>
              </a:ext>
            </a:extLst>
          </p:cNvPr>
          <p:cNvSpPr>
            <a:spLocks noGrp="1"/>
          </p:cNvSpPr>
          <p:nvPr>
            <p:ph type="pic" sz="quarter" idx="13" hasCustomPrompt="1"/>
          </p:nvPr>
        </p:nvSpPr>
        <p:spPr>
          <a:xfrm>
            <a:off x="6351" y="0"/>
            <a:ext cx="5945187" cy="6714000"/>
          </a:xfrm>
          <a:solidFill>
            <a:schemeClr val="accent5"/>
          </a:solidFill>
        </p:spPr>
        <p:txBody>
          <a:bodyPr tIns="864000" bIns="0" anchor="ctr"/>
          <a:lstStyle>
            <a:lvl1pPr marL="0" indent="0" algn="ctr">
              <a:buNone/>
              <a:defRPr>
                <a:solidFill>
                  <a:schemeClr val="tx2"/>
                </a:solidFill>
              </a:defRPr>
            </a:lvl1pPr>
          </a:lstStyle>
          <a:p>
            <a:r>
              <a:rPr lang="nl-NL" dirty="0"/>
              <a:t>Afbeelding</a:t>
            </a:r>
          </a:p>
        </p:txBody>
      </p:sp>
      <p:sp>
        <p:nvSpPr>
          <p:cNvPr id="2" name="Titel 1">
            <a:extLst>
              <a:ext uri="{FF2B5EF4-FFF2-40B4-BE49-F238E27FC236}">
                <a16:creationId xmlns:a16="http://schemas.microsoft.com/office/drawing/2014/main" id="{85ECE853-2255-F7B8-67E5-DAAFAECFA9F7}"/>
              </a:ext>
            </a:extLst>
          </p:cNvPr>
          <p:cNvSpPr>
            <a:spLocks noGrp="1"/>
          </p:cNvSpPr>
          <p:nvPr>
            <p:ph type="ctrTitle" hasCustomPrompt="1"/>
          </p:nvPr>
        </p:nvSpPr>
        <p:spPr>
          <a:xfrm>
            <a:off x="6246813" y="336544"/>
            <a:ext cx="5380038" cy="492131"/>
          </a:xfrm>
        </p:spPr>
        <p:txBody>
          <a:bodyPr anchor="t">
            <a:noAutofit/>
          </a:bodyPr>
          <a:lstStyle>
            <a:lvl1pPr algn="l">
              <a:lnSpc>
                <a:spcPts val="5000"/>
              </a:lnSpc>
              <a:defRPr sz="5000">
                <a:solidFill>
                  <a:schemeClr val="accent1"/>
                </a:solidFill>
              </a:defRPr>
            </a:lvl1pPr>
          </a:lstStyle>
          <a:p>
            <a:r>
              <a:rPr lang="nl-NL" dirty="0"/>
              <a:t>Titel</a:t>
            </a:r>
          </a:p>
        </p:txBody>
      </p:sp>
      <p:sp>
        <p:nvSpPr>
          <p:cNvPr id="3" name="Ondertitel 2">
            <a:extLst>
              <a:ext uri="{FF2B5EF4-FFF2-40B4-BE49-F238E27FC236}">
                <a16:creationId xmlns:a16="http://schemas.microsoft.com/office/drawing/2014/main" id="{9873BF13-E6EB-2FF3-1304-EE52DF7DD3CA}"/>
              </a:ext>
            </a:extLst>
          </p:cNvPr>
          <p:cNvSpPr>
            <a:spLocks noGrp="1"/>
          </p:cNvSpPr>
          <p:nvPr>
            <p:ph type="subTitle" idx="1"/>
          </p:nvPr>
        </p:nvSpPr>
        <p:spPr>
          <a:xfrm>
            <a:off x="6246813" y="1212850"/>
            <a:ext cx="5380038" cy="4786312"/>
          </a:xfrm>
        </p:spPr>
        <p:txBody>
          <a:bodyPr/>
          <a:lstStyle>
            <a:lvl1pPr marL="342900" indent="-342900" algn="l">
              <a:lnSpc>
                <a:spcPts val="2400"/>
              </a:lnSpc>
              <a:buClr>
                <a:schemeClr val="accent1"/>
              </a:buClr>
              <a:buFont typeface="Abadi Extra Light" panose="020B0204020104020204" pitchFamily="34" charset="0"/>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nl-NL" dirty="0"/>
          </a:p>
        </p:txBody>
      </p:sp>
      <p:sp>
        <p:nvSpPr>
          <p:cNvPr id="5" name="Tijdelijke aanduiding voor voettekst 4">
            <a:extLst>
              <a:ext uri="{FF2B5EF4-FFF2-40B4-BE49-F238E27FC236}">
                <a16:creationId xmlns:a16="http://schemas.microsoft.com/office/drawing/2014/main" id="{50745F0E-5B56-504F-F9F9-F047CE4A0B0D}"/>
              </a:ext>
            </a:extLst>
          </p:cNvPr>
          <p:cNvSpPr>
            <a:spLocks noGrp="1"/>
          </p:cNvSpPr>
          <p:nvPr>
            <p:ph type="ftr" sz="quarter" idx="11"/>
          </p:nvPr>
        </p:nvSpPr>
        <p:spPr/>
        <p:txBody>
          <a:bodyPr/>
          <a:lstStyle/>
          <a:p>
            <a:r>
              <a:rPr lang="nl-NL"/>
              <a:t>invoegen &gt; Koptekst en voettekst</a:t>
            </a:r>
            <a:endParaRPr lang="nl-NL" dirty="0"/>
          </a:p>
        </p:txBody>
      </p:sp>
      <p:sp>
        <p:nvSpPr>
          <p:cNvPr id="6" name="Tijdelijke aanduiding voor dianummer 5">
            <a:extLst>
              <a:ext uri="{FF2B5EF4-FFF2-40B4-BE49-F238E27FC236}">
                <a16:creationId xmlns:a16="http://schemas.microsoft.com/office/drawing/2014/main" id="{0C07BB04-031C-91AA-3F8E-375402162E3C}"/>
              </a:ext>
            </a:extLst>
          </p:cNvPr>
          <p:cNvSpPr>
            <a:spLocks noGrp="1"/>
          </p:cNvSpPr>
          <p:nvPr>
            <p:ph type="sldNum" sz="quarter" idx="12"/>
          </p:nvPr>
        </p:nvSpPr>
        <p:spPr/>
        <p:txBody>
          <a:bodyPr/>
          <a:lstStyle/>
          <a:p>
            <a:fld id="{1B71BB4A-7DC0-41F9-B589-288E53C2F0C1}" type="slidenum">
              <a:rPr lang="nl-NL" smtClean="0"/>
              <a:t>‹nr.›</a:t>
            </a:fld>
            <a:endParaRPr lang="nl-NL"/>
          </a:p>
        </p:txBody>
      </p:sp>
      <p:pic>
        <p:nvPicPr>
          <p:cNvPr id="9" name="Graphic 8">
            <a:extLst>
              <a:ext uri="{FF2B5EF4-FFF2-40B4-BE49-F238E27FC236}">
                <a16:creationId xmlns:a16="http://schemas.microsoft.com/office/drawing/2014/main" id="{A3CDA7EB-BB63-915B-36AE-AC797C135E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362300" y="384176"/>
            <a:ext cx="444500" cy="444500"/>
          </a:xfrm>
          <a:prstGeom prst="rect">
            <a:avLst/>
          </a:prstGeom>
        </p:spPr>
      </p:pic>
      <p:sp>
        <p:nvSpPr>
          <p:cNvPr id="13" name="Rechthoek 12">
            <a:extLst>
              <a:ext uri="{FF2B5EF4-FFF2-40B4-BE49-F238E27FC236}">
                <a16:creationId xmlns:a16="http://schemas.microsoft.com/office/drawing/2014/main" id="{6C8B502F-A6C0-B5E9-FCB3-1D68A799762D}"/>
              </a:ext>
            </a:extLst>
          </p:cNvPr>
          <p:cNvSpPr>
            <a:spLocks noGrp="1" noRot="1" noMove="1" noResize="1" noEditPoints="1" noAdjustHandles="1" noChangeArrowheads="1" noChangeShapeType="1"/>
          </p:cNvSpPr>
          <p:nvPr userDrawn="1"/>
        </p:nvSpPr>
        <p:spPr>
          <a:xfrm>
            <a:off x="0" y="6714000"/>
            <a:ext cx="12192000" cy="144000"/>
          </a:xfrm>
          <a:prstGeom prst="rect">
            <a:avLst/>
          </a:prstGeom>
          <a:gradFill>
            <a:gsLst>
              <a:gs pos="100000">
                <a:srgbClr val="8EB83C"/>
              </a:gs>
              <a:gs pos="67000">
                <a:srgbClr val="50987D"/>
              </a:gs>
              <a:gs pos="34000">
                <a:srgbClr val="2482AC"/>
              </a:gs>
              <a:gs pos="0">
                <a:srgbClr val="147ABF"/>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496040423"/>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ekstvlak B">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tel 5"/>
          <p:cNvSpPr>
            <a:spLocks noGrp="1"/>
          </p:cNvSpPr>
          <p:nvPr>
            <p:ph type="title"/>
          </p:nvPr>
        </p:nvSpPr>
        <p:spPr>
          <a:xfrm>
            <a:off x="634999" y="2636839"/>
            <a:ext cx="5004000" cy="1584324"/>
          </a:xfrm>
        </p:spPr>
        <p:txBody>
          <a:bodyPr anchor="ctr" anchorCtr="0"/>
          <a:lstStyle>
            <a:lvl1pPr>
              <a:defRPr sz="4000">
                <a:solidFill>
                  <a:schemeClr val="bg1"/>
                </a:solidFill>
              </a:defRPr>
            </a:lvl1pPr>
          </a:lstStyle>
          <a:p>
            <a:r>
              <a:rPr lang="nl-NL"/>
              <a:t>Klik om de stijl te bewerken</a:t>
            </a:r>
            <a:endParaRPr lang="nl-NL" dirty="0"/>
          </a:p>
        </p:txBody>
      </p:sp>
      <p:sp>
        <p:nvSpPr>
          <p:cNvPr id="4" name="Tijdelijke aanduiding voor tekst 3"/>
          <p:cNvSpPr>
            <a:spLocks noGrp="1"/>
          </p:cNvSpPr>
          <p:nvPr>
            <p:ph type="body" sz="quarter" idx="10" hasCustomPrompt="1"/>
          </p:nvPr>
        </p:nvSpPr>
        <p:spPr>
          <a:xfrm>
            <a:off x="6553199" y="1052513"/>
            <a:ext cx="5004000" cy="5168900"/>
          </a:xfrm>
        </p:spPr>
        <p:txBody>
          <a:bodyPr anchor="ctr" anchorCtr="0"/>
          <a:lstStyle/>
          <a:p>
            <a:pPr lvl="0"/>
            <a:r>
              <a:rPr lang="nl-NL" dirty="0"/>
              <a:t>Klik om de tekststijl van het model bewerken</a:t>
            </a:r>
          </a:p>
        </p:txBody>
      </p:sp>
      <p:sp>
        <p:nvSpPr>
          <p:cNvPr id="13" name="Tijdelijke aanduiding voor datum 12"/>
          <p:cNvSpPr>
            <a:spLocks noGrp="1"/>
          </p:cNvSpPr>
          <p:nvPr>
            <p:ph type="dt" sz="half" idx="11"/>
          </p:nvPr>
        </p:nvSpPr>
        <p:spPr/>
        <p:txBody>
          <a:bodyPr/>
          <a:lstStyle/>
          <a:p>
            <a:endParaRPr lang="nl-NL" dirty="0"/>
          </a:p>
        </p:txBody>
      </p:sp>
      <p:sp>
        <p:nvSpPr>
          <p:cNvPr id="14" name="Tijdelijke aanduiding voor voettekst 13"/>
          <p:cNvSpPr>
            <a:spLocks noGrp="1"/>
          </p:cNvSpPr>
          <p:nvPr>
            <p:ph type="ftr" sz="quarter" idx="12"/>
          </p:nvPr>
        </p:nvSpPr>
        <p:spPr/>
        <p:txBody>
          <a:bodyPr/>
          <a:lstStyle/>
          <a:p>
            <a:r>
              <a:rPr lang="nl-NL"/>
              <a:t>invoegen &gt; Koptekst en voettekst</a:t>
            </a:r>
            <a:endParaRPr lang="nl-NL" dirty="0"/>
          </a:p>
        </p:txBody>
      </p:sp>
      <p:sp>
        <p:nvSpPr>
          <p:cNvPr id="15" name="Tijdelijke aanduiding voor dianummer 14"/>
          <p:cNvSpPr>
            <a:spLocks noGrp="1"/>
          </p:cNvSpPr>
          <p:nvPr>
            <p:ph type="sldNum" sz="quarter" idx="13"/>
          </p:nvPr>
        </p:nvSpPr>
        <p:spPr/>
        <p:txBody>
          <a:bodyPr/>
          <a:lstStyle/>
          <a:p>
            <a:fld id="{10A0A6AF-03C5-477E-939A-E28F7E7F05EA}" type="slidenum">
              <a:rPr lang="nl-NL" smtClean="0"/>
              <a:pPr/>
              <a:t>‹nr.›</a:t>
            </a:fld>
            <a:endParaRPr lang="nl-NL" dirty="0"/>
          </a:p>
        </p:txBody>
      </p:sp>
      <p:pic>
        <p:nvPicPr>
          <p:cNvPr id="9" name="Afbeelding 8">
            <a:extLst>
              <a:ext uri="{FF2B5EF4-FFF2-40B4-BE49-F238E27FC236}">
                <a16:creationId xmlns:a16="http://schemas.microsoft.com/office/drawing/2014/main" id="{BE770F96-3C80-EF44-950D-D9743531401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2286770394"/>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abel/grafiek verticaal">
    <p:spTree>
      <p:nvGrpSpPr>
        <p:cNvPr id="1" name=""/>
        <p:cNvGrpSpPr/>
        <p:nvPr/>
      </p:nvGrpSpPr>
      <p:grpSpPr>
        <a:xfrm>
          <a:off x="0" y="0"/>
          <a:ext cx="0" cy="0"/>
          <a:chOff x="0" y="0"/>
          <a:chExt cx="0" cy="0"/>
        </a:xfrm>
      </p:grpSpPr>
      <p:sp>
        <p:nvSpPr>
          <p:cNvPr id="7" name="Rechthoek 6"/>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9"/>
          <p:cNvSpPr>
            <a:spLocks noGrp="1"/>
          </p:cNvSpPr>
          <p:nvPr>
            <p:ph type="body" sz="quarter" idx="14" hasCustomPrompt="1"/>
          </p:nvPr>
        </p:nvSpPr>
        <p:spPr>
          <a:xfrm>
            <a:off x="6550024" y="2289599"/>
            <a:ext cx="5004000" cy="3931813"/>
          </a:xfrm>
        </p:spPr>
        <p:txBody>
          <a:bodyPr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dirty="0"/>
              <a:t>Klik om de tekststijl van het model bewerken</a:t>
            </a:r>
          </a:p>
        </p:txBody>
      </p:sp>
      <p:sp>
        <p:nvSpPr>
          <p:cNvPr id="2" name="Titel 1"/>
          <p:cNvSpPr>
            <a:spLocks noGrp="1"/>
          </p:cNvSpPr>
          <p:nvPr>
            <p:ph type="title"/>
          </p:nvPr>
        </p:nvSpPr>
        <p:spPr>
          <a:xfrm>
            <a:off x="6550024" y="1051200"/>
            <a:ext cx="5004000" cy="948047"/>
          </a:xfrm>
        </p:spPr>
        <p:txBody>
          <a:bodyPr/>
          <a:lstStyle>
            <a:lvl1pPr>
              <a:defRPr>
                <a:solidFill>
                  <a:schemeClr val="bg1"/>
                </a:solidFill>
              </a:defRPr>
            </a:lvl1pPr>
          </a:lstStyle>
          <a:p>
            <a:r>
              <a:rPr lang="nl-NL"/>
              <a:t>Klik om de stijl te bewerken</a:t>
            </a:r>
            <a:endParaRPr lang="nl-NL" dirty="0"/>
          </a:p>
        </p:txBody>
      </p:sp>
      <p:sp>
        <p:nvSpPr>
          <p:cNvPr id="9" name="Tijdelijke aanduiding voor inhoud 8"/>
          <p:cNvSpPr>
            <a:spLocks noGrp="1"/>
          </p:cNvSpPr>
          <p:nvPr>
            <p:ph sz="quarter" idx="19" hasCustomPrompt="1"/>
          </p:nvPr>
        </p:nvSpPr>
        <p:spPr>
          <a:xfrm>
            <a:off x="635000" y="1066799"/>
            <a:ext cx="5003800" cy="5154613"/>
          </a:xfrm>
        </p:spPr>
        <p:txBody>
          <a:bodyPr/>
          <a:lstStyle/>
          <a:p>
            <a:pPr lvl="0"/>
            <a:r>
              <a:rPr lang="nl-NL" dirty="0"/>
              <a:t>Klik om de tekststijl van het model bewerken</a:t>
            </a:r>
          </a:p>
        </p:txBody>
      </p:sp>
      <p:sp>
        <p:nvSpPr>
          <p:cNvPr id="14" name="Tijdelijke aanduiding voor datum 13"/>
          <p:cNvSpPr>
            <a:spLocks noGrp="1"/>
          </p:cNvSpPr>
          <p:nvPr>
            <p:ph type="dt" sz="half" idx="20"/>
          </p:nvPr>
        </p:nvSpPr>
        <p:spPr/>
        <p:txBody>
          <a:bodyPr/>
          <a:lstStyle/>
          <a:p>
            <a:endParaRPr lang="nl-NL" dirty="0"/>
          </a:p>
        </p:txBody>
      </p:sp>
      <p:sp>
        <p:nvSpPr>
          <p:cNvPr id="15" name="Tijdelijke aanduiding voor voettekst 14"/>
          <p:cNvSpPr>
            <a:spLocks noGrp="1"/>
          </p:cNvSpPr>
          <p:nvPr>
            <p:ph type="ftr" sz="quarter" idx="21"/>
          </p:nvPr>
        </p:nvSpPr>
        <p:spPr/>
        <p:txBody>
          <a:bodyPr/>
          <a:lstStyle/>
          <a:p>
            <a:r>
              <a:rPr lang="nl-NL"/>
              <a:t>invoegen &gt; Koptekst en voettekst</a:t>
            </a:r>
            <a:endParaRPr lang="nl-NL" dirty="0"/>
          </a:p>
        </p:txBody>
      </p:sp>
      <p:sp>
        <p:nvSpPr>
          <p:cNvPr id="16" name="Tijdelijke aanduiding voor dianummer 15"/>
          <p:cNvSpPr>
            <a:spLocks noGrp="1"/>
          </p:cNvSpPr>
          <p:nvPr>
            <p:ph type="sldNum" sz="quarter" idx="22"/>
          </p:nvPr>
        </p:nvSpPr>
        <p:spPr/>
        <p:txBody>
          <a:bodyPr/>
          <a:lstStyle/>
          <a:p>
            <a:fld id="{10A0A6AF-03C5-477E-939A-E28F7E7F05EA}" type="slidenum">
              <a:rPr lang="nl-NL" smtClean="0"/>
              <a:pPr/>
              <a:t>‹nr.›</a:t>
            </a:fld>
            <a:endParaRPr lang="nl-NL" dirty="0"/>
          </a:p>
        </p:txBody>
      </p:sp>
      <p:pic>
        <p:nvPicPr>
          <p:cNvPr id="11" name="Afbeelding 10">
            <a:extLst>
              <a:ext uri="{FF2B5EF4-FFF2-40B4-BE49-F238E27FC236}">
                <a16:creationId xmlns:a16="http://schemas.microsoft.com/office/drawing/2014/main" id="{0E8BB49C-81EE-D640-B093-EE3BB398289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200671220"/>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opy">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ECE853-2255-F7B8-67E5-DAAFAECFA9F7}"/>
              </a:ext>
            </a:extLst>
          </p:cNvPr>
          <p:cNvSpPr>
            <a:spLocks noGrp="1"/>
          </p:cNvSpPr>
          <p:nvPr>
            <p:ph type="ctrTitle" hasCustomPrompt="1"/>
          </p:nvPr>
        </p:nvSpPr>
        <p:spPr>
          <a:xfrm>
            <a:off x="571500" y="336544"/>
            <a:ext cx="11044238" cy="492131"/>
          </a:xfrm>
        </p:spPr>
        <p:txBody>
          <a:bodyPr anchor="t">
            <a:noAutofit/>
          </a:bodyPr>
          <a:lstStyle>
            <a:lvl1pPr algn="l">
              <a:lnSpc>
                <a:spcPts val="5000"/>
              </a:lnSpc>
              <a:defRPr sz="5000">
                <a:solidFill>
                  <a:schemeClr val="accent1"/>
                </a:solidFill>
              </a:defRPr>
            </a:lvl1pPr>
          </a:lstStyle>
          <a:p>
            <a:r>
              <a:rPr lang="nl-NL" dirty="0"/>
              <a:t>Titel</a:t>
            </a:r>
          </a:p>
        </p:txBody>
      </p:sp>
      <p:sp>
        <p:nvSpPr>
          <p:cNvPr id="3" name="Ondertitel 2">
            <a:extLst>
              <a:ext uri="{FF2B5EF4-FFF2-40B4-BE49-F238E27FC236}">
                <a16:creationId xmlns:a16="http://schemas.microsoft.com/office/drawing/2014/main" id="{9873BF13-E6EB-2FF3-1304-EE52DF7DD3CA}"/>
              </a:ext>
            </a:extLst>
          </p:cNvPr>
          <p:cNvSpPr>
            <a:spLocks noGrp="1"/>
          </p:cNvSpPr>
          <p:nvPr>
            <p:ph type="subTitle" idx="1"/>
          </p:nvPr>
        </p:nvSpPr>
        <p:spPr>
          <a:xfrm>
            <a:off x="571500" y="1212850"/>
            <a:ext cx="11044238" cy="4786312"/>
          </a:xfrm>
        </p:spPr>
        <p:txBody>
          <a:bodyPr/>
          <a:lstStyle>
            <a:lvl1pPr marL="342900" indent="-342900" algn="l">
              <a:lnSpc>
                <a:spcPts val="2400"/>
              </a:lnSpc>
              <a:buClr>
                <a:schemeClr val="accent1"/>
              </a:buClr>
              <a:buFont typeface="Abadi Extra Light" panose="020B0204020104020204" pitchFamily="34" charset="0"/>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nl-NL" dirty="0"/>
          </a:p>
        </p:txBody>
      </p:sp>
      <p:sp>
        <p:nvSpPr>
          <p:cNvPr id="5" name="Tijdelijke aanduiding voor voettekst 4">
            <a:extLst>
              <a:ext uri="{FF2B5EF4-FFF2-40B4-BE49-F238E27FC236}">
                <a16:creationId xmlns:a16="http://schemas.microsoft.com/office/drawing/2014/main" id="{50745F0E-5B56-504F-F9F9-F047CE4A0B0D}"/>
              </a:ext>
            </a:extLst>
          </p:cNvPr>
          <p:cNvSpPr>
            <a:spLocks noGrp="1"/>
          </p:cNvSpPr>
          <p:nvPr>
            <p:ph type="ftr" sz="quarter" idx="11"/>
          </p:nvPr>
        </p:nvSpPr>
        <p:spPr/>
        <p:txBody>
          <a:bodyPr/>
          <a:lstStyle/>
          <a:p>
            <a:r>
              <a:rPr lang="nl-NL"/>
              <a:t>invoegen &gt; Koptekst en voettekst</a:t>
            </a:r>
            <a:endParaRPr lang="nl-NL" dirty="0"/>
          </a:p>
        </p:txBody>
      </p:sp>
      <p:sp>
        <p:nvSpPr>
          <p:cNvPr id="6" name="Tijdelijke aanduiding voor dianummer 5">
            <a:extLst>
              <a:ext uri="{FF2B5EF4-FFF2-40B4-BE49-F238E27FC236}">
                <a16:creationId xmlns:a16="http://schemas.microsoft.com/office/drawing/2014/main" id="{0C07BB04-031C-91AA-3F8E-375402162E3C}"/>
              </a:ext>
            </a:extLst>
          </p:cNvPr>
          <p:cNvSpPr>
            <a:spLocks noGrp="1"/>
          </p:cNvSpPr>
          <p:nvPr>
            <p:ph type="sldNum" sz="quarter" idx="12"/>
          </p:nvPr>
        </p:nvSpPr>
        <p:spPr/>
        <p:txBody>
          <a:bodyPr/>
          <a:lstStyle/>
          <a:p>
            <a:fld id="{1B71BB4A-7DC0-41F9-B589-288E53C2F0C1}" type="slidenum">
              <a:rPr lang="nl-NL" smtClean="0"/>
              <a:t>‹nr.›</a:t>
            </a:fld>
            <a:endParaRPr lang="nl-NL"/>
          </a:p>
        </p:txBody>
      </p:sp>
      <p:pic>
        <p:nvPicPr>
          <p:cNvPr id="9" name="Graphic 8">
            <a:extLst>
              <a:ext uri="{FF2B5EF4-FFF2-40B4-BE49-F238E27FC236}">
                <a16:creationId xmlns:a16="http://schemas.microsoft.com/office/drawing/2014/main" id="{A3CDA7EB-BB63-915B-36AE-AC797C135E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362300" y="384176"/>
            <a:ext cx="444500" cy="444500"/>
          </a:xfrm>
          <a:prstGeom prst="rect">
            <a:avLst/>
          </a:prstGeom>
        </p:spPr>
      </p:pic>
      <p:sp>
        <p:nvSpPr>
          <p:cNvPr id="13" name="Rechthoek 12">
            <a:extLst>
              <a:ext uri="{FF2B5EF4-FFF2-40B4-BE49-F238E27FC236}">
                <a16:creationId xmlns:a16="http://schemas.microsoft.com/office/drawing/2014/main" id="{6C8B502F-A6C0-B5E9-FCB3-1D68A799762D}"/>
              </a:ext>
            </a:extLst>
          </p:cNvPr>
          <p:cNvSpPr>
            <a:spLocks noGrp="1" noRot="1" noMove="1" noResize="1" noEditPoints="1" noAdjustHandles="1" noChangeArrowheads="1" noChangeShapeType="1"/>
          </p:cNvSpPr>
          <p:nvPr userDrawn="1"/>
        </p:nvSpPr>
        <p:spPr>
          <a:xfrm>
            <a:off x="0" y="6714000"/>
            <a:ext cx="12192000" cy="144000"/>
          </a:xfrm>
          <a:prstGeom prst="rect">
            <a:avLst/>
          </a:prstGeom>
          <a:gradFill>
            <a:gsLst>
              <a:gs pos="100000">
                <a:srgbClr val="8EB83C"/>
              </a:gs>
              <a:gs pos="67000">
                <a:srgbClr val="50987D"/>
              </a:gs>
              <a:gs pos="34000">
                <a:srgbClr val="2482AC"/>
              </a:gs>
              <a:gs pos="0">
                <a:srgbClr val="147ABF"/>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92183943"/>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ekst">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9D71E858-B10F-3F46-9281-6B6F1FFFB294}"/>
              </a:ext>
            </a:extLst>
          </p:cNvPr>
          <p:cNvSpPr/>
          <p:nvPr userDrawn="1"/>
        </p:nvSpPr>
        <p:spPr>
          <a:xfrm>
            <a:off x="0" y="6513085"/>
            <a:ext cx="12192000" cy="358149"/>
          </a:xfrm>
          <a:prstGeom prst="rect">
            <a:avLst/>
          </a:prstGeom>
          <a:solidFill>
            <a:srgbClr val="39870C"/>
          </a:solidFill>
          <a:ln>
            <a:solidFill>
              <a:srgbClr val="39870C"/>
            </a:solidFill>
          </a:ln>
          <a:effectLst/>
        </p:spPr>
        <p:style>
          <a:lnRef idx="2">
            <a:schemeClr val="dk1"/>
          </a:lnRef>
          <a:fillRef idx="1">
            <a:schemeClr val="lt1"/>
          </a:fillRef>
          <a:effectRef idx="0">
            <a:schemeClr val="dk1"/>
          </a:effectRef>
          <a:fontRef idx="minor">
            <a:schemeClr val="dk1"/>
          </a:fontRef>
        </p:style>
        <p:txBody>
          <a:bodyPr rtlCol="0" anchor="ctr"/>
          <a:lstStyle/>
          <a:p>
            <a:pPr algn="ctr"/>
            <a:endParaRPr lang="nl-NL" sz="1800"/>
          </a:p>
        </p:txBody>
      </p:sp>
      <p:sp>
        <p:nvSpPr>
          <p:cNvPr id="2" name="Titel 1"/>
          <p:cNvSpPr>
            <a:spLocks noGrp="1"/>
          </p:cNvSpPr>
          <p:nvPr>
            <p:ph type="title"/>
          </p:nvPr>
        </p:nvSpPr>
        <p:spPr/>
        <p:txBody>
          <a:bodyPr/>
          <a:lstStyle/>
          <a:p>
            <a:r>
              <a:rPr lang="nl-NL"/>
              <a:t>Klik om de stijl te bewerken</a:t>
            </a:r>
            <a:endParaRPr lang="nl-NL" dirty="0"/>
          </a:p>
        </p:txBody>
      </p:sp>
      <p:sp>
        <p:nvSpPr>
          <p:cNvPr id="4" name="Tijdelijke aanduiding voor voettekst 3"/>
          <p:cNvSpPr>
            <a:spLocks noGrp="1"/>
          </p:cNvSpPr>
          <p:nvPr>
            <p:ph type="ftr" sz="quarter" idx="11"/>
          </p:nvPr>
        </p:nvSpPr>
        <p:spPr/>
        <p:txBody>
          <a:bodyPr/>
          <a:lstStyle/>
          <a:p>
            <a:r>
              <a:rPr lang="nl-NL"/>
              <a:t>invoegen &gt; Koptekst en voettekst</a:t>
            </a:r>
            <a:endParaRPr lang="nl-NL" dirty="0"/>
          </a:p>
        </p:txBody>
      </p:sp>
      <p:sp>
        <p:nvSpPr>
          <p:cNvPr id="6" name="Tijdelijke aanduiding voor tekst 5"/>
          <p:cNvSpPr>
            <a:spLocks noGrp="1"/>
          </p:cNvSpPr>
          <p:nvPr>
            <p:ph type="body" sz="quarter" idx="12"/>
          </p:nvPr>
        </p:nvSpPr>
        <p:spPr>
          <a:xfrm>
            <a:off x="601134" y="1811338"/>
            <a:ext cx="10964333" cy="4305685"/>
          </a:xfrm>
        </p:spPr>
        <p:txBody>
          <a:bodyPr>
            <a:normAutofit/>
          </a:bodyPr>
          <a:lstStyle>
            <a:lvl1pPr marL="0" indent="0">
              <a:lnSpc>
                <a:spcPts val="2400"/>
              </a:lnSpc>
              <a:buFontTx/>
              <a:buNone/>
              <a:defRPr sz="1600">
                <a:solidFill>
                  <a:srgbClr val="000000"/>
                </a:solidFill>
              </a:defRPr>
            </a:lvl1pPr>
            <a:lvl2pPr marL="457200" indent="0">
              <a:lnSpc>
                <a:spcPts val="2400"/>
              </a:lnSpc>
              <a:buFontTx/>
              <a:buNone/>
              <a:defRPr sz="1600">
                <a:solidFill>
                  <a:srgbClr val="000000"/>
                </a:solidFill>
              </a:defRPr>
            </a:lvl2pPr>
            <a:lvl3pPr marL="914400" indent="0">
              <a:lnSpc>
                <a:spcPts val="2400"/>
              </a:lnSpc>
              <a:buFontTx/>
              <a:buNone/>
              <a:defRPr sz="1600">
                <a:solidFill>
                  <a:srgbClr val="000000"/>
                </a:solidFill>
              </a:defRPr>
            </a:lvl3pPr>
            <a:lvl4pPr marL="1371600" indent="0">
              <a:lnSpc>
                <a:spcPts val="2400"/>
              </a:lnSpc>
              <a:buFontTx/>
              <a:buNone/>
              <a:defRPr sz="1600">
                <a:solidFill>
                  <a:srgbClr val="000000"/>
                </a:solidFill>
              </a:defRPr>
            </a:lvl4pPr>
            <a:lvl5pPr marL="1828800" indent="0">
              <a:lnSpc>
                <a:spcPts val="2400"/>
              </a:lnSpc>
              <a:buFontTx/>
              <a:buNone/>
              <a:defRPr sz="1600">
                <a:solidFill>
                  <a:srgbClr val="000000"/>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1276314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2500B9-04F2-7ACD-4D31-D5675420DE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9B03C87-6BCB-B3C4-40DE-646B93E18E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p:txBody>
      </p:sp>
      <p:sp>
        <p:nvSpPr>
          <p:cNvPr id="4" name="Date Placeholder 3">
            <a:extLst>
              <a:ext uri="{FF2B5EF4-FFF2-40B4-BE49-F238E27FC236}">
                <a16:creationId xmlns:a16="http://schemas.microsoft.com/office/drawing/2014/main" id="{CD301676-A4A8-C8F5-12AE-0F117DAE56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1">
                    <a:tint val="82000"/>
                  </a:schemeClr>
                </a:solidFill>
              </a:defRPr>
            </a:lvl1pPr>
          </a:lstStyle>
          <a:p>
            <a:fld id="{3D31A178-D554-47F5-8986-0BDE769B5018}" type="datetimeFigureOut">
              <a:rPr lang="en-US" smtClean="0"/>
              <a:pPr/>
              <a:t>10/1/2026</a:t>
            </a:fld>
            <a:endParaRPr lang="en-US" sz="1000" dirty="0"/>
          </a:p>
        </p:txBody>
      </p:sp>
      <p:sp>
        <p:nvSpPr>
          <p:cNvPr id="5" name="Footer Placeholder 4">
            <a:extLst>
              <a:ext uri="{FF2B5EF4-FFF2-40B4-BE49-F238E27FC236}">
                <a16:creationId xmlns:a16="http://schemas.microsoft.com/office/drawing/2014/main" id="{698121E1-8867-D21F-7386-6196F844A3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US" sz="1000" dirty="0"/>
          </a:p>
        </p:txBody>
      </p:sp>
      <p:sp>
        <p:nvSpPr>
          <p:cNvPr id="6" name="Slide Number Placeholder 5">
            <a:extLst>
              <a:ext uri="{FF2B5EF4-FFF2-40B4-BE49-F238E27FC236}">
                <a16:creationId xmlns:a16="http://schemas.microsoft.com/office/drawing/2014/main" id="{54A4209F-AD1F-4EF1-7B67-1C4925F468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tint val="82000"/>
                  </a:schemeClr>
                </a:solidFill>
              </a:defRPr>
            </a:lvl1pPr>
          </a:lstStyle>
          <a:p>
            <a:fld id="{9B5D26E6-79A7-408D-9DFA-24F760C008DB}" type="slidenum">
              <a:rPr lang="en-US" smtClean="0"/>
              <a:pPr/>
              <a:t>‹nr.›</a:t>
            </a:fld>
            <a:endParaRPr lang="en-US" sz="1000" dirty="0"/>
          </a:p>
        </p:txBody>
      </p:sp>
    </p:spTree>
    <p:extLst>
      <p:ext uri="{BB962C8B-B14F-4D97-AF65-F5344CB8AC3E}">
        <p14:creationId xmlns:p14="http://schemas.microsoft.com/office/powerpoint/2010/main" val="10611189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 id="2147483660" r:id="rId5"/>
    <p:sldLayoutId id="2147483653" r:id="rId6"/>
    <p:sldLayoutId id="2147483654" r:id="rId7"/>
    <p:sldLayoutId id="2147483655" r:id="rId8"/>
    <p:sldLayoutId id="2147483656" r:id="rId9"/>
    <p:sldLayoutId id="2147483657" r:id="rId10"/>
    <p:sldLayoutId id="2147483661" r:id="rId11"/>
    <p:sldLayoutId id="2147483662" r:id="rId12"/>
    <p:sldLayoutId id="2147483663" r:id="rId13"/>
    <p:sldLayoutId id="2147483664" r:id="rId14"/>
    <p:sldLayoutId id="2147483665" r:id="rId15"/>
    <p:sldLayoutId id="2147483666" r:id="rId16"/>
    <p:sldLayoutId id="2147483667" r:id="rId17"/>
    <p:sldLayoutId id="2147483668" r:id="rId18"/>
    <p:sldLayoutId id="2147483669" r:id="rId19"/>
  </p:sldLayoutIdLst>
  <p:txStyles>
    <p:title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8.sv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hyperlink" Target="https://nipv.nl/wp-content/uploads/2022/11/20221021-NIPV-Alternatieve-blusmiddelen.pdf"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iplo.nl/thema/energietransitie/energietransitie-instrumenten/"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hyperlink" Target="https://www.rijksoverheid.nl/documenten/kamerstukken/2022/11/04/verantwoord-omgaan-met-veiligheid-en-gezondheid-in-de-energietransitie"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erkgroep-boven.nl/app/uploads/2023/06/Bestuurlijke-handreiking-risicos-energietransitie-3.pdf"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hyperlink" Target="https://crisislab.nl/wordpress/wp-content/uploads/Bestuurlijke-rapportage-risicomengpaneel.pdf"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s://www.tweedekamer.nl/kamerstukken/brieven_regering/detail?id=2026Z20261&amp;did=2026D46866"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hyperlink" Target="https://www.rivm.nl/sites/default/files/2019-10/Verkenning%20risicos%20energietransitie%202019.pdf"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26.png"/><Relationship Id="rId3" Type="http://schemas.microsoft.com/office/2018/10/relationships/comments" Target="../comments/modernComment_171_2EAA2812.xml"/><Relationship Id="rId7"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14.xml"/><Relationship Id="rId6" Type="http://schemas.openxmlformats.org/officeDocument/2006/relationships/hyperlink" Target="https://nipv.nl/wp-content/uploads/2025/02/20250217-NIPV-Kennisbundel-Windturbines.pdf" TargetMode="External"/><Relationship Id="rId5" Type="http://schemas.openxmlformats.org/officeDocument/2006/relationships/image" Target="../media/image24.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hyperlink" Target="https://iplo.nl/thema/toepassing-regels-praktijk/windturbines/" TargetMode="External"/><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14.xml"/><Relationship Id="rId5" Type="http://schemas.openxmlformats.org/officeDocument/2006/relationships/image" Target="../media/image28.png"/><Relationship Id="rId4" Type="http://schemas.openxmlformats.org/officeDocument/2006/relationships/hyperlink" Target="https://nipv.nl/wp-content/uploads/2024/12/20241211-NIPV-Kennisbundel-zonnepanelen.pdf" TargetMode="External"/></Relationships>
</file>

<file path=ppt/slides/_rels/slide25.xml.rels><?xml version="1.0" encoding="UTF-8" standalone="yes"?>
<Relationships xmlns="http://schemas.openxmlformats.org/package/2006/relationships"><Relationship Id="rId2" Type="http://schemas.openxmlformats.org/officeDocument/2006/relationships/hyperlink" Target="https://iplo.nl/thema/toepassing-regels-praktijk/zonnepanelen/toelaten/" TargetMode="Externa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14.xml"/><Relationship Id="rId6" Type="http://schemas.openxmlformats.org/officeDocument/2006/relationships/image" Target="../media/image31.png"/><Relationship Id="rId5" Type="http://schemas.openxmlformats.org/officeDocument/2006/relationships/hyperlink" Target="https://nipv.nl/wp-content/uploads/2024/03/20240321-NIPV-veiligheidsprincipes-waterstofenergiedragers.pdf" TargetMode="External"/><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hyperlink" Target="https://www.rijksoverheid.nl/documenten/kamerstukken/2024/11/22/kamerbrief-kabinetsvisie-waterstofdragers" TargetMode="External"/><Relationship Id="rId2" Type="http://schemas.openxmlformats.org/officeDocument/2006/relationships/notesSlide" Target="../notesSlides/notesSlide26.xml"/><Relationship Id="rId1" Type="http://schemas.openxmlformats.org/officeDocument/2006/relationships/slideLayout" Target="../slideLayouts/slideLayout14.xml"/><Relationship Id="rId4" Type="http://schemas.openxmlformats.org/officeDocument/2006/relationships/hyperlink" Target="https://iplo.nl/thema/toepassing-regels-praktijk/windturbines/"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14.xml"/><Relationship Id="rId6" Type="http://schemas.openxmlformats.org/officeDocument/2006/relationships/hyperlink" Target="https://nipv.nl/wp-content/uploads/2025/03/20210715-IFV-Brandveiligheid-parkeergarages-met-elektrisch-aangedreven-voertuigen-v2021.pdf" TargetMode="External"/><Relationship Id="rId5" Type="http://schemas.openxmlformats.org/officeDocument/2006/relationships/image" Target="../media/image33.png"/><Relationship Id="rId4" Type="http://schemas.openxmlformats.org/officeDocument/2006/relationships/hyperlink" Target="https://nipv.nl/wp-content/uploads/2024/04/20240402-NIPV-Literatuuronderzoek-naar-brandeffecten-van-li-ionbatterijbranden.pdf"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rijksoverheid.nl/documenten/kamerstukken/2023/12/22/kamerbrief-voortgang-strategische-aanpak-batterijen-2023" TargetMode="External"/><Relationship Id="rId2" Type="http://schemas.openxmlformats.org/officeDocument/2006/relationships/notesSlide" Target="../notesSlides/notesSlide28.xml"/><Relationship Id="rId1" Type="http://schemas.openxmlformats.org/officeDocument/2006/relationships/slideLayout" Target="../slideLayouts/slideLayout14.xml"/><Relationship Id="rId4" Type="http://schemas.openxmlformats.org/officeDocument/2006/relationships/hyperlink" Target="https://iplo.nl/thema/toepassing-regels-praktijk/windturbines/"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microsoft.com/office/2018/10/relationships/comments" Target="../comments/modernComment_160_EA57C053.xml"/><Relationship Id="rId7"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14.xml"/><Relationship Id="rId6" Type="http://schemas.openxmlformats.org/officeDocument/2006/relationships/image" Target="../media/image36.PNG"/><Relationship Id="rId5" Type="http://schemas.openxmlformats.org/officeDocument/2006/relationships/hyperlink" Target="https://nipv.nl/wp-content/uploads/2024/12/20241211-NIPV-Kennisbundel-kooldioxide.pdf" TargetMode="External"/><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hyperlink" Target="https://www.rijksoverheid.nl/onderwerpen/klimaatverandering/klimaatverandering-beperken" TargetMode="External"/><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hyperlink" Target="https://nipv.nl/wp-content/uploads/2025/03/20241211-NIPV-Kennisbundel-geothermie.pdf" TargetMode="External"/><Relationship Id="rId2" Type="http://schemas.openxmlformats.org/officeDocument/2006/relationships/notesSlide" Target="../notesSlides/notesSlide32.xml"/><Relationship Id="rId1" Type="http://schemas.openxmlformats.org/officeDocument/2006/relationships/slideLayout" Target="../slideLayouts/slideLayout14.xml"/><Relationship Id="rId6" Type="http://schemas.openxmlformats.org/officeDocument/2006/relationships/image" Target="../media/image39.png"/><Relationship Id="rId5" Type="http://schemas.openxmlformats.org/officeDocument/2006/relationships/hyperlink" Target="https://nipv.nl/wp-content/uploads/2023/12/20231214-NIPV-Informatieblad-energietransitie.pdf" TargetMode="External"/><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4.xml"/><Relationship Id="rId1" Type="http://schemas.openxmlformats.org/officeDocument/2006/relationships/slideLayout" Target="../slideLayouts/slideLayout1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D44AC8-8CD1-C95C-A1B0-0873C1528B64}"/>
              </a:ext>
              <a:ext uri="{C183D7F6-B498-43B3-948B-1728B52AA6E4}">
                <adec:decorative xmlns:adec="http://schemas.microsoft.com/office/drawing/2017/decorative" val="1"/>
              </a:ext>
            </a:extLst>
          </p:cNvPr>
          <p:cNvSpPr>
            <a:spLocks noGrp="1"/>
          </p:cNvSpPr>
          <p:nvPr>
            <p:ph type="ctrTitle"/>
          </p:nvPr>
        </p:nvSpPr>
        <p:spPr/>
        <p:txBody>
          <a:bodyPr>
            <a:normAutofit fontScale="90000"/>
          </a:bodyPr>
          <a:lstStyle/>
          <a:p>
            <a:r>
              <a:rPr lang="nl-NL" dirty="0"/>
              <a:t>Energietransitie en de veiligheidsrisico’s</a:t>
            </a:r>
          </a:p>
        </p:txBody>
      </p:sp>
      <p:sp>
        <p:nvSpPr>
          <p:cNvPr id="3" name="Ondertitel 2">
            <a:extLst>
              <a:ext uri="{FF2B5EF4-FFF2-40B4-BE49-F238E27FC236}">
                <a16:creationId xmlns:a16="http://schemas.microsoft.com/office/drawing/2014/main" id="{8A4D444E-EB53-FA99-B39F-7A0B1685362B}"/>
              </a:ext>
              <a:ext uri="{C183D7F6-B498-43B3-948B-1728B52AA6E4}">
                <adec:decorative xmlns:adec="http://schemas.microsoft.com/office/drawing/2017/decorative" val="1"/>
              </a:ext>
            </a:extLst>
          </p:cNvPr>
          <p:cNvSpPr>
            <a:spLocks noGrp="1"/>
          </p:cNvSpPr>
          <p:nvPr>
            <p:ph type="subTitle" idx="1"/>
          </p:nvPr>
        </p:nvSpPr>
        <p:spPr/>
        <p:txBody>
          <a:bodyPr>
            <a:normAutofit fontScale="32500" lnSpcReduction="20000"/>
          </a:bodyPr>
          <a:lstStyle/>
          <a:p>
            <a:r>
              <a:rPr lang="en-US" dirty="0"/>
              <a:t>Joren Vos (IPLO),</a:t>
            </a:r>
          </a:p>
          <a:p>
            <a:r>
              <a:rPr lang="en-US" dirty="0"/>
              <a:t>Stefan Bentvelsen (Trainee </a:t>
            </a:r>
            <a:r>
              <a:rPr lang="en-US" dirty="0" err="1"/>
              <a:t>Veilige</a:t>
            </a:r>
            <a:r>
              <a:rPr lang="en-US" dirty="0"/>
              <a:t> </a:t>
            </a:r>
            <a:r>
              <a:rPr lang="en-US" dirty="0" err="1"/>
              <a:t>Energietransitie</a:t>
            </a:r>
            <a:r>
              <a:rPr lang="en-US" dirty="0"/>
              <a:t>)</a:t>
            </a:r>
          </a:p>
        </p:txBody>
      </p:sp>
      <p:sp>
        <p:nvSpPr>
          <p:cNvPr id="4" name="Text Placeholder 3">
            <a:extLst>
              <a:ext uri="{FF2B5EF4-FFF2-40B4-BE49-F238E27FC236}">
                <a16:creationId xmlns:a16="http://schemas.microsoft.com/office/drawing/2014/main" id="{4400A5B4-C635-E59C-BBDB-3FB5471BB0A5}"/>
              </a:ext>
            </a:extLst>
          </p:cNvPr>
          <p:cNvSpPr>
            <a:spLocks noGrp="1"/>
          </p:cNvSpPr>
          <p:nvPr>
            <p:ph type="body" sz="quarter" idx="10"/>
          </p:nvPr>
        </p:nvSpPr>
        <p:spPr/>
        <p:txBody>
          <a:bodyPr>
            <a:normAutofit fontScale="92500" lnSpcReduction="20000"/>
          </a:bodyPr>
          <a:lstStyle/>
          <a:p>
            <a:r>
              <a:rPr lang="en-GB" dirty="0"/>
              <a:t>8 </a:t>
            </a:r>
            <a:r>
              <a:rPr lang="en-GB" dirty="0" err="1"/>
              <a:t>oktober</a:t>
            </a:r>
            <a:r>
              <a:rPr lang="en-GB" dirty="0"/>
              <a:t> 2026</a:t>
            </a:r>
            <a:endParaRPr lang="nl-NL" dirty="0"/>
          </a:p>
        </p:txBody>
      </p:sp>
      <p:sp>
        <p:nvSpPr>
          <p:cNvPr id="6" name="Online Image Placeholder 5">
            <a:extLst>
              <a:ext uri="{FF2B5EF4-FFF2-40B4-BE49-F238E27FC236}">
                <a16:creationId xmlns:a16="http://schemas.microsoft.com/office/drawing/2014/main" id="{7E11307E-EA6A-AECA-DEB3-A77895160149}"/>
              </a:ext>
            </a:extLst>
          </p:cNvPr>
          <p:cNvSpPr>
            <a:spLocks noGrp="1"/>
          </p:cNvSpPr>
          <p:nvPr>
            <p:ph type="clipArt" sz="quarter" idx="11"/>
          </p:nvPr>
        </p:nvSpPr>
        <p:spPr/>
        <p:txBody>
          <a:bodyPr/>
          <a:lstStyle/>
          <a:p>
            <a:endParaRPr lang="nl-NL"/>
          </a:p>
        </p:txBody>
      </p:sp>
    </p:spTree>
    <p:extLst>
      <p:ext uri="{BB962C8B-B14F-4D97-AF65-F5344CB8AC3E}">
        <p14:creationId xmlns:p14="http://schemas.microsoft.com/office/powerpoint/2010/main" val="2961217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ndertitel 3">
            <a:extLst>
              <a:ext uri="{FF2B5EF4-FFF2-40B4-BE49-F238E27FC236}">
                <a16:creationId xmlns:a16="http://schemas.microsoft.com/office/drawing/2014/main" id="{5E91E8BC-D1F5-6824-8B2A-7033FDD422E4}"/>
              </a:ext>
              <a:ext uri="{C183D7F6-B498-43B3-948B-1728B52AA6E4}">
                <adec:decorative xmlns:adec="http://schemas.microsoft.com/office/drawing/2017/decorative" val="1"/>
              </a:ext>
            </a:extLst>
          </p:cNvPr>
          <p:cNvSpPr>
            <a:spLocks noGrp="1"/>
          </p:cNvSpPr>
          <p:nvPr>
            <p:ph sz="half" idx="1"/>
          </p:nvPr>
        </p:nvSpPr>
        <p:spPr/>
        <p:txBody>
          <a:bodyPr>
            <a:normAutofit fontScale="55000" lnSpcReduction="20000"/>
          </a:bodyPr>
          <a:lstStyle/>
          <a:p>
            <a:pPr marL="0" indent="0">
              <a:buNone/>
            </a:pPr>
            <a:endParaRPr lang="nl-NL" dirty="0"/>
          </a:p>
          <a:p>
            <a:r>
              <a:rPr lang="nl-NL" sz="3200" dirty="0"/>
              <a:t>Hoe en wat, energietransitie?</a:t>
            </a:r>
          </a:p>
          <a:p>
            <a:r>
              <a:rPr lang="nl-NL" sz="3200" dirty="0"/>
              <a:t>Veilig, welk doel?</a:t>
            </a:r>
          </a:p>
          <a:p>
            <a:r>
              <a:rPr lang="nl-NL" sz="3200" dirty="0"/>
              <a:t>Uitgangspunten</a:t>
            </a:r>
          </a:p>
          <a:p>
            <a:r>
              <a:rPr lang="nl-NL" sz="3200" dirty="0"/>
              <a:t>Kaders</a:t>
            </a:r>
          </a:p>
          <a:p>
            <a:r>
              <a:rPr lang="nl-NL" sz="3200" dirty="0"/>
              <a:t>Bestuurlijke aspecten</a:t>
            </a:r>
          </a:p>
          <a:p>
            <a:r>
              <a:rPr lang="nl-NL" sz="3200" dirty="0"/>
              <a:t>Windenergie</a:t>
            </a:r>
          </a:p>
          <a:p>
            <a:r>
              <a:rPr lang="nl-NL" sz="3200" dirty="0"/>
              <a:t>Zonne-energie</a:t>
            </a:r>
          </a:p>
          <a:p>
            <a:r>
              <a:rPr lang="nl-NL" sz="3200" dirty="0"/>
              <a:t>Waterstof en waterstofdragers</a:t>
            </a:r>
          </a:p>
          <a:p>
            <a:r>
              <a:rPr lang="nl-NL" sz="3200" dirty="0"/>
              <a:t>Elektrificatie</a:t>
            </a:r>
          </a:p>
          <a:p>
            <a:r>
              <a:rPr lang="nl-NL" sz="3200" dirty="0"/>
              <a:t>CO</a:t>
            </a:r>
            <a:r>
              <a:rPr lang="nl-NL" sz="3200" baseline="-25000" dirty="0"/>
              <a:t> 2</a:t>
            </a:r>
          </a:p>
          <a:p>
            <a:r>
              <a:rPr lang="nl-NL" sz="3200" dirty="0"/>
              <a:t>Overig</a:t>
            </a:r>
          </a:p>
        </p:txBody>
      </p:sp>
      <p:sp>
        <p:nvSpPr>
          <p:cNvPr id="5" name="Slide Number Placeholder 4">
            <a:extLst>
              <a:ext uri="{FF2B5EF4-FFF2-40B4-BE49-F238E27FC236}">
                <a16:creationId xmlns:a16="http://schemas.microsoft.com/office/drawing/2014/main" id="{B9B066BE-08F4-3A76-0CAA-675462465850}"/>
              </a:ext>
            </a:extLst>
          </p:cNvPr>
          <p:cNvSpPr>
            <a:spLocks noGrp="1"/>
          </p:cNvSpPr>
          <p:nvPr>
            <p:ph type="sldNum" sz="quarter" idx="12"/>
          </p:nvPr>
        </p:nvSpPr>
        <p:spPr/>
        <p:txBody>
          <a:bodyPr/>
          <a:lstStyle/>
          <a:p>
            <a:fld id="{1B71BB4A-7DC0-41F9-B589-288E53C2F0C1}" type="slidenum">
              <a:rPr lang="nl-NL" smtClean="0"/>
              <a:t>2</a:t>
            </a:fld>
            <a:endParaRPr lang="nl-NL"/>
          </a:p>
        </p:txBody>
      </p:sp>
      <p:pic>
        <p:nvPicPr>
          <p:cNvPr id="9" name="Picture Placeholder 8">
            <a:extLst>
              <a:ext uri="{FF2B5EF4-FFF2-40B4-BE49-F238E27FC236}">
                <a16:creationId xmlns:a16="http://schemas.microsoft.com/office/drawing/2014/main" id="{2EA5AA29-1FC0-B16D-0950-E0E90A3E84D3}"/>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6845" r="16845"/>
          <a:stretch/>
        </p:blipFill>
        <p:spPr/>
      </p:pic>
      <p:sp>
        <p:nvSpPr>
          <p:cNvPr id="3" name="Titel 2">
            <a:extLst>
              <a:ext uri="{FF2B5EF4-FFF2-40B4-BE49-F238E27FC236}">
                <a16:creationId xmlns:a16="http://schemas.microsoft.com/office/drawing/2014/main" id="{D10718BE-BCD3-76A2-0136-0DB1BD7E1797}"/>
              </a:ext>
              <a:ext uri="{C183D7F6-B498-43B3-948B-1728B52AA6E4}">
                <adec:decorative xmlns:adec="http://schemas.microsoft.com/office/drawing/2017/decorative" val="1"/>
              </a:ext>
            </a:extLst>
          </p:cNvPr>
          <p:cNvSpPr>
            <a:spLocks noGrp="1"/>
          </p:cNvSpPr>
          <p:nvPr>
            <p:ph type="title"/>
          </p:nvPr>
        </p:nvSpPr>
        <p:spPr/>
        <p:txBody>
          <a:bodyPr>
            <a:normAutofit fontScale="90000"/>
          </a:bodyPr>
          <a:lstStyle/>
          <a:p>
            <a:r>
              <a:rPr lang="nl-NL" dirty="0"/>
              <a:t>Inhoud</a:t>
            </a:r>
          </a:p>
        </p:txBody>
      </p:sp>
      <p:pic>
        <p:nvPicPr>
          <p:cNvPr id="7" name="Graphic 6">
            <a:extLst>
              <a:ext uri="{FF2B5EF4-FFF2-40B4-BE49-F238E27FC236}">
                <a16:creationId xmlns:a16="http://schemas.microsoft.com/office/drawing/2014/main" id="{19A155F1-5830-8A7C-F921-0D44B845109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362300" y="384176"/>
            <a:ext cx="444500" cy="444500"/>
          </a:xfrm>
          <a:prstGeom prst="rect">
            <a:avLst/>
          </a:prstGeom>
        </p:spPr>
      </p:pic>
    </p:spTree>
    <p:extLst>
      <p:ext uri="{BB962C8B-B14F-4D97-AF65-F5344CB8AC3E}">
        <p14:creationId xmlns:p14="http://schemas.microsoft.com/office/powerpoint/2010/main" val="108526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half" idx="1"/>
          </p:nvPr>
        </p:nvSpPr>
        <p:spPr/>
        <p:txBody>
          <a:bodyPr numCol="1">
            <a:normAutofit fontScale="92500" lnSpcReduction="10000"/>
          </a:bodyPr>
          <a:lstStyle/>
          <a:p>
            <a:pPr marL="285750" indent="-285750">
              <a:buFont typeface="Wingdings" panose="05000000000000000000" pitchFamily="2" charset="2"/>
              <a:buChar char="Ø"/>
            </a:pPr>
            <a:endParaRPr lang="nl-NL" sz="1800" dirty="0"/>
          </a:p>
          <a:p>
            <a:pPr marL="285750" indent="-285750">
              <a:buFont typeface="Wingdings" panose="05000000000000000000" pitchFamily="2" charset="2"/>
              <a:buChar char="Ø"/>
            </a:pPr>
            <a:r>
              <a:rPr lang="nl-NL" sz="1800" dirty="0"/>
              <a:t>Klimaatakkoord als grondslag: reductie CO</a:t>
            </a:r>
            <a:r>
              <a:rPr lang="nl-NL" sz="1800" baseline="-25000" dirty="0"/>
              <a:t>2</a:t>
            </a:r>
            <a:r>
              <a:rPr lang="nl-NL" sz="1800" dirty="0"/>
              <a:t> uitstoot</a:t>
            </a:r>
          </a:p>
          <a:p>
            <a:pPr marL="742950" lvl="1" indent="-285750">
              <a:buFont typeface="Wingdings" panose="05000000000000000000" pitchFamily="2" charset="2"/>
              <a:buChar char="Ø"/>
            </a:pPr>
            <a:r>
              <a:rPr lang="nl-NL" dirty="0"/>
              <a:t>Coalitieakkoord 2026: Houden vast aan klimaatdoel 2030</a:t>
            </a:r>
          </a:p>
          <a:p>
            <a:pPr marL="742950" lvl="1" indent="-285750">
              <a:buFont typeface="Wingdings" panose="05000000000000000000" pitchFamily="2" charset="2"/>
              <a:buChar char="Ø"/>
            </a:pPr>
            <a:endParaRPr lang="nl-NL" dirty="0"/>
          </a:p>
          <a:p>
            <a:pPr marL="285750" indent="-285750">
              <a:buFont typeface="Wingdings" panose="05000000000000000000" pitchFamily="2" charset="2"/>
              <a:buChar char="Ø"/>
            </a:pPr>
            <a:r>
              <a:rPr lang="nl-NL" dirty="0"/>
              <a:t>De coalitie wil dit bereiken door o.a.:</a:t>
            </a:r>
          </a:p>
          <a:p>
            <a:pPr marL="285750" indent="-285750">
              <a:buFont typeface="Wingdings" panose="05000000000000000000" pitchFamily="2" charset="2"/>
              <a:buChar char="Ø"/>
            </a:pPr>
            <a:endParaRPr lang="nl-NL" sz="1800" dirty="0"/>
          </a:p>
          <a:p>
            <a:pPr marL="742950" lvl="1" indent="-285750">
              <a:buFont typeface="Wingdings" panose="05000000000000000000" pitchFamily="2" charset="2"/>
              <a:buChar char="Ø"/>
            </a:pPr>
            <a:r>
              <a:rPr lang="nl-NL" dirty="0"/>
              <a:t>Inzetten op elektrificatie</a:t>
            </a:r>
            <a:endParaRPr lang="nl-NL" sz="1800" dirty="0"/>
          </a:p>
          <a:p>
            <a:pPr marL="742950" lvl="1" indent="-285750">
              <a:buFont typeface="Wingdings" panose="05000000000000000000" pitchFamily="2" charset="2"/>
              <a:buChar char="Ø"/>
            </a:pPr>
            <a:r>
              <a:rPr lang="nl-NL" dirty="0"/>
              <a:t>Schonere brandstoffen, groen gas en groene waterstof</a:t>
            </a:r>
          </a:p>
          <a:p>
            <a:pPr marL="742950" lvl="1" indent="-285750">
              <a:buFont typeface="Wingdings" panose="05000000000000000000" pitchFamily="2" charset="2"/>
              <a:buChar char="Ø"/>
            </a:pPr>
            <a:r>
              <a:rPr lang="nl-NL" dirty="0"/>
              <a:t>Inzetten op opslag van CO2 (CCS)</a:t>
            </a:r>
            <a:endParaRPr lang="nl-NL" sz="1800" dirty="0"/>
          </a:p>
          <a:p>
            <a:pPr marL="742950" lvl="1" indent="-285750">
              <a:buFont typeface="Wingdings" panose="05000000000000000000" pitchFamily="2" charset="2"/>
              <a:buChar char="Ø"/>
            </a:pPr>
            <a:r>
              <a:rPr lang="nl-NL" dirty="0"/>
              <a:t>Industriële en huishoudelijke veranderingen</a:t>
            </a:r>
          </a:p>
          <a:p>
            <a:pPr marL="285750" indent="-285750">
              <a:buFont typeface="Wingdings" panose="05000000000000000000" pitchFamily="2" charset="2"/>
              <a:buChar char="Ø"/>
            </a:pPr>
            <a:endParaRPr lang="nl-NL" sz="1800" dirty="0"/>
          </a:p>
          <a:p>
            <a:pPr marL="285750" indent="-285750">
              <a:buFont typeface="Wingdings" panose="05000000000000000000" pitchFamily="2" charset="2"/>
              <a:buChar char="Ø"/>
            </a:pPr>
            <a:r>
              <a:rPr lang="nl-NL" dirty="0"/>
              <a:t>Nieuwe uitdagingen met betrekking tot veiligheid</a:t>
            </a:r>
          </a:p>
          <a:p>
            <a:pPr marL="0" indent="0">
              <a:buNone/>
            </a:pPr>
            <a:endParaRPr lang="nl-NL" sz="1800" dirty="0"/>
          </a:p>
          <a:p>
            <a:endParaRPr lang="nl-NL" sz="1600" dirty="0"/>
          </a:p>
        </p:txBody>
      </p:sp>
      <p:sp>
        <p:nvSpPr>
          <p:cNvPr id="6" name="Slide Number Placeholder 5">
            <a:extLst>
              <a:ext uri="{FF2B5EF4-FFF2-40B4-BE49-F238E27FC236}">
                <a16:creationId xmlns:a16="http://schemas.microsoft.com/office/drawing/2014/main" id="{967A2FB8-2421-49E8-5EA4-9A3F0D37673D}"/>
              </a:ext>
            </a:extLst>
          </p:cNvPr>
          <p:cNvSpPr>
            <a:spLocks noGrp="1"/>
          </p:cNvSpPr>
          <p:nvPr>
            <p:ph type="sldNum" sz="quarter" idx="12"/>
          </p:nvPr>
        </p:nvSpPr>
        <p:spPr/>
        <p:txBody>
          <a:bodyPr/>
          <a:lstStyle/>
          <a:p>
            <a:fld id="{10A0A6AF-03C5-477E-939A-E28F7E7F05EA}" type="slidenum">
              <a:rPr lang="nl-NL" smtClean="0"/>
              <a:pPr/>
              <a:t>3</a:t>
            </a:fld>
            <a:endParaRPr lang="nl-NL" dirty="0"/>
          </a:p>
        </p:txBody>
      </p:sp>
      <p:sp>
        <p:nvSpPr>
          <p:cNvPr id="5" name="Picture Placeholder 4">
            <a:extLst>
              <a:ext uri="{FF2B5EF4-FFF2-40B4-BE49-F238E27FC236}">
                <a16:creationId xmlns:a16="http://schemas.microsoft.com/office/drawing/2014/main" id="{936A1E1A-4297-9787-1CED-D06A802DE738}"/>
              </a:ext>
            </a:extLst>
          </p:cNvPr>
          <p:cNvSpPr>
            <a:spLocks noGrp="1"/>
          </p:cNvSpPr>
          <p:nvPr>
            <p:ph type="pic" sz="quarter" idx="13"/>
          </p:nvPr>
        </p:nvSpPr>
        <p:spPr/>
        <p:txBody>
          <a:bodyPr/>
          <a:lstStyle/>
          <a:p>
            <a:endParaRPr lang="nl-NL"/>
          </a:p>
        </p:txBody>
      </p:sp>
      <p:sp>
        <p:nvSpPr>
          <p:cNvPr id="3" name="Titel 2"/>
          <p:cNvSpPr>
            <a:spLocks noGrp="1"/>
          </p:cNvSpPr>
          <p:nvPr>
            <p:ph type="title"/>
          </p:nvPr>
        </p:nvSpPr>
        <p:spPr/>
        <p:txBody>
          <a:bodyPr>
            <a:normAutofit fontScale="90000"/>
          </a:bodyPr>
          <a:lstStyle/>
          <a:p>
            <a:r>
              <a:rPr lang="nl-NL" dirty="0"/>
              <a:t>Hoe en wat?</a:t>
            </a:r>
          </a:p>
        </p:txBody>
      </p:sp>
      <p:pic>
        <p:nvPicPr>
          <p:cNvPr id="4" name="Afbeelding 3" descr="Infographic over industriële vernieuwing: vergelijking tussen traditionele industrie met fossiele brandstoffen, olie en gas en vernieuwde industrie met elektriciteit als energiedrager. Paarse pijlen tonen energiestromen, groene vink markeert minder energie nodig, rode kruis markeert traditionele productie; beide routes leveren hetzelfde product.&#10;">
            <a:extLst>
              <a:ext uri="{FF2B5EF4-FFF2-40B4-BE49-F238E27FC236}">
                <a16:creationId xmlns:a16="http://schemas.microsoft.com/office/drawing/2014/main" id="{7E2C34FB-DF4E-4B47-9243-9CAA24C735AC}"/>
              </a:ext>
            </a:extLst>
          </p:cNvPr>
          <p:cNvPicPr>
            <a:picLocks noChangeAspect="1"/>
          </p:cNvPicPr>
          <p:nvPr/>
        </p:nvPicPr>
        <p:blipFill>
          <a:blip r:embed="rId3"/>
          <a:stretch>
            <a:fillRect/>
          </a:stretch>
        </p:blipFill>
        <p:spPr>
          <a:xfrm>
            <a:off x="6675582" y="109926"/>
            <a:ext cx="4849139" cy="4309672"/>
          </a:xfrm>
          <a:prstGeom prst="rect">
            <a:avLst/>
          </a:prstGeom>
        </p:spPr>
      </p:pic>
      <p:pic>
        <p:nvPicPr>
          <p:cNvPr id="8" name="Picture 7">
            <a:hlinkClick r:id="rId4"/>
            <a:extLst>
              <a:ext uri="{FF2B5EF4-FFF2-40B4-BE49-F238E27FC236}">
                <a16:creationId xmlns:a16="http://schemas.microsoft.com/office/drawing/2014/main" id="{75EA4C55-2C19-223C-A4BA-9B4456097A7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831069" y="4139126"/>
            <a:ext cx="3360931" cy="2260879"/>
          </a:xfrm>
          <a:prstGeom prst="rect">
            <a:avLst/>
          </a:prstGeom>
        </p:spPr>
      </p:pic>
    </p:spTree>
    <p:extLst>
      <p:ext uri="{BB962C8B-B14F-4D97-AF65-F5344CB8AC3E}">
        <p14:creationId xmlns:p14="http://schemas.microsoft.com/office/powerpoint/2010/main" val="3525409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EDB51-B8A4-68C2-A4E4-A09D427E87B3}"/>
            </a:ext>
          </a:extLst>
        </p:cNvPr>
        <p:cNvGrpSpPr/>
        <p:nvPr/>
      </p:nvGrpSpPr>
      <p:grpSpPr>
        <a:xfrm>
          <a:off x="0" y="0"/>
          <a:ext cx="0" cy="0"/>
          <a:chOff x="0" y="0"/>
          <a:chExt cx="0" cy="0"/>
        </a:xfrm>
      </p:grpSpPr>
      <p:pic>
        <p:nvPicPr>
          <p:cNvPr id="11" name="Picture 3">
            <a:extLst>
              <a:ext uri="{FF2B5EF4-FFF2-40B4-BE49-F238E27FC236}">
                <a16:creationId xmlns:a16="http://schemas.microsoft.com/office/drawing/2014/main" id="{21D0695E-F23D-4307-924B-A0039B2E73C7}"/>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l="22029" r="22029"/>
          <a:stretch/>
        </p:blipFill>
        <p:spPr bwMode="auto">
          <a:prstGeom prst="rect">
            <a:avLst/>
          </a:prstGeom>
          <a:solidFill>
            <a:srgbClr val="FFFFFF"/>
          </a:solidFill>
        </p:spPr>
      </p:pic>
      <p:sp>
        <p:nvSpPr>
          <p:cNvPr id="14" name="Text Placeholder 1">
            <a:extLst>
              <a:ext uri="{FF2B5EF4-FFF2-40B4-BE49-F238E27FC236}">
                <a16:creationId xmlns:a16="http://schemas.microsoft.com/office/drawing/2014/main" id="{5F176D2E-06A7-06ED-E0EB-C491F39B2955}"/>
              </a:ext>
            </a:extLst>
          </p:cNvPr>
          <p:cNvSpPr txBox="1">
            <a:spLocks/>
          </p:cNvSpPr>
          <p:nvPr/>
        </p:nvSpPr>
        <p:spPr>
          <a:xfrm>
            <a:off x="685872" y="1981200"/>
            <a:ext cx="5004000" cy="2728405"/>
          </a:xfrm>
          <a:prstGeom prst="rect">
            <a:avLst/>
          </a:prstGeom>
          <a:noFill/>
        </p:spPr>
        <p:txBody>
          <a:bodyPr vert="horz" lIns="0" tIns="864000" rIns="0" bIns="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sap"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sap"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sap"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sap"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nl-NL" sz="2800" dirty="0"/>
              <a:t>4 januari 2023, NOS Nieuws</a:t>
            </a:r>
            <a:r>
              <a:rPr lang="nl-NL" sz="2800" dirty="0">
                <a:solidFill>
                  <a:schemeClr val="tx1"/>
                </a:solidFill>
              </a:rPr>
              <a:t>:</a:t>
            </a:r>
            <a:endParaRPr lang="nl-NL" sz="2800" dirty="0"/>
          </a:p>
          <a:p>
            <a:pPr algn="l"/>
            <a:r>
              <a:rPr lang="nl-NL" sz="2800" b="1" dirty="0">
                <a:solidFill>
                  <a:srgbClr val="202020"/>
                </a:solidFill>
              </a:rPr>
              <a:t>Hoe kan het dat een windmolen afbreekt?</a:t>
            </a:r>
          </a:p>
          <a:p>
            <a:pPr algn="l"/>
            <a:r>
              <a:rPr lang="nl-NL" sz="2800" b="1" dirty="0">
                <a:solidFill>
                  <a:srgbClr val="202020"/>
                </a:solidFill>
              </a:rPr>
              <a:t> </a:t>
            </a:r>
          </a:p>
          <a:p>
            <a:pPr algn="l"/>
            <a:r>
              <a:rPr lang="nl-NL" sz="2800" b="1" dirty="0">
                <a:solidFill>
                  <a:srgbClr val="202020"/>
                </a:solidFill>
              </a:rPr>
              <a:t>“</a:t>
            </a:r>
            <a:r>
              <a:rPr lang="nl-NL" sz="2800" b="1" i="1" dirty="0">
                <a:solidFill>
                  <a:srgbClr val="202020"/>
                </a:solidFill>
              </a:rPr>
              <a:t>Nog nooit meegemaakt”</a:t>
            </a:r>
          </a:p>
          <a:p>
            <a:pPr algn="l"/>
            <a:endParaRPr lang="en-US" sz="1400" dirty="0"/>
          </a:p>
        </p:txBody>
      </p:sp>
      <p:sp>
        <p:nvSpPr>
          <p:cNvPr id="6" name="Tijdelijke aanduiding voor dianummer 5">
            <a:extLst>
              <a:ext uri="{FF2B5EF4-FFF2-40B4-BE49-F238E27FC236}">
                <a16:creationId xmlns:a16="http://schemas.microsoft.com/office/drawing/2014/main" id="{2045DF12-7F97-8B1B-5B50-216D1ADE1BBC}"/>
              </a:ext>
            </a:extLst>
          </p:cNvPr>
          <p:cNvSpPr>
            <a:spLocks noGrp="1"/>
          </p:cNvSpPr>
          <p:nvPr>
            <p:ph type="sldNum" sz="quarter" idx="12"/>
          </p:nvPr>
        </p:nvSpPr>
        <p:spPr/>
        <p:txBody>
          <a:bodyPr/>
          <a:lstStyle/>
          <a:p>
            <a:fld id="{1B71BB4A-7DC0-41F9-B589-288E53C2F0C1}" type="slidenum">
              <a:rPr lang="nl-NL" smtClean="0"/>
              <a:t>4</a:t>
            </a:fld>
            <a:endParaRPr lang="nl-NL" dirty="0"/>
          </a:p>
        </p:txBody>
      </p:sp>
      <p:sp>
        <p:nvSpPr>
          <p:cNvPr id="3" name="Titel 2">
            <a:extLst>
              <a:ext uri="{FF2B5EF4-FFF2-40B4-BE49-F238E27FC236}">
                <a16:creationId xmlns:a16="http://schemas.microsoft.com/office/drawing/2014/main" id="{C5611061-E79F-B3AC-F521-DD8BDBC975FA}"/>
              </a:ext>
            </a:extLst>
          </p:cNvPr>
          <p:cNvSpPr>
            <a:spLocks noGrp="1"/>
          </p:cNvSpPr>
          <p:nvPr>
            <p:ph type="title"/>
          </p:nvPr>
        </p:nvSpPr>
        <p:spPr/>
        <p:txBody>
          <a:bodyPr>
            <a:normAutofit fontScale="90000"/>
          </a:bodyPr>
          <a:lstStyle/>
          <a:p>
            <a:pPr algn="r"/>
            <a:r>
              <a:rPr lang="en-US" dirty="0" err="1"/>
              <a:t>Veilig</a:t>
            </a:r>
            <a:r>
              <a:rPr lang="en-US" dirty="0"/>
              <a:t>, welk </a:t>
            </a:r>
            <a:r>
              <a:rPr lang="en-US" dirty="0" err="1"/>
              <a:t>doel</a:t>
            </a:r>
            <a:r>
              <a:rPr lang="en-US" dirty="0"/>
              <a:t>?</a:t>
            </a:r>
            <a:endParaRPr lang="nl-NL" dirty="0"/>
          </a:p>
        </p:txBody>
      </p:sp>
      <p:sp>
        <p:nvSpPr>
          <p:cNvPr id="2" name="Slide Number Placeholder 4">
            <a:extLst>
              <a:ext uri="{FF2B5EF4-FFF2-40B4-BE49-F238E27FC236}">
                <a16:creationId xmlns:a16="http://schemas.microsoft.com/office/drawing/2014/main" id="{F80EF24A-174E-F33C-6FFD-826B4042CBC7}"/>
              </a:ext>
            </a:extLst>
          </p:cNvPr>
          <p:cNvSpPr txBox="1">
            <a:spLocks/>
          </p:cNvSpPr>
          <p:nvPr/>
        </p:nvSpPr>
        <p:spPr>
          <a:xfrm>
            <a:off x="723900" y="6476437"/>
            <a:ext cx="360000" cy="180000"/>
          </a:xfrm>
          <a:prstGeom prst="rect">
            <a:avLst/>
          </a:prstGeom>
        </p:spPr>
        <p:txBody>
          <a:bodyPr vert="horz" lIns="0" tIns="0" rIns="0" bIns="0" rtlCol="0" anchor="b"/>
          <a:lstStyle>
            <a:defPPr>
              <a:defRPr lang="nl-NL"/>
            </a:defPPr>
            <a:lvl1pPr marL="0" algn="l" defTabSz="914400" rtl="0" eaLnBrk="1" latinLnBrk="0" hangingPunct="1">
              <a:lnSpc>
                <a:spcPts val="1000"/>
              </a:lnSpc>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1BB4A-7DC0-41F9-B589-288E53C2F0C1}" type="slidenum">
              <a:rPr lang="nl-NL" smtClean="0">
                <a:solidFill>
                  <a:schemeClr val="bg1"/>
                </a:solidFill>
              </a:rPr>
              <a:pPr/>
              <a:t>4</a:t>
            </a:fld>
            <a:endParaRPr lang="nl-NL" dirty="0">
              <a:solidFill>
                <a:schemeClr val="bg1"/>
              </a:solidFill>
            </a:endParaRPr>
          </a:p>
        </p:txBody>
      </p:sp>
    </p:spTree>
    <p:extLst>
      <p:ext uri="{BB962C8B-B14F-4D97-AF65-F5344CB8AC3E}">
        <p14:creationId xmlns:p14="http://schemas.microsoft.com/office/powerpoint/2010/main" val="3549357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29C80253-58B7-8A56-84D7-4FB942054058}"/>
              </a:ext>
            </a:extLst>
          </p:cNvPr>
          <p:cNvSpPr>
            <a:spLocks noGrp="1"/>
          </p:cNvSpPr>
          <p:nvPr>
            <p:ph sz="half" idx="1"/>
          </p:nvPr>
        </p:nvSpPr>
        <p:spPr/>
        <p:txBody>
          <a:bodyPr>
            <a:normAutofit/>
          </a:bodyPr>
          <a:lstStyle/>
          <a:p>
            <a:r>
              <a:rPr lang="nl-NL" altLang="nl-NL" sz="2800" dirty="0">
                <a:solidFill>
                  <a:schemeClr val="tx1"/>
                </a:solidFill>
              </a:rPr>
              <a:t>21 februari 2023, Nu.nl</a:t>
            </a:r>
          </a:p>
          <a:p>
            <a:pPr marL="0" indent="0">
              <a:buNone/>
            </a:pPr>
            <a:r>
              <a:rPr kumimoji="0" lang="nl-NL" altLang="nl-NL" sz="2800" b="1" i="0" u="none" strike="noStrike" cap="none" normalizeH="0" baseline="0" dirty="0">
                <a:ln>
                  <a:noFill/>
                </a:ln>
                <a:solidFill>
                  <a:schemeClr val="tx1"/>
                </a:solidFill>
                <a:effectLst/>
              </a:rPr>
              <a:t>Toezichthouder vreest voor grote incidenten met ammoniak in havens</a:t>
            </a:r>
          </a:p>
          <a:p>
            <a:pPr marL="0" indent="0">
              <a:buNone/>
            </a:pPr>
            <a:endParaRPr lang="nl-NL" altLang="nl-NL" sz="2800" b="1" dirty="0">
              <a:solidFill>
                <a:schemeClr val="tx1"/>
              </a:solidFill>
            </a:endParaRPr>
          </a:p>
          <a:p>
            <a:pPr marL="0" indent="0">
              <a:buNone/>
            </a:pPr>
            <a:r>
              <a:rPr lang="nl-NL" sz="2800" b="1" i="1" dirty="0">
                <a:solidFill>
                  <a:schemeClr val="tx1"/>
                </a:solidFill>
                <a:effectLst/>
              </a:rPr>
              <a:t>"Niemand heeft de vraag ooit beantwoord over hoe we alles veilig gaan transporteren."</a:t>
            </a:r>
            <a:endParaRPr lang="en-US" sz="2800" i="1" dirty="0">
              <a:solidFill>
                <a:schemeClr val="tx1"/>
              </a:solidFill>
            </a:endParaRPr>
          </a:p>
        </p:txBody>
      </p:sp>
      <p:sp>
        <p:nvSpPr>
          <p:cNvPr id="6" name="Tijdelijke aanduiding voor dianummer 5">
            <a:extLst>
              <a:ext uri="{FF2B5EF4-FFF2-40B4-BE49-F238E27FC236}">
                <a16:creationId xmlns:a16="http://schemas.microsoft.com/office/drawing/2014/main" id="{51E16825-059E-02D9-7818-116436F04DF5}"/>
              </a:ext>
            </a:extLst>
          </p:cNvPr>
          <p:cNvSpPr>
            <a:spLocks noGrp="1"/>
          </p:cNvSpPr>
          <p:nvPr>
            <p:ph type="sldNum" sz="quarter" idx="12"/>
          </p:nvPr>
        </p:nvSpPr>
        <p:spPr/>
        <p:txBody>
          <a:bodyPr/>
          <a:lstStyle/>
          <a:p>
            <a:fld id="{1B71BB4A-7DC0-41F9-B589-288E53C2F0C1}" type="slidenum">
              <a:rPr lang="nl-NL" smtClean="0"/>
              <a:t>5</a:t>
            </a:fld>
            <a:endParaRPr lang="nl-NL"/>
          </a:p>
        </p:txBody>
      </p:sp>
      <p:pic>
        <p:nvPicPr>
          <p:cNvPr id="7" name="Picture 13">
            <a:extLst>
              <a:ext uri="{FF2B5EF4-FFF2-40B4-BE49-F238E27FC236}">
                <a16:creationId xmlns:a16="http://schemas.microsoft.com/office/drawing/2014/main" id="{40400B55-087E-838A-921C-D507492FECD4}"/>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l="22051" r="22051"/>
          <a:stretch/>
        </p:blipFill>
        <p:spPr bwMode="auto">
          <a:prstGeom prst="rect">
            <a:avLst/>
          </a:prstGeom>
          <a:solidFill>
            <a:srgbClr val="FFFFFF"/>
          </a:solidFill>
        </p:spPr>
      </p:pic>
      <p:sp>
        <p:nvSpPr>
          <p:cNvPr id="8" name="Titel 2">
            <a:extLst>
              <a:ext uri="{FF2B5EF4-FFF2-40B4-BE49-F238E27FC236}">
                <a16:creationId xmlns:a16="http://schemas.microsoft.com/office/drawing/2014/main" id="{B0C8A7A0-91FB-A959-9E26-DD6CE940D455}"/>
              </a:ext>
            </a:extLst>
          </p:cNvPr>
          <p:cNvSpPr txBox="1">
            <a:spLocks/>
          </p:cNvSpPr>
          <p:nvPr/>
        </p:nvSpPr>
        <p:spPr>
          <a:xfrm>
            <a:off x="6486366" y="557424"/>
            <a:ext cx="5004594" cy="948047"/>
          </a:xfrm>
          <a:prstGeom prst="rect">
            <a:avLst/>
          </a:prstGeom>
        </p:spPr>
        <p:txBody>
          <a:bodyPr vert="horz" lIns="0" tIns="0" rIns="0" bIns="0" rtlCol="0" anchor="b">
            <a:normAutofit/>
          </a:bodyPr>
          <a:lstStyle>
            <a:lvl1pPr algn="l" defTabSz="914400" rtl="0" eaLnBrk="1" latinLnBrk="0" hangingPunct="1">
              <a:lnSpc>
                <a:spcPts val="5000"/>
              </a:lnSpc>
              <a:spcBef>
                <a:spcPct val="0"/>
              </a:spcBef>
              <a:buNone/>
              <a:defRPr sz="5000" kern="1200">
                <a:solidFill>
                  <a:schemeClr val="accent1"/>
                </a:solidFill>
                <a:latin typeface="+mj-lt"/>
                <a:ea typeface="+mj-ea"/>
                <a:cs typeface="+mj-cs"/>
              </a:defRPr>
            </a:lvl1pPr>
          </a:lstStyle>
          <a:p>
            <a:pPr eaLnBrk="0" fontAlgn="base" hangingPunct="0">
              <a:spcAft>
                <a:spcPct val="0"/>
              </a:spcAft>
            </a:pPr>
            <a:endParaRPr lang="nl-NL" altLang="nl-NL" sz="2400" dirty="0">
              <a:solidFill>
                <a:schemeClr val="tx1"/>
              </a:solidFill>
            </a:endParaRPr>
          </a:p>
        </p:txBody>
      </p:sp>
      <p:sp>
        <p:nvSpPr>
          <p:cNvPr id="2" name="Slide Number Placeholder 4">
            <a:extLst>
              <a:ext uri="{FF2B5EF4-FFF2-40B4-BE49-F238E27FC236}">
                <a16:creationId xmlns:a16="http://schemas.microsoft.com/office/drawing/2014/main" id="{53F10F9B-9E9C-9328-3E3A-65E984465F1B}"/>
              </a:ext>
            </a:extLst>
          </p:cNvPr>
          <p:cNvSpPr txBox="1">
            <a:spLocks/>
          </p:cNvSpPr>
          <p:nvPr/>
        </p:nvSpPr>
        <p:spPr>
          <a:xfrm>
            <a:off x="723900" y="6476437"/>
            <a:ext cx="360000" cy="180000"/>
          </a:xfrm>
          <a:prstGeom prst="rect">
            <a:avLst/>
          </a:prstGeom>
        </p:spPr>
        <p:txBody>
          <a:bodyPr vert="horz" lIns="0" tIns="0" rIns="0" bIns="0" rtlCol="0" anchor="b"/>
          <a:lstStyle>
            <a:defPPr>
              <a:defRPr lang="nl-NL"/>
            </a:defPPr>
            <a:lvl1pPr marL="0" algn="l" defTabSz="914400" rtl="0" eaLnBrk="1" latinLnBrk="0" hangingPunct="1">
              <a:lnSpc>
                <a:spcPts val="1000"/>
              </a:lnSpc>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1BB4A-7DC0-41F9-B589-288E53C2F0C1}" type="slidenum">
              <a:rPr lang="nl-NL" smtClean="0">
                <a:solidFill>
                  <a:schemeClr val="bg1"/>
                </a:solidFill>
              </a:rPr>
              <a:pPr/>
              <a:t>5</a:t>
            </a:fld>
            <a:endParaRPr lang="nl-NL" dirty="0">
              <a:solidFill>
                <a:schemeClr val="bg1"/>
              </a:solidFill>
            </a:endParaRPr>
          </a:p>
        </p:txBody>
      </p:sp>
    </p:spTree>
    <p:extLst>
      <p:ext uri="{BB962C8B-B14F-4D97-AF65-F5344CB8AC3E}">
        <p14:creationId xmlns:p14="http://schemas.microsoft.com/office/powerpoint/2010/main" val="1907593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
            <a:extLst>
              <a:ext uri="{FF2B5EF4-FFF2-40B4-BE49-F238E27FC236}">
                <a16:creationId xmlns:a16="http://schemas.microsoft.com/office/drawing/2014/main" id="{4F846D7D-1657-0BF5-CD9B-5A9428D22BD0}"/>
              </a:ext>
            </a:extLst>
          </p:cNvPr>
          <p:cNvSpPr>
            <a:spLocks noGrp="1" noChangeArrowheads="1"/>
          </p:cNvSpPr>
          <p:nvPr>
            <p:ph sz="half" idx="1"/>
          </p:nvPr>
        </p:nvSpPr>
        <p:spPr bwMode="auto">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eaLnBrk="1" fontAlgn="base" hangingPunct="1">
              <a:lnSpc>
                <a:spcPct val="90000"/>
              </a:lnSpc>
              <a:spcBef>
                <a:spcPts val="1200"/>
              </a:spcBef>
              <a:spcAft>
                <a:spcPct val="0"/>
              </a:spcAft>
              <a:buClr>
                <a:schemeClr val="bg1"/>
              </a:buClr>
              <a:buSzPct val="80000"/>
              <a:tabLst/>
            </a:pPr>
            <a:r>
              <a:rPr kumimoji="0" lang="nl-NL" altLang="nl-NL" sz="2400" b="1" i="0" u="none" strike="noStrike" kern="1200" cap="none" normalizeH="0" baseline="0" dirty="0">
                <a:ln>
                  <a:noFill/>
                </a:ln>
                <a:solidFill>
                  <a:schemeClr val="bg1"/>
                </a:solidFill>
                <a:effectLst/>
                <a:latin typeface="+mn-lt"/>
                <a:ea typeface="+mn-ea"/>
                <a:cs typeface="+mn-cs"/>
              </a:rPr>
              <a:t>Weinig blussen, dagenlang koelen: zo bestrijd je accubranden</a:t>
            </a:r>
            <a:endParaRPr kumimoji="0" lang="nl-NL" altLang="nl-NL" sz="2400" b="0" i="0" u="none" strike="noStrike" kern="1200" cap="none" normalizeH="0" baseline="0" dirty="0">
              <a:ln>
                <a:noFill/>
              </a:ln>
              <a:solidFill>
                <a:schemeClr val="bg1"/>
              </a:solidFill>
              <a:effectLst/>
              <a:latin typeface="+mn-lt"/>
              <a:ea typeface="+mn-ea"/>
              <a:cs typeface="+mn-cs"/>
            </a:endParaRPr>
          </a:p>
          <a:p>
            <a:pPr marR="0" eaLnBrk="1" fontAlgn="base" hangingPunct="1">
              <a:lnSpc>
                <a:spcPct val="90000"/>
              </a:lnSpc>
              <a:spcBef>
                <a:spcPts val="1200"/>
              </a:spcBef>
              <a:spcAft>
                <a:spcPct val="0"/>
              </a:spcAft>
              <a:buClr>
                <a:schemeClr val="bg1"/>
              </a:buClr>
              <a:buSzPct val="80000"/>
              <a:tabLst/>
            </a:pPr>
            <a:r>
              <a:rPr kumimoji="0" lang="nl-NL" altLang="nl-NL" sz="2400" b="0" i="0" u="none" strike="noStrike" kern="1200" cap="none" normalizeH="0" baseline="0" dirty="0">
                <a:ln>
                  <a:noFill/>
                </a:ln>
                <a:solidFill>
                  <a:schemeClr val="bg1"/>
                </a:solidFill>
                <a:effectLst/>
                <a:latin typeface="+mn-lt"/>
                <a:ea typeface="+mn-ea"/>
                <a:cs typeface="+mn-cs"/>
              </a:rPr>
              <a:t>          </a:t>
            </a:r>
          </a:p>
          <a:p>
            <a:pPr marR="0" eaLnBrk="1" fontAlgn="base" hangingPunct="1">
              <a:lnSpc>
                <a:spcPct val="90000"/>
              </a:lnSpc>
              <a:spcBef>
                <a:spcPts val="1200"/>
              </a:spcBef>
              <a:spcAft>
                <a:spcPct val="0"/>
              </a:spcAft>
              <a:buClr>
                <a:schemeClr val="bg1"/>
              </a:buClr>
              <a:buSzPct val="80000"/>
              <a:tabLst/>
            </a:pPr>
            <a:r>
              <a:rPr kumimoji="0" lang="nl-NL" altLang="nl-NL" sz="2400" b="0" i="0" u="none" strike="noStrike" kern="1200" cap="none" normalizeH="0" baseline="0" dirty="0">
                <a:ln>
                  <a:noFill/>
                </a:ln>
                <a:solidFill>
                  <a:schemeClr val="bg1"/>
                </a:solidFill>
                <a:effectLst/>
                <a:latin typeface="+mn-lt"/>
                <a:ea typeface="+mn-ea"/>
                <a:cs typeface="+mn-cs"/>
              </a:rPr>
              <a:t>Bij de brand sloegen de vlammen uit het dak van de schuur waarin de containers staan.</a:t>
            </a:r>
          </a:p>
          <a:p>
            <a:pPr marL="316800" marR="0" indent="-316800" eaLnBrk="1" fontAlgn="base" hangingPunct="1">
              <a:lnSpc>
                <a:spcPct val="90000"/>
              </a:lnSpc>
              <a:spcBef>
                <a:spcPts val="1200"/>
              </a:spcBef>
              <a:spcAft>
                <a:spcPct val="0"/>
              </a:spcAft>
              <a:buClr>
                <a:schemeClr val="bg1"/>
              </a:buClr>
              <a:buSzPct val="80000"/>
              <a:buFont typeface="Verdana" panose="020B0604030504040204" pitchFamily="34" charset="0"/>
              <a:buChar char="›"/>
              <a:tabLst/>
            </a:pPr>
            <a:endParaRPr lang="nl-NL" altLang="nl-NL" sz="2400" dirty="0">
              <a:solidFill>
                <a:schemeClr val="bg1"/>
              </a:solidFill>
              <a:latin typeface="+mn-lt"/>
            </a:endParaRPr>
          </a:p>
          <a:p>
            <a:pPr marR="0" eaLnBrk="1" fontAlgn="base" hangingPunct="1">
              <a:lnSpc>
                <a:spcPct val="90000"/>
              </a:lnSpc>
              <a:spcBef>
                <a:spcPts val="1200"/>
              </a:spcBef>
              <a:spcAft>
                <a:spcPct val="0"/>
              </a:spcAft>
              <a:buClr>
                <a:schemeClr val="bg1"/>
              </a:buClr>
              <a:buSzPct val="80000"/>
              <a:tabLst/>
            </a:pPr>
            <a:endParaRPr kumimoji="0" lang="nl-NL" altLang="nl-NL" sz="1400" b="0" i="0" u="none" strike="noStrike" kern="1200" cap="none" normalizeH="0" baseline="0" dirty="0">
              <a:ln>
                <a:noFill/>
              </a:ln>
              <a:solidFill>
                <a:schemeClr val="bg1"/>
              </a:solidFill>
              <a:effectLst/>
              <a:latin typeface="+mn-lt"/>
              <a:ea typeface="+mn-ea"/>
              <a:cs typeface="+mn-cs"/>
            </a:endParaRPr>
          </a:p>
        </p:txBody>
      </p:sp>
      <p:sp>
        <p:nvSpPr>
          <p:cNvPr id="6" name="Tijdelijke aanduiding voor dianummer 5">
            <a:extLst>
              <a:ext uri="{FF2B5EF4-FFF2-40B4-BE49-F238E27FC236}">
                <a16:creationId xmlns:a16="http://schemas.microsoft.com/office/drawing/2014/main" id="{B36A7743-AC69-1C94-0736-3DA695D665B7}"/>
              </a:ext>
            </a:extLst>
          </p:cNvPr>
          <p:cNvSpPr>
            <a:spLocks noGrp="1"/>
          </p:cNvSpPr>
          <p:nvPr>
            <p:ph type="sldNum" sz="quarter" idx="12"/>
          </p:nvPr>
        </p:nvSpPr>
        <p:spPr/>
        <p:txBody>
          <a:bodyPr/>
          <a:lstStyle/>
          <a:p>
            <a:fld id="{1B71BB4A-7DC0-41F9-B589-288E53C2F0C1}" type="slidenum">
              <a:rPr lang="nl-NL" smtClean="0"/>
              <a:t>6</a:t>
            </a:fld>
            <a:endParaRPr lang="nl-NL" dirty="0"/>
          </a:p>
        </p:txBody>
      </p:sp>
      <p:pic>
        <p:nvPicPr>
          <p:cNvPr id="11" name="Picture 2">
            <a:extLst>
              <a:ext uri="{FF2B5EF4-FFF2-40B4-BE49-F238E27FC236}">
                <a16:creationId xmlns:a16="http://schemas.microsoft.com/office/drawing/2014/main" id="{10347E40-B810-7CBB-2F21-540F3D8A91A4}"/>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l="12706" r="12706"/>
          <a:stretch/>
        </p:blipFill>
        <p:spPr bwMode="auto">
          <a:prstGeom prst="rect">
            <a:avLst/>
          </a:prstGeom>
          <a:solidFill>
            <a:srgbClr val="FFFFFF"/>
          </a:solidFill>
        </p:spPr>
      </p:pic>
      <p:sp>
        <p:nvSpPr>
          <p:cNvPr id="7" name="Titel 2">
            <a:extLst>
              <a:ext uri="{FF2B5EF4-FFF2-40B4-BE49-F238E27FC236}">
                <a16:creationId xmlns:a16="http://schemas.microsoft.com/office/drawing/2014/main" id="{CFA1E209-26CD-D47A-3BCC-701E9721B8E4}"/>
              </a:ext>
            </a:extLst>
          </p:cNvPr>
          <p:cNvSpPr txBox="1">
            <a:spLocks/>
          </p:cNvSpPr>
          <p:nvPr/>
        </p:nvSpPr>
        <p:spPr>
          <a:xfrm>
            <a:off x="6240464" y="264803"/>
            <a:ext cx="5004594" cy="948047"/>
          </a:xfrm>
          <a:prstGeom prst="rect">
            <a:avLst/>
          </a:prstGeom>
        </p:spPr>
        <p:txBody>
          <a:bodyPr vert="horz" lIns="91440" tIns="45720" rIns="91440" bIns="45720" rtlCol="0" anchor="b" anchorCtr="0">
            <a:normAutofit/>
          </a:bodyPr>
          <a:lstStyle>
            <a:lvl1pPr algn="l" defTabSz="914400" rtl="0" eaLnBrk="1" latinLnBrk="0" hangingPunct="1">
              <a:lnSpc>
                <a:spcPts val="5000"/>
              </a:lnSpc>
              <a:spcBef>
                <a:spcPct val="0"/>
              </a:spcBef>
              <a:buNone/>
              <a:defRPr sz="5000" kern="1200">
                <a:solidFill>
                  <a:schemeClr val="accent1"/>
                </a:solidFill>
                <a:latin typeface="+mj-lt"/>
                <a:ea typeface="+mj-ea"/>
                <a:cs typeface="+mj-cs"/>
              </a:defRPr>
            </a:lvl1pPr>
          </a:lstStyle>
          <a:p>
            <a:endParaRPr lang="nl-NL" sz="2400" dirty="0">
              <a:solidFill>
                <a:schemeClr val="tx1"/>
              </a:solidFill>
            </a:endParaRPr>
          </a:p>
        </p:txBody>
      </p:sp>
      <p:sp>
        <p:nvSpPr>
          <p:cNvPr id="10" name="Rectangle 1">
            <a:extLst>
              <a:ext uri="{FF2B5EF4-FFF2-40B4-BE49-F238E27FC236}">
                <a16:creationId xmlns:a16="http://schemas.microsoft.com/office/drawing/2014/main" id="{7405DE17-A469-262F-0D6E-6D825C4A05D7}"/>
              </a:ext>
            </a:extLst>
          </p:cNvPr>
          <p:cNvSpPr>
            <a:spLocks noChangeArrowheads="1"/>
          </p:cNvSpPr>
          <p:nvPr/>
        </p:nvSpPr>
        <p:spPr bwMode="auto">
          <a:xfrm>
            <a:off x="597072" y="1888138"/>
            <a:ext cx="5005388" cy="3935413"/>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ts val="1200"/>
              </a:spcBef>
              <a:buClr>
                <a:schemeClr val="bg1"/>
              </a:buClr>
              <a:buSzPct val="80000"/>
            </a:pPr>
            <a:r>
              <a:rPr lang="nl-NL" sz="2800" dirty="0">
                <a:latin typeface="+mn-lt"/>
              </a:rPr>
              <a:t>22 juli 2024, Rijnmond.nl</a:t>
            </a:r>
          </a:p>
          <a:p>
            <a:pPr marR="0" eaLnBrk="1" fontAlgn="base" hangingPunct="1">
              <a:lnSpc>
                <a:spcPct val="90000"/>
              </a:lnSpc>
              <a:spcBef>
                <a:spcPts val="1200"/>
              </a:spcBef>
              <a:spcAft>
                <a:spcPct val="0"/>
              </a:spcAft>
              <a:buClr>
                <a:schemeClr val="bg1"/>
              </a:buClr>
              <a:buSzPct val="80000"/>
              <a:tabLst/>
            </a:pPr>
            <a:r>
              <a:rPr kumimoji="0" lang="nl-NL" altLang="nl-NL" sz="2800" b="1" i="0" u="none" strike="noStrike" kern="1200" cap="none" normalizeH="0" baseline="0" dirty="0">
                <a:ln>
                  <a:noFill/>
                </a:ln>
                <a:effectLst/>
                <a:latin typeface="+mn-lt"/>
                <a:ea typeface="+mn-ea"/>
                <a:cs typeface="+mn-cs"/>
              </a:rPr>
              <a:t>Weinig blussen, dagenlang koelen: zo bestrijd je accubranden</a:t>
            </a:r>
            <a:endParaRPr kumimoji="0" lang="nl-NL" altLang="nl-NL" sz="2800" b="0" i="0" u="none" strike="noStrike" kern="1200" cap="none" normalizeH="0" baseline="0" dirty="0">
              <a:ln>
                <a:noFill/>
              </a:ln>
              <a:effectLst/>
              <a:latin typeface="+mn-lt"/>
              <a:ea typeface="+mn-ea"/>
              <a:cs typeface="+mn-cs"/>
            </a:endParaRPr>
          </a:p>
          <a:p>
            <a:pPr marR="0" eaLnBrk="1" fontAlgn="base" hangingPunct="1">
              <a:lnSpc>
                <a:spcPct val="90000"/>
              </a:lnSpc>
              <a:spcBef>
                <a:spcPts val="1200"/>
              </a:spcBef>
              <a:spcAft>
                <a:spcPct val="0"/>
              </a:spcAft>
              <a:buClr>
                <a:schemeClr val="bg1"/>
              </a:buClr>
              <a:buSzPct val="80000"/>
              <a:tabLst/>
            </a:pPr>
            <a:r>
              <a:rPr kumimoji="0" lang="nl-NL" altLang="nl-NL" sz="2800" b="0" i="0" u="none" strike="noStrike" kern="1200" cap="none" normalizeH="0" baseline="0" dirty="0">
                <a:ln>
                  <a:noFill/>
                </a:ln>
                <a:effectLst/>
                <a:latin typeface="+mn-lt"/>
                <a:ea typeface="+mn-ea"/>
                <a:cs typeface="+mn-cs"/>
              </a:rPr>
              <a:t>          </a:t>
            </a:r>
          </a:p>
          <a:p>
            <a:pPr marR="0" eaLnBrk="1" fontAlgn="base" hangingPunct="1">
              <a:lnSpc>
                <a:spcPct val="90000"/>
              </a:lnSpc>
              <a:spcBef>
                <a:spcPts val="1200"/>
              </a:spcBef>
              <a:spcAft>
                <a:spcPct val="0"/>
              </a:spcAft>
              <a:buClr>
                <a:schemeClr val="bg1"/>
              </a:buClr>
              <a:buSzPct val="80000"/>
              <a:tabLst/>
            </a:pPr>
            <a:r>
              <a:rPr kumimoji="0" lang="nl-NL" altLang="nl-NL" sz="2800" b="1" i="1" u="none" strike="noStrike" kern="1200" cap="none" normalizeH="0" baseline="0" dirty="0">
                <a:ln>
                  <a:noFill/>
                </a:ln>
                <a:effectLst/>
                <a:latin typeface="+mn-lt"/>
                <a:ea typeface="+mn-ea"/>
                <a:cs typeface="+mn-cs"/>
              </a:rPr>
              <a:t>“Bij de brand sloegen de vlammen uit het dak van de schuur waarin de containers staan”</a:t>
            </a:r>
          </a:p>
          <a:p>
            <a:pPr marL="316800" marR="0" indent="-316800" eaLnBrk="1" fontAlgn="base" hangingPunct="1">
              <a:lnSpc>
                <a:spcPct val="90000"/>
              </a:lnSpc>
              <a:spcBef>
                <a:spcPts val="1200"/>
              </a:spcBef>
              <a:spcAft>
                <a:spcPct val="0"/>
              </a:spcAft>
              <a:buClr>
                <a:schemeClr val="bg1"/>
              </a:buClr>
              <a:buSzPct val="80000"/>
              <a:buFont typeface="Verdana" panose="020B0604030504040204" pitchFamily="34" charset="0"/>
              <a:buChar char="›"/>
              <a:tabLst/>
            </a:pPr>
            <a:endParaRPr lang="nl-NL" altLang="nl-NL" sz="2800" dirty="0">
              <a:solidFill>
                <a:schemeClr val="bg1"/>
              </a:solidFill>
              <a:latin typeface="+mn-lt"/>
            </a:endParaRPr>
          </a:p>
          <a:p>
            <a:pPr marR="0" eaLnBrk="1" fontAlgn="base" hangingPunct="1">
              <a:lnSpc>
                <a:spcPct val="90000"/>
              </a:lnSpc>
              <a:spcBef>
                <a:spcPts val="1200"/>
              </a:spcBef>
              <a:spcAft>
                <a:spcPct val="0"/>
              </a:spcAft>
              <a:buClr>
                <a:schemeClr val="bg1"/>
              </a:buClr>
              <a:buSzPct val="80000"/>
              <a:tabLst/>
            </a:pPr>
            <a:endParaRPr kumimoji="0" lang="nl-NL" altLang="nl-NL" sz="2800" b="0" i="0" u="none" strike="noStrike" kern="1200" cap="none" normalizeH="0" baseline="0" dirty="0">
              <a:ln>
                <a:noFill/>
              </a:ln>
              <a:solidFill>
                <a:schemeClr val="bg1"/>
              </a:solidFill>
              <a:effectLst/>
              <a:latin typeface="+mn-lt"/>
              <a:ea typeface="+mn-ea"/>
              <a:cs typeface="+mn-cs"/>
            </a:endParaRPr>
          </a:p>
        </p:txBody>
      </p:sp>
      <p:sp>
        <p:nvSpPr>
          <p:cNvPr id="2" name="Slide Number Placeholder 4">
            <a:extLst>
              <a:ext uri="{FF2B5EF4-FFF2-40B4-BE49-F238E27FC236}">
                <a16:creationId xmlns:a16="http://schemas.microsoft.com/office/drawing/2014/main" id="{31572E89-AC49-4626-C3C0-491E9CF44119}"/>
              </a:ext>
            </a:extLst>
          </p:cNvPr>
          <p:cNvSpPr txBox="1">
            <a:spLocks/>
          </p:cNvSpPr>
          <p:nvPr/>
        </p:nvSpPr>
        <p:spPr>
          <a:xfrm>
            <a:off x="723900" y="6476437"/>
            <a:ext cx="360000" cy="180000"/>
          </a:xfrm>
          <a:prstGeom prst="rect">
            <a:avLst/>
          </a:prstGeom>
        </p:spPr>
        <p:txBody>
          <a:bodyPr vert="horz" lIns="0" tIns="0" rIns="0" bIns="0" rtlCol="0" anchor="b"/>
          <a:lstStyle>
            <a:defPPr>
              <a:defRPr lang="nl-NL"/>
            </a:defPPr>
            <a:lvl1pPr marL="0" algn="l" defTabSz="914400" rtl="0" eaLnBrk="1" latinLnBrk="0" hangingPunct="1">
              <a:lnSpc>
                <a:spcPts val="1000"/>
              </a:lnSpc>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1BB4A-7DC0-41F9-B589-288E53C2F0C1}" type="slidenum">
              <a:rPr lang="nl-NL" smtClean="0">
                <a:solidFill>
                  <a:schemeClr val="bg1"/>
                </a:solidFill>
              </a:rPr>
              <a:pPr/>
              <a:t>6</a:t>
            </a:fld>
            <a:endParaRPr lang="nl-NL" dirty="0">
              <a:solidFill>
                <a:schemeClr val="bg1"/>
              </a:solidFill>
            </a:endParaRPr>
          </a:p>
        </p:txBody>
      </p:sp>
    </p:spTree>
    <p:extLst>
      <p:ext uri="{BB962C8B-B14F-4D97-AF65-F5344CB8AC3E}">
        <p14:creationId xmlns:p14="http://schemas.microsoft.com/office/powerpoint/2010/main" val="3053043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CA9F4E21-3A2F-4374-E418-6238A1BF9C50}"/>
              </a:ext>
            </a:extLst>
          </p:cNvPr>
          <p:cNvSpPr>
            <a:spLocks noGrp="1"/>
          </p:cNvSpPr>
          <p:nvPr>
            <p:ph sz="half" idx="1"/>
          </p:nvPr>
        </p:nvSpPr>
        <p:spPr/>
        <p:txBody>
          <a:bodyPr/>
          <a:lstStyle/>
          <a:p>
            <a:r>
              <a:rPr lang="nl-NL" dirty="0"/>
              <a:t>De energietransitie introduceert nieuwe technologieën en stoffen → nieuwe veiligheidsrisico’s</a:t>
            </a:r>
            <a:endParaRPr lang="en-US" dirty="0"/>
          </a:p>
          <a:p>
            <a:pPr marL="285750" indent="-285750">
              <a:buFont typeface="Arial" panose="020B0604020202020204" pitchFamily="34" charset="0"/>
              <a:buChar char="•"/>
            </a:pPr>
            <a:r>
              <a:rPr lang="nl-NL" dirty="0"/>
              <a:t>Hoe gaan we om met deze (onbekende) risico’s?</a:t>
            </a:r>
          </a:p>
          <a:p>
            <a:pPr marL="285750" indent="-285750">
              <a:buFont typeface="Arial" panose="020B0604020202020204" pitchFamily="34" charset="0"/>
              <a:buChar char="•"/>
            </a:pPr>
            <a:r>
              <a:rPr lang="nl-NL" dirty="0"/>
              <a:t>Hoe gaan we om met nieuwe technologieën waarvan de risico’s nog niet bekend zijn?</a:t>
            </a:r>
          </a:p>
        </p:txBody>
      </p:sp>
      <p:pic>
        <p:nvPicPr>
          <p:cNvPr id="12" name="Picture Placeholder 11">
            <a:extLst>
              <a:ext uri="{FF2B5EF4-FFF2-40B4-BE49-F238E27FC236}">
                <a16:creationId xmlns:a16="http://schemas.microsoft.com/office/drawing/2014/main" id="{64F513C6-25E2-BD39-DEDA-27F8ABC2A935}"/>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6849" r="16849"/>
          <a:stretch>
            <a:fillRect/>
          </a:stretch>
        </p:blipFill>
        <p:spPr>
          <a:prstGeom prst="rect">
            <a:avLst/>
          </a:prstGeom>
        </p:spPr>
      </p:pic>
      <p:sp>
        <p:nvSpPr>
          <p:cNvPr id="4" name="Titel 3">
            <a:extLst>
              <a:ext uri="{FF2B5EF4-FFF2-40B4-BE49-F238E27FC236}">
                <a16:creationId xmlns:a16="http://schemas.microsoft.com/office/drawing/2014/main" id="{804FF59E-F7E8-58C3-AC76-F4267BF13961}"/>
              </a:ext>
            </a:extLst>
          </p:cNvPr>
          <p:cNvSpPr>
            <a:spLocks noGrp="1"/>
          </p:cNvSpPr>
          <p:nvPr>
            <p:ph type="title"/>
          </p:nvPr>
        </p:nvSpPr>
        <p:spPr/>
        <p:txBody>
          <a:bodyPr>
            <a:normAutofit fontScale="90000"/>
          </a:bodyPr>
          <a:lstStyle/>
          <a:p>
            <a:r>
              <a:rPr lang="en-US" dirty="0" err="1"/>
              <a:t>Observatie</a:t>
            </a:r>
            <a:endParaRPr lang="nl-NL" dirty="0"/>
          </a:p>
        </p:txBody>
      </p:sp>
      <p:sp>
        <p:nvSpPr>
          <p:cNvPr id="3" name="Tijdelijke aanduiding voor dianummer 5">
            <a:extLst>
              <a:ext uri="{FF2B5EF4-FFF2-40B4-BE49-F238E27FC236}">
                <a16:creationId xmlns:a16="http://schemas.microsoft.com/office/drawing/2014/main" id="{A0D4BF59-E742-B583-6AE8-F2823948E5BB}"/>
              </a:ext>
            </a:extLst>
          </p:cNvPr>
          <p:cNvSpPr>
            <a:spLocks noGrp="1"/>
          </p:cNvSpPr>
          <p:nvPr>
            <p:ph type="sldNum" sz="quarter" idx="12"/>
          </p:nvPr>
        </p:nvSpPr>
        <p:spPr>
          <a:xfrm>
            <a:off x="9253152" y="6430962"/>
            <a:ext cx="2743200" cy="365125"/>
          </a:xfrm>
        </p:spPr>
        <p:txBody>
          <a:bodyPr/>
          <a:lstStyle/>
          <a:p>
            <a:fld id="{1B71BB4A-7DC0-41F9-B589-288E53C2F0C1}" type="slidenum">
              <a:rPr lang="nl-NL" smtClean="0"/>
              <a:t>7</a:t>
            </a:fld>
            <a:endParaRPr lang="nl-NL" dirty="0"/>
          </a:p>
        </p:txBody>
      </p:sp>
    </p:spTree>
    <p:extLst>
      <p:ext uri="{BB962C8B-B14F-4D97-AF65-F5344CB8AC3E}">
        <p14:creationId xmlns:p14="http://schemas.microsoft.com/office/powerpoint/2010/main" val="745298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inhoud 1">
            <a:extLst>
              <a:ext uri="{FF2B5EF4-FFF2-40B4-BE49-F238E27FC236}">
                <a16:creationId xmlns:a16="http://schemas.microsoft.com/office/drawing/2014/main" id="{1EDE81B4-0FB3-D351-8910-95F27D292E9D}"/>
              </a:ext>
            </a:extLst>
          </p:cNvPr>
          <p:cNvSpPr>
            <a:spLocks noGrp="1"/>
          </p:cNvSpPr>
          <p:nvPr>
            <p:ph sz="half" idx="1"/>
          </p:nvPr>
        </p:nvSpPr>
        <p:spPr/>
        <p:txBody>
          <a:bodyPr anchor="t">
            <a:normAutofit fontScale="85000" lnSpcReduction="10000"/>
          </a:bodyPr>
          <a:lstStyle/>
          <a:p>
            <a:pPr marL="457200" indent="-457200">
              <a:buFont typeface="Wingdings" panose="05000000000000000000" pitchFamily="2" charset="2"/>
              <a:buChar char="Ø"/>
            </a:pPr>
            <a:r>
              <a:rPr lang="nl-NL" sz="2800" dirty="0">
                <a:solidFill>
                  <a:schemeClr val="tx1"/>
                </a:solidFill>
              </a:rPr>
              <a:t>Belegd bij Ministerie </a:t>
            </a:r>
            <a:r>
              <a:rPr lang="nl-NL" sz="2800" dirty="0" err="1">
                <a:solidFill>
                  <a:schemeClr val="tx1"/>
                </a:solidFill>
              </a:rPr>
              <a:t>IenW</a:t>
            </a:r>
            <a:r>
              <a:rPr lang="nl-NL" sz="2800" dirty="0">
                <a:solidFill>
                  <a:schemeClr val="tx1"/>
                </a:solidFill>
              </a:rPr>
              <a:t> </a:t>
            </a:r>
          </a:p>
          <a:p>
            <a:pPr marL="457200" indent="-457200">
              <a:buFont typeface="Wingdings" panose="05000000000000000000" pitchFamily="2" charset="2"/>
              <a:buChar char="Ø"/>
            </a:pPr>
            <a:endParaRPr lang="nl-NL" sz="2800" dirty="0">
              <a:solidFill>
                <a:schemeClr val="tx1"/>
              </a:solidFill>
            </a:endParaRPr>
          </a:p>
          <a:p>
            <a:pPr marL="457200" indent="-457200">
              <a:buFont typeface="Wingdings" panose="05000000000000000000" pitchFamily="2" charset="2"/>
              <a:buChar char="Ø"/>
            </a:pPr>
            <a:r>
              <a:rPr lang="nl-NL" sz="2800" dirty="0">
                <a:solidFill>
                  <a:schemeClr val="tx1"/>
                </a:solidFill>
              </a:rPr>
              <a:t>Omgevingsveiligheid in portefeuille Staatsecretaris</a:t>
            </a:r>
            <a:endParaRPr lang="nl-NL" sz="2600" dirty="0">
              <a:solidFill>
                <a:schemeClr val="tx1"/>
              </a:solidFill>
            </a:endParaRPr>
          </a:p>
          <a:p>
            <a:pPr marL="457200" indent="-457200">
              <a:buFont typeface="Wingdings" panose="05000000000000000000" pitchFamily="2" charset="2"/>
              <a:buChar char="Ø"/>
            </a:pPr>
            <a:endParaRPr lang="nl-NL" sz="2800" dirty="0">
              <a:solidFill>
                <a:schemeClr val="tx1"/>
              </a:solidFill>
            </a:endParaRPr>
          </a:p>
          <a:p>
            <a:pPr marL="457200" indent="-457200">
              <a:buFont typeface="Wingdings" panose="05000000000000000000" pitchFamily="2" charset="2"/>
              <a:buChar char="Ø"/>
            </a:pPr>
            <a:r>
              <a:rPr lang="nl-NL" sz="2800" dirty="0">
                <a:solidFill>
                  <a:schemeClr val="tx1"/>
                </a:solidFill>
              </a:rPr>
              <a:t>Samenwerking met ministerie EZK: risico’s van de energietransitie</a:t>
            </a:r>
          </a:p>
          <a:p>
            <a:pPr marL="457200" indent="-457200">
              <a:buFont typeface="Wingdings" panose="05000000000000000000" pitchFamily="2" charset="2"/>
              <a:buChar char="Ø"/>
            </a:pPr>
            <a:endParaRPr lang="nl-NL" sz="2800" dirty="0">
              <a:solidFill>
                <a:schemeClr val="tx1"/>
              </a:solidFill>
            </a:endParaRPr>
          </a:p>
          <a:p>
            <a:pPr marL="457200" indent="-457200">
              <a:buFont typeface="Wingdings" panose="05000000000000000000" pitchFamily="2" charset="2"/>
              <a:buChar char="Ø"/>
            </a:pPr>
            <a:r>
              <a:rPr lang="nl-NL" sz="2800" dirty="0">
                <a:solidFill>
                  <a:schemeClr val="tx1"/>
                </a:solidFill>
              </a:rPr>
              <a:t>IPLO: Informerend naar bevoegde gezagen</a:t>
            </a:r>
          </a:p>
          <a:p>
            <a:pPr marL="457200" indent="-457200">
              <a:buFont typeface="Wingdings" panose="05000000000000000000" pitchFamily="2" charset="2"/>
              <a:buChar char="Ø"/>
            </a:pPr>
            <a:endParaRPr lang="nl-NL" sz="2800" dirty="0">
              <a:solidFill>
                <a:schemeClr val="tx1"/>
              </a:solidFill>
            </a:endParaRPr>
          </a:p>
          <a:p>
            <a:pPr marL="457200" indent="-457200">
              <a:buFont typeface="Wingdings" panose="05000000000000000000" pitchFamily="2" charset="2"/>
              <a:buChar char="Ø"/>
            </a:pPr>
            <a:endParaRPr lang="nl-NL" sz="2800" dirty="0">
              <a:solidFill>
                <a:schemeClr val="tx1"/>
              </a:solidFill>
            </a:endParaRPr>
          </a:p>
          <a:p>
            <a:pPr marL="285750" indent="-285750">
              <a:buFont typeface="Wingdings" panose="05000000000000000000" pitchFamily="2" charset="2"/>
              <a:buChar char="Ø"/>
            </a:pPr>
            <a:endParaRPr lang="nl-NL" dirty="0">
              <a:solidFill>
                <a:schemeClr val="tx1"/>
              </a:solidFill>
            </a:endParaRPr>
          </a:p>
        </p:txBody>
      </p:sp>
      <p:sp>
        <p:nvSpPr>
          <p:cNvPr id="4" name="Slide Number Placeholder 3">
            <a:extLst>
              <a:ext uri="{FF2B5EF4-FFF2-40B4-BE49-F238E27FC236}">
                <a16:creationId xmlns:a16="http://schemas.microsoft.com/office/drawing/2014/main" id="{4DB58B9F-7AD4-9B07-5E0F-65966DB37444}"/>
              </a:ext>
            </a:extLst>
          </p:cNvPr>
          <p:cNvSpPr>
            <a:spLocks noGrp="1"/>
          </p:cNvSpPr>
          <p:nvPr>
            <p:ph type="sldNum" sz="quarter" idx="12"/>
          </p:nvPr>
        </p:nvSpPr>
        <p:spPr/>
        <p:txBody>
          <a:bodyPr/>
          <a:lstStyle/>
          <a:p>
            <a:fld id="{1B71BB4A-7DC0-41F9-B589-288E53C2F0C1}" type="slidenum">
              <a:rPr lang="nl-NL" smtClean="0"/>
              <a:t>8</a:t>
            </a:fld>
            <a:endParaRPr lang="nl-NL"/>
          </a:p>
        </p:txBody>
      </p:sp>
      <p:sp>
        <p:nvSpPr>
          <p:cNvPr id="3" name="Titel 2">
            <a:extLst>
              <a:ext uri="{FF2B5EF4-FFF2-40B4-BE49-F238E27FC236}">
                <a16:creationId xmlns:a16="http://schemas.microsoft.com/office/drawing/2014/main" id="{EBD306C7-C75F-08C0-57C4-0585397AB748}"/>
              </a:ext>
            </a:extLst>
          </p:cNvPr>
          <p:cNvSpPr>
            <a:spLocks noGrp="1"/>
          </p:cNvSpPr>
          <p:nvPr>
            <p:ph type="title"/>
          </p:nvPr>
        </p:nvSpPr>
        <p:spPr/>
        <p:txBody>
          <a:bodyPr>
            <a:noAutofit/>
          </a:bodyPr>
          <a:lstStyle/>
          <a:p>
            <a:r>
              <a:rPr lang="en-US" sz="4800" dirty="0" err="1"/>
              <a:t>Rijksoverheid</a:t>
            </a:r>
            <a:r>
              <a:rPr lang="en-US" sz="4800" dirty="0"/>
              <a:t>-VET</a:t>
            </a:r>
            <a:endParaRPr lang="nl-NL" sz="4800" dirty="0"/>
          </a:p>
        </p:txBody>
      </p:sp>
      <p:pic>
        <p:nvPicPr>
          <p:cNvPr id="8" name="Picture 4">
            <a:extLst>
              <a:ext uri="{FF2B5EF4-FFF2-40B4-BE49-F238E27FC236}">
                <a16:creationId xmlns:a16="http://schemas.microsoft.com/office/drawing/2014/main" id="{A538D12D-A326-FC88-A869-A035ACC47378}"/>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996" r="40245" b="-1"/>
          <a:stretch/>
        </p:blipFill>
        <p:spPr bwMode="auto">
          <a:xfrm>
            <a:off x="6096000" y="-2381"/>
            <a:ext cx="6096000" cy="6860381"/>
          </a:xfrm>
          <a:prstGeom prst="rect">
            <a:avLst/>
          </a:prstGeom>
          <a:solidFill>
            <a:srgbClr val="FFFFFF"/>
          </a:solidFill>
        </p:spPr>
      </p:pic>
      <p:sp>
        <p:nvSpPr>
          <p:cNvPr id="5" name="Tijdelijke aanduiding voor dianummer 5">
            <a:extLst>
              <a:ext uri="{FF2B5EF4-FFF2-40B4-BE49-F238E27FC236}">
                <a16:creationId xmlns:a16="http://schemas.microsoft.com/office/drawing/2014/main" id="{8BCB0957-AD67-0334-240C-8421E63E5CC6}"/>
              </a:ext>
            </a:extLst>
          </p:cNvPr>
          <p:cNvSpPr txBox="1">
            <a:spLocks/>
          </p:cNvSpPr>
          <p:nvPr/>
        </p:nvSpPr>
        <p:spPr>
          <a:xfrm>
            <a:off x="9253152" y="64309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1BB4A-7DC0-41F9-B589-288E53C2F0C1}" type="slidenum">
              <a:rPr lang="nl-NL" smtClean="0">
                <a:solidFill>
                  <a:schemeClr val="tx1"/>
                </a:solidFill>
              </a:rPr>
              <a:pPr/>
              <a:t>8</a:t>
            </a:fld>
            <a:endParaRPr lang="nl-NL" dirty="0">
              <a:solidFill>
                <a:schemeClr val="tx1"/>
              </a:solidFill>
            </a:endParaRPr>
          </a:p>
        </p:txBody>
      </p:sp>
    </p:spTree>
    <p:extLst>
      <p:ext uri="{BB962C8B-B14F-4D97-AF65-F5344CB8AC3E}">
        <p14:creationId xmlns:p14="http://schemas.microsoft.com/office/powerpoint/2010/main" val="4010148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8B4597F7-56CF-E596-8EEF-9B8CDCD7A66A}"/>
              </a:ext>
            </a:extLst>
          </p:cNvPr>
          <p:cNvSpPr>
            <a:spLocks noGrp="1"/>
          </p:cNvSpPr>
          <p:nvPr>
            <p:ph type="title"/>
          </p:nvPr>
        </p:nvSpPr>
        <p:spPr>
          <a:xfrm>
            <a:off x="634801" y="2590232"/>
            <a:ext cx="4288890" cy="1677535"/>
          </a:xfrm>
        </p:spPr>
        <p:txBody>
          <a:bodyPr anchor="ctr">
            <a:normAutofit/>
          </a:bodyPr>
          <a:lstStyle/>
          <a:p>
            <a:r>
              <a:rPr lang="nl-NL" sz="3600" dirty="0"/>
              <a:t>Verantwoord</a:t>
            </a:r>
            <a:br>
              <a:rPr lang="nl-NL" sz="3600" dirty="0"/>
            </a:br>
            <a:r>
              <a:rPr lang="nl-NL" sz="3600" b="0" dirty="0">
                <a:solidFill>
                  <a:schemeClr val="bg2"/>
                </a:solidFill>
              </a:rPr>
              <a:t>Voortvarend</a:t>
            </a:r>
            <a:br>
              <a:rPr lang="nl-NL" sz="3600" b="0" dirty="0">
                <a:solidFill>
                  <a:schemeClr val="bg2"/>
                </a:solidFill>
              </a:rPr>
            </a:br>
            <a:r>
              <a:rPr lang="nl-NL" sz="3600" b="0" dirty="0">
                <a:solidFill>
                  <a:schemeClr val="bg2"/>
                </a:solidFill>
              </a:rPr>
              <a:t>Verbonden</a:t>
            </a:r>
          </a:p>
        </p:txBody>
      </p:sp>
      <p:sp>
        <p:nvSpPr>
          <p:cNvPr id="2" name="Tijdelijke aanduiding voor tekst 1">
            <a:extLst>
              <a:ext uri="{FF2B5EF4-FFF2-40B4-BE49-F238E27FC236}">
                <a16:creationId xmlns:a16="http://schemas.microsoft.com/office/drawing/2014/main" id="{17F8EC45-84C9-E93F-0B02-EF3DBBC92F56}"/>
              </a:ext>
            </a:extLst>
          </p:cNvPr>
          <p:cNvSpPr>
            <a:spLocks noGrp="1"/>
          </p:cNvSpPr>
          <p:nvPr>
            <p:ph type="body" sz="quarter" idx="10"/>
          </p:nvPr>
        </p:nvSpPr>
        <p:spPr/>
        <p:txBody>
          <a:bodyPr anchor="ctr">
            <a:normAutofit/>
          </a:bodyPr>
          <a:lstStyle/>
          <a:p>
            <a:r>
              <a:rPr lang="nl-NL" sz="2400" dirty="0">
                <a:solidFill>
                  <a:schemeClr val="tx1"/>
                </a:solidFill>
              </a:rPr>
              <a:t>Na energietransitie </a:t>
            </a:r>
            <a:r>
              <a:rPr lang="nl-NL" sz="2400" dirty="0">
                <a:solidFill>
                  <a:schemeClr val="tx1"/>
                </a:solidFill>
                <a:sym typeface="Wingdings" panose="05000000000000000000" pitchFamily="2" charset="2"/>
              </a:rPr>
              <a:t> </a:t>
            </a:r>
            <a:r>
              <a:rPr lang="nl-NL" sz="2400" dirty="0">
                <a:solidFill>
                  <a:schemeClr val="tx1"/>
                </a:solidFill>
              </a:rPr>
              <a:t>Minstens even veilig</a:t>
            </a:r>
          </a:p>
          <a:p>
            <a:pPr marL="0" indent="0">
              <a:buNone/>
            </a:pPr>
            <a:endParaRPr lang="nl-NL" sz="2400" dirty="0">
              <a:solidFill>
                <a:schemeClr val="tx1"/>
              </a:solidFill>
            </a:endParaRPr>
          </a:p>
          <a:p>
            <a:r>
              <a:rPr lang="nl-NL" sz="2400" dirty="0">
                <a:solidFill>
                  <a:schemeClr val="tx1"/>
                </a:solidFill>
              </a:rPr>
              <a:t>Initiatieven toetsen m.b.v. realistische inzichten uit wetenschap en praktijk </a:t>
            </a:r>
          </a:p>
          <a:p>
            <a:endParaRPr lang="nl-NL" sz="2400" dirty="0">
              <a:solidFill>
                <a:schemeClr val="tx1"/>
              </a:solidFill>
            </a:endParaRPr>
          </a:p>
          <a:p>
            <a:r>
              <a:rPr lang="nl-NL" sz="2400" dirty="0">
                <a:solidFill>
                  <a:schemeClr val="tx1"/>
                </a:solidFill>
              </a:rPr>
              <a:t>Bij verdere risicoreductie staat proportionaliteit centraal </a:t>
            </a:r>
          </a:p>
          <a:p>
            <a:endParaRPr lang="nl-NL" sz="2400" dirty="0">
              <a:solidFill>
                <a:schemeClr val="tx1"/>
              </a:solidFill>
            </a:endParaRPr>
          </a:p>
          <a:p>
            <a:r>
              <a:rPr lang="nl-NL" sz="2400" dirty="0">
                <a:solidFill>
                  <a:schemeClr val="tx1"/>
                </a:solidFill>
              </a:rPr>
              <a:t>Voorzorgsmaatregelen, later opschalen of afschalen</a:t>
            </a:r>
          </a:p>
        </p:txBody>
      </p:sp>
      <p:sp>
        <p:nvSpPr>
          <p:cNvPr id="4" name="Tijdelijke aanduiding voor dianummer 6">
            <a:extLst>
              <a:ext uri="{FF2B5EF4-FFF2-40B4-BE49-F238E27FC236}">
                <a16:creationId xmlns:a16="http://schemas.microsoft.com/office/drawing/2014/main" id="{A9A05DF6-C432-B132-3D1E-490B52EB65A7}"/>
              </a:ext>
            </a:extLst>
          </p:cNvPr>
          <p:cNvSpPr txBox="1">
            <a:spLocks/>
          </p:cNvSpPr>
          <p:nvPr/>
        </p:nvSpPr>
        <p:spPr>
          <a:xfrm>
            <a:off x="6553199" y="6221413"/>
            <a:ext cx="5005389" cy="322075"/>
          </a:xfrm>
        </p:spPr>
        <p:txBody>
          <a:bodyPr anchor="b">
            <a:normAutofit fontScale="92500" lnSpcReduction="20000"/>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endParaRPr lang="nl-NL" dirty="0"/>
          </a:p>
        </p:txBody>
      </p:sp>
      <p:sp>
        <p:nvSpPr>
          <p:cNvPr id="5" name="Date Placeholder 4">
            <a:extLst>
              <a:ext uri="{FF2B5EF4-FFF2-40B4-BE49-F238E27FC236}">
                <a16:creationId xmlns:a16="http://schemas.microsoft.com/office/drawing/2014/main" id="{0C7481FE-CF59-EB48-F207-8E8D8FC2BA24}"/>
              </a:ext>
            </a:extLst>
          </p:cNvPr>
          <p:cNvSpPr>
            <a:spLocks noGrp="1"/>
          </p:cNvSpPr>
          <p:nvPr>
            <p:ph type="dt" sz="half" idx="11"/>
          </p:nvPr>
        </p:nvSpPr>
        <p:spPr/>
        <p:txBody>
          <a:bodyPr/>
          <a:lstStyle/>
          <a:p>
            <a:endParaRPr lang="nl-NL" dirty="0"/>
          </a:p>
        </p:txBody>
      </p:sp>
      <p:sp>
        <p:nvSpPr>
          <p:cNvPr id="6" name="Slide Number Placeholder 4">
            <a:extLst>
              <a:ext uri="{FF2B5EF4-FFF2-40B4-BE49-F238E27FC236}">
                <a16:creationId xmlns:a16="http://schemas.microsoft.com/office/drawing/2014/main" id="{B587F898-E289-FDAF-624D-22B1AA6BC9EC}"/>
              </a:ext>
            </a:extLst>
          </p:cNvPr>
          <p:cNvSpPr txBox="1">
            <a:spLocks/>
          </p:cNvSpPr>
          <p:nvPr/>
        </p:nvSpPr>
        <p:spPr>
          <a:xfrm>
            <a:off x="723900" y="6476437"/>
            <a:ext cx="360000" cy="180000"/>
          </a:xfrm>
          <a:prstGeom prst="rect">
            <a:avLst/>
          </a:prstGeom>
        </p:spPr>
        <p:txBody>
          <a:bodyPr vert="horz" lIns="0" tIns="0" rIns="0" bIns="0" rtlCol="0" anchor="b"/>
          <a:lstStyle>
            <a:defPPr>
              <a:defRPr lang="nl-NL"/>
            </a:defPPr>
            <a:lvl1pPr marL="0" algn="l" defTabSz="914400" rtl="0" eaLnBrk="1" latinLnBrk="0" hangingPunct="1">
              <a:lnSpc>
                <a:spcPts val="1000"/>
              </a:lnSpc>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nl-NL" dirty="0">
              <a:solidFill>
                <a:schemeClr val="bg1"/>
              </a:solidFill>
            </a:endParaRPr>
          </a:p>
        </p:txBody>
      </p:sp>
      <p:sp>
        <p:nvSpPr>
          <p:cNvPr id="11" name="Tijdelijke aanduiding voor dianummer 5">
            <a:extLst>
              <a:ext uri="{FF2B5EF4-FFF2-40B4-BE49-F238E27FC236}">
                <a16:creationId xmlns:a16="http://schemas.microsoft.com/office/drawing/2014/main" id="{EA3BD8F7-CF8D-6F3E-47D2-89ADD7D437D1}"/>
              </a:ext>
            </a:extLst>
          </p:cNvPr>
          <p:cNvSpPr txBox="1">
            <a:spLocks/>
          </p:cNvSpPr>
          <p:nvPr/>
        </p:nvSpPr>
        <p:spPr>
          <a:xfrm>
            <a:off x="9253152" y="64309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1BB4A-7DC0-41F9-B589-288E53C2F0C1}" type="slidenum">
              <a:rPr lang="nl-NL" smtClean="0">
                <a:solidFill>
                  <a:schemeClr val="tx1"/>
                </a:solidFill>
              </a:rPr>
              <a:pPr/>
              <a:t>9</a:t>
            </a:fld>
            <a:endParaRPr lang="nl-NL" dirty="0">
              <a:solidFill>
                <a:schemeClr val="tx1"/>
              </a:solidFill>
            </a:endParaRPr>
          </a:p>
        </p:txBody>
      </p:sp>
    </p:spTree>
    <p:extLst>
      <p:ext uri="{BB962C8B-B14F-4D97-AF65-F5344CB8AC3E}">
        <p14:creationId xmlns:p14="http://schemas.microsoft.com/office/powerpoint/2010/main" val="2196069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776C378-CE12-7FD8-1041-71FA9C46B68E}"/>
              </a:ext>
            </a:extLst>
          </p:cNvPr>
          <p:cNvSpPr>
            <a:spLocks noGrp="1"/>
          </p:cNvSpPr>
          <p:nvPr>
            <p:ph type="title"/>
          </p:nvPr>
        </p:nvSpPr>
        <p:spPr>
          <a:xfrm>
            <a:off x="634999" y="2636839"/>
            <a:ext cx="5004000" cy="1584324"/>
          </a:xfrm>
        </p:spPr>
        <p:txBody>
          <a:bodyPr anchor="ctr">
            <a:normAutofit fontScale="90000"/>
          </a:bodyPr>
          <a:lstStyle/>
          <a:p>
            <a:r>
              <a:rPr lang="nl-NL" b="0" dirty="0"/>
              <a:t>Verantwoord</a:t>
            </a:r>
            <a:br>
              <a:rPr lang="nl-NL" dirty="0"/>
            </a:br>
            <a:r>
              <a:rPr lang="nl-NL" dirty="0"/>
              <a:t>Voortvarend</a:t>
            </a:r>
            <a:br>
              <a:rPr lang="nl-NL" dirty="0"/>
            </a:br>
            <a:r>
              <a:rPr lang="nl-NL" b="0" dirty="0"/>
              <a:t>Verbonden</a:t>
            </a:r>
          </a:p>
        </p:txBody>
      </p:sp>
      <p:sp>
        <p:nvSpPr>
          <p:cNvPr id="2" name="Tijdelijke aanduiding voor tekst 1">
            <a:extLst>
              <a:ext uri="{FF2B5EF4-FFF2-40B4-BE49-F238E27FC236}">
                <a16:creationId xmlns:a16="http://schemas.microsoft.com/office/drawing/2014/main" id="{6B82C782-92F4-7CC1-22FA-E54CDD93CC11}"/>
              </a:ext>
            </a:extLst>
          </p:cNvPr>
          <p:cNvSpPr>
            <a:spLocks noGrp="1"/>
          </p:cNvSpPr>
          <p:nvPr>
            <p:ph type="body" sz="quarter" idx="10"/>
          </p:nvPr>
        </p:nvSpPr>
        <p:spPr>
          <a:xfrm>
            <a:off x="6553199" y="1052513"/>
            <a:ext cx="5004000" cy="5168900"/>
          </a:xfrm>
        </p:spPr>
        <p:txBody>
          <a:bodyPr anchor="ctr">
            <a:normAutofit/>
          </a:bodyPr>
          <a:lstStyle/>
          <a:p>
            <a:r>
              <a:rPr lang="nl-NL" sz="2400" dirty="0">
                <a:solidFill>
                  <a:schemeClr val="tx1"/>
                </a:solidFill>
              </a:rPr>
              <a:t>Waar nodig risicobeleid formuleren voorafgaand aan wetgeving (richtsnoer?)</a:t>
            </a:r>
          </a:p>
          <a:p>
            <a:endParaRPr lang="nl-NL" sz="2400" dirty="0">
              <a:solidFill>
                <a:schemeClr val="tx1"/>
              </a:solidFill>
            </a:endParaRPr>
          </a:p>
          <a:p>
            <a:r>
              <a:rPr lang="nl-NL" sz="2400" dirty="0">
                <a:solidFill>
                  <a:schemeClr val="tx1"/>
                </a:solidFill>
              </a:rPr>
              <a:t>Ruimte voor gereguleerd experimenteren</a:t>
            </a:r>
          </a:p>
          <a:p>
            <a:endParaRPr lang="nl-NL" sz="2400" dirty="0">
              <a:solidFill>
                <a:schemeClr val="tx1"/>
              </a:solidFill>
            </a:endParaRPr>
          </a:p>
          <a:p>
            <a:r>
              <a:rPr lang="nl-NL" sz="2400" dirty="0">
                <a:solidFill>
                  <a:schemeClr val="tx1"/>
                </a:solidFill>
              </a:rPr>
              <a:t>Monitoren en leren van pilotprojecten en incidenten (veel is bij de energietransitie nog onbekend)</a:t>
            </a:r>
          </a:p>
        </p:txBody>
      </p:sp>
      <p:sp>
        <p:nvSpPr>
          <p:cNvPr id="4" name="Date Placeholder 3">
            <a:extLst>
              <a:ext uri="{FF2B5EF4-FFF2-40B4-BE49-F238E27FC236}">
                <a16:creationId xmlns:a16="http://schemas.microsoft.com/office/drawing/2014/main" id="{E09B09E8-305A-AF81-2651-847476E03D3D}"/>
              </a:ext>
            </a:extLst>
          </p:cNvPr>
          <p:cNvSpPr>
            <a:spLocks noGrp="1"/>
          </p:cNvSpPr>
          <p:nvPr>
            <p:ph type="dt" sz="half" idx="11"/>
          </p:nvPr>
        </p:nvSpPr>
        <p:spPr/>
        <p:txBody>
          <a:bodyPr/>
          <a:lstStyle/>
          <a:p>
            <a:endParaRPr lang="nl-NL" dirty="0"/>
          </a:p>
        </p:txBody>
      </p:sp>
      <p:sp>
        <p:nvSpPr>
          <p:cNvPr id="5" name="Slide Number Placeholder 4">
            <a:extLst>
              <a:ext uri="{FF2B5EF4-FFF2-40B4-BE49-F238E27FC236}">
                <a16:creationId xmlns:a16="http://schemas.microsoft.com/office/drawing/2014/main" id="{8BCEB6CA-0FC1-1152-2B47-56640318D9E9}"/>
              </a:ext>
            </a:extLst>
          </p:cNvPr>
          <p:cNvSpPr txBox="1">
            <a:spLocks/>
          </p:cNvSpPr>
          <p:nvPr/>
        </p:nvSpPr>
        <p:spPr>
          <a:xfrm>
            <a:off x="723900" y="6476437"/>
            <a:ext cx="360000" cy="180000"/>
          </a:xfrm>
          <a:prstGeom prst="rect">
            <a:avLst/>
          </a:prstGeom>
        </p:spPr>
        <p:txBody>
          <a:bodyPr vert="horz" lIns="0" tIns="0" rIns="0" bIns="0" rtlCol="0" anchor="b"/>
          <a:lstStyle>
            <a:defPPr>
              <a:defRPr lang="nl-NL"/>
            </a:defPPr>
            <a:lvl1pPr marL="0" algn="l" defTabSz="914400" rtl="0" eaLnBrk="1" latinLnBrk="0" hangingPunct="1">
              <a:lnSpc>
                <a:spcPts val="1000"/>
              </a:lnSpc>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nl-NL" dirty="0">
              <a:solidFill>
                <a:schemeClr val="bg1"/>
              </a:solidFill>
            </a:endParaRPr>
          </a:p>
        </p:txBody>
      </p:sp>
      <p:sp>
        <p:nvSpPr>
          <p:cNvPr id="8" name="Tijdelijke aanduiding voor dianummer 5">
            <a:extLst>
              <a:ext uri="{FF2B5EF4-FFF2-40B4-BE49-F238E27FC236}">
                <a16:creationId xmlns:a16="http://schemas.microsoft.com/office/drawing/2014/main" id="{C8ED6F00-CFAF-0BC8-D6F1-AD02446628BB}"/>
              </a:ext>
            </a:extLst>
          </p:cNvPr>
          <p:cNvSpPr txBox="1">
            <a:spLocks/>
          </p:cNvSpPr>
          <p:nvPr/>
        </p:nvSpPr>
        <p:spPr>
          <a:xfrm>
            <a:off x="9253152" y="64309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1BB4A-7DC0-41F9-B589-288E53C2F0C1}" type="slidenum">
              <a:rPr lang="nl-NL" smtClean="0">
                <a:solidFill>
                  <a:schemeClr val="tx1"/>
                </a:solidFill>
              </a:rPr>
              <a:pPr/>
              <a:t>10</a:t>
            </a:fld>
            <a:endParaRPr lang="nl-NL" dirty="0">
              <a:solidFill>
                <a:schemeClr val="tx1"/>
              </a:solidFill>
            </a:endParaRPr>
          </a:p>
        </p:txBody>
      </p:sp>
    </p:spTree>
    <p:extLst>
      <p:ext uri="{BB962C8B-B14F-4D97-AF65-F5344CB8AC3E}">
        <p14:creationId xmlns:p14="http://schemas.microsoft.com/office/powerpoint/2010/main" val="4197153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BA4E675-EED3-6D88-9627-D021415CCF35}"/>
              </a:ext>
            </a:extLst>
          </p:cNvPr>
          <p:cNvSpPr>
            <a:spLocks noGrp="1"/>
          </p:cNvSpPr>
          <p:nvPr>
            <p:ph type="title"/>
          </p:nvPr>
        </p:nvSpPr>
        <p:spPr>
          <a:xfrm>
            <a:off x="634999" y="2636839"/>
            <a:ext cx="5004000" cy="1584324"/>
          </a:xfrm>
        </p:spPr>
        <p:txBody>
          <a:bodyPr anchor="ctr">
            <a:normAutofit fontScale="90000"/>
          </a:bodyPr>
          <a:lstStyle/>
          <a:p>
            <a:r>
              <a:rPr lang="nl-NL" b="0" dirty="0"/>
              <a:t>Verantwoord</a:t>
            </a:r>
            <a:br>
              <a:rPr lang="nl-NL" b="0" dirty="0"/>
            </a:br>
            <a:r>
              <a:rPr lang="nl-NL" b="0" dirty="0"/>
              <a:t>Voortvarend</a:t>
            </a:r>
            <a:br>
              <a:rPr lang="nl-NL" dirty="0"/>
            </a:br>
            <a:r>
              <a:rPr lang="nl-NL" dirty="0"/>
              <a:t>Verbonden</a:t>
            </a:r>
          </a:p>
        </p:txBody>
      </p:sp>
      <p:sp>
        <p:nvSpPr>
          <p:cNvPr id="2" name="Tijdelijke aanduiding voor tekst 1">
            <a:extLst>
              <a:ext uri="{FF2B5EF4-FFF2-40B4-BE49-F238E27FC236}">
                <a16:creationId xmlns:a16="http://schemas.microsoft.com/office/drawing/2014/main" id="{9A9F0E56-CDE9-A613-A8E1-2049729FE014}"/>
              </a:ext>
            </a:extLst>
          </p:cNvPr>
          <p:cNvSpPr>
            <a:spLocks noGrp="1"/>
          </p:cNvSpPr>
          <p:nvPr>
            <p:ph type="body" sz="quarter" idx="10"/>
          </p:nvPr>
        </p:nvSpPr>
        <p:spPr>
          <a:xfrm>
            <a:off x="6553199" y="1052513"/>
            <a:ext cx="5004000" cy="5168900"/>
          </a:xfrm>
        </p:spPr>
        <p:txBody>
          <a:bodyPr anchor="ctr">
            <a:noAutofit/>
          </a:bodyPr>
          <a:lstStyle/>
          <a:p>
            <a:r>
              <a:rPr lang="nl-NL" sz="2400" dirty="0">
                <a:solidFill>
                  <a:schemeClr val="tx1"/>
                </a:solidFill>
              </a:rPr>
              <a:t>Uitbreiding kennis </a:t>
            </a:r>
          </a:p>
          <a:p>
            <a:endParaRPr lang="nl-NL" sz="2400" dirty="0">
              <a:solidFill>
                <a:schemeClr val="tx1"/>
              </a:solidFill>
            </a:endParaRPr>
          </a:p>
          <a:p>
            <a:r>
              <a:rPr lang="nl-NL" sz="2400" dirty="0">
                <a:solidFill>
                  <a:schemeClr val="tx1"/>
                </a:solidFill>
              </a:rPr>
              <a:t>Openhartige en eenduidige communicatie </a:t>
            </a:r>
          </a:p>
          <a:p>
            <a:endParaRPr lang="nl-NL" sz="2400" dirty="0">
              <a:solidFill>
                <a:schemeClr val="tx1"/>
              </a:solidFill>
            </a:endParaRPr>
          </a:p>
          <a:p>
            <a:r>
              <a:rPr lang="nl-NL" sz="2400" dirty="0">
                <a:solidFill>
                  <a:schemeClr val="tx1"/>
                </a:solidFill>
              </a:rPr>
              <a:t>Bij belemmeringen door wet- en regelgeving, helpt de overheid bij het zoeken naar een oplossing</a:t>
            </a:r>
          </a:p>
          <a:p>
            <a:endParaRPr lang="nl-NL" sz="2400" dirty="0">
              <a:solidFill>
                <a:schemeClr val="tx1"/>
              </a:solidFill>
            </a:endParaRPr>
          </a:p>
          <a:p>
            <a:r>
              <a:rPr lang="nl-NL" sz="2400" dirty="0">
                <a:solidFill>
                  <a:schemeClr val="tx1"/>
                </a:solidFill>
              </a:rPr>
              <a:t>Deze uitgangspunten worden gehanteerd door zoveel mogelijk overheidspartijen</a:t>
            </a:r>
          </a:p>
        </p:txBody>
      </p:sp>
      <p:sp>
        <p:nvSpPr>
          <p:cNvPr id="7" name="Tijdelijke aanduiding voor dianummer 6" hidden="1">
            <a:extLst>
              <a:ext uri="{FF2B5EF4-FFF2-40B4-BE49-F238E27FC236}">
                <a16:creationId xmlns:a16="http://schemas.microsoft.com/office/drawing/2014/main" id="{C0CB62A9-DD67-6931-AF97-DA817C6ECE93}"/>
              </a:ext>
            </a:extLst>
          </p:cNvPr>
          <p:cNvSpPr>
            <a:spLocks noGrp="1"/>
          </p:cNvSpPr>
          <p:nvPr>
            <p:ph type="sldNum" sz="quarter" idx="13"/>
          </p:nvPr>
        </p:nvSpPr>
        <p:spPr>
          <a:xfrm>
            <a:off x="6553199" y="6221413"/>
            <a:ext cx="5005389" cy="322075"/>
          </a:xfrm>
        </p:spPr>
        <p:txBody>
          <a:bodyPr anchor="b">
            <a:normAutofit lnSpcReduction="10000"/>
          </a:bodyPr>
          <a:lstStyle/>
          <a:p>
            <a:pPr>
              <a:lnSpc>
                <a:spcPct val="90000"/>
              </a:lnSpc>
              <a:spcAft>
                <a:spcPts val="600"/>
              </a:spcAft>
            </a:pPr>
            <a:fld id="{10A0A6AF-03C5-477E-939A-E28F7E7F05EA}" type="slidenum">
              <a:rPr lang="nl-NL" sz="1700" smtClean="0"/>
              <a:pPr>
                <a:lnSpc>
                  <a:spcPct val="90000"/>
                </a:lnSpc>
                <a:spcAft>
                  <a:spcPts val="600"/>
                </a:spcAft>
              </a:pPr>
              <a:t>11</a:t>
            </a:fld>
            <a:endParaRPr lang="nl-NL" sz="1700"/>
          </a:p>
        </p:txBody>
      </p:sp>
      <p:sp>
        <p:nvSpPr>
          <p:cNvPr id="5" name="Date Placeholder 4">
            <a:extLst>
              <a:ext uri="{FF2B5EF4-FFF2-40B4-BE49-F238E27FC236}">
                <a16:creationId xmlns:a16="http://schemas.microsoft.com/office/drawing/2014/main" id="{817885E8-CC51-EC1D-3ACA-5C44D4B67A77}"/>
              </a:ext>
            </a:extLst>
          </p:cNvPr>
          <p:cNvSpPr>
            <a:spLocks noGrp="1"/>
          </p:cNvSpPr>
          <p:nvPr>
            <p:ph type="dt" sz="half"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4EA90F56-F0F0-0BA1-658C-1E9F8FFBEEA6}"/>
              </a:ext>
            </a:extLst>
          </p:cNvPr>
          <p:cNvSpPr txBox="1">
            <a:spLocks/>
          </p:cNvSpPr>
          <p:nvPr/>
        </p:nvSpPr>
        <p:spPr>
          <a:xfrm>
            <a:off x="9253152" y="64309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1BB4A-7DC0-41F9-B589-288E53C2F0C1}" type="slidenum">
              <a:rPr lang="nl-NL" smtClean="0">
                <a:solidFill>
                  <a:schemeClr val="tx1"/>
                </a:solidFill>
              </a:rPr>
              <a:pPr/>
              <a:t>11</a:t>
            </a:fld>
            <a:endParaRPr lang="nl-NL" dirty="0">
              <a:solidFill>
                <a:schemeClr val="tx1"/>
              </a:solidFill>
            </a:endParaRPr>
          </a:p>
        </p:txBody>
      </p:sp>
    </p:spTree>
    <p:extLst>
      <p:ext uri="{BB962C8B-B14F-4D97-AF65-F5344CB8AC3E}">
        <p14:creationId xmlns:p14="http://schemas.microsoft.com/office/powerpoint/2010/main" val="40125706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3A003-C403-431E-62E3-D8E7B31FB8FF}"/>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ACE5509D-D230-66AD-6440-DBDD6FED357B}"/>
              </a:ext>
            </a:extLst>
          </p:cNvPr>
          <p:cNvSpPr>
            <a:spLocks noGrp="1"/>
          </p:cNvSpPr>
          <p:nvPr>
            <p:ph type="title"/>
          </p:nvPr>
        </p:nvSpPr>
        <p:spPr>
          <a:xfrm>
            <a:off x="634999" y="2636839"/>
            <a:ext cx="5004000" cy="1584324"/>
          </a:xfrm>
        </p:spPr>
        <p:txBody>
          <a:bodyPr anchor="ctr">
            <a:normAutofit/>
          </a:bodyPr>
          <a:lstStyle/>
          <a:p>
            <a:r>
              <a:rPr lang="nl-NL" sz="4000" dirty="0">
                <a:solidFill>
                  <a:schemeClr val="bg2"/>
                </a:solidFill>
              </a:rPr>
              <a:t>Veiligheid van de Energietransitie</a:t>
            </a:r>
            <a:endParaRPr lang="nl-NL" dirty="0">
              <a:solidFill>
                <a:schemeClr val="bg2"/>
              </a:solidFill>
            </a:endParaRPr>
          </a:p>
        </p:txBody>
      </p:sp>
      <p:sp>
        <p:nvSpPr>
          <p:cNvPr id="5" name="Date Placeholder 4">
            <a:extLst>
              <a:ext uri="{FF2B5EF4-FFF2-40B4-BE49-F238E27FC236}">
                <a16:creationId xmlns:a16="http://schemas.microsoft.com/office/drawing/2014/main" id="{378B89F2-9BA0-467E-3C6F-07BD08980FBB}"/>
              </a:ext>
            </a:extLst>
          </p:cNvPr>
          <p:cNvSpPr>
            <a:spLocks noGrp="1"/>
          </p:cNvSpPr>
          <p:nvPr>
            <p:ph type="dt" sz="half" idx="11"/>
          </p:nvPr>
        </p:nvSpPr>
        <p:spPr/>
        <p:txBody>
          <a:bodyPr/>
          <a:lstStyle/>
          <a:p>
            <a:endParaRPr lang="nl-NL" dirty="0"/>
          </a:p>
        </p:txBody>
      </p:sp>
      <p:sp>
        <p:nvSpPr>
          <p:cNvPr id="11" name="Tijdelijke aanduiding voor tekst 10">
            <a:extLst>
              <a:ext uri="{FF2B5EF4-FFF2-40B4-BE49-F238E27FC236}">
                <a16:creationId xmlns:a16="http://schemas.microsoft.com/office/drawing/2014/main" id="{16C7E1A1-1202-18BE-129A-33FAA0C23DF7}"/>
              </a:ext>
            </a:extLst>
          </p:cNvPr>
          <p:cNvSpPr>
            <a:spLocks noGrp="1"/>
          </p:cNvSpPr>
          <p:nvPr>
            <p:ph type="body" sz="quarter" idx="10"/>
          </p:nvPr>
        </p:nvSpPr>
        <p:spPr/>
        <p:txBody>
          <a:bodyPr/>
          <a:lstStyle/>
          <a:p>
            <a:endParaRPr lang="nl-NL" dirty="0"/>
          </a:p>
        </p:txBody>
      </p:sp>
      <p:graphicFrame>
        <p:nvGraphicFramePr>
          <p:cNvPr id="12" name="Tijdelijke aanduiding voor inhoud 1">
            <a:extLst>
              <a:ext uri="{FF2B5EF4-FFF2-40B4-BE49-F238E27FC236}">
                <a16:creationId xmlns:a16="http://schemas.microsoft.com/office/drawing/2014/main" id="{993CB7F6-C8C5-D968-92CB-8DEF9C84442E}"/>
              </a:ext>
            </a:extLst>
          </p:cNvPr>
          <p:cNvGraphicFramePr>
            <a:graphicFrameLocks noGrp="1"/>
          </p:cNvGraphicFramePr>
          <p:nvPr>
            <p:ph sz="quarter" idx="13"/>
          </p:nvPr>
        </p:nvGraphicFramePr>
        <p:xfrm>
          <a:off x="6554588" y="1052513"/>
          <a:ext cx="5004000" cy="5168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jdelijke aanduiding voor dianummer 5">
            <a:extLst>
              <a:ext uri="{FF2B5EF4-FFF2-40B4-BE49-F238E27FC236}">
                <a16:creationId xmlns:a16="http://schemas.microsoft.com/office/drawing/2014/main" id="{52EA8913-467D-FF16-64EA-2A1E14781B04}"/>
              </a:ext>
            </a:extLst>
          </p:cNvPr>
          <p:cNvSpPr txBox="1">
            <a:spLocks/>
          </p:cNvSpPr>
          <p:nvPr/>
        </p:nvSpPr>
        <p:spPr>
          <a:xfrm>
            <a:off x="9253152" y="64309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1BB4A-7DC0-41F9-B589-288E53C2F0C1}" type="slidenum">
              <a:rPr lang="nl-NL" smtClean="0">
                <a:solidFill>
                  <a:schemeClr val="tx1"/>
                </a:solidFill>
              </a:rPr>
              <a:pPr/>
              <a:t>12</a:t>
            </a:fld>
            <a:endParaRPr lang="nl-NL" dirty="0">
              <a:solidFill>
                <a:schemeClr val="tx1"/>
              </a:solidFill>
            </a:endParaRPr>
          </a:p>
        </p:txBody>
      </p:sp>
    </p:spTree>
    <p:extLst>
      <p:ext uri="{BB962C8B-B14F-4D97-AF65-F5344CB8AC3E}">
        <p14:creationId xmlns:p14="http://schemas.microsoft.com/office/powerpoint/2010/main" val="4154325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4B497496-1BA3-6B17-046C-538DDB1E36C5}"/>
              </a:ext>
            </a:extLst>
          </p:cNvPr>
          <p:cNvSpPr>
            <a:spLocks noGrp="1"/>
          </p:cNvSpPr>
          <p:nvPr>
            <p:ph type="body" sz="quarter" idx="14"/>
          </p:nvPr>
        </p:nvSpPr>
        <p:spPr>
          <a:xfrm>
            <a:off x="6317673" y="1554481"/>
            <a:ext cx="5519651" cy="5034726"/>
          </a:xfrm>
        </p:spPr>
        <p:txBody>
          <a:bodyPr anchor="t">
            <a:normAutofit lnSpcReduction="10000"/>
          </a:bodyPr>
          <a:lstStyle/>
          <a:p>
            <a:pPr marL="135450" indent="0">
              <a:buNone/>
            </a:pPr>
            <a:endParaRPr lang="nl-NL" sz="3000" dirty="0"/>
          </a:p>
          <a:p>
            <a:pPr marL="135450" indent="0">
              <a:buNone/>
            </a:pPr>
            <a:r>
              <a:rPr lang="nl-NL" sz="3000" dirty="0"/>
              <a:t>Behoud basisbeschermingsniveau voor mens en milieu: </a:t>
            </a:r>
          </a:p>
          <a:p>
            <a:pPr marL="592650" indent="-457200"/>
            <a:r>
              <a:rPr lang="nl-NL" sz="3000" dirty="0"/>
              <a:t>plaatsgebonden risico (10</a:t>
            </a:r>
            <a:r>
              <a:rPr lang="nl-NL" sz="3000" baseline="30000" dirty="0"/>
              <a:t>-6</a:t>
            </a:r>
            <a:r>
              <a:rPr lang="nl-NL" sz="3000" dirty="0"/>
              <a:t>) en aandachtsgebieden</a:t>
            </a:r>
          </a:p>
          <a:p>
            <a:pPr marL="478350" indent="-342900"/>
            <a:endParaRPr lang="nl-NL" sz="3000" dirty="0"/>
          </a:p>
          <a:p>
            <a:pPr marL="478350" indent="-342900"/>
            <a:r>
              <a:rPr lang="nl-NL" sz="3000" dirty="0"/>
              <a:t>Waar mogelijk bevorderen van continue verbetering bij bestaande en nieuwe ontwikkelingen (bv. BBT)</a:t>
            </a:r>
          </a:p>
          <a:p>
            <a:endParaRPr lang="nl-NL" sz="2000" dirty="0"/>
          </a:p>
        </p:txBody>
      </p:sp>
      <p:sp>
        <p:nvSpPr>
          <p:cNvPr id="3" name="Titel 2">
            <a:extLst>
              <a:ext uri="{FF2B5EF4-FFF2-40B4-BE49-F238E27FC236}">
                <a16:creationId xmlns:a16="http://schemas.microsoft.com/office/drawing/2014/main" id="{6CCE6236-7C91-E13B-F710-772C56E4EE02}"/>
              </a:ext>
            </a:extLst>
          </p:cNvPr>
          <p:cNvSpPr>
            <a:spLocks noGrp="1"/>
          </p:cNvSpPr>
          <p:nvPr>
            <p:ph type="title"/>
          </p:nvPr>
        </p:nvSpPr>
        <p:spPr>
          <a:xfrm>
            <a:off x="6550024" y="856211"/>
            <a:ext cx="5004000" cy="606830"/>
          </a:xfrm>
        </p:spPr>
        <p:txBody>
          <a:bodyPr anchor="b">
            <a:normAutofit fontScale="90000"/>
          </a:bodyPr>
          <a:lstStyle/>
          <a:p>
            <a:r>
              <a:rPr lang="nl-NL" dirty="0"/>
              <a:t>Concreet</a:t>
            </a:r>
          </a:p>
        </p:txBody>
      </p:sp>
      <p:pic>
        <p:nvPicPr>
          <p:cNvPr id="1026" name="Picture 2" descr="de drie soortenaandachtsgebieden bij een risicobron: brand, explosie en gifwolk">
            <a:extLst>
              <a:ext uri="{FF2B5EF4-FFF2-40B4-BE49-F238E27FC236}">
                <a16:creationId xmlns:a16="http://schemas.microsoft.com/office/drawing/2014/main" id="{7BBFEA00-01B2-9885-F329-92B113FA2AC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5000" y="2277936"/>
            <a:ext cx="5003800" cy="2732338"/>
          </a:xfrm>
          <a:prstGeom prst="rect">
            <a:avLst/>
          </a:prstGeom>
          <a:solidFill>
            <a:srgbClr val="FFFFFF"/>
          </a:solidFill>
        </p:spPr>
      </p:pic>
      <p:sp>
        <p:nvSpPr>
          <p:cNvPr id="4" name="Date Placeholder 3">
            <a:extLst>
              <a:ext uri="{FF2B5EF4-FFF2-40B4-BE49-F238E27FC236}">
                <a16:creationId xmlns:a16="http://schemas.microsoft.com/office/drawing/2014/main" id="{F06CC9FD-A65F-D3B2-1912-9B34F0821219}"/>
              </a:ext>
            </a:extLst>
          </p:cNvPr>
          <p:cNvSpPr>
            <a:spLocks noGrp="1"/>
          </p:cNvSpPr>
          <p:nvPr>
            <p:ph type="dt" sz="half" idx="20"/>
          </p:nvPr>
        </p:nvSpPr>
        <p:spPr/>
        <p:txBody>
          <a:bodyPr/>
          <a:lstStyle/>
          <a:p>
            <a:endParaRPr lang="nl-NL" dirty="0"/>
          </a:p>
        </p:txBody>
      </p:sp>
      <p:sp>
        <p:nvSpPr>
          <p:cNvPr id="11" name="Tijdelijke aanduiding voor dianummer 5">
            <a:extLst>
              <a:ext uri="{FF2B5EF4-FFF2-40B4-BE49-F238E27FC236}">
                <a16:creationId xmlns:a16="http://schemas.microsoft.com/office/drawing/2014/main" id="{313845B6-B05C-3A49-14FB-CBC62C68CE8D}"/>
              </a:ext>
            </a:extLst>
          </p:cNvPr>
          <p:cNvSpPr txBox="1">
            <a:spLocks/>
          </p:cNvSpPr>
          <p:nvPr/>
        </p:nvSpPr>
        <p:spPr>
          <a:xfrm>
            <a:off x="9253152" y="64309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1BB4A-7DC0-41F9-B589-288E53C2F0C1}" type="slidenum">
              <a:rPr lang="nl-NL" smtClean="0"/>
              <a:pPr/>
              <a:t>13</a:t>
            </a:fld>
            <a:endParaRPr lang="nl-NL" dirty="0"/>
          </a:p>
        </p:txBody>
      </p:sp>
    </p:spTree>
    <p:extLst>
      <p:ext uri="{BB962C8B-B14F-4D97-AF65-F5344CB8AC3E}">
        <p14:creationId xmlns:p14="http://schemas.microsoft.com/office/powerpoint/2010/main" val="1960041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8E2661C7-3BF3-5480-4D41-ED814CD208B6}"/>
              </a:ext>
            </a:extLst>
          </p:cNvPr>
          <p:cNvSpPr>
            <a:spLocks noGrp="1"/>
          </p:cNvSpPr>
          <p:nvPr>
            <p:ph type="title"/>
          </p:nvPr>
        </p:nvSpPr>
        <p:spPr>
          <a:xfrm>
            <a:off x="6550024" y="1051200"/>
            <a:ext cx="5184776" cy="2018571"/>
          </a:xfrm>
        </p:spPr>
        <p:txBody>
          <a:bodyPr>
            <a:normAutofit/>
          </a:bodyPr>
          <a:lstStyle/>
          <a:p>
            <a:r>
              <a:rPr lang="en-US" dirty="0" err="1"/>
              <a:t>Plaatsgebonden</a:t>
            </a:r>
            <a:r>
              <a:rPr lang="en-US" dirty="0"/>
              <a:t> </a:t>
            </a:r>
            <a:r>
              <a:rPr lang="en-US" dirty="0" err="1"/>
              <a:t>risico</a:t>
            </a:r>
            <a:r>
              <a:rPr lang="en-US" dirty="0"/>
              <a:t> </a:t>
            </a:r>
            <a:r>
              <a:rPr lang="en-US" dirty="0" err="1"/>
              <a:t>en</a:t>
            </a:r>
            <a:r>
              <a:rPr lang="en-US" dirty="0"/>
              <a:t> </a:t>
            </a:r>
            <a:r>
              <a:rPr lang="en-US" dirty="0" err="1"/>
              <a:t>aandachtsgebieden</a:t>
            </a:r>
            <a:r>
              <a:rPr lang="en-US" dirty="0"/>
              <a:t>?</a:t>
            </a:r>
            <a:endParaRPr lang="nl-NL" dirty="0"/>
          </a:p>
        </p:txBody>
      </p:sp>
      <p:sp>
        <p:nvSpPr>
          <p:cNvPr id="4" name="Tijdelijke aanduiding voor inhoud 3">
            <a:extLst>
              <a:ext uri="{FF2B5EF4-FFF2-40B4-BE49-F238E27FC236}">
                <a16:creationId xmlns:a16="http://schemas.microsoft.com/office/drawing/2014/main" id="{D6D0337A-1083-799B-3B5D-95FF82CD4425}"/>
              </a:ext>
            </a:extLst>
          </p:cNvPr>
          <p:cNvSpPr>
            <a:spLocks noGrp="1"/>
          </p:cNvSpPr>
          <p:nvPr>
            <p:ph sz="quarter" idx="19"/>
          </p:nvPr>
        </p:nvSpPr>
        <p:spPr>
          <a:xfrm>
            <a:off x="635000" y="1066799"/>
            <a:ext cx="5184776" cy="5154613"/>
          </a:xfrm>
        </p:spPr>
        <p:txBody>
          <a:bodyPr/>
          <a:lstStyle/>
          <a:p>
            <a:r>
              <a:rPr lang="en-US" b="1" dirty="0" err="1"/>
              <a:t>Plaatgebonden</a:t>
            </a:r>
            <a:r>
              <a:rPr lang="en-US" b="1" dirty="0"/>
              <a:t> Risico (PR)</a:t>
            </a:r>
          </a:p>
          <a:p>
            <a:pPr marL="285750" indent="-285750">
              <a:buFont typeface="Arial" panose="020B0604020202020204" pitchFamily="34" charset="0"/>
              <a:buChar char="•"/>
            </a:pPr>
            <a:r>
              <a:rPr lang="en-US" dirty="0"/>
              <a:t>“De </a:t>
            </a:r>
            <a:r>
              <a:rPr lang="en-US" dirty="0" err="1"/>
              <a:t>kans</a:t>
            </a:r>
            <a:r>
              <a:rPr lang="en-US" dirty="0"/>
              <a:t> per </a:t>
            </a:r>
            <a:r>
              <a:rPr lang="en-US" dirty="0" err="1"/>
              <a:t>jaar</a:t>
            </a:r>
            <a:r>
              <a:rPr lang="en-US" dirty="0"/>
              <a:t> </a:t>
            </a:r>
            <a:r>
              <a:rPr lang="en-US" dirty="0" err="1"/>
              <a:t>dat</a:t>
            </a:r>
            <a:r>
              <a:rPr lang="en-US" dirty="0"/>
              <a:t> </a:t>
            </a:r>
            <a:r>
              <a:rPr lang="en-US" dirty="0" err="1"/>
              <a:t>een</a:t>
            </a:r>
            <a:r>
              <a:rPr lang="en-US" dirty="0"/>
              <a:t> </a:t>
            </a:r>
            <a:r>
              <a:rPr lang="en-US" dirty="0" err="1"/>
              <a:t>persoon</a:t>
            </a:r>
            <a:r>
              <a:rPr lang="en-US" dirty="0"/>
              <a:t>, die </a:t>
            </a:r>
            <a:r>
              <a:rPr lang="en-US" dirty="0" err="1"/>
              <a:t>altijd</a:t>
            </a:r>
            <a:r>
              <a:rPr lang="en-US" dirty="0"/>
              <a:t> </a:t>
            </a:r>
            <a:r>
              <a:rPr lang="en-US" dirty="0" err="1"/>
              <a:t>aanwezig</a:t>
            </a:r>
            <a:r>
              <a:rPr lang="en-US" dirty="0"/>
              <a:t> is op die </a:t>
            </a:r>
            <a:r>
              <a:rPr lang="en-US" dirty="0" err="1"/>
              <a:t>plaats</a:t>
            </a:r>
            <a:r>
              <a:rPr lang="en-US" dirty="0"/>
              <a:t>, </a:t>
            </a:r>
            <a:r>
              <a:rPr lang="en-US" dirty="0" err="1"/>
              <a:t>overlijdt</a:t>
            </a:r>
            <a:r>
              <a:rPr lang="en-US" dirty="0"/>
              <a:t> door </a:t>
            </a:r>
            <a:r>
              <a:rPr lang="en-US" dirty="0" err="1"/>
              <a:t>een</a:t>
            </a:r>
            <a:r>
              <a:rPr lang="en-US" dirty="0"/>
              <a:t> </a:t>
            </a:r>
            <a:r>
              <a:rPr lang="en-US" dirty="0" err="1"/>
              <a:t>ongeval</a:t>
            </a:r>
            <a:r>
              <a:rPr lang="en-US" dirty="0"/>
              <a:t>”</a:t>
            </a:r>
          </a:p>
          <a:p>
            <a:pPr marL="285750" indent="-285750">
              <a:buFont typeface="Arial" panose="020B0604020202020204" pitchFamily="34" charset="0"/>
              <a:buChar char="•"/>
            </a:pPr>
            <a:r>
              <a:rPr lang="en-US" dirty="0"/>
              <a:t>10⁻⁵ </a:t>
            </a:r>
            <a:r>
              <a:rPr lang="en-US" dirty="0">
                <a:sym typeface="Wingdings" panose="05000000000000000000" pitchFamily="2" charset="2"/>
              </a:rPr>
              <a:t> </a:t>
            </a:r>
            <a:r>
              <a:rPr lang="en-US" dirty="0" err="1">
                <a:sym typeface="Wingdings" panose="05000000000000000000" pitchFamily="2" charset="2"/>
              </a:rPr>
              <a:t>niet</a:t>
            </a:r>
            <a:r>
              <a:rPr lang="en-US" dirty="0">
                <a:sym typeface="Wingdings" panose="05000000000000000000" pitchFamily="2" charset="2"/>
              </a:rPr>
              <a:t> </a:t>
            </a:r>
            <a:r>
              <a:rPr lang="en-US" dirty="0" err="1">
                <a:sym typeface="Wingdings" panose="05000000000000000000" pitchFamily="2" charset="2"/>
              </a:rPr>
              <a:t>bouwen</a:t>
            </a:r>
            <a:endParaRPr lang="en-US" dirty="0">
              <a:sym typeface="Wingdings" panose="05000000000000000000" pitchFamily="2" charset="2"/>
            </a:endParaRPr>
          </a:p>
          <a:p>
            <a:pPr marL="285750" indent="-285750">
              <a:buFont typeface="Arial" panose="020B0604020202020204" pitchFamily="34" charset="0"/>
              <a:buChar char="•"/>
            </a:pPr>
            <a:r>
              <a:rPr lang="en-US" dirty="0">
                <a:sym typeface="Wingdings" panose="05000000000000000000" pitchFamily="2" charset="2"/>
              </a:rPr>
              <a:t>10⁻⁶  </a:t>
            </a:r>
            <a:r>
              <a:rPr lang="en-US" dirty="0" err="1">
                <a:sym typeface="Wingdings" panose="05000000000000000000" pitchFamily="2" charset="2"/>
              </a:rPr>
              <a:t>geen</a:t>
            </a:r>
            <a:r>
              <a:rPr lang="en-US" dirty="0">
                <a:sym typeface="Wingdings" panose="05000000000000000000" pitchFamily="2" charset="2"/>
              </a:rPr>
              <a:t> (</a:t>
            </a:r>
            <a:r>
              <a:rPr lang="en-US" dirty="0" err="1">
                <a:sym typeface="Wingdings" panose="05000000000000000000" pitchFamily="2" charset="2"/>
              </a:rPr>
              <a:t>zeer</a:t>
            </a:r>
            <a:r>
              <a:rPr lang="en-US" dirty="0">
                <a:sym typeface="Wingdings" panose="05000000000000000000" pitchFamily="2" charset="2"/>
              </a:rPr>
              <a:t>) </a:t>
            </a:r>
            <a:r>
              <a:rPr lang="en-US" dirty="0" err="1">
                <a:sym typeface="Wingdings" panose="05000000000000000000" pitchFamily="2" charset="2"/>
              </a:rPr>
              <a:t>kwetsbare</a:t>
            </a:r>
            <a:r>
              <a:rPr lang="en-US" dirty="0">
                <a:sym typeface="Wingdings" panose="05000000000000000000" pitchFamily="2" charset="2"/>
              </a:rPr>
              <a:t> </a:t>
            </a:r>
            <a:r>
              <a:rPr lang="en-US" dirty="0" err="1">
                <a:sym typeface="Wingdings" panose="05000000000000000000" pitchFamily="2" charset="2"/>
              </a:rPr>
              <a:t>objecten</a:t>
            </a:r>
            <a:endParaRPr lang="en-US" dirty="0"/>
          </a:p>
          <a:p>
            <a:endParaRPr lang="en-US" dirty="0"/>
          </a:p>
          <a:p>
            <a:r>
              <a:rPr lang="en-US" b="1" dirty="0" err="1"/>
              <a:t>Aandachtsgebieden</a:t>
            </a:r>
            <a:endParaRPr lang="en-US" b="1" dirty="0"/>
          </a:p>
          <a:p>
            <a:pPr marL="285750" indent="-285750">
              <a:buFont typeface="Arial" panose="020B0604020202020204" pitchFamily="34" charset="0"/>
              <a:buChar char="•"/>
            </a:pPr>
            <a:r>
              <a:rPr lang="en-US" dirty="0"/>
              <a:t>“</a:t>
            </a:r>
            <a:r>
              <a:rPr lang="en-US" dirty="0" err="1"/>
              <a:t>Waar</a:t>
            </a:r>
            <a:r>
              <a:rPr lang="en-US" dirty="0"/>
              <a:t> </a:t>
            </a:r>
            <a:r>
              <a:rPr lang="en-US" dirty="0" err="1"/>
              <a:t>mensen</a:t>
            </a:r>
            <a:r>
              <a:rPr lang="en-US" dirty="0"/>
              <a:t> </a:t>
            </a:r>
            <a:r>
              <a:rPr lang="en-US" dirty="0" err="1"/>
              <a:t>binnenshuis</a:t>
            </a:r>
            <a:r>
              <a:rPr lang="en-US" dirty="0"/>
              <a:t>, </a:t>
            </a:r>
            <a:r>
              <a:rPr lang="en-US" dirty="0" err="1"/>
              <a:t>zonder</a:t>
            </a:r>
            <a:r>
              <a:rPr lang="en-US" dirty="0"/>
              <a:t> </a:t>
            </a:r>
            <a:r>
              <a:rPr lang="en-US" dirty="0" err="1"/>
              <a:t>aanvullende</a:t>
            </a:r>
            <a:r>
              <a:rPr lang="en-US" dirty="0"/>
              <a:t> </a:t>
            </a:r>
            <a:r>
              <a:rPr lang="en-US" dirty="0" err="1"/>
              <a:t>bescherming</a:t>
            </a:r>
            <a:r>
              <a:rPr lang="en-US" dirty="0"/>
              <a:t>, </a:t>
            </a:r>
            <a:r>
              <a:rPr lang="en-US" dirty="0" err="1"/>
              <a:t>onvoldoende</a:t>
            </a:r>
            <a:r>
              <a:rPr lang="en-US" dirty="0"/>
              <a:t> </a:t>
            </a:r>
            <a:r>
              <a:rPr lang="en-US" dirty="0" err="1"/>
              <a:t>beschermd</a:t>
            </a:r>
            <a:r>
              <a:rPr lang="en-US" dirty="0"/>
              <a:t> </a:t>
            </a:r>
            <a:r>
              <a:rPr lang="en-US" dirty="0" err="1"/>
              <a:t>zijn</a:t>
            </a:r>
            <a:r>
              <a:rPr lang="en-US" dirty="0"/>
              <a:t> </a:t>
            </a:r>
            <a:r>
              <a:rPr lang="en-US" dirty="0" err="1"/>
              <a:t>tegen</a:t>
            </a:r>
            <a:r>
              <a:rPr lang="en-US" dirty="0"/>
              <a:t> de </a:t>
            </a:r>
            <a:r>
              <a:rPr lang="en-US" dirty="0" err="1"/>
              <a:t>gevolgen</a:t>
            </a:r>
            <a:r>
              <a:rPr lang="en-US" dirty="0"/>
              <a:t> van </a:t>
            </a:r>
            <a:r>
              <a:rPr lang="en-US" dirty="0" err="1"/>
              <a:t>een</a:t>
            </a:r>
            <a:r>
              <a:rPr lang="en-US" dirty="0"/>
              <a:t> incident”</a:t>
            </a:r>
          </a:p>
          <a:p>
            <a:endParaRPr lang="en-US" dirty="0"/>
          </a:p>
          <a:p>
            <a:r>
              <a:rPr lang="en-US" dirty="0"/>
              <a:t>PR = </a:t>
            </a:r>
            <a:r>
              <a:rPr lang="en-US" b="1" dirty="0" err="1"/>
              <a:t>kans</a:t>
            </a:r>
            <a:r>
              <a:rPr lang="en-US" dirty="0"/>
              <a:t> x </a:t>
            </a:r>
            <a:r>
              <a:rPr lang="en-US" b="1" dirty="0"/>
              <a:t>effect</a:t>
            </a:r>
            <a:r>
              <a:rPr lang="en-US" dirty="0"/>
              <a:t> </a:t>
            </a:r>
          </a:p>
          <a:p>
            <a:r>
              <a:rPr lang="en-US" dirty="0" err="1"/>
              <a:t>Aandachtsgebieden</a:t>
            </a:r>
            <a:r>
              <a:rPr lang="en-US" dirty="0"/>
              <a:t> = </a:t>
            </a:r>
            <a:r>
              <a:rPr lang="en-US" b="1" dirty="0"/>
              <a:t>effect</a:t>
            </a:r>
            <a:endParaRPr lang="nl-NL" b="1" dirty="0"/>
          </a:p>
        </p:txBody>
      </p:sp>
      <p:sp>
        <p:nvSpPr>
          <p:cNvPr id="5" name="Tijdelijke aanduiding voor dianummer 5">
            <a:extLst>
              <a:ext uri="{FF2B5EF4-FFF2-40B4-BE49-F238E27FC236}">
                <a16:creationId xmlns:a16="http://schemas.microsoft.com/office/drawing/2014/main" id="{921500C6-3140-4A86-7C1C-509C94B92A49}"/>
              </a:ext>
            </a:extLst>
          </p:cNvPr>
          <p:cNvSpPr txBox="1">
            <a:spLocks/>
          </p:cNvSpPr>
          <p:nvPr/>
        </p:nvSpPr>
        <p:spPr>
          <a:xfrm>
            <a:off x="9253152" y="64309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1BB4A-7DC0-41F9-B589-288E53C2F0C1}" type="slidenum">
              <a:rPr lang="nl-NL" smtClean="0"/>
              <a:pPr/>
              <a:t>14</a:t>
            </a:fld>
            <a:endParaRPr lang="nl-NL" dirty="0"/>
          </a:p>
        </p:txBody>
      </p:sp>
    </p:spTree>
    <p:extLst>
      <p:ext uri="{BB962C8B-B14F-4D97-AF65-F5344CB8AC3E}">
        <p14:creationId xmlns:p14="http://schemas.microsoft.com/office/powerpoint/2010/main" val="36086385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2A7A7-32BE-3D7E-6052-21582A14454E}"/>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041A169B-9FA5-4D8E-5FAB-E9398424541B}"/>
              </a:ext>
            </a:extLst>
          </p:cNvPr>
          <p:cNvSpPr>
            <a:spLocks noGrp="1"/>
          </p:cNvSpPr>
          <p:nvPr>
            <p:ph type="title"/>
          </p:nvPr>
        </p:nvSpPr>
        <p:spPr>
          <a:xfrm>
            <a:off x="6550024" y="856211"/>
            <a:ext cx="5004000" cy="606830"/>
          </a:xfrm>
        </p:spPr>
        <p:txBody>
          <a:bodyPr anchor="b">
            <a:normAutofit fontScale="90000"/>
          </a:bodyPr>
          <a:lstStyle/>
          <a:p>
            <a:r>
              <a:rPr lang="en-US" dirty="0"/>
              <a:t>H</a:t>
            </a:r>
            <a:r>
              <a:rPr lang="nl-NL" dirty="0"/>
              <a:t>oe dan?</a:t>
            </a:r>
          </a:p>
        </p:txBody>
      </p:sp>
      <p:graphicFrame>
        <p:nvGraphicFramePr>
          <p:cNvPr id="8" name="Tijdelijke aanduiding voor inhoud 1">
            <a:extLst>
              <a:ext uri="{FF2B5EF4-FFF2-40B4-BE49-F238E27FC236}">
                <a16:creationId xmlns:a16="http://schemas.microsoft.com/office/drawing/2014/main" id="{DDAECF39-6A79-4B1F-8EFF-7770975EB6EB}"/>
              </a:ext>
            </a:extLst>
          </p:cNvPr>
          <p:cNvGraphicFramePr>
            <a:graphicFrameLocks/>
          </p:cNvGraphicFramePr>
          <p:nvPr/>
        </p:nvGraphicFramePr>
        <p:xfrm>
          <a:off x="635000" y="2000560"/>
          <a:ext cx="10919024" cy="35767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a:extLst>
              <a:ext uri="{FF2B5EF4-FFF2-40B4-BE49-F238E27FC236}">
                <a16:creationId xmlns:a16="http://schemas.microsoft.com/office/drawing/2014/main" id="{CA46411D-587A-E66A-C977-D3A74E62342D}"/>
              </a:ext>
            </a:extLst>
          </p:cNvPr>
          <p:cNvSpPr>
            <a:spLocks noGrp="1"/>
          </p:cNvSpPr>
          <p:nvPr>
            <p:ph type="dt" sz="half" idx="20"/>
          </p:nvPr>
        </p:nvSpPr>
        <p:spPr/>
        <p:txBody>
          <a:bodyPr/>
          <a:lstStyle/>
          <a:p>
            <a:endParaRPr lang="nl-NL" dirty="0"/>
          </a:p>
        </p:txBody>
      </p:sp>
      <p:sp>
        <p:nvSpPr>
          <p:cNvPr id="11" name="Tijdelijke aanduiding voor dianummer 5">
            <a:extLst>
              <a:ext uri="{FF2B5EF4-FFF2-40B4-BE49-F238E27FC236}">
                <a16:creationId xmlns:a16="http://schemas.microsoft.com/office/drawing/2014/main" id="{80AF22EC-538A-F85A-CB2C-210F8DCC76BE}"/>
              </a:ext>
            </a:extLst>
          </p:cNvPr>
          <p:cNvSpPr txBox="1">
            <a:spLocks/>
          </p:cNvSpPr>
          <p:nvPr/>
        </p:nvSpPr>
        <p:spPr>
          <a:xfrm>
            <a:off x="9253152" y="64309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1BB4A-7DC0-41F9-B589-288E53C2F0C1}" type="slidenum">
              <a:rPr lang="nl-NL" smtClean="0"/>
              <a:pPr/>
              <a:t>15</a:t>
            </a:fld>
            <a:endParaRPr lang="nl-NL" dirty="0"/>
          </a:p>
        </p:txBody>
      </p:sp>
    </p:spTree>
    <p:extLst>
      <p:ext uri="{BB962C8B-B14F-4D97-AF65-F5344CB8AC3E}">
        <p14:creationId xmlns:p14="http://schemas.microsoft.com/office/powerpoint/2010/main" val="4686342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5C76B081-67ED-C4A7-E0D7-97297447187E}"/>
              </a:ext>
            </a:extLst>
          </p:cNvPr>
          <p:cNvSpPr>
            <a:spLocks noGrp="1"/>
          </p:cNvSpPr>
          <p:nvPr>
            <p:ph type="title"/>
          </p:nvPr>
        </p:nvSpPr>
        <p:spPr/>
        <p:txBody>
          <a:bodyPr anchor="t">
            <a:noAutofit/>
          </a:bodyPr>
          <a:lstStyle/>
          <a:p>
            <a:r>
              <a:rPr lang="en-US" sz="4400" dirty="0" err="1"/>
              <a:t>Kaders</a:t>
            </a:r>
            <a:endParaRPr lang="nl-NL" sz="4400" dirty="0"/>
          </a:p>
        </p:txBody>
      </p:sp>
      <p:sp>
        <p:nvSpPr>
          <p:cNvPr id="4" name="Ondertitel 3">
            <a:extLst>
              <a:ext uri="{FF2B5EF4-FFF2-40B4-BE49-F238E27FC236}">
                <a16:creationId xmlns:a16="http://schemas.microsoft.com/office/drawing/2014/main" id="{1FB48A95-BFBB-494F-6177-0068961DEAA5}"/>
              </a:ext>
            </a:extLst>
          </p:cNvPr>
          <p:cNvSpPr>
            <a:spLocks noGrp="1"/>
          </p:cNvSpPr>
          <p:nvPr>
            <p:ph type="body" idx="1"/>
          </p:nvPr>
        </p:nvSpPr>
        <p:spPr>
          <a:xfrm>
            <a:off x="597072" y="2179638"/>
            <a:ext cx="10756728" cy="1500187"/>
          </a:xfrm>
        </p:spPr>
        <p:txBody>
          <a:bodyPr>
            <a:noAutofit/>
          </a:bodyPr>
          <a:lstStyle/>
          <a:p>
            <a:pPr marL="285750" indent="-285750">
              <a:buFont typeface="Arial" panose="020B0604020202020204" pitchFamily="34" charset="0"/>
              <a:buChar char="•"/>
            </a:pPr>
            <a:r>
              <a:rPr lang="nl-NL" sz="1600" noProof="0" dirty="0"/>
              <a:t>Klimaatakkoord, inzet uitstoot broeikasgassen met 49% te beperken in 2030</a:t>
            </a:r>
          </a:p>
          <a:p>
            <a:pPr marL="285750" indent="-285750">
              <a:buFont typeface="Arial" panose="020B0604020202020204" pitchFamily="34" charset="0"/>
              <a:buChar char="•"/>
            </a:pPr>
            <a:r>
              <a:rPr lang="nl-NL" sz="1600" noProof="0" dirty="0"/>
              <a:t>Nationale Omgevingsvisie (NOVI) met ambities over de overgang naar duurzame energiebronnen</a:t>
            </a:r>
          </a:p>
          <a:p>
            <a:pPr marL="285750" indent="-285750">
              <a:buFont typeface="Arial" panose="020B0604020202020204" pitchFamily="34" charset="0"/>
              <a:buChar char="•"/>
            </a:pPr>
            <a:r>
              <a:rPr lang="nl-NL" sz="1600" noProof="0" dirty="0"/>
              <a:t>Nota Ruimte met de energietransitie als ruimtelijke opgave</a:t>
            </a:r>
          </a:p>
          <a:p>
            <a:pPr marL="285750" indent="-285750">
              <a:buFont typeface="Arial" panose="020B0604020202020204" pitchFamily="34" charset="0"/>
              <a:buChar char="•"/>
            </a:pPr>
            <a:r>
              <a:rPr lang="nl-NL" sz="1600" noProof="0" dirty="0"/>
              <a:t>Regionale energie strategieën (RES), de energieopgave van een regio staat hierin centraal</a:t>
            </a:r>
          </a:p>
          <a:p>
            <a:pPr marL="285750" indent="-285750">
              <a:buFont typeface="Arial" panose="020B0604020202020204" pitchFamily="34" charset="0"/>
              <a:buChar char="•"/>
            </a:pPr>
            <a:r>
              <a:rPr lang="nl-NL" sz="1600" noProof="0" dirty="0"/>
              <a:t>Warmtetransitieplannen als onderdeel energieprogramma</a:t>
            </a:r>
          </a:p>
          <a:p>
            <a:pPr marL="285750" indent="-285750">
              <a:buFont typeface="Arial" panose="020B0604020202020204" pitchFamily="34" charset="0"/>
              <a:buChar char="•"/>
            </a:pPr>
            <a:r>
              <a:rPr lang="nl-NL" sz="1600" noProof="0" dirty="0"/>
              <a:t>Omgevingsplan</a:t>
            </a:r>
          </a:p>
          <a:p>
            <a:pPr marL="285750" indent="-285750">
              <a:buFont typeface="Arial" panose="020B0604020202020204" pitchFamily="34" charset="0"/>
              <a:buChar char="•"/>
            </a:pPr>
            <a:r>
              <a:rPr lang="nl-NL" sz="1600" dirty="0">
                <a:hlinkClick r:id="rId3">
                  <a:extLst>
                    <a:ext uri="{A12FA001-AC4F-418D-AE19-62706E023703}">
                      <ahyp:hlinkClr xmlns:ahyp="http://schemas.microsoft.com/office/drawing/2018/hyperlinkcolor" val="tx"/>
                    </a:ext>
                  </a:extLst>
                </a:hlinkClick>
              </a:rPr>
              <a:t>Meer info: </a:t>
            </a:r>
            <a:endParaRPr lang="nl-NL" sz="1600" dirty="0"/>
          </a:p>
          <a:p>
            <a:pPr marL="285750" indent="-285750">
              <a:buFont typeface="Arial" panose="020B0604020202020204" pitchFamily="34" charset="0"/>
              <a:buChar char="•"/>
            </a:pPr>
            <a:r>
              <a:rPr lang="nl-NL" sz="1600" u="sng" dirty="0">
                <a:effectLst/>
                <a:ea typeface="Verdana" panose="020B0604030504040204" pitchFamily="34" charset="0"/>
                <a:cs typeface="Aptos" panose="020B0004020202020204" pitchFamily="34" charset="0"/>
                <a:hlinkClick r:id="rId4">
                  <a:extLst>
                    <a:ext uri="{A12FA001-AC4F-418D-AE19-62706E023703}">
                      <ahyp:hlinkClr xmlns:ahyp="http://schemas.microsoft.com/office/drawing/2018/hyperlinkcolor" val="tx"/>
                    </a:ext>
                  </a:extLst>
                </a:hlinkClick>
              </a:rPr>
              <a:t>Kamerbrief verantwoord omgaan met veiligheid en gezondheid in de energietransitie | Kamerstuk | Rijksoverheid.nl</a:t>
            </a:r>
            <a:endParaRPr lang="nl-NL" sz="1600" dirty="0"/>
          </a:p>
          <a:p>
            <a:pPr marL="285750" indent="-285750">
              <a:buFont typeface="Arial" panose="020B0604020202020204" pitchFamily="34" charset="0"/>
              <a:buChar char="•"/>
            </a:pPr>
            <a:r>
              <a:rPr lang="nl-NL" sz="1600" dirty="0">
                <a:hlinkClick r:id="rId3">
                  <a:extLst>
                    <a:ext uri="{A12FA001-AC4F-418D-AE19-62706E023703}">
                      <ahyp:hlinkClr xmlns:ahyp="http://schemas.microsoft.com/office/drawing/2018/hyperlinkcolor" val="tx"/>
                    </a:ext>
                  </a:extLst>
                </a:hlinkClick>
              </a:rPr>
              <a:t>Energietransitie en de instrumenten | Informatiepunt Leefomgeving</a:t>
            </a:r>
            <a:endParaRPr lang="nl-NL" sz="1600" dirty="0"/>
          </a:p>
          <a:p>
            <a:pPr marL="285750" indent="-285750">
              <a:buFont typeface="Arial" panose="020B0604020202020204" pitchFamily="34" charset="0"/>
              <a:buChar char="•"/>
            </a:pPr>
            <a:endParaRPr lang="nl-NL" sz="1600" dirty="0"/>
          </a:p>
          <a:p>
            <a:pPr marL="285750" indent="-285750">
              <a:buFont typeface="Arial" panose="020B0604020202020204" pitchFamily="34" charset="0"/>
              <a:buChar char="•"/>
            </a:pPr>
            <a:endParaRPr lang="nl-NL" sz="1600" noProof="0" dirty="0"/>
          </a:p>
        </p:txBody>
      </p:sp>
      <p:sp>
        <p:nvSpPr>
          <p:cNvPr id="8" name="Tijdelijke aanduiding voor dianummer 5">
            <a:extLst>
              <a:ext uri="{FF2B5EF4-FFF2-40B4-BE49-F238E27FC236}">
                <a16:creationId xmlns:a16="http://schemas.microsoft.com/office/drawing/2014/main" id="{F0941C26-2777-B3F8-866F-983E0708CCE7}"/>
              </a:ext>
            </a:extLst>
          </p:cNvPr>
          <p:cNvSpPr txBox="1">
            <a:spLocks/>
          </p:cNvSpPr>
          <p:nvPr/>
        </p:nvSpPr>
        <p:spPr>
          <a:xfrm>
            <a:off x="9253152" y="64309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1BB4A-7DC0-41F9-B589-288E53C2F0C1}" type="slidenum">
              <a:rPr lang="nl-NL" smtClean="0"/>
              <a:pPr/>
              <a:t>16</a:t>
            </a:fld>
            <a:endParaRPr lang="nl-NL" dirty="0"/>
          </a:p>
        </p:txBody>
      </p:sp>
    </p:spTree>
    <p:extLst>
      <p:ext uri="{BB962C8B-B14F-4D97-AF65-F5344CB8AC3E}">
        <p14:creationId xmlns:p14="http://schemas.microsoft.com/office/powerpoint/2010/main" val="10000349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F6E64A-21FC-E932-185D-5681582B5276}"/>
              </a:ext>
            </a:extLst>
          </p:cNvPr>
          <p:cNvSpPr>
            <a:spLocks noGrp="1"/>
          </p:cNvSpPr>
          <p:nvPr>
            <p:ph type="title"/>
          </p:nvPr>
        </p:nvSpPr>
        <p:spPr/>
        <p:txBody>
          <a:bodyPr>
            <a:normAutofit/>
          </a:bodyPr>
          <a:lstStyle/>
          <a:p>
            <a:r>
              <a:rPr lang="en-US" sz="4400" dirty="0" err="1"/>
              <a:t>Bestuurlijke</a:t>
            </a:r>
            <a:r>
              <a:rPr lang="en-US" sz="4400" dirty="0"/>
              <a:t> </a:t>
            </a:r>
            <a:r>
              <a:rPr lang="en-US" sz="4400" dirty="0" err="1"/>
              <a:t>aspecten</a:t>
            </a:r>
            <a:endParaRPr lang="nl-NL" sz="4400" dirty="0"/>
          </a:p>
        </p:txBody>
      </p:sp>
      <p:sp>
        <p:nvSpPr>
          <p:cNvPr id="6" name="Tijdelijke aanduiding voor tekst 1">
            <a:extLst>
              <a:ext uri="{FF2B5EF4-FFF2-40B4-BE49-F238E27FC236}">
                <a16:creationId xmlns:a16="http://schemas.microsoft.com/office/drawing/2014/main" id="{7FF8711F-4119-D99D-2B6C-1ABC228ED87C}"/>
              </a:ext>
            </a:extLst>
          </p:cNvPr>
          <p:cNvSpPr>
            <a:spLocks noGrp="1"/>
          </p:cNvSpPr>
          <p:nvPr>
            <p:ph type="body" idx="1"/>
          </p:nvPr>
        </p:nvSpPr>
        <p:spPr/>
        <p:txBody>
          <a:bodyPr>
            <a:noAutofit/>
          </a:bodyPr>
          <a:lstStyle/>
          <a:p>
            <a:pPr marL="0" indent="0">
              <a:buNone/>
            </a:pPr>
            <a:r>
              <a:rPr lang="nl-NL" sz="1600" b="1" dirty="0"/>
              <a:t>De risico’s</a:t>
            </a:r>
          </a:p>
          <a:p>
            <a:pPr marL="0" indent="0">
              <a:buNone/>
            </a:pPr>
            <a:endParaRPr lang="nl-NL" sz="1600" b="1" dirty="0"/>
          </a:p>
          <a:p>
            <a:pPr marL="285750" indent="-285750">
              <a:buFont typeface="Arial" panose="020B0604020202020204" pitchFamily="34" charset="0"/>
              <a:buChar char="•"/>
            </a:pPr>
            <a:r>
              <a:rPr lang="nl-NL" sz="1600" dirty="0"/>
              <a:t>Twee omgevingen</a:t>
            </a:r>
          </a:p>
          <a:p>
            <a:pPr marL="0" indent="0">
              <a:buNone/>
            </a:pPr>
            <a:r>
              <a:rPr lang="nl-NL" sz="1600" dirty="0"/>
              <a:t>	Gebouwde omgeving, industriële omgeving</a:t>
            </a:r>
          </a:p>
          <a:p>
            <a:pPr marL="285750" indent="-285750">
              <a:buFont typeface="Arial" panose="020B0604020202020204" pitchFamily="34" charset="0"/>
              <a:buChar char="•"/>
            </a:pPr>
            <a:r>
              <a:rPr lang="nl-NL" sz="1600" dirty="0"/>
              <a:t>Drie energievormen</a:t>
            </a:r>
          </a:p>
          <a:p>
            <a:pPr marL="0" indent="0">
              <a:buNone/>
            </a:pPr>
            <a:r>
              <a:rPr lang="nl-NL" sz="1600" dirty="0"/>
              <a:t>	Elektriciteit, warmte, gassen</a:t>
            </a:r>
          </a:p>
          <a:p>
            <a:pPr marL="285750" indent="-285750">
              <a:buFont typeface="Arial" panose="020B0604020202020204" pitchFamily="34" charset="0"/>
              <a:buChar char="•"/>
            </a:pPr>
            <a:r>
              <a:rPr lang="nl-NL" sz="1600" dirty="0"/>
              <a:t>Vier activiteiten</a:t>
            </a:r>
          </a:p>
          <a:p>
            <a:pPr marL="0" indent="0">
              <a:buNone/>
            </a:pPr>
            <a:r>
              <a:rPr lang="nl-NL" sz="1600" dirty="0"/>
              <a:t>	Opwekking, opslag, transport, gebruik</a:t>
            </a:r>
          </a:p>
          <a:p>
            <a:pPr marL="0" indent="0">
              <a:buNone/>
            </a:pPr>
            <a:endParaRPr lang="nl-NL" sz="1600" dirty="0"/>
          </a:p>
          <a:p>
            <a:pPr marL="0" indent="0">
              <a:buNone/>
            </a:pPr>
            <a:r>
              <a:rPr lang="nl-NL" sz="1600" u="sng" dirty="0">
                <a:hlinkClick r:id="rId3"/>
              </a:rPr>
              <a:t>Bestuurlijke-handreiking-risicos-energietransitie-3.pdf</a:t>
            </a:r>
            <a:endParaRPr lang="nl-NL" sz="1600" u="sng" dirty="0"/>
          </a:p>
          <a:p>
            <a:pPr marL="0" indent="0">
              <a:buNone/>
            </a:pPr>
            <a:r>
              <a:rPr lang="nl-NL" sz="1600" u="sng" dirty="0">
                <a:hlinkClick r:id="rId4"/>
              </a:rPr>
              <a:t>Microsoft Word - </a:t>
            </a:r>
            <a:r>
              <a:rPr lang="nl-NL" sz="1600" u="sng" dirty="0" err="1">
                <a:hlinkClick r:id="rId4"/>
              </a:rPr>
              <a:t>Risicomengpaneel_Bestuurlijke</a:t>
            </a:r>
            <a:r>
              <a:rPr lang="nl-NL" sz="1600" u="sng" dirty="0">
                <a:hlinkClick r:id="rId4"/>
              </a:rPr>
              <a:t> rapportage_juni.docx</a:t>
            </a:r>
            <a:endParaRPr lang="nl-NL" sz="1600" dirty="0"/>
          </a:p>
        </p:txBody>
      </p:sp>
      <p:sp>
        <p:nvSpPr>
          <p:cNvPr id="5" name="Tijdelijke aanduiding voor dianummer 5">
            <a:extLst>
              <a:ext uri="{FF2B5EF4-FFF2-40B4-BE49-F238E27FC236}">
                <a16:creationId xmlns:a16="http://schemas.microsoft.com/office/drawing/2014/main" id="{D92D8632-FC6C-FE3B-D63C-42803B8D9749}"/>
              </a:ext>
            </a:extLst>
          </p:cNvPr>
          <p:cNvSpPr txBox="1">
            <a:spLocks/>
          </p:cNvSpPr>
          <p:nvPr/>
        </p:nvSpPr>
        <p:spPr>
          <a:xfrm>
            <a:off x="9253152" y="64309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1BB4A-7DC0-41F9-B589-288E53C2F0C1}" type="slidenum">
              <a:rPr lang="nl-NL" smtClean="0"/>
              <a:pPr/>
              <a:t>17</a:t>
            </a:fld>
            <a:endParaRPr lang="nl-NL" dirty="0"/>
          </a:p>
        </p:txBody>
      </p:sp>
    </p:spTree>
    <p:extLst>
      <p:ext uri="{BB962C8B-B14F-4D97-AF65-F5344CB8AC3E}">
        <p14:creationId xmlns:p14="http://schemas.microsoft.com/office/powerpoint/2010/main" val="3956646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84E186EA-1EBE-5A91-5132-895B3B593227}"/>
              </a:ext>
            </a:extLst>
          </p:cNvPr>
          <p:cNvSpPr>
            <a:spLocks noGrp="1"/>
          </p:cNvSpPr>
          <p:nvPr>
            <p:ph type="title"/>
          </p:nvPr>
        </p:nvSpPr>
        <p:spPr/>
        <p:txBody>
          <a:bodyPr>
            <a:normAutofit fontScale="90000"/>
          </a:bodyPr>
          <a:lstStyle/>
          <a:p>
            <a:r>
              <a:rPr lang="nl-NL" sz="4000" dirty="0">
                <a:latin typeface="Asap"/>
              </a:rPr>
              <a:t>Instrumenten voor risicobeheersing verduurzaming woonomgeving</a:t>
            </a:r>
            <a:endParaRPr lang="nl-NL" dirty="0"/>
          </a:p>
        </p:txBody>
      </p:sp>
      <p:sp>
        <p:nvSpPr>
          <p:cNvPr id="2" name="Tijdelijke aanduiding voor tekst 1">
            <a:extLst>
              <a:ext uri="{FF2B5EF4-FFF2-40B4-BE49-F238E27FC236}">
                <a16:creationId xmlns:a16="http://schemas.microsoft.com/office/drawing/2014/main" id="{C0DBCEDB-566C-FCB0-50E6-9ECCBB4E58EB}"/>
              </a:ext>
            </a:extLst>
          </p:cNvPr>
          <p:cNvSpPr>
            <a:spLocks noGrp="1"/>
          </p:cNvSpPr>
          <p:nvPr>
            <p:ph type="body" idx="1"/>
          </p:nvPr>
        </p:nvSpPr>
        <p:spPr/>
        <p:txBody>
          <a:bodyPr>
            <a:normAutofit/>
          </a:bodyPr>
          <a:lstStyle/>
          <a:p>
            <a:pPr marL="914400" lvl="1" indent="-457200">
              <a:buFont typeface="Arial" panose="020B0604020202020204" pitchFamily="34" charset="0"/>
              <a:buChar char="•"/>
            </a:pPr>
            <a:r>
              <a:rPr lang="nl-NL" sz="1600" dirty="0">
                <a:solidFill>
                  <a:schemeClr val="accent1"/>
                </a:solidFill>
                <a:latin typeface="Asap"/>
              </a:rPr>
              <a:t>Besluit bouwwerken leefomgeving (</a:t>
            </a:r>
            <a:r>
              <a:rPr lang="nl-NL" sz="1600" dirty="0" err="1">
                <a:solidFill>
                  <a:schemeClr val="accent1"/>
                </a:solidFill>
                <a:latin typeface="Asap"/>
              </a:rPr>
              <a:t>Bbl</a:t>
            </a:r>
            <a:r>
              <a:rPr lang="nl-NL" sz="1600" dirty="0">
                <a:solidFill>
                  <a:schemeClr val="accent1"/>
                </a:solidFill>
                <a:latin typeface="Asap"/>
              </a:rPr>
              <a:t>)</a:t>
            </a:r>
          </a:p>
          <a:p>
            <a:pPr marL="914400" lvl="1" indent="-457200">
              <a:buFont typeface="Arial" panose="020B0604020202020204" pitchFamily="34" charset="0"/>
              <a:buChar char="•"/>
            </a:pPr>
            <a:endParaRPr lang="nl-NL" sz="1600" dirty="0">
              <a:solidFill>
                <a:schemeClr val="accent1"/>
              </a:solidFill>
              <a:latin typeface="Asap"/>
            </a:endParaRPr>
          </a:p>
          <a:p>
            <a:pPr marL="914400" lvl="1" indent="-457200">
              <a:buFont typeface="Arial" panose="020B0604020202020204" pitchFamily="34" charset="0"/>
              <a:buChar char="•"/>
            </a:pPr>
            <a:r>
              <a:rPr lang="nl-NL" sz="1600" dirty="0">
                <a:solidFill>
                  <a:schemeClr val="accent1"/>
                </a:solidFill>
                <a:latin typeface="Asap"/>
              </a:rPr>
              <a:t>Regionaal risicoprofiel</a:t>
            </a:r>
          </a:p>
          <a:p>
            <a:pPr marL="914400" lvl="1" indent="-457200">
              <a:buFont typeface="Arial" panose="020B0604020202020204" pitchFamily="34" charset="0"/>
              <a:buChar char="•"/>
            </a:pPr>
            <a:endParaRPr lang="nl-NL" sz="1600" dirty="0">
              <a:solidFill>
                <a:schemeClr val="accent1"/>
              </a:solidFill>
              <a:latin typeface="Asap"/>
            </a:endParaRPr>
          </a:p>
          <a:p>
            <a:pPr marL="914400" lvl="1" indent="-457200">
              <a:buFont typeface="Arial" panose="020B0604020202020204" pitchFamily="34" charset="0"/>
              <a:buChar char="•"/>
            </a:pPr>
            <a:r>
              <a:rPr lang="nl-NL" sz="1600" dirty="0">
                <a:solidFill>
                  <a:schemeClr val="accent1"/>
                </a:solidFill>
                <a:latin typeface="Asap"/>
              </a:rPr>
              <a:t>Voorlichting op lokaal niveau, geen extra eisen</a:t>
            </a:r>
            <a:endParaRPr lang="nl-NL" sz="1400" dirty="0">
              <a:solidFill>
                <a:schemeClr val="accent1"/>
              </a:solidFill>
              <a:latin typeface="Asap"/>
            </a:endParaRPr>
          </a:p>
          <a:p>
            <a:pPr lvl="1"/>
            <a:endParaRPr lang="nl-NL" sz="1600" dirty="0">
              <a:solidFill>
                <a:schemeClr val="accent1"/>
              </a:solidFill>
            </a:endParaRPr>
          </a:p>
        </p:txBody>
      </p:sp>
      <p:pic>
        <p:nvPicPr>
          <p:cNvPr id="5" name="Afbeelding 4">
            <a:extLst>
              <a:ext uri="{FF2B5EF4-FFF2-40B4-BE49-F238E27FC236}">
                <a16:creationId xmlns:a16="http://schemas.microsoft.com/office/drawing/2014/main" id="{CA673F12-FFA2-7D2E-F663-FD6EB88CB45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9940" y="2862444"/>
            <a:ext cx="4367408" cy="3275556"/>
          </a:xfrm>
          <a:prstGeom prst="rect">
            <a:avLst/>
          </a:prstGeom>
        </p:spPr>
      </p:pic>
      <p:sp>
        <p:nvSpPr>
          <p:cNvPr id="7" name="Tijdelijke aanduiding voor dianummer 5">
            <a:extLst>
              <a:ext uri="{FF2B5EF4-FFF2-40B4-BE49-F238E27FC236}">
                <a16:creationId xmlns:a16="http://schemas.microsoft.com/office/drawing/2014/main" id="{F9FE3BF0-100F-6DA3-132D-E57F0BA4F4FC}"/>
              </a:ext>
            </a:extLst>
          </p:cNvPr>
          <p:cNvSpPr txBox="1">
            <a:spLocks/>
          </p:cNvSpPr>
          <p:nvPr/>
        </p:nvSpPr>
        <p:spPr>
          <a:xfrm>
            <a:off x="9253152" y="64309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1BB4A-7DC0-41F9-B589-288E53C2F0C1}" type="slidenum">
              <a:rPr lang="nl-NL" smtClean="0"/>
              <a:pPr/>
              <a:t>18</a:t>
            </a:fld>
            <a:endParaRPr lang="nl-NL" dirty="0"/>
          </a:p>
        </p:txBody>
      </p:sp>
    </p:spTree>
    <p:extLst>
      <p:ext uri="{BB962C8B-B14F-4D97-AF65-F5344CB8AC3E}">
        <p14:creationId xmlns:p14="http://schemas.microsoft.com/office/powerpoint/2010/main" val="4058097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5116C-0F8E-5090-4806-222A52D50ED6}"/>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DAF4B102-79DF-4812-9429-6DB2A129A0E8}"/>
              </a:ext>
            </a:extLst>
          </p:cNvPr>
          <p:cNvSpPr>
            <a:spLocks noGrp="1"/>
          </p:cNvSpPr>
          <p:nvPr>
            <p:ph type="title"/>
          </p:nvPr>
        </p:nvSpPr>
        <p:spPr/>
        <p:txBody>
          <a:bodyPr>
            <a:normAutofit fontScale="90000"/>
          </a:bodyPr>
          <a:lstStyle/>
          <a:p>
            <a:r>
              <a:rPr lang="nl-NL" sz="4000" dirty="0">
                <a:latin typeface="Asap"/>
              </a:rPr>
              <a:t>Instrumenten voor risicobeheersing bij energieopslagsystemen</a:t>
            </a:r>
            <a:endParaRPr lang="nl-NL" dirty="0"/>
          </a:p>
        </p:txBody>
      </p:sp>
      <p:sp>
        <p:nvSpPr>
          <p:cNvPr id="2" name="Tijdelijke aanduiding voor tekst 1">
            <a:extLst>
              <a:ext uri="{FF2B5EF4-FFF2-40B4-BE49-F238E27FC236}">
                <a16:creationId xmlns:a16="http://schemas.microsoft.com/office/drawing/2014/main" id="{3B3A4208-0386-AAB3-D172-08B8091F2EE4}"/>
              </a:ext>
            </a:extLst>
          </p:cNvPr>
          <p:cNvSpPr>
            <a:spLocks noGrp="1"/>
          </p:cNvSpPr>
          <p:nvPr>
            <p:ph type="body" idx="1"/>
          </p:nvPr>
        </p:nvSpPr>
        <p:spPr/>
        <p:txBody>
          <a:bodyPr>
            <a:normAutofit/>
          </a:bodyPr>
          <a:lstStyle/>
          <a:p>
            <a:pPr marL="914400" lvl="1" indent="-457200">
              <a:buFont typeface="Arial" panose="020B0604020202020204" pitchFamily="34" charset="0"/>
              <a:buChar char="•"/>
            </a:pPr>
            <a:r>
              <a:rPr lang="nl-NL" sz="1600" dirty="0">
                <a:solidFill>
                  <a:schemeClr val="accent1"/>
                </a:solidFill>
                <a:latin typeface="Asap"/>
              </a:rPr>
              <a:t>Melding/</a:t>
            </a:r>
            <a:r>
              <a:rPr lang="nl-NL" sz="1600" dirty="0" err="1">
                <a:solidFill>
                  <a:schemeClr val="accent1"/>
                </a:solidFill>
                <a:latin typeface="Asap"/>
              </a:rPr>
              <a:t>Vergunningplichtig</a:t>
            </a:r>
            <a:r>
              <a:rPr lang="nl-NL" sz="1600" dirty="0">
                <a:solidFill>
                  <a:schemeClr val="accent1"/>
                </a:solidFill>
                <a:latin typeface="Asap"/>
              </a:rPr>
              <a:t> via de Omgevingswet (Bal/</a:t>
            </a:r>
            <a:r>
              <a:rPr lang="nl-NL" sz="1600" dirty="0" err="1">
                <a:solidFill>
                  <a:schemeClr val="accent1"/>
                </a:solidFill>
                <a:latin typeface="Asap"/>
              </a:rPr>
              <a:t>Bkl</a:t>
            </a:r>
            <a:r>
              <a:rPr lang="nl-NL" sz="1600" dirty="0">
                <a:solidFill>
                  <a:schemeClr val="accent1"/>
                </a:solidFill>
                <a:latin typeface="Asap"/>
              </a:rPr>
              <a:t>)</a:t>
            </a:r>
          </a:p>
          <a:p>
            <a:pPr marL="914400" lvl="1" indent="-457200">
              <a:buFont typeface="Arial" panose="020B0604020202020204" pitchFamily="34" charset="0"/>
              <a:buChar char="•"/>
            </a:pPr>
            <a:endParaRPr lang="nl-NL" sz="1600" dirty="0">
              <a:solidFill>
                <a:schemeClr val="accent1"/>
              </a:solidFill>
              <a:latin typeface="Asap"/>
            </a:endParaRPr>
          </a:p>
          <a:p>
            <a:pPr marL="914400" lvl="1" indent="-457200">
              <a:buFont typeface="Arial" panose="020B0604020202020204" pitchFamily="34" charset="0"/>
              <a:buChar char="•"/>
            </a:pPr>
            <a:r>
              <a:rPr lang="nl-NL" sz="1600" dirty="0">
                <a:solidFill>
                  <a:schemeClr val="accent1"/>
                </a:solidFill>
                <a:latin typeface="Asap"/>
              </a:rPr>
              <a:t>Omgevingsplanregels</a:t>
            </a:r>
          </a:p>
          <a:p>
            <a:pPr lvl="1"/>
            <a:endParaRPr lang="nl-NL" sz="1600" dirty="0">
              <a:solidFill>
                <a:schemeClr val="accent1"/>
              </a:solidFill>
            </a:endParaRPr>
          </a:p>
        </p:txBody>
      </p:sp>
      <p:pic>
        <p:nvPicPr>
          <p:cNvPr id="3" name="Afbeelding 4">
            <a:extLst>
              <a:ext uri="{FF2B5EF4-FFF2-40B4-BE49-F238E27FC236}">
                <a16:creationId xmlns:a16="http://schemas.microsoft.com/office/drawing/2014/main" id="{3A23E7B6-75C1-070F-9044-25F80462756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0265" y="2696176"/>
            <a:ext cx="4977991" cy="3526077"/>
          </a:xfrm>
          <a:prstGeom prst="rect">
            <a:avLst/>
          </a:prstGeom>
        </p:spPr>
      </p:pic>
      <p:sp>
        <p:nvSpPr>
          <p:cNvPr id="7" name="Slide Number Placeholder 4">
            <a:extLst>
              <a:ext uri="{FF2B5EF4-FFF2-40B4-BE49-F238E27FC236}">
                <a16:creationId xmlns:a16="http://schemas.microsoft.com/office/drawing/2014/main" id="{D0535AD1-772D-155C-9269-825EDCA26CAC}"/>
              </a:ext>
            </a:extLst>
          </p:cNvPr>
          <p:cNvSpPr txBox="1">
            <a:spLocks/>
          </p:cNvSpPr>
          <p:nvPr/>
        </p:nvSpPr>
        <p:spPr>
          <a:xfrm>
            <a:off x="723900" y="6476437"/>
            <a:ext cx="360000" cy="180000"/>
          </a:xfrm>
          <a:prstGeom prst="rect">
            <a:avLst/>
          </a:prstGeom>
        </p:spPr>
        <p:txBody>
          <a:bodyPr vert="horz" lIns="0" tIns="0" rIns="0" bIns="0" rtlCol="0" anchor="b"/>
          <a:lstStyle>
            <a:defPPr>
              <a:defRPr lang="nl-NL"/>
            </a:defPPr>
            <a:lvl1pPr marL="0" algn="l" defTabSz="914400" rtl="0" eaLnBrk="1" latinLnBrk="0" hangingPunct="1">
              <a:lnSpc>
                <a:spcPts val="1000"/>
              </a:lnSpc>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nl-NL" dirty="0">
              <a:solidFill>
                <a:schemeClr val="bg1"/>
              </a:solidFill>
            </a:endParaRPr>
          </a:p>
        </p:txBody>
      </p:sp>
      <p:sp>
        <p:nvSpPr>
          <p:cNvPr id="10" name="Tijdelijke aanduiding voor dianummer 5">
            <a:extLst>
              <a:ext uri="{FF2B5EF4-FFF2-40B4-BE49-F238E27FC236}">
                <a16:creationId xmlns:a16="http://schemas.microsoft.com/office/drawing/2014/main" id="{F5B1C988-0048-ABC2-AC7C-2D3BA94BDA0E}"/>
              </a:ext>
            </a:extLst>
          </p:cNvPr>
          <p:cNvSpPr txBox="1">
            <a:spLocks/>
          </p:cNvSpPr>
          <p:nvPr/>
        </p:nvSpPr>
        <p:spPr>
          <a:xfrm>
            <a:off x="9253152" y="64309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1BB4A-7DC0-41F9-B589-288E53C2F0C1}" type="slidenum">
              <a:rPr lang="nl-NL" smtClean="0"/>
              <a:pPr/>
              <a:t>19</a:t>
            </a:fld>
            <a:endParaRPr lang="nl-NL" dirty="0"/>
          </a:p>
        </p:txBody>
      </p:sp>
    </p:spTree>
    <p:extLst>
      <p:ext uri="{BB962C8B-B14F-4D97-AF65-F5344CB8AC3E}">
        <p14:creationId xmlns:p14="http://schemas.microsoft.com/office/powerpoint/2010/main" val="4184796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F12CB-1487-3742-9670-186A9B1785C6}"/>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C24F80C7-C645-6CDC-47BA-57665CF7A240}"/>
              </a:ext>
            </a:extLst>
          </p:cNvPr>
          <p:cNvSpPr>
            <a:spLocks noGrp="1"/>
          </p:cNvSpPr>
          <p:nvPr>
            <p:ph type="title"/>
          </p:nvPr>
        </p:nvSpPr>
        <p:spPr/>
        <p:txBody>
          <a:bodyPr>
            <a:normAutofit fontScale="90000"/>
          </a:bodyPr>
          <a:lstStyle/>
          <a:p>
            <a:r>
              <a:rPr lang="nl-NL" sz="4000" dirty="0">
                <a:latin typeface="Asap"/>
              </a:rPr>
              <a:t>Instrumenten voor risicobeheersing bij toenemend transport van gevaarlijke stoffen</a:t>
            </a:r>
            <a:endParaRPr lang="nl-NL" dirty="0"/>
          </a:p>
        </p:txBody>
      </p:sp>
      <p:sp>
        <p:nvSpPr>
          <p:cNvPr id="2" name="Tijdelijke aanduiding voor tekst 1">
            <a:extLst>
              <a:ext uri="{FF2B5EF4-FFF2-40B4-BE49-F238E27FC236}">
                <a16:creationId xmlns:a16="http://schemas.microsoft.com/office/drawing/2014/main" id="{A1323848-102E-B986-3083-293E073D16AC}"/>
              </a:ext>
            </a:extLst>
          </p:cNvPr>
          <p:cNvSpPr>
            <a:spLocks noGrp="1"/>
          </p:cNvSpPr>
          <p:nvPr>
            <p:ph type="body" idx="1"/>
          </p:nvPr>
        </p:nvSpPr>
        <p:spPr>
          <a:xfrm>
            <a:off x="597072" y="2179638"/>
            <a:ext cx="10924368" cy="2687784"/>
          </a:xfrm>
        </p:spPr>
        <p:txBody>
          <a:bodyPr>
            <a:normAutofit lnSpcReduction="10000"/>
          </a:bodyPr>
          <a:lstStyle/>
          <a:p>
            <a:pPr marL="914400" lvl="1" indent="-457200">
              <a:buFont typeface="Arial" panose="020B0604020202020204" pitchFamily="34" charset="0"/>
              <a:buChar char="•"/>
            </a:pPr>
            <a:r>
              <a:rPr lang="nl-NL" sz="1600" dirty="0">
                <a:solidFill>
                  <a:schemeClr val="accent1"/>
                </a:solidFill>
                <a:latin typeface="Asap"/>
              </a:rPr>
              <a:t>Wet vervoer gevaarlijke stoffen (</a:t>
            </a:r>
            <a:r>
              <a:rPr lang="nl-NL" sz="1600" dirty="0" err="1">
                <a:solidFill>
                  <a:schemeClr val="accent1"/>
                </a:solidFill>
                <a:latin typeface="Asap"/>
              </a:rPr>
              <a:t>Wvgs</a:t>
            </a:r>
            <a:r>
              <a:rPr lang="nl-NL" sz="1600" dirty="0">
                <a:solidFill>
                  <a:schemeClr val="accent1"/>
                </a:solidFill>
                <a:latin typeface="Asap"/>
              </a:rPr>
              <a:t>) en Basisnet</a:t>
            </a:r>
          </a:p>
          <a:p>
            <a:pPr marL="914400" lvl="1" indent="-457200">
              <a:buFont typeface="Arial" panose="020B0604020202020204" pitchFamily="34" charset="0"/>
              <a:buChar char="•"/>
            </a:pPr>
            <a:endParaRPr lang="nl-NL" sz="1600" dirty="0">
              <a:solidFill>
                <a:schemeClr val="accent1"/>
              </a:solidFill>
              <a:latin typeface="Asap"/>
            </a:endParaRPr>
          </a:p>
          <a:p>
            <a:pPr marL="914400" lvl="1" indent="-457200">
              <a:buFont typeface="Arial" panose="020B0604020202020204" pitchFamily="34" charset="0"/>
              <a:buChar char="•"/>
            </a:pPr>
            <a:r>
              <a:rPr lang="nl-NL" sz="1600" dirty="0">
                <a:solidFill>
                  <a:schemeClr val="accent1"/>
                </a:solidFill>
                <a:latin typeface="Asap"/>
              </a:rPr>
              <a:t>Kennis van veiligheidsregio’s</a:t>
            </a:r>
          </a:p>
          <a:p>
            <a:pPr marL="914400" lvl="1" indent="-457200">
              <a:buFont typeface="Arial" panose="020B0604020202020204" pitchFamily="34" charset="0"/>
              <a:buChar char="•"/>
            </a:pPr>
            <a:endParaRPr lang="nl-NL" sz="1600" dirty="0">
              <a:solidFill>
                <a:schemeClr val="accent1"/>
              </a:solidFill>
              <a:latin typeface="Asap"/>
            </a:endParaRPr>
          </a:p>
          <a:p>
            <a:pPr marL="914400" lvl="1" indent="-457200">
              <a:buFont typeface="Arial" panose="020B0604020202020204" pitchFamily="34" charset="0"/>
              <a:buChar char="•"/>
            </a:pPr>
            <a:r>
              <a:rPr lang="nl-NL" sz="1600" dirty="0">
                <a:solidFill>
                  <a:schemeClr val="accent1"/>
                </a:solidFill>
                <a:latin typeface="Asap"/>
              </a:rPr>
              <a:t>Op lokaal niveau routeren</a:t>
            </a:r>
          </a:p>
          <a:p>
            <a:pPr marL="914400" lvl="1" indent="-457200">
              <a:buFont typeface="Arial" panose="020B0604020202020204" pitchFamily="34" charset="0"/>
              <a:buChar char="•"/>
            </a:pPr>
            <a:endParaRPr lang="nl-NL" sz="1600" dirty="0">
              <a:solidFill>
                <a:schemeClr val="accent1"/>
              </a:solidFill>
              <a:latin typeface="Asap"/>
            </a:endParaRPr>
          </a:p>
          <a:p>
            <a:pPr marL="914400" lvl="1" indent="-457200">
              <a:buFont typeface="Arial" panose="020B0604020202020204" pitchFamily="34" charset="0"/>
              <a:buChar char="•"/>
            </a:pPr>
            <a:r>
              <a:rPr lang="nl-NL" sz="1600" dirty="0">
                <a:solidFill>
                  <a:schemeClr val="accent1"/>
                </a:solidFill>
                <a:latin typeface="Asap"/>
              </a:rPr>
              <a:t>Kamerbrief Basisnet (28-09-2026)</a:t>
            </a:r>
          </a:p>
          <a:p>
            <a:pPr marL="1371600" lvl="2" indent="-457200">
              <a:buFont typeface="Arial" panose="020B0604020202020204" pitchFamily="34" charset="0"/>
              <a:buChar char="•"/>
            </a:pPr>
            <a:r>
              <a:rPr lang="nl-NL" sz="1400" dirty="0">
                <a:hlinkClick r:id="rId3"/>
              </a:rPr>
              <a:t>Vervolg herziening basisnet n.a.v. bestuurlijk traject | Tweede Kamer der Staten-Generaal</a:t>
            </a:r>
            <a:endParaRPr lang="nl-NL" sz="1400" dirty="0"/>
          </a:p>
          <a:p>
            <a:pPr marL="1371600" lvl="2" indent="-457200">
              <a:buFont typeface="Arial" panose="020B0604020202020204" pitchFamily="34" charset="0"/>
              <a:buChar char="•"/>
            </a:pPr>
            <a:r>
              <a:rPr lang="nl-NL" sz="1400" dirty="0">
                <a:solidFill>
                  <a:schemeClr val="accent1"/>
                </a:solidFill>
                <a:latin typeface="Asap"/>
              </a:rPr>
              <a:t>Afschaffen PR-contouren</a:t>
            </a:r>
          </a:p>
          <a:p>
            <a:pPr marL="1371600" lvl="2" indent="-457200">
              <a:buFont typeface="Arial" panose="020B0604020202020204" pitchFamily="34" charset="0"/>
              <a:buChar char="•"/>
            </a:pPr>
            <a:r>
              <a:rPr lang="nl-NL" sz="1400">
                <a:solidFill>
                  <a:schemeClr val="accent1"/>
                </a:solidFill>
                <a:latin typeface="Asap"/>
              </a:rPr>
              <a:t>Routeren mogelijk</a:t>
            </a:r>
            <a:endParaRPr lang="nl-NL" sz="1400" dirty="0">
              <a:solidFill>
                <a:schemeClr val="accent1"/>
              </a:solidFill>
              <a:latin typeface="Asap"/>
            </a:endParaRPr>
          </a:p>
          <a:p>
            <a:pPr marL="914400" lvl="1" indent="-457200">
              <a:buFont typeface="Arial" panose="020B0604020202020204" pitchFamily="34" charset="0"/>
              <a:buChar char="•"/>
            </a:pPr>
            <a:endParaRPr lang="nl-NL" sz="1600" dirty="0">
              <a:solidFill>
                <a:schemeClr val="accent1"/>
              </a:solidFill>
              <a:latin typeface="Asap"/>
            </a:endParaRPr>
          </a:p>
          <a:p>
            <a:pPr lvl="1"/>
            <a:endParaRPr lang="nl-NL" sz="1600" dirty="0">
              <a:solidFill>
                <a:schemeClr val="accent1"/>
              </a:solidFill>
            </a:endParaRPr>
          </a:p>
        </p:txBody>
      </p:sp>
      <p:pic>
        <p:nvPicPr>
          <p:cNvPr id="4" name="Afbeelding 4">
            <a:extLst>
              <a:ext uri="{FF2B5EF4-FFF2-40B4-BE49-F238E27FC236}">
                <a16:creationId xmlns:a16="http://schemas.microsoft.com/office/drawing/2014/main" id="{3046AB34-92A3-47CB-85A0-C9B546ADACC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32319" y="1740877"/>
            <a:ext cx="4221481" cy="2275642"/>
          </a:xfrm>
          <a:prstGeom prst="rect">
            <a:avLst/>
          </a:prstGeom>
        </p:spPr>
      </p:pic>
      <p:sp>
        <p:nvSpPr>
          <p:cNvPr id="7" name="Tijdelijke aanduiding voor dianummer 5">
            <a:extLst>
              <a:ext uri="{FF2B5EF4-FFF2-40B4-BE49-F238E27FC236}">
                <a16:creationId xmlns:a16="http://schemas.microsoft.com/office/drawing/2014/main" id="{A94A1E4B-941A-0084-5B0C-D66A607EE2BB}"/>
              </a:ext>
            </a:extLst>
          </p:cNvPr>
          <p:cNvSpPr txBox="1">
            <a:spLocks/>
          </p:cNvSpPr>
          <p:nvPr/>
        </p:nvSpPr>
        <p:spPr>
          <a:xfrm>
            <a:off x="9253152" y="64309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1BB4A-7DC0-41F9-B589-288E53C2F0C1}" type="slidenum">
              <a:rPr lang="nl-NL" smtClean="0"/>
              <a:pPr/>
              <a:t>20</a:t>
            </a:fld>
            <a:endParaRPr lang="nl-NL" dirty="0"/>
          </a:p>
        </p:txBody>
      </p:sp>
    </p:spTree>
    <p:extLst>
      <p:ext uri="{BB962C8B-B14F-4D97-AF65-F5344CB8AC3E}">
        <p14:creationId xmlns:p14="http://schemas.microsoft.com/office/powerpoint/2010/main" val="1556587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De drie verschillende scenario's op een grafiek op basis van de ernst van de gevolgen en de kans van optreden">
            <a:extLst>
              <a:ext uri="{FF2B5EF4-FFF2-40B4-BE49-F238E27FC236}">
                <a16:creationId xmlns:a16="http://schemas.microsoft.com/office/drawing/2014/main" id="{CCFE6271-FC30-4C4F-DA47-83E1E0BAAF4D}"/>
              </a:ext>
            </a:extLst>
          </p:cNvPr>
          <p:cNvPicPr>
            <a:picLocks noChangeAspect="1"/>
          </p:cNvPicPr>
          <p:nvPr/>
        </p:nvPicPr>
        <p:blipFill>
          <a:blip r:embed="rId3"/>
          <a:stretch>
            <a:fillRect/>
          </a:stretch>
        </p:blipFill>
        <p:spPr>
          <a:xfrm>
            <a:off x="4472238" y="3016634"/>
            <a:ext cx="7122690" cy="2661580"/>
          </a:xfrm>
          <a:prstGeom prst="rect">
            <a:avLst/>
          </a:prstGeom>
        </p:spPr>
      </p:pic>
      <p:sp>
        <p:nvSpPr>
          <p:cNvPr id="3" name="Titel 2">
            <a:extLst>
              <a:ext uri="{FF2B5EF4-FFF2-40B4-BE49-F238E27FC236}">
                <a16:creationId xmlns:a16="http://schemas.microsoft.com/office/drawing/2014/main" id="{B5357AF8-3E1D-CF0D-A013-64794C0D0AC6}"/>
              </a:ext>
            </a:extLst>
          </p:cNvPr>
          <p:cNvSpPr>
            <a:spLocks noGrp="1"/>
          </p:cNvSpPr>
          <p:nvPr>
            <p:ph type="title"/>
          </p:nvPr>
        </p:nvSpPr>
        <p:spPr>
          <a:xfrm>
            <a:off x="597072" y="990600"/>
            <a:ext cx="8282067" cy="897538"/>
          </a:xfrm>
        </p:spPr>
        <p:txBody>
          <a:bodyPr>
            <a:noAutofit/>
          </a:bodyPr>
          <a:lstStyle/>
          <a:p>
            <a:r>
              <a:rPr lang="nl-NL" sz="4400" dirty="0"/>
              <a:t>De risico’s van de energietransitie</a:t>
            </a:r>
          </a:p>
        </p:txBody>
      </p:sp>
      <p:sp>
        <p:nvSpPr>
          <p:cNvPr id="2" name="Tijdelijke aanduiding voor tekst 1">
            <a:extLst>
              <a:ext uri="{FF2B5EF4-FFF2-40B4-BE49-F238E27FC236}">
                <a16:creationId xmlns:a16="http://schemas.microsoft.com/office/drawing/2014/main" id="{081411AD-14E2-AA94-E310-F0937994DBD5}"/>
              </a:ext>
            </a:extLst>
          </p:cNvPr>
          <p:cNvSpPr>
            <a:spLocks noGrp="1"/>
          </p:cNvSpPr>
          <p:nvPr>
            <p:ph type="body" idx="1"/>
          </p:nvPr>
        </p:nvSpPr>
        <p:spPr/>
        <p:txBody>
          <a:bodyPr>
            <a:noAutofit/>
          </a:bodyPr>
          <a:lstStyle/>
          <a:p>
            <a:r>
              <a:rPr lang="nl-NL" sz="1600" dirty="0">
                <a:latin typeface="Asap"/>
              </a:rPr>
              <a:t>Nieuwe ontwikkelingen zorgen voor nieuwe veiligheidsrisico’s</a:t>
            </a:r>
          </a:p>
          <a:p>
            <a:pPr marL="457200" indent="-457200">
              <a:buFont typeface="+mj-lt"/>
              <a:buAutoNum type="arabicPeriod"/>
            </a:pPr>
            <a:r>
              <a:rPr lang="nl-NL" sz="1600" dirty="0">
                <a:latin typeface="Asap"/>
              </a:rPr>
              <a:t>Verduurzaming woonomgeving</a:t>
            </a:r>
          </a:p>
          <a:p>
            <a:pPr marL="457200" indent="-457200">
              <a:buFont typeface="+mj-lt"/>
              <a:buAutoNum type="arabicPeriod"/>
            </a:pPr>
            <a:r>
              <a:rPr lang="nl-NL" sz="1600" dirty="0">
                <a:latin typeface="Asap"/>
              </a:rPr>
              <a:t>Groeiend aantal energieopslagsystemen</a:t>
            </a:r>
          </a:p>
          <a:p>
            <a:pPr marL="457200" indent="-457200">
              <a:buFont typeface="+mj-lt"/>
              <a:buAutoNum type="arabicPeriod"/>
            </a:pPr>
            <a:r>
              <a:rPr lang="nl-NL" sz="1600" dirty="0">
                <a:latin typeface="Asap"/>
              </a:rPr>
              <a:t>Toenemend transport van gevaarlijke stoffen</a:t>
            </a:r>
          </a:p>
          <a:p>
            <a:pPr marL="457200" indent="-457200">
              <a:buFont typeface="+mj-lt"/>
              <a:buAutoNum type="arabicPeriod"/>
            </a:pPr>
            <a:endParaRPr lang="nl-NL" sz="1600" dirty="0">
              <a:latin typeface="Asap"/>
            </a:endParaRPr>
          </a:p>
          <a:p>
            <a:pPr marL="457200" indent="-457200">
              <a:buFont typeface="+mj-lt"/>
              <a:buAutoNum type="arabicPeriod"/>
            </a:pPr>
            <a:endParaRPr lang="nl-NL" sz="1600" dirty="0">
              <a:latin typeface="Asap"/>
            </a:endParaRPr>
          </a:p>
          <a:p>
            <a:pPr marL="457200" indent="-457200">
              <a:buFont typeface="+mj-lt"/>
              <a:buAutoNum type="arabicPeriod"/>
            </a:pPr>
            <a:endParaRPr lang="nl-NL" sz="1600" dirty="0">
              <a:latin typeface="Asap"/>
            </a:endParaRPr>
          </a:p>
          <a:p>
            <a:pPr marL="457200" indent="-457200">
              <a:buFont typeface="+mj-lt"/>
              <a:buAutoNum type="arabicPeriod"/>
            </a:pPr>
            <a:endParaRPr lang="nl-NL" sz="1600" dirty="0">
              <a:latin typeface="Asap"/>
            </a:endParaRPr>
          </a:p>
          <a:p>
            <a:pPr marL="457200" indent="-457200">
              <a:buFont typeface="+mj-lt"/>
              <a:buAutoNum type="arabicPeriod"/>
            </a:pPr>
            <a:endParaRPr lang="nl-NL" sz="1600" dirty="0">
              <a:latin typeface="Asap"/>
            </a:endParaRPr>
          </a:p>
          <a:p>
            <a:pPr marL="457200" indent="-457200">
              <a:buFont typeface="+mj-lt"/>
              <a:buAutoNum type="arabicPeriod"/>
            </a:pPr>
            <a:endParaRPr lang="nl-NL" sz="1600" dirty="0">
              <a:latin typeface="Asap"/>
            </a:endParaRPr>
          </a:p>
          <a:p>
            <a:r>
              <a:rPr lang="nl-NL" sz="1600" u="sng" dirty="0">
                <a:latin typeface="Asap"/>
                <a:hlinkClick r:id="rId4"/>
              </a:rPr>
              <a:t>Verkenning risico’s van de energietransitie voor de nationale veiligheid</a:t>
            </a:r>
            <a:endParaRPr lang="nl-NL" sz="1600" dirty="0">
              <a:latin typeface="Asap"/>
            </a:endParaRPr>
          </a:p>
        </p:txBody>
      </p:sp>
      <p:sp>
        <p:nvSpPr>
          <p:cNvPr id="9" name="Tijdelijke aanduiding voor dianummer 5">
            <a:extLst>
              <a:ext uri="{FF2B5EF4-FFF2-40B4-BE49-F238E27FC236}">
                <a16:creationId xmlns:a16="http://schemas.microsoft.com/office/drawing/2014/main" id="{A3B7B441-52F8-E037-B7FC-5B2EC257EA39}"/>
              </a:ext>
            </a:extLst>
          </p:cNvPr>
          <p:cNvSpPr txBox="1">
            <a:spLocks/>
          </p:cNvSpPr>
          <p:nvPr/>
        </p:nvSpPr>
        <p:spPr>
          <a:xfrm>
            <a:off x="9253152" y="64309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1BB4A-7DC0-41F9-B589-288E53C2F0C1}" type="slidenum">
              <a:rPr lang="nl-NL" smtClean="0"/>
              <a:pPr/>
              <a:t>21</a:t>
            </a:fld>
            <a:endParaRPr lang="nl-NL" dirty="0"/>
          </a:p>
        </p:txBody>
      </p:sp>
    </p:spTree>
    <p:extLst>
      <p:ext uri="{BB962C8B-B14F-4D97-AF65-F5344CB8AC3E}">
        <p14:creationId xmlns:p14="http://schemas.microsoft.com/office/powerpoint/2010/main" val="330348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nl-NL" dirty="0"/>
              <a:t>Windenergie</a:t>
            </a:r>
          </a:p>
        </p:txBody>
      </p:sp>
      <p:pic>
        <p:nvPicPr>
          <p:cNvPr id="6" name="Afbeelding 5">
            <a:extLst>
              <a:ext uri="{FF2B5EF4-FFF2-40B4-BE49-F238E27FC236}">
                <a16:creationId xmlns:a16="http://schemas.microsoft.com/office/drawing/2014/main" id="{2F266F3E-CC48-4166-A081-4ABEFBDD034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811483" y="3491445"/>
            <a:ext cx="3251378" cy="3001429"/>
          </a:xfrm>
          <a:prstGeom prst="rect">
            <a:avLst/>
          </a:prstGeom>
        </p:spPr>
      </p:pic>
      <p:pic>
        <p:nvPicPr>
          <p:cNvPr id="7" name="Afbeelding 6">
            <a:extLst>
              <a:ext uri="{FF2B5EF4-FFF2-40B4-BE49-F238E27FC236}">
                <a16:creationId xmlns:a16="http://schemas.microsoft.com/office/drawing/2014/main" id="{70B28269-2EC6-4136-99EA-AB11E4565D8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821681" y="206310"/>
            <a:ext cx="2885564" cy="3151469"/>
          </a:xfrm>
          <a:prstGeom prst="rect">
            <a:avLst/>
          </a:prstGeom>
        </p:spPr>
      </p:pic>
      <p:pic>
        <p:nvPicPr>
          <p:cNvPr id="4" name="Picture 3">
            <a:hlinkClick r:id="rId6"/>
            <a:extLst>
              <a:ext uri="{FF2B5EF4-FFF2-40B4-BE49-F238E27FC236}">
                <a16:creationId xmlns:a16="http://schemas.microsoft.com/office/drawing/2014/main" id="{77E3F95B-57D3-34B1-FDDC-6B7A6EEE0B59}"/>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0020289" y="3402444"/>
            <a:ext cx="2143124" cy="3046933"/>
          </a:xfrm>
          <a:prstGeom prst="rect">
            <a:avLst/>
          </a:prstGeom>
        </p:spPr>
      </p:pic>
      <p:sp>
        <p:nvSpPr>
          <p:cNvPr id="8" name="Date Placeholder 7">
            <a:extLst>
              <a:ext uri="{FF2B5EF4-FFF2-40B4-BE49-F238E27FC236}">
                <a16:creationId xmlns:a16="http://schemas.microsoft.com/office/drawing/2014/main" id="{10EA83B3-BC80-381B-8312-D6D6C082B017}"/>
              </a:ext>
            </a:extLst>
          </p:cNvPr>
          <p:cNvSpPr>
            <a:spLocks noGrp="1"/>
          </p:cNvSpPr>
          <p:nvPr>
            <p:ph type="dt" sz="half" idx="10"/>
          </p:nvPr>
        </p:nvSpPr>
        <p:spPr/>
        <p:txBody>
          <a:bodyPr/>
          <a:lstStyle/>
          <a:p>
            <a:endParaRPr lang="nl-NL" dirty="0"/>
          </a:p>
        </p:txBody>
      </p:sp>
      <p:sp>
        <p:nvSpPr>
          <p:cNvPr id="2" name="Tekstvak 1">
            <a:extLst>
              <a:ext uri="{FF2B5EF4-FFF2-40B4-BE49-F238E27FC236}">
                <a16:creationId xmlns:a16="http://schemas.microsoft.com/office/drawing/2014/main" id="{65934CF2-37DE-E6E4-4F10-D2947C8EA2B1}"/>
              </a:ext>
            </a:extLst>
          </p:cNvPr>
          <p:cNvSpPr txBox="1"/>
          <p:nvPr/>
        </p:nvSpPr>
        <p:spPr>
          <a:xfrm>
            <a:off x="632460" y="1402080"/>
            <a:ext cx="3992880" cy="5078313"/>
          </a:xfrm>
          <a:prstGeom prst="rect">
            <a:avLst/>
          </a:prstGeom>
          <a:noFill/>
        </p:spPr>
        <p:txBody>
          <a:bodyPr wrap="square" rtlCol="0">
            <a:spAutoFit/>
          </a:bodyPr>
          <a:lstStyle/>
          <a:p>
            <a:pPr marL="285750" indent="-285750">
              <a:buFont typeface="Arial" panose="020B0604020202020204" pitchFamily="34" charset="0"/>
              <a:buChar char="•"/>
            </a:pPr>
            <a:r>
              <a:rPr lang="en-US" dirty="0"/>
              <a:t>2040: </a:t>
            </a:r>
            <a:r>
              <a:rPr lang="en-US" dirty="0" err="1"/>
              <a:t>tussen</a:t>
            </a:r>
            <a:r>
              <a:rPr lang="en-US" dirty="0"/>
              <a:t> de 30 </a:t>
            </a:r>
            <a:r>
              <a:rPr lang="en-US" dirty="0" err="1"/>
              <a:t>en</a:t>
            </a:r>
            <a:r>
              <a:rPr lang="en-US" dirty="0"/>
              <a:t> 40 GW </a:t>
            </a:r>
          </a:p>
          <a:p>
            <a:pPr marL="285750" indent="-285750">
              <a:buFont typeface="Arial" panose="020B0604020202020204" pitchFamily="34" charset="0"/>
              <a:buChar char="•"/>
            </a:pPr>
            <a:r>
              <a:rPr lang="nl-NL" dirty="0"/>
              <a:t>Vanuit RES: wind op land</a:t>
            </a:r>
          </a:p>
          <a:p>
            <a:pPr marL="285750" indent="-285750">
              <a:buFont typeface="Arial" panose="020B0604020202020204" pitchFamily="34" charset="0"/>
              <a:buChar char="•"/>
            </a:pPr>
            <a:endParaRPr lang="nl-NL" dirty="0"/>
          </a:p>
          <a:p>
            <a:pPr marL="285750" indent="-285750">
              <a:buFont typeface="Arial" panose="020B0604020202020204" pitchFamily="34" charset="0"/>
              <a:buChar char="•"/>
            </a:pPr>
            <a:r>
              <a:rPr lang="nl-NL" dirty="0"/>
              <a:t>Veiligheidsrisico’s:</a:t>
            </a:r>
          </a:p>
          <a:p>
            <a:pPr marL="742950" lvl="1" indent="-285750">
              <a:buFont typeface="Arial" panose="020B0604020202020204" pitchFamily="34" charset="0"/>
              <a:buChar char="•"/>
            </a:pPr>
            <a:r>
              <a:rPr lang="nl-NL" dirty="0"/>
              <a:t>Breuk/val </a:t>
            </a:r>
          </a:p>
          <a:p>
            <a:pPr marL="742950" lvl="1" indent="-285750">
              <a:buFont typeface="Arial" panose="020B0604020202020204" pitchFamily="34" charset="0"/>
              <a:buChar char="•"/>
            </a:pPr>
            <a:r>
              <a:rPr lang="nl-NL" dirty="0"/>
              <a:t>IJsafwerping </a:t>
            </a:r>
          </a:p>
          <a:p>
            <a:pPr marL="742950" lvl="1" indent="-285750">
              <a:buFont typeface="Arial" panose="020B0604020202020204" pitchFamily="34" charset="0"/>
              <a:buChar char="•"/>
            </a:pPr>
            <a:endParaRPr lang="nl-NL" dirty="0"/>
          </a:p>
          <a:p>
            <a:pPr marL="285750" indent="-285750">
              <a:buFont typeface="Arial" panose="020B0604020202020204" pitchFamily="34" charset="0"/>
              <a:buChar char="•"/>
            </a:pPr>
            <a:r>
              <a:rPr lang="nl-NL" dirty="0"/>
              <a:t>Daarnaast; geluidshinder, lichthinder en slagschaduw</a:t>
            </a:r>
          </a:p>
          <a:p>
            <a:pPr marL="285750" indent="-285750">
              <a:buFont typeface="Arial" panose="020B0604020202020204" pitchFamily="34" charset="0"/>
              <a:buChar char="•"/>
            </a:pPr>
            <a:endParaRPr lang="nl-NL" dirty="0"/>
          </a:p>
          <a:p>
            <a:pPr marL="285750" indent="-285750">
              <a:buFont typeface="Arial" panose="020B0604020202020204" pitchFamily="34" charset="0"/>
              <a:buChar char="•"/>
            </a:pPr>
            <a:r>
              <a:rPr lang="nl-NL" dirty="0"/>
              <a:t>RIVM handreiking voor bepalen PR contouren:</a:t>
            </a:r>
          </a:p>
          <a:p>
            <a:pPr marL="742950" lvl="1" indent="-285750">
              <a:buFont typeface="Arial" panose="020B0604020202020204" pitchFamily="34" charset="0"/>
              <a:buChar char="•"/>
            </a:pPr>
            <a:r>
              <a:rPr lang="nl-NL" dirty="0"/>
              <a:t>Voor een grote windmolen (tiphoogte 150 – 250m):</a:t>
            </a:r>
          </a:p>
          <a:p>
            <a:pPr marL="742950" lvl="1" indent="-285750">
              <a:buFont typeface="Arial" panose="020B0604020202020204" pitchFamily="34" charset="0"/>
              <a:buChar char="•"/>
            </a:pPr>
            <a:r>
              <a:rPr lang="nl-NL" dirty="0"/>
              <a:t>PR 10-5 ~ 30 tot 60 meter</a:t>
            </a:r>
          </a:p>
          <a:p>
            <a:pPr marL="742950" lvl="1" indent="-285750">
              <a:buFont typeface="Arial" panose="020B0604020202020204" pitchFamily="34" charset="0"/>
              <a:buChar char="•"/>
            </a:pPr>
            <a:r>
              <a:rPr lang="nl-NL" dirty="0"/>
              <a:t>PR 10-6 ~ 100 tot 200 meter</a:t>
            </a:r>
          </a:p>
          <a:p>
            <a:pPr marL="285750" indent="-285750">
              <a:buFont typeface="Arial" panose="020B0604020202020204" pitchFamily="34" charset="0"/>
              <a:buChar char="•"/>
            </a:pPr>
            <a:endParaRPr lang="nl-NL" dirty="0"/>
          </a:p>
          <a:p>
            <a:pPr marL="285750" indent="-285750">
              <a:buFont typeface="Arial" panose="020B0604020202020204" pitchFamily="34" charset="0"/>
              <a:buChar char="•"/>
            </a:pPr>
            <a:r>
              <a:rPr lang="nl-NL" dirty="0"/>
              <a:t>Geen aandachtsgebieden</a:t>
            </a:r>
          </a:p>
        </p:txBody>
      </p:sp>
      <p:pic>
        <p:nvPicPr>
          <p:cNvPr id="11" name="Afbeelding 10">
            <a:extLst>
              <a:ext uri="{FF2B5EF4-FFF2-40B4-BE49-F238E27FC236}">
                <a16:creationId xmlns:a16="http://schemas.microsoft.com/office/drawing/2014/main" id="{7DDBD5B9-06D4-FAA8-2C82-9BDCD3D5CC7A}"/>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8692265" y="439319"/>
            <a:ext cx="3499735" cy="1968601"/>
          </a:xfrm>
          <a:prstGeom prst="rect">
            <a:avLst/>
          </a:prstGeom>
        </p:spPr>
      </p:pic>
      <p:sp>
        <p:nvSpPr>
          <p:cNvPr id="14" name="Tijdelijke aanduiding voor dianummer 5">
            <a:extLst>
              <a:ext uri="{FF2B5EF4-FFF2-40B4-BE49-F238E27FC236}">
                <a16:creationId xmlns:a16="http://schemas.microsoft.com/office/drawing/2014/main" id="{D2ED0CBA-5AC4-F416-2983-BD22E4C840C8}"/>
              </a:ext>
            </a:extLst>
          </p:cNvPr>
          <p:cNvSpPr txBox="1">
            <a:spLocks/>
          </p:cNvSpPr>
          <p:nvPr/>
        </p:nvSpPr>
        <p:spPr>
          <a:xfrm>
            <a:off x="9253152" y="64309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1BB4A-7DC0-41F9-B589-288E53C2F0C1}" type="slidenum">
              <a:rPr lang="nl-NL" smtClean="0">
                <a:solidFill>
                  <a:schemeClr val="tx1"/>
                </a:solidFill>
              </a:rPr>
              <a:pPr/>
              <a:t>22</a:t>
            </a:fld>
            <a:endParaRPr lang="nl-NL" dirty="0">
              <a:solidFill>
                <a:schemeClr val="tx1"/>
              </a:solidFill>
            </a:endParaRPr>
          </a:p>
        </p:txBody>
      </p:sp>
    </p:spTree>
    <p:extLst>
      <p:ext uri="{BB962C8B-B14F-4D97-AF65-F5344CB8AC3E}">
        <p14:creationId xmlns:p14="http://schemas.microsoft.com/office/powerpoint/2010/main" val="782903314"/>
      </p:ext>
    </p:extLst>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1F51047B-3943-DA3F-E792-E7ACC6A103EC}"/>
              </a:ext>
            </a:extLst>
          </p:cNvPr>
          <p:cNvSpPr>
            <a:spLocks noGrp="1"/>
          </p:cNvSpPr>
          <p:nvPr>
            <p:ph idx="1"/>
          </p:nvPr>
        </p:nvSpPr>
        <p:spPr>
          <a:xfrm>
            <a:off x="609600" y="1987086"/>
            <a:ext cx="11057212" cy="4016515"/>
          </a:xfrm>
        </p:spPr>
        <p:txBody>
          <a:bodyPr>
            <a:normAutofit/>
          </a:bodyPr>
          <a:lstStyle/>
          <a:p>
            <a:pPr marL="285750" indent="-285750">
              <a:buFont typeface="Arial" panose="020B0604020202020204" pitchFamily="34" charset="0"/>
              <a:buChar char="•"/>
            </a:pPr>
            <a:r>
              <a:rPr lang="en-US" sz="1600" dirty="0" err="1">
                <a:solidFill>
                  <a:schemeClr val="tx1"/>
                </a:solidFill>
                <a:latin typeface="Asap"/>
              </a:rPr>
              <a:t>Gebruiksregels</a:t>
            </a:r>
            <a:r>
              <a:rPr lang="en-US" sz="1600" dirty="0">
                <a:solidFill>
                  <a:schemeClr val="tx1"/>
                </a:solidFill>
                <a:latin typeface="Asap"/>
              </a:rPr>
              <a:t>, in de </a:t>
            </a:r>
            <a:r>
              <a:rPr lang="en-US" sz="1600" dirty="0" err="1">
                <a:solidFill>
                  <a:schemeClr val="tx1"/>
                </a:solidFill>
                <a:latin typeface="Asap"/>
              </a:rPr>
              <a:t>bruidsschat</a:t>
            </a:r>
            <a:r>
              <a:rPr lang="en-US" sz="1600" dirty="0">
                <a:solidFill>
                  <a:schemeClr val="tx1"/>
                </a:solidFill>
                <a:latin typeface="Asap"/>
              </a:rPr>
              <a:t>, het </a:t>
            </a:r>
            <a:r>
              <a:rPr lang="en-US" sz="1600" dirty="0" err="1">
                <a:solidFill>
                  <a:schemeClr val="tx1"/>
                </a:solidFill>
                <a:latin typeface="Asap"/>
              </a:rPr>
              <a:t>omgevingsplan</a:t>
            </a:r>
            <a:r>
              <a:rPr lang="en-US" sz="1600" dirty="0">
                <a:solidFill>
                  <a:schemeClr val="tx1"/>
                </a:solidFill>
                <a:latin typeface="Asap"/>
              </a:rPr>
              <a:t> </a:t>
            </a:r>
            <a:r>
              <a:rPr lang="en-US" sz="1600" dirty="0" err="1">
                <a:solidFill>
                  <a:schemeClr val="tx1"/>
                </a:solidFill>
                <a:latin typeface="Asap"/>
              </a:rPr>
              <a:t>en</a:t>
            </a:r>
            <a:r>
              <a:rPr lang="en-US" sz="1600" dirty="0">
                <a:solidFill>
                  <a:schemeClr val="tx1"/>
                </a:solidFill>
                <a:latin typeface="Asap"/>
              </a:rPr>
              <a:t> in het Bal;</a:t>
            </a:r>
          </a:p>
          <a:p>
            <a:pPr marL="285750" indent="-285750">
              <a:buFont typeface="Arial" panose="020B0604020202020204" pitchFamily="34" charset="0"/>
              <a:buChar char="•"/>
            </a:pPr>
            <a:r>
              <a:rPr lang="en-US" sz="1600" dirty="0" err="1">
                <a:solidFill>
                  <a:schemeClr val="tx1"/>
                </a:solidFill>
                <a:latin typeface="Asap"/>
              </a:rPr>
              <a:t>Gebruiksregels</a:t>
            </a:r>
            <a:r>
              <a:rPr lang="en-US" sz="1600" dirty="0">
                <a:solidFill>
                  <a:schemeClr val="tx1"/>
                </a:solidFill>
                <a:latin typeface="Asap"/>
              </a:rPr>
              <a:t> </a:t>
            </a:r>
            <a:r>
              <a:rPr lang="en-US" sz="1600" dirty="0" err="1">
                <a:solidFill>
                  <a:schemeClr val="tx1"/>
                </a:solidFill>
                <a:latin typeface="Asap"/>
              </a:rPr>
              <a:t>ook</a:t>
            </a:r>
            <a:r>
              <a:rPr lang="en-US" sz="1600" dirty="0">
                <a:solidFill>
                  <a:schemeClr val="tx1"/>
                </a:solidFill>
                <a:latin typeface="Asap"/>
              </a:rPr>
              <a:t> in de </a:t>
            </a:r>
            <a:r>
              <a:rPr lang="en-US" sz="1600" dirty="0" err="1">
                <a:solidFill>
                  <a:schemeClr val="tx1"/>
                </a:solidFill>
                <a:latin typeface="Asap"/>
              </a:rPr>
              <a:t>omgevingsvergunning</a:t>
            </a:r>
            <a:r>
              <a:rPr lang="en-US" sz="1600" dirty="0">
                <a:solidFill>
                  <a:schemeClr val="tx1"/>
                </a:solidFill>
                <a:latin typeface="Asap"/>
              </a:rPr>
              <a:t> mba</a:t>
            </a:r>
          </a:p>
          <a:p>
            <a:pPr marL="285750" indent="-285750">
              <a:buFont typeface="Arial" panose="020B0604020202020204" pitchFamily="34" charset="0"/>
              <a:buChar char="•"/>
            </a:pPr>
            <a:r>
              <a:rPr lang="nl-NL" sz="1600" dirty="0">
                <a:solidFill>
                  <a:schemeClr val="tx1"/>
                </a:solidFill>
                <a:latin typeface="Asap"/>
              </a:rPr>
              <a:t>Instructieregels in het </a:t>
            </a:r>
            <a:r>
              <a:rPr lang="nl-NL" sz="1600" dirty="0" err="1">
                <a:solidFill>
                  <a:schemeClr val="tx1"/>
                </a:solidFill>
                <a:latin typeface="Asap"/>
              </a:rPr>
              <a:t>Bkl</a:t>
            </a:r>
            <a:endParaRPr lang="nl-NL" sz="1600" dirty="0">
              <a:solidFill>
                <a:schemeClr val="tx1"/>
              </a:solidFill>
              <a:latin typeface="Asap"/>
            </a:endParaRPr>
          </a:p>
          <a:p>
            <a:pPr marL="285750" indent="-285750">
              <a:buFont typeface="Arial" panose="020B0604020202020204" pitchFamily="34" charset="0"/>
              <a:buChar char="•"/>
            </a:pPr>
            <a:r>
              <a:rPr lang="nl-NL" sz="1600" dirty="0">
                <a:solidFill>
                  <a:schemeClr val="tx1"/>
                </a:solidFill>
                <a:latin typeface="Asap"/>
              </a:rPr>
              <a:t>Bij 3 of meer windturbines </a:t>
            </a:r>
            <a:r>
              <a:rPr lang="nl-NL" sz="1600" dirty="0">
                <a:solidFill>
                  <a:schemeClr val="tx1"/>
                </a:solidFill>
                <a:latin typeface="Asap"/>
                <a:sym typeface="Wingdings" panose="05000000000000000000" pitchFamily="2" charset="2"/>
              </a:rPr>
              <a:t> </a:t>
            </a:r>
            <a:r>
              <a:rPr lang="nl-NL" sz="1600" dirty="0">
                <a:solidFill>
                  <a:schemeClr val="tx1"/>
                </a:solidFill>
                <a:latin typeface="Asap"/>
              </a:rPr>
              <a:t>MER</a:t>
            </a:r>
          </a:p>
          <a:p>
            <a:pPr marL="285750" indent="-285750">
              <a:buFont typeface="Arial" panose="020B0604020202020204" pitchFamily="34" charset="0"/>
              <a:buChar char="•"/>
            </a:pPr>
            <a:r>
              <a:rPr lang="nl-NL" sz="1600" dirty="0">
                <a:solidFill>
                  <a:schemeClr val="tx1"/>
                </a:solidFill>
                <a:latin typeface="Asap"/>
              </a:rPr>
              <a:t>Projectbesluit</a:t>
            </a:r>
          </a:p>
          <a:p>
            <a:pPr marL="285750" indent="-285750">
              <a:buFont typeface="Arial" panose="020B0604020202020204" pitchFamily="34" charset="0"/>
              <a:buChar char="•"/>
            </a:pPr>
            <a:r>
              <a:rPr lang="nl-NL" sz="1600" dirty="0">
                <a:solidFill>
                  <a:schemeClr val="tx1"/>
                </a:solidFill>
                <a:latin typeface="Asap"/>
              </a:rPr>
              <a:t>Provinciale verordening</a:t>
            </a:r>
          </a:p>
          <a:p>
            <a:endParaRPr lang="nl-NL" sz="1600" dirty="0">
              <a:latin typeface="Asap"/>
              <a:hlinkClick r:id="rId3"/>
            </a:endParaRPr>
          </a:p>
          <a:p>
            <a:r>
              <a:rPr lang="nl-NL" sz="1600" dirty="0">
                <a:latin typeface="Asap"/>
                <a:hlinkClick r:id="rId3"/>
              </a:rPr>
              <a:t>Windturbines | Informatiepunt Leefomgeving</a:t>
            </a:r>
            <a:endParaRPr lang="nl-NL" sz="1600" dirty="0">
              <a:latin typeface="Asap"/>
            </a:endParaRPr>
          </a:p>
        </p:txBody>
      </p:sp>
      <p:sp>
        <p:nvSpPr>
          <p:cNvPr id="3" name="Titel 2">
            <a:extLst>
              <a:ext uri="{FF2B5EF4-FFF2-40B4-BE49-F238E27FC236}">
                <a16:creationId xmlns:a16="http://schemas.microsoft.com/office/drawing/2014/main" id="{3B504C88-8288-1D33-43CF-EC075CEB5554}"/>
              </a:ext>
            </a:extLst>
          </p:cNvPr>
          <p:cNvSpPr>
            <a:spLocks noGrp="1"/>
          </p:cNvSpPr>
          <p:nvPr>
            <p:ph type="title"/>
          </p:nvPr>
        </p:nvSpPr>
        <p:spPr/>
        <p:txBody>
          <a:bodyPr>
            <a:normAutofit/>
          </a:bodyPr>
          <a:lstStyle/>
          <a:p>
            <a:r>
              <a:rPr lang="en-US" sz="3600" dirty="0" err="1"/>
              <a:t>Regelgeving</a:t>
            </a:r>
            <a:endParaRPr lang="nl-NL" sz="3600" dirty="0"/>
          </a:p>
        </p:txBody>
      </p:sp>
      <p:sp>
        <p:nvSpPr>
          <p:cNvPr id="7" name="Date Placeholder 6">
            <a:extLst>
              <a:ext uri="{FF2B5EF4-FFF2-40B4-BE49-F238E27FC236}">
                <a16:creationId xmlns:a16="http://schemas.microsoft.com/office/drawing/2014/main" id="{0EC84C05-DE20-1609-8F70-D07B44F19A07}"/>
              </a:ext>
            </a:extLst>
          </p:cNvPr>
          <p:cNvSpPr>
            <a:spLocks noGrp="1"/>
          </p:cNvSpPr>
          <p:nvPr>
            <p:ph type="dt" sz="half" idx="10"/>
          </p:nvPr>
        </p:nvSpPr>
        <p:spPr/>
        <p:txBody>
          <a:bodyPr/>
          <a:lstStyle/>
          <a:p>
            <a:endParaRPr lang="nl-NL" dirty="0"/>
          </a:p>
        </p:txBody>
      </p:sp>
      <p:sp>
        <p:nvSpPr>
          <p:cNvPr id="5" name="Tijdelijke aanduiding voor dianummer 5">
            <a:extLst>
              <a:ext uri="{FF2B5EF4-FFF2-40B4-BE49-F238E27FC236}">
                <a16:creationId xmlns:a16="http://schemas.microsoft.com/office/drawing/2014/main" id="{128FC042-B52A-45CC-2781-ACE5F3F1F752}"/>
              </a:ext>
            </a:extLst>
          </p:cNvPr>
          <p:cNvSpPr txBox="1">
            <a:spLocks/>
          </p:cNvSpPr>
          <p:nvPr/>
        </p:nvSpPr>
        <p:spPr>
          <a:xfrm>
            <a:off x="9253152" y="64309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1BB4A-7DC0-41F9-B589-288E53C2F0C1}" type="slidenum">
              <a:rPr lang="nl-NL" smtClean="0">
                <a:solidFill>
                  <a:schemeClr val="tx1"/>
                </a:solidFill>
              </a:rPr>
              <a:pPr/>
              <a:t>23</a:t>
            </a:fld>
            <a:endParaRPr lang="nl-NL" dirty="0">
              <a:solidFill>
                <a:schemeClr val="tx1"/>
              </a:solidFill>
            </a:endParaRPr>
          </a:p>
        </p:txBody>
      </p:sp>
    </p:spTree>
    <p:extLst>
      <p:ext uri="{BB962C8B-B14F-4D97-AF65-F5344CB8AC3E}">
        <p14:creationId xmlns:p14="http://schemas.microsoft.com/office/powerpoint/2010/main" val="30941915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descr="Schematische illustratie over toekomstige zonne-energie op verschillende schaalniveaus: woningen, wijk, gebouwen, zonneparken en zonnecentrales. Oranje leidingen, paarse pijlen, zonnepanelen, batterijen en elektriciteitsnetwerk tonen energiestromen tussen lokale opslag, distributie en grootschalige opwekking.&#10;">
            <a:extLst>
              <a:ext uri="{FF2B5EF4-FFF2-40B4-BE49-F238E27FC236}">
                <a16:creationId xmlns:a16="http://schemas.microsoft.com/office/drawing/2014/main" id="{B626A432-ECD4-45D8-9684-2427B0D11C73}"/>
              </a:ext>
            </a:extLst>
          </p:cNvPr>
          <p:cNvPicPr>
            <a:picLocks noGrp="1" noChangeAspect="1"/>
          </p:cNvPicPr>
          <p:nvPr>
            <p:ph idx="1"/>
          </p:nvPr>
        </p:nvPicPr>
        <p:blipFill>
          <a:blip r:embed="rId3"/>
          <a:stretch>
            <a:fillRect/>
          </a:stretch>
        </p:blipFill>
        <p:spPr>
          <a:xfrm>
            <a:off x="6423659" y="1483107"/>
            <a:ext cx="5213465" cy="4633467"/>
          </a:xfrm>
          <a:prstGeom prst="rect">
            <a:avLst/>
          </a:prstGeom>
        </p:spPr>
      </p:pic>
      <p:sp>
        <p:nvSpPr>
          <p:cNvPr id="3" name="Titel 2">
            <a:extLst>
              <a:ext uri="{FF2B5EF4-FFF2-40B4-BE49-F238E27FC236}">
                <a16:creationId xmlns:a16="http://schemas.microsoft.com/office/drawing/2014/main" id="{D1F9DAD8-AB79-420F-AD9F-47B2D0D335AC}"/>
              </a:ext>
            </a:extLst>
          </p:cNvPr>
          <p:cNvSpPr>
            <a:spLocks noGrp="1"/>
          </p:cNvSpPr>
          <p:nvPr>
            <p:ph type="title"/>
          </p:nvPr>
        </p:nvSpPr>
        <p:spPr/>
        <p:txBody>
          <a:bodyPr/>
          <a:lstStyle/>
          <a:p>
            <a:r>
              <a:rPr lang="nl-NL" dirty="0"/>
              <a:t>Zonne-energie</a:t>
            </a:r>
          </a:p>
        </p:txBody>
      </p:sp>
      <p:pic>
        <p:nvPicPr>
          <p:cNvPr id="5" name="Picture 4">
            <a:hlinkClick r:id="rId4"/>
            <a:extLst>
              <a:ext uri="{FF2B5EF4-FFF2-40B4-BE49-F238E27FC236}">
                <a16:creationId xmlns:a16="http://schemas.microsoft.com/office/drawing/2014/main" id="{F92099FE-8BEB-8A99-3807-05A847D9E12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037932" y="0"/>
            <a:ext cx="2154068" cy="3058160"/>
          </a:xfrm>
          <a:prstGeom prst="rect">
            <a:avLst/>
          </a:prstGeom>
        </p:spPr>
      </p:pic>
      <p:sp>
        <p:nvSpPr>
          <p:cNvPr id="8" name="Date Placeholder 7">
            <a:extLst>
              <a:ext uri="{FF2B5EF4-FFF2-40B4-BE49-F238E27FC236}">
                <a16:creationId xmlns:a16="http://schemas.microsoft.com/office/drawing/2014/main" id="{9D4CAA42-E873-5F38-C424-B53C3A8BA303}"/>
              </a:ext>
            </a:extLst>
          </p:cNvPr>
          <p:cNvSpPr>
            <a:spLocks noGrp="1"/>
          </p:cNvSpPr>
          <p:nvPr>
            <p:ph type="dt" sz="half" idx="10"/>
          </p:nvPr>
        </p:nvSpPr>
        <p:spPr/>
        <p:txBody>
          <a:bodyPr/>
          <a:lstStyle/>
          <a:p>
            <a:endParaRPr lang="nl-NL" dirty="0"/>
          </a:p>
        </p:txBody>
      </p:sp>
      <p:sp>
        <p:nvSpPr>
          <p:cNvPr id="2" name="Tekstvak 1">
            <a:extLst>
              <a:ext uri="{FF2B5EF4-FFF2-40B4-BE49-F238E27FC236}">
                <a16:creationId xmlns:a16="http://schemas.microsoft.com/office/drawing/2014/main" id="{69528770-0F50-6B6D-EFC8-97DB86961CAD}"/>
              </a:ext>
            </a:extLst>
          </p:cNvPr>
          <p:cNvSpPr txBox="1"/>
          <p:nvPr/>
        </p:nvSpPr>
        <p:spPr>
          <a:xfrm>
            <a:off x="563880" y="1417320"/>
            <a:ext cx="4305300" cy="2585323"/>
          </a:xfrm>
          <a:prstGeom prst="rect">
            <a:avLst/>
          </a:prstGeom>
          <a:noFill/>
        </p:spPr>
        <p:txBody>
          <a:bodyPr wrap="square" rtlCol="0">
            <a:spAutoFit/>
          </a:bodyPr>
          <a:lstStyle/>
          <a:p>
            <a:pPr marL="285750" indent="-285750">
              <a:buFont typeface="Arial" panose="020B0604020202020204" pitchFamily="34" charset="0"/>
              <a:buChar char="•"/>
            </a:pPr>
            <a:r>
              <a:rPr lang="nl-NL" noProof="0" dirty="0"/>
              <a:t>Kans op kortsluiting, gevolgd door brand</a:t>
            </a:r>
          </a:p>
          <a:p>
            <a:pPr marL="285750" indent="-285750">
              <a:buFont typeface="Arial" panose="020B0604020202020204" pitchFamily="34" charset="0"/>
              <a:buChar char="•"/>
            </a:pPr>
            <a:endParaRPr lang="nl-NL" noProof="0" dirty="0"/>
          </a:p>
          <a:p>
            <a:pPr marL="285750" indent="-285750">
              <a:buFont typeface="Arial" panose="020B0604020202020204" pitchFamily="34" charset="0"/>
              <a:buChar char="•"/>
            </a:pPr>
            <a:r>
              <a:rPr lang="nl-NL" noProof="0" dirty="0"/>
              <a:t>Geen externe veiligheidsrisico’s bij zonnepanelen</a:t>
            </a:r>
          </a:p>
          <a:p>
            <a:pPr marL="285750" indent="-285750">
              <a:buFont typeface="Arial" panose="020B0604020202020204" pitchFamily="34" charset="0"/>
              <a:buChar char="•"/>
            </a:pPr>
            <a:r>
              <a:rPr lang="nl-NL" noProof="0" dirty="0"/>
              <a:t>Milieueffecten van incident bij zonnepark wel aanwezig</a:t>
            </a:r>
          </a:p>
          <a:p>
            <a:pPr marL="285750" indent="-285750">
              <a:buFont typeface="Arial" panose="020B0604020202020204" pitchFamily="34" charset="0"/>
              <a:buChar char="•"/>
            </a:pPr>
            <a:endParaRPr lang="nl-NL" dirty="0"/>
          </a:p>
          <a:p>
            <a:pPr marL="285750" indent="-285750">
              <a:buFont typeface="Arial" panose="020B0604020202020204" pitchFamily="34" charset="0"/>
              <a:buChar char="•"/>
            </a:pPr>
            <a:r>
              <a:rPr lang="nl-NL" noProof="0" dirty="0"/>
              <a:t>Opslag van zonne-energie in batterijen heeft wel risico’s </a:t>
            </a:r>
          </a:p>
        </p:txBody>
      </p:sp>
      <p:sp>
        <p:nvSpPr>
          <p:cNvPr id="10" name="Tijdelijke aanduiding voor dianummer 5">
            <a:extLst>
              <a:ext uri="{FF2B5EF4-FFF2-40B4-BE49-F238E27FC236}">
                <a16:creationId xmlns:a16="http://schemas.microsoft.com/office/drawing/2014/main" id="{4A5C71DF-A33C-A6FB-0196-46AB9015BD99}"/>
              </a:ext>
            </a:extLst>
          </p:cNvPr>
          <p:cNvSpPr txBox="1">
            <a:spLocks/>
          </p:cNvSpPr>
          <p:nvPr/>
        </p:nvSpPr>
        <p:spPr>
          <a:xfrm>
            <a:off x="9253152" y="64309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1BB4A-7DC0-41F9-B589-288E53C2F0C1}" type="slidenum">
              <a:rPr lang="nl-NL" smtClean="0">
                <a:solidFill>
                  <a:schemeClr val="tx1"/>
                </a:solidFill>
              </a:rPr>
              <a:pPr/>
              <a:t>24</a:t>
            </a:fld>
            <a:endParaRPr lang="nl-NL" dirty="0">
              <a:solidFill>
                <a:schemeClr val="tx1"/>
              </a:solidFill>
            </a:endParaRPr>
          </a:p>
        </p:txBody>
      </p:sp>
    </p:spTree>
    <p:extLst>
      <p:ext uri="{BB962C8B-B14F-4D97-AF65-F5344CB8AC3E}">
        <p14:creationId xmlns:p14="http://schemas.microsoft.com/office/powerpoint/2010/main" val="23333818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DB734AD9-4EEA-CEA6-1343-DA657405ABC1}"/>
              </a:ext>
            </a:extLst>
          </p:cNvPr>
          <p:cNvSpPr>
            <a:spLocks noGrp="1"/>
          </p:cNvSpPr>
          <p:nvPr>
            <p:ph idx="1"/>
          </p:nvPr>
        </p:nvSpPr>
        <p:spPr>
          <a:xfrm>
            <a:off x="618067" y="1500952"/>
            <a:ext cx="11057212" cy="3996000"/>
          </a:xfrm>
        </p:spPr>
        <p:txBody>
          <a:bodyPr>
            <a:noAutofit/>
          </a:bodyPr>
          <a:lstStyle/>
          <a:p>
            <a:endParaRPr lang="en-US" sz="1600" dirty="0">
              <a:solidFill>
                <a:schemeClr val="tx1"/>
              </a:solidFill>
              <a:latin typeface="Asap"/>
            </a:endParaRPr>
          </a:p>
          <a:p>
            <a:pPr marL="285750" indent="-285750">
              <a:buFont typeface="Arial" panose="020B0604020202020204" pitchFamily="34" charset="0"/>
              <a:buChar char="•"/>
            </a:pPr>
            <a:r>
              <a:rPr lang="nl-NL" sz="1600" dirty="0">
                <a:solidFill>
                  <a:schemeClr val="tx1"/>
                </a:solidFill>
                <a:latin typeface="Asap"/>
              </a:rPr>
              <a:t>Voor het plaatsen, ruimtelijke bouwregels in het omgevingsplan en bouwregels technische bouwactiviteit in </a:t>
            </a:r>
            <a:r>
              <a:rPr lang="nl-NL" sz="1600" dirty="0" err="1">
                <a:solidFill>
                  <a:schemeClr val="tx1"/>
                </a:solidFill>
                <a:latin typeface="Asap"/>
              </a:rPr>
              <a:t>Bbl</a:t>
            </a:r>
            <a:endParaRPr lang="nl-NL" sz="1600" dirty="0">
              <a:solidFill>
                <a:schemeClr val="tx1"/>
              </a:solidFill>
              <a:latin typeface="Asap"/>
            </a:endParaRPr>
          </a:p>
          <a:p>
            <a:pPr marL="285750" indent="-285750">
              <a:buFont typeface="Arial" panose="020B0604020202020204" pitchFamily="34" charset="0"/>
              <a:buChar char="•"/>
            </a:pPr>
            <a:r>
              <a:rPr lang="nl-NL" sz="1600" dirty="0">
                <a:solidFill>
                  <a:schemeClr val="tx1"/>
                </a:solidFill>
                <a:latin typeface="Asap"/>
              </a:rPr>
              <a:t>Voor het toelaten, rijksbeleid Nota Ruimte, provinciaal beleid. </a:t>
            </a:r>
            <a:r>
              <a:rPr lang="nl-NL" sz="1600" dirty="0" err="1">
                <a:solidFill>
                  <a:schemeClr val="tx1"/>
                </a:solidFill>
                <a:latin typeface="Asap"/>
              </a:rPr>
              <a:t>Mer</a:t>
            </a:r>
            <a:r>
              <a:rPr lang="nl-NL" sz="1600" dirty="0">
                <a:solidFill>
                  <a:schemeClr val="tx1"/>
                </a:solidFill>
                <a:latin typeface="Asap"/>
              </a:rPr>
              <a:t> en in het gemeentelijke omgevingsplan</a:t>
            </a:r>
          </a:p>
          <a:p>
            <a:pPr marL="285750" indent="-285750">
              <a:buFont typeface="Arial" panose="020B0604020202020204" pitchFamily="34" charset="0"/>
              <a:buChar char="•"/>
            </a:pPr>
            <a:r>
              <a:rPr lang="nl-NL" sz="1600" dirty="0">
                <a:solidFill>
                  <a:schemeClr val="tx1"/>
                </a:solidFill>
                <a:latin typeface="Asap"/>
              </a:rPr>
              <a:t>Zonnepanelen op een dak van een gebouw zijn meestal onder voorwaarden </a:t>
            </a:r>
            <a:r>
              <a:rPr lang="nl-NL" sz="1600" dirty="0" err="1">
                <a:solidFill>
                  <a:schemeClr val="tx1"/>
                </a:solidFill>
                <a:latin typeface="Asap"/>
              </a:rPr>
              <a:t>vergunningvrij</a:t>
            </a:r>
            <a:r>
              <a:rPr lang="nl-NL" sz="1600" dirty="0">
                <a:solidFill>
                  <a:schemeClr val="tx1"/>
                </a:solidFill>
                <a:latin typeface="Asap"/>
              </a:rPr>
              <a:t>. </a:t>
            </a:r>
          </a:p>
          <a:p>
            <a:pPr marL="285750" indent="-285750">
              <a:buFont typeface="Arial" panose="020B0604020202020204" pitchFamily="34" charset="0"/>
              <a:buChar char="•"/>
            </a:pPr>
            <a:endParaRPr lang="nl-NL" sz="1600" dirty="0">
              <a:solidFill>
                <a:schemeClr val="tx1"/>
              </a:solidFill>
              <a:latin typeface="Asap"/>
            </a:endParaRPr>
          </a:p>
          <a:p>
            <a:r>
              <a:rPr lang="nl-NL" sz="1600" dirty="0">
                <a:latin typeface="Asap"/>
                <a:hlinkClick r:id="rId2"/>
              </a:rPr>
              <a:t>Toelaten zonnepanelen op een locatie | Informatiepunt Leefomgeving</a:t>
            </a:r>
            <a:endParaRPr lang="nl-NL" sz="1600" dirty="0">
              <a:solidFill>
                <a:schemeClr val="tx1"/>
              </a:solidFill>
              <a:latin typeface="Asap"/>
            </a:endParaRPr>
          </a:p>
        </p:txBody>
      </p:sp>
      <p:sp>
        <p:nvSpPr>
          <p:cNvPr id="3" name="Titel 2">
            <a:extLst>
              <a:ext uri="{FF2B5EF4-FFF2-40B4-BE49-F238E27FC236}">
                <a16:creationId xmlns:a16="http://schemas.microsoft.com/office/drawing/2014/main" id="{CA4CC460-F602-1C02-CA3F-C528E9758F77}"/>
              </a:ext>
            </a:extLst>
          </p:cNvPr>
          <p:cNvSpPr>
            <a:spLocks noGrp="1"/>
          </p:cNvSpPr>
          <p:nvPr>
            <p:ph type="title"/>
          </p:nvPr>
        </p:nvSpPr>
        <p:spPr/>
        <p:txBody>
          <a:bodyPr>
            <a:normAutofit/>
          </a:bodyPr>
          <a:lstStyle/>
          <a:p>
            <a:r>
              <a:rPr lang="en-US" dirty="0" err="1"/>
              <a:t>Regelgeving</a:t>
            </a:r>
            <a:endParaRPr lang="nl-NL" dirty="0"/>
          </a:p>
        </p:txBody>
      </p:sp>
      <p:sp>
        <p:nvSpPr>
          <p:cNvPr id="7" name="Date Placeholder 6">
            <a:extLst>
              <a:ext uri="{FF2B5EF4-FFF2-40B4-BE49-F238E27FC236}">
                <a16:creationId xmlns:a16="http://schemas.microsoft.com/office/drawing/2014/main" id="{043795F7-0958-4DC5-1DED-B6B1B2D62E73}"/>
              </a:ext>
            </a:extLst>
          </p:cNvPr>
          <p:cNvSpPr>
            <a:spLocks noGrp="1"/>
          </p:cNvSpPr>
          <p:nvPr>
            <p:ph type="dt" sz="half" idx="10"/>
          </p:nvPr>
        </p:nvSpPr>
        <p:spPr/>
        <p:txBody>
          <a:bodyPr/>
          <a:lstStyle/>
          <a:p>
            <a:endParaRPr lang="nl-NL" dirty="0"/>
          </a:p>
        </p:txBody>
      </p:sp>
      <p:sp>
        <p:nvSpPr>
          <p:cNvPr id="5" name="Tijdelijke aanduiding voor dianummer 5">
            <a:extLst>
              <a:ext uri="{FF2B5EF4-FFF2-40B4-BE49-F238E27FC236}">
                <a16:creationId xmlns:a16="http://schemas.microsoft.com/office/drawing/2014/main" id="{CEB1F49F-1078-D403-ECE9-B4809689DF99}"/>
              </a:ext>
            </a:extLst>
          </p:cNvPr>
          <p:cNvSpPr txBox="1">
            <a:spLocks/>
          </p:cNvSpPr>
          <p:nvPr/>
        </p:nvSpPr>
        <p:spPr>
          <a:xfrm>
            <a:off x="9253152" y="64309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1BB4A-7DC0-41F9-B589-288E53C2F0C1}" type="slidenum">
              <a:rPr lang="nl-NL" smtClean="0">
                <a:solidFill>
                  <a:schemeClr val="tx1"/>
                </a:solidFill>
              </a:rPr>
              <a:pPr/>
              <a:t>25</a:t>
            </a:fld>
            <a:endParaRPr lang="nl-NL" dirty="0">
              <a:solidFill>
                <a:schemeClr val="tx1"/>
              </a:solidFill>
            </a:endParaRPr>
          </a:p>
        </p:txBody>
      </p:sp>
    </p:spTree>
    <p:extLst>
      <p:ext uri="{BB962C8B-B14F-4D97-AF65-F5344CB8AC3E}">
        <p14:creationId xmlns:p14="http://schemas.microsoft.com/office/powerpoint/2010/main" val="13246453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598C93E7-FED5-42B0-A346-72575F7FDD2D}"/>
              </a:ext>
            </a:extLst>
          </p:cNvPr>
          <p:cNvSpPr>
            <a:spLocks noGrp="1"/>
          </p:cNvSpPr>
          <p:nvPr>
            <p:ph type="title"/>
          </p:nvPr>
        </p:nvSpPr>
        <p:spPr/>
        <p:txBody>
          <a:bodyPr/>
          <a:lstStyle/>
          <a:p>
            <a:r>
              <a:rPr lang="nl-NL" dirty="0"/>
              <a:t>Schone Brandstoffen (Waterstof)</a:t>
            </a:r>
          </a:p>
        </p:txBody>
      </p:sp>
      <p:pic>
        <p:nvPicPr>
          <p:cNvPr id="7" name="Afbeelding 6" descr="Schematisch diagram over elektrificatie van industrie (P2X), met hernieuwbare elektriciteit die rechtstreeks processen aandrijft of via elektrolyse water omzet in waterstof en zuurstof. Blauwe pijlen tonen waterstofinzet, paarse en groene stromen tonen CO₂ en methanisering tot methaan, met warmtevoorziening, waterstofbijmenging, gasinzet en gasnetwerk als belangrijke toepassingen.">
            <a:extLst>
              <a:ext uri="{FF2B5EF4-FFF2-40B4-BE49-F238E27FC236}">
                <a16:creationId xmlns:a16="http://schemas.microsoft.com/office/drawing/2014/main" id="{8E572EAC-2A7C-4A84-B4DA-F91F9CFCF9D2}"/>
              </a:ext>
            </a:extLst>
          </p:cNvPr>
          <p:cNvPicPr>
            <a:picLocks noChangeAspect="1"/>
          </p:cNvPicPr>
          <p:nvPr/>
        </p:nvPicPr>
        <p:blipFill>
          <a:blip r:embed="rId3"/>
          <a:stretch>
            <a:fillRect/>
          </a:stretch>
        </p:blipFill>
        <p:spPr>
          <a:xfrm>
            <a:off x="4684508" y="1822265"/>
            <a:ext cx="3926092" cy="3213470"/>
          </a:xfrm>
          <a:prstGeom prst="rect">
            <a:avLst/>
          </a:prstGeom>
        </p:spPr>
      </p:pic>
      <p:pic>
        <p:nvPicPr>
          <p:cNvPr id="9" name="Afbeelding 1">
            <a:extLst>
              <a:ext uri="{FF2B5EF4-FFF2-40B4-BE49-F238E27FC236}">
                <a16:creationId xmlns:a16="http://schemas.microsoft.com/office/drawing/2014/main" id="{2D6F0F14-89E3-DAFF-E46B-C4EA3AC722D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468251" y="2387056"/>
            <a:ext cx="3723749" cy="3272925"/>
          </a:xfrm>
          <a:prstGeom prst="rect">
            <a:avLst/>
          </a:prstGeom>
        </p:spPr>
      </p:pic>
      <p:pic>
        <p:nvPicPr>
          <p:cNvPr id="8" name="Picture 7">
            <a:hlinkClick r:id="rId5"/>
            <a:extLst>
              <a:ext uri="{FF2B5EF4-FFF2-40B4-BE49-F238E27FC236}">
                <a16:creationId xmlns:a16="http://schemas.microsoft.com/office/drawing/2014/main" id="{7741A919-594C-1F2A-4F69-3D6E41381690}"/>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210800" y="18067"/>
            <a:ext cx="1981200" cy="2803821"/>
          </a:xfrm>
          <a:prstGeom prst="rect">
            <a:avLst/>
          </a:prstGeom>
        </p:spPr>
      </p:pic>
      <p:sp>
        <p:nvSpPr>
          <p:cNvPr id="6" name="Date Placeholder 5">
            <a:extLst>
              <a:ext uri="{FF2B5EF4-FFF2-40B4-BE49-F238E27FC236}">
                <a16:creationId xmlns:a16="http://schemas.microsoft.com/office/drawing/2014/main" id="{58D62133-0678-FF47-7FBC-44BA76EF2115}"/>
              </a:ext>
            </a:extLst>
          </p:cNvPr>
          <p:cNvSpPr>
            <a:spLocks noGrp="1"/>
          </p:cNvSpPr>
          <p:nvPr>
            <p:ph type="dt" sz="half" idx="10"/>
          </p:nvPr>
        </p:nvSpPr>
        <p:spPr/>
        <p:txBody>
          <a:bodyPr/>
          <a:lstStyle/>
          <a:p>
            <a:endParaRPr lang="nl-NL" dirty="0"/>
          </a:p>
        </p:txBody>
      </p:sp>
      <p:sp>
        <p:nvSpPr>
          <p:cNvPr id="4" name="Tekstvak 3">
            <a:extLst>
              <a:ext uri="{FF2B5EF4-FFF2-40B4-BE49-F238E27FC236}">
                <a16:creationId xmlns:a16="http://schemas.microsoft.com/office/drawing/2014/main" id="{5B76F55E-21B7-2C20-DA0A-3727884BA12F}"/>
              </a:ext>
            </a:extLst>
          </p:cNvPr>
          <p:cNvSpPr txBox="1"/>
          <p:nvPr/>
        </p:nvSpPr>
        <p:spPr>
          <a:xfrm>
            <a:off x="457200" y="1690688"/>
            <a:ext cx="4148160" cy="3139321"/>
          </a:xfrm>
          <a:prstGeom prst="rect">
            <a:avLst/>
          </a:prstGeom>
          <a:noFill/>
        </p:spPr>
        <p:txBody>
          <a:bodyPr wrap="square" rtlCol="0">
            <a:spAutoFit/>
          </a:bodyPr>
          <a:lstStyle/>
          <a:p>
            <a:pPr marL="285750" indent="-285750">
              <a:buFont typeface="Arial" panose="020B0604020202020204" pitchFamily="34" charset="0"/>
              <a:buChar char="•"/>
            </a:pPr>
            <a:r>
              <a:rPr lang="en-US" dirty="0" err="1"/>
              <a:t>Waterstof</a:t>
            </a:r>
            <a:r>
              <a:rPr lang="en-US" dirty="0"/>
              <a:t> in de </a:t>
            </a:r>
            <a:r>
              <a:rPr lang="en-US" dirty="0" err="1"/>
              <a:t>leefomgeving</a:t>
            </a:r>
            <a:endParaRPr lang="en-US" dirty="0"/>
          </a:p>
          <a:p>
            <a:pPr marL="742950" lvl="1" indent="-285750">
              <a:buFont typeface="Arial" panose="020B0604020202020204" pitchFamily="34" charset="0"/>
              <a:buChar char="•"/>
            </a:pPr>
            <a:r>
              <a:rPr lang="en-US" dirty="0" err="1"/>
              <a:t>Woningen</a:t>
            </a:r>
            <a:r>
              <a:rPr lang="en-US" dirty="0"/>
              <a:t> </a:t>
            </a:r>
            <a:r>
              <a:rPr lang="en-US" dirty="0" err="1"/>
              <a:t>verwarmen</a:t>
            </a:r>
            <a:r>
              <a:rPr lang="en-US" dirty="0"/>
              <a:t> met </a:t>
            </a:r>
            <a:r>
              <a:rPr lang="en-US" dirty="0" err="1"/>
              <a:t>waterstof</a:t>
            </a:r>
            <a:r>
              <a:rPr lang="en-US" dirty="0"/>
              <a:t> (</a:t>
            </a:r>
            <a:r>
              <a:rPr lang="en-US" i="1" dirty="0"/>
              <a:t>test</a:t>
            </a:r>
            <a:r>
              <a:rPr lang="en-US" dirty="0"/>
              <a:t>)</a:t>
            </a:r>
          </a:p>
          <a:p>
            <a:pPr marL="742950" lvl="1" indent="-285750">
              <a:buFont typeface="Arial" panose="020B0604020202020204" pitchFamily="34" charset="0"/>
              <a:buChar char="•"/>
            </a:pPr>
            <a:r>
              <a:rPr lang="en-US" dirty="0" err="1"/>
              <a:t>Waterstoftankstations</a:t>
            </a:r>
            <a:endParaRPr lang="en-US" dirty="0"/>
          </a:p>
          <a:p>
            <a:pPr marL="742950" lvl="1" indent="-285750">
              <a:buFont typeface="Arial" panose="020B0604020202020204" pitchFamily="34" charset="0"/>
              <a:buChar char="•"/>
            </a:pPr>
            <a:r>
              <a:rPr lang="en-US" dirty="0" err="1"/>
              <a:t>Industriële</a:t>
            </a:r>
            <a:r>
              <a:rPr lang="en-US" dirty="0"/>
              <a:t> </a:t>
            </a:r>
            <a:r>
              <a:rPr lang="en-US" dirty="0" err="1"/>
              <a:t>toepassingen</a:t>
            </a:r>
            <a:endParaRPr lang="en-US" dirty="0"/>
          </a:p>
          <a:p>
            <a:pPr marL="742950" lvl="1" indent="-285750">
              <a:buFont typeface="Arial" panose="020B0604020202020204" pitchFamily="34" charset="0"/>
              <a:buChar char="•"/>
            </a:pPr>
            <a:r>
              <a:rPr lang="en-US" dirty="0"/>
              <a:t>Transport van </a:t>
            </a:r>
            <a:r>
              <a:rPr lang="en-US" dirty="0" err="1"/>
              <a:t>waterstof</a:t>
            </a:r>
            <a:endParaRPr lang="en-US" dirty="0"/>
          </a:p>
          <a:p>
            <a:pPr marL="742950" lvl="1" indent="-285750">
              <a:buFont typeface="Arial" panose="020B0604020202020204" pitchFamily="34" charset="0"/>
              <a:buChar char="•"/>
            </a:pPr>
            <a:r>
              <a:rPr lang="en-US" dirty="0" err="1"/>
              <a:t>Waterstofdragers</a:t>
            </a:r>
            <a:r>
              <a:rPr lang="en-US" dirty="0"/>
              <a:t>? </a:t>
            </a:r>
            <a:r>
              <a:rPr lang="en-US" dirty="0" err="1"/>
              <a:t>Ammoniak</a:t>
            </a:r>
            <a:r>
              <a:rPr lang="en-US" dirty="0"/>
              <a:t>?</a:t>
            </a:r>
          </a:p>
          <a:p>
            <a:endParaRPr lang="en-US" dirty="0"/>
          </a:p>
          <a:p>
            <a:pPr marL="285750" indent="-285750">
              <a:buFont typeface="Arial" panose="020B0604020202020204" pitchFamily="34" charset="0"/>
              <a:buChar char="•"/>
            </a:pPr>
            <a:r>
              <a:rPr lang="en-US" dirty="0" err="1"/>
              <a:t>Geurloos</a:t>
            </a:r>
            <a:r>
              <a:rPr lang="en-US" dirty="0"/>
              <a:t> </a:t>
            </a:r>
            <a:r>
              <a:rPr lang="en-US" dirty="0" err="1"/>
              <a:t>en</a:t>
            </a:r>
            <a:r>
              <a:rPr lang="en-US" dirty="0"/>
              <a:t> </a:t>
            </a:r>
            <a:r>
              <a:rPr lang="en-US" dirty="0" err="1"/>
              <a:t>ontzichtbare</a:t>
            </a:r>
            <a:r>
              <a:rPr lang="en-US" dirty="0"/>
              <a:t> </a:t>
            </a:r>
            <a:r>
              <a:rPr lang="en-US" dirty="0" err="1"/>
              <a:t>vlam</a:t>
            </a:r>
            <a:endParaRPr lang="en-US" dirty="0"/>
          </a:p>
          <a:p>
            <a:pPr marL="285750" indent="-285750">
              <a:buFont typeface="Arial" panose="020B0604020202020204" pitchFamily="34" charset="0"/>
              <a:buChar char="•"/>
            </a:pPr>
            <a:r>
              <a:rPr lang="en-US" dirty="0"/>
              <a:t>Kans op </a:t>
            </a:r>
            <a:r>
              <a:rPr lang="en-US" dirty="0" err="1"/>
              <a:t>wolkbrand</a:t>
            </a:r>
            <a:r>
              <a:rPr lang="en-US" dirty="0"/>
              <a:t>, </a:t>
            </a:r>
            <a:r>
              <a:rPr lang="en-US" dirty="0" err="1"/>
              <a:t>fakkel</a:t>
            </a:r>
            <a:r>
              <a:rPr lang="en-US" dirty="0"/>
              <a:t> of </a:t>
            </a:r>
            <a:r>
              <a:rPr lang="en-US" dirty="0" err="1"/>
              <a:t>explosie</a:t>
            </a:r>
            <a:endParaRPr lang="en-US" dirty="0"/>
          </a:p>
          <a:p>
            <a:pPr marL="285750" indent="-285750">
              <a:buFont typeface="Arial" panose="020B0604020202020204" pitchFamily="34" charset="0"/>
              <a:buChar char="•"/>
            </a:pPr>
            <a:r>
              <a:rPr lang="en-US" dirty="0" err="1"/>
              <a:t>Ammoniak</a:t>
            </a:r>
            <a:r>
              <a:rPr lang="en-US" dirty="0"/>
              <a:t> </a:t>
            </a:r>
            <a:r>
              <a:rPr lang="en-US" dirty="0">
                <a:sym typeface="Wingdings" panose="05000000000000000000" pitchFamily="2" charset="2"/>
              </a:rPr>
              <a:t> </a:t>
            </a:r>
            <a:r>
              <a:rPr lang="en-US" dirty="0" err="1">
                <a:sym typeface="Wingdings" panose="05000000000000000000" pitchFamily="2" charset="2"/>
              </a:rPr>
              <a:t>zeer</a:t>
            </a:r>
            <a:r>
              <a:rPr lang="en-US" dirty="0">
                <a:sym typeface="Wingdings" panose="05000000000000000000" pitchFamily="2" charset="2"/>
              </a:rPr>
              <a:t> </a:t>
            </a:r>
            <a:r>
              <a:rPr lang="en-US" dirty="0" err="1">
                <a:sym typeface="Wingdings" panose="05000000000000000000" pitchFamily="2" charset="2"/>
              </a:rPr>
              <a:t>giftig</a:t>
            </a:r>
            <a:endParaRPr lang="nl-NL" dirty="0"/>
          </a:p>
        </p:txBody>
      </p:sp>
      <p:sp>
        <p:nvSpPr>
          <p:cNvPr id="11" name="Tijdelijke aanduiding voor dianummer 5">
            <a:extLst>
              <a:ext uri="{FF2B5EF4-FFF2-40B4-BE49-F238E27FC236}">
                <a16:creationId xmlns:a16="http://schemas.microsoft.com/office/drawing/2014/main" id="{F573453A-1666-9B80-6018-1D23C38E59D1}"/>
              </a:ext>
            </a:extLst>
          </p:cNvPr>
          <p:cNvSpPr txBox="1">
            <a:spLocks/>
          </p:cNvSpPr>
          <p:nvPr/>
        </p:nvSpPr>
        <p:spPr>
          <a:xfrm>
            <a:off x="9253152" y="64309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1BB4A-7DC0-41F9-B589-288E53C2F0C1}" type="slidenum">
              <a:rPr lang="nl-NL" smtClean="0">
                <a:solidFill>
                  <a:schemeClr val="tx1"/>
                </a:solidFill>
              </a:rPr>
              <a:pPr/>
              <a:t>26</a:t>
            </a:fld>
            <a:endParaRPr lang="nl-NL" dirty="0">
              <a:solidFill>
                <a:schemeClr val="tx1"/>
              </a:solidFill>
            </a:endParaRPr>
          </a:p>
        </p:txBody>
      </p:sp>
    </p:spTree>
    <p:extLst>
      <p:ext uri="{BB962C8B-B14F-4D97-AF65-F5344CB8AC3E}">
        <p14:creationId xmlns:p14="http://schemas.microsoft.com/office/powerpoint/2010/main" val="6319818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12DD6-E406-0FF5-2B7A-D39167515142}"/>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B6998ADA-2EAF-79AB-3620-E280771118CF}"/>
              </a:ext>
            </a:extLst>
          </p:cNvPr>
          <p:cNvSpPr>
            <a:spLocks noGrp="1"/>
          </p:cNvSpPr>
          <p:nvPr>
            <p:ph idx="1"/>
          </p:nvPr>
        </p:nvSpPr>
        <p:spPr>
          <a:xfrm>
            <a:off x="609600" y="1832514"/>
            <a:ext cx="11057212" cy="4673595"/>
          </a:xfrm>
        </p:spPr>
        <p:txBody>
          <a:bodyPr>
            <a:normAutofit/>
          </a:bodyPr>
          <a:lstStyle/>
          <a:p>
            <a:pPr marL="285750" indent="-285750">
              <a:buFont typeface="Arial" panose="020B0604020202020204" pitchFamily="34" charset="0"/>
              <a:buChar char="•"/>
            </a:pPr>
            <a:r>
              <a:rPr lang="en-US" sz="1600" dirty="0" err="1">
                <a:solidFill>
                  <a:schemeClr val="tx1"/>
                </a:solidFill>
                <a:latin typeface="Asap"/>
              </a:rPr>
              <a:t>Gebruiksregels</a:t>
            </a:r>
            <a:r>
              <a:rPr lang="en-US" sz="1600" dirty="0">
                <a:solidFill>
                  <a:schemeClr val="tx1"/>
                </a:solidFill>
                <a:latin typeface="Asap"/>
              </a:rPr>
              <a:t>, in het </a:t>
            </a:r>
            <a:r>
              <a:rPr lang="en-US" sz="1600" dirty="0" err="1">
                <a:solidFill>
                  <a:schemeClr val="tx1"/>
                </a:solidFill>
                <a:latin typeface="Asap"/>
              </a:rPr>
              <a:t>omgevingsplan</a:t>
            </a:r>
            <a:r>
              <a:rPr lang="en-US" sz="1600" dirty="0">
                <a:solidFill>
                  <a:schemeClr val="tx1"/>
                </a:solidFill>
                <a:latin typeface="Asap"/>
              </a:rPr>
              <a:t> </a:t>
            </a:r>
            <a:r>
              <a:rPr lang="en-US" sz="1600" dirty="0" err="1">
                <a:solidFill>
                  <a:schemeClr val="tx1"/>
                </a:solidFill>
                <a:latin typeface="Asap"/>
              </a:rPr>
              <a:t>en</a:t>
            </a:r>
            <a:r>
              <a:rPr lang="en-US" sz="1600" dirty="0">
                <a:solidFill>
                  <a:schemeClr val="tx1"/>
                </a:solidFill>
                <a:latin typeface="Asap"/>
              </a:rPr>
              <a:t> in het Bal;</a:t>
            </a:r>
          </a:p>
          <a:p>
            <a:pPr marL="285750" indent="-285750">
              <a:buFont typeface="Arial" panose="020B0604020202020204" pitchFamily="34" charset="0"/>
              <a:buChar char="•"/>
            </a:pPr>
            <a:r>
              <a:rPr lang="en-US" sz="1600" dirty="0" err="1">
                <a:solidFill>
                  <a:schemeClr val="tx1"/>
                </a:solidFill>
                <a:latin typeface="Asap"/>
              </a:rPr>
              <a:t>Gebruiksregels</a:t>
            </a:r>
            <a:r>
              <a:rPr lang="en-US" sz="1600" dirty="0">
                <a:solidFill>
                  <a:schemeClr val="tx1"/>
                </a:solidFill>
                <a:latin typeface="Asap"/>
              </a:rPr>
              <a:t> </a:t>
            </a:r>
            <a:r>
              <a:rPr lang="en-US" sz="1600" dirty="0" err="1">
                <a:solidFill>
                  <a:schemeClr val="tx1"/>
                </a:solidFill>
                <a:latin typeface="Asap"/>
              </a:rPr>
              <a:t>ook</a:t>
            </a:r>
            <a:r>
              <a:rPr lang="en-US" sz="1600" dirty="0">
                <a:solidFill>
                  <a:schemeClr val="tx1"/>
                </a:solidFill>
                <a:latin typeface="Asap"/>
              </a:rPr>
              <a:t> in de </a:t>
            </a:r>
            <a:r>
              <a:rPr lang="en-US" sz="1600" dirty="0" err="1">
                <a:solidFill>
                  <a:schemeClr val="tx1"/>
                </a:solidFill>
                <a:latin typeface="Asap"/>
              </a:rPr>
              <a:t>omgevingsvergunning</a:t>
            </a:r>
            <a:r>
              <a:rPr lang="en-US" sz="1600" dirty="0">
                <a:solidFill>
                  <a:schemeClr val="tx1"/>
                </a:solidFill>
                <a:latin typeface="Asap"/>
              </a:rPr>
              <a:t> mba</a:t>
            </a:r>
          </a:p>
          <a:p>
            <a:pPr marL="285750" indent="-285750">
              <a:buFont typeface="Arial" panose="020B0604020202020204" pitchFamily="34" charset="0"/>
              <a:buChar char="•"/>
            </a:pPr>
            <a:r>
              <a:rPr lang="nl-NL" sz="1600" dirty="0">
                <a:solidFill>
                  <a:schemeClr val="tx1"/>
                </a:solidFill>
                <a:latin typeface="Asap"/>
              </a:rPr>
              <a:t>Instructieregels in het </a:t>
            </a:r>
            <a:r>
              <a:rPr lang="nl-NL" sz="1600" dirty="0" err="1">
                <a:solidFill>
                  <a:schemeClr val="tx1"/>
                </a:solidFill>
                <a:latin typeface="Asap"/>
              </a:rPr>
              <a:t>Bkl</a:t>
            </a:r>
            <a:endParaRPr lang="nl-NL" sz="1600" dirty="0">
              <a:solidFill>
                <a:schemeClr val="tx1"/>
              </a:solidFill>
              <a:latin typeface="Asap"/>
            </a:endParaRPr>
          </a:p>
          <a:p>
            <a:pPr marL="285750" indent="-285750">
              <a:buFont typeface="Arial" panose="020B0604020202020204" pitchFamily="34" charset="0"/>
              <a:buChar char="•"/>
            </a:pPr>
            <a:r>
              <a:rPr lang="nl-NL" sz="1600" dirty="0">
                <a:solidFill>
                  <a:schemeClr val="tx1"/>
                </a:solidFill>
                <a:latin typeface="Asap"/>
              </a:rPr>
              <a:t>Kabinetsvisie waterstofdragers</a:t>
            </a:r>
          </a:p>
          <a:p>
            <a:pPr marL="285750" indent="-285750">
              <a:buFont typeface="Arial" panose="020B0604020202020204" pitchFamily="34" charset="0"/>
              <a:buChar char="•"/>
            </a:pPr>
            <a:r>
              <a:rPr lang="nl-NL" sz="1600" dirty="0">
                <a:solidFill>
                  <a:schemeClr val="tx1"/>
                </a:solidFill>
                <a:latin typeface="Asap"/>
              </a:rPr>
              <a:t>PGS 35 Waterstoftankstations</a:t>
            </a:r>
          </a:p>
          <a:p>
            <a:pPr marL="285750" indent="-285750">
              <a:buFont typeface="Arial" panose="020B0604020202020204" pitchFamily="34" charset="0"/>
              <a:buChar char="•"/>
            </a:pPr>
            <a:r>
              <a:rPr lang="nl-NL" sz="1600" dirty="0">
                <a:solidFill>
                  <a:schemeClr val="tx1"/>
                </a:solidFill>
                <a:latin typeface="Asap"/>
              </a:rPr>
              <a:t>PGS 40 </a:t>
            </a:r>
            <a:r>
              <a:rPr lang="nl-NL" sz="1600" dirty="0" err="1">
                <a:solidFill>
                  <a:schemeClr val="tx1"/>
                </a:solidFill>
                <a:latin typeface="Asap"/>
              </a:rPr>
              <a:t>Waterstofelektrolysers</a:t>
            </a:r>
            <a:endParaRPr lang="nl-NL" sz="1600" dirty="0">
              <a:solidFill>
                <a:schemeClr val="tx1"/>
              </a:solidFill>
              <a:latin typeface="Asap"/>
            </a:endParaRPr>
          </a:p>
          <a:p>
            <a:pPr marL="285750" indent="-285750">
              <a:buFont typeface="Arial" panose="020B0604020202020204" pitchFamily="34" charset="0"/>
              <a:buChar char="•"/>
            </a:pPr>
            <a:endParaRPr lang="nl-NL" sz="1600" dirty="0">
              <a:latin typeface="Asap"/>
            </a:endParaRPr>
          </a:p>
          <a:p>
            <a:pPr marL="285750" indent="-285750">
              <a:buFont typeface="Arial" panose="020B0604020202020204" pitchFamily="34" charset="0"/>
              <a:buChar char="•"/>
            </a:pPr>
            <a:endParaRPr lang="nl-NL" sz="1600" dirty="0">
              <a:latin typeface="Asap"/>
            </a:endParaRPr>
          </a:p>
          <a:p>
            <a:r>
              <a:rPr lang="nl-NL" sz="1600" dirty="0">
                <a:latin typeface="Asap"/>
                <a:hlinkClick r:id="rId3"/>
              </a:rPr>
              <a:t>Kamerbrief over kabinetsvisie waterstofdragers</a:t>
            </a:r>
            <a:endParaRPr lang="nl-NL" sz="1600" dirty="0">
              <a:latin typeface="Asap"/>
              <a:hlinkClick r:id="rId4"/>
            </a:endParaRPr>
          </a:p>
        </p:txBody>
      </p:sp>
      <p:sp>
        <p:nvSpPr>
          <p:cNvPr id="3" name="Titel 2">
            <a:extLst>
              <a:ext uri="{FF2B5EF4-FFF2-40B4-BE49-F238E27FC236}">
                <a16:creationId xmlns:a16="http://schemas.microsoft.com/office/drawing/2014/main" id="{EBDFDAFA-EC7C-E1F7-EB01-187D1259BA96}"/>
              </a:ext>
            </a:extLst>
          </p:cNvPr>
          <p:cNvSpPr>
            <a:spLocks noGrp="1"/>
          </p:cNvSpPr>
          <p:nvPr>
            <p:ph type="title"/>
          </p:nvPr>
        </p:nvSpPr>
        <p:spPr/>
        <p:txBody>
          <a:bodyPr>
            <a:normAutofit/>
          </a:bodyPr>
          <a:lstStyle/>
          <a:p>
            <a:r>
              <a:rPr lang="en-US" dirty="0" err="1"/>
              <a:t>Regelgeving</a:t>
            </a:r>
            <a:endParaRPr lang="nl-NL" dirty="0"/>
          </a:p>
        </p:txBody>
      </p:sp>
      <p:sp>
        <p:nvSpPr>
          <p:cNvPr id="7" name="Date Placeholder 6">
            <a:extLst>
              <a:ext uri="{FF2B5EF4-FFF2-40B4-BE49-F238E27FC236}">
                <a16:creationId xmlns:a16="http://schemas.microsoft.com/office/drawing/2014/main" id="{276CB715-E57D-431B-A27F-7A2A4B965BFB}"/>
              </a:ext>
            </a:extLst>
          </p:cNvPr>
          <p:cNvSpPr>
            <a:spLocks noGrp="1"/>
          </p:cNvSpPr>
          <p:nvPr>
            <p:ph type="dt" sz="half" idx="10"/>
          </p:nvPr>
        </p:nvSpPr>
        <p:spPr/>
        <p:txBody>
          <a:bodyPr/>
          <a:lstStyle/>
          <a:p>
            <a:endParaRPr lang="nl-NL" dirty="0"/>
          </a:p>
        </p:txBody>
      </p:sp>
      <p:sp>
        <p:nvSpPr>
          <p:cNvPr id="5" name="Tijdelijke aanduiding voor dianummer 5">
            <a:extLst>
              <a:ext uri="{FF2B5EF4-FFF2-40B4-BE49-F238E27FC236}">
                <a16:creationId xmlns:a16="http://schemas.microsoft.com/office/drawing/2014/main" id="{FAC02F50-BF65-E1EF-D604-F409CDEA43D5}"/>
              </a:ext>
            </a:extLst>
          </p:cNvPr>
          <p:cNvSpPr txBox="1">
            <a:spLocks/>
          </p:cNvSpPr>
          <p:nvPr/>
        </p:nvSpPr>
        <p:spPr>
          <a:xfrm>
            <a:off x="9253152" y="64309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1BB4A-7DC0-41F9-B589-288E53C2F0C1}" type="slidenum">
              <a:rPr lang="nl-NL" smtClean="0">
                <a:solidFill>
                  <a:schemeClr val="tx1"/>
                </a:solidFill>
              </a:rPr>
              <a:pPr/>
              <a:t>27</a:t>
            </a:fld>
            <a:endParaRPr lang="nl-NL" dirty="0">
              <a:solidFill>
                <a:schemeClr val="tx1"/>
              </a:solidFill>
            </a:endParaRPr>
          </a:p>
        </p:txBody>
      </p:sp>
    </p:spTree>
    <p:extLst>
      <p:ext uri="{BB962C8B-B14F-4D97-AF65-F5344CB8AC3E}">
        <p14:creationId xmlns:p14="http://schemas.microsoft.com/office/powerpoint/2010/main" val="39626912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inhoud 6" descr="Infographic over elektrisch vervoer, met energiestromen tussen mijn, accuproductie, elektriciteitsauto’s, laadpunten en stroomnet. Paarse pijlen tonen routes van opgewekte energie naar thuisladen, snellaadstation en rijdende elektrische auto’s; labels markeren vraag en aanbod, productie van elektrische auto’s en PBL als bron.&#10;">
            <a:extLst>
              <a:ext uri="{FF2B5EF4-FFF2-40B4-BE49-F238E27FC236}">
                <a16:creationId xmlns:a16="http://schemas.microsoft.com/office/drawing/2014/main" id="{95BCCFE3-DD2B-4C2D-ADA0-B22EC2D99541}"/>
              </a:ext>
            </a:extLst>
          </p:cNvPr>
          <p:cNvPicPr>
            <a:picLocks noGrp="1" noChangeAspect="1"/>
          </p:cNvPicPr>
          <p:nvPr>
            <p:ph idx="1"/>
          </p:nvPr>
        </p:nvPicPr>
        <p:blipFill>
          <a:blip r:embed="rId3"/>
          <a:stretch>
            <a:fillRect/>
          </a:stretch>
        </p:blipFill>
        <p:spPr>
          <a:xfrm>
            <a:off x="4697952" y="544615"/>
            <a:ext cx="4874522" cy="4159149"/>
          </a:xfrm>
          <a:prstGeom prst="rect">
            <a:avLst/>
          </a:prstGeom>
        </p:spPr>
      </p:pic>
      <p:sp>
        <p:nvSpPr>
          <p:cNvPr id="3" name="Titel 2">
            <a:extLst>
              <a:ext uri="{FF2B5EF4-FFF2-40B4-BE49-F238E27FC236}">
                <a16:creationId xmlns:a16="http://schemas.microsoft.com/office/drawing/2014/main" id="{E62B5C2E-058C-43B7-85EC-F0A16924D487}"/>
              </a:ext>
            </a:extLst>
          </p:cNvPr>
          <p:cNvSpPr>
            <a:spLocks noGrp="1"/>
          </p:cNvSpPr>
          <p:nvPr>
            <p:ph type="title"/>
          </p:nvPr>
        </p:nvSpPr>
        <p:spPr/>
        <p:txBody>
          <a:bodyPr/>
          <a:lstStyle/>
          <a:p>
            <a:r>
              <a:rPr lang="nl-NL" dirty="0"/>
              <a:t>Elektrificatie</a:t>
            </a:r>
          </a:p>
        </p:txBody>
      </p:sp>
      <p:pic>
        <p:nvPicPr>
          <p:cNvPr id="6" name="Picture 5">
            <a:hlinkClick r:id="rId4"/>
            <a:extLst>
              <a:ext uri="{FF2B5EF4-FFF2-40B4-BE49-F238E27FC236}">
                <a16:creationId xmlns:a16="http://schemas.microsoft.com/office/drawing/2014/main" id="{4655174F-45CC-4A29-5482-B2E499F83EE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784016" y="0"/>
            <a:ext cx="2407983" cy="3431185"/>
          </a:xfrm>
          <a:prstGeom prst="rect">
            <a:avLst/>
          </a:prstGeom>
        </p:spPr>
      </p:pic>
      <p:pic>
        <p:nvPicPr>
          <p:cNvPr id="8" name="Picture 7">
            <a:hlinkClick r:id="rId6"/>
            <a:extLst>
              <a:ext uri="{FF2B5EF4-FFF2-40B4-BE49-F238E27FC236}">
                <a16:creationId xmlns:a16="http://schemas.microsoft.com/office/drawing/2014/main" id="{97D65E82-8971-3C2C-196D-7B45E37947CA}"/>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9683186" y="3343274"/>
            <a:ext cx="2508814" cy="3514725"/>
          </a:xfrm>
          <a:prstGeom prst="rect">
            <a:avLst/>
          </a:prstGeom>
        </p:spPr>
      </p:pic>
      <p:sp>
        <p:nvSpPr>
          <p:cNvPr id="9" name="Date Placeholder 8">
            <a:extLst>
              <a:ext uri="{FF2B5EF4-FFF2-40B4-BE49-F238E27FC236}">
                <a16:creationId xmlns:a16="http://schemas.microsoft.com/office/drawing/2014/main" id="{39A8DE13-C733-6C1E-D564-042CD0A11318}"/>
              </a:ext>
            </a:extLst>
          </p:cNvPr>
          <p:cNvSpPr>
            <a:spLocks noGrp="1"/>
          </p:cNvSpPr>
          <p:nvPr>
            <p:ph type="dt" sz="half" idx="10"/>
          </p:nvPr>
        </p:nvSpPr>
        <p:spPr/>
        <p:txBody>
          <a:bodyPr/>
          <a:lstStyle/>
          <a:p>
            <a:endParaRPr lang="nl-NL" dirty="0"/>
          </a:p>
        </p:txBody>
      </p:sp>
      <p:sp>
        <p:nvSpPr>
          <p:cNvPr id="4" name="Tekstvak 3">
            <a:extLst>
              <a:ext uri="{FF2B5EF4-FFF2-40B4-BE49-F238E27FC236}">
                <a16:creationId xmlns:a16="http://schemas.microsoft.com/office/drawing/2014/main" id="{3259BC0A-AA48-02C7-9FE6-46B893EA3651}"/>
              </a:ext>
            </a:extLst>
          </p:cNvPr>
          <p:cNvSpPr txBox="1"/>
          <p:nvPr/>
        </p:nvSpPr>
        <p:spPr>
          <a:xfrm>
            <a:off x="723899" y="1562099"/>
            <a:ext cx="3974051" cy="3693319"/>
          </a:xfrm>
          <a:prstGeom prst="rect">
            <a:avLst/>
          </a:prstGeom>
          <a:noFill/>
        </p:spPr>
        <p:txBody>
          <a:bodyPr wrap="square" rtlCol="0">
            <a:spAutoFit/>
          </a:bodyPr>
          <a:lstStyle/>
          <a:p>
            <a:pPr marL="285750" indent="-285750">
              <a:buFont typeface="Arial" panose="020B0604020202020204" pitchFamily="34" charset="0"/>
              <a:buChar char="•"/>
            </a:pPr>
            <a:r>
              <a:rPr lang="en-US" dirty="0" err="1"/>
              <a:t>Toename</a:t>
            </a:r>
            <a:r>
              <a:rPr lang="en-US" dirty="0"/>
              <a:t> in </a:t>
            </a:r>
            <a:r>
              <a:rPr lang="en-US" dirty="0" err="1"/>
              <a:t>gebruik</a:t>
            </a:r>
            <a:r>
              <a:rPr lang="en-US" dirty="0"/>
              <a:t> </a:t>
            </a:r>
            <a:r>
              <a:rPr lang="en-US" dirty="0" err="1"/>
              <a:t>batterijen</a:t>
            </a:r>
            <a:r>
              <a:rPr lang="en-US" dirty="0"/>
              <a:t> (EOS, </a:t>
            </a:r>
            <a:r>
              <a:rPr lang="en-US" dirty="0" err="1"/>
              <a:t>Elektrische</a:t>
            </a:r>
            <a:r>
              <a:rPr lang="en-US" dirty="0"/>
              <a:t> auto’s)</a:t>
            </a:r>
          </a:p>
          <a:p>
            <a:pPr marL="285750" indent="-285750">
              <a:buFont typeface="Arial" panose="020B0604020202020204" pitchFamily="34" charset="0"/>
              <a:buChar char="•"/>
            </a:pPr>
            <a:r>
              <a:rPr lang="en-US" dirty="0" err="1"/>
              <a:t>Bijna</a:t>
            </a:r>
            <a:r>
              <a:rPr lang="en-US" dirty="0"/>
              <a:t> alle </a:t>
            </a:r>
            <a:r>
              <a:rPr lang="en-US" dirty="0" err="1"/>
              <a:t>oplaadbare</a:t>
            </a:r>
            <a:r>
              <a:rPr lang="en-US" dirty="0"/>
              <a:t> </a:t>
            </a:r>
            <a:r>
              <a:rPr lang="en-US" dirty="0" err="1"/>
              <a:t>elektrische</a:t>
            </a:r>
            <a:r>
              <a:rPr lang="en-US" dirty="0"/>
              <a:t> </a:t>
            </a:r>
            <a:r>
              <a:rPr lang="en-US" dirty="0" err="1"/>
              <a:t>apparaten</a:t>
            </a:r>
            <a:r>
              <a:rPr lang="en-US" dirty="0"/>
              <a:t> = Li-ion </a:t>
            </a:r>
            <a:r>
              <a:rPr lang="en-US" dirty="0" err="1"/>
              <a:t>batterij</a:t>
            </a:r>
            <a:endParaRPr lang="en-US" dirty="0"/>
          </a:p>
          <a:p>
            <a:pPr marL="285750" indent="-285750">
              <a:buFont typeface="Arial" panose="020B0604020202020204" pitchFamily="34" charset="0"/>
              <a:buChar char="•"/>
            </a:pPr>
            <a:endParaRPr lang="en-US" dirty="0"/>
          </a:p>
          <a:p>
            <a:endParaRPr lang="en-US" dirty="0"/>
          </a:p>
          <a:p>
            <a:pPr marL="285750" indent="-285750">
              <a:buFont typeface="Arial" panose="020B0604020202020204" pitchFamily="34" charset="0"/>
              <a:buChar char="•"/>
            </a:pPr>
            <a:r>
              <a:rPr lang="nl-NL" dirty="0"/>
              <a:t>Risico’s: </a:t>
            </a:r>
            <a:r>
              <a:rPr lang="nl-NL" dirty="0" err="1"/>
              <a:t>thermal</a:t>
            </a:r>
            <a:r>
              <a:rPr lang="nl-NL" dirty="0"/>
              <a:t> </a:t>
            </a:r>
            <a:r>
              <a:rPr lang="nl-NL" dirty="0" err="1"/>
              <a:t>runaway</a:t>
            </a:r>
            <a:endParaRPr lang="nl-NL" dirty="0"/>
          </a:p>
          <a:p>
            <a:pPr marL="742950" lvl="1" indent="-285750">
              <a:buFont typeface="Arial" panose="020B0604020202020204" pitchFamily="34" charset="0"/>
              <a:buChar char="•"/>
            </a:pPr>
            <a:r>
              <a:rPr lang="nl-NL" dirty="0"/>
              <a:t>Ongecontroleerde en </a:t>
            </a:r>
            <a:r>
              <a:rPr lang="nl-NL" dirty="0" err="1"/>
              <a:t>onstopbare</a:t>
            </a:r>
            <a:r>
              <a:rPr lang="nl-NL" dirty="0"/>
              <a:t> reactie in de batterij</a:t>
            </a:r>
          </a:p>
          <a:p>
            <a:pPr marL="742950" lvl="1" indent="-285750">
              <a:buFont typeface="Arial" panose="020B0604020202020204" pitchFamily="34" charset="0"/>
              <a:buChar char="•"/>
            </a:pPr>
            <a:r>
              <a:rPr lang="nl-NL" dirty="0"/>
              <a:t>Brand, explosie en/of een giftige wolk</a:t>
            </a:r>
          </a:p>
          <a:p>
            <a:pPr marL="742950" lvl="1" indent="-285750">
              <a:buFont typeface="Arial" panose="020B0604020202020204" pitchFamily="34" charset="0"/>
              <a:buChar char="•"/>
            </a:pPr>
            <a:r>
              <a:rPr lang="nl-NL" dirty="0"/>
              <a:t>Moeilijk tot niet blusbaar</a:t>
            </a:r>
          </a:p>
          <a:p>
            <a:pPr marL="742950" lvl="1" indent="-285750">
              <a:buFont typeface="Arial" panose="020B0604020202020204" pitchFamily="34" charset="0"/>
              <a:buChar char="•"/>
            </a:pPr>
            <a:r>
              <a:rPr lang="nl-NL" dirty="0"/>
              <a:t>Kans op herontsteking</a:t>
            </a:r>
            <a:endParaRPr lang="en-US" dirty="0"/>
          </a:p>
        </p:txBody>
      </p:sp>
      <p:sp>
        <p:nvSpPr>
          <p:cNvPr id="11" name="Tijdelijke aanduiding voor dianummer 5">
            <a:extLst>
              <a:ext uri="{FF2B5EF4-FFF2-40B4-BE49-F238E27FC236}">
                <a16:creationId xmlns:a16="http://schemas.microsoft.com/office/drawing/2014/main" id="{985EBDE8-13C4-7F2B-6E6F-72955AD6BFF7}"/>
              </a:ext>
            </a:extLst>
          </p:cNvPr>
          <p:cNvSpPr txBox="1">
            <a:spLocks/>
          </p:cNvSpPr>
          <p:nvPr/>
        </p:nvSpPr>
        <p:spPr>
          <a:xfrm>
            <a:off x="9253152" y="64309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1BB4A-7DC0-41F9-B589-288E53C2F0C1}" type="slidenum">
              <a:rPr lang="nl-NL" smtClean="0">
                <a:solidFill>
                  <a:schemeClr val="tx1"/>
                </a:solidFill>
              </a:rPr>
              <a:pPr/>
              <a:t>28</a:t>
            </a:fld>
            <a:endParaRPr lang="nl-NL" dirty="0">
              <a:solidFill>
                <a:schemeClr val="tx1"/>
              </a:solidFill>
            </a:endParaRPr>
          </a:p>
        </p:txBody>
      </p:sp>
    </p:spTree>
    <p:extLst>
      <p:ext uri="{BB962C8B-B14F-4D97-AF65-F5344CB8AC3E}">
        <p14:creationId xmlns:p14="http://schemas.microsoft.com/office/powerpoint/2010/main" val="30884887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711B8-2F32-253E-FE1C-1D35A1163605}"/>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21D81889-761D-8DD8-526E-2E50D9B2C35F}"/>
              </a:ext>
            </a:extLst>
          </p:cNvPr>
          <p:cNvSpPr>
            <a:spLocks noGrp="1"/>
          </p:cNvSpPr>
          <p:nvPr>
            <p:ph idx="1"/>
          </p:nvPr>
        </p:nvSpPr>
        <p:spPr>
          <a:xfrm>
            <a:off x="609600" y="1832514"/>
            <a:ext cx="11057212" cy="4673595"/>
          </a:xfrm>
        </p:spPr>
        <p:txBody>
          <a:bodyPr>
            <a:normAutofit/>
          </a:bodyPr>
          <a:lstStyle/>
          <a:p>
            <a:pPr marL="285750" indent="-285750">
              <a:buFont typeface="Arial" panose="020B0604020202020204" pitchFamily="34" charset="0"/>
              <a:buChar char="•"/>
            </a:pPr>
            <a:r>
              <a:rPr lang="en-US" sz="2000" dirty="0">
                <a:solidFill>
                  <a:schemeClr val="tx1"/>
                </a:solidFill>
                <a:latin typeface="Asap"/>
              </a:rPr>
              <a:t>Concept </a:t>
            </a:r>
            <a:r>
              <a:rPr lang="en-US" sz="2000" dirty="0" err="1">
                <a:solidFill>
                  <a:schemeClr val="tx1"/>
                </a:solidFill>
                <a:latin typeface="Asap"/>
              </a:rPr>
              <a:t>wijzigingsbesluit</a:t>
            </a:r>
            <a:r>
              <a:rPr lang="en-US" sz="2000" dirty="0">
                <a:solidFill>
                  <a:schemeClr val="tx1"/>
                </a:solidFill>
                <a:latin typeface="Asap"/>
              </a:rPr>
              <a:t> </a:t>
            </a:r>
            <a:r>
              <a:rPr lang="en-US" sz="2000" dirty="0" err="1">
                <a:solidFill>
                  <a:schemeClr val="tx1"/>
                </a:solidFill>
                <a:latin typeface="Asap"/>
              </a:rPr>
              <a:t>EOS’en</a:t>
            </a:r>
            <a:endParaRPr lang="en-US" sz="2000" dirty="0">
              <a:solidFill>
                <a:schemeClr val="tx1"/>
              </a:solidFill>
              <a:latin typeface="Asap"/>
            </a:endParaRPr>
          </a:p>
          <a:p>
            <a:pPr marL="742950" lvl="1" indent="-285750">
              <a:buFont typeface="Arial" panose="020B0604020202020204" pitchFamily="34" charset="0"/>
              <a:buChar char="•"/>
            </a:pPr>
            <a:r>
              <a:rPr lang="en-US" sz="1800" dirty="0">
                <a:solidFill>
                  <a:schemeClr val="tx1"/>
                </a:solidFill>
                <a:latin typeface="Asap"/>
              </a:rPr>
              <a:t>In </a:t>
            </a:r>
            <a:r>
              <a:rPr lang="en-US" sz="1800" dirty="0" err="1">
                <a:solidFill>
                  <a:schemeClr val="tx1"/>
                </a:solidFill>
                <a:latin typeface="Asap"/>
              </a:rPr>
              <a:t>consultatie</a:t>
            </a:r>
            <a:r>
              <a:rPr lang="en-US" sz="1800" dirty="0">
                <a:solidFill>
                  <a:schemeClr val="tx1"/>
                </a:solidFill>
                <a:latin typeface="Asap"/>
              </a:rPr>
              <a:t> </a:t>
            </a:r>
            <a:r>
              <a:rPr lang="en-US" sz="1800" dirty="0" err="1">
                <a:solidFill>
                  <a:schemeClr val="tx1"/>
                </a:solidFill>
                <a:latin typeface="Asap"/>
              </a:rPr>
              <a:t>geweest</a:t>
            </a:r>
            <a:endParaRPr lang="en-US" sz="1800" dirty="0">
              <a:solidFill>
                <a:schemeClr val="tx1"/>
              </a:solidFill>
              <a:latin typeface="Asap"/>
            </a:endParaRPr>
          </a:p>
          <a:p>
            <a:pPr marL="742950" lvl="1" indent="-285750">
              <a:buFont typeface="Arial" panose="020B0604020202020204" pitchFamily="34" charset="0"/>
              <a:buChar char="•"/>
            </a:pPr>
            <a:r>
              <a:rPr lang="en-US" sz="1800" dirty="0">
                <a:latin typeface="Asap"/>
              </a:rPr>
              <a:t>PGS 37-1 </a:t>
            </a:r>
            <a:r>
              <a:rPr lang="en-US" sz="1800" dirty="0" err="1">
                <a:latin typeface="Asap"/>
              </a:rPr>
              <a:t>en</a:t>
            </a:r>
            <a:r>
              <a:rPr lang="en-US" sz="1800" dirty="0">
                <a:latin typeface="Asap"/>
              </a:rPr>
              <a:t> 37-2 </a:t>
            </a:r>
            <a:r>
              <a:rPr lang="en-US" sz="1800" dirty="0" err="1">
                <a:latin typeface="Asap"/>
              </a:rPr>
              <a:t>worden</a:t>
            </a:r>
            <a:r>
              <a:rPr lang="en-US" sz="1800" dirty="0">
                <a:latin typeface="Asap"/>
              </a:rPr>
              <a:t> </a:t>
            </a:r>
            <a:r>
              <a:rPr lang="en-US" sz="1800" dirty="0" err="1">
                <a:latin typeface="Asap"/>
              </a:rPr>
              <a:t>aangewezen</a:t>
            </a:r>
            <a:r>
              <a:rPr lang="en-US" sz="1800" dirty="0">
                <a:latin typeface="Asap"/>
              </a:rPr>
              <a:t> in de </a:t>
            </a:r>
            <a:r>
              <a:rPr lang="en-US" sz="1800" dirty="0" err="1">
                <a:latin typeface="Asap"/>
              </a:rPr>
              <a:t>wetgeving</a:t>
            </a:r>
            <a:endParaRPr lang="en-US" sz="1800" dirty="0">
              <a:latin typeface="Asap"/>
            </a:endParaRPr>
          </a:p>
          <a:p>
            <a:pPr marL="742950" lvl="1" indent="-285750">
              <a:buFont typeface="Arial" panose="020B0604020202020204" pitchFamily="34" charset="0"/>
              <a:buChar char="•"/>
            </a:pPr>
            <a:r>
              <a:rPr lang="en-US" sz="1800" dirty="0" err="1">
                <a:solidFill>
                  <a:schemeClr val="tx1"/>
                </a:solidFill>
                <a:latin typeface="Asap"/>
              </a:rPr>
              <a:t>Thuisbatterijen</a:t>
            </a:r>
            <a:r>
              <a:rPr lang="en-US" sz="1800" dirty="0">
                <a:solidFill>
                  <a:schemeClr val="tx1"/>
                </a:solidFill>
                <a:latin typeface="Asap"/>
              </a:rPr>
              <a:t> </a:t>
            </a:r>
            <a:r>
              <a:rPr lang="en-US" sz="1800" dirty="0" err="1">
                <a:solidFill>
                  <a:schemeClr val="tx1"/>
                </a:solidFill>
                <a:latin typeface="Asap"/>
              </a:rPr>
              <a:t>en</a:t>
            </a:r>
            <a:r>
              <a:rPr lang="en-US" sz="1800" dirty="0">
                <a:solidFill>
                  <a:schemeClr val="tx1"/>
                </a:solidFill>
                <a:latin typeface="Asap"/>
              </a:rPr>
              <a:t> minder dan </a:t>
            </a:r>
            <a:r>
              <a:rPr lang="en-US" sz="1800" dirty="0">
                <a:latin typeface="Asap"/>
              </a:rPr>
              <a:t>2</a:t>
            </a:r>
            <a:r>
              <a:rPr lang="en-US" sz="1800" dirty="0">
                <a:solidFill>
                  <a:schemeClr val="tx1"/>
                </a:solidFill>
                <a:latin typeface="Asap"/>
              </a:rPr>
              <a:t>0 kWh </a:t>
            </a:r>
            <a:r>
              <a:rPr lang="en-US" sz="1800" dirty="0" err="1">
                <a:solidFill>
                  <a:schemeClr val="tx1"/>
                </a:solidFill>
                <a:latin typeface="Asap"/>
              </a:rPr>
              <a:t>uitgezonderd</a:t>
            </a:r>
            <a:endParaRPr lang="en-US" sz="1800" dirty="0">
              <a:solidFill>
                <a:schemeClr val="tx1"/>
              </a:solidFill>
              <a:latin typeface="Asap"/>
            </a:endParaRPr>
          </a:p>
          <a:p>
            <a:pPr marL="742950" lvl="1" indent="-285750">
              <a:buFont typeface="Arial" panose="020B0604020202020204" pitchFamily="34" charset="0"/>
              <a:buChar char="•"/>
            </a:pPr>
            <a:r>
              <a:rPr lang="en-US" sz="1800" dirty="0" err="1">
                <a:solidFill>
                  <a:schemeClr val="tx1"/>
                </a:solidFill>
                <a:latin typeface="Asap"/>
              </a:rPr>
              <a:t>Vanaf</a:t>
            </a:r>
            <a:r>
              <a:rPr lang="en-US" sz="1800" dirty="0">
                <a:solidFill>
                  <a:schemeClr val="tx1"/>
                </a:solidFill>
                <a:latin typeface="Asap"/>
              </a:rPr>
              <a:t> 20 kWh </a:t>
            </a:r>
            <a:r>
              <a:rPr lang="en-US" sz="1800" dirty="0" err="1">
                <a:solidFill>
                  <a:schemeClr val="tx1"/>
                </a:solidFill>
                <a:latin typeface="Asap"/>
              </a:rPr>
              <a:t>meldingsplicht</a:t>
            </a:r>
            <a:r>
              <a:rPr lang="en-US" sz="1800" dirty="0">
                <a:solidFill>
                  <a:schemeClr val="tx1"/>
                </a:solidFill>
                <a:latin typeface="Asap"/>
              </a:rPr>
              <a:t>, pas </a:t>
            </a:r>
            <a:r>
              <a:rPr lang="en-US" sz="1800" dirty="0" err="1">
                <a:solidFill>
                  <a:schemeClr val="tx1"/>
                </a:solidFill>
                <a:latin typeface="Asap"/>
              </a:rPr>
              <a:t>vanaf</a:t>
            </a:r>
            <a:r>
              <a:rPr lang="en-US" sz="1800" dirty="0">
                <a:solidFill>
                  <a:schemeClr val="tx1"/>
                </a:solidFill>
                <a:latin typeface="Asap"/>
              </a:rPr>
              <a:t> 50 MWh (EOS) </a:t>
            </a:r>
            <a:r>
              <a:rPr lang="en-US" sz="1800" dirty="0" err="1">
                <a:solidFill>
                  <a:schemeClr val="tx1"/>
                </a:solidFill>
                <a:latin typeface="Asap"/>
              </a:rPr>
              <a:t>en</a:t>
            </a:r>
            <a:r>
              <a:rPr lang="en-US" sz="1800" dirty="0">
                <a:solidFill>
                  <a:schemeClr val="tx1"/>
                </a:solidFill>
                <a:latin typeface="Asap"/>
              </a:rPr>
              <a:t> 400 MWh (EOS park) </a:t>
            </a:r>
            <a:r>
              <a:rPr lang="en-US" sz="1800" dirty="0" err="1">
                <a:solidFill>
                  <a:schemeClr val="tx1"/>
                </a:solidFill>
                <a:latin typeface="Asap"/>
              </a:rPr>
              <a:t>vergunningplicht</a:t>
            </a:r>
            <a:endParaRPr lang="en-US" sz="1800" dirty="0">
              <a:solidFill>
                <a:schemeClr val="tx1"/>
              </a:solidFill>
              <a:latin typeface="Asap"/>
            </a:endParaRPr>
          </a:p>
          <a:p>
            <a:pPr marL="285750" indent="-285750">
              <a:buFont typeface="Arial" panose="020B0604020202020204" pitchFamily="34" charset="0"/>
              <a:buChar char="•"/>
            </a:pPr>
            <a:r>
              <a:rPr lang="nl-NL" sz="2000" dirty="0">
                <a:solidFill>
                  <a:schemeClr val="tx1"/>
                </a:solidFill>
                <a:latin typeface="Asap"/>
              </a:rPr>
              <a:t>Planning: begin 2028 definitief verankerd in het </a:t>
            </a:r>
            <a:r>
              <a:rPr lang="nl-NL" sz="2000" dirty="0" err="1">
                <a:solidFill>
                  <a:schemeClr val="tx1"/>
                </a:solidFill>
                <a:latin typeface="Asap"/>
              </a:rPr>
              <a:t>Bkl</a:t>
            </a:r>
            <a:r>
              <a:rPr lang="nl-NL" sz="2000" dirty="0">
                <a:solidFill>
                  <a:schemeClr val="tx1"/>
                </a:solidFill>
                <a:latin typeface="Asap"/>
              </a:rPr>
              <a:t> en Bal</a:t>
            </a:r>
          </a:p>
          <a:p>
            <a:pPr marL="285750" indent="-285750">
              <a:buFont typeface="Arial" panose="020B0604020202020204" pitchFamily="34" charset="0"/>
              <a:buChar char="•"/>
            </a:pPr>
            <a:endParaRPr lang="nl-NL" sz="2000" dirty="0">
              <a:solidFill>
                <a:schemeClr val="tx1"/>
              </a:solidFill>
              <a:latin typeface="Asap"/>
            </a:endParaRPr>
          </a:p>
          <a:p>
            <a:pPr marL="285750" indent="-285750">
              <a:buFont typeface="Arial" panose="020B0604020202020204" pitchFamily="34" charset="0"/>
              <a:buChar char="•"/>
            </a:pPr>
            <a:r>
              <a:rPr lang="nl-NL" sz="2000" dirty="0">
                <a:solidFill>
                  <a:schemeClr val="tx1"/>
                </a:solidFill>
                <a:latin typeface="Asap"/>
              </a:rPr>
              <a:t>Batterijstrategie</a:t>
            </a:r>
          </a:p>
          <a:p>
            <a:r>
              <a:rPr lang="nl-NL" sz="2000" dirty="0">
                <a:latin typeface="Asap"/>
                <a:hlinkClick r:id="rId3"/>
              </a:rPr>
              <a:t>Kamerbrief over voortgang strategische aanpak batterijen 2023</a:t>
            </a:r>
            <a:endParaRPr lang="nl-NL" sz="2000" dirty="0">
              <a:latin typeface="Asap"/>
              <a:hlinkClick r:id="rId4"/>
            </a:endParaRPr>
          </a:p>
        </p:txBody>
      </p:sp>
      <p:sp>
        <p:nvSpPr>
          <p:cNvPr id="3" name="Titel 2">
            <a:extLst>
              <a:ext uri="{FF2B5EF4-FFF2-40B4-BE49-F238E27FC236}">
                <a16:creationId xmlns:a16="http://schemas.microsoft.com/office/drawing/2014/main" id="{4844F9CD-8CA6-5791-2656-F63E38C027D0}"/>
              </a:ext>
            </a:extLst>
          </p:cNvPr>
          <p:cNvSpPr>
            <a:spLocks noGrp="1"/>
          </p:cNvSpPr>
          <p:nvPr>
            <p:ph type="title"/>
          </p:nvPr>
        </p:nvSpPr>
        <p:spPr/>
        <p:txBody>
          <a:bodyPr>
            <a:normAutofit/>
          </a:bodyPr>
          <a:lstStyle/>
          <a:p>
            <a:r>
              <a:rPr lang="en-US" dirty="0" err="1"/>
              <a:t>Regelgeving</a:t>
            </a:r>
            <a:endParaRPr lang="nl-NL" dirty="0"/>
          </a:p>
        </p:txBody>
      </p:sp>
      <p:sp>
        <p:nvSpPr>
          <p:cNvPr id="7" name="Date Placeholder 6">
            <a:extLst>
              <a:ext uri="{FF2B5EF4-FFF2-40B4-BE49-F238E27FC236}">
                <a16:creationId xmlns:a16="http://schemas.microsoft.com/office/drawing/2014/main" id="{BAFF3943-E6ED-6221-E71B-110D9E04176F}"/>
              </a:ext>
            </a:extLst>
          </p:cNvPr>
          <p:cNvSpPr>
            <a:spLocks noGrp="1"/>
          </p:cNvSpPr>
          <p:nvPr>
            <p:ph type="dt" sz="half" idx="10"/>
          </p:nvPr>
        </p:nvSpPr>
        <p:spPr/>
        <p:txBody>
          <a:bodyPr/>
          <a:lstStyle/>
          <a:p>
            <a:endParaRPr lang="nl-NL" dirty="0"/>
          </a:p>
        </p:txBody>
      </p:sp>
      <p:sp>
        <p:nvSpPr>
          <p:cNvPr id="5" name="Tijdelijke aanduiding voor dianummer 5">
            <a:extLst>
              <a:ext uri="{FF2B5EF4-FFF2-40B4-BE49-F238E27FC236}">
                <a16:creationId xmlns:a16="http://schemas.microsoft.com/office/drawing/2014/main" id="{B923F3D7-0C55-C708-CBCA-7786A15484B6}"/>
              </a:ext>
            </a:extLst>
          </p:cNvPr>
          <p:cNvSpPr txBox="1">
            <a:spLocks/>
          </p:cNvSpPr>
          <p:nvPr/>
        </p:nvSpPr>
        <p:spPr>
          <a:xfrm>
            <a:off x="9253152" y="64309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1BB4A-7DC0-41F9-B589-288E53C2F0C1}" type="slidenum">
              <a:rPr lang="nl-NL" smtClean="0">
                <a:solidFill>
                  <a:schemeClr val="tx1"/>
                </a:solidFill>
              </a:rPr>
              <a:pPr/>
              <a:t>29</a:t>
            </a:fld>
            <a:endParaRPr lang="nl-NL" dirty="0">
              <a:solidFill>
                <a:schemeClr val="tx1"/>
              </a:solidFill>
            </a:endParaRPr>
          </a:p>
        </p:txBody>
      </p:sp>
    </p:spTree>
    <p:extLst>
      <p:ext uri="{BB962C8B-B14F-4D97-AF65-F5344CB8AC3E}">
        <p14:creationId xmlns:p14="http://schemas.microsoft.com/office/powerpoint/2010/main" val="29931567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noAutofit/>
          </a:bodyPr>
          <a:lstStyle/>
          <a:p>
            <a:pPr marL="457200" indent="-457200">
              <a:buFont typeface="Arial" panose="020B0604020202020204" pitchFamily="34" charset="0"/>
              <a:buChar char="•"/>
            </a:pPr>
            <a:r>
              <a:rPr lang="en-US" sz="2000" dirty="0" err="1">
                <a:solidFill>
                  <a:schemeClr val="tx1"/>
                </a:solidFill>
                <a:latin typeface="Asap"/>
              </a:rPr>
              <a:t>Vergroten</a:t>
            </a:r>
            <a:r>
              <a:rPr lang="en-US" sz="2000" dirty="0">
                <a:solidFill>
                  <a:schemeClr val="tx1"/>
                </a:solidFill>
                <a:latin typeface="Asap"/>
              </a:rPr>
              <a:t> </a:t>
            </a:r>
            <a:r>
              <a:rPr lang="en-US" sz="2000" dirty="0" err="1">
                <a:solidFill>
                  <a:schemeClr val="tx1"/>
                </a:solidFill>
                <a:latin typeface="Asap"/>
              </a:rPr>
              <a:t>kennis</a:t>
            </a:r>
            <a:r>
              <a:rPr lang="en-US" sz="2000" dirty="0">
                <a:solidFill>
                  <a:schemeClr val="tx1"/>
                </a:solidFill>
                <a:latin typeface="Asap"/>
              </a:rPr>
              <a:t> </a:t>
            </a:r>
            <a:r>
              <a:rPr lang="en-US" sz="2000" dirty="0" err="1">
                <a:solidFill>
                  <a:schemeClr val="tx1"/>
                </a:solidFill>
                <a:latin typeface="Asap"/>
              </a:rPr>
              <a:t>en</a:t>
            </a:r>
            <a:r>
              <a:rPr lang="en-US" sz="2000" dirty="0">
                <a:solidFill>
                  <a:schemeClr val="tx1"/>
                </a:solidFill>
                <a:latin typeface="Asap"/>
              </a:rPr>
              <a:t> </a:t>
            </a:r>
            <a:r>
              <a:rPr lang="en-US" sz="2000" dirty="0" err="1">
                <a:solidFill>
                  <a:schemeClr val="tx1"/>
                </a:solidFill>
                <a:latin typeface="Asap"/>
              </a:rPr>
              <a:t>waar</a:t>
            </a:r>
            <a:r>
              <a:rPr lang="en-US" sz="2000" dirty="0">
                <a:solidFill>
                  <a:schemeClr val="tx1"/>
                </a:solidFill>
                <a:latin typeface="Asap"/>
              </a:rPr>
              <a:t> </a:t>
            </a:r>
            <a:r>
              <a:rPr lang="en-US" sz="2000" dirty="0" err="1">
                <a:solidFill>
                  <a:schemeClr val="tx1"/>
                </a:solidFill>
                <a:latin typeface="Asap"/>
              </a:rPr>
              <a:t>nodig</a:t>
            </a:r>
            <a:r>
              <a:rPr lang="en-US" sz="2000" dirty="0">
                <a:solidFill>
                  <a:schemeClr val="tx1"/>
                </a:solidFill>
                <a:latin typeface="Asap"/>
              </a:rPr>
              <a:t> </a:t>
            </a:r>
            <a:r>
              <a:rPr lang="en-US" sz="2000" dirty="0" err="1">
                <a:solidFill>
                  <a:schemeClr val="tx1"/>
                </a:solidFill>
                <a:latin typeface="Asap"/>
              </a:rPr>
              <a:t>aanpassen</a:t>
            </a:r>
            <a:r>
              <a:rPr lang="en-US" sz="2000" dirty="0">
                <a:solidFill>
                  <a:schemeClr val="tx1"/>
                </a:solidFill>
                <a:latin typeface="Asap"/>
              </a:rPr>
              <a:t> </a:t>
            </a:r>
            <a:r>
              <a:rPr lang="en-US" sz="2000" dirty="0" err="1">
                <a:solidFill>
                  <a:schemeClr val="tx1"/>
                </a:solidFill>
                <a:latin typeface="Asap"/>
              </a:rPr>
              <a:t>regelgeving</a:t>
            </a:r>
            <a:endParaRPr lang="en-US" sz="2000" dirty="0">
              <a:solidFill>
                <a:schemeClr val="tx1"/>
              </a:solidFill>
              <a:latin typeface="Asap"/>
            </a:endParaRPr>
          </a:p>
          <a:p>
            <a:pPr marL="457200" indent="-457200">
              <a:buFont typeface="Arial" panose="020B0604020202020204" pitchFamily="34" charset="0"/>
              <a:buChar char="•"/>
            </a:pPr>
            <a:r>
              <a:rPr lang="en-US" sz="2000" dirty="0">
                <a:solidFill>
                  <a:schemeClr val="tx1"/>
                </a:solidFill>
                <a:latin typeface="Asap"/>
              </a:rPr>
              <a:t>Diverse </a:t>
            </a:r>
            <a:r>
              <a:rPr lang="en-US" sz="2000" dirty="0" err="1">
                <a:solidFill>
                  <a:schemeClr val="tx1"/>
                </a:solidFill>
                <a:latin typeface="Asap"/>
              </a:rPr>
              <a:t>onderzoeken</a:t>
            </a:r>
            <a:r>
              <a:rPr lang="en-US" sz="2000" dirty="0">
                <a:solidFill>
                  <a:schemeClr val="tx1"/>
                </a:solidFill>
                <a:latin typeface="Asap"/>
              </a:rPr>
              <a:t> (</a:t>
            </a:r>
            <a:r>
              <a:rPr lang="en-US" sz="2000" dirty="0" err="1">
                <a:solidFill>
                  <a:schemeClr val="tx1"/>
                </a:solidFill>
                <a:latin typeface="Asap"/>
              </a:rPr>
              <a:t>o.a</a:t>
            </a:r>
            <a:r>
              <a:rPr lang="en-US" sz="2000" dirty="0">
                <a:solidFill>
                  <a:schemeClr val="tx1"/>
                </a:solidFill>
                <a:latin typeface="Asap"/>
              </a:rPr>
              <a:t>.):</a:t>
            </a:r>
          </a:p>
          <a:p>
            <a:pPr marL="914400" lvl="1" indent="-457200">
              <a:buFont typeface="Arial" panose="020B0604020202020204" pitchFamily="34" charset="0"/>
              <a:buChar char="•"/>
            </a:pPr>
            <a:r>
              <a:rPr lang="en-US" sz="2000" dirty="0" err="1">
                <a:solidFill>
                  <a:schemeClr val="tx1"/>
                </a:solidFill>
                <a:latin typeface="Asap"/>
              </a:rPr>
              <a:t>Samenhang</a:t>
            </a:r>
            <a:r>
              <a:rPr lang="en-US" sz="2000" dirty="0">
                <a:solidFill>
                  <a:schemeClr val="tx1"/>
                </a:solidFill>
                <a:latin typeface="Asap"/>
              </a:rPr>
              <a:t> </a:t>
            </a:r>
            <a:r>
              <a:rPr lang="en-US" sz="2000" dirty="0" err="1">
                <a:solidFill>
                  <a:schemeClr val="tx1"/>
                </a:solidFill>
                <a:latin typeface="Asap"/>
              </a:rPr>
              <a:t>en</a:t>
            </a:r>
            <a:r>
              <a:rPr lang="en-US" sz="2000" dirty="0">
                <a:solidFill>
                  <a:schemeClr val="tx1"/>
                </a:solidFill>
                <a:latin typeface="Asap"/>
              </a:rPr>
              <a:t> </a:t>
            </a:r>
            <a:r>
              <a:rPr lang="en-US" sz="2000" dirty="0" err="1">
                <a:solidFill>
                  <a:schemeClr val="tx1"/>
                </a:solidFill>
                <a:latin typeface="Asap"/>
              </a:rPr>
              <a:t>dekking</a:t>
            </a:r>
            <a:r>
              <a:rPr lang="en-US" sz="2000" dirty="0">
                <a:solidFill>
                  <a:schemeClr val="tx1"/>
                </a:solidFill>
                <a:latin typeface="Asap"/>
              </a:rPr>
              <a:t> </a:t>
            </a:r>
            <a:r>
              <a:rPr lang="en-US" sz="2000" dirty="0" err="1">
                <a:solidFill>
                  <a:schemeClr val="tx1"/>
                </a:solidFill>
                <a:latin typeface="Asap"/>
              </a:rPr>
              <a:t>regelgeving</a:t>
            </a:r>
            <a:r>
              <a:rPr lang="en-US" sz="2000" dirty="0">
                <a:solidFill>
                  <a:schemeClr val="tx1"/>
                </a:solidFill>
                <a:latin typeface="Asap"/>
              </a:rPr>
              <a:t> </a:t>
            </a:r>
            <a:r>
              <a:rPr lang="en-US" sz="2000" dirty="0" err="1">
                <a:solidFill>
                  <a:schemeClr val="tx1"/>
                </a:solidFill>
                <a:latin typeface="Asap"/>
              </a:rPr>
              <a:t>batterijen</a:t>
            </a:r>
            <a:r>
              <a:rPr lang="en-US" sz="2000" dirty="0">
                <a:solidFill>
                  <a:schemeClr val="tx1"/>
                </a:solidFill>
                <a:latin typeface="Asap"/>
              </a:rPr>
              <a:t> </a:t>
            </a:r>
            <a:r>
              <a:rPr lang="en-US" sz="2000" dirty="0">
                <a:solidFill>
                  <a:schemeClr val="tx1"/>
                </a:solidFill>
                <a:latin typeface="Asap"/>
                <a:cs typeface="Calibri" panose="020F0502020204030204" pitchFamily="34" charset="0"/>
              </a:rPr>
              <a:t>-</a:t>
            </a:r>
            <a:r>
              <a:rPr lang="en-US" sz="2000" i="1" dirty="0">
                <a:solidFill>
                  <a:schemeClr val="tx1"/>
                </a:solidFill>
                <a:latin typeface="Asap"/>
                <a:cs typeface="Calibri" panose="020F0502020204030204" pitchFamily="34" charset="0"/>
              </a:rPr>
              <a:t>RHDHV</a:t>
            </a:r>
            <a:r>
              <a:rPr lang="en-US" sz="2000" dirty="0">
                <a:solidFill>
                  <a:schemeClr val="tx1"/>
                </a:solidFill>
                <a:latin typeface="Asap"/>
              </a:rPr>
              <a:t> (2021)</a:t>
            </a:r>
          </a:p>
          <a:p>
            <a:pPr marL="914400" lvl="1" indent="-457200">
              <a:buFont typeface="Arial" panose="020B0604020202020204" pitchFamily="34" charset="0"/>
              <a:buChar char="•"/>
            </a:pPr>
            <a:r>
              <a:rPr lang="en-US" sz="2000" dirty="0">
                <a:solidFill>
                  <a:schemeClr val="tx1"/>
                </a:solidFill>
                <a:latin typeface="Asap"/>
              </a:rPr>
              <a:t>Risk Profile for Batteries </a:t>
            </a:r>
            <a:r>
              <a:rPr lang="en-US" sz="2000" dirty="0">
                <a:solidFill>
                  <a:schemeClr val="tx1"/>
                </a:solidFill>
                <a:latin typeface="Asap"/>
                <a:cs typeface="Calibri" panose="020F0502020204030204" pitchFamily="34" charset="0"/>
              </a:rPr>
              <a:t>-</a:t>
            </a:r>
            <a:r>
              <a:rPr lang="en-US" sz="2000" i="1" dirty="0">
                <a:solidFill>
                  <a:schemeClr val="tx1"/>
                </a:solidFill>
                <a:latin typeface="Asap"/>
                <a:cs typeface="Calibri" panose="020F0502020204030204" pitchFamily="34" charset="0"/>
              </a:rPr>
              <a:t>TNO</a:t>
            </a:r>
            <a:r>
              <a:rPr lang="en-US" sz="2000" dirty="0">
                <a:solidFill>
                  <a:schemeClr val="tx1"/>
                </a:solidFill>
                <a:latin typeface="Asap"/>
              </a:rPr>
              <a:t> (2022)</a:t>
            </a:r>
          </a:p>
          <a:p>
            <a:pPr marL="914400" lvl="1" indent="-457200">
              <a:buFont typeface="Arial" panose="020B0604020202020204" pitchFamily="34" charset="0"/>
              <a:buChar char="•"/>
            </a:pPr>
            <a:r>
              <a:rPr lang="en-US" sz="2000" dirty="0" err="1">
                <a:solidFill>
                  <a:schemeClr val="tx1"/>
                </a:solidFill>
                <a:latin typeface="Asap"/>
              </a:rPr>
              <a:t>Veiligheid</a:t>
            </a:r>
            <a:r>
              <a:rPr lang="en-US" sz="2000" dirty="0">
                <a:solidFill>
                  <a:schemeClr val="tx1"/>
                </a:solidFill>
                <a:latin typeface="Asap"/>
              </a:rPr>
              <a:t> EOS </a:t>
            </a:r>
            <a:r>
              <a:rPr lang="en-US" sz="2000" dirty="0">
                <a:solidFill>
                  <a:schemeClr val="tx1"/>
                </a:solidFill>
                <a:latin typeface="Asap"/>
                <a:cs typeface="Calibri" panose="020F0502020204030204" pitchFamily="34" charset="0"/>
              </a:rPr>
              <a:t>-</a:t>
            </a:r>
            <a:r>
              <a:rPr lang="en-US" sz="2000" i="1" dirty="0">
                <a:solidFill>
                  <a:schemeClr val="tx1"/>
                </a:solidFill>
                <a:latin typeface="Asap"/>
                <a:cs typeface="Calibri" panose="020F0502020204030204" pitchFamily="34" charset="0"/>
              </a:rPr>
              <a:t>RHDHV</a:t>
            </a:r>
            <a:r>
              <a:rPr lang="en-US" sz="2000" dirty="0">
                <a:solidFill>
                  <a:schemeClr val="tx1"/>
                </a:solidFill>
                <a:latin typeface="Asap"/>
              </a:rPr>
              <a:t> (2023)</a:t>
            </a:r>
          </a:p>
          <a:p>
            <a:pPr marL="914400" lvl="1" indent="-457200">
              <a:buFont typeface="Arial" panose="020B0604020202020204" pitchFamily="34" charset="0"/>
              <a:buChar char="•"/>
            </a:pPr>
            <a:r>
              <a:rPr lang="en-US" sz="2000" dirty="0">
                <a:solidFill>
                  <a:schemeClr val="tx1"/>
                </a:solidFill>
                <a:latin typeface="Asap"/>
              </a:rPr>
              <a:t>Safe and Sustainable by Design </a:t>
            </a:r>
            <a:r>
              <a:rPr lang="en-US" sz="2000" dirty="0" err="1">
                <a:solidFill>
                  <a:schemeClr val="tx1"/>
                </a:solidFill>
                <a:latin typeface="Asap"/>
              </a:rPr>
              <a:t>Batterijen</a:t>
            </a:r>
            <a:r>
              <a:rPr lang="en-US" sz="2000" dirty="0">
                <a:solidFill>
                  <a:schemeClr val="tx1"/>
                </a:solidFill>
                <a:latin typeface="Asap"/>
              </a:rPr>
              <a:t> </a:t>
            </a:r>
            <a:r>
              <a:rPr lang="en-US" sz="2000" dirty="0">
                <a:solidFill>
                  <a:schemeClr val="tx1"/>
                </a:solidFill>
                <a:latin typeface="Asap"/>
                <a:cs typeface="Calibri" panose="020F0502020204030204" pitchFamily="34" charset="0"/>
              </a:rPr>
              <a:t>-</a:t>
            </a:r>
            <a:r>
              <a:rPr lang="en-US" sz="2000" i="1" dirty="0">
                <a:solidFill>
                  <a:schemeClr val="tx1"/>
                </a:solidFill>
                <a:latin typeface="Asap"/>
                <a:cs typeface="Calibri" panose="020F0502020204030204" pitchFamily="34" charset="0"/>
              </a:rPr>
              <a:t>RHDHV</a:t>
            </a:r>
            <a:r>
              <a:rPr lang="en-US" sz="2000" dirty="0">
                <a:solidFill>
                  <a:schemeClr val="tx1"/>
                </a:solidFill>
                <a:latin typeface="Asap"/>
              </a:rPr>
              <a:t> (2023)</a:t>
            </a:r>
          </a:p>
          <a:p>
            <a:pPr marL="457200" indent="-457200">
              <a:buFont typeface="Arial" panose="020B0604020202020204" pitchFamily="34" charset="0"/>
              <a:buChar char="•"/>
            </a:pPr>
            <a:r>
              <a:rPr lang="en-US" sz="2000" dirty="0">
                <a:solidFill>
                  <a:schemeClr val="tx1"/>
                </a:solidFill>
                <a:latin typeface="Asap"/>
              </a:rPr>
              <a:t>Steeds </a:t>
            </a:r>
            <a:r>
              <a:rPr lang="en-US" sz="2000" dirty="0" err="1">
                <a:solidFill>
                  <a:schemeClr val="tx1"/>
                </a:solidFill>
                <a:latin typeface="Asap"/>
              </a:rPr>
              <a:t>meer</a:t>
            </a:r>
            <a:r>
              <a:rPr lang="en-US" sz="2000" dirty="0">
                <a:solidFill>
                  <a:schemeClr val="tx1"/>
                </a:solidFill>
                <a:latin typeface="Asap"/>
              </a:rPr>
              <a:t> </a:t>
            </a:r>
            <a:r>
              <a:rPr lang="en-US" sz="2000" dirty="0" err="1">
                <a:solidFill>
                  <a:schemeClr val="tx1"/>
                </a:solidFill>
                <a:latin typeface="Asap"/>
              </a:rPr>
              <a:t>kennis</a:t>
            </a:r>
            <a:r>
              <a:rPr lang="en-US" sz="2000" dirty="0">
                <a:solidFill>
                  <a:schemeClr val="tx1"/>
                </a:solidFill>
                <a:latin typeface="Asap"/>
              </a:rPr>
              <a:t> over de </a:t>
            </a:r>
            <a:r>
              <a:rPr lang="en-US" sz="2000" dirty="0" err="1">
                <a:solidFill>
                  <a:schemeClr val="tx1"/>
                </a:solidFill>
                <a:latin typeface="Asap"/>
              </a:rPr>
              <a:t>risico’s</a:t>
            </a:r>
            <a:r>
              <a:rPr lang="en-US" sz="2000" dirty="0">
                <a:solidFill>
                  <a:schemeClr val="tx1"/>
                </a:solidFill>
                <a:latin typeface="Asap"/>
              </a:rPr>
              <a:t> van </a:t>
            </a:r>
            <a:r>
              <a:rPr lang="en-US" sz="2000" dirty="0" err="1">
                <a:solidFill>
                  <a:schemeClr val="tx1"/>
                </a:solidFill>
                <a:latin typeface="Asap"/>
              </a:rPr>
              <a:t>batterijen</a:t>
            </a:r>
            <a:endParaRPr lang="en-US" sz="2000" dirty="0">
              <a:solidFill>
                <a:schemeClr val="tx1"/>
              </a:solidFill>
              <a:latin typeface="Asap"/>
            </a:endParaRPr>
          </a:p>
          <a:p>
            <a:pPr marL="457200" indent="-457200">
              <a:buFont typeface="Arial" panose="020B0604020202020204" pitchFamily="34" charset="0"/>
              <a:buChar char="•"/>
            </a:pPr>
            <a:r>
              <a:rPr lang="en-US" sz="2000" dirty="0">
                <a:solidFill>
                  <a:schemeClr val="tx1"/>
                </a:solidFill>
                <a:latin typeface="Asap"/>
              </a:rPr>
              <a:t>EU </a:t>
            </a:r>
            <a:r>
              <a:rPr lang="en-US" sz="2000" dirty="0" err="1">
                <a:solidFill>
                  <a:schemeClr val="tx1"/>
                </a:solidFill>
                <a:latin typeface="Asap"/>
              </a:rPr>
              <a:t>Batterijverordening</a:t>
            </a:r>
            <a:endParaRPr lang="en-US" sz="2000" dirty="0">
              <a:solidFill>
                <a:schemeClr val="tx1"/>
              </a:solidFill>
              <a:latin typeface="Asap"/>
            </a:endParaRPr>
          </a:p>
          <a:p>
            <a:pPr marL="457200" indent="-457200">
              <a:buFont typeface="Arial" panose="020B0604020202020204" pitchFamily="34" charset="0"/>
              <a:buChar char="•"/>
            </a:pPr>
            <a:r>
              <a:rPr lang="en-US" sz="2000" dirty="0">
                <a:solidFill>
                  <a:schemeClr val="tx1"/>
                </a:solidFill>
                <a:latin typeface="Asap"/>
              </a:rPr>
              <a:t>PGS 37-1 </a:t>
            </a:r>
            <a:r>
              <a:rPr lang="en-US" sz="2000" dirty="0" err="1">
                <a:solidFill>
                  <a:schemeClr val="tx1"/>
                </a:solidFill>
                <a:latin typeface="Asap"/>
              </a:rPr>
              <a:t>en</a:t>
            </a:r>
            <a:r>
              <a:rPr lang="en-US" sz="2000" dirty="0">
                <a:solidFill>
                  <a:schemeClr val="tx1"/>
                </a:solidFill>
                <a:latin typeface="Asap"/>
              </a:rPr>
              <a:t> -2 </a:t>
            </a:r>
          </a:p>
          <a:p>
            <a:pPr marL="914400" lvl="1" indent="-457200">
              <a:buFont typeface="Arial" panose="020B0604020202020204" pitchFamily="34" charset="0"/>
              <a:buChar char="•"/>
            </a:pPr>
            <a:r>
              <a:rPr lang="en-US" sz="2000" dirty="0">
                <a:latin typeface="Asap"/>
              </a:rPr>
              <a:t>37-2 </a:t>
            </a:r>
            <a:r>
              <a:rPr lang="en-US" sz="2000" dirty="0" err="1">
                <a:latin typeface="Asap"/>
              </a:rPr>
              <a:t>wordt</a:t>
            </a:r>
            <a:r>
              <a:rPr lang="en-US" sz="2000" dirty="0">
                <a:latin typeface="Asap"/>
              </a:rPr>
              <a:t> </a:t>
            </a:r>
            <a:r>
              <a:rPr lang="en-US" sz="2000" dirty="0" err="1">
                <a:latin typeface="Asap"/>
              </a:rPr>
              <a:t>momenteel</a:t>
            </a:r>
            <a:r>
              <a:rPr lang="en-US" sz="2000" dirty="0">
                <a:latin typeface="Asap"/>
              </a:rPr>
              <a:t> </a:t>
            </a:r>
            <a:r>
              <a:rPr lang="en-US" sz="2000" dirty="0" err="1">
                <a:latin typeface="Asap"/>
              </a:rPr>
              <a:t>herzien</a:t>
            </a:r>
            <a:endParaRPr lang="en-US" sz="2000" dirty="0">
              <a:latin typeface="Asap"/>
            </a:endParaRPr>
          </a:p>
          <a:p>
            <a:pPr marL="457200" indent="-457200">
              <a:buFont typeface="Arial" panose="020B0604020202020204" pitchFamily="34" charset="0"/>
              <a:buChar char="•"/>
            </a:pPr>
            <a:r>
              <a:rPr lang="en-US" sz="2000" dirty="0">
                <a:solidFill>
                  <a:schemeClr val="tx1"/>
                </a:solidFill>
                <a:latin typeface="Asap"/>
              </a:rPr>
              <a:t>Planning: midden 2027 </a:t>
            </a:r>
            <a:r>
              <a:rPr lang="en-US" sz="2000" dirty="0" err="1">
                <a:solidFill>
                  <a:schemeClr val="tx1"/>
                </a:solidFill>
                <a:latin typeface="Asap"/>
              </a:rPr>
              <a:t>worden</a:t>
            </a:r>
            <a:r>
              <a:rPr lang="en-US" sz="2000" dirty="0">
                <a:solidFill>
                  <a:schemeClr val="tx1"/>
                </a:solidFill>
                <a:latin typeface="Asap"/>
              </a:rPr>
              <a:t> de </a:t>
            </a:r>
            <a:r>
              <a:rPr lang="en-US" sz="2000" dirty="0" err="1">
                <a:solidFill>
                  <a:schemeClr val="tx1"/>
                </a:solidFill>
                <a:latin typeface="Asap"/>
              </a:rPr>
              <a:t>PGS’en</a:t>
            </a:r>
            <a:r>
              <a:rPr lang="en-US" sz="2000" dirty="0">
                <a:solidFill>
                  <a:schemeClr val="tx1"/>
                </a:solidFill>
                <a:latin typeface="Asap"/>
              </a:rPr>
              <a:t> </a:t>
            </a:r>
            <a:r>
              <a:rPr lang="en-US" sz="2000" dirty="0" err="1">
                <a:solidFill>
                  <a:schemeClr val="tx1"/>
                </a:solidFill>
                <a:latin typeface="Asap"/>
              </a:rPr>
              <a:t>aangewezen</a:t>
            </a:r>
            <a:r>
              <a:rPr lang="en-US" sz="2000" dirty="0">
                <a:solidFill>
                  <a:schemeClr val="tx1"/>
                </a:solidFill>
                <a:latin typeface="Asap"/>
              </a:rPr>
              <a:t> in het Bal</a:t>
            </a:r>
          </a:p>
        </p:txBody>
      </p:sp>
      <p:sp>
        <p:nvSpPr>
          <p:cNvPr id="3" name="Titel 2"/>
          <p:cNvSpPr>
            <a:spLocks noGrp="1"/>
          </p:cNvSpPr>
          <p:nvPr>
            <p:ph type="title"/>
          </p:nvPr>
        </p:nvSpPr>
        <p:spPr>
          <a:xfrm>
            <a:off x="643339" y="918380"/>
            <a:ext cx="10972800" cy="663123"/>
          </a:xfrm>
        </p:spPr>
        <p:txBody>
          <a:bodyPr>
            <a:normAutofit fontScale="90000"/>
          </a:bodyPr>
          <a:lstStyle/>
          <a:p>
            <a:r>
              <a:rPr lang="en-US" dirty="0" err="1"/>
              <a:t>Veiligheid</a:t>
            </a:r>
            <a:endParaRPr lang="nl-NL" dirty="0"/>
          </a:p>
        </p:txBody>
      </p:sp>
      <p:sp>
        <p:nvSpPr>
          <p:cNvPr id="6" name="Date Placeholder 5">
            <a:extLst>
              <a:ext uri="{FF2B5EF4-FFF2-40B4-BE49-F238E27FC236}">
                <a16:creationId xmlns:a16="http://schemas.microsoft.com/office/drawing/2014/main" id="{FCC1C868-1779-B63B-5896-5865292C81C0}"/>
              </a:ext>
            </a:extLst>
          </p:cNvPr>
          <p:cNvSpPr>
            <a:spLocks noGrp="1"/>
          </p:cNvSpPr>
          <p:nvPr>
            <p:ph type="dt" sz="half" idx="10"/>
          </p:nvPr>
        </p:nvSpPr>
        <p:spPr/>
        <p:txBody>
          <a:bodyPr/>
          <a:lstStyle/>
          <a:p>
            <a:endParaRPr lang="nl-NL" dirty="0"/>
          </a:p>
        </p:txBody>
      </p:sp>
      <p:sp>
        <p:nvSpPr>
          <p:cNvPr id="10" name="Tijdelijke aanduiding voor dianummer 5">
            <a:extLst>
              <a:ext uri="{FF2B5EF4-FFF2-40B4-BE49-F238E27FC236}">
                <a16:creationId xmlns:a16="http://schemas.microsoft.com/office/drawing/2014/main" id="{E320E396-B069-EC57-92C2-3CBF22D655FD}"/>
              </a:ext>
            </a:extLst>
          </p:cNvPr>
          <p:cNvSpPr txBox="1">
            <a:spLocks/>
          </p:cNvSpPr>
          <p:nvPr/>
        </p:nvSpPr>
        <p:spPr>
          <a:xfrm>
            <a:off x="9253152" y="64309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1BB4A-7DC0-41F9-B589-288E53C2F0C1}" type="slidenum">
              <a:rPr lang="nl-NL" smtClean="0">
                <a:solidFill>
                  <a:schemeClr val="tx1"/>
                </a:solidFill>
              </a:rPr>
              <a:pPr/>
              <a:t>30</a:t>
            </a:fld>
            <a:endParaRPr lang="nl-NL" dirty="0">
              <a:solidFill>
                <a:schemeClr val="tx1"/>
              </a:solidFill>
            </a:endParaRPr>
          </a:p>
        </p:txBody>
      </p:sp>
    </p:spTree>
    <p:extLst>
      <p:ext uri="{BB962C8B-B14F-4D97-AF65-F5344CB8AC3E}">
        <p14:creationId xmlns:p14="http://schemas.microsoft.com/office/powerpoint/2010/main" val="13907691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descr="Infographic over CO₂-afvang en -opslag, met transport per vrachtwagen of pijpleiding naar haven en opslag in lege gasvelden onder Noordzee. Diagram toont afvang bij industrie, schiptransport, leidingen, aquifer bij Noorwegen en aquifer in bodem, gemarkeerd met paarse pijlen en labels.&#10;">
            <a:extLst>
              <a:ext uri="{FF2B5EF4-FFF2-40B4-BE49-F238E27FC236}">
                <a16:creationId xmlns:a16="http://schemas.microsoft.com/office/drawing/2014/main" id="{9033970C-7F48-46F6-A5F2-9D4704489CFC}"/>
              </a:ext>
            </a:extLst>
          </p:cNvPr>
          <p:cNvPicPr>
            <a:picLocks noGrp="1" noChangeAspect="1"/>
          </p:cNvPicPr>
          <p:nvPr>
            <p:ph idx="1"/>
          </p:nvPr>
        </p:nvPicPr>
        <p:blipFill>
          <a:blip r:embed="rId4"/>
          <a:stretch>
            <a:fillRect/>
          </a:stretch>
        </p:blipFill>
        <p:spPr>
          <a:xfrm>
            <a:off x="5250357" y="1096694"/>
            <a:ext cx="5133057" cy="4738454"/>
          </a:xfrm>
          <a:prstGeom prst="rect">
            <a:avLst/>
          </a:prstGeom>
        </p:spPr>
      </p:pic>
      <p:sp>
        <p:nvSpPr>
          <p:cNvPr id="3" name="Titel 2">
            <a:extLst>
              <a:ext uri="{FF2B5EF4-FFF2-40B4-BE49-F238E27FC236}">
                <a16:creationId xmlns:a16="http://schemas.microsoft.com/office/drawing/2014/main" id="{AE9DAC33-C9EB-418E-BA92-EC9961FD01AB}"/>
              </a:ext>
            </a:extLst>
          </p:cNvPr>
          <p:cNvSpPr>
            <a:spLocks noGrp="1"/>
          </p:cNvSpPr>
          <p:nvPr>
            <p:ph type="title"/>
          </p:nvPr>
        </p:nvSpPr>
        <p:spPr/>
        <p:txBody>
          <a:bodyPr/>
          <a:lstStyle/>
          <a:p>
            <a:r>
              <a:rPr lang="nl-NL" dirty="0"/>
              <a:t>CO</a:t>
            </a:r>
            <a:r>
              <a:rPr lang="nl-NL" baseline="-25000" dirty="0"/>
              <a:t> 2</a:t>
            </a:r>
            <a:endParaRPr lang="nl-NL" dirty="0"/>
          </a:p>
        </p:txBody>
      </p:sp>
      <p:pic>
        <p:nvPicPr>
          <p:cNvPr id="7" name="Picture 6">
            <a:hlinkClick r:id="rId5"/>
            <a:extLst>
              <a:ext uri="{FF2B5EF4-FFF2-40B4-BE49-F238E27FC236}">
                <a16:creationId xmlns:a16="http://schemas.microsoft.com/office/drawing/2014/main" id="{072C76A5-0C8F-8DF6-74ED-E9BD3B0AE47F}"/>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001250" y="5451"/>
            <a:ext cx="2190750" cy="3100796"/>
          </a:xfrm>
          <a:prstGeom prst="rect">
            <a:avLst/>
          </a:prstGeom>
        </p:spPr>
      </p:pic>
      <p:sp>
        <p:nvSpPr>
          <p:cNvPr id="8" name="Date Placeholder 7">
            <a:extLst>
              <a:ext uri="{FF2B5EF4-FFF2-40B4-BE49-F238E27FC236}">
                <a16:creationId xmlns:a16="http://schemas.microsoft.com/office/drawing/2014/main" id="{14466CAB-EAC6-896C-1325-9B1C88AE265E}"/>
              </a:ext>
            </a:extLst>
          </p:cNvPr>
          <p:cNvSpPr>
            <a:spLocks noGrp="1"/>
          </p:cNvSpPr>
          <p:nvPr>
            <p:ph type="dt" sz="half" idx="10"/>
          </p:nvPr>
        </p:nvSpPr>
        <p:spPr/>
        <p:txBody>
          <a:bodyPr/>
          <a:lstStyle/>
          <a:p>
            <a:endParaRPr lang="nl-NL" dirty="0"/>
          </a:p>
        </p:txBody>
      </p:sp>
      <p:sp>
        <p:nvSpPr>
          <p:cNvPr id="4" name="Tekstvak 3">
            <a:extLst>
              <a:ext uri="{FF2B5EF4-FFF2-40B4-BE49-F238E27FC236}">
                <a16:creationId xmlns:a16="http://schemas.microsoft.com/office/drawing/2014/main" id="{06175D9C-B6CE-0B34-5E38-C3D215A1988B}"/>
              </a:ext>
            </a:extLst>
          </p:cNvPr>
          <p:cNvSpPr txBox="1"/>
          <p:nvPr/>
        </p:nvSpPr>
        <p:spPr>
          <a:xfrm>
            <a:off x="449580" y="1587639"/>
            <a:ext cx="4646960" cy="3416320"/>
          </a:xfrm>
          <a:prstGeom prst="rect">
            <a:avLst/>
          </a:prstGeom>
          <a:noFill/>
        </p:spPr>
        <p:txBody>
          <a:bodyPr wrap="square" rtlCol="0">
            <a:spAutoFit/>
          </a:bodyPr>
          <a:lstStyle/>
          <a:p>
            <a:pPr marL="285750" indent="-285750">
              <a:buFont typeface="Arial" panose="020B0604020202020204" pitchFamily="34" charset="0"/>
              <a:buChar char="•"/>
            </a:pPr>
            <a:r>
              <a:rPr lang="en-US" dirty="0" err="1"/>
              <a:t>Opslag</a:t>
            </a:r>
            <a:r>
              <a:rPr lang="en-US" dirty="0"/>
              <a:t> van CO2 (in </a:t>
            </a:r>
            <a:r>
              <a:rPr lang="en-US" dirty="0" err="1"/>
              <a:t>bijv</a:t>
            </a:r>
            <a:r>
              <a:rPr lang="en-US" dirty="0"/>
              <a:t>. </a:t>
            </a:r>
            <a:r>
              <a:rPr lang="en-US" dirty="0" err="1"/>
              <a:t>lege</a:t>
            </a:r>
            <a:r>
              <a:rPr lang="en-US" dirty="0"/>
              <a:t> </a:t>
            </a:r>
            <a:r>
              <a:rPr lang="en-US" dirty="0" err="1"/>
              <a:t>gasvelden</a:t>
            </a:r>
            <a:r>
              <a:rPr lang="en-US" dirty="0"/>
              <a:t>)</a:t>
            </a:r>
          </a:p>
          <a:p>
            <a:pPr marL="285750" indent="-285750">
              <a:buFont typeface="Arial" panose="020B0604020202020204" pitchFamily="34" charset="0"/>
              <a:buChar char="•"/>
            </a:pPr>
            <a:r>
              <a:rPr lang="en-US" dirty="0"/>
              <a:t>Paar </a:t>
            </a:r>
            <a:r>
              <a:rPr lang="en-US" dirty="0" err="1"/>
              <a:t>grote</a:t>
            </a:r>
            <a:r>
              <a:rPr lang="en-US" dirty="0"/>
              <a:t> </a:t>
            </a:r>
            <a:r>
              <a:rPr lang="en-US" dirty="0" err="1"/>
              <a:t>projecten</a:t>
            </a:r>
            <a:r>
              <a:rPr lang="en-US" dirty="0"/>
              <a:t> NL</a:t>
            </a:r>
          </a:p>
          <a:p>
            <a:pPr marL="742950" lvl="1" indent="-285750">
              <a:buFont typeface="Arial" panose="020B0604020202020204" pitchFamily="34" charset="0"/>
              <a:buChar char="•"/>
            </a:pPr>
            <a:r>
              <a:rPr lang="en-US" dirty="0"/>
              <a:t>Porthos, Aramis</a:t>
            </a:r>
          </a:p>
          <a:p>
            <a:pPr marL="285750" indent="-285750">
              <a:buFont typeface="Arial" panose="020B0604020202020204" pitchFamily="34" charset="0"/>
              <a:buChar char="•"/>
            </a:pPr>
            <a:r>
              <a:rPr lang="en-US" dirty="0"/>
              <a:t>Onder </a:t>
            </a:r>
            <a:r>
              <a:rPr lang="en-US" dirty="0" err="1"/>
              <a:t>hoge</a:t>
            </a:r>
            <a:r>
              <a:rPr lang="en-US" dirty="0"/>
              <a:t> </a:t>
            </a:r>
            <a:r>
              <a:rPr lang="en-US" dirty="0" err="1"/>
              <a:t>druk</a:t>
            </a:r>
            <a:r>
              <a:rPr lang="en-US" dirty="0"/>
              <a:t> </a:t>
            </a:r>
            <a:r>
              <a:rPr lang="en-US" dirty="0" err="1"/>
              <a:t>wordt</a:t>
            </a:r>
            <a:r>
              <a:rPr lang="en-US" dirty="0"/>
              <a:t> CO2 door </a:t>
            </a:r>
            <a:r>
              <a:rPr lang="en-US" dirty="0" err="1"/>
              <a:t>buisleidingen</a:t>
            </a:r>
            <a:r>
              <a:rPr lang="en-US" dirty="0"/>
              <a:t> </a:t>
            </a:r>
            <a:r>
              <a:rPr lang="en-US" dirty="0" err="1"/>
              <a:t>naar</a:t>
            </a:r>
            <a:r>
              <a:rPr lang="en-US" dirty="0"/>
              <a:t> </a:t>
            </a:r>
            <a:r>
              <a:rPr lang="en-US" dirty="0" err="1"/>
              <a:t>deze</a:t>
            </a:r>
            <a:r>
              <a:rPr lang="en-US" dirty="0"/>
              <a:t> </a:t>
            </a:r>
            <a:r>
              <a:rPr lang="en-US" dirty="0" err="1"/>
              <a:t>lege</a:t>
            </a:r>
            <a:r>
              <a:rPr lang="en-US" dirty="0"/>
              <a:t> </a:t>
            </a:r>
            <a:r>
              <a:rPr lang="en-US" dirty="0" err="1"/>
              <a:t>gasvelden</a:t>
            </a:r>
            <a:r>
              <a:rPr lang="en-US" dirty="0"/>
              <a:t> </a:t>
            </a:r>
            <a:r>
              <a:rPr lang="en-US" dirty="0" err="1"/>
              <a:t>getransporteerd</a:t>
            </a:r>
            <a:endParaRPr lang="en-US" dirty="0"/>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Bij </a:t>
            </a:r>
            <a:r>
              <a:rPr lang="en-US" dirty="0" err="1"/>
              <a:t>hoge</a:t>
            </a:r>
            <a:r>
              <a:rPr lang="en-US" dirty="0"/>
              <a:t> </a:t>
            </a:r>
            <a:r>
              <a:rPr lang="en-US" dirty="0" err="1"/>
              <a:t>concentraties</a:t>
            </a:r>
            <a:r>
              <a:rPr lang="en-US" dirty="0"/>
              <a:t> CO2, </a:t>
            </a:r>
            <a:r>
              <a:rPr lang="en-US" dirty="0" err="1"/>
              <a:t>kan</a:t>
            </a:r>
            <a:r>
              <a:rPr lang="en-US" dirty="0"/>
              <a:t> </a:t>
            </a:r>
            <a:r>
              <a:rPr lang="en-US" dirty="0" err="1"/>
              <a:t>verstikkend</a:t>
            </a:r>
            <a:r>
              <a:rPr lang="en-US" dirty="0"/>
              <a:t> </a:t>
            </a:r>
            <a:r>
              <a:rPr lang="en-US" dirty="0" err="1"/>
              <a:t>werken</a:t>
            </a:r>
            <a:endParaRPr lang="en-US" dirty="0"/>
          </a:p>
          <a:p>
            <a:pPr marL="285750" indent="-285750">
              <a:buFont typeface="Arial" panose="020B0604020202020204" pitchFamily="34" charset="0"/>
              <a:buChar char="•"/>
            </a:pPr>
            <a:r>
              <a:rPr lang="en-US" dirty="0"/>
              <a:t>Porthos </a:t>
            </a:r>
            <a:r>
              <a:rPr lang="en-US" dirty="0" err="1"/>
              <a:t>operationeel</a:t>
            </a:r>
            <a:r>
              <a:rPr lang="en-US" dirty="0"/>
              <a:t> </a:t>
            </a:r>
            <a:r>
              <a:rPr lang="en-US" dirty="0" err="1"/>
              <a:t>eind</a:t>
            </a:r>
            <a:r>
              <a:rPr lang="en-US" dirty="0"/>
              <a:t> 2027</a:t>
            </a:r>
          </a:p>
          <a:p>
            <a:pPr marL="285750" indent="-285750">
              <a:buFont typeface="Arial" panose="020B0604020202020204" pitchFamily="34" charset="0"/>
              <a:buChar char="•"/>
            </a:pPr>
            <a:r>
              <a:rPr lang="en-US" dirty="0" err="1"/>
              <a:t>Nieuwe</a:t>
            </a:r>
            <a:r>
              <a:rPr lang="en-US" dirty="0"/>
              <a:t> </a:t>
            </a:r>
            <a:r>
              <a:rPr lang="en-US" dirty="0" err="1"/>
              <a:t>technologie</a:t>
            </a:r>
            <a:r>
              <a:rPr lang="en-US" dirty="0"/>
              <a:t>, </a:t>
            </a:r>
            <a:r>
              <a:rPr lang="en-US" dirty="0" err="1"/>
              <a:t>risico’s</a:t>
            </a:r>
            <a:r>
              <a:rPr lang="en-US" dirty="0"/>
              <a:t> </a:t>
            </a:r>
            <a:r>
              <a:rPr lang="en-US" dirty="0" err="1"/>
              <a:t>onbekend</a:t>
            </a:r>
            <a:r>
              <a:rPr lang="en-US" dirty="0"/>
              <a:t>?</a:t>
            </a:r>
          </a:p>
          <a:p>
            <a:pPr marL="285750" indent="-285750">
              <a:buFont typeface="Arial" panose="020B0604020202020204" pitchFamily="34" charset="0"/>
              <a:buChar char="•"/>
            </a:pPr>
            <a:endParaRPr lang="nl-NL" dirty="0"/>
          </a:p>
        </p:txBody>
      </p:sp>
      <p:pic>
        <p:nvPicPr>
          <p:cNvPr id="10" name="Afbeelding 9">
            <a:extLst>
              <a:ext uri="{FF2B5EF4-FFF2-40B4-BE49-F238E27FC236}">
                <a16:creationId xmlns:a16="http://schemas.microsoft.com/office/drawing/2014/main" id="{02433F1A-4999-A046-3409-B8809D240010}"/>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5956369" y="136525"/>
            <a:ext cx="4025831" cy="1134234"/>
          </a:xfrm>
          <a:prstGeom prst="rect">
            <a:avLst/>
          </a:prstGeom>
        </p:spPr>
      </p:pic>
      <p:sp>
        <p:nvSpPr>
          <p:cNvPr id="11" name="Tijdelijke aanduiding voor dianummer 5">
            <a:extLst>
              <a:ext uri="{FF2B5EF4-FFF2-40B4-BE49-F238E27FC236}">
                <a16:creationId xmlns:a16="http://schemas.microsoft.com/office/drawing/2014/main" id="{0B79194B-F253-66A9-1B06-2223DF1179E0}"/>
              </a:ext>
            </a:extLst>
          </p:cNvPr>
          <p:cNvSpPr txBox="1">
            <a:spLocks/>
          </p:cNvSpPr>
          <p:nvPr/>
        </p:nvSpPr>
        <p:spPr>
          <a:xfrm>
            <a:off x="9253152" y="64309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1BB4A-7DC0-41F9-B589-288E53C2F0C1}" type="slidenum">
              <a:rPr lang="nl-NL" smtClean="0">
                <a:solidFill>
                  <a:schemeClr val="tx1"/>
                </a:solidFill>
              </a:rPr>
              <a:pPr/>
              <a:t>31</a:t>
            </a:fld>
            <a:endParaRPr lang="nl-NL" dirty="0">
              <a:solidFill>
                <a:schemeClr val="tx1"/>
              </a:solidFill>
            </a:endParaRPr>
          </a:p>
        </p:txBody>
      </p:sp>
    </p:spTree>
    <p:extLst>
      <p:ext uri="{BB962C8B-B14F-4D97-AF65-F5344CB8AC3E}">
        <p14:creationId xmlns:p14="http://schemas.microsoft.com/office/powerpoint/2010/main" val="3931619411"/>
      </p:ext>
    </p:extLst>
  </p:cSld>
  <p:clrMapOvr>
    <a:masterClrMapping/>
  </p:clrMapOvr>
  <p:extLst>
    <p:ext uri="{6950BFC3-D8DA-4A85-94F7-54DA5524770B}">
      <p188:commentRel xmlns:p188="http://schemas.microsoft.com/office/powerpoint/2018/8/main" r:id="rId3"/>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646A8-4F58-D69A-64BA-5C713B4E5DA6}"/>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57D03149-2A79-1964-4CE3-4EEA9145C8A8}"/>
              </a:ext>
            </a:extLst>
          </p:cNvPr>
          <p:cNvSpPr>
            <a:spLocks noGrp="1"/>
          </p:cNvSpPr>
          <p:nvPr>
            <p:ph idx="1"/>
          </p:nvPr>
        </p:nvSpPr>
        <p:spPr>
          <a:xfrm>
            <a:off x="976202" y="4802416"/>
            <a:ext cx="7915338" cy="1562525"/>
          </a:xfrm>
        </p:spPr>
        <p:txBody>
          <a:bodyPr>
            <a:normAutofit fontScale="25000" lnSpcReduction="20000"/>
          </a:bodyPr>
          <a:lstStyle/>
          <a:p>
            <a:endParaRPr lang="nl-NL" dirty="0">
              <a:hlinkClick r:id="" action="ppaction://noaction"/>
            </a:endParaRPr>
          </a:p>
          <a:p>
            <a:pPr marL="285750" indent="-285750">
              <a:buFont typeface="Arial" panose="020B0604020202020204" pitchFamily="34" charset="0"/>
              <a:buChar char="•"/>
            </a:pPr>
            <a:endParaRPr lang="nl-NL" dirty="0">
              <a:hlinkClick r:id="" action="ppaction://noaction"/>
            </a:endParaRPr>
          </a:p>
          <a:p>
            <a:endParaRPr lang="nl-NL" dirty="0">
              <a:hlinkClick r:id="" action="ppaction://noaction"/>
            </a:endParaRPr>
          </a:p>
          <a:p>
            <a:endParaRPr lang="nl-NL" sz="2800" dirty="0">
              <a:hlinkClick r:id="rId3"/>
            </a:endParaRPr>
          </a:p>
          <a:p>
            <a:r>
              <a:rPr lang="nl-NL" sz="5100" dirty="0">
                <a:hlinkClick r:id="rId3"/>
              </a:rPr>
              <a:t>Klimaatverandering beperken | Klimaatverandering | Rijksoverheid.nl</a:t>
            </a:r>
            <a:endParaRPr lang="nl-NL" sz="5100" dirty="0"/>
          </a:p>
          <a:p>
            <a:endParaRPr lang="nl-NL" sz="5100" dirty="0">
              <a:hlinkClick r:id="" action="ppaction://noaction"/>
            </a:endParaRPr>
          </a:p>
          <a:p>
            <a:r>
              <a:rPr lang="nl-NL" sz="5100" dirty="0">
                <a:hlinkClick r:id="" action="ppaction://noaction"/>
              </a:rPr>
              <a:t>Milieubelastende activiteit afvangen kooldioxide voor ondergrondse opslag </a:t>
            </a:r>
            <a:endParaRPr lang="nl-NL" sz="5100" dirty="0"/>
          </a:p>
        </p:txBody>
      </p:sp>
      <p:sp>
        <p:nvSpPr>
          <p:cNvPr id="3" name="Titel 2">
            <a:extLst>
              <a:ext uri="{FF2B5EF4-FFF2-40B4-BE49-F238E27FC236}">
                <a16:creationId xmlns:a16="http://schemas.microsoft.com/office/drawing/2014/main" id="{65E43B44-5AA9-4FAD-9FB5-C9B533E6A349}"/>
              </a:ext>
            </a:extLst>
          </p:cNvPr>
          <p:cNvSpPr>
            <a:spLocks noGrp="1"/>
          </p:cNvSpPr>
          <p:nvPr>
            <p:ph type="title"/>
          </p:nvPr>
        </p:nvSpPr>
        <p:spPr>
          <a:xfrm>
            <a:off x="430306" y="1069066"/>
            <a:ext cx="10972800" cy="663123"/>
          </a:xfrm>
        </p:spPr>
        <p:txBody>
          <a:bodyPr>
            <a:normAutofit/>
          </a:bodyPr>
          <a:lstStyle/>
          <a:p>
            <a:r>
              <a:rPr lang="en-US" sz="3600" dirty="0" err="1"/>
              <a:t>Regelgeving</a:t>
            </a:r>
            <a:endParaRPr lang="nl-NL" sz="3600" dirty="0"/>
          </a:p>
        </p:txBody>
      </p:sp>
      <p:sp>
        <p:nvSpPr>
          <p:cNvPr id="6" name="Tijdelijke aanduiding voor inhoud 1">
            <a:extLst>
              <a:ext uri="{FF2B5EF4-FFF2-40B4-BE49-F238E27FC236}">
                <a16:creationId xmlns:a16="http://schemas.microsoft.com/office/drawing/2014/main" id="{A4AB6989-4B8E-4E36-E452-84170ABC0441}"/>
              </a:ext>
            </a:extLst>
          </p:cNvPr>
          <p:cNvSpPr txBox="1">
            <a:spLocks/>
          </p:cNvSpPr>
          <p:nvPr/>
        </p:nvSpPr>
        <p:spPr>
          <a:xfrm>
            <a:off x="430306" y="1832515"/>
            <a:ext cx="10685929" cy="3192972"/>
          </a:xfrm>
          <a:prstGeom prst="rect">
            <a:avLst/>
          </a:prstGeom>
        </p:spPr>
        <p:txBody>
          <a:bodyPr vert="horz" lIns="91440" tIns="45720" rIns="91440" bIns="45720" numCol="1" spcCol="468000" rtlCol="0">
            <a:normAutofit/>
          </a:bodyPr>
          <a:lstStyle>
            <a:lvl1pPr marL="0" indent="0" algn="l" defTabSz="457200" rtl="0" eaLnBrk="1" latinLnBrk="0" hangingPunct="1">
              <a:lnSpc>
                <a:spcPct val="100000"/>
              </a:lnSpc>
              <a:spcBef>
                <a:spcPct val="20000"/>
              </a:spcBef>
              <a:buFontTx/>
              <a:buNone/>
              <a:defRPr sz="1600" b="0" i="0" kern="1200">
                <a:solidFill>
                  <a:srgbClr val="275937"/>
                </a:solidFill>
                <a:latin typeface="Verdana"/>
                <a:ea typeface="+mn-ea"/>
                <a:cs typeface="Verdana"/>
              </a:defRPr>
            </a:lvl1pPr>
            <a:lvl2pPr marL="457200" indent="0" algn="l" defTabSz="457200" rtl="0" eaLnBrk="1" latinLnBrk="0" hangingPunct="1">
              <a:lnSpc>
                <a:spcPct val="100000"/>
              </a:lnSpc>
              <a:spcBef>
                <a:spcPct val="20000"/>
              </a:spcBef>
              <a:buFontTx/>
              <a:buNone/>
              <a:defRPr sz="1600" b="0" i="0" kern="1200">
                <a:solidFill>
                  <a:srgbClr val="275937"/>
                </a:solidFill>
                <a:latin typeface="Verdana"/>
                <a:ea typeface="+mn-ea"/>
                <a:cs typeface="Verdana"/>
              </a:defRPr>
            </a:lvl2pPr>
            <a:lvl3pPr marL="914400" indent="0" algn="l" defTabSz="457200" rtl="0" eaLnBrk="1" latinLnBrk="0" hangingPunct="1">
              <a:lnSpc>
                <a:spcPct val="100000"/>
              </a:lnSpc>
              <a:spcBef>
                <a:spcPct val="20000"/>
              </a:spcBef>
              <a:buFontTx/>
              <a:buNone/>
              <a:defRPr sz="1600" b="0" i="0" kern="1200">
                <a:solidFill>
                  <a:srgbClr val="275937"/>
                </a:solidFill>
                <a:latin typeface="Verdana"/>
                <a:ea typeface="+mn-ea"/>
                <a:cs typeface="Verdana"/>
              </a:defRPr>
            </a:lvl3pPr>
            <a:lvl4pPr marL="1371600" indent="0" algn="l" defTabSz="457200" rtl="0" eaLnBrk="1" latinLnBrk="0" hangingPunct="1">
              <a:lnSpc>
                <a:spcPct val="100000"/>
              </a:lnSpc>
              <a:spcBef>
                <a:spcPct val="20000"/>
              </a:spcBef>
              <a:buFontTx/>
              <a:buNone/>
              <a:defRPr sz="1600" b="0" i="0" kern="1200">
                <a:solidFill>
                  <a:srgbClr val="275937"/>
                </a:solidFill>
                <a:latin typeface="Verdana"/>
                <a:ea typeface="+mn-ea"/>
                <a:cs typeface="Verdana"/>
              </a:defRPr>
            </a:lvl4pPr>
            <a:lvl5pPr marL="1828800" indent="0" algn="l" defTabSz="457200" rtl="0" eaLnBrk="1" latinLnBrk="0" hangingPunct="1">
              <a:lnSpc>
                <a:spcPct val="100000"/>
              </a:lnSpc>
              <a:spcBef>
                <a:spcPct val="20000"/>
              </a:spcBef>
              <a:buFontTx/>
              <a:buNone/>
              <a:defRPr sz="1600" b="0" i="0" kern="1200">
                <a:solidFill>
                  <a:srgbClr val="275937"/>
                </a:solidFill>
                <a:latin typeface="Verdana"/>
                <a:ea typeface="+mn-ea"/>
                <a:cs typeface="Verdan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en-US" sz="3200" dirty="0" err="1">
                <a:solidFill>
                  <a:schemeClr val="tx1"/>
                </a:solidFill>
                <a:latin typeface="Asap"/>
              </a:rPr>
              <a:t>Gebruiksregels</a:t>
            </a:r>
            <a:r>
              <a:rPr lang="en-US" sz="3200" dirty="0">
                <a:solidFill>
                  <a:schemeClr val="tx1"/>
                </a:solidFill>
                <a:latin typeface="Asap"/>
              </a:rPr>
              <a:t>, in het </a:t>
            </a:r>
            <a:r>
              <a:rPr lang="en-US" sz="3200" dirty="0" err="1">
                <a:solidFill>
                  <a:schemeClr val="tx1"/>
                </a:solidFill>
                <a:latin typeface="Asap"/>
              </a:rPr>
              <a:t>omgevingsplan</a:t>
            </a:r>
            <a:r>
              <a:rPr lang="en-US" sz="3200" dirty="0">
                <a:solidFill>
                  <a:schemeClr val="tx1"/>
                </a:solidFill>
                <a:latin typeface="Asap"/>
              </a:rPr>
              <a:t> </a:t>
            </a:r>
            <a:r>
              <a:rPr lang="en-US" sz="3200" dirty="0" err="1">
                <a:solidFill>
                  <a:schemeClr val="tx1"/>
                </a:solidFill>
                <a:latin typeface="Asap"/>
              </a:rPr>
              <a:t>en</a:t>
            </a:r>
            <a:r>
              <a:rPr lang="en-US" sz="3200" dirty="0">
                <a:solidFill>
                  <a:schemeClr val="tx1"/>
                </a:solidFill>
                <a:latin typeface="Asap"/>
              </a:rPr>
              <a:t> in het Bal </a:t>
            </a:r>
            <a:r>
              <a:rPr lang="en-US" sz="3200" dirty="0" err="1">
                <a:solidFill>
                  <a:schemeClr val="tx1"/>
                </a:solidFill>
                <a:latin typeface="Asap"/>
              </a:rPr>
              <a:t>te</a:t>
            </a:r>
            <a:r>
              <a:rPr lang="en-US" sz="3200" dirty="0">
                <a:solidFill>
                  <a:schemeClr val="tx1"/>
                </a:solidFill>
                <a:latin typeface="Asap"/>
              </a:rPr>
              <a:t> </a:t>
            </a:r>
            <a:r>
              <a:rPr lang="en-US" sz="3200" dirty="0" err="1">
                <a:solidFill>
                  <a:schemeClr val="tx1"/>
                </a:solidFill>
                <a:latin typeface="Asap"/>
              </a:rPr>
              <a:t>regelen</a:t>
            </a:r>
            <a:r>
              <a:rPr lang="en-US" sz="3200" dirty="0">
                <a:solidFill>
                  <a:schemeClr val="tx1"/>
                </a:solidFill>
                <a:latin typeface="Asap"/>
              </a:rPr>
              <a:t>;</a:t>
            </a:r>
          </a:p>
          <a:p>
            <a:pPr marL="285750" indent="-285750">
              <a:buFont typeface="Arial" panose="020B0604020202020204" pitchFamily="34" charset="0"/>
              <a:buChar char="•"/>
            </a:pPr>
            <a:r>
              <a:rPr lang="en-US" sz="3200" dirty="0" err="1">
                <a:solidFill>
                  <a:schemeClr val="tx1"/>
                </a:solidFill>
                <a:latin typeface="Asap"/>
              </a:rPr>
              <a:t>Gebruiksregels</a:t>
            </a:r>
            <a:r>
              <a:rPr lang="en-US" sz="3200" dirty="0">
                <a:solidFill>
                  <a:schemeClr val="tx1"/>
                </a:solidFill>
                <a:latin typeface="Asap"/>
              </a:rPr>
              <a:t> </a:t>
            </a:r>
            <a:r>
              <a:rPr lang="en-US" sz="3200" dirty="0" err="1">
                <a:solidFill>
                  <a:schemeClr val="tx1"/>
                </a:solidFill>
                <a:latin typeface="Asap"/>
              </a:rPr>
              <a:t>en</a:t>
            </a:r>
            <a:r>
              <a:rPr lang="en-US" sz="3200" dirty="0">
                <a:solidFill>
                  <a:schemeClr val="tx1"/>
                </a:solidFill>
                <a:latin typeface="Asap"/>
              </a:rPr>
              <a:t> in de </a:t>
            </a:r>
            <a:r>
              <a:rPr lang="en-US" sz="3200" dirty="0" err="1">
                <a:solidFill>
                  <a:schemeClr val="tx1"/>
                </a:solidFill>
                <a:latin typeface="Asap"/>
              </a:rPr>
              <a:t>omgevingsvergunning</a:t>
            </a:r>
            <a:r>
              <a:rPr lang="en-US" sz="3200" dirty="0">
                <a:solidFill>
                  <a:schemeClr val="tx1"/>
                </a:solidFill>
                <a:latin typeface="Asap"/>
              </a:rPr>
              <a:t> mba</a:t>
            </a:r>
          </a:p>
          <a:p>
            <a:pPr marL="285750" indent="-285750">
              <a:buFont typeface="Arial" panose="020B0604020202020204" pitchFamily="34" charset="0"/>
              <a:buChar char="•"/>
            </a:pPr>
            <a:r>
              <a:rPr lang="nl-NL" sz="3200" dirty="0">
                <a:solidFill>
                  <a:schemeClr val="tx1"/>
                </a:solidFill>
                <a:latin typeface="Asap"/>
              </a:rPr>
              <a:t>Instructieregels in het </a:t>
            </a:r>
            <a:r>
              <a:rPr lang="nl-NL" sz="3200" dirty="0" err="1">
                <a:solidFill>
                  <a:schemeClr val="tx1"/>
                </a:solidFill>
                <a:latin typeface="Asap"/>
              </a:rPr>
              <a:t>Bkl</a:t>
            </a:r>
            <a:endParaRPr lang="nl-NL" sz="3200" dirty="0">
              <a:solidFill>
                <a:schemeClr val="tx1"/>
              </a:solidFill>
              <a:latin typeface="Asap"/>
            </a:endParaRPr>
          </a:p>
          <a:p>
            <a:pPr marL="285750" indent="-285750">
              <a:buFont typeface="Arial" panose="020B0604020202020204" pitchFamily="34" charset="0"/>
              <a:buChar char="•"/>
            </a:pPr>
            <a:r>
              <a:rPr lang="nl-NL" sz="3200" dirty="0" err="1">
                <a:solidFill>
                  <a:schemeClr val="tx1"/>
                </a:solidFill>
                <a:latin typeface="Asap"/>
              </a:rPr>
              <a:t>Mer</a:t>
            </a:r>
            <a:endParaRPr lang="nl-NL" sz="3200" dirty="0">
              <a:solidFill>
                <a:schemeClr val="tx1"/>
              </a:solidFill>
              <a:latin typeface="Asap"/>
            </a:endParaRPr>
          </a:p>
          <a:p>
            <a:pPr marL="285750" indent="-285750">
              <a:buFont typeface="Arial" panose="020B0604020202020204" pitchFamily="34" charset="0"/>
              <a:buChar char="•"/>
            </a:pPr>
            <a:endParaRPr lang="nl-NL" sz="3200" dirty="0"/>
          </a:p>
          <a:p>
            <a:pPr marL="285750" indent="-285750">
              <a:buFont typeface="Arial" panose="020B0604020202020204" pitchFamily="34" charset="0"/>
              <a:buChar char="•"/>
            </a:pPr>
            <a:endParaRPr lang="nl-NL" sz="3200" dirty="0"/>
          </a:p>
        </p:txBody>
      </p:sp>
      <p:sp>
        <p:nvSpPr>
          <p:cNvPr id="8" name="Date Placeholder 7">
            <a:extLst>
              <a:ext uri="{FF2B5EF4-FFF2-40B4-BE49-F238E27FC236}">
                <a16:creationId xmlns:a16="http://schemas.microsoft.com/office/drawing/2014/main" id="{734A626F-1B33-3317-7E4D-7F101F1EE30C}"/>
              </a:ext>
            </a:extLst>
          </p:cNvPr>
          <p:cNvSpPr>
            <a:spLocks noGrp="1"/>
          </p:cNvSpPr>
          <p:nvPr>
            <p:ph type="dt" sz="half" idx="10"/>
          </p:nvPr>
        </p:nvSpPr>
        <p:spPr/>
        <p:txBody>
          <a:bodyPr/>
          <a:lstStyle/>
          <a:p>
            <a:endParaRPr lang="nl-NL" dirty="0"/>
          </a:p>
        </p:txBody>
      </p:sp>
      <p:sp>
        <p:nvSpPr>
          <p:cNvPr id="5" name="Tijdelijke aanduiding voor dianummer 5">
            <a:extLst>
              <a:ext uri="{FF2B5EF4-FFF2-40B4-BE49-F238E27FC236}">
                <a16:creationId xmlns:a16="http://schemas.microsoft.com/office/drawing/2014/main" id="{2B724FCF-53C8-DAD4-2836-E16B90287252}"/>
              </a:ext>
            </a:extLst>
          </p:cNvPr>
          <p:cNvSpPr txBox="1">
            <a:spLocks/>
          </p:cNvSpPr>
          <p:nvPr/>
        </p:nvSpPr>
        <p:spPr>
          <a:xfrm>
            <a:off x="9253152" y="64309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1BB4A-7DC0-41F9-B589-288E53C2F0C1}" type="slidenum">
              <a:rPr lang="nl-NL" smtClean="0">
                <a:solidFill>
                  <a:schemeClr val="tx1"/>
                </a:solidFill>
              </a:rPr>
              <a:pPr/>
              <a:t>32</a:t>
            </a:fld>
            <a:endParaRPr lang="nl-NL" dirty="0">
              <a:solidFill>
                <a:schemeClr val="tx1"/>
              </a:solidFill>
            </a:endParaRPr>
          </a:p>
        </p:txBody>
      </p:sp>
    </p:spTree>
    <p:extLst>
      <p:ext uri="{BB962C8B-B14F-4D97-AF65-F5344CB8AC3E}">
        <p14:creationId xmlns:p14="http://schemas.microsoft.com/office/powerpoint/2010/main" val="9886703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EDDE4-A099-3097-0806-8240E7A2881A}"/>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6B48009E-E79D-F7D5-0798-E116A2444712}"/>
              </a:ext>
            </a:extLst>
          </p:cNvPr>
          <p:cNvSpPr>
            <a:spLocks noGrp="1"/>
          </p:cNvSpPr>
          <p:nvPr>
            <p:ph type="title"/>
          </p:nvPr>
        </p:nvSpPr>
        <p:spPr/>
        <p:txBody>
          <a:bodyPr>
            <a:normAutofit/>
          </a:bodyPr>
          <a:lstStyle/>
          <a:p>
            <a:r>
              <a:rPr lang="nl-NL" sz="3600" dirty="0"/>
              <a:t>Overig </a:t>
            </a:r>
          </a:p>
        </p:txBody>
      </p:sp>
      <p:sp>
        <p:nvSpPr>
          <p:cNvPr id="8" name="Tijdelijke aanduiding voor inhoud 7">
            <a:extLst>
              <a:ext uri="{FF2B5EF4-FFF2-40B4-BE49-F238E27FC236}">
                <a16:creationId xmlns:a16="http://schemas.microsoft.com/office/drawing/2014/main" id="{2E7554E0-3B51-E486-F292-81BD3519E8E8}"/>
              </a:ext>
            </a:extLst>
          </p:cNvPr>
          <p:cNvSpPr>
            <a:spLocks noGrp="1"/>
          </p:cNvSpPr>
          <p:nvPr>
            <p:ph idx="1"/>
          </p:nvPr>
        </p:nvSpPr>
        <p:spPr>
          <a:xfrm>
            <a:off x="838200" y="1825625"/>
            <a:ext cx="8872870" cy="4351338"/>
          </a:xfrm>
        </p:spPr>
        <p:txBody>
          <a:bodyPr/>
          <a:lstStyle/>
          <a:p>
            <a:endParaRPr lang="en-US" dirty="0">
              <a:solidFill>
                <a:schemeClr val="tx1"/>
              </a:solidFill>
              <a:latin typeface="Asap"/>
            </a:endParaRPr>
          </a:p>
          <a:p>
            <a:pPr marL="285750" indent="-285750">
              <a:buFont typeface="Arial" panose="020B0604020202020204" pitchFamily="34" charset="0"/>
              <a:buChar char="•"/>
            </a:pPr>
            <a:r>
              <a:rPr lang="nl-NL" sz="3200" dirty="0">
                <a:solidFill>
                  <a:schemeClr val="tx1"/>
                </a:solidFill>
                <a:latin typeface="Asap"/>
              </a:rPr>
              <a:t>Kernenergie</a:t>
            </a:r>
          </a:p>
          <a:p>
            <a:pPr marL="742950" lvl="1" indent="-285750">
              <a:buFont typeface="Arial" panose="020B0604020202020204" pitchFamily="34" charset="0"/>
              <a:buChar char="•"/>
            </a:pPr>
            <a:r>
              <a:rPr lang="nl-NL" sz="3000" dirty="0">
                <a:solidFill>
                  <a:schemeClr val="tx1"/>
                </a:solidFill>
                <a:latin typeface="Asap"/>
              </a:rPr>
              <a:t>Niet in de omgevingswet, </a:t>
            </a:r>
            <a:r>
              <a:rPr lang="nl-NL" sz="3000" dirty="0">
                <a:latin typeface="Asap"/>
              </a:rPr>
              <a:t>kernenergiewet</a:t>
            </a:r>
          </a:p>
          <a:p>
            <a:pPr marL="742950" lvl="1" indent="-285750">
              <a:buFont typeface="Arial" panose="020B0604020202020204" pitchFamily="34" charset="0"/>
              <a:buChar char="•"/>
            </a:pPr>
            <a:r>
              <a:rPr lang="nl-NL" sz="3000" dirty="0">
                <a:solidFill>
                  <a:schemeClr val="tx1"/>
                </a:solidFill>
                <a:latin typeface="Asap"/>
              </a:rPr>
              <a:t>ANVS </a:t>
            </a:r>
            <a:r>
              <a:rPr lang="nl-NL" sz="3000" dirty="0">
                <a:latin typeface="Asap"/>
              </a:rPr>
              <a:t>bevoegd gezag</a:t>
            </a:r>
          </a:p>
          <a:p>
            <a:pPr marL="742950" lvl="1" indent="-285750">
              <a:buFont typeface="Arial" panose="020B0604020202020204" pitchFamily="34" charset="0"/>
              <a:buChar char="•"/>
            </a:pPr>
            <a:r>
              <a:rPr lang="nl-NL" sz="3000" dirty="0">
                <a:solidFill>
                  <a:schemeClr val="tx1"/>
                </a:solidFill>
                <a:latin typeface="Asap"/>
              </a:rPr>
              <a:t>Veel plannen rondom twee nieuwe kerncentrales en </a:t>
            </a:r>
            <a:r>
              <a:rPr lang="nl-NL" sz="3000" dirty="0" err="1">
                <a:solidFill>
                  <a:schemeClr val="tx1"/>
                </a:solidFill>
                <a:latin typeface="Asap"/>
              </a:rPr>
              <a:t>SMR’s</a:t>
            </a:r>
            <a:r>
              <a:rPr lang="nl-NL" sz="3000" dirty="0">
                <a:solidFill>
                  <a:schemeClr val="tx1"/>
                </a:solidFill>
                <a:latin typeface="Asap"/>
              </a:rPr>
              <a:t>, ook nog veel onzeker</a:t>
            </a:r>
          </a:p>
          <a:p>
            <a:pPr marL="285750" indent="-285750">
              <a:buFont typeface="Arial" panose="020B0604020202020204" pitchFamily="34" charset="0"/>
              <a:buChar char="•"/>
            </a:pPr>
            <a:r>
              <a:rPr lang="nl-NL" sz="3200" dirty="0">
                <a:solidFill>
                  <a:schemeClr val="tx1"/>
                </a:solidFill>
                <a:latin typeface="Asap"/>
              </a:rPr>
              <a:t>Geothermie</a:t>
            </a:r>
          </a:p>
          <a:p>
            <a:pPr marL="285750" indent="-285750">
              <a:buFont typeface="Arial" panose="020B0604020202020204" pitchFamily="34" charset="0"/>
              <a:buChar char="•"/>
            </a:pPr>
            <a:r>
              <a:rPr lang="nl-NL" sz="3200" dirty="0">
                <a:solidFill>
                  <a:schemeClr val="tx1"/>
                </a:solidFill>
                <a:latin typeface="Asap"/>
              </a:rPr>
              <a:t>Biomassa</a:t>
            </a:r>
          </a:p>
          <a:p>
            <a:endParaRPr lang="nl-NL" dirty="0">
              <a:solidFill>
                <a:schemeClr val="tx1"/>
              </a:solidFill>
              <a:latin typeface="Asap"/>
            </a:endParaRPr>
          </a:p>
        </p:txBody>
      </p:sp>
      <p:sp>
        <p:nvSpPr>
          <p:cNvPr id="2" name="Slide Number Placeholder 1">
            <a:extLst>
              <a:ext uri="{FF2B5EF4-FFF2-40B4-BE49-F238E27FC236}">
                <a16:creationId xmlns:a16="http://schemas.microsoft.com/office/drawing/2014/main" id="{B73F2D03-11B0-A82A-B42E-54D536516696}"/>
              </a:ext>
            </a:extLst>
          </p:cNvPr>
          <p:cNvSpPr>
            <a:spLocks noGrp="1"/>
          </p:cNvSpPr>
          <p:nvPr>
            <p:ph type="sldNum" sz="quarter" idx="12"/>
          </p:nvPr>
        </p:nvSpPr>
        <p:spPr/>
        <p:txBody>
          <a:bodyPr/>
          <a:lstStyle/>
          <a:p>
            <a:fld id="{10A0A6AF-03C5-477E-939A-E28F7E7F05EA}" type="slidenum">
              <a:rPr lang="nl-NL" smtClean="0"/>
              <a:pPr/>
              <a:t>33</a:t>
            </a:fld>
            <a:endParaRPr lang="nl-NL" dirty="0"/>
          </a:p>
        </p:txBody>
      </p:sp>
      <p:sp>
        <p:nvSpPr>
          <p:cNvPr id="6" name="Date Placeholder 5">
            <a:extLst>
              <a:ext uri="{FF2B5EF4-FFF2-40B4-BE49-F238E27FC236}">
                <a16:creationId xmlns:a16="http://schemas.microsoft.com/office/drawing/2014/main" id="{04A6F0B6-2E68-0E9F-54B9-443ACE925796}"/>
              </a:ext>
            </a:extLst>
          </p:cNvPr>
          <p:cNvSpPr>
            <a:spLocks noGrp="1"/>
          </p:cNvSpPr>
          <p:nvPr>
            <p:ph type="dt" sz="half" idx="10"/>
          </p:nvPr>
        </p:nvSpPr>
        <p:spPr/>
        <p:txBody>
          <a:bodyPr/>
          <a:lstStyle/>
          <a:p>
            <a:endParaRPr lang="nl-NL" dirty="0"/>
          </a:p>
        </p:txBody>
      </p:sp>
      <p:pic>
        <p:nvPicPr>
          <p:cNvPr id="5" name="Picture 4">
            <a:hlinkClick r:id="rId3"/>
            <a:extLst>
              <a:ext uri="{FF2B5EF4-FFF2-40B4-BE49-F238E27FC236}">
                <a16:creationId xmlns:a16="http://schemas.microsoft.com/office/drawing/2014/main" id="{225ABD73-F42A-C123-9443-9CB4A40A6634}"/>
              </a:ext>
              <a:ext uri="{C183D7F6-B498-43B3-948B-1728B52AA6E4}">
                <adec:decorative xmlns:adec="http://schemas.microsoft.com/office/drawing/2017/decorative" val="1"/>
              </a:ext>
            </a:extLst>
          </p:cNvPr>
          <p:cNvPicPr>
            <a:picLocks noChangeAspect="1"/>
          </p:cNvPicPr>
          <p:nvPr/>
        </p:nvPicPr>
        <p:blipFill>
          <a:blip r:embed="rId4"/>
          <a:srcRect t="1111"/>
          <a:stretch/>
        </p:blipFill>
        <p:spPr>
          <a:xfrm>
            <a:off x="9442794" y="420502"/>
            <a:ext cx="2232282" cy="3150973"/>
          </a:xfrm>
          <a:prstGeom prst="rect">
            <a:avLst/>
          </a:prstGeom>
        </p:spPr>
      </p:pic>
      <p:pic>
        <p:nvPicPr>
          <p:cNvPr id="10" name="Picture 9">
            <a:hlinkClick r:id="rId5"/>
            <a:extLst>
              <a:ext uri="{FF2B5EF4-FFF2-40B4-BE49-F238E27FC236}">
                <a16:creationId xmlns:a16="http://schemas.microsoft.com/office/drawing/2014/main" id="{3697E202-642C-8DA7-1ADD-2F126087E2E2}"/>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446282" y="3626852"/>
            <a:ext cx="2228794" cy="3150000"/>
          </a:xfrm>
          <a:prstGeom prst="rect">
            <a:avLst/>
          </a:prstGeom>
        </p:spPr>
      </p:pic>
      <p:sp>
        <p:nvSpPr>
          <p:cNvPr id="9" name="Tijdelijke aanduiding voor dianummer 5">
            <a:extLst>
              <a:ext uri="{FF2B5EF4-FFF2-40B4-BE49-F238E27FC236}">
                <a16:creationId xmlns:a16="http://schemas.microsoft.com/office/drawing/2014/main" id="{CE773C9C-7E71-16ED-BD91-A7D67B0972B1}"/>
              </a:ext>
            </a:extLst>
          </p:cNvPr>
          <p:cNvSpPr txBox="1">
            <a:spLocks/>
          </p:cNvSpPr>
          <p:nvPr/>
        </p:nvSpPr>
        <p:spPr>
          <a:xfrm>
            <a:off x="9253152" y="643096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1BB4A-7DC0-41F9-B589-288E53C2F0C1}" type="slidenum">
              <a:rPr lang="nl-NL" smtClean="0">
                <a:solidFill>
                  <a:schemeClr val="tx1"/>
                </a:solidFill>
              </a:rPr>
              <a:pPr/>
              <a:t>33</a:t>
            </a:fld>
            <a:endParaRPr lang="nl-NL" dirty="0">
              <a:solidFill>
                <a:schemeClr val="tx1"/>
              </a:solidFill>
            </a:endParaRPr>
          </a:p>
        </p:txBody>
      </p:sp>
    </p:spTree>
    <p:extLst>
      <p:ext uri="{BB962C8B-B14F-4D97-AF65-F5344CB8AC3E}">
        <p14:creationId xmlns:p14="http://schemas.microsoft.com/office/powerpoint/2010/main" val="8160440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831BC-1BBB-6F14-DD84-C9C70648F99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67CE5F3-F8E0-D2C8-104B-D6C4A1BE798E}"/>
              </a:ext>
              <a:ext uri="{C183D7F6-B498-43B3-948B-1728B52AA6E4}">
                <adec:decorative xmlns:adec="http://schemas.microsoft.com/office/drawing/2017/decorative" val="1"/>
              </a:ext>
            </a:extLst>
          </p:cNvPr>
          <p:cNvSpPr>
            <a:spLocks noGrp="1"/>
          </p:cNvSpPr>
          <p:nvPr>
            <p:ph type="ctrTitle"/>
          </p:nvPr>
        </p:nvSpPr>
        <p:spPr>
          <a:xfrm>
            <a:off x="571499" y="1628523"/>
            <a:ext cx="5380037" cy="1312423"/>
          </a:xfrm>
        </p:spPr>
        <p:txBody>
          <a:bodyPr/>
          <a:lstStyle/>
          <a:p>
            <a:r>
              <a:rPr lang="nl-NL" dirty="0"/>
              <a:t>Heb je nog vragen?</a:t>
            </a:r>
            <a:br>
              <a:rPr lang="nl-NL" dirty="0"/>
            </a:br>
            <a:endParaRPr lang="nl-NL" dirty="0"/>
          </a:p>
        </p:txBody>
      </p:sp>
      <p:sp>
        <p:nvSpPr>
          <p:cNvPr id="3" name="Ondertitel 2">
            <a:extLst>
              <a:ext uri="{FF2B5EF4-FFF2-40B4-BE49-F238E27FC236}">
                <a16:creationId xmlns:a16="http://schemas.microsoft.com/office/drawing/2014/main" id="{8DE8CC9A-4EB3-4F77-3051-B526BE266F3F}"/>
              </a:ext>
              <a:ext uri="{C183D7F6-B498-43B3-948B-1728B52AA6E4}">
                <adec:decorative xmlns:adec="http://schemas.microsoft.com/office/drawing/2017/decorative" val="1"/>
              </a:ext>
            </a:extLst>
          </p:cNvPr>
          <p:cNvSpPr>
            <a:spLocks noGrp="1"/>
          </p:cNvSpPr>
          <p:nvPr>
            <p:ph type="subTitle" idx="1"/>
          </p:nvPr>
        </p:nvSpPr>
        <p:spPr>
          <a:xfrm>
            <a:off x="571500" y="3299012"/>
            <a:ext cx="5865159" cy="1675323"/>
          </a:xfrm>
        </p:spPr>
        <p:txBody>
          <a:bodyPr/>
          <a:lstStyle/>
          <a:p>
            <a:pPr marL="285750" indent="-285750">
              <a:buFont typeface="Arial" panose="020B0604020202020204" pitchFamily="34" charset="0"/>
              <a:buChar char="•"/>
            </a:pPr>
            <a:r>
              <a:rPr lang="nl-NL" sz="1800" dirty="0">
                <a:effectLst/>
                <a:ea typeface="Times New Roman" panose="02020603050405020304" pitchFamily="18" charset="0"/>
              </a:rPr>
              <a:t>Kom langs bij de IPLO-corner op het Ontmoetingsplein en spreek ons of een van onze experts aan.</a:t>
            </a:r>
          </a:p>
          <a:p>
            <a:pPr marL="285750" indent="-285750">
              <a:buFont typeface="Arial" panose="020B0604020202020204" pitchFamily="34" charset="0"/>
              <a:buChar char="•"/>
            </a:pPr>
            <a:r>
              <a:rPr lang="nl-NL" sz="1800" dirty="0">
                <a:effectLst/>
                <a:ea typeface="Times New Roman" panose="02020603050405020304" pitchFamily="18" charset="0"/>
                <a:cs typeface="Calibri" panose="020F0502020204030204" pitchFamily="34" charset="0"/>
              </a:rPr>
              <a:t>Ook na de </a:t>
            </a:r>
            <a:r>
              <a:rPr lang="nl-NL" sz="1800" dirty="0" err="1">
                <a:effectLst/>
                <a:ea typeface="Times New Roman" panose="02020603050405020304" pitchFamily="18" charset="0"/>
                <a:cs typeface="Calibri" panose="020F0502020204030204" pitchFamily="34" charset="0"/>
              </a:rPr>
              <a:t>Schakeldag</a:t>
            </a:r>
            <a:r>
              <a:rPr lang="nl-NL" sz="1800" dirty="0">
                <a:effectLst/>
                <a:ea typeface="Times New Roman" panose="02020603050405020304" pitchFamily="18" charset="0"/>
                <a:cs typeface="Calibri" panose="020F0502020204030204" pitchFamily="34" charset="0"/>
              </a:rPr>
              <a:t> beantwoorden we graag je vragen via de helpdesk. </a:t>
            </a:r>
            <a:endParaRPr lang="nl-NL" dirty="0"/>
          </a:p>
        </p:txBody>
      </p:sp>
      <p:pic>
        <p:nvPicPr>
          <p:cNvPr id="12" name="Picture Placeholder 11">
            <a:extLst>
              <a:ext uri="{FF2B5EF4-FFF2-40B4-BE49-F238E27FC236}">
                <a16:creationId xmlns:a16="http://schemas.microsoft.com/office/drawing/2014/main" id="{9ABF5988-7F7A-280C-3FAC-A18277C33528}"/>
              </a:ext>
              <a:ext uri="{C183D7F6-B498-43B3-948B-1728B52AA6E4}">
                <adec:decorative xmlns:adec="http://schemas.microsoft.com/office/drawing/2017/decorative" val="1"/>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xfrm>
            <a:off x="5294400" y="3429000"/>
            <a:ext cx="6897600" cy="6897600"/>
          </a:xfrm>
        </p:spPr>
      </p:pic>
    </p:spTree>
    <p:extLst>
      <p:ext uri="{BB962C8B-B14F-4D97-AF65-F5344CB8AC3E}">
        <p14:creationId xmlns:p14="http://schemas.microsoft.com/office/powerpoint/2010/main" val="3964220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8" name="Tijdelijke aanduiding voor inhoud 7">
            <a:extLst>
              <a:ext uri="{FF2B5EF4-FFF2-40B4-BE49-F238E27FC236}">
                <a16:creationId xmlns:a16="http://schemas.microsoft.com/office/drawing/2014/main" id="{B861A767-8EB2-4352-AE37-36C4F1B321FF}"/>
              </a:ext>
            </a:extLst>
          </p:cNvPr>
          <p:cNvGraphicFramePr>
            <a:graphicFrameLocks noGrp="1"/>
          </p:cNvGraphicFramePr>
          <p:nvPr>
            <p:ph idx="1"/>
          </p:nvPr>
        </p:nvGraphicFramePr>
        <p:xfrm>
          <a:off x="634999" y="1832285"/>
          <a:ext cx="11140233" cy="44098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el 2"/>
          <p:cNvSpPr>
            <a:spLocks noGrp="1"/>
          </p:cNvSpPr>
          <p:nvPr>
            <p:ph type="title"/>
          </p:nvPr>
        </p:nvSpPr>
        <p:spPr>
          <a:xfrm>
            <a:off x="634999" y="1052513"/>
            <a:ext cx="11398957" cy="727301"/>
          </a:xfrm>
        </p:spPr>
        <p:txBody>
          <a:bodyPr>
            <a:normAutofit fontScale="90000"/>
          </a:bodyPr>
          <a:lstStyle/>
          <a:p>
            <a:r>
              <a:rPr lang="nl-NL" dirty="0"/>
              <a:t>De vijf pijlers van de Nederlandse Batterijenstrategie</a:t>
            </a:r>
          </a:p>
        </p:txBody>
      </p:sp>
      <p:sp>
        <p:nvSpPr>
          <p:cNvPr id="4" name="Slide Number Placeholder 3">
            <a:extLst>
              <a:ext uri="{FF2B5EF4-FFF2-40B4-BE49-F238E27FC236}">
                <a16:creationId xmlns:a16="http://schemas.microsoft.com/office/drawing/2014/main" id="{4B41954D-44C2-9D04-563F-9EFD25A71546}"/>
              </a:ext>
            </a:extLst>
          </p:cNvPr>
          <p:cNvSpPr>
            <a:spLocks noGrp="1"/>
          </p:cNvSpPr>
          <p:nvPr>
            <p:ph type="sldNum" sz="quarter" idx="12"/>
          </p:nvPr>
        </p:nvSpPr>
        <p:spPr/>
        <p:txBody>
          <a:bodyPr/>
          <a:lstStyle/>
          <a:p>
            <a:fld id="{10A0A6AF-03C5-477E-939A-E28F7E7F05EA}" type="slidenum">
              <a:rPr lang="nl-NL" smtClean="0"/>
              <a:pPr/>
              <a:t>35</a:t>
            </a:fld>
            <a:endParaRPr lang="nl-NL" dirty="0"/>
          </a:p>
        </p:txBody>
      </p:sp>
      <p:sp>
        <p:nvSpPr>
          <p:cNvPr id="5" name="Date Placeholder 4">
            <a:extLst>
              <a:ext uri="{FF2B5EF4-FFF2-40B4-BE49-F238E27FC236}">
                <a16:creationId xmlns:a16="http://schemas.microsoft.com/office/drawing/2014/main" id="{055EA8E5-803D-E56A-09FD-2B523A4EC12F}"/>
              </a:ext>
            </a:extLst>
          </p:cNvPr>
          <p:cNvSpPr>
            <a:spLocks noGrp="1"/>
          </p:cNvSpPr>
          <p:nvPr>
            <p:ph type="dt" sz="half" idx="10"/>
          </p:nvPr>
        </p:nvSpPr>
        <p:spPr/>
        <p:txBody>
          <a:bodyPr/>
          <a:lstStyle/>
          <a:p>
            <a:endParaRPr lang="nl-NL" dirty="0"/>
          </a:p>
        </p:txBody>
      </p:sp>
      <p:sp>
        <p:nvSpPr>
          <p:cNvPr id="6" name="Slide Number Placeholder 4">
            <a:extLst>
              <a:ext uri="{FF2B5EF4-FFF2-40B4-BE49-F238E27FC236}">
                <a16:creationId xmlns:a16="http://schemas.microsoft.com/office/drawing/2014/main" id="{54196034-BE04-EA6B-C1CB-5C383D63547F}"/>
              </a:ext>
            </a:extLst>
          </p:cNvPr>
          <p:cNvSpPr txBox="1">
            <a:spLocks/>
          </p:cNvSpPr>
          <p:nvPr/>
        </p:nvSpPr>
        <p:spPr>
          <a:xfrm>
            <a:off x="723900" y="6476437"/>
            <a:ext cx="360000" cy="180000"/>
          </a:xfrm>
          <a:prstGeom prst="rect">
            <a:avLst/>
          </a:prstGeom>
        </p:spPr>
        <p:txBody>
          <a:bodyPr vert="horz" lIns="0" tIns="0" rIns="0" bIns="0" rtlCol="0" anchor="b"/>
          <a:lstStyle>
            <a:defPPr>
              <a:defRPr lang="nl-NL"/>
            </a:defPPr>
            <a:lvl1pPr marL="0" algn="l" defTabSz="914400" rtl="0" eaLnBrk="1" latinLnBrk="0" hangingPunct="1">
              <a:lnSpc>
                <a:spcPts val="1000"/>
              </a:lnSpc>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1BB4A-7DC0-41F9-B589-288E53C2F0C1}" type="slidenum">
              <a:rPr lang="nl-NL" smtClean="0"/>
              <a:pPr/>
              <a:t>35</a:t>
            </a:fld>
            <a:endParaRPr lang="nl-NL" dirty="0"/>
          </a:p>
        </p:txBody>
      </p:sp>
    </p:spTree>
    <p:extLst>
      <p:ext uri="{BB962C8B-B14F-4D97-AF65-F5344CB8AC3E}">
        <p14:creationId xmlns:p14="http://schemas.microsoft.com/office/powerpoint/2010/main" val="1797056658"/>
      </p:ext>
    </p:extLst>
  </p:cSld>
  <p:clrMapOvr>
    <a:masterClrMapping/>
  </p:clrMapOvr>
</p:sld>
</file>

<file path=ppt/theme/theme1.xml><?xml version="1.0" encoding="utf-8"?>
<a:theme xmlns:a="http://schemas.openxmlformats.org/drawingml/2006/main" name="Office Theme">
  <a:themeElements>
    <a:clrScheme name="IPLO">
      <a:dk1>
        <a:srgbClr val="000000"/>
      </a:dk1>
      <a:lt1>
        <a:srgbClr val="FFFFFF"/>
      </a:lt1>
      <a:dk2>
        <a:srgbClr val="0E2841"/>
      </a:dk2>
      <a:lt2>
        <a:srgbClr val="E8E8E8"/>
      </a:lt2>
      <a:accent1>
        <a:srgbClr val="2B5782"/>
      </a:accent1>
      <a:accent2>
        <a:srgbClr val="265938"/>
      </a:accent2>
      <a:accent3>
        <a:srgbClr val="E07000"/>
      </a:accent3>
      <a:accent4>
        <a:srgbClr val="6BA6D9"/>
      </a:accent4>
      <a:accent5>
        <a:srgbClr val="4EA72E"/>
      </a:accent5>
      <a:accent6>
        <a:srgbClr val="E1EDDB"/>
      </a:accent6>
      <a:hlink>
        <a:srgbClr val="467886"/>
      </a:hlink>
      <a:folHlink>
        <a:srgbClr val="96607D"/>
      </a:folHlink>
    </a:clrScheme>
    <a:fontScheme name="IPLO template">
      <a:majorFont>
        <a:latin typeface="Asap"/>
        <a:ea typeface=""/>
        <a:cs typeface=""/>
      </a:majorFont>
      <a:minorFont>
        <a:latin typeface="Asap"/>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7276b06-72c2-4081-996b-9af57fe26b63}" enabled="1" method="Standard" siteId="{ac843cea-7a2b-4dc6-9f37-919c3e210fed}" contentBits="0" removed="0"/>
</clbl:labelList>
</file>

<file path=docProps/app.xml><?xml version="1.0" encoding="utf-8"?>
<Properties xmlns="http://schemas.openxmlformats.org/officeDocument/2006/extended-properties" xmlns:vt="http://schemas.openxmlformats.org/officeDocument/2006/docPropsVTypes">
  <TotalTime>1946</TotalTime>
  <Words>3256</Words>
  <Application>Microsoft Office PowerPoint</Application>
  <PresentationFormat>Breedbeeld</PresentationFormat>
  <Paragraphs>513</Paragraphs>
  <Slides>35</Slides>
  <Notes>34</Notes>
  <HiddenSlides>1</HiddenSlides>
  <MMClips>0</MMClips>
  <ScaleCrop>false</ScaleCrop>
  <HeadingPairs>
    <vt:vector size="6" baseType="variant">
      <vt:variant>
        <vt:lpstr>Gebruikte lettertypen</vt:lpstr>
      </vt:variant>
      <vt:variant>
        <vt:i4>9</vt:i4>
      </vt:variant>
      <vt:variant>
        <vt:lpstr>Thema</vt:lpstr>
      </vt:variant>
      <vt:variant>
        <vt:i4>1</vt:i4>
      </vt:variant>
      <vt:variant>
        <vt:lpstr>Diatitels</vt:lpstr>
      </vt:variant>
      <vt:variant>
        <vt:i4>35</vt:i4>
      </vt:variant>
    </vt:vector>
  </HeadingPairs>
  <TitlesOfParts>
    <vt:vector size="45" baseType="lpstr">
      <vt:lpstr>Abadi Extra Light</vt:lpstr>
      <vt:lpstr>Aptos</vt:lpstr>
      <vt:lpstr>Arial</vt:lpstr>
      <vt:lpstr>Asap</vt:lpstr>
      <vt:lpstr>Asap Medium</vt:lpstr>
      <vt:lpstr>Calibri</vt:lpstr>
      <vt:lpstr>Times New Roman</vt:lpstr>
      <vt:lpstr>Verdana</vt:lpstr>
      <vt:lpstr>Wingdings</vt:lpstr>
      <vt:lpstr>Office Theme</vt:lpstr>
      <vt:lpstr>Energietransitie en de veiligheidsrisico’s</vt:lpstr>
      <vt:lpstr>Inhoud</vt:lpstr>
      <vt:lpstr>Hoe en wat?</vt:lpstr>
      <vt:lpstr>Veilig, welk doel?</vt:lpstr>
      <vt:lpstr>PowerPoint-presentatie</vt:lpstr>
      <vt:lpstr>PowerPoint-presentatie</vt:lpstr>
      <vt:lpstr>Observatie</vt:lpstr>
      <vt:lpstr>Rijksoverheid-VET</vt:lpstr>
      <vt:lpstr>Verantwoord Voortvarend Verbonden</vt:lpstr>
      <vt:lpstr>Verantwoord Voortvarend Verbonden</vt:lpstr>
      <vt:lpstr>Verantwoord Voortvarend Verbonden</vt:lpstr>
      <vt:lpstr>Veiligheid van de Energietransitie</vt:lpstr>
      <vt:lpstr>Concreet</vt:lpstr>
      <vt:lpstr>Plaatsgebonden risico en aandachtsgebieden?</vt:lpstr>
      <vt:lpstr>Hoe dan?</vt:lpstr>
      <vt:lpstr>Kaders</vt:lpstr>
      <vt:lpstr>Bestuurlijke aspecten</vt:lpstr>
      <vt:lpstr>Instrumenten voor risicobeheersing verduurzaming woonomgeving</vt:lpstr>
      <vt:lpstr>Instrumenten voor risicobeheersing bij energieopslagsystemen</vt:lpstr>
      <vt:lpstr>Instrumenten voor risicobeheersing bij toenemend transport van gevaarlijke stoffen</vt:lpstr>
      <vt:lpstr>De risico’s van de energietransitie</vt:lpstr>
      <vt:lpstr>Windenergie</vt:lpstr>
      <vt:lpstr>Regelgeving</vt:lpstr>
      <vt:lpstr>Zonne-energie</vt:lpstr>
      <vt:lpstr>Regelgeving</vt:lpstr>
      <vt:lpstr>Schone Brandstoffen (Waterstof)</vt:lpstr>
      <vt:lpstr>Regelgeving</vt:lpstr>
      <vt:lpstr>Elektrificatie</vt:lpstr>
      <vt:lpstr>Regelgeving</vt:lpstr>
      <vt:lpstr>Veiligheid</vt:lpstr>
      <vt:lpstr>CO 2</vt:lpstr>
      <vt:lpstr>Regelgeving</vt:lpstr>
      <vt:lpstr>Overig </vt:lpstr>
      <vt:lpstr>Heb je nog vragen? </vt:lpstr>
      <vt:lpstr>De vijf pijlers van de Nederlandse Batterijenstrategie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Silver Wozniak</dc:creator>
  <cp:lastModifiedBy>Bentvelsen, Stefan (RWS WVL)</cp:lastModifiedBy>
  <cp:revision>45</cp:revision>
  <dcterms:created xsi:type="dcterms:W3CDTF">2026-04-03T10:56:03Z</dcterms:created>
  <dcterms:modified xsi:type="dcterms:W3CDTF">2026-10-01T14:14:23Z</dcterms:modified>
</cp:coreProperties>
</file>