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2"/>
  </p:notesMasterIdLst>
  <p:sldIdLst>
    <p:sldId id="263" r:id="rId3"/>
    <p:sldId id="257" r:id="rId4"/>
    <p:sldId id="264" r:id="rId5"/>
    <p:sldId id="261" r:id="rId6"/>
    <p:sldId id="267" r:id="rId7"/>
    <p:sldId id="260" r:id="rId8"/>
    <p:sldId id="266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34"/>
    <p:restoredTop sz="94704"/>
  </p:normalViewPr>
  <p:slideViewPr>
    <p:cSldViewPr snapToGrid="0">
      <p:cViewPr varScale="1">
        <p:scale>
          <a:sx n="120" d="100"/>
          <a:sy n="120" d="100"/>
        </p:scale>
        <p:origin x="680" y="176"/>
      </p:cViewPr>
      <p:guideLst>
        <p:guide orient="horz" pos="482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90695-2972-CF4A-AD8E-B3BED2FEDBA1}" type="datetimeFigureOut">
              <a:rPr lang="nl-NL" smtClean="0"/>
              <a:t>08-10-2026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F3FA3-F7C9-0B4A-B901-3FF01BA064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708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078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706D9B-F80F-C1D2-65A9-3CCDEC8E8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DFB77F-1202-9630-8344-ADE8213163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48D5271-7FE0-B608-457A-772BF96F83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2529" y="1252538"/>
            <a:ext cx="4292600" cy="4525962"/>
          </a:xfrm>
        </p:spPr>
        <p:txBody>
          <a:bodyPr/>
          <a:lstStyle>
            <a:lvl1pPr>
              <a:buClr>
                <a:schemeClr val="bg1"/>
              </a:buClr>
              <a:buFont typeface="+mj-lt"/>
              <a:buAutoNum type="arabicPeriod"/>
              <a:defRPr sz="2400" b="1" i="0" spc="0">
                <a:solidFill>
                  <a:schemeClr val="bg1"/>
                </a:solidFill>
                <a:latin typeface="Asap" pitchFamily="2" charset="77"/>
              </a:defRPr>
            </a:lvl1pPr>
            <a:lvl2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2pPr>
            <a:lvl3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3pPr>
            <a:lvl4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4pPr>
            <a:lvl5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5pPr>
          </a:lstStyle>
          <a:p>
            <a:pPr lvl="0"/>
            <a:r>
              <a:rPr lang="nl-NL" dirty="0"/>
              <a:t> Klikken om de tekststijl van het model te bewerken</a:t>
            </a:r>
          </a:p>
          <a:p>
            <a:pPr lvl="1"/>
            <a:r>
              <a:rPr lang="nl-NL" dirty="0"/>
              <a:t> Tweede niveau</a:t>
            </a:r>
          </a:p>
          <a:p>
            <a:pPr lvl="2"/>
            <a:r>
              <a:rPr lang="nl-NL" dirty="0"/>
              <a:t> Derde niveau</a:t>
            </a:r>
          </a:p>
          <a:p>
            <a:pPr lvl="3"/>
            <a:r>
              <a:rPr lang="nl-NL" dirty="0"/>
              <a:t> Vierde niveau</a:t>
            </a:r>
          </a:p>
          <a:p>
            <a:pPr lvl="4"/>
            <a:r>
              <a:rPr lang="nl-NL" dirty="0"/>
              <a:t> 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25886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A27BD-CE7F-29F7-164F-970D46711D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7072" y="1981200"/>
            <a:ext cx="5181600" cy="3880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0F9E84-5E4A-D85F-4FB6-35F0005C1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4EE51E-27AA-2692-4FC3-42DB2925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C4D60-EAF6-A5F5-D709-0059154FD9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420B296-F392-976E-F436-0EAFC1B4F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334896" cy="6369049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B42DE1-FE90-A4CB-CE7D-6B3BBEBE4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181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57776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438" userDrawn="1">
          <p15:clr>
            <a:srgbClr val="FBAE40"/>
          </p15:clr>
        </p15:guide>
        <p15:guide id="4" orient="horz" pos="48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10515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0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5019957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D180-455F-EB68-1CD2-9BE8B04AFD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503" y="1739133"/>
            <a:ext cx="5157787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3503-E744-372B-B29F-6C9BF23A64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503" y="2563045"/>
            <a:ext cx="5157787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9CC03-486C-64E7-36DB-B305F0C4E0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07915" y="1739133"/>
            <a:ext cx="5183188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4DD53-0A58-D6AB-9629-054F7631656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07915" y="2563045"/>
            <a:ext cx="5183188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D8EACD-9CF4-4FBB-D358-383E0005FA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85EE13-F294-9767-FAF0-6B7D5767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F2A8868-D29F-687C-A765-69F046EE0E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B3FFA-A06E-F9CA-AFA6-49E709E5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5351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5B155E0-7EA2-4DA6-DA89-A4A41D4CB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EC2AF5-C5BF-84B1-40AE-BDE15810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695C5C-776A-BD13-50BB-1A56E6829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6F2CD-90FC-DE6F-BDFA-474B2E2B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064626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A1AFCC-78C4-B563-8E93-203E6955B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E8037-6743-56FA-3F44-6BCE5E5E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8CDFFC-8187-71C6-E3F9-2B242F1055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2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56E-D7F7-863C-18DF-16C94E5EDD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4971" y="1073983"/>
            <a:ext cx="6172200" cy="479500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5705-FB3B-80E4-0EF6-0C8BA73357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28D610C-5CF7-54DF-A40A-A6D09BABB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0F5E4-54DE-FA4D-1422-8FE238D8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BF9014-8E42-FF11-2AAD-04D309F7E7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20B94-A404-9F95-91B4-B2B7569D4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32253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C346F-3BB0-AAA2-A4A0-D8262F5D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5075F1C-CB90-0211-09CA-206E7C3ED6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198FA8-ACD8-40E3-0700-3C545F02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CB45E7-49F7-BC8C-7A8C-0C5CDADE0C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AD09CC-79C5-3843-6918-FFF3CA653B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87FF72-FDE6-4DF6-A11B-79134636A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3" y="990600"/>
            <a:ext cx="4010668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32239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6894" y="3094266"/>
            <a:ext cx="9819856" cy="1325585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6894" y="4581100"/>
            <a:ext cx="9819858" cy="501543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[link]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65" y="1489287"/>
            <a:ext cx="4230348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6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9772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706D9B-F80F-C1D2-65A9-3CCDEC8E8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DFB77F-1202-9630-8344-ADE8213163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48D5271-7FE0-B608-457A-772BF96F83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2529" y="1252538"/>
            <a:ext cx="4292600" cy="4525962"/>
          </a:xfrm>
        </p:spPr>
        <p:txBody>
          <a:bodyPr/>
          <a:lstStyle>
            <a:lvl1pPr>
              <a:buClr>
                <a:schemeClr val="bg1"/>
              </a:buClr>
              <a:buFont typeface="+mj-lt"/>
              <a:buAutoNum type="arabicPeriod"/>
              <a:defRPr sz="2400" b="1" i="0" spc="0">
                <a:solidFill>
                  <a:schemeClr val="bg1"/>
                </a:solidFill>
                <a:latin typeface="Asap" pitchFamily="2" charset="77"/>
              </a:defRPr>
            </a:lvl1pPr>
            <a:lvl2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2pPr>
            <a:lvl3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3pPr>
            <a:lvl4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4pPr>
            <a:lvl5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5pPr>
          </a:lstStyle>
          <a:p>
            <a:pPr lvl="0"/>
            <a:r>
              <a:rPr lang="nl-NL" dirty="0"/>
              <a:t> Klikken om de tekststijl van het model te bewerken</a:t>
            </a:r>
          </a:p>
          <a:p>
            <a:pPr lvl="1"/>
            <a:r>
              <a:rPr lang="nl-NL" dirty="0"/>
              <a:t> Tweede niveau</a:t>
            </a:r>
          </a:p>
          <a:p>
            <a:pPr lvl="2"/>
            <a:r>
              <a:rPr lang="nl-NL" dirty="0"/>
              <a:t> Derde niveau</a:t>
            </a:r>
          </a:p>
          <a:p>
            <a:pPr lvl="3"/>
            <a:r>
              <a:rPr lang="nl-NL" dirty="0"/>
              <a:t> Vierde niveau</a:t>
            </a:r>
          </a:p>
          <a:p>
            <a:pPr lvl="4"/>
            <a:r>
              <a:rPr lang="nl-NL" dirty="0"/>
              <a:t> 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42701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A27BD-CE7F-29F7-164F-970D46711D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7072" y="1981200"/>
            <a:ext cx="5181600" cy="3880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0F9E84-5E4A-D85F-4FB6-35F0005C1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4EE51E-27AA-2692-4FC3-42DB2925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C4D60-EAF6-A5F5-D709-0059154FD9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420B296-F392-976E-F436-0EAFC1B4F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334896" cy="6369049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B42DE1-FE90-A4CB-CE7D-6B3BBEBE4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181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9802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orient="horz" pos="48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10515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26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5019957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56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D180-455F-EB68-1CD2-9BE8B04AFD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503" y="1739133"/>
            <a:ext cx="5157787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3503-E744-372B-B29F-6C9BF23A64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503" y="2563045"/>
            <a:ext cx="5157787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9CC03-486C-64E7-36DB-B305F0C4E0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07915" y="1739133"/>
            <a:ext cx="5183188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4DD53-0A58-D6AB-9629-054F7631656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07915" y="2563045"/>
            <a:ext cx="5183188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D8EACD-9CF4-4FBB-D358-383E0005FA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85EE13-F294-9767-FAF0-6B7D5767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F2A8868-D29F-687C-A765-69F046EE0E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B3FFA-A06E-F9CA-AFA6-49E709E5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001174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5B155E0-7EA2-4DA6-DA89-A4A41D4CB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EC2AF5-C5BF-84B1-40AE-BDE15810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695C5C-776A-BD13-50BB-1A56E6829F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6F2CD-90FC-DE6F-BDFA-474B2E2B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910446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A1AFCC-78C4-B563-8E93-203E6955BC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E8037-6743-56FA-3F44-6BCE5E5E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8CDFFC-8187-71C6-E3F9-2B242F1055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60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56E-D7F7-863C-18DF-16C94E5EDD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4971" y="1073983"/>
            <a:ext cx="6172200" cy="479500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5705-FB3B-80E4-0EF6-0C8BA73357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28D610C-5CF7-54DF-A40A-A6D09BABB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0F5E4-54DE-FA4D-1422-8FE238D8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BF9014-8E42-FF11-2AAD-04D309F7E7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20B94-A404-9F95-91B4-B2B7569D4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233401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C346F-3BB0-AAA2-A4A0-D8262F5D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5075F1C-CB90-0211-09CA-206E7C3ED6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198FA8-ACD8-40E3-0700-3C545F02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CB45E7-49F7-BC8C-7A8C-0C5CDADE0C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AD09CC-79C5-3843-6918-FFF3CA653B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87FF72-FDE6-4DF6-A11B-79134636A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3" y="990600"/>
            <a:ext cx="4010668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969066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6894" y="3094266"/>
            <a:ext cx="9819856" cy="1325585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6894" y="4581100"/>
            <a:ext cx="9819858" cy="501543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[link]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65" y="1489287"/>
            <a:ext cx="4230348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18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B4572F08-8AC9-B1CC-B730-366151BCE6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3336" y="4807658"/>
            <a:ext cx="3163250" cy="17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 sz="1600" b="0" i="0">
                <a:latin typeface="Asap" pitchFamily="2" charset="7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48116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2500B9-04F2-7ACD-4D31-D5675420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03C87-6BCB-B3C4-40DE-646B93E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1676-A4A8-C8F5-12AE-0F117DAE5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1A178-D554-47F5-8986-0BDE769B5018}" type="datetimeFigureOut">
              <a:rPr lang="en-US" smtClean="0"/>
              <a:pPr/>
              <a:t>10/8/26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21E1-8867-D21F-7386-6196F844A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209F-AD1F-4EF1-7B67-1C4925F46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6111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60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2500B9-04F2-7ACD-4D31-D5675420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03C87-6BCB-B3C4-40DE-646B93E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1676-A4A8-C8F5-12AE-0F117DAE5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1A178-D554-47F5-8986-0BDE769B5018}" type="datetimeFigureOut">
              <a:rPr lang="en-US" smtClean="0"/>
              <a:pPr/>
              <a:t>10/8/26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21E1-8867-D21F-7386-6196F844A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209F-AD1F-4EF1-7B67-1C4925F46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4299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D3BF0-ACA4-1927-A6AB-4E952B865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850" y="1185978"/>
            <a:ext cx="9144000" cy="2612699"/>
          </a:xfrm>
        </p:spPr>
        <p:txBody>
          <a:bodyPr>
            <a:normAutofit/>
          </a:bodyPr>
          <a:lstStyle/>
          <a:p>
            <a:r>
              <a:rPr lang="nl-NL" sz="5400" dirty="0"/>
              <a:t>Kabels en leidingen in het (</a:t>
            </a:r>
            <a:r>
              <a:rPr lang="nl-NL" sz="5400" dirty="0" err="1"/>
              <a:t>omgevings</a:t>
            </a:r>
            <a:r>
              <a:rPr lang="nl-NL" sz="5400" dirty="0"/>
              <a:t>)programma:</a:t>
            </a:r>
            <a:br>
              <a:rPr lang="nl-NL" sz="5400" dirty="0"/>
            </a:br>
            <a:r>
              <a:rPr lang="nl-NL" sz="5400" dirty="0"/>
              <a:t>van visie naar programma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292AD-FBC0-FB9A-6E6D-AB5DA7509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897461"/>
            <a:ext cx="9144000" cy="1018667"/>
          </a:xfrm>
        </p:spPr>
        <p:txBody>
          <a:bodyPr>
            <a:normAutofit/>
          </a:bodyPr>
          <a:lstStyle/>
          <a:p>
            <a:r>
              <a:rPr lang="nl-NL" dirty="0"/>
              <a:t>Sprekers: Thijs </a:t>
            </a:r>
            <a:r>
              <a:rPr lang="nl-NL" dirty="0" err="1"/>
              <a:t>Petiet</a:t>
            </a:r>
            <a:r>
              <a:rPr lang="nl-NL" dirty="0"/>
              <a:t> &amp; Irma Dekker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816960-8513-3084-A280-BED8490258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1603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2376E485-DDE4-F80F-96FE-DBD2BD8ED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kstvak 3">
            <a:extLst>
              <a:ext uri="{FF2B5EF4-FFF2-40B4-BE49-F238E27FC236}">
                <a16:creationId xmlns:a16="http://schemas.microsoft.com/office/drawing/2014/main" id="{6BA1F583-6930-8897-F2C1-8844C12E3F0E}"/>
              </a:ext>
            </a:extLst>
          </p:cNvPr>
          <p:cNvSpPr txBox="1"/>
          <p:nvPr/>
        </p:nvSpPr>
        <p:spPr>
          <a:xfrm>
            <a:off x="2397952" y="2825782"/>
            <a:ext cx="1701107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1D7BC0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Omgevingsprogramma’s</a:t>
            </a:r>
          </a:p>
        </p:txBody>
      </p:sp>
      <p:sp>
        <p:nvSpPr>
          <p:cNvPr id="4" name="Tekstvak 4">
            <a:extLst>
              <a:ext uri="{FF2B5EF4-FFF2-40B4-BE49-F238E27FC236}">
                <a16:creationId xmlns:a16="http://schemas.microsoft.com/office/drawing/2014/main" id="{07BEEA9A-CDEA-F846-6A19-3D0D259A6D0B}"/>
              </a:ext>
            </a:extLst>
          </p:cNvPr>
          <p:cNvSpPr txBox="1"/>
          <p:nvPr/>
        </p:nvSpPr>
        <p:spPr>
          <a:xfrm>
            <a:off x="1769003" y="3537929"/>
            <a:ext cx="115448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1D7BC0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Omgevingsvisie</a:t>
            </a:r>
          </a:p>
        </p:txBody>
      </p:sp>
      <p:sp>
        <p:nvSpPr>
          <p:cNvPr id="5" name="Tekstvak 5">
            <a:extLst>
              <a:ext uri="{FF2B5EF4-FFF2-40B4-BE49-F238E27FC236}">
                <a16:creationId xmlns:a16="http://schemas.microsoft.com/office/drawing/2014/main" id="{20477177-A034-A31F-CD79-DB43869493A0}"/>
              </a:ext>
            </a:extLst>
          </p:cNvPr>
          <p:cNvSpPr txBox="1"/>
          <p:nvPr/>
        </p:nvSpPr>
        <p:spPr>
          <a:xfrm>
            <a:off x="1624035" y="3195863"/>
            <a:ext cx="1779654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1D7BC0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Samenwerkingsafspraken</a:t>
            </a: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FBF1DDC8-ADCC-46B9-7956-D3CF6A2F3008}"/>
              </a:ext>
            </a:extLst>
          </p:cNvPr>
          <p:cNvSpPr txBox="1"/>
          <p:nvPr/>
        </p:nvSpPr>
        <p:spPr>
          <a:xfrm>
            <a:off x="6329082" y="2617694"/>
            <a:ext cx="1658471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Waterschapsverordening</a:t>
            </a:r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2C5881"/>
              </a:solidFill>
              <a:effectLst/>
              <a:uLnTx/>
              <a:uFillTx/>
              <a:latin typeface="Asap" pitchFamily="2" charset="77"/>
              <a:ea typeface="+mn-ea"/>
              <a:cs typeface="+mn-cs"/>
            </a:endParaRPr>
          </a:p>
        </p:txBody>
      </p:sp>
      <p:sp>
        <p:nvSpPr>
          <p:cNvPr id="7" name="Tekstvak 7">
            <a:extLst>
              <a:ext uri="{FF2B5EF4-FFF2-40B4-BE49-F238E27FC236}">
                <a16:creationId xmlns:a16="http://schemas.microsoft.com/office/drawing/2014/main" id="{45372BD4-E26C-9185-1CAA-E770683AB735}"/>
              </a:ext>
            </a:extLst>
          </p:cNvPr>
          <p:cNvSpPr txBox="1"/>
          <p:nvPr/>
        </p:nvSpPr>
        <p:spPr>
          <a:xfrm>
            <a:off x="4733366" y="2988151"/>
            <a:ext cx="112955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Omgevingsplan</a:t>
            </a:r>
          </a:p>
        </p:txBody>
      </p:sp>
      <p:sp>
        <p:nvSpPr>
          <p:cNvPr id="8" name="Tekstvak 8">
            <a:extLst>
              <a:ext uri="{FF2B5EF4-FFF2-40B4-BE49-F238E27FC236}">
                <a16:creationId xmlns:a16="http://schemas.microsoft.com/office/drawing/2014/main" id="{DA8937D1-ABFF-8E54-0D22-D75034C509E9}"/>
              </a:ext>
            </a:extLst>
          </p:cNvPr>
          <p:cNvSpPr txBox="1"/>
          <p:nvPr/>
        </p:nvSpPr>
        <p:spPr>
          <a:xfrm>
            <a:off x="5029204" y="3372000"/>
            <a:ext cx="833715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Bbl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* / Bal*</a:t>
            </a:r>
          </a:p>
        </p:txBody>
      </p:sp>
      <p:sp>
        <p:nvSpPr>
          <p:cNvPr id="9" name="Tekstvak 9">
            <a:extLst>
              <a:ext uri="{FF2B5EF4-FFF2-40B4-BE49-F238E27FC236}">
                <a16:creationId xmlns:a16="http://schemas.microsoft.com/office/drawing/2014/main" id="{628C5EF5-A1C6-6EE9-6A37-224E6AAF69BC}"/>
              </a:ext>
            </a:extLst>
          </p:cNvPr>
          <p:cNvSpPr txBox="1"/>
          <p:nvPr/>
        </p:nvSpPr>
        <p:spPr>
          <a:xfrm>
            <a:off x="6347016" y="2985247"/>
            <a:ext cx="1577784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Omgevingsverordening</a:t>
            </a:r>
          </a:p>
        </p:txBody>
      </p:sp>
      <p:sp>
        <p:nvSpPr>
          <p:cNvPr id="10" name="Tekstvak 10">
            <a:extLst>
              <a:ext uri="{FF2B5EF4-FFF2-40B4-BE49-F238E27FC236}">
                <a16:creationId xmlns:a16="http://schemas.microsoft.com/office/drawing/2014/main" id="{753C906C-9409-F86B-19B0-A681B415628A}"/>
              </a:ext>
            </a:extLst>
          </p:cNvPr>
          <p:cNvSpPr txBox="1"/>
          <p:nvPr/>
        </p:nvSpPr>
        <p:spPr>
          <a:xfrm>
            <a:off x="6347016" y="3345106"/>
            <a:ext cx="1165408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2C5881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Projectbesluiten</a:t>
            </a:r>
          </a:p>
        </p:txBody>
      </p:sp>
      <p:sp>
        <p:nvSpPr>
          <p:cNvPr id="11" name="Tekstvak 11">
            <a:extLst>
              <a:ext uri="{FF2B5EF4-FFF2-40B4-BE49-F238E27FC236}">
                <a16:creationId xmlns:a16="http://schemas.microsoft.com/office/drawing/2014/main" id="{76B06B66-B604-E1DF-26AF-9B01F3120931}"/>
              </a:ext>
            </a:extLst>
          </p:cNvPr>
          <p:cNvSpPr txBox="1"/>
          <p:nvPr/>
        </p:nvSpPr>
        <p:spPr>
          <a:xfrm>
            <a:off x="8453716" y="2841812"/>
            <a:ext cx="1577785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DD722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Meldingen verwerken</a:t>
            </a:r>
          </a:p>
        </p:txBody>
      </p:sp>
      <p:sp>
        <p:nvSpPr>
          <p:cNvPr id="12" name="Tekstvak 12">
            <a:extLst>
              <a:ext uri="{FF2B5EF4-FFF2-40B4-BE49-F238E27FC236}">
                <a16:creationId xmlns:a16="http://schemas.microsoft.com/office/drawing/2014/main" id="{0C09CBB2-6C2A-3443-72AA-74B75D09441E}"/>
              </a:ext>
            </a:extLst>
          </p:cNvPr>
          <p:cNvSpPr txBox="1"/>
          <p:nvPr/>
        </p:nvSpPr>
        <p:spPr>
          <a:xfrm>
            <a:off x="8453716" y="3190165"/>
            <a:ext cx="1701107" cy="253916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DD722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Toezicht en handhaving</a:t>
            </a:r>
          </a:p>
        </p:txBody>
      </p:sp>
      <p:sp>
        <p:nvSpPr>
          <p:cNvPr id="13" name="Tekstvak 13">
            <a:extLst>
              <a:ext uri="{FF2B5EF4-FFF2-40B4-BE49-F238E27FC236}">
                <a16:creationId xmlns:a16="http://schemas.microsoft.com/office/drawing/2014/main" id="{BE16C59D-959B-5797-BE02-9979E387914F}"/>
              </a:ext>
            </a:extLst>
          </p:cNvPr>
          <p:cNvSpPr txBox="1"/>
          <p:nvPr/>
        </p:nvSpPr>
        <p:spPr>
          <a:xfrm>
            <a:off x="10275743" y="3190165"/>
            <a:ext cx="1577784" cy="415498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DD722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Omgevingsprogramma uitvoeren</a:t>
            </a:r>
          </a:p>
        </p:txBody>
      </p:sp>
      <p:sp>
        <p:nvSpPr>
          <p:cNvPr id="14" name="Tekstvak 14">
            <a:extLst>
              <a:ext uri="{FF2B5EF4-FFF2-40B4-BE49-F238E27FC236}">
                <a16:creationId xmlns:a16="http://schemas.microsoft.com/office/drawing/2014/main" id="{A2745963-B9DE-CD6E-69F6-93533743FD74}"/>
              </a:ext>
            </a:extLst>
          </p:cNvPr>
          <p:cNvSpPr txBox="1"/>
          <p:nvPr/>
        </p:nvSpPr>
        <p:spPr>
          <a:xfrm>
            <a:off x="10154823" y="2841812"/>
            <a:ext cx="1577785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DD722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Aanvragen beoordelen</a:t>
            </a:r>
          </a:p>
        </p:txBody>
      </p:sp>
      <p:sp>
        <p:nvSpPr>
          <p:cNvPr id="15" name="Tekstvak 15">
            <a:extLst>
              <a:ext uri="{FF2B5EF4-FFF2-40B4-BE49-F238E27FC236}">
                <a16:creationId xmlns:a16="http://schemas.microsoft.com/office/drawing/2014/main" id="{23823A14-3DE9-3C86-E95E-22594610202F}"/>
              </a:ext>
            </a:extLst>
          </p:cNvPr>
          <p:cNvSpPr txBox="1"/>
          <p:nvPr/>
        </p:nvSpPr>
        <p:spPr>
          <a:xfrm>
            <a:off x="5862919" y="4715435"/>
            <a:ext cx="2013693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388710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Aanvragen en info ontvangen</a:t>
            </a:r>
          </a:p>
        </p:txBody>
      </p:sp>
      <p:sp>
        <p:nvSpPr>
          <p:cNvPr id="16" name="Tekstvak 16">
            <a:extLst>
              <a:ext uri="{FF2B5EF4-FFF2-40B4-BE49-F238E27FC236}">
                <a16:creationId xmlns:a16="http://schemas.microsoft.com/office/drawing/2014/main" id="{645893C4-6266-72F2-72D9-0DBFFAF6299A}"/>
              </a:ext>
            </a:extLst>
          </p:cNvPr>
          <p:cNvSpPr txBox="1"/>
          <p:nvPr/>
        </p:nvSpPr>
        <p:spPr>
          <a:xfrm>
            <a:off x="4703105" y="4715435"/>
            <a:ext cx="1066318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388710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Samenwerken</a:t>
            </a:r>
          </a:p>
        </p:txBody>
      </p:sp>
      <p:sp>
        <p:nvSpPr>
          <p:cNvPr id="17" name="Tekstvak 17">
            <a:extLst>
              <a:ext uri="{FF2B5EF4-FFF2-40B4-BE49-F238E27FC236}">
                <a16:creationId xmlns:a16="http://schemas.microsoft.com/office/drawing/2014/main" id="{E2BCD374-F841-1386-D252-1E9F647F5E3F}"/>
              </a:ext>
            </a:extLst>
          </p:cNvPr>
          <p:cNvSpPr txBox="1"/>
          <p:nvPr/>
        </p:nvSpPr>
        <p:spPr>
          <a:xfrm>
            <a:off x="4658250" y="5930097"/>
            <a:ext cx="1327608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81BA1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Vergunningscheck</a:t>
            </a:r>
          </a:p>
        </p:txBody>
      </p:sp>
      <p:sp>
        <p:nvSpPr>
          <p:cNvPr id="18" name="Tekstvak 18">
            <a:extLst>
              <a:ext uri="{FF2B5EF4-FFF2-40B4-BE49-F238E27FC236}">
                <a16:creationId xmlns:a16="http://schemas.microsoft.com/office/drawing/2014/main" id="{6B02D708-E48A-C936-2FD0-949AF7C0060C}"/>
              </a:ext>
            </a:extLst>
          </p:cNvPr>
          <p:cNvSpPr txBox="1"/>
          <p:nvPr/>
        </p:nvSpPr>
        <p:spPr>
          <a:xfrm>
            <a:off x="6101567" y="5930097"/>
            <a:ext cx="1342034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81BA1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Regels op de kaart</a:t>
            </a:r>
          </a:p>
        </p:txBody>
      </p:sp>
      <p:sp>
        <p:nvSpPr>
          <p:cNvPr id="19" name="Tekstvak 19">
            <a:extLst>
              <a:ext uri="{FF2B5EF4-FFF2-40B4-BE49-F238E27FC236}">
                <a16:creationId xmlns:a16="http://schemas.microsoft.com/office/drawing/2014/main" id="{D96A2251-CF88-A54E-25D6-DB27E1BB7C59}"/>
              </a:ext>
            </a:extLst>
          </p:cNvPr>
          <p:cNvSpPr txBox="1"/>
          <p:nvPr/>
        </p:nvSpPr>
        <p:spPr>
          <a:xfrm>
            <a:off x="4455459" y="6263425"/>
            <a:ext cx="1529586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81BA1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Maatregelen op maat</a:t>
            </a:r>
          </a:p>
        </p:txBody>
      </p:sp>
      <p:sp>
        <p:nvSpPr>
          <p:cNvPr id="20" name="Tekstvak 20">
            <a:extLst>
              <a:ext uri="{FF2B5EF4-FFF2-40B4-BE49-F238E27FC236}">
                <a16:creationId xmlns:a16="http://schemas.microsoft.com/office/drawing/2014/main" id="{698E1209-BEE0-362E-1174-F13FF09455E6}"/>
              </a:ext>
            </a:extLst>
          </p:cNvPr>
          <p:cNvSpPr txBox="1"/>
          <p:nvPr/>
        </p:nvSpPr>
        <p:spPr>
          <a:xfrm>
            <a:off x="6096000" y="6263425"/>
            <a:ext cx="1385316" cy="2616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81BA16"/>
                </a:solidFill>
                <a:effectLst/>
                <a:uLnTx/>
                <a:uFillTx/>
                <a:latin typeface="Asap" pitchFamily="2" charset="77"/>
                <a:ea typeface="+mn-ea"/>
                <a:cs typeface="+mn-cs"/>
              </a:rPr>
              <a:t>Aanvragen/melden</a:t>
            </a:r>
          </a:p>
        </p:txBody>
      </p:sp>
      <p:grpSp>
        <p:nvGrpSpPr>
          <p:cNvPr id="21" name="Groep 25">
            <a:extLst>
              <a:ext uri="{FF2B5EF4-FFF2-40B4-BE49-F238E27FC236}">
                <a16:creationId xmlns:a16="http://schemas.microsoft.com/office/drawing/2014/main" id="{56AB712A-9E90-A6B1-0349-36E5E4A57687}"/>
              </a:ext>
            </a:extLst>
          </p:cNvPr>
          <p:cNvGrpSpPr/>
          <p:nvPr/>
        </p:nvGrpSpPr>
        <p:grpSpPr>
          <a:xfrm>
            <a:off x="288432" y="2145531"/>
            <a:ext cx="1284138" cy="307076"/>
            <a:chOff x="288432" y="2145531"/>
            <a:chExt cx="1284138" cy="307076"/>
          </a:xfrm>
        </p:grpSpPr>
        <p:pic>
          <p:nvPicPr>
            <p:cNvPr id="22" name="Afbeelding 22">
              <a:extLst>
                <a:ext uri="{FF2B5EF4-FFF2-40B4-BE49-F238E27FC236}">
                  <a16:creationId xmlns:a16="http://schemas.microsoft.com/office/drawing/2014/main" id="{54A10289-A8BB-0514-C96E-67E86BEF8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3" name="Tekstvak 24">
              <a:extLst>
                <a:ext uri="{FF2B5EF4-FFF2-40B4-BE49-F238E27FC236}">
                  <a16:creationId xmlns:a16="http://schemas.microsoft.com/office/drawing/2014/main" id="{8F4EEB57-D334-8DC2-D29A-B85C6C34F3CA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sap" pitchFamily="2" charset="77"/>
                  <a:ea typeface="+mn-ea"/>
                  <a:cs typeface="+mn-cs"/>
                </a:rPr>
                <a:t>Maatschappij</a:t>
              </a:r>
              <a:endPara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sap"/>
                <a:ea typeface="+mn-ea"/>
                <a:cs typeface="+mn-cs"/>
              </a:endParaRPr>
            </a:p>
          </p:txBody>
        </p:sp>
      </p:grpSp>
      <p:grpSp>
        <p:nvGrpSpPr>
          <p:cNvPr id="24" name="Groep 26">
            <a:extLst>
              <a:ext uri="{FF2B5EF4-FFF2-40B4-BE49-F238E27FC236}">
                <a16:creationId xmlns:a16="http://schemas.microsoft.com/office/drawing/2014/main" id="{11374C2A-344A-FB4A-290A-5933FEEF36F5}"/>
              </a:ext>
            </a:extLst>
          </p:cNvPr>
          <p:cNvGrpSpPr/>
          <p:nvPr/>
        </p:nvGrpSpPr>
        <p:grpSpPr>
          <a:xfrm>
            <a:off x="288432" y="2563220"/>
            <a:ext cx="1284138" cy="307076"/>
            <a:chOff x="288432" y="2145531"/>
            <a:chExt cx="1284138" cy="307076"/>
          </a:xfrm>
        </p:grpSpPr>
        <p:pic>
          <p:nvPicPr>
            <p:cNvPr id="25" name="Afbeelding 27">
              <a:extLst>
                <a:ext uri="{FF2B5EF4-FFF2-40B4-BE49-F238E27FC236}">
                  <a16:creationId xmlns:a16="http://schemas.microsoft.com/office/drawing/2014/main" id="{A3ECD245-8702-1C09-543A-4C5C21C72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6" name="Tekstvak 28">
              <a:extLst>
                <a:ext uri="{FF2B5EF4-FFF2-40B4-BE49-F238E27FC236}">
                  <a16:creationId xmlns:a16="http://schemas.microsoft.com/office/drawing/2014/main" id="{E230D809-A71B-B53D-CFA1-E557B1FB7747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sap" pitchFamily="2" charset="77"/>
                  <a:ea typeface="+mn-ea"/>
                  <a:cs typeface="+mn-cs"/>
                </a:rPr>
                <a:t>Politiek</a:t>
              </a:r>
              <a:endPara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sap"/>
                <a:ea typeface="+mn-ea"/>
                <a:cs typeface="+mn-cs"/>
              </a:endParaRPr>
            </a:p>
          </p:txBody>
        </p:sp>
      </p:grpSp>
      <p:grpSp>
        <p:nvGrpSpPr>
          <p:cNvPr id="27" name="Groep 29">
            <a:extLst>
              <a:ext uri="{FF2B5EF4-FFF2-40B4-BE49-F238E27FC236}">
                <a16:creationId xmlns:a16="http://schemas.microsoft.com/office/drawing/2014/main" id="{CF8BC400-B84A-FE30-1854-5F4CFF614120}"/>
              </a:ext>
            </a:extLst>
          </p:cNvPr>
          <p:cNvGrpSpPr/>
          <p:nvPr/>
        </p:nvGrpSpPr>
        <p:grpSpPr>
          <a:xfrm>
            <a:off x="288432" y="2969620"/>
            <a:ext cx="1284138" cy="307076"/>
            <a:chOff x="288432" y="2145531"/>
            <a:chExt cx="1284138" cy="307076"/>
          </a:xfrm>
        </p:grpSpPr>
        <p:pic>
          <p:nvPicPr>
            <p:cNvPr id="28" name="Afbeelding 30">
              <a:extLst>
                <a:ext uri="{FF2B5EF4-FFF2-40B4-BE49-F238E27FC236}">
                  <a16:creationId xmlns:a16="http://schemas.microsoft.com/office/drawing/2014/main" id="{6D73DCC2-5691-838B-5D7E-78AFB11CE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29" name="Tekstvak 31">
              <a:extLst>
                <a:ext uri="{FF2B5EF4-FFF2-40B4-BE49-F238E27FC236}">
                  <a16:creationId xmlns:a16="http://schemas.microsoft.com/office/drawing/2014/main" id="{9AD6453B-A310-1649-B615-F6DFBBCCD660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sap" pitchFamily="2" charset="77"/>
                  <a:ea typeface="+mn-ea"/>
                  <a:cs typeface="+mn-cs"/>
                </a:rPr>
                <a:t>Monitoring</a:t>
              </a:r>
              <a:endPara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sap"/>
                <a:ea typeface="+mn-ea"/>
                <a:cs typeface="+mn-cs"/>
              </a:endParaRPr>
            </a:p>
          </p:txBody>
        </p:sp>
      </p:grpSp>
      <p:grpSp>
        <p:nvGrpSpPr>
          <p:cNvPr id="30" name="Groep 32">
            <a:extLst>
              <a:ext uri="{FF2B5EF4-FFF2-40B4-BE49-F238E27FC236}">
                <a16:creationId xmlns:a16="http://schemas.microsoft.com/office/drawing/2014/main" id="{14691CCC-3677-28B9-E852-65C9C07681E4}"/>
              </a:ext>
            </a:extLst>
          </p:cNvPr>
          <p:cNvGrpSpPr/>
          <p:nvPr/>
        </p:nvGrpSpPr>
        <p:grpSpPr>
          <a:xfrm>
            <a:off x="288432" y="3398597"/>
            <a:ext cx="1284138" cy="307076"/>
            <a:chOff x="288432" y="2145531"/>
            <a:chExt cx="1284138" cy="307076"/>
          </a:xfrm>
        </p:grpSpPr>
        <p:pic>
          <p:nvPicPr>
            <p:cNvPr id="31" name="Afbeelding 33">
              <a:extLst>
                <a:ext uri="{FF2B5EF4-FFF2-40B4-BE49-F238E27FC236}">
                  <a16:creationId xmlns:a16="http://schemas.microsoft.com/office/drawing/2014/main" id="{69ACAD76-3563-A999-7888-238D6559D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432" y="2145531"/>
              <a:ext cx="1284138" cy="307076"/>
            </a:xfrm>
            <a:prstGeom prst="rect">
              <a:avLst/>
            </a:prstGeom>
          </p:spPr>
        </p:pic>
        <p:sp>
          <p:nvSpPr>
            <p:cNvPr id="32" name="Tekstvak 34">
              <a:extLst>
                <a:ext uri="{FF2B5EF4-FFF2-40B4-BE49-F238E27FC236}">
                  <a16:creationId xmlns:a16="http://schemas.microsoft.com/office/drawing/2014/main" id="{DD24E1F8-B029-52AF-9468-1AC24E4E6107}"/>
                </a:ext>
              </a:extLst>
            </p:cNvPr>
            <p:cNvSpPr txBox="1"/>
            <p:nvPr/>
          </p:nvSpPr>
          <p:spPr>
            <a:xfrm>
              <a:off x="288432" y="2172111"/>
              <a:ext cx="1095022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sap" pitchFamily="2" charset="77"/>
                  <a:ea typeface="+mn-ea"/>
                  <a:cs typeface="+mn-cs"/>
                </a:rPr>
                <a:t>Evaluatie</a:t>
              </a:r>
              <a:endPara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sap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4988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C2122-FFC5-F685-FDB7-CB8E6D9C6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5F39B3-2809-012B-F0D8-F2D3FCCF8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600"/>
            <a:ext cx="10515600" cy="435077"/>
          </a:xfrm>
        </p:spPr>
        <p:txBody>
          <a:bodyPr>
            <a:noAutofit/>
          </a:bodyPr>
          <a:lstStyle/>
          <a:p>
            <a:r>
              <a:rPr lang="nl-NL" sz="2800" dirty="0">
                <a:solidFill>
                  <a:srgbClr val="15161F"/>
                </a:solidFill>
                <a:latin typeface="Abhaya Libre" panose="02000503000000000000" pitchFamily="2" charset="77"/>
                <a:cs typeface="Abhaya Libre" panose="02000503000000000000" pitchFamily="2" charset="77"/>
              </a:rPr>
              <a:t>Wat gaan we doen</a:t>
            </a:r>
            <a:endParaRPr lang="nl-NL" sz="280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02246DF-DCAD-60AA-2443-3A9BC5D5B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072" y="1813386"/>
            <a:ext cx="10515600" cy="4054014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Terug en vooruit kijken: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overheden en netbeheerders samen actief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omgevingsplan, projectbesluit, data, stelselcatalogus</a:t>
            </a:r>
          </a:p>
          <a:p>
            <a:endParaRPr lang="nl-NL" dirty="0">
              <a:solidFill>
                <a:srgbClr val="15161F"/>
              </a:solidFill>
              <a:latin typeface="Futura PT Book" panose="020B0502020204020303" pitchFamily="34" charset="77"/>
            </a:endParaRPr>
          </a:p>
          <a:p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Aan de slag met de handreiking</a:t>
            </a:r>
          </a:p>
          <a:p>
            <a:endParaRPr lang="nl-NL" dirty="0">
              <a:solidFill>
                <a:srgbClr val="15161F"/>
              </a:solidFill>
              <a:latin typeface="Futura PT Book" panose="020B0502020204020303" pitchFamily="34" charset="77"/>
            </a:endParaRPr>
          </a:p>
          <a:p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Aan de slag met de tabel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053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F68105-889A-CCAB-3C40-6B74089165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7072" y="1981200"/>
            <a:ext cx="5181600" cy="3880645"/>
          </a:xfrm>
        </p:spPr>
        <p:txBody>
          <a:bodyPr>
            <a:normAutofit/>
          </a:bodyPr>
          <a:lstStyle/>
          <a:p>
            <a:pPr>
              <a:spcAft>
                <a:spcPts val="1125"/>
              </a:spcAft>
              <a:buNone/>
            </a:pPr>
            <a:r>
              <a:rPr lang="nl-NL" b="0" i="0" dirty="0">
                <a:solidFill>
                  <a:schemeClr val="tx1"/>
                </a:solidFill>
                <a:effectLst/>
              </a:rPr>
              <a:t>De 'ruimtelijke inpassing' van kabels en leidingen is momenteel een van de grootste vertragende factoren in de energietransitie.</a:t>
            </a: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i="0" dirty="0">
                <a:solidFill>
                  <a:schemeClr val="tx1"/>
                </a:solidFill>
                <a:effectLst/>
              </a:rPr>
              <a:t>Spaghetti-effect:</a:t>
            </a:r>
            <a:r>
              <a:rPr lang="nl-NL" b="0" i="0" dirty="0">
                <a:solidFill>
                  <a:schemeClr val="tx1"/>
                </a:solidFill>
                <a:effectLst/>
              </a:rPr>
              <a:t> Extreme drukte door riolering, drinkwater, gas en wortelstelsels.</a:t>
            </a: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i="0" dirty="0">
                <a:solidFill>
                  <a:schemeClr val="tx1"/>
                </a:solidFill>
                <a:effectLst/>
              </a:rPr>
              <a:t>Netcongestie:</a:t>
            </a:r>
            <a:r>
              <a:rPr lang="nl-NL" b="0" i="0" dirty="0">
                <a:solidFill>
                  <a:schemeClr val="tx1"/>
                </a:solidFill>
                <a:effectLst/>
              </a:rPr>
              <a:t> Dringende behoefte aan verzwaring van het elektriciteitsnet.</a:t>
            </a: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i="0" dirty="0">
                <a:solidFill>
                  <a:schemeClr val="tx1"/>
                </a:solidFill>
                <a:effectLst/>
              </a:rPr>
              <a:t>3D-Ordering:</a:t>
            </a:r>
            <a:r>
              <a:rPr lang="nl-NL" b="0" i="0" dirty="0">
                <a:solidFill>
                  <a:schemeClr val="tx1"/>
                </a:solidFill>
                <a:effectLst/>
              </a:rPr>
              <a:t> Claim op de ondergrond dicteert wat bovengronds nog mogelijk is</a:t>
            </a:r>
          </a:p>
          <a:p>
            <a:endParaRPr lang="nl-NL" dirty="0"/>
          </a:p>
        </p:txBody>
      </p:sp>
      <p:pic>
        <p:nvPicPr>
          <p:cNvPr id="7" name="Afbeelding 6" descr="Spaghetti ondergrondse infra">
            <a:extLst>
              <a:ext uri="{FF2B5EF4-FFF2-40B4-BE49-F238E27FC236}">
                <a16:creationId xmlns:a16="http://schemas.microsoft.com/office/drawing/2014/main" id="{DE5A70D4-DB19-AD67-17C5-4967D8ABF6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42" r="32510" b="1"/>
          <a:stretch>
            <a:fillRect/>
          </a:stretch>
        </p:blipFill>
        <p:spPr>
          <a:xfrm>
            <a:off x="6096000" y="10"/>
            <a:ext cx="6334896" cy="6369039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3B9140-C3AA-C31A-0DA7-6CE5A92BC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600"/>
            <a:ext cx="5181600" cy="990600"/>
          </a:xfrm>
        </p:spPr>
        <p:txBody>
          <a:bodyPr anchor="b">
            <a:normAutofit fontScale="90000"/>
          </a:bodyPr>
          <a:lstStyle/>
          <a:p>
            <a:r>
              <a:rPr lang="nl-NL" sz="3100" dirty="0">
                <a:solidFill>
                  <a:schemeClr val="tx1"/>
                </a:solidFill>
              </a:rPr>
              <a:t>De Bodem is Vol: De 'Ondergrondse Sudoku'</a:t>
            </a:r>
            <a:br>
              <a:rPr lang="nl-NL" sz="2000" dirty="0"/>
            </a:b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747286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E1B0E-E929-7C76-345F-99A516D7D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D712319-3846-951F-3D5C-FB2674758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7072" y="1981200"/>
            <a:ext cx="5181600" cy="3880645"/>
          </a:xfrm>
        </p:spPr>
        <p:txBody>
          <a:bodyPr>
            <a:normAutofit/>
          </a:bodyPr>
          <a:lstStyle/>
          <a:p>
            <a:pPr>
              <a:spcAft>
                <a:spcPts val="1125"/>
              </a:spcAft>
            </a:pPr>
            <a:r>
              <a:rPr lang="nl-NL" dirty="0">
                <a:solidFill>
                  <a:schemeClr val="tx1"/>
                </a:solidFill>
              </a:rPr>
              <a:t>Kabels en leidingen (K&amp;L) raken aan bijna alle instrumenten van de Omgevingswet. Het programma vormt de cruciale schakel:</a:t>
            </a:r>
            <a:endParaRPr lang="nl-NL" b="0" i="0" dirty="0">
              <a:solidFill>
                <a:schemeClr val="tx1"/>
              </a:solidFill>
              <a:effectLst/>
            </a:endParaRP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tx1"/>
                </a:solidFill>
              </a:rPr>
              <a:t>Omgevingsvisie:</a:t>
            </a:r>
            <a:r>
              <a:rPr lang="nl-NL" dirty="0">
                <a:solidFill>
                  <a:schemeClr val="tx1"/>
                </a:solidFill>
              </a:rPr>
              <a:t> Strategische doelen voor de fysieke leefomgeving.</a:t>
            </a: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tx1"/>
                </a:solidFill>
              </a:rPr>
              <a:t>Omgevingsprogramma:</a:t>
            </a:r>
            <a:r>
              <a:rPr lang="nl-NL" dirty="0">
                <a:solidFill>
                  <a:schemeClr val="tx1"/>
                </a:solidFill>
              </a:rPr>
              <a:t> Tactische uitwerking en maatregelenpakket.</a:t>
            </a:r>
            <a:endParaRPr lang="nl-NL" b="0" i="0" dirty="0">
              <a:solidFill>
                <a:schemeClr val="tx1"/>
              </a:solidFill>
              <a:effectLst/>
            </a:endParaRPr>
          </a:p>
          <a:p>
            <a:pPr>
              <a:spcAft>
                <a:spcPts val="1125"/>
              </a:spcAft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chemeClr val="tx1"/>
                </a:solidFill>
              </a:rPr>
              <a:t>Omgevingsplan:</a:t>
            </a:r>
            <a:r>
              <a:rPr lang="nl-NL" dirty="0">
                <a:solidFill>
                  <a:schemeClr val="tx1"/>
                </a:solidFill>
              </a:rPr>
              <a:t> Juridische borging en regels op de kaart.</a:t>
            </a:r>
            <a:endParaRPr lang="nl-NL" b="0" i="0" dirty="0">
              <a:solidFill>
                <a:schemeClr val="tx1"/>
              </a:solidFill>
              <a:effectLst/>
            </a:endParaRPr>
          </a:p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5077CF-60B1-97B4-03F4-9BD9A7085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600"/>
            <a:ext cx="5181600" cy="990600"/>
          </a:xfrm>
        </p:spPr>
        <p:txBody>
          <a:bodyPr anchor="b">
            <a:normAutofit/>
          </a:bodyPr>
          <a:lstStyle/>
          <a:p>
            <a:r>
              <a:rPr lang="nl-NL" sz="3100" dirty="0">
                <a:solidFill>
                  <a:schemeClr val="tx1"/>
                </a:solidFill>
              </a:rPr>
              <a:t>De plek in de Omgevingswet</a:t>
            </a:r>
            <a:br>
              <a:rPr lang="nl-NL" sz="2000" dirty="0"/>
            </a:b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369225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2413B2-5A15-44F0-0B7E-760384F5F2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Gemeenten al overstap K&amp;L (</a:t>
            </a:r>
            <a:r>
              <a:rPr lang="nl-NL" dirty="0" err="1">
                <a:solidFill>
                  <a:srgbClr val="15161F"/>
                </a:solidFill>
                <a:latin typeface="Futura PT Book" panose="020B0502020204020303" pitchFamily="34" charset="77"/>
              </a:rPr>
              <a:t>omgevings</a:t>
            </a:r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)programma’s? </a:t>
            </a:r>
          </a:p>
          <a:p>
            <a:endParaRPr lang="nl-NL" dirty="0">
              <a:solidFill>
                <a:srgbClr val="15161F"/>
              </a:solidFill>
              <a:latin typeface="Futura PT Book" panose="020B0502020204020303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Ja, welke ervaringen?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15161F"/>
                </a:solidFill>
                <a:latin typeface="Futura PT Book" panose="020B0502020204020303" pitchFamily="34" charset="77"/>
              </a:rPr>
              <a:t>Nee, wat zijn de belemmeringen?</a:t>
            </a:r>
          </a:p>
          <a:p>
            <a:endParaRPr lang="nl-NL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1A103250-C4BE-4016-8E19-309C30DA5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600"/>
            <a:ext cx="5181600" cy="356419"/>
          </a:xfrm>
        </p:spPr>
        <p:txBody>
          <a:bodyPr>
            <a:normAutofit fontScale="90000"/>
          </a:bodyPr>
          <a:lstStyle/>
          <a:p>
            <a:r>
              <a:rPr lang="nl-NL" sz="2800" dirty="0">
                <a:solidFill>
                  <a:srgbClr val="15161F"/>
                </a:solidFill>
                <a:latin typeface="Abhaya Libre" panose="02000503000000000000" pitchFamily="2" charset="77"/>
                <a:cs typeface="Abhaya Libre" panose="02000503000000000000" pitchFamily="2" charset="77"/>
              </a:rPr>
              <a:t>De handreiking</a:t>
            </a:r>
            <a:endParaRPr lang="nl-NL" sz="2800" dirty="0"/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B74D194E-892A-47D8-FFA0-9373BEA34E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05" r="2705"/>
          <a:stretch/>
        </p:blipFill>
        <p:spPr>
          <a:xfrm>
            <a:off x="6096000" y="1"/>
            <a:ext cx="6084533" cy="611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44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06DE5-E9DA-5F94-C40A-60E443CCE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84A47A-C6CF-BA74-553C-EE380430E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072" y="990600"/>
            <a:ext cx="10515600" cy="435077"/>
          </a:xfrm>
        </p:spPr>
        <p:txBody>
          <a:bodyPr>
            <a:noAutofit/>
          </a:bodyPr>
          <a:lstStyle/>
          <a:p>
            <a:r>
              <a:rPr lang="nl-NL" sz="2800" dirty="0">
                <a:solidFill>
                  <a:schemeClr val="tx1"/>
                </a:solidFill>
              </a:rPr>
              <a:t>De tabel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2DA8C32-B7F2-58CB-769D-64B5CF9F2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072" y="1813386"/>
            <a:ext cx="10515600" cy="40540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1"/>
                </a:solidFill>
              </a:rPr>
              <a:t>Toelichting tabel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tx1"/>
                </a:solidFill>
              </a:rPr>
              <a:t>Aan de slag met de tabel</a:t>
            </a:r>
          </a:p>
        </p:txBody>
      </p:sp>
    </p:spTree>
    <p:extLst>
      <p:ext uri="{BB962C8B-B14F-4D97-AF65-F5344CB8AC3E}">
        <p14:creationId xmlns:p14="http://schemas.microsoft.com/office/powerpoint/2010/main" val="230068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42609-BA10-9D37-A1DE-04FAC3AF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A0827F82-9422-FED5-E8D3-64D0237A1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06" b="45201"/>
          <a:stretch>
            <a:fillRect/>
          </a:stretch>
        </p:blipFill>
        <p:spPr>
          <a:xfrm>
            <a:off x="787908" y="1048828"/>
            <a:ext cx="10616184" cy="476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81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82414-A3D7-8BAC-5248-3844E9C8C1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nl-NL" sz="6000" dirty="0"/>
              <a:t>Dankjewel voor je aandacht!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78CB223-1CC3-7611-1235-6FA23B5446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Zijn er nog vragen?</a:t>
            </a:r>
          </a:p>
        </p:txBody>
      </p:sp>
    </p:spTree>
    <p:extLst>
      <p:ext uri="{BB962C8B-B14F-4D97-AF65-F5344CB8AC3E}">
        <p14:creationId xmlns:p14="http://schemas.microsoft.com/office/powerpoint/2010/main" val="239237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P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5782"/>
      </a:accent1>
      <a:accent2>
        <a:srgbClr val="265938"/>
      </a:accent2>
      <a:accent3>
        <a:srgbClr val="E07000"/>
      </a:accent3>
      <a:accent4>
        <a:srgbClr val="6BA6D9"/>
      </a:accent4>
      <a:accent5>
        <a:srgbClr val="4EA72E"/>
      </a:accent5>
      <a:accent6>
        <a:srgbClr val="E1EDDB"/>
      </a:accent6>
      <a:hlink>
        <a:srgbClr val="467886"/>
      </a:hlink>
      <a:folHlink>
        <a:srgbClr val="96607D"/>
      </a:folHlink>
    </a:clrScheme>
    <a:fontScheme name="IPLO template">
      <a:majorFont>
        <a:latin typeface="Asap"/>
        <a:ea typeface=""/>
        <a:cs typeface=""/>
      </a:majorFont>
      <a:minorFont>
        <a:latin typeface="As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IP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5782"/>
      </a:accent1>
      <a:accent2>
        <a:srgbClr val="265938"/>
      </a:accent2>
      <a:accent3>
        <a:srgbClr val="E07000"/>
      </a:accent3>
      <a:accent4>
        <a:srgbClr val="6BA6D9"/>
      </a:accent4>
      <a:accent5>
        <a:srgbClr val="4EA72E"/>
      </a:accent5>
      <a:accent6>
        <a:srgbClr val="E1EDDB"/>
      </a:accent6>
      <a:hlink>
        <a:srgbClr val="467886"/>
      </a:hlink>
      <a:folHlink>
        <a:srgbClr val="96607D"/>
      </a:folHlink>
    </a:clrScheme>
    <a:fontScheme name="IPLO template">
      <a:majorFont>
        <a:latin typeface="Asap"/>
        <a:ea typeface=""/>
        <a:cs typeface=""/>
      </a:majorFont>
      <a:minorFont>
        <a:latin typeface="As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263</Words>
  <Application>Microsoft Macintosh PowerPoint</Application>
  <PresentationFormat>Breedbeeld</PresentationFormat>
  <Paragraphs>53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7" baseType="lpstr">
      <vt:lpstr>Abhaya Libre</vt:lpstr>
      <vt:lpstr>Aptos</vt:lpstr>
      <vt:lpstr>Arial</vt:lpstr>
      <vt:lpstr>Asap</vt:lpstr>
      <vt:lpstr>Asap Medium</vt:lpstr>
      <vt:lpstr>Futura PT Book</vt:lpstr>
      <vt:lpstr>Office Theme</vt:lpstr>
      <vt:lpstr>1_Office Theme</vt:lpstr>
      <vt:lpstr>Kabels en leidingen in het (omgevings)programma: van visie naar programma</vt:lpstr>
      <vt:lpstr>PowerPoint-presentatie</vt:lpstr>
      <vt:lpstr>Wat gaan we doen</vt:lpstr>
      <vt:lpstr>De Bodem is Vol: De 'Ondergrondse Sudoku' </vt:lpstr>
      <vt:lpstr>De plek in de Omgevingswet </vt:lpstr>
      <vt:lpstr>De handreiking</vt:lpstr>
      <vt:lpstr>De tabel</vt:lpstr>
      <vt:lpstr>PowerPoint-presentatie</vt:lpstr>
      <vt:lpstr>Dankjewel voor je aandacht!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Silver Wozniak</dc:creator>
  <cp:lastModifiedBy>Irma Dekker</cp:lastModifiedBy>
  <cp:revision>27</cp:revision>
  <dcterms:created xsi:type="dcterms:W3CDTF">2026-04-03T10:56:03Z</dcterms:created>
  <dcterms:modified xsi:type="dcterms:W3CDTF">2026-10-08T09:45:27Z</dcterms:modified>
</cp:coreProperties>
</file>