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8" r:id="rId6"/>
  </p:sldMasterIdLst>
  <p:notesMasterIdLst>
    <p:notesMasterId r:id="rId43"/>
  </p:notesMasterIdLst>
  <p:sldIdLst>
    <p:sldId id="265" r:id="rId7"/>
    <p:sldId id="263" r:id="rId8"/>
    <p:sldId id="257" r:id="rId9"/>
    <p:sldId id="260" r:id="rId10"/>
    <p:sldId id="266" r:id="rId11"/>
    <p:sldId id="419" r:id="rId12"/>
    <p:sldId id="259" r:id="rId13"/>
    <p:sldId id="267" r:id="rId14"/>
    <p:sldId id="268" r:id="rId15"/>
    <p:sldId id="418" r:id="rId16"/>
    <p:sldId id="277" r:id="rId17"/>
    <p:sldId id="273" r:id="rId18"/>
    <p:sldId id="1330" r:id="rId19"/>
    <p:sldId id="1365" r:id="rId20"/>
    <p:sldId id="1377" r:id="rId21"/>
    <p:sldId id="1346" r:id="rId22"/>
    <p:sldId id="1374" r:id="rId23"/>
    <p:sldId id="284" r:id="rId24"/>
    <p:sldId id="283" r:id="rId25"/>
    <p:sldId id="286" r:id="rId26"/>
    <p:sldId id="291" r:id="rId27"/>
    <p:sldId id="1373" r:id="rId28"/>
    <p:sldId id="1372" r:id="rId29"/>
    <p:sldId id="262" r:id="rId30"/>
    <p:sldId id="271" r:id="rId31"/>
    <p:sldId id="416" r:id="rId32"/>
    <p:sldId id="413" r:id="rId33"/>
    <p:sldId id="414" r:id="rId34"/>
    <p:sldId id="415" r:id="rId35"/>
    <p:sldId id="417" r:id="rId36"/>
    <p:sldId id="278" r:id="rId37"/>
    <p:sldId id="282" r:id="rId38"/>
    <p:sldId id="328" r:id="rId39"/>
    <p:sldId id="294" r:id="rId40"/>
    <p:sldId id="313" r:id="rId41"/>
    <p:sldId id="314" r:id="rId42"/>
  </p:sldIdLst>
  <p:sldSz cx="12192000" cy="6858000"/>
  <p:notesSz cx="6858000" cy="1295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15" autoAdjust="0"/>
    <p:restoredTop sz="84444" autoAdjust="0"/>
  </p:normalViewPr>
  <p:slideViewPr>
    <p:cSldViewPr snapToGrid="0">
      <p:cViewPr>
        <p:scale>
          <a:sx n="125" d="100"/>
          <a:sy n="125" d="100"/>
        </p:scale>
        <p:origin x="-1440" y="-1411"/>
      </p:cViewPr>
      <p:guideLst>
        <p:guide orient="horz" pos="482"/>
        <p:guide pos="438"/>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90695-2972-CF4A-AD8E-B3BED2FEDBA1}" type="datetimeFigureOut">
              <a:rPr lang="nl-NL" smtClean="0"/>
              <a:t>5-10-2026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4</a:t>
            </a:fld>
            <a:endParaRPr lang="nl-NL"/>
          </a:p>
        </p:txBody>
      </p:sp>
    </p:spTree>
    <p:extLst>
      <p:ext uri="{BB962C8B-B14F-4D97-AF65-F5344CB8AC3E}">
        <p14:creationId xmlns:p14="http://schemas.microsoft.com/office/powerpoint/2010/main" val="1170250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8</a:t>
            </a:fld>
            <a:endParaRPr lang="nl-NL"/>
          </a:p>
        </p:txBody>
      </p:sp>
    </p:spTree>
    <p:extLst>
      <p:ext uri="{BB962C8B-B14F-4D97-AF65-F5344CB8AC3E}">
        <p14:creationId xmlns:p14="http://schemas.microsoft.com/office/powerpoint/2010/main" val="997760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eerste verplichting houdt in dat bij verwijdering van asbest verspreiding daarvan wordt voorkomen. Te denken valt aan het onnodig veroorzaken van stofvorming door bijvoorbeeld asbest te laten vallen, onnodig te laten breken en dergelijke en aan het achterwege laten van emissiebeperkende maatregelen zoals het bevochtigen. De tweede verplichting houdt in dat asbest die toch verspreid is geraakt, wordt opgeruimd. De zorgplicht voor objecten is hiermee geregeld.</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9</a:t>
            </a:fld>
            <a:endParaRPr lang="nl-NL"/>
          </a:p>
        </p:txBody>
      </p:sp>
    </p:spTree>
    <p:extLst>
      <p:ext uri="{BB962C8B-B14F-4D97-AF65-F5344CB8AC3E}">
        <p14:creationId xmlns:p14="http://schemas.microsoft.com/office/powerpoint/2010/main" val="620752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Invoeren eindbeoordeling in </a:t>
            </a:r>
            <a:r>
              <a:rPr lang="nl-NL" dirty="0" err="1"/>
              <a:t>Avb</a:t>
            </a:r>
            <a:r>
              <a:rPr lang="nl-NL" dirty="0"/>
              <a:t> 2005 geregeld. </a:t>
            </a:r>
            <a:r>
              <a:rPr lang="nl-NL" dirty="0" err="1"/>
              <a:t>Avb</a:t>
            </a:r>
            <a:r>
              <a:rPr lang="nl-NL" dirty="0"/>
              <a:t> 2005 is toepasbaar voor objecten. Omissie in </a:t>
            </a:r>
            <a:r>
              <a:rPr lang="nl-NL" dirty="0" err="1"/>
              <a:t>Bbl</a:t>
            </a:r>
            <a:r>
              <a:rPr lang="nl-NL" dirty="0"/>
              <a:t> wordt hersteld. Invoeren van visuele inspectie rk2 in LAVS is hiermee geregeld.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Artikel 7.21 kan worden gezien als een aanvulling op en verduidelijking van de zorgplicht.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10</a:t>
            </a:fld>
            <a:endParaRPr lang="nl-NL"/>
          </a:p>
        </p:txBody>
      </p:sp>
    </p:spTree>
    <p:extLst>
      <p:ext uri="{BB962C8B-B14F-4D97-AF65-F5344CB8AC3E}">
        <p14:creationId xmlns:p14="http://schemas.microsoft.com/office/powerpoint/2010/main" val="77455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t>12</a:t>
            </a:fld>
            <a:endParaRPr lang="nl-NL"/>
          </a:p>
        </p:txBody>
      </p:sp>
    </p:spTree>
    <p:extLst>
      <p:ext uri="{BB962C8B-B14F-4D97-AF65-F5344CB8AC3E}">
        <p14:creationId xmlns:p14="http://schemas.microsoft.com/office/powerpoint/2010/main" val="1428648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13</a:t>
            </a:fld>
            <a:endParaRPr lang="nl-NL"/>
          </a:p>
        </p:txBody>
      </p:sp>
    </p:spTree>
    <p:extLst>
      <p:ext uri="{BB962C8B-B14F-4D97-AF65-F5344CB8AC3E}">
        <p14:creationId xmlns:p14="http://schemas.microsoft.com/office/powerpoint/2010/main" val="2280385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15</a:t>
            </a:fld>
            <a:endParaRPr lang="nl-NL"/>
          </a:p>
        </p:txBody>
      </p:sp>
    </p:spTree>
    <p:extLst>
      <p:ext uri="{BB962C8B-B14F-4D97-AF65-F5344CB8AC3E}">
        <p14:creationId xmlns:p14="http://schemas.microsoft.com/office/powerpoint/2010/main" val="3699130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17</a:t>
            </a:fld>
            <a:endParaRPr lang="nl-NL"/>
          </a:p>
        </p:txBody>
      </p:sp>
    </p:spTree>
    <p:extLst>
      <p:ext uri="{BB962C8B-B14F-4D97-AF65-F5344CB8AC3E}">
        <p14:creationId xmlns:p14="http://schemas.microsoft.com/office/powerpoint/2010/main" val="1423925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DBFFFD2D-E339-48D0-8E51-8C7BC4E3C46A}" type="slidenum">
              <a:rPr lang="nl-NL" smtClean="0"/>
              <a:t>18</a:t>
            </a:fld>
            <a:endParaRPr lang="nl-NL" dirty="0"/>
          </a:p>
        </p:txBody>
      </p:sp>
    </p:spTree>
    <p:extLst>
      <p:ext uri="{BB962C8B-B14F-4D97-AF65-F5344CB8AC3E}">
        <p14:creationId xmlns:p14="http://schemas.microsoft.com/office/powerpoint/2010/main" val="277059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BFFFD2D-E339-48D0-8E51-8C7BC4E3C46A}" type="slidenum">
              <a:rPr lang="nl-NL" smtClean="0"/>
              <a:t>19</a:t>
            </a:fld>
            <a:endParaRPr lang="nl-NL" dirty="0"/>
          </a:p>
        </p:txBody>
      </p:sp>
    </p:spTree>
    <p:extLst>
      <p:ext uri="{BB962C8B-B14F-4D97-AF65-F5344CB8AC3E}">
        <p14:creationId xmlns:p14="http://schemas.microsoft.com/office/powerpoint/2010/main" val="3145317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BFFFD2D-E339-48D0-8E51-8C7BC4E3C46A}" type="slidenum">
              <a:rPr lang="nl-NL" smtClean="0"/>
              <a:t>20</a:t>
            </a:fld>
            <a:endParaRPr lang="nl-NL" dirty="0"/>
          </a:p>
        </p:txBody>
      </p:sp>
    </p:spTree>
    <p:extLst>
      <p:ext uri="{BB962C8B-B14F-4D97-AF65-F5344CB8AC3E}">
        <p14:creationId xmlns:p14="http://schemas.microsoft.com/office/powerpoint/2010/main" val="1659743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Uit: DAV DTA niveau 1</a:t>
            </a:r>
          </a:p>
          <a:p>
            <a:r>
              <a:rPr lang="nl-NL" dirty="0"/>
              <a:t>Erin: DIA </a:t>
            </a:r>
          </a:p>
          <a:p>
            <a:endParaRPr lang="nl-NL" dirty="0"/>
          </a:p>
        </p:txBody>
      </p:sp>
      <p:sp>
        <p:nvSpPr>
          <p:cNvPr id="4" name="Tijdelijke aanduiding voor dianummer 3"/>
          <p:cNvSpPr>
            <a:spLocks noGrp="1"/>
          </p:cNvSpPr>
          <p:nvPr>
            <p:ph type="sldNum" sz="quarter" idx="5"/>
          </p:nvPr>
        </p:nvSpPr>
        <p:spPr/>
        <p:txBody>
          <a:bodyPr/>
          <a:lstStyle/>
          <a:p>
            <a:fld id="{DBFFFD2D-E339-48D0-8E51-8C7BC4E3C46A}" type="slidenum">
              <a:rPr lang="nl-NL" smtClean="0"/>
              <a:t>21</a:t>
            </a:fld>
            <a:endParaRPr lang="nl-NL" dirty="0"/>
          </a:p>
        </p:txBody>
      </p:sp>
    </p:spTree>
    <p:extLst>
      <p:ext uri="{BB962C8B-B14F-4D97-AF65-F5344CB8AC3E}">
        <p14:creationId xmlns:p14="http://schemas.microsoft.com/office/powerpoint/2010/main" val="14921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22</a:t>
            </a:fld>
            <a:endParaRPr lang="nl-NL"/>
          </a:p>
        </p:txBody>
      </p:sp>
    </p:spTree>
    <p:extLst>
      <p:ext uri="{BB962C8B-B14F-4D97-AF65-F5344CB8AC3E}">
        <p14:creationId xmlns:p14="http://schemas.microsoft.com/office/powerpoint/2010/main" val="2766612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B7830-A217-878E-DF11-3D763CE33F9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EC306E-8C03-5E43-26B0-2CB0BE9303A7}"/>
              </a:ext>
            </a:extLst>
          </p:cNvPr>
          <p:cNvSpPr>
            <a:spLocks noGrp="1" noRot="1" noChangeAspect="1"/>
          </p:cNvSpPr>
          <p:nvPr>
            <p:ph type="sldImg"/>
          </p:nvPr>
        </p:nvSpPr>
        <p:spPr>
          <a:xfrm>
            <a:off x="419100" y="1243013"/>
            <a:ext cx="5967413" cy="3355975"/>
          </a:xfrm>
        </p:spPr>
        <p:txBody>
          <a:bodyPr/>
          <a:lstStyle/>
          <a:p>
            <a:endParaRPr lang="nl-NL"/>
          </a:p>
        </p:txBody>
      </p:sp>
      <p:sp>
        <p:nvSpPr>
          <p:cNvPr id="3" name="Tijdelijke aanduiding voor notities 2">
            <a:extLst>
              <a:ext uri="{FF2B5EF4-FFF2-40B4-BE49-F238E27FC236}">
                <a16:creationId xmlns:a16="http://schemas.microsoft.com/office/drawing/2014/main" id="{D60E6E2E-ED5F-35E4-52A4-8AF9B765F1D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a:extLst>
              <a:ext uri="{FF2B5EF4-FFF2-40B4-BE49-F238E27FC236}">
                <a16:creationId xmlns:a16="http://schemas.microsoft.com/office/drawing/2014/main" id="{F0EEAA1C-D94B-17A4-AF7E-1552BCAE4A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4C1C10-8929-4FF5-AA34-948920536840}"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03116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4EB70-A437-36B3-86B6-8300C3FA935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DF4395B-0E75-6D04-635F-5DA65248489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2A1432D-D04D-8969-20CA-BAE767A459C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1DBF577A-9700-A8F4-2373-CE27F2D0641E}"/>
              </a:ext>
            </a:extLst>
          </p:cNvPr>
          <p:cNvSpPr>
            <a:spLocks noGrp="1"/>
          </p:cNvSpPr>
          <p:nvPr>
            <p:ph type="sldNum" sz="quarter" idx="5"/>
          </p:nvPr>
        </p:nvSpPr>
        <p:spPr/>
        <p:txBody>
          <a:bodyPr/>
          <a:lstStyle/>
          <a:p>
            <a:fld id="{BDBF3FA3-F7C9-0B4A-B901-3FF01BA064D0}" type="slidenum">
              <a:rPr lang="nl-NL" smtClean="0"/>
              <a:t>26</a:t>
            </a:fld>
            <a:endParaRPr lang="nl-NL"/>
          </a:p>
        </p:txBody>
      </p:sp>
    </p:spTree>
    <p:extLst>
      <p:ext uri="{BB962C8B-B14F-4D97-AF65-F5344CB8AC3E}">
        <p14:creationId xmlns:p14="http://schemas.microsoft.com/office/powerpoint/2010/main" val="3544881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CB580-4EE3-42C7-3FDF-B1AFBE32DF5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5DD39DE-3833-905A-EA88-6E32FE290F7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D6C718C-7609-F805-0086-20FC1B3FD52D}"/>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ED2FB8F9-20B3-D29D-5E59-CBBE7D0ADADF}"/>
              </a:ext>
            </a:extLst>
          </p:cNvPr>
          <p:cNvSpPr>
            <a:spLocks noGrp="1"/>
          </p:cNvSpPr>
          <p:nvPr>
            <p:ph type="sldNum" sz="quarter" idx="5"/>
          </p:nvPr>
        </p:nvSpPr>
        <p:spPr/>
        <p:txBody>
          <a:bodyPr/>
          <a:lstStyle/>
          <a:p>
            <a:fld id="{BDBF3FA3-F7C9-0B4A-B901-3FF01BA064D0}" type="slidenum">
              <a:rPr lang="nl-NL" smtClean="0"/>
              <a:t>27</a:t>
            </a:fld>
            <a:endParaRPr lang="nl-NL"/>
          </a:p>
        </p:txBody>
      </p:sp>
    </p:spTree>
    <p:extLst>
      <p:ext uri="{BB962C8B-B14F-4D97-AF65-F5344CB8AC3E}">
        <p14:creationId xmlns:p14="http://schemas.microsoft.com/office/powerpoint/2010/main" val="17755698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37F2D-A131-E3C8-4E93-E4FDBADA822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CA9CEF-7EE2-BC5C-4187-5E8E951207E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BB12E2F-92C5-0311-2F85-F5A6BA695B56}"/>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978F881-B9BA-5CAC-A225-AB247C86332C}"/>
              </a:ext>
            </a:extLst>
          </p:cNvPr>
          <p:cNvSpPr>
            <a:spLocks noGrp="1"/>
          </p:cNvSpPr>
          <p:nvPr>
            <p:ph type="sldNum" sz="quarter" idx="5"/>
          </p:nvPr>
        </p:nvSpPr>
        <p:spPr/>
        <p:txBody>
          <a:bodyPr/>
          <a:lstStyle/>
          <a:p>
            <a:fld id="{BDBF3FA3-F7C9-0B4A-B901-3FF01BA064D0}" type="slidenum">
              <a:rPr lang="nl-NL" smtClean="0"/>
              <a:t>28</a:t>
            </a:fld>
            <a:endParaRPr lang="nl-NL"/>
          </a:p>
        </p:txBody>
      </p:sp>
    </p:spTree>
    <p:extLst>
      <p:ext uri="{BB962C8B-B14F-4D97-AF65-F5344CB8AC3E}">
        <p14:creationId xmlns:p14="http://schemas.microsoft.com/office/powerpoint/2010/main" val="34184484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BEE10-834D-8C17-151D-6478A685BF7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4CBCC55-7101-ECDF-50C2-1C71C709026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FFA98AE-AB18-FDA7-5253-77E3F8C79C8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6A774842-885E-C013-0DF2-2A3FB7C4813B}"/>
              </a:ext>
            </a:extLst>
          </p:cNvPr>
          <p:cNvSpPr>
            <a:spLocks noGrp="1"/>
          </p:cNvSpPr>
          <p:nvPr>
            <p:ph type="sldNum" sz="quarter" idx="5"/>
          </p:nvPr>
        </p:nvSpPr>
        <p:spPr/>
        <p:txBody>
          <a:bodyPr/>
          <a:lstStyle/>
          <a:p>
            <a:fld id="{BDBF3FA3-F7C9-0B4A-B901-3FF01BA064D0}" type="slidenum">
              <a:rPr lang="nl-NL" smtClean="0"/>
              <a:t>29</a:t>
            </a:fld>
            <a:endParaRPr lang="nl-NL"/>
          </a:p>
        </p:txBody>
      </p:sp>
    </p:spTree>
    <p:extLst>
      <p:ext uri="{BB962C8B-B14F-4D97-AF65-F5344CB8AC3E}">
        <p14:creationId xmlns:p14="http://schemas.microsoft.com/office/powerpoint/2010/main" val="3963960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991C4-24B1-86BA-D6AA-74713E8E292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9BFD467-EA02-D8F3-F829-6DC0A15EB44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6430346-5B32-3577-4994-E5FC8550FA10}"/>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DDD88B0F-4565-1884-332F-B0DFE9796D6E}"/>
              </a:ext>
            </a:extLst>
          </p:cNvPr>
          <p:cNvSpPr>
            <a:spLocks noGrp="1"/>
          </p:cNvSpPr>
          <p:nvPr>
            <p:ph type="sldNum" sz="quarter" idx="5"/>
          </p:nvPr>
        </p:nvSpPr>
        <p:spPr/>
        <p:txBody>
          <a:bodyPr/>
          <a:lstStyle/>
          <a:p>
            <a:fld id="{BDBF3FA3-F7C9-0B4A-B901-3FF01BA064D0}" type="slidenum">
              <a:rPr lang="nl-NL" smtClean="0"/>
              <a:t>30</a:t>
            </a:fld>
            <a:endParaRPr lang="nl-NL"/>
          </a:p>
        </p:txBody>
      </p:sp>
    </p:spTree>
    <p:extLst>
      <p:ext uri="{BB962C8B-B14F-4D97-AF65-F5344CB8AC3E}">
        <p14:creationId xmlns:p14="http://schemas.microsoft.com/office/powerpoint/2010/main" val="3436071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95E88AD-C8BF-AD4B-B2EA-BD41A608FF73}" type="slidenum">
              <a:rPr lang="nl-NL" smtClean="0"/>
              <a:t>32</a:t>
            </a:fld>
            <a:endParaRPr lang="nl-NL"/>
          </a:p>
        </p:txBody>
      </p:sp>
    </p:spTree>
    <p:extLst>
      <p:ext uri="{BB962C8B-B14F-4D97-AF65-F5344CB8AC3E}">
        <p14:creationId xmlns:p14="http://schemas.microsoft.com/office/powerpoint/2010/main" val="3010706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95E88AD-C8BF-AD4B-B2EA-BD41A608FF73}" type="slidenum">
              <a:rPr lang="nl-NL" smtClean="0"/>
              <a:t>33</a:t>
            </a:fld>
            <a:endParaRPr lang="nl-NL"/>
          </a:p>
        </p:txBody>
      </p:sp>
    </p:spTree>
    <p:extLst>
      <p:ext uri="{BB962C8B-B14F-4D97-AF65-F5344CB8AC3E}">
        <p14:creationId xmlns:p14="http://schemas.microsoft.com/office/powerpoint/2010/main" val="33808024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Vanaf november worden de interventies landelijk uitgerold via verschillende landelijke, regionale en lokale media-aandacht. </a:t>
            </a:r>
            <a:br>
              <a:rPr lang="nl-NL" dirty="0"/>
            </a:br>
            <a:r>
              <a:rPr lang="nl-NL" dirty="0"/>
              <a:t>- Voor de interventies van particulieren met een schuurtje (minder dan 35m2) is de insteek: check of je een </a:t>
            </a:r>
            <a:r>
              <a:rPr lang="nl-NL" dirty="0" err="1"/>
              <a:t>asbestdak</a:t>
            </a:r>
            <a:r>
              <a:rPr lang="nl-NL" dirty="0"/>
              <a:t> hebt. Particulieren kunnen laagdrempelig een foto insturen van hun </a:t>
            </a:r>
            <a:r>
              <a:rPr lang="nl-NL" dirty="0" err="1"/>
              <a:t>asbestdak</a:t>
            </a:r>
            <a:r>
              <a:rPr lang="nl-NL" dirty="0"/>
              <a:t>, die door onze helpdesk wordt beoordeeld. Bij een mogelijke kans op asbest kunnen particulieren een </a:t>
            </a:r>
            <a:r>
              <a:rPr lang="nl-NL" dirty="0" err="1"/>
              <a:t>labtest</a:t>
            </a:r>
            <a:r>
              <a:rPr lang="nl-NL" dirty="0"/>
              <a:t> aanvragen, waarbij een stukje dag wordt gecheckt in een laboratorium. Als er sprake is van asbest, krijgen ze verdere informatie en instructies over hoe zijn hun dak kunnen verwijderen. </a:t>
            </a:r>
            <a:br>
              <a:rPr lang="nl-NL" dirty="0"/>
            </a:br>
            <a:r>
              <a:rPr lang="nl-NL" dirty="0"/>
              <a:t>- Voor de interventies voor agrariërs, VAB en bedrijven bieden we verschillende opties aan: informatievideo’s met informatie over wat er komt kijken bij het verwijderen van je </a:t>
            </a:r>
            <a:r>
              <a:rPr lang="nl-NL" dirty="0" err="1"/>
              <a:t>asbestdak</a:t>
            </a:r>
            <a:r>
              <a:rPr lang="nl-NL" dirty="0"/>
              <a:t>, contact met een bedrijfsadviseur via mail voor specifieke vragen of een digitaal adviesgesprek met een bedrijfsadviseur voor persoonlijk advies. </a:t>
            </a:r>
          </a:p>
        </p:txBody>
      </p:sp>
      <p:sp>
        <p:nvSpPr>
          <p:cNvPr id="4" name="Tijdelijke aanduiding voor dianummer 3"/>
          <p:cNvSpPr>
            <a:spLocks noGrp="1"/>
          </p:cNvSpPr>
          <p:nvPr>
            <p:ph type="sldNum" sz="quarter" idx="5"/>
          </p:nvPr>
        </p:nvSpPr>
        <p:spPr/>
        <p:txBody>
          <a:bodyPr/>
          <a:lstStyle/>
          <a:p>
            <a:fld id="{B95E88AD-C8BF-AD4B-B2EA-BD41A608FF73}" type="slidenum">
              <a:rPr lang="nl-NL" smtClean="0"/>
              <a:t>34</a:t>
            </a:fld>
            <a:endParaRPr lang="nl-NL"/>
          </a:p>
        </p:txBody>
      </p:sp>
    </p:spTree>
    <p:extLst>
      <p:ext uri="{BB962C8B-B14F-4D97-AF65-F5344CB8AC3E}">
        <p14:creationId xmlns:p14="http://schemas.microsoft.com/office/powerpoint/2010/main" val="41066827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 hebben de hulp van partners nodig om de aanpak te laten slagen! Zo creëren we zoveel mogelijk reuring in de samenleving. De boodschap is: Een </a:t>
            </a:r>
            <a:r>
              <a:rPr lang="nl-NL" dirty="0" err="1"/>
              <a:t>asbestdak</a:t>
            </a:r>
            <a:r>
              <a:rPr lang="nl-NL" dirty="0"/>
              <a:t>? Daar moet je mee aan de slag!</a:t>
            </a:r>
          </a:p>
        </p:txBody>
      </p:sp>
      <p:sp>
        <p:nvSpPr>
          <p:cNvPr id="4" name="Tijdelijke aanduiding voor dianummer 3"/>
          <p:cNvSpPr>
            <a:spLocks noGrp="1"/>
          </p:cNvSpPr>
          <p:nvPr>
            <p:ph type="sldNum" sz="quarter" idx="5"/>
          </p:nvPr>
        </p:nvSpPr>
        <p:spPr/>
        <p:txBody>
          <a:bodyPr/>
          <a:lstStyle/>
          <a:p>
            <a:fld id="{B95E88AD-C8BF-AD4B-B2EA-BD41A608FF73}" type="slidenum">
              <a:rPr lang="nl-NL" smtClean="0"/>
              <a:t>35</a:t>
            </a:fld>
            <a:endParaRPr lang="nl-NL"/>
          </a:p>
        </p:txBody>
      </p:sp>
    </p:spTree>
    <p:extLst>
      <p:ext uri="{BB962C8B-B14F-4D97-AF65-F5344CB8AC3E}">
        <p14:creationId xmlns:p14="http://schemas.microsoft.com/office/powerpoint/2010/main" val="1008419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Hoe kunt u de aanpak ondersteunen?</a:t>
            </a:r>
          </a:p>
          <a:p>
            <a:pPr marL="171450" indent="-171450">
              <a:buFontTx/>
              <a:buChar char="-"/>
            </a:pPr>
            <a:r>
              <a:rPr lang="nl-NL" dirty="0"/>
              <a:t>Meld u aan als partner. Dit brengt geen verplichtingen met zich mee en uw naam wordt ook nergens openbaar vermeld. U krijgt 4x per jaar een nieuwsbrief met alle updates over de aanpak en nieuw communicatiemateriaal. Daarnaast ontvangt u een uitnodiging voor de jaarlijkse Asbestdaken Inspiratiemiddag in het najaar, dit jaar op woensdagmiddag 18 november. </a:t>
            </a:r>
          </a:p>
          <a:p>
            <a:pPr marL="171450" indent="-171450">
              <a:buFontTx/>
              <a:buChar char="-"/>
            </a:pPr>
            <a:r>
              <a:rPr lang="nl-NL" dirty="0"/>
              <a:t>Pas de informatie op uw website aan en/of voeg informatie over asbestdaken toe. Er zijn kant-en-klare teksten beschikbaar, maar een tekst op maat is ook mogelijk. </a:t>
            </a:r>
          </a:p>
          <a:p>
            <a:pPr marL="171450" indent="-171450">
              <a:buFontTx/>
              <a:buChar char="-"/>
            </a:pPr>
            <a:r>
              <a:rPr lang="nl-NL" dirty="0"/>
              <a:t>Deel content over asbestdaken via bijvoorbeeld </a:t>
            </a:r>
            <a:r>
              <a:rPr lang="nl-NL" dirty="0" err="1"/>
              <a:t>social</a:t>
            </a:r>
            <a:r>
              <a:rPr lang="nl-NL" dirty="0"/>
              <a:t> media, nieuwsbrief of lokale krant. Gebruik daarvoor het beschikbare communicatiemateriaal. </a:t>
            </a:r>
          </a:p>
          <a:p>
            <a:pPr marL="171450" indent="-171450">
              <a:buFontTx/>
              <a:buChar char="-"/>
            </a:pPr>
            <a:r>
              <a:rPr lang="nl-NL" dirty="0"/>
              <a:t>Heeft u vragen, opmerkingen of ideeën, deel deze dan per mail naar </a:t>
            </a:r>
            <a:r>
              <a:rPr lang="nl-NL" dirty="0" err="1"/>
              <a:t>partners@asbestvrijdakmail.nl</a:t>
            </a:r>
            <a:r>
              <a:rPr lang="nl-NL" dirty="0"/>
              <a:t>. </a:t>
            </a:r>
          </a:p>
          <a:p>
            <a:pPr marL="171450" indent="-171450">
              <a:buFontTx/>
              <a:buChar char="-"/>
            </a:pPr>
            <a:r>
              <a:rPr lang="nl-NL" dirty="0"/>
              <a:t>Als uw organisatie meer wilt doen (denk aan het aanbieden van subsidies of leningen of een buurtaanpak), dan gaan we hierover graag met u in gesprek. </a:t>
            </a:r>
          </a:p>
          <a:p>
            <a:pPr marL="171450" indent="-171450">
              <a:buFontTx/>
              <a:buChar char="-"/>
            </a:pPr>
            <a:r>
              <a:rPr lang="nl-NL" dirty="0"/>
              <a:t>Kijk op </a:t>
            </a:r>
            <a:r>
              <a:rPr lang="nl-NL" dirty="0" err="1"/>
              <a:t>asbestvrijdak.nl</a:t>
            </a:r>
            <a:r>
              <a:rPr lang="nl-NL" dirty="0"/>
              <a:t>/partners (scan de QR-code) voor meer informatie, het communicatiemateriaal en om u aan te melden als partner. </a:t>
            </a:r>
          </a:p>
        </p:txBody>
      </p:sp>
      <p:sp>
        <p:nvSpPr>
          <p:cNvPr id="4" name="Tijdelijke aanduiding voor dianummer 3"/>
          <p:cNvSpPr>
            <a:spLocks noGrp="1"/>
          </p:cNvSpPr>
          <p:nvPr>
            <p:ph type="sldNum" sz="quarter" idx="5"/>
          </p:nvPr>
        </p:nvSpPr>
        <p:spPr/>
        <p:txBody>
          <a:bodyPr/>
          <a:lstStyle/>
          <a:p>
            <a:fld id="{B95E88AD-C8BF-AD4B-B2EA-BD41A608FF73}" type="slidenum">
              <a:rPr lang="nl-NL" smtClean="0"/>
              <a:t>36</a:t>
            </a:fld>
            <a:endParaRPr lang="nl-NL"/>
          </a:p>
        </p:txBody>
      </p:sp>
    </p:spTree>
    <p:extLst>
      <p:ext uri="{BB962C8B-B14F-4D97-AF65-F5344CB8AC3E}">
        <p14:creationId xmlns:p14="http://schemas.microsoft.com/office/powerpoint/2010/main" val="2510312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peningsslide">
    <p:bg>
      <p:bgPr>
        <a:solidFill>
          <a:srgbClr val="8FCAE7"/>
        </a:solidFill>
        <a:effectLst/>
      </p:bgPr>
    </p:bg>
    <p:spTree>
      <p:nvGrpSpPr>
        <p:cNvPr id="1" name=""/>
        <p:cNvGrpSpPr/>
        <p:nvPr/>
      </p:nvGrpSpPr>
      <p:grpSpPr>
        <a:xfrm>
          <a:off x="0" y="0"/>
          <a:ext cx="0" cy="0"/>
          <a:chOff x="0" y="0"/>
          <a:chExt cx="0" cy="0"/>
        </a:xfrm>
      </p:grpSpPr>
      <p:sp>
        <p:nvSpPr>
          <p:cNvPr id="8" name="Tijdelijke aanduiding voor voettekst 4">
            <a:extLst>
              <a:ext uri="{FF2B5EF4-FFF2-40B4-BE49-F238E27FC236}">
                <a16:creationId xmlns:a16="http://schemas.microsoft.com/office/drawing/2014/main" id="{BE4FCA7E-2455-C40E-6583-85C39AD3683C}"/>
              </a:ext>
            </a:extLst>
          </p:cNvPr>
          <p:cNvSpPr>
            <a:spLocks noGrp="1"/>
          </p:cNvSpPr>
          <p:nvPr>
            <p:ph type="ftr" sz="quarter" idx="11"/>
          </p:nvPr>
        </p:nvSpPr>
        <p:spPr>
          <a:xfrm>
            <a:off x="7839324" y="6434792"/>
            <a:ext cx="3944689" cy="286683"/>
          </a:xfrm>
        </p:spPr>
        <p:txBody>
          <a:bodyPr/>
          <a:lstStyle>
            <a:lvl1pPr algn="r">
              <a:defRPr b="0" i="0">
                <a:solidFill>
                  <a:srgbClr val="154273"/>
                </a:solidFill>
                <a:latin typeface="RijksSans" panose="020B0504010101010104" pitchFamily="34" charset="77"/>
              </a:defRPr>
            </a:lvl1pPr>
          </a:lstStyle>
          <a:p>
            <a:r>
              <a:rPr lang="nl-NL"/>
              <a:t>Asbestdaken Inspiratiemiddag</a:t>
            </a:r>
          </a:p>
        </p:txBody>
      </p:sp>
      <p:sp>
        <p:nvSpPr>
          <p:cNvPr id="9" name="Tijdelijke aanduiding voor afbeelding 6">
            <a:extLst>
              <a:ext uri="{FF2B5EF4-FFF2-40B4-BE49-F238E27FC236}">
                <a16:creationId xmlns:a16="http://schemas.microsoft.com/office/drawing/2014/main" id="{EE7796CE-EC1A-78DC-C6A9-4ABF3930C2D3}"/>
              </a:ext>
            </a:extLst>
          </p:cNvPr>
          <p:cNvSpPr>
            <a:spLocks noGrp="1"/>
          </p:cNvSpPr>
          <p:nvPr>
            <p:ph type="pic" sz="quarter" idx="12"/>
          </p:nvPr>
        </p:nvSpPr>
        <p:spPr>
          <a:xfrm>
            <a:off x="371475" y="1355834"/>
            <a:ext cx="11412538" cy="4930666"/>
          </a:xfrm>
          <a:prstGeom prst="round1Rect">
            <a:avLst/>
          </a:prstGeom>
          <a:solidFill>
            <a:srgbClr val="E17000"/>
          </a:solidFill>
        </p:spPr>
        <p:txBody>
          <a:bodyPr/>
          <a:lstStyle/>
          <a:p>
            <a:endParaRPr lang="nl-NL"/>
          </a:p>
        </p:txBody>
      </p:sp>
      <p:pic>
        <p:nvPicPr>
          <p:cNvPr id="2" name="Afbeelding 1">
            <a:extLst>
              <a:ext uri="{FF2B5EF4-FFF2-40B4-BE49-F238E27FC236}">
                <a16:creationId xmlns:a16="http://schemas.microsoft.com/office/drawing/2014/main" id="{0CF4C915-876C-10B4-A1F2-EF9EB5F29FC6}"/>
              </a:ext>
            </a:extLst>
          </p:cNvPr>
          <p:cNvPicPr>
            <a:picLocks noChangeAspect="1"/>
          </p:cNvPicPr>
          <p:nvPr userDrawn="1"/>
        </p:nvPicPr>
        <p:blipFill>
          <a:blip r:embed="rId2"/>
          <a:stretch>
            <a:fillRect/>
          </a:stretch>
        </p:blipFill>
        <p:spPr>
          <a:xfrm>
            <a:off x="3026191" y="0"/>
            <a:ext cx="6139618" cy="1416290"/>
          </a:xfrm>
          <a:prstGeom prst="rect">
            <a:avLst/>
          </a:prstGeom>
        </p:spPr>
      </p:pic>
    </p:spTree>
    <p:extLst>
      <p:ext uri="{BB962C8B-B14F-4D97-AF65-F5344CB8AC3E}">
        <p14:creationId xmlns:p14="http://schemas.microsoft.com/office/powerpoint/2010/main" val="41115197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ekst en afbeelding">
    <p:bg>
      <p:bgPr>
        <a:solidFill>
          <a:srgbClr val="8FCAE7">
            <a:alpha val="40000"/>
          </a:srgbClr>
        </a:solidFill>
        <a:effectLst/>
      </p:bgPr>
    </p:b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8270F641-DE9C-2B40-5DFD-BB80BE67D3F5}"/>
              </a:ext>
            </a:extLst>
          </p:cNvPr>
          <p:cNvSpPr>
            <a:spLocks noGrp="1"/>
          </p:cNvSpPr>
          <p:nvPr>
            <p:ph type="pic" sz="quarter" idx="14"/>
          </p:nvPr>
        </p:nvSpPr>
        <p:spPr>
          <a:xfrm>
            <a:off x="6096000" y="1437814"/>
            <a:ext cx="5688013" cy="4837573"/>
          </a:xfrm>
          <a:prstGeom prst="round1Rect">
            <a:avLst/>
          </a:prstGeom>
          <a:solidFill>
            <a:srgbClr val="8FCAE7"/>
          </a:solidFill>
        </p:spPr>
        <p:txBody>
          <a:bodyPr/>
          <a:lstStyle/>
          <a:p>
            <a:endParaRPr lang="nl-NL"/>
          </a:p>
        </p:txBody>
      </p:sp>
      <p:sp>
        <p:nvSpPr>
          <p:cNvPr id="9" name="Tijdelijke aanduiding voor voettekst 4">
            <a:extLst>
              <a:ext uri="{FF2B5EF4-FFF2-40B4-BE49-F238E27FC236}">
                <a16:creationId xmlns:a16="http://schemas.microsoft.com/office/drawing/2014/main" id="{57DDCE4A-F694-C736-8FC4-01E74E860E2C}"/>
              </a:ext>
            </a:extLst>
          </p:cNvPr>
          <p:cNvSpPr>
            <a:spLocks noGrp="1"/>
          </p:cNvSpPr>
          <p:nvPr>
            <p:ph type="ftr" sz="quarter" idx="11"/>
          </p:nvPr>
        </p:nvSpPr>
        <p:spPr>
          <a:xfrm>
            <a:off x="7839324" y="6434792"/>
            <a:ext cx="3944689" cy="286683"/>
          </a:xfrm>
        </p:spPr>
        <p:txBody>
          <a:bodyPr/>
          <a:lstStyle>
            <a:lvl1pPr algn="r">
              <a:defRPr b="0" i="0">
                <a:solidFill>
                  <a:srgbClr val="154273"/>
                </a:solidFill>
                <a:latin typeface="RijksSans" panose="020B0504010101010104" pitchFamily="34" charset="77"/>
              </a:defRPr>
            </a:lvl1pPr>
          </a:lstStyle>
          <a:p>
            <a:r>
              <a:rPr lang="nl-NL"/>
              <a:t>Asbestdaken Inspiratiemiddag</a:t>
            </a:r>
          </a:p>
        </p:txBody>
      </p:sp>
      <p:sp>
        <p:nvSpPr>
          <p:cNvPr id="12" name="Titel 1">
            <a:extLst>
              <a:ext uri="{FF2B5EF4-FFF2-40B4-BE49-F238E27FC236}">
                <a16:creationId xmlns:a16="http://schemas.microsoft.com/office/drawing/2014/main" id="{20967B8C-0F86-9292-93F1-41A30B862829}"/>
              </a:ext>
            </a:extLst>
          </p:cNvPr>
          <p:cNvSpPr>
            <a:spLocks noGrp="1"/>
          </p:cNvSpPr>
          <p:nvPr>
            <p:ph type="ctrTitle" hasCustomPrompt="1"/>
          </p:nvPr>
        </p:nvSpPr>
        <p:spPr>
          <a:xfrm>
            <a:off x="407987" y="457200"/>
            <a:ext cx="10703550" cy="608549"/>
          </a:xfrm>
        </p:spPr>
        <p:txBody>
          <a:bodyPr anchor="t">
            <a:normAutofit/>
          </a:bodyPr>
          <a:lstStyle>
            <a:lvl1pPr algn="l">
              <a:defRPr sz="4000" b="1" i="0">
                <a:solidFill>
                  <a:srgbClr val="154273"/>
                </a:solidFill>
                <a:latin typeface="RijksSans ExtraBold" panose="020B0504010101010104" pitchFamily="34" charset="77"/>
              </a:defRPr>
            </a:lvl1pPr>
          </a:lstStyle>
          <a:p>
            <a:r>
              <a:rPr lang="nl-NL"/>
              <a:t>Titel hier</a:t>
            </a:r>
          </a:p>
        </p:txBody>
      </p:sp>
      <p:sp>
        <p:nvSpPr>
          <p:cNvPr id="4" name="Tijdelijke aanduiding voor tekst 3">
            <a:extLst>
              <a:ext uri="{FF2B5EF4-FFF2-40B4-BE49-F238E27FC236}">
                <a16:creationId xmlns:a16="http://schemas.microsoft.com/office/drawing/2014/main" id="{3D3AB076-3B8D-DF7A-9D5B-32F62CE25FCA}"/>
              </a:ext>
            </a:extLst>
          </p:cNvPr>
          <p:cNvSpPr>
            <a:spLocks noGrp="1"/>
          </p:cNvSpPr>
          <p:nvPr>
            <p:ph type="body" sz="quarter" idx="15"/>
          </p:nvPr>
        </p:nvSpPr>
        <p:spPr>
          <a:xfrm>
            <a:off x="407988" y="1437814"/>
            <a:ext cx="5538787" cy="4837574"/>
          </a:xfrm>
        </p:spPr>
        <p:txBody>
          <a:bodyPr anchor="ctr">
            <a:normAutofit/>
          </a:bodyPr>
          <a:lstStyle>
            <a:lvl1pPr marL="228600" indent="-228600">
              <a:lnSpc>
                <a:spcPct val="100000"/>
              </a:lnSpc>
              <a:spcAft>
                <a:spcPts val="1000"/>
              </a:spcAft>
              <a:buClrTx/>
              <a:buSzPct val="80000"/>
              <a:buFont typeface="Arial" panose="020B0604020202020204" pitchFamily="34" charset="0"/>
              <a:buChar char="•"/>
              <a:defRPr sz="1800" b="0" i="0">
                <a:solidFill>
                  <a:srgbClr val="154273"/>
                </a:solidFill>
                <a:latin typeface="RijksSans" panose="020B0504010101010104" pitchFamily="34" charset="77"/>
              </a:defRPr>
            </a:lvl1pPr>
            <a:lvl2pPr marL="685800" indent="-228600">
              <a:lnSpc>
                <a:spcPct val="100000"/>
              </a:lnSpc>
              <a:spcAft>
                <a:spcPts val="1000"/>
              </a:spcAft>
              <a:buClrTx/>
              <a:buSzPct val="80000"/>
              <a:buFont typeface="Arial" panose="020B0604020202020204" pitchFamily="34" charset="0"/>
              <a:buChar char="•"/>
              <a:defRPr sz="1800" b="0" i="0">
                <a:solidFill>
                  <a:srgbClr val="154273"/>
                </a:solidFill>
                <a:latin typeface="RijksSans" panose="020B0504010101010104" pitchFamily="34" charset="77"/>
              </a:defRPr>
            </a:lvl2pPr>
            <a:lvl3pPr marL="1143000" indent="-228600">
              <a:lnSpc>
                <a:spcPct val="100000"/>
              </a:lnSpc>
              <a:spcAft>
                <a:spcPts val="1000"/>
              </a:spcAft>
              <a:buClrTx/>
              <a:buSzPct val="80000"/>
              <a:buFont typeface="Arial" panose="020B0604020202020204" pitchFamily="34" charset="0"/>
              <a:buChar char="•"/>
              <a:defRPr sz="1800" b="0" i="0">
                <a:solidFill>
                  <a:srgbClr val="154273"/>
                </a:solidFill>
                <a:latin typeface="RijksSans" panose="020B0504010101010104" pitchFamily="34" charset="77"/>
              </a:defRPr>
            </a:lvl3pPr>
            <a:lvl4pPr marL="1600200" indent="-228600">
              <a:lnSpc>
                <a:spcPct val="100000"/>
              </a:lnSpc>
              <a:spcAft>
                <a:spcPts val="1000"/>
              </a:spcAft>
              <a:buClrTx/>
              <a:buSzPct val="80000"/>
              <a:buFont typeface="Arial" panose="020B0604020202020204" pitchFamily="34" charset="0"/>
              <a:buChar char="•"/>
              <a:defRPr sz="1800" b="0" i="0">
                <a:solidFill>
                  <a:srgbClr val="154273"/>
                </a:solidFill>
                <a:latin typeface="RijksSans" panose="020B0504010101010104" pitchFamily="34" charset="77"/>
              </a:defRPr>
            </a:lvl4pPr>
            <a:lvl5pPr marL="2057400" indent="-228600">
              <a:lnSpc>
                <a:spcPct val="100000"/>
              </a:lnSpc>
              <a:spcAft>
                <a:spcPts val="1000"/>
              </a:spcAft>
              <a:buClrTx/>
              <a:buSzPct val="80000"/>
              <a:buFont typeface="Arial" panose="020B0604020202020204" pitchFamily="34" charset="0"/>
              <a:buChar char="•"/>
              <a:defRPr sz="1800" b="0" i="0">
                <a:solidFill>
                  <a:srgbClr val="154273"/>
                </a:solidFill>
                <a:latin typeface="RijksSans" panose="020B0504010101010104" pitchFamily="34" charset="77"/>
              </a:defRPr>
            </a:lvl5pPr>
          </a:lstStyle>
          <a:p>
            <a:pPr lvl="0"/>
            <a:r>
              <a:rPr lang="nl-NL"/>
              <a:t>Klikken om de tekststijl van het model te bewerken</a:t>
            </a:r>
          </a:p>
        </p:txBody>
      </p:sp>
    </p:spTree>
    <p:extLst>
      <p:ext uri="{BB962C8B-B14F-4D97-AF65-F5344CB8AC3E}">
        <p14:creationId xmlns:p14="http://schemas.microsoft.com/office/powerpoint/2010/main" val="770591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kst">
    <p:bg>
      <p:bgPr>
        <a:solidFill>
          <a:srgbClr val="8FCAE7">
            <a:alpha val="40000"/>
          </a:srgbClr>
        </a:solidFill>
        <a:effectLst/>
      </p:bgPr>
    </p:bg>
    <p:spTree>
      <p:nvGrpSpPr>
        <p:cNvPr id="1" name=""/>
        <p:cNvGrpSpPr/>
        <p:nvPr/>
      </p:nvGrpSpPr>
      <p:grpSpPr>
        <a:xfrm>
          <a:off x="0" y="0"/>
          <a:ext cx="0" cy="0"/>
          <a:chOff x="0" y="0"/>
          <a:chExt cx="0" cy="0"/>
        </a:xfrm>
      </p:grpSpPr>
      <p:sp>
        <p:nvSpPr>
          <p:cNvPr id="9" name="Tijdelijke aanduiding voor voettekst 4">
            <a:extLst>
              <a:ext uri="{FF2B5EF4-FFF2-40B4-BE49-F238E27FC236}">
                <a16:creationId xmlns:a16="http://schemas.microsoft.com/office/drawing/2014/main" id="{57DDCE4A-F694-C736-8FC4-01E74E860E2C}"/>
              </a:ext>
            </a:extLst>
          </p:cNvPr>
          <p:cNvSpPr>
            <a:spLocks noGrp="1"/>
          </p:cNvSpPr>
          <p:nvPr>
            <p:ph type="ftr" sz="quarter" idx="11"/>
          </p:nvPr>
        </p:nvSpPr>
        <p:spPr>
          <a:xfrm>
            <a:off x="7839324" y="6434792"/>
            <a:ext cx="3944689" cy="286683"/>
          </a:xfrm>
        </p:spPr>
        <p:txBody>
          <a:bodyPr/>
          <a:lstStyle>
            <a:lvl1pPr algn="r">
              <a:defRPr b="0" i="0">
                <a:solidFill>
                  <a:srgbClr val="154273"/>
                </a:solidFill>
                <a:latin typeface="RijksSans" panose="020B0504010101010104" pitchFamily="34" charset="77"/>
              </a:defRPr>
            </a:lvl1pPr>
          </a:lstStyle>
          <a:p>
            <a:r>
              <a:rPr lang="nl-NL"/>
              <a:t>Asbestdaken Inspiratiemiddag</a:t>
            </a:r>
          </a:p>
        </p:txBody>
      </p:sp>
      <p:sp>
        <p:nvSpPr>
          <p:cNvPr id="12" name="Titel 1">
            <a:extLst>
              <a:ext uri="{FF2B5EF4-FFF2-40B4-BE49-F238E27FC236}">
                <a16:creationId xmlns:a16="http://schemas.microsoft.com/office/drawing/2014/main" id="{20967B8C-0F86-9292-93F1-41A30B862829}"/>
              </a:ext>
            </a:extLst>
          </p:cNvPr>
          <p:cNvSpPr>
            <a:spLocks noGrp="1"/>
          </p:cNvSpPr>
          <p:nvPr>
            <p:ph type="ctrTitle" hasCustomPrompt="1"/>
          </p:nvPr>
        </p:nvSpPr>
        <p:spPr>
          <a:xfrm>
            <a:off x="407987" y="457200"/>
            <a:ext cx="10703550" cy="608549"/>
          </a:xfrm>
        </p:spPr>
        <p:txBody>
          <a:bodyPr anchor="t">
            <a:normAutofit/>
          </a:bodyPr>
          <a:lstStyle>
            <a:lvl1pPr algn="l">
              <a:defRPr sz="4000" b="1" i="0">
                <a:solidFill>
                  <a:srgbClr val="154273"/>
                </a:solidFill>
                <a:latin typeface="RijksSans ExtraBold" panose="020B0504010101010104" pitchFamily="34" charset="77"/>
              </a:defRPr>
            </a:lvl1pPr>
          </a:lstStyle>
          <a:p>
            <a:r>
              <a:rPr lang="nl-NL"/>
              <a:t>Titel hier</a:t>
            </a:r>
          </a:p>
        </p:txBody>
      </p:sp>
      <p:sp>
        <p:nvSpPr>
          <p:cNvPr id="4" name="Tijdelijke aanduiding voor tekst 3">
            <a:extLst>
              <a:ext uri="{FF2B5EF4-FFF2-40B4-BE49-F238E27FC236}">
                <a16:creationId xmlns:a16="http://schemas.microsoft.com/office/drawing/2014/main" id="{3D3AB076-3B8D-DF7A-9D5B-32F62CE25FCA}"/>
              </a:ext>
            </a:extLst>
          </p:cNvPr>
          <p:cNvSpPr>
            <a:spLocks noGrp="1"/>
          </p:cNvSpPr>
          <p:nvPr>
            <p:ph type="body" sz="quarter" idx="15"/>
          </p:nvPr>
        </p:nvSpPr>
        <p:spPr>
          <a:xfrm>
            <a:off x="407987" y="1437814"/>
            <a:ext cx="11376025" cy="4837574"/>
          </a:xfrm>
        </p:spPr>
        <p:txBody>
          <a:bodyPr anchor="ctr">
            <a:normAutofit/>
          </a:bodyPr>
          <a:lstStyle>
            <a:lvl1pPr marL="228600" indent="-228600">
              <a:lnSpc>
                <a:spcPct val="100000"/>
              </a:lnSpc>
              <a:spcAft>
                <a:spcPts val="1000"/>
              </a:spcAft>
              <a:buClrTx/>
              <a:buSzPct val="80000"/>
              <a:buFont typeface="Arial" panose="020B0604020202020204" pitchFamily="34" charset="0"/>
              <a:buChar char="•"/>
              <a:defRPr sz="1800" b="0" i="0">
                <a:solidFill>
                  <a:srgbClr val="154273"/>
                </a:solidFill>
                <a:latin typeface="RijksSans" panose="020B0504010101010104" pitchFamily="34" charset="77"/>
              </a:defRPr>
            </a:lvl1pPr>
            <a:lvl2pPr marL="685800" indent="-228600">
              <a:lnSpc>
                <a:spcPct val="100000"/>
              </a:lnSpc>
              <a:spcAft>
                <a:spcPts val="1000"/>
              </a:spcAft>
              <a:buClrTx/>
              <a:buSzPct val="80000"/>
              <a:buFont typeface="Arial" panose="020B0604020202020204" pitchFamily="34" charset="0"/>
              <a:buChar char="•"/>
              <a:defRPr sz="1800" b="0" i="0">
                <a:solidFill>
                  <a:srgbClr val="154273"/>
                </a:solidFill>
                <a:latin typeface="RijksSans" panose="020B0504010101010104" pitchFamily="34" charset="77"/>
              </a:defRPr>
            </a:lvl2pPr>
            <a:lvl3pPr marL="1143000" indent="-228600">
              <a:lnSpc>
                <a:spcPct val="100000"/>
              </a:lnSpc>
              <a:spcAft>
                <a:spcPts val="1000"/>
              </a:spcAft>
              <a:buClrTx/>
              <a:buSzPct val="80000"/>
              <a:buFont typeface="Arial" panose="020B0604020202020204" pitchFamily="34" charset="0"/>
              <a:buChar char="•"/>
              <a:defRPr sz="1800" b="0" i="0">
                <a:solidFill>
                  <a:srgbClr val="154273"/>
                </a:solidFill>
                <a:latin typeface="RijksSans" panose="020B0504010101010104" pitchFamily="34" charset="77"/>
              </a:defRPr>
            </a:lvl3pPr>
            <a:lvl4pPr marL="1600200" indent="-228600">
              <a:lnSpc>
                <a:spcPct val="100000"/>
              </a:lnSpc>
              <a:spcAft>
                <a:spcPts val="1000"/>
              </a:spcAft>
              <a:buClrTx/>
              <a:buSzPct val="80000"/>
              <a:buFont typeface="Arial" panose="020B0604020202020204" pitchFamily="34" charset="0"/>
              <a:buChar char="•"/>
              <a:defRPr sz="1800" b="0" i="0">
                <a:solidFill>
                  <a:srgbClr val="154273"/>
                </a:solidFill>
                <a:latin typeface="RijksSans" panose="020B0504010101010104" pitchFamily="34" charset="77"/>
              </a:defRPr>
            </a:lvl4pPr>
            <a:lvl5pPr marL="2057400" indent="-228600">
              <a:lnSpc>
                <a:spcPct val="100000"/>
              </a:lnSpc>
              <a:spcAft>
                <a:spcPts val="1000"/>
              </a:spcAft>
              <a:buClrTx/>
              <a:buSzPct val="80000"/>
              <a:buFont typeface="Arial" panose="020B0604020202020204" pitchFamily="34" charset="0"/>
              <a:buChar char="•"/>
              <a:defRPr sz="1800" b="0" i="0">
                <a:solidFill>
                  <a:srgbClr val="154273"/>
                </a:solidFill>
                <a:latin typeface="RijksSans" panose="020B0504010101010104" pitchFamily="34" charset="77"/>
              </a:defRPr>
            </a:lvl5pPr>
          </a:lstStyle>
          <a:p>
            <a:pPr lvl="0"/>
            <a:r>
              <a:rPr lang="nl-NL"/>
              <a:t>Klikken om de tekststijl van het model te bewerken</a:t>
            </a:r>
          </a:p>
        </p:txBody>
      </p:sp>
    </p:spTree>
    <p:extLst>
      <p:ext uri="{BB962C8B-B14F-4D97-AF65-F5344CB8AC3E}">
        <p14:creationId xmlns:p14="http://schemas.microsoft.com/office/powerpoint/2010/main" val="567614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5E732E-C322-FAFA-29C0-704D4C717F94}"/>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88FCDF6E-20C9-0F92-578B-F334BF5E07EC}"/>
              </a:ext>
            </a:extLst>
          </p:cNvPr>
          <p:cNvSpPr>
            <a:spLocks noGrp="1"/>
          </p:cNvSpPr>
          <p:nvPr>
            <p:ph type="dt" sz="half" idx="10"/>
          </p:nvPr>
        </p:nvSpPr>
        <p:spPr/>
        <p:txBody>
          <a:bodyPr/>
          <a:lstStyle/>
          <a:p>
            <a:fld id="{F7F418E7-6FBF-4199-A7C6-2EE0229A4D9D}" type="datetimeFigureOut">
              <a:rPr lang="nl-NL" smtClean="0"/>
              <a:t>5-10-2026</a:t>
            </a:fld>
            <a:endParaRPr lang="nl-NL"/>
          </a:p>
        </p:txBody>
      </p:sp>
      <p:sp>
        <p:nvSpPr>
          <p:cNvPr id="4" name="Tijdelijke aanduiding voor voettekst 3">
            <a:extLst>
              <a:ext uri="{FF2B5EF4-FFF2-40B4-BE49-F238E27FC236}">
                <a16:creationId xmlns:a16="http://schemas.microsoft.com/office/drawing/2014/main" id="{2D571B8E-8819-C4E8-DD99-59A1165FD8C5}"/>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488BEC46-A130-78EA-E31E-C70A2C44E373}"/>
              </a:ext>
            </a:extLst>
          </p:cNvPr>
          <p:cNvSpPr>
            <a:spLocks noGrp="1"/>
          </p:cNvSpPr>
          <p:nvPr>
            <p:ph type="sldNum" sz="quarter" idx="12"/>
          </p:nvPr>
        </p:nvSpPr>
        <p:spPr/>
        <p:txBody>
          <a:bodyPr/>
          <a:lstStyle/>
          <a:p>
            <a:fld id="{5B0DA513-C565-4B06-BDD4-CFAE7E364452}" type="slidenum">
              <a:rPr lang="nl-NL" smtClean="0"/>
              <a:t>‹nr.›</a:t>
            </a:fld>
            <a:endParaRPr lang="nl-NL"/>
          </a:p>
        </p:txBody>
      </p:sp>
    </p:spTree>
    <p:extLst>
      <p:ext uri="{BB962C8B-B14F-4D97-AF65-F5344CB8AC3E}">
        <p14:creationId xmlns:p14="http://schemas.microsoft.com/office/powerpoint/2010/main" val="12469169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numCol="2" spcCol="46800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 name="Titel 1"/>
          <p:cNvSpPr>
            <a:spLocks noGrp="1"/>
          </p:cNvSpPr>
          <p:nvPr>
            <p:ph type="title"/>
          </p:nvPr>
        </p:nvSpPr>
        <p:spPr/>
        <p:txBody>
          <a:bodyPr/>
          <a:lstStyle/>
          <a:p>
            <a:r>
              <a:rPr lang="nl-NL"/>
              <a:t>Klik om de stijl te bewerken</a:t>
            </a:r>
          </a:p>
        </p:txBody>
      </p:sp>
      <p:sp>
        <p:nvSpPr>
          <p:cNvPr id="13" name="Tijdelijke aanduiding voor datum 12"/>
          <p:cNvSpPr>
            <a:spLocks noGrp="1"/>
          </p:cNvSpPr>
          <p:nvPr>
            <p:ph type="dt" sz="half" idx="10"/>
          </p:nvPr>
        </p:nvSpPr>
        <p:spPr/>
        <p:txBody>
          <a:bodyPr/>
          <a:lstStyle/>
          <a:p>
            <a:endParaRPr lang="nl-NL" dirty="0"/>
          </a:p>
        </p:txBody>
      </p:sp>
      <p:sp>
        <p:nvSpPr>
          <p:cNvPr id="14" name="Tijdelijke aanduiding voor voettekst 13"/>
          <p:cNvSpPr>
            <a:spLocks noGrp="1"/>
          </p:cNvSpPr>
          <p:nvPr>
            <p:ph type="ftr" sz="quarter" idx="11"/>
          </p:nvPr>
        </p:nvSpPr>
        <p:spPr/>
        <p:txBody>
          <a:bodyPr/>
          <a:lstStyle/>
          <a:p>
            <a:endParaRPr lang="nl-NL" dirty="0"/>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‹nr.›</a:t>
            </a:fld>
            <a:endParaRPr lang="nl-NL" dirty="0"/>
          </a:p>
        </p:txBody>
      </p:sp>
      <p:pic>
        <p:nvPicPr>
          <p:cNvPr id="4" name="Afbeelding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38191714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el+tekst+foto(R) (H2)]">
    <p:spTree>
      <p:nvGrpSpPr>
        <p:cNvPr id="1" name=""/>
        <p:cNvGrpSpPr/>
        <p:nvPr/>
      </p:nvGrpSpPr>
      <p:grpSpPr>
        <a:xfrm>
          <a:off x="0" y="0"/>
          <a:ext cx="0" cy="0"/>
          <a:chOff x="0" y="0"/>
          <a:chExt cx="0" cy="0"/>
        </a:xfrm>
      </p:grpSpPr>
      <p:sp>
        <p:nvSpPr>
          <p:cNvPr id="16" name="01_Title 1">
            <a:extLst>
              <a:ext uri="{FF2B5EF4-FFF2-40B4-BE49-F238E27FC236}">
                <a16:creationId xmlns:a16="http://schemas.microsoft.com/office/drawing/2014/main" id="{E757B588-6C17-C446-05FB-D3CA78A4EF3D}"/>
              </a:ext>
            </a:extLst>
          </p:cNvPr>
          <p:cNvSpPr>
            <a:spLocks noGrp="1"/>
          </p:cNvSpPr>
          <p:nvPr>
            <p:ph type="title" hasCustomPrompt="1"/>
          </p:nvPr>
        </p:nvSpPr>
        <p:spPr/>
        <p:txBody>
          <a:bodyPr/>
          <a:lstStyle>
            <a:lvl1pPr>
              <a:defRPr kumimoji="0" sz="3600" b="1" i="0" u="none" baseline="0">
                <a:solidFill>
                  <a:schemeClr val="tx1">
                    <a:lumMod val="100000"/>
                  </a:schemeClr>
                </a:solidFill>
                <a:latin typeface="RijksSansTT" panose="020B0604020202020204" charset="0"/>
              </a:defRPr>
            </a:lvl1pPr>
          </a:lstStyle>
          <a:p>
            <a:r>
              <a:rPr lang="nl-NL"/>
              <a:t>[Titel]</a:t>
            </a:r>
            <a:endParaRPr lang="nl-NL" dirty="0"/>
          </a:p>
        </p:txBody>
      </p:sp>
      <p:sp>
        <p:nvSpPr>
          <p:cNvPr id="17" name="02_Placeholder 2[PHJU]">
            <a:extLst>
              <a:ext uri="{FF2B5EF4-FFF2-40B4-BE49-F238E27FC236}">
                <a16:creationId xmlns:a16="http://schemas.microsoft.com/office/drawing/2014/main" id="{1312B15C-D287-972C-EA43-AC1A12B3C1E5}"/>
              </a:ext>
            </a:extLst>
          </p:cNvPr>
          <p:cNvSpPr>
            <a:spLocks noGrp="1"/>
          </p:cNvSpPr>
          <p:nvPr>
            <p:ph type="body" sz="quarter" idx="23" hasCustomPrompt="1"/>
          </p:nvPr>
        </p:nvSpPr>
        <p:spPr>
          <a:xfrm>
            <a:off x="685800" y="1752600"/>
            <a:ext cx="4965700" cy="4013200"/>
          </a:xfrm>
        </p:spPr>
        <p:txBody>
          <a:bodyPr/>
          <a:lstStyle/>
          <a:p>
            <a:pPr lvl="0"/>
            <a:r>
              <a:rPr lang="nl-NL" dirty="0"/>
              <a:t>[Tekst]</a:t>
            </a:r>
          </a:p>
        </p:txBody>
      </p:sp>
      <p:sp>
        <p:nvSpPr>
          <p:cNvPr id="18" name="03_Frame 3[PHJU]">
            <a:extLst>
              <a:ext uri="{FF2B5EF4-FFF2-40B4-BE49-F238E27FC236}">
                <a16:creationId xmlns:a16="http://schemas.microsoft.com/office/drawing/2014/main" id="{A61642D3-C4D6-0918-15CE-CB4418DC6B95}"/>
              </a:ext>
            </a:extLst>
          </p:cNvPr>
          <p:cNvSpPr>
            <a:spLocks noGrp="1"/>
          </p:cNvSpPr>
          <p:nvPr>
            <p:ph type="pic" idx="1000" hasCustomPrompt="1"/>
          </p:nvPr>
        </p:nvSpPr>
        <p:spPr bwMode="auto">
          <a:xfrm>
            <a:off x="6096000" y="1828800"/>
            <a:ext cx="5867400" cy="4572000"/>
          </a:xfrm>
          <a:custGeom>
            <a:avLst/>
            <a:gdLst>
              <a:gd name="T0" fmla="*/ 2880 w 18480"/>
              <a:gd name="T1" fmla="*/ 0 h 14400"/>
              <a:gd name="T2" fmla="*/ 0 w 18480"/>
              <a:gd name="T3" fmla="*/ 2880 h 14400"/>
              <a:gd name="T4" fmla="*/ 0 w 18480"/>
              <a:gd name="T5" fmla="*/ 14400 h 14400"/>
              <a:gd name="T6" fmla="*/ 18480 w 18480"/>
              <a:gd name="T7" fmla="*/ 14400 h 14400"/>
              <a:gd name="T8" fmla="*/ 18480 w 18480"/>
              <a:gd name="T9" fmla="*/ 0 h 14400"/>
              <a:gd name="T10" fmla="*/ 2880 w 18480"/>
              <a:gd name="T11" fmla="*/ 0 h 14400"/>
            </a:gdLst>
            <a:ahLst/>
            <a:cxnLst>
              <a:cxn ang="0">
                <a:pos x="T0" y="T1"/>
              </a:cxn>
              <a:cxn ang="0">
                <a:pos x="T2" y="T3"/>
              </a:cxn>
              <a:cxn ang="0">
                <a:pos x="T4" y="T5"/>
              </a:cxn>
              <a:cxn ang="0">
                <a:pos x="T6" y="T7"/>
              </a:cxn>
              <a:cxn ang="0">
                <a:pos x="T8" y="T9"/>
              </a:cxn>
              <a:cxn ang="0">
                <a:pos x="T10" y="T11"/>
              </a:cxn>
            </a:cxnLst>
            <a:rect l="0" t="0" r="r" b="b"/>
            <a:pathLst>
              <a:path w="18480" h="14400">
                <a:moveTo>
                  <a:pt x="2880" y="0"/>
                </a:moveTo>
                <a:cubicBezTo>
                  <a:pt x="1289" y="0"/>
                  <a:pt x="0" y="1289"/>
                  <a:pt x="0" y="2880"/>
                </a:cubicBezTo>
                <a:cubicBezTo>
                  <a:pt x="0" y="14400"/>
                  <a:pt x="0" y="14400"/>
                  <a:pt x="0" y="14400"/>
                </a:cubicBezTo>
                <a:cubicBezTo>
                  <a:pt x="18480" y="14400"/>
                  <a:pt x="18480" y="14400"/>
                  <a:pt x="18480" y="14400"/>
                </a:cubicBezTo>
                <a:cubicBezTo>
                  <a:pt x="18480" y="0"/>
                  <a:pt x="18480" y="0"/>
                  <a:pt x="18480" y="0"/>
                </a:cubicBezTo>
                <a:lnTo>
                  <a:pt x="2880" y="0"/>
                </a:lnTo>
                <a:close/>
              </a:path>
            </a:pathLst>
          </a:custGeom>
          <a:noFill/>
          <a:ln>
            <a:noFill/>
          </a:ln>
        </p:spPr>
        <p:txBody>
          <a:bodyPr vert="horz" wrap="square" lIns="0" tIns="0" rIns="0" bIns="0" numCol="1" anchor="t" anchorCtr="0" compatLnSpc="1">
            <a:prstTxWarp prst="textNoShape">
              <a:avLst/>
            </a:prstTxWarp>
          </a:bodyPr>
          <a:lstStyle>
            <a:lvl1pPr marL="0" indent="0" algn="r" defTabSz="914400" rtl="0" eaLnBrk="1" latinLnBrk="0" hangingPunct="1">
              <a:lnSpc>
                <a:spcPct val="100000"/>
              </a:lnSpc>
              <a:spcBef>
                <a:spcPts val="0"/>
              </a:spcBef>
              <a:buFontTx/>
              <a:buNone/>
              <a:defRPr/>
            </a:lvl1pPr>
          </a:lstStyle>
          <a:p>
            <a:r>
              <a:rPr lang="nl-NL" dirty="0"/>
              <a:t>[Afbeelding]</a:t>
            </a:r>
          </a:p>
        </p:txBody>
      </p:sp>
      <p:sp>
        <p:nvSpPr>
          <p:cNvPr id="19" name="Date Placeholder 4">
            <a:extLst>
              <a:ext uri="{FF2B5EF4-FFF2-40B4-BE49-F238E27FC236}">
                <a16:creationId xmlns:a16="http://schemas.microsoft.com/office/drawing/2014/main" id="{6FB83BBE-5146-2620-503E-1968ABB1DAFB}"/>
              </a:ext>
            </a:extLst>
          </p:cNvPr>
          <p:cNvSpPr>
            <a:spLocks noGrp="1"/>
          </p:cNvSpPr>
          <p:nvPr>
            <p:ph type="dt" sz="half" idx="1001"/>
          </p:nvPr>
        </p:nvSpPr>
        <p:spPr>
          <a:xfrm>
            <a:off x="10744200" y="6553200"/>
            <a:ext cx="762000" cy="254000"/>
          </a:xfrm>
        </p:spPr>
        <p:txBody>
          <a:bodyPr/>
          <a:lstStyle/>
          <a:p>
            <a:fld id="{E73FB274-0E1B-46FF-A083-83C5A5F80E93}" type="datetime4">
              <a:rPr lang="nl-NL" smtClean="0"/>
              <a:t>5 oktober 2026</a:t>
            </a:fld>
            <a:endParaRPr lang="nl-NL" dirty="0"/>
          </a:p>
        </p:txBody>
      </p:sp>
      <p:sp>
        <p:nvSpPr>
          <p:cNvPr id="20" name="Footer Placeholder 5">
            <a:extLst>
              <a:ext uri="{FF2B5EF4-FFF2-40B4-BE49-F238E27FC236}">
                <a16:creationId xmlns:a16="http://schemas.microsoft.com/office/drawing/2014/main" id="{1C425FD4-6D07-C8CB-A405-0E1EF2D3E73F}"/>
              </a:ext>
            </a:extLst>
          </p:cNvPr>
          <p:cNvSpPr>
            <a:spLocks noGrp="1"/>
          </p:cNvSpPr>
          <p:nvPr>
            <p:ph type="ftr" sz="quarter" idx="1002"/>
          </p:nvPr>
        </p:nvSpPr>
        <p:spPr>
          <a:xfrm>
            <a:off x="3073400" y="6553200"/>
            <a:ext cx="6045200" cy="254000"/>
          </a:xfrm>
        </p:spPr>
        <p:txBody>
          <a:bodyPr/>
          <a:lstStyle/>
          <a:p>
            <a:r>
              <a:rPr lang="nl-NL" dirty="0"/>
              <a:t>Typ hier bijvoorbeeld de titel van de presentatie, via Invoegen Kop &amp; voettekst</a:t>
            </a:r>
          </a:p>
        </p:txBody>
      </p:sp>
      <p:sp>
        <p:nvSpPr>
          <p:cNvPr id="21" name="Slide Number Placeholder 6">
            <a:extLst>
              <a:ext uri="{FF2B5EF4-FFF2-40B4-BE49-F238E27FC236}">
                <a16:creationId xmlns:a16="http://schemas.microsoft.com/office/drawing/2014/main" id="{5E193F1B-FD9C-3278-A15D-987376A74D75}"/>
              </a:ext>
            </a:extLst>
          </p:cNvPr>
          <p:cNvSpPr>
            <a:spLocks noGrp="1"/>
          </p:cNvSpPr>
          <p:nvPr>
            <p:ph type="sldNum" sz="quarter" idx="1003"/>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711443933"/>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Inhoud van twee (H2)]">
    <p:spTree>
      <p:nvGrpSpPr>
        <p:cNvPr id="1" name=""/>
        <p:cNvGrpSpPr/>
        <p:nvPr/>
      </p:nvGrpSpPr>
      <p:grpSpPr>
        <a:xfrm>
          <a:off x="0" y="0"/>
          <a:ext cx="0" cy="0"/>
          <a:chOff x="0" y="0"/>
          <a:chExt cx="0" cy="0"/>
        </a:xfrm>
      </p:grpSpPr>
      <p:sp>
        <p:nvSpPr>
          <p:cNvPr id="7" name="Frame 1">
            <a:extLst>
              <a:ext uri="{FF2B5EF4-FFF2-40B4-BE49-F238E27FC236}">
                <a16:creationId xmlns:a16="http://schemas.microsoft.com/office/drawing/2014/main" id="{334B8DEE-3919-AAA4-2DDF-F0AE929AE72E}"/>
              </a:ext>
              <a:ext uri="{C183D7F6-B498-43B3-948B-1728B52AA6E4}">
                <adec:decorative xmlns:adec="http://schemas.microsoft.com/office/drawing/2017/decorative" val="1"/>
              </a:ext>
            </a:extLst>
          </p:cNvPr>
          <p:cNvSpPr>
            <a:spLocks/>
          </p:cNvSpPr>
          <p:nvPr userDrawn="1"/>
        </p:nvSpPr>
        <p:spPr bwMode="auto">
          <a:xfrm>
            <a:off x="230188" y="228600"/>
            <a:ext cx="11731625" cy="6172200"/>
          </a:xfrm>
          <a:custGeom>
            <a:avLst/>
            <a:gdLst>
              <a:gd name="T0" fmla="*/ 34060 w 36960"/>
              <a:gd name="T1" fmla="*/ 19440 h 19440"/>
              <a:gd name="T2" fmla="*/ 0 w 36960"/>
              <a:gd name="T3" fmla="*/ 19440 h 19440"/>
              <a:gd name="T4" fmla="*/ 0 w 36960"/>
              <a:gd name="T5" fmla="*/ 19400 h 19440"/>
              <a:gd name="T6" fmla="*/ 34060 w 36960"/>
              <a:gd name="T7" fmla="*/ 19400 h 19440"/>
              <a:gd name="T8" fmla="*/ 36920 w 36960"/>
              <a:gd name="T9" fmla="*/ 16540 h 19440"/>
              <a:gd name="T10" fmla="*/ 36920 w 36960"/>
              <a:gd name="T11" fmla="*/ 0 h 19440"/>
              <a:gd name="T12" fmla="*/ 36960 w 36960"/>
              <a:gd name="T13" fmla="*/ 0 h 19440"/>
              <a:gd name="T14" fmla="*/ 36960 w 36960"/>
              <a:gd name="T15" fmla="*/ 16540 h 19440"/>
              <a:gd name="T16" fmla="*/ 34060 w 36960"/>
              <a:gd name="T17" fmla="*/ 19440 h 19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60" h="19440">
                <a:moveTo>
                  <a:pt x="34060" y="19440"/>
                </a:moveTo>
                <a:cubicBezTo>
                  <a:pt x="0" y="19440"/>
                  <a:pt x="0" y="19440"/>
                  <a:pt x="0" y="19440"/>
                </a:cubicBezTo>
                <a:cubicBezTo>
                  <a:pt x="0" y="19400"/>
                  <a:pt x="0" y="19400"/>
                  <a:pt x="0" y="19400"/>
                </a:cubicBezTo>
                <a:cubicBezTo>
                  <a:pt x="34060" y="19400"/>
                  <a:pt x="34060" y="19400"/>
                  <a:pt x="34060" y="19400"/>
                </a:cubicBezTo>
                <a:cubicBezTo>
                  <a:pt x="35637" y="19400"/>
                  <a:pt x="36920" y="18117"/>
                  <a:pt x="36920" y="16540"/>
                </a:cubicBezTo>
                <a:cubicBezTo>
                  <a:pt x="36920" y="0"/>
                  <a:pt x="36920" y="0"/>
                  <a:pt x="36920" y="0"/>
                </a:cubicBezTo>
                <a:cubicBezTo>
                  <a:pt x="36960" y="0"/>
                  <a:pt x="36960" y="0"/>
                  <a:pt x="36960" y="0"/>
                </a:cubicBezTo>
                <a:cubicBezTo>
                  <a:pt x="36960" y="16540"/>
                  <a:pt x="36960" y="16540"/>
                  <a:pt x="36960" y="16540"/>
                </a:cubicBezTo>
                <a:cubicBezTo>
                  <a:pt x="36960" y="18139"/>
                  <a:pt x="35659" y="19440"/>
                  <a:pt x="34060" y="194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7" name="01_Title 2">
            <a:extLst>
              <a:ext uri="{FF2B5EF4-FFF2-40B4-BE49-F238E27FC236}">
                <a16:creationId xmlns:a16="http://schemas.microsoft.com/office/drawing/2014/main" id="{82073908-A5DF-4ACF-5E1D-06D5B051B255}"/>
              </a:ext>
            </a:extLst>
          </p:cNvPr>
          <p:cNvSpPr>
            <a:spLocks noGrp="1"/>
          </p:cNvSpPr>
          <p:nvPr>
            <p:ph type="title" hasCustomPrompt="1"/>
          </p:nvPr>
        </p:nvSpPr>
        <p:spPr/>
        <p:txBody>
          <a:bodyPr/>
          <a:lstStyle>
            <a:lvl1pPr>
              <a:defRPr kumimoji="0" sz="3600" b="1" i="0" u="none" baseline="0">
                <a:solidFill>
                  <a:schemeClr val="tx1">
                    <a:lumMod val="100000"/>
                  </a:schemeClr>
                </a:solidFill>
                <a:latin typeface="RijksSansTT" panose="020B0604020202020204" charset="0"/>
              </a:defRPr>
            </a:lvl1pPr>
          </a:lstStyle>
          <a:p>
            <a:r>
              <a:rPr lang="nl-NL"/>
              <a:t>[Titel]</a:t>
            </a:r>
            <a:endParaRPr lang="nl-NL" dirty="0"/>
          </a:p>
        </p:txBody>
      </p:sp>
      <p:sp>
        <p:nvSpPr>
          <p:cNvPr id="18" name="02_Frame content 3[PHJU]"/>
          <p:cNvSpPr>
            <a:spLocks noGrp="1"/>
          </p:cNvSpPr>
          <p:nvPr>
            <p:ph sz="half" idx="1" hasCustomPrompt="1"/>
          </p:nvPr>
        </p:nvSpPr>
        <p:spPr>
          <a:xfrm>
            <a:off x="685800" y="1752600"/>
            <a:ext cx="4965700" cy="4013200"/>
          </a:xfrm>
        </p:spPr>
        <p:txBody>
          <a:bodyPr/>
          <a:lstStyle>
            <a:lvl1pPr>
              <a:defRPr/>
            </a:lvl1pPr>
            <a:lvl2pPr>
              <a:defRPr/>
            </a:lvl2pPr>
            <a:lvl3pPr>
              <a:defRPr/>
            </a:lvl3pPr>
            <a:lvl4pPr>
              <a:defRPr/>
            </a:lvl4pPr>
            <a:lvl5pPr>
              <a:defRPr/>
            </a:lvl5pPr>
            <a:lvl6pPr>
              <a:defRPr/>
            </a:lvl6pPr>
          </a:lstStyle>
          <a:p>
            <a:pPr lvl="0"/>
            <a:r>
              <a:rPr lang="nl-NL" dirty="0"/>
              <a:t>[Typ tekst of klik op een pictogram om een object in te voegen]</a:t>
            </a:r>
          </a:p>
        </p:txBody>
      </p:sp>
      <p:sp>
        <p:nvSpPr>
          <p:cNvPr id="19" name="03_Frame content 4[PHJU]"/>
          <p:cNvSpPr>
            <a:spLocks noGrp="1"/>
          </p:cNvSpPr>
          <p:nvPr>
            <p:ph sz="half" idx="2" hasCustomPrompt="1"/>
          </p:nvPr>
        </p:nvSpPr>
        <p:spPr>
          <a:xfrm>
            <a:off x="6540500" y="1752600"/>
            <a:ext cx="4965700" cy="4013200"/>
          </a:xfrm>
        </p:spPr>
        <p:txBody>
          <a:bodyPr/>
          <a:lstStyle/>
          <a:p>
            <a:pPr lvl="0"/>
            <a:r>
              <a:rPr lang="nl-NL" dirty="0"/>
              <a:t>[Typ tekst of klik op een pictogram om een object in te voegen]</a:t>
            </a:r>
          </a:p>
        </p:txBody>
      </p:sp>
      <p:sp>
        <p:nvSpPr>
          <p:cNvPr id="20" name="Date Placeholder 5">
            <a:extLst>
              <a:ext uri="{FF2B5EF4-FFF2-40B4-BE49-F238E27FC236}">
                <a16:creationId xmlns:a16="http://schemas.microsoft.com/office/drawing/2014/main" id="{284D6DA8-3274-3428-B704-7666DD602D13}"/>
              </a:ext>
            </a:extLst>
          </p:cNvPr>
          <p:cNvSpPr>
            <a:spLocks noGrp="1"/>
          </p:cNvSpPr>
          <p:nvPr>
            <p:ph type="dt" sz="half" idx="10"/>
          </p:nvPr>
        </p:nvSpPr>
        <p:spPr>
          <a:xfrm>
            <a:off x="10744200" y="6553200"/>
            <a:ext cx="762000" cy="254000"/>
          </a:xfrm>
        </p:spPr>
        <p:txBody>
          <a:bodyPr/>
          <a:lstStyle/>
          <a:p>
            <a:fld id="{121DC2E8-E2A7-4732-82D8-8F3E847D07E6}" type="datetime4">
              <a:rPr lang="nl-NL" smtClean="0"/>
              <a:t>5 oktober 2026</a:t>
            </a:fld>
            <a:endParaRPr lang="nl-NL" dirty="0"/>
          </a:p>
        </p:txBody>
      </p:sp>
      <p:sp>
        <p:nvSpPr>
          <p:cNvPr id="21" name="Footer Placeholder 6">
            <a:extLst>
              <a:ext uri="{FF2B5EF4-FFF2-40B4-BE49-F238E27FC236}">
                <a16:creationId xmlns:a16="http://schemas.microsoft.com/office/drawing/2014/main" id="{F2BD6D3A-D398-83FF-A0E5-600E73D96CFB}"/>
              </a:ext>
            </a:extLst>
          </p:cNvPr>
          <p:cNvSpPr>
            <a:spLocks noGrp="1"/>
          </p:cNvSpPr>
          <p:nvPr>
            <p:ph type="ftr" sz="quarter" idx="11"/>
          </p:nvPr>
        </p:nvSpPr>
        <p:spPr>
          <a:xfrm>
            <a:off x="3073400" y="6553200"/>
            <a:ext cx="6045200" cy="254000"/>
          </a:xfrm>
        </p:spPr>
        <p:txBody>
          <a:bodyPr/>
          <a:lstStyle/>
          <a:p>
            <a:r>
              <a:rPr lang="nl-NL" dirty="0"/>
              <a:t>Typ hier bijvoorbeeld de titel van de presentatie, via Invoegen Kop &amp; voettekst</a:t>
            </a:r>
          </a:p>
        </p:txBody>
      </p:sp>
      <p:sp>
        <p:nvSpPr>
          <p:cNvPr id="22" name="Slide Number Placeholder 7">
            <a:extLst>
              <a:ext uri="{FF2B5EF4-FFF2-40B4-BE49-F238E27FC236}">
                <a16:creationId xmlns:a16="http://schemas.microsoft.com/office/drawing/2014/main" id="{4D2E88B7-EF8F-6FB6-BDED-F369B8BE02FB}"/>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4097258938"/>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cSld name="[Titeldia+wit vlak (H1)]">
    <p:spTree>
      <p:nvGrpSpPr>
        <p:cNvPr id="1" name=""/>
        <p:cNvGrpSpPr/>
        <p:nvPr/>
      </p:nvGrpSpPr>
      <p:grpSpPr>
        <a:xfrm>
          <a:off x="0" y="0"/>
          <a:ext cx="0" cy="0"/>
          <a:chOff x="0" y="0"/>
          <a:chExt cx="0" cy="0"/>
        </a:xfrm>
      </p:grpSpPr>
      <p:sp>
        <p:nvSpPr>
          <p:cNvPr id="4" name="Frame 2">
            <a:extLst>
              <a:ext uri="{FF2B5EF4-FFF2-40B4-BE49-F238E27FC236}">
                <a16:creationId xmlns:a16="http://schemas.microsoft.com/office/drawing/2014/main" id="{803F9731-1B17-D6E7-756A-B12DFFCF962D}"/>
              </a:ext>
              <a:ext uri="{C183D7F6-B498-43B3-948B-1728B52AA6E4}">
                <adec:decorative xmlns:adec="http://schemas.microsoft.com/office/drawing/2017/decorative" val="1"/>
              </a:ext>
            </a:extLst>
          </p:cNvPr>
          <p:cNvSpPr>
            <a:spLocks/>
          </p:cNvSpPr>
          <p:nvPr userDrawn="1"/>
        </p:nvSpPr>
        <p:spPr bwMode="auto">
          <a:xfrm>
            <a:off x="228600" y="228600"/>
            <a:ext cx="11734800" cy="6400800"/>
          </a:xfrm>
          <a:custGeom>
            <a:avLst/>
            <a:gdLst>
              <a:gd name="T0" fmla="*/ 0 w 36960"/>
              <a:gd name="T1" fmla="*/ 20160 h 20160"/>
              <a:gd name="T2" fmla="*/ 34060 w 36960"/>
              <a:gd name="T3" fmla="*/ 20160 h 20160"/>
              <a:gd name="T4" fmla="*/ 36960 w 36960"/>
              <a:gd name="T5" fmla="*/ 17260 h 20160"/>
              <a:gd name="T6" fmla="*/ 36960 w 36960"/>
              <a:gd name="T7" fmla="*/ 0 h 20160"/>
              <a:gd name="T8" fmla="*/ 36920 w 36960"/>
              <a:gd name="T9" fmla="*/ 0 h 20160"/>
              <a:gd name="T10" fmla="*/ 36920 w 36960"/>
              <a:gd name="T11" fmla="*/ 17260 h 20160"/>
              <a:gd name="T12" fmla="*/ 36082 w 36960"/>
              <a:gd name="T13" fmla="*/ 19282 h 20160"/>
              <a:gd name="T14" fmla="*/ 34060 w 36960"/>
              <a:gd name="T15" fmla="*/ 20120 h 20160"/>
              <a:gd name="T16" fmla="*/ 0 w 36960"/>
              <a:gd name="T17" fmla="*/ 20120 h 20160"/>
              <a:gd name="T18" fmla="*/ 0 w 36960"/>
              <a:gd name="T19" fmla="*/ 20160 h 20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60" h="20160">
                <a:moveTo>
                  <a:pt x="0" y="20160"/>
                </a:moveTo>
                <a:cubicBezTo>
                  <a:pt x="34060" y="20160"/>
                  <a:pt x="34060" y="20160"/>
                  <a:pt x="34060" y="20160"/>
                </a:cubicBezTo>
                <a:cubicBezTo>
                  <a:pt x="35662" y="20160"/>
                  <a:pt x="36960" y="18862"/>
                  <a:pt x="36960" y="17260"/>
                </a:cubicBezTo>
                <a:cubicBezTo>
                  <a:pt x="36960" y="0"/>
                  <a:pt x="36960" y="0"/>
                  <a:pt x="36960" y="0"/>
                </a:cubicBezTo>
                <a:cubicBezTo>
                  <a:pt x="36920" y="0"/>
                  <a:pt x="36920" y="0"/>
                  <a:pt x="36920" y="0"/>
                </a:cubicBezTo>
                <a:cubicBezTo>
                  <a:pt x="36920" y="17260"/>
                  <a:pt x="36920" y="17260"/>
                  <a:pt x="36920" y="17260"/>
                </a:cubicBezTo>
                <a:cubicBezTo>
                  <a:pt x="36920" y="18050"/>
                  <a:pt x="36600" y="18765"/>
                  <a:pt x="36082" y="19282"/>
                </a:cubicBezTo>
                <a:cubicBezTo>
                  <a:pt x="35565" y="19800"/>
                  <a:pt x="34850" y="20120"/>
                  <a:pt x="34060" y="20120"/>
                </a:cubicBezTo>
                <a:cubicBezTo>
                  <a:pt x="0" y="20120"/>
                  <a:pt x="0" y="20120"/>
                  <a:pt x="0" y="20120"/>
                </a:cubicBezTo>
                <a:cubicBezTo>
                  <a:pt x="0" y="20160"/>
                  <a:pt x="0" y="20160"/>
                  <a:pt x="0" y="2016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5" name="01_Title 4">
            <a:extLst>
              <a:ext uri="{FF2B5EF4-FFF2-40B4-BE49-F238E27FC236}">
                <a16:creationId xmlns:a16="http://schemas.microsoft.com/office/drawing/2014/main" id="{2D793138-E5A1-8094-4B3C-1C4AADA6D267}"/>
              </a:ext>
            </a:extLst>
          </p:cNvPr>
          <p:cNvSpPr>
            <a:spLocks noGrp="1"/>
          </p:cNvSpPr>
          <p:nvPr>
            <p:ph type="title" hasCustomPrompt="1"/>
          </p:nvPr>
        </p:nvSpPr>
        <p:spPr>
          <a:xfrm>
            <a:off x="685800" y="1752600"/>
            <a:ext cx="10820400" cy="1435100"/>
          </a:xfrm>
        </p:spPr>
        <p:txBody>
          <a:bodyPr/>
          <a:lstStyle>
            <a:lvl1pPr>
              <a:defRPr kumimoji="0" sz="5400" b="1" i="0" u="none" baseline="0">
                <a:solidFill>
                  <a:schemeClr val="tx2">
                    <a:lumMod val="100000"/>
                  </a:schemeClr>
                </a:solidFill>
                <a:latin typeface="RijksSansTT" panose="020B0604020202020204" charset="0"/>
              </a:defRPr>
            </a:lvl1pPr>
          </a:lstStyle>
          <a:p>
            <a:r>
              <a:rPr lang="nl-NL"/>
              <a:t>[Titel]</a:t>
            </a:r>
            <a:endParaRPr lang="nl-NL" dirty="0"/>
          </a:p>
        </p:txBody>
      </p:sp>
      <p:sp>
        <p:nvSpPr>
          <p:cNvPr id="16" name="02_Subtitle 5[PHJU]"/>
          <p:cNvSpPr>
            <a:spLocks noGrp="1"/>
          </p:cNvSpPr>
          <p:nvPr>
            <p:ph type="subTitle" idx="1" hasCustomPrompt="1"/>
          </p:nvPr>
        </p:nvSpPr>
        <p:spPr>
          <a:xfrm>
            <a:off x="685800" y="3314700"/>
            <a:ext cx="10820400" cy="266700"/>
          </a:xfrm>
        </p:spPr>
        <p:txBody>
          <a:bodyPr/>
          <a:lstStyle>
            <a:lvl1pPr marL="0" indent="0" algn="l">
              <a:lnSpc>
                <a:spcPct val="100000"/>
              </a:lnSpc>
              <a:spcBef>
                <a:spcPts val="0"/>
              </a:spcBef>
              <a:buFont typeface="Arial" panose="020B0604020202020204" pitchFamily="34" charset="0"/>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[Spreker: Naam Achternaam]</a:t>
            </a:r>
          </a:p>
        </p:txBody>
      </p:sp>
      <p:sp>
        <p:nvSpPr>
          <p:cNvPr id="17" name="03_Placeholder 6[PHJU]">
            <a:extLst>
              <a:ext uri="{FF2B5EF4-FFF2-40B4-BE49-F238E27FC236}">
                <a16:creationId xmlns:a16="http://schemas.microsoft.com/office/drawing/2014/main" id="{E46105B6-720D-AC3A-1A4F-EBC6160790D4}"/>
              </a:ext>
            </a:extLst>
          </p:cNvPr>
          <p:cNvSpPr>
            <a:spLocks noGrp="1"/>
          </p:cNvSpPr>
          <p:nvPr>
            <p:ph type="body" sz="quarter" idx="1002" hasCustomPrompt="1"/>
          </p:nvPr>
        </p:nvSpPr>
        <p:spPr>
          <a:xfrm>
            <a:off x="685800" y="3594100"/>
            <a:ext cx="10820400" cy="266700"/>
          </a:xfrm>
        </p:spPr>
        <p:txBody>
          <a:bodyPr/>
          <a:lstStyle>
            <a:lvl1pPr marL="0" indent="0">
              <a:lnSpc>
                <a:spcPct val="100000"/>
              </a:lnSpc>
              <a:spcBef>
                <a:spcPts val="0"/>
              </a:spcBef>
              <a:buNone/>
              <a:defRPr sz="1600">
                <a:solidFill>
                  <a:schemeClr val="tx1"/>
                </a:solidFill>
              </a:defRPr>
            </a:lvl1pPr>
            <a:lvl2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2pPr>
            <a:lvl3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3pPr>
            <a:lvl4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4pPr>
            <a:lvl5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5pPr>
            <a:lvl6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6pPr>
            <a:lvl7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7pPr>
            <a:lvl8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8pPr>
            <a:lvl9pPr marL="0" marR="0" indent="0" algn="l" fontAlgn="auto">
              <a:lnSpc>
                <a:spcPct val="100000"/>
              </a:lnSpc>
              <a:spcBef>
                <a:spcPts val="0"/>
              </a:spcBef>
              <a:spcAft>
                <a:spcPts val="0"/>
              </a:spcAft>
              <a:buFontTx/>
              <a:buNone/>
              <a:defRPr kumimoji="0" sz="1600" b="0" i="0" u="none" baseline="0">
                <a:solidFill>
                  <a:schemeClr val="tx1">
                    <a:lumMod val="100000"/>
                  </a:schemeClr>
                </a:solidFill>
                <a:latin typeface="RijksSansTT Light" panose="020B0404010101010104" pitchFamily="34" charset="0"/>
              </a:defRPr>
            </a:lvl9pPr>
          </a:lstStyle>
          <a:p>
            <a:pPr lvl="0"/>
            <a:r>
              <a:rPr lang="nl-NL" dirty="0"/>
              <a:t>[00 maand </a:t>
            </a:r>
            <a:r>
              <a:rPr lang="nl-NL" dirty="0" err="1"/>
              <a:t>jjjj</a:t>
            </a:r>
            <a:r>
              <a:rPr lang="nl-NL" dirty="0"/>
              <a:t>]</a:t>
            </a:r>
          </a:p>
        </p:txBody>
      </p:sp>
      <p:pic>
        <p:nvPicPr>
          <p:cNvPr id="3" name="Graphic 2">
            <a:extLst>
              <a:ext uri="{FF2B5EF4-FFF2-40B4-BE49-F238E27FC236}">
                <a16:creationId xmlns:a16="http://schemas.microsoft.com/office/drawing/2014/main" id="{642C27BA-E094-FB06-8985-FE4F86EAE10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169681" y="0"/>
            <a:ext cx="5852637" cy="1350089"/>
          </a:xfrm>
          <a:prstGeom prst="rect">
            <a:avLst/>
          </a:prstGeom>
        </p:spPr>
      </p:pic>
    </p:spTree>
    <p:extLst>
      <p:ext uri="{BB962C8B-B14F-4D97-AF65-F5344CB8AC3E}">
        <p14:creationId xmlns:p14="http://schemas.microsoft.com/office/powerpoint/2010/main" val="2556534979"/>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720857226"/>
      </p:ext>
    </p:extLst>
  </p:cSld>
  <p:clrMapOvr>
    <a:masterClrMapping/>
  </p:clrMapOvr>
  <p:extLst>
    <p:ext uri="{DCECCB84-F9BA-43D5-87BE-67443E8EF086}">
      <p15:sldGuideLst xmlns:p15="http://schemas.microsoft.com/office/powerpoint/2012/main">
        <p15:guide id="1" orient="horz" pos="482">
          <p15:clr>
            <a:srgbClr val="FBAE40"/>
          </p15:clr>
        </p15:guide>
        <p15:guide id="2" pos="43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005282700"/>
      </p:ext>
    </p:extLst>
  </p:cSld>
  <p:clrMapOvr>
    <a:masterClrMapping/>
  </p:clrMapOvr>
  <p:extLst>
    <p:ext uri="{DCECCB84-F9BA-43D5-87BE-67443E8EF086}">
      <p15:sldGuideLst xmlns:p15="http://schemas.microsoft.com/office/powerpoint/2012/main">
        <p15:guide id="1" orient="horz" pos="482">
          <p15:clr>
            <a:srgbClr val="FBAE40"/>
          </p15:clr>
        </p15:guide>
        <p15:guide id="2" pos="43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952138445"/>
      </p:ext>
    </p:extLst>
  </p:cSld>
  <p:clrMapOvr>
    <a:masterClrMapping/>
  </p:clrMapOvr>
  <p:extLst>
    <p:ext uri="{DCECCB84-F9BA-43D5-87BE-67443E8EF086}">
      <p15:sldGuideLst xmlns:p15="http://schemas.microsoft.com/office/powerpoint/2012/main">
        <p15:guide id="1" orient="horz" pos="3997">
          <p15:clr>
            <a:srgbClr val="FBAE40"/>
          </p15:clr>
        </p15:guide>
        <p15:guide id="2" pos="3840">
          <p15:clr>
            <a:srgbClr val="FBAE40"/>
          </p15:clr>
        </p15:guide>
        <p15:guide id="3" pos="438">
          <p15:clr>
            <a:srgbClr val="FBAE40"/>
          </p15:clr>
        </p15:guide>
        <p15:guide id="4" orient="horz" pos="48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976111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2124605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4408892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7051342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362946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278645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1697320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4875688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B4572F08-8AC9-B1CC-B730-366151BCE6C7}"/>
              </a:ext>
            </a:extLst>
          </p:cNvPr>
          <p:cNvSpPr>
            <a:spLocks noGrp="1"/>
          </p:cNvSpPr>
          <p:nvPr>
            <p:ph idx="1" hasCustomPrompt="1"/>
          </p:nvPr>
        </p:nvSpPr>
        <p:spPr>
          <a:xfrm>
            <a:off x="283336" y="4807658"/>
            <a:ext cx="3163250" cy="1707441"/>
          </a:xfrm>
          <a:prstGeom prst="rect">
            <a:avLst/>
          </a:prstGeom>
        </p:spPr>
        <p:txBody>
          <a:bodyPr vert="horz" lIns="91440" tIns="45720" rIns="91440" bIns="45720" rtlCol="0">
            <a:normAutofit/>
          </a:bodyPr>
          <a:lstStyle>
            <a:lvl1pPr>
              <a:buFontTx/>
              <a:buNone/>
              <a:defRPr sz="1600" b="0" i="0">
                <a:latin typeface="Asap" pitchFamily="2" charset="77"/>
              </a:defRPr>
            </a:lvl1pPr>
            <a:lvl2pPr>
              <a:buFontTx/>
              <a:buNone/>
              <a:defRPr/>
            </a:lvl2pPr>
            <a:lvl3pPr>
              <a:buFontTx/>
              <a:buNone/>
              <a:defRPr/>
            </a:lvl3pPr>
            <a:lvl4pPr>
              <a:buFontTx/>
              <a:buNone/>
              <a:defRPr/>
            </a:lvl4pPr>
            <a:lvl5pPr>
              <a:buFontTx/>
              <a:buNone/>
              <a:defRPr/>
            </a:lvl5pPr>
          </a:lstStyle>
          <a:p>
            <a:pPr lvl="0"/>
            <a:r>
              <a:rPr lang="nl-NL" dirty="0"/>
              <a:t>Click </a:t>
            </a:r>
            <a:r>
              <a:rPr lang="nl-NL" dirty="0" err="1"/>
              <a:t>to</a:t>
            </a:r>
            <a:r>
              <a:rPr lang="nl-NL" dirty="0"/>
              <a:t> </a:t>
            </a:r>
            <a:r>
              <a:rPr lang="nl-NL" dirty="0" err="1"/>
              <a:t>edit</a:t>
            </a:r>
            <a:endParaRPr lang="nl-NL" dirty="0"/>
          </a:p>
        </p:txBody>
      </p:sp>
    </p:spTree>
    <p:extLst>
      <p:ext uri="{BB962C8B-B14F-4D97-AF65-F5344CB8AC3E}">
        <p14:creationId xmlns:p14="http://schemas.microsoft.com/office/powerpoint/2010/main" val="40581143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10/5/2026</a:t>
            </a:fld>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 id="2147483662" r:id="rId12"/>
    <p:sldLayoutId id="2147483663" r:id="rId13"/>
    <p:sldLayoutId id="2147483665" r:id="rId14"/>
    <p:sldLayoutId id="2147483667" r:id="rId15"/>
    <p:sldLayoutId id="2147483681" r:id="rId16"/>
    <p:sldLayoutId id="2147483682" r:id="rId17"/>
    <p:sldLayoutId id="2147483683" r:id="rId18"/>
    <p:sldLayoutId id="2147483684" r:id="rId19"/>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10/5/2026</a:t>
            </a:fld>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376514244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iplo.nl/thema/asbest/lavs/toekomst-lavs/"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asbestvrijdak.nl/" TargetMode="External"/><Relationship Id="rId2" Type="http://schemas.openxmlformats.org/officeDocument/2006/relationships/hyperlink" Target="https://iplo.nl/thema/asbest/" TargetMode="External"/><Relationship Id="rId1" Type="http://schemas.openxmlformats.org/officeDocument/2006/relationships/slideLayout" Target="../slideLayouts/slideLayout4.xml"/><Relationship Id="rId4" Type="http://schemas.openxmlformats.org/officeDocument/2006/relationships/hyperlink" Target="https://iplo.nl/thema/asbest/lav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6.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24.jpg"/><Relationship Id="rId5" Type="http://schemas.openxmlformats.org/officeDocument/2006/relationships/image" Target="../media/image23.jpeg"/><Relationship Id="rId4" Type="http://schemas.openxmlformats.org/officeDocument/2006/relationships/image" Target="../media/image22.jp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hyperlink" Target="https://iplo.nl/thema/asbest/lavs/toekomst-lavs/" TargetMode="Externa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hyperlink" Target="https://www.asbestvrijdak.nl/" TargetMode="Externa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hyperlink" Target="mailto:partners@asbestvrijdakmail.nl" TargetMode="External"/><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30627-2D7B-47BD-EFB8-0E676725CAF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03E4C0A-B6F9-F1AC-C2D4-79DF272B9E93}"/>
              </a:ext>
            </a:extLst>
          </p:cNvPr>
          <p:cNvSpPr>
            <a:spLocks noGrp="1"/>
          </p:cNvSpPr>
          <p:nvPr>
            <p:ph type="ctrTitle"/>
          </p:nvPr>
        </p:nvSpPr>
        <p:spPr/>
        <p:txBody>
          <a:bodyPr>
            <a:normAutofit fontScale="90000"/>
          </a:bodyPr>
          <a:lstStyle/>
          <a:p>
            <a:r>
              <a:rPr lang="nl-NL" dirty="0">
                <a:latin typeface="Asap SemiBold" pitchFamily="2" charset="77"/>
              </a:rPr>
              <a:t>SCHAKELDAGEN</a:t>
            </a:r>
            <a:endParaRPr lang="nl-NL" dirty="0"/>
          </a:p>
        </p:txBody>
      </p:sp>
      <p:sp>
        <p:nvSpPr>
          <p:cNvPr id="3" name="Ondertitel 2">
            <a:extLst>
              <a:ext uri="{FF2B5EF4-FFF2-40B4-BE49-F238E27FC236}">
                <a16:creationId xmlns:a16="http://schemas.microsoft.com/office/drawing/2014/main" id="{D4F32210-E5A9-C136-BDA2-DA6824FAB5F0}"/>
              </a:ext>
            </a:extLst>
          </p:cNvPr>
          <p:cNvSpPr>
            <a:spLocks noGrp="1"/>
          </p:cNvSpPr>
          <p:nvPr>
            <p:ph type="subTitle" idx="1"/>
          </p:nvPr>
        </p:nvSpPr>
        <p:spPr/>
        <p:txBody>
          <a:bodyPr>
            <a:normAutofit fontScale="92500" lnSpcReduction="10000"/>
          </a:bodyPr>
          <a:lstStyle/>
          <a:p>
            <a:r>
              <a:rPr lang="nl-NL" dirty="0"/>
              <a:t>IPLO komt naar je toe</a:t>
            </a:r>
          </a:p>
          <a:p>
            <a:endParaRPr lang="nl-NL" dirty="0"/>
          </a:p>
        </p:txBody>
      </p:sp>
      <p:sp>
        <p:nvSpPr>
          <p:cNvPr id="4" name="Tijdelijke aanduiding voor tekst 3">
            <a:extLst>
              <a:ext uri="{FF2B5EF4-FFF2-40B4-BE49-F238E27FC236}">
                <a16:creationId xmlns:a16="http://schemas.microsoft.com/office/drawing/2014/main" id="{6D3DB28D-43BF-C220-7897-7900784DBFF3}"/>
              </a:ext>
            </a:extLst>
          </p:cNvPr>
          <p:cNvSpPr>
            <a:spLocks noGrp="1"/>
          </p:cNvSpPr>
          <p:nvPr>
            <p:ph type="body" sz="quarter" idx="10"/>
          </p:nvPr>
        </p:nvSpPr>
        <p:spPr/>
        <p:txBody>
          <a:bodyPr>
            <a:normAutofit fontScale="92500" lnSpcReduction="20000"/>
          </a:bodyPr>
          <a:lstStyle/>
          <a:p>
            <a:r>
              <a:rPr lang="nl-NL" dirty="0"/>
              <a:t>Oktober 2026, Apeldoorn</a:t>
            </a:r>
          </a:p>
        </p:txBody>
      </p:sp>
    </p:spTree>
    <p:extLst>
      <p:ext uri="{BB962C8B-B14F-4D97-AF65-F5344CB8AC3E}">
        <p14:creationId xmlns:p14="http://schemas.microsoft.com/office/powerpoint/2010/main" val="1668328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AD3BF0-ACA4-1927-A6AB-4E952B865520}"/>
              </a:ext>
            </a:extLst>
          </p:cNvPr>
          <p:cNvSpPr>
            <a:spLocks noGrp="1"/>
          </p:cNvSpPr>
          <p:nvPr>
            <p:ph type="ctrTitle"/>
          </p:nvPr>
        </p:nvSpPr>
        <p:spPr>
          <a:xfrm>
            <a:off x="551850" y="2564326"/>
            <a:ext cx="11362646" cy="1234351"/>
          </a:xfrm>
        </p:spPr>
        <p:txBody>
          <a:bodyPr>
            <a:noAutofit/>
          </a:bodyPr>
          <a:lstStyle/>
          <a:p>
            <a:r>
              <a:rPr lang="nl-NL" sz="6000" dirty="0">
                <a:latin typeface="Asap SemiBold" pitchFamily="2" charset="77"/>
              </a:rPr>
              <a:t>Klaar voor de nieuwe asbestregels?</a:t>
            </a:r>
            <a:br>
              <a:rPr lang="nl-NL" sz="4000" dirty="0">
                <a:latin typeface="Asap SemiBold" pitchFamily="2" charset="77"/>
              </a:rPr>
            </a:br>
            <a:r>
              <a:rPr lang="nl-NL" sz="4000" dirty="0">
                <a:latin typeface="Asap SemiBold" pitchFamily="2" charset="77"/>
              </a:rPr>
              <a:t>Ontdek wat er verandert in wetgeving en het LAVS!</a:t>
            </a:r>
            <a:endParaRPr lang="nl-NL" sz="4000" dirty="0"/>
          </a:p>
        </p:txBody>
      </p:sp>
      <p:sp>
        <p:nvSpPr>
          <p:cNvPr id="3" name="Ondertitel 2">
            <a:extLst>
              <a:ext uri="{FF2B5EF4-FFF2-40B4-BE49-F238E27FC236}">
                <a16:creationId xmlns:a16="http://schemas.microsoft.com/office/drawing/2014/main" id="{D2E292AD-FBC0-FB9A-6E6D-AB5DA7509130}"/>
              </a:ext>
            </a:extLst>
          </p:cNvPr>
          <p:cNvSpPr>
            <a:spLocks noGrp="1"/>
          </p:cNvSpPr>
          <p:nvPr>
            <p:ph type="subTitle" idx="1"/>
          </p:nvPr>
        </p:nvSpPr>
        <p:spPr>
          <a:xfrm>
            <a:off x="599974" y="4118516"/>
            <a:ext cx="11314521" cy="808326"/>
          </a:xfrm>
        </p:spPr>
        <p:txBody>
          <a:bodyPr>
            <a:noAutofit/>
          </a:bodyPr>
          <a:lstStyle/>
          <a:p>
            <a:r>
              <a:rPr lang="nl-NL" sz="2000" dirty="0"/>
              <a:t>Meld je aan voor de </a:t>
            </a:r>
            <a:r>
              <a:rPr lang="nl-NL" sz="2000" b="1" dirty="0">
                <a:solidFill>
                  <a:schemeClr val="accent3"/>
                </a:solidFill>
                <a:hlinkClick r:id="rId2">
                  <a:extLst>
                    <a:ext uri="{A12FA001-AC4F-418D-AE19-62706E023703}">
                      <ahyp:hlinkClr xmlns:ahyp="http://schemas.microsoft.com/office/drawing/2018/hyperlinkcolor" val="tx"/>
                    </a:ext>
                  </a:extLst>
                </a:hlinkClick>
              </a:rPr>
              <a:t>IPLO Update asbest en LAVS</a:t>
            </a:r>
            <a:r>
              <a:rPr lang="nl-NL" sz="2000" dirty="0"/>
              <a:t>, dan krijg je het laatste nieuws automatisch in je mailbox.</a:t>
            </a:r>
          </a:p>
          <a:p>
            <a:endParaRPr lang="nl-NL" sz="2400" dirty="0"/>
          </a:p>
        </p:txBody>
      </p:sp>
      <p:sp>
        <p:nvSpPr>
          <p:cNvPr id="4" name="Tijdelijke aanduiding voor tekst 3">
            <a:extLst>
              <a:ext uri="{FF2B5EF4-FFF2-40B4-BE49-F238E27FC236}">
                <a16:creationId xmlns:a16="http://schemas.microsoft.com/office/drawing/2014/main" id="{07816960-8513-3084-A280-BED8490258A5}"/>
              </a:ext>
            </a:extLst>
          </p:cNvPr>
          <p:cNvSpPr>
            <a:spLocks noGrp="1"/>
          </p:cNvSpPr>
          <p:nvPr>
            <p:ph type="body" sz="quarter" idx="10"/>
          </p:nvPr>
        </p:nvSpPr>
        <p:spPr>
          <a:xfrm>
            <a:off x="599974" y="5372403"/>
            <a:ext cx="4861026" cy="1155397"/>
          </a:xfrm>
        </p:spPr>
        <p:txBody>
          <a:bodyPr>
            <a:normAutofit/>
          </a:bodyPr>
          <a:lstStyle/>
          <a:p>
            <a:r>
              <a:rPr lang="nl-NL" dirty="0"/>
              <a:t>Mehmet Sel / Kelvin van der Helm/Martin Keve</a:t>
            </a:r>
          </a:p>
          <a:p>
            <a:r>
              <a:rPr lang="nl-NL" dirty="0"/>
              <a:t>Oktober 2026, Apeldoorn</a:t>
            </a:r>
          </a:p>
        </p:txBody>
      </p:sp>
    </p:spTree>
    <p:extLst>
      <p:ext uri="{BB962C8B-B14F-4D97-AF65-F5344CB8AC3E}">
        <p14:creationId xmlns:p14="http://schemas.microsoft.com/office/powerpoint/2010/main" val="3716033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3">
            <a:extLst>
              <a:ext uri="{FF2B5EF4-FFF2-40B4-BE49-F238E27FC236}">
                <a16:creationId xmlns:a16="http://schemas.microsoft.com/office/drawing/2014/main" id="{6BA1F583-6930-8897-F2C1-8844C12E3F0E}"/>
              </a:ext>
            </a:extLst>
          </p:cNvPr>
          <p:cNvSpPr txBox="1"/>
          <p:nvPr/>
        </p:nvSpPr>
        <p:spPr>
          <a:xfrm>
            <a:off x="2397952" y="2825782"/>
            <a:ext cx="1701107"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1D7BC0"/>
                </a:solidFill>
                <a:effectLst/>
                <a:uLnTx/>
                <a:uFillTx/>
                <a:latin typeface="Asap" pitchFamily="2" charset="77"/>
                <a:ea typeface="+mn-ea"/>
                <a:cs typeface="+mn-cs"/>
              </a:rPr>
              <a:t>Omgevingsprogramma’s</a:t>
            </a:r>
          </a:p>
        </p:txBody>
      </p:sp>
      <p:sp>
        <p:nvSpPr>
          <p:cNvPr id="4" name="Tekstvak 4">
            <a:extLst>
              <a:ext uri="{FF2B5EF4-FFF2-40B4-BE49-F238E27FC236}">
                <a16:creationId xmlns:a16="http://schemas.microsoft.com/office/drawing/2014/main" id="{07BEEA9A-CDEA-F846-6A19-3D0D259A6D0B}"/>
              </a:ext>
            </a:extLst>
          </p:cNvPr>
          <p:cNvSpPr txBox="1"/>
          <p:nvPr/>
        </p:nvSpPr>
        <p:spPr>
          <a:xfrm>
            <a:off x="1769003" y="3537929"/>
            <a:ext cx="1154483"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1D7BC0"/>
                </a:solidFill>
                <a:effectLst/>
                <a:uLnTx/>
                <a:uFillTx/>
                <a:latin typeface="Asap" pitchFamily="2" charset="77"/>
                <a:ea typeface="+mn-ea"/>
                <a:cs typeface="+mn-cs"/>
              </a:rPr>
              <a:t>Omgevingsvisie</a:t>
            </a:r>
          </a:p>
        </p:txBody>
      </p:sp>
      <p:sp>
        <p:nvSpPr>
          <p:cNvPr id="5" name="Tekstvak 5">
            <a:extLst>
              <a:ext uri="{FF2B5EF4-FFF2-40B4-BE49-F238E27FC236}">
                <a16:creationId xmlns:a16="http://schemas.microsoft.com/office/drawing/2014/main" id="{20477177-A034-A31F-CD79-DB43869493A0}"/>
              </a:ext>
            </a:extLst>
          </p:cNvPr>
          <p:cNvSpPr txBox="1"/>
          <p:nvPr/>
        </p:nvSpPr>
        <p:spPr>
          <a:xfrm>
            <a:off x="1624035" y="3195863"/>
            <a:ext cx="1779654"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1D7BC0"/>
                </a:solidFill>
                <a:effectLst/>
                <a:uLnTx/>
                <a:uFillTx/>
                <a:latin typeface="Asap" pitchFamily="2" charset="77"/>
                <a:ea typeface="+mn-ea"/>
                <a:cs typeface="+mn-cs"/>
              </a:rPr>
              <a:t>Samenwerkingsafspraken</a:t>
            </a:r>
          </a:p>
        </p:txBody>
      </p:sp>
      <p:sp>
        <p:nvSpPr>
          <p:cNvPr id="6" name="Tekstvak 6">
            <a:extLst>
              <a:ext uri="{FF2B5EF4-FFF2-40B4-BE49-F238E27FC236}">
                <a16:creationId xmlns:a16="http://schemas.microsoft.com/office/drawing/2014/main" id="{FBF1DDC8-ADCC-46B9-7956-D3CF6A2F3008}"/>
              </a:ext>
            </a:extLst>
          </p:cNvPr>
          <p:cNvSpPr txBox="1"/>
          <p:nvPr/>
        </p:nvSpPr>
        <p:spPr>
          <a:xfrm>
            <a:off x="6329082" y="2617694"/>
            <a:ext cx="1658471" cy="261610"/>
          </a:xfrm>
          <a:prstGeom prst="rect">
            <a:avLst/>
          </a:prstGeom>
          <a:solidFill>
            <a:schemeClr val="bg1">
              <a:alpha val="40000"/>
            </a:schemeClr>
          </a:solid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err="1">
                <a:ln>
                  <a:noFill/>
                </a:ln>
                <a:solidFill>
                  <a:srgbClr val="2C5881"/>
                </a:solidFill>
                <a:effectLst/>
                <a:uLnTx/>
                <a:uFillTx/>
                <a:latin typeface="Asap" pitchFamily="2" charset="77"/>
                <a:ea typeface="+mn-ea"/>
                <a:cs typeface="+mn-cs"/>
              </a:rPr>
              <a:t>Waterschapsverordening</a:t>
            </a:r>
            <a:endParaRPr kumimoji="0" lang="nl-NL" sz="1050" b="0" i="0" u="none" strike="noStrike" kern="1200" cap="none" spc="0" normalizeH="0" baseline="0" noProof="0" dirty="0">
              <a:ln>
                <a:noFill/>
              </a:ln>
              <a:solidFill>
                <a:srgbClr val="2C5881"/>
              </a:solidFill>
              <a:effectLst/>
              <a:uLnTx/>
              <a:uFillTx/>
              <a:latin typeface="Asap" pitchFamily="2" charset="77"/>
              <a:ea typeface="+mn-ea"/>
              <a:cs typeface="+mn-cs"/>
            </a:endParaRPr>
          </a:p>
        </p:txBody>
      </p:sp>
      <p:sp>
        <p:nvSpPr>
          <p:cNvPr id="7" name="Tekstvak 7">
            <a:extLst>
              <a:ext uri="{FF2B5EF4-FFF2-40B4-BE49-F238E27FC236}">
                <a16:creationId xmlns:a16="http://schemas.microsoft.com/office/drawing/2014/main" id="{45372BD4-E26C-9185-1CAA-E770683AB735}"/>
              </a:ext>
            </a:extLst>
          </p:cNvPr>
          <p:cNvSpPr txBox="1"/>
          <p:nvPr/>
        </p:nvSpPr>
        <p:spPr>
          <a:xfrm>
            <a:off x="4733366" y="2988151"/>
            <a:ext cx="1129553" cy="261610"/>
          </a:xfrm>
          <a:prstGeom prst="rect">
            <a:avLst/>
          </a:prstGeom>
          <a:solidFill>
            <a:schemeClr val="bg1">
              <a:alpha val="40000"/>
            </a:schemeClr>
          </a:solid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2C5881"/>
                </a:solidFill>
                <a:effectLst/>
                <a:uLnTx/>
                <a:uFillTx/>
                <a:latin typeface="Asap" pitchFamily="2" charset="77"/>
                <a:ea typeface="+mn-ea"/>
                <a:cs typeface="+mn-cs"/>
              </a:rPr>
              <a:t>Omgevingsplan</a:t>
            </a:r>
          </a:p>
        </p:txBody>
      </p:sp>
      <p:sp>
        <p:nvSpPr>
          <p:cNvPr id="8" name="Tekstvak 8">
            <a:extLst>
              <a:ext uri="{FF2B5EF4-FFF2-40B4-BE49-F238E27FC236}">
                <a16:creationId xmlns:a16="http://schemas.microsoft.com/office/drawing/2014/main" id="{DA8937D1-ABFF-8E54-0D22-D75034C509E9}"/>
              </a:ext>
            </a:extLst>
          </p:cNvPr>
          <p:cNvSpPr txBox="1"/>
          <p:nvPr/>
        </p:nvSpPr>
        <p:spPr>
          <a:xfrm>
            <a:off x="5029204" y="3372000"/>
            <a:ext cx="833715" cy="253916"/>
          </a:xfrm>
          <a:prstGeom prst="rect">
            <a:avLst/>
          </a:prstGeom>
          <a:solidFill>
            <a:schemeClr val="bg1">
              <a:alpha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err="1">
                <a:ln>
                  <a:noFill/>
                </a:ln>
                <a:solidFill>
                  <a:srgbClr val="2C5881"/>
                </a:solidFill>
                <a:effectLst/>
                <a:uLnTx/>
                <a:uFillTx/>
                <a:latin typeface="Asap" pitchFamily="2" charset="77"/>
                <a:ea typeface="+mn-ea"/>
                <a:cs typeface="+mn-cs"/>
              </a:rPr>
              <a:t>Bbl</a:t>
            </a:r>
            <a:r>
              <a:rPr kumimoji="0" lang="nl-NL" sz="1050" b="0" i="0" u="none" strike="noStrike" kern="1200" cap="none" spc="0" normalizeH="0" baseline="0" noProof="0" dirty="0">
                <a:ln>
                  <a:noFill/>
                </a:ln>
                <a:solidFill>
                  <a:srgbClr val="2C5881"/>
                </a:solidFill>
                <a:effectLst/>
                <a:uLnTx/>
                <a:uFillTx/>
                <a:latin typeface="Asap" pitchFamily="2" charset="77"/>
                <a:ea typeface="+mn-ea"/>
                <a:cs typeface="+mn-cs"/>
              </a:rPr>
              <a:t>* / Bal*</a:t>
            </a:r>
          </a:p>
        </p:txBody>
      </p:sp>
      <p:sp>
        <p:nvSpPr>
          <p:cNvPr id="9" name="Tekstvak 9">
            <a:extLst>
              <a:ext uri="{FF2B5EF4-FFF2-40B4-BE49-F238E27FC236}">
                <a16:creationId xmlns:a16="http://schemas.microsoft.com/office/drawing/2014/main" id="{628C5EF5-A1C6-6EE9-6A37-224E6AAF69BC}"/>
              </a:ext>
            </a:extLst>
          </p:cNvPr>
          <p:cNvSpPr txBox="1"/>
          <p:nvPr/>
        </p:nvSpPr>
        <p:spPr>
          <a:xfrm>
            <a:off x="6347016" y="2985247"/>
            <a:ext cx="1577784" cy="253916"/>
          </a:xfrm>
          <a:prstGeom prst="rect">
            <a:avLst/>
          </a:prstGeom>
          <a:solidFill>
            <a:schemeClr val="bg1">
              <a:alpha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2C5881"/>
                </a:solidFill>
                <a:effectLst/>
                <a:uLnTx/>
                <a:uFillTx/>
                <a:latin typeface="Asap" pitchFamily="2" charset="77"/>
                <a:ea typeface="+mn-ea"/>
                <a:cs typeface="+mn-cs"/>
              </a:rPr>
              <a:t>Omgevingsverordening</a:t>
            </a:r>
          </a:p>
        </p:txBody>
      </p:sp>
      <p:sp>
        <p:nvSpPr>
          <p:cNvPr id="10" name="Tekstvak 10">
            <a:extLst>
              <a:ext uri="{FF2B5EF4-FFF2-40B4-BE49-F238E27FC236}">
                <a16:creationId xmlns:a16="http://schemas.microsoft.com/office/drawing/2014/main" id="{753C906C-9409-F86B-19B0-A681B415628A}"/>
              </a:ext>
            </a:extLst>
          </p:cNvPr>
          <p:cNvSpPr txBox="1"/>
          <p:nvPr/>
        </p:nvSpPr>
        <p:spPr>
          <a:xfrm>
            <a:off x="6347016" y="3345106"/>
            <a:ext cx="1165408" cy="253916"/>
          </a:xfrm>
          <a:prstGeom prst="rect">
            <a:avLst/>
          </a:prstGeom>
          <a:solidFill>
            <a:schemeClr val="bg1">
              <a:alpha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2C5881"/>
                </a:solidFill>
                <a:effectLst/>
                <a:uLnTx/>
                <a:uFillTx/>
                <a:latin typeface="Asap" pitchFamily="2" charset="77"/>
                <a:ea typeface="+mn-ea"/>
                <a:cs typeface="+mn-cs"/>
              </a:rPr>
              <a:t>Projectbesluiten</a:t>
            </a:r>
          </a:p>
        </p:txBody>
      </p:sp>
      <p:sp>
        <p:nvSpPr>
          <p:cNvPr id="11" name="Tekstvak 11">
            <a:extLst>
              <a:ext uri="{FF2B5EF4-FFF2-40B4-BE49-F238E27FC236}">
                <a16:creationId xmlns:a16="http://schemas.microsoft.com/office/drawing/2014/main" id="{76B06B66-B604-E1DF-26AF-9B01F3120931}"/>
              </a:ext>
            </a:extLst>
          </p:cNvPr>
          <p:cNvSpPr txBox="1"/>
          <p:nvPr/>
        </p:nvSpPr>
        <p:spPr>
          <a:xfrm>
            <a:off x="8453716" y="2841812"/>
            <a:ext cx="1577785" cy="261610"/>
          </a:xfrm>
          <a:prstGeom prst="rect">
            <a:avLst/>
          </a:prstGeom>
          <a:solidFill>
            <a:schemeClr val="bg1">
              <a:alpha val="40000"/>
            </a:schemeClr>
          </a:solid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DD7226"/>
                </a:solidFill>
                <a:effectLst/>
                <a:uLnTx/>
                <a:uFillTx/>
                <a:latin typeface="Asap" pitchFamily="2" charset="77"/>
                <a:ea typeface="+mn-ea"/>
                <a:cs typeface="+mn-cs"/>
              </a:rPr>
              <a:t>Meldingen verwerken</a:t>
            </a:r>
          </a:p>
        </p:txBody>
      </p:sp>
      <p:sp>
        <p:nvSpPr>
          <p:cNvPr id="12" name="Tekstvak 12">
            <a:extLst>
              <a:ext uri="{FF2B5EF4-FFF2-40B4-BE49-F238E27FC236}">
                <a16:creationId xmlns:a16="http://schemas.microsoft.com/office/drawing/2014/main" id="{0C09CBB2-6C2A-3443-72AA-74B75D09441E}"/>
              </a:ext>
            </a:extLst>
          </p:cNvPr>
          <p:cNvSpPr txBox="1"/>
          <p:nvPr/>
        </p:nvSpPr>
        <p:spPr>
          <a:xfrm>
            <a:off x="8453716" y="3190165"/>
            <a:ext cx="1701107" cy="253916"/>
          </a:xfrm>
          <a:prstGeom prst="rect">
            <a:avLst/>
          </a:prstGeom>
          <a:solidFill>
            <a:schemeClr val="bg1">
              <a:alpha val="40000"/>
            </a:schemeClr>
          </a:solid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DD7226"/>
                </a:solidFill>
                <a:effectLst/>
                <a:uLnTx/>
                <a:uFillTx/>
                <a:latin typeface="Asap" pitchFamily="2" charset="77"/>
                <a:ea typeface="+mn-ea"/>
                <a:cs typeface="+mn-cs"/>
              </a:rPr>
              <a:t>Toezicht en handhaving</a:t>
            </a:r>
          </a:p>
        </p:txBody>
      </p:sp>
      <p:sp>
        <p:nvSpPr>
          <p:cNvPr id="13" name="Tekstvak 13">
            <a:extLst>
              <a:ext uri="{FF2B5EF4-FFF2-40B4-BE49-F238E27FC236}">
                <a16:creationId xmlns:a16="http://schemas.microsoft.com/office/drawing/2014/main" id="{BE16C59D-959B-5797-BE02-9979E387914F}"/>
              </a:ext>
            </a:extLst>
          </p:cNvPr>
          <p:cNvSpPr txBox="1"/>
          <p:nvPr/>
        </p:nvSpPr>
        <p:spPr>
          <a:xfrm>
            <a:off x="10275743" y="3190165"/>
            <a:ext cx="1577784" cy="415498"/>
          </a:xfrm>
          <a:prstGeom prst="rect">
            <a:avLst/>
          </a:prstGeom>
          <a:solidFill>
            <a:schemeClr val="bg1">
              <a:alpha val="40000"/>
            </a:schemeClr>
          </a:solid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DD7226"/>
                </a:solidFill>
                <a:effectLst/>
                <a:uLnTx/>
                <a:uFillTx/>
                <a:latin typeface="Asap" pitchFamily="2" charset="77"/>
                <a:ea typeface="+mn-ea"/>
                <a:cs typeface="+mn-cs"/>
              </a:rPr>
              <a:t>Omgevingsprogramma uitvoeren</a:t>
            </a:r>
          </a:p>
        </p:txBody>
      </p:sp>
      <p:sp>
        <p:nvSpPr>
          <p:cNvPr id="14" name="Tekstvak 14">
            <a:extLst>
              <a:ext uri="{FF2B5EF4-FFF2-40B4-BE49-F238E27FC236}">
                <a16:creationId xmlns:a16="http://schemas.microsoft.com/office/drawing/2014/main" id="{A2745963-B9DE-CD6E-69F6-93533743FD74}"/>
              </a:ext>
            </a:extLst>
          </p:cNvPr>
          <p:cNvSpPr txBox="1"/>
          <p:nvPr/>
        </p:nvSpPr>
        <p:spPr>
          <a:xfrm>
            <a:off x="10154823" y="2841812"/>
            <a:ext cx="1577785" cy="261610"/>
          </a:xfrm>
          <a:prstGeom prst="rect">
            <a:avLst/>
          </a:prstGeom>
          <a:solidFill>
            <a:schemeClr val="bg1">
              <a:alpha val="40000"/>
            </a:schemeClr>
          </a:solid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DD7226"/>
                </a:solidFill>
                <a:effectLst/>
                <a:uLnTx/>
                <a:uFillTx/>
                <a:latin typeface="Asap" pitchFamily="2" charset="77"/>
                <a:ea typeface="+mn-ea"/>
                <a:cs typeface="+mn-cs"/>
              </a:rPr>
              <a:t>Aanvragen beoordelen</a:t>
            </a:r>
          </a:p>
        </p:txBody>
      </p:sp>
      <p:sp>
        <p:nvSpPr>
          <p:cNvPr id="15" name="Tekstvak 15">
            <a:extLst>
              <a:ext uri="{FF2B5EF4-FFF2-40B4-BE49-F238E27FC236}">
                <a16:creationId xmlns:a16="http://schemas.microsoft.com/office/drawing/2014/main" id="{23823A14-3DE9-3C86-E95E-22594610202F}"/>
              </a:ext>
            </a:extLst>
          </p:cNvPr>
          <p:cNvSpPr txBox="1"/>
          <p:nvPr/>
        </p:nvSpPr>
        <p:spPr>
          <a:xfrm>
            <a:off x="5862919" y="4715435"/>
            <a:ext cx="2013693"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388710"/>
                </a:solidFill>
                <a:effectLst/>
                <a:uLnTx/>
                <a:uFillTx/>
                <a:latin typeface="Asap" pitchFamily="2" charset="77"/>
                <a:ea typeface="+mn-ea"/>
                <a:cs typeface="+mn-cs"/>
              </a:rPr>
              <a:t>Aanvragen en info ontvangen</a:t>
            </a:r>
          </a:p>
        </p:txBody>
      </p:sp>
      <p:sp>
        <p:nvSpPr>
          <p:cNvPr id="16" name="Tekstvak 16">
            <a:extLst>
              <a:ext uri="{FF2B5EF4-FFF2-40B4-BE49-F238E27FC236}">
                <a16:creationId xmlns:a16="http://schemas.microsoft.com/office/drawing/2014/main" id="{645893C4-6266-72F2-72D9-0DBFFAF6299A}"/>
              </a:ext>
            </a:extLst>
          </p:cNvPr>
          <p:cNvSpPr txBox="1">
            <a:spLocks noGrp="1"/>
          </p:cNvSpPr>
          <p:nvPr>
            <p:ph type="title" idx="4294967295"/>
          </p:nvPr>
        </p:nvSpPr>
        <p:spPr>
          <a:xfrm>
            <a:off x="4703105" y="4715435"/>
            <a:ext cx="1066318" cy="261610"/>
          </a:xfrm>
          <a:prstGeom prst="rect">
            <a:avLst/>
          </a:prstGeom>
          <a:solidFill>
            <a:schemeClr val="bg1">
              <a:alpha val="40000"/>
            </a:schemeClr>
          </a:solid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388710"/>
                </a:solidFill>
                <a:effectLst/>
                <a:uLnTx/>
                <a:uFillTx/>
                <a:latin typeface="Asap" pitchFamily="2" charset="77"/>
                <a:ea typeface="+mn-ea"/>
                <a:cs typeface="+mn-cs"/>
              </a:rPr>
              <a:t>Samenwerken</a:t>
            </a:r>
          </a:p>
        </p:txBody>
      </p:sp>
      <p:sp>
        <p:nvSpPr>
          <p:cNvPr id="17" name="Tekstvak 17">
            <a:extLst>
              <a:ext uri="{FF2B5EF4-FFF2-40B4-BE49-F238E27FC236}">
                <a16:creationId xmlns:a16="http://schemas.microsoft.com/office/drawing/2014/main" id="{E2BCD374-F841-1386-D252-1E9F647F5E3F}"/>
              </a:ext>
            </a:extLst>
          </p:cNvPr>
          <p:cNvSpPr txBox="1"/>
          <p:nvPr/>
        </p:nvSpPr>
        <p:spPr>
          <a:xfrm>
            <a:off x="4658250" y="5930097"/>
            <a:ext cx="1327608"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81BA16"/>
                </a:solidFill>
                <a:effectLst/>
                <a:uLnTx/>
                <a:uFillTx/>
                <a:latin typeface="Asap" pitchFamily="2" charset="77"/>
                <a:ea typeface="+mn-ea"/>
                <a:cs typeface="+mn-cs"/>
              </a:rPr>
              <a:t>Vergunningscheck</a:t>
            </a:r>
          </a:p>
        </p:txBody>
      </p:sp>
      <p:sp>
        <p:nvSpPr>
          <p:cNvPr id="18" name="Tekstvak 18">
            <a:extLst>
              <a:ext uri="{FF2B5EF4-FFF2-40B4-BE49-F238E27FC236}">
                <a16:creationId xmlns:a16="http://schemas.microsoft.com/office/drawing/2014/main" id="{6B02D708-E48A-C936-2FD0-949AF7C0060C}"/>
              </a:ext>
            </a:extLst>
          </p:cNvPr>
          <p:cNvSpPr txBox="1"/>
          <p:nvPr/>
        </p:nvSpPr>
        <p:spPr>
          <a:xfrm>
            <a:off x="6101567" y="5930097"/>
            <a:ext cx="1342034"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81BA16"/>
                </a:solidFill>
                <a:effectLst/>
                <a:uLnTx/>
                <a:uFillTx/>
                <a:latin typeface="Asap" pitchFamily="2" charset="77"/>
                <a:ea typeface="+mn-ea"/>
                <a:cs typeface="+mn-cs"/>
              </a:rPr>
              <a:t>Regels op de kaart</a:t>
            </a:r>
          </a:p>
        </p:txBody>
      </p:sp>
      <p:sp>
        <p:nvSpPr>
          <p:cNvPr id="19" name="Tekstvak 19">
            <a:extLst>
              <a:ext uri="{FF2B5EF4-FFF2-40B4-BE49-F238E27FC236}">
                <a16:creationId xmlns:a16="http://schemas.microsoft.com/office/drawing/2014/main" id="{D96A2251-CF88-A54E-25D6-DB27E1BB7C59}"/>
              </a:ext>
            </a:extLst>
          </p:cNvPr>
          <p:cNvSpPr txBox="1"/>
          <p:nvPr/>
        </p:nvSpPr>
        <p:spPr>
          <a:xfrm>
            <a:off x="4455459" y="6263425"/>
            <a:ext cx="1529586"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81BA16"/>
                </a:solidFill>
                <a:effectLst/>
                <a:uLnTx/>
                <a:uFillTx/>
                <a:latin typeface="Asap" pitchFamily="2" charset="77"/>
                <a:ea typeface="+mn-ea"/>
                <a:cs typeface="+mn-cs"/>
              </a:rPr>
              <a:t>Maatregelen op maat</a:t>
            </a:r>
          </a:p>
        </p:txBody>
      </p:sp>
      <p:sp>
        <p:nvSpPr>
          <p:cNvPr id="20" name="Tekstvak 20">
            <a:extLst>
              <a:ext uri="{FF2B5EF4-FFF2-40B4-BE49-F238E27FC236}">
                <a16:creationId xmlns:a16="http://schemas.microsoft.com/office/drawing/2014/main" id="{698E1209-BEE0-362E-1174-F13FF09455E6}"/>
              </a:ext>
            </a:extLst>
          </p:cNvPr>
          <p:cNvSpPr txBox="1"/>
          <p:nvPr/>
        </p:nvSpPr>
        <p:spPr>
          <a:xfrm>
            <a:off x="6096000" y="6263425"/>
            <a:ext cx="1385316"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81BA16"/>
                </a:solidFill>
                <a:effectLst/>
                <a:uLnTx/>
                <a:uFillTx/>
                <a:latin typeface="Asap" pitchFamily="2" charset="77"/>
                <a:ea typeface="+mn-ea"/>
                <a:cs typeface="+mn-cs"/>
              </a:rPr>
              <a:t>Aanvragen/melden</a:t>
            </a:r>
          </a:p>
        </p:txBody>
      </p:sp>
      <p:grpSp>
        <p:nvGrpSpPr>
          <p:cNvPr id="21" name="Groep 25" descr="Puzzel Omgevingswet: Maatschappij">
            <a:extLst>
              <a:ext uri="{FF2B5EF4-FFF2-40B4-BE49-F238E27FC236}">
                <a16:creationId xmlns:a16="http://schemas.microsoft.com/office/drawing/2014/main" id="{56AB712A-9E90-A6B1-0349-36E5E4A57687}"/>
              </a:ext>
            </a:extLst>
          </p:cNvPr>
          <p:cNvGrpSpPr/>
          <p:nvPr/>
        </p:nvGrpSpPr>
        <p:grpSpPr>
          <a:xfrm>
            <a:off x="288432" y="2145531"/>
            <a:ext cx="1284138" cy="307076"/>
            <a:chOff x="288432" y="2145531"/>
            <a:chExt cx="1284138" cy="307076"/>
          </a:xfrm>
        </p:grpSpPr>
        <p:pic>
          <p:nvPicPr>
            <p:cNvPr id="22" name="Afbeelding 22">
              <a:extLst>
                <a:ext uri="{FF2B5EF4-FFF2-40B4-BE49-F238E27FC236}">
                  <a16:creationId xmlns:a16="http://schemas.microsoft.com/office/drawing/2014/main" id="{54A10289-A8BB-0514-C96E-67E86BEF8CDC}"/>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3" name="Tekstvak 24">
              <a:extLst>
                <a:ext uri="{FF2B5EF4-FFF2-40B4-BE49-F238E27FC236}">
                  <a16:creationId xmlns:a16="http://schemas.microsoft.com/office/drawing/2014/main" id="{8F4EEB57-D334-8DC2-D29A-B85C6C34F3CA}"/>
                </a:ext>
              </a:extLst>
            </p:cNvPr>
            <p:cNvSpPr txBox="1"/>
            <p:nvPr/>
          </p:nvSpPr>
          <p:spPr>
            <a:xfrm>
              <a:off x="288432" y="2172111"/>
              <a:ext cx="1095022"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FFFFFF"/>
                  </a:solidFill>
                  <a:effectLst/>
                  <a:uLnTx/>
                  <a:uFillTx/>
                  <a:latin typeface="Asap" pitchFamily="2" charset="77"/>
                  <a:ea typeface="+mn-ea"/>
                  <a:cs typeface="+mn-cs"/>
                </a:rPr>
                <a:t>Maatschappij</a:t>
              </a:r>
              <a:endParaRPr kumimoji="0" lang="nl-NL" sz="1050" b="0" i="0" u="none" strike="noStrike" kern="1200" cap="none" spc="0" normalizeH="0" baseline="0" noProof="0" dirty="0">
                <a:ln>
                  <a:noFill/>
                </a:ln>
                <a:solidFill>
                  <a:srgbClr val="FFFFFF"/>
                </a:solidFill>
                <a:effectLst/>
                <a:uLnTx/>
                <a:uFillTx/>
                <a:latin typeface="Asap"/>
                <a:ea typeface="+mn-ea"/>
                <a:cs typeface="+mn-cs"/>
              </a:endParaRPr>
            </a:p>
          </p:txBody>
        </p:sp>
      </p:grpSp>
      <p:grpSp>
        <p:nvGrpSpPr>
          <p:cNvPr id="24" name="Groep 26" descr="Puzzel Omgevingswet: Politiek">
            <a:extLst>
              <a:ext uri="{FF2B5EF4-FFF2-40B4-BE49-F238E27FC236}">
                <a16:creationId xmlns:a16="http://schemas.microsoft.com/office/drawing/2014/main" id="{11374C2A-344A-FB4A-290A-5933FEEF36F5}"/>
              </a:ext>
            </a:extLst>
          </p:cNvPr>
          <p:cNvGrpSpPr/>
          <p:nvPr/>
        </p:nvGrpSpPr>
        <p:grpSpPr>
          <a:xfrm>
            <a:off x="288432" y="2563220"/>
            <a:ext cx="1284138" cy="307076"/>
            <a:chOff x="288432" y="2145531"/>
            <a:chExt cx="1284138" cy="307076"/>
          </a:xfrm>
        </p:grpSpPr>
        <p:pic>
          <p:nvPicPr>
            <p:cNvPr id="25" name="Afbeelding 27">
              <a:extLst>
                <a:ext uri="{FF2B5EF4-FFF2-40B4-BE49-F238E27FC236}">
                  <a16:creationId xmlns:a16="http://schemas.microsoft.com/office/drawing/2014/main" id="{A3ECD245-8702-1C09-543A-4C5C21C7261E}"/>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6" name="Tekstvak 28">
              <a:extLst>
                <a:ext uri="{FF2B5EF4-FFF2-40B4-BE49-F238E27FC236}">
                  <a16:creationId xmlns:a16="http://schemas.microsoft.com/office/drawing/2014/main" id="{E230D809-A71B-B53D-CFA1-E557B1FB7747}"/>
                </a:ext>
              </a:extLst>
            </p:cNvPr>
            <p:cNvSpPr txBox="1"/>
            <p:nvPr/>
          </p:nvSpPr>
          <p:spPr>
            <a:xfrm>
              <a:off x="288432" y="2172111"/>
              <a:ext cx="1095022"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FFFFFF"/>
                  </a:solidFill>
                  <a:effectLst/>
                  <a:uLnTx/>
                  <a:uFillTx/>
                  <a:latin typeface="Asap" pitchFamily="2" charset="77"/>
                  <a:ea typeface="+mn-ea"/>
                  <a:cs typeface="+mn-cs"/>
                </a:rPr>
                <a:t>Politiek</a:t>
              </a:r>
              <a:endParaRPr kumimoji="0" lang="nl-NL" sz="1050" b="0" i="0" u="none" strike="noStrike" kern="1200" cap="none" spc="0" normalizeH="0" baseline="0" noProof="0" dirty="0">
                <a:ln>
                  <a:noFill/>
                </a:ln>
                <a:solidFill>
                  <a:srgbClr val="FFFFFF"/>
                </a:solidFill>
                <a:effectLst/>
                <a:uLnTx/>
                <a:uFillTx/>
                <a:latin typeface="Asap"/>
                <a:ea typeface="+mn-ea"/>
                <a:cs typeface="+mn-cs"/>
              </a:endParaRPr>
            </a:p>
          </p:txBody>
        </p:sp>
      </p:grpSp>
      <p:grpSp>
        <p:nvGrpSpPr>
          <p:cNvPr id="27" name="Groep 29" descr="Puzzel Omgevingswet: Monitoring">
            <a:extLst>
              <a:ext uri="{FF2B5EF4-FFF2-40B4-BE49-F238E27FC236}">
                <a16:creationId xmlns:a16="http://schemas.microsoft.com/office/drawing/2014/main" id="{CF8BC400-B84A-FE30-1854-5F4CFF614120}"/>
              </a:ext>
            </a:extLst>
          </p:cNvPr>
          <p:cNvGrpSpPr/>
          <p:nvPr/>
        </p:nvGrpSpPr>
        <p:grpSpPr>
          <a:xfrm>
            <a:off x="288432" y="2969620"/>
            <a:ext cx="1284138" cy="307076"/>
            <a:chOff x="288432" y="2145531"/>
            <a:chExt cx="1284138" cy="307076"/>
          </a:xfrm>
        </p:grpSpPr>
        <p:pic>
          <p:nvPicPr>
            <p:cNvPr id="28" name="Afbeelding 30">
              <a:extLst>
                <a:ext uri="{FF2B5EF4-FFF2-40B4-BE49-F238E27FC236}">
                  <a16:creationId xmlns:a16="http://schemas.microsoft.com/office/drawing/2014/main" id="{6D73DCC2-5691-838B-5D7E-78AFB11CE02A}"/>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9" name="Tekstvak 31">
              <a:extLst>
                <a:ext uri="{FF2B5EF4-FFF2-40B4-BE49-F238E27FC236}">
                  <a16:creationId xmlns:a16="http://schemas.microsoft.com/office/drawing/2014/main" id="{9AD6453B-A310-1649-B615-F6DFBBCCD660}"/>
                </a:ext>
              </a:extLst>
            </p:cNvPr>
            <p:cNvSpPr txBox="1"/>
            <p:nvPr/>
          </p:nvSpPr>
          <p:spPr>
            <a:xfrm>
              <a:off x="288432" y="2172111"/>
              <a:ext cx="1095022"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FFFFFF"/>
                  </a:solidFill>
                  <a:effectLst/>
                  <a:uLnTx/>
                  <a:uFillTx/>
                  <a:latin typeface="Asap" pitchFamily="2" charset="77"/>
                  <a:ea typeface="+mn-ea"/>
                  <a:cs typeface="+mn-cs"/>
                </a:rPr>
                <a:t>Monitoring</a:t>
              </a:r>
              <a:endParaRPr kumimoji="0" lang="nl-NL" sz="1050" b="0" i="0" u="none" strike="noStrike" kern="1200" cap="none" spc="0" normalizeH="0" baseline="0" noProof="0" dirty="0">
                <a:ln>
                  <a:noFill/>
                </a:ln>
                <a:solidFill>
                  <a:srgbClr val="FFFFFF"/>
                </a:solidFill>
                <a:effectLst/>
                <a:uLnTx/>
                <a:uFillTx/>
                <a:latin typeface="Asap"/>
                <a:ea typeface="+mn-ea"/>
                <a:cs typeface="+mn-cs"/>
              </a:endParaRPr>
            </a:p>
          </p:txBody>
        </p:sp>
      </p:grpSp>
      <p:grpSp>
        <p:nvGrpSpPr>
          <p:cNvPr id="30" name="Groep 32" descr="Puzzel Omgevingswet: Evaluatie">
            <a:extLst>
              <a:ext uri="{FF2B5EF4-FFF2-40B4-BE49-F238E27FC236}">
                <a16:creationId xmlns:a16="http://schemas.microsoft.com/office/drawing/2014/main" id="{14691CCC-3677-28B9-E852-65C9C07681E4}"/>
              </a:ext>
            </a:extLst>
          </p:cNvPr>
          <p:cNvGrpSpPr/>
          <p:nvPr/>
        </p:nvGrpSpPr>
        <p:grpSpPr>
          <a:xfrm>
            <a:off x="288432" y="3398597"/>
            <a:ext cx="1284138" cy="307076"/>
            <a:chOff x="288432" y="2145531"/>
            <a:chExt cx="1284138" cy="307076"/>
          </a:xfrm>
        </p:grpSpPr>
        <p:pic>
          <p:nvPicPr>
            <p:cNvPr id="31" name="Afbeelding 33">
              <a:extLst>
                <a:ext uri="{FF2B5EF4-FFF2-40B4-BE49-F238E27FC236}">
                  <a16:creationId xmlns:a16="http://schemas.microsoft.com/office/drawing/2014/main" id="{69ACAD76-3563-A999-7888-238D6559D0BC}"/>
                </a:ext>
              </a:extLst>
            </p:cNvPr>
            <p:cNvPicPr>
              <a:picLocks noChangeAspect="1"/>
            </p:cNvPicPr>
            <p:nvPr/>
          </p:nvPicPr>
          <p:blipFill>
            <a:blip r:embed="rId2"/>
            <a:stretch>
              <a:fillRect/>
            </a:stretch>
          </p:blipFill>
          <p:spPr>
            <a:xfrm>
              <a:off x="288432" y="2145531"/>
              <a:ext cx="1284138" cy="307076"/>
            </a:xfrm>
            <a:prstGeom prst="rect">
              <a:avLst/>
            </a:prstGeom>
          </p:spPr>
        </p:pic>
        <p:sp>
          <p:nvSpPr>
            <p:cNvPr id="32" name="Tekstvak 34">
              <a:extLst>
                <a:ext uri="{FF2B5EF4-FFF2-40B4-BE49-F238E27FC236}">
                  <a16:creationId xmlns:a16="http://schemas.microsoft.com/office/drawing/2014/main" id="{DD24E1F8-B029-52AF-9468-1AC24E4E6107}"/>
                </a:ext>
              </a:extLst>
            </p:cNvPr>
            <p:cNvSpPr txBox="1"/>
            <p:nvPr/>
          </p:nvSpPr>
          <p:spPr>
            <a:xfrm>
              <a:off x="288432" y="2172111"/>
              <a:ext cx="1095022"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FFFFFF"/>
                  </a:solidFill>
                  <a:effectLst/>
                  <a:uLnTx/>
                  <a:uFillTx/>
                  <a:latin typeface="Asap" pitchFamily="2" charset="77"/>
                  <a:ea typeface="+mn-ea"/>
                  <a:cs typeface="+mn-cs"/>
                </a:rPr>
                <a:t>Evaluatie</a:t>
              </a:r>
              <a:endParaRPr kumimoji="0" lang="nl-NL" sz="1050" b="0" i="0" u="none" strike="noStrike" kern="1200" cap="none" spc="0" normalizeH="0" baseline="0" noProof="0" dirty="0">
                <a:ln>
                  <a:noFill/>
                </a:ln>
                <a:solidFill>
                  <a:srgbClr val="FFFFFF"/>
                </a:solidFill>
                <a:effectLst/>
                <a:uLnTx/>
                <a:uFillTx/>
                <a:latin typeface="Asap"/>
                <a:ea typeface="+mn-ea"/>
                <a:cs typeface="+mn-cs"/>
              </a:endParaRPr>
            </a:p>
          </p:txBody>
        </p:sp>
      </p:grpSp>
    </p:spTree>
    <p:extLst>
      <p:ext uri="{BB962C8B-B14F-4D97-AF65-F5344CB8AC3E}">
        <p14:creationId xmlns:p14="http://schemas.microsoft.com/office/powerpoint/2010/main" val="1194988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92413B2-5A15-44F0-0B7E-760384F5F23F}"/>
              </a:ext>
            </a:extLst>
          </p:cNvPr>
          <p:cNvSpPr>
            <a:spLocks noGrp="1"/>
          </p:cNvSpPr>
          <p:nvPr>
            <p:ph sz="half" idx="1"/>
          </p:nvPr>
        </p:nvSpPr>
        <p:spPr>
          <a:xfrm>
            <a:off x="597071" y="1981200"/>
            <a:ext cx="7577937" cy="4387849"/>
          </a:xfrm>
        </p:spPr>
        <p:txBody>
          <a:bodyPr>
            <a:normAutofit fontScale="85000" lnSpcReduction="20000"/>
          </a:bodyPr>
          <a:lstStyle/>
          <a:p>
            <a:pPr>
              <a:lnSpc>
                <a:spcPct val="120000"/>
              </a:lnSpc>
              <a:spcBef>
                <a:spcPts val="0"/>
              </a:spcBef>
              <a:spcAft>
                <a:spcPts val="600"/>
              </a:spcAft>
            </a:pPr>
            <a:r>
              <a:rPr lang="nl-NL" sz="2600" dirty="0"/>
              <a:t>1 Wie zijn wij/voorstelronde</a:t>
            </a:r>
          </a:p>
          <a:p>
            <a:pPr>
              <a:lnSpc>
                <a:spcPct val="120000"/>
              </a:lnSpc>
              <a:spcBef>
                <a:spcPts val="0"/>
              </a:spcBef>
              <a:spcAft>
                <a:spcPts val="600"/>
              </a:spcAft>
            </a:pPr>
            <a:r>
              <a:rPr lang="nl-NL" sz="2600" dirty="0"/>
              <a:t>2 Veranderingen per 1-1-2026</a:t>
            </a:r>
          </a:p>
          <a:p>
            <a:pPr marL="285750" indent="-285750">
              <a:lnSpc>
                <a:spcPct val="120000"/>
              </a:lnSpc>
              <a:spcBef>
                <a:spcPts val="0"/>
              </a:spcBef>
              <a:spcAft>
                <a:spcPts val="600"/>
              </a:spcAft>
              <a:buFontTx/>
              <a:buChar char="-"/>
            </a:pPr>
            <a:r>
              <a:rPr lang="nl-NL" sz="2600" dirty="0"/>
              <a:t>Asbestverwijderingsbesluit 2005</a:t>
            </a:r>
          </a:p>
          <a:p>
            <a:pPr marL="285750" indent="-285750">
              <a:lnSpc>
                <a:spcPct val="120000"/>
              </a:lnSpc>
              <a:spcBef>
                <a:spcPts val="0"/>
              </a:spcBef>
              <a:spcAft>
                <a:spcPts val="600"/>
              </a:spcAft>
              <a:buFontTx/>
              <a:buChar char="-"/>
            </a:pPr>
            <a:r>
              <a:rPr lang="nl-NL" sz="2600" dirty="0" err="1"/>
              <a:t>Bbl</a:t>
            </a:r>
            <a:endParaRPr lang="nl-NL" sz="2600" dirty="0"/>
          </a:p>
          <a:p>
            <a:pPr>
              <a:lnSpc>
                <a:spcPct val="120000"/>
              </a:lnSpc>
              <a:spcBef>
                <a:spcPts val="0"/>
              </a:spcBef>
              <a:spcAft>
                <a:spcPts val="600"/>
              </a:spcAft>
            </a:pPr>
            <a:r>
              <a:rPr lang="nl-NL" sz="2600" dirty="0"/>
              <a:t>2 Veranderingen maart 2027?</a:t>
            </a:r>
          </a:p>
          <a:p>
            <a:pPr marL="285750" indent="-285750">
              <a:lnSpc>
                <a:spcPct val="120000"/>
              </a:lnSpc>
              <a:spcBef>
                <a:spcPts val="0"/>
              </a:spcBef>
              <a:spcAft>
                <a:spcPts val="600"/>
              </a:spcAft>
              <a:buFontTx/>
              <a:buChar char="-"/>
            </a:pPr>
            <a:r>
              <a:rPr lang="nl-NL" sz="2600" dirty="0"/>
              <a:t>EU-richtlijn</a:t>
            </a:r>
          </a:p>
          <a:p>
            <a:pPr marL="285750" indent="-285750">
              <a:lnSpc>
                <a:spcPct val="120000"/>
              </a:lnSpc>
              <a:spcBef>
                <a:spcPts val="0"/>
              </a:spcBef>
              <a:spcAft>
                <a:spcPts val="600"/>
              </a:spcAft>
              <a:buFontTx/>
              <a:buChar char="-"/>
            </a:pPr>
            <a:r>
              <a:rPr lang="nl-NL" sz="2600" dirty="0"/>
              <a:t>Wijzigen </a:t>
            </a:r>
            <a:r>
              <a:rPr lang="nl-NL" sz="2600" dirty="0" err="1"/>
              <a:t>Wm</a:t>
            </a:r>
            <a:r>
              <a:rPr lang="nl-NL" sz="2600" dirty="0"/>
              <a:t>/</a:t>
            </a:r>
            <a:r>
              <a:rPr lang="nl-NL" sz="2600" dirty="0" err="1"/>
              <a:t>Avb</a:t>
            </a:r>
            <a:r>
              <a:rPr lang="nl-NL" sz="2600" dirty="0"/>
              <a:t> 2005/</a:t>
            </a:r>
            <a:r>
              <a:rPr lang="nl-NL" sz="2600" dirty="0" err="1"/>
              <a:t>Bbl</a:t>
            </a:r>
            <a:r>
              <a:rPr lang="nl-NL" sz="2600" dirty="0"/>
              <a:t> </a:t>
            </a:r>
          </a:p>
          <a:p>
            <a:pPr marL="285750" indent="-285750">
              <a:lnSpc>
                <a:spcPct val="120000"/>
              </a:lnSpc>
              <a:spcBef>
                <a:spcPts val="0"/>
              </a:spcBef>
              <a:spcAft>
                <a:spcPts val="600"/>
              </a:spcAft>
              <a:buFontTx/>
              <a:buChar char="-"/>
            </a:pPr>
            <a:r>
              <a:rPr lang="nl-NL" sz="2600" dirty="0"/>
              <a:t>Wijziging melding en informatieplicht</a:t>
            </a:r>
          </a:p>
          <a:p>
            <a:pPr>
              <a:lnSpc>
                <a:spcPct val="120000"/>
              </a:lnSpc>
              <a:spcBef>
                <a:spcPts val="0"/>
              </a:spcBef>
              <a:spcAft>
                <a:spcPts val="600"/>
              </a:spcAft>
            </a:pPr>
            <a:r>
              <a:rPr lang="nl-NL" sz="2600" dirty="0"/>
              <a:t>3 Routekaart LAVS</a:t>
            </a:r>
          </a:p>
          <a:p>
            <a:pPr>
              <a:lnSpc>
                <a:spcPct val="120000"/>
              </a:lnSpc>
              <a:spcBef>
                <a:spcPts val="0"/>
              </a:spcBef>
              <a:spcAft>
                <a:spcPts val="600"/>
              </a:spcAft>
            </a:pPr>
            <a:r>
              <a:rPr lang="nl-NL" sz="2600" dirty="0"/>
              <a:t>4 Opgave asbestdaken</a:t>
            </a:r>
          </a:p>
          <a:p>
            <a:endParaRPr lang="nl-NL" dirty="0"/>
          </a:p>
        </p:txBody>
      </p:sp>
      <p:sp>
        <p:nvSpPr>
          <p:cNvPr id="7" name="Titel 1">
            <a:extLst>
              <a:ext uri="{FF2B5EF4-FFF2-40B4-BE49-F238E27FC236}">
                <a16:creationId xmlns:a16="http://schemas.microsoft.com/office/drawing/2014/main" id="{1A103250-C4BE-4016-8E19-309C30DA5B31}"/>
              </a:ext>
            </a:extLst>
          </p:cNvPr>
          <p:cNvSpPr>
            <a:spLocks noGrp="1"/>
          </p:cNvSpPr>
          <p:nvPr>
            <p:ph type="title"/>
          </p:nvPr>
        </p:nvSpPr>
        <p:spPr>
          <a:xfrm>
            <a:off x="597072" y="990600"/>
            <a:ext cx="5181600" cy="897538"/>
          </a:xfrm>
        </p:spPr>
        <p:txBody>
          <a:bodyPr>
            <a:normAutofit fontScale="90000"/>
          </a:bodyPr>
          <a:lstStyle/>
          <a:p>
            <a:r>
              <a:rPr lang="nl-NL" dirty="0"/>
              <a:t>Inhoud</a:t>
            </a:r>
          </a:p>
        </p:txBody>
      </p:sp>
      <p:pic>
        <p:nvPicPr>
          <p:cNvPr id="5" name="Tijdelijke aanduiding voor afbeelding 4" descr="Dak van asbesthoudende golfplaten">
            <a:extLst>
              <a:ext uri="{FF2B5EF4-FFF2-40B4-BE49-F238E27FC236}">
                <a16:creationId xmlns:a16="http://schemas.microsoft.com/office/drawing/2014/main" id="{7991ADB6-8F69-ECF1-E268-831B2E747F9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849" r="16849"/>
          <a:stretch>
            <a:fillRect/>
          </a:stretch>
        </p:blipFill>
        <p:spPr>
          <a:xfrm>
            <a:off x="5853631" y="0"/>
            <a:ext cx="6334896" cy="6369049"/>
          </a:xfrm>
        </p:spPr>
      </p:pic>
    </p:spTree>
    <p:extLst>
      <p:ext uri="{BB962C8B-B14F-4D97-AF65-F5344CB8AC3E}">
        <p14:creationId xmlns:p14="http://schemas.microsoft.com/office/powerpoint/2010/main" val="4100544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B9140-C3AA-C31A-0DA7-6CE5A92BC387}"/>
              </a:ext>
            </a:extLst>
          </p:cNvPr>
          <p:cNvSpPr>
            <a:spLocks noGrp="1"/>
          </p:cNvSpPr>
          <p:nvPr>
            <p:ph type="title"/>
          </p:nvPr>
        </p:nvSpPr>
        <p:spPr/>
        <p:txBody>
          <a:bodyPr>
            <a:normAutofit fontScale="90000"/>
          </a:bodyPr>
          <a:lstStyle/>
          <a:p>
            <a:r>
              <a:rPr lang="nl-NL" dirty="0"/>
              <a:t>Introductie: Wie zijn wij?</a:t>
            </a:r>
          </a:p>
        </p:txBody>
      </p:sp>
      <p:sp>
        <p:nvSpPr>
          <p:cNvPr id="3" name="Tijdelijke aanduiding voor tekst 2">
            <a:extLst>
              <a:ext uri="{FF2B5EF4-FFF2-40B4-BE49-F238E27FC236}">
                <a16:creationId xmlns:a16="http://schemas.microsoft.com/office/drawing/2014/main" id="{F9F68105-889A-CCAB-3C40-6B740891657F}"/>
              </a:ext>
            </a:extLst>
          </p:cNvPr>
          <p:cNvSpPr>
            <a:spLocks noGrp="1"/>
          </p:cNvSpPr>
          <p:nvPr>
            <p:ph type="body" idx="1"/>
          </p:nvPr>
        </p:nvSpPr>
        <p:spPr>
          <a:xfrm>
            <a:off x="597072" y="2179638"/>
            <a:ext cx="10515600" cy="4207910"/>
          </a:xfrm>
        </p:spPr>
        <p:txBody>
          <a:bodyPr vert="horz" lIns="91440" tIns="45720" rIns="91440" bIns="45720" rtlCol="0" anchor="t">
            <a:normAutofit/>
          </a:bodyPr>
          <a:lstStyle/>
          <a:p>
            <a:pPr marL="0" indent="0">
              <a:buNone/>
            </a:pPr>
            <a:r>
              <a:rPr lang="nl-NL" sz="2000" b="1" dirty="0"/>
              <a:t>Helpdesk Asbest: geeft informatie en beantwoordt vragen over asbest</a:t>
            </a:r>
          </a:p>
          <a:p>
            <a:pPr marL="285750" lvl="0" indent="-285750">
              <a:buFont typeface="Arial" panose="020B0604020202020204" pitchFamily="34" charset="0"/>
              <a:buChar char="•"/>
            </a:pPr>
            <a:r>
              <a:rPr lang="nl-NL" sz="2000" dirty="0"/>
              <a:t>Beantwoording ca. 450 vragen/jaar over wet- en regelgeving asbest</a:t>
            </a:r>
          </a:p>
          <a:p>
            <a:pPr marL="285750" indent="-285750">
              <a:buFont typeface="Arial" panose="020B0604020202020204" pitchFamily="34" charset="0"/>
              <a:buChar char="•"/>
            </a:pPr>
            <a:r>
              <a:rPr lang="nl-NL" sz="2000" dirty="0"/>
              <a:t>Bijhouden content website IPLO</a:t>
            </a:r>
            <a:r>
              <a:rPr lang="nl-NL" dirty="0"/>
              <a:t> / </a:t>
            </a:r>
            <a:r>
              <a:rPr lang="nl-NL" dirty="0" err="1"/>
              <a:t>Asbestvrijdak</a:t>
            </a:r>
            <a:r>
              <a:rPr lang="nl-NL" dirty="0"/>
              <a:t>: </a:t>
            </a:r>
            <a:r>
              <a:rPr lang="nl-NL" sz="2000" dirty="0">
                <a:hlinkClick r:id="rId2"/>
              </a:rPr>
              <a:t>iplo.nl/asbest</a:t>
            </a:r>
            <a:r>
              <a:rPr lang="nl-NL" dirty="0"/>
              <a:t>  / </a:t>
            </a:r>
            <a:r>
              <a:rPr lang="nl-NL" dirty="0">
                <a:hlinkClick r:id="rId3"/>
              </a:rPr>
              <a:t>Asbestvrijdak.nl</a:t>
            </a:r>
            <a:endParaRPr lang="nl-NL" sz="2000" dirty="0">
              <a:hlinkClick r:id="rId3"/>
            </a:endParaRPr>
          </a:p>
          <a:p>
            <a:pPr marL="285750" indent="-285750">
              <a:buFont typeface="Arial" panose="020B0604020202020204" pitchFamily="34" charset="0"/>
              <a:buChar char="•"/>
            </a:pPr>
            <a:r>
              <a:rPr lang="nl-NL" sz="2000" dirty="0"/>
              <a:t>Signalerende functie voor beleid (</a:t>
            </a:r>
            <a:r>
              <a:rPr lang="nl-NL" sz="2000" dirty="0" err="1"/>
              <a:t>IenW</a:t>
            </a:r>
            <a:r>
              <a:rPr lang="nl-NL" sz="2000" dirty="0"/>
              <a:t>)</a:t>
            </a:r>
          </a:p>
          <a:p>
            <a:pPr marL="0" indent="0">
              <a:buNone/>
            </a:pPr>
            <a:r>
              <a:rPr lang="nl-NL" sz="2000" b="1" dirty="0"/>
              <a:t>Beheerder Landelijk Asbestvolgsysteem (LAVS)</a:t>
            </a:r>
          </a:p>
          <a:p>
            <a:pPr marL="285750" indent="-285750">
              <a:buFont typeface="Arial" panose="020B0604020202020204" pitchFamily="34" charset="0"/>
              <a:buChar char="•"/>
            </a:pPr>
            <a:r>
              <a:rPr lang="nl-NL" sz="2000" dirty="0"/>
              <a:t>Transparant verwijderingsproces: opdrachtgevers, </a:t>
            </a:r>
            <a:r>
              <a:rPr lang="nl-NL" sz="2000" dirty="0" err="1"/>
              <a:t>inventariseerders</a:t>
            </a:r>
            <a:r>
              <a:rPr lang="nl-NL" sz="2000" dirty="0"/>
              <a:t>, asbestverwijderingsbedrijven, eindinspectiebedrijven en toezichthouders beschikken over dezelfde informatie</a:t>
            </a:r>
          </a:p>
          <a:p>
            <a:pPr marL="285750" indent="-285750">
              <a:buFont typeface="Arial" panose="020B0604020202020204" pitchFamily="34" charset="0"/>
              <a:buChar char="•"/>
            </a:pPr>
            <a:r>
              <a:rPr lang="nl-NL" sz="2000" dirty="0"/>
              <a:t>Verplicht gebruik LAVS erkende asbestinventarisatie- en asbestverwijderingsbedrijven</a:t>
            </a:r>
          </a:p>
          <a:p>
            <a:pPr marL="285750" indent="-285750">
              <a:buFont typeface="Arial" panose="020B0604020202020204" pitchFamily="34" charset="0"/>
              <a:buChar char="•"/>
            </a:pPr>
            <a:r>
              <a:rPr lang="nl-NL" sz="2000" dirty="0"/>
              <a:t>Helpdesk LAVS: Beantwoording ca. 2.000 vragen/jaar en bijhouden content website IPLO </a:t>
            </a:r>
            <a:r>
              <a:rPr lang="nl-NL" sz="2000" dirty="0">
                <a:hlinkClick r:id="rId4"/>
              </a:rPr>
              <a:t>iplo.nl/lavs</a:t>
            </a:r>
            <a:endParaRPr lang="nl-NL" sz="2000" dirty="0"/>
          </a:p>
          <a:p>
            <a:pPr marL="285750" indent="-285750">
              <a:buFont typeface="Arial" panose="020B0604020202020204" pitchFamily="34" charset="0"/>
              <a:buChar char="•"/>
            </a:pPr>
            <a:endParaRPr lang="nl-NL" sz="2000" dirty="0"/>
          </a:p>
          <a:p>
            <a:endParaRPr lang="nl-NL" dirty="0"/>
          </a:p>
        </p:txBody>
      </p:sp>
    </p:spTree>
    <p:extLst>
      <p:ext uri="{BB962C8B-B14F-4D97-AF65-F5344CB8AC3E}">
        <p14:creationId xmlns:p14="http://schemas.microsoft.com/office/powerpoint/2010/main" val="2034123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A2F0B-BE35-A5B0-CA7A-D1EE21A6C3C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44230BF-520E-CA91-D7CF-7FDF04112BF3}"/>
              </a:ext>
            </a:extLst>
          </p:cNvPr>
          <p:cNvSpPr>
            <a:spLocks noGrp="1"/>
          </p:cNvSpPr>
          <p:nvPr>
            <p:ph type="title"/>
          </p:nvPr>
        </p:nvSpPr>
        <p:spPr/>
        <p:txBody>
          <a:bodyPr>
            <a:normAutofit fontScale="90000"/>
          </a:bodyPr>
          <a:lstStyle/>
          <a:p>
            <a:r>
              <a:rPr lang="nl-NL" dirty="0"/>
              <a:t>Introductie: Wie zijn wij?</a:t>
            </a:r>
          </a:p>
        </p:txBody>
      </p:sp>
      <p:sp>
        <p:nvSpPr>
          <p:cNvPr id="3" name="Tijdelijke aanduiding voor tekst 2">
            <a:extLst>
              <a:ext uri="{FF2B5EF4-FFF2-40B4-BE49-F238E27FC236}">
                <a16:creationId xmlns:a16="http://schemas.microsoft.com/office/drawing/2014/main" id="{0E4C6B4F-71EF-D769-96A2-32D77B513F71}"/>
              </a:ext>
            </a:extLst>
          </p:cNvPr>
          <p:cNvSpPr>
            <a:spLocks noGrp="1"/>
          </p:cNvSpPr>
          <p:nvPr>
            <p:ph type="body" idx="1"/>
          </p:nvPr>
        </p:nvSpPr>
        <p:spPr>
          <a:xfrm>
            <a:off x="597072" y="2179638"/>
            <a:ext cx="10515600" cy="4207910"/>
          </a:xfrm>
        </p:spPr>
        <p:txBody>
          <a:bodyPr vert="horz" lIns="91440" tIns="45720" rIns="91440" bIns="45720" rtlCol="0" anchor="t">
            <a:normAutofit/>
          </a:bodyPr>
          <a:lstStyle/>
          <a:p>
            <a:pPr marL="0" indent="0">
              <a:buNone/>
            </a:pPr>
            <a:r>
              <a:rPr lang="nl-NL" sz="2000" b="1" dirty="0"/>
              <a:t>Ministerie van Sociale Zaken en Werkgelegenheid, Directie Gezond en Veilig Werken</a:t>
            </a:r>
          </a:p>
          <a:p>
            <a:pPr marL="285750" lvl="0" indent="-285750">
              <a:buFont typeface="Arial" panose="020B0604020202020204" pitchFamily="34" charset="0"/>
              <a:buChar char="•"/>
            </a:pPr>
            <a:r>
              <a:rPr lang="nl-NL" sz="2000" dirty="0"/>
              <a:t>Voor iedereen een gezonde en </a:t>
            </a:r>
            <a:r>
              <a:rPr lang="nl-NL" sz="2000"/>
              <a:t>veilige werkomgeving</a:t>
            </a:r>
            <a:endParaRPr lang="nl-NL" dirty="0"/>
          </a:p>
          <a:p>
            <a:pPr marL="285750" lvl="0" indent="-285750">
              <a:buFont typeface="Arial" panose="020B0604020202020204" pitchFamily="34" charset="0"/>
              <a:buChar char="•"/>
            </a:pPr>
            <a:endParaRPr lang="nl-NL" sz="2000" dirty="0"/>
          </a:p>
          <a:p>
            <a:pPr marL="285750" lvl="0" indent="-285750">
              <a:buFont typeface="Arial" panose="020B0604020202020204" pitchFamily="34" charset="0"/>
              <a:buChar char="•"/>
            </a:pPr>
            <a:endParaRPr lang="nl-NL" sz="2000" dirty="0"/>
          </a:p>
          <a:p>
            <a:pPr marL="285750" indent="-285750">
              <a:buFont typeface="Arial" panose="020B0604020202020204" pitchFamily="34" charset="0"/>
              <a:buChar char="•"/>
            </a:pPr>
            <a:endParaRPr lang="nl-NL" sz="2000" dirty="0"/>
          </a:p>
          <a:p>
            <a:endParaRPr lang="nl-NL" dirty="0"/>
          </a:p>
        </p:txBody>
      </p:sp>
    </p:spTree>
    <p:extLst>
      <p:ext uri="{BB962C8B-B14F-4D97-AF65-F5344CB8AC3E}">
        <p14:creationId xmlns:p14="http://schemas.microsoft.com/office/powerpoint/2010/main" val="2585696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E612EF7-0810-2DAD-871A-D95DCBFBB293}"/>
              </a:ext>
            </a:extLst>
          </p:cNvPr>
          <p:cNvSpPr>
            <a:spLocks noGrp="1"/>
          </p:cNvSpPr>
          <p:nvPr>
            <p:ph type="ctrTitle"/>
          </p:nvPr>
        </p:nvSpPr>
        <p:spPr>
          <a:xfrm>
            <a:off x="1356894" y="3634098"/>
            <a:ext cx="10835106" cy="1325585"/>
          </a:xfrm>
        </p:spPr>
        <p:txBody>
          <a:bodyPr>
            <a:noAutofit/>
          </a:bodyPr>
          <a:lstStyle/>
          <a:p>
            <a:r>
              <a:rPr lang="nl-NL" sz="5400" dirty="0"/>
              <a:t>Wijzigingen regelgeving asbest </a:t>
            </a:r>
            <a:br>
              <a:rPr lang="nl-NL" sz="5400" dirty="0"/>
            </a:br>
            <a:r>
              <a:rPr lang="nl-NL" sz="5400" dirty="0"/>
              <a:t>1-1-2026 </a:t>
            </a:r>
          </a:p>
        </p:txBody>
      </p:sp>
    </p:spTree>
    <p:extLst>
      <p:ext uri="{BB962C8B-B14F-4D97-AF65-F5344CB8AC3E}">
        <p14:creationId xmlns:p14="http://schemas.microsoft.com/office/powerpoint/2010/main" val="2523555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B9140-C3AA-C31A-0DA7-6CE5A92BC387}"/>
              </a:ext>
            </a:extLst>
          </p:cNvPr>
          <p:cNvSpPr>
            <a:spLocks noGrp="1"/>
          </p:cNvSpPr>
          <p:nvPr>
            <p:ph type="title"/>
          </p:nvPr>
        </p:nvSpPr>
        <p:spPr/>
        <p:txBody>
          <a:bodyPr>
            <a:normAutofit fontScale="90000"/>
          </a:bodyPr>
          <a:lstStyle/>
          <a:p>
            <a:r>
              <a:rPr lang="nl-NL" sz="5000" dirty="0"/>
              <a:t>Wijzigingen regelgeving asbest 1-1-2026</a:t>
            </a:r>
          </a:p>
        </p:txBody>
      </p:sp>
      <p:sp>
        <p:nvSpPr>
          <p:cNvPr id="3" name="Tijdelijke aanduiding voor tekst 2">
            <a:extLst>
              <a:ext uri="{FF2B5EF4-FFF2-40B4-BE49-F238E27FC236}">
                <a16:creationId xmlns:a16="http://schemas.microsoft.com/office/drawing/2014/main" id="{F9F68105-889A-CCAB-3C40-6B740891657F}"/>
              </a:ext>
            </a:extLst>
          </p:cNvPr>
          <p:cNvSpPr>
            <a:spLocks noGrp="1"/>
          </p:cNvSpPr>
          <p:nvPr>
            <p:ph type="body" idx="1"/>
          </p:nvPr>
        </p:nvSpPr>
        <p:spPr>
          <a:xfrm>
            <a:off x="597072" y="2179638"/>
            <a:ext cx="10515600" cy="4207910"/>
          </a:xfrm>
        </p:spPr>
        <p:txBody>
          <a:bodyPr vert="horz" lIns="91440" tIns="45720" rIns="91440" bIns="45720" rtlCol="0" anchor="t">
            <a:normAutofit/>
          </a:bodyPr>
          <a:lstStyle/>
          <a:p>
            <a:pPr marL="342900" indent="-342900">
              <a:lnSpc>
                <a:spcPts val="3200"/>
              </a:lnSpc>
              <a:buFont typeface="Arial" panose="020B0604020202020204" pitchFamily="34" charset="0"/>
              <a:buChar char="•"/>
            </a:pPr>
            <a:r>
              <a:rPr lang="nl-NL" sz="3200" b="1" dirty="0"/>
              <a:t>Asbestverwijderingsbesluit 2005 (objecten)</a:t>
            </a:r>
          </a:p>
          <a:p>
            <a:pPr marL="342900" indent="-342900">
              <a:lnSpc>
                <a:spcPts val="3200"/>
              </a:lnSpc>
              <a:buFont typeface="Arial" panose="020B0604020202020204" pitchFamily="34" charset="0"/>
              <a:buChar char="•"/>
            </a:pPr>
            <a:r>
              <a:rPr lang="nl-NL" sz="3200" b="1" dirty="0"/>
              <a:t>Besluit bouwwerken leefomgeving (bouwwerken)</a:t>
            </a:r>
          </a:p>
          <a:p>
            <a:pPr marL="342900" indent="-342900">
              <a:lnSpc>
                <a:spcPts val="3200"/>
              </a:lnSpc>
              <a:buFont typeface="Arial" panose="020B0604020202020204" pitchFamily="34" charset="0"/>
              <a:buChar char="•"/>
            </a:pPr>
            <a:r>
              <a:rPr lang="nl-NL" sz="2800" i="1" dirty="0"/>
              <a:t>Besluit activiteiten leefomgeving</a:t>
            </a:r>
            <a:r>
              <a:rPr lang="nl-NL" sz="2800" b="1" dirty="0"/>
              <a:t> </a:t>
            </a:r>
          </a:p>
          <a:p>
            <a:pPr marL="342900" indent="-342900">
              <a:lnSpc>
                <a:spcPts val="3200"/>
              </a:lnSpc>
              <a:buFont typeface="Arial" panose="020B0604020202020204" pitchFamily="34" charset="0"/>
              <a:buChar char="•"/>
            </a:pPr>
            <a:r>
              <a:rPr lang="nl-NL" sz="2800" i="1" dirty="0"/>
              <a:t>Besluit asbestwegen</a:t>
            </a:r>
          </a:p>
          <a:p>
            <a:pPr marL="342900" indent="-342900">
              <a:lnSpc>
                <a:spcPts val="3200"/>
              </a:lnSpc>
              <a:buFont typeface="Arial" panose="020B0604020202020204" pitchFamily="34" charset="0"/>
              <a:buChar char="•"/>
            </a:pPr>
            <a:r>
              <a:rPr lang="nl-NL" sz="2800" i="1" dirty="0"/>
              <a:t>Productenbesluit asbest</a:t>
            </a:r>
          </a:p>
          <a:p>
            <a:pPr marL="342900" indent="-342900">
              <a:lnSpc>
                <a:spcPts val="3200"/>
              </a:lnSpc>
              <a:buFont typeface="Arial" panose="020B0604020202020204" pitchFamily="34" charset="0"/>
              <a:buChar char="•"/>
            </a:pPr>
            <a:r>
              <a:rPr lang="nl-NL" sz="2800" i="1" dirty="0"/>
              <a:t>REACH</a:t>
            </a:r>
          </a:p>
          <a:p>
            <a:pPr marL="342900" indent="-342900">
              <a:lnSpc>
                <a:spcPts val="3200"/>
              </a:lnSpc>
              <a:buFont typeface="Arial" panose="020B0604020202020204" pitchFamily="34" charset="0"/>
              <a:buChar char="•"/>
            </a:pPr>
            <a:r>
              <a:rPr lang="nl-NL" sz="3200" b="1" dirty="0"/>
              <a:t>Arbeidsomstandighedenwet, -besluiten en regelingen</a:t>
            </a:r>
          </a:p>
        </p:txBody>
      </p:sp>
    </p:spTree>
    <p:extLst>
      <p:ext uri="{BB962C8B-B14F-4D97-AF65-F5344CB8AC3E}">
        <p14:creationId xmlns:p14="http://schemas.microsoft.com/office/powerpoint/2010/main" val="3705526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B9140-C3AA-C31A-0DA7-6CE5A92BC387}"/>
              </a:ext>
            </a:extLst>
          </p:cNvPr>
          <p:cNvSpPr>
            <a:spLocks noGrp="1"/>
          </p:cNvSpPr>
          <p:nvPr>
            <p:ph type="title"/>
          </p:nvPr>
        </p:nvSpPr>
        <p:spPr/>
        <p:txBody>
          <a:bodyPr>
            <a:normAutofit fontScale="90000"/>
          </a:bodyPr>
          <a:lstStyle/>
          <a:p>
            <a:r>
              <a:rPr lang="nl-NL" sz="5000" dirty="0"/>
              <a:t>Wijzigingen regelgeving asbest 1-1-2026</a:t>
            </a:r>
          </a:p>
        </p:txBody>
      </p:sp>
      <p:sp>
        <p:nvSpPr>
          <p:cNvPr id="3" name="Tijdelijke aanduiding voor tekst 2">
            <a:extLst>
              <a:ext uri="{FF2B5EF4-FFF2-40B4-BE49-F238E27FC236}">
                <a16:creationId xmlns:a16="http://schemas.microsoft.com/office/drawing/2014/main" id="{F9F68105-889A-CCAB-3C40-6B740891657F}"/>
              </a:ext>
            </a:extLst>
          </p:cNvPr>
          <p:cNvSpPr>
            <a:spLocks noGrp="1"/>
          </p:cNvSpPr>
          <p:nvPr>
            <p:ph type="body" idx="1"/>
          </p:nvPr>
        </p:nvSpPr>
        <p:spPr>
          <a:xfrm>
            <a:off x="597072" y="2179638"/>
            <a:ext cx="10515600" cy="4207910"/>
          </a:xfrm>
        </p:spPr>
        <p:txBody>
          <a:bodyPr>
            <a:normAutofit fontScale="70000" lnSpcReduction="20000"/>
          </a:bodyPr>
          <a:lstStyle/>
          <a:p>
            <a:pPr>
              <a:lnSpc>
                <a:spcPts val="3600"/>
              </a:lnSpc>
            </a:pPr>
            <a:r>
              <a:rPr lang="nl-NL" sz="2800" b="1" dirty="0"/>
              <a:t>Asbestverwijderingsbesluit 2005</a:t>
            </a:r>
          </a:p>
          <a:p>
            <a:pPr marL="1077913" lvl="1" indent="-620713" algn="l" defTabSz="620713">
              <a:lnSpc>
                <a:spcPts val="3600"/>
              </a:lnSpc>
              <a:buFont typeface="Courier New" panose="02070309020205020404" pitchFamily="49" charset="0"/>
              <a:buChar char="o"/>
              <a:tabLst>
                <a:tab pos="903288" algn="l"/>
              </a:tabLst>
            </a:pPr>
            <a:r>
              <a:rPr lang="nl-NL" sz="2900" dirty="0">
                <a:solidFill>
                  <a:schemeClr val="accent1"/>
                </a:solidFill>
              </a:rPr>
              <a:t>Voor monitoring en evaluatie van het lopende beleid en de voorbereiding van toekomstig beleid kan LAVS-beheerder gegevens analyseren (Artikel 6, lid 1, toevoeging).</a:t>
            </a:r>
          </a:p>
          <a:p>
            <a:pPr marL="1077913" lvl="1" indent="-620713" algn="l" defTabSz="620713">
              <a:lnSpc>
                <a:spcPts val="3600"/>
              </a:lnSpc>
              <a:buFont typeface="Courier New" panose="02070309020205020404" pitchFamily="49" charset="0"/>
              <a:buChar char="o"/>
              <a:tabLst>
                <a:tab pos="903288" algn="l"/>
              </a:tabLst>
            </a:pPr>
            <a:r>
              <a:rPr lang="nl-NL" sz="2900" dirty="0">
                <a:solidFill>
                  <a:schemeClr val="accent1"/>
                </a:solidFill>
              </a:rPr>
              <a:t>Bepalingen voor zowel voor particulieren en bedrijven, wijzigen artikel 7 en 8: anders dan in de uitoefening van een beroep of bedrijf.</a:t>
            </a:r>
          </a:p>
          <a:p>
            <a:pPr marL="1077913" lvl="1" indent="-620713" algn="l" defTabSz="620713">
              <a:lnSpc>
                <a:spcPts val="3600"/>
              </a:lnSpc>
              <a:buFont typeface="Courier New" panose="02070309020205020404" pitchFamily="49" charset="0"/>
              <a:buChar char="o"/>
              <a:tabLst>
                <a:tab pos="903288" algn="l"/>
              </a:tabLst>
            </a:pPr>
            <a:r>
              <a:rPr lang="nl-NL" sz="2900" dirty="0">
                <a:solidFill>
                  <a:schemeClr val="accent1"/>
                </a:solidFill>
              </a:rPr>
              <a:t>Zorgplicht objecten: 1 verspreiding voorkomen, 2 opruimen bij verspreiding.</a:t>
            </a:r>
          </a:p>
          <a:p>
            <a:pPr marL="1077913" lvl="1" indent="-620713" algn="l" defTabSz="620713">
              <a:lnSpc>
                <a:spcPts val="3600"/>
              </a:lnSpc>
              <a:buFont typeface="Courier New" panose="02070309020205020404" pitchFamily="49" charset="0"/>
              <a:buChar char="o"/>
              <a:tabLst>
                <a:tab pos="903288" algn="l"/>
              </a:tabLst>
            </a:pPr>
            <a:r>
              <a:rPr lang="nl-NL" sz="2900" dirty="0">
                <a:solidFill>
                  <a:schemeClr val="accent1"/>
                </a:solidFill>
              </a:rPr>
              <a:t>Inventarisatieplicht in geval van een calamiteit, artikel 16 toegevoegd (reparatie omissie).</a:t>
            </a:r>
          </a:p>
        </p:txBody>
      </p:sp>
    </p:spTree>
    <p:extLst>
      <p:ext uri="{BB962C8B-B14F-4D97-AF65-F5344CB8AC3E}">
        <p14:creationId xmlns:p14="http://schemas.microsoft.com/office/powerpoint/2010/main" val="3974689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F9F68105-889A-CCAB-3C40-6B740891657F}"/>
              </a:ext>
            </a:extLst>
          </p:cNvPr>
          <p:cNvSpPr>
            <a:spLocks noGrp="1"/>
          </p:cNvSpPr>
          <p:nvPr>
            <p:ph type="body" idx="1"/>
          </p:nvPr>
        </p:nvSpPr>
        <p:spPr>
          <a:xfrm>
            <a:off x="597072" y="2179638"/>
            <a:ext cx="10515600" cy="4207910"/>
          </a:xfrm>
        </p:spPr>
        <p:txBody>
          <a:bodyPr>
            <a:normAutofit/>
          </a:bodyPr>
          <a:lstStyle/>
          <a:p>
            <a:pPr>
              <a:lnSpc>
                <a:spcPts val="3600"/>
              </a:lnSpc>
            </a:pPr>
            <a:r>
              <a:rPr lang="nl-NL" sz="2800" b="1" dirty="0"/>
              <a:t>Besluit bouwwerken leefomgeving (bouwwerken)</a:t>
            </a:r>
          </a:p>
          <a:p>
            <a:pPr marL="1077913" lvl="1" indent="-620713" algn="l" defTabSz="620713">
              <a:lnSpc>
                <a:spcPts val="3600"/>
              </a:lnSpc>
              <a:buFont typeface="Courier New" panose="02070309020205020404" pitchFamily="49" charset="0"/>
              <a:buChar char="o"/>
              <a:tabLst>
                <a:tab pos="903288" algn="l"/>
              </a:tabLst>
            </a:pPr>
            <a:r>
              <a:rPr lang="nl-NL" dirty="0">
                <a:solidFill>
                  <a:schemeClr val="accent1"/>
                </a:solidFill>
              </a:rPr>
              <a:t>Invoeren eindbeoordeling of visuele inspectie risicoklasse 2/2A door laboratorium in LAVS (nieuw Artikel 7.12a), herstel omissie.</a:t>
            </a:r>
          </a:p>
          <a:p>
            <a:pPr marL="1077913" lvl="1" indent="-620713" algn="l" defTabSz="620713">
              <a:lnSpc>
                <a:spcPts val="3600"/>
              </a:lnSpc>
              <a:buFont typeface="Courier New" panose="02070309020205020404" pitchFamily="49" charset="0"/>
              <a:buChar char="o"/>
              <a:tabLst>
                <a:tab pos="903288" algn="l"/>
              </a:tabLst>
            </a:pPr>
            <a:r>
              <a:rPr lang="nl-NL" dirty="0">
                <a:solidFill>
                  <a:schemeClr val="accent1"/>
                </a:solidFill>
              </a:rPr>
              <a:t>Verduidelijking van toezicht en handhaving door gemeenten (omgevingsdiensten) bij onzorgvuldige verwijdering. Huidige regels: particulier of bedrijf?</a:t>
            </a:r>
          </a:p>
        </p:txBody>
      </p:sp>
      <p:sp>
        <p:nvSpPr>
          <p:cNvPr id="4" name="Titel 3">
            <a:extLst>
              <a:ext uri="{FF2B5EF4-FFF2-40B4-BE49-F238E27FC236}">
                <a16:creationId xmlns:a16="http://schemas.microsoft.com/office/drawing/2014/main" id="{7193D6DF-266C-A949-7812-B705EF16E5DA}"/>
              </a:ext>
            </a:extLst>
          </p:cNvPr>
          <p:cNvSpPr>
            <a:spLocks noGrp="1"/>
          </p:cNvSpPr>
          <p:nvPr>
            <p:ph type="title"/>
          </p:nvPr>
        </p:nvSpPr>
        <p:spPr/>
        <p:txBody>
          <a:bodyPr>
            <a:normAutofit fontScale="90000"/>
          </a:bodyPr>
          <a:lstStyle/>
          <a:p>
            <a:r>
              <a:rPr lang="nl-NL" dirty="0"/>
              <a:t>Wijziging regelgeving 1-1-2026</a:t>
            </a:r>
          </a:p>
        </p:txBody>
      </p:sp>
    </p:spTree>
    <p:extLst>
      <p:ext uri="{BB962C8B-B14F-4D97-AF65-F5344CB8AC3E}">
        <p14:creationId xmlns:p14="http://schemas.microsoft.com/office/powerpoint/2010/main" val="279300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E612EF7-0810-2DAD-871A-D95DCBFBB293}"/>
              </a:ext>
            </a:extLst>
          </p:cNvPr>
          <p:cNvSpPr>
            <a:spLocks noGrp="1"/>
          </p:cNvSpPr>
          <p:nvPr>
            <p:ph type="ctrTitle"/>
          </p:nvPr>
        </p:nvSpPr>
        <p:spPr>
          <a:xfrm>
            <a:off x="1356894" y="3678163"/>
            <a:ext cx="10835106" cy="1325585"/>
          </a:xfrm>
        </p:spPr>
        <p:txBody>
          <a:bodyPr>
            <a:noAutofit/>
          </a:bodyPr>
          <a:lstStyle/>
          <a:p>
            <a:r>
              <a:rPr lang="nl-NL" sz="5400" dirty="0"/>
              <a:t>Wijzigingen regelgeving </a:t>
            </a:r>
            <a:br>
              <a:rPr lang="nl-NL" sz="5400" dirty="0"/>
            </a:br>
            <a:r>
              <a:rPr lang="nl-NL" sz="5400" dirty="0"/>
              <a:t>Maart 2027 </a:t>
            </a:r>
          </a:p>
        </p:txBody>
      </p:sp>
    </p:spTree>
    <p:extLst>
      <p:ext uri="{BB962C8B-B14F-4D97-AF65-F5344CB8AC3E}">
        <p14:creationId xmlns:p14="http://schemas.microsoft.com/office/powerpoint/2010/main" val="3712267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Weergave van de kop van de Europese directive 2023/2668.">
            <a:extLst>
              <a:ext uri="{FF2B5EF4-FFF2-40B4-BE49-F238E27FC236}">
                <a16:creationId xmlns:a16="http://schemas.microsoft.com/office/drawing/2014/main" id="{A2BD0103-652F-65D4-2C8E-08A82F816E65}"/>
              </a:ext>
            </a:extLst>
          </p:cNvPr>
          <p:cNvPicPr>
            <a:picLocks noChangeAspect="1"/>
          </p:cNvPicPr>
          <p:nvPr/>
        </p:nvPicPr>
        <p:blipFill>
          <a:blip r:embed="rId3"/>
          <a:stretch>
            <a:fillRect/>
          </a:stretch>
        </p:blipFill>
        <p:spPr>
          <a:xfrm>
            <a:off x="710541" y="1548868"/>
            <a:ext cx="6649264" cy="1668774"/>
          </a:xfrm>
          <a:prstGeom prst="rect">
            <a:avLst/>
          </a:prstGeom>
          <a:ln>
            <a:solidFill>
              <a:schemeClr val="accent6">
                <a:lumMod val="75000"/>
              </a:schemeClr>
            </a:solidFill>
          </a:ln>
        </p:spPr>
      </p:pic>
      <p:sp>
        <p:nvSpPr>
          <p:cNvPr id="3" name="Titel 2">
            <a:extLst>
              <a:ext uri="{FF2B5EF4-FFF2-40B4-BE49-F238E27FC236}">
                <a16:creationId xmlns:a16="http://schemas.microsoft.com/office/drawing/2014/main" id="{4793531F-8C51-E27A-A4BC-43F13705492B}"/>
              </a:ext>
            </a:extLst>
          </p:cNvPr>
          <p:cNvSpPr>
            <a:spLocks noGrp="1"/>
          </p:cNvSpPr>
          <p:nvPr>
            <p:ph type="title"/>
          </p:nvPr>
        </p:nvSpPr>
        <p:spPr>
          <a:xfrm>
            <a:off x="576000" y="360000"/>
            <a:ext cx="10923588" cy="948047"/>
          </a:xfrm>
        </p:spPr>
        <p:txBody>
          <a:bodyPr/>
          <a:lstStyle/>
          <a:p>
            <a:r>
              <a:rPr lang="nl-NL" dirty="0"/>
              <a:t>1. De Richtlijn</a:t>
            </a:r>
          </a:p>
        </p:txBody>
      </p:sp>
      <p:sp>
        <p:nvSpPr>
          <p:cNvPr id="6" name="Tijdelijke aanduiding voor dianummer 5">
            <a:extLst>
              <a:ext uri="{FF2B5EF4-FFF2-40B4-BE49-F238E27FC236}">
                <a16:creationId xmlns:a16="http://schemas.microsoft.com/office/drawing/2014/main" id="{521F82A2-AC2B-444A-36D2-516E8B6DF11D}"/>
              </a:ext>
            </a:extLst>
          </p:cNvPr>
          <p:cNvSpPr>
            <a:spLocks noGrp="1"/>
          </p:cNvSpPr>
          <p:nvPr>
            <p:ph type="sldNum" sz="quarter" idx="12"/>
          </p:nvPr>
        </p:nvSpPr>
        <p:spPr/>
        <p:txBody>
          <a:bodyPr/>
          <a:lstStyle/>
          <a:p>
            <a:fld id="{10A0A6AF-03C5-477E-939A-E28F7E7F05EA}" type="slidenum">
              <a:rPr lang="nl-NL" smtClean="0"/>
              <a:pPr/>
              <a:t>12</a:t>
            </a:fld>
            <a:endParaRPr lang="nl-NL" dirty="0"/>
          </a:p>
        </p:txBody>
      </p:sp>
      <p:sp>
        <p:nvSpPr>
          <p:cNvPr id="9" name="Tijdelijke aanduiding voor inhoud 1">
            <a:extLst>
              <a:ext uri="{FF2B5EF4-FFF2-40B4-BE49-F238E27FC236}">
                <a16:creationId xmlns:a16="http://schemas.microsoft.com/office/drawing/2014/main" id="{B1523B10-39BA-608E-F56F-51474D5C2285}"/>
              </a:ext>
            </a:extLst>
          </p:cNvPr>
          <p:cNvSpPr>
            <a:spLocks noGrp="1"/>
          </p:cNvSpPr>
          <p:nvPr>
            <p:ph idx="1"/>
          </p:nvPr>
        </p:nvSpPr>
        <p:spPr>
          <a:xfrm>
            <a:off x="710541" y="3412788"/>
            <a:ext cx="6649264" cy="1231695"/>
          </a:xfrm>
        </p:spPr>
        <p:txBody>
          <a:bodyPr numCol="1"/>
          <a:lstStyle/>
          <a:p>
            <a:r>
              <a:rPr lang="nl-NL" sz="2000" dirty="0"/>
              <a:t>Richtlijn is in werking sinds 21-12-2023</a:t>
            </a:r>
          </a:p>
          <a:p>
            <a:r>
              <a:rPr lang="nl-NL" sz="2000" dirty="0"/>
              <a:t>Implementatietermijn = 2 jaar, dus tot 21-12-2025</a:t>
            </a:r>
          </a:p>
          <a:p>
            <a:r>
              <a:rPr lang="nl-NL" dirty="0"/>
              <a:t>Inwerkingtreding in Nederland: </a:t>
            </a:r>
            <a:r>
              <a:rPr lang="nl-NL" b="1" dirty="0"/>
              <a:t>maart 2027</a:t>
            </a:r>
          </a:p>
        </p:txBody>
      </p:sp>
      <p:sp>
        <p:nvSpPr>
          <p:cNvPr id="2" name="Tijdelijke aanduiding voor inhoud 1">
            <a:extLst>
              <a:ext uri="{FF2B5EF4-FFF2-40B4-BE49-F238E27FC236}">
                <a16:creationId xmlns:a16="http://schemas.microsoft.com/office/drawing/2014/main" id="{09A4B20D-8647-F0F4-7AFB-18CEB4E577E5}"/>
              </a:ext>
            </a:extLst>
          </p:cNvPr>
          <p:cNvSpPr txBox="1">
            <a:spLocks/>
          </p:cNvSpPr>
          <p:nvPr/>
        </p:nvSpPr>
        <p:spPr>
          <a:xfrm>
            <a:off x="710541" y="4936788"/>
            <a:ext cx="6649264" cy="1561212"/>
          </a:xfrm>
          <a:prstGeom prst="rect">
            <a:avLst/>
          </a:prstGeom>
        </p:spPr>
        <p:txBody>
          <a:bodyPr vert="horz" lIns="91440" tIns="45720" rIns="91440" bIns="45720" numCol="1" spcCol="46800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2000" dirty="0"/>
              <a:t>Belangrijkste wijzigingen:</a:t>
            </a:r>
          </a:p>
          <a:p>
            <a:pPr marL="285750" indent="-285750">
              <a:buFont typeface="Arial" panose="020B0604020202020204" pitchFamily="34" charset="0"/>
              <a:buChar char="•"/>
            </a:pPr>
            <a:r>
              <a:rPr lang="nl-NL" sz="2000" dirty="0"/>
              <a:t>Aanscherping grenswaarde (NL voldoet al)</a:t>
            </a:r>
          </a:p>
          <a:p>
            <a:pPr marL="285750" indent="-285750">
              <a:buFont typeface="Arial" panose="020B0604020202020204" pitchFamily="34" charset="0"/>
              <a:buChar char="•"/>
            </a:pPr>
            <a:r>
              <a:rPr lang="nl-NL" sz="2000" dirty="0"/>
              <a:t>Vergunningplicht</a:t>
            </a:r>
          </a:p>
          <a:p>
            <a:pPr marL="285750" indent="-285750">
              <a:buFont typeface="Arial" panose="020B0604020202020204" pitchFamily="34" charset="0"/>
              <a:buChar char="•"/>
            </a:pPr>
            <a:r>
              <a:rPr lang="nl-NL" sz="2000" dirty="0"/>
              <a:t>Erkende opleidingen</a:t>
            </a:r>
            <a:endParaRPr lang="nl-NL" dirty="0"/>
          </a:p>
        </p:txBody>
      </p:sp>
    </p:spTree>
    <p:extLst>
      <p:ext uri="{BB962C8B-B14F-4D97-AF65-F5344CB8AC3E}">
        <p14:creationId xmlns:p14="http://schemas.microsoft.com/office/powerpoint/2010/main" val="2597654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BF29D290-EC20-14FF-3F45-6DDE6EC3B175}"/>
              </a:ext>
            </a:extLst>
          </p:cNvPr>
          <p:cNvSpPr>
            <a:spLocks noGrp="1"/>
          </p:cNvSpPr>
          <p:nvPr>
            <p:ph type="dt" sz="half" idx="10"/>
          </p:nvPr>
        </p:nvSpPr>
        <p:spPr/>
        <p:txBody>
          <a:bodyPr/>
          <a:lstStyle/>
          <a:p>
            <a:endParaRPr lang="nl-NL" dirty="0"/>
          </a:p>
        </p:txBody>
      </p:sp>
      <p:sp>
        <p:nvSpPr>
          <p:cNvPr id="5" name="Tijdelijke aanduiding voor dianummer 4">
            <a:extLst>
              <a:ext uri="{FF2B5EF4-FFF2-40B4-BE49-F238E27FC236}">
                <a16:creationId xmlns:a16="http://schemas.microsoft.com/office/drawing/2014/main" id="{BEF2D8A0-1480-1A26-0611-456EB82301EF}"/>
              </a:ext>
            </a:extLst>
          </p:cNvPr>
          <p:cNvSpPr>
            <a:spLocks noGrp="1"/>
          </p:cNvSpPr>
          <p:nvPr>
            <p:ph type="sldNum" sz="quarter" idx="12"/>
          </p:nvPr>
        </p:nvSpPr>
        <p:spPr/>
        <p:txBody>
          <a:bodyPr/>
          <a:lstStyle/>
          <a:p>
            <a:fld id="{10A0A6AF-03C5-477E-939A-E28F7E7F05EA}" type="slidenum">
              <a:rPr lang="nl-NL" smtClean="0"/>
              <a:pPr/>
              <a:t>13</a:t>
            </a:fld>
            <a:endParaRPr lang="nl-NL" dirty="0"/>
          </a:p>
        </p:txBody>
      </p:sp>
      <p:sp>
        <p:nvSpPr>
          <p:cNvPr id="8" name="Titel 2">
            <a:extLst>
              <a:ext uri="{FF2B5EF4-FFF2-40B4-BE49-F238E27FC236}">
                <a16:creationId xmlns:a16="http://schemas.microsoft.com/office/drawing/2014/main" id="{CDB09996-3A0C-B4EF-055B-5CCEAD3C3868}"/>
              </a:ext>
            </a:extLst>
          </p:cNvPr>
          <p:cNvSpPr>
            <a:spLocks noGrp="1"/>
          </p:cNvSpPr>
          <p:nvPr>
            <p:ph type="title"/>
          </p:nvPr>
        </p:nvSpPr>
        <p:spPr>
          <a:xfrm>
            <a:off x="473501" y="1307009"/>
            <a:ext cx="10293002" cy="948047"/>
          </a:xfrm>
        </p:spPr>
        <p:txBody>
          <a:bodyPr>
            <a:normAutofit/>
          </a:bodyPr>
          <a:lstStyle/>
          <a:p>
            <a:r>
              <a:rPr lang="nl-NL" dirty="0"/>
              <a:t>Aanleiding: Renovatiegolf</a:t>
            </a:r>
          </a:p>
        </p:txBody>
      </p:sp>
      <p:pic>
        <p:nvPicPr>
          <p:cNvPr id="6" name="Afbeelding 5" descr="Asbesthoudend daken van mogelijk schoool.">
            <a:extLst>
              <a:ext uri="{FF2B5EF4-FFF2-40B4-BE49-F238E27FC236}">
                <a16:creationId xmlns:a16="http://schemas.microsoft.com/office/drawing/2014/main" id="{3D9DB0C8-5E03-CF4B-16A9-E1D313F15E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16382"/>
            <a:ext cx="6956967" cy="4505093"/>
          </a:xfrm>
          <a:prstGeom prst="rect">
            <a:avLst/>
          </a:prstGeom>
        </p:spPr>
      </p:pic>
      <p:pic>
        <p:nvPicPr>
          <p:cNvPr id="10" name="Afbeelding 9" descr="Schuur met een mogelijk asbesthoudend dak en wanden. ">
            <a:extLst>
              <a:ext uri="{FF2B5EF4-FFF2-40B4-BE49-F238E27FC236}">
                <a16:creationId xmlns:a16="http://schemas.microsoft.com/office/drawing/2014/main" id="{8AA39148-22EE-3EF9-A518-3D03D07D82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3415" y="2221230"/>
            <a:ext cx="5998585" cy="4500245"/>
          </a:xfrm>
          <a:prstGeom prst="rect">
            <a:avLst/>
          </a:prstGeom>
        </p:spPr>
      </p:pic>
    </p:spTree>
    <p:extLst>
      <p:ext uri="{BB962C8B-B14F-4D97-AF65-F5344CB8AC3E}">
        <p14:creationId xmlns:p14="http://schemas.microsoft.com/office/powerpoint/2010/main" val="1565977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FEFE7A-5DB5-5DD8-518B-D4D9E070576D}"/>
              </a:ext>
            </a:extLst>
          </p:cNvPr>
          <p:cNvSpPr>
            <a:spLocks noGrp="1"/>
          </p:cNvSpPr>
          <p:nvPr>
            <p:ph type="title"/>
          </p:nvPr>
        </p:nvSpPr>
        <p:spPr>
          <a:xfrm>
            <a:off x="609600" y="117118"/>
            <a:ext cx="10515600" cy="1325563"/>
          </a:xfrm>
        </p:spPr>
        <p:txBody>
          <a:bodyPr/>
          <a:lstStyle/>
          <a:p>
            <a:r>
              <a:rPr lang="nl-NL" dirty="0"/>
              <a:t>Stand van zaken en planning</a:t>
            </a:r>
          </a:p>
        </p:txBody>
      </p:sp>
      <p:sp>
        <p:nvSpPr>
          <p:cNvPr id="3" name="Tijdelijke aanduiding voor tekst 2">
            <a:extLst>
              <a:ext uri="{FF2B5EF4-FFF2-40B4-BE49-F238E27FC236}">
                <a16:creationId xmlns:a16="http://schemas.microsoft.com/office/drawing/2014/main" id="{836121D9-769C-D367-16C7-7F2662F97F86}"/>
              </a:ext>
            </a:extLst>
          </p:cNvPr>
          <p:cNvSpPr>
            <a:spLocks noGrp="1"/>
          </p:cNvSpPr>
          <p:nvPr>
            <p:ph type="body" sz="quarter" idx="23"/>
          </p:nvPr>
        </p:nvSpPr>
        <p:spPr>
          <a:xfrm>
            <a:off x="685800" y="1301172"/>
            <a:ext cx="5410200" cy="4974937"/>
          </a:xfrm>
        </p:spPr>
        <p:txBody>
          <a:bodyPr/>
          <a:lstStyle/>
          <a:p>
            <a:r>
              <a:rPr lang="nl-NL" b="1" dirty="0"/>
              <a:t>Wetsvoorstel: wijziging Arbowet</a:t>
            </a:r>
          </a:p>
          <a:p>
            <a:pPr lvl="1"/>
            <a:r>
              <a:rPr lang="nl-NL" dirty="0"/>
              <a:t>Gepubliceerd in Staatsblad</a:t>
            </a:r>
          </a:p>
          <a:p>
            <a:pPr lvl="1"/>
            <a:endParaRPr lang="nl-NL" dirty="0"/>
          </a:p>
          <a:p>
            <a:r>
              <a:rPr lang="nl-NL" b="1" dirty="0"/>
              <a:t>Wijziging Arbobesluit, Asbestverwijderingsbesluit 2005 en Besluit bouwwerken leefomgeving</a:t>
            </a:r>
          </a:p>
          <a:p>
            <a:pPr lvl="1"/>
            <a:r>
              <a:rPr lang="nl-NL" sz="1600" dirty="0"/>
              <a:t>Bij de Raad van State voor advies</a:t>
            </a:r>
          </a:p>
          <a:p>
            <a:pPr lvl="1"/>
            <a:endParaRPr lang="nl-NL" sz="1600" dirty="0"/>
          </a:p>
          <a:p>
            <a:pPr marL="0" lvl="1">
              <a:spcBef>
                <a:spcPts val="1000"/>
              </a:spcBef>
            </a:pPr>
            <a:r>
              <a:rPr lang="nl-NL" sz="1800" b="1" dirty="0">
                <a:solidFill>
                  <a:schemeClr val="accent1"/>
                </a:solidFill>
              </a:rPr>
              <a:t>Wijziging Arboregeling</a:t>
            </a:r>
          </a:p>
          <a:p>
            <a:pPr lvl="1"/>
            <a:r>
              <a:rPr lang="nl-NL" sz="1600" dirty="0"/>
              <a:t>Wordt nu aan gewerkt</a:t>
            </a:r>
          </a:p>
          <a:p>
            <a:pPr marL="0" lvl="1">
              <a:spcBef>
                <a:spcPts val="1000"/>
              </a:spcBef>
            </a:pPr>
            <a:endParaRPr lang="nl-NL" sz="1800" b="1" dirty="0">
              <a:solidFill>
                <a:schemeClr val="accent1"/>
              </a:solidFill>
            </a:endParaRPr>
          </a:p>
          <a:p>
            <a:pPr marL="0" lvl="1">
              <a:spcBef>
                <a:spcPts val="1000"/>
              </a:spcBef>
            </a:pPr>
            <a:r>
              <a:rPr lang="nl-NL" sz="1800" b="1" dirty="0">
                <a:solidFill>
                  <a:schemeClr val="accent1"/>
                </a:solidFill>
              </a:rPr>
              <a:t>Beleidsregels</a:t>
            </a:r>
          </a:p>
          <a:p>
            <a:pPr lvl="1"/>
            <a:r>
              <a:rPr lang="nl-NL" sz="1600" dirty="0"/>
              <a:t>Vergunningverlening</a:t>
            </a:r>
          </a:p>
          <a:p>
            <a:pPr lvl="1"/>
            <a:r>
              <a:rPr lang="nl-NL" sz="1600" dirty="0"/>
              <a:t>Boetebeleid</a:t>
            </a:r>
          </a:p>
          <a:p>
            <a:pPr lvl="1"/>
            <a:endParaRPr lang="nl-NL" dirty="0"/>
          </a:p>
          <a:p>
            <a:pPr lvl="1"/>
            <a:endParaRPr lang="nl-NL" dirty="0"/>
          </a:p>
          <a:p>
            <a:endParaRPr lang="nl-NL" sz="2800" dirty="0"/>
          </a:p>
          <a:p>
            <a:pPr marL="0" indent="0">
              <a:buNone/>
            </a:pPr>
            <a:endParaRPr lang="nl-NL" dirty="0"/>
          </a:p>
          <a:p>
            <a:pPr lvl="1"/>
            <a:endParaRPr lang="nl-NL" dirty="0"/>
          </a:p>
          <a:p>
            <a:pPr lvl="1"/>
            <a:endParaRPr lang="nl-NL" dirty="0"/>
          </a:p>
        </p:txBody>
      </p:sp>
      <p:sp>
        <p:nvSpPr>
          <p:cNvPr id="5" name="Tijdelijke aanduiding voor datum 4">
            <a:extLst>
              <a:ext uri="{FF2B5EF4-FFF2-40B4-BE49-F238E27FC236}">
                <a16:creationId xmlns:a16="http://schemas.microsoft.com/office/drawing/2014/main" id="{CB25FD85-5C24-F440-992F-637D25AB9333}"/>
              </a:ext>
            </a:extLst>
          </p:cNvPr>
          <p:cNvSpPr>
            <a:spLocks noGrp="1"/>
          </p:cNvSpPr>
          <p:nvPr>
            <p:ph type="dt" sz="half" idx="1001"/>
          </p:nvPr>
        </p:nvSpPr>
        <p:spPr/>
        <p:txBody>
          <a:bodyPr/>
          <a:lstStyle/>
          <a:p>
            <a:fld id="{E73FB274-0E1B-46FF-A083-83C5A5F80E93}" type="datetime4">
              <a:rPr lang="nl-NL" smtClean="0"/>
              <a:t>5 oktober 2026</a:t>
            </a:fld>
            <a:endParaRPr lang="nl-NL" dirty="0"/>
          </a:p>
        </p:txBody>
      </p:sp>
      <p:sp>
        <p:nvSpPr>
          <p:cNvPr id="6" name="Tijdelijke aanduiding voor dianummer 5">
            <a:extLst>
              <a:ext uri="{FF2B5EF4-FFF2-40B4-BE49-F238E27FC236}">
                <a16:creationId xmlns:a16="http://schemas.microsoft.com/office/drawing/2014/main" id="{B463DA39-350B-9EBF-E5A6-43C82517FC22}"/>
              </a:ext>
            </a:extLst>
          </p:cNvPr>
          <p:cNvSpPr>
            <a:spLocks noGrp="1"/>
          </p:cNvSpPr>
          <p:nvPr>
            <p:ph type="sldNum" sz="quarter" idx="1003"/>
          </p:nvPr>
        </p:nvSpPr>
        <p:spPr/>
        <p:txBody>
          <a:bodyPr/>
          <a:lstStyle/>
          <a:p>
            <a:fld id="{8F18802B-E4C7-4B2D-B37A-6B7CC3C134EA}" type="slidenum">
              <a:rPr lang="nl-NL" smtClean="0"/>
              <a:pPr/>
              <a:t>14</a:t>
            </a:fld>
            <a:endParaRPr lang="nl-NL" dirty="0"/>
          </a:p>
        </p:txBody>
      </p:sp>
      <p:graphicFrame>
        <p:nvGraphicFramePr>
          <p:cNvPr id="4" name="Tabel 3">
            <a:extLst>
              <a:ext uri="{FF2B5EF4-FFF2-40B4-BE49-F238E27FC236}">
                <a16:creationId xmlns:a16="http://schemas.microsoft.com/office/drawing/2014/main" id="{31A730A7-1A7B-53E6-AD1D-88B0911F42A4}"/>
              </a:ext>
            </a:extLst>
          </p:cNvPr>
          <p:cNvGraphicFramePr>
            <a:graphicFrameLocks noGrp="1"/>
          </p:cNvGraphicFramePr>
          <p:nvPr/>
        </p:nvGraphicFramePr>
        <p:xfrm>
          <a:off x="7465291" y="1844040"/>
          <a:ext cx="4104409" cy="1584960"/>
        </p:xfrm>
        <a:graphic>
          <a:graphicData uri="http://schemas.openxmlformats.org/drawingml/2006/table">
            <a:tbl>
              <a:tblPr firstRow="1" bandRow="1">
                <a:tableStyleId>{5940675A-B579-460E-94D1-54222C63F5DA}</a:tableStyleId>
              </a:tblPr>
              <a:tblGrid>
                <a:gridCol w="4104409">
                  <a:extLst>
                    <a:ext uri="{9D8B030D-6E8A-4147-A177-3AD203B41FA5}">
                      <a16:colId xmlns:a16="http://schemas.microsoft.com/office/drawing/2014/main" val="573723457"/>
                    </a:ext>
                  </a:extLst>
                </a:gridCol>
              </a:tblGrid>
              <a:tr h="370840">
                <a:tc>
                  <a:txBody>
                    <a:bodyPr/>
                    <a:lstStyle/>
                    <a:p>
                      <a:pPr algn="ctr"/>
                      <a:r>
                        <a:rPr lang="nl-NL" sz="2000" dirty="0"/>
                        <a:t>Arbowet</a:t>
                      </a:r>
                    </a:p>
                  </a:txBody>
                  <a:tcPr/>
                </a:tc>
                <a:extLst>
                  <a:ext uri="{0D108BD9-81ED-4DB2-BD59-A6C34878D82A}">
                    <a16:rowId xmlns:a16="http://schemas.microsoft.com/office/drawing/2014/main" val="193455367"/>
                  </a:ext>
                </a:extLst>
              </a:tr>
              <a:tr h="370840">
                <a:tc>
                  <a:txBody>
                    <a:bodyPr/>
                    <a:lstStyle/>
                    <a:p>
                      <a:pPr algn="ctr"/>
                      <a:r>
                        <a:rPr lang="nl-NL" sz="2000" dirty="0"/>
                        <a:t>Arbobesluit, </a:t>
                      </a:r>
                      <a:r>
                        <a:rPr lang="nl-NL" sz="2000" dirty="0" err="1"/>
                        <a:t>Avb</a:t>
                      </a:r>
                      <a:r>
                        <a:rPr lang="nl-NL" sz="2000" dirty="0"/>
                        <a:t> 2005, </a:t>
                      </a:r>
                      <a:r>
                        <a:rPr lang="nl-NL" sz="2000" dirty="0" err="1"/>
                        <a:t>Bbl</a:t>
                      </a:r>
                      <a:endParaRPr lang="nl-NL" sz="2000" dirty="0"/>
                    </a:p>
                  </a:txBody>
                  <a:tcPr/>
                </a:tc>
                <a:extLst>
                  <a:ext uri="{0D108BD9-81ED-4DB2-BD59-A6C34878D82A}">
                    <a16:rowId xmlns:a16="http://schemas.microsoft.com/office/drawing/2014/main" val="1344261191"/>
                  </a:ext>
                </a:extLst>
              </a:tr>
              <a:tr h="370840">
                <a:tc>
                  <a:txBody>
                    <a:bodyPr/>
                    <a:lstStyle/>
                    <a:p>
                      <a:pPr algn="ctr"/>
                      <a:r>
                        <a:rPr lang="nl-NL" sz="2000" dirty="0"/>
                        <a:t>Arboregeling</a:t>
                      </a:r>
                    </a:p>
                  </a:txBody>
                  <a:tcPr/>
                </a:tc>
                <a:extLst>
                  <a:ext uri="{0D108BD9-81ED-4DB2-BD59-A6C34878D82A}">
                    <a16:rowId xmlns:a16="http://schemas.microsoft.com/office/drawing/2014/main" val="2423398258"/>
                  </a:ext>
                </a:extLst>
              </a:tr>
              <a:tr h="370840">
                <a:tc>
                  <a:txBody>
                    <a:bodyPr/>
                    <a:lstStyle/>
                    <a:p>
                      <a:pPr algn="ctr"/>
                      <a:r>
                        <a:rPr lang="nl-NL" sz="2000" dirty="0"/>
                        <a:t>Beleidsregels</a:t>
                      </a:r>
                    </a:p>
                  </a:txBody>
                  <a:tcPr/>
                </a:tc>
                <a:extLst>
                  <a:ext uri="{0D108BD9-81ED-4DB2-BD59-A6C34878D82A}">
                    <a16:rowId xmlns:a16="http://schemas.microsoft.com/office/drawing/2014/main" val="3863277714"/>
                  </a:ext>
                </a:extLst>
              </a:tr>
            </a:tbl>
          </a:graphicData>
        </a:graphic>
      </p:graphicFrame>
      <p:sp>
        <p:nvSpPr>
          <p:cNvPr id="7" name="Tekstvak 6">
            <a:extLst>
              <a:ext uri="{FF2B5EF4-FFF2-40B4-BE49-F238E27FC236}">
                <a16:creationId xmlns:a16="http://schemas.microsoft.com/office/drawing/2014/main" id="{149BB8B6-920D-5F31-9186-EE70D616DA8C}"/>
              </a:ext>
            </a:extLst>
          </p:cNvPr>
          <p:cNvSpPr txBox="1"/>
          <p:nvPr/>
        </p:nvSpPr>
        <p:spPr>
          <a:xfrm rot="20488165">
            <a:off x="7250463" y="4667661"/>
            <a:ext cx="2848845" cy="646331"/>
          </a:xfrm>
          <a:prstGeom prst="rect">
            <a:avLst/>
          </a:prstGeom>
          <a:noFill/>
        </p:spPr>
        <p:txBody>
          <a:bodyPr wrap="square" rtlCol="0">
            <a:spAutoFit/>
          </a:bodyPr>
          <a:lstStyle/>
          <a:p>
            <a:r>
              <a:rPr lang="nl-NL" sz="3600" b="1" dirty="0">
                <a:solidFill>
                  <a:srgbClr val="FF0000"/>
                </a:solidFill>
              </a:rPr>
              <a:t>Maart 2027</a:t>
            </a:r>
          </a:p>
        </p:txBody>
      </p:sp>
    </p:spTree>
    <p:extLst>
      <p:ext uri="{BB962C8B-B14F-4D97-AF65-F5344CB8AC3E}">
        <p14:creationId xmlns:p14="http://schemas.microsoft.com/office/powerpoint/2010/main" val="3511771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E6D3E8-B722-4CE5-1517-46BD3C669571}"/>
              </a:ext>
            </a:extLst>
          </p:cNvPr>
          <p:cNvSpPr>
            <a:spLocks noGrp="1"/>
          </p:cNvSpPr>
          <p:nvPr>
            <p:ph type="title"/>
          </p:nvPr>
        </p:nvSpPr>
        <p:spPr/>
        <p:txBody>
          <a:bodyPr/>
          <a:lstStyle/>
          <a:p>
            <a:r>
              <a:rPr lang="nl-NL" dirty="0"/>
              <a:t>2. Vergunningplicht</a:t>
            </a:r>
          </a:p>
        </p:txBody>
      </p:sp>
      <p:sp>
        <p:nvSpPr>
          <p:cNvPr id="3" name="Tijdelijke aanduiding voor tekst 2">
            <a:extLst>
              <a:ext uri="{FF2B5EF4-FFF2-40B4-BE49-F238E27FC236}">
                <a16:creationId xmlns:a16="http://schemas.microsoft.com/office/drawing/2014/main" id="{1AF2C789-79B0-1E3A-6CCC-01107EDB2DCB}"/>
              </a:ext>
            </a:extLst>
          </p:cNvPr>
          <p:cNvSpPr>
            <a:spLocks noGrp="1"/>
          </p:cNvSpPr>
          <p:nvPr>
            <p:ph type="body" sz="quarter" idx="23"/>
          </p:nvPr>
        </p:nvSpPr>
        <p:spPr>
          <a:xfrm>
            <a:off x="685800" y="1752601"/>
            <a:ext cx="4965700" cy="2060864"/>
          </a:xfrm>
        </p:spPr>
        <p:txBody>
          <a:bodyPr>
            <a:normAutofit lnSpcReduction="10000"/>
          </a:bodyPr>
          <a:lstStyle/>
          <a:p>
            <a:pPr marL="0" indent="0">
              <a:buNone/>
            </a:pPr>
            <a:r>
              <a:rPr lang="nl-NL" sz="1800" b="1" dirty="0"/>
              <a:t>Eis vanuit de Richtlijn:</a:t>
            </a:r>
            <a:br>
              <a:rPr lang="nl-NL" sz="1800" dirty="0"/>
            </a:br>
            <a:r>
              <a:rPr lang="nl-NL" sz="1800" dirty="0"/>
              <a:t>Ondernemingen moeten voor sloop- en verwijderingswerk met asbest een vergunning aanvragen</a:t>
            </a:r>
          </a:p>
          <a:p>
            <a:pPr marL="0" indent="0">
              <a:buNone/>
            </a:pPr>
            <a:r>
              <a:rPr lang="nl-NL" sz="1800" dirty="0"/>
              <a:t>Dat geldt ook voor asbest verwijderen uit bodem en grond</a:t>
            </a:r>
          </a:p>
          <a:p>
            <a:pPr marL="0" indent="0">
              <a:buNone/>
            </a:pPr>
            <a:r>
              <a:rPr lang="nl-NL" dirty="0"/>
              <a:t>Op bedrijfsniveau, NIET per project!</a:t>
            </a:r>
          </a:p>
        </p:txBody>
      </p:sp>
      <p:sp>
        <p:nvSpPr>
          <p:cNvPr id="5" name="Tijdelijke aanduiding voor datum 4">
            <a:extLst>
              <a:ext uri="{FF2B5EF4-FFF2-40B4-BE49-F238E27FC236}">
                <a16:creationId xmlns:a16="http://schemas.microsoft.com/office/drawing/2014/main" id="{5FA19982-24BC-C6FC-35A0-B8837A4754DE}"/>
              </a:ext>
            </a:extLst>
          </p:cNvPr>
          <p:cNvSpPr>
            <a:spLocks noGrp="1"/>
          </p:cNvSpPr>
          <p:nvPr>
            <p:ph type="dt" sz="half" idx="1001"/>
          </p:nvPr>
        </p:nvSpPr>
        <p:spPr/>
        <p:txBody>
          <a:bodyPr/>
          <a:lstStyle/>
          <a:p>
            <a:fld id="{E73FB274-0E1B-46FF-A083-83C5A5F80E93}" type="datetime4">
              <a:rPr lang="nl-NL" smtClean="0"/>
              <a:t>5 oktober 2026</a:t>
            </a:fld>
            <a:endParaRPr lang="nl-NL" dirty="0"/>
          </a:p>
        </p:txBody>
      </p:sp>
      <p:sp>
        <p:nvSpPr>
          <p:cNvPr id="6" name="Tijdelijke aanduiding voor dianummer 5">
            <a:extLst>
              <a:ext uri="{FF2B5EF4-FFF2-40B4-BE49-F238E27FC236}">
                <a16:creationId xmlns:a16="http://schemas.microsoft.com/office/drawing/2014/main" id="{C58DB573-050E-66DA-435E-4C1FEF3FACDC}"/>
              </a:ext>
            </a:extLst>
          </p:cNvPr>
          <p:cNvSpPr>
            <a:spLocks noGrp="1"/>
          </p:cNvSpPr>
          <p:nvPr>
            <p:ph type="sldNum" sz="quarter" idx="1003"/>
          </p:nvPr>
        </p:nvSpPr>
        <p:spPr/>
        <p:txBody>
          <a:bodyPr/>
          <a:lstStyle/>
          <a:p>
            <a:fld id="{8F18802B-E4C7-4B2D-B37A-6B7CC3C134EA}" type="slidenum">
              <a:rPr lang="nl-NL" smtClean="0"/>
              <a:pPr/>
              <a:t>15</a:t>
            </a:fld>
            <a:endParaRPr lang="nl-NL" dirty="0"/>
          </a:p>
        </p:txBody>
      </p:sp>
      <p:sp>
        <p:nvSpPr>
          <p:cNvPr id="7" name="Tijdelijke aanduiding voor tekst 2">
            <a:extLst>
              <a:ext uri="{FF2B5EF4-FFF2-40B4-BE49-F238E27FC236}">
                <a16:creationId xmlns:a16="http://schemas.microsoft.com/office/drawing/2014/main" id="{CA227E59-5813-2806-2597-E6698DDE8867}"/>
              </a:ext>
            </a:extLst>
          </p:cNvPr>
          <p:cNvSpPr txBox="1">
            <a:spLocks/>
          </p:cNvSpPr>
          <p:nvPr/>
        </p:nvSpPr>
        <p:spPr>
          <a:xfrm>
            <a:off x="6800850" y="546133"/>
            <a:ext cx="4965700" cy="3265714"/>
          </a:xfrm>
          <a:prstGeom prst="rect">
            <a:avLst/>
          </a:prstGeom>
        </p:spPr>
        <p:txBody>
          <a:bodyPr vert="horz" lIns="0" tIns="0" rIns="0" bIns="0" rtlCol="0">
            <a:noAutofit/>
          </a:bodyPr>
          <a:lstStyle>
            <a:lvl1pPr marL="162000" indent="-162000" algn="l" defTabSz="914400" rtl="0" eaLnBrk="1" latinLnBrk="0" hangingPunct="1">
              <a:lnSpc>
                <a:spcPct val="105000"/>
              </a:lnSpc>
              <a:spcBef>
                <a:spcPts val="900"/>
              </a:spcBef>
              <a:buFont typeface="RijksSansTT ExtraBold" panose="020B0904010101010104" pitchFamily="34" charset="0"/>
              <a:buChar char="•"/>
              <a:defRPr sz="1700" kern="1200">
                <a:solidFill>
                  <a:schemeClr val="tx1"/>
                </a:solidFill>
                <a:latin typeface="+mn-lt"/>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marL="0" lvl="0" indent="0">
              <a:buNone/>
            </a:pPr>
            <a:r>
              <a:rPr lang="nl-NL" sz="1800" b="1" dirty="0"/>
              <a:t>Vereist bij vergunningaanvraag</a:t>
            </a:r>
          </a:p>
          <a:p>
            <a:r>
              <a:rPr lang="nl-NL" sz="1800" dirty="0"/>
              <a:t>Bewijs van naleving van art. 6 van de RL</a:t>
            </a:r>
          </a:p>
          <a:p>
            <a:pPr lvl="1"/>
            <a:r>
              <a:rPr lang="nl-NL" sz="1400" dirty="0"/>
              <a:t>Aantal werknemers minimaal</a:t>
            </a:r>
          </a:p>
          <a:p>
            <a:pPr lvl="1"/>
            <a:r>
              <a:rPr lang="nl-NL" sz="1400" dirty="0"/>
              <a:t>Geen stof produceren of anders maatregelen</a:t>
            </a:r>
          </a:p>
          <a:p>
            <a:pPr lvl="1"/>
            <a:r>
              <a:rPr lang="nl-NL" sz="1400" dirty="0"/>
              <a:t>Ontsmetting werknemers</a:t>
            </a:r>
          </a:p>
          <a:p>
            <a:pPr lvl="1"/>
            <a:r>
              <a:rPr lang="nl-NL" sz="1400" dirty="0"/>
              <a:t>Uitrusting reinigen en onderhouden</a:t>
            </a:r>
          </a:p>
          <a:p>
            <a:pPr lvl="1"/>
            <a:r>
              <a:rPr lang="nl-NL" sz="1400" dirty="0"/>
              <a:t>Z.s.m. afvoeren van afval in gesloten verpakking</a:t>
            </a:r>
          </a:p>
          <a:p>
            <a:pPr lvl="0"/>
            <a:r>
              <a:rPr lang="nl-NL" dirty="0"/>
              <a:t>Bewijs opleiding werknemers</a:t>
            </a:r>
          </a:p>
          <a:p>
            <a:r>
              <a:rPr lang="nl-NL" sz="1600" dirty="0"/>
              <a:t>VOG-rechtspersonen</a:t>
            </a:r>
          </a:p>
          <a:p>
            <a:pPr lvl="0"/>
            <a:endParaRPr lang="nl-NL" dirty="0"/>
          </a:p>
        </p:txBody>
      </p:sp>
      <p:sp>
        <p:nvSpPr>
          <p:cNvPr id="8" name="Tijdelijke aanduiding voor tekst 2">
            <a:extLst>
              <a:ext uri="{FF2B5EF4-FFF2-40B4-BE49-F238E27FC236}">
                <a16:creationId xmlns:a16="http://schemas.microsoft.com/office/drawing/2014/main" id="{866D62E1-3594-5B7B-7D5B-083209B6059B}"/>
              </a:ext>
            </a:extLst>
          </p:cNvPr>
          <p:cNvSpPr txBox="1">
            <a:spLocks/>
          </p:cNvSpPr>
          <p:nvPr/>
        </p:nvSpPr>
        <p:spPr>
          <a:xfrm>
            <a:off x="6829038" y="4498876"/>
            <a:ext cx="4965700" cy="1399073"/>
          </a:xfrm>
          <a:prstGeom prst="rect">
            <a:avLst/>
          </a:prstGeom>
        </p:spPr>
        <p:txBody>
          <a:bodyPr vert="horz" lIns="0" tIns="0" rIns="0" bIns="0" rtlCol="0">
            <a:noAutofit/>
          </a:bodyPr>
          <a:lstStyle>
            <a:lvl1pPr marL="162000" indent="-162000" algn="l" defTabSz="914400" rtl="0" eaLnBrk="1" latinLnBrk="0" hangingPunct="1">
              <a:lnSpc>
                <a:spcPct val="105000"/>
              </a:lnSpc>
              <a:spcBef>
                <a:spcPts val="900"/>
              </a:spcBef>
              <a:buFont typeface="RijksSansTT ExtraBold" panose="020B0904010101010104" pitchFamily="34" charset="0"/>
              <a:buChar char="•"/>
              <a:defRPr sz="1700" kern="1200">
                <a:solidFill>
                  <a:schemeClr val="tx1"/>
                </a:solidFill>
                <a:latin typeface="+mn-lt"/>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a:lstStyle>
          <a:p>
            <a:pPr marL="0" lvl="0" indent="0">
              <a:buNone/>
            </a:pPr>
            <a:r>
              <a:rPr lang="nl-NL" sz="1800" b="1" dirty="0"/>
              <a:t>Wat wordt betrokken bij vergunningverlening?</a:t>
            </a:r>
          </a:p>
          <a:p>
            <a:pPr lvl="0"/>
            <a:r>
              <a:rPr lang="nl-NL" sz="1800" dirty="0" err="1"/>
              <a:t>Toezichtsinformatie</a:t>
            </a:r>
            <a:endParaRPr lang="nl-NL" sz="1800" dirty="0"/>
          </a:p>
          <a:p>
            <a:pPr lvl="0"/>
            <a:r>
              <a:rPr lang="nl-NL" sz="1800" dirty="0"/>
              <a:t>In bijzondere gevallen: Wet BIBOB</a:t>
            </a:r>
            <a:endParaRPr lang="nl-NL" dirty="0"/>
          </a:p>
        </p:txBody>
      </p:sp>
      <p:sp>
        <p:nvSpPr>
          <p:cNvPr id="4" name="Tekstvak 3">
            <a:extLst>
              <a:ext uri="{FF2B5EF4-FFF2-40B4-BE49-F238E27FC236}">
                <a16:creationId xmlns:a16="http://schemas.microsoft.com/office/drawing/2014/main" id="{60B21DE2-B0AF-CFF0-CD44-FC9425432011}"/>
              </a:ext>
            </a:extLst>
          </p:cNvPr>
          <p:cNvSpPr txBox="1"/>
          <p:nvPr/>
        </p:nvSpPr>
        <p:spPr>
          <a:xfrm>
            <a:off x="685800" y="4498876"/>
            <a:ext cx="4362450" cy="2308324"/>
          </a:xfrm>
          <a:prstGeom prst="rect">
            <a:avLst/>
          </a:prstGeom>
          <a:noFill/>
          <a:ln>
            <a:noFill/>
          </a:ln>
        </p:spPr>
        <p:txBody>
          <a:bodyPr wrap="square" rtlCol="0">
            <a:spAutoFit/>
          </a:bodyPr>
          <a:lstStyle/>
          <a:p>
            <a:r>
              <a:rPr lang="nl-NL" sz="1600" i="1" dirty="0"/>
              <a:t>Ondernemingen die beogen </a:t>
            </a:r>
            <a:r>
              <a:rPr lang="nl-NL" sz="1600" b="1" i="1" dirty="0"/>
              <a:t>werkzaamheden in verband met sloop of asbestverwijdering</a:t>
            </a:r>
            <a:r>
              <a:rPr lang="nl-NL" sz="1600" i="1" dirty="0"/>
              <a:t> te verrichten, zorgen ervoor dat zij vóór aanvang van de werkzaamheden over een door de bevoegde autoriteit afgegeven vergunning beschikken. Daartoe verstrekken zij die bevoegde autoriteit ten minste bewijs van naleving van artikel 6 en certificaten waaruit de voltooiing van opleiding overeenkomstig artikel 14 en bijlage I bis blijkt.</a:t>
            </a:r>
          </a:p>
        </p:txBody>
      </p:sp>
    </p:spTree>
    <p:extLst>
      <p:ext uri="{BB962C8B-B14F-4D97-AF65-F5344CB8AC3E}">
        <p14:creationId xmlns:p14="http://schemas.microsoft.com/office/powerpoint/2010/main" val="1735016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CACA0D5-D3AB-8922-6F27-56F455574E1D}"/>
              </a:ext>
            </a:extLst>
          </p:cNvPr>
          <p:cNvSpPr>
            <a:spLocks noGrp="1"/>
          </p:cNvSpPr>
          <p:nvPr>
            <p:ph type="title"/>
          </p:nvPr>
        </p:nvSpPr>
        <p:spPr>
          <a:xfrm>
            <a:off x="354981" y="1201482"/>
            <a:ext cx="10820400" cy="1375090"/>
          </a:xfrm>
        </p:spPr>
        <p:txBody>
          <a:bodyPr>
            <a:normAutofit/>
          </a:bodyPr>
          <a:lstStyle/>
          <a:p>
            <a:r>
              <a:rPr lang="nl-NL" dirty="0"/>
              <a:t>3. Differentiatie in verwijdering </a:t>
            </a:r>
            <a:r>
              <a:rPr lang="nl-NL" u="sng" dirty="0"/>
              <a:t>asbesttoepassingen </a:t>
            </a:r>
            <a:r>
              <a:rPr lang="nl-NL" sz="2400" dirty="0"/>
              <a:t>(niet zijnde bodem of grond)</a:t>
            </a:r>
            <a:endParaRPr lang="nl-NL" dirty="0"/>
          </a:p>
        </p:txBody>
      </p:sp>
      <p:sp>
        <p:nvSpPr>
          <p:cNvPr id="4" name="Tijdelijke aanduiding voor datum 3">
            <a:extLst>
              <a:ext uri="{FF2B5EF4-FFF2-40B4-BE49-F238E27FC236}">
                <a16:creationId xmlns:a16="http://schemas.microsoft.com/office/drawing/2014/main" id="{BE2845D1-8F63-E5B3-79E6-10751BDB4359}"/>
              </a:ext>
            </a:extLst>
          </p:cNvPr>
          <p:cNvSpPr>
            <a:spLocks noGrp="1"/>
          </p:cNvSpPr>
          <p:nvPr>
            <p:ph type="dt" sz="half" idx="10"/>
          </p:nvPr>
        </p:nvSpPr>
        <p:spPr/>
        <p:txBody>
          <a:bodyPr/>
          <a:lstStyle/>
          <a:p>
            <a:endParaRPr lang="nl-NL" dirty="0"/>
          </a:p>
        </p:txBody>
      </p:sp>
      <p:sp>
        <p:nvSpPr>
          <p:cNvPr id="5" name="Tijdelijke aanduiding voor dianummer 4">
            <a:extLst>
              <a:ext uri="{FF2B5EF4-FFF2-40B4-BE49-F238E27FC236}">
                <a16:creationId xmlns:a16="http://schemas.microsoft.com/office/drawing/2014/main" id="{353B347C-8124-0111-EE6E-F67EEE87D767}"/>
              </a:ext>
            </a:extLst>
          </p:cNvPr>
          <p:cNvSpPr>
            <a:spLocks noGrp="1"/>
          </p:cNvSpPr>
          <p:nvPr>
            <p:ph type="sldNum" sz="quarter" idx="12"/>
          </p:nvPr>
        </p:nvSpPr>
        <p:spPr/>
        <p:txBody>
          <a:bodyPr/>
          <a:lstStyle/>
          <a:p>
            <a:fld id="{10A0A6AF-03C5-477E-939A-E28F7E7F05EA}" type="slidenum">
              <a:rPr lang="nl-NL" smtClean="0"/>
              <a:pPr/>
              <a:t>16</a:t>
            </a:fld>
            <a:endParaRPr lang="nl-NL" dirty="0"/>
          </a:p>
        </p:txBody>
      </p:sp>
      <p:pic>
        <p:nvPicPr>
          <p:cNvPr id="7" name="Picture 2" descr="Asbest Dak Vervangen Verplicht: Wetten &amp; Werkwijze">
            <a:extLst>
              <a:ext uri="{FF2B5EF4-FFF2-40B4-BE49-F238E27FC236}">
                <a16:creationId xmlns:a16="http://schemas.microsoft.com/office/drawing/2014/main" id="{A31C7AE9-FA80-8969-3661-0A9D38352D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4092" y="4800230"/>
            <a:ext cx="1746450" cy="98237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Siliconenkit verwijderen? | De beste manier om kit te verwijderen">
            <a:extLst>
              <a:ext uri="{FF2B5EF4-FFF2-40B4-BE49-F238E27FC236}">
                <a16:creationId xmlns:a16="http://schemas.microsoft.com/office/drawing/2014/main" id="{9490CF8B-E705-A000-7DFC-D264F99A4C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4940" y="4800230"/>
            <a:ext cx="2445283" cy="13642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Wat is asbest? - Clevers Asbestsanering">
            <a:extLst>
              <a:ext uri="{FF2B5EF4-FFF2-40B4-BE49-F238E27FC236}">
                <a16:creationId xmlns:a16="http://schemas.microsoft.com/office/drawing/2014/main" id="{AEE40A21-B2B7-F702-92B3-9A837768E3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2434" y="4800230"/>
            <a:ext cx="2301766" cy="137152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Materiaal buis : r/Klussers">
            <a:extLst>
              <a:ext uri="{FF2B5EF4-FFF2-40B4-BE49-F238E27FC236}">
                <a16:creationId xmlns:a16="http://schemas.microsoft.com/office/drawing/2014/main" id="{551A9930-8109-5001-59BC-1BF133352A0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8124" y="4800230"/>
            <a:ext cx="1476569" cy="1968759"/>
          </a:xfrm>
          <a:prstGeom prst="rect">
            <a:avLst/>
          </a:prstGeom>
          <a:noFill/>
          <a:extLst>
            <a:ext uri="{909E8E84-426E-40DD-AFC4-6F175D3DCCD1}">
              <a14:hiddenFill xmlns:a14="http://schemas.microsoft.com/office/drawing/2010/main">
                <a:solidFill>
                  <a:srgbClr val="FFFFFF"/>
                </a:solidFill>
              </a14:hiddenFill>
            </a:ext>
          </a:extLst>
        </p:spPr>
      </p:pic>
      <p:pic>
        <p:nvPicPr>
          <p:cNvPr id="2" name="table" descr="Tabel voor vergunning beperkt, basis en uitgebreid met het bijbehorend blootstellingsrisico en voorbeelden van asbesttoepassingen horend bij het soort vergunning. ">
            <a:extLst>
              <a:ext uri="{FF2B5EF4-FFF2-40B4-BE49-F238E27FC236}">
                <a16:creationId xmlns:a16="http://schemas.microsoft.com/office/drawing/2014/main" id="{FA258933-F3EB-1996-ED37-E68B48C1CFA8}"/>
              </a:ext>
            </a:extLst>
          </p:cNvPr>
          <p:cNvPicPr>
            <a:picLocks noChangeAspect="1"/>
          </p:cNvPicPr>
          <p:nvPr/>
        </p:nvPicPr>
        <p:blipFill>
          <a:blip r:embed="rId6"/>
          <a:stretch>
            <a:fillRect/>
          </a:stretch>
        </p:blipFill>
        <p:spPr>
          <a:xfrm>
            <a:off x="685800" y="2576572"/>
            <a:ext cx="10820400" cy="2074954"/>
          </a:xfrm>
          <a:prstGeom prst="rect">
            <a:avLst/>
          </a:prstGeom>
        </p:spPr>
      </p:pic>
    </p:spTree>
    <p:extLst>
      <p:ext uri="{BB962C8B-B14F-4D97-AF65-F5344CB8AC3E}">
        <p14:creationId xmlns:p14="http://schemas.microsoft.com/office/powerpoint/2010/main" val="1932922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E7ACCE-202A-620F-5140-AB45440979B0}"/>
              </a:ext>
            </a:extLst>
          </p:cNvPr>
          <p:cNvSpPr>
            <a:spLocks noGrp="1"/>
          </p:cNvSpPr>
          <p:nvPr>
            <p:ph type="title"/>
          </p:nvPr>
        </p:nvSpPr>
        <p:spPr>
          <a:xfrm>
            <a:off x="304800" y="264865"/>
            <a:ext cx="10820400" cy="673889"/>
          </a:xfrm>
        </p:spPr>
        <p:txBody>
          <a:bodyPr/>
          <a:lstStyle/>
          <a:p>
            <a:r>
              <a:rPr lang="nl-NL" dirty="0"/>
              <a:t>Bodemwerkzaamheden onder vergunningplicht</a:t>
            </a:r>
          </a:p>
        </p:txBody>
      </p:sp>
      <p:sp>
        <p:nvSpPr>
          <p:cNvPr id="5" name="Tijdelijke aanduiding voor datum 4">
            <a:extLst>
              <a:ext uri="{FF2B5EF4-FFF2-40B4-BE49-F238E27FC236}">
                <a16:creationId xmlns:a16="http://schemas.microsoft.com/office/drawing/2014/main" id="{D725BFD8-A576-1E88-E5F4-45262AD2ED80}"/>
              </a:ext>
            </a:extLst>
          </p:cNvPr>
          <p:cNvSpPr>
            <a:spLocks noGrp="1"/>
          </p:cNvSpPr>
          <p:nvPr>
            <p:ph type="dt" sz="half" idx="1001"/>
          </p:nvPr>
        </p:nvSpPr>
        <p:spPr/>
        <p:txBody>
          <a:bodyPr/>
          <a:lstStyle/>
          <a:p>
            <a:fld id="{E73FB274-0E1B-46FF-A083-83C5A5F80E93}" type="datetime4">
              <a:rPr lang="nl-NL" smtClean="0"/>
              <a:t>5 oktober 2026</a:t>
            </a:fld>
            <a:endParaRPr lang="nl-NL" dirty="0"/>
          </a:p>
        </p:txBody>
      </p:sp>
      <p:sp>
        <p:nvSpPr>
          <p:cNvPr id="6" name="Tijdelijke aanduiding voor dianummer 5">
            <a:extLst>
              <a:ext uri="{FF2B5EF4-FFF2-40B4-BE49-F238E27FC236}">
                <a16:creationId xmlns:a16="http://schemas.microsoft.com/office/drawing/2014/main" id="{4E36791A-A6EA-6C88-4818-080B587DE480}"/>
              </a:ext>
            </a:extLst>
          </p:cNvPr>
          <p:cNvSpPr>
            <a:spLocks noGrp="1"/>
          </p:cNvSpPr>
          <p:nvPr>
            <p:ph type="sldNum" sz="quarter" idx="1003"/>
          </p:nvPr>
        </p:nvSpPr>
        <p:spPr/>
        <p:txBody>
          <a:bodyPr/>
          <a:lstStyle/>
          <a:p>
            <a:fld id="{8F18802B-E4C7-4B2D-B37A-6B7CC3C134EA}" type="slidenum">
              <a:rPr lang="nl-NL" smtClean="0"/>
              <a:pPr/>
              <a:t>17</a:t>
            </a:fld>
            <a:endParaRPr lang="nl-NL" dirty="0"/>
          </a:p>
        </p:txBody>
      </p:sp>
      <p:graphicFrame>
        <p:nvGraphicFramePr>
          <p:cNvPr id="7" name="Tabel 6">
            <a:extLst>
              <a:ext uri="{FF2B5EF4-FFF2-40B4-BE49-F238E27FC236}">
                <a16:creationId xmlns:a16="http://schemas.microsoft.com/office/drawing/2014/main" id="{5CFB881B-272C-8BFB-CC28-8B4F0085A284}"/>
              </a:ext>
            </a:extLst>
          </p:cNvPr>
          <p:cNvGraphicFramePr>
            <a:graphicFrameLocks noGrp="1"/>
          </p:cNvGraphicFramePr>
          <p:nvPr/>
        </p:nvGraphicFramePr>
        <p:xfrm>
          <a:off x="286326" y="1051560"/>
          <a:ext cx="11748656" cy="3840480"/>
        </p:xfrm>
        <a:graphic>
          <a:graphicData uri="http://schemas.openxmlformats.org/drawingml/2006/table">
            <a:tbl>
              <a:tblPr firstRow="1" bandRow="1"/>
              <a:tblGrid>
                <a:gridCol w="4140201">
                  <a:extLst>
                    <a:ext uri="{9D8B030D-6E8A-4147-A177-3AD203B41FA5}">
                      <a16:colId xmlns:a16="http://schemas.microsoft.com/office/drawing/2014/main" val="3563018782"/>
                    </a:ext>
                  </a:extLst>
                </a:gridCol>
                <a:gridCol w="7608455">
                  <a:extLst>
                    <a:ext uri="{9D8B030D-6E8A-4147-A177-3AD203B41FA5}">
                      <a16:colId xmlns:a16="http://schemas.microsoft.com/office/drawing/2014/main" val="3450882184"/>
                    </a:ext>
                  </a:extLst>
                </a:gridCol>
              </a:tblGrid>
              <a:tr h="272212">
                <a:tc>
                  <a:txBody>
                    <a:bodyPr/>
                    <a:lstStyle/>
                    <a:p>
                      <a:r>
                        <a:rPr lang="nl-NL" sz="1800" dirty="0"/>
                        <a:t>Vergunning Beperkt</a:t>
                      </a:r>
                    </a:p>
                  </a:txBody>
                  <a:tcPr/>
                </a:tc>
                <a:tc>
                  <a:txBody>
                    <a:bodyPr/>
                    <a:lstStyle/>
                    <a:p>
                      <a:r>
                        <a:rPr lang="nl-NL" sz="1800" dirty="0"/>
                        <a:t>Vergunning Basis</a:t>
                      </a:r>
                    </a:p>
                  </a:txBody>
                  <a:tcPr/>
                </a:tc>
                <a:extLst>
                  <a:ext uri="{0D108BD9-81ED-4DB2-BD59-A6C34878D82A}">
                    <a16:rowId xmlns:a16="http://schemas.microsoft.com/office/drawing/2014/main" val="2205784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dirty="0"/>
                        <a:t>Ontgraven grond/bagger uit (water)bodem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b="0" i="0" kern="1200" dirty="0">
                          <a:solidFill>
                            <a:srgbClr val="154273"/>
                          </a:solidFill>
                          <a:latin typeface="RijksSansTT Light"/>
                        </a:rPr>
                        <a:t>Tot 25 m</a:t>
                      </a:r>
                      <a:r>
                        <a:rPr lang="nl-NL" sz="1800" b="0" i="0" kern="1200" baseline="30000" dirty="0">
                          <a:solidFill>
                            <a:srgbClr val="154273"/>
                          </a:solidFill>
                          <a:latin typeface="RijksSansTT Light"/>
                        </a:rPr>
                        <a:t>3</a:t>
                      </a:r>
                      <a:r>
                        <a:rPr lang="nl-NL" sz="1800" b="0" i="0" kern="1200" dirty="0">
                          <a:solidFill>
                            <a:srgbClr val="154273"/>
                          </a:solidFill>
                          <a:latin typeface="RijksSansTT Light"/>
                        </a:rPr>
                        <a:t> bodem/1000 m</a:t>
                      </a:r>
                      <a:r>
                        <a:rPr lang="nl-NL" sz="1800" b="0" i="0" kern="1200" baseline="30000" dirty="0">
                          <a:solidFill>
                            <a:srgbClr val="154273"/>
                          </a:solidFill>
                          <a:latin typeface="RijksSansTT Light"/>
                        </a:rPr>
                        <a:t>3</a:t>
                      </a:r>
                      <a:r>
                        <a:rPr lang="nl-NL" sz="1800" b="0" i="0" kern="1200" dirty="0">
                          <a:solidFill>
                            <a:srgbClr val="154273"/>
                          </a:solidFill>
                          <a:latin typeface="RijksSansTT Light"/>
                        </a:rPr>
                        <a:t> waterbodem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b="0" i="0" kern="1200" dirty="0">
                          <a:solidFill>
                            <a:srgbClr val="154273"/>
                          </a:solidFill>
                          <a:latin typeface="RijksSansTT Light"/>
                        </a:rPr>
                        <a:t>Boven interventiewaarde asbest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800" dirty="0"/>
                    </a:p>
                    <a:p>
                      <a:endParaRPr lang="nl-NL" sz="1800" dirty="0"/>
                    </a:p>
                  </a:txBody>
                  <a:tcPr/>
                </a:tc>
                <a:tc>
                  <a:txBody>
                    <a:bodyPr/>
                    <a:lstStyle/>
                    <a:p>
                      <a:r>
                        <a:rPr lang="nl-NL" sz="1800" dirty="0"/>
                        <a:t>Ontgraven grond/bagger uit (water)bodem</a:t>
                      </a:r>
                    </a:p>
                    <a:p>
                      <a:pPr marL="285750" lvl="0" indent="-285750">
                        <a:buFont typeface="Arial" panose="020B0604020202020204" pitchFamily="34" charset="0"/>
                        <a:buChar char="•"/>
                      </a:pPr>
                      <a:r>
                        <a:rPr lang="nl-NL" sz="1800" dirty="0"/>
                        <a:t>Vanaf 25 m</a:t>
                      </a:r>
                      <a:r>
                        <a:rPr lang="nl-NL" sz="1800" baseline="30000" dirty="0"/>
                        <a:t>3</a:t>
                      </a:r>
                      <a:r>
                        <a:rPr lang="nl-NL" sz="1800" dirty="0"/>
                        <a:t> bodem/1000 m</a:t>
                      </a:r>
                      <a:r>
                        <a:rPr lang="nl-NL" sz="1800" baseline="30000" dirty="0"/>
                        <a:t>3</a:t>
                      </a:r>
                      <a:r>
                        <a:rPr lang="nl-NL" sz="1800" dirty="0"/>
                        <a:t> waterbodem</a:t>
                      </a:r>
                    </a:p>
                    <a:p>
                      <a:pPr marL="285750" lvl="0" indent="-285750">
                        <a:buFont typeface="Arial" panose="020B0604020202020204" pitchFamily="34" charset="0"/>
                        <a:buChar char="•"/>
                      </a:pPr>
                      <a:r>
                        <a:rPr lang="nl-NL" sz="1800" dirty="0"/>
                        <a:t>Boven interventiewaarde asbest</a:t>
                      </a:r>
                    </a:p>
                    <a:p>
                      <a:pPr marL="285750" indent="-285750">
                        <a:buFont typeface="Wingdings" panose="05000000000000000000" pitchFamily="2" charset="2"/>
                        <a:buChar char="Ø"/>
                      </a:pPr>
                      <a:endParaRPr lang="nl-NL" sz="1800" dirty="0"/>
                    </a:p>
                    <a:p>
                      <a:r>
                        <a:rPr lang="nl-NL" sz="1800" dirty="0"/>
                        <a:t>Saneren van (water)bodem</a:t>
                      </a:r>
                    </a:p>
                    <a:p>
                      <a:endParaRPr lang="nl-NL" sz="1800" dirty="0"/>
                    </a:p>
                    <a:p>
                      <a:r>
                        <a:rPr lang="nl-NL" sz="1800" dirty="0"/>
                        <a:t>Procesmatige grondreiniging</a:t>
                      </a:r>
                    </a:p>
                  </a:txBody>
                  <a:tcPr/>
                </a:tc>
                <a:extLst>
                  <a:ext uri="{0D108BD9-81ED-4DB2-BD59-A6C34878D82A}">
                    <a16:rowId xmlns:a16="http://schemas.microsoft.com/office/drawing/2014/main" val="2187358195"/>
                  </a:ext>
                </a:extLst>
              </a:tr>
              <a:tr h="370840">
                <a:tc>
                  <a:txBody>
                    <a:bodyPr/>
                    <a:lstStyle/>
                    <a:p>
                      <a:r>
                        <a:rPr lang="nl-NL" sz="1800" b="1" dirty="0"/>
                        <a:t>Bewijs van naleving: CROW 400</a:t>
                      </a:r>
                    </a:p>
                  </a:txBody>
                  <a:tcPr/>
                </a:tc>
                <a:tc>
                  <a:txBody>
                    <a:bodyPr/>
                    <a:lstStyle/>
                    <a:p>
                      <a:r>
                        <a:rPr lang="nl-NL" sz="1800" b="1" dirty="0"/>
                        <a:t>Bewijs van naleving: </a:t>
                      </a:r>
                      <a:r>
                        <a:rPr lang="nl-NL" sz="1800" b="1" dirty="0" err="1"/>
                        <a:t>Kwalibo</a:t>
                      </a:r>
                      <a:r>
                        <a:rPr lang="nl-NL" sz="1800" b="1" dirty="0"/>
                        <a:t>-erkenning</a:t>
                      </a:r>
                    </a:p>
                    <a:p>
                      <a:pPr lvl="0"/>
                      <a:r>
                        <a:rPr lang="nl-NL" dirty="0"/>
                        <a:t>Aanpassing BRL 7000 en 7500 met protocollen</a:t>
                      </a:r>
                    </a:p>
                    <a:p>
                      <a:pPr lvl="0"/>
                      <a:r>
                        <a:rPr lang="nl-NL" dirty="0"/>
                        <a:t>Uitbreiding scope met </a:t>
                      </a:r>
                      <a:r>
                        <a:rPr lang="nl-NL" dirty="0" err="1"/>
                        <a:t>arbo</a:t>
                      </a:r>
                      <a:r>
                        <a:rPr lang="nl-NL" dirty="0"/>
                        <a:t>, zodat </a:t>
                      </a:r>
                      <a:r>
                        <a:rPr lang="nl-NL" dirty="0" err="1"/>
                        <a:t>Kwalibo</a:t>
                      </a:r>
                      <a:r>
                        <a:rPr lang="nl-NL" dirty="0"/>
                        <a:t>-erkenning kan dienen als bewijs van naleving</a:t>
                      </a:r>
                    </a:p>
                    <a:p>
                      <a:pPr lvl="0"/>
                      <a:endParaRPr lang="nl-NL" sz="1800" b="1" dirty="0"/>
                    </a:p>
                  </a:txBody>
                  <a:tcPr/>
                </a:tc>
                <a:extLst>
                  <a:ext uri="{0D108BD9-81ED-4DB2-BD59-A6C34878D82A}">
                    <a16:rowId xmlns:a16="http://schemas.microsoft.com/office/drawing/2014/main" val="3232387895"/>
                  </a:ext>
                </a:extLst>
              </a:tr>
            </a:tbl>
          </a:graphicData>
        </a:graphic>
      </p:graphicFrame>
      <p:pic>
        <p:nvPicPr>
          <p:cNvPr id="12" name="Afbeelding 11" descr="Tabel voor vergunning beperkt en basis in geval van bodemwerkzaamheden. Er zijn enkele afbeelding opgenomen van bodemwerkzaamheden, zo ook afbeelding van een reinigingsinstallatie.">
            <a:extLst>
              <a:ext uri="{FF2B5EF4-FFF2-40B4-BE49-F238E27FC236}">
                <a16:creationId xmlns:a16="http://schemas.microsoft.com/office/drawing/2014/main" id="{31016B09-867A-7A69-0775-24C29B94E8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3903" y="5047518"/>
            <a:ext cx="2421079" cy="1614840"/>
          </a:xfrm>
          <a:prstGeom prst="rect">
            <a:avLst/>
          </a:prstGeom>
        </p:spPr>
      </p:pic>
      <p:pic>
        <p:nvPicPr>
          <p:cNvPr id="14" name="Afbeelding 13" descr="Tabel voor vergunning beperkt en basis in geval van bodemwerkzaamheden. Er zijn enkele afbeelding opgenomen van bodemwerkzaamheden, zo ook afbeelding van een reinigingsinstallatie.">
            <a:extLst>
              <a:ext uri="{FF2B5EF4-FFF2-40B4-BE49-F238E27FC236}">
                <a16:creationId xmlns:a16="http://schemas.microsoft.com/office/drawing/2014/main" id="{BDE0657E-925A-CF48-1EC7-188B25F9FC61}"/>
              </a:ext>
            </a:extLst>
          </p:cNvPr>
          <p:cNvPicPr>
            <a:picLocks noChangeAspect="1"/>
          </p:cNvPicPr>
          <p:nvPr/>
        </p:nvPicPr>
        <p:blipFill>
          <a:blip r:embed="rId4" cstate="print">
            <a:extLst>
              <a:ext uri="{28A0092B-C50C-407E-A947-70E740481C1C}">
                <a14:useLocalDpi xmlns:a14="http://schemas.microsoft.com/office/drawing/2010/main" val="0"/>
              </a:ext>
            </a:extLst>
          </a:blip>
          <a:srcRect l="4830" r="5343" b="17759"/>
          <a:stretch/>
        </p:blipFill>
        <p:spPr>
          <a:xfrm>
            <a:off x="4459900" y="5028773"/>
            <a:ext cx="2421082" cy="1624936"/>
          </a:xfrm>
          <a:prstGeom prst="rect">
            <a:avLst/>
          </a:prstGeom>
        </p:spPr>
      </p:pic>
      <p:pic>
        <p:nvPicPr>
          <p:cNvPr id="16" name="Afbeelding 15" descr="Tabel voor vergunning beperkt en basis in geval van bodemwerkzaamheden. Er zijn enkele afbeelding opgenomen van bodemwerkzaamheden, zo ook afbeelding van het afvoeren van bodem.">
            <a:extLst>
              <a:ext uri="{FF2B5EF4-FFF2-40B4-BE49-F238E27FC236}">
                <a16:creationId xmlns:a16="http://schemas.microsoft.com/office/drawing/2014/main" id="{9CBB5F23-5359-DB08-31FA-7CCF0BC7DB1A}"/>
              </a:ext>
            </a:extLst>
          </p:cNvPr>
          <p:cNvPicPr>
            <a:picLocks noChangeAspect="1"/>
          </p:cNvPicPr>
          <p:nvPr/>
        </p:nvPicPr>
        <p:blipFill>
          <a:blip r:embed="rId5" cstate="print">
            <a:extLst>
              <a:ext uri="{28A0092B-C50C-407E-A947-70E740481C1C}">
                <a14:useLocalDpi xmlns:a14="http://schemas.microsoft.com/office/drawing/2010/main" val="0"/>
              </a:ext>
            </a:extLst>
          </a:blip>
          <a:srcRect l="6916" r="9122"/>
          <a:stretch/>
        </p:blipFill>
        <p:spPr>
          <a:xfrm>
            <a:off x="7045037" y="5047517"/>
            <a:ext cx="2421081" cy="1614841"/>
          </a:xfrm>
          <a:prstGeom prst="rect">
            <a:avLst/>
          </a:prstGeom>
        </p:spPr>
      </p:pic>
      <p:pic>
        <p:nvPicPr>
          <p:cNvPr id="18" name="Afbeelding 17" descr="Tabel voor vergunning beperkt en basis in geval van bodemwerkzaamheden. Er zijn enkele afbeelding opgenomen van bodemwerkzaamheden, zo ook afbeelding van kraan die aan het graven is.">
            <a:extLst>
              <a:ext uri="{FF2B5EF4-FFF2-40B4-BE49-F238E27FC236}">
                <a16:creationId xmlns:a16="http://schemas.microsoft.com/office/drawing/2014/main" id="{9FCDB665-B711-9D9B-8FE1-F08371E744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9254" y="4997815"/>
            <a:ext cx="2421082" cy="1616072"/>
          </a:xfrm>
          <a:prstGeom prst="rect">
            <a:avLst/>
          </a:prstGeom>
        </p:spPr>
      </p:pic>
    </p:spTree>
    <p:extLst>
      <p:ext uri="{BB962C8B-B14F-4D97-AF65-F5344CB8AC3E}">
        <p14:creationId xmlns:p14="http://schemas.microsoft.com/office/powerpoint/2010/main" val="1900598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71733D-1670-5D06-E8F4-605C522EDBDB}"/>
              </a:ext>
            </a:extLst>
          </p:cNvPr>
          <p:cNvSpPr>
            <a:spLocks noGrp="1"/>
          </p:cNvSpPr>
          <p:nvPr>
            <p:ph type="title"/>
          </p:nvPr>
        </p:nvSpPr>
        <p:spPr/>
        <p:txBody>
          <a:bodyPr/>
          <a:lstStyle/>
          <a:p>
            <a:r>
              <a:rPr lang="nl-NL" dirty="0"/>
              <a:t>4. Wie moeten een opleiding volgen?</a:t>
            </a:r>
            <a:br>
              <a:rPr lang="nl-NL" dirty="0"/>
            </a:br>
            <a:endParaRPr lang="nl-NL" dirty="0"/>
          </a:p>
        </p:txBody>
      </p:sp>
      <p:sp>
        <p:nvSpPr>
          <p:cNvPr id="5" name="Tijdelijke aanduiding voor datum 4">
            <a:extLst>
              <a:ext uri="{FF2B5EF4-FFF2-40B4-BE49-F238E27FC236}">
                <a16:creationId xmlns:a16="http://schemas.microsoft.com/office/drawing/2014/main" id="{7DFCEC79-69A2-B1B9-17FF-67C225C59C3A}"/>
              </a:ext>
            </a:extLst>
          </p:cNvPr>
          <p:cNvSpPr>
            <a:spLocks noGrp="1"/>
          </p:cNvSpPr>
          <p:nvPr>
            <p:ph type="dt" sz="half" idx="1001"/>
          </p:nvPr>
        </p:nvSpPr>
        <p:spPr/>
        <p:txBody>
          <a:bodyPr/>
          <a:lstStyle/>
          <a:p>
            <a:fld id="{E73FB274-0E1B-46FF-A083-83C5A5F80E93}" type="datetime4">
              <a:rPr lang="nl-NL" smtClean="0"/>
              <a:t>5 oktober 2026</a:t>
            </a:fld>
            <a:endParaRPr lang="nl-NL" dirty="0"/>
          </a:p>
        </p:txBody>
      </p:sp>
      <p:sp>
        <p:nvSpPr>
          <p:cNvPr id="6" name="Tijdelijke aanduiding voor dianummer 5">
            <a:extLst>
              <a:ext uri="{FF2B5EF4-FFF2-40B4-BE49-F238E27FC236}">
                <a16:creationId xmlns:a16="http://schemas.microsoft.com/office/drawing/2014/main" id="{F2BDF057-C85E-596E-9D93-8070E56BBF3C}"/>
              </a:ext>
            </a:extLst>
          </p:cNvPr>
          <p:cNvSpPr>
            <a:spLocks noGrp="1"/>
          </p:cNvSpPr>
          <p:nvPr>
            <p:ph type="sldNum" sz="quarter" idx="1003"/>
          </p:nvPr>
        </p:nvSpPr>
        <p:spPr/>
        <p:txBody>
          <a:bodyPr/>
          <a:lstStyle/>
          <a:p>
            <a:fld id="{8F18802B-E4C7-4B2D-B37A-6B7CC3C134EA}" type="slidenum">
              <a:rPr lang="nl-NL" smtClean="0"/>
              <a:pPr/>
              <a:t>18</a:t>
            </a:fld>
            <a:endParaRPr lang="nl-NL" dirty="0"/>
          </a:p>
        </p:txBody>
      </p:sp>
      <p:sp>
        <p:nvSpPr>
          <p:cNvPr id="11" name="Tekstvak 10">
            <a:extLst>
              <a:ext uri="{FF2B5EF4-FFF2-40B4-BE49-F238E27FC236}">
                <a16:creationId xmlns:a16="http://schemas.microsoft.com/office/drawing/2014/main" id="{4AFF2CB6-50EB-0121-408C-3B0FF0BFEA01}"/>
              </a:ext>
            </a:extLst>
          </p:cNvPr>
          <p:cNvSpPr txBox="1"/>
          <p:nvPr/>
        </p:nvSpPr>
        <p:spPr>
          <a:xfrm>
            <a:off x="7421880" y="5538470"/>
            <a:ext cx="4541520" cy="923330"/>
          </a:xfrm>
          <a:prstGeom prst="rect">
            <a:avLst/>
          </a:prstGeom>
          <a:noFill/>
        </p:spPr>
        <p:txBody>
          <a:bodyPr wrap="square" rtlCol="0">
            <a:spAutoFit/>
          </a:bodyPr>
          <a:lstStyle/>
          <a:p>
            <a:pPr marL="285750" indent="-285750">
              <a:buFont typeface="Arial" panose="020B0604020202020204" pitchFamily="34" charset="0"/>
              <a:buChar char="•"/>
            </a:pPr>
            <a:r>
              <a:rPr lang="nl-NL" dirty="0"/>
              <a:t>Werkzaamheden met of aan asbest</a:t>
            </a:r>
          </a:p>
          <a:p>
            <a:pPr marL="285750" indent="-285750">
              <a:buFont typeface="Arial" panose="020B0604020202020204" pitchFamily="34" charset="0"/>
              <a:buChar char="•"/>
            </a:pPr>
            <a:r>
              <a:rPr lang="nl-NL" dirty="0"/>
              <a:t>Onvermijdelijk worden of kunnen worden blootgesteld</a:t>
            </a:r>
          </a:p>
        </p:txBody>
      </p:sp>
      <p:pic>
        <p:nvPicPr>
          <p:cNvPr id="4" name="Afbeelding 3" descr="Een animatie van een kantoormedewerker. Het plafond is asbesthoudend. De kantoormedewerkers hoef qua asbest geen opleidingseisen te hebben.">
            <a:extLst>
              <a:ext uri="{FF2B5EF4-FFF2-40B4-BE49-F238E27FC236}">
                <a16:creationId xmlns:a16="http://schemas.microsoft.com/office/drawing/2014/main" id="{9F404ED8-6982-3D47-A73C-27EF5AE55B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82579"/>
            <a:ext cx="12192000" cy="4064000"/>
          </a:xfrm>
          <a:prstGeom prst="rect">
            <a:avLst/>
          </a:prstGeom>
        </p:spPr>
      </p:pic>
      <p:sp>
        <p:nvSpPr>
          <p:cNvPr id="8" name="Tekstvak 7">
            <a:extLst>
              <a:ext uri="{FF2B5EF4-FFF2-40B4-BE49-F238E27FC236}">
                <a16:creationId xmlns:a16="http://schemas.microsoft.com/office/drawing/2014/main" id="{890250B3-8992-3A7D-66C1-B84EAC0DC205}"/>
              </a:ext>
            </a:extLst>
          </p:cNvPr>
          <p:cNvSpPr txBox="1"/>
          <p:nvPr/>
        </p:nvSpPr>
        <p:spPr>
          <a:xfrm>
            <a:off x="838200" y="1121847"/>
            <a:ext cx="8176260" cy="369332"/>
          </a:xfrm>
          <a:prstGeom prst="rect">
            <a:avLst/>
          </a:prstGeom>
          <a:noFill/>
        </p:spPr>
        <p:txBody>
          <a:bodyPr wrap="square" rtlCol="0">
            <a:spAutoFit/>
          </a:bodyPr>
          <a:lstStyle/>
          <a:p>
            <a:r>
              <a:rPr lang="nl-NL" dirty="0"/>
              <a:t>Richtlijn: werknemers die worden of kunnen worden blootgesteld aan asbest</a:t>
            </a:r>
          </a:p>
        </p:txBody>
      </p:sp>
    </p:spTree>
    <p:extLst>
      <p:ext uri="{BB962C8B-B14F-4D97-AF65-F5344CB8AC3E}">
        <p14:creationId xmlns:p14="http://schemas.microsoft.com/office/powerpoint/2010/main" val="730474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DACEB5-FB1C-8768-4104-F15396267408}"/>
              </a:ext>
            </a:extLst>
          </p:cNvPr>
          <p:cNvSpPr>
            <a:spLocks noGrp="1"/>
          </p:cNvSpPr>
          <p:nvPr>
            <p:ph type="title"/>
          </p:nvPr>
        </p:nvSpPr>
        <p:spPr>
          <a:xfrm>
            <a:off x="685800" y="673100"/>
            <a:ext cx="10820400" cy="614524"/>
          </a:xfrm>
        </p:spPr>
        <p:txBody>
          <a:bodyPr anchor="t">
            <a:normAutofit/>
          </a:bodyPr>
          <a:lstStyle/>
          <a:p>
            <a:r>
              <a:rPr lang="en-US" dirty="0"/>
              <a:t>Wat verandert </a:t>
            </a:r>
            <a:r>
              <a:rPr lang="nl-NL" dirty="0"/>
              <a:t>er in opleidingen asbest</a:t>
            </a:r>
            <a:r>
              <a:rPr lang="en-US" dirty="0"/>
              <a:t>?</a:t>
            </a:r>
            <a:endParaRPr lang="nl-NL" dirty="0"/>
          </a:p>
        </p:txBody>
      </p:sp>
      <p:sp>
        <p:nvSpPr>
          <p:cNvPr id="3" name="Tijdelijke aanduiding voor tekst 2">
            <a:extLst>
              <a:ext uri="{FF2B5EF4-FFF2-40B4-BE49-F238E27FC236}">
                <a16:creationId xmlns:a16="http://schemas.microsoft.com/office/drawing/2014/main" id="{DABF9A07-6090-3A55-3F46-BFDC6DEB6731}"/>
              </a:ext>
            </a:extLst>
          </p:cNvPr>
          <p:cNvSpPr>
            <a:spLocks noGrp="1"/>
          </p:cNvSpPr>
          <p:nvPr>
            <p:ph type="body" sz="quarter" idx="23"/>
          </p:nvPr>
        </p:nvSpPr>
        <p:spPr>
          <a:xfrm>
            <a:off x="685800" y="1772955"/>
            <a:ext cx="9988421" cy="4907245"/>
          </a:xfrm>
        </p:spPr>
        <p:txBody>
          <a:bodyPr>
            <a:normAutofit/>
          </a:bodyPr>
          <a:lstStyle/>
          <a:p>
            <a:pPr marL="0" indent="0">
              <a:lnSpc>
                <a:spcPct val="95000"/>
              </a:lnSpc>
              <a:buNone/>
            </a:pPr>
            <a:r>
              <a:rPr lang="nl-NL" sz="2400" b="1" dirty="0"/>
              <a:t>Niet wie moet zijn opgeleid, wel aanvullende eisen:</a:t>
            </a:r>
          </a:p>
          <a:p>
            <a:pPr marL="285750" indent="-285750">
              <a:lnSpc>
                <a:spcPct val="95000"/>
              </a:lnSpc>
              <a:buFont typeface="Arial" panose="020B0604020202020204" pitchFamily="34" charset="0"/>
              <a:buChar char="•"/>
            </a:pPr>
            <a:r>
              <a:rPr lang="nl-NL" sz="2400" dirty="0"/>
              <a:t>Door een erkende opleider;</a:t>
            </a:r>
          </a:p>
          <a:p>
            <a:pPr marL="285750" indent="-285750">
              <a:lnSpc>
                <a:spcPct val="95000"/>
              </a:lnSpc>
              <a:buFont typeface="Arial" panose="020B0604020202020204" pitchFamily="34" charset="0"/>
              <a:buChar char="•"/>
            </a:pPr>
            <a:r>
              <a:rPr lang="nl-NL" sz="2400" dirty="0"/>
              <a:t>Theorie en praktijk;</a:t>
            </a:r>
          </a:p>
          <a:p>
            <a:pPr marL="285750" indent="-285750">
              <a:lnSpc>
                <a:spcPct val="95000"/>
              </a:lnSpc>
              <a:buFont typeface="Arial" panose="020B0604020202020204" pitchFamily="34" charset="0"/>
              <a:buChar char="•"/>
            </a:pPr>
            <a:endParaRPr lang="nl-NL" sz="2400" dirty="0"/>
          </a:p>
          <a:p>
            <a:pPr marL="285750" indent="-285750">
              <a:lnSpc>
                <a:spcPct val="95000"/>
              </a:lnSpc>
              <a:buFont typeface="Arial" panose="020B0604020202020204" pitchFamily="34" charset="0"/>
              <a:buChar char="•"/>
            </a:pPr>
            <a:r>
              <a:rPr lang="nl-NL" sz="2400" dirty="0"/>
              <a:t>Afgeronde opleiding in Register gezond en veilig werken met asbest (niet op niveau werkgever);</a:t>
            </a:r>
          </a:p>
          <a:p>
            <a:pPr marL="285750" indent="-285750">
              <a:lnSpc>
                <a:spcPct val="95000"/>
              </a:lnSpc>
              <a:buFont typeface="Arial" panose="020B0604020202020204" pitchFamily="34" charset="0"/>
              <a:buChar char="•"/>
            </a:pPr>
            <a:r>
              <a:rPr lang="nl-NL" sz="2400" dirty="0"/>
              <a:t>Aan het begin van een arbeidsrelatie en elke 3 jaar bijscholing;</a:t>
            </a:r>
          </a:p>
          <a:p>
            <a:pPr marL="285750" indent="-285750">
              <a:lnSpc>
                <a:spcPct val="95000"/>
              </a:lnSpc>
              <a:buFont typeface="Arial" panose="020B0604020202020204" pitchFamily="34" charset="0"/>
              <a:buChar char="•"/>
            </a:pPr>
            <a:r>
              <a:rPr lang="nl-NL" sz="2400" dirty="0"/>
              <a:t>Persoonscertificatie vervalt.</a:t>
            </a:r>
            <a:endParaRPr lang="nl-NL" sz="1600" dirty="0"/>
          </a:p>
          <a:p>
            <a:pPr marL="0" indent="0">
              <a:lnSpc>
                <a:spcPct val="95000"/>
              </a:lnSpc>
              <a:buNone/>
            </a:pPr>
            <a:endParaRPr lang="nl-NL" sz="1600" dirty="0"/>
          </a:p>
        </p:txBody>
      </p:sp>
      <p:sp>
        <p:nvSpPr>
          <p:cNvPr id="5" name="Tijdelijke aanduiding voor datum 4">
            <a:extLst>
              <a:ext uri="{FF2B5EF4-FFF2-40B4-BE49-F238E27FC236}">
                <a16:creationId xmlns:a16="http://schemas.microsoft.com/office/drawing/2014/main" id="{9295DDA2-3ABC-C2E0-A76E-41BFBE5E83FC}"/>
              </a:ext>
            </a:extLst>
          </p:cNvPr>
          <p:cNvSpPr>
            <a:spLocks noGrp="1"/>
          </p:cNvSpPr>
          <p:nvPr>
            <p:ph type="dt" sz="half" idx="1001"/>
          </p:nvPr>
        </p:nvSpPr>
        <p:spPr>
          <a:xfrm>
            <a:off x="10744200" y="6553200"/>
            <a:ext cx="762000" cy="254000"/>
          </a:xfrm>
        </p:spPr>
        <p:txBody>
          <a:bodyPr anchor="t">
            <a:normAutofit fontScale="70000" lnSpcReduction="20000"/>
          </a:bodyPr>
          <a:lstStyle/>
          <a:p>
            <a:pPr>
              <a:spcAft>
                <a:spcPts val="600"/>
              </a:spcAft>
            </a:pPr>
            <a:fld id="{E73FB274-0E1B-46FF-A083-83C5A5F80E93}" type="datetime4">
              <a:rPr lang="nl-NL" smtClean="0"/>
              <a:pPr>
                <a:spcAft>
                  <a:spcPts val="600"/>
                </a:spcAft>
              </a:pPr>
              <a:t>5 oktober 2026</a:t>
            </a:fld>
            <a:endParaRPr lang="nl-NL"/>
          </a:p>
        </p:txBody>
      </p:sp>
      <p:sp>
        <p:nvSpPr>
          <p:cNvPr id="6" name="Tijdelijke aanduiding voor dianummer 5">
            <a:extLst>
              <a:ext uri="{FF2B5EF4-FFF2-40B4-BE49-F238E27FC236}">
                <a16:creationId xmlns:a16="http://schemas.microsoft.com/office/drawing/2014/main" id="{6DE26916-DB99-0E01-E69A-28BB69B2A9CD}"/>
              </a:ext>
            </a:extLst>
          </p:cNvPr>
          <p:cNvSpPr>
            <a:spLocks noGrp="1"/>
          </p:cNvSpPr>
          <p:nvPr>
            <p:ph type="sldNum" sz="quarter" idx="1003"/>
          </p:nvPr>
        </p:nvSpPr>
        <p:spPr>
          <a:xfrm>
            <a:off x="11569700" y="6553200"/>
            <a:ext cx="393700" cy="254000"/>
          </a:xfrm>
        </p:spPr>
        <p:txBody>
          <a:bodyPr anchor="t">
            <a:normAutofit/>
          </a:bodyPr>
          <a:lstStyle/>
          <a:p>
            <a:pPr>
              <a:spcAft>
                <a:spcPts val="600"/>
              </a:spcAft>
            </a:pPr>
            <a:fld id="{8F18802B-E4C7-4B2D-B37A-6B7CC3C134EA}" type="slidenum">
              <a:rPr lang="nl-NL" smtClean="0"/>
              <a:pPr>
                <a:spcAft>
                  <a:spcPts val="600"/>
                </a:spcAft>
              </a:pPr>
              <a:t>19</a:t>
            </a:fld>
            <a:endParaRPr lang="nl-NL"/>
          </a:p>
        </p:txBody>
      </p:sp>
    </p:spTree>
    <p:extLst>
      <p:ext uri="{BB962C8B-B14F-4D97-AF65-F5344CB8AC3E}">
        <p14:creationId xmlns:p14="http://schemas.microsoft.com/office/powerpoint/2010/main" val="3752605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61ACA6-96FC-B97C-6EFA-A086D42BE835}"/>
              </a:ext>
            </a:extLst>
          </p:cNvPr>
          <p:cNvSpPr>
            <a:spLocks noGrp="1"/>
          </p:cNvSpPr>
          <p:nvPr>
            <p:ph type="title"/>
          </p:nvPr>
        </p:nvSpPr>
        <p:spPr>
          <a:xfrm>
            <a:off x="685800" y="338203"/>
            <a:ext cx="10820400" cy="576197"/>
          </a:xfrm>
        </p:spPr>
        <p:txBody>
          <a:bodyPr anchor="t">
            <a:normAutofit fontScale="90000"/>
          </a:bodyPr>
          <a:lstStyle/>
          <a:p>
            <a:r>
              <a:rPr lang="nl-NL" dirty="0"/>
              <a:t>Huidige + nieuwe eisen opleiding </a:t>
            </a:r>
            <a:r>
              <a:rPr lang="nl-NL" dirty="0">
                <a:solidFill>
                  <a:srgbClr val="00B050"/>
                </a:solidFill>
              </a:rPr>
              <a:t>(groen=nieuw)</a:t>
            </a:r>
          </a:p>
        </p:txBody>
      </p:sp>
      <p:sp>
        <p:nvSpPr>
          <p:cNvPr id="3" name="Tijdelijke aanduiding voor tekst 2">
            <a:extLst>
              <a:ext uri="{FF2B5EF4-FFF2-40B4-BE49-F238E27FC236}">
                <a16:creationId xmlns:a16="http://schemas.microsoft.com/office/drawing/2014/main" id="{D7E3FCFC-ECA2-194E-E978-26BE9B4F2D03}"/>
              </a:ext>
            </a:extLst>
          </p:cNvPr>
          <p:cNvSpPr>
            <a:spLocks noGrp="1"/>
          </p:cNvSpPr>
          <p:nvPr>
            <p:ph sz="half" idx="1"/>
          </p:nvPr>
        </p:nvSpPr>
        <p:spPr>
          <a:xfrm>
            <a:off x="685799" y="1092200"/>
            <a:ext cx="11151297" cy="5461000"/>
          </a:xfrm>
        </p:spPr>
        <p:txBody>
          <a:bodyPr>
            <a:noAutofit/>
          </a:bodyPr>
          <a:lstStyle/>
          <a:p>
            <a:pPr>
              <a:lnSpc>
                <a:spcPct val="100000"/>
              </a:lnSpc>
            </a:pPr>
            <a:r>
              <a:rPr lang="nl-NL" sz="2400" b="1" dirty="0"/>
              <a:t>Kennis en vaardigheden over:</a:t>
            </a:r>
          </a:p>
          <a:p>
            <a:pPr lvl="1">
              <a:lnSpc>
                <a:spcPct val="100000"/>
              </a:lnSpc>
            </a:pPr>
            <a:r>
              <a:rPr lang="nl-NL" sz="2400" b="1" i="1" dirty="0">
                <a:solidFill>
                  <a:srgbClr val="00B050"/>
                </a:solidFill>
              </a:rPr>
              <a:t>Toepasselijke wet – en regelgeving in de lidstaat (Nederland)</a:t>
            </a:r>
          </a:p>
          <a:p>
            <a:pPr lvl="1">
              <a:lnSpc>
                <a:spcPct val="100000"/>
              </a:lnSpc>
            </a:pPr>
            <a:r>
              <a:rPr lang="nl-NL" sz="2400" b="1" i="1" u="sng" dirty="0">
                <a:solidFill>
                  <a:srgbClr val="00B050"/>
                </a:solidFill>
              </a:rPr>
              <a:t>Alleen voor sloop en verwijdering</a:t>
            </a:r>
            <a:r>
              <a:rPr lang="nl-NL" sz="2400" b="1" i="1" dirty="0">
                <a:solidFill>
                  <a:srgbClr val="00B050"/>
                </a:solidFill>
              </a:rPr>
              <a:t>: apparatuur om vrijkomen en verspreiden van vezels te verminderen </a:t>
            </a:r>
          </a:p>
          <a:p>
            <a:pPr lvl="1">
              <a:lnSpc>
                <a:spcPct val="100000"/>
              </a:lnSpc>
            </a:pPr>
            <a:r>
              <a:rPr lang="nl-NL" sz="2400" b="1" dirty="0"/>
              <a:t>Eigenschappen van asbest en invloed op gezondheid </a:t>
            </a:r>
          </a:p>
          <a:p>
            <a:pPr lvl="1">
              <a:lnSpc>
                <a:spcPct val="100000"/>
              </a:lnSpc>
            </a:pPr>
            <a:r>
              <a:rPr lang="nl-NL" sz="2400" b="1" dirty="0"/>
              <a:t>Soorten producten en materialen met asbest </a:t>
            </a:r>
          </a:p>
          <a:p>
            <a:pPr lvl="1">
              <a:lnSpc>
                <a:spcPct val="100000"/>
              </a:lnSpc>
            </a:pPr>
            <a:r>
              <a:rPr lang="nl-NL" sz="2400" b="1" dirty="0"/>
              <a:t>Handelingen die kunnen leiden tot blootstelling en belang van preventieve controles om blootstelling te minimaliseren</a:t>
            </a:r>
          </a:p>
          <a:p>
            <a:pPr lvl="1">
              <a:lnSpc>
                <a:spcPct val="100000"/>
              </a:lnSpc>
            </a:pPr>
            <a:r>
              <a:rPr lang="nl-NL" sz="2400" b="1" dirty="0"/>
              <a:t>Veilige werkwijzen, controles en (persoonlijke) beschermingsmiddelen; </a:t>
            </a:r>
          </a:p>
          <a:p>
            <a:pPr lvl="1">
              <a:lnSpc>
                <a:spcPct val="100000"/>
              </a:lnSpc>
            </a:pPr>
            <a:r>
              <a:rPr lang="nl-NL" sz="2400" b="1" dirty="0"/>
              <a:t>Nood- en ontsmettingsprocedures</a:t>
            </a:r>
          </a:p>
          <a:p>
            <a:pPr lvl="1">
              <a:lnSpc>
                <a:spcPct val="100000"/>
              </a:lnSpc>
            </a:pPr>
            <a:r>
              <a:rPr lang="nl-NL" sz="2400" b="1" dirty="0"/>
              <a:t>Veilige afvalverwijdering</a:t>
            </a:r>
          </a:p>
          <a:p>
            <a:pPr lvl="1">
              <a:lnSpc>
                <a:spcPct val="100000"/>
              </a:lnSpc>
            </a:pPr>
            <a:r>
              <a:rPr lang="nl-NL" sz="2400" b="1" dirty="0"/>
              <a:t>Eisen voor medisch toezicht</a:t>
            </a:r>
            <a:endParaRPr lang="nl-NL" sz="2400" b="1" i="1" dirty="0">
              <a:solidFill>
                <a:srgbClr val="00B050"/>
              </a:solidFill>
            </a:endParaRPr>
          </a:p>
        </p:txBody>
      </p:sp>
      <p:sp>
        <p:nvSpPr>
          <p:cNvPr id="5" name="Tijdelijke aanduiding voor datum 4">
            <a:extLst>
              <a:ext uri="{FF2B5EF4-FFF2-40B4-BE49-F238E27FC236}">
                <a16:creationId xmlns:a16="http://schemas.microsoft.com/office/drawing/2014/main" id="{22370F62-AD7B-B0EB-5DEB-EDA9250D6F9B}"/>
              </a:ext>
            </a:extLst>
          </p:cNvPr>
          <p:cNvSpPr>
            <a:spLocks noGrp="1"/>
          </p:cNvSpPr>
          <p:nvPr>
            <p:ph type="dt" sz="half" idx="10"/>
          </p:nvPr>
        </p:nvSpPr>
        <p:spPr>
          <a:xfrm>
            <a:off x="10744200" y="6553200"/>
            <a:ext cx="762000" cy="254000"/>
          </a:xfrm>
        </p:spPr>
        <p:txBody>
          <a:bodyPr anchor="t">
            <a:normAutofit fontScale="70000" lnSpcReduction="20000"/>
          </a:bodyPr>
          <a:lstStyle/>
          <a:p>
            <a:pPr>
              <a:spcAft>
                <a:spcPts val="600"/>
              </a:spcAft>
            </a:pPr>
            <a:fld id="{E73FB274-0E1B-46FF-A083-83C5A5F80E93}" type="datetime4">
              <a:rPr lang="nl-NL" smtClean="0"/>
              <a:pPr>
                <a:spcAft>
                  <a:spcPts val="600"/>
                </a:spcAft>
              </a:pPr>
              <a:t>5 oktober 2026</a:t>
            </a:fld>
            <a:endParaRPr lang="nl-NL"/>
          </a:p>
        </p:txBody>
      </p:sp>
      <p:sp>
        <p:nvSpPr>
          <p:cNvPr id="6" name="Tijdelijke aanduiding voor dianummer 5">
            <a:extLst>
              <a:ext uri="{FF2B5EF4-FFF2-40B4-BE49-F238E27FC236}">
                <a16:creationId xmlns:a16="http://schemas.microsoft.com/office/drawing/2014/main" id="{4932C95F-9548-9212-178D-1FA9980B11F3}"/>
              </a:ext>
            </a:extLst>
          </p:cNvPr>
          <p:cNvSpPr>
            <a:spLocks noGrp="1"/>
          </p:cNvSpPr>
          <p:nvPr>
            <p:ph type="sldNum" sz="quarter" idx="12"/>
          </p:nvPr>
        </p:nvSpPr>
        <p:spPr>
          <a:xfrm>
            <a:off x="11569700" y="6553200"/>
            <a:ext cx="393700" cy="254000"/>
          </a:xfrm>
        </p:spPr>
        <p:txBody>
          <a:bodyPr anchor="t">
            <a:normAutofit/>
          </a:bodyPr>
          <a:lstStyle/>
          <a:p>
            <a:pPr>
              <a:spcAft>
                <a:spcPts val="600"/>
              </a:spcAft>
            </a:pPr>
            <a:fld id="{8F18802B-E4C7-4B2D-B37A-6B7CC3C134EA}" type="slidenum">
              <a:rPr lang="nl-NL" smtClean="0"/>
              <a:pPr>
                <a:spcAft>
                  <a:spcPts val="600"/>
                </a:spcAft>
              </a:pPr>
              <a:t>20</a:t>
            </a:fld>
            <a:endParaRPr lang="nl-NL"/>
          </a:p>
        </p:txBody>
      </p:sp>
    </p:spTree>
    <p:extLst>
      <p:ext uri="{BB962C8B-B14F-4D97-AF65-F5344CB8AC3E}">
        <p14:creationId xmlns:p14="http://schemas.microsoft.com/office/powerpoint/2010/main" val="21193413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83C3FA-F853-0208-9236-6D9B1523EF62}"/>
              </a:ext>
            </a:extLst>
          </p:cNvPr>
          <p:cNvSpPr>
            <a:spLocks noGrp="1"/>
          </p:cNvSpPr>
          <p:nvPr>
            <p:ph type="title"/>
          </p:nvPr>
        </p:nvSpPr>
        <p:spPr>
          <a:xfrm>
            <a:off x="1194955" y="450272"/>
            <a:ext cx="10820400" cy="482600"/>
          </a:xfrm>
        </p:spPr>
        <p:txBody>
          <a:bodyPr>
            <a:normAutofit fontScale="90000"/>
          </a:bodyPr>
          <a:lstStyle/>
          <a:p>
            <a:r>
              <a:rPr lang="nl-NL" dirty="0"/>
              <a:t>Opleidingscategorieën</a:t>
            </a:r>
            <a:br>
              <a:rPr lang="nl-NL" dirty="0"/>
            </a:br>
            <a:r>
              <a:rPr lang="nl-NL" dirty="0"/>
              <a:t>(in Arboregeling)</a:t>
            </a:r>
          </a:p>
        </p:txBody>
      </p:sp>
      <p:sp>
        <p:nvSpPr>
          <p:cNvPr id="5" name="Tijdelijke aanduiding voor datum 4">
            <a:extLst>
              <a:ext uri="{FF2B5EF4-FFF2-40B4-BE49-F238E27FC236}">
                <a16:creationId xmlns:a16="http://schemas.microsoft.com/office/drawing/2014/main" id="{2BDBC57A-F710-F92C-DD6C-A894D03A0280}"/>
              </a:ext>
            </a:extLst>
          </p:cNvPr>
          <p:cNvSpPr>
            <a:spLocks noGrp="1"/>
          </p:cNvSpPr>
          <p:nvPr>
            <p:ph type="dt" sz="half" idx="1001"/>
          </p:nvPr>
        </p:nvSpPr>
        <p:spPr/>
        <p:txBody>
          <a:bodyPr/>
          <a:lstStyle/>
          <a:p>
            <a:fld id="{E73FB274-0E1B-46FF-A083-83C5A5F80E93}" type="datetime4">
              <a:rPr lang="nl-NL" smtClean="0"/>
              <a:t>5 oktober 2026</a:t>
            </a:fld>
            <a:endParaRPr lang="nl-NL" dirty="0"/>
          </a:p>
        </p:txBody>
      </p:sp>
      <p:sp>
        <p:nvSpPr>
          <p:cNvPr id="6" name="Tijdelijke aanduiding voor dianummer 5">
            <a:extLst>
              <a:ext uri="{FF2B5EF4-FFF2-40B4-BE49-F238E27FC236}">
                <a16:creationId xmlns:a16="http://schemas.microsoft.com/office/drawing/2014/main" id="{DA328E7D-9D14-A226-B3BE-62BA15CC12C8}"/>
              </a:ext>
            </a:extLst>
          </p:cNvPr>
          <p:cNvSpPr>
            <a:spLocks noGrp="1"/>
          </p:cNvSpPr>
          <p:nvPr>
            <p:ph type="sldNum" sz="quarter" idx="1003"/>
          </p:nvPr>
        </p:nvSpPr>
        <p:spPr/>
        <p:txBody>
          <a:bodyPr/>
          <a:lstStyle/>
          <a:p>
            <a:fld id="{8F18802B-E4C7-4B2D-B37A-6B7CC3C134EA}" type="slidenum">
              <a:rPr lang="nl-NL" smtClean="0"/>
              <a:pPr/>
              <a:t>21</a:t>
            </a:fld>
            <a:endParaRPr lang="nl-NL" dirty="0"/>
          </a:p>
        </p:txBody>
      </p:sp>
      <p:sp>
        <p:nvSpPr>
          <p:cNvPr id="11" name="Tekstvak 10">
            <a:extLst>
              <a:ext uri="{FF2B5EF4-FFF2-40B4-BE49-F238E27FC236}">
                <a16:creationId xmlns:a16="http://schemas.microsoft.com/office/drawing/2014/main" id="{49E8EC84-6D6D-9304-5A27-716B7D0E339C}"/>
              </a:ext>
            </a:extLst>
          </p:cNvPr>
          <p:cNvSpPr txBox="1"/>
          <p:nvPr/>
        </p:nvSpPr>
        <p:spPr>
          <a:xfrm>
            <a:off x="304800" y="6306979"/>
            <a:ext cx="9324975" cy="246221"/>
          </a:xfrm>
          <a:prstGeom prst="rect">
            <a:avLst/>
          </a:prstGeom>
          <a:noFill/>
        </p:spPr>
        <p:txBody>
          <a:bodyPr wrap="square">
            <a:spAutoFit/>
          </a:bodyPr>
          <a:lstStyle/>
          <a:p>
            <a:r>
              <a:rPr lang="nl-NL" sz="1000" dirty="0"/>
              <a:t>* De eisen in opleiding basis zijn aanvullend op de eisen in opleiding beperkt, en de eisen in de opleiding uitgebreid zijn aanvullend op de eisen in opleidingen basis en beperkt.</a:t>
            </a:r>
          </a:p>
        </p:txBody>
      </p:sp>
      <p:graphicFrame>
        <p:nvGraphicFramePr>
          <p:cNvPr id="9" name="Tabel 8">
            <a:extLst>
              <a:ext uri="{FF2B5EF4-FFF2-40B4-BE49-F238E27FC236}">
                <a16:creationId xmlns:a16="http://schemas.microsoft.com/office/drawing/2014/main" id="{D6EFD7D9-61C4-E69E-0BFC-FA1B78A8783E}"/>
              </a:ext>
            </a:extLst>
          </p:cNvPr>
          <p:cNvGraphicFramePr>
            <a:graphicFrameLocks noGrp="1"/>
          </p:cNvGraphicFramePr>
          <p:nvPr>
            <p:extLst>
              <p:ext uri="{D42A27DB-BD31-4B8C-83A1-F6EECF244321}">
                <p14:modId xmlns:p14="http://schemas.microsoft.com/office/powerpoint/2010/main" val="2925413389"/>
              </p:ext>
            </p:extLst>
          </p:nvPr>
        </p:nvGraphicFramePr>
        <p:xfrm>
          <a:off x="1194955" y="1710942"/>
          <a:ext cx="8510153" cy="3913315"/>
        </p:xfrm>
        <a:graphic>
          <a:graphicData uri="http://schemas.openxmlformats.org/drawingml/2006/table">
            <a:tbl>
              <a:tblPr firstRow="1" firstCol="1" bandRow="1"/>
              <a:tblGrid>
                <a:gridCol w="2021968">
                  <a:extLst>
                    <a:ext uri="{9D8B030D-6E8A-4147-A177-3AD203B41FA5}">
                      <a16:colId xmlns:a16="http://schemas.microsoft.com/office/drawing/2014/main" val="2925348171"/>
                    </a:ext>
                  </a:extLst>
                </a:gridCol>
                <a:gridCol w="3784852">
                  <a:extLst>
                    <a:ext uri="{9D8B030D-6E8A-4147-A177-3AD203B41FA5}">
                      <a16:colId xmlns:a16="http://schemas.microsoft.com/office/drawing/2014/main" val="1965119797"/>
                    </a:ext>
                  </a:extLst>
                </a:gridCol>
                <a:gridCol w="2703333">
                  <a:extLst>
                    <a:ext uri="{9D8B030D-6E8A-4147-A177-3AD203B41FA5}">
                      <a16:colId xmlns:a16="http://schemas.microsoft.com/office/drawing/2014/main" val="1356081464"/>
                    </a:ext>
                  </a:extLst>
                </a:gridCol>
              </a:tblGrid>
              <a:tr h="222250">
                <a:tc>
                  <a:txBody>
                    <a:bodyPr/>
                    <a:lstStyle/>
                    <a:p>
                      <a:pPr>
                        <a:lnSpc>
                          <a:spcPct val="107000"/>
                        </a:lnSpc>
                        <a:spcAft>
                          <a:spcPts val="800"/>
                        </a:spcAft>
                        <a:buNone/>
                      </a:pPr>
                      <a:r>
                        <a:rPr lang="nl-NL" sz="1600" kern="100">
                          <a:effectLst/>
                        </a:rPr>
                        <a:t>Module</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50165" marR="50165" marT="9525" marB="0"/>
                </a:tc>
                <a:tc>
                  <a:txBody>
                    <a:bodyPr/>
                    <a:lstStyle/>
                    <a:p>
                      <a:pPr>
                        <a:lnSpc>
                          <a:spcPct val="107000"/>
                        </a:lnSpc>
                        <a:spcAft>
                          <a:spcPts val="800"/>
                        </a:spcAft>
                        <a:buNone/>
                      </a:pPr>
                      <a:r>
                        <a:rPr lang="nl-NL" sz="1600" kern="100">
                          <a:effectLst/>
                        </a:rPr>
                        <a:t>Welke werkenden?</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50165" marR="50165" marT="9525" marB="0"/>
                </a:tc>
                <a:tc>
                  <a:txBody>
                    <a:bodyPr/>
                    <a:lstStyle/>
                    <a:p>
                      <a:pPr>
                        <a:lnSpc>
                          <a:spcPct val="107000"/>
                        </a:lnSpc>
                        <a:spcAft>
                          <a:spcPts val="800"/>
                        </a:spcAft>
                        <a:buNone/>
                      </a:pPr>
                      <a:r>
                        <a:rPr lang="nl-NL" sz="1600" kern="100">
                          <a:effectLst/>
                        </a:rPr>
                        <a:t>Afronding</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278873100"/>
                  </a:ext>
                </a:extLst>
              </a:tr>
              <a:tr h="334645">
                <a:tc>
                  <a:txBody>
                    <a:bodyPr/>
                    <a:lstStyle/>
                    <a:p>
                      <a:pPr>
                        <a:lnSpc>
                          <a:spcPct val="107000"/>
                        </a:lnSpc>
                        <a:spcAft>
                          <a:spcPts val="800"/>
                        </a:spcAft>
                        <a:buNone/>
                      </a:pPr>
                      <a:r>
                        <a:rPr lang="nl-NL" sz="1600" kern="100">
                          <a:effectLst/>
                        </a:rPr>
                        <a:t>Asbestopleiding algemeen</a:t>
                      </a:r>
                      <a:endParaRPr lang="nl-NL"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165" marR="50165" marT="9525" marB="0"/>
                </a:tc>
                <a:tc>
                  <a:txBody>
                    <a:bodyPr/>
                    <a:lstStyle/>
                    <a:p>
                      <a:pPr>
                        <a:lnSpc>
                          <a:spcPct val="107000"/>
                        </a:lnSpc>
                        <a:spcAft>
                          <a:spcPts val="800"/>
                        </a:spcAft>
                        <a:buNone/>
                      </a:pPr>
                      <a:r>
                        <a:rPr lang="nl-NL" sz="1600" kern="100">
                          <a:effectLst/>
                        </a:rPr>
                        <a:t>Alle werkenden die werkzaamheden verrichten aan asbest of die werk doen waarbij blootstelling aan asbest onvermijdelijk is</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50165" marR="50165" marT="9525" marB="0"/>
                </a:tc>
                <a:tc>
                  <a:txBody>
                    <a:bodyPr/>
                    <a:lstStyle/>
                    <a:p>
                      <a:pPr>
                        <a:lnSpc>
                          <a:spcPct val="107000"/>
                        </a:lnSpc>
                        <a:spcAft>
                          <a:spcPts val="800"/>
                        </a:spcAft>
                        <a:buNone/>
                      </a:pPr>
                      <a:r>
                        <a:rPr lang="nl-NL" sz="1600" kern="100">
                          <a:effectLst/>
                        </a:rPr>
                        <a:t>Bewijs van deelname</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456461243"/>
                  </a:ext>
                </a:extLst>
              </a:tr>
              <a:tr h="466090">
                <a:tc>
                  <a:txBody>
                    <a:bodyPr/>
                    <a:lstStyle/>
                    <a:p>
                      <a:pPr>
                        <a:lnSpc>
                          <a:spcPct val="107000"/>
                        </a:lnSpc>
                        <a:spcAft>
                          <a:spcPts val="800"/>
                        </a:spcAft>
                        <a:buNone/>
                      </a:pPr>
                      <a:r>
                        <a:rPr lang="nl-NL" sz="1600" kern="100">
                          <a:effectLst/>
                        </a:rPr>
                        <a:t>Asbestverwijdering beperkt </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50165" marR="50165" marT="9525" marB="0"/>
                </a:tc>
                <a:tc>
                  <a:txBody>
                    <a:bodyPr/>
                    <a:lstStyle/>
                    <a:p>
                      <a:pPr>
                        <a:lnSpc>
                          <a:spcPct val="107000"/>
                        </a:lnSpc>
                        <a:spcAft>
                          <a:spcPts val="800"/>
                        </a:spcAft>
                        <a:buNone/>
                      </a:pPr>
                      <a:r>
                        <a:rPr lang="nl-NL" sz="1600" kern="100">
                          <a:effectLst/>
                        </a:rPr>
                        <a:t>Asbestverwijderaars die asbest categorie beperkt verwijderen</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50165" marR="50165" marT="9525" marB="0"/>
                </a:tc>
                <a:tc>
                  <a:txBody>
                    <a:bodyPr/>
                    <a:lstStyle/>
                    <a:p>
                      <a:pPr>
                        <a:lnSpc>
                          <a:spcPct val="107000"/>
                        </a:lnSpc>
                        <a:spcAft>
                          <a:spcPts val="800"/>
                        </a:spcAft>
                        <a:buNone/>
                      </a:pPr>
                      <a:r>
                        <a:rPr lang="nl-NL" sz="1600" kern="100">
                          <a:effectLst/>
                        </a:rPr>
                        <a:t>Bewijs van deelname</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914752808"/>
                  </a:ext>
                </a:extLst>
              </a:tr>
              <a:tr h="505460">
                <a:tc>
                  <a:txBody>
                    <a:bodyPr/>
                    <a:lstStyle/>
                    <a:p>
                      <a:pPr>
                        <a:lnSpc>
                          <a:spcPct val="107000"/>
                        </a:lnSpc>
                        <a:spcAft>
                          <a:spcPts val="800"/>
                        </a:spcAft>
                        <a:buNone/>
                      </a:pPr>
                      <a:r>
                        <a:rPr lang="nl-NL" sz="1600" kern="100">
                          <a:effectLst/>
                        </a:rPr>
                        <a:t>Asbestverwijdering basis </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50165" marR="50165" marT="9525" marB="0"/>
                </a:tc>
                <a:tc>
                  <a:txBody>
                    <a:bodyPr/>
                    <a:lstStyle/>
                    <a:p>
                      <a:pPr>
                        <a:lnSpc>
                          <a:spcPct val="107000"/>
                        </a:lnSpc>
                        <a:spcAft>
                          <a:spcPts val="800"/>
                        </a:spcAft>
                        <a:buNone/>
                      </a:pPr>
                      <a:r>
                        <a:rPr lang="nl-NL" sz="1600" kern="100">
                          <a:effectLst/>
                        </a:rPr>
                        <a:t>Asbestverwijderaars die asbest categorie basis verwijderen</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50165" marR="50165" marT="9525" marB="0"/>
                </a:tc>
                <a:tc>
                  <a:txBody>
                    <a:bodyPr/>
                    <a:lstStyle/>
                    <a:p>
                      <a:pPr>
                        <a:lnSpc>
                          <a:spcPct val="107000"/>
                        </a:lnSpc>
                        <a:spcAft>
                          <a:spcPts val="800"/>
                        </a:spcAft>
                        <a:buNone/>
                      </a:pPr>
                      <a:r>
                        <a:rPr lang="nl-NL" sz="1600" kern="100" dirty="0">
                          <a:effectLst/>
                        </a:rPr>
                        <a:t>Examen</a:t>
                      </a:r>
                      <a:endParaRPr lang="nl-NL"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470118619"/>
                  </a:ext>
                </a:extLst>
              </a:tr>
              <a:tr h="377190">
                <a:tc>
                  <a:txBody>
                    <a:bodyPr/>
                    <a:lstStyle/>
                    <a:p>
                      <a:pPr>
                        <a:lnSpc>
                          <a:spcPct val="107000"/>
                        </a:lnSpc>
                        <a:spcAft>
                          <a:spcPts val="800"/>
                        </a:spcAft>
                        <a:buNone/>
                      </a:pPr>
                      <a:r>
                        <a:rPr lang="nl-NL" sz="1600" kern="100">
                          <a:effectLst/>
                        </a:rPr>
                        <a:t>Asbestverwijdering uitgebreid</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50165" marR="50165" marT="9525" marB="0"/>
                </a:tc>
                <a:tc>
                  <a:txBody>
                    <a:bodyPr/>
                    <a:lstStyle/>
                    <a:p>
                      <a:pPr>
                        <a:lnSpc>
                          <a:spcPct val="107000"/>
                        </a:lnSpc>
                        <a:spcAft>
                          <a:spcPts val="800"/>
                        </a:spcAft>
                        <a:buNone/>
                      </a:pPr>
                      <a:r>
                        <a:rPr lang="nl-NL" sz="1600" kern="100">
                          <a:effectLst/>
                        </a:rPr>
                        <a:t>Asbestverwijderaars die asbest categorie uitgebreid verwijderen</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50165" marR="50165" marT="9525" marB="0"/>
                </a:tc>
                <a:tc>
                  <a:txBody>
                    <a:bodyPr/>
                    <a:lstStyle/>
                    <a:p>
                      <a:pPr>
                        <a:lnSpc>
                          <a:spcPct val="107000"/>
                        </a:lnSpc>
                        <a:spcAft>
                          <a:spcPts val="800"/>
                        </a:spcAft>
                        <a:buNone/>
                      </a:pPr>
                      <a:r>
                        <a:rPr lang="nl-NL" sz="1600" kern="100">
                          <a:effectLst/>
                        </a:rPr>
                        <a:t>Examen</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769171981"/>
                  </a:ext>
                </a:extLst>
              </a:tr>
              <a:tr h="487045">
                <a:tc>
                  <a:txBody>
                    <a:bodyPr/>
                    <a:lstStyle/>
                    <a:p>
                      <a:pPr>
                        <a:lnSpc>
                          <a:spcPct val="107000"/>
                        </a:lnSpc>
                        <a:spcAft>
                          <a:spcPts val="800"/>
                        </a:spcAft>
                        <a:buNone/>
                      </a:pPr>
                      <a:r>
                        <a:rPr lang="nl-NL" sz="1600" kern="100">
                          <a:effectLst/>
                        </a:rPr>
                        <a:t>Containment</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50165" marR="50165" marT="9525" marB="0"/>
                </a:tc>
                <a:tc>
                  <a:txBody>
                    <a:bodyPr/>
                    <a:lstStyle/>
                    <a:p>
                      <a:pPr>
                        <a:lnSpc>
                          <a:spcPct val="107000"/>
                        </a:lnSpc>
                        <a:spcAft>
                          <a:spcPts val="800"/>
                        </a:spcAft>
                        <a:buNone/>
                      </a:pPr>
                      <a:r>
                        <a:rPr lang="nl-NL" sz="1600" kern="100">
                          <a:effectLst/>
                        </a:rPr>
                        <a:t>Asbestverwijderaars die met containment werken</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50165" marR="50165" marT="9525" marB="0"/>
                </a:tc>
                <a:tc>
                  <a:txBody>
                    <a:bodyPr/>
                    <a:lstStyle/>
                    <a:p>
                      <a:pPr>
                        <a:lnSpc>
                          <a:spcPct val="107000"/>
                        </a:lnSpc>
                        <a:spcAft>
                          <a:spcPts val="800"/>
                        </a:spcAft>
                        <a:buNone/>
                      </a:pPr>
                      <a:r>
                        <a:rPr lang="nl-NL" sz="1600" kern="100">
                          <a:effectLst/>
                        </a:rPr>
                        <a:t>Examen</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4270274894"/>
                  </a:ext>
                </a:extLst>
              </a:tr>
              <a:tr h="521335">
                <a:tc>
                  <a:txBody>
                    <a:bodyPr/>
                    <a:lstStyle/>
                    <a:p>
                      <a:pPr>
                        <a:lnSpc>
                          <a:spcPct val="107000"/>
                        </a:lnSpc>
                        <a:spcAft>
                          <a:spcPts val="800"/>
                        </a:spcAft>
                        <a:buNone/>
                      </a:pPr>
                      <a:r>
                        <a:rPr lang="nl-NL" sz="1600" kern="100">
                          <a:effectLst/>
                        </a:rPr>
                        <a:t>Inventarisatie</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50165" marR="50165" marT="9525" marB="0"/>
                </a:tc>
                <a:tc>
                  <a:txBody>
                    <a:bodyPr/>
                    <a:lstStyle/>
                    <a:p>
                      <a:pPr>
                        <a:lnSpc>
                          <a:spcPct val="107000"/>
                        </a:lnSpc>
                        <a:spcAft>
                          <a:spcPts val="800"/>
                        </a:spcAft>
                        <a:buNone/>
                      </a:pPr>
                      <a:r>
                        <a:rPr lang="nl-NL" sz="1600" kern="100">
                          <a:effectLst/>
                        </a:rPr>
                        <a:t>Inventariseerders</a:t>
                      </a:r>
                      <a:endParaRPr lang="nl-NL" sz="1600" kern="100">
                        <a:effectLst/>
                        <a:latin typeface="Aptos" panose="020B0004020202020204" pitchFamily="34" charset="0"/>
                        <a:ea typeface="Aptos" panose="020B0004020202020204" pitchFamily="34" charset="0"/>
                        <a:cs typeface="Times New Roman" panose="02020603050405020304" pitchFamily="18" charset="0"/>
                      </a:endParaRPr>
                    </a:p>
                  </a:txBody>
                  <a:tcPr marL="50165" marR="50165" marT="9525" marB="0"/>
                </a:tc>
                <a:tc>
                  <a:txBody>
                    <a:bodyPr/>
                    <a:lstStyle/>
                    <a:p>
                      <a:pPr>
                        <a:lnSpc>
                          <a:spcPct val="107000"/>
                        </a:lnSpc>
                        <a:spcAft>
                          <a:spcPts val="800"/>
                        </a:spcAft>
                        <a:buNone/>
                      </a:pPr>
                      <a:r>
                        <a:rPr lang="nl-NL" sz="1600" kern="100" dirty="0">
                          <a:effectLst/>
                        </a:rPr>
                        <a:t>Examen</a:t>
                      </a:r>
                      <a:endParaRPr lang="nl-NL"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857303326"/>
                  </a:ext>
                </a:extLst>
              </a:tr>
            </a:tbl>
          </a:graphicData>
        </a:graphic>
      </p:graphicFrame>
    </p:spTree>
    <p:extLst>
      <p:ext uri="{BB962C8B-B14F-4D97-AF65-F5344CB8AC3E}">
        <p14:creationId xmlns:p14="http://schemas.microsoft.com/office/powerpoint/2010/main" val="857791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6697B9-E065-7BA6-1C28-CC9E60754873}"/>
              </a:ext>
            </a:extLst>
          </p:cNvPr>
          <p:cNvSpPr>
            <a:spLocks noGrp="1"/>
          </p:cNvSpPr>
          <p:nvPr>
            <p:ph type="title"/>
          </p:nvPr>
        </p:nvSpPr>
        <p:spPr>
          <a:xfrm>
            <a:off x="838200" y="365126"/>
            <a:ext cx="10515600" cy="847438"/>
          </a:xfrm>
        </p:spPr>
        <p:txBody>
          <a:bodyPr/>
          <a:lstStyle/>
          <a:p>
            <a:r>
              <a:rPr lang="nl-NL" dirty="0"/>
              <a:t>5. Meldingen van asbestwerkzaamheden</a:t>
            </a:r>
          </a:p>
        </p:txBody>
      </p:sp>
      <p:sp>
        <p:nvSpPr>
          <p:cNvPr id="3" name="Tijdelijke aanduiding voor tekst 2">
            <a:extLst>
              <a:ext uri="{FF2B5EF4-FFF2-40B4-BE49-F238E27FC236}">
                <a16:creationId xmlns:a16="http://schemas.microsoft.com/office/drawing/2014/main" id="{110C30F0-A018-1F1E-A32C-F895A8EA3369}"/>
              </a:ext>
            </a:extLst>
          </p:cNvPr>
          <p:cNvSpPr>
            <a:spLocks noGrp="1"/>
          </p:cNvSpPr>
          <p:nvPr>
            <p:ph type="body" sz="quarter" idx="23"/>
          </p:nvPr>
        </p:nvSpPr>
        <p:spPr>
          <a:xfrm>
            <a:off x="838200" y="1212564"/>
            <a:ext cx="5410201" cy="4013200"/>
          </a:xfrm>
        </p:spPr>
        <p:txBody>
          <a:bodyPr/>
          <a:lstStyle/>
          <a:p>
            <a:r>
              <a:rPr lang="nl-NL" sz="2400" dirty="0"/>
              <a:t>Via Omgevingsloket/</a:t>
            </a:r>
            <a:r>
              <a:rPr lang="nl-NL" sz="2400" b="1" dirty="0"/>
              <a:t>DSO</a:t>
            </a:r>
          </a:p>
          <a:p>
            <a:r>
              <a:rPr lang="nl-NL" sz="2400" dirty="0"/>
              <a:t>Nieuwe eisen uit Richtlijn:</a:t>
            </a:r>
          </a:p>
          <a:p>
            <a:pPr marL="342900" indent="-342900">
              <a:buFont typeface="Arial" panose="020B0604020202020204" pitchFamily="34" charset="0"/>
              <a:buChar char="•"/>
            </a:pPr>
            <a:r>
              <a:rPr lang="nl-NL" sz="2400" dirty="0"/>
              <a:t>Namen van werknemers die </a:t>
            </a:r>
            <a:r>
              <a:rPr lang="nl-NL" sz="2400" u="sng" dirty="0"/>
              <a:t>waarschijnlijk</a:t>
            </a:r>
            <a:r>
              <a:rPr lang="nl-NL" sz="2400" dirty="0"/>
              <a:t> het werk zullen uitvoeren</a:t>
            </a:r>
          </a:p>
          <a:p>
            <a:pPr marL="342900" indent="-342900">
              <a:buFont typeface="Arial" panose="020B0604020202020204" pitchFamily="34" charset="0"/>
              <a:buChar char="•"/>
            </a:pPr>
            <a:r>
              <a:rPr lang="nl-NL" sz="2400" dirty="0"/>
              <a:t>Hun diploma’s</a:t>
            </a:r>
          </a:p>
          <a:p>
            <a:pPr marL="342900" indent="-342900">
              <a:buFont typeface="Arial" panose="020B0604020202020204" pitchFamily="34" charset="0"/>
              <a:buChar char="•"/>
            </a:pPr>
            <a:r>
              <a:rPr lang="nl-NL" sz="2400" dirty="0"/>
              <a:t>Datum laatste medische keuring</a:t>
            </a:r>
          </a:p>
          <a:p>
            <a:endParaRPr lang="nl-NL" dirty="0"/>
          </a:p>
        </p:txBody>
      </p:sp>
      <p:sp>
        <p:nvSpPr>
          <p:cNvPr id="5" name="Tijdelijke aanduiding voor datum 4">
            <a:extLst>
              <a:ext uri="{FF2B5EF4-FFF2-40B4-BE49-F238E27FC236}">
                <a16:creationId xmlns:a16="http://schemas.microsoft.com/office/drawing/2014/main" id="{E1BA5D2F-8628-AD7F-2F61-F7B49D631BD3}"/>
              </a:ext>
            </a:extLst>
          </p:cNvPr>
          <p:cNvSpPr>
            <a:spLocks noGrp="1"/>
          </p:cNvSpPr>
          <p:nvPr>
            <p:ph type="dt" sz="half" idx="1001"/>
          </p:nvPr>
        </p:nvSpPr>
        <p:spPr/>
        <p:txBody>
          <a:bodyPr/>
          <a:lstStyle/>
          <a:p>
            <a:fld id="{E73FB274-0E1B-46FF-A083-83C5A5F80E93}" type="datetime4">
              <a:rPr lang="nl-NL" smtClean="0"/>
              <a:t>5 oktober 2026</a:t>
            </a:fld>
            <a:endParaRPr lang="nl-NL" dirty="0"/>
          </a:p>
        </p:txBody>
      </p:sp>
      <p:sp>
        <p:nvSpPr>
          <p:cNvPr id="6" name="Tijdelijke aanduiding voor dianummer 5">
            <a:extLst>
              <a:ext uri="{FF2B5EF4-FFF2-40B4-BE49-F238E27FC236}">
                <a16:creationId xmlns:a16="http://schemas.microsoft.com/office/drawing/2014/main" id="{86A85502-DFB7-3F02-90E9-AF057513BB05}"/>
              </a:ext>
            </a:extLst>
          </p:cNvPr>
          <p:cNvSpPr>
            <a:spLocks noGrp="1"/>
          </p:cNvSpPr>
          <p:nvPr>
            <p:ph type="sldNum" sz="quarter" idx="1003"/>
          </p:nvPr>
        </p:nvSpPr>
        <p:spPr/>
        <p:txBody>
          <a:bodyPr/>
          <a:lstStyle/>
          <a:p>
            <a:fld id="{8F18802B-E4C7-4B2D-B37A-6B7CC3C134EA}" type="slidenum">
              <a:rPr lang="nl-NL" smtClean="0"/>
              <a:pPr/>
              <a:t>22</a:t>
            </a:fld>
            <a:endParaRPr lang="nl-NL" dirty="0"/>
          </a:p>
        </p:txBody>
      </p:sp>
      <p:sp>
        <p:nvSpPr>
          <p:cNvPr id="8" name="Ovaal 7">
            <a:extLst>
              <a:ext uri="{FF2B5EF4-FFF2-40B4-BE49-F238E27FC236}">
                <a16:creationId xmlns:a16="http://schemas.microsoft.com/office/drawing/2014/main" id="{9765B77D-5A19-3CEA-D16F-8BA3EFABB572}"/>
              </a:ext>
            </a:extLst>
          </p:cNvPr>
          <p:cNvSpPr/>
          <p:nvPr/>
        </p:nvSpPr>
        <p:spPr>
          <a:xfrm>
            <a:off x="5631873" y="2412041"/>
            <a:ext cx="3169227" cy="8071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bg1"/>
                </a:solidFill>
              </a:rPr>
              <a:t>Regis</a:t>
            </a:r>
            <a:r>
              <a:rPr lang="nl-NL" dirty="0"/>
              <a:t>ter gezond en veilig werken</a:t>
            </a:r>
          </a:p>
        </p:txBody>
      </p:sp>
      <p:sp>
        <p:nvSpPr>
          <p:cNvPr id="9" name="Ovaal 8">
            <a:extLst>
              <a:ext uri="{FF2B5EF4-FFF2-40B4-BE49-F238E27FC236}">
                <a16:creationId xmlns:a16="http://schemas.microsoft.com/office/drawing/2014/main" id="{723BFF6F-9130-FD2E-A5B1-968349C628E6}"/>
              </a:ext>
            </a:extLst>
          </p:cNvPr>
          <p:cNvSpPr/>
          <p:nvPr/>
        </p:nvSpPr>
        <p:spPr>
          <a:xfrm>
            <a:off x="5761464" y="3527713"/>
            <a:ext cx="3169227" cy="84743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Verklaring aanbieden medische keuring</a:t>
            </a:r>
          </a:p>
        </p:txBody>
      </p:sp>
      <p:sp>
        <p:nvSpPr>
          <p:cNvPr id="10" name="Rechteraccolade 9">
            <a:extLst>
              <a:ext uri="{FF2B5EF4-FFF2-40B4-BE49-F238E27FC236}">
                <a16:creationId xmlns:a16="http://schemas.microsoft.com/office/drawing/2014/main" id="{B882CC3E-D921-0D7A-244B-A8FA43F6BA10}"/>
              </a:ext>
              <a:ext uri="{C183D7F6-B498-43B3-948B-1728B52AA6E4}">
                <adec:decorative xmlns:adec="http://schemas.microsoft.com/office/drawing/2017/decorative" val="1"/>
              </a:ext>
            </a:extLst>
          </p:cNvPr>
          <p:cNvSpPr/>
          <p:nvPr/>
        </p:nvSpPr>
        <p:spPr>
          <a:xfrm>
            <a:off x="5116072" y="2196029"/>
            <a:ext cx="384465" cy="135081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4" name="Rechteraccolade 3">
            <a:extLst>
              <a:ext uri="{FF2B5EF4-FFF2-40B4-BE49-F238E27FC236}">
                <a16:creationId xmlns:a16="http://schemas.microsoft.com/office/drawing/2014/main" id="{10D12AD0-556B-D606-DA32-276A4EC61BC7}"/>
              </a:ext>
              <a:ext uri="{C183D7F6-B498-43B3-948B-1728B52AA6E4}">
                <adec:decorative xmlns:adec="http://schemas.microsoft.com/office/drawing/2017/decorative" val="1"/>
              </a:ext>
            </a:extLst>
          </p:cNvPr>
          <p:cNvSpPr/>
          <p:nvPr/>
        </p:nvSpPr>
        <p:spPr>
          <a:xfrm>
            <a:off x="5247408" y="3691555"/>
            <a:ext cx="384465" cy="51975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graphicFrame>
        <p:nvGraphicFramePr>
          <p:cNvPr id="11" name="Tabel 10">
            <a:extLst>
              <a:ext uri="{FF2B5EF4-FFF2-40B4-BE49-F238E27FC236}">
                <a16:creationId xmlns:a16="http://schemas.microsoft.com/office/drawing/2014/main" id="{DE2BEF90-E01C-0E77-269D-8B537C9667D3}"/>
              </a:ext>
            </a:extLst>
          </p:cNvPr>
          <p:cNvGraphicFramePr>
            <a:graphicFrameLocks noGrp="1"/>
          </p:cNvGraphicFramePr>
          <p:nvPr>
            <p:extLst>
              <p:ext uri="{D42A27DB-BD31-4B8C-83A1-F6EECF244321}">
                <p14:modId xmlns:p14="http://schemas.microsoft.com/office/powerpoint/2010/main" val="3627166542"/>
              </p:ext>
            </p:extLst>
          </p:nvPr>
        </p:nvGraphicFramePr>
        <p:xfrm>
          <a:off x="1052072" y="4826000"/>
          <a:ext cx="8128000" cy="18542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637576575"/>
                    </a:ext>
                  </a:extLst>
                </a:gridCol>
                <a:gridCol w="4064000">
                  <a:extLst>
                    <a:ext uri="{9D8B030D-6E8A-4147-A177-3AD203B41FA5}">
                      <a16:colId xmlns:a16="http://schemas.microsoft.com/office/drawing/2014/main" val="3332173617"/>
                    </a:ext>
                  </a:extLst>
                </a:gridCol>
              </a:tblGrid>
              <a:tr h="370840">
                <a:tc>
                  <a:txBody>
                    <a:bodyPr/>
                    <a:lstStyle/>
                    <a:p>
                      <a:r>
                        <a:rPr lang="nl-NL" dirty="0"/>
                        <a:t>Arbobesluit</a:t>
                      </a:r>
                    </a:p>
                  </a:txBody>
                  <a:tcPr/>
                </a:tc>
                <a:tc>
                  <a:txBody>
                    <a:bodyPr/>
                    <a:lstStyle/>
                    <a:p>
                      <a:r>
                        <a:rPr lang="nl-NL" dirty="0"/>
                        <a:t>Besluit bouwwerken leefomgeving</a:t>
                      </a:r>
                    </a:p>
                  </a:txBody>
                  <a:tcPr/>
                </a:tc>
                <a:extLst>
                  <a:ext uri="{0D108BD9-81ED-4DB2-BD59-A6C34878D82A}">
                    <a16:rowId xmlns:a16="http://schemas.microsoft.com/office/drawing/2014/main" val="3926701553"/>
                  </a:ext>
                </a:extLst>
              </a:tr>
              <a:tr h="370840">
                <a:tc>
                  <a:txBody>
                    <a:bodyPr/>
                    <a:lstStyle/>
                    <a:p>
                      <a:endParaRPr lang="nl-NL"/>
                    </a:p>
                  </a:txBody>
                  <a:tcPr/>
                </a:tc>
                <a:tc>
                  <a:txBody>
                    <a:bodyPr/>
                    <a:lstStyle/>
                    <a:p>
                      <a:r>
                        <a:rPr lang="nl-NL" dirty="0"/>
                        <a:t>Sloopmelding, 4 weken van tevoren</a:t>
                      </a:r>
                    </a:p>
                  </a:txBody>
                  <a:tcPr/>
                </a:tc>
                <a:extLst>
                  <a:ext uri="{0D108BD9-81ED-4DB2-BD59-A6C34878D82A}">
                    <a16:rowId xmlns:a16="http://schemas.microsoft.com/office/drawing/2014/main" val="4000787100"/>
                  </a:ext>
                </a:extLst>
              </a:tr>
              <a:tr h="370840">
                <a:tc>
                  <a:txBody>
                    <a:bodyPr/>
                    <a:lstStyle/>
                    <a:p>
                      <a:r>
                        <a:rPr lang="nl-NL" dirty="0"/>
                        <a:t>Arbomelding, 2 werkdagen van tevoren</a:t>
                      </a:r>
                    </a:p>
                  </a:txBody>
                  <a:tcPr/>
                </a:tc>
                <a:tc>
                  <a:txBody>
                    <a:bodyPr/>
                    <a:lstStyle/>
                    <a:p>
                      <a:r>
                        <a:rPr lang="nl-NL" dirty="0"/>
                        <a:t>Startmelding, 2 werkdagen van tevoren</a:t>
                      </a:r>
                    </a:p>
                  </a:txBody>
                  <a:tcPr/>
                </a:tc>
                <a:extLst>
                  <a:ext uri="{0D108BD9-81ED-4DB2-BD59-A6C34878D82A}">
                    <a16:rowId xmlns:a16="http://schemas.microsoft.com/office/drawing/2014/main" val="942582081"/>
                  </a:ext>
                </a:extLst>
              </a:tr>
              <a:tr h="370840">
                <a:tc gridSpan="2">
                  <a:txBody>
                    <a:bodyPr/>
                    <a:lstStyle/>
                    <a:p>
                      <a:pPr algn="ctr"/>
                      <a:r>
                        <a:rPr lang="nl-NL" dirty="0"/>
                        <a:t>Werk gereed, 1</a:t>
                      </a:r>
                      <a:r>
                        <a:rPr lang="nl-NL" baseline="30000" dirty="0"/>
                        <a:t>e</a:t>
                      </a:r>
                      <a:r>
                        <a:rPr lang="nl-NL" dirty="0"/>
                        <a:t> werkdag na afloop</a:t>
                      </a:r>
                    </a:p>
                  </a:txBody>
                  <a:tcPr/>
                </a:tc>
                <a:tc hMerge="1">
                  <a:txBody>
                    <a:bodyPr/>
                    <a:lstStyle/>
                    <a:p>
                      <a:endParaRPr lang="nl-NL" dirty="0"/>
                    </a:p>
                  </a:txBody>
                  <a:tcPr/>
                </a:tc>
                <a:extLst>
                  <a:ext uri="{0D108BD9-81ED-4DB2-BD59-A6C34878D82A}">
                    <a16:rowId xmlns:a16="http://schemas.microsoft.com/office/drawing/2014/main" val="1719286922"/>
                  </a:ext>
                </a:extLst>
              </a:tr>
              <a:tr h="370840">
                <a:tc gridSpan="2">
                  <a:txBody>
                    <a:bodyPr/>
                    <a:lstStyle/>
                    <a:p>
                      <a:pPr algn="ctr"/>
                      <a:r>
                        <a:rPr lang="nl-NL" dirty="0"/>
                        <a:t>Eindbeoordeling, binnen 2 weken</a:t>
                      </a:r>
                    </a:p>
                  </a:txBody>
                  <a:tcPr/>
                </a:tc>
                <a:tc hMerge="1">
                  <a:txBody>
                    <a:bodyPr/>
                    <a:lstStyle/>
                    <a:p>
                      <a:endParaRPr lang="nl-NL" dirty="0"/>
                    </a:p>
                  </a:txBody>
                  <a:tcPr/>
                </a:tc>
                <a:extLst>
                  <a:ext uri="{0D108BD9-81ED-4DB2-BD59-A6C34878D82A}">
                    <a16:rowId xmlns:a16="http://schemas.microsoft.com/office/drawing/2014/main" val="3683599503"/>
                  </a:ext>
                </a:extLst>
              </a:tr>
            </a:tbl>
          </a:graphicData>
        </a:graphic>
      </p:graphicFrame>
    </p:spTree>
    <p:extLst>
      <p:ext uri="{BB962C8B-B14F-4D97-AF65-F5344CB8AC3E}">
        <p14:creationId xmlns:p14="http://schemas.microsoft.com/office/powerpoint/2010/main" val="1466585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EFF109-64C8-C4AB-4FEC-DE30E4F542DC}"/>
              </a:ext>
            </a:extLst>
          </p:cNvPr>
          <p:cNvSpPr>
            <a:spLocks noGrp="1"/>
          </p:cNvSpPr>
          <p:nvPr>
            <p:ph type="title"/>
          </p:nvPr>
        </p:nvSpPr>
        <p:spPr>
          <a:xfrm>
            <a:off x="451118" y="324990"/>
            <a:ext cx="10820400" cy="812435"/>
          </a:xfrm>
        </p:spPr>
        <p:txBody>
          <a:bodyPr/>
          <a:lstStyle/>
          <a:p>
            <a:r>
              <a:rPr lang="nl-NL" sz="3600" dirty="0"/>
              <a:t>6. Overgangsbepalingen</a:t>
            </a:r>
          </a:p>
        </p:txBody>
      </p:sp>
      <p:sp>
        <p:nvSpPr>
          <p:cNvPr id="3" name="Ondertitel 2">
            <a:extLst>
              <a:ext uri="{FF2B5EF4-FFF2-40B4-BE49-F238E27FC236}">
                <a16:creationId xmlns:a16="http://schemas.microsoft.com/office/drawing/2014/main" id="{2EF6920F-036B-C4BC-8AFD-762DAC17302A}"/>
              </a:ext>
            </a:extLst>
          </p:cNvPr>
          <p:cNvSpPr>
            <a:spLocks noGrp="1"/>
          </p:cNvSpPr>
          <p:nvPr>
            <p:ph type="subTitle" idx="1"/>
          </p:nvPr>
        </p:nvSpPr>
        <p:spPr>
          <a:xfrm>
            <a:off x="613063" y="1483112"/>
            <a:ext cx="11173775" cy="4948861"/>
          </a:xfrm>
        </p:spPr>
        <p:txBody>
          <a:bodyPr/>
          <a:lstStyle/>
          <a:p>
            <a:pPr marL="342900" indent="-342900">
              <a:buFont typeface="Arial" panose="020B0604020202020204" pitchFamily="34" charset="0"/>
              <a:buChar char="•"/>
            </a:pPr>
            <a:r>
              <a:rPr lang="nl-NL" sz="2400" dirty="0"/>
              <a:t>Binnen 1 maand vergunning aanvragen, dan werkzaamheden voortzetten</a:t>
            </a:r>
          </a:p>
          <a:p>
            <a:pPr marL="342900" indent="-342900">
              <a:buFont typeface="Arial" panose="020B0604020202020204" pitchFamily="34" charset="0"/>
              <a:buChar char="•"/>
            </a:pPr>
            <a:r>
              <a:rPr lang="nl-NL" sz="2400" dirty="0"/>
              <a:t>Werkzaamheden voor inwerkingtreding gemeld: afronding onder oude recht tot 6 maanden</a:t>
            </a:r>
          </a:p>
          <a:p>
            <a:pPr marL="342900" indent="-342900">
              <a:buFont typeface="Arial" panose="020B0604020202020204" pitchFamily="34" charset="0"/>
              <a:buChar char="•"/>
            </a:pPr>
            <a:r>
              <a:rPr lang="nl-NL" sz="2400" dirty="0"/>
              <a:t>Bestaande werknemers: werkgever registreert en binnen 6 maanden bijscholing</a:t>
            </a:r>
          </a:p>
          <a:p>
            <a:pPr marL="342900" indent="-342900">
              <a:buFont typeface="Arial" panose="020B0604020202020204" pitchFamily="34" charset="0"/>
              <a:buChar char="•"/>
            </a:pPr>
            <a:r>
              <a:rPr lang="nl-NL" sz="2400" dirty="0"/>
              <a:t>Bestaande certificaat- en </a:t>
            </a:r>
            <a:r>
              <a:rPr lang="nl-NL" sz="2400" dirty="0" err="1"/>
              <a:t>erkenninghouders</a:t>
            </a:r>
            <a:r>
              <a:rPr lang="nl-NL" sz="2400" dirty="0"/>
              <a:t>:</a:t>
            </a:r>
          </a:p>
          <a:p>
            <a:pPr marL="342900" indent="104775">
              <a:buFont typeface="Arial" panose="020B0604020202020204" pitchFamily="34" charset="0"/>
              <a:buChar char="•"/>
            </a:pPr>
            <a:r>
              <a:rPr lang="nl-NL" sz="1800" dirty="0"/>
              <a:t>Vergunning aanvragen met bestaande certificaat/erkenning</a:t>
            </a:r>
          </a:p>
          <a:p>
            <a:pPr marL="342900" indent="104775">
              <a:buFont typeface="Arial" panose="020B0604020202020204" pitchFamily="34" charset="0"/>
              <a:buChar char="•"/>
            </a:pPr>
            <a:r>
              <a:rPr lang="nl-NL" sz="1800" dirty="0"/>
              <a:t>1 jaar de tijd om het nieuwe certificaat/erkenning te verkrijgen (reguliere auditproces)</a:t>
            </a:r>
          </a:p>
          <a:p>
            <a:pPr marL="342900" indent="-342900">
              <a:buFont typeface="Arial" panose="020B0604020202020204" pitchFamily="34" charset="0"/>
              <a:buChar char="•"/>
            </a:pPr>
            <a:r>
              <a:rPr lang="nl-NL" sz="2400" dirty="0"/>
              <a:t>Nieuwe certificaat- en </a:t>
            </a:r>
            <a:r>
              <a:rPr lang="nl-NL" sz="2400" dirty="0" err="1"/>
              <a:t>erkenninghouders</a:t>
            </a:r>
            <a:r>
              <a:rPr lang="nl-NL" sz="2400" dirty="0"/>
              <a:t>:</a:t>
            </a:r>
          </a:p>
          <a:p>
            <a:pPr marL="342900" indent="11113">
              <a:buFont typeface="Arial" panose="020B0604020202020204" pitchFamily="34" charset="0"/>
              <a:buChar char="•"/>
            </a:pPr>
            <a:r>
              <a:rPr lang="nl-NL" sz="1800" dirty="0"/>
              <a:t>aanvraag zonder certificaat/erkenning</a:t>
            </a:r>
          </a:p>
          <a:p>
            <a:pPr marL="342900" indent="11113">
              <a:buFont typeface="Arial" panose="020B0604020202020204" pitchFamily="34" charset="0"/>
              <a:buChar char="•"/>
            </a:pPr>
            <a:r>
              <a:rPr lang="nl-NL" sz="1800" dirty="0"/>
              <a:t>1 jaar de tijd om certificaat/erkenning te krijgen</a:t>
            </a:r>
          </a:p>
          <a:p>
            <a:pPr marL="342900" indent="-342900">
              <a:buFont typeface="Arial" panose="020B0604020202020204" pitchFamily="34" charset="0"/>
              <a:buChar char="•"/>
            </a:pPr>
            <a:endParaRPr lang="nl-NL" sz="2400" dirty="0"/>
          </a:p>
          <a:p>
            <a:endParaRPr lang="nl-NL" sz="2400" dirty="0"/>
          </a:p>
        </p:txBody>
      </p:sp>
    </p:spTree>
    <p:extLst>
      <p:ext uri="{BB962C8B-B14F-4D97-AF65-F5344CB8AC3E}">
        <p14:creationId xmlns:p14="http://schemas.microsoft.com/office/powerpoint/2010/main" val="961587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82414-A3D7-8BAC-5248-3844E9C8C172}"/>
              </a:ext>
            </a:extLst>
          </p:cNvPr>
          <p:cNvSpPr>
            <a:spLocks noGrp="1"/>
          </p:cNvSpPr>
          <p:nvPr>
            <p:ph type="ctrTitle"/>
          </p:nvPr>
        </p:nvSpPr>
        <p:spPr/>
        <p:txBody>
          <a:bodyPr/>
          <a:lstStyle/>
          <a:p>
            <a:r>
              <a:rPr lang="nl-NL" dirty="0"/>
              <a:t>Routekaart LAVS</a:t>
            </a:r>
          </a:p>
        </p:txBody>
      </p:sp>
      <p:sp>
        <p:nvSpPr>
          <p:cNvPr id="3" name="Ondertitel 2">
            <a:extLst>
              <a:ext uri="{FF2B5EF4-FFF2-40B4-BE49-F238E27FC236}">
                <a16:creationId xmlns:a16="http://schemas.microsoft.com/office/drawing/2014/main" id="{578CB223-1CC3-7611-1235-6FA23B544615}"/>
              </a:ext>
            </a:extLst>
          </p:cNvPr>
          <p:cNvSpPr>
            <a:spLocks noGrp="1"/>
          </p:cNvSpPr>
          <p:nvPr>
            <p:ph type="subTitle" idx="1"/>
          </p:nvPr>
        </p:nvSpPr>
        <p:spPr/>
        <p:txBody>
          <a:bodyPr>
            <a:normAutofit lnSpcReduction="10000"/>
          </a:bodyPr>
          <a:lstStyle/>
          <a:p>
            <a:r>
              <a:rPr lang="nl-NL" sz="3200" b="1" dirty="0">
                <a:solidFill>
                  <a:schemeClr val="accent3"/>
                </a:solidFill>
                <a:hlinkClick r:id="rId2">
                  <a:extLst>
                    <a:ext uri="{A12FA001-AC4F-418D-AE19-62706E023703}">
                      <ahyp:hlinkClr xmlns:ahyp="http://schemas.microsoft.com/office/drawing/2018/hyperlinkcolor" val="tx"/>
                    </a:ext>
                  </a:extLst>
                </a:hlinkClick>
              </a:rPr>
              <a:t>IPLO Update asbest en LAVS</a:t>
            </a:r>
            <a:endParaRPr lang="nl-NL" dirty="0">
              <a:solidFill>
                <a:schemeClr val="accent3"/>
              </a:solidFill>
            </a:endParaRPr>
          </a:p>
        </p:txBody>
      </p:sp>
    </p:spTree>
    <p:extLst>
      <p:ext uri="{BB962C8B-B14F-4D97-AF65-F5344CB8AC3E}">
        <p14:creationId xmlns:p14="http://schemas.microsoft.com/office/powerpoint/2010/main" val="239237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68AEE-A7A2-0AB7-0B37-4DB1CE493CF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BD05832-CA4A-8509-1827-7F69A90F33C8}"/>
              </a:ext>
            </a:extLst>
          </p:cNvPr>
          <p:cNvSpPr>
            <a:spLocks noGrp="1"/>
          </p:cNvSpPr>
          <p:nvPr>
            <p:ph type="title"/>
          </p:nvPr>
        </p:nvSpPr>
        <p:spPr>
          <a:xfrm>
            <a:off x="0" y="-12467"/>
            <a:ext cx="12192000" cy="653809"/>
          </a:xfrm>
          <a:solidFill>
            <a:srgbClr val="335838"/>
          </a:solidFill>
        </p:spPr>
        <p:txBody>
          <a:bodyPr>
            <a:normAutofit/>
          </a:bodyPr>
          <a:lstStyle/>
          <a:p>
            <a:r>
              <a:rPr lang="nl-NL" sz="3600" dirty="0">
                <a:solidFill>
                  <a:schemeClr val="bg1"/>
                </a:solidFill>
                <a:latin typeface="Calibri" panose="020F0502020204030204" pitchFamily="34" charset="0"/>
                <a:ea typeface="Calibri" panose="020F0502020204030204" pitchFamily="34" charset="0"/>
                <a:cs typeface="Calibri" panose="020F0502020204030204" pitchFamily="34" charset="0"/>
              </a:rPr>
              <a:t>Wijziging asbestregels en asbestmeldsystematiek</a:t>
            </a:r>
          </a:p>
        </p:txBody>
      </p:sp>
      <p:sp>
        <p:nvSpPr>
          <p:cNvPr id="3" name="Rectangle 26">
            <a:extLst>
              <a:ext uri="{FF2B5EF4-FFF2-40B4-BE49-F238E27FC236}">
                <a16:creationId xmlns:a16="http://schemas.microsoft.com/office/drawing/2014/main" id="{3BD23FD9-AB49-83FA-8AC5-006AEFF4A454}"/>
              </a:ext>
            </a:extLst>
          </p:cNvPr>
          <p:cNvSpPr/>
          <p:nvPr/>
        </p:nvSpPr>
        <p:spPr>
          <a:xfrm>
            <a:off x="26268" y="1464537"/>
            <a:ext cx="2056679" cy="1758723"/>
          </a:xfrm>
          <a:prstGeom prst="rect">
            <a:avLst/>
          </a:prstGeom>
          <a:solidFill>
            <a:srgbClr val="4A8513"/>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l" defTabSz="457192" rtl="0" eaLnBrk="1" fontAlgn="auto" latinLnBrk="0" hangingPunct="1">
              <a:lnSpc>
                <a:spcPct val="100000"/>
              </a:lnSpc>
              <a:spcBef>
                <a:spcPts val="0"/>
              </a:spcBef>
              <a:spcAft>
                <a:spcPts val="0"/>
              </a:spcAft>
              <a:buClrTx/>
              <a:buSzTx/>
              <a:buFontTx/>
              <a:buNone/>
              <a:tabLst/>
              <a:defRPr/>
            </a:pPr>
            <a:r>
              <a:rPr kumimoji="0" lang="nl-NL" sz="1800" b="1" i="0" u="none" strike="noStrike" kern="0" cap="none" spc="0" normalizeH="0" baseline="0" noProof="0" dirty="0">
                <a:ln>
                  <a:noFill/>
                </a:ln>
                <a:solidFill>
                  <a:prstClr val="white"/>
                </a:solidFill>
                <a:effectLst/>
                <a:uLnTx/>
                <a:uFillTx/>
                <a:latin typeface="Calibri"/>
                <a:ea typeface="+mn-ea"/>
                <a:cs typeface="+mn-cs"/>
              </a:rPr>
              <a:t>Wijziging asbest </a:t>
            </a:r>
            <a:r>
              <a:rPr kumimoji="0" sz="1800" b="1" i="0" u="none" strike="noStrike" kern="0" cap="none" spc="0" normalizeH="0" baseline="0" noProof="0" dirty="0">
                <a:ln>
                  <a:noFill/>
                </a:ln>
                <a:solidFill>
                  <a:prstClr val="white"/>
                </a:solidFill>
                <a:effectLst/>
                <a:uLnTx/>
                <a:uFillTx/>
                <a:latin typeface="Calibri"/>
                <a:ea typeface="+mn-ea"/>
                <a:cs typeface="+mn-cs"/>
              </a:rPr>
              <a:t>wet- </a:t>
            </a:r>
            <a:r>
              <a:rPr kumimoji="0" sz="1800" b="1" i="0" u="none" strike="noStrike" kern="0" cap="none" spc="0" normalizeH="0" baseline="0" noProof="0" dirty="0" err="1">
                <a:ln>
                  <a:noFill/>
                </a:ln>
                <a:solidFill>
                  <a:prstClr val="white"/>
                </a:solidFill>
                <a:effectLst/>
                <a:uLnTx/>
                <a:uFillTx/>
                <a:latin typeface="Calibri"/>
                <a:ea typeface="+mn-ea"/>
                <a:cs typeface="+mn-cs"/>
              </a:rPr>
              <a:t>en</a:t>
            </a:r>
            <a:r>
              <a:rPr kumimoji="0" sz="1800" b="1" i="0" u="none" strike="noStrike" kern="0" cap="none" spc="0" normalizeH="0" baseline="0" noProof="0" dirty="0">
                <a:ln>
                  <a:noFill/>
                </a:ln>
                <a:solidFill>
                  <a:prstClr val="white"/>
                </a:solidFill>
                <a:effectLst/>
                <a:uLnTx/>
                <a:uFillTx/>
                <a:latin typeface="Calibri"/>
                <a:ea typeface="+mn-ea"/>
                <a:cs typeface="+mn-cs"/>
              </a:rPr>
              <a:t> </a:t>
            </a:r>
            <a:r>
              <a:rPr kumimoji="0" sz="1800" b="1" i="0" u="none" strike="noStrike" kern="0" cap="none" spc="0" normalizeH="0" baseline="0" noProof="0" dirty="0" err="1">
                <a:ln>
                  <a:noFill/>
                </a:ln>
                <a:solidFill>
                  <a:prstClr val="white"/>
                </a:solidFill>
                <a:effectLst/>
                <a:uLnTx/>
                <a:uFillTx/>
                <a:latin typeface="Calibri"/>
                <a:ea typeface="+mn-ea"/>
                <a:cs typeface="+mn-cs"/>
              </a:rPr>
              <a:t>regelgeving</a:t>
            </a:r>
            <a:endParaRPr kumimoji="0" sz="1800" b="1" i="0" u="none" strike="noStrike" kern="0" cap="none" spc="0" normalizeH="0" baseline="0" noProof="0" dirty="0">
              <a:ln>
                <a:noFill/>
              </a:ln>
              <a:solidFill>
                <a:prstClr val="white"/>
              </a:solidFill>
              <a:effectLst/>
              <a:uLnTx/>
              <a:uFillTx/>
              <a:latin typeface="Calibri"/>
              <a:ea typeface="+mn-ea"/>
              <a:cs typeface="+mn-cs"/>
            </a:endParaRPr>
          </a:p>
        </p:txBody>
      </p:sp>
      <p:sp>
        <p:nvSpPr>
          <p:cNvPr id="4" name="Rectangle 27">
            <a:extLst>
              <a:ext uri="{FF2B5EF4-FFF2-40B4-BE49-F238E27FC236}">
                <a16:creationId xmlns:a16="http://schemas.microsoft.com/office/drawing/2014/main" id="{E7FC46FA-76BD-8F27-1A7D-781C9A0F117B}"/>
              </a:ext>
            </a:extLst>
          </p:cNvPr>
          <p:cNvSpPr/>
          <p:nvPr/>
        </p:nvSpPr>
        <p:spPr>
          <a:xfrm>
            <a:off x="47355" y="4168588"/>
            <a:ext cx="2040932" cy="2640644"/>
          </a:xfrm>
          <a:prstGeom prst="rect">
            <a:avLst/>
          </a:prstGeom>
          <a:solidFill>
            <a:srgbClr val="3A7EC1"/>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l" defTabSz="457192" rtl="0" eaLnBrk="1" fontAlgn="auto" latinLnBrk="0" hangingPunct="1">
              <a:lnSpc>
                <a:spcPct val="100000"/>
              </a:lnSpc>
              <a:spcBef>
                <a:spcPts val="0"/>
              </a:spcBef>
              <a:spcAft>
                <a:spcPts val="0"/>
              </a:spcAft>
              <a:buClrTx/>
              <a:buSzTx/>
              <a:buFontTx/>
              <a:buNone/>
              <a:tabLst/>
              <a:defRPr sz="1200" b="1">
                <a:solidFill>
                  <a:srgbClr val="FFFFFF"/>
                </a:solidFill>
              </a:defRPr>
            </a:pPr>
            <a:r>
              <a:rPr kumimoji="0" lang="nl-NL" sz="2000" b="1" i="0" u="none" strike="noStrike" kern="0" cap="none" spc="0" normalizeH="0" baseline="0" noProof="0" dirty="0">
                <a:ln>
                  <a:noFill/>
                </a:ln>
                <a:solidFill>
                  <a:srgbClr val="FFFFFF"/>
                </a:solidFill>
                <a:effectLst/>
                <a:uLnTx/>
                <a:uFillTx/>
                <a:latin typeface="Calibri"/>
                <a:ea typeface="+mn-ea"/>
                <a:cs typeface="+mn-cs"/>
              </a:rPr>
              <a:t>Uitfasering LAVS</a:t>
            </a:r>
            <a:endParaRPr kumimoji="0" sz="1200" b="1" i="0" u="none" strike="noStrike" kern="0" cap="none" spc="0" normalizeH="0" baseline="0" noProof="0" dirty="0">
              <a:ln>
                <a:noFill/>
              </a:ln>
              <a:solidFill>
                <a:srgbClr val="FFFFFF"/>
              </a:solidFill>
              <a:effectLst/>
              <a:uLnTx/>
              <a:uFillTx/>
              <a:latin typeface="Calibri"/>
              <a:ea typeface="+mn-ea"/>
              <a:cs typeface="+mn-cs"/>
            </a:endParaRPr>
          </a:p>
        </p:txBody>
      </p:sp>
      <p:sp>
        <p:nvSpPr>
          <p:cNvPr id="5" name="Rectangle 28">
            <a:extLst>
              <a:ext uri="{FF2B5EF4-FFF2-40B4-BE49-F238E27FC236}">
                <a16:creationId xmlns:a16="http://schemas.microsoft.com/office/drawing/2014/main" id="{70D0D5C4-2847-1E77-47F2-5C20B2531582}"/>
              </a:ext>
            </a:extLst>
          </p:cNvPr>
          <p:cNvSpPr/>
          <p:nvPr/>
        </p:nvSpPr>
        <p:spPr>
          <a:xfrm>
            <a:off x="43418" y="3310399"/>
            <a:ext cx="2048806" cy="784041"/>
          </a:xfrm>
          <a:prstGeom prst="rect">
            <a:avLst/>
          </a:prstGeom>
          <a:solidFill>
            <a:srgbClr val="D27012"/>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l" defTabSz="457192" rtl="0" eaLnBrk="1" fontAlgn="auto" latinLnBrk="0" hangingPunct="1">
              <a:lnSpc>
                <a:spcPct val="100000"/>
              </a:lnSpc>
              <a:spcBef>
                <a:spcPts val="0"/>
              </a:spcBef>
              <a:spcAft>
                <a:spcPts val="0"/>
              </a:spcAft>
              <a:buClrTx/>
              <a:buSzTx/>
              <a:buFontTx/>
              <a:buNone/>
              <a:tabLst/>
              <a:defRPr/>
            </a:pPr>
            <a:r>
              <a:rPr kumimoji="0" lang="nl-NL" sz="1800" b="1" i="0" u="none" strike="noStrike" kern="0" cap="none" spc="0" normalizeH="0" baseline="0" noProof="0" dirty="0" err="1">
                <a:ln>
                  <a:noFill/>
                </a:ln>
                <a:solidFill>
                  <a:prstClr val="white"/>
                </a:solidFill>
                <a:effectLst/>
                <a:uLnTx/>
                <a:uFillTx/>
                <a:latin typeface="Calibri"/>
                <a:ea typeface="+mn-ea"/>
                <a:cs typeface="+mn-cs"/>
              </a:rPr>
              <a:t>Asbestmeld</a:t>
            </a:r>
            <a:r>
              <a:rPr kumimoji="0" lang="nl-NL" sz="1800" b="1" i="0" u="none" strike="noStrike" kern="0" cap="none" spc="0" normalizeH="0" baseline="0" noProof="0" dirty="0">
                <a:ln>
                  <a:noFill/>
                </a:ln>
                <a:solidFill>
                  <a:prstClr val="white"/>
                </a:solidFill>
                <a:effectLst/>
                <a:uLnTx/>
                <a:uFillTx/>
                <a:latin typeface="Calibri"/>
                <a:ea typeface="+mn-ea"/>
                <a:cs typeface="+mn-cs"/>
              </a:rPr>
              <a:t>- en informatieplicht</a:t>
            </a:r>
          </a:p>
          <a:p>
            <a:pPr marL="0" marR="0" lvl="0" indent="0" algn="l" defTabSz="457192" rtl="0" eaLnBrk="1" fontAlgn="auto" latinLnBrk="0" hangingPunct="1">
              <a:lnSpc>
                <a:spcPct val="100000"/>
              </a:lnSpc>
              <a:spcBef>
                <a:spcPts val="0"/>
              </a:spcBef>
              <a:spcAft>
                <a:spcPts val="0"/>
              </a:spcAft>
              <a:buClrTx/>
              <a:buSzTx/>
              <a:buFontTx/>
              <a:buNone/>
              <a:tabLst/>
              <a:defRPr/>
            </a:pPr>
            <a:r>
              <a:rPr kumimoji="0" sz="1800" b="1" i="0" u="none" strike="noStrike" kern="0" cap="none" spc="0" normalizeH="0" baseline="0" noProof="0" dirty="0">
                <a:ln>
                  <a:noFill/>
                </a:ln>
                <a:solidFill>
                  <a:prstClr val="white"/>
                </a:solidFill>
                <a:effectLst/>
                <a:uLnTx/>
                <a:uFillTx/>
                <a:latin typeface="Calibri"/>
                <a:ea typeface="+mn-ea"/>
                <a:cs typeface="+mn-cs"/>
              </a:rPr>
              <a:t>in DSO</a:t>
            </a:r>
          </a:p>
        </p:txBody>
      </p:sp>
      <p:sp>
        <p:nvSpPr>
          <p:cNvPr id="7" name="Rectangle 8">
            <a:extLst>
              <a:ext uri="{FF2B5EF4-FFF2-40B4-BE49-F238E27FC236}">
                <a16:creationId xmlns:a16="http://schemas.microsoft.com/office/drawing/2014/main" id="{E499EE50-DA54-434A-CD3B-D2378CFCA220}"/>
              </a:ext>
            </a:extLst>
          </p:cNvPr>
          <p:cNvSpPr/>
          <p:nvPr/>
        </p:nvSpPr>
        <p:spPr>
          <a:xfrm>
            <a:off x="2158993" y="989582"/>
            <a:ext cx="1179135" cy="400761"/>
          </a:xfrm>
          <a:prstGeom prst="rect">
            <a:avLst/>
          </a:prstGeom>
          <a:solidFill>
            <a:srgbClr val="1C5E3E"/>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sz="900">
                <a:solidFill>
                  <a:srgbClr val="FFFFFF"/>
                </a:solidFill>
              </a:defRPr>
            </a:pPr>
            <a:r>
              <a:rPr kumimoji="0" lang="nl-NL" sz="1200" b="1" i="0" u="none" strike="noStrike" kern="0" cap="none" spc="0" normalizeH="0" baseline="0" noProof="0" dirty="0">
                <a:ln>
                  <a:noFill/>
                </a:ln>
                <a:solidFill>
                  <a:srgbClr val="FFFFFF"/>
                </a:solidFill>
                <a:effectLst/>
                <a:uLnTx/>
                <a:uFillTx/>
                <a:latin typeface="Calibri"/>
                <a:ea typeface="+mn-ea"/>
                <a:cs typeface="+mn-cs"/>
              </a:rPr>
              <a:t>Q3 2026</a:t>
            </a:r>
            <a:endParaRPr kumimoji="0" sz="1200" b="1" i="0" u="none" strike="noStrike" kern="0" cap="none" spc="0" normalizeH="0" baseline="0" noProof="0" dirty="0">
              <a:ln>
                <a:noFill/>
              </a:ln>
              <a:solidFill>
                <a:srgbClr val="FFFFFF"/>
              </a:solidFill>
              <a:effectLst/>
              <a:uLnTx/>
              <a:uFillTx/>
              <a:latin typeface="Calibri"/>
              <a:ea typeface="+mn-ea"/>
              <a:cs typeface="+mn-cs"/>
            </a:endParaRPr>
          </a:p>
        </p:txBody>
      </p:sp>
      <p:sp>
        <p:nvSpPr>
          <p:cNvPr id="18" name="Rectangle 8">
            <a:extLst>
              <a:ext uri="{FF2B5EF4-FFF2-40B4-BE49-F238E27FC236}">
                <a16:creationId xmlns:a16="http://schemas.microsoft.com/office/drawing/2014/main" id="{FC61EF84-EA4B-482A-F2B6-847297441E94}"/>
              </a:ext>
            </a:extLst>
          </p:cNvPr>
          <p:cNvSpPr/>
          <p:nvPr/>
        </p:nvSpPr>
        <p:spPr>
          <a:xfrm>
            <a:off x="3347218" y="985293"/>
            <a:ext cx="1179135" cy="400761"/>
          </a:xfrm>
          <a:prstGeom prst="rect">
            <a:avLst/>
          </a:prstGeom>
          <a:solidFill>
            <a:srgbClr val="1C5E3E"/>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srgbClr val="FFFFFF"/>
                </a:solidFill>
                <a:effectLst/>
                <a:uLnTx/>
                <a:uFillTx/>
                <a:latin typeface="Calibri"/>
                <a:ea typeface="+mn-ea"/>
                <a:cs typeface="+mn-cs"/>
              </a:rPr>
              <a:t>Q4 2026</a:t>
            </a:r>
            <a:endParaRPr kumimoji="0" sz="1200" b="1" i="0" u="none" strike="noStrike" kern="0" cap="none" spc="0" normalizeH="0" baseline="0" noProof="0" dirty="0">
              <a:ln>
                <a:noFill/>
              </a:ln>
              <a:solidFill>
                <a:srgbClr val="FFFFFF"/>
              </a:solidFill>
              <a:effectLst/>
              <a:uLnTx/>
              <a:uFillTx/>
              <a:latin typeface="Calibri"/>
              <a:ea typeface="+mn-ea"/>
              <a:cs typeface="+mn-cs"/>
            </a:endParaRPr>
          </a:p>
        </p:txBody>
      </p:sp>
      <p:sp>
        <p:nvSpPr>
          <p:cNvPr id="22" name="Rectangle 8">
            <a:extLst>
              <a:ext uri="{FF2B5EF4-FFF2-40B4-BE49-F238E27FC236}">
                <a16:creationId xmlns:a16="http://schemas.microsoft.com/office/drawing/2014/main" id="{AE18AED9-689C-E151-CB86-6CE09204DA6A}"/>
              </a:ext>
            </a:extLst>
          </p:cNvPr>
          <p:cNvSpPr/>
          <p:nvPr/>
        </p:nvSpPr>
        <p:spPr>
          <a:xfrm>
            <a:off x="4552180" y="992175"/>
            <a:ext cx="1179135" cy="400761"/>
          </a:xfrm>
          <a:prstGeom prst="rect">
            <a:avLst/>
          </a:prstGeom>
          <a:solidFill>
            <a:srgbClr val="1C5E3E"/>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srgbClr val="FFFFFF"/>
                </a:solidFill>
                <a:effectLst/>
                <a:uLnTx/>
                <a:uFillTx/>
                <a:latin typeface="Calibri"/>
                <a:ea typeface="+mn-ea"/>
                <a:cs typeface="+mn-cs"/>
              </a:rPr>
              <a:t>Q1 2027</a:t>
            </a:r>
            <a:endParaRPr kumimoji="0" sz="1200" b="1" i="0" u="none" strike="noStrike" kern="0" cap="none" spc="0" normalizeH="0" baseline="0" noProof="0" dirty="0">
              <a:ln>
                <a:noFill/>
              </a:ln>
              <a:solidFill>
                <a:srgbClr val="FFFFFF"/>
              </a:solidFill>
              <a:effectLst/>
              <a:uLnTx/>
              <a:uFillTx/>
              <a:latin typeface="Calibri"/>
              <a:ea typeface="+mn-ea"/>
              <a:cs typeface="+mn-cs"/>
            </a:endParaRPr>
          </a:p>
        </p:txBody>
      </p:sp>
      <p:sp>
        <p:nvSpPr>
          <p:cNvPr id="42" name="Rectangle 8">
            <a:extLst>
              <a:ext uri="{FF2B5EF4-FFF2-40B4-BE49-F238E27FC236}">
                <a16:creationId xmlns:a16="http://schemas.microsoft.com/office/drawing/2014/main" id="{D3295B16-880B-5CF7-2F8B-81877D9544A5}"/>
              </a:ext>
            </a:extLst>
          </p:cNvPr>
          <p:cNvSpPr/>
          <p:nvPr/>
        </p:nvSpPr>
        <p:spPr>
          <a:xfrm>
            <a:off x="9446546" y="654379"/>
            <a:ext cx="2736301" cy="293010"/>
          </a:xfrm>
          <a:prstGeom prst="rect">
            <a:avLst/>
          </a:prstGeom>
          <a:solidFill>
            <a:srgbClr val="1C5E3E"/>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srgbClr val="FFFFFF"/>
                </a:solidFill>
                <a:effectLst/>
                <a:uLnTx/>
                <a:uFillTx/>
                <a:latin typeface="Calibri"/>
                <a:ea typeface="+mn-ea"/>
                <a:cs typeface="+mn-cs"/>
              </a:rPr>
              <a:t>2028 -&gt;</a:t>
            </a:r>
            <a:endParaRPr kumimoji="0" sz="1200" b="1" i="0" u="none" strike="noStrike" kern="0" cap="none" spc="0" normalizeH="0" baseline="0" noProof="0" dirty="0">
              <a:ln>
                <a:noFill/>
              </a:ln>
              <a:solidFill>
                <a:srgbClr val="FFFFFF"/>
              </a:solidFill>
              <a:effectLst/>
              <a:uLnTx/>
              <a:uFillTx/>
              <a:latin typeface="Calibri"/>
              <a:ea typeface="+mn-ea"/>
              <a:cs typeface="+mn-cs"/>
            </a:endParaRPr>
          </a:p>
        </p:txBody>
      </p:sp>
      <p:sp>
        <p:nvSpPr>
          <p:cNvPr id="55" name="Rectangle 26">
            <a:extLst>
              <a:ext uri="{FF2B5EF4-FFF2-40B4-BE49-F238E27FC236}">
                <a16:creationId xmlns:a16="http://schemas.microsoft.com/office/drawing/2014/main" id="{F7F542A4-50DB-89CB-9E66-515D8D6612CA}"/>
              </a:ext>
            </a:extLst>
          </p:cNvPr>
          <p:cNvSpPr/>
          <p:nvPr/>
        </p:nvSpPr>
        <p:spPr>
          <a:xfrm>
            <a:off x="2174965" y="2471037"/>
            <a:ext cx="1179135" cy="761078"/>
          </a:xfrm>
          <a:prstGeom prst="rect">
            <a:avLst/>
          </a:prstGeom>
          <a:solidFill>
            <a:srgbClr val="AFEC78"/>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Wet Milieubeheer: </a:t>
            </a: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LAVS uit Wm schrijven</a:t>
            </a:r>
            <a:endParaRPr kumimoji="0" sz="1200" b="1" i="0" u="none" strike="noStrike" kern="0" cap="none" spc="0" normalizeH="0" baseline="0" noProof="0" dirty="0">
              <a:ln>
                <a:noFill/>
              </a:ln>
              <a:solidFill>
                <a:prstClr val="black"/>
              </a:solidFill>
              <a:effectLst/>
              <a:uLnTx/>
              <a:uFillTx/>
              <a:latin typeface="Calibri"/>
              <a:ea typeface="+mn-ea"/>
              <a:cs typeface="+mn-cs"/>
            </a:endParaRPr>
          </a:p>
        </p:txBody>
      </p:sp>
      <p:sp>
        <p:nvSpPr>
          <p:cNvPr id="56" name="Rectangle 26">
            <a:extLst>
              <a:ext uri="{FF2B5EF4-FFF2-40B4-BE49-F238E27FC236}">
                <a16:creationId xmlns:a16="http://schemas.microsoft.com/office/drawing/2014/main" id="{7CD41566-ABBE-C436-51FF-63D63DE8D0AD}"/>
              </a:ext>
            </a:extLst>
          </p:cNvPr>
          <p:cNvSpPr/>
          <p:nvPr/>
        </p:nvSpPr>
        <p:spPr>
          <a:xfrm>
            <a:off x="2158993" y="1455250"/>
            <a:ext cx="3561163" cy="926943"/>
          </a:xfrm>
          <a:prstGeom prst="rect">
            <a:avLst/>
          </a:prstGeom>
          <a:solidFill>
            <a:srgbClr val="64B61A"/>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Asbestwetgeving n.a.v. EU-richtlijn: </a:t>
            </a: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Arbowet, -besluit, -regeling, </a:t>
            </a:r>
            <a:br>
              <a:rPr kumimoji="0" lang="nl-NL" sz="1200" b="1" i="0" u="none" strike="noStrike" kern="0" cap="none" spc="0" normalizeH="0" baseline="0" noProof="0" dirty="0">
                <a:ln>
                  <a:noFill/>
                </a:ln>
                <a:solidFill>
                  <a:prstClr val="black"/>
                </a:solidFill>
                <a:effectLst/>
                <a:uLnTx/>
                <a:uFillTx/>
                <a:latin typeface="Calibri"/>
                <a:ea typeface="+mn-ea"/>
                <a:cs typeface="+mn-cs"/>
              </a:rPr>
            </a:br>
            <a:r>
              <a:rPr kumimoji="0" lang="nl-NL" sz="1200" b="1" i="0" u="none" strike="noStrike" kern="0" cap="none" spc="0" normalizeH="0" baseline="0" noProof="0" dirty="0">
                <a:ln>
                  <a:noFill/>
                </a:ln>
                <a:solidFill>
                  <a:prstClr val="black"/>
                </a:solidFill>
                <a:effectLst/>
                <a:uLnTx/>
                <a:uFillTx/>
                <a:latin typeface="Calibri"/>
                <a:ea typeface="+mn-ea"/>
                <a:cs typeface="+mn-cs"/>
              </a:rPr>
              <a:t>Bbl en Asbestverwijderingsbesluit</a:t>
            </a: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in Consultatie en naar Raad van State</a:t>
            </a:r>
            <a:endParaRPr kumimoji="0" sz="1200" b="1" i="0" u="none" strike="noStrike" kern="0" cap="none" spc="0" normalizeH="0" baseline="0" noProof="0" dirty="0">
              <a:ln>
                <a:noFill/>
              </a:ln>
              <a:solidFill>
                <a:prstClr val="black"/>
              </a:solidFill>
              <a:effectLst/>
              <a:uLnTx/>
              <a:uFillTx/>
              <a:latin typeface="Calibri"/>
              <a:ea typeface="+mn-ea"/>
              <a:cs typeface="+mn-cs"/>
            </a:endParaRPr>
          </a:p>
        </p:txBody>
      </p:sp>
      <p:pic>
        <p:nvPicPr>
          <p:cNvPr id="58" name="Afbeelding 57" descr="Overzicht proces en planning nieuwe asbestregelgeving ">
            <a:extLst>
              <a:ext uri="{FF2B5EF4-FFF2-40B4-BE49-F238E27FC236}">
                <a16:creationId xmlns:a16="http://schemas.microsoft.com/office/drawing/2014/main" id="{B8B620FD-601C-6E24-4AA9-903486FBBE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5031" y="79115"/>
            <a:ext cx="1618176" cy="544233"/>
          </a:xfrm>
          <a:prstGeom prst="rect">
            <a:avLst/>
          </a:prstGeom>
        </p:spPr>
      </p:pic>
      <p:sp>
        <p:nvSpPr>
          <p:cNvPr id="61" name="Rectangle 26">
            <a:extLst>
              <a:ext uri="{FF2B5EF4-FFF2-40B4-BE49-F238E27FC236}">
                <a16:creationId xmlns:a16="http://schemas.microsoft.com/office/drawing/2014/main" id="{4A796CE0-7874-5F8F-39BA-4AFC1EAC53BE}"/>
              </a:ext>
            </a:extLst>
          </p:cNvPr>
          <p:cNvSpPr/>
          <p:nvPr/>
        </p:nvSpPr>
        <p:spPr>
          <a:xfrm>
            <a:off x="3421917" y="2468574"/>
            <a:ext cx="2309398" cy="779654"/>
          </a:xfrm>
          <a:prstGeom prst="rect">
            <a:avLst/>
          </a:prstGeom>
          <a:solidFill>
            <a:srgbClr val="AFEC78"/>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Wet Milieubeheer in consultatie</a:t>
            </a:r>
            <a:endParaRPr kumimoji="0" sz="1200" b="1" i="0" u="none" strike="noStrike" kern="0" cap="none" spc="0" normalizeH="0" baseline="0" noProof="0" dirty="0">
              <a:ln>
                <a:noFill/>
              </a:ln>
              <a:solidFill>
                <a:prstClr val="black"/>
              </a:solidFill>
              <a:effectLst/>
              <a:uLnTx/>
              <a:uFillTx/>
              <a:latin typeface="Calibri"/>
              <a:ea typeface="+mn-ea"/>
              <a:cs typeface="+mn-cs"/>
            </a:endParaRPr>
          </a:p>
        </p:txBody>
      </p:sp>
      <p:sp>
        <p:nvSpPr>
          <p:cNvPr id="62" name="Rectangle 26">
            <a:extLst>
              <a:ext uri="{FF2B5EF4-FFF2-40B4-BE49-F238E27FC236}">
                <a16:creationId xmlns:a16="http://schemas.microsoft.com/office/drawing/2014/main" id="{693C697D-833C-7AF2-C834-248E26FF9E30}"/>
              </a:ext>
            </a:extLst>
          </p:cNvPr>
          <p:cNvSpPr/>
          <p:nvPr/>
        </p:nvSpPr>
        <p:spPr>
          <a:xfrm>
            <a:off x="5804389" y="2466079"/>
            <a:ext cx="2460523" cy="779654"/>
          </a:xfrm>
          <a:prstGeom prst="rect">
            <a:avLst/>
          </a:prstGeom>
          <a:solidFill>
            <a:srgbClr val="AFEC78"/>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Verwerking consultatie </a:t>
            </a: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Wet Milieubeheer</a:t>
            </a: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Ingang vooruitlopende regelgeving </a:t>
            </a:r>
            <a:endParaRPr kumimoji="0" sz="1200" b="1" i="0" u="none" strike="noStrike" kern="0" cap="none" spc="0" normalizeH="0" baseline="0" noProof="0" dirty="0">
              <a:ln>
                <a:noFill/>
              </a:ln>
              <a:solidFill>
                <a:prstClr val="black"/>
              </a:solidFill>
              <a:effectLst/>
              <a:uLnTx/>
              <a:uFillTx/>
              <a:latin typeface="Calibri"/>
              <a:ea typeface="+mn-ea"/>
              <a:cs typeface="+mn-cs"/>
            </a:endParaRPr>
          </a:p>
        </p:txBody>
      </p:sp>
      <p:sp>
        <p:nvSpPr>
          <p:cNvPr id="63" name="Rectangle 26">
            <a:extLst>
              <a:ext uri="{FF2B5EF4-FFF2-40B4-BE49-F238E27FC236}">
                <a16:creationId xmlns:a16="http://schemas.microsoft.com/office/drawing/2014/main" id="{9434022B-706A-53A3-5D28-BF878518AA1B}"/>
              </a:ext>
            </a:extLst>
          </p:cNvPr>
          <p:cNvSpPr/>
          <p:nvPr/>
        </p:nvSpPr>
        <p:spPr>
          <a:xfrm>
            <a:off x="8337986" y="2455963"/>
            <a:ext cx="2322611" cy="786497"/>
          </a:xfrm>
          <a:prstGeom prst="rect">
            <a:avLst/>
          </a:prstGeom>
          <a:solidFill>
            <a:srgbClr val="AFEC78"/>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Behandeling in Kamer </a:t>
            </a:r>
            <a:br>
              <a:rPr kumimoji="0" lang="nl-NL" sz="1200" b="1" i="0" u="none" strike="noStrike" kern="0" cap="none" spc="0" normalizeH="0" baseline="0" noProof="0" dirty="0">
                <a:ln>
                  <a:noFill/>
                </a:ln>
                <a:solidFill>
                  <a:prstClr val="black"/>
                </a:solidFill>
                <a:effectLst/>
                <a:uLnTx/>
                <a:uFillTx/>
                <a:latin typeface="Calibri"/>
                <a:ea typeface="+mn-ea"/>
                <a:cs typeface="+mn-cs"/>
              </a:rPr>
            </a:br>
            <a:r>
              <a:rPr kumimoji="0" lang="nl-NL" sz="1200" b="1" i="0" u="none" strike="noStrike" kern="0" cap="none" spc="0" normalizeH="0" baseline="0" noProof="0" dirty="0">
                <a:ln>
                  <a:noFill/>
                </a:ln>
                <a:solidFill>
                  <a:prstClr val="black"/>
                </a:solidFill>
                <a:effectLst/>
                <a:uLnTx/>
                <a:uFillTx/>
                <a:latin typeface="Calibri"/>
                <a:ea typeface="+mn-ea"/>
                <a:cs typeface="+mn-cs"/>
              </a:rPr>
              <a:t>Raad van State</a:t>
            </a:r>
            <a:endParaRPr kumimoji="0" sz="1200" b="1" i="0" u="none" strike="noStrike" kern="0" cap="none" spc="0" normalizeH="0" baseline="0" noProof="0" dirty="0">
              <a:ln>
                <a:noFill/>
              </a:ln>
              <a:solidFill>
                <a:prstClr val="black"/>
              </a:solidFill>
              <a:effectLst/>
              <a:uLnTx/>
              <a:uFillTx/>
              <a:latin typeface="Calibri"/>
              <a:ea typeface="+mn-ea"/>
              <a:cs typeface="+mn-cs"/>
            </a:endParaRPr>
          </a:p>
        </p:txBody>
      </p:sp>
      <p:sp>
        <p:nvSpPr>
          <p:cNvPr id="65" name="Rectangle 26">
            <a:extLst>
              <a:ext uri="{FF2B5EF4-FFF2-40B4-BE49-F238E27FC236}">
                <a16:creationId xmlns:a16="http://schemas.microsoft.com/office/drawing/2014/main" id="{605B6D3C-6561-DA3B-BBEB-A9F2674CEB85}"/>
              </a:ext>
            </a:extLst>
          </p:cNvPr>
          <p:cNvSpPr/>
          <p:nvPr/>
        </p:nvSpPr>
        <p:spPr>
          <a:xfrm>
            <a:off x="10733670" y="2466079"/>
            <a:ext cx="1414911" cy="776381"/>
          </a:xfrm>
          <a:prstGeom prst="rect">
            <a:avLst/>
          </a:prstGeom>
          <a:solidFill>
            <a:srgbClr val="AFEC78"/>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Inwerkingtreding</a:t>
            </a:r>
            <a:endParaRPr kumimoji="0" sz="1200" b="1" i="0" u="none" strike="noStrike" kern="0" cap="none" spc="0" normalizeH="0" baseline="0" noProof="0" dirty="0">
              <a:ln>
                <a:noFill/>
              </a:ln>
              <a:solidFill>
                <a:prstClr val="black"/>
              </a:solidFill>
              <a:effectLst/>
              <a:uLnTx/>
              <a:uFillTx/>
              <a:latin typeface="Calibri"/>
              <a:ea typeface="+mn-ea"/>
              <a:cs typeface="+mn-cs"/>
            </a:endParaRPr>
          </a:p>
        </p:txBody>
      </p:sp>
      <p:sp>
        <p:nvSpPr>
          <p:cNvPr id="66" name="Rectangle 26">
            <a:extLst>
              <a:ext uri="{FF2B5EF4-FFF2-40B4-BE49-F238E27FC236}">
                <a16:creationId xmlns:a16="http://schemas.microsoft.com/office/drawing/2014/main" id="{B112D396-5F8B-1BAD-904B-1F8EF8F8D716}"/>
              </a:ext>
            </a:extLst>
          </p:cNvPr>
          <p:cNvSpPr/>
          <p:nvPr/>
        </p:nvSpPr>
        <p:spPr>
          <a:xfrm>
            <a:off x="5796202" y="1471550"/>
            <a:ext cx="6369530" cy="395583"/>
          </a:xfrm>
          <a:prstGeom prst="rect">
            <a:avLst/>
          </a:prstGeom>
          <a:solidFill>
            <a:srgbClr val="64B61A"/>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Inwerkingtreding  </a:t>
            </a: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Asbestwetgeving n.a.v. EU-richtlijn</a:t>
            </a:r>
          </a:p>
        </p:txBody>
      </p:sp>
      <p:sp>
        <p:nvSpPr>
          <p:cNvPr id="68" name="Rectangle 26">
            <a:extLst>
              <a:ext uri="{FF2B5EF4-FFF2-40B4-BE49-F238E27FC236}">
                <a16:creationId xmlns:a16="http://schemas.microsoft.com/office/drawing/2014/main" id="{C6152D72-6B30-55AD-9234-4C39F23A7F22}"/>
              </a:ext>
            </a:extLst>
          </p:cNvPr>
          <p:cNvSpPr/>
          <p:nvPr/>
        </p:nvSpPr>
        <p:spPr>
          <a:xfrm>
            <a:off x="2150623" y="3316128"/>
            <a:ext cx="3580691" cy="778312"/>
          </a:xfrm>
          <a:prstGeom prst="rect">
            <a:avLst/>
          </a:prstGeom>
          <a:solidFill>
            <a:srgbClr val="EF9943"/>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Voorbereiding inbrengen </a:t>
            </a:r>
            <a:br>
              <a:rPr kumimoji="0" lang="nl-NL" sz="1200" b="1" i="0" u="none" strike="noStrike" kern="0" cap="none" spc="0" normalizeH="0" baseline="0" noProof="0" dirty="0">
                <a:ln>
                  <a:noFill/>
                </a:ln>
                <a:solidFill>
                  <a:prstClr val="black"/>
                </a:solidFill>
                <a:effectLst/>
                <a:uLnTx/>
                <a:uFillTx/>
                <a:latin typeface="Calibri"/>
                <a:ea typeface="+mn-ea"/>
                <a:cs typeface="+mn-cs"/>
              </a:rPr>
            </a:br>
            <a:r>
              <a:rPr kumimoji="0" lang="nl-NL" sz="1200" b="1" i="0" u="none" strike="noStrike" kern="0" cap="none" spc="0" normalizeH="0" baseline="0" noProof="0" dirty="0">
                <a:ln>
                  <a:noFill/>
                </a:ln>
                <a:solidFill>
                  <a:prstClr val="black"/>
                </a:solidFill>
                <a:effectLst/>
                <a:uLnTx/>
                <a:uFillTx/>
                <a:latin typeface="Calibri"/>
                <a:ea typeface="+mn-ea"/>
                <a:cs typeface="+mn-cs"/>
              </a:rPr>
              <a:t>meld- en informatieplicht in het DSO</a:t>
            </a:r>
            <a:endParaRPr kumimoji="0" sz="1200" b="1" i="0" u="none" strike="noStrike" kern="0" cap="none" spc="0" normalizeH="0" baseline="0" noProof="0" dirty="0">
              <a:ln>
                <a:noFill/>
              </a:ln>
              <a:solidFill>
                <a:prstClr val="black"/>
              </a:solidFill>
              <a:effectLst/>
              <a:uLnTx/>
              <a:uFillTx/>
              <a:latin typeface="Calibri"/>
              <a:ea typeface="+mn-ea"/>
              <a:cs typeface="+mn-cs"/>
            </a:endParaRPr>
          </a:p>
        </p:txBody>
      </p:sp>
      <p:sp>
        <p:nvSpPr>
          <p:cNvPr id="69" name="Rectangle 26">
            <a:extLst>
              <a:ext uri="{FF2B5EF4-FFF2-40B4-BE49-F238E27FC236}">
                <a16:creationId xmlns:a16="http://schemas.microsoft.com/office/drawing/2014/main" id="{E27AB53A-0C0C-E279-3F2C-E81155FB1450}"/>
              </a:ext>
            </a:extLst>
          </p:cNvPr>
          <p:cNvSpPr/>
          <p:nvPr/>
        </p:nvSpPr>
        <p:spPr>
          <a:xfrm>
            <a:off x="5811496" y="4168589"/>
            <a:ext cx="2453416" cy="1199852"/>
          </a:xfrm>
          <a:prstGeom prst="rect">
            <a:avLst/>
          </a:prstGeom>
          <a:solidFill>
            <a:srgbClr val="7EABD8"/>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In de overgangsperiode is LAVS alleen beschikbaar voor het afronden van lopende meldingen  o.b.v. oude wetgeving</a:t>
            </a:r>
            <a:endParaRPr kumimoji="0" sz="1200" b="1" i="0" u="none" strike="noStrike" kern="0" cap="none" spc="0" normalizeH="0" baseline="0" noProof="0" dirty="0">
              <a:ln>
                <a:noFill/>
              </a:ln>
              <a:solidFill>
                <a:prstClr val="black"/>
              </a:solidFill>
              <a:effectLst/>
              <a:uLnTx/>
              <a:uFillTx/>
              <a:latin typeface="Calibri"/>
              <a:ea typeface="+mn-ea"/>
              <a:cs typeface="+mn-cs"/>
            </a:endParaRPr>
          </a:p>
        </p:txBody>
      </p:sp>
      <p:sp>
        <p:nvSpPr>
          <p:cNvPr id="70" name="Rectangle 26">
            <a:extLst>
              <a:ext uri="{FF2B5EF4-FFF2-40B4-BE49-F238E27FC236}">
                <a16:creationId xmlns:a16="http://schemas.microsoft.com/office/drawing/2014/main" id="{0DB09C24-3C85-3E4D-0E5F-FBFCA8A989C1}"/>
              </a:ext>
            </a:extLst>
          </p:cNvPr>
          <p:cNvSpPr/>
          <p:nvPr/>
        </p:nvSpPr>
        <p:spPr>
          <a:xfrm>
            <a:off x="2150624" y="4178453"/>
            <a:ext cx="3596166" cy="1181145"/>
          </a:xfrm>
          <a:prstGeom prst="rect">
            <a:avLst/>
          </a:prstGeom>
          <a:solidFill>
            <a:srgbClr val="7EABD8"/>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t"/>
          <a:lstStyle/>
          <a:p>
            <a:pPr marL="0" marR="0" lvl="0" indent="0" algn="ctr" defTabSz="457192" rtl="0" eaLnBrk="1" fontAlgn="auto" latinLnBrk="0" hangingPunct="1">
              <a:lnSpc>
                <a:spcPct val="100000"/>
              </a:lnSpc>
              <a:spcBef>
                <a:spcPts val="0"/>
              </a:spcBef>
              <a:spcAft>
                <a:spcPts val="0"/>
              </a:spcAft>
              <a:buClrTx/>
              <a:buSzTx/>
              <a:buFontTx/>
              <a:buNone/>
              <a:tabLst/>
              <a:defRPr/>
            </a:pPr>
            <a:endParaRPr kumimoji="0" lang="nl-NL" sz="1200" b="1" i="0" u="none" strike="noStrike" kern="0" cap="none" spc="0" normalizeH="0" baseline="0" noProof="0" dirty="0">
              <a:ln>
                <a:noFill/>
              </a:ln>
              <a:solidFill>
                <a:prstClr val="black"/>
              </a:solidFill>
              <a:effectLst/>
              <a:uLnTx/>
              <a:uFillTx/>
              <a:latin typeface="Calibri"/>
              <a:ea typeface="+mn-ea"/>
              <a:cs typeface="+mn-cs"/>
            </a:endParaRP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LAVS is volledig operationeel</a:t>
            </a: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Voorbereiding doelgroepen op uitfasering LAVS</a:t>
            </a:r>
          </a:p>
        </p:txBody>
      </p:sp>
      <p:sp>
        <p:nvSpPr>
          <p:cNvPr id="71" name="Rectangle 26">
            <a:extLst>
              <a:ext uri="{FF2B5EF4-FFF2-40B4-BE49-F238E27FC236}">
                <a16:creationId xmlns:a16="http://schemas.microsoft.com/office/drawing/2014/main" id="{DF811EB8-E845-5947-5043-851561802938}"/>
              </a:ext>
            </a:extLst>
          </p:cNvPr>
          <p:cNvSpPr/>
          <p:nvPr/>
        </p:nvSpPr>
        <p:spPr>
          <a:xfrm>
            <a:off x="3354101" y="5443611"/>
            <a:ext cx="1120398" cy="685718"/>
          </a:xfrm>
          <a:prstGeom prst="rect">
            <a:avLst/>
          </a:prstGeom>
          <a:solidFill>
            <a:srgbClr val="A9CDDB"/>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Voorbereiding</a:t>
            </a: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data-export</a:t>
            </a:r>
          </a:p>
        </p:txBody>
      </p:sp>
      <p:sp>
        <p:nvSpPr>
          <p:cNvPr id="72" name="Rectangle 26">
            <a:extLst>
              <a:ext uri="{FF2B5EF4-FFF2-40B4-BE49-F238E27FC236}">
                <a16:creationId xmlns:a16="http://schemas.microsoft.com/office/drawing/2014/main" id="{B63779AB-00FB-93B8-F7FA-890D1A60CC23}"/>
              </a:ext>
            </a:extLst>
          </p:cNvPr>
          <p:cNvSpPr/>
          <p:nvPr/>
        </p:nvSpPr>
        <p:spPr>
          <a:xfrm>
            <a:off x="4552180" y="6209246"/>
            <a:ext cx="3728027" cy="555919"/>
          </a:xfrm>
          <a:prstGeom prst="rect">
            <a:avLst/>
          </a:prstGeom>
          <a:solidFill>
            <a:schemeClr val="accent4">
              <a:lumMod val="20000"/>
              <a:lumOff val="80000"/>
            </a:schemeClr>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Verkenning archivering LAVS</a:t>
            </a:r>
            <a:endParaRPr kumimoji="0" sz="1200" b="1" i="0" u="none" strike="noStrike" kern="0" cap="none" spc="0" normalizeH="0" baseline="0" noProof="0" dirty="0">
              <a:ln>
                <a:noFill/>
              </a:ln>
              <a:solidFill>
                <a:prstClr val="black"/>
              </a:solidFill>
              <a:effectLst/>
              <a:uLnTx/>
              <a:uFillTx/>
              <a:latin typeface="Calibri"/>
              <a:ea typeface="+mn-ea"/>
              <a:cs typeface="+mn-cs"/>
            </a:endParaRPr>
          </a:p>
        </p:txBody>
      </p:sp>
      <p:sp>
        <p:nvSpPr>
          <p:cNvPr id="6" name="Rectangle 26">
            <a:extLst>
              <a:ext uri="{FF2B5EF4-FFF2-40B4-BE49-F238E27FC236}">
                <a16:creationId xmlns:a16="http://schemas.microsoft.com/office/drawing/2014/main" id="{B603EFDE-388F-4378-E397-90ABD2AFF93C}"/>
              </a:ext>
            </a:extLst>
          </p:cNvPr>
          <p:cNvSpPr/>
          <p:nvPr/>
        </p:nvSpPr>
        <p:spPr>
          <a:xfrm>
            <a:off x="8337986" y="4194178"/>
            <a:ext cx="2330980" cy="1165420"/>
          </a:xfrm>
          <a:prstGeom prst="rect">
            <a:avLst/>
          </a:prstGeom>
          <a:solidFill>
            <a:srgbClr val="7EABD8"/>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endParaRPr kumimoji="0" lang="nl-NL" sz="1200" b="1" i="0" u="none" strike="noStrike" kern="0" cap="none" spc="0" normalizeH="0" baseline="0" noProof="0" dirty="0">
              <a:ln>
                <a:noFill/>
              </a:ln>
              <a:solidFill>
                <a:prstClr val="black"/>
              </a:solidFill>
              <a:effectLst/>
              <a:uLnTx/>
              <a:uFillTx/>
              <a:latin typeface="Calibri"/>
              <a:ea typeface="+mn-ea"/>
              <a:cs typeface="+mn-cs"/>
            </a:endParaRP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LAVS is beperkt beschikbaar voor het administratief </a:t>
            </a: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afronden van projecten</a:t>
            </a:r>
          </a:p>
          <a:p>
            <a:pPr marL="0" marR="0" lvl="0" indent="0" algn="ctr" defTabSz="457192" rtl="0" eaLnBrk="1" fontAlgn="auto" latinLnBrk="0" hangingPunct="1">
              <a:lnSpc>
                <a:spcPct val="100000"/>
              </a:lnSpc>
              <a:spcBef>
                <a:spcPts val="0"/>
              </a:spcBef>
              <a:spcAft>
                <a:spcPts val="0"/>
              </a:spcAft>
              <a:buClrTx/>
              <a:buSzTx/>
              <a:buFontTx/>
              <a:buNone/>
              <a:tabLst/>
              <a:defRPr/>
            </a:pPr>
            <a:endParaRPr kumimoji="0" lang="nl-NL" sz="1200" b="1" i="0" u="none" strike="noStrike" kern="0" cap="none" spc="0" normalizeH="0" baseline="0" noProof="0" dirty="0">
              <a:ln>
                <a:noFill/>
              </a:ln>
              <a:solidFill>
                <a:prstClr val="black"/>
              </a:solidFill>
              <a:effectLst/>
              <a:uLnTx/>
              <a:uFillTx/>
              <a:latin typeface="Calibri"/>
              <a:ea typeface="+mn-ea"/>
              <a:cs typeface="+mn-cs"/>
            </a:endParaRPr>
          </a:p>
          <a:p>
            <a:pPr marL="0" marR="0" lvl="0" indent="0" algn="ctr" defTabSz="457192" rtl="0" eaLnBrk="1" fontAlgn="auto" latinLnBrk="0" hangingPunct="1">
              <a:lnSpc>
                <a:spcPct val="100000"/>
              </a:lnSpc>
              <a:spcBef>
                <a:spcPts val="0"/>
              </a:spcBef>
              <a:spcAft>
                <a:spcPts val="0"/>
              </a:spcAft>
              <a:buClrTx/>
              <a:buSzTx/>
              <a:buFontTx/>
              <a:buNone/>
              <a:tabLst/>
              <a:defRPr/>
            </a:pPr>
            <a:endParaRPr kumimoji="0" sz="1200" b="1" i="0" u="none" strike="noStrike" kern="0" cap="none" spc="0" normalizeH="0" baseline="0" noProof="0" dirty="0">
              <a:ln>
                <a:noFill/>
              </a:ln>
              <a:solidFill>
                <a:prstClr val="black"/>
              </a:solidFill>
              <a:effectLst/>
              <a:uLnTx/>
              <a:uFillTx/>
              <a:latin typeface="Calibri"/>
              <a:ea typeface="+mn-ea"/>
              <a:cs typeface="+mn-cs"/>
            </a:endParaRPr>
          </a:p>
        </p:txBody>
      </p:sp>
      <p:sp>
        <p:nvSpPr>
          <p:cNvPr id="9" name="Rectangle 26">
            <a:extLst>
              <a:ext uri="{FF2B5EF4-FFF2-40B4-BE49-F238E27FC236}">
                <a16:creationId xmlns:a16="http://schemas.microsoft.com/office/drawing/2014/main" id="{0185BF8C-3E6C-E07C-73F3-72E2ECCAB113}"/>
              </a:ext>
            </a:extLst>
          </p:cNvPr>
          <p:cNvSpPr/>
          <p:nvPr/>
        </p:nvSpPr>
        <p:spPr>
          <a:xfrm>
            <a:off x="8339012" y="6209246"/>
            <a:ext cx="1160279" cy="555919"/>
          </a:xfrm>
          <a:prstGeom prst="rect">
            <a:avLst/>
          </a:prstGeom>
          <a:solidFill>
            <a:srgbClr val="CAEEFB"/>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Archivering LAVS</a:t>
            </a:r>
            <a:endParaRPr kumimoji="0" sz="1200" b="1" i="0" u="none" strike="noStrike" kern="0" cap="none" spc="0" normalizeH="0" baseline="0" noProof="0" dirty="0">
              <a:ln>
                <a:noFill/>
              </a:ln>
              <a:solidFill>
                <a:prstClr val="black"/>
              </a:solidFill>
              <a:effectLst/>
              <a:uLnTx/>
              <a:uFillTx/>
              <a:latin typeface="Calibri"/>
              <a:ea typeface="+mn-ea"/>
              <a:cs typeface="+mn-cs"/>
            </a:endParaRPr>
          </a:p>
        </p:txBody>
      </p:sp>
      <p:sp>
        <p:nvSpPr>
          <p:cNvPr id="11" name="Rectangle 26">
            <a:extLst>
              <a:ext uri="{FF2B5EF4-FFF2-40B4-BE49-F238E27FC236}">
                <a16:creationId xmlns:a16="http://schemas.microsoft.com/office/drawing/2014/main" id="{ECC2C82F-898F-6D1B-42FA-1020E30ADB55}"/>
              </a:ext>
            </a:extLst>
          </p:cNvPr>
          <p:cNvSpPr/>
          <p:nvPr/>
        </p:nvSpPr>
        <p:spPr>
          <a:xfrm>
            <a:off x="5796201" y="3323757"/>
            <a:ext cx="6369529" cy="778312"/>
          </a:xfrm>
          <a:prstGeom prst="rect">
            <a:avLst/>
          </a:prstGeom>
          <a:solidFill>
            <a:srgbClr val="EF9943"/>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Nieuwe asbestmeldingen in het DSO</a:t>
            </a:r>
            <a:endParaRPr kumimoji="0" sz="1200" b="1" i="0" u="none" strike="noStrike" kern="0" cap="none" spc="0" normalizeH="0" baseline="0" noProof="0" dirty="0">
              <a:ln>
                <a:noFill/>
              </a:ln>
              <a:solidFill>
                <a:prstClr val="black"/>
              </a:solidFill>
              <a:effectLst/>
              <a:uLnTx/>
              <a:uFillTx/>
              <a:latin typeface="Calibri"/>
              <a:ea typeface="+mn-ea"/>
              <a:cs typeface="+mn-cs"/>
            </a:endParaRPr>
          </a:p>
        </p:txBody>
      </p:sp>
      <p:sp>
        <p:nvSpPr>
          <p:cNvPr id="15" name="Rectangle 26">
            <a:extLst>
              <a:ext uri="{FF2B5EF4-FFF2-40B4-BE49-F238E27FC236}">
                <a16:creationId xmlns:a16="http://schemas.microsoft.com/office/drawing/2014/main" id="{C0258E2D-B2B8-4E4F-10AA-88DBCAD1FE91}"/>
              </a:ext>
            </a:extLst>
          </p:cNvPr>
          <p:cNvSpPr/>
          <p:nvPr/>
        </p:nvSpPr>
        <p:spPr>
          <a:xfrm>
            <a:off x="5804389" y="1920433"/>
            <a:ext cx="2428105" cy="461761"/>
          </a:xfrm>
          <a:prstGeom prst="rect">
            <a:avLst/>
          </a:prstGeom>
          <a:solidFill>
            <a:srgbClr val="64B61A"/>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Overgangsperiode asbest-meldingen o.b.v. oude wetgeving</a:t>
            </a:r>
          </a:p>
        </p:txBody>
      </p:sp>
      <p:sp>
        <p:nvSpPr>
          <p:cNvPr id="12" name="Rectangle 8">
            <a:extLst>
              <a:ext uri="{FF2B5EF4-FFF2-40B4-BE49-F238E27FC236}">
                <a16:creationId xmlns:a16="http://schemas.microsoft.com/office/drawing/2014/main" id="{DD791B06-FA0C-9A38-8D93-0704CBC895BE}"/>
              </a:ext>
            </a:extLst>
          </p:cNvPr>
          <p:cNvSpPr/>
          <p:nvPr/>
        </p:nvSpPr>
        <p:spPr>
          <a:xfrm>
            <a:off x="2158994" y="652236"/>
            <a:ext cx="2367360" cy="295152"/>
          </a:xfrm>
          <a:prstGeom prst="rect">
            <a:avLst/>
          </a:prstGeom>
          <a:solidFill>
            <a:srgbClr val="1C5E3E"/>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srgbClr val="FFFFFF"/>
                </a:solidFill>
                <a:effectLst/>
                <a:uLnTx/>
                <a:uFillTx/>
                <a:latin typeface="Calibri"/>
                <a:ea typeface="+mn-ea"/>
                <a:cs typeface="+mn-cs"/>
              </a:rPr>
              <a:t>2026 </a:t>
            </a:r>
            <a:endParaRPr kumimoji="0" sz="1200" b="1" i="0" u="none" strike="noStrike" kern="0" cap="none" spc="0" normalizeH="0" baseline="0" noProof="0" dirty="0">
              <a:ln>
                <a:noFill/>
              </a:ln>
              <a:solidFill>
                <a:srgbClr val="FFFFFF"/>
              </a:solidFill>
              <a:effectLst/>
              <a:uLnTx/>
              <a:uFillTx/>
              <a:latin typeface="Calibri"/>
              <a:ea typeface="+mn-ea"/>
              <a:cs typeface="+mn-cs"/>
            </a:endParaRPr>
          </a:p>
        </p:txBody>
      </p:sp>
      <p:sp>
        <p:nvSpPr>
          <p:cNvPr id="28" name="Rectangle 8">
            <a:extLst>
              <a:ext uri="{FF2B5EF4-FFF2-40B4-BE49-F238E27FC236}">
                <a16:creationId xmlns:a16="http://schemas.microsoft.com/office/drawing/2014/main" id="{CB9BEFB5-B7AE-570A-A383-5C4486F55050}"/>
              </a:ext>
            </a:extLst>
          </p:cNvPr>
          <p:cNvSpPr/>
          <p:nvPr/>
        </p:nvSpPr>
        <p:spPr>
          <a:xfrm>
            <a:off x="4543090" y="657244"/>
            <a:ext cx="4868540" cy="295152"/>
          </a:xfrm>
          <a:prstGeom prst="rect">
            <a:avLst/>
          </a:prstGeom>
          <a:solidFill>
            <a:srgbClr val="1C5E3E"/>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srgbClr val="FFFFFF"/>
                </a:solidFill>
                <a:effectLst/>
                <a:uLnTx/>
                <a:uFillTx/>
                <a:latin typeface="Calibri"/>
                <a:ea typeface="+mn-ea"/>
                <a:cs typeface="+mn-cs"/>
              </a:rPr>
              <a:t>2027 </a:t>
            </a:r>
            <a:endParaRPr kumimoji="0" sz="1200" b="1" i="0" u="none" strike="noStrike" kern="0" cap="none" spc="0" normalizeH="0" baseline="0" noProof="0" dirty="0">
              <a:ln>
                <a:noFill/>
              </a:ln>
              <a:solidFill>
                <a:srgbClr val="FFFFFF"/>
              </a:solidFill>
              <a:effectLst/>
              <a:uLnTx/>
              <a:uFillTx/>
              <a:latin typeface="Calibri"/>
              <a:ea typeface="+mn-ea"/>
              <a:cs typeface="+mn-cs"/>
            </a:endParaRPr>
          </a:p>
        </p:txBody>
      </p:sp>
      <p:sp>
        <p:nvSpPr>
          <p:cNvPr id="29" name="Rectangle 8">
            <a:extLst>
              <a:ext uri="{FF2B5EF4-FFF2-40B4-BE49-F238E27FC236}">
                <a16:creationId xmlns:a16="http://schemas.microsoft.com/office/drawing/2014/main" id="{716145A3-D485-F33E-BA1F-BF9880CACE9F}"/>
              </a:ext>
            </a:extLst>
          </p:cNvPr>
          <p:cNvSpPr/>
          <p:nvPr/>
        </p:nvSpPr>
        <p:spPr>
          <a:xfrm>
            <a:off x="5804390" y="1005696"/>
            <a:ext cx="1179135" cy="400761"/>
          </a:xfrm>
          <a:prstGeom prst="rect">
            <a:avLst/>
          </a:prstGeom>
          <a:solidFill>
            <a:srgbClr val="1C5E3E"/>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sz="900">
                <a:solidFill>
                  <a:srgbClr val="FFFFFF"/>
                </a:solidFill>
              </a:defRPr>
            </a:pPr>
            <a:r>
              <a:rPr kumimoji="0" lang="nl-NL" sz="1200" b="1" i="0" u="none" strike="noStrike" kern="0" cap="none" spc="0" normalizeH="0" baseline="0" noProof="0" dirty="0">
                <a:ln>
                  <a:noFill/>
                </a:ln>
                <a:solidFill>
                  <a:srgbClr val="FFFFFF"/>
                </a:solidFill>
                <a:effectLst/>
                <a:uLnTx/>
                <a:uFillTx/>
                <a:latin typeface="Calibri"/>
                <a:ea typeface="+mn-ea"/>
                <a:cs typeface="+mn-cs"/>
              </a:rPr>
              <a:t>Q2 2027</a:t>
            </a:r>
            <a:endParaRPr kumimoji="0" sz="1200" b="1" i="0" u="none" strike="noStrike" kern="0" cap="none" spc="0" normalizeH="0" baseline="0" noProof="0" dirty="0">
              <a:ln>
                <a:noFill/>
              </a:ln>
              <a:solidFill>
                <a:srgbClr val="FFFFFF"/>
              </a:solidFill>
              <a:effectLst/>
              <a:uLnTx/>
              <a:uFillTx/>
              <a:latin typeface="Calibri"/>
              <a:ea typeface="+mn-ea"/>
              <a:cs typeface="+mn-cs"/>
            </a:endParaRPr>
          </a:p>
        </p:txBody>
      </p:sp>
      <p:sp>
        <p:nvSpPr>
          <p:cNvPr id="44" name="Rectangle 8">
            <a:extLst>
              <a:ext uri="{FF2B5EF4-FFF2-40B4-BE49-F238E27FC236}">
                <a16:creationId xmlns:a16="http://schemas.microsoft.com/office/drawing/2014/main" id="{F1CC0D42-AD74-A488-2AA6-05FD3693DBD4}"/>
              </a:ext>
            </a:extLst>
          </p:cNvPr>
          <p:cNvSpPr/>
          <p:nvPr/>
        </p:nvSpPr>
        <p:spPr>
          <a:xfrm>
            <a:off x="7018442" y="1006732"/>
            <a:ext cx="1179135" cy="400761"/>
          </a:xfrm>
          <a:prstGeom prst="rect">
            <a:avLst/>
          </a:prstGeom>
          <a:solidFill>
            <a:srgbClr val="1C5E3E"/>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sz="900">
                <a:solidFill>
                  <a:srgbClr val="FFFFFF"/>
                </a:solidFill>
              </a:defRPr>
            </a:pPr>
            <a:r>
              <a:rPr kumimoji="0" lang="nl-NL" sz="1200" b="1" i="0" u="none" strike="noStrike" kern="0" cap="none" spc="0" normalizeH="0" baseline="0" noProof="0" dirty="0">
                <a:ln>
                  <a:noFill/>
                </a:ln>
                <a:solidFill>
                  <a:srgbClr val="FFFFFF"/>
                </a:solidFill>
                <a:effectLst/>
                <a:uLnTx/>
                <a:uFillTx/>
                <a:latin typeface="Calibri"/>
                <a:ea typeface="+mn-ea"/>
                <a:cs typeface="+mn-cs"/>
              </a:rPr>
              <a:t>Q3 2027</a:t>
            </a:r>
            <a:endParaRPr kumimoji="0" sz="1200" b="1" i="0" u="none" strike="noStrike" kern="0" cap="none" spc="0" normalizeH="0" baseline="0" noProof="0" dirty="0">
              <a:ln>
                <a:noFill/>
              </a:ln>
              <a:solidFill>
                <a:srgbClr val="FFFFFF"/>
              </a:solidFill>
              <a:effectLst/>
              <a:uLnTx/>
              <a:uFillTx/>
              <a:latin typeface="Calibri"/>
              <a:ea typeface="+mn-ea"/>
              <a:cs typeface="+mn-cs"/>
            </a:endParaRPr>
          </a:p>
        </p:txBody>
      </p:sp>
      <p:sp>
        <p:nvSpPr>
          <p:cNvPr id="45" name="Rectangle 8">
            <a:extLst>
              <a:ext uri="{FF2B5EF4-FFF2-40B4-BE49-F238E27FC236}">
                <a16:creationId xmlns:a16="http://schemas.microsoft.com/office/drawing/2014/main" id="{D562B073-BA51-AB5F-D469-AAECE7833A05}"/>
              </a:ext>
            </a:extLst>
          </p:cNvPr>
          <p:cNvSpPr/>
          <p:nvPr/>
        </p:nvSpPr>
        <p:spPr>
          <a:xfrm>
            <a:off x="8232494" y="998651"/>
            <a:ext cx="1179135" cy="400761"/>
          </a:xfrm>
          <a:prstGeom prst="rect">
            <a:avLst/>
          </a:prstGeom>
          <a:solidFill>
            <a:srgbClr val="1C5E3E"/>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sz="900">
                <a:solidFill>
                  <a:srgbClr val="FFFFFF"/>
                </a:solidFill>
              </a:defRPr>
            </a:pPr>
            <a:r>
              <a:rPr kumimoji="0" lang="nl-NL" sz="1200" b="1" i="0" u="none" strike="noStrike" kern="0" cap="none" spc="0" normalizeH="0" baseline="0" noProof="0" dirty="0">
                <a:ln>
                  <a:noFill/>
                </a:ln>
                <a:solidFill>
                  <a:srgbClr val="FFFFFF"/>
                </a:solidFill>
                <a:effectLst/>
                <a:uLnTx/>
                <a:uFillTx/>
                <a:latin typeface="Calibri"/>
                <a:ea typeface="+mn-ea"/>
                <a:cs typeface="+mn-cs"/>
              </a:rPr>
              <a:t>Q4 2027</a:t>
            </a:r>
            <a:endParaRPr kumimoji="0" sz="1200" b="1" i="0" u="none" strike="noStrike" kern="0" cap="none" spc="0" normalizeH="0" baseline="0" noProof="0" dirty="0">
              <a:ln>
                <a:noFill/>
              </a:ln>
              <a:solidFill>
                <a:srgbClr val="FFFFFF"/>
              </a:solidFill>
              <a:effectLst/>
              <a:uLnTx/>
              <a:uFillTx/>
              <a:latin typeface="Calibri"/>
              <a:ea typeface="+mn-ea"/>
              <a:cs typeface="+mn-cs"/>
            </a:endParaRPr>
          </a:p>
        </p:txBody>
      </p:sp>
      <p:sp>
        <p:nvSpPr>
          <p:cNvPr id="48" name="Rectangle 26">
            <a:extLst>
              <a:ext uri="{FF2B5EF4-FFF2-40B4-BE49-F238E27FC236}">
                <a16:creationId xmlns:a16="http://schemas.microsoft.com/office/drawing/2014/main" id="{9AF829E4-0C83-6166-977B-8321A6B5D6F1}"/>
              </a:ext>
            </a:extLst>
          </p:cNvPr>
          <p:cNvSpPr/>
          <p:nvPr/>
        </p:nvSpPr>
        <p:spPr>
          <a:xfrm>
            <a:off x="8337986" y="5443611"/>
            <a:ext cx="1167976" cy="676075"/>
          </a:xfrm>
          <a:prstGeom prst="rect">
            <a:avLst/>
          </a:prstGeom>
          <a:solidFill>
            <a:srgbClr val="A9CDDB"/>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Nazorg </a:t>
            </a: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data-export</a:t>
            </a:r>
            <a:endParaRPr kumimoji="0" sz="1200" b="1" i="0" u="none" strike="noStrike" kern="0" cap="none" spc="0" normalizeH="0" baseline="0" noProof="0" dirty="0">
              <a:ln>
                <a:noFill/>
              </a:ln>
              <a:solidFill>
                <a:prstClr val="black"/>
              </a:solidFill>
              <a:effectLst/>
              <a:uLnTx/>
              <a:uFillTx/>
              <a:latin typeface="Calibri"/>
              <a:ea typeface="+mn-ea"/>
              <a:cs typeface="+mn-cs"/>
            </a:endParaRPr>
          </a:p>
        </p:txBody>
      </p:sp>
      <p:sp>
        <p:nvSpPr>
          <p:cNvPr id="10" name="Rectangle 26">
            <a:extLst>
              <a:ext uri="{FF2B5EF4-FFF2-40B4-BE49-F238E27FC236}">
                <a16:creationId xmlns:a16="http://schemas.microsoft.com/office/drawing/2014/main" id="{ECC3E0F3-F8A2-15F2-5E68-E632FECE2646}"/>
              </a:ext>
            </a:extLst>
          </p:cNvPr>
          <p:cNvSpPr/>
          <p:nvPr/>
        </p:nvSpPr>
        <p:spPr>
          <a:xfrm>
            <a:off x="10742039" y="4194178"/>
            <a:ext cx="1423691" cy="1165420"/>
          </a:xfrm>
          <a:prstGeom prst="rect">
            <a:avLst/>
          </a:prstGeom>
          <a:solidFill>
            <a:srgbClr val="7EABD8"/>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t"/>
          <a:lstStyle/>
          <a:p>
            <a:pPr marL="0" marR="0" lvl="0" indent="0" algn="ctr" defTabSz="457192" rtl="0" eaLnBrk="1" fontAlgn="auto" latinLnBrk="0" hangingPunct="1">
              <a:lnSpc>
                <a:spcPct val="100000"/>
              </a:lnSpc>
              <a:spcBef>
                <a:spcPts val="0"/>
              </a:spcBef>
              <a:spcAft>
                <a:spcPts val="0"/>
              </a:spcAft>
              <a:buClrTx/>
              <a:buSzTx/>
              <a:buFontTx/>
              <a:buNone/>
              <a:tabLst/>
              <a:defRPr/>
            </a:pPr>
            <a:endParaRPr kumimoji="0" lang="nl-NL" sz="1200" b="1" i="0" u="none" strike="noStrike" kern="0" cap="none" spc="0" normalizeH="0" baseline="0" noProof="0" dirty="0">
              <a:ln>
                <a:noFill/>
              </a:ln>
              <a:solidFill>
                <a:prstClr val="black"/>
              </a:solidFill>
              <a:effectLst/>
              <a:uLnTx/>
              <a:uFillTx/>
              <a:latin typeface="Calibri"/>
              <a:ea typeface="+mn-ea"/>
              <a:cs typeface="+mn-cs"/>
            </a:endParaRP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LAVS is raadpleegbaar, mutaties zijn niet meer mogelijk</a:t>
            </a:r>
            <a:endParaRPr kumimoji="0" sz="1200" b="1" i="0" u="none" strike="noStrike" kern="0" cap="none" spc="0" normalizeH="0" baseline="0" noProof="0" dirty="0">
              <a:ln>
                <a:noFill/>
              </a:ln>
              <a:solidFill>
                <a:prstClr val="black"/>
              </a:solidFill>
              <a:effectLst/>
              <a:uLnTx/>
              <a:uFillTx/>
              <a:latin typeface="Calibri"/>
              <a:ea typeface="+mn-ea"/>
              <a:cs typeface="+mn-cs"/>
            </a:endParaRPr>
          </a:p>
        </p:txBody>
      </p:sp>
      <p:sp>
        <p:nvSpPr>
          <p:cNvPr id="14" name="Rectangle 26">
            <a:extLst>
              <a:ext uri="{FF2B5EF4-FFF2-40B4-BE49-F238E27FC236}">
                <a16:creationId xmlns:a16="http://schemas.microsoft.com/office/drawing/2014/main" id="{377547D2-A13D-0351-4273-952D1A37547C}"/>
              </a:ext>
            </a:extLst>
          </p:cNvPr>
          <p:cNvSpPr/>
          <p:nvPr/>
        </p:nvSpPr>
        <p:spPr>
          <a:xfrm>
            <a:off x="4543089" y="5453254"/>
            <a:ext cx="1188225" cy="676075"/>
          </a:xfrm>
          <a:prstGeom prst="rect">
            <a:avLst/>
          </a:prstGeom>
          <a:solidFill>
            <a:srgbClr val="A9CDDB"/>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Instructie</a:t>
            </a: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data-export</a:t>
            </a:r>
          </a:p>
        </p:txBody>
      </p:sp>
      <p:sp>
        <p:nvSpPr>
          <p:cNvPr id="16" name="Rectangle 26">
            <a:extLst>
              <a:ext uri="{FF2B5EF4-FFF2-40B4-BE49-F238E27FC236}">
                <a16:creationId xmlns:a16="http://schemas.microsoft.com/office/drawing/2014/main" id="{3FE278B9-ACE0-4C89-706A-7BD3262E7C4F}"/>
              </a:ext>
            </a:extLst>
          </p:cNvPr>
          <p:cNvSpPr/>
          <p:nvPr/>
        </p:nvSpPr>
        <p:spPr>
          <a:xfrm>
            <a:off x="5804389" y="5450806"/>
            <a:ext cx="2465068" cy="676075"/>
          </a:xfrm>
          <a:prstGeom prst="rect">
            <a:avLst/>
          </a:prstGeom>
          <a:solidFill>
            <a:srgbClr val="A9CDDB"/>
          </a:solidFill>
          <a:ln w="25400" cap="flat" cmpd="sng" algn="ctr">
            <a:solidFill>
              <a:schemeClr val="bg1"/>
            </a:solidFill>
            <a:prstDash val="solid"/>
          </a:ln>
          <a:effectLst>
            <a:outerShdw blurRad="40000" dist="23000" dir="5400000" rotWithShape="0">
              <a:srgbClr val="000000">
                <a:alpha val="35000"/>
              </a:srgbClr>
            </a:outerShdw>
          </a:effectLst>
        </p:spPr>
        <p:txBody>
          <a:bodyPr rtlCol="0" anchor="ctr"/>
          <a:lstStyle/>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Uitvoering</a:t>
            </a:r>
          </a:p>
          <a:p>
            <a:pPr marL="0" marR="0" lvl="0" indent="0" algn="ctr" defTabSz="457192" rtl="0" eaLnBrk="1" fontAlgn="auto" latinLnBrk="0" hangingPunct="1">
              <a:lnSpc>
                <a:spcPct val="100000"/>
              </a:lnSpc>
              <a:spcBef>
                <a:spcPts val="0"/>
              </a:spcBef>
              <a:spcAft>
                <a:spcPts val="0"/>
              </a:spcAft>
              <a:buClrTx/>
              <a:buSzTx/>
              <a:buFontTx/>
              <a:buNone/>
              <a:tabLst/>
              <a:defRPr/>
            </a:pPr>
            <a:r>
              <a:rPr kumimoji="0" lang="nl-NL" sz="1200" b="1" i="0" u="none" strike="noStrike" kern="0" cap="none" spc="0" normalizeH="0" baseline="0" noProof="0" dirty="0">
                <a:ln>
                  <a:noFill/>
                </a:ln>
                <a:solidFill>
                  <a:prstClr val="black"/>
                </a:solidFill>
                <a:effectLst/>
                <a:uLnTx/>
                <a:uFillTx/>
                <a:latin typeface="Calibri"/>
                <a:ea typeface="+mn-ea"/>
                <a:cs typeface="+mn-cs"/>
              </a:rPr>
              <a:t>data-export</a:t>
            </a:r>
          </a:p>
        </p:txBody>
      </p:sp>
    </p:spTree>
    <p:extLst>
      <p:ext uri="{BB962C8B-B14F-4D97-AF65-F5344CB8AC3E}">
        <p14:creationId xmlns:p14="http://schemas.microsoft.com/office/powerpoint/2010/main" val="2605384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7840-6C86-E2A1-9FC5-96FC485F0969}"/>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6F22D1E-9507-86D6-3452-1BB789497767}"/>
              </a:ext>
            </a:extLst>
          </p:cNvPr>
          <p:cNvSpPr>
            <a:spLocks noGrp="1"/>
          </p:cNvSpPr>
          <p:nvPr>
            <p:ph type="body" sz="half" idx="2"/>
          </p:nvPr>
        </p:nvSpPr>
        <p:spPr>
          <a:xfrm>
            <a:off x="675503" y="1739900"/>
            <a:ext cx="7543464" cy="3811588"/>
          </a:xfrm>
        </p:spPr>
        <p:txBody>
          <a:bodyPr vert="horz" lIns="91440" tIns="45720" rIns="91440" bIns="45720" rtlCol="0" anchor="t">
            <a:normAutofit/>
          </a:bodyPr>
          <a:lstStyle/>
          <a:p>
            <a:pPr>
              <a:spcBef>
                <a:spcPts val="0"/>
              </a:spcBef>
              <a:spcAft>
                <a:spcPts val="600"/>
              </a:spcAft>
            </a:pPr>
            <a:r>
              <a:rPr lang="nl-NL" sz="2000" b="1" dirty="0"/>
              <a:t>Fase 1</a:t>
            </a:r>
          </a:p>
          <a:p>
            <a:pPr marL="285750" indent="-285750">
              <a:spcBef>
                <a:spcPts val="0"/>
              </a:spcBef>
              <a:spcAft>
                <a:spcPts val="600"/>
              </a:spcAft>
              <a:buFont typeface="Courier New" panose="02070309020205020404" pitchFamily="49" charset="0"/>
              <a:buChar char="o"/>
            </a:pPr>
            <a:r>
              <a:rPr lang="nl-NL" sz="2000" dirty="0"/>
              <a:t>LAVS blijven gebruiken</a:t>
            </a:r>
          </a:p>
          <a:p>
            <a:pPr marL="285750" indent="-285750">
              <a:spcBef>
                <a:spcPts val="0"/>
              </a:spcBef>
              <a:spcAft>
                <a:spcPts val="600"/>
              </a:spcAft>
              <a:buFont typeface="Courier New" panose="02070309020205020404" pitchFamily="49" charset="0"/>
              <a:buChar char="o"/>
            </a:pPr>
            <a:r>
              <a:rPr lang="nl-NL" sz="2000" dirty="0"/>
              <a:t>Geen significante aanpassingen/wijzigingen functionaliteiten</a:t>
            </a:r>
          </a:p>
          <a:p>
            <a:pPr marL="285750" indent="-285750">
              <a:spcBef>
                <a:spcPts val="0"/>
              </a:spcBef>
              <a:spcAft>
                <a:spcPts val="600"/>
              </a:spcAft>
              <a:buFont typeface="Courier New" panose="02070309020205020404" pitchFamily="49" charset="0"/>
              <a:buChar char="o"/>
            </a:pPr>
            <a:r>
              <a:rPr lang="nl-NL" sz="2000" dirty="0"/>
              <a:t>Voorbereiden data-export functionaliteit</a:t>
            </a:r>
          </a:p>
          <a:p>
            <a:pPr>
              <a:spcBef>
                <a:spcPts val="0"/>
              </a:spcBef>
              <a:spcAft>
                <a:spcPts val="600"/>
              </a:spcAft>
            </a:pPr>
            <a:r>
              <a:rPr lang="nl-NL" sz="2000" dirty="0"/>
              <a:t>   </a:t>
            </a:r>
          </a:p>
          <a:p>
            <a:pPr>
              <a:spcBef>
                <a:spcPts val="0"/>
              </a:spcBef>
              <a:spcAft>
                <a:spcPts val="600"/>
              </a:spcAft>
            </a:pPr>
            <a:r>
              <a:rPr lang="nl-NL" dirty="0"/>
              <a:t> </a:t>
            </a:r>
          </a:p>
          <a:p>
            <a:pPr marL="285750" indent="-285750">
              <a:spcBef>
                <a:spcPts val="0"/>
              </a:spcBef>
              <a:spcAft>
                <a:spcPts val="600"/>
              </a:spcAft>
              <a:buFont typeface="Courier New" panose="02070309020205020404" pitchFamily="49" charset="0"/>
              <a:buChar char="o"/>
            </a:pPr>
            <a:endParaRPr lang="nl-NL" dirty="0"/>
          </a:p>
        </p:txBody>
      </p:sp>
      <p:sp>
        <p:nvSpPr>
          <p:cNvPr id="7" name="Titel 1">
            <a:extLst>
              <a:ext uri="{FF2B5EF4-FFF2-40B4-BE49-F238E27FC236}">
                <a16:creationId xmlns:a16="http://schemas.microsoft.com/office/drawing/2014/main" id="{061BBB1A-27A1-0136-D9D3-8F21DE1C95BB}"/>
              </a:ext>
            </a:extLst>
          </p:cNvPr>
          <p:cNvSpPr>
            <a:spLocks noGrp="1"/>
          </p:cNvSpPr>
          <p:nvPr>
            <p:ph type="title"/>
          </p:nvPr>
        </p:nvSpPr>
        <p:spPr>
          <a:xfrm>
            <a:off x="597072" y="990600"/>
            <a:ext cx="5346527" cy="897538"/>
          </a:xfrm>
        </p:spPr>
        <p:txBody>
          <a:bodyPr anchor="b">
            <a:normAutofit/>
          </a:bodyPr>
          <a:lstStyle/>
          <a:p>
            <a:r>
              <a:rPr lang="nl-NL" sz="5600" dirty="0"/>
              <a:t>Routekaart LAVS</a:t>
            </a:r>
          </a:p>
        </p:txBody>
      </p:sp>
      <p:pic>
        <p:nvPicPr>
          <p:cNvPr id="17" name="Afbeelding 16" descr="Schema uitfasering LAVS fase 1">
            <a:extLst>
              <a:ext uri="{FF2B5EF4-FFF2-40B4-BE49-F238E27FC236}">
                <a16:creationId xmlns:a16="http://schemas.microsoft.com/office/drawing/2014/main" id="{7C9517B2-B2D8-50AD-0E85-276E0B42EA38}"/>
              </a:ext>
            </a:extLst>
          </p:cNvPr>
          <p:cNvPicPr>
            <a:picLocks noChangeAspect="1"/>
          </p:cNvPicPr>
          <p:nvPr/>
        </p:nvPicPr>
        <p:blipFill>
          <a:blip r:embed="rId3"/>
          <a:stretch>
            <a:fillRect/>
          </a:stretch>
        </p:blipFill>
        <p:spPr>
          <a:xfrm>
            <a:off x="1003300" y="3225801"/>
            <a:ext cx="9474606" cy="3118014"/>
          </a:xfrm>
          <a:prstGeom prst="rect">
            <a:avLst/>
          </a:prstGeom>
        </p:spPr>
      </p:pic>
    </p:spTree>
    <p:extLst>
      <p:ext uri="{BB962C8B-B14F-4D97-AF65-F5344CB8AC3E}">
        <p14:creationId xmlns:p14="http://schemas.microsoft.com/office/powerpoint/2010/main" val="2016597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C81C7-9248-139D-FD23-1DE5A478DB9A}"/>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6A2C995-AC8C-3BC5-65C7-796011A7AD2A}"/>
              </a:ext>
            </a:extLst>
          </p:cNvPr>
          <p:cNvSpPr>
            <a:spLocks noGrp="1"/>
          </p:cNvSpPr>
          <p:nvPr>
            <p:ph type="body" sz="half" idx="2"/>
          </p:nvPr>
        </p:nvSpPr>
        <p:spPr>
          <a:xfrm>
            <a:off x="675503" y="1752600"/>
            <a:ext cx="11177714" cy="1859798"/>
          </a:xfrm>
        </p:spPr>
        <p:txBody>
          <a:bodyPr vert="horz" lIns="91440" tIns="45720" rIns="91440" bIns="45720" rtlCol="0" anchor="t">
            <a:normAutofit/>
          </a:bodyPr>
          <a:lstStyle/>
          <a:p>
            <a:pPr>
              <a:spcBef>
                <a:spcPts val="0"/>
              </a:spcBef>
              <a:spcAft>
                <a:spcPts val="600"/>
              </a:spcAft>
            </a:pPr>
            <a:r>
              <a:rPr lang="nl-NL" sz="2000" b="1" dirty="0"/>
              <a:t>Fase 2</a:t>
            </a:r>
          </a:p>
          <a:p>
            <a:pPr marL="285750" indent="-285750">
              <a:spcBef>
                <a:spcPts val="0"/>
              </a:spcBef>
              <a:spcAft>
                <a:spcPts val="600"/>
              </a:spcAft>
              <a:buFont typeface="Courier New" panose="02070309020205020404" pitchFamily="49" charset="0"/>
              <a:buChar char="o"/>
            </a:pPr>
            <a:r>
              <a:rPr lang="nl-NL" sz="2000" dirty="0"/>
              <a:t>Start verwijdering NA inwerkingtreding/overgangsperiode </a:t>
            </a:r>
            <a:r>
              <a:rPr lang="nl-NL" sz="2000" dirty="0">
                <a:sym typeface="Wingdings" panose="05000000000000000000" pitchFamily="2" charset="2"/>
              </a:rPr>
              <a:t> geen gebruik LAVS</a:t>
            </a:r>
            <a:endParaRPr lang="nl-NL" sz="2000" dirty="0"/>
          </a:p>
          <a:p>
            <a:pPr marL="285750" indent="-285750">
              <a:spcBef>
                <a:spcPts val="0"/>
              </a:spcBef>
              <a:spcAft>
                <a:spcPts val="600"/>
              </a:spcAft>
              <a:buFont typeface="Courier New" panose="02070309020205020404" pitchFamily="49" charset="0"/>
              <a:buChar char="o"/>
            </a:pPr>
            <a:r>
              <a:rPr lang="nl-NL" sz="2000" dirty="0"/>
              <a:t>Meldingen in DSO</a:t>
            </a:r>
          </a:p>
          <a:p>
            <a:pPr marL="285750" indent="-285750">
              <a:spcBef>
                <a:spcPts val="0"/>
              </a:spcBef>
              <a:spcAft>
                <a:spcPts val="600"/>
              </a:spcAft>
              <a:buFont typeface="Courier New" panose="02070309020205020404" pitchFamily="49" charset="0"/>
              <a:buChar char="o"/>
            </a:pPr>
            <a:r>
              <a:rPr lang="nl-NL" sz="2000" dirty="0"/>
              <a:t>Voor lopende projecten nog wel mogelijk LAVS te gebruiken </a:t>
            </a:r>
          </a:p>
          <a:p>
            <a:pPr marL="285750" indent="-285750">
              <a:spcBef>
                <a:spcPts val="0"/>
              </a:spcBef>
              <a:spcAft>
                <a:spcPts val="600"/>
              </a:spcAft>
              <a:buFont typeface="Courier New" panose="02070309020205020404" pitchFamily="49" charset="0"/>
              <a:buChar char="o"/>
            </a:pPr>
            <a:r>
              <a:rPr lang="nl-NL" sz="2000" dirty="0"/>
              <a:t>Op aanvraag gegevens uit LAVS opvraagbaar (data–export)</a:t>
            </a:r>
          </a:p>
          <a:p>
            <a:pPr>
              <a:spcBef>
                <a:spcPts val="0"/>
              </a:spcBef>
              <a:spcAft>
                <a:spcPts val="600"/>
              </a:spcAft>
            </a:pPr>
            <a:endParaRPr lang="nl-NL" dirty="0"/>
          </a:p>
          <a:p>
            <a:pPr marL="285750" indent="-285750">
              <a:spcBef>
                <a:spcPts val="0"/>
              </a:spcBef>
              <a:spcAft>
                <a:spcPts val="600"/>
              </a:spcAft>
              <a:buFont typeface="Courier New" panose="02070309020205020404" pitchFamily="49" charset="0"/>
              <a:buChar char="o"/>
            </a:pPr>
            <a:endParaRPr lang="nl-NL" dirty="0"/>
          </a:p>
        </p:txBody>
      </p:sp>
      <p:sp>
        <p:nvSpPr>
          <p:cNvPr id="7" name="Titel 1">
            <a:extLst>
              <a:ext uri="{FF2B5EF4-FFF2-40B4-BE49-F238E27FC236}">
                <a16:creationId xmlns:a16="http://schemas.microsoft.com/office/drawing/2014/main" id="{093A7590-9526-2A5D-2A7B-A0E63D7AB8CA}"/>
              </a:ext>
            </a:extLst>
          </p:cNvPr>
          <p:cNvSpPr>
            <a:spLocks noGrp="1"/>
          </p:cNvSpPr>
          <p:nvPr>
            <p:ph type="title"/>
          </p:nvPr>
        </p:nvSpPr>
        <p:spPr>
          <a:xfrm>
            <a:off x="597072" y="990600"/>
            <a:ext cx="5346527" cy="897538"/>
          </a:xfrm>
        </p:spPr>
        <p:txBody>
          <a:bodyPr anchor="b">
            <a:normAutofit/>
          </a:bodyPr>
          <a:lstStyle/>
          <a:p>
            <a:r>
              <a:rPr lang="nl-NL" sz="5600" dirty="0"/>
              <a:t>Routekaart LAVS</a:t>
            </a:r>
          </a:p>
        </p:txBody>
      </p:sp>
      <p:pic>
        <p:nvPicPr>
          <p:cNvPr id="4" name="Afbeelding 3" descr="Schema uitfasering LAVS fase 2">
            <a:extLst>
              <a:ext uri="{FF2B5EF4-FFF2-40B4-BE49-F238E27FC236}">
                <a16:creationId xmlns:a16="http://schemas.microsoft.com/office/drawing/2014/main" id="{9DBECAEE-7B03-4AD5-4A37-CED2A2D2854A}"/>
              </a:ext>
            </a:extLst>
          </p:cNvPr>
          <p:cNvPicPr>
            <a:picLocks noChangeAspect="1"/>
          </p:cNvPicPr>
          <p:nvPr/>
        </p:nvPicPr>
        <p:blipFill>
          <a:blip r:embed="rId3"/>
          <a:stretch>
            <a:fillRect/>
          </a:stretch>
        </p:blipFill>
        <p:spPr>
          <a:xfrm>
            <a:off x="1041399" y="3612398"/>
            <a:ext cx="9309101" cy="2746500"/>
          </a:xfrm>
          <a:prstGeom prst="rect">
            <a:avLst/>
          </a:prstGeom>
        </p:spPr>
      </p:pic>
    </p:spTree>
    <p:extLst>
      <p:ext uri="{BB962C8B-B14F-4D97-AF65-F5344CB8AC3E}">
        <p14:creationId xmlns:p14="http://schemas.microsoft.com/office/powerpoint/2010/main" val="26635562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EDA85-3ED7-02C2-09C0-846FD4540562}"/>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B2563C6-1F1F-9116-E111-FDE5C8710642}"/>
              </a:ext>
            </a:extLst>
          </p:cNvPr>
          <p:cNvSpPr>
            <a:spLocks noGrp="1"/>
          </p:cNvSpPr>
          <p:nvPr>
            <p:ph type="body" sz="half" idx="2"/>
          </p:nvPr>
        </p:nvSpPr>
        <p:spPr>
          <a:xfrm>
            <a:off x="675503" y="1739900"/>
            <a:ext cx="11311605" cy="4292851"/>
          </a:xfrm>
        </p:spPr>
        <p:txBody>
          <a:bodyPr vert="horz" lIns="91440" tIns="45720" rIns="91440" bIns="45720" rtlCol="0" anchor="t">
            <a:normAutofit/>
          </a:bodyPr>
          <a:lstStyle/>
          <a:p>
            <a:pPr>
              <a:spcBef>
                <a:spcPts val="0"/>
              </a:spcBef>
              <a:spcAft>
                <a:spcPts val="600"/>
              </a:spcAft>
            </a:pPr>
            <a:r>
              <a:rPr lang="nl-NL" sz="2000" b="1" dirty="0"/>
              <a:t>Fase 3</a:t>
            </a:r>
          </a:p>
          <a:p>
            <a:pPr marL="342900" indent="-342900">
              <a:spcBef>
                <a:spcPts val="0"/>
              </a:spcBef>
              <a:spcAft>
                <a:spcPts val="600"/>
              </a:spcAft>
              <a:buFont typeface="Courier New" panose="020B0604020202020204" pitchFamily="34" charset="0"/>
              <a:buChar char="o"/>
            </a:pPr>
            <a:r>
              <a:rPr lang="nl-NL" sz="2000" dirty="0"/>
              <a:t>Start verwijdering NA inwerkingtreding/overgangsperiode -&gt; Geen gebruik LAVS</a:t>
            </a:r>
            <a:endParaRPr lang="nl-NL" dirty="0"/>
          </a:p>
          <a:p>
            <a:pPr marL="342900" indent="-342900">
              <a:spcBef>
                <a:spcPts val="0"/>
              </a:spcBef>
              <a:spcAft>
                <a:spcPts val="600"/>
              </a:spcAft>
              <a:buFont typeface="Courier New" panose="020B0604020202020204" pitchFamily="34" charset="0"/>
              <a:buChar char="o"/>
            </a:pPr>
            <a:r>
              <a:rPr lang="nl-NL" sz="2000" dirty="0"/>
              <a:t>Meldingen volledig in DSO</a:t>
            </a:r>
            <a:endParaRPr lang="en-US" sz="2000" dirty="0"/>
          </a:p>
          <a:p>
            <a:pPr marL="342900" indent="-342900">
              <a:spcBef>
                <a:spcPts val="0"/>
              </a:spcBef>
              <a:spcAft>
                <a:spcPts val="600"/>
              </a:spcAft>
              <a:buFont typeface="Courier New" panose="020B0604020202020204" pitchFamily="34" charset="0"/>
              <a:buChar char="o"/>
            </a:pPr>
            <a:r>
              <a:rPr lang="nl-NL" sz="2000" dirty="0"/>
              <a:t>LAVS is alleen nog beschikbaar voor laatste administratieve handelingen: bv invoeren vrijgave bewijs/bewijs van afvoer</a:t>
            </a:r>
          </a:p>
          <a:p>
            <a:pPr marL="342900" indent="-342900">
              <a:spcBef>
                <a:spcPts val="0"/>
              </a:spcBef>
              <a:spcAft>
                <a:spcPts val="600"/>
              </a:spcAft>
              <a:buFont typeface="Courier New" panose="020B0604020202020204" pitchFamily="34" charset="0"/>
              <a:buChar char="o"/>
            </a:pPr>
            <a:endParaRPr lang="nl-NL" sz="2000" dirty="0"/>
          </a:p>
          <a:p>
            <a:pPr marL="342900" indent="-342900">
              <a:spcBef>
                <a:spcPts val="0"/>
              </a:spcBef>
              <a:spcAft>
                <a:spcPts val="600"/>
              </a:spcAft>
              <a:buFont typeface="Courier New" panose="020B0604020202020204" pitchFamily="34" charset="0"/>
              <a:buChar char="o"/>
            </a:pPr>
            <a:endParaRPr lang="nl-NL" sz="2000" dirty="0"/>
          </a:p>
          <a:p>
            <a:pPr marL="342900" indent="-342900">
              <a:spcBef>
                <a:spcPts val="0"/>
              </a:spcBef>
              <a:spcAft>
                <a:spcPts val="600"/>
              </a:spcAft>
              <a:buFont typeface="Courier New" panose="020B0604020202020204" pitchFamily="34" charset="0"/>
              <a:buChar char="o"/>
            </a:pPr>
            <a:endParaRPr lang="nl-NL" sz="2000" dirty="0"/>
          </a:p>
          <a:p>
            <a:pPr marL="342900" indent="-342900">
              <a:spcBef>
                <a:spcPts val="0"/>
              </a:spcBef>
              <a:spcAft>
                <a:spcPts val="600"/>
              </a:spcAft>
              <a:buFont typeface="Courier New" panose="020B0604020202020204" pitchFamily="34" charset="0"/>
              <a:buChar char="o"/>
            </a:pPr>
            <a:endParaRPr lang="nl-NL" sz="2000" dirty="0"/>
          </a:p>
          <a:p>
            <a:pPr marL="285750" indent="-285750">
              <a:spcBef>
                <a:spcPts val="0"/>
              </a:spcBef>
              <a:spcAft>
                <a:spcPts val="600"/>
              </a:spcAft>
              <a:buFont typeface="Courier New" panose="02070309020205020404" pitchFamily="49" charset="0"/>
              <a:buChar char="o"/>
            </a:pPr>
            <a:endParaRPr lang="nl-NL" sz="2000" dirty="0"/>
          </a:p>
          <a:p>
            <a:pPr marL="285750" indent="-285750">
              <a:spcBef>
                <a:spcPts val="0"/>
              </a:spcBef>
              <a:spcAft>
                <a:spcPts val="600"/>
              </a:spcAft>
              <a:buFont typeface="Courier New" panose="02070309020205020404" pitchFamily="49" charset="0"/>
              <a:buChar char="o"/>
            </a:pPr>
            <a:endParaRPr lang="nl-NL" dirty="0"/>
          </a:p>
        </p:txBody>
      </p:sp>
      <p:sp>
        <p:nvSpPr>
          <p:cNvPr id="7" name="Titel 1">
            <a:extLst>
              <a:ext uri="{FF2B5EF4-FFF2-40B4-BE49-F238E27FC236}">
                <a16:creationId xmlns:a16="http://schemas.microsoft.com/office/drawing/2014/main" id="{D01D8BC5-1793-07B3-DE4A-9703478813DB}"/>
              </a:ext>
            </a:extLst>
          </p:cNvPr>
          <p:cNvSpPr>
            <a:spLocks noGrp="1"/>
          </p:cNvSpPr>
          <p:nvPr>
            <p:ph type="title"/>
          </p:nvPr>
        </p:nvSpPr>
        <p:spPr>
          <a:xfrm>
            <a:off x="597072" y="990600"/>
            <a:ext cx="5346527" cy="897538"/>
          </a:xfrm>
        </p:spPr>
        <p:txBody>
          <a:bodyPr anchor="b">
            <a:normAutofit/>
          </a:bodyPr>
          <a:lstStyle/>
          <a:p>
            <a:r>
              <a:rPr lang="nl-NL" sz="5600" dirty="0"/>
              <a:t>Routekaart LAVS</a:t>
            </a:r>
          </a:p>
        </p:txBody>
      </p:sp>
      <p:pic>
        <p:nvPicPr>
          <p:cNvPr id="9" name="Afbeelding 8" descr="Schema uitfasering LAVS fase 3">
            <a:extLst>
              <a:ext uri="{FF2B5EF4-FFF2-40B4-BE49-F238E27FC236}">
                <a16:creationId xmlns:a16="http://schemas.microsoft.com/office/drawing/2014/main" id="{687485F7-9511-B28C-4FC9-435A9D3C66B8}"/>
              </a:ext>
            </a:extLst>
          </p:cNvPr>
          <p:cNvPicPr>
            <a:picLocks noChangeAspect="1"/>
          </p:cNvPicPr>
          <p:nvPr/>
        </p:nvPicPr>
        <p:blipFill>
          <a:blip r:embed="rId3"/>
          <a:stretch>
            <a:fillRect/>
          </a:stretch>
        </p:blipFill>
        <p:spPr>
          <a:xfrm>
            <a:off x="1130300" y="3429000"/>
            <a:ext cx="9652000" cy="2962271"/>
          </a:xfrm>
          <a:prstGeom prst="rect">
            <a:avLst/>
          </a:prstGeom>
        </p:spPr>
      </p:pic>
    </p:spTree>
    <p:extLst>
      <p:ext uri="{BB962C8B-B14F-4D97-AF65-F5344CB8AC3E}">
        <p14:creationId xmlns:p14="http://schemas.microsoft.com/office/powerpoint/2010/main" val="577024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F2AAA-E38B-E466-092B-3EC7C766B950}"/>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6E861A5-A7DB-F7E4-410C-700A8636C8C7}"/>
              </a:ext>
            </a:extLst>
          </p:cNvPr>
          <p:cNvSpPr>
            <a:spLocks noGrp="1"/>
          </p:cNvSpPr>
          <p:nvPr>
            <p:ph type="body" sz="half" idx="2"/>
          </p:nvPr>
        </p:nvSpPr>
        <p:spPr>
          <a:xfrm>
            <a:off x="675503" y="1739900"/>
            <a:ext cx="10990763" cy="1378536"/>
          </a:xfrm>
        </p:spPr>
        <p:txBody>
          <a:bodyPr vert="horz" lIns="91440" tIns="45720" rIns="91440" bIns="45720" rtlCol="0" anchor="t">
            <a:normAutofit lnSpcReduction="10000"/>
          </a:bodyPr>
          <a:lstStyle/>
          <a:p>
            <a:pPr>
              <a:spcBef>
                <a:spcPts val="0"/>
              </a:spcBef>
              <a:spcAft>
                <a:spcPts val="600"/>
              </a:spcAft>
            </a:pPr>
            <a:r>
              <a:rPr lang="nl-NL" sz="2000" b="1" dirty="0"/>
              <a:t>Fase 4</a:t>
            </a:r>
          </a:p>
          <a:p>
            <a:pPr marL="285750" indent="-285750">
              <a:spcBef>
                <a:spcPts val="0"/>
              </a:spcBef>
              <a:spcAft>
                <a:spcPts val="600"/>
              </a:spcAft>
              <a:buFont typeface="Courier New" panose="02070309020205020404" pitchFamily="49" charset="0"/>
              <a:buChar char="o"/>
            </a:pPr>
            <a:r>
              <a:rPr lang="nl-NL" sz="2000" dirty="0"/>
              <a:t>LAVS is nog beschikbaar in de "alleen lezen" modus. Geen wijzigingen meer mogelijk!</a:t>
            </a:r>
          </a:p>
          <a:p>
            <a:pPr marL="285750" indent="-285750">
              <a:spcBef>
                <a:spcPts val="0"/>
              </a:spcBef>
              <a:spcAft>
                <a:spcPts val="600"/>
              </a:spcAft>
              <a:buFont typeface="Courier New" panose="02070309020205020404" pitchFamily="49" charset="0"/>
              <a:buChar char="o"/>
            </a:pPr>
            <a:r>
              <a:rPr lang="nl-NL" sz="2000" dirty="0"/>
              <a:t>LAVS (data) zal worden gearchiveerd conform geldende wetgeving</a:t>
            </a:r>
          </a:p>
          <a:p>
            <a:pPr marL="285750" indent="-285750">
              <a:spcBef>
                <a:spcPts val="0"/>
              </a:spcBef>
              <a:spcAft>
                <a:spcPts val="600"/>
              </a:spcAft>
              <a:buFont typeface="Courier New" panose="02070309020205020404" pitchFamily="49" charset="0"/>
              <a:buChar char="o"/>
            </a:pPr>
            <a:r>
              <a:rPr lang="nl-NL" sz="2000" dirty="0"/>
              <a:t>Applicatie wordt afgesloten</a:t>
            </a:r>
          </a:p>
          <a:p>
            <a:pPr marL="285750" indent="-285750">
              <a:spcBef>
                <a:spcPts val="0"/>
              </a:spcBef>
              <a:spcAft>
                <a:spcPts val="600"/>
              </a:spcAft>
              <a:buFont typeface="Courier New" panose="02070309020205020404" pitchFamily="49" charset="0"/>
              <a:buChar char="o"/>
            </a:pPr>
            <a:endParaRPr lang="nl-NL" sz="2000" dirty="0"/>
          </a:p>
          <a:p>
            <a:pPr>
              <a:spcBef>
                <a:spcPts val="0"/>
              </a:spcBef>
              <a:spcAft>
                <a:spcPts val="600"/>
              </a:spcAft>
            </a:pPr>
            <a:endParaRPr lang="nl-NL" dirty="0"/>
          </a:p>
          <a:p>
            <a:pPr marL="285750" indent="-285750">
              <a:spcBef>
                <a:spcPts val="0"/>
              </a:spcBef>
              <a:spcAft>
                <a:spcPts val="600"/>
              </a:spcAft>
              <a:buFont typeface="Courier New" panose="02070309020205020404" pitchFamily="49" charset="0"/>
              <a:buChar char="o"/>
            </a:pPr>
            <a:endParaRPr lang="nl-NL" dirty="0"/>
          </a:p>
        </p:txBody>
      </p:sp>
      <p:sp>
        <p:nvSpPr>
          <p:cNvPr id="7" name="Titel 1">
            <a:extLst>
              <a:ext uri="{FF2B5EF4-FFF2-40B4-BE49-F238E27FC236}">
                <a16:creationId xmlns:a16="http://schemas.microsoft.com/office/drawing/2014/main" id="{2FC1ADAD-26A9-5E93-EB1E-B2E3CA86CC38}"/>
              </a:ext>
            </a:extLst>
          </p:cNvPr>
          <p:cNvSpPr>
            <a:spLocks noGrp="1"/>
          </p:cNvSpPr>
          <p:nvPr>
            <p:ph type="title"/>
          </p:nvPr>
        </p:nvSpPr>
        <p:spPr>
          <a:xfrm>
            <a:off x="597072" y="990600"/>
            <a:ext cx="5346527" cy="897538"/>
          </a:xfrm>
        </p:spPr>
        <p:txBody>
          <a:bodyPr anchor="b">
            <a:normAutofit/>
          </a:bodyPr>
          <a:lstStyle/>
          <a:p>
            <a:r>
              <a:rPr lang="nl-NL" sz="5600" dirty="0"/>
              <a:t>Routekaart LAVS</a:t>
            </a:r>
          </a:p>
        </p:txBody>
      </p:sp>
      <p:pic>
        <p:nvPicPr>
          <p:cNvPr id="4" name="Afbeelding 3" descr="Schema uitfasering LAVS fase 4">
            <a:extLst>
              <a:ext uri="{FF2B5EF4-FFF2-40B4-BE49-F238E27FC236}">
                <a16:creationId xmlns:a16="http://schemas.microsoft.com/office/drawing/2014/main" id="{3C288984-F3A2-15CB-D8F6-E1DA41D94405}"/>
              </a:ext>
            </a:extLst>
          </p:cNvPr>
          <p:cNvPicPr>
            <a:picLocks noChangeAspect="1"/>
          </p:cNvPicPr>
          <p:nvPr/>
        </p:nvPicPr>
        <p:blipFill>
          <a:blip r:embed="rId3"/>
          <a:stretch>
            <a:fillRect/>
          </a:stretch>
        </p:blipFill>
        <p:spPr>
          <a:xfrm>
            <a:off x="1003298" y="3302000"/>
            <a:ext cx="9728202" cy="3086100"/>
          </a:xfrm>
          <a:prstGeom prst="rect">
            <a:avLst/>
          </a:prstGeom>
        </p:spPr>
      </p:pic>
    </p:spTree>
    <p:extLst>
      <p:ext uri="{BB962C8B-B14F-4D97-AF65-F5344CB8AC3E}">
        <p14:creationId xmlns:p14="http://schemas.microsoft.com/office/powerpoint/2010/main" val="542979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54EC7-C965-4022-3049-8B32B4D99645}"/>
            </a:ext>
          </a:extLst>
        </p:cNvPr>
        <p:cNvGrpSpPr/>
        <p:nvPr/>
      </p:nvGrpSpPr>
      <p:grpSpPr>
        <a:xfrm>
          <a:off x="0" y="0"/>
          <a:ext cx="0" cy="0"/>
          <a:chOff x="0" y="0"/>
          <a:chExt cx="0" cy="0"/>
        </a:xfrm>
      </p:grpSpPr>
      <p:sp>
        <p:nvSpPr>
          <p:cNvPr id="7" name="Titel 1">
            <a:extLst>
              <a:ext uri="{FF2B5EF4-FFF2-40B4-BE49-F238E27FC236}">
                <a16:creationId xmlns:a16="http://schemas.microsoft.com/office/drawing/2014/main" id="{E7422F3A-62BB-862D-2F55-E906E1512B6C}"/>
              </a:ext>
              <a:ext uri="{C183D7F6-B498-43B3-948B-1728B52AA6E4}">
                <adec:decorative xmlns:adec="http://schemas.microsoft.com/office/drawing/2017/decorative" val="0"/>
              </a:ext>
            </a:extLst>
          </p:cNvPr>
          <p:cNvSpPr>
            <a:spLocks noGrp="1"/>
          </p:cNvSpPr>
          <p:nvPr>
            <p:ph type="title"/>
          </p:nvPr>
        </p:nvSpPr>
        <p:spPr>
          <a:xfrm>
            <a:off x="597072" y="990600"/>
            <a:ext cx="6591128" cy="897538"/>
          </a:xfrm>
        </p:spPr>
        <p:txBody>
          <a:bodyPr anchor="b">
            <a:normAutofit fontScale="90000"/>
          </a:bodyPr>
          <a:lstStyle/>
          <a:p>
            <a:r>
              <a:rPr lang="nl-NL" sz="5600" dirty="0"/>
              <a:t>Vragen routekaart LAVS</a:t>
            </a:r>
          </a:p>
        </p:txBody>
      </p:sp>
      <p:sp>
        <p:nvSpPr>
          <p:cNvPr id="3" name="Tijdelijke aanduiding voor inhoud 2">
            <a:extLst>
              <a:ext uri="{FF2B5EF4-FFF2-40B4-BE49-F238E27FC236}">
                <a16:creationId xmlns:a16="http://schemas.microsoft.com/office/drawing/2014/main" id="{F69E4A78-2BDF-4341-3BAB-7B0E0FAFA6A5}"/>
              </a:ext>
              <a:ext uri="{C183D7F6-B498-43B3-948B-1728B52AA6E4}">
                <adec:decorative xmlns:adec="http://schemas.microsoft.com/office/drawing/2017/decorative" val="1"/>
              </a:ext>
            </a:extLst>
          </p:cNvPr>
          <p:cNvSpPr>
            <a:spLocks noGrp="1"/>
          </p:cNvSpPr>
          <p:nvPr>
            <p:ph type="body" sz="half" idx="2"/>
          </p:nvPr>
        </p:nvSpPr>
        <p:spPr>
          <a:xfrm>
            <a:off x="675503" y="2324100"/>
            <a:ext cx="10990763" cy="1378536"/>
          </a:xfrm>
        </p:spPr>
        <p:txBody>
          <a:bodyPr vert="horz" lIns="91440" tIns="45720" rIns="91440" bIns="45720" rtlCol="0" anchor="t">
            <a:normAutofit/>
          </a:bodyPr>
          <a:lstStyle/>
          <a:p>
            <a:pPr>
              <a:spcBef>
                <a:spcPts val="0"/>
              </a:spcBef>
              <a:spcAft>
                <a:spcPts val="600"/>
              </a:spcAft>
            </a:pPr>
            <a:r>
              <a:rPr lang="nl-NL" sz="2400" b="1" dirty="0"/>
              <a:t>Zijn er vragen? </a:t>
            </a:r>
          </a:p>
          <a:p>
            <a:pPr>
              <a:spcBef>
                <a:spcPts val="0"/>
              </a:spcBef>
              <a:spcAft>
                <a:spcPts val="600"/>
              </a:spcAft>
            </a:pPr>
            <a:r>
              <a:rPr lang="nl-NL" sz="2400" b="1" dirty="0"/>
              <a:t>Welke aandachtpunten zijn volgens jou belangrijk voor de beheerder van het LAVS?</a:t>
            </a:r>
          </a:p>
          <a:p>
            <a:pPr>
              <a:spcBef>
                <a:spcPts val="0"/>
              </a:spcBef>
              <a:spcAft>
                <a:spcPts val="600"/>
              </a:spcAft>
            </a:pPr>
            <a:endParaRPr lang="nl-NL" sz="2400" b="1" dirty="0"/>
          </a:p>
          <a:p>
            <a:pPr>
              <a:spcBef>
                <a:spcPts val="0"/>
              </a:spcBef>
              <a:spcAft>
                <a:spcPts val="600"/>
              </a:spcAft>
            </a:pPr>
            <a:endParaRPr lang="nl-NL" dirty="0"/>
          </a:p>
          <a:p>
            <a:pPr marL="285750" indent="-285750">
              <a:spcBef>
                <a:spcPts val="0"/>
              </a:spcBef>
              <a:spcAft>
                <a:spcPts val="600"/>
              </a:spcAft>
              <a:buFont typeface="Courier New" panose="02070309020205020404" pitchFamily="49" charset="0"/>
              <a:buChar char="o"/>
            </a:pPr>
            <a:endParaRPr lang="nl-NL" dirty="0"/>
          </a:p>
        </p:txBody>
      </p:sp>
    </p:spTree>
    <p:extLst>
      <p:ext uri="{BB962C8B-B14F-4D97-AF65-F5344CB8AC3E}">
        <p14:creationId xmlns:p14="http://schemas.microsoft.com/office/powerpoint/2010/main" val="1305585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E612EF7-0810-2DAD-871A-D95DCBFBB293}"/>
              </a:ext>
            </a:extLst>
          </p:cNvPr>
          <p:cNvSpPr>
            <a:spLocks noGrp="1"/>
          </p:cNvSpPr>
          <p:nvPr>
            <p:ph type="ctrTitle"/>
          </p:nvPr>
        </p:nvSpPr>
        <p:spPr/>
        <p:txBody>
          <a:bodyPr>
            <a:noAutofit/>
          </a:bodyPr>
          <a:lstStyle/>
          <a:p>
            <a:r>
              <a:rPr lang="nl-NL" sz="5400" dirty="0"/>
              <a:t>Opgave asbestdaken</a:t>
            </a:r>
          </a:p>
        </p:txBody>
      </p:sp>
      <p:sp>
        <p:nvSpPr>
          <p:cNvPr id="5" name="Ondertitel 4">
            <a:extLst>
              <a:ext uri="{FF2B5EF4-FFF2-40B4-BE49-F238E27FC236}">
                <a16:creationId xmlns:a16="http://schemas.microsoft.com/office/drawing/2014/main" id="{3025EDF7-F3E8-09EE-EBFD-864A12FE51BA}"/>
              </a:ext>
            </a:extLst>
          </p:cNvPr>
          <p:cNvSpPr>
            <a:spLocks noGrp="1"/>
          </p:cNvSpPr>
          <p:nvPr>
            <p:ph type="subTitle" idx="1"/>
          </p:nvPr>
        </p:nvSpPr>
        <p:spPr/>
        <p:txBody>
          <a:bodyPr>
            <a:normAutofit lnSpcReduction="10000"/>
          </a:bodyPr>
          <a:lstStyle/>
          <a:p>
            <a:r>
              <a:rPr lang="nl-NL" dirty="0">
                <a:solidFill>
                  <a:schemeClr val="accent3"/>
                </a:solidFill>
                <a:hlinkClick r:id="rId2">
                  <a:extLst>
                    <a:ext uri="{A12FA001-AC4F-418D-AE19-62706E023703}">
                      <ahyp:hlinkClr xmlns:ahyp="http://schemas.microsoft.com/office/drawing/2018/hyperlinkcolor" val="tx"/>
                    </a:ext>
                  </a:extLst>
                </a:hlinkClick>
              </a:rPr>
              <a:t>Asbestvrijdak.nl</a:t>
            </a:r>
            <a:endParaRPr lang="nl-NL" dirty="0">
              <a:solidFill>
                <a:schemeClr val="accent3"/>
              </a:solidFill>
            </a:endParaRPr>
          </a:p>
        </p:txBody>
      </p:sp>
    </p:spTree>
    <p:extLst>
      <p:ext uri="{BB962C8B-B14F-4D97-AF65-F5344CB8AC3E}">
        <p14:creationId xmlns:p14="http://schemas.microsoft.com/office/powerpoint/2010/main" val="342683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descr="Foto van een man in een overhemd en een vrouw in een roze trui die staan naast elkaar voor een halfhoge muur. De man wijst naar het dak op de muur.">
            <a:extLst>
              <a:ext uri="{FF2B5EF4-FFF2-40B4-BE49-F238E27FC236}">
                <a16:creationId xmlns:a16="http://schemas.microsoft.com/office/drawing/2014/main" id="{23EC45CA-BB54-D985-DFB4-9BA500B2441A}"/>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a:xfrm>
            <a:off x="1403321" y="1363717"/>
            <a:ext cx="9560624" cy="4130566"/>
          </a:xfrm>
        </p:spPr>
      </p:pic>
      <p:sp>
        <p:nvSpPr>
          <p:cNvPr id="4" name="Titel 3">
            <a:extLst>
              <a:ext uri="{FF2B5EF4-FFF2-40B4-BE49-F238E27FC236}">
                <a16:creationId xmlns:a16="http://schemas.microsoft.com/office/drawing/2014/main" id="{F9A9BE90-3DA9-718F-651D-F664B990D229}"/>
              </a:ext>
            </a:extLst>
          </p:cNvPr>
          <p:cNvSpPr txBox="1">
            <a:spLocks noGrp="1"/>
          </p:cNvSpPr>
          <p:nvPr>
            <p:ph type="title" idx="4294967295"/>
          </p:nvPr>
        </p:nvSpPr>
        <p:spPr>
          <a:xfrm>
            <a:off x="1314975" y="5553403"/>
            <a:ext cx="9648970"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200" b="1" i="0" u="none" strike="noStrike" kern="1200" cap="none" spc="0" normalizeH="0" baseline="0" noProof="0" dirty="0">
                <a:ln>
                  <a:noFill/>
                </a:ln>
                <a:solidFill>
                  <a:srgbClr val="154273"/>
                </a:solidFill>
                <a:effectLst/>
                <a:uLnTx/>
                <a:uFillTx/>
                <a:latin typeface="RijksSans" panose="020B0504010101010104" pitchFamily="34" charset="77"/>
                <a:ea typeface="+mn-ea"/>
                <a:cs typeface="+mn-cs"/>
              </a:rPr>
              <a:t>Communicatie-aanpak Asbestdaken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3200" b="0" i="1" u="none" strike="noStrike" kern="1200" cap="none" spc="0" normalizeH="0" baseline="0" noProof="0" dirty="0">
              <a:ln>
                <a:noFill/>
              </a:ln>
              <a:solidFill>
                <a:srgbClr val="FF0000"/>
              </a:solidFill>
              <a:effectLst/>
              <a:uLnTx/>
              <a:uFillTx/>
              <a:latin typeface="RijksSans"/>
              <a:ea typeface="+mn-ea"/>
              <a:cs typeface="+mn-cs"/>
            </a:endParaRPr>
          </a:p>
        </p:txBody>
      </p:sp>
    </p:spTree>
    <p:extLst>
      <p:ext uri="{BB962C8B-B14F-4D97-AF65-F5344CB8AC3E}">
        <p14:creationId xmlns:p14="http://schemas.microsoft.com/office/powerpoint/2010/main" val="8387820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BBAEB-BF8B-A457-1E33-3A6C012575C4}"/>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12486EE1-6F2B-AA17-FA64-7EB7A4FE6FAB}"/>
              </a:ext>
            </a:extLst>
          </p:cNvPr>
          <p:cNvSpPr>
            <a:spLocks noGrp="1"/>
          </p:cNvSpPr>
          <p:nvPr>
            <p:ph type="ctrTitle"/>
          </p:nvPr>
        </p:nvSpPr>
        <p:spPr/>
        <p:txBody>
          <a:bodyPr>
            <a:normAutofit fontScale="90000"/>
          </a:bodyPr>
          <a:lstStyle/>
          <a:p>
            <a:r>
              <a:rPr lang="nl-NL">
                <a:latin typeface="RijksSans"/>
              </a:rPr>
              <a:t>Waarom een communicatie-aanpak?</a:t>
            </a:r>
          </a:p>
        </p:txBody>
      </p:sp>
      <p:sp>
        <p:nvSpPr>
          <p:cNvPr id="5" name="Tijdelijke aanduiding voor tekst 4">
            <a:extLst>
              <a:ext uri="{FF2B5EF4-FFF2-40B4-BE49-F238E27FC236}">
                <a16:creationId xmlns:a16="http://schemas.microsoft.com/office/drawing/2014/main" id="{3DDD9C11-46DD-EDB8-2DEF-A74447C8736F}"/>
              </a:ext>
            </a:extLst>
          </p:cNvPr>
          <p:cNvSpPr>
            <a:spLocks noGrp="1"/>
          </p:cNvSpPr>
          <p:nvPr>
            <p:ph type="body" sz="quarter" idx="15"/>
          </p:nvPr>
        </p:nvSpPr>
        <p:spPr>
          <a:xfrm>
            <a:off x="407988" y="1702857"/>
            <a:ext cx="5538787" cy="4572531"/>
          </a:xfrm>
        </p:spPr>
        <p:txBody>
          <a:bodyPr vert="horz" lIns="91440" tIns="45720" rIns="91440" bIns="45720" rtlCol="0" anchor="ctr">
            <a:noAutofit/>
          </a:bodyPr>
          <a:lstStyle/>
          <a:p>
            <a:pPr>
              <a:lnSpc>
                <a:spcPct val="90000"/>
              </a:lnSpc>
              <a:spcBef>
                <a:spcPts val="1200"/>
              </a:spcBef>
              <a:spcAft>
                <a:spcPts val="0"/>
              </a:spcAft>
            </a:pPr>
            <a:r>
              <a:rPr lang="nl-NL" sz="2200" dirty="0">
                <a:latin typeface="RijksSans"/>
                <a:ea typeface="Verdana"/>
              </a:rPr>
              <a:t>Asbestdaken zijn </a:t>
            </a:r>
            <a:r>
              <a:rPr lang="nl-NL" sz="2200" b="1" dirty="0">
                <a:latin typeface="RijksSans"/>
                <a:ea typeface="Verdana"/>
              </a:rPr>
              <a:t>ouder dan 30 jaar </a:t>
            </a:r>
          </a:p>
          <a:p>
            <a:pPr>
              <a:lnSpc>
                <a:spcPct val="90000"/>
              </a:lnSpc>
              <a:spcBef>
                <a:spcPts val="1200"/>
              </a:spcBef>
              <a:spcAft>
                <a:spcPts val="0"/>
              </a:spcAft>
            </a:pPr>
            <a:r>
              <a:rPr lang="nl-NL" sz="2200">
                <a:latin typeface="RijksSans"/>
                <a:ea typeface="Verdana"/>
              </a:rPr>
              <a:t>Er ligt nog zo’n </a:t>
            </a:r>
            <a:r>
              <a:rPr lang="nl-NL" sz="2200" b="1">
                <a:latin typeface="RijksSans"/>
                <a:ea typeface="Verdana"/>
              </a:rPr>
              <a:t>80 miljoen vierkante meter</a:t>
            </a:r>
            <a:r>
              <a:rPr lang="nl-NL" sz="2200" dirty="0">
                <a:latin typeface="RijksSans"/>
                <a:ea typeface="Verdana"/>
              </a:rPr>
              <a:t> </a:t>
            </a:r>
            <a:r>
              <a:rPr lang="nl-NL" sz="2200">
                <a:latin typeface="RijksSans"/>
                <a:ea typeface="Verdana"/>
              </a:rPr>
              <a:t>asbestdak in Nederland</a:t>
            </a:r>
            <a:endParaRPr lang="nl-NL" sz="2200" b="1" dirty="0">
              <a:latin typeface="RijksSans"/>
              <a:ea typeface="Verdana"/>
            </a:endParaRPr>
          </a:p>
          <a:p>
            <a:pPr>
              <a:lnSpc>
                <a:spcPct val="90000"/>
              </a:lnSpc>
              <a:spcBef>
                <a:spcPts val="1200"/>
              </a:spcBef>
              <a:spcAft>
                <a:spcPts val="0"/>
              </a:spcAft>
            </a:pPr>
            <a:r>
              <a:rPr lang="nl-NL" sz="2200" dirty="0">
                <a:latin typeface="RijksSans"/>
                <a:ea typeface="Verdana"/>
              </a:rPr>
              <a:t>Einde technische levensduur asbestdaken, van </a:t>
            </a:r>
            <a:r>
              <a:rPr lang="nl-NL" sz="2200">
                <a:latin typeface="RijksSans"/>
                <a:ea typeface="Verdana"/>
              </a:rPr>
              <a:t>hechtgebonden</a:t>
            </a:r>
            <a:r>
              <a:rPr lang="nl-NL" sz="2200" dirty="0">
                <a:latin typeface="RijksSans"/>
                <a:ea typeface="Verdana"/>
              </a:rPr>
              <a:t> naar </a:t>
            </a:r>
            <a:r>
              <a:rPr lang="nl-NL" sz="2200" b="1" dirty="0">
                <a:latin typeface="RijksSans"/>
                <a:ea typeface="Verdana"/>
              </a:rPr>
              <a:t>niet </a:t>
            </a:r>
            <a:r>
              <a:rPr lang="nl-NL" sz="2200" b="1">
                <a:latin typeface="RijksSans"/>
                <a:ea typeface="Verdana"/>
              </a:rPr>
              <a:t>hechtgebonden</a:t>
            </a:r>
            <a:endParaRPr lang="nl-NL" sz="2200" b="1" dirty="0">
              <a:latin typeface="RijksSans"/>
              <a:ea typeface="Verdana"/>
            </a:endParaRPr>
          </a:p>
          <a:p>
            <a:pPr>
              <a:lnSpc>
                <a:spcPct val="90000"/>
              </a:lnSpc>
              <a:spcBef>
                <a:spcPts val="1200"/>
              </a:spcBef>
              <a:spcAft>
                <a:spcPts val="0"/>
              </a:spcAft>
            </a:pPr>
            <a:r>
              <a:rPr lang="nl-NL" sz="2200" b="1" dirty="0">
                <a:latin typeface="RijksSans"/>
                <a:ea typeface="Verdana"/>
              </a:rPr>
              <a:t>Toename vezelemissie</a:t>
            </a:r>
            <a:r>
              <a:rPr lang="nl-NL" sz="2200" dirty="0">
                <a:latin typeface="RijksSans"/>
                <a:ea typeface="Verdana"/>
              </a:rPr>
              <a:t> naar de leefomgeving: lucht, inspoelen bodem/water</a:t>
            </a:r>
            <a:endParaRPr lang="en-US" sz="2200">
              <a:latin typeface="RijksSans"/>
              <a:ea typeface="Verdana"/>
            </a:endParaRPr>
          </a:p>
          <a:p>
            <a:pPr>
              <a:lnSpc>
                <a:spcPct val="90000"/>
              </a:lnSpc>
              <a:spcBef>
                <a:spcPts val="1200"/>
              </a:spcBef>
              <a:spcAft>
                <a:spcPts val="0"/>
              </a:spcAft>
            </a:pPr>
            <a:r>
              <a:rPr lang="nl-NL" sz="2200" dirty="0">
                <a:latin typeface="RijksSans"/>
                <a:ea typeface="Verdana"/>
              </a:rPr>
              <a:t>Verzekeren wordt steeds </a:t>
            </a:r>
            <a:r>
              <a:rPr lang="nl-NL" sz="2200" b="1" dirty="0">
                <a:latin typeface="RijksSans"/>
                <a:ea typeface="Verdana"/>
              </a:rPr>
              <a:t>lastiger en duurder</a:t>
            </a:r>
            <a:endParaRPr lang="en-US" sz="2200" b="1">
              <a:latin typeface="RijksSans"/>
              <a:ea typeface="Verdana"/>
            </a:endParaRPr>
          </a:p>
          <a:p>
            <a:pPr>
              <a:lnSpc>
                <a:spcPct val="90000"/>
              </a:lnSpc>
              <a:spcBef>
                <a:spcPts val="1200"/>
              </a:spcBef>
              <a:spcAft>
                <a:spcPts val="0"/>
              </a:spcAft>
            </a:pPr>
            <a:r>
              <a:rPr lang="nl-NL" sz="2200" dirty="0">
                <a:latin typeface="RijksSans"/>
                <a:ea typeface="Verdana"/>
              </a:rPr>
              <a:t>Verweerde daken zijn </a:t>
            </a:r>
            <a:r>
              <a:rPr lang="nl-NL" sz="2200" b="1" dirty="0">
                <a:latin typeface="RijksSans"/>
                <a:ea typeface="Verdana"/>
              </a:rPr>
              <a:t>moeilijker te verwijderen</a:t>
            </a:r>
            <a:r>
              <a:rPr lang="nl-NL" sz="2200" dirty="0">
                <a:latin typeface="RijksSans"/>
                <a:ea typeface="Verdana"/>
              </a:rPr>
              <a:t> (hogere kosten) </a:t>
            </a:r>
            <a:endParaRPr lang="nl-NL" sz="2200" dirty="0">
              <a:latin typeface="RijksSans"/>
            </a:endParaRPr>
          </a:p>
          <a:p>
            <a:endParaRPr lang="nl-NL" dirty="0"/>
          </a:p>
        </p:txBody>
      </p:sp>
      <p:pic>
        <p:nvPicPr>
          <p:cNvPr id="3" name="Tijdelijke aanduiding voor afbeelding 2" descr="Foto van een man en een vrouw die samen buiten voor een halfhoge muur staam. De vrouw wijst naar het dak dat op het gebouw ligt.">
            <a:extLst>
              <a:ext uri="{FF2B5EF4-FFF2-40B4-BE49-F238E27FC236}">
                <a16:creationId xmlns:a16="http://schemas.microsoft.com/office/drawing/2014/main" id="{868EAA3C-9E5C-D475-094F-C720528A4586}"/>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prstGeom prst="round1Rect">
            <a:avLst/>
          </a:prstGeom>
          <a:solidFill>
            <a:srgbClr val="8FCAE7"/>
          </a:solidFill>
        </p:spPr>
      </p:pic>
    </p:spTree>
    <p:extLst>
      <p:ext uri="{BB962C8B-B14F-4D97-AF65-F5344CB8AC3E}">
        <p14:creationId xmlns:p14="http://schemas.microsoft.com/office/powerpoint/2010/main" val="3712194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473BED9-743A-7F00-72AC-F65802321A53}"/>
              </a:ext>
            </a:extLst>
          </p:cNvPr>
          <p:cNvSpPr>
            <a:spLocks noGrp="1"/>
          </p:cNvSpPr>
          <p:nvPr>
            <p:ph type="ctrTitle"/>
          </p:nvPr>
        </p:nvSpPr>
        <p:spPr/>
        <p:txBody>
          <a:bodyPr>
            <a:noAutofit/>
          </a:bodyPr>
          <a:lstStyle/>
          <a:p>
            <a:r>
              <a:rPr lang="nl-NL" sz="3600" dirty="0">
                <a:latin typeface="RijksSans" panose="020B0504010101010104" pitchFamily="34" charset="77"/>
              </a:rPr>
              <a:t>Landelijke uitrol interventies</a:t>
            </a:r>
            <a:br>
              <a:rPr lang="nl-NL" sz="3600" dirty="0">
                <a:latin typeface="RijksSans ExtraBold"/>
              </a:rPr>
            </a:br>
            <a:endParaRPr lang="nl-NL" sz="3600" i="1" dirty="0">
              <a:latin typeface="RijksSans ExtraBold"/>
            </a:endParaRPr>
          </a:p>
        </p:txBody>
      </p:sp>
      <p:sp>
        <p:nvSpPr>
          <p:cNvPr id="4" name="Tijdelijke aanduiding voor tekst 3">
            <a:extLst>
              <a:ext uri="{FF2B5EF4-FFF2-40B4-BE49-F238E27FC236}">
                <a16:creationId xmlns:a16="http://schemas.microsoft.com/office/drawing/2014/main" id="{5880D157-158E-7E90-1E46-A35387B7081D}"/>
              </a:ext>
            </a:extLst>
          </p:cNvPr>
          <p:cNvSpPr>
            <a:spLocks noGrp="1"/>
          </p:cNvSpPr>
          <p:nvPr>
            <p:ph type="body" sz="quarter" idx="15"/>
          </p:nvPr>
        </p:nvSpPr>
        <p:spPr>
          <a:xfrm>
            <a:off x="407987" y="1829040"/>
            <a:ext cx="11376025" cy="4837574"/>
          </a:xfrm>
        </p:spPr>
        <p:txBody>
          <a:bodyPr>
            <a:normAutofit/>
          </a:bodyPr>
          <a:lstStyle/>
          <a:p>
            <a:r>
              <a:rPr lang="nl-NL" sz="2200" dirty="0"/>
              <a:t>Via landelijke, regionale en lokale media-aandacht worden </a:t>
            </a:r>
            <a:r>
              <a:rPr lang="nl-NL" sz="2200" b="1" dirty="0"/>
              <a:t>vanaf november </a:t>
            </a:r>
            <a:r>
              <a:rPr lang="nl-NL" sz="2200" dirty="0"/>
              <a:t>de interventies onder de aandacht gebracht. Daarnaast  via kanalen van partners en beurzen.</a:t>
            </a:r>
          </a:p>
          <a:p>
            <a:r>
              <a:rPr lang="nl-NL" sz="2200" b="1" dirty="0"/>
              <a:t>Particulieren schuur</a:t>
            </a:r>
            <a:r>
              <a:rPr lang="nl-NL" sz="2200" dirty="0"/>
              <a:t>: </a:t>
            </a:r>
            <a:r>
              <a:rPr lang="nl-NL" sz="2200" i="1" dirty="0"/>
              <a:t>Check of je een </a:t>
            </a:r>
            <a:r>
              <a:rPr lang="nl-NL" sz="2200" i="1" dirty="0" err="1"/>
              <a:t>asbestdak</a:t>
            </a:r>
            <a:r>
              <a:rPr lang="nl-NL" sz="2200" i="1" dirty="0"/>
              <a:t> hebt</a:t>
            </a:r>
          </a:p>
          <a:p>
            <a:pPr lvl="1"/>
            <a:r>
              <a:rPr lang="nl-NL" sz="2200" dirty="0"/>
              <a:t>Advies op basis van ingestuurde foto + </a:t>
            </a:r>
            <a:r>
              <a:rPr lang="nl-NL" sz="2200" dirty="0" err="1"/>
              <a:t>labtest</a:t>
            </a:r>
            <a:r>
              <a:rPr lang="nl-NL" sz="2200" dirty="0"/>
              <a:t> </a:t>
            </a:r>
          </a:p>
          <a:p>
            <a:pPr lvl="1"/>
            <a:r>
              <a:rPr lang="nl-NL" sz="2200" dirty="0"/>
              <a:t>Testfase deze zomer bij 12 geselecteerde gemeenten</a:t>
            </a:r>
          </a:p>
          <a:p>
            <a:r>
              <a:rPr lang="nl-NL" sz="2200" b="1" dirty="0"/>
              <a:t>Agrariërs, VAB en bedrijven: </a:t>
            </a:r>
            <a:r>
              <a:rPr lang="nl-NL" sz="2200" i="1" dirty="0"/>
              <a:t>Check de mogelijkheden voor het verwijderen van je </a:t>
            </a:r>
            <a:r>
              <a:rPr lang="nl-NL" sz="2200" i="1" dirty="0" err="1"/>
              <a:t>asbestdak</a:t>
            </a:r>
            <a:endParaRPr lang="nl-NL" sz="2200" b="1" i="1" dirty="0"/>
          </a:p>
          <a:p>
            <a:pPr lvl="1"/>
            <a:r>
              <a:rPr lang="nl-NL" sz="2200" dirty="0"/>
              <a:t>Informatievideo’s</a:t>
            </a:r>
          </a:p>
          <a:p>
            <a:pPr lvl="1"/>
            <a:r>
              <a:rPr lang="nl-NL" sz="2200" dirty="0"/>
              <a:t>Mailen met bedrijfsadviseur</a:t>
            </a:r>
          </a:p>
          <a:p>
            <a:pPr lvl="1"/>
            <a:r>
              <a:rPr lang="nl-NL" sz="2200" dirty="0"/>
              <a:t>Gratis digitaal adviesgesprek met bedrijfsadviseur</a:t>
            </a:r>
          </a:p>
        </p:txBody>
      </p:sp>
    </p:spTree>
    <p:extLst>
      <p:ext uri="{BB962C8B-B14F-4D97-AF65-F5344CB8AC3E}">
        <p14:creationId xmlns:p14="http://schemas.microsoft.com/office/powerpoint/2010/main" val="1367135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descr="Foto van een man en een vrouw die samen buiten voor een halfhoge muur staam. De vrouw wijst naar het dak dat op het gebouw ligt.">
            <a:extLst>
              <a:ext uri="{FF2B5EF4-FFF2-40B4-BE49-F238E27FC236}">
                <a16:creationId xmlns:a16="http://schemas.microsoft.com/office/drawing/2014/main" id="{3B1DDB81-95A0-219E-C948-17559D214F87}"/>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p:blipFill>
        <p:spPr>
          <a:prstGeom prst="round1Rect">
            <a:avLst/>
          </a:prstGeom>
          <a:solidFill>
            <a:srgbClr val="8FCAE7"/>
          </a:solidFill>
        </p:spPr>
      </p:pic>
      <p:sp>
        <p:nvSpPr>
          <p:cNvPr id="4" name="Titel 3">
            <a:extLst>
              <a:ext uri="{FF2B5EF4-FFF2-40B4-BE49-F238E27FC236}">
                <a16:creationId xmlns:a16="http://schemas.microsoft.com/office/drawing/2014/main" id="{41D48782-47E2-0A01-A474-394346936F31}"/>
              </a:ext>
            </a:extLst>
          </p:cNvPr>
          <p:cNvSpPr>
            <a:spLocks noGrp="1"/>
          </p:cNvSpPr>
          <p:nvPr>
            <p:ph type="ctrTitle"/>
          </p:nvPr>
        </p:nvSpPr>
        <p:spPr/>
        <p:txBody>
          <a:bodyPr>
            <a:normAutofit fontScale="90000"/>
          </a:bodyPr>
          <a:lstStyle/>
          <a:p>
            <a:r>
              <a:rPr lang="nl-NL">
                <a:latin typeface="RijksSans"/>
              </a:rPr>
              <a:t>Help mee!</a:t>
            </a:r>
            <a:endParaRPr lang="nl-NL" dirty="0">
              <a:latin typeface="RijksSans"/>
            </a:endParaRPr>
          </a:p>
        </p:txBody>
      </p:sp>
      <p:sp>
        <p:nvSpPr>
          <p:cNvPr id="5" name="Tijdelijke aanduiding voor tekst 4">
            <a:extLst>
              <a:ext uri="{FF2B5EF4-FFF2-40B4-BE49-F238E27FC236}">
                <a16:creationId xmlns:a16="http://schemas.microsoft.com/office/drawing/2014/main" id="{C152DF92-154F-F3D5-9BF0-334A3BD4EE86}"/>
              </a:ext>
            </a:extLst>
          </p:cNvPr>
          <p:cNvSpPr>
            <a:spLocks noGrp="1"/>
          </p:cNvSpPr>
          <p:nvPr>
            <p:ph type="body" sz="quarter" idx="15"/>
          </p:nvPr>
        </p:nvSpPr>
        <p:spPr/>
        <p:txBody>
          <a:bodyPr>
            <a:normAutofit/>
          </a:bodyPr>
          <a:lstStyle/>
          <a:p>
            <a:pPr marL="0" indent="0">
              <a:buNone/>
            </a:pPr>
            <a:r>
              <a:rPr lang="nl-NL" sz="2800" dirty="0">
                <a:latin typeface="RijksSans"/>
              </a:rPr>
              <a:t>Help mee met het creëren van reuring in de samenleving:</a:t>
            </a:r>
            <a:br>
              <a:rPr lang="nl-NL" sz="2800" dirty="0"/>
            </a:br>
            <a:br>
              <a:rPr lang="nl-NL" sz="2800" dirty="0"/>
            </a:br>
            <a:r>
              <a:rPr lang="nl-NL" sz="2800" dirty="0">
                <a:latin typeface="RijksSans"/>
              </a:rPr>
              <a:t>“</a:t>
            </a:r>
            <a:r>
              <a:rPr lang="nl-NL" sz="2800" b="1" dirty="0">
                <a:latin typeface="RijksSans"/>
              </a:rPr>
              <a:t>Dit is het moment om aan de slag te gaan met jouw </a:t>
            </a:r>
            <a:r>
              <a:rPr lang="nl-NL" sz="2800" b="1" dirty="0" err="1">
                <a:latin typeface="RijksSans"/>
              </a:rPr>
              <a:t>asbestdak</a:t>
            </a:r>
            <a:r>
              <a:rPr lang="nl-NL" sz="2800" b="1" dirty="0">
                <a:latin typeface="RijksSans"/>
              </a:rPr>
              <a:t>”</a:t>
            </a:r>
            <a:endParaRPr lang="nl-NL" dirty="0"/>
          </a:p>
        </p:txBody>
      </p:sp>
    </p:spTree>
    <p:extLst>
      <p:ext uri="{BB962C8B-B14F-4D97-AF65-F5344CB8AC3E}">
        <p14:creationId xmlns:p14="http://schemas.microsoft.com/office/powerpoint/2010/main" val="7507803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31B14-D98D-85FB-17B0-B3F2D584EC51}"/>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EE18A03D-0FD7-CF2E-0135-3A72087F3F06}"/>
              </a:ext>
            </a:extLst>
          </p:cNvPr>
          <p:cNvSpPr>
            <a:spLocks noGrp="1"/>
          </p:cNvSpPr>
          <p:nvPr>
            <p:ph type="ctrTitle"/>
          </p:nvPr>
        </p:nvSpPr>
        <p:spPr/>
        <p:txBody>
          <a:bodyPr>
            <a:normAutofit fontScale="90000"/>
          </a:bodyPr>
          <a:lstStyle/>
          <a:p>
            <a:r>
              <a:rPr lang="nl-NL" dirty="0">
                <a:latin typeface="RijksSans ExtraBold"/>
              </a:rPr>
              <a:t>Hoe kunt u als partner aan de slag?</a:t>
            </a:r>
          </a:p>
        </p:txBody>
      </p:sp>
      <p:sp>
        <p:nvSpPr>
          <p:cNvPr id="5" name="Tijdelijke aanduiding voor tekst 4">
            <a:extLst>
              <a:ext uri="{FF2B5EF4-FFF2-40B4-BE49-F238E27FC236}">
                <a16:creationId xmlns:a16="http://schemas.microsoft.com/office/drawing/2014/main" id="{49E79603-35CA-58BA-0761-F88E323F5752}"/>
              </a:ext>
            </a:extLst>
          </p:cNvPr>
          <p:cNvSpPr>
            <a:spLocks noGrp="1"/>
          </p:cNvSpPr>
          <p:nvPr>
            <p:ph type="body" sz="quarter" idx="15"/>
          </p:nvPr>
        </p:nvSpPr>
        <p:spPr>
          <a:xfrm>
            <a:off x="556844" y="1065749"/>
            <a:ext cx="11376025" cy="5937565"/>
          </a:xfrm>
        </p:spPr>
        <p:txBody>
          <a:bodyPr anchor="t">
            <a:noAutofit/>
          </a:bodyPr>
          <a:lstStyle/>
          <a:p>
            <a:pPr marL="0" indent="0">
              <a:buNone/>
            </a:pPr>
            <a:endParaRPr lang="nl-NL" sz="2000" b="1" dirty="0">
              <a:latin typeface="RijksSans"/>
            </a:endParaRPr>
          </a:p>
          <a:p>
            <a:r>
              <a:rPr lang="nl-NL" sz="2000" b="1" dirty="0">
                <a:latin typeface="RijksSans"/>
              </a:rPr>
              <a:t>Aanmelden als partner </a:t>
            </a:r>
          </a:p>
          <a:p>
            <a:pPr lvl="1">
              <a:buFont typeface="Courier New" panose="02070309020205020404" pitchFamily="49" charset="0"/>
              <a:buChar char="o"/>
            </a:pPr>
            <a:r>
              <a:rPr lang="nl-NL" sz="2000" dirty="0">
                <a:latin typeface="RijksSans"/>
              </a:rPr>
              <a:t>4x per jaar nieuwsbrief met updates en nieuw communicatiemateriaal</a:t>
            </a:r>
          </a:p>
          <a:p>
            <a:pPr lvl="1">
              <a:buFont typeface="Courier New" panose="02070309020205020404" pitchFamily="49" charset="0"/>
              <a:buChar char="o"/>
            </a:pPr>
            <a:r>
              <a:rPr lang="nl-NL" sz="2000" dirty="0">
                <a:latin typeface="RijksSans"/>
              </a:rPr>
              <a:t>Uitnodiging Asbestdaken Inspiratiemiddag 18 november</a:t>
            </a:r>
          </a:p>
          <a:p>
            <a:pPr>
              <a:spcBef>
                <a:spcPts val="500"/>
              </a:spcBef>
              <a:spcAft>
                <a:spcPts val="500"/>
              </a:spcAft>
            </a:pPr>
            <a:r>
              <a:rPr lang="nl-NL" sz="2000" b="1" dirty="0">
                <a:latin typeface="RijksSans"/>
              </a:rPr>
              <a:t>Pas de informatie op uw website aan </a:t>
            </a:r>
            <a:r>
              <a:rPr lang="nl-NL" sz="2000" dirty="0">
                <a:latin typeface="RijksSans"/>
              </a:rPr>
              <a:t>met behulp van de </a:t>
            </a:r>
            <a:r>
              <a:rPr lang="nl-NL" sz="2000" dirty="0" err="1">
                <a:latin typeface="RijksSans"/>
              </a:rPr>
              <a:t>toolkit</a:t>
            </a:r>
            <a:endParaRPr lang="nl-NL" sz="2000" dirty="0">
              <a:latin typeface="RijksSans"/>
            </a:endParaRPr>
          </a:p>
          <a:p>
            <a:pPr>
              <a:spcBef>
                <a:spcPts val="500"/>
              </a:spcBef>
              <a:spcAft>
                <a:spcPts val="500"/>
              </a:spcAft>
            </a:pPr>
            <a:r>
              <a:rPr lang="nl-NL" sz="2000" b="1" dirty="0">
                <a:latin typeface="RijksSans"/>
              </a:rPr>
              <a:t>Deel content </a:t>
            </a:r>
            <a:r>
              <a:rPr lang="nl-NL" sz="2000" dirty="0">
                <a:latin typeface="RijksSans"/>
              </a:rPr>
              <a:t>via uw eigen online kanalen (</a:t>
            </a:r>
            <a:r>
              <a:rPr lang="nl-NL" sz="2000" dirty="0" err="1">
                <a:latin typeface="RijksSans"/>
              </a:rPr>
              <a:t>social</a:t>
            </a:r>
            <a:r>
              <a:rPr lang="nl-NL" sz="2000" dirty="0">
                <a:latin typeface="RijksSans"/>
              </a:rPr>
              <a:t> media, </a:t>
            </a:r>
            <a:r>
              <a:rPr lang="nl-NL" sz="2000" dirty="0" err="1">
                <a:latin typeface="RijksSans"/>
              </a:rPr>
              <a:t>etc</a:t>
            </a:r>
            <a:r>
              <a:rPr lang="nl-NL" sz="2000" dirty="0">
                <a:latin typeface="RijksSans"/>
              </a:rPr>
              <a:t>)</a:t>
            </a:r>
          </a:p>
          <a:p>
            <a:pPr lvl="1">
              <a:spcAft>
                <a:spcPts val="500"/>
              </a:spcAft>
            </a:pPr>
            <a:r>
              <a:rPr lang="nl-NL" sz="2000" dirty="0">
                <a:latin typeface="RijksSans"/>
              </a:rPr>
              <a:t>Vanaf het najaar: </a:t>
            </a:r>
            <a:r>
              <a:rPr lang="nl-NL" sz="2000" b="1" dirty="0">
                <a:latin typeface="RijksSans"/>
              </a:rPr>
              <a:t>promotie van interventies </a:t>
            </a:r>
          </a:p>
          <a:p>
            <a:pPr>
              <a:spcBef>
                <a:spcPts val="500"/>
              </a:spcBef>
              <a:spcAft>
                <a:spcPts val="500"/>
              </a:spcAft>
            </a:pPr>
            <a:r>
              <a:rPr lang="nl-NL" sz="2000" b="1" dirty="0">
                <a:ea typeface="Verdana"/>
              </a:rPr>
              <a:t>Meld uw vragen, ideeën en verzoeken </a:t>
            </a:r>
            <a:r>
              <a:rPr lang="nl-NL" sz="2000" dirty="0">
                <a:ea typeface="Verdana"/>
              </a:rPr>
              <a:t>via </a:t>
            </a:r>
            <a:r>
              <a:rPr lang="nl-NL" sz="2000" dirty="0">
                <a:ea typeface="Verdana"/>
                <a:hlinkClick r:id="rId3"/>
              </a:rPr>
              <a:t>partners@asbestvrijdakmail.nl</a:t>
            </a:r>
            <a:r>
              <a:rPr lang="nl-NL" sz="2000" dirty="0">
                <a:ea typeface="Verdana"/>
              </a:rPr>
              <a:t> </a:t>
            </a:r>
          </a:p>
          <a:p>
            <a:pPr>
              <a:spcBef>
                <a:spcPts val="500"/>
              </a:spcBef>
              <a:spcAft>
                <a:spcPts val="500"/>
              </a:spcAft>
            </a:pPr>
            <a:r>
              <a:rPr lang="nl-NL" sz="2000" dirty="0">
                <a:ea typeface="Verdana"/>
              </a:rPr>
              <a:t>Behoefte om </a:t>
            </a:r>
            <a:r>
              <a:rPr lang="nl-NL" sz="2000" b="1" dirty="0">
                <a:ea typeface="Verdana"/>
              </a:rPr>
              <a:t>samen door te praten </a:t>
            </a:r>
            <a:r>
              <a:rPr lang="nl-NL" sz="2000" dirty="0">
                <a:ea typeface="Verdana"/>
              </a:rPr>
              <a:t>over wat uw organisatie kan doen? Het team van Asbestvrij dak gaan graag met u in gesprek!</a:t>
            </a:r>
          </a:p>
          <a:p>
            <a:pPr>
              <a:spcBef>
                <a:spcPts val="500"/>
              </a:spcBef>
              <a:spcAft>
                <a:spcPts val="500"/>
              </a:spcAft>
            </a:pPr>
            <a:endParaRPr lang="nl-NL" sz="2000" b="1" dirty="0"/>
          </a:p>
          <a:p>
            <a:pPr marL="0" indent="0">
              <a:spcBef>
                <a:spcPts val="500"/>
              </a:spcBef>
              <a:spcAft>
                <a:spcPts val="500"/>
              </a:spcAft>
              <a:buNone/>
            </a:pPr>
            <a:r>
              <a:rPr lang="nl-NL" sz="2000" b="1" dirty="0">
                <a:latin typeface="RijksSans"/>
              </a:rPr>
              <a:t>Voor meer informatie, communicatiemateriaal en aanmelden als partner:</a:t>
            </a:r>
            <a:br>
              <a:rPr lang="nl-NL" sz="2000" b="1" dirty="0">
                <a:latin typeface="RijksSans"/>
              </a:rPr>
            </a:br>
            <a:r>
              <a:rPr lang="nl-NL" sz="2000" b="1" dirty="0">
                <a:latin typeface="RijksSans"/>
              </a:rPr>
              <a:t>Ga naar </a:t>
            </a:r>
            <a:r>
              <a:rPr lang="nl-NL" sz="2000" b="1" dirty="0">
                <a:solidFill>
                  <a:schemeClr val="accent3"/>
                </a:solidFill>
                <a:latin typeface="RijksSans"/>
              </a:rPr>
              <a:t>asbestvrijdak.nl/partners</a:t>
            </a:r>
          </a:p>
          <a:p>
            <a:pPr>
              <a:spcBef>
                <a:spcPts val="500"/>
              </a:spcBef>
              <a:spcAft>
                <a:spcPts val="500"/>
              </a:spcAft>
            </a:pPr>
            <a:endParaRPr lang="nl-NL" sz="2000" b="1" dirty="0"/>
          </a:p>
          <a:p>
            <a:pPr marL="0" indent="0">
              <a:buNone/>
            </a:pPr>
            <a:br>
              <a:rPr lang="nl-NL" sz="2000" b="1" dirty="0">
                <a:latin typeface="RijksSans"/>
              </a:rPr>
            </a:br>
            <a:endParaRPr lang="nl-NL" sz="2000" dirty="0">
              <a:latin typeface="RijksSans"/>
            </a:endParaRPr>
          </a:p>
        </p:txBody>
      </p:sp>
      <p:sp>
        <p:nvSpPr>
          <p:cNvPr id="2" name="Tijdelijke aanduiding voor tekst 4">
            <a:extLst>
              <a:ext uri="{FF2B5EF4-FFF2-40B4-BE49-F238E27FC236}">
                <a16:creationId xmlns:a16="http://schemas.microsoft.com/office/drawing/2014/main" id="{B0001855-CF24-01B1-C18F-00AFE1340241}"/>
              </a:ext>
            </a:extLst>
          </p:cNvPr>
          <p:cNvSpPr txBox="1">
            <a:spLocks/>
          </p:cNvSpPr>
          <p:nvPr/>
        </p:nvSpPr>
        <p:spPr>
          <a:xfrm>
            <a:off x="9062237" y="3118056"/>
            <a:ext cx="2420024" cy="310944"/>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100000"/>
              </a:lnSpc>
              <a:spcBef>
                <a:spcPts val="1000"/>
              </a:spcBef>
              <a:spcAft>
                <a:spcPts val="1000"/>
              </a:spcAft>
              <a:buClrTx/>
              <a:buSzPct val="80000"/>
              <a:buFont typeface="Arial" panose="020B0604020202020204" pitchFamily="34" charset="0"/>
              <a:buChar char="•"/>
              <a:defRPr sz="1800" b="0" i="0" kern="1200">
                <a:solidFill>
                  <a:srgbClr val="154273"/>
                </a:solidFill>
                <a:latin typeface="RijksSans" panose="020B0504010101010104" pitchFamily="34" charset="77"/>
                <a:ea typeface="+mn-ea"/>
                <a:cs typeface="+mn-cs"/>
              </a:defRPr>
            </a:lvl1pPr>
            <a:lvl2pPr marL="685800" indent="-228600" algn="l" defTabSz="914400" rtl="0" eaLnBrk="1" latinLnBrk="0" hangingPunct="1">
              <a:lnSpc>
                <a:spcPct val="100000"/>
              </a:lnSpc>
              <a:spcBef>
                <a:spcPts val="500"/>
              </a:spcBef>
              <a:spcAft>
                <a:spcPts val="1000"/>
              </a:spcAft>
              <a:buClrTx/>
              <a:buSzPct val="80000"/>
              <a:buFont typeface="Arial" panose="020B0604020202020204" pitchFamily="34" charset="0"/>
              <a:buChar char="•"/>
              <a:defRPr sz="1800" b="0" i="0" kern="1200">
                <a:solidFill>
                  <a:srgbClr val="154273"/>
                </a:solidFill>
                <a:latin typeface="RijksSans" panose="020B0504010101010104" pitchFamily="34" charset="77"/>
                <a:ea typeface="+mn-ea"/>
                <a:cs typeface="+mn-cs"/>
              </a:defRPr>
            </a:lvl2pPr>
            <a:lvl3pPr marL="1143000" indent="-228600" algn="l" defTabSz="914400" rtl="0" eaLnBrk="1" latinLnBrk="0" hangingPunct="1">
              <a:lnSpc>
                <a:spcPct val="100000"/>
              </a:lnSpc>
              <a:spcBef>
                <a:spcPts val="500"/>
              </a:spcBef>
              <a:spcAft>
                <a:spcPts val="1000"/>
              </a:spcAft>
              <a:buClrTx/>
              <a:buSzPct val="80000"/>
              <a:buFont typeface="Arial" panose="020B0604020202020204" pitchFamily="34" charset="0"/>
              <a:buChar char="•"/>
              <a:defRPr sz="1800" b="0" i="0" kern="1200">
                <a:solidFill>
                  <a:srgbClr val="154273"/>
                </a:solidFill>
                <a:latin typeface="RijksSans" panose="020B0504010101010104" pitchFamily="34" charset="77"/>
                <a:ea typeface="+mn-ea"/>
                <a:cs typeface="+mn-cs"/>
              </a:defRPr>
            </a:lvl3pPr>
            <a:lvl4pPr marL="1600200" indent="-228600" algn="l" defTabSz="914400" rtl="0" eaLnBrk="1" latinLnBrk="0" hangingPunct="1">
              <a:lnSpc>
                <a:spcPct val="100000"/>
              </a:lnSpc>
              <a:spcBef>
                <a:spcPts val="500"/>
              </a:spcBef>
              <a:spcAft>
                <a:spcPts val="1000"/>
              </a:spcAft>
              <a:buClrTx/>
              <a:buSzPct val="80000"/>
              <a:buFont typeface="Arial" panose="020B0604020202020204" pitchFamily="34" charset="0"/>
              <a:buChar char="•"/>
              <a:defRPr sz="1800" b="0" i="0" kern="1200">
                <a:solidFill>
                  <a:srgbClr val="154273"/>
                </a:solidFill>
                <a:latin typeface="RijksSans" panose="020B0504010101010104" pitchFamily="34" charset="77"/>
                <a:ea typeface="+mn-ea"/>
                <a:cs typeface="+mn-cs"/>
              </a:defRPr>
            </a:lvl4pPr>
            <a:lvl5pPr marL="2057400" indent="-228600" algn="l" defTabSz="914400" rtl="0" eaLnBrk="1" latinLnBrk="0" hangingPunct="1">
              <a:lnSpc>
                <a:spcPct val="100000"/>
              </a:lnSpc>
              <a:spcBef>
                <a:spcPts val="500"/>
              </a:spcBef>
              <a:spcAft>
                <a:spcPts val="1000"/>
              </a:spcAft>
              <a:buClrTx/>
              <a:buSzPct val="80000"/>
              <a:buFont typeface="Arial" panose="020B0604020202020204" pitchFamily="34" charset="0"/>
              <a:buChar char="•"/>
              <a:defRPr sz="1800" b="0" i="0" kern="1200">
                <a:solidFill>
                  <a:srgbClr val="154273"/>
                </a:solidFill>
                <a:latin typeface="RijksSans" panose="020B05040101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000" b="1" i="1" dirty="0" err="1">
                <a:ea typeface="Verdana"/>
              </a:rPr>
              <a:t>asbestvrijdak.nl</a:t>
            </a:r>
            <a:r>
              <a:rPr lang="nl-NL" sz="2000" b="1" i="1" dirty="0">
                <a:ea typeface="Verdana"/>
              </a:rPr>
              <a:t>/partners</a:t>
            </a:r>
          </a:p>
        </p:txBody>
      </p:sp>
      <p:pic>
        <p:nvPicPr>
          <p:cNvPr id="3" name="Afbeelding 2" descr="QR code voor het aanmelden">
            <a:extLst>
              <a:ext uri="{FF2B5EF4-FFF2-40B4-BE49-F238E27FC236}">
                <a16:creationId xmlns:a16="http://schemas.microsoft.com/office/drawing/2014/main" id="{877053C1-FCED-3261-0E09-0A55C1491CB3}"/>
              </a:ext>
            </a:extLst>
          </p:cNvPr>
          <p:cNvPicPr>
            <a:picLocks noChangeAspect="1"/>
          </p:cNvPicPr>
          <p:nvPr/>
        </p:nvPicPr>
        <p:blipFill>
          <a:blip r:embed="rId4"/>
          <a:stretch>
            <a:fillRect/>
          </a:stretch>
        </p:blipFill>
        <p:spPr>
          <a:xfrm>
            <a:off x="9062237" y="716648"/>
            <a:ext cx="2420024" cy="2401408"/>
          </a:xfrm>
          <a:prstGeom prst="rect">
            <a:avLst/>
          </a:prstGeom>
        </p:spPr>
      </p:pic>
    </p:spTree>
    <p:extLst>
      <p:ext uri="{BB962C8B-B14F-4D97-AF65-F5344CB8AC3E}">
        <p14:creationId xmlns:p14="http://schemas.microsoft.com/office/powerpoint/2010/main" val="1358842802"/>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562D02418EB37649BF101997F97DF632" ma:contentTypeVersion="2" ma:contentTypeDescription="Een nieuw document maken." ma:contentTypeScope="" ma:versionID="f348a279282b808ad04436562f67d10e">
  <xsd:schema xmlns:xsd="http://www.w3.org/2001/XMLSchema" xmlns:xs="http://www.w3.org/2001/XMLSchema" xmlns:p="http://schemas.microsoft.com/office/2006/metadata/properties" xmlns:ns2="9dda6aff-8234-49a8-8bc4-621d7bba500a" targetNamespace="http://schemas.microsoft.com/office/2006/metadata/properties" ma:root="true" ma:fieldsID="1e23738acf7af30849d4240743c51090" ns2:_="">
    <xsd:import namespace="9dda6aff-8234-49a8-8bc4-621d7bba500a"/>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da6aff-8234-49a8-8bc4-621d7bba500a" elementFormDefault="qualified">
    <xsd:import namespace="http://schemas.microsoft.com/office/2006/documentManagement/types"/>
    <xsd:import namespace="http://schemas.microsoft.com/office/infopath/2007/PartnerControls"/>
    <xsd:element name="_dlc_DocId" ma:index="8" nillable="true" ma:displayName="Waarde van de document-id" ma:description="De waarde van de document-id die aan dit item is toegewezen." ma:internalName="_dlc_DocId" ma:readOnly="true">
      <xsd:simpleType>
        <xsd:restriction base="dms:Text"/>
      </xsd:simpleType>
    </xsd:element>
    <xsd:element name="_dlc_DocIdUrl" ma:index="9"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Id blijven behouden" ma:description="Id behouden tijdens toevoegen." ma:hidden="true" ma:internalName="_dlc_DocIdPersistId" ma:readOnly="true">
      <xsd:simpleType>
        <xsd:restriction base="dms:Boolean"/>
      </xsd:simpleType>
    </xsd:element>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9dda6aff-8234-49a8-8bc4-621d7bba500a">SW00-2052452867-3263</_dlc_DocId>
    <_dlc_DocIdUrl xmlns="9dda6aff-8234-49a8-8bc4-621d7bba500a">
      <Url>https://samenwerken.sp01.intranet.rws.nl/sites/M221204823/_layouts/15/DocIdRedir.aspx?ID=SW00-2052452867-3263</Url>
      <Description>SW00-2052452867-3263</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EF7D29-20F1-45B7-923A-76ADAEBC6129}">
  <ds:schemaRefs>
    <ds:schemaRef ds:uri="http://schemas.microsoft.com/sharepoint/events"/>
  </ds:schemaRefs>
</ds:datastoreItem>
</file>

<file path=customXml/itemProps2.xml><?xml version="1.0" encoding="utf-8"?>
<ds:datastoreItem xmlns:ds="http://schemas.openxmlformats.org/officeDocument/2006/customXml" ds:itemID="{4950786A-4D2C-4775-9612-D9AB25B8D6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da6aff-8234-49a8-8bc4-621d7bba50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644D1D-9314-4DD8-B4AB-A47430172837}">
  <ds:schemaRefs>
    <ds:schemaRef ds:uri="http://purl.org/dc/elements/1.1/"/>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9dda6aff-8234-49a8-8bc4-621d7bba500a"/>
    <ds:schemaRef ds:uri="http://www.w3.org/XML/1998/namespace"/>
    <ds:schemaRef ds:uri="http://purl.org/dc/dcmitype/"/>
  </ds:schemaRefs>
</ds:datastoreItem>
</file>

<file path=customXml/itemProps4.xml><?xml version="1.0" encoding="utf-8"?>
<ds:datastoreItem xmlns:ds="http://schemas.openxmlformats.org/officeDocument/2006/customXml" ds:itemID="{9FC78274-06A0-4115-BF97-2F3364B75D65}">
  <ds:schemaRefs>
    <ds:schemaRef ds:uri="http://schemas.microsoft.com/sharepoint/v3/contenttype/forms"/>
  </ds:schemaRefs>
</ds:datastoreItem>
</file>

<file path=docMetadata/LabelInfo.xml><?xml version="1.0" encoding="utf-8"?>
<clbl:labelList xmlns:clbl="http://schemas.microsoft.com/office/2020/mipLabelMetadata">
  <clbl:label id="{37276b06-72c2-4081-996b-9af57fe26b63}" enabled="1" method="Standard" siteId="{ac843cea-7a2b-4dc6-9f37-919c3e210fed}" contentBits="0" removed="0"/>
</clbl:labelList>
</file>

<file path=docProps/app.xml><?xml version="1.0" encoding="utf-8"?>
<Properties xmlns="http://schemas.openxmlformats.org/officeDocument/2006/extended-properties" xmlns:vt="http://schemas.openxmlformats.org/officeDocument/2006/docPropsVTypes">
  <TotalTime>0</TotalTime>
  <Words>2401</Words>
  <Application>Microsoft Office PowerPoint</Application>
  <PresentationFormat>Breedbeeld</PresentationFormat>
  <Paragraphs>388</Paragraphs>
  <Slides>36</Slides>
  <Notes>24</Notes>
  <HiddenSlides>0</HiddenSlides>
  <MMClips>0</MMClips>
  <ScaleCrop>false</ScaleCrop>
  <HeadingPairs>
    <vt:vector size="6" baseType="variant">
      <vt:variant>
        <vt:lpstr>Gebruikte lettertypen</vt:lpstr>
      </vt:variant>
      <vt:variant>
        <vt:i4>13</vt:i4>
      </vt:variant>
      <vt:variant>
        <vt:lpstr>Thema</vt:lpstr>
      </vt:variant>
      <vt:variant>
        <vt:i4>2</vt:i4>
      </vt:variant>
      <vt:variant>
        <vt:lpstr>Diatitels</vt:lpstr>
      </vt:variant>
      <vt:variant>
        <vt:i4>36</vt:i4>
      </vt:variant>
    </vt:vector>
  </HeadingPairs>
  <TitlesOfParts>
    <vt:vector size="51" baseType="lpstr">
      <vt:lpstr>Aptos</vt:lpstr>
      <vt:lpstr>Arial</vt:lpstr>
      <vt:lpstr>Asap</vt:lpstr>
      <vt:lpstr>Asap Medium</vt:lpstr>
      <vt:lpstr>Asap SemiBold</vt:lpstr>
      <vt:lpstr>Calibri</vt:lpstr>
      <vt:lpstr>Courier New</vt:lpstr>
      <vt:lpstr>RijksSans</vt:lpstr>
      <vt:lpstr>RijksSans ExtraBold</vt:lpstr>
      <vt:lpstr>RijksSansTT</vt:lpstr>
      <vt:lpstr>RijksSansTT Light</vt:lpstr>
      <vt:lpstr>Verdana</vt:lpstr>
      <vt:lpstr>Wingdings</vt:lpstr>
      <vt:lpstr>Office Theme</vt:lpstr>
      <vt:lpstr>1_Office Theme</vt:lpstr>
      <vt:lpstr>SCHAKELDAGEN</vt:lpstr>
      <vt:lpstr>Klaar voor de nieuwe asbestregels? Ontdek wat er verandert in wetgeving en het LAVS!</vt:lpstr>
      <vt:lpstr>Samenwerken</vt:lpstr>
      <vt:lpstr>Inhoud</vt:lpstr>
      <vt:lpstr>Introductie: Wie zijn wij?</vt:lpstr>
      <vt:lpstr>Introductie: Wie zijn wij?</vt:lpstr>
      <vt:lpstr>Wijzigingen regelgeving asbest  1-1-2026 </vt:lpstr>
      <vt:lpstr>Wijzigingen regelgeving asbest 1-1-2026</vt:lpstr>
      <vt:lpstr>Wijzigingen regelgeving asbest 1-1-2026</vt:lpstr>
      <vt:lpstr>Wijziging regelgeving 1-1-2026</vt:lpstr>
      <vt:lpstr>Wijzigingen regelgeving  Maart 2027 </vt:lpstr>
      <vt:lpstr>1. De Richtlijn</vt:lpstr>
      <vt:lpstr>Aanleiding: Renovatiegolf</vt:lpstr>
      <vt:lpstr>Stand van zaken en planning</vt:lpstr>
      <vt:lpstr>2. Vergunningplicht</vt:lpstr>
      <vt:lpstr>3. Differentiatie in verwijdering asbesttoepassingen (niet zijnde bodem of grond)</vt:lpstr>
      <vt:lpstr>Bodemwerkzaamheden onder vergunningplicht</vt:lpstr>
      <vt:lpstr>4. Wie moeten een opleiding volgen? </vt:lpstr>
      <vt:lpstr>Wat verandert er in opleidingen asbest?</vt:lpstr>
      <vt:lpstr>Huidige + nieuwe eisen opleiding (groen=nieuw)</vt:lpstr>
      <vt:lpstr>Opleidingscategorieën (in Arboregeling)</vt:lpstr>
      <vt:lpstr>5. Meldingen van asbestwerkzaamheden</vt:lpstr>
      <vt:lpstr>6. Overgangsbepalingen</vt:lpstr>
      <vt:lpstr>Routekaart LAVS</vt:lpstr>
      <vt:lpstr>Wijziging asbestregels en asbestmeldsystematiek</vt:lpstr>
      <vt:lpstr>Routekaart LAVS</vt:lpstr>
      <vt:lpstr>Routekaart LAVS</vt:lpstr>
      <vt:lpstr>Routekaart LAVS</vt:lpstr>
      <vt:lpstr>Routekaart LAVS</vt:lpstr>
      <vt:lpstr>Vragen routekaart LAVS</vt:lpstr>
      <vt:lpstr>Opgave asbestdaken</vt:lpstr>
      <vt:lpstr>Communicatie-aanpak Asbestdaken </vt:lpstr>
      <vt:lpstr>Waarom een communicatie-aanpak?</vt:lpstr>
      <vt:lpstr>Landelijke uitrol interventies </vt:lpstr>
      <vt:lpstr>Help mee!</vt:lpstr>
      <vt:lpstr>Hoe kunt u als partner aan de slag?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SCHAKELDAGEN</dc:title>
  <dc:creator>Silver Wozniak</dc:creator>
  <cp:lastModifiedBy>Mehmet Sel</cp:lastModifiedBy>
  <cp:revision>46</cp:revision>
  <dcterms:created xsi:type="dcterms:W3CDTF">2026-04-03T10:56:03Z</dcterms:created>
  <dcterms:modified xsi:type="dcterms:W3CDTF">2026-10-05T17:18:41Z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0x010100562D02418EB37649BF101997F97DF632</vt:lpwstr>
  </property>
  <property fmtid="{D5CDD505-2E9C-101B-9397-08002B2CF9AE}" pid="3" name="_dlc_DocIdItemGuid">
    <vt:lpwstr>beb16228-3215-40a4-b84e-33c6461d7b68</vt:lpwstr>
  </property>
</Properties>
</file>