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21.jpg" ContentType="image/png"/>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436" r:id="rId3"/>
    <p:sldId id="1182" r:id="rId4"/>
    <p:sldId id="1168" r:id="rId5"/>
    <p:sldId id="1166" r:id="rId6"/>
    <p:sldId id="1183" r:id="rId7"/>
    <p:sldId id="1178" r:id="rId8"/>
    <p:sldId id="1170" r:id="rId9"/>
    <p:sldId id="1181" r:id="rId10"/>
    <p:sldId id="311" r:id="rId11"/>
    <p:sldId id="312" r:id="rId12"/>
    <p:sldId id="313" r:id="rId13"/>
    <p:sldId id="314" r:id="rId14"/>
    <p:sldId id="1185" r:id="rId15"/>
    <p:sldId id="304" r:id="rId16"/>
    <p:sldId id="261"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751F10-61FF-FC43-C5AC-2F9E3A37BE6F}" name="Rick Bijl" initials="RB" userId="S::rick.bijl@dcmr.nl::dad7570d-2a46-4580-8e09-458f672f470c" providerId="AD"/>
  <p188:author id="{1C98A0B1-6F94-E6F2-4C00-F344D691B7E0}" name="Bijl, Rick (RWS WVL)" initials="RB" userId="S::rick.bijl@rws.nl::5e61bb1d-c4c6-4d05-a499-7ed4744220c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3457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63" autoAdjust="0"/>
    <p:restoredTop sz="76755" autoAdjust="0"/>
  </p:normalViewPr>
  <p:slideViewPr>
    <p:cSldViewPr snapToGrid="0" showGuides="1">
      <p:cViewPr varScale="1">
        <p:scale>
          <a:sx n="77" d="100"/>
          <a:sy n="77" d="100"/>
        </p:scale>
        <p:origin x="1013" y="58"/>
      </p:cViewPr>
      <p:guideLst>
        <p:guide pos="3840"/>
        <p:guide orient="horz" pos="2160"/>
      </p:guideLst>
    </p:cSldViewPr>
  </p:slideViewPr>
  <p:notesTextViewPr>
    <p:cViewPr>
      <p:scale>
        <a:sx n="1" d="1"/>
        <a:sy n="1" d="1"/>
      </p:scale>
      <p:origin x="0" y="-20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59695-2CA7-400E-896D-210B5153E9FD}" type="datetimeFigureOut">
              <a:rPr lang="nl-NL" smtClean="0"/>
              <a:t>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04C93-797C-4EBB-9AAD-63C2F3576D20}" type="slidenum">
              <a:rPr lang="nl-NL" smtClean="0"/>
              <a:t>‹nr.›</a:t>
            </a:fld>
            <a:endParaRPr lang="nl-NL"/>
          </a:p>
        </p:txBody>
      </p:sp>
    </p:spTree>
    <p:extLst>
      <p:ext uri="{BB962C8B-B14F-4D97-AF65-F5344CB8AC3E}">
        <p14:creationId xmlns:p14="http://schemas.microsoft.com/office/powerpoint/2010/main" val="1388837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a:t>
            </a:fld>
            <a:endParaRPr lang="nl-NL"/>
          </a:p>
        </p:txBody>
      </p:sp>
    </p:spTree>
    <p:extLst>
      <p:ext uri="{BB962C8B-B14F-4D97-AF65-F5344CB8AC3E}">
        <p14:creationId xmlns:p14="http://schemas.microsoft.com/office/powerpoint/2010/main" val="1196824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 dirty="0"/>
              <a:t>RED = Renewable energy Directive</a:t>
            </a:r>
          </a:p>
          <a:p>
            <a:r>
              <a:rPr lang="en" dirty="0"/>
              <a:t>RED II (2018): Richtlijn herniewbare energie, regels over hoeveel schone energie (wind, zon en waterstof) dat Europa in totaal moet gaan gebruiken.</a:t>
            </a:r>
          </a:p>
          <a:p>
            <a:endParaRPr lang="en" dirty="0"/>
          </a:p>
          <a:p>
            <a:r>
              <a:rPr lang="en" dirty="0"/>
              <a:t>RED II hebben het doel dat in 2030 32% van de energie in Europa groen moet zijn. De RED III heeft dit aangescherpt naar 42,5%.</a:t>
            </a:r>
          </a:p>
          <a:p>
            <a:pPr marL="171450" indent="-171450">
              <a:buFont typeface="Arial" panose="020B0604020202020204" pitchFamily="34" charset="0"/>
              <a:buChar char="•"/>
            </a:pPr>
            <a:r>
              <a:rPr lang="en" dirty="0"/>
              <a:t>Minder CO2 uitstoot</a:t>
            </a:r>
          </a:p>
          <a:p>
            <a:pPr marL="171450" indent="-171450">
              <a:buFont typeface="Arial" panose="020B0604020202020204" pitchFamily="34" charset="0"/>
              <a:buChar char="•"/>
            </a:pPr>
            <a:endParaRPr lang="en" dirty="0"/>
          </a:p>
          <a:p>
            <a:pPr marL="0" indent="0">
              <a:buFont typeface="Arial" panose="020B0604020202020204" pitchFamily="34" charset="0"/>
              <a:buNone/>
            </a:pPr>
            <a:r>
              <a:rPr lang="en" dirty="0"/>
              <a:t>In de meting van 2024 zat Europa op 25% hernieuwbare energie.</a:t>
            </a:r>
          </a:p>
          <a:p>
            <a:pPr marL="0" indent="0">
              <a:buFont typeface="Arial" panose="020B0604020202020204" pitchFamily="34" charset="0"/>
              <a:buNone/>
            </a:pPr>
            <a:r>
              <a:rPr lang="nl-NL" dirty="0"/>
              <a:t>https://energy.ec.europa.eu/topics/renewable-energy/renewable-energy-directive-targets-and-rules/renewable-energy-targets_en</a:t>
            </a:r>
            <a:endParaRPr lang="en" dirty="0"/>
          </a:p>
          <a:p>
            <a:pPr marL="0" indent="0">
              <a:buFont typeface="Arial" panose="020B0604020202020204" pitchFamily="34" charset="0"/>
              <a:buNone/>
            </a:pPr>
            <a:endParaRPr lang="en" dirty="0"/>
          </a:p>
          <a:p>
            <a:pPr marL="0" indent="0">
              <a:buFont typeface="Arial" panose="020B0604020202020204" pitchFamily="34" charset="0"/>
              <a:buNone/>
            </a:pPr>
            <a:r>
              <a:rPr lang="en" dirty="0"/>
              <a:t>RED III (2023): Herziening Richtlijn herniewbare energie. RED II </a:t>
            </a:r>
            <a:r>
              <a:rPr lang="nl-NL" sz="1200" b="0" i="0" kern="1200" dirty="0">
                <a:solidFill>
                  <a:schemeClr val="tx1"/>
                </a:solidFill>
                <a:effectLst/>
                <a:latin typeface="+mn-lt"/>
                <a:ea typeface="+mn-ea"/>
                <a:cs typeface="+mn-cs"/>
              </a:rPr>
              <a:t>volstond niet om de klimaatdoelstellingen van de EU te bereiken.</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In 2030 14,5% minder broeikasgasintensiteit in het vervoer</a:t>
            </a:r>
          </a:p>
          <a:p>
            <a:pPr marL="628650" lvl="1" indent="-171450">
              <a:buFont typeface="Arial" panose="020B0604020202020204" pitchFamily="34" charset="0"/>
              <a:buChar char="•"/>
            </a:pPr>
            <a:r>
              <a:rPr lang="nl-NL" b="0" i="0" kern="1200" dirty="0">
                <a:solidFill>
                  <a:schemeClr val="tx1"/>
                </a:solidFill>
                <a:effectLst/>
                <a:latin typeface="+mn-lt"/>
                <a:ea typeface="+mn-ea"/>
                <a:cs typeface="+mn-cs"/>
              </a:rPr>
              <a:t>Minstens 29% gebruik van hernieuwbare energie minstens (5,5% biobrandstoffen en 1% waterstof/waterstofdragers)</a:t>
            </a:r>
          </a:p>
          <a:p>
            <a:pPr marL="171450" lvl="0" indent="-171450">
              <a:buFont typeface="Arial" panose="020B0604020202020204" pitchFamily="34" charset="0"/>
              <a:buChar char="•"/>
            </a:pPr>
            <a:r>
              <a:rPr lang="nl-NL" b="0" i="0" kern="1200" dirty="0">
                <a:solidFill>
                  <a:schemeClr val="tx1"/>
                </a:solidFill>
                <a:effectLst/>
                <a:latin typeface="+mn-lt"/>
                <a:ea typeface="+mn-ea"/>
                <a:cs typeface="+mn-cs"/>
              </a:rPr>
              <a:t>Gebruik van hernieuwbare energie in industrie jaarlijkse toename van 1,6%</a:t>
            </a:r>
          </a:p>
          <a:p>
            <a:pPr marL="628650" lvl="1" indent="-171450">
              <a:buFont typeface="Arial" panose="020B0604020202020204" pitchFamily="34" charset="0"/>
              <a:buChar char="•"/>
            </a:pPr>
            <a:r>
              <a:rPr lang="nl-NL" b="0" i="0" kern="1200" dirty="0">
                <a:solidFill>
                  <a:schemeClr val="tx1"/>
                </a:solidFill>
                <a:effectLst/>
                <a:latin typeface="+mn-lt"/>
                <a:ea typeface="+mn-ea"/>
                <a:cs typeface="+mn-cs"/>
              </a:rPr>
              <a:t>Aandeel hernieuwbare waterstof in industrie</a:t>
            </a:r>
          </a:p>
          <a:p>
            <a:pPr marL="1085850" lvl="2" indent="-171450">
              <a:buFont typeface="Arial" panose="020B0604020202020204" pitchFamily="34" charset="0"/>
              <a:buChar char="•"/>
            </a:pPr>
            <a:r>
              <a:rPr lang="nl-NL" b="0" i="0" kern="1200" dirty="0">
                <a:solidFill>
                  <a:schemeClr val="tx1"/>
                </a:solidFill>
                <a:effectLst/>
                <a:latin typeface="+mn-lt"/>
                <a:ea typeface="+mn-ea"/>
                <a:cs typeface="+mn-cs"/>
              </a:rPr>
              <a:t>2030: 43%</a:t>
            </a:r>
          </a:p>
          <a:p>
            <a:pPr marL="1085850" lvl="2" indent="-171450">
              <a:buFont typeface="Arial" panose="020B0604020202020204" pitchFamily="34" charset="0"/>
              <a:buChar char="•"/>
            </a:pPr>
            <a:r>
              <a:rPr lang="nl-NL" b="0" i="0" kern="1200" dirty="0">
                <a:solidFill>
                  <a:schemeClr val="tx1"/>
                </a:solidFill>
                <a:effectLst/>
                <a:latin typeface="+mn-lt"/>
                <a:ea typeface="+mn-ea"/>
                <a:cs typeface="+mn-cs"/>
              </a:rPr>
              <a:t>2035: 60%</a:t>
            </a:r>
          </a:p>
          <a:p>
            <a:pPr marL="171450" lvl="0" indent="-171450">
              <a:buFont typeface="Arial" panose="020B0604020202020204" pitchFamily="34" charset="0"/>
              <a:buChar char="•"/>
            </a:pPr>
            <a:r>
              <a:rPr lang="nl-NL" b="0" i="0" kern="1200" dirty="0">
                <a:solidFill>
                  <a:schemeClr val="tx1"/>
                </a:solidFill>
                <a:effectLst/>
                <a:latin typeface="+mn-lt"/>
                <a:ea typeface="+mn-ea"/>
                <a:cs typeface="+mn-cs"/>
              </a:rPr>
              <a:t>In 2030 minstens 49% hernieuwbare energie in gebouwen</a:t>
            </a:r>
          </a:p>
          <a:p>
            <a:pPr marL="171450" lvl="0" indent="-171450">
              <a:buFont typeface="Arial" panose="020B0604020202020204" pitchFamily="34" charset="0"/>
              <a:buChar char="•"/>
            </a:pPr>
            <a:r>
              <a:rPr lang="nl-NL" sz="1200" b="0" i="0" kern="1200" dirty="0">
                <a:solidFill>
                  <a:schemeClr val="tx1"/>
                </a:solidFill>
                <a:effectLst/>
                <a:latin typeface="+mn-lt"/>
                <a:ea typeface="+mn-ea"/>
                <a:cs typeface="+mn-cs"/>
              </a:rPr>
              <a:t>De duurzaamheidscriteria voor het gebruik van biomassa worden aangescherpt om het risico van niet-duurzame productie van bio-energie te verkleinen.</a:t>
            </a:r>
          </a:p>
          <a:p>
            <a:pPr marL="628650" lvl="1" indent="-171450">
              <a:buFont typeface="Arial" panose="020B0604020202020204" pitchFamily="34" charset="0"/>
              <a:buChar char="•"/>
            </a:pPr>
            <a:r>
              <a:rPr lang="nl-NL" b="0" i="0" kern="1200" dirty="0">
                <a:solidFill>
                  <a:schemeClr val="tx1"/>
                </a:solidFill>
                <a:effectLst/>
                <a:latin typeface="+mn-lt"/>
                <a:ea typeface="+mn-ea"/>
                <a:cs typeface="+mn-cs"/>
              </a:rPr>
              <a:t>Cascaderingbeginsel: </a:t>
            </a:r>
            <a:r>
              <a:rPr lang="nl-NL" dirty="0"/>
              <a:t>grondstoffen worden trapsgewijs ingezet.</a:t>
            </a:r>
          </a:p>
          <a:p>
            <a:pPr marL="628650" lvl="1" indent="-171450">
              <a:buFont typeface="Arial" panose="020B0604020202020204" pitchFamily="34" charset="0"/>
              <a:buChar char="•"/>
            </a:pPr>
            <a:r>
              <a:rPr lang="nl-NL" dirty="0"/>
              <a:t>Het doel is om een grondstof zo lang en hoogwaardig mogelijk in de economie te houden.</a:t>
            </a:r>
          </a:p>
          <a:p>
            <a:pPr marL="628650" lvl="1" indent="-171450">
              <a:buFont typeface="Arial" panose="020B0604020202020204" pitchFamily="34" charset="0"/>
              <a:buChar char="•"/>
            </a:pPr>
            <a:r>
              <a:rPr lang="nl-NL" dirty="0"/>
              <a:t>Als een materiaal niet meer voor de oorspronkelijke functie kan dienen, wordt het opnieuw ingezet voor een toepassing die de op één na hoogste waarde biedt.</a:t>
            </a:r>
            <a:endParaRPr lang="nl-NL"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mn-lt"/>
                <a:ea typeface="+mn-ea"/>
                <a:cs typeface="+mn-cs"/>
              </a:rPr>
              <a:t>De vergunningsprocedures voor projecten op het gebied van hernieuwbare energie zullen worden versneld.</a:t>
            </a:r>
          </a:p>
          <a:p>
            <a:pPr marL="628650" lvl="1" indent="-171450">
              <a:buFont typeface="Arial" panose="020B0604020202020204" pitchFamily="34" charset="0"/>
              <a:buChar char="•"/>
            </a:pPr>
            <a:r>
              <a:rPr lang="nl-NL" b="0" i="0" kern="1200" dirty="0">
                <a:solidFill>
                  <a:schemeClr val="tx1"/>
                </a:solidFill>
                <a:effectLst/>
                <a:latin typeface="+mn-lt"/>
                <a:ea typeface="+mn-ea"/>
                <a:cs typeface="+mn-cs"/>
              </a:rPr>
              <a:t>Extra aanleiding: </a:t>
            </a:r>
            <a:r>
              <a:rPr lang="nl-NL" b="0" i="0" kern="1200" dirty="0" err="1">
                <a:solidFill>
                  <a:schemeClr val="tx1"/>
                </a:solidFill>
                <a:effectLst/>
                <a:latin typeface="+mn-lt"/>
                <a:ea typeface="+mn-ea"/>
                <a:cs typeface="+mn-cs"/>
              </a:rPr>
              <a:t>REPowerEU</a:t>
            </a:r>
            <a:r>
              <a:rPr lang="nl-NL" b="0" i="0" kern="1200" dirty="0">
                <a:solidFill>
                  <a:schemeClr val="tx1"/>
                </a:solidFill>
                <a:effectLst/>
                <a:latin typeface="+mn-lt"/>
                <a:ea typeface="+mn-ea"/>
                <a:cs typeface="+mn-cs"/>
              </a:rPr>
              <a:t> Plan. Onafhankelijk worden van Russische fossiele brandstoffen</a:t>
            </a:r>
            <a:endParaRPr lang="en" dirty="0"/>
          </a:p>
          <a:p>
            <a:pPr marL="0" indent="0">
              <a:buFont typeface="Arial" panose="020B0604020202020204" pitchFamily="34" charset="0"/>
              <a:buNone/>
            </a:pPr>
            <a:endParaRPr lang="en" dirty="0"/>
          </a:p>
          <a:p>
            <a:pPr marL="0" indent="0">
              <a:buFont typeface="Arial" panose="020B0604020202020204" pitchFamily="34" charset="0"/>
              <a:buNone/>
            </a:pPr>
            <a:r>
              <a:rPr lang="en" dirty="0"/>
              <a:t>RED II: </a:t>
            </a:r>
            <a:r>
              <a:rPr lang="nl-NL" dirty="0"/>
              <a:t>https://eur-lex.europa.eu/legal-content/NL/TXT/?uri=CELEX:32018L2001</a:t>
            </a:r>
          </a:p>
          <a:p>
            <a:pPr marL="0" indent="0">
              <a:buFont typeface="Arial" panose="020B0604020202020204" pitchFamily="34" charset="0"/>
              <a:buNone/>
            </a:pPr>
            <a:r>
              <a:rPr lang="nl-NL" dirty="0"/>
              <a:t>RED III: https://eur-lex.europa.eu/legal-content/NL/TXT/?uri=OJ:L_202302413</a:t>
            </a:r>
            <a:endParaRPr lang="en" dirty="0"/>
          </a:p>
        </p:txBody>
      </p:sp>
      <p:sp>
        <p:nvSpPr>
          <p:cNvPr id="4" name="Tijdelijke aanduiding voor dianummer 3"/>
          <p:cNvSpPr>
            <a:spLocks noGrp="1"/>
          </p:cNvSpPr>
          <p:nvPr>
            <p:ph type="sldNum" sz="quarter" idx="5"/>
          </p:nvPr>
        </p:nvSpPr>
        <p:spPr/>
        <p:txBody>
          <a:bodyPr/>
          <a:lstStyle/>
          <a:p>
            <a:pPr defTabSz="918698">
              <a:defRPr/>
            </a:pPr>
            <a:fld id="{DE501649-886C-4324-AD4C-E61C88D47728}" type="slidenum">
              <a:rPr lang="nl-NL">
                <a:solidFill>
                  <a:prstClr val="black"/>
                </a:solidFill>
                <a:latin typeface="Calibri" panose="020F0502020204030204"/>
              </a:rPr>
              <a:pPr defTabSz="918698">
                <a:defRPr/>
              </a:pPr>
              <a:t>2</a:t>
            </a:fld>
            <a:endParaRPr lang="nl-NL">
              <a:solidFill>
                <a:prstClr val="black"/>
              </a:solidFill>
              <a:latin typeface="Calibri" panose="020F0502020204030204"/>
            </a:endParaRPr>
          </a:p>
        </p:txBody>
      </p:sp>
    </p:spTree>
    <p:extLst>
      <p:ext uri="{BB962C8B-B14F-4D97-AF65-F5344CB8AC3E}">
        <p14:creationId xmlns:p14="http://schemas.microsoft.com/office/powerpoint/2010/main" val="2875230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EU </a:t>
            </a:r>
            <a:r>
              <a:rPr lang="nl-NL" dirty="0" err="1"/>
              <a:t>Hydrogen</a:t>
            </a:r>
            <a:r>
              <a:rPr lang="nl-NL" dirty="0"/>
              <a:t> </a:t>
            </a:r>
            <a:r>
              <a:rPr lang="nl-NL" dirty="0" err="1"/>
              <a:t>Strategy</a:t>
            </a:r>
            <a:r>
              <a:rPr lang="nl-NL" dirty="0"/>
              <a:t> (2020):</a:t>
            </a:r>
          </a:p>
          <a:p>
            <a:pPr marL="171450" lvl="0" indent="-171450">
              <a:buFont typeface="Arial" panose="020B0604020202020204" pitchFamily="34" charset="0"/>
              <a:buChar char="•"/>
            </a:pPr>
            <a:r>
              <a:rPr lang="nl-NL" dirty="0"/>
              <a:t>Europa heeft een sterke industriële positie in </a:t>
            </a:r>
            <a:r>
              <a:rPr lang="nl-NL" dirty="0" err="1"/>
              <a:t>elektrolysertechnologie</a:t>
            </a:r>
            <a:r>
              <a:rPr lang="nl-NL" dirty="0"/>
              <a:t>.</a:t>
            </a:r>
          </a:p>
          <a:p>
            <a:pPr marL="628650" lvl="1" indent="-171450">
              <a:buFont typeface="Arial" panose="020B0604020202020204" pitchFamily="34" charset="0"/>
              <a:buChar char="•"/>
            </a:pPr>
            <a:r>
              <a:rPr lang="nl-NL" dirty="0"/>
              <a:t>EU kan een globale voorloper worden in de hernieuwbare waterstof </a:t>
            </a:r>
            <a:r>
              <a:rPr lang="nl-NL" dirty="0" err="1"/>
              <a:t>suppluchain</a:t>
            </a:r>
            <a:endParaRPr lang="nl-NL"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In de strategische visie voor een klimaatneutraal EU groeit het aandeel van waterstof in de energiemix van 2% (huidig) naar 14% in 2050.</a:t>
            </a:r>
          </a:p>
          <a:p>
            <a:pPr marL="628650" lvl="1" indent="-171450">
              <a:buFont typeface="Arial" panose="020B0604020202020204" pitchFamily="34" charset="0"/>
              <a:buChar char="•"/>
            </a:pPr>
            <a:r>
              <a:rPr lang="nl-NL" dirty="0"/>
              <a:t>Momenteel is groene waterstof nog niet vergelijkbaar met grijze waterstof op het gebied van kosten</a:t>
            </a:r>
          </a:p>
          <a:p>
            <a:pPr marL="628650" lvl="1" indent="-171450">
              <a:buFont typeface="Arial" panose="020B0604020202020204" pitchFamily="34" charset="0"/>
              <a:buChar char="•"/>
            </a:pPr>
            <a:r>
              <a:rPr lang="nl-NL" dirty="0"/>
              <a:t>Om dit te veranderen zijn grote investeringen, goed beleid, marktleiders, onderzoek en innovatie en grootschalige infrastructuur nodig.</a:t>
            </a:r>
          </a:p>
          <a:p>
            <a:pPr marL="628650" lvl="1" indent="-171450">
              <a:buFont typeface="Arial" panose="020B0604020202020204" pitchFamily="34" charset="0"/>
              <a:buChar char="•"/>
            </a:pPr>
            <a:endParaRPr lang="nl-N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b="0" dirty="0"/>
              <a:t>Door stijgende kosten voor fossiele brandstoffen (CO</a:t>
            </a:r>
            <a:r>
              <a:rPr lang="nl-NL" b="0" baseline="-25000" dirty="0"/>
              <a:t>2</a:t>
            </a:r>
            <a:r>
              <a:rPr lang="nl-NL" b="0" dirty="0"/>
              <a:t> </a:t>
            </a:r>
            <a:r>
              <a:rPr lang="nl-NL" b="0" dirty="0" err="1"/>
              <a:t>tax</a:t>
            </a:r>
            <a:r>
              <a:rPr lang="nl-NL" b="0" dirty="0"/>
              <a:t>, schaarste, geopolitieke ontwikkelingen) en dalende prijzen voor hernieuwbare energie (opschaling, technologische ontwikkelingen, investeringen) wordt het kostenverschil tussen grijze en groene waterstof steeds kleiner.</a:t>
            </a:r>
          </a:p>
          <a:p>
            <a:pPr marL="171450" lvl="0" indent="-171450">
              <a:buFont typeface="Arial" panose="020B0604020202020204" pitchFamily="34" charset="0"/>
              <a:buChar char="•"/>
            </a:pPr>
            <a:endParaRPr lang="nl-NL" dirty="0"/>
          </a:p>
          <a:p>
            <a:pPr marL="171450" lvl="0" indent="-171450">
              <a:buFont typeface="Arial" panose="020B0604020202020204" pitchFamily="34" charset="0"/>
              <a:buChar char="•"/>
            </a:pPr>
            <a:r>
              <a:rPr lang="nl-NL" dirty="0"/>
              <a:t>Ambitie waterstof elektrolyse in EU: 6 GW in 2024 en 40 GW in 2030.</a:t>
            </a:r>
          </a:p>
          <a:p>
            <a:pPr marL="628650" lvl="1" indent="-171450">
              <a:buFont typeface="Arial" panose="020B0604020202020204" pitchFamily="34" charset="0"/>
              <a:buChar char="•"/>
            </a:pPr>
            <a:r>
              <a:rPr lang="nl-NL" dirty="0"/>
              <a:t>In 2025 werd in Europa 571 MW waterstof opgewekt vanuit elektrolyse. Ongeveer 2.8 GW is in aanbouw</a:t>
            </a:r>
          </a:p>
          <a:p>
            <a:pPr marL="628650" lvl="1" indent="-171450">
              <a:buFont typeface="Arial" panose="020B0604020202020204" pitchFamily="34" charset="0"/>
              <a:buChar char="•"/>
            </a:pPr>
            <a:r>
              <a:rPr lang="nl-NL" dirty="0"/>
              <a:t>De verwachting is dat er in 2030 rond de 15 GW waterstof wordt opgewekt (kan meer of minder zijn afhankelijk van politieke en economische ontwikkelingen)</a:t>
            </a:r>
          </a:p>
          <a:p>
            <a:pPr marL="628650" lvl="1" indent="-171450">
              <a:buFont typeface="Arial" panose="020B0604020202020204" pitchFamily="34" charset="0"/>
              <a:buChar char="•"/>
            </a:pPr>
            <a:r>
              <a:rPr lang="nl-NL" dirty="0"/>
              <a:t>Doelen voor 2030 worden niet gehaald </a:t>
            </a:r>
            <a:r>
              <a:rPr lang="nl-NL" sz="1200" b="0" i="0" kern="1200" dirty="0">
                <a:solidFill>
                  <a:schemeClr val="tx1"/>
                </a:solidFill>
                <a:effectLst/>
                <a:latin typeface="+mn-lt"/>
                <a:ea typeface="+mn-ea"/>
                <a:cs typeface="+mn-cs"/>
              </a:rPr>
              <a:t>omdat projecten soms langer duren, niet doorgaan of duurder uitvallen.</a:t>
            </a:r>
            <a:endParaRPr lang="nl-NL" b="0" dirty="0"/>
          </a:p>
          <a:p>
            <a:pPr marL="628650" lvl="1" indent="-171450">
              <a:buFont typeface="Arial" panose="020B0604020202020204" pitchFamily="34" charset="0"/>
              <a:buChar char="•"/>
            </a:pPr>
            <a:r>
              <a:rPr lang="nl-NL" dirty="0"/>
              <a:t>Verwachting dat Nederland in 2030 ongeveer 1,4 GW aan </a:t>
            </a:r>
            <a:r>
              <a:rPr lang="nl-NL" dirty="0" err="1"/>
              <a:t>waterstofelektrolysers</a:t>
            </a:r>
            <a:r>
              <a:rPr lang="nl-NL" dirty="0"/>
              <a:t> heeft (doel is 3-4 GW)</a:t>
            </a:r>
          </a:p>
          <a:p>
            <a:pPr marL="1085850" lvl="2" indent="-171450">
              <a:buFont typeface="Arial" panose="020B0604020202020204" pitchFamily="34" charset="0"/>
              <a:buChar char="•"/>
            </a:pPr>
            <a:r>
              <a:rPr lang="nl-NL" dirty="0" err="1"/>
              <a:t>Shell’s</a:t>
            </a:r>
            <a:r>
              <a:rPr lang="nl-NL" dirty="0"/>
              <a:t> </a:t>
            </a:r>
            <a:r>
              <a:rPr lang="nl-NL" b="1" dirty="0"/>
              <a:t>Holland </a:t>
            </a:r>
            <a:r>
              <a:rPr lang="nl-NL" b="1" dirty="0" err="1"/>
              <a:t>Hydrogen</a:t>
            </a:r>
            <a:r>
              <a:rPr lang="nl-NL" b="1" dirty="0"/>
              <a:t> 1 </a:t>
            </a:r>
            <a:r>
              <a:rPr lang="nl-NL" dirty="0"/>
              <a:t>en Air </a:t>
            </a:r>
            <a:r>
              <a:rPr lang="nl-NL" dirty="0" err="1"/>
              <a:t>Liquide’s</a:t>
            </a:r>
            <a:r>
              <a:rPr lang="nl-NL" dirty="0"/>
              <a:t> </a:t>
            </a:r>
            <a:r>
              <a:rPr lang="nl-NL" b="1" dirty="0" err="1"/>
              <a:t>ELYgator</a:t>
            </a:r>
            <a:r>
              <a:rPr lang="nl-NL" b="1" dirty="0"/>
              <a:t> </a:t>
            </a:r>
            <a:r>
              <a:rPr lang="nl-NL" b="0" dirty="0"/>
              <a:t>zijn momenteel in aanbouw</a:t>
            </a:r>
          </a:p>
          <a:p>
            <a:pPr marL="1085850" lvl="2" indent="-171450">
              <a:buFont typeface="Arial" panose="020B0604020202020204" pitchFamily="34" charset="0"/>
              <a:buChar char="•"/>
            </a:pPr>
            <a:r>
              <a:rPr lang="nl-NL" b="0" dirty="0"/>
              <a:t>Vattenfall </a:t>
            </a:r>
            <a:r>
              <a:rPr lang="nl-NL" b="1" dirty="0"/>
              <a:t>Zeevonk</a:t>
            </a:r>
            <a:r>
              <a:rPr lang="nl-NL" b="0" dirty="0"/>
              <a:t>: vergunning verleend door de provincie voor een 500 MW </a:t>
            </a:r>
            <a:r>
              <a:rPr lang="nl-NL" b="0" dirty="0" err="1"/>
              <a:t>elektrolyser</a:t>
            </a:r>
            <a:r>
              <a:rPr lang="nl-NL" b="0" dirty="0"/>
              <a:t> op de Maasvlakte</a:t>
            </a:r>
          </a:p>
          <a:p>
            <a:pPr marL="1085850" lvl="2" indent="-171450">
              <a:buFont typeface="Arial" panose="020B0604020202020204" pitchFamily="34" charset="0"/>
              <a:buChar char="•"/>
            </a:pPr>
            <a:endParaRPr lang="nl-NL" b="0" dirty="0"/>
          </a:p>
          <a:p>
            <a:pPr marL="0" lvl="0" indent="0">
              <a:buFont typeface="Arial" panose="020B0604020202020204" pitchFamily="34" charset="0"/>
              <a:buNone/>
            </a:pPr>
            <a:r>
              <a:rPr lang="nl-NL" b="0" dirty="0"/>
              <a:t>https://hydrogeneurope.eu/</a:t>
            </a:r>
          </a:p>
          <a:p>
            <a:pPr marL="0" lvl="0" indent="0">
              <a:buFont typeface="Arial" panose="020B0604020202020204" pitchFamily="34" charset="0"/>
              <a:buNone/>
            </a:pPr>
            <a:r>
              <a:rPr lang="nl-NL" b="0" dirty="0"/>
              <a:t>https://eur-lex.europa.eu/legal-content/EN/TXT/?uri=CELEX:52020DC0301</a:t>
            </a:r>
          </a:p>
          <a:p>
            <a:pPr marL="0" lvl="0" indent="0">
              <a:buFont typeface="Arial" panose="020B0604020202020204" pitchFamily="34" charset="0"/>
              <a:buNone/>
            </a:pPr>
            <a:r>
              <a:rPr lang="nl-NL" b="0" dirty="0"/>
              <a:t>https://www.industrielinqs.nl/waterstof/2026/06/mega-elektrolyser-zeevonk-op-maasvlakte-dichterbij-provincie-gaat-vergunning-verlenen/?gdpr=accept</a:t>
            </a:r>
          </a:p>
          <a:p>
            <a:pPr marL="0" lvl="0" indent="0">
              <a:buFont typeface="Arial" panose="020B0604020202020204" pitchFamily="34" charset="0"/>
              <a:buNone/>
            </a:pPr>
            <a:endParaRPr lang="nl-NL" b="0" dirty="0"/>
          </a:p>
          <a:p>
            <a:pPr marL="0" lvl="0" indent="0">
              <a:buFont typeface="Arial" panose="020B0604020202020204" pitchFamily="34" charset="0"/>
              <a:buNone/>
            </a:pPr>
            <a:r>
              <a:rPr lang="nl-NL" b="0" dirty="0"/>
              <a:t>Fit </a:t>
            </a:r>
            <a:r>
              <a:rPr lang="nl-NL" b="0" dirty="0" err="1"/>
              <a:t>for</a:t>
            </a:r>
            <a:r>
              <a:rPr lang="nl-NL" b="0" dirty="0"/>
              <a:t> 55:</a:t>
            </a:r>
          </a:p>
          <a:p>
            <a:pPr marL="0" lvl="0" indent="0">
              <a:buFont typeface="Arial" panose="020B0604020202020204" pitchFamily="34" charset="0"/>
              <a:buNone/>
            </a:pPr>
            <a:r>
              <a:rPr lang="nl-NL" b="0" dirty="0"/>
              <a:t>Opgezet door de Europese commissie voor het bereiken van de klimaatdoelen.</a:t>
            </a:r>
          </a:p>
          <a:p>
            <a:pPr marL="0" lvl="0" indent="0">
              <a:buFont typeface="Arial" panose="020B0604020202020204" pitchFamily="34" charset="0"/>
              <a:buNone/>
            </a:pPr>
            <a:r>
              <a:rPr lang="nl-NL" sz="1200" b="0" i="0" kern="1200" dirty="0">
                <a:solidFill>
                  <a:schemeClr val="tx1"/>
                </a:solidFill>
                <a:effectLst/>
                <a:latin typeface="+mn-lt"/>
                <a:ea typeface="+mn-ea"/>
                <a:cs typeface="+mn-cs"/>
              </a:rPr>
              <a:t>EU-beleid voor klimaat, energie, landgebruik, vervoer en belastingen af stemmen om de klimaatdoelen te halen</a:t>
            </a:r>
          </a:p>
          <a:p>
            <a:pPr marL="171450" lvl="0" indent="-171450">
              <a:buFont typeface="Arial" panose="020B0604020202020204" pitchFamily="34" charset="0"/>
              <a:buChar char="•"/>
            </a:pPr>
            <a:r>
              <a:rPr lang="nl-NL" sz="1200" b="0" i="0" kern="1200" dirty="0">
                <a:solidFill>
                  <a:schemeClr val="tx1"/>
                </a:solidFill>
                <a:effectLst/>
                <a:latin typeface="+mn-lt"/>
                <a:ea typeface="+mn-ea"/>
                <a:cs typeface="+mn-cs"/>
              </a:rPr>
              <a:t>2030: 55% minder broeikasgas uitstoot t.o.v. 1990</a:t>
            </a:r>
          </a:p>
          <a:p>
            <a:pPr marL="0" lvl="0" indent="0">
              <a:buFont typeface="Arial" panose="020B0604020202020204" pitchFamily="34" charset="0"/>
              <a:buNone/>
            </a:pPr>
            <a:endParaRPr lang="nl-NL" sz="1200" b="0" i="0" kern="1200" dirty="0">
              <a:solidFill>
                <a:schemeClr val="tx1"/>
              </a:solidFill>
              <a:effectLst/>
              <a:latin typeface="+mn-lt"/>
              <a:ea typeface="+mn-ea"/>
              <a:cs typeface="+mn-cs"/>
            </a:endParaRPr>
          </a:p>
          <a:p>
            <a:pPr marL="0" lvl="0" indent="0">
              <a:buFont typeface="Arial" panose="020B0604020202020204" pitchFamily="34" charset="0"/>
              <a:buNone/>
            </a:pPr>
            <a:r>
              <a:rPr lang="nl-NL" sz="1200" b="0" i="0" kern="1200" dirty="0">
                <a:solidFill>
                  <a:schemeClr val="tx1"/>
                </a:solidFill>
                <a:effectLst/>
                <a:latin typeface="+mn-lt"/>
                <a:ea typeface="+mn-ea"/>
                <a:cs typeface="+mn-cs"/>
              </a:rPr>
              <a:t>Dit ter voorbereiding van het doel voor 2050</a:t>
            </a:r>
          </a:p>
          <a:p>
            <a:pPr marL="0" lvl="0" indent="0">
              <a:buFont typeface="Arial" panose="020B0604020202020204" pitchFamily="34" charset="0"/>
              <a:buNone/>
            </a:pPr>
            <a:endParaRPr lang="nl-NL" sz="1200" b="0" i="0" kern="1200" dirty="0">
              <a:solidFill>
                <a:schemeClr val="tx1"/>
              </a:solidFill>
              <a:effectLst/>
              <a:latin typeface="+mn-lt"/>
              <a:ea typeface="+mn-ea"/>
              <a:cs typeface="+mn-cs"/>
            </a:endParaRPr>
          </a:p>
          <a:p>
            <a:pPr marL="0" lvl="0" indent="0">
              <a:buFont typeface="Arial" panose="020B0604020202020204" pitchFamily="34" charset="0"/>
              <a:buNone/>
            </a:pPr>
            <a:r>
              <a:rPr lang="nl-NL" sz="1200" b="0" i="0" kern="1200" dirty="0">
                <a:solidFill>
                  <a:schemeClr val="tx1"/>
                </a:solidFill>
                <a:effectLst/>
                <a:latin typeface="+mn-lt"/>
                <a:ea typeface="+mn-ea"/>
                <a:cs typeface="+mn-cs"/>
              </a:rPr>
              <a:t>Nationaal Waterstof programma:</a:t>
            </a:r>
          </a:p>
          <a:p>
            <a:pPr marL="0" lvl="0" indent="0">
              <a:buFont typeface="Arial" panose="020B0604020202020204" pitchFamily="34" charset="0"/>
              <a:buNone/>
            </a:pPr>
            <a:r>
              <a:rPr lang="nl-NL" sz="1200" b="0" i="0" kern="1200" dirty="0">
                <a:solidFill>
                  <a:schemeClr val="tx1"/>
                </a:solidFill>
                <a:effectLst/>
                <a:latin typeface="+mn-lt"/>
                <a:ea typeface="+mn-ea"/>
                <a:cs typeface="+mn-cs"/>
              </a:rPr>
              <a:t>Ontstaan in 2019 vanuit het klimaatakkoord. Samenwerking tussen overheid, bedrijven en kennisinstituten.</a:t>
            </a:r>
          </a:p>
          <a:p>
            <a:pPr marL="0" lvl="0" indent="0">
              <a:buFont typeface="Arial" panose="020B0604020202020204" pitchFamily="34" charset="0"/>
              <a:buNone/>
            </a:pPr>
            <a:r>
              <a:rPr lang="nl-NL" sz="1200" b="0" i="0" kern="1200" dirty="0">
                <a:solidFill>
                  <a:schemeClr val="tx1"/>
                </a:solidFill>
                <a:effectLst/>
                <a:latin typeface="+mn-lt"/>
                <a:ea typeface="+mn-ea"/>
                <a:cs typeface="+mn-cs"/>
              </a:rPr>
              <a:t>Doel is het verbinden van aanbod, transport, distributie, opslag, toepassing van waterstof in Nederland.</a:t>
            </a:r>
          </a:p>
          <a:p>
            <a:pPr marL="0" lvl="0" indent="0">
              <a:buFont typeface="Arial" panose="020B0604020202020204" pitchFamily="34" charset="0"/>
              <a:buNone/>
            </a:pPr>
            <a:endParaRPr lang="nl-NL" sz="1200" b="0" i="0" kern="1200" dirty="0">
              <a:solidFill>
                <a:schemeClr val="tx1"/>
              </a:solidFill>
              <a:effectLst/>
              <a:latin typeface="+mn-lt"/>
              <a:ea typeface="+mn-ea"/>
              <a:cs typeface="+mn-cs"/>
            </a:endParaRPr>
          </a:p>
          <a:p>
            <a:pPr marL="0" lvl="0" indent="0">
              <a:buFont typeface="Arial" panose="020B0604020202020204" pitchFamily="34" charset="0"/>
              <a:buNone/>
            </a:pPr>
            <a:r>
              <a:rPr lang="nl-NL" sz="1200" b="0" i="0" kern="1200" dirty="0">
                <a:solidFill>
                  <a:schemeClr val="tx1"/>
                </a:solidFill>
                <a:effectLst/>
                <a:latin typeface="+mn-lt"/>
                <a:ea typeface="+mn-ea"/>
                <a:cs typeface="+mn-cs"/>
              </a:rPr>
              <a:t>De routekaart is opgesteld om de waterstofmarkt te ontwikkelen richting de doelen voor 2030 en daarna.</a:t>
            </a:r>
          </a:p>
          <a:p>
            <a:pPr marL="171450" lvl="0" indent="-171450">
              <a:buFont typeface="Arial" panose="020B0604020202020204" pitchFamily="34" charset="0"/>
              <a:buChar char="•"/>
            </a:pPr>
            <a:r>
              <a:rPr lang="nl-NL" sz="1200" b="0" i="0" kern="1200" dirty="0">
                <a:solidFill>
                  <a:schemeClr val="tx1"/>
                </a:solidFill>
                <a:effectLst/>
                <a:latin typeface="+mn-lt"/>
                <a:ea typeface="+mn-ea"/>
                <a:cs typeface="+mn-cs"/>
              </a:rPr>
              <a:t>De routekaart geeft ook acties die gekoppeld zijn aan de doelen.</a:t>
            </a:r>
          </a:p>
          <a:p>
            <a:pPr marL="171450" lvl="0" indent="-171450">
              <a:buFont typeface="Arial" panose="020B0604020202020204" pitchFamily="34" charset="0"/>
              <a:buChar char="•"/>
            </a:pPr>
            <a:r>
              <a:rPr lang="nl-NL" sz="1200" b="0" i="0" kern="1200" dirty="0">
                <a:solidFill>
                  <a:schemeClr val="tx1"/>
                </a:solidFill>
                <a:effectLst/>
                <a:latin typeface="+mn-lt"/>
                <a:ea typeface="+mn-ea"/>
                <a:cs typeface="+mn-cs"/>
              </a:rPr>
              <a:t>Deze acties worden gemonitord om de voortgang te meten</a:t>
            </a:r>
          </a:p>
          <a:p>
            <a:pPr marL="0" lvl="0" indent="0">
              <a:buFont typeface="Arial" panose="020B0604020202020204" pitchFamily="34" charset="0"/>
              <a:buNone/>
            </a:pPr>
            <a:endParaRPr lang="nl-NL" sz="1200" b="0" i="0" kern="1200" dirty="0">
              <a:solidFill>
                <a:schemeClr val="tx1"/>
              </a:solidFill>
              <a:effectLst/>
              <a:latin typeface="+mn-lt"/>
              <a:ea typeface="+mn-ea"/>
              <a:cs typeface="+mn-cs"/>
            </a:endParaRPr>
          </a:p>
          <a:p>
            <a:pPr marL="0" lvl="0" indent="0">
              <a:buFont typeface="Arial" panose="020B0604020202020204" pitchFamily="34" charset="0"/>
              <a:buNone/>
            </a:pPr>
            <a:r>
              <a:rPr lang="nl-NL" sz="1200" b="0" i="0" kern="1200" dirty="0">
                <a:solidFill>
                  <a:schemeClr val="tx1"/>
                </a:solidFill>
                <a:effectLst/>
                <a:latin typeface="+mn-lt"/>
                <a:ea typeface="+mn-ea"/>
                <a:cs typeface="+mn-cs"/>
              </a:rPr>
              <a:t>https://www.nationaalwaterstofprogramma.nl/default.aspx</a:t>
            </a:r>
          </a:p>
          <a:p>
            <a:pPr marL="0" lvl="0" indent="0">
              <a:buFont typeface="Arial" panose="020B0604020202020204" pitchFamily="34" charset="0"/>
              <a:buNone/>
            </a:pPr>
            <a:r>
              <a:rPr lang="nl-NL" sz="1200" b="0" i="0" kern="1200" dirty="0">
                <a:solidFill>
                  <a:schemeClr val="tx1"/>
                </a:solidFill>
                <a:effectLst/>
                <a:latin typeface="+mn-lt"/>
                <a:ea typeface="+mn-ea"/>
                <a:cs typeface="+mn-cs"/>
              </a:rPr>
              <a:t>https://www.nationaalwaterstofprogramma.nl/over+ons/routekaart+waterstof/default.aspx</a:t>
            </a:r>
          </a:p>
          <a:p>
            <a:pPr marL="0" lvl="0" indent="0">
              <a:buFont typeface="Arial" panose="020B0604020202020204" pitchFamily="34" charset="0"/>
              <a:buNone/>
            </a:pPr>
            <a:endParaRPr lang="nl-NL" b="0" dirty="0"/>
          </a:p>
          <a:p>
            <a:pPr marL="0" lvl="0" indent="0">
              <a:buFont typeface="Arial" panose="020B0604020202020204" pitchFamily="34" charset="0"/>
              <a:buNone/>
            </a:pPr>
            <a:endParaRPr lang="nl-NL" b="0"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3</a:t>
            </a:fld>
            <a:endParaRPr lang="nl-NL"/>
          </a:p>
        </p:txBody>
      </p:sp>
    </p:spTree>
    <p:extLst>
      <p:ext uri="{BB962C8B-B14F-4D97-AF65-F5344CB8AC3E}">
        <p14:creationId xmlns:p14="http://schemas.microsoft.com/office/powerpoint/2010/main" val="1459635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Kabinet visie over het gebruik van waterstofdragers in Nederland. </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duidelijkheid over de voorkeuren en aandachtspunten voor verschillende waterstofdragers en ondersteunt bij toekomstige beleidskeuzes</a:t>
            </a:r>
          </a:p>
          <a:p>
            <a:pPr marL="171450" indent="-171450">
              <a:buFont typeface="Arial" panose="020B0604020202020204" pitchFamily="34" charset="0"/>
              <a:buChar char="•"/>
            </a:pPr>
            <a:endParaRPr lang="nl-NL" sz="1200" b="0" i="0" kern="1200" dirty="0">
              <a:solidFill>
                <a:schemeClr val="tx1"/>
              </a:solidFill>
              <a:effectLst/>
              <a:latin typeface="+mn-lt"/>
              <a:ea typeface="+mn-ea"/>
              <a:cs typeface="+mn-cs"/>
            </a:endParaRPr>
          </a:p>
          <a:p>
            <a:pPr marL="0" indent="0">
              <a:buFont typeface="Arial" panose="020B0604020202020204" pitchFamily="34" charset="0"/>
              <a:buNone/>
            </a:pPr>
            <a:r>
              <a:rPr lang="nl-NL" sz="1200" b="0" i="0" kern="1200" dirty="0">
                <a:solidFill>
                  <a:schemeClr val="tx1"/>
                </a:solidFill>
                <a:effectLst/>
                <a:latin typeface="+mn-lt"/>
                <a:ea typeface="+mn-ea"/>
                <a:cs typeface="+mn-cs"/>
              </a:rPr>
              <a:t>Waterstof is lastig te vervoeren, daarom zijn waterstofdragers belangrijk.</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Lage dichtheid van waterstof</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Kookpunt -253 graden</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Waterstofdragers nemen minder volume in beslag en hebben minder druk nodig voor opslag</a:t>
            </a:r>
          </a:p>
          <a:p>
            <a:pPr marL="171450" indent="-171450">
              <a:buFont typeface="Arial" panose="020B0604020202020204" pitchFamily="34" charset="0"/>
              <a:buChar char="•"/>
            </a:pPr>
            <a:endParaRPr lang="nl-NL" sz="1200" b="0" i="0" kern="1200" dirty="0">
              <a:solidFill>
                <a:schemeClr val="tx1"/>
              </a:solidFill>
              <a:effectLst/>
              <a:latin typeface="+mn-lt"/>
              <a:ea typeface="+mn-ea"/>
              <a:cs typeface="+mn-cs"/>
            </a:endParaRPr>
          </a:p>
          <a:p>
            <a:pPr marL="0" indent="0">
              <a:buFont typeface="Arial" panose="020B0604020202020204" pitchFamily="34" charset="0"/>
              <a:buNone/>
            </a:pPr>
            <a:r>
              <a:rPr lang="nl-NL" sz="1200" b="0" i="0" kern="1200" dirty="0">
                <a:solidFill>
                  <a:schemeClr val="tx1"/>
                </a:solidFill>
                <a:effectLst/>
                <a:latin typeface="+mn-lt"/>
                <a:ea typeface="+mn-ea"/>
                <a:cs typeface="+mn-cs"/>
              </a:rPr>
              <a:t>Belangrijkste punten:</a:t>
            </a:r>
          </a:p>
          <a:p>
            <a:pPr marL="171450" indent="-171450">
              <a:buFont typeface="Arial" panose="020B0604020202020204" pitchFamily="34" charset="0"/>
              <a:buChar char="•"/>
            </a:pPr>
            <a:r>
              <a:rPr lang="nl-NL" sz="1200" b="0" i="0" kern="1200" dirty="0">
                <a:solidFill>
                  <a:schemeClr val="tx1"/>
                </a:solidFill>
                <a:effectLst/>
                <a:latin typeface="+mn-lt"/>
                <a:ea typeface="+mn-ea"/>
                <a:cs typeface="+mn-cs"/>
              </a:rPr>
              <a:t>Methanol en Vloeibaar synthetisch methaan </a:t>
            </a:r>
            <a:r>
              <a:rPr lang="nl-NL" dirty="0"/>
              <a:t>(LSM) zijn veelbelovend, mits ze duurzaam worden geproduceerd (groene waterstof en CO2 afvang)</a:t>
            </a:r>
          </a:p>
          <a:p>
            <a:pPr marL="628650" lvl="1" indent="-171450">
              <a:buFont typeface="Arial" panose="020B0604020202020204" pitchFamily="34" charset="0"/>
              <a:buChar char="•"/>
            </a:pPr>
            <a:r>
              <a:rPr lang="nl-NL" dirty="0"/>
              <a:t>LSM is nieuw en momenteel te duur voor grootschalige inzet.</a:t>
            </a:r>
          </a:p>
          <a:p>
            <a:pPr marL="171450" lvl="0" indent="-171450">
              <a:buFont typeface="Arial" panose="020B0604020202020204" pitchFamily="34" charset="0"/>
              <a:buChar char="•"/>
            </a:pPr>
            <a:r>
              <a:rPr lang="nl-NL" dirty="0"/>
              <a:t>Ammoniak heeft een belangrijke rol, maar er zitten veiligheids- en milieurisico’s aan vast</a:t>
            </a:r>
          </a:p>
          <a:p>
            <a:pPr marL="628650" lvl="1" indent="-171450">
              <a:buFont typeface="Arial" panose="020B0604020202020204" pitchFamily="34" charset="0"/>
              <a:buChar char="•"/>
            </a:pPr>
            <a:r>
              <a:rPr lang="nl-NL" dirty="0"/>
              <a:t>Voorkeur aan kraken in de haven</a:t>
            </a:r>
          </a:p>
          <a:p>
            <a:pPr marL="628650" lvl="1" indent="-171450">
              <a:buFont typeface="Arial" panose="020B0604020202020204" pitchFamily="34" charset="0"/>
              <a:buChar char="•"/>
            </a:pPr>
            <a:r>
              <a:rPr lang="nl-NL" dirty="0"/>
              <a:t>Beperken van gebruik buiten de havens</a:t>
            </a:r>
          </a:p>
          <a:p>
            <a:pPr marL="628650" lvl="1" indent="-171450">
              <a:buFont typeface="Arial" panose="020B0604020202020204" pitchFamily="34" charset="0"/>
              <a:buChar char="•"/>
            </a:pPr>
            <a:r>
              <a:rPr lang="nl-NL" dirty="0"/>
              <a:t>Transport bij voorkeur via buisleiding of binnenvaart</a:t>
            </a:r>
          </a:p>
          <a:p>
            <a:pPr marL="628650" lvl="1" indent="-171450">
              <a:buFont typeface="Arial" panose="020B0604020202020204" pitchFamily="34" charset="0"/>
              <a:buChar char="•"/>
            </a:pPr>
            <a:r>
              <a:rPr lang="nl-NL" dirty="0"/>
              <a:t>Heeft al een grote globale markt en infrastructuur</a:t>
            </a:r>
          </a:p>
          <a:p>
            <a:pPr marL="171450" lvl="0" indent="-171450">
              <a:buFont typeface="Arial" panose="020B0604020202020204" pitchFamily="34" charset="0"/>
              <a:buChar char="•"/>
            </a:pPr>
            <a:endParaRPr lang="nl-NL" dirty="0"/>
          </a:p>
          <a:p>
            <a:pPr marL="0" lvl="0" indent="0">
              <a:buFont typeface="Arial" panose="020B0604020202020204" pitchFamily="34" charset="0"/>
              <a:buNone/>
            </a:pPr>
            <a:r>
              <a:rPr lang="nl-NL" sz="1200" b="0" i="0" kern="1200" dirty="0">
                <a:solidFill>
                  <a:schemeClr val="tx1"/>
                </a:solidFill>
                <a:effectLst/>
                <a:latin typeface="+mn-lt"/>
                <a:ea typeface="+mn-ea"/>
                <a:cs typeface="+mn-cs"/>
              </a:rPr>
              <a:t>Diversificatie: inzetten op verschillende waterstofdragers en transportmethoden om de markt te stimuleren.</a:t>
            </a:r>
            <a:endParaRPr lang="nl-NL" dirty="0"/>
          </a:p>
          <a:p>
            <a:endParaRPr lang="nl-NL" dirty="0"/>
          </a:p>
          <a:p>
            <a:endParaRPr lang="nl-NL" dirty="0"/>
          </a:p>
          <a:p>
            <a:r>
              <a:rPr lang="nl-NL" dirty="0"/>
              <a:t>https://www.nationaalwaterstofprogramma.nl/actueel/nieuws/2974189.aspx?t=Visie-op-waterstofdragers-duidelijkheid-over-opties</a:t>
            </a: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4</a:t>
            </a:fld>
            <a:endParaRPr lang="nl-NL"/>
          </a:p>
        </p:txBody>
      </p:sp>
    </p:spTree>
    <p:extLst>
      <p:ext uri="{BB962C8B-B14F-4D97-AF65-F5344CB8AC3E}">
        <p14:creationId xmlns:p14="http://schemas.microsoft.com/office/powerpoint/2010/main" val="1924301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Voorkeur voor conversie van waterstofdragers in de haven, willen geen krakers overal in het land. Risico blijft in het havengebied.</a:t>
            </a:r>
          </a:p>
          <a:p>
            <a:endParaRPr lang="nl-NL" dirty="0"/>
          </a:p>
          <a:p>
            <a:r>
              <a:rPr lang="nl-NL" sz="1200" dirty="0"/>
              <a:t>Vloeibare waterstof (LH</a:t>
            </a:r>
            <a:r>
              <a:rPr lang="nl-NL" sz="1200" baseline="-25000" dirty="0"/>
              <a:t>2</a:t>
            </a:r>
            <a:r>
              <a:rPr lang="nl-NL" sz="1200" dirty="0"/>
              <a:t>) en </a:t>
            </a:r>
            <a:r>
              <a:rPr lang="nl-NL" sz="1200" dirty="0" err="1"/>
              <a:t>LOHC’s</a:t>
            </a:r>
            <a:r>
              <a:rPr lang="nl-NL" sz="1200" dirty="0"/>
              <a:t> scoren goed, maar op korte termijn niet op grote schaal verwacht</a:t>
            </a:r>
          </a:p>
          <a:p>
            <a:r>
              <a:rPr lang="nl-NL" sz="1200" dirty="0"/>
              <a:t>Zelfde geldt in nog sterkere mate voor andere innovatieve dragers (zoals NaBH</a:t>
            </a:r>
            <a:r>
              <a:rPr lang="nl-NL" sz="1200" baseline="-25000" dirty="0"/>
              <a:t>4</a:t>
            </a:r>
            <a:r>
              <a:rPr lang="nl-NL" sz="1200" dirty="0"/>
              <a:t>)</a:t>
            </a:r>
          </a:p>
          <a:p>
            <a:r>
              <a:rPr lang="nl-NL" sz="1200" dirty="0"/>
              <a:t>Goede kansen voor methanol en synthetisch methaan (m.n. voor chemische sector met behoefte aan koolstofmoleculen)</a:t>
            </a:r>
          </a:p>
          <a:p>
            <a:r>
              <a:rPr lang="nl-NL" sz="1200" dirty="0"/>
              <a:t>Markt richt zich in eerste fase transitie m.n. op betaalbaarheid en beschikbaarheid. Daarin heeft ammoniak een rol, ook voor decentrale activiteiten</a:t>
            </a:r>
          </a:p>
          <a:p>
            <a:endParaRPr lang="nl-NL" dirty="0"/>
          </a:p>
          <a:p>
            <a:endParaRPr lang="nl-NL" dirty="0"/>
          </a:p>
          <a:p>
            <a:r>
              <a:rPr lang="nl-NL" dirty="0"/>
              <a:t>Verdiepingsdocument beoordeling waterstofdragers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https://www.rijksoverheid.nl/documenten/2024/11/22/bijlage-2-minvkgg-verdiepingsdocument-beoordeling-waterstofdragers-rapport-november-2024</a:t>
            </a:r>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5</a:t>
            </a:fld>
            <a:endParaRPr lang="nl-NL"/>
          </a:p>
        </p:txBody>
      </p:sp>
    </p:spTree>
    <p:extLst>
      <p:ext uri="{BB962C8B-B14F-4D97-AF65-F5344CB8AC3E}">
        <p14:creationId xmlns:p14="http://schemas.microsoft.com/office/powerpoint/2010/main" val="961766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dirty="0"/>
              <a:t>Waterstof vrachtwagens: Vrachtwagens die rijden op waterstof</a:t>
            </a:r>
          </a:p>
          <a:p>
            <a:pPr marL="0" indent="0">
              <a:buFont typeface="Arial" panose="020B0604020202020204" pitchFamily="34" charset="0"/>
              <a:buNone/>
            </a:pPr>
            <a:r>
              <a:rPr lang="nl-NL" dirty="0"/>
              <a:t>https://www.waterstofnet.eu/nl/projecten/voertuigen/ombouw-44-ton-vrachtwagen-naar-waterstof-waterstofregio-wr-2-0</a:t>
            </a:r>
          </a:p>
          <a:p>
            <a:pPr marL="0" indent="0">
              <a:buFont typeface="Arial" panose="020B0604020202020204" pitchFamily="34" charset="0"/>
              <a:buNone/>
            </a:pPr>
            <a:endParaRPr lang="nl-NL" dirty="0"/>
          </a:p>
          <a:p>
            <a:pPr marL="0" indent="0">
              <a:buFont typeface="Arial" panose="020B0604020202020204" pitchFamily="34" charset="0"/>
              <a:buNone/>
            </a:pPr>
            <a:r>
              <a:rPr lang="nl-NL" dirty="0"/>
              <a:t>Waterstof vliegtuigen</a:t>
            </a:r>
            <a:r>
              <a:rPr lang="nl-NL" b="0" dirty="0"/>
              <a:t>: </a:t>
            </a:r>
            <a:r>
              <a:rPr lang="nl-NL" sz="1200" b="0" i="0" kern="1200" dirty="0" err="1">
                <a:solidFill>
                  <a:schemeClr val="tx1"/>
                </a:solidFill>
                <a:effectLst/>
                <a:latin typeface="+mn-lt"/>
                <a:ea typeface="+mn-ea"/>
                <a:cs typeface="+mn-cs"/>
              </a:rPr>
              <a:t>ZeroAvia</a:t>
            </a:r>
            <a:r>
              <a:rPr lang="nl-NL" sz="1200" b="0" i="0" kern="1200" dirty="0">
                <a:solidFill>
                  <a:schemeClr val="tx1"/>
                </a:solidFill>
                <a:effectLst/>
                <a:latin typeface="+mn-lt"/>
                <a:ea typeface="+mn-ea"/>
                <a:cs typeface="+mn-cs"/>
              </a:rPr>
              <a:t> met project </a:t>
            </a:r>
            <a:r>
              <a:rPr lang="nl-NL" sz="1200" b="0" i="0" kern="1200" dirty="0" err="1">
                <a:solidFill>
                  <a:schemeClr val="tx1"/>
                </a:solidFill>
                <a:effectLst/>
                <a:latin typeface="+mn-lt"/>
                <a:ea typeface="+mn-ea"/>
                <a:cs typeface="+mn-cs"/>
              </a:rPr>
              <a:t>HyFlyer</a:t>
            </a:r>
            <a:r>
              <a:rPr lang="nl-NL" sz="1200" b="0" i="0" kern="1200" dirty="0">
                <a:solidFill>
                  <a:schemeClr val="tx1"/>
                </a:solidFill>
                <a:effectLst/>
                <a:latin typeface="+mn-lt"/>
                <a:ea typeface="+mn-ea"/>
                <a:cs typeface="+mn-cs"/>
              </a:rPr>
              <a:t> II</a:t>
            </a:r>
            <a:endParaRPr lang="nl-NL" dirty="0"/>
          </a:p>
          <a:p>
            <a:pPr marL="0" indent="0">
              <a:buFont typeface="Arial" panose="020B0604020202020204" pitchFamily="34" charset="0"/>
              <a:buNone/>
            </a:pPr>
            <a:r>
              <a:rPr lang="nl-NL" dirty="0"/>
              <a:t>https://allesoverwaterstof.nl/ontwikkeling-19-zits-waterstof-vliegtuig-hyflyer-ii/</a:t>
            </a:r>
          </a:p>
          <a:p>
            <a:pPr marL="0" indent="0">
              <a:buFont typeface="Arial" panose="020B0604020202020204" pitchFamily="34" charset="0"/>
              <a:buNone/>
            </a:pPr>
            <a:endParaRPr lang="nl-N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Waterstof tankstations: Openbaar </a:t>
            </a:r>
            <a:r>
              <a:rPr lang="nl-NL" dirty="0" err="1"/>
              <a:t>waterstoftabkstation</a:t>
            </a:r>
            <a:r>
              <a:rPr lang="nl-NL" dirty="0"/>
              <a:t> in </a:t>
            </a:r>
            <a:r>
              <a:rPr lang="nl-NL" sz="1200" b="0" i="0" kern="1200" dirty="0">
                <a:solidFill>
                  <a:schemeClr val="tx1"/>
                </a:solidFill>
                <a:effectLst/>
                <a:latin typeface="+mn-lt"/>
                <a:ea typeface="+mn-ea"/>
                <a:cs typeface="+mn-cs"/>
              </a:rPr>
              <a:t>Arnhem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https://cleantechparkarnhem.nl/nieuws/arnhem-krijgt-derde-openbare-waterstoftankstation-van-nederland/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marL="0" indent="0">
              <a:buFont typeface="Arial" panose="020B0604020202020204" pitchFamily="34" charset="0"/>
              <a:buNone/>
            </a:pPr>
            <a:r>
              <a:rPr lang="nl-NL" dirty="0"/>
              <a:t>Waterstof industrie: Waterstof in de industrie voor chemische processen en warmte</a:t>
            </a:r>
          </a:p>
          <a:p>
            <a:r>
              <a:rPr lang="nl-NL" dirty="0"/>
              <a:t>https://www.vastgoedbs.nl/nieuws/shell-gaat-grootste-waterstofcentrales-wereld-bouwen-rotterdam/</a:t>
            </a: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6</a:t>
            </a:fld>
            <a:endParaRPr lang="nl-NL"/>
          </a:p>
        </p:txBody>
      </p:sp>
    </p:spTree>
    <p:extLst>
      <p:ext uri="{BB962C8B-B14F-4D97-AF65-F5344CB8AC3E}">
        <p14:creationId xmlns:p14="http://schemas.microsoft.com/office/powerpoint/2010/main" val="3715182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zijn al bestaande richtsnoeren voor waterstof thema’s:</a:t>
            </a:r>
          </a:p>
          <a:p>
            <a:pPr marL="171450" indent="-171450">
              <a:buFont typeface="Arial" panose="020B0604020202020204" pitchFamily="34" charset="0"/>
              <a:buChar char="•"/>
            </a:pPr>
            <a:r>
              <a:rPr lang="nl-NL" dirty="0"/>
              <a:t>Generiek richtsnoer waterstofveiligheid (2022)</a:t>
            </a:r>
          </a:p>
          <a:p>
            <a:pPr marL="171450" indent="-171450">
              <a:buFont typeface="Arial" panose="020B0604020202020204" pitchFamily="34" charset="0"/>
              <a:buChar char="•"/>
            </a:pPr>
            <a:r>
              <a:rPr lang="nl-NL" dirty="0"/>
              <a:t>Aanvullend richtsnoer waterstofpilots in de gebouwde omgeving (2022)</a:t>
            </a:r>
          </a:p>
          <a:p>
            <a:pPr marL="171450" indent="-171450">
              <a:buFont typeface="Arial" panose="020B0604020202020204" pitchFamily="34" charset="0"/>
              <a:buChar char="•"/>
            </a:pPr>
            <a:r>
              <a:rPr lang="nl-NL" dirty="0"/>
              <a:t>Richtsnoer voor het omgaan met de veiligheidsrisico’s van activiteiten met waterstofdragers en hun impact op de omgeving (2025)</a:t>
            </a:r>
          </a:p>
          <a:p>
            <a:pPr marL="171450" indent="-171450">
              <a:buFont typeface="Arial" panose="020B0604020202020204" pitchFamily="34" charset="0"/>
              <a:buChar char="•"/>
            </a:pPr>
            <a:endParaRPr lang="nl-NL" dirty="0"/>
          </a:p>
          <a:p>
            <a:pPr marL="0" indent="0">
              <a:buFont typeface="Arial" panose="020B0604020202020204" pitchFamily="34" charset="0"/>
              <a:buNone/>
            </a:pPr>
            <a:r>
              <a:rPr lang="nl-NL" dirty="0"/>
              <a:t>Er wordt momenteel gewerkt aan verschillende richtsnoeren voor aanvullende informatie en duiding:</a:t>
            </a:r>
          </a:p>
          <a:p>
            <a:pPr marL="171450" indent="-171450">
              <a:buFont typeface="Arial" panose="020B0604020202020204" pitchFamily="34" charset="0"/>
              <a:buChar char="•"/>
            </a:pPr>
            <a:r>
              <a:rPr lang="nl-NL" sz="1200" dirty="0"/>
              <a:t>Richtsnoer waterstof in mobiliteit en bouw (juni 2026)</a:t>
            </a:r>
          </a:p>
          <a:p>
            <a:pPr marL="171450" indent="-171450">
              <a:buFont typeface="Arial" panose="020B0604020202020204" pitchFamily="34" charset="0"/>
              <a:buChar char="•"/>
            </a:pPr>
            <a:r>
              <a:rPr lang="nl-NL" sz="1200" dirty="0"/>
              <a:t>Richtsnoer voor decentrale activiteiten met waterstof (juni 2026)</a:t>
            </a:r>
          </a:p>
          <a:p>
            <a:pPr marL="171450" indent="-171450">
              <a:buFont typeface="Arial" panose="020B0604020202020204" pitchFamily="34" charset="0"/>
              <a:buChar char="•"/>
            </a:pPr>
            <a:r>
              <a:rPr lang="nl-NL" sz="1200" dirty="0"/>
              <a:t>Richtsnoer voor ondergrondse waterstofopslag in zoutcavernes (zomer 2026)</a:t>
            </a:r>
          </a:p>
          <a:p>
            <a:pPr marL="171450" indent="-171450">
              <a:buFont typeface="Arial" panose="020B0604020202020204" pitchFamily="34" charset="0"/>
              <a:buChar char="•"/>
            </a:pPr>
            <a:endParaRPr lang="nl-NL" dirty="0"/>
          </a:p>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7</a:t>
            </a:fld>
            <a:endParaRPr lang="nl-NL"/>
          </a:p>
        </p:txBody>
      </p:sp>
    </p:spTree>
    <p:extLst>
      <p:ext uri="{BB962C8B-B14F-4D97-AF65-F5344CB8AC3E}">
        <p14:creationId xmlns:p14="http://schemas.microsoft.com/office/powerpoint/2010/main" val="118404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dirty="0">
                <a:solidFill>
                  <a:schemeClr val="tx1"/>
                </a:solidFill>
                <a:effectLst/>
                <a:latin typeface="+mn-lt"/>
                <a:ea typeface="+mn-ea"/>
                <a:cs typeface="+mn-cs"/>
              </a:rPr>
              <a:t>Waterstof en waterstofdragers zijn in opkomst. Deze nieuwe technieken brengen ander soort risico’s met zich mee. Daarom is het belangrijk dat er een gelijkwaardig veiligheidsniveau is: activiteiten met waterstof moeten voldoen aan ten minste hetzelfde veiligheidsniveau als fossiele referentieactiviteiten.</a:t>
            </a:r>
          </a:p>
          <a:p>
            <a:pPr lvl="0"/>
            <a:endParaRPr lang="nl-NL" sz="1200" kern="1200" dirty="0">
              <a:solidFill>
                <a:schemeClr val="tx1"/>
              </a:solidFill>
              <a:effectLst/>
              <a:latin typeface="+mn-lt"/>
              <a:ea typeface="+mn-ea"/>
              <a:cs typeface="+mn-cs"/>
            </a:endParaRPr>
          </a:p>
          <a:p>
            <a:pPr lvl="0"/>
            <a:r>
              <a:rPr lang="nl-NL" sz="1200" kern="1200" dirty="0" err="1">
                <a:solidFill>
                  <a:schemeClr val="tx1"/>
                </a:solidFill>
                <a:effectLst/>
                <a:latin typeface="+mn-lt"/>
                <a:ea typeface="+mn-ea"/>
                <a:cs typeface="+mn-cs"/>
              </a:rPr>
              <a:t>Risicogestuurde</a:t>
            </a:r>
            <a:r>
              <a:rPr lang="nl-NL" sz="1200" kern="1200" dirty="0">
                <a:solidFill>
                  <a:schemeClr val="tx1"/>
                </a:solidFill>
                <a:effectLst/>
                <a:latin typeface="+mn-lt"/>
                <a:ea typeface="+mn-ea"/>
                <a:cs typeface="+mn-cs"/>
              </a:rPr>
              <a:t> benadering: veiligheid wordt integraal meegenomen in de ontwerp-, vergunning- en gebruiksfase, op basis van risicobeoordeling in plaats van louter voorschriften.</a:t>
            </a:r>
          </a:p>
          <a:p>
            <a:pPr lvl="0"/>
            <a:endParaRPr lang="nl-NL" sz="1200" kern="1200" dirty="0">
              <a:solidFill>
                <a:schemeClr val="tx1"/>
              </a:solidFill>
              <a:effectLst/>
              <a:latin typeface="+mn-lt"/>
              <a:ea typeface="+mn-ea"/>
              <a:cs typeface="+mn-cs"/>
            </a:endParaRPr>
          </a:p>
          <a:p>
            <a:pPr lvl="0"/>
            <a:r>
              <a:rPr lang="nl-NL" sz="1200" kern="1200" dirty="0">
                <a:solidFill>
                  <a:schemeClr val="tx1"/>
                </a:solidFill>
                <a:effectLst/>
                <a:latin typeface="+mn-lt"/>
                <a:ea typeface="+mn-ea"/>
                <a:cs typeface="+mn-cs"/>
              </a:rPr>
              <a:t>Samenwerking: rijk, medeoverheden, bedrijfsleven en kennisinstellingen werken samen binnen programma’s, zo het was in het </a:t>
            </a:r>
            <a:r>
              <a:rPr lang="nl-NL" sz="1200" i="1" kern="1200" dirty="0">
                <a:solidFill>
                  <a:schemeClr val="tx1"/>
                </a:solidFill>
                <a:effectLst/>
                <a:latin typeface="+mn-lt"/>
                <a:ea typeface="+mn-ea"/>
                <a:cs typeface="+mn-cs"/>
              </a:rPr>
              <a:t>Waterstof Veiligheid Innovatie Programma (WVIP)</a:t>
            </a:r>
            <a:r>
              <a:rPr lang="nl-NL" sz="1200" kern="1200" dirty="0">
                <a:solidFill>
                  <a:schemeClr val="tx1"/>
                </a:solidFill>
                <a:effectLst/>
                <a:latin typeface="+mn-lt"/>
                <a:ea typeface="+mn-ea"/>
                <a:cs typeface="+mn-cs"/>
              </a:rPr>
              <a:t>.</a:t>
            </a:r>
          </a:p>
          <a:p>
            <a:endParaRPr lang="nl-NL" dirty="0"/>
          </a:p>
          <a:p>
            <a:r>
              <a:rPr lang="nl-NL" dirty="0"/>
              <a:t>Vanuit het Rijk kijken de ministeries </a:t>
            </a:r>
            <a:r>
              <a:rPr lang="nl-NL" dirty="0" err="1"/>
              <a:t>IenW</a:t>
            </a:r>
            <a:r>
              <a:rPr lang="nl-NL" dirty="0"/>
              <a:t> en EZK mee.</a:t>
            </a:r>
          </a:p>
          <a:p>
            <a:r>
              <a:rPr lang="nl-NL" dirty="0"/>
              <a:t>Belang vanuit EZK: knelpunten wegnemen</a:t>
            </a:r>
          </a:p>
          <a:p>
            <a:endParaRPr lang="nl-NL" dirty="0"/>
          </a:p>
          <a:p>
            <a:r>
              <a:rPr lang="nl-NL" dirty="0"/>
              <a:t>Duiding van bestaande kaders, huidige wetgeving van toepassing op waterstof. Maatwerk van huidige wetgeving voor waterstof, gebruik bestaande wetgeving met </a:t>
            </a:r>
            <a:r>
              <a:rPr lang="nl-NL" dirty="0" err="1"/>
              <a:t>bijkomst</a:t>
            </a:r>
            <a:r>
              <a:rPr lang="nl-NL" dirty="0"/>
              <a:t> maatregelen</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8</a:t>
            </a:fld>
            <a:endParaRPr lang="nl-NL"/>
          </a:p>
        </p:txBody>
      </p:sp>
    </p:spTree>
    <p:extLst>
      <p:ext uri="{BB962C8B-B14F-4D97-AF65-F5344CB8AC3E}">
        <p14:creationId xmlns:p14="http://schemas.microsoft.com/office/powerpoint/2010/main" val="3415877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9</a:t>
            </a:fld>
            <a:endParaRPr lang="nl-NL"/>
          </a:p>
        </p:txBody>
      </p:sp>
    </p:spTree>
    <p:extLst>
      <p:ext uri="{BB962C8B-B14F-4D97-AF65-F5344CB8AC3E}">
        <p14:creationId xmlns:p14="http://schemas.microsoft.com/office/powerpoint/2010/main" val="1312761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Verduurzaming betekent het gebruik van alternatieve brandstoffen bij werkzaamheden. Zo kan het voorkomen dat een bouwplaats gebruikmaakt van een aggregaat voor stroomopwekking. Om duurzamer te bouwen wordt de huidige LPG aggregaat vervangen voor een waterstof aggregaat.</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Zijn deze nieuwe aggregaten voldoende veilig? Of moeten hier nieuwe regels voor komen. Moeten er strengere eisen gesteld worden aan veiligheidsnormen?</a:t>
            </a:r>
          </a:p>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10</a:t>
            </a:fld>
            <a:endParaRPr lang="nl-NL"/>
          </a:p>
        </p:txBody>
      </p:sp>
    </p:spTree>
    <p:extLst>
      <p:ext uri="{BB962C8B-B14F-4D97-AF65-F5344CB8AC3E}">
        <p14:creationId xmlns:p14="http://schemas.microsoft.com/office/powerpoint/2010/main" val="2982355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Stelling: </a:t>
            </a:r>
            <a:r>
              <a:rPr lang="nl-NL" sz="1200" dirty="0"/>
              <a:t>Ik heb voldoende kennis in huis om een goed afgewogen beslissing te maken bij een </a:t>
            </a:r>
            <a:r>
              <a:rPr lang="nl-NL" sz="1200" dirty="0" err="1"/>
              <a:t>waterstofelektrolyser</a:t>
            </a:r>
            <a:r>
              <a:rPr lang="nl-NL" sz="1200" dirty="0"/>
              <a:t> vergunning aanvraag</a:t>
            </a:r>
          </a:p>
          <a:p>
            <a:pPr lvl="0"/>
            <a:endParaRPr lang="nl-NL" sz="1200" kern="1200" dirty="0">
              <a:solidFill>
                <a:schemeClr val="tx1"/>
              </a:solidFill>
              <a:effectLst/>
              <a:latin typeface="+mn-lt"/>
              <a:ea typeface="+mn-ea"/>
              <a:cs typeface="+mn-cs"/>
            </a:endParaRPr>
          </a:p>
          <a:p>
            <a:pPr lvl="0"/>
            <a:r>
              <a:rPr lang="nl-NL" sz="1200" kern="1200" dirty="0">
                <a:solidFill>
                  <a:schemeClr val="tx1"/>
                </a:solidFill>
                <a:effectLst/>
                <a:latin typeface="+mn-lt"/>
                <a:ea typeface="+mn-ea"/>
                <a:cs typeface="+mn-cs"/>
              </a:rPr>
              <a:t>Hoe kom je aan de juiste kennis binnen je organisatie, en is het aan jou organisatie om te beschikken over alle kennis van de technologie/juridisch kader?</a:t>
            </a:r>
          </a:p>
          <a:p>
            <a:pPr lvl="0"/>
            <a:endParaRPr lang="nl-NL" sz="1200" kern="1200" dirty="0">
              <a:solidFill>
                <a:schemeClr val="tx1"/>
              </a:solidFill>
              <a:effectLst/>
              <a:latin typeface="+mn-lt"/>
              <a:ea typeface="+mn-ea"/>
              <a:cs typeface="+mn-cs"/>
            </a:endParaRPr>
          </a:p>
          <a:p>
            <a:pPr lvl="0"/>
            <a:r>
              <a:rPr lang="nl-NL" sz="1200" kern="1200" dirty="0">
                <a:solidFill>
                  <a:schemeClr val="tx1"/>
                </a:solidFill>
                <a:effectLst/>
                <a:latin typeface="+mn-lt"/>
                <a:ea typeface="+mn-ea"/>
                <a:cs typeface="+mn-cs"/>
              </a:rPr>
              <a:t>Wat doe je als je niet genoeg kennis hebt?</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Zoek je naar hulp?</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Ga je in gesprek met het bedrijf?</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Adviesbureaus/bedrijfsleven?</a:t>
            </a: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Kijk in wetgeving en </a:t>
            </a:r>
            <a:r>
              <a:rPr lang="nl-NL" sz="1200" kern="1200" dirty="0" err="1">
                <a:solidFill>
                  <a:schemeClr val="tx1"/>
                </a:solidFill>
                <a:effectLst/>
                <a:latin typeface="+mn-lt"/>
                <a:ea typeface="+mn-ea"/>
                <a:cs typeface="+mn-cs"/>
              </a:rPr>
              <a:t>PGS’en</a:t>
            </a:r>
            <a:endParaRPr lang="nl-NL"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nl-NL" sz="1200" kern="1200" dirty="0">
                <a:solidFill>
                  <a:schemeClr val="tx1"/>
                </a:solidFill>
                <a:effectLst/>
                <a:latin typeface="+mn-lt"/>
                <a:ea typeface="+mn-ea"/>
                <a:cs typeface="+mn-cs"/>
              </a:rPr>
              <a:t>Maak je gebruik van IPLO en/of richtsnoeren?</a:t>
            </a:r>
          </a:p>
          <a:p>
            <a:pPr marL="628650" lvl="1" indent="-171450">
              <a:buFont typeface="Arial" panose="020B0604020202020204" pitchFamily="34" charset="0"/>
              <a:buChar char="•"/>
            </a:pPr>
            <a:endParaRPr lang="nl-NL" sz="1200" kern="1200" dirty="0">
              <a:solidFill>
                <a:schemeClr val="tx1"/>
              </a:solidFill>
              <a:effectLst/>
              <a:latin typeface="+mn-lt"/>
              <a:ea typeface="+mn-ea"/>
              <a:cs typeface="+mn-cs"/>
            </a:endParaRPr>
          </a:p>
          <a:p>
            <a:pPr lvl="0"/>
            <a:r>
              <a:rPr lang="nl-NL" sz="1200" kern="1200" dirty="0">
                <a:solidFill>
                  <a:schemeClr val="tx1"/>
                </a:solidFill>
                <a:effectLst/>
                <a:latin typeface="+mn-lt"/>
                <a:ea typeface="+mn-ea"/>
                <a:cs typeface="+mn-cs"/>
              </a:rPr>
              <a:t>Hoe kan je beter een kennisnetwerk opzetten?</a:t>
            </a:r>
          </a:p>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11</a:t>
            </a:fld>
            <a:endParaRPr lang="nl-NL"/>
          </a:p>
        </p:txBody>
      </p:sp>
    </p:spTree>
    <p:extLst>
      <p:ext uri="{BB962C8B-B14F-4D97-AF65-F5344CB8AC3E}">
        <p14:creationId xmlns:p14="http://schemas.microsoft.com/office/powerpoint/2010/main" val="2180137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Waterstof wordt toegepast op sectoren die niet makkelijk te elektrificeren is. Voor deze sectoren is een duurzame brandstof nodig. Waterstof is een energiedrager en kan toegepast worden voor zwaar transport, industrie, luchtvaart en biedt waterstof de mogelijkheid voor energieopslag.</a:t>
            </a:r>
          </a:p>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12</a:t>
            </a:fld>
            <a:endParaRPr lang="nl-NL"/>
          </a:p>
        </p:txBody>
      </p:sp>
    </p:spTree>
    <p:extLst>
      <p:ext uri="{BB962C8B-B14F-4D97-AF65-F5344CB8AC3E}">
        <p14:creationId xmlns:p14="http://schemas.microsoft.com/office/powerpoint/2010/main" val="366369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 energietransitie is in volle gang, hierdoor komen er steeds meer aanvragen voor </a:t>
            </a:r>
            <a:r>
              <a:rPr lang="nl-NL" sz="1200" kern="1200" dirty="0" err="1">
                <a:solidFill>
                  <a:schemeClr val="tx1"/>
                </a:solidFill>
                <a:effectLst/>
                <a:latin typeface="+mn-lt"/>
                <a:ea typeface="+mn-ea"/>
                <a:cs typeface="+mn-cs"/>
              </a:rPr>
              <a:t>waterstofelektrolysers</a:t>
            </a:r>
            <a:r>
              <a:rPr lang="nl-NL" sz="1200" kern="1200" dirty="0">
                <a:solidFill>
                  <a:schemeClr val="tx1"/>
                </a:solidFill>
                <a:effectLst/>
                <a:latin typeface="+mn-lt"/>
                <a:ea typeface="+mn-ea"/>
                <a:cs typeface="+mn-cs"/>
              </a:rPr>
              <a:t> of andere waterstof projecten. Echter biedt de huidige wetgeving onvoldoende mogelijkheden om in mijn omgeving zelf een ruimtelijk plan te maken voor de energietransitie. </a:t>
            </a:r>
          </a:p>
          <a:p>
            <a:endParaRPr lang="nl-NL" dirty="0"/>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13</a:t>
            </a:fld>
            <a:endParaRPr lang="nl-NL"/>
          </a:p>
        </p:txBody>
      </p:sp>
    </p:spTree>
    <p:extLst>
      <p:ext uri="{BB962C8B-B14F-4D97-AF65-F5344CB8AC3E}">
        <p14:creationId xmlns:p14="http://schemas.microsoft.com/office/powerpoint/2010/main" val="3955876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b="0" kern="1200" dirty="0">
                <a:solidFill>
                  <a:schemeClr val="tx1"/>
                </a:solidFill>
                <a:effectLst/>
                <a:latin typeface="+mn-lt"/>
                <a:ea typeface="+mn-ea"/>
                <a:cs typeface="+mn-cs"/>
              </a:rPr>
              <a:t>Wie beschikt volgens jou over de meeste kennis van de installatie: de initiatiefnemer of het bevoegd gezag?</a:t>
            </a:r>
            <a:endParaRPr lang="nl-NL" sz="1200" kern="1200" dirty="0">
              <a:solidFill>
                <a:schemeClr val="tx1"/>
              </a:solidFill>
              <a:effectLst/>
              <a:latin typeface="+mn-lt"/>
              <a:ea typeface="+mn-ea"/>
              <a:cs typeface="+mn-cs"/>
            </a:endParaRPr>
          </a:p>
          <a:p>
            <a:pPr lvl="0"/>
            <a:r>
              <a:rPr lang="nl-NL" sz="1200" b="0" kern="1200" dirty="0">
                <a:solidFill>
                  <a:schemeClr val="tx1"/>
                </a:solidFill>
                <a:effectLst/>
                <a:latin typeface="+mn-lt"/>
                <a:ea typeface="+mn-ea"/>
                <a:cs typeface="+mn-cs"/>
              </a:rPr>
              <a:t>Betekent meer kennis automatisch dat je ook de risico's beter kunt beoordelen?</a:t>
            </a:r>
            <a:endParaRPr lang="nl-NL" sz="1200" kern="1200" dirty="0">
              <a:solidFill>
                <a:schemeClr val="tx1"/>
              </a:solidFill>
              <a:effectLst/>
              <a:latin typeface="+mn-lt"/>
              <a:ea typeface="+mn-ea"/>
              <a:cs typeface="+mn-cs"/>
            </a:endParaRPr>
          </a:p>
          <a:p>
            <a:pPr lvl="0"/>
            <a:r>
              <a:rPr lang="nl-NL" sz="1200" b="0" kern="1200" dirty="0">
                <a:solidFill>
                  <a:schemeClr val="tx1"/>
                </a:solidFill>
                <a:effectLst/>
                <a:latin typeface="+mn-lt"/>
                <a:ea typeface="+mn-ea"/>
                <a:cs typeface="+mn-cs"/>
              </a:rPr>
              <a:t>Als de initiatiefnemer de meeste technische kennis heeft, welke kennis brengt de overheid/bevoegd gezag dan in?</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14</a:t>
            </a:fld>
            <a:endParaRPr lang="nl-NL"/>
          </a:p>
        </p:txBody>
      </p:sp>
    </p:spTree>
    <p:extLst>
      <p:ext uri="{BB962C8B-B14F-4D97-AF65-F5344CB8AC3E}">
        <p14:creationId xmlns:p14="http://schemas.microsoft.com/office/powerpoint/2010/main" val="32107561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p:nvPr>
        </p:nvSpPr>
        <p:spPr>
          <a:xfrm>
            <a:off x="571500" y="2327770"/>
            <a:ext cx="5380037" cy="1312423"/>
          </a:xfrm>
        </p:spPr>
        <p:txBody>
          <a:bodyPr anchor="b">
            <a:noAutofit/>
          </a:bodyPr>
          <a:lstStyle>
            <a:lvl1pPr algn="l">
              <a:lnSpc>
                <a:spcPts val="4800"/>
              </a:lnSpc>
              <a:defRPr sz="4800">
                <a:solidFill>
                  <a:schemeClr val="accent1"/>
                </a:solidFill>
              </a:defRPr>
            </a:lvl1pPr>
          </a:lstStyle>
          <a:p>
            <a:r>
              <a:rPr lang="nl-NL" dirty="0"/>
              <a:t>Klik om stijl te bewerken</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3821295"/>
            <a:ext cx="5380037" cy="67259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9" name="Graphic 8">
            <a:extLst>
              <a:ext uri="{FF2B5EF4-FFF2-40B4-BE49-F238E27FC236}">
                <a16:creationId xmlns:a16="http://schemas.microsoft.com/office/drawing/2014/main" id="{5700EAFD-ACD8-8E83-310B-BDDC6421DC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3882" y="386556"/>
            <a:ext cx="1663255" cy="360000"/>
          </a:xfrm>
          <a:prstGeom prst="rect">
            <a:avLst/>
          </a:prstGeom>
        </p:spPr>
      </p:pic>
      <p:pic>
        <p:nvPicPr>
          <p:cNvPr id="11" name="Graphic 10">
            <a:extLst>
              <a:ext uri="{FF2B5EF4-FFF2-40B4-BE49-F238E27FC236}">
                <a16:creationId xmlns:a16="http://schemas.microsoft.com/office/drawing/2014/main" id="{6055F990-61A8-0786-78A7-F0D3C04C5DA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25671" y="10400"/>
            <a:ext cx="6896065" cy="3420000"/>
          </a:xfrm>
          <a:prstGeom prst="rect">
            <a:avLst/>
          </a:prstGeom>
        </p:spPr>
      </p:pic>
      <p:sp>
        <p:nvSpPr>
          <p:cNvPr id="14" name="Tijdelijke aanduiding voor afbeelding 13">
            <a:extLst>
              <a:ext uri="{FF2B5EF4-FFF2-40B4-BE49-F238E27FC236}">
                <a16:creationId xmlns:a16="http://schemas.microsoft.com/office/drawing/2014/main" id="{62D6F59B-43A4-9275-111B-9050F0A3B7A5}"/>
              </a:ext>
            </a:extLst>
          </p:cNvPr>
          <p:cNvSpPr>
            <a:spLocks noGrp="1"/>
          </p:cNvSpPr>
          <p:nvPr>
            <p:ph type="pic" sz="quarter" idx="12" hasCustomPrompt="1"/>
          </p:nvPr>
        </p:nvSpPr>
        <p:spPr>
          <a:xfrm>
            <a:off x="5294400" y="3398800"/>
            <a:ext cx="6897600" cy="6897600"/>
          </a:xfrm>
          <a:prstGeom prst="ellipse">
            <a:avLst/>
          </a:prstGeom>
          <a:solidFill>
            <a:schemeClr val="accent5"/>
          </a:solidFill>
        </p:spPr>
        <p:txBody>
          <a:bodyPr tIns="468000" bIns="0"/>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349168970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02">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BEF4368-5F82-CF1A-D5D2-4AC66AAAD8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4136" y="10400"/>
            <a:ext cx="6897600" cy="3420761"/>
          </a:xfrm>
          <a:prstGeom prst="rect">
            <a:avLst/>
          </a:prstGeom>
        </p:spPr>
      </p:pic>
      <p:sp>
        <p:nvSpPr>
          <p:cNvPr id="2" name="Titel 1">
            <a:extLst>
              <a:ext uri="{FF2B5EF4-FFF2-40B4-BE49-F238E27FC236}">
                <a16:creationId xmlns:a16="http://schemas.microsoft.com/office/drawing/2014/main" id="{85ECE853-2255-F7B8-67E5-DAAFAECFA9F7}"/>
              </a:ext>
            </a:extLst>
          </p:cNvPr>
          <p:cNvSpPr>
            <a:spLocks noGrp="1"/>
          </p:cNvSpPr>
          <p:nvPr>
            <p:ph type="ctrTitle"/>
          </p:nvPr>
        </p:nvSpPr>
        <p:spPr>
          <a:xfrm>
            <a:off x="571500" y="2327770"/>
            <a:ext cx="5380037" cy="1312423"/>
          </a:xfrm>
        </p:spPr>
        <p:txBody>
          <a:bodyPr anchor="b">
            <a:noAutofit/>
          </a:bodyPr>
          <a:lstStyle>
            <a:lvl1pPr algn="l">
              <a:lnSpc>
                <a:spcPts val="4800"/>
              </a:lnSpc>
              <a:defRPr sz="4800">
                <a:solidFill>
                  <a:schemeClr val="accent1"/>
                </a:solidFill>
              </a:defRPr>
            </a:lvl1pPr>
          </a:lstStyle>
          <a:p>
            <a:r>
              <a:rPr lang="nl-NL" dirty="0"/>
              <a:t>Klik om stijl te bewerken</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3821295"/>
            <a:ext cx="5380037" cy="67259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9" name="Graphic 8">
            <a:extLst>
              <a:ext uri="{FF2B5EF4-FFF2-40B4-BE49-F238E27FC236}">
                <a16:creationId xmlns:a16="http://schemas.microsoft.com/office/drawing/2014/main" id="{5700EAFD-ACD8-8E83-310B-BDDC6421DC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73882" y="386556"/>
            <a:ext cx="1663255" cy="360000"/>
          </a:xfrm>
          <a:prstGeom prst="rect">
            <a:avLst/>
          </a:prstGeom>
        </p:spPr>
      </p:pic>
      <p:sp>
        <p:nvSpPr>
          <p:cNvPr id="14" name="Tijdelijke aanduiding voor afbeelding 13">
            <a:extLst>
              <a:ext uri="{FF2B5EF4-FFF2-40B4-BE49-F238E27FC236}">
                <a16:creationId xmlns:a16="http://schemas.microsoft.com/office/drawing/2014/main" id="{62D6F59B-43A4-9275-111B-9050F0A3B7A5}"/>
              </a:ext>
            </a:extLst>
          </p:cNvPr>
          <p:cNvSpPr>
            <a:spLocks noGrp="1"/>
          </p:cNvSpPr>
          <p:nvPr>
            <p:ph type="pic" sz="quarter" idx="12" hasCustomPrompt="1"/>
          </p:nvPr>
        </p:nvSpPr>
        <p:spPr>
          <a:xfrm>
            <a:off x="5294400" y="3398800"/>
            <a:ext cx="6897600" cy="6897600"/>
          </a:xfrm>
          <a:prstGeom prst="ellipse">
            <a:avLst/>
          </a:prstGeom>
          <a:solidFill>
            <a:schemeClr val="accent5"/>
          </a:solidFill>
        </p:spPr>
        <p:txBody>
          <a:bodyPr tIns="468000" bIns="0"/>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389829516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 Copy + Afbeeldin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246813"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Placeholder 6">
            <a:extLst>
              <a:ext uri="{FF2B5EF4-FFF2-40B4-BE49-F238E27FC236}">
                <a16:creationId xmlns:a16="http://schemas.microsoft.com/office/drawing/2014/main" id="{8A092D2F-0DA5-B2D8-4D02-F362ECC329D0}"/>
              </a:ext>
            </a:extLst>
          </p:cNvPr>
          <p:cNvSpPr>
            <a:spLocks noGrp="1"/>
          </p:cNvSpPr>
          <p:nvPr>
            <p:ph type="body" sz="quarter" idx="14"/>
          </p:nvPr>
        </p:nvSpPr>
        <p:spPr>
          <a:xfrm>
            <a:off x="571500" y="1219200"/>
            <a:ext cx="5380038" cy="4779963"/>
          </a:xfrm>
        </p:spPr>
        <p:txBody>
          <a:bodyPr/>
          <a:lstStyle>
            <a:lvl1pPr>
              <a:buClr>
                <a:schemeClr val="accent1"/>
              </a:buClr>
              <a:defRPr>
                <a:latin typeface="+mn-lt"/>
              </a:defRPr>
            </a:lvl1pPr>
            <a:lvl2pPr>
              <a:buClr>
                <a:schemeClr val="accent1"/>
              </a:buClr>
              <a:defRPr>
                <a:latin typeface="+mn-lt"/>
              </a:defRPr>
            </a:lvl2pPr>
            <a:lvl3pPr>
              <a:buClr>
                <a:schemeClr val="accent1"/>
              </a:buClr>
              <a:defRPr>
                <a:latin typeface="+mn-lt"/>
              </a:defRPr>
            </a:lvl3pPr>
            <a:lvl4pPr>
              <a:buClr>
                <a:schemeClr val="accent1"/>
              </a:buClr>
              <a:defRPr>
                <a:latin typeface="+mn-lt"/>
              </a:defRPr>
            </a:lvl4pPr>
            <a:lvl5pPr>
              <a:buClr>
                <a:schemeClr val="accent1"/>
              </a:buCl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9541419"/>
      </p:ext>
    </p:extLst>
  </p:cSld>
  <p:clrMapOvr>
    <a:masterClrMapping/>
  </p:clrMapOvr>
  <p:extLst>
    <p:ext uri="{DCECCB84-F9BA-43D5-87BE-67443E8EF086}">
      <p15:sldGuideLst xmlns:p15="http://schemas.microsoft.com/office/powerpoint/2012/main">
        <p15:guide id="2" pos="3840">
          <p15:clr>
            <a:srgbClr val="FBAE40"/>
          </p15:clr>
        </p15:guide>
        <p15:guide id="3" orient="horz" pos="7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fbeelding + Titel + Copy">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351"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6246813"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 Placeholder 6">
            <a:extLst>
              <a:ext uri="{FF2B5EF4-FFF2-40B4-BE49-F238E27FC236}">
                <a16:creationId xmlns:a16="http://schemas.microsoft.com/office/drawing/2014/main" id="{7554653E-183A-79C3-D99F-8B4DAC3220C7}"/>
              </a:ext>
            </a:extLst>
          </p:cNvPr>
          <p:cNvSpPr>
            <a:spLocks noGrp="1"/>
          </p:cNvSpPr>
          <p:nvPr>
            <p:ph type="body" sz="quarter" idx="14"/>
          </p:nvPr>
        </p:nvSpPr>
        <p:spPr>
          <a:xfrm>
            <a:off x="6246813" y="1219200"/>
            <a:ext cx="5368925" cy="4779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3401079"/>
      </p:ext>
    </p:extLst>
  </p:cSld>
  <p:clrMapOvr>
    <a:masterClrMapping/>
  </p:clrMapOvr>
  <p:extLst>
    <p:ext uri="{DCECCB84-F9BA-43D5-87BE-67443E8EF086}">
      <p15:sldGuideLst xmlns:p15="http://schemas.microsoft.com/office/powerpoint/2012/main">
        <p15:guide id="2" pos="3840">
          <p15:clr>
            <a:srgbClr val="FBAE40"/>
          </p15:clr>
        </p15:guide>
        <p15:guide id="3" orient="horz" pos="76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fbeelding + ABC 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6246813" y="1513304"/>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6246814" y="2304359"/>
            <a:ext cx="5359500" cy="1002738"/>
          </a:xfrm>
        </p:spPr>
        <p:txBody>
          <a:bodyPr/>
          <a:lstStyle>
            <a:lvl1pPr marL="0" indent="0" algn="l">
              <a:lnSpc>
                <a:spcPct val="100000"/>
              </a:lnSpc>
              <a:buClr>
                <a:schemeClr val="accent1"/>
              </a:buClr>
              <a:buFont typeface="Abadi Extra Light" panose="020B0204020104020204" pitchFamily="34" charset="0"/>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aute irure dolor in reprehenderit in voluptate velit esse cillum dolore eu fugiat nulla pariatur cepteur sint.</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6246813" y="3593903"/>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6786813" y="3614450"/>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6249094" y="4334716"/>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6789094" y="4355263"/>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6251475" y="5067664"/>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6791475" y="5088211"/>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31" name="Tijdelijke aanduiding voor afbeelding 30">
            <a:extLst>
              <a:ext uri="{FF2B5EF4-FFF2-40B4-BE49-F238E27FC236}">
                <a16:creationId xmlns:a16="http://schemas.microsoft.com/office/drawing/2014/main" id="{FC04DBAC-CC27-1756-73A3-BA0FAC1EB2DC}"/>
              </a:ext>
            </a:extLst>
          </p:cNvPr>
          <p:cNvSpPr>
            <a:spLocks noGrp="1"/>
          </p:cNvSpPr>
          <p:nvPr>
            <p:ph type="pic" sz="quarter" idx="19" hasCustomPrompt="1"/>
          </p:nvPr>
        </p:nvSpPr>
        <p:spPr>
          <a:xfrm>
            <a:off x="-826861" y="-899885"/>
            <a:ext cx="6480000" cy="6480000"/>
          </a:xfrm>
          <a:prstGeom prst="round2DiagRect">
            <a:avLst>
              <a:gd name="adj1" fmla="val 40669"/>
              <a:gd name="adj2" fmla="val 0"/>
            </a:avLst>
          </a:prstGeom>
          <a:solidFill>
            <a:schemeClr val="accent5"/>
          </a:solidFill>
        </p:spPr>
        <p:txBody>
          <a:bodyPr tIns="100800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2054669879"/>
      </p:ext>
    </p:extLst>
  </p:cSld>
  <p:clrMapOvr>
    <a:masterClrMapping/>
  </p:clrMapOvr>
  <p:extLst>
    <p:ext uri="{DCECCB84-F9BA-43D5-87BE-67443E8EF086}">
      <p15:sldGuideLst xmlns:p15="http://schemas.microsoft.com/office/powerpoint/2012/main">
        <p15:guide id="1" orient="horz" pos="353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C Copy + Afbeeld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1513304"/>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571501" y="2304359"/>
            <a:ext cx="5359500" cy="1002738"/>
          </a:xfrm>
        </p:spPr>
        <p:txBody>
          <a:bodyPr/>
          <a:lstStyle>
            <a:lvl1pPr marL="0" indent="0" algn="l">
              <a:lnSpc>
                <a:spcPct val="100000"/>
              </a:lnSpc>
              <a:buClr>
                <a:schemeClr val="accent1"/>
              </a:buClr>
              <a:buFont typeface="Abadi Extra Light" panose="020B0204020104020204" pitchFamily="34" charset="0"/>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aute irure dolor in reprehenderit in voluptate velit esse cillum dolore eu fugiat nulla pariatur cepteur sint.</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571500" y="3583629"/>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1111500" y="3614450"/>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573781" y="4324442"/>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1113781" y="4355263"/>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576162" y="5057390"/>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1116162" y="5088211"/>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31" name="Tijdelijke aanduiding voor afbeelding 30">
            <a:extLst>
              <a:ext uri="{FF2B5EF4-FFF2-40B4-BE49-F238E27FC236}">
                <a16:creationId xmlns:a16="http://schemas.microsoft.com/office/drawing/2014/main" id="{FC04DBAC-CC27-1756-73A3-BA0FAC1EB2DC}"/>
              </a:ext>
            </a:extLst>
          </p:cNvPr>
          <p:cNvSpPr>
            <a:spLocks noGrp="1"/>
          </p:cNvSpPr>
          <p:nvPr>
            <p:ph type="pic" sz="quarter" idx="19" hasCustomPrompt="1"/>
          </p:nvPr>
        </p:nvSpPr>
        <p:spPr>
          <a:xfrm flipH="1">
            <a:off x="6258719" y="-865012"/>
            <a:ext cx="6969601" cy="6480000"/>
          </a:xfrm>
          <a:prstGeom prst="round2DiagRect">
            <a:avLst>
              <a:gd name="adj1" fmla="val 40669"/>
              <a:gd name="adj2" fmla="val 0"/>
            </a:avLst>
          </a:prstGeom>
          <a:solidFill>
            <a:schemeClr val="accent5"/>
          </a:solidFill>
        </p:spPr>
        <p:txBody>
          <a:bodyPr tIns="100800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2704863263"/>
      </p:ext>
    </p:extLst>
  </p:cSld>
  <p:clrMapOvr>
    <a:masterClrMapping/>
  </p:clrMapOvr>
  <p:extLst>
    <p:ext uri="{DCECCB84-F9BA-43D5-87BE-67443E8EF086}">
      <p15:sldGuideLst xmlns:p15="http://schemas.microsoft.com/office/powerpoint/2012/main">
        <p15:guide id="1" orient="horz" pos="353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C 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07"/>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571501" y="1127562"/>
            <a:ext cx="5359500" cy="1207022"/>
          </a:xfrm>
        </p:spPr>
        <p:txBody>
          <a:bodyPr/>
          <a:lstStyle>
            <a:lvl1pPr marL="0" indent="0" algn="l">
              <a:lnSpc>
                <a:spcPct val="100000"/>
              </a:lnSpc>
              <a:buClr>
                <a:schemeClr val="accent1"/>
              </a:buClr>
              <a:buFont typeface="Abadi Extra Light" panose="020B0204020104020204" pitchFamily="34" charset="0"/>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aute irure dolor in reprehenderit in voluptate velit esse cillum dolore eu fugiat nulla pariatur cepteur sint. Lorem ipsum dolor sit amet, consectetuer adipiscing elit.</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571500" y="2647333"/>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1111500" y="2667880"/>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573781" y="3388146"/>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1113781" y="3408693"/>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576162" y="4121094"/>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1116162" y="4141641"/>
            <a:ext cx="4819501" cy="611999"/>
          </a:xfrm>
        </p:spPr>
        <p:txBody>
          <a:bodyPr anchor="ctr"/>
          <a:lstStyle>
            <a:lvl1pPr marL="0" indent="0">
              <a:buNone/>
              <a:defRPr/>
            </a:lvl1pPr>
          </a:lstStyle>
          <a:p>
            <a:pPr lvl="0"/>
            <a:r>
              <a:rPr lang="nl-NL" dirty="0"/>
              <a:t>Duis aute irure dolor in reprehenderit </a:t>
            </a:r>
            <a:br>
              <a:rPr lang="nl-NL" dirty="0"/>
            </a:br>
            <a:r>
              <a:rPr lang="nl-NL" dirty="0"/>
              <a:t>in voluptate velit esse cillum dolore</a:t>
            </a:r>
          </a:p>
        </p:txBody>
      </p:sp>
    </p:spTree>
    <p:extLst>
      <p:ext uri="{BB962C8B-B14F-4D97-AF65-F5344CB8AC3E}">
        <p14:creationId xmlns:p14="http://schemas.microsoft.com/office/powerpoint/2010/main" val="1435764976"/>
      </p:ext>
    </p:extLst>
  </p:cSld>
  <p:clrMapOvr>
    <a:masterClrMapping/>
  </p:clrMapOvr>
  <p:extLst>
    <p:ext uri="{DCECCB84-F9BA-43D5-87BE-67443E8EF086}">
      <p15:sldGuideLst xmlns:p15="http://schemas.microsoft.com/office/powerpoint/2012/main">
        <p15:guide id="1" orient="horz" pos="353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110442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9">
            <a:extLst>
              <a:ext uri="{FF2B5EF4-FFF2-40B4-BE49-F238E27FC236}">
                <a16:creationId xmlns:a16="http://schemas.microsoft.com/office/drawing/2014/main" id="{44455874-C47E-7D99-E050-54A401FF8EA8}"/>
              </a:ext>
            </a:extLst>
          </p:cNvPr>
          <p:cNvSpPr>
            <a:spLocks noGrp="1"/>
          </p:cNvSpPr>
          <p:nvPr>
            <p:ph type="body" sz="quarter" idx="13"/>
          </p:nvPr>
        </p:nvSpPr>
        <p:spPr>
          <a:xfrm>
            <a:off x="571500" y="1219200"/>
            <a:ext cx="11044238" cy="477996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6247834"/>
      </p:ext>
    </p:extLst>
  </p:cSld>
  <p:clrMapOvr>
    <a:masterClrMapping/>
  </p:clrMapOvr>
  <p:extLst>
    <p:ext uri="{DCECCB84-F9BA-43D5-87BE-67443E8EF086}">
      <p15:sldGuideLst xmlns:p15="http://schemas.microsoft.com/office/powerpoint/2012/main">
        <p15:guide id="2" pos="3840">
          <p15:clr>
            <a:srgbClr val="FBAE40"/>
          </p15:clr>
        </p15:guide>
        <p15:guide id="3" orient="horz" pos="76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r weten?">
    <p:bg>
      <p:bgPr>
        <a:solidFill>
          <a:schemeClr val="tx2"/>
        </a:solidFill>
        <a:effectLst/>
      </p:bgPr>
    </p:bg>
    <p:spTree>
      <p:nvGrpSpPr>
        <p:cNvPr id="1" name=""/>
        <p:cNvGrpSpPr/>
        <p:nvPr/>
      </p:nvGrpSpPr>
      <p:grpSpPr>
        <a:xfrm>
          <a:off x="0" y="0"/>
          <a:ext cx="0" cy="0"/>
          <a:chOff x="0" y="0"/>
          <a:chExt cx="0" cy="0"/>
        </a:xfrm>
      </p:grpSpPr>
      <p:sp>
        <p:nvSpPr>
          <p:cNvPr id="18" name="Ovaal 17">
            <a:extLst>
              <a:ext uri="{FF2B5EF4-FFF2-40B4-BE49-F238E27FC236}">
                <a16:creationId xmlns:a16="http://schemas.microsoft.com/office/drawing/2014/main" id="{161DBC0C-CECC-92E8-7621-0A1B8B342E61}"/>
              </a:ext>
            </a:extLst>
          </p:cNvPr>
          <p:cNvSpPr/>
          <p:nvPr userDrawn="1"/>
        </p:nvSpPr>
        <p:spPr>
          <a:xfrm>
            <a:off x="-742156" y="1077118"/>
            <a:ext cx="4791075" cy="479107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7740333" y="2181859"/>
            <a:ext cx="3875405" cy="438151"/>
          </a:xfrm>
        </p:spPr>
        <p:txBody>
          <a:bodyPr anchor="b">
            <a:noAutofit/>
          </a:bodyPr>
          <a:lstStyle>
            <a:lvl1pPr algn="l">
              <a:lnSpc>
                <a:spcPts val="4800"/>
              </a:lnSpc>
              <a:defRPr sz="3200">
                <a:solidFill>
                  <a:schemeClr val="bg1"/>
                </a:solidFill>
              </a:defRPr>
            </a:lvl1pPr>
          </a:lstStyle>
          <a:p>
            <a:r>
              <a:rPr lang="nl-NL" dirty="0"/>
              <a:t>Meer weten?</a:t>
            </a:r>
          </a:p>
        </p:txBody>
      </p:sp>
      <p:pic>
        <p:nvPicPr>
          <p:cNvPr id="7" name="Graphic 6">
            <a:extLst>
              <a:ext uri="{FF2B5EF4-FFF2-40B4-BE49-F238E27FC236}">
                <a16:creationId xmlns:a16="http://schemas.microsoft.com/office/drawing/2014/main" id="{22A3E3DB-68DA-97CF-92B0-2073EEF14E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46813" y="2847967"/>
            <a:ext cx="5368925" cy="1162066"/>
          </a:xfrm>
          <a:prstGeom prst="rect">
            <a:avLst/>
          </a:prstGeom>
        </p:spPr>
      </p:pic>
      <p:sp>
        <p:nvSpPr>
          <p:cNvPr id="12" name="Tijdelijke aanduiding voor tekst 11">
            <a:extLst>
              <a:ext uri="{FF2B5EF4-FFF2-40B4-BE49-F238E27FC236}">
                <a16:creationId xmlns:a16="http://schemas.microsoft.com/office/drawing/2014/main" id="{28452839-26B7-D7C9-A728-0C766FEE6C4B}"/>
              </a:ext>
            </a:extLst>
          </p:cNvPr>
          <p:cNvSpPr>
            <a:spLocks noGrp="1"/>
          </p:cNvSpPr>
          <p:nvPr>
            <p:ph type="body" sz="quarter" idx="10" hasCustomPrompt="1"/>
          </p:nvPr>
        </p:nvSpPr>
        <p:spPr>
          <a:xfrm>
            <a:off x="7740332" y="4217035"/>
            <a:ext cx="3875405" cy="332105"/>
          </a:xfrm>
        </p:spPr>
        <p:txBody>
          <a:bodyPr/>
          <a:lstStyle>
            <a:lvl1pPr marL="0" indent="0">
              <a:buNone/>
              <a:defRPr sz="2400">
                <a:solidFill>
                  <a:schemeClr val="accent4"/>
                </a:solidFill>
                <a:latin typeface="+mj-lt"/>
              </a:defRPr>
            </a:lvl1pPr>
          </a:lstStyle>
          <a:p>
            <a:pPr lvl="0"/>
            <a:r>
              <a:rPr lang="nl-NL" dirty="0"/>
              <a:t>Iplo.nl</a:t>
            </a:r>
          </a:p>
        </p:txBody>
      </p:sp>
      <p:sp>
        <p:nvSpPr>
          <p:cNvPr id="17" name="Tijdelijke aanduiding voor afbeelding 16">
            <a:extLst>
              <a:ext uri="{FF2B5EF4-FFF2-40B4-BE49-F238E27FC236}">
                <a16:creationId xmlns:a16="http://schemas.microsoft.com/office/drawing/2014/main" id="{4559956D-9DEE-6A75-53D3-552461F16E7D}"/>
              </a:ext>
            </a:extLst>
          </p:cNvPr>
          <p:cNvSpPr>
            <a:spLocks noGrp="1"/>
          </p:cNvSpPr>
          <p:nvPr>
            <p:ph type="pic" sz="quarter" idx="11" hasCustomPrompt="1"/>
          </p:nvPr>
        </p:nvSpPr>
        <p:spPr>
          <a:xfrm>
            <a:off x="-2219325" y="-400051"/>
            <a:ext cx="7745413" cy="7745413"/>
          </a:xfrm>
          <a:prstGeom prst="donut">
            <a:avLst>
              <a:gd name="adj" fmla="val 27202"/>
            </a:avLst>
          </a:prstGeom>
          <a:solidFill>
            <a:schemeClr val="accent5"/>
          </a:solidFill>
        </p:spPr>
        <p:txBody>
          <a:bodyPr lIns="0" tIns="756000" bIns="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401769303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0" y="2276475"/>
            <a:ext cx="10923588"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735575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23AE7E-2C86-A0CD-8EC8-B93BA511713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D1572BC-4519-1223-CF57-A0D32C69C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BA0E5DB-4723-E8E5-AD94-329E1AA33802}"/>
              </a:ext>
            </a:extLst>
          </p:cNvPr>
          <p:cNvSpPr>
            <a:spLocks noGrp="1"/>
          </p:cNvSpPr>
          <p:nvPr>
            <p:ph type="dt" sz="half" idx="10"/>
          </p:nvPr>
        </p:nvSpPr>
        <p:spPr/>
        <p:txBody>
          <a:bodyPr/>
          <a:lstStyle/>
          <a:p>
            <a:fld id="{3639E2E2-2A91-4DD2-9311-C9E3BEC24325}" type="datetimeFigureOut">
              <a:rPr lang="nl-NL" smtClean="0"/>
              <a:t>2-10-2026</a:t>
            </a:fld>
            <a:endParaRPr lang="nl-NL"/>
          </a:p>
        </p:txBody>
      </p:sp>
      <p:sp>
        <p:nvSpPr>
          <p:cNvPr id="5" name="Tijdelijke aanduiding voor voettekst 4">
            <a:extLst>
              <a:ext uri="{FF2B5EF4-FFF2-40B4-BE49-F238E27FC236}">
                <a16:creationId xmlns:a16="http://schemas.microsoft.com/office/drawing/2014/main" id="{6F2F7A3F-8ACC-C03B-A8F7-2C36F4F3EB5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26DBD5E-C365-C989-7497-3E33B122E878}"/>
              </a:ext>
            </a:extLst>
          </p:cNvPr>
          <p:cNvSpPr>
            <a:spLocks noGrp="1"/>
          </p:cNvSpPr>
          <p:nvPr>
            <p:ph type="sldNum" sz="quarter" idx="12"/>
          </p:nvPr>
        </p:nvSpPr>
        <p:spPr/>
        <p:txBody>
          <a:bodyPr/>
          <a:lstStyle/>
          <a:p>
            <a:fld id="{577908FA-DCA4-45E6-BDB4-3EE168E8EF05}" type="slidenum">
              <a:rPr lang="nl-NL" smtClean="0"/>
              <a:t>‹nr.›</a:t>
            </a:fld>
            <a:endParaRPr lang="nl-NL"/>
          </a:p>
        </p:txBody>
      </p:sp>
      <p:sp>
        <p:nvSpPr>
          <p:cNvPr id="7" name="Rechthoek 6">
            <a:extLst>
              <a:ext uri="{FF2B5EF4-FFF2-40B4-BE49-F238E27FC236}">
                <a16:creationId xmlns:a16="http://schemas.microsoft.com/office/drawing/2014/main" id="{5AF8E3AB-9866-46FE-5DA4-836EDE50CB89}"/>
              </a:ext>
            </a:extLst>
          </p:cNvPr>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E8DD17CE-8C97-FEBC-980A-5A18777A9A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297063062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5000" y="1051200"/>
            <a:ext cx="5003800" cy="948047"/>
          </a:xfrm>
        </p:spPr>
        <p:txBody>
          <a:bodyPr/>
          <a:lstStyle/>
          <a:p>
            <a:r>
              <a:rPr lang="nl-NL"/>
              <a:t>Klik om stijl te bewerken</a:t>
            </a:r>
          </a:p>
        </p:txBody>
      </p:sp>
      <p:sp>
        <p:nvSpPr>
          <p:cNvPr id="10"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p>
        </p:txBody>
      </p:sp>
      <p:sp>
        <p:nvSpPr>
          <p:cNvPr id="6" name="Tijdelijke aanduiding voor datum 5"/>
          <p:cNvSpPr>
            <a:spLocks noGrp="1"/>
          </p:cNvSpPr>
          <p:nvPr>
            <p:ph type="dt" sz="half" idx="25"/>
          </p:nvPr>
        </p:nvSpPr>
        <p:spPr/>
        <p:txBody>
          <a:bodyPr/>
          <a:lstStyle/>
          <a:p>
            <a:endParaRPr lang="nl-NL"/>
          </a:p>
        </p:txBody>
      </p:sp>
      <p:sp>
        <p:nvSpPr>
          <p:cNvPr id="12" name="Tijdelijke aanduiding voor voettekst 11"/>
          <p:cNvSpPr>
            <a:spLocks noGrp="1"/>
          </p:cNvSpPr>
          <p:nvPr>
            <p:ph type="ftr" sz="quarter" idx="26"/>
          </p:nvPr>
        </p:nvSpPr>
        <p:spPr/>
        <p:txBody>
          <a:bodyPr/>
          <a:lstStyle/>
          <a:p>
            <a:endParaRPr lang="nl-NL"/>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a:p>
        </p:txBody>
      </p:sp>
    </p:spTree>
    <p:extLst>
      <p:ext uri="{BB962C8B-B14F-4D97-AF65-F5344CB8AC3E}">
        <p14:creationId xmlns:p14="http://schemas.microsoft.com/office/powerpoint/2010/main" val="3678102328"/>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244304300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37F57F3-AECE-D976-3559-F251AC81AA51}"/>
              </a:ext>
            </a:extLst>
          </p:cNvPr>
          <p:cNvSpPr>
            <a:spLocks noGrp="1"/>
          </p:cNvSpPr>
          <p:nvPr>
            <p:ph type="title"/>
          </p:nvPr>
        </p:nvSpPr>
        <p:spPr>
          <a:xfrm>
            <a:off x="571500" y="384176"/>
            <a:ext cx="11044238" cy="1006213"/>
          </a:xfrm>
          <a:prstGeom prst="rect">
            <a:avLst/>
          </a:prstGeom>
        </p:spPr>
        <p:txBody>
          <a:bodyPr vert="horz" lIns="0" tIns="0" rIns="0" bIns="0" rtlCol="0" anchor="ctr">
            <a:normAutofit/>
          </a:bodyPr>
          <a:lstStyle/>
          <a:p>
            <a:r>
              <a:rPr lang="nl-NL" dirty="0"/>
              <a:t>Klik om stijl te </a:t>
            </a:r>
            <a:br>
              <a:rPr lang="nl-NL" dirty="0"/>
            </a:br>
            <a:r>
              <a:rPr lang="nl-NL" dirty="0"/>
              <a:t>bewerken</a:t>
            </a:r>
          </a:p>
        </p:txBody>
      </p:sp>
      <p:sp>
        <p:nvSpPr>
          <p:cNvPr id="3" name="Tijdelijke aanduiding voor tekst 2">
            <a:extLst>
              <a:ext uri="{FF2B5EF4-FFF2-40B4-BE49-F238E27FC236}">
                <a16:creationId xmlns:a16="http://schemas.microsoft.com/office/drawing/2014/main" id="{293F2252-11EA-B059-326C-39132E1E5064}"/>
              </a:ext>
            </a:extLst>
          </p:cNvPr>
          <p:cNvSpPr>
            <a:spLocks noGrp="1"/>
          </p:cNvSpPr>
          <p:nvPr>
            <p:ph type="body" idx="1"/>
          </p:nvPr>
        </p:nvSpPr>
        <p:spPr>
          <a:xfrm>
            <a:off x="571500" y="1774565"/>
            <a:ext cx="11044238" cy="4224598"/>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273D8C75-6249-66BB-CC2C-0CAD1C42FB10}"/>
              </a:ext>
            </a:extLst>
          </p:cNvPr>
          <p:cNvSpPr>
            <a:spLocks noGrp="1"/>
          </p:cNvSpPr>
          <p:nvPr>
            <p:ph type="ftr" sz="quarter" idx="3"/>
          </p:nvPr>
        </p:nvSpPr>
        <p:spPr>
          <a:xfrm>
            <a:off x="1062038" y="6324037"/>
            <a:ext cx="4889499" cy="180000"/>
          </a:xfrm>
          <a:prstGeom prst="rect">
            <a:avLst/>
          </a:prstGeom>
        </p:spPr>
        <p:txBody>
          <a:bodyPr vert="horz" lIns="0" tIns="0" rIns="0" bIns="0" rtlCol="0" anchor="b"/>
          <a:lstStyle>
            <a:lvl1pPr algn="l">
              <a:lnSpc>
                <a:spcPts val="1000"/>
              </a:lnSpc>
              <a:defRPr sz="1000">
                <a:solidFill>
                  <a:schemeClr val="tx1"/>
                </a:solidFill>
                <a:latin typeface="+mn-lt"/>
              </a:defRPr>
            </a:lvl1pPr>
          </a:lstStyle>
          <a:p>
            <a:r>
              <a:rPr lang="nl-NL"/>
              <a:t>invoegen &gt; Koptekst en voettekst</a:t>
            </a:r>
            <a:endParaRPr lang="nl-NL" dirty="0"/>
          </a:p>
        </p:txBody>
      </p:sp>
      <p:sp>
        <p:nvSpPr>
          <p:cNvPr id="6" name="Tijdelijke aanduiding voor dianummer 5">
            <a:extLst>
              <a:ext uri="{FF2B5EF4-FFF2-40B4-BE49-F238E27FC236}">
                <a16:creationId xmlns:a16="http://schemas.microsoft.com/office/drawing/2014/main" id="{8B072843-F20D-EC0F-D21A-7E685A9CF726}"/>
              </a:ext>
            </a:extLst>
          </p:cNvPr>
          <p:cNvSpPr>
            <a:spLocks noGrp="1"/>
          </p:cNvSpPr>
          <p:nvPr>
            <p:ph type="sldNum" sz="quarter" idx="4"/>
          </p:nvPr>
        </p:nvSpPr>
        <p:spPr>
          <a:xfrm>
            <a:off x="571500" y="6324037"/>
            <a:ext cx="360000" cy="180000"/>
          </a:xfrm>
          <a:prstGeom prst="rect">
            <a:avLst/>
          </a:prstGeom>
        </p:spPr>
        <p:txBody>
          <a:bodyPr vert="horz" lIns="0" tIns="0" rIns="0" bIns="0" rtlCol="0" anchor="b"/>
          <a:lstStyle>
            <a:lvl1pPr algn="l">
              <a:lnSpc>
                <a:spcPts val="1000"/>
              </a:lnSpc>
              <a:defRPr sz="1050">
                <a:solidFill>
                  <a:schemeClr val="tx1"/>
                </a:solidFill>
                <a:latin typeface="+mn-lt"/>
              </a:defRPr>
            </a:lvl1pPr>
          </a:lstStyle>
          <a:p>
            <a:fld id="{1B71BB4A-7DC0-41F9-B589-288E53C2F0C1}" type="slidenum">
              <a:rPr lang="nl-NL" smtClean="0"/>
              <a:pPr/>
              <a:t>‹nr.›</a:t>
            </a:fld>
            <a:endParaRPr lang="nl-NL" dirty="0"/>
          </a:p>
        </p:txBody>
      </p:sp>
    </p:spTree>
    <p:extLst>
      <p:ext uri="{BB962C8B-B14F-4D97-AF65-F5344CB8AC3E}">
        <p14:creationId xmlns:p14="http://schemas.microsoft.com/office/powerpoint/2010/main" val="358824837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5" r:id="rId6"/>
    <p:sldLayoutId id="2147483657" r:id="rId7"/>
    <p:sldLayoutId id="2147483656" r:id="rId8"/>
    <p:sldLayoutId id="2147483653" r:id="rId9"/>
    <p:sldLayoutId id="2147483660" r:id="rId10"/>
    <p:sldLayoutId id="2147483662" r:id="rId11"/>
    <p:sldLayoutId id="2147483664" r:id="rId12"/>
    <p:sldLayoutId id="2147483665" r:id="rId13"/>
  </p:sldLayoutIdLst>
  <p:hf hdr="0" dt="0"/>
  <p:txStyles>
    <p:titleStyle>
      <a:lvl1pPr algn="l" defTabSz="914400" rtl="0" eaLnBrk="1" latinLnBrk="0" hangingPunct="1">
        <a:lnSpc>
          <a:spcPts val="5000"/>
        </a:lnSpc>
        <a:spcBef>
          <a:spcPct val="0"/>
        </a:spcBef>
        <a:buNone/>
        <a:defRPr sz="4400" kern="1200">
          <a:solidFill>
            <a:schemeClr val="tx1"/>
          </a:solidFill>
          <a:latin typeface="+mj-lt"/>
          <a:ea typeface="+mj-ea"/>
          <a:cs typeface="+mj-cs"/>
        </a:defRPr>
      </a:lvl1pPr>
    </p:titleStyle>
    <p:bodyStyle>
      <a:lvl1pPr marL="285750" indent="-285750" algn="l" defTabSz="914400" rtl="0" eaLnBrk="1" latinLnBrk="0" hangingPunct="1">
        <a:lnSpc>
          <a:spcPct val="100000"/>
        </a:lnSpc>
        <a:spcBef>
          <a:spcPts val="1000"/>
        </a:spcBef>
        <a:buClr>
          <a:schemeClr val="accent1"/>
        </a:buClr>
        <a:buSzPct val="120000"/>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lnSpc>
          <a:spcPct val="100000"/>
        </a:lnSpc>
        <a:spcBef>
          <a:spcPts val="500"/>
        </a:spcBef>
        <a:buClr>
          <a:schemeClr val="accent1"/>
        </a:buClr>
        <a:buSzPct val="120000"/>
        <a:buFont typeface="Arial" panose="020B0604020202020204" pitchFamily="34" charset="0"/>
        <a:buChar char="•"/>
        <a:defRPr sz="2000" kern="1200">
          <a:solidFill>
            <a:schemeClr val="tx1"/>
          </a:solidFill>
          <a:latin typeface="Asap" pitchFamily="2" charset="0"/>
          <a:ea typeface="+mn-ea"/>
          <a:cs typeface="+mn-cs"/>
        </a:defRPr>
      </a:lvl2pPr>
      <a:lvl3pPr marL="1200150" indent="-285750" algn="l" defTabSz="914400" rtl="0" eaLnBrk="1" latinLnBrk="0" hangingPunct="1">
        <a:lnSpc>
          <a:spcPct val="100000"/>
        </a:lnSpc>
        <a:spcBef>
          <a:spcPts val="500"/>
        </a:spcBef>
        <a:buClr>
          <a:schemeClr val="accent1"/>
        </a:buClr>
        <a:buSzPct val="120000"/>
        <a:buFont typeface="Arial" panose="020B0604020202020204" pitchFamily="34" charset="0"/>
        <a:buChar char="•"/>
        <a:defRPr sz="2000" kern="1200">
          <a:solidFill>
            <a:schemeClr val="tx1"/>
          </a:solidFill>
          <a:latin typeface="Asap" pitchFamily="2" charset="0"/>
          <a:ea typeface="+mn-ea"/>
          <a:cs typeface="+mn-cs"/>
        </a:defRPr>
      </a:lvl3pPr>
      <a:lvl4pPr marL="1657350" indent="-285750" algn="l" defTabSz="914400" rtl="0" eaLnBrk="1" latinLnBrk="0" hangingPunct="1">
        <a:lnSpc>
          <a:spcPct val="100000"/>
        </a:lnSpc>
        <a:spcBef>
          <a:spcPts val="500"/>
        </a:spcBef>
        <a:buClr>
          <a:schemeClr val="accent1"/>
        </a:buClr>
        <a:buSzPct val="120000"/>
        <a:buFont typeface="Arial" panose="020B0604020202020204" pitchFamily="34" charset="0"/>
        <a:buChar char="•"/>
        <a:defRPr sz="2000" kern="1200">
          <a:solidFill>
            <a:schemeClr val="tx1"/>
          </a:solidFill>
          <a:latin typeface="Asap" pitchFamily="2" charset="0"/>
          <a:ea typeface="+mn-ea"/>
          <a:cs typeface="+mn-cs"/>
        </a:defRPr>
      </a:lvl4pPr>
      <a:lvl5pPr marL="2114550" indent="-285750" algn="l" defTabSz="914400" rtl="0" eaLnBrk="1" latinLnBrk="0" hangingPunct="1">
        <a:lnSpc>
          <a:spcPct val="100000"/>
        </a:lnSpc>
        <a:spcBef>
          <a:spcPts val="500"/>
        </a:spcBef>
        <a:buClr>
          <a:schemeClr val="accent1"/>
        </a:buClr>
        <a:buSzPct val="120000"/>
        <a:buFont typeface="Arial" panose="020B0604020202020204" pitchFamily="34" charset="0"/>
        <a:buChar char="•"/>
        <a:defRPr sz="2000" kern="1200">
          <a:solidFill>
            <a:schemeClr val="tx1"/>
          </a:solidFill>
          <a:latin typeface="Asap"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77" userDrawn="1">
          <p15:clr>
            <a:srgbClr val="F26B43"/>
          </p15:clr>
        </p15:guide>
        <p15:guide id="2" pos="3749" userDrawn="1">
          <p15:clr>
            <a:srgbClr val="F26B43"/>
          </p15:clr>
        </p15:guide>
        <p15:guide id="3" pos="7317" userDrawn="1">
          <p15:clr>
            <a:srgbClr val="F26B43"/>
          </p15:clr>
        </p15:guide>
        <p15:guide id="4" pos="360" userDrawn="1">
          <p15:clr>
            <a:srgbClr val="F26B43"/>
          </p15:clr>
        </p15:guide>
        <p15:guide id="5" pos="3935" userDrawn="1">
          <p15:clr>
            <a:srgbClr val="F26B43"/>
          </p15:clr>
        </p15:guide>
        <p15:guide id="7" orient="horz" pos="242" userDrawn="1">
          <p15:clr>
            <a:srgbClr val="F26B43"/>
          </p15:clr>
        </p15:guide>
        <p15:guide id="8" orient="horz" pos="377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s://www.rvo.nl/sites/default/files/2022-10/Generiek%20richtsnoer%20Waterstofveiligheid%20%28eerste%20vastgestelde%20versie%2C%205%20oktober%202022%29.pdf"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hyperlink" Target="https://www.rvo.nl/sites/default/files/2025-08/Veiligheidsrichtsnoer-waterstofdragers.pdf" TargetMode="External"/><Relationship Id="rId4" Type="http://schemas.openxmlformats.org/officeDocument/2006/relationships/hyperlink" Target="https://www.rvo.nl/sites/default/files/2022-10/Aanvullend%20veiligheidsrichtsnoer%20voor%20vier%20waterstofpilots%20in%20de%20gebouwde%20omgeving%20%28eerste%20vastgestelde%20versie%2C%205%20oktober%202022%29.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iplo.nl/over-ons/informatiepunt-leefomgeving/" TargetMode="External"/><Relationship Id="rId2" Type="http://schemas.openxmlformats.org/officeDocument/2006/relationships/image" Target="../media/image4.svg"/><Relationship Id="rId1" Type="http://schemas.openxmlformats.org/officeDocument/2006/relationships/slideLayout" Target="../slideLayouts/slideLayout12.xml"/><Relationship Id="rId4" Type="http://schemas.openxmlformats.org/officeDocument/2006/relationships/hyperlink" Target="https://iplo.nl/nieuwsbrie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44AC8-8CD1-C95C-A1B0-0873C1528B64}"/>
              </a:ext>
            </a:extLst>
          </p:cNvPr>
          <p:cNvSpPr>
            <a:spLocks noGrp="1"/>
          </p:cNvSpPr>
          <p:nvPr>
            <p:ph type="ctrTitle"/>
          </p:nvPr>
        </p:nvSpPr>
        <p:spPr>
          <a:xfrm>
            <a:off x="571500" y="2327770"/>
            <a:ext cx="5719572" cy="1312423"/>
          </a:xfrm>
        </p:spPr>
        <p:txBody>
          <a:bodyPr/>
          <a:lstStyle/>
          <a:p>
            <a:r>
              <a:rPr lang="nl-NL" sz="4000" dirty="0"/>
              <a:t>Regelgeving over waterstof:</a:t>
            </a:r>
            <a:br>
              <a:rPr lang="nl-NL" sz="4000" dirty="0"/>
            </a:br>
            <a:r>
              <a:rPr lang="nl-NL" sz="4000" dirty="0"/>
              <a:t>van kaders naar realisatie</a:t>
            </a:r>
          </a:p>
        </p:txBody>
      </p:sp>
      <p:sp>
        <p:nvSpPr>
          <p:cNvPr id="3" name="Ondertitel 2">
            <a:extLst>
              <a:ext uri="{FF2B5EF4-FFF2-40B4-BE49-F238E27FC236}">
                <a16:creationId xmlns:a16="http://schemas.microsoft.com/office/drawing/2014/main" id="{8A4D444E-EB53-FA99-B39F-7A0B1685362B}"/>
              </a:ext>
            </a:extLst>
          </p:cNvPr>
          <p:cNvSpPr>
            <a:spLocks noGrp="1"/>
          </p:cNvSpPr>
          <p:nvPr>
            <p:ph type="subTitle" idx="1"/>
          </p:nvPr>
        </p:nvSpPr>
        <p:spPr/>
        <p:txBody>
          <a:bodyPr/>
          <a:lstStyle/>
          <a:p>
            <a:r>
              <a:rPr lang="nl-NL" sz="1400" dirty="0"/>
              <a:t>Bianca van Kooij (Rijkswaterstaat-IPLO)</a:t>
            </a:r>
          </a:p>
          <a:p>
            <a:r>
              <a:rPr lang="nl-NL" sz="1400" dirty="0"/>
              <a:t>Rick Bijl (Trainee Veilige Energietransitie)</a:t>
            </a:r>
          </a:p>
        </p:txBody>
      </p:sp>
      <p:pic>
        <p:nvPicPr>
          <p:cNvPr id="12" name="Picture Placeholder 11" descr="Two sheep standing in a field&#10;&#10;AI-generated content may be incorrect.">
            <a:extLst>
              <a:ext uri="{FF2B5EF4-FFF2-40B4-BE49-F238E27FC236}">
                <a16:creationId xmlns:a16="http://schemas.microsoft.com/office/drawing/2014/main" id="{56F4A6CE-5DDB-A300-2B9A-B7AA4F9F8351}"/>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a:stretch>
            <a:fillRect/>
          </a:stretch>
        </p:blipFill>
        <p:spPr>
          <a:xfrm>
            <a:off x="5294400" y="3433525"/>
            <a:ext cx="6897600" cy="6897600"/>
          </a:xfrm>
        </p:spPr>
      </p:pic>
    </p:spTree>
    <p:extLst>
      <p:ext uri="{BB962C8B-B14F-4D97-AF65-F5344CB8AC3E}">
        <p14:creationId xmlns:p14="http://schemas.microsoft.com/office/powerpoint/2010/main" val="2961217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2EEBC-B50A-886A-354B-4911A30482C9}"/>
              </a:ext>
            </a:extLst>
          </p:cNvPr>
          <p:cNvSpPr>
            <a:spLocks noGrp="1"/>
          </p:cNvSpPr>
          <p:nvPr>
            <p:ph type="ctrTitle"/>
          </p:nvPr>
        </p:nvSpPr>
        <p:spPr/>
        <p:txBody>
          <a:bodyPr>
            <a:normAutofit fontScale="90000"/>
          </a:bodyPr>
          <a:lstStyle/>
          <a:p>
            <a:r>
              <a:rPr lang="en" sz="3400" dirty="0"/>
              <a:t>Verduurzamingsstrategie</a:t>
            </a:r>
          </a:p>
        </p:txBody>
      </p:sp>
      <p:sp>
        <p:nvSpPr>
          <p:cNvPr id="6" name="Tijdelijke aanduiding voor dianummer 5">
            <a:extLst>
              <a:ext uri="{FF2B5EF4-FFF2-40B4-BE49-F238E27FC236}">
                <a16:creationId xmlns:a16="http://schemas.microsoft.com/office/drawing/2014/main" id="{1B32ED3D-05A3-7D28-E8D2-1CDC54DFC0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7" name="Tijdelijke aanduiding voor inhoud 2">
            <a:extLst>
              <a:ext uri="{FF2B5EF4-FFF2-40B4-BE49-F238E27FC236}">
                <a16:creationId xmlns:a16="http://schemas.microsoft.com/office/drawing/2014/main" id="{307CD01F-3DAC-3533-27B9-0C3ADADF17EB}"/>
              </a:ext>
            </a:extLst>
          </p:cNvPr>
          <p:cNvSpPr txBox="1">
            <a:spLocks/>
          </p:cNvSpPr>
          <p:nvPr/>
        </p:nvSpPr>
        <p:spPr>
          <a:xfrm>
            <a:off x="633411" y="1956162"/>
            <a:ext cx="5290375" cy="4485053"/>
          </a:xfrm>
          <a:prstGeom prst="rect">
            <a:avLst/>
          </a:prstGeom>
        </p:spPr>
        <p:txBody>
          <a:bodyPr vert="horz" lIns="91440" tIns="45720" rIns="91440" bIns="45720" rtlCol="0">
            <a:normAutofit/>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None/>
              <a:tabLst/>
              <a:defRPr/>
            </a:pPr>
            <a:r>
              <a:rPr kumimoji="0" lang="en" sz="1500" b="1" i="0" u="none" strike="noStrike" kern="1200" cap="none" spc="0" normalizeH="0" baseline="0" noProof="0" dirty="0">
                <a:ln>
                  <a:noFill/>
                </a:ln>
                <a:solidFill>
                  <a:srgbClr val="000000"/>
                </a:solidFill>
                <a:effectLst/>
                <a:uLnTx/>
                <a:uFillTx/>
                <a:latin typeface="Verdana"/>
                <a:ea typeface="+mn-ea"/>
                <a:cs typeface="+mn-cs"/>
              </a:rPr>
              <a:t>Aanleiding</a:t>
            </a: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kumimoji="0" lang="en" sz="1800" b="1" i="0" strike="noStrike" kern="1200" cap="none" spc="0" normalizeH="0" baseline="0" noProof="0" dirty="0">
                <a:ln>
                  <a:noFill/>
                </a:ln>
                <a:solidFill>
                  <a:srgbClr val="000000"/>
                </a:solidFill>
                <a:effectLst/>
                <a:uLnTx/>
                <a:uFillTx/>
                <a:latin typeface="Verdana"/>
                <a:ea typeface="+mn-ea"/>
                <a:cs typeface="+mn-cs"/>
              </a:rPr>
              <a:t>Europese doelen (RED II en RED III)</a:t>
            </a: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endParaRPr lang="en" sz="1600" dirty="0">
              <a:solidFill>
                <a:srgbClr val="000000"/>
              </a:solidFill>
              <a:latin typeface="Verdana"/>
              <a:sym typeface="Wingdings" panose="05000000000000000000" pitchFamily="2" charset="2"/>
            </a:endParaRP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lang="en" sz="1600" dirty="0">
                <a:solidFill>
                  <a:srgbClr val="000000"/>
                </a:solidFill>
                <a:latin typeface="Verdana"/>
                <a:sym typeface="Wingdings" panose="05000000000000000000" pitchFamily="2" charset="2"/>
              </a:rPr>
              <a:t>Minder broeikasgasuitstoot in het vervoer</a:t>
            </a: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Toename hernieuwbare energie industrie</a:t>
            </a: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Hernieuwbare energie in gebouwen</a:t>
            </a: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lang="en" sz="1600" dirty="0">
                <a:solidFill>
                  <a:srgbClr val="000000"/>
                </a:solidFill>
                <a:latin typeface="Verdana"/>
                <a:sym typeface="Wingdings" panose="05000000000000000000" pitchFamily="2" charset="2"/>
              </a:rPr>
              <a:t>Scherpere duurzaamheidscriteria bio-energie</a:t>
            </a:r>
            <a:endPar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lang="en" sz="1600" dirty="0">
                <a:solidFill>
                  <a:srgbClr val="000000"/>
                </a:solidFill>
                <a:latin typeface="Verdana"/>
                <a:sym typeface="Wingdings" panose="05000000000000000000" pitchFamily="2" charset="2"/>
              </a:rPr>
              <a:t>Snellere projectvergunning</a:t>
            </a:r>
            <a:endPar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316800" marR="0" lvl="0" indent="-31680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endPar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0" marR="0" lvl="0" indent="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None/>
              <a:tabLst/>
              <a:defRPr/>
            </a:pPr>
            <a:endParaRPr kumimoji="0" lang="nl-NL" sz="1600" b="1"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p:txBody>
      </p:sp>
      <p:sp>
        <p:nvSpPr>
          <p:cNvPr id="3" name="Tijdelijke aanduiding voor inhoud 2">
            <a:extLst>
              <a:ext uri="{FF2B5EF4-FFF2-40B4-BE49-F238E27FC236}">
                <a16:creationId xmlns:a16="http://schemas.microsoft.com/office/drawing/2014/main" id="{8C420DC5-F794-6567-84AF-31EB5D460B61}"/>
              </a:ext>
            </a:extLst>
          </p:cNvPr>
          <p:cNvSpPr txBox="1">
            <a:spLocks/>
          </p:cNvSpPr>
          <p:nvPr/>
        </p:nvSpPr>
        <p:spPr>
          <a:xfrm>
            <a:off x="6268214" y="1956162"/>
            <a:ext cx="5723489" cy="4500397"/>
          </a:xfrm>
          <a:prstGeom prst="rect">
            <a:avLst/>
          </a:prstGeom>
        </p:spPr>
        <p:txBody>
          <a:bodyPr vert="horz" lIns="91440" tIns="45720" rIns="91440" bIns="45720" rtlCol="0" anchor="t">
            <a:normAutofit/>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None/>
              <a:tabLst/>
              <a:defRPr/>
            </a:pPr>
            <a:r>
              <a:rPr kumimoji="0" lang="en" sz="1600" b="1"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Rol van NL-overheid</a:t>
            </a:r>
          </a:p>
          <a:p>
            <a:pPr marL="316230" marR="0" lvl="0" indent="-31623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kumimoji="0" lang="en" sz="16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Bepalen welke ontwikkelingen we willen stimuleren of faciliteren (of ontmoedigen)</a:t>
            </a:r>
            <a:endParaRPr lang="en" sz="1600" b="0" i="0" u="none" strike="noStrike" kern="1200" cap="none" spc="0" normalizeH="0" baseline="0" noProof="0" dirty="0">
              <a:ln>
                <a:noFill/>
              </a:ln>
              <a:solidFill>
                <a:srgbClr val="000000"/>
              </a:solidFill>
              <a:effectLst/>
              <a:uLnTx/>
              <a:uFillTx/>
              <a:latin typeface="Verdana"/>
              <a:ea typeface="Verdana"/>
            </a:endParaRPr>
          </a:p>
          <a:p>
            <a:pPr marL="0" marR="0" lvl="0" indent="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None/>
              <a:tabLst/>
              <a:defRPr/>
            </a:pPr>
            <a:r>
              <a:rPr kumimoji="0" lang="en" sz="1600" b="1"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Benadering</a:t>
            </a:r>
          </a:p>
          <a:p>
            <a:pPr marL="316230" marR="0" lvl="0" indent="-316230" algn="l" defTabSz="914400" rtl="0" eaLnBrk="1" fontAlgn="auto" latinLnBrk="0" hangingPunct="1">
              <a:lnSpc>
                <a:spcPct val="110000"/>
              </a:lnSpc>
              <a:spcBef>
                <a:spcPts val="1200"/>
              </a:spcBef>
              <a:spcAft>
                <a:spcPts val="0"/>
              </a:spcAft>
              <a:buClr>
                <a:srgbClr val="38870D"/>
              </a:buClr>
              <a:buSzPct val="80000"/>
              <a:buFont typeface="Verdana" panose="020B0604030504040204" pitchFamily="34" charset="0"/>
              <a:buChar char="›"/>
              <a:tabLst/>
              <a:defRPr/>
            </a:pPr>
            <a:r>
              <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Publieke belangen, in lijn met het Nationaal Plan Energiesysteem</a:t>
            </a:r>
            <a:endParaRPr lang="en" sz="1600" i="0" u="none" strike="noStrike" kern="1200" cap="none" spc="0" normalizeH="0" baseline="0" noProof="0" dirty="0">
              <a:ln>
                <a:noFill/>
              </a:ln>
              <a:solidFill>
                <a:srgbClr val="000000"/>
              </a:solidFill>
              <a:effectLst/>
              <a:uLnTx/>
              <a:uFillTx/>
              <a:latin typeface="Verdana"/>
              <a:ea typeface="Verdana"/>
            </a:endParaRPr>
          </a:p>
          <a:p>
            <a:pPr marL="316230" marR="0" lvl="0" indent="-316230" algn="l" defTabSz="914400" rtl="0" eaLnBrk="1" fontAlgn="auto" latinLnBrk="0" hangingPunct="1">
              <a:lnSpc>
                <a:spcPct val="110000"/>
              </a:lnSpc>
              <a:spcBef>
                <a:spcPts val="600"/>
              </a:spcBef>
              <a:spcAft>
                <a:spcPts val="0"/>
              </a:spcAft>
              <a:buClr>
                <a:srgbClr val="38870D"/>
              </a:buClr>
              <a:buSzPct val="80000"/>
              <a:buFont typeface="Verdana" panose="020B0604030504040204" pitchFamily="34" charset="0"/>
              <a:buChar char="›"/>
              <a:tabLst/>
              <a:defRPr/>
            </a:pPr>
            <a:r>
              <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Nauwe samenwerking tussen ministeries</a:t>
            </a:r>
            <a:endParaRPr lang="en" sz="1600" i="0" u="none" strike="noStrike" kern="1200" cap="none" spc="0" normalizeH="0" baseline="0" noProof="0" dirty="0">
              <a:ln>
                <a:noFill/>
              </a:ln>
              <a:solidFill>
                <a:srgbClr val="000000"/>
              </a:solidFill>
              <a:effectLst/>
              <a:uLnTx/>
              <a:uFillTx/>
              <a:latin typeface="Verdana"/>
              <a:ea typeface="Verdana"/>
            </a:endParaRPr>
          </a:p>
          <a:p>
            <a:pPr marL="316230" marR="0" lvl="0" indent="-316230" algn="l" defTabSz="914400" rtl="0" eaLnBrk="1" fontAlgn="auto" latinLnBrk="0" hangingPunct="1">
              <a:lnSpc>
                <a:spcPct val="110000"/>
              </a:lnSpc>
              <a:spcBef>
                <a:spcPts val="600"/>
              </a:spcBef>
              <a:spcAft>
                <a:spcPts val="0"/>
              </a:spcAft>
              <a:buClr>
                <a:srgbClr val="38870D"/>
              </a:buClr>
              <a:buSzPct val="80000"/>
              <a:buFont typeface="Verdana" panose="020B0604030504040204" pitchFamily="34" charset="0"/>
              <a:buChar char="›"/>
              <a:tabLst/>
              <a:defRPr/>
            </a:pPr>
            <a:r>
              <a:rPr kumimoji="0" lang="en" sz="16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Uitgebreide stakeholderparticipatie</a:t>
            </a:r>
            <a:endParaRPr lang="en" sz="1600" dirty="0">
              <a:solidFill>
                <a:srgbClr val="000000"/>
              </a:solidFill>
              <a:latin typeface="Verdana"/>
              <a:ea typeface="Verdana"/>
            </a:endParaRPr>
          </a:p>
          <a:p>
            <a:pPr marL="629920" lvl="1" indent="-316230">
              <a:lnSpc>
                <a:spcPct val="110000"/>
              </a:lnSpc>
              <a:spcBef>
                <a:spcPts val="1200"/>
              </a:spcBef>
              <a:buClr>
                <a:srgbClr val="38870D"/>
              </a:buClr>
              <a:buSzPct val="80000"/>
              <a:buFont typeface="Verdana" panose="020B0604030504040204" pitchFamily="34" charset="0"/>
              <a:buChar char="›"/>
              <a:defRPr/>
            </a:pPr>
            <a:endParaRPr lang="nl-NL" sz="1200" i="0" u="none" strike="noStrike" kern="1200" cap="none" spc="0" normalizeH="0" baseline="0" noProof="0" dirty="0">
              <a:ln>
                <a:noFill/>
              </a:ln>
              <a:solidFill>
                <a:srgbClr val="000000"/>
              </a:solidFill>
              <a:effectLst/>
              <a:uLnTx/>
              <a:uFillTx/>
              <a:latin typeface="Verdana"/>
              <a:ea typeface="Verdana"/>
            </a:endParaRPr>
          </a:p>
        </p:txBody>
      </p:sp>
    </p:spTree>
    <p:extLst>
      <p:ext uri="{BB962C8B-B14F-4D97-AF65-F5344CB8AC3E}">
        <p14:creationId xmlns:p14="http://schemas.microsoft.com/office/powerpoint/2010/main" val="3294673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EC44F4-CDC1-63E6-9F67-4B111F1AC1F2}"/>
              </a:ext>
            </a:extLst>
          </p:cNvPr>
          <p:cNvSpPr>
            <a:spLocks noGrp="1"/>
          </p:cNvSpPr>
          <p:nvPr>
            <p:ph type="ctrTitle"/>
          </p:nvPr>
        </p:nvSpPr>
        <p:spPr/>
        <p:txBody>
          <a:bodyPr/>
          <a:lstStyle/>
          <a:p>
            <a:r>
              <a:rPr lang="nl-NL" dirty="0"/>
              <a:t>Waterstof strategie in EU en NL</a:t>
            </a:r>
          </a:p>
        </p:txBody>
      </p:sp>
      <p:sp>
        <p:nvSpPr>
          <p:cNvPr id="3" name="Tijdelijke aanduiding voor dianummer 2">
            <a:extLst>
              <a:ext uri="{FF2B5EF4-FFF2-40B4-BE49-F238E27FC236}">
                <a16:creationId xmlns:a16="http://schemas.microsoft.com/office/drawing/2014/main" id="{0B59919C-2BD0-D9DB-A4D0-4A5B0490E59D}"/>
              </a:ext>
            </a:extLst>
          </p:cNvPr>
          <p:cNvSpPr>
            <a:spLocks noGrp="1"/>
          </p:cNvSpPr>
          <p:nvPr>
            <p:ph type="sldNum" sz="quarter" idx="12"/>
          </p:nvPr>
        </p:nvSpPr>
        <p:spPr/>
        <p:txBody>
          <a:bodyPr/>
          <a:lstStyle/>
          <a:p>
            <a:fld id="{1B71BB4A-7DC0-41F9-B589-288E53C2F0C1}" type="slidenum">
              <a:rPr lang="nl-NL" smtClean="0"/>
              <a:t>3</a:t>
            </a:fld>
            <a:endParaRPr lang="nl-NL"/>
          </a:p>
        </p:txBody>
      </p:sp>
      <p:sp>
        <p:nvSpPr>
          <p:cNvPr id="4" name="Tijdelijke aanduiding voor tekst 3">
            <a:extLst>
              <a:ext uri="{FF2B5EF4-FFF2-40B4-BE49-F238E27FC236}">
                <a16:creationId xmlns:a16="http://schemas.microsoft.com/office/drawing/2014/main" id="{A1FF7F6B-65B6-8167-F4D1-7A975D0E03D0}"/>
              </a:ext>
            </a:extLst>
          </p:cNvPr>
          <p:cNvSpPr>
            <a:spLocks noGrp="1"/>
          </p:cNvSpPr>
          <p:nvPr>
            <p:ph type="body" sz="quarter" idx="13"/>
          </p:nvPr>
        </p:nvSpPr>
        <p:spPr>
          <a:xfrm>
            <a:off x="3566948" y="1334814"/>
            <a:ext cx="8048790" cy="4779963"/>
          </a:xfrm>
        </p:spPr>
        <p:txBody>
          <a:bodyPr/>
          <a:lstStyle/>
          <a:p>
            <a:r>
              <a:rPr lang="nl-NL" dirty="0"/>
              <a:t>EU </a:t>
            </a:r>
            <a:r>
              <a:rPr lang="nl-NL" dirty="0" err="1"/>
              <a:t>Hydrogen</a:t>
            </a:r>
            <a:r>
              <a:rPr lang="nl-NL" dirty="0"/>
              <a:t> </a:t>
            </a:r>
            <a:r>
              <a:rPr lang="nl-NL" dirty="0" err="1"/>
              <a:t>Strategy</a:t>
            </a:r>
            <a:endParaRPr lang="nl-NL" dirty="0"/>
          </a:p>
          <a:p>
            <a:pPr lvl="1"/>
            <a:r>
              <a:rPr lang="nl-NL" dirty="0"/>
              <a:t>sterke industriële positie in </a:t>
            </a:r>
            <a:r>
              <a:rPr lang="nl-NL" dirty="0" err="1"/>
              <a:t>elektrolyser</a:t>
            </a:r>
            <a:r>
              <a:rPr lang="nl-NL" dirty="0"/>
              <a:t> technologie</a:t>
            </a:r>
          </a:p>
          <a:p>
            <a:pPr lvl="1"/>
            <a:r>
              <a:rPr lang="nl-NL" dirty="0"/>
              <a:t>strategische visie voor een klimaatneutraal EU </a:t>
            </a:r>
          </a:p>
          <a:p>
            <a:pPr lvl="1"/>
            <a:r>
              <a:rPr lang="nl-NL" dirty="0"/>
              <a:t>Groene waterstofproductie in 2030</a:t>
            </a:r>
          </a:p>
          <a:p>
            <a:pPr lvl="2"/>
            <a:r>
              <a:rPr lang="nl-NL" dirty="0"/>
              <a:t>EU 40 GW</a:t>
            </a:r>
          </a:p>
          <a:p>
            <a:pPr lvl="2"/>
            <a:r>
              <a:rPr lang="nl-NL" dirty="0"/>
              <a:t>NL 3-4 GW</a:t>
            </a:r>
          </a:p>
          <a:p>
            <a:r>
              <a:rPr lang="nl-NL" dirty="0"/>
              <a:t>Fit </a:t>
            </a:r>
            <a:r>
              <a:rPr lang="nl-NL" dirty="0" err="1"/>
              <a:t>for</a:t>
            </a:r>
            <a:r>
              <a:rPr lang="nl-NL" dirty="0"/>
              <a:t> 55</a:t>
            </a:r>
          </a:p>
          <a:p>
            <a:pPr lvl="1"/>
            <a:r>
              <a:rPr lang="nl-NL" dirty="0"/>
              <a:t>Afstemmen op klimaatdoelen 2050</a:t>
            </a:r>
          </a:p>
          <a:p>
            <a:pPr lvl="1"/>
            <a:endParaRPr lang="nl-NL" dirty="0"/>
          </a:p>
          <a:p>
            <a:r>
              <a:rPr lang="nl-NL" dirty="0"/>
              <a:t>Nationaal Waterstof programma</a:t>
            </a:r>
          </a:p>
          <a:p>
            <a:pPr lvl="1"/>
            <a:r>
              <a:rPr lang="nl-NL" dirty="0"/>
              <a:t>Samenwerking overheid, bedrijven en kennisinstanties</a:t>
            </a:r>
          </a:p>
          <a:p>
            <a:pPr lvl="1"/>
            <a:r>
              <a:rPr lang="nl-NL" dirty="0"/>
              <a:t>Routekaart Waterstof</a:t>
            </a:r>
          </a:p>
          <a:p>
            <a:pPr lvl="1"/>
            <a:endParaRPr lang="nl-NL" dirty="0"/>
          </a:p>
        </p:txBody>
      </p:sp>
      <p:pic>
        <p:nvPicPr>
          <p:cNvPr id="6" name="Afbeelding 5">
            <a:extLst>
              <a:ext uri="{FF2B5EF4-FFF2-40B4-BE49-F238E27FC236}">
                <a16:creationId xmlns:a16="http://schemas.microsoft.com/office/drawing/2014/main" id="{B163A681-5DF4-A8FC-8B9F-1CA117B5F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366" y="1334814"/>
            <a:ext cx="1914907" cy="1914907"/>
          </a:xfrm>
          <a:prstGeom prst="rect">
            <a:avLst/>
          </a:prstGeom>
        </p:spPr>
      </p:pic>
      <p:pic>
        <p:nvPicPr>
          <p:cNvPr id="8" name="Afbeelding 7">
            <a:extLst>
              <a:ext uri="{FF2B5EF4-FFF2-40B4-BE49-F238E27FC236}">
                <a16:creationId xmlns:a16="http://schemas.microsoft.com/office/drawing/2014/main" id="{8A97A157-1809-9280-58B3-A68C7E672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366" y="4199870"/>
            <a:ext cx="1914907" cy="1914907"/>
          </a:xfrm>
          <a:prstGeom prst="rect">
            <a:avLst/>
          </a:prstGeom>
        </p:spPr>
      </p:pic>
    </p:spTree>
    <p:extLst>
      <p:ext uri="{BB962C8B-B14F-4D97-AF65-F5344CB8AC3E}">
        <p14:creationId xmlns:p14="http://schemas.microsoft.com/office/powerpoint/2010/main" val="550497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5" descr="Afbeelding met tekst, schermopname, Kleurrijkheid, Parallel&#10;&#10;Door AI gegenereerde inhoud is mogelijk onjuist.">
            <a:extLst>
              <a:ext uri="{FF2B5EF4-FFF2-40B4-BE49-F238E27FC236}">
                <a16:creationId xmlns:a16="http://schemas.microsoft.com/office/drawing/2014/main" id="{A6DF2609-9669-DA88-279C-D36074AB34FB}"/>
              </a:ext>
            </a:extLst>
          </p:cNvPr>
          <p:cNvPicPr>
            <a:picLocks noChangeAspect="1"/>
          </p:cNvPicPr>
          <p:nvPr/>
        </p:nvPicPr>
        <p:blipFill>
          <a:blip r:embed="rId3"/>
          <a:stretch>
            <a:fillRect/>
          </a:stretch>
        </p:blipFill>
        <p:spPr>
          <a:xfrm>
            <a:off x="1030850" y="-11289"/>
            <a:ext cx="9975272" cy="6858000"/>
          </a:xfrm>
          <a:prstGeom prst="rect">
            <a:avLst/>
          </a:prstGeom>
        </p:spPr>
      </p:pic>
    </p:spTree>
    <p:extLst>
      <p:ext uri="{BB962C8B-B14F-4D97-AF65-F5344CB8AC3E}">
        <p14:creationId xmlns:p14="http://schemas.microsoft.com/office/powerpoint/2010/main" val="3086345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5480C3F-36D6-3E84-4E0E-9B4A7108A4CB}"/>
              </a:ext>
            </a:extLst>
          </p:cNvPr>
          <p:cNvPicPr>
            <a:picLocks noChangeAspect="1"/>
          </p:cNvPicPr>
          <p:nvPr/>
        </p:nvPicPr>
        <p:blipFill>
          <a:blip r:embed="rId3"/>
          <a:srcRect l="46309" r="7263" b="1"/>
          <a:stretch/>
        </p:blipFill>
        <p:spPr>
          <a:xfrm>
            <a:off x="6096000" y="0"/>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noFill/>
        </p:spPr>
      </p:pic>
      <p:sp>
        <p:nvSpPr>
          <p:cNvPr id="2" name="Titel 1">
            <a:extLst>
              <a:ext uri="{FF2B5EF4-FFF2-40B4-BE49-F238E27FC236}">
                <a16:creationId xmlns:a16="http://schemas.microsoft.com/office/drawing/2014/main" id="{EA9F6580-B25D-52BB-2074-5F9646E9618C}"/>
              </a:ext>
            </a:extLst>
          </p:cNvPr>
          <p:cNvSpPr>
            <a:spLocks noGrp="1"/>
          </p:cNvSpPr>
          <p:nvPr>
            <p:ph type="ctrTitle"/>
          </p:nvPr>
        </p:nvSpPr>
        <p:spPr/>
        <p:txBody>
          <a:bodyPr anchor="b">
            <a:normAutofit fontScale="90000"/>
          </a:bodyPr>
          <a:lstStyle/>
          <a:p>
            <a:r>
              <a:rPr lang="en" dirty="0"/>
              <a:t>Globale richtingen</a:t>
            </a:r>
            <a:endParaRPr lang="nl-NL" dirty="0"/>
          </a:p>
        </p:txBody>
      </p:sp>
      <p:sp>
        <p:nvSpPr>
          <p:cNvPr id="6" name="Tijdelijke aanduiding voor dianummer 5">
            <a:extLst>
              <a:ext uri="{FF2B5EF4-FFF2-40B4-BE49-F238E27FC236}">
                <a16:creationId xmlns:a16="http://schemas.microsoft.com/office/drawing/2014/main" id="{081444A8-304A-C26A-D45D-C6EC22996F06}"/>
              </a:ext>
            </a:extLst>
          </p:cNvPr>
          <p:cNvSpPr>
            <a:spLocks noGrp="1"/>
          </p:cNvSpPr>
          <p:nvPr>
            <p:ph type="sldNum" sz="quarter" idx="12"/>
          </p:nvPr>
        </p:nvSpPr>
        <p:spPr/>
        <p:txBody>
          <a:bodyPr anchor="b">
            <a:normAutofit/>
          </a:bodyPr>
          <a:lstStyle/>
          <a:p>
            <a:pPr>
              <a:spcAft>
                <a:spcPts val="600"/>
              </a:spcAft>
            </a:pPr>
            <a:fld id="{10A0A6AF-03C5-477E-939A-E28F7E7F05EA}" type="slidenum">
              <a:rPr lang="nl-NL" smtClean="0"/>
              <a:pPr>
                <a:spcAft>
                  <a:spcPts val="600"/>
                </a:spcAft>
              </a:pPr>
              <a:t>5</a:t>
            </a:fld>
            <a:endParaRPr lang="nl-NL"/>
          </a:p>
        </p:txBody>
      </p:sp>
      <p:sp>
        <p:nvSpPr>
          <p:cNvPr id="8" name="Tijdelijke aanduiding voor inhoud 2">
            <a:extLst>
              <a:ext uri="{FF2B5EF4-FFF2-40B4-BE49-F238E27FC236}">
                <a16:creationId xmlns:a16="http://schemas.microsoft.com/office/drawing/2014/main" id="{0E6AFBE8-0A09-D877-4CE2-9B87884E097C}"/>
              </a:ext>
            </a:extLst>
          </p:cNvPr>
          <p:cNvSpPr txBox="1">
            <a:spLocks/>
          </p:cNvSpPr>
          <p:nvPr/>
        </p:nvSpPr>
        <p:spPr>
          <a:xfrm>
            <a:off x="635000" y="1584635"/>
            <a:ext cx="5460999" cy="4824992"/>
          </a:xfrm>
          <a:prstGeom prst="rect">
            <a:avLst/>
          </a:prstGeom>
        </p:spPr>
        <p:txBody>
          <a:bodyPr vert="horz" lIns="91440" tIns="45720" rIns="91440" bIns="45720" rtlCol="0" anchor="t">
            <a:normAutofit/>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marL="316230" indent="-316230"/>
            <a:r>
              <a:rPr lang="nl-NL" sz="1800" dirty="0"/>
              <a:t>Inzetten op diversificatie van aanbod</a:t>
            </a:r>
          </a:p>
          <a:p>
            <a:pPr marL="316230" indent="-316230"/>
            <a:r>
              <a:rPr lang="en-US" sz="1800" dirty="0" err="1"/>
              <a:t>Voorkeur</a:t>
            </a:r>
            <a:r>
              <a:rPr lang="en-US" sz="1800" dirty="0"/>
              <a:t> </a:t>
            </a:r>
            <a:r>
              <a:rPr lang="en-US" sz="1800" dirty="0" err="1"/>
              <a:t>voor</a:t>
            </a:r>
            <a:r>
              <a:rPr lang="en-US" sz="1800" dirty="0"/>
              <a:t> </a:t>
            </a:r>
            <a:r>
              <a:rPr lang="en-US" sz="1800" dirty="0" err="1"/>
              <a:t>eindgebruik</a:t>
            </a:r>
            <a:r>
              <a:rPr lang="en-US" sz="1800" dirty="0"/>
              <a:t> </a:t>
            </a:r>
            <a:r>
              <a:rPr lang="en-US" sz="1800" dirty="0" err="1"/>
              <a:t>en</a:t>
            </a:r>
            <a:r>
              <a:rPr lang="en-US" sz="1800" dirty="0"/>
              <a:t> </a:t>
            </a:r>
            <a:r>
              <a:rPr lang="en-US" sz="1800" dirty="0" err="1"/>
              <a:t>conversie</a:t>
            </a:r>
            <a:r>
              <a:rPr lang="en-US" sz="1800" dirty="0"/>
              <a:t> in de </a:t>
            </a:r>
            <a:r>
              <a:rPr lang="en-US" sz="1800" dirty="0" err="1"/>
              <a:t>zeehavens</a:t>
            </a:r>
            <a:endParaRPr lang="en-US" sz="1800" dirty="0">
              <a:ea typeface="Verdana"/>
            </a:endParaRPr>
          </a:p>
          <a:p>
            <a:pPr marL="316230" indent="-316230"/>
            <a:r>
              <a:rPr lang="en-US" sz="1800" dirty="0" err="1"/>
              <a:t>Voorkeursvolgorde</a:t>
            </a:r>
            <a:r>
              <a:rPr lang="en-US" sz="1800" dirty="0"/>
              <a:t> </a:t>
            </a:r>
            <a:r>
              <a:rPr lang="en-US" sz="1800" dirty="0" err="1"/>
              <a:t>voor</a:t>
            </a:r>
            <a:r>
              <a:rPr lang="en-US" sz="1800" dirty="0"/>
              <a:t> </a:t>
            </a:r>
            <a:r>
              <a:rPr lang="en-US" sz="1800" dirty="0" err="1"/>
              <a:t>transportmodaliteiten</a:t>
            </a:r>
            <a:r>
              <a:rPr lang="en-US" sz="1800" dirty="0"/>
              <a:t>: </a:t>
            </a:r>
          </a:p>
          <a:p>
            <a:pPr marL="656100" lvl="1" indent="-342900">
              <a:buFont typeface="+mj-lt"/>
              <a:buAutoNum type="arabicPeriod"/>
            </a:pPr>
            <a:r>
              <a:rPr lang="en-US" sz="1600" dirty="0" err="1"/>
              <a:t>Buisleidingen</a:t>
            </a:r>
            <a:endParaRPr lang="en-US" sz="1600" dirty="0"/>
          </a:p>
          <a:p>
            <a:pPr marL="656100" lvl="1" indent="-342900">
              <a:buFont typeface="+mj-lt"/>
              <a:buAutoNum type="arabicPeriod"/>
            </a:pPr>
            <a:r>
              <a:rPr lang="en-US" sz="1600" dirty="0" err="1"/>
              <a:t>Binnenvaart</a:t>
            </a:r>
            <a:endParaRPr lang="en-US" sz="1600" dirty="0"/>
          </a:p>
          <a:p>
            <a:pPr marL="656100" lvl="1" indent="-342900">
              <a:buFont typeface="+mj-lt"/>
              <a:buAutoNum type="arabicPeriod"/>
            </a:pPr>
            <a:r>
              <a:rPr lang="en-US" sz="1600" dirty="0" err="1"/>
              <a:t>Spoorgoederenvervoer</a:t>
            </a:r>
            <a:endParaRPr lang="en-US" sz="1600" dirty="0"/>
          </a:p>
          <a:p>
            <a:pPr marL="656100" lvl="1" indent="-342900">
              <a:buFont typeface="+mj-lt"/>
              <a:buAutoNum type="arabicPeriod"/>
            </a:pPr>
            <a:r>
              <a:rPr lang="en-US" sz="1600" dirty="0" err="1"/>
              <a:t>Wegvervoer</a:t>
            </a:r>
            <a:endParaRPr lang="en-US" sz="1600" dirty="0">
              <a:ea typeface="Verdana"/>
            </a:endParaRPr>
          </a:p>
          <a:p>
            <a:pPr marL="316230" indent="-316230"/>
            <a:r>
              <a:rPr lang="en-US" sz="1800" dirty="0" err="1"/>
              <a:t>Voorkeur</a:t>
            </a:r>
            <a:r>
              <a:rPr lang="en-US" sz="1800" dirty="0"/>
              <a:t> </a:t>
            </a:r>
            <a:r>
              <a:rPr lang="en-US" sz="1800" dirty="0" err="1"/>
              <a:t>voor</a:t>
            </a:r>
            <a:r>
              <a:rPr lang="en-US" sz="1800" dirty="0"/>
              <a:t> direct </a:t>
            </a:r>
            <a:r>
              <a:rPr lang="en-US" sz="1800" dirty="0" err="1"/>
              <a:t>gebruik</a:t>
            </a:r>
            <a:r>
              <a:rPr lang="en-US" sz="1800" dirty="0"/>
              <a:t> van </a:t>
            </a:r>
            <a:r>
              <a:rPr lang="en-US" sz="1800" dirty="0" err="1"/>
              <a:t>dragers</a:t>
            </a:r>
            <a:r>
              <a:rPr lang="en-US" sz="1800" dirty="0"/>
              <a:t>, </a:t>
            </a:r>
            <a:r>
              <a:rPr lang="en-US" sz="1800" dirty="0" err="1"/>
              <a:t>m.u.v</a:t>
            </a:r>
            <a:r>
              <a:rPr lang="en-US" sz="1800" dirty="0"/>
              <a:t>. </a:t>
            </a:r>
            <a:r>
              <a:rPr lang="en-US" sz="1800" dirty="0" err="1"/>
              <a:t>ammoniak</a:t>
            </a:r>
            <a:endParaRPr lang="en-US" sz="1800" dirty="0">
              <a:ea typeface="Verdana"/>
            </a:endParaRPr>
          </a:p>
          <a:p>
            <a:pPr marL="313690" lvl="1" indent="0">
              <a:buFont typeface="Verdana" panose="020B0604030504040204" pitchFamily="34" charset="0"/>
              <a:buNone/>
            </a:pPr>
            <a:endParaRPr lang="nl-NL" dirty="0">
              <a:ea typeface="Verdana"/>
            </a:endParaRPr>
          </a:p>
          <a:p>
            <a:pPr marL="316230" indent="-316230"/>
            <a:endParaRPr lang="nl-NL" dirty="0">
              <a:ea typeface="Verdana"/>
            </a:endParaRPr>
          </a:p>
          <a:p>
            <a:pPr marL="0" indent="0">
              <a:buFont typeface="Verdana" panose="020B0604030504040204" pitchFamily="34" charset="0"/>
              <a:buNone/>
            </a:pPr>
            <a:endParaRPr lang="nl-NL" dirty="0"/>
          </a:p>
        </p:txBody>
      </p:sp>
    </p:spTree>
    <p:extLst>
      <p:ext uri="{BB962C8B-B14F-4D97-AF65-F5344CB8AC3E}">
        <p14:creationId xmlns:p14="http://schemas.microsoft.com/office/powerpoint/2010/main" val="86683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BC2D46-ABDD-42ED-096F-8BE7E8C81746}"/>
              </a:ext>
            </a:extLst>
          </p:cNvPr>
          <p:cNvSpPr>
            <a:spLocks noGrp="1"/>
          </p:cNvSpPr>
          <p:nvPr>
            <p:ph type="ctrTitle"/>
          </p:nvPr>
        </p:nvSpPr>
        <p:spPr/>
        <p:txBody>
          <a:bodyPr/>
          <a:lstStyle/>
          <a:p>
            <a:r>
              <a:rPr lang="nl-NL" dirty="0"/>
              <a:t>Waterstof toepassingen</a:t>
            </a:r>
          </a:p>
        </p:txBody>
      </p:sp>
      <p:sp>
        <p:nvSpPr>
          <p:cNvPr id="3" name="Tijdelijke aanduiding voor dianummer 2">
            <a:extLst>
              <a:ext uri="{FF2B5EF4-FFF2-40B4-BE49-F238E27FC236}">
                <a16:creationId xmlns:a16="http://schemas.microsoft.com/office/drawing/2014/main" id="{96FF87AF-AAE8-99AB-E54D-6F12C7FB1724}"/>
              </a:ext>
            </a:extLst>
          </p:cNvPr>
          <p:cNvSpPr>
            <a:spLocks noGrp="1"/>
          </p:cNvSpPr>
          <p:nvPr>
            <p:ph type="sldNum" sz="quarter" idx="12"/>
          </p:nvPr>
        </p:nvSpPr>
        <p:spPr/>
        <p:txBody>
          <a:bodyPr/>
          <a:lstStyle/>
          <a:p>
            <a:fld id="{1B71BB4A-7DC0-41F9-B589-288E53C2F0C1}" type="slidenum">
              <a:rPr lang="nl-NL" smtClean="0"/>
              <a:t>6</a:t>
            </a:fld>
            <a:endParaRPr lang="nl-NL"/>
          </a:p>
        </p:txBody>
      </p:sp>
      <p:pic>
        <p:nvPicPr>
          <p:cNvPr id="1028" name="Picture 4" descr="Arnhem krijgt derde openbare waterstoftankstation van Nederland - Cleantech  Park Arnhem">
            <a:extLst>
              <a:ext uri="{FF2B5EF4-FFF2-40B4-BE49-F238E27FC236}">
                <a16:creationId xmlns:a16="http://schemas.microsoft.com/office/drawing/2014/main" id="{A7103673-C16A-275B-9A76-A19A1C81BF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18" r="15108"/>
          <a:stretch>
            <a:fillRect/>
          </a:stretch>
        </p:blipFill>
        <p:spPr bwMode="auto">
          <a:xfrm>
            <a:off x="6770385" y="66675"/>
            <a:ext cx="3121573" cy="31716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hell bouwt nieuwe waterstoffabriek in Rotterdam - Vastgoed Business School">
            <a:extLst>
              <a:ext uri="{FF2B5EF4-FFF2-40B4-BE49-F238E27FC236}">
                <a16:creationId xmlns:a16="http://schemas.microsoft.com/office/drawing/2014/main" id="{CA236148-6DA1-B538-506E-1768CED70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8288" y="3238336"/>
            <a:ext cx="6267450"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mbouw 44 ton vrachtwagen naar waterstof Waterstofregio (WR 2.0)">
            <a:extLst>
              <a:ext uri="{FF2B5EF4-FFF2-40B4-BE49-F238E27FC236}">
                <a16:creationId xmlns:a16="http://schemas.microsoft.com/office/drawing/2014/main" id="{EB161052-D506-BA71-6A1A-AEF29993CC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1016552"/>
            <a:ext cx="4448048" cy="30195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Ontwikkeling 19-zits waterstof vliegtuig 'HyFlyer II' - Alles over Waterstof">
            <a:extLst>
              <a:ext uri="{FF2B5EF4-FFF2-40B4-BE49-F238E27FC236}">
                <a16:creationId xmlns:a16="http://schemas.microsoft.com/office/drawing/2014/main" id="{AF5BE4D7-A8FE-B5F7-0AC5-BC06D30F25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7512" b="21133"/>
          <a:stretch>
            <a:fillRect/>
          </a:stretch>
        </p:blipFill>
        <p:spPr bwMode="auto">
          <a:xfrm>
            <a:off x="571500" y="4224019"/>
            <a:ext cx="4536656" cy="2277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06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89F2F75-1616-D1CE-45C8-797555BC1743}"/>
              </a:ext>
            </a:extLst>
          </p:cNvPr>
          <p:cNvSpPr>
            <a:spLocks noGrp="1"/>
          </p:cNvSpPr>
          <p:nvPr>
            <p:ph type="sldNum" sz="quarter" idx="12"/>
          </p:nvPr>
        </p:nvSpPr>
        <p:spPr/>
        <p:txBody>
          <a:bodyPr/>
          <a:lstStyle/>
          <a:p>
            <a:fld id="{10A0A6AF-03C5-477E-939A-E28F7E7F05EA}" type="slidenum">
              <a:rPr lang="nl-NL" smtClean="0"/>
              <a:pPr/>
              <a:t>7</a:t>
            </a:fld>
            <a:endParaRPr lang="nl-NL"/>
          </a:p>
        </p:txBody>
      </p:sp>
      <p:sp>
        <p:nvSpPr>
          <p:cNvPr id="5" name="Title 3">
            <a:extLst>
              <a:ext uri="{FF2B5EF4-FFF2-40B4-BE49-F238E27FC236}">
                <a16:creationId xmlns:a16="http://schemas.microsoft.com/office/drawing/2014/main" id="{A4AC1BF2-C21E-381C-E40E-B5FC1BB6C828}"/>
              </a:ext>
            </a:extLst>
          </p:cNvPr>
          <p:cNvSpPr txBox="1">
            <a:spLocks/>
          </p:cNvSpPr>
          <p:nvPr/>
        </p:nvSpPr>
        <p:spPr>
          <a:xfrm>
            <a:off x="685800" y="673100"/>
            <a:ext cx="10820400" cy="901700"/>
          </a:xfrm>
          <a:prstGeom prst="rect">
            <a:avLst/>
          </a:prstGeom>
        </p:spPr>
        <p:txBody>
          <a:bodyPr/>
          <a:lst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a:lstStyle>
          <a:p>
            <a:endParaRPr lang="nl-NL" dirty="0"/>
          </a:p>
        </p:txBody>
      </p:sp>
      <p:sp>
        <p:nvSpPr>
          <p:cNvPr id="6" name="Content Placeholder 1">
            <a:extLst>
              <a:ext uri="{FF2B5EF4-FFF2-40B4-BE49-F238E27FC236}">
                <a16:creationId xmlns:a16="http://schemas.microsoft.com/office/drawing/2014/main" id="{33FA5566-71CD-1F03-40D6-02B10620CA3D}"/>
              </a:ext>
            </a:extLst>
          </p:cNvPr>
          <p:cNvSpPr txBox="1">
            <a:spLocks/>
          </p:cNvSpPr>
          <p:nvPr/>
        </p:nvSpPr>
        <p:spPr>
          <a:xfrm>
            <a:off x="685800" y="1358900"/>
            <a:ext cx="10820400" cy="4711700"/>
          </a:xfrm>
          <a:prstGeom prst="rect">
            <a:avLst/>
          </a:prstGeom>
        </p:spPr>
        <p:txBody>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a:buClr>
                <a:srgbClr val="34573A"/>
              </a:buClr>
            </a:pPr>
            <a:r>
              <a:rPr lang="nl-NL" sz="1800" dirty="0">
                <a:hlinkClick r:id="rId3"/>
              </a:rPr>
              <a:t>Generiek richtsnoer waterstofveiligheid</a:t>
            </a:r>
            <a:r>
              <a:rPr lang="nl-NL" sz="1800" dirty="0"/>
              <a:t> (2022)</a:t>
            </a:r>
          </a:p>
          <a:p>
            <a:pPr>
              <a:buClr>
                <a:srgbClr val="34573A"/>
              </a:buClr>
            </a:pPr>
            <a:endParaRPr lang="nl-NL" sz="1800" dirty="0"/>
          </a:p>
          <a:p>
            <a:pPr>
              <a:buClr>
                <a:srgbClr val="34573A"/>
              </a:buClr>
            </a:pPr>
            <a:r>
              <a:rPr lang="nl-NL" sz="1800" dirty="0">
                <a:hlinkClick r:id="rId4"/>
              </a:rPr>
              <a:t>Aanvullend richtsnoer waterstofpilots in de gebouwde omgeving</a:t>
            </a:r>
            <a:r>
              <a:rPr lang="nl-NL" sz="1800" dirty="0"/>
              <a:t> (2022)</a:t>
            </a:r>
          </a:p>
          <a:p>
            <a:pPr>
              <a:buClr>
                <a:srgbClr val="34573A"/>
              </a:buClr>
            </a:pPr>
            <a:endParaRPr lang="nl-NL" sz="1800" dirty="0"/>
          </a:p>
          <a:p>
            <a:pPr>
              <a:buClr>
                <a:srgbClr val="34573A"/>
              </a:buClr>
            </a:pPr>
            <a:r>
              <a:rPr lang="nl-NL" sz="1800" dirty="0">
                <a:hlinkClick r:id="rId5"/>
              </a:rPr>
              <a:t>Richtsnoer voor het omgaan met de veiligheidsrisico’s van activiteiten met waterstofdragers en hun impact op de omgeving</a:t>
            </a:r>
            <a:r>
              <a:rPr lang="nl-NL" sz="1800" dirty="0"/>
              <a:t> (2025)</a:t>
            </a:r>
          </a:p>
          <a:p>
            <a:pPr>
              <a:buClr>
                <a:srgbClr val="34573A"/>
              </a:buClr>
            </a:pPr>
            <a:endParaRPr lang="nl-NL" sz="1800" dirty="0"/>
          </a:p>
          <a:p>
            <a:pPr>
              <a:buClr>
                <a:srgbClr val="34573A"/>
              </a:buClr>
            </a:pPr>
            <a:r>
              <a:rPr lang="nl-NL" sz="1800" dirty="0"/>
              <a:t>Richtsnoer waterstof in mobiliteit en bouw (juni 2026)</a:t>
            </a:r>
          </a:p>
          <a:p>
            <a:pPr>
              <a:buClr>
                <a:srgbClr val="34573A"/>
              </a:buClr>
            </a:pPr>
            <a:endParaRPr lang="nl-NL" sz="1800" dirty="0"/>
          </a:p>
          <a:p>
            <a:pPr>
              <a:buClr>
                <a:srgbClr val="34573A"/>
              </a:buClr>
            </a:pPr>
            <a:r>
              <a:rPr lang="nl-NL" sz="1800" dirty="0"/>
              <a:t>Richtsnoer voor decentrale activiteiten met waterstof (juni 2026)</a:t>
            </a:r>
          </a:p>
          <a:p>
            <a:pPr>
              <a:buClr>
                <a:srgbClr val="34573A"/>
              </a:buClr>
            </a:pPr>
            <a:endParaRPr lang="nl-NL" sz="1800" dirty="0"/>
          </a:p>
          <a:p>
            <a:pPr>
              <a:buClr>
                <a:srgbClr val="34573A"/>
              </a:buClr>
            </a:pPr>
            <a:r>
              <a:rPr lang="nl-NL" sz="1800" dirty="0"/>
              <a:t>Richtsnoer voor ondergrondse waterstofopslag in zoutcavernes (zomer 2026)</a:t>
            </a:r>
          </a:p>
          <a:p>
            <a:endParaRPr lang="nl-NL" dirty="0"/>
          </a:p>
          <a:p>
            <a:endParaRPr lang="nl-NL" dirty="0"/>
          </a:p>
        </p:txBody>
      </p:sp>
      <p:sp>
        <p:nvSpPr>
          <p:cNvPr id="10" name="Titel 21">
            <a:extLst>
              <a:ext uri="{FF2B5EF4-FFF2-40B4-BE49-F238E27FC236}">
                <a16:creationId xmlns:a16="http://schemas.microsoft.com/office/drawing/2014/main" id="{3BFC1B1A-E5DA-8C5B-5930-B1903598E91C}"/>
              </a:ext>
            </a:extLst>
          </p:cNvPr>
          <p:cNvSpPr>
            <a:spLocks noGrp="1"/>
          </p:cNvSpPr>
          <p:nvPr>
            <p:ph type="ctrTitle"/>
          </p:nvPr>
        </p:nvSpPr>
        <p:spPr>
          <a:xfrm>
            <a:off x="571500" y="336544"/>
            <a:ext cx="11044238" cy="492131"/>
          </a:xfrm>
        </p:spPr>
        <p:txBody>
          <a:bodyPr/>
          <a:lstStyle/>
          <a:p>
            <a:r>
              <a:rPr lang="nl-NL" dirty="0"/>
              <a:t>Waterstof richtsnoeren</a:t>
            </a:r>
            <a:br>
              <a:rPr lang="nl-NL" dirty="0"/>
            </a:br>
            <a:endParaRPr lang="nl-NL" dirty="0"/>
          </a:p>
        </p:txBody>
      </p:sp>
    </p:spTree>
    <p:extLst>
      <p:ext uri="{BB962C8B-B14F-4D97-AF65-F5344CB8AC3E}">
        <p14:creationId xmlns:p14="http://schemas.microsoft.com/office/powerpoint/2010/main" val="264022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17B08524-B12D-463D-0814-4FA95FAF5441}"/>
              </a:ext>
            </a:extLst>
          </p:cNvPr>
          <p:cNvSpPr>
            <a:spLocks noGrp="1"/>
          </p:cNvSpPr>
          <p:nvPr>
            <p:ph type="sldNum" sz="quarter" idx="12"/>
          </p:nvPr>
        </p:nvSpPr>
        <p:spPr/>
        <p:txBody>
          <a:bodyPr/>
          <a:lstStyle/>
          <a:p>
            <a:fld id="{10A0A6AF-03C5-477E-939A-E28F7E7F05EA}" type="slidenum">
              <a:rPr lang="nl-NL" smtClean="0"/>
              <a:pPr/>
              <a:t>8</a:t>
            </a:fld>
            <a:endParaRPr lang="nl-NL"/>
          </a:p>
        </p:txBody>
      </p:sp>
      <p:sp>
        <p:nvSpPr>
          <p:cNvPr id="5" name="Content Placeholder 1">
            <a:extLst>
              <a:ext uri="{FF2B5EF4-FFF2-40B4-BE49-F238E27FC236}">
                <a16:creationId xmlns:a16="http://schemas.microsoft.com/office/drawing/2014/main" id="{CED0F489-B890-87E6-7E6E-59D0BBA4B180}"/>
              </a:ext>
            </a:extLst>
          </p:cNvPr>
          <p:cNvSpPr txBox="1">
            <a:spLocks/>
          </p:cNvSpPr>
          <p:nvPr/>
        </p:nvSpPr>
        <p:spPr>
          <a:xfrm>
            <a:off x="685800" y="1422399"/>
            <a:ext cx="8241040" cy="4799013"/>
          </a:xfrm>
          <a:prstGeom prst="rect">
            <a:avLst/>
          </a:prstGeom>
        </p:spPr>
        <p:txBody>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a:buClr>
                <a:srgbClr val="34573A"/>
              </a:buClr>
            </a:pPr>
            <a:r>
              <a:rPr lang="nl-NL" sz="1800" noProof="0" dirty="0"/>
              <a:t>Waterstof(dragers) in opkomst</a:t>
            </a:r>
          </a:p>
          <a:p>
            <a:pPr>
              <a:buClr>
                <a:srgbClr val="34573A"/>
              </a:buClr>
            </a:pPr>
            <a:endParaRPr lang="nl-NL" sz="1800" noProof="0" dirty="0"/>
          </a:p>
          <a:p>
            <a:pPr>
              <a:buClr>
                <a:srgbClr val="34573A"/>
              </a:buClr>
            </a:pPr>
            <a:r>
              <a:rPr lang="nl-NL" sz="1800" noProof="0" dirty="0"/>
              <a:t>Beleidsvorming over de toekomstige rol van waterstof binnen het energiesysteem</a:t>
            </a:r>
          </a:p>
          <a:p>
            <a:endParaRPr lang="nl-NL" sz="1800" noProof="0" dirty="0"/>
          </a:p>
          <a:p>
            <a:pPr>
              <a:buClr>
                <a:srgbClr val="34573A"/>
              </a:buClr>
            </a:pPr>
            <a:r>
              <a:rPr lang="nl-NL" sz="1800" dirty="0"/>
              <a:t>Interdepartementaal opgesteld</a:t>
            </a:r>
          </a:p>
          <a:p>
            <a:pPr lvl="1">
              <a:buClr>
                <a:srgbClr val="34573A"/>
              </a:buClr>
            </a:pPr>
            <a:r>
              <a:rPr lang="nl-NL" sz="1400" dirty="0"/>
              <a:t>Ministerie </a:t>
            </a:r>
            <a:r>
              <a:rPr lang="nl-NL" sz="1400" dirty="0" err="1"/>
              <a:t>IenW</a:t>
            </a:r>
            <a:r>
              <a:rPr lang="nl-NL" sz="1400" dirty="0"/>
              <a:t>: veiligheid voorop</a:t>
            </a:r>
          </a:p>
          <a:p>
            <a:pPr lvl="1">
              <a:buClr>
                <a:srgbClr val="34573A"/>
              </a:buClr>
            </a:pPr>
            <a:r>
              <a:rPr lang="nl-NL" sz="1400" dirty="0"/>
              <a:t>Ministerie EZK: voortgang van de energietransitie</a:t>
            </a:r>
            <a:endParaRPr lang="nl-NL" sz="1400" noProof="0" dirty="0"/>
          </a:p>
          <a:p>
            <a:endParaRPr lang="nl-NL" sz="1800" noProof="0" dirty="0"/>
          </a:p>
          <a:p>
            <a:pPr>
              <a:buClr>
                <a:srgbClr val="34573A"/>
              </a:buClr>
            </a:pPr>
            <a:r>
              <a:rPr lang="nl-NL" sz="1800" noProof="0" dirty="0"/>
              <a:t>Richtsnoer: richtlijn voor ontwikkelingen waar nog geen wettelijke basis voor is</a:t>
            </a:r>
          </a:p>
          <a:p>
            <a:pPr lvl="1">
              <a:buClr>
                <a:srgbClr val="34573A"/>
              </a:buClr>
            </a:pPr>
            <a:r>
              <a:rPr lang="nl-NL" sz="1600" noProof="0" dirty="0"/>
              <a:t>Geen juridisch document</a:t>
            </a:r>
          </a:p>
          <a:p>
            <a:pPr lvl="1">
              <a:buClr>
                <a:srgbClr val="34573A"/>
              </a:buClr>
            </a:pPr>
            <a:r>
              <a:rPr lang="nl-NL" sz="1600" dirty="0"/>
              <a:t>Duiding van bestaande kaders</a:t>
            </a:r>
            <a:endParaRPr lang="nl-NL" sz="1600" noProof="0" dirty="0"/>
          </a:p>
          <a:p>
            <a:endParaRPr lang="nl-NL" noProof="0" dirty="0"/>
          </a:p>
          <a:p>
            <a:endParaRPr lang="nl-NL" noProof="0" dirty="0"/>
          </a:p>
        </p:txBody>
      </p:sp>
      <p:pic>
        <p:nvPicPr>
          <p:cNvPr id="7" name="Picture 5">
            <a:extLst>
              <a:ext uri="{FF2B5EF4-FFF2-40B4-BE49-F238E27FC236}">
                <a16:creationId xmlns:a16="http://schemas.microsoft.com/office/drawing/2014/main" id="{F50202A1-6D6B-259D-950C-8F3225EE1DF1}"/>
              </a:ext>
            </a:extLst>
          </p:cNvPr>
          <p:cNvPicPr>
            <a:picLocks noChangeAspect="1"/>
          </p:cNvPicPr>
          <p:nvPr/>
        </p:nvPicPr>
        <p:blipFill>
          <a:blip r:embed="rId3"/>
          <a:stretch>
            <a:fillRect/>
          </a:stretch>
        </p:blipFill>
        <p:spPr>
          <a:xfrm>
            <a:off x="8926840" y="962696"/>
            <a:ext cx="2579360" cy="5227320"/>
          </a:xfrm>
          <a:prstGeom prst="rect">
            <a:avLst/>
          </a:prstGeom>
        </p:spPr>
      </p:pic>
      <p:sp>
        <p:nvSpPr>
          <p:cNvPr id="10" name="Titel 21">
            <a:extLst>
              <a:ext uri="{FF2B5EF4-FFF2-40B4-BE49-F238E27FC236}">
                <a16:creationId xmlns:a16="http://schemas.microsoft.com/office/drawing/2014/main" id="{6BFB178C-B68E-03D5-2F17-F1CC72DEFF87}"/>
              </a:ext>
            </a:extLst>
          </p:cNvPr>
          <p:cNvSpPr>
            <a:spLocks noGrp="1"/>
          </p:cNvSpPr>
          <p:nvPr>
            <p:ph type="ctrTitle"/>
          </p:nvPr>
        </p:nvSpPr>
        <p:spPr>
          <a:xfrm>
            <a:off x="571500" y="336544"/>
            <a:ext cx="11044238" cy="492131"/>
          </a:xfrm>
        </p:spPr>
        <p:txBody>
          <a:bodyPr/>
          <a:lstStyle/>
          <a:p>
            <a:r>
              <a:rPr lang="nl-NL" dirty="0"/>
              <a:t>Doel richtsnoeren</a:t>
            </a:r>
          </a:p>
        </p:txBody>
      </p:sp>
    </p:spTree>
    <p:extLst>
      <p:ext uri="{BB962C8B-B14F-4D97-AF65-F5344CB8AC3E}">
        <p14:creationId xmlns:p14="http://schemas.microsoft.com/office/powerpoint/2010/main" val="3820946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CC6600">
                <a:alpha val="71000"/>
                <a:lumMod val="85000"/>
                <a:lumOff val="15000"/>
              </a:srgbClr>
            </a:gs>
            <a:gs pos="100000">
              <a:srgbClr val="00B050"/>
            </a:gs>
          </a:gsLst>
          <a:lin ang="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A7DE9-A936-0635-186C-94DE61C26A66}"/>
              </a:ext>
            </a:extLst>
          </p:cNvPr>
          <p:cNvSpPr>
            <a:spLocks noGrp="1"/>
          </p:cNvSpPr>
          <p:nvPr>
            <p:ph type="ctrTitle"/>
          </p:nvPr>
        </p:nvSpPr>
        <p:spPr>
          <a:xfrm>
            <a:off x="3431628" y="1103587"/>
            <a:ext cx="5328744" cy="1093075"/>
          </a:xfrm>
        </p:spPr>
        <p:txBody>
          <a:bodyPr/>
          <a:lstStyle/>
          <a:p>
            <a:pPr algn="ctr"/>
            <a:r>
              <a:rPr lang="nl-NL" sz="8800" b="1" dirty="0">
                <a:effectLst>
                  <a:outerShdw blurRad="38100" dist="38100" dir="2700000" algn="tl">
                    <a:srgbClr val="000000">
                      <a:alpha val="43137"/>
                    </a:srgbClr>
                  </a:outerShdw>
                </a:effectLst>
              </a:rPr>
              <a:t>Stellingen</a:t>
            </a:r>
          </a:p>
        </p:txBody>
      </p:sp>
      <p:sp>
        <p:nvSpPr>
          <p:cNvPr id="3" name="Tijdelijke aanduiding voor dianummer 2">
            <a:extLst>
              <a:ext uri="{FF2B5EF4-FFF2-40B4-BE49-F238E27FC236}">
                <a16:creationId xmlns:a16="http://schemas.microsoft.com/office/drawing/2014/main" id="{2F5ED8AE-9DF1-A18F-2070-429C19DD5DA8}"/>
              </a:ext>
            </a:extLst>
          </p:cNvPr>
          <p:cNvSpPr>
            <a:spLocks noGrp="1"/>
          </p:cNvSpPr>
          <p:nvPr>
            <p:ph type="sldNum" sz="quarter" idx="12"/>
          </p:nvPr>
        </p:nvSpPr>
        <p:spPr/>
        <p:txBody>
          <a:bodyPr/>
          <a:lstStyle/>
          <a:p>
            <a:fld id="{1B71BB4A-7DC0-41F9-B589-288E53C2F0C1}" type="slidenum">
              <a:rPr lang="nl-NL" smtClean="0"/>
              <a:t>9</a:t>
            </a:fld>
            <a:endParaRPr lang="nl-NL"/>
          </a:p>
        </p:txBody>
      </p:sp>
      <p:sp>
        <p:nvSpPr>
          <p:cNvPr id="5" name="Tekstvak 4">
            <a:extLst>
              <a:ext uri="{FF2B5EF4-FFF2-40B4-BE49-F238E27FC236}">
                <a16:creationId xmlns:a16="http://schemas.microsoft.com/office/drawing/2014/main" id="{F2692CDB-4253-E230-3FF3-A381C9A13D7E}"/>
              </a:ext>
            </a:extLst>
          </p:cNvPr>
          <p:cNvSpPr txBox="1"/>
          <p:nvPr/>
        </p:nvSpPr>
        <p:spPr>
          <a:xfrm>
            <a:off x="9196552" y="2644170"/>
            <a:ext cx="2890344" cy="1569660"/>
          </a:xfrm>
          <a:prstGeom prst="rect">
            <a:avLst/>
          </a:prstGeom>
          <a:noFill/>
        </p:spPr>
        <p:txBody>
          <a:bodyPr wrap="square" rtlCol="0">
            <a:spAutoFit/>
          </a:bodyPr>
          <a:lstStyle/>
          <a:p>
            <a:pPr algn="ctr"/>
            <a:r>
              <a:rPr lang="nl-NL" sz="4800" b="1" dirty="0"/>
              <a:t>Helemaal mee eens</a:t>
            </a:r>
          </a:p>
        </p:txBody>
      </p:sp>
      <p:sp>
        <p:nvSpPr>
          <p:cNvPr id="6" name="Tekstvak 5">
            <a:extLst>
              <a:ext uri="{FF2B5EF4-FFF2-40B4-BE49-F238E27FC236}">
                <a16:creationId xmlns:a16="http://schemas.microsoft.com/office/drawing/2014/main" id="{AC8DD849-26FD-D287-3BE8-21D3FECDA071}"/>
              </a:ext>
            </a:extLst>
          </p:cNvPr>
          <p:cNvSpPr txBox="1"/>
          <p:nvPr/>
        </p:nvSpPr>
        <p:spPr>
          <a:xfrm>
            <a:off x="0" y="2644170"/>
            <a:ext cx="2890344" cy="2308324"/>
          </a:xfrm>
          <a:prstGeom prst="rect">
            <a:avLst/>
          </a:prstGeom>
          <a:noFill/>
        </p:spPr>
        <p:txBody>
          <a:bodyPr wrap="square" rtlCol="0">
            <a:spAutoFit/>
          </a:bodyPr>
          <a:lstStyle/>
          <a:p>
            <a:pPr algn="ctr"/>
            <a:r>
              <a:rPr lang="nl-NL" sz="4800" b="1" dirty="0"/>
              <a:t>Helemaal niet mee eens</a:t>
            </a:r>
          </a:p>
        </p:txBody>
      </p:sp>
    </p:spTree>
    <p:extLst>
      <p:ext uri="{BB962C8B-B14F-4D97-AF65-F5344CB8AC3E}">
        <p14:creationId xmlns:p14="http://schemas.microsoft.com/office/powerpoint/2010/main" val="2583012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059FBF1-E6D2-89FF-D3CF-9B15FDC41AE0}"/>
              </a:ext>
            </a:extLst>
          </p:cNvPr>
          <p:cNvSpPr>
            <a:spLocks noGrp="1"/>
          </p:cNvSpPr>
          <p:nvPr>
            <p:ph type="ctrTitle"/>
          </p:nvPr>
        </p:nvSpPr>
        <p:spPr/>
        <p:txBody>
          <a:bodyPr/>
          <a:lstStyle/>
          <a:p>
            <a:r>
              <a:rPr lang="nl-NL" dirty="0"/>
              <a:t>Stelling 1: Veiligheid</a:t>
            </a:r>
          </a:p>
        </p:txBody>
      </p:sp>
      <p:sp>
        <p:nvSpPr>
          <p:cNvPr id="4" name="Tijdelijke aanduiding voor dianummer 3">
            <a:extLst>
              <a:ext uri="{FF2B5EF4-FFF2-40B4-BE49-F238E27FC236}">
                <a16:creationId xmlns:a16="http://schemas.microsoft.com/office/drawing/2014/main" id="{A4C14FCB-8E4A-FB37-8184-EAA830640A66}"/>
              </a:ext>
            </a:extLst>
          </p:cNvPr>
          <p:cNvSpPr>
            <a:spLocks noGrp="1"/>
          </p:cNvSpPr>
          <p:nvPr>
            <p:ph type="sldNum" sz="quarter" idx="12"/>
          </p:nvPr>
        </p:nvSpPr>
        <p:spPr/>
        <p:txBody>
          <a:bodyPr/>
          <a:lstStyle/>
          <a:p>
            <a:fld id="{1B71BB4A-7DC0-41F9-B589-288E53C2F0C1}" type="slidenum">
              <a:rPr lang="nl-NL" smtClean="0"/>
              <a:t>10</a:t>
            </a:fld>
            <a:endParaRPr lang="nl-NL"/>
          </a:p>
        </p:txBody>
      </p:sp>
      <p:sp>
        <p:nvSpPr>
          <p:cNvPr id="5" name="Tijdelijke aanduiding voor tekst 4">
            <a:extLst>
              <a:ext uri="{FF2B5EF4-FFF2-40B4-BE49-F238E27FC236}">
                <a16:creationId xmlns:a16="http://schemas.microsoft.com/office/drawing/2014/main" id="{8EFA9E98-1C81-9E29-984D-7B28DE3A13EE}"/>
              </a:ext>
            </a:extLst>
          </p:cNvPr>
          <p:cNvSpPr>
            <a:spLocks noGrp="1"/>
          </p:cNvSpPr>
          <p:nvPr>
            <p:ph type="body" sz="quarter" idx="14"/>
          </p:nvPr>
        </p:nvSpPr>
        <p:spPr>
          <a:xfrm>
            <a:off x="565150" y="1660634"/>
            <a:ext cx="5380038" cy="4351283"/>
          </a:xfrm>
        </p:spPr>
        <p:txBody>
          <a:bodyPr/>
          <a:lstStyle/>
          <a:p>
            <a:pPr marL="0" indent="0" algn="ctr">
              <a:buNone/>
            </a:pPr>
            <a:r>
              <a:rPr lang="nl-NL" sz="4400" dirty="0"/>
              <a:t>De veiligheidsrisico’s van </a:t>
            </a:r>
            <a:r>
              <a:rPr lang="nl-NL" sz="4400" dirty="0" err="1"/>
              <a:t>waterstofelektrolysers</a:t>
            </a:r>
            <a:r>
              <a:rPr lang="nl-NL" sz="4400" dirty="0"/>
              <a:t> zijn vergelijkbaar met traditionele aggregaten (LPG)</a:t>
            </a:r>
          </a:p>
        </p:txBody>
      </p:sp>
      <p:pic>
        <p:nvPicPr>
          <p:cNvPr id="11" name="Tijdelijke aanduiding voor afbeelding 10">
            <a:extLst>
              <a:ext uri="{FF2B5EF4-FFF2-40B4-BE49-F238E27FC236}">
                <a16:creationId xmlns:a16="http://schemas.microsoft.com/office/drawing/2014/main" id="{0B7C5E9F-CE90-70D4-5D75-EFAA65DF8EE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722" r="5722"/>
          <a:stretch>
            <a:fillRect/>
          </a:stretch>
        </p:blipFill>
        <p:spPr>
          <a:prstGeom prst="rect">
            <a:avLst/>
          </a:prstGeom>
          <a:solidFill>
            <a:srgbClr val="D6DDE5"/>
          </a:solidFill>
        </p:spPr>
      </p:pic>
    </p:spTree>
    <p:extLst>
      <p:ext uri="{BB962C8B-B14F-4D97-AF65-F5344CB8AC3E}">
        <p14:creationId xmlns:p14="http://schemas.microsoft.com/office/powerpoint/2010/main" val="34857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EF9A4248-16EF-0BD0-772E-BF61F98BCCD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441" r="14143"/>
          <a:stretch>
            <a:fillRect/>
          </a:stretch>
        </p:blipFill>
        <p:spPr>
          <a:xfrm>
            <a:off x="6351" y="0"/>
            <a:ext cx="5938837" cy="6714000"/>
          </a:xfrm>
          <a:prstGeom prst="rect">
            <a:avLst/>
          </a:prstGeom>
          <a:solidFill>
            <a:srgbClr val="D6DDE5"/>
          </a:solidFill>
        </p:spPr>
      </p:pic>
      <p:sp>
        <p:nvSpPr>
          <p:cNvPr id="3" name="Titel 2">
            <a:extLst>
              <a:ext uri="{FF2B5EF4-FFF2-40B4-BE49-F238E27FC236}">
                <a16:creationId xmlns:a16="http://schemas.microsoft.com/office/drawing/2014/main" id="{75103FDB-BAB1-D8BB-DB19-8980CC5FA695}"/>
              </a:ext>
            </a:extLst>
          </p:cNvPr>
          <p:cNvSpPr>
            <a:spLocks noGrp="1"/>
          </p:cNvSpPr>
          <p:nvPr>
            <p:ph type="ctrTitle"/>
          </p:nvPr>
        </p:nvSpPr>
        <p:spPr/>
        <p:txBody>
          <a:bodyPr/>
          <a:lstStyle/>
          <a:p>
            <a:r>
              <a:rPr lang="nl-NL" dirty="0"/>
              <a:t>Stelling 2: Kennis</a:t>
            </a:r>
          </a:p>
        </p:txBody>
      </p:sp>
      <p:sp>
        <p:nvSpPr>
          <p:cNvPr id="4" name="Tijdelijke aanduiding voor dianummer 3">
            <a:extLst>
              <a:ext uri="{FF2B5EF4-FFF2-40B4-BE49-F238E27FC236}">
                <a16:creationId xmlns:a16="http://schemas.microsoft.com/office/drawing/2014/main" id="{E07CFDCF-4C42-C475-F5A3-93BF619407BE}"/>
              </a:ext>
            </a:extLst>
          </p:cNvPr>
          <p:cNvSpPr>
            <a:spLocks noGrp="1"/>
          </p:cNvSpPr>
          <p:nvPr>
            <p:ph type="sldNum" sz="quarter" idx="12"/>
          </p:nvPr>
        </p:nvSpPr>
        <p:spPr/>
        <p:txBody>
          <a:bodyPr/>
          <a:lstStyle/>
          <a:p>
            <a:fld id="{1B71BB4A-7DC0-41F9-B589-288E53C2F0C1}" type="slidenum">
              <a:rPr lang="nl-NL" smtClean="0"/>
              <a:t>11</a:t>
            </a:fld>
            <a:endParaRPr lang="nl-NL"/>
          </a:p>
        </p:txBody>
      </p:sp>
      <p:sp>
        <p:nvSpPr>
          <p:cNvPr id="5" name="Tijdelijke aanduiding voor tekst 4">
            <a:extLst>
              <a:ext uri="{FF2B5EF4-FFF2-40B4-BE49-F238E27FC236}">
                <a16:creationId xmlns:a16="http://schemas.microsoft.com/office/drawing/2014/main" id="{595B39DB-362E-6FD1-5944-A2F8E5D3EEA9}"/>
              </a:ext>
            </a:extLst>
          </p:cNvPr>
          <p:cNvSpPr>
            <a:spLocks noGrp="1"/>
          </p:cNvSpPr>
          <p:nvPr>
            <p:ph type="body" sz="quarter" idx="14"/>
          </p:nvPr>
        </p:nvSpPr>
        <p:spPr>
          <a:xfrm>
            <a:off x="6240464" y="1492470"/>
            <a:ext cx="5640387" cy="4204138"/>
          </a:xfrm>
        </p:spPr>
        <p:txBody>
          <a:bodyPr/>
          <a:lstStyle/>
          <a:p>
            <a:pPr marL="0" indent="0" algn="ctr">
              <a:buNone/>
            </a:pPr>
            <a:r>
              <a:rPr lang="nl-NL" sz="4400" dirty="0"/>
              <a:t>Ik heb voldoende kennis in huis om een goed afgewogen beslissing te maken bij een </a:t>
            </a:r>
            <a:r>
              <a:rPr lang="nl-NL" sz="4400" dirty="0" err="1"/>
              <a:t>waterstofelektrolyser</a:t>
            </a:r>
            <a:r>
              <a:rPr lang="nl-NL" sz="4400" dirty="0"/>
              <a:t> vergunning aanvraag</a:t>
            </a:r>
          </a:p>
        </p:txBody>
      </p:sp>
    </p:spTree>
    <p:extLst>
      <p:ext uri="{BB962C8B-B14F-4D97-AF65-F5344CB8AC3E}">
        <p14:creationId xmlns:p14="http://schemas.microsoft.com/office/powerpoint/2010/main" val="86440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6DC3464D-6CD0-204E-C4AF-AD97A8E0AF3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594" r="31342"/>
          <a:stretch>
            <a:fillRect/>
          </a:stretch>
        </p:blipFill>
        <p:spPr>
          <a:xfrm>
            <a:off x="6246813" y="0"/>
            <a:ext cx="5945187" cy="6714000"/>
          </a:xfrm>
          <a:prstGeom prst="rect">
            <a:avLst/>
          </a:prstGeom>
          <a:solidFill>
            <a:srgbClr val="D6DDE5"/>
          </a:solidFill>
        </p:spPr>
      </p:pic>
      <p:sp>
        <p:nvSpPr>
          <p:cNvPr id="3" name="Titel 2">
            <a:extLst>
              <a:ext uri="{FF2B5EF4-FFF2-40B4-BE49-F238E27FC236}">
                <a16:creationId xmlns:a16="http://schemas.microsoft.com/office/drawing/2014/main" id="{AA1CBA5B-576A-BF28-A010-0AE2D7FF33AA}"/>
              </a:ext>
            </a:extLst>
          </p:cNvPr>
          <p:cNvSpPr>
            <a:spLocks noGrp="1"/>
          </p:cNvSpPr>
          <p:nvPr>
            <p:ph type="ctrTitle"/>
          </p:nvPr>
        </p:nvSpPr>
        <p:spPr/>
        <p:txBody>
          <a:bodyPr/>
          <a:lstStyle/>
          <a:p>
            <a:r>
              <a:rPr lang="nl-NL" dirty="0"/>
              <a:t>Stelling 3: Visie</a:t>
            </a:r>
          </a:p>
        </p:txBody>
      </p:sp>
      <p:sp>
        <p:nvSpPr>
          <p:cNvPr id="4" name="Tijdelijke aanduiding voor dianummer 3">
            <a:extLst>
              <a:ext uri="{FF2B5EF4-FFF2-40B4-BE49-F238E27FC236}">
                <a16:creationId xmlns:a16="http://schemas.microsoft.com/office/drawing/2014/main" id="{2EE7C461-B1F8-D125-DF81-D141FBD62AA9}"/>
              </a:ext>
            </a:extLst>
          </p:cNvPr>
          <p:cNvSpPr>
            <a:spLocks noGrp="1"/>
          </p:cNvSpPr>
          <p:nvPr>
            <p:ph type="sldNum" sz="quarter" idx="12"/>
          </p:nvPr>
        </p:nvSpPr>
        <p:spPr/>
        <p:txBody>
          <a:bodyPr/>
          <a:lstStyle/>
          <a:p>
            <a:fld id="{1B71BB4A-7DC0-41F9-B589-288E53C2F0C1}" type="slidenum">
              <a:rPr lang="nl-NL" smtClean="0"/>
              <a:t>12</a:t>
            </a:fld>
            <a:endParaRPr lang="nl-NL"/>
          </a:p>
        </p:txBody>
      </p:sp>
      <p:sp>
        <p:nvSpPr>
          <p:cNvPr id="5" name="Tijdelijke aanduiding voor tekst 4">
            <a:extLst>
              <a:ext uri="{FF2B5EF4-FFF2-40B4-BE49-F238E27FC236}">
                <a16:creationId xmlns:a16="http://schemas.microsoft.com/office/drawing/2014/main" id="{7640636D-24EE-19E0-A430-F4AF768A5124}"/>
              </a:ext>
            </a:extLst>
          </p:cNvPr>
          <p:cNvSpPr>
            <a:spLocks noGrp="1"/>
          </p:cNvSpPr>
          <p:nvPr>
            <p:ph type="body" sz="quarter" idx="14"/>
          </p:nvPr>
        </p:nvSpPr>
        <p:spPr>
          <a:xfrm>
            <a:off x="565150" y="1705303"/>
            <a:ext cx="5380038" cy="3447393"/>
          </a:xfrm>
        </p:spPr>
        <p:txBody>
          <a:bodyPr/>
          <a:lstStyle/>
          <a:p>
            <a:pPr marL="0" indent="0" algn="ctr">
              <a:buNone/>
            </a:pPr>
            <a:r>
              <a:rPr lang="nl-NL" sz="4400" dirty="0"/>
              <a:t>De rol van waterstof wordt overschat, elektrificatie moet de hoofdroute blijven voor verduurzamen</a:t>
            </a:r>
          </a:p>
        </p:txBody>
      </p:sp>
    </p:spTree>
    <p:extLst>
      <p:ext uri="{BB962C8B-B14F-4D97-AF65-F5344CB8AC3E}">
        <p14:creationId xmlns:p14="http://schemas.microsoft.com/office/powerpoint/2010/main" val="50430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B8321E4-B7A9-6483-340F-C4296E50A2AC}"/>
              </a:ext>
            </a:extLst>
          </p:cNvPr>
          <p:cNvSpPr>
            <a:spLocks noGrp="1"/>
          </p:cNvSpPr>
          <p:nvPr>
            <p:ph type="ctrTitle"/>
          </p:nvPr>
        </p:nvSpPr>
        <p:spPr>
          <a:xfrm>
            <a:off x="6036609" y="336544"/>
            <a:ext cx="5380038" cy="492131"/>
          </a:xfrm>
        </p:spPr>
        <p:txBody>
          <a:bodyPr/>
          <a:lstStyle/>
          <a:p>
            <a:r>
              <a:rPr lang="nl-NL" dirty="0"/>
              <a:t>Stelling 4: wetgeving</a:t>
            </a:r>
          </a:p>
        </p:txBody>
      </p:sp>
      <p:sp>
        <p:nvSpPr>
          <p:cNvPr id="4" name="Tijdelijke aanduiding voor dianummer 3">
            <a:extLst>
              <a:ext uri="{FF2B5EF4-FFF2-40B4-BE49-F238E27FC236}">
                <a16:creationId xmlns:a16="http://schemas.microsoft.com/office/drawing/2014/main" id="{AFD68FFE-1B50-EB93-03B2-9F9C913F4D98}"/>
              </a:ext>
            </a:extLst>
          </p:cNvPr>
          <p:cNvSpPr>
            <a:spLocks noGrp="1"/>
          </p:cNvSpPr>
          <p:nvPr>
            <p:ph type="sldNum" sz="quarter" idx="12"/>
          </p:nvPr>
        </p:nvSpPr>
        <p:spPr/>
        <p:txBody>
          <a:bodyPr/>
          <a:lstStyle/>
          <a:p>
            <a:fld id="{1B71BB4A-7DC0-41F9-B589-288E53C2F0C1}" type="slidenum">
              <a:rPr lang="nl-NL" smtClean="0"/>
              <a:t>13</a:t>
            </a:fld>
            <a:endParaRPr lang="nl-NL"/>
          </a:p>
        </p:txBody>
      </p:sp>
      <p:sp>
        <p:nvSpPr>
          <p:cNvPr id="5" name="Tijdelijke aanduiding voor tekst 4">
            <a:extLst>
              <a:ext uri="{FF2B5EF4-FFF2-40B4-BE49-F238E27FC236}">
                <a16:creationId xmlns:a16="http://schemas.microsoft.com/office/drawing/2014/main" id="{AC995911-B82B-6CDC-DDB7-A2AFDCEC7D0A}"/>
              </a:ext>
            </a:extLst>
          </p:cNvPr>
          <p:cNvSpPr>
            <a:spLocks noGrp="1"/>
          </p:cNvSpPr>
          <p:nvPr>
            <p:ph type="body" sz="quarter" idx="14"/>
          </p:nvPr>
        </p:nvSpPr>
        <p:spPr>
          <a:xfrm>
            <a:off x="6240464" y="2015358"/>
            <a:ext cx="5766511" cy="2827283"/>
          </a:xfrm>
        </p:spPr>
        <p:txBody>
          <a:bodyPr/>
          <a:lstStyle/>
          <a:p>
            <a:pPr marL="0" indent="0" algn="ctr">
              <a:buNone/>
            </a:pPr>
            <a:r>
              <a:rPr lang="nl-NL" sz="4400" dirty="0"/>
              <a:t>De huidige regelgeving biedt voldoende ruimte voor snelle realisatie van waterstofprojecten</a:t>
            </a:r>
          </a:p>
        </p:txBody>
      </p:sp>
      <p:pic>
        <p:nvPicPr>
          <p:cNvPr id="11" name="Tijdelijke aanduiding voor afbeelding 10">
            <a:extLst>
              <a:ext uri="{FF2B5EF4-FFF2-40B4-BE49-F238E27FC236}">
                <a16:creationId xmlns:a16="http://schemas.microsoft.com/office/drawing/2014/main" id="{EF5657F1-F5E8-9AD3-8737-C20DAD2CCBD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180" r="25180"/>
          <a:stretch>
            <a:fillRect/>
          </a:stretch>
        </p:blipFill>
        <p:spPr>
          <a:prstGeom prst="rect">
            <a:avLst/>
          </a:prstGeom>
          <a:solidFill>
            <a:srgbClr val="D6DDE5"/>
          </a:solidFill>
        </p:spPr>
      </p:pic>
    </p:spTree>
    <p:extLst>
      <p:ext uri="{BB962C8B-B14F-4D97-AF65-F5344CB8AC3E}">
        <p14:creationId xmlns:p14="http://schemas.microsoft.com/office/powerpoint/2010/main" val="412623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2917089F-A47F-FE48-5957-4B943667D78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276" b="6276"/>
          <a:stretch>
            <a:fillRect/>
          </a:stretch>
        </p:blipFill>
        <p:spPr>
          <a:prstGeom prst="rect">
            <a:avLst/>
          </a:prstGeom>
          <a:solidFill>
            <a:srgbClr val="D6DDE5"/>
          </a:solidFill>
        </p:spPr>
      </p:pic>
      <p:sp>
        <p:nvSpPr>
          <p:cNvPr id="3" name="Titel 2">
            <a:extLst>
              <a:ext uri="{FF2B5EF4-FFF2-40B4-BE49-F238E27FC236}">
                <a16:creationId xmlns:a16="http://schemas.microsoft.com/office/drawing/2014/main" id="{1027A46C-0D0E-AB88-1B72-D9B34672CE24}"/>
              </a:ext>
            </a:extLst>
          </p:cNvPr>
          <p:cNvSpPr>
            <a:spLocks noGrp="1"/>
          </p:cNvSpPr>
          <p:nvPr>
            <p:ph type="ctrTitle"/>
          </p:nvPr>
        </p:nvSpPr>
        <p:spPr/>
        <p:txBody>
          <a:bodyPr/>
          <a:lstStyle/>
          <a:p>
            <a:r>
              <a:rPr lang="nl-NL" dirty="0"/>
              <a:t>Stelling 5: Kennis en Risico</a:t>
            </a:r>
          </a:p>
        </p:txBody>
      </p:sp>
      <p:sp>
        <p:nvSpPr>
          <p:cNvPr id="4" name="Tijdelijke aanduiding voor dianummer 3">
            <a:extLst>
              <a:ext uri="{FF2B5EF4-FFF2-40B4-BE49-F238E27FC236}">
                <a16:creationId xmlns:a16="http://schemas.microsoft.com/office/drawing/2014/main" id="{91540E83-D47C-DB16-D075-6097B22055AC}"/>
              </a:ext>
            </a:extLst>
          </p:cNvPr>
          <p:cNvSpPr>
            <a:spLocks noGrp="1"/>
          </p:cNvSpPr>
          <p:nvPr>
            <p:ph type="sldNum" sz="quarter" idx="12"/>
          </p:nvPr>
        </p:nvSpPr>
        <p:spPr/>
        <p:txBody>
          <a:bodyPr/>
          <a:lstStyle/>
          <a:p>
            <a:fld id="{1B71BB4A-7DC0-41F9-B589-288E53C2F0C1}" type="slidenum">
              <a:rPr lang="nl-NL" smtClean="0"/>
              <a:t>14</a:t>
            </a:fld>
            <a:endParaRPr lang="nl-NL"/>
          </a:p>
        </p:txBody>
      </p:sp>
      <p:sp>
        <p:nvSpPr>
          <p:cNvPr id="5" name="Tijdelijke aanduiding voor tekst 4">
            <a:extLst>
              <a:ext uri="{FF2B5EF4-FFF2-40B4-BE49-F238E27FC236}">
                <a16:creationId xmlns:a16="http://schemas.microsoft.com/office/drawing/2014/main" id="{6E182854-8ADD-2F1F-00DA-449EF56DEFBD}"/>
              </a:ext>
            </a:extLst>
          </p:cNvPr>
          <p:cNvSpPr>
            <a:spLocks noGrp="1"/>
          </p:cNvSpPr>
          <p:nvPr>
            <p:ph type="body" sz="quarter" idx="14"/>
          </p:nvPr>
        </p:nvSpPr>
        <p:spPr>
          <a:xfrm>
            <a:off x="157655" y="1786759"/>
            <a:ext cx="5793883" cy="4212404"/>
          </a:xfrm>
        </p:spPr>
        <p:txBody>
          <a:bodyPr/>
          <a:lstStyle/>
          <a:p>
            <a:pPr marL="0" indent="0" algn="ctr">
              <a:buNone/>
            </a:pPr>
            <a:r>
              <a:rPr lang="nl-NL" sz="4400" dirty="0"/>
              <a:t>Initiatiefnemers zijn beter in staat om waterstofrisico's te beoordelen en in te schatten dan het bevoegd gezag.</a:t>
            </a:r>
          </a:p>
          <a:p>
            <a:endParaRPr lang="nl-NL" dirty="0"/>
          </a:p>
        </p:txBody>
      </p:sp>
    </p:spTree>
    <p:extLst>
      <p:ext uri="{BB962C8B-B14F-4D97-AF65-F5344CB8AC3E}">
        <p14:creationId xmlns:p14="http://schemas.microsoft.com/office/powerpoint/2010/main" val="3326202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C1DB06-2554-8BE1-3D58-5526AC1AD3D4}"/>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el 2">
            <a:extLst>
              <a:ext uri="{FF2B5EF4-FFF2-40B4-BE49-F238E27FC236}">
                <a16:creationId xmlns:a16="http://schemas.microsoft.com/office/drawing/2014/main" id="{C2DA054F-05EF-F808-6580-7159E7E4CD9A}"/>
              </a:ext>
            </a:extLst>
          </p:cNvPr>
          <p:cNvSpPr>
            <a:spLocks noGrp="1"/>
          </p:cNvSpPr>
          <p:nvPr>
            <p:ph type="title"/>
          </p:nvPr>
        </p:nvSpPr>
        <p:spPr>
          <a:xfrm>
            <a:off x="5596501" y="489508"/>
            <a:ext cx="5754896" cy="1667569"/>
          </a:xfrm>
        </p:spPr>
        <p:txBody>
          <a:bodyPr vert="horz" lIns="91440" tIns="45720" rIns="91440" bIns="45720" rtlCol="0" anchor="b">
            <a:normAutofit/>
          </a:bodyPr>
          <a:lstStyle/>
          <a:p>
            <a:pPr>
              <a:lnSpc>
                <a:spcPct val="90000"/>
              </a:lnSpc>
            </a:pPr>
            <a:r>
              <a:rPr lang="nl-NL" sz="4000" kern="1200" noProof="0" dirty="0">
                <a:solidFill>
                  <a:srgbClr val="34573A"/>
                </a:solidFill>
                <a:latin typeface="+mj-lt"/>
                <a:ea typeface="+mj-ea"/>
                <a:cs typeface="+mj-cs"/>
              </a:rPr>
              <a:t>Terugblik</a:t>
            </a:r>
          </a:p>
        </p:txBody>
      </p:sp>
      <p:pic>
        <p:nvPicPr>
          <p:cNvPr id="7" name="Graphic 6">
            <a:extLst>
              <a:ext uri="{FF2B5EF4-FFF2-40B4-BE49-F238E27FC236}">
                <a16:creationId xmlns:a16="http://schemas.microsoft.com/office/drawing/2014/main" id="{97EE78AA-5057-B803-28D1-920A45F55E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68130" y="1275070"/>
            <a:ext cx="3876165" cy="3876165"/>
          </a:xfrm>
          <a:prstGeom prst="rect">
            <a:avLst/>
          </a:prstGeom>
        </p:spPr>
      </p:pic>
      <p:sp>
        <p:nvSpPr>
          <p:cNvPr id="4" name="Ondertitel 3">
            <a:extLst>
              <a:ext uri="{FF2B5EF4-FFF2-40B4-BE49-F238E27FC236}">
                <a16:creationId xmlns:a16="http://schemas.microsoft.com/office/drawing/2014/main" id="{A610CD2F-5302-D31D-7AF9-8A3C4FDD144A}"/>
              </a:ext>
            </a:extLst>
          </p:cNvPr>
          <p:cNvSpPr>
            <a:spLocks noGrp="1"/>
          </p:cNvSpPr>
          <p:nvPr>
            <p:ph type="body" sz="quarter" idx="16"/>
          </p:nvPr>
        </p:nvSpPr>
        <p:spPr>
          <a:xfrm>
            <a:off x="5596502" y="2405894"/>
            <a:ext cx="5754896" cy="3197464"/>
          </a:xfrm>
        </p:spPr>
        <p:txBody>
          <a:bodyPr vert="horz" lIns="91440" tIns="45720" rIns="91440" bIns="45720" rtlCol="0" anchor="t">
            <a:normAutofit/>
          </a:bodyPr>
          <a:lstStyle/>
          <a:p>
            <a:pPr indent="-228600">
              <a:lnSpc>
                <a:spcPct val="90000"/>
              </a:lnSpc>
            </a:pPr>
            <a:r>
              <a:rPr kumimoji="0" lang="nl-NL" b="1" u="none" strike="noStrike" cap="none" spc="0" normalizeH="0" baseline="0" noProof="0" dirty="0">
                <a:ln>
                  <a:noFill/>
                </a:ln>
                <a:effectLst/>
                <a:uLnTx/>
                <a:uFillTx/>
              </a:rPr>
              <a:t>Waterstofvisie in EU en NL</a:t>
            </a:r>
          </a:p>
          <a:p>
            <a:pPr indent="-228600">
              <a:lnSpc>
                <a:spcPct val="90000"/>
              </a:lnSpc>
            </a:pPr>
            <a:r>
              <a:rPr kumimoji="0" lang="nl-NL" b="1" u="none" strike="noStrike" cap="none" spc="0" normalizeH="0" baseline="0" noProof="0" dirty="0">
                <a:ln>
                  <a:noFill/>
                </a:ln>
                <a:effectLst/>
                <a:uLnTx/>
                <a:uFillTx/>
              </a:rPr>
              <a:t>Waterstofdragers</a:t>
            </a:r>
          </a:p>
          <a:p>
            <a:pPr indent="-228600">
              <a:lnSpc>
                <a:spcPct val="90000"/>
              </a:lnSpc>
            </a:pPr>
            <a:r>
              <a:rPr lang="nl-NL" b="1" dirty="0"/>
              <a:t>Waterstof toepassingen</a:t>
            </a:r>
          </a:p>
          <a:p>
            <a:pPr indent="-228600">
              <a:lnSpc>
                <a:spcPct val="90000"/>
              </a:lnSpc>
            </a:pPr>
            <a:r>
              <a:rPr kumimoji="0" lang="nl-NL" b="1" u="none" strike="noStrike" cap="none" spc="0" normalizeH="0" baseline="0" noProof="0" dirty="0">
                <a:ln>
                  <a:noFill/>
                </a:ln>
                <a:effectLst/>
                <a:uLnTx/>
                <a:uFillTx/>
              </a:rPr>
              <a:t>Richtsnoeren</a:t>
            </a:r>
          </a:p>
          <a:p>
            <a:pPr indent="-228600">
              <a:lnSpc>
                <a:spcPct val="90000"/>
              </a:lnSpc>
            </a:pPr>
            <a:r>
              <a:rPr lang="nl-NL" b="1" dirty="0"/>
              <a:t>Blijf in contact met elkaar en deel kennis uit</a:t>
            </a:r>
            <a:endParaRPr kumimoji="0" lang="nl-NL" b="1" u="none" strike="noStrike" cap="none" spc="0" normalizeH="0" baseline="0" noProof="0" dirty="0">
              <a:ln>
                <a:noFill/>
              </a:ln>
              <a:effectLst/>
              <a:uLnTx/>
              <a:uFillTx/>
            </a:endParaRPr>
          </a:p>
          <a:p>
            <a:pPr marL="0" indent="-228600">
              <a:lnSpc>
                <a:spcPct val="90000"/>
              </a:lnSpc>
            </a:pPr>
            <a:endParaRPr kumimoji="0" lang="en-US" b="1" u="none" strike="noStrike" cap="none" spc="0" normalizeH="0" baseline="0" noProof="0" dirty="0">
              <a:ln>
                <a:noFill/>
              </a:ln>
              <a:effectLst/>
              <a:highlight>
                <a:srgbClr val="FFFF00"/>
              </a:highlight>
              <a:uLnTx/>
              <a:uFillTx/>
            </a:endParaRPr>
          </a:p>
          <a:p>
            <a:pPr indent="-228600">
              <a:lnSpc>
                <a:spcPct val="90000"/>
              </a:lnSpc>
            </a:pPr>
            <a:endParaRPr lang="en-US" dirty="0"/>
          </a:p>
          <a:p>
            <a:pPr marL="0" indent="-228600">
              <a:lnSpc>
                <a:spcPct val="90000"/>
              </a:lnSpc>
            </a:pPr>
            <a:endParaRPr lang="en-US" dirty="0"/>
          </a:p>
          <a:p>
            <a:pPr indent="-228600">
              <a:lnSpc>
                <a:spcPct val="90000"/>
              </a:lnSpc>
            </a:pPr>
            <a:endParaRPr lang="en-US" dirty="0"/>
          </a:p>
          <a:p>
            <a:pPr indent="-228600">
              <a:lnSpc>
                <a:spcPct val="90000"/>
              </a:lnSpc>
            </a:pPr>
            <a:endParaRPr lang="en-US" dirty="0"/>
          </a:p>
        </p:txBody>
      </p:sp>
      <p:sp>
        <p:nvSpPr>
          <p:cNvPr id="23" name="Rectangle 2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jdelijke aanduiding voor dianummer 5">
            <a:extLst>
              <a:ext uri="{FF2B5EF4-FFF2-40B4-BE49-F238E27FC236}">
                <a16:creationId xmlns:a16="http://schemas.microsoft.com/office/drawing/2014/main" id="{B9833086-30D9-2644-D4C0-82ACBE7111E7}"/>
              </a:ext>
            </a:extLst>
          </p:cNvPr>
          <p:cNvSpPr>
            <a:spLocks noGrp="1"/>
          </p:cNvSpPr>
          <p:nvPr>
            <p:ph type="sldNum" sz="quarter" idx="27"/>
          </p:nvPr>
        </p:nvSpPr>
        <p:spPr>
          <a:xfrm>
            <a:off x="11704320" y="6455664"/>
            <a:ext cx="448056" cy="365125"/>
          </a:xfrm>
        </p:spPr>
        <p:txBody>
          <a:bodyPr vert="horz" lIns="91440" tIns="45720" rIns="91440" bIns="45720" rtlCol="0" anchor="ctr">
            <a:normAutofit/>
          </a:bodyPr>
          <a:lstStyle/>
          <a:p>
            <a:pPr algn="r">
              <a:spcAft>
                <a:spcPts val="600"/>
              </a:spcAft>
            </a:pPr>
            <a:fld id="{1B71BB4A-7DC0-41F9-B589-288E53C2F0C1}" type="slidenum">
              <a:rPr lang="en-US" sz="1100">
                <a:solidFill>
                  <a:srgbClr val="FFFFFF"/>
                </a:solidFill>
              </a:rPr>
              <a:pPr algn="r">
                <a:spcAft>
                  <a:spcPts val="600"/>
                </a:spcAft>
              </a:pPr>
              <a:t>15</a:t>
            </a:fld>
            <a:endParaRPr lang="en-US" sz="1100">
              <a:solidFill>
                <a:srgbClr val="FFFFFF"/>
              </a:solidFill>
            </a:endParaRPr>
          </a:p>
        </p:txBody>
      </p:sp>
      <p:sp>
        <p:nvSpPr>
          <p:cNvPr id="9" name="TextBox 8">
            <a:extLst>
              <a:ext uri="{FF2B5EF4-FFF2-40B4-BE49-F238E27FC236}">
                <a16:creationId xmlns:a16="http://schemas.microsoft.com/office/drawing/2014/main" id="{15D50BA2-F242-6E03-B67D-08DF3931C30E}"/>
              </a:ext>
            </a:extLst>
          </p:cNvPr>
          <p:cNvSpPr txBox="1"/>
          <p:nvPr/>
        </p:nvSpPr>
        <p:spPr>
          <a:xfrm>
            <a:off x="7822995" y="7247487"/>
            <a:ext cx="6097712" cy="1077218"/>
          </a:xfrm>
          <a:prstGeom prst="rect">
            <a:avLst/>
          </a:prstGeom>
          <a:noFill/>
        </p:spPr>
        <p:txBody>
          <a:bodyPr wrap="square">
            <a:spAutoFit/>
          </a:bodyPr>
          <a:lstStyle/>
          <a:p>
            <a:pPr marL="0" indent="0">
              <a:spcAft>
                <a:spcPts val="600"/>
              </a:spcAft>
              <a:buNone/>
            </a:pPr>
            <a:r>
              <a:rPr lang="nl-NL"/>
              <a:t>Wilt u meer weten? Bezoek dan de pagina </a:t>
            </a:r>
            <a:r>
              <a:rPr lang="nl-NL">
                <a:hlinkClick r:id="rId3"/>
              </a:rPr>
              <a:t>Over IPLO</a:t>
            </a:r>
            <a:endParaRPr lang="nl-NL"/>
          </a:p>
          <a:p>
            <a:pPr marL="0" indent="0">
              <a:spcAft>
                <a:spcPts val="600"/>
              </a:spcAft>
              <a:buNone/>
            </a:pPr>
            <a:r>
              <a:rPr lang="nl-NL"/>
              <a:t>Blijf op de hoogte via onze nieuwsbrief: </a:t>
            </a:r>
            <a:r>
              <a:rPr lang="nl-NL">
                <a:hlinkClick r:id="rId4"/>
              </a:rPr>
              <a:t>IPLO Nieuws</a:t>
            </a:r>
            <a:endParaRPr lang="nl-NL"/>
          </a:p>
          <a:p>
            <a:pPr marL="0" indent="0">
              <a:spcAft>
                <a:spcPts val="600"/>
              </a:spcAft>
              <a:buNone/>
            </a:pPr>
            <a:endParaRPr lang="nl-NL"/>
          </a:p>
        </p:txBody>
      </p:sp>
    </p:spTree>
    <p:extLst>
      <p:ext uri="{BB962C8B-B14F-4D97-AF65-F5344CB8AC3E}">
        <p14:creationId xmlns:p14="http://schemas.microsoft.com/office/powerpoint/2010/main" val="3794596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3B971-8D17-4F04-D154-EF3BBD387E6B}"/>
              </a:ext>
            </a:extLst>
          </p:cNvPr>
          <p:cNvSpPr>
            <a:spLocks noGrp="1"/>
          </p:cNvSpPr>
          <p:nvPr>
            <p:ph type="ctrTitle"/>
          </p:nvPr>
        </p:nvSpPr>
        <p:spPr/>
        <p:txBody>
          <a:bodyPr/>
          <a:lstStyle/>
          <a:p>
            <a:r>
              <a:rPr lang="nl-NL" dirty="0"/>
              <a:t>Meer weten</a:t>
            </a:r>
          </a:p>
        </p:txBody>
      </p:sp>
      <p:sp>
        <p:nvSpPr>
          <p:cNvPr id="3" name="Tijdelijke aanduiding voor tekst 2">
            <a:extLst>
              <a:ext uri="{FF2B5EF4-FFF2-40B4-BE49-F238E27FC236}">
                <a16:creationId xmlns:a16="http://schemas.microsoft.com/office/drawing/2014/main" id="{D1FDC984-745A-D3B2-F603-EA61E9F0100E}"/>
              </a:ext>
            </a:extLst>
          </p:cNvPr>
          <p:cNvSpPr>
            <a:spLocks noGrp="1"/>
          </p:cNvSpPr>
          <p:nvPr>
            <p:ph type="body" sz="quarter" idx="10"/>
          </p:nvPr>
        </p:nvSpPr>
        <p:spPr/>
        <p:txBody>
          <a:bodyPr/>
          <a:lstStyle/>
          <a:p>
            <a:r>
              <a:rPr lang="nl-NL" dirty="0"/>
              <a:t>iplo.nl</a:t>
            </a:r>
          </a:p>
        </p:txBody>
      </p:sp>
      <p:pic>
        <p:nvPicPr>
          <p:cNvPr id="8" name="Picture Placeholder 7" descr="Two sheep standing in a field&#10;&#10;AI-generated content may be incorrect.">
            <a:extLst>
              <a:ext uri="{FF2B5EF4-FFF2-40B4-BE49-F238E27FC236}">
                <a16:creationId xmlns:a16="http://schemas.microsoft.com/office/drawing/2014/main" id="{8B800B06-DAF6-707F-AA6E-A621CC943FBB}"/>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a:xfrm>
            <a:off x="-2209051" y="-415618"/>
            <a:ext cx="7745413" cy="7745413"/>
          </a:xfrm>
        </p:spPr>
      </p:pic>
      <p:sp>
        <p:nvSpPr>
          <p:cNvPr id="9" name="TextBox 8">
            <a:extLst>
              <a:ext uri="{FF2B5EF4-FFF2-40B4-BE49-F238E27FC236}">
                <a16:creationId xmlns:a16="http://schemas.microsoft.com/office/drawing/2014/main" id="{95536727-F4FD-4B35-2D6C-F9F7CC2E84C6}"/>
              </a:ext>
            </a:extLst>
          </p:cNvPr>
          <p:cNvSpPr txBox="1"/>
          <p:nvPr/>
        </p:nvSpPr>
        <p:spPr>
          <a:xfrm>
            <a:off x="1152939" y="3087757"/>
            <a:ext cx="184731" cy="369332"/>
          </a:xfrm>
          <a:prstGeom prst="rect">
            <a:avLst/>
          </a:prstGeom>
          <a:noFill/>
        </p:spPr>
        <p:txBody>
          <a:bodyPr wrap="none" rtlCol="0">
            <a:spAutoFit/>
          </a:bodyPr>
          <a:lstStyle/>
          <a:p>
            <a:endParaRPr lang="en-NL" dirty="0"/>
          </a:p>
        </p:txBody>
      </p:sp>
      <p:sp>
        <p:nvSpPr>
          <p:cNvPr id="12" name="Oval 11">
            <a:extLst>
              <a:ext uri="{FF2B5EF4-FFF2-40B4-BE49-F238E27FC236}">
                <a16:creationId xmlns:a16="http://schemas.microsoft.com/office/drawing/2014/main" id="{9F99E276-6F3B-B77D-09FE-05B6AB32DEA4}"/>
              </a:ext>
            </a:extLst>
          </p:cNvPr>
          <p:cNvSpPr/>
          <p:nvPr/>
        </p:nvSpPr>
        <p:spPr>
          <a:xfrm>
            <a:off x="-162167" y="1641541"/>
            <a:ext cx="3631096" cy="363109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824722657"/>
      </p:ext>
    </p:extLst>
  </p:cSld>
  <p:clrMapOvr>
    <a:masterClrMapping/>
  </p:clrMapOvr>
</p:sld>
</file>

<file path=ppt/theme/theme1.xml><?xml version="1.0" encoding="utf-8"?>
<a:theme xmlns:a="http://schemas.openxmlformats.org/drawingml/2006/main" name="Kantoorthema">
  <a:themeElements>
    <a:clrScheme name="IPLO Kleuren">
      <a:dk1>
        <a:srgbClr val="000000"/>
      </a:dk1>
      <a:lt1>
        <a:sysClr val="window" lastClr="FFFFFF"/>
      </a:lt1>
      <a:dk2>
        <a:srgbClr val="35577E"/>
      </a:dk2>
      <a:lt2>
        <a:srgbClr val="FFFFFF"/>
      </a:lt2>
      <a:accent1>
        <a:srgbClr val="34573A"/>
      </a:accent1>
      <a:accent2>
        <a:srgbClr val="35577E"/>
      </a:accent2>
      <a:accent3>
        <a:srgbClr val="D3752B"/>
      </a:accent3>
      <a:accent4>
        <a:srgbClr val="97B550"/>
      </a:accent4>
      <a:accent5>
        <a:srgbClr val="D6DDE5"/>
      </a:accent5>
      <a:accent6>
        <a:srgbClr val="F6E3D4"/>
      </a:accent6>
      <a:hlink>
        <a:srgbClr val="35577E"/>
      </a:hlink>
      <a:folHlink>
        <a:srgbClr val="35577E"/>
      </a:folHlink>
    </a:clrScheme>
    <a:fontScheme name="IPLO">
      <a:majorFont>
        <a:latin typeface="Asap SemiBold"/>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1987</TotalTime>
  <Words>2138</Words>
  <Application>Microsoft Office PowerPoint</Application>
  <PresentationFormat>Breedbeeld</PresentationFormat>
  <Paragraphs>264</Paragraphs>
  <Slides>16</Slides>
  <Notes>14</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16</vt:i4>
      </vt:variant>
    </vt:vector>
  </HeadingPairs>
  <TitlesOfParts>
    <vt:vector size="24" baseType="lpstr">
      <vt:lpstr>Abadi Extra Light</vt:lpstr>
      <vt:lpstr>Aptos</vt:lpstr>
      <vt:lpstr>Arial</vt:lpstr>
      <vt:lpstr>Asap</vt:lpstr>
      <vt:lpstr>Asap SemiBold</vt:lpstr>
      <vt:lpstr>Calibri</vt:lpstr>
      <vt:lpstr>Verdana</vt:lpstr>
      <vt:lpstr>Kantoorthema</vt:lpstr>
      <vt:lpstr>Regelgeving over waterstof: van kaders naar realisatie</vt:lpstr>
      <vt:lpstr>Verduurzamingsstrategie</vt:lpstr>
      <vt:lpstr>Waterstof strategie in EU en NL</vt:lpstr>
      <vt:lpstr>PowerPoint-presentatie</vt:lpstr>
      <vt:lpstr>Globale richtingen</vt:lpstr>
      <vt:lpstr>Waterstof toepassingen</vt:lpstr>
      <vt:lpstr>Waterstof richtsnoeren </vt:lpstr>
      <vt:lpstr>Doel richtsnoeren</vt:lpstr>
      <vt:lpstr>Stellingen</vt:lpstr>
      <vt:lpstr>Stelling 1: Veiligheid</vt:lpstr>
      <vt:lpstr>Stelling 2: Kennis</vt:lpstr>
      <vt:lpstr>Stelling 3: Visie</vt:lpstr>
      <vt:lpstr>Stelling 4: wetgeving</vt:lpstr>
      <vt:lpstr>Stelling 5: Kennis en Risico</vt:lpstr>
      <vt:lpstr>Terugblik</vt:lpstr>
      <vt:lpstr>Meer weten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Mohsen Halimi</dc:creator>
  <cp:lastModifiedBy>Rick Bijl</cp:lastModifiedBy>
  <cp:revision>71</cp:revision>
  <dcterms:created xsi:type="dcterms:W3CDTF">2025-04-04T12:03:38Z</dcterms:created>
  <dcterms:modified xsi:type="dcterms:W3CDTF">2026-10-02T08:36:48Z</dcterms:modified>
</cp:coreProperties>
</file>