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18"/>
  </p:notesMasterIdLst>
  <p:sldIdLst>
    <p:sldId id="263" r:id="rId3"/>
    <p:sldId id="257" r:id="rId4"/>
    <p:sldId id="264" r:id="rId5"/>
    <p:sldId id="261" r:id="rId6"/>
    <p:sldId id="267" r:id="rId7"/>
    <p:sldId id="260" r:id="rId8"/>
    <p:sldId id="266" r:id="rId9"/>
    <p:sldId id="269" r:id="rId10"/>
    <p:sldId id="265" r:id="rId11"/>
    <p:sldId id="270" r:id="rId12"/>
    <p:sldId id="273" r:id="rId13"/>
    <p:sldId id="271" r:id="rId14"/>
    <p:sldId id="272" r:id="rId15"/>
    <p:sldId id="268" r:id="rId16"/>
    <p:sldId id="26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4A6C3A-5EF3-427C-B368-6EC4284C4715}" v="1" dt="2026-11-02T11:50:36.0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433"/>
    <p:restoredTop sz="94652"/>
  </p:normalViewPr>
  <p:slideViewPr>
    <p:cSldViewPr snapToGrid="0">
      <p:cViewPr>
        <p:scale>
          <a:sx n="98" d="100"/>
          <a:sy n="98" d="100"/>
        </p:scale>
        <p:origin x="192" y="240"/>
      </p:cViewPr>
      <p:guideLst>
        <p:guide orient="horz" pos="482"/>
        <p:guide pos="43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03-11-2026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1699772253"/>
      </p:ext>
    </p:extLst>
  </p:cSld>
  <p:clrMapOvr>
    <a:masterClrMapping/>
  </p:clrMapOvr>
  <p:extLst>
    <p:ext uri="{DCECCB84-F9BA-43D5-87BE-67443E8EF086}">
      <p15:sldGuideLst xmlns:p15="http://schemas.microsoft.com/office/powerpoint/2012/main">
        <p15:guide id="1" orient="horz" pos="482">
          <p15:clr>
            <a:srgbClr val="FBAE40"/>
          </p15:clr>
        </p15:guide>
        <p15:guide id="2" pos="43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442701039"/>
      </p:ext>
    </p:extLst>
  </p:cSld>
  <p:clrMapOvr>
    <a:masterClrMapping/>
  </p:clrMapOvr>
  <p:extLst>
    <p:ext uri="{DCECCB84-F9BA-43D5-87BE-67443E8EF086}">
      <p15:sldGuideLst xmlns:p15="http://schemas.microsoft.com/office/powerpoint/2012/main">
        <p15:guide id="1" orient="horz" pos="482">
          <p15:clr>
            <a:srgbClr val="FBAE40"/>
          </p15:clr>
        </p15:guide>
        <p15:guide id="2"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980255917"/>
      </p:ext>
    </p:extLst>
  </p:cSld>
  <p:clrMapOvr>
    <a:masterClrMapping/>
  </p:clrMapOvr>
  <p:extLst>
    <p:ext uri="{DCECCB84-F9BA-43D5-87BE-67443E8EF086}">
      <p15:sldGuideLst xmlns:p15="http://schemas.microsoft.com/office/powerpoint/2012/main">
        <p15:guide id="1" orient="horz" pos="3997">
          <p15:clr>
            <a:srgbClr val="FBAE40"/>
          </p15:clr>
        </p15:guide>
        <p15:guide id="2" pos="3840">
          <p15:clr>
            <a:srgbClr val="FBAE40"/>
          </p15:clr>
        </p15:guide>
        <p15:guide id="3" pos="438">
          <p15:clr>
            <a:srgbClr val="FBAE40"/>
          </p15:clr>
        </p15:guide>
        <p15:guide id="4" orient="horz" pos="48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3268826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5892566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0011745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9104462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417660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233401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9690664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7370186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6481169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11/3/26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11/3/26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94299430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a:xfrm>
            <a:off x="551850" y="1185978"/>
            <a:ext cx="9144000" cy="2612699"/>
          </a:xfrm>
        </p:spPr>
        <p:txBody>
          <a:bodyPr>
            <a:normAutofit/>
          </a:bodyPr>
          <a:lstStyle/>
          <a:p>
            <a:r>
              <a:rPr lang="nl-NL" sz="5400" dirty="0"/>
              <a:t>Kabels en leidingen in het (</a:t>
            </a:r>
            <a:r>
              <a:rPr lang="nl-NL" sz="5400" dirty="0" err="1"/>
              <a:t>omgevings</a:t>
            </a:r>
            <a:r>
              <a:rPr lang="nl-NL" sz="5400" dirty="0"/>
              <a:t>)programma:</a:t>
            </a:r>
            <a:br>
              <a:rPr lang="nl-NL" sz="5400" dirty="0"/>
            </a:br>
            <a:r>
              <a:rPr lang="nl-NL" sz="5400" dirty="0"/>
              <a:t>van visie naar programma</a:t>
            </a:r>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a:xfrm>
            <a:off x="609600" y="3897461"/>
            <a:ext cx="9144000" cy="1018667"/>
          </a:xfrm>
        </p:spPr>
        <p:txBody>
          <a:bodyPr>
            <a:normAutofit/>
          </a:bodyPr>
          <a:lstStyle/>
          <a:p>
            <a:r>
              <a:rPr lang="nl-NL" dirty="0"/>
              <a:t>Sprekers: Tim Arp &amp; Irma Dekker</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2</a:t>
            </a:r>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376E485-DDE4-F80F-96FE-DBD2BD8EDA91}"/>
              </a:ext>
            </a:extLst>
          </p:cNvPr>
          <p:cNvSpPr>
            <a:spLocks noGrp="1"/>
          </p:cNvSpPr>
          <p:nvPr>
            <p:ph idx="1"/>
          </p:nvPr>
        </p:nvSpPr>
        <p:spPr/>
        <p:txBody>
          <a:bodyPr/>
          <a:lstStyle/>
          <a:p>
            <a:endParaRPr lang="en-US" dirty="0"/>
          </a:p>
        </p:txBody>
      </p:sp>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1D7BC0"/>
                </a:solidFill>
                <a:effectLst/>
                <a:uLnTx/>
                <a:uFillTx/>
                <a:latin typeface="Asap" pitchFamily="2" charset="77"/>
                <a:ea typeface="+mn-ea"/>
                <a:cs typeface="+mn-cs"/>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1D7BC0"/>
                </a:solidFill>
                <a:effectLst/>
                <a:uLnTx/>
                <a:uFillTx/>
                <a:latin typeface="Asap" pitchFamily="2" charset="77"/>
                <a:ea typeface="+mn-ea"/>
                <a:cs typeface="+mn-cs"/>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1D7BC0"/>
                </a:solidFill>
                <a:effectLst/>
                <a:uLnTx/>
                <a:uFillTx/>
                <a:latin typeface="Asap" pitchFamily="2" charset="77"/>
                <a:ea typeface="+mn-ea"/>
                <a:cs typeface="+mn-cs"/>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err="1">
                <a:ln>
                  <a:noFill/>
                </a:ln>
                <a:solidFill>
                  <a:srgbClr val="2C5881"/>
                </a:solidFill>
                <a:effectLst/>
                <a:uLnTx/>
                <a:uFillTx/>
                <a:latin typeface="Asap" pitchFamily="2" charset="77"/>
                <a:ea typeface="+mn-ea"/>
                <a:cs typeface="+mn-cs"/>
              </a:rPr>
              <a:t>Waterschapsverordening</a:t>
            </a:r>
            <a:endParaRPr kumimoji="0" lang="nl-NL" sz="1050" b="0" i="0" u="none" strike="noStrike" kern="1200" cap="none" spc="0" normalizeH="0" baseline="0" noProof="0" dirty="0">
              <a:ln>
                <a:noFill/>
              </a:ln>
              <a:solidFill>
                <a:srgbClr val="2C5881"/>
              </a:solidFill>
              <a:effectLst/>
              <a:uLnTx/>
              <a:uFillTx/>
              <a:latin typeface="Asap" pitchFamily="2" charset="77"/>
              <a:ea typeface="+mn-ea"/>
              <a:cs typeface="+mn-cs"/>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2C5881"/>
                </a:solidFill>
                <a:effectLst/>
                <a:uLnTx/>
                <a:uFillTx/>
                <a:latin typeface="Asap" pitchFamily="2" charset="77"/>
                <a:ea typeface="+mn-ea"/>
                <a:cs typeface="+mn-cs"/>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5029204" y="3372000"/>
            <a:ext cx="833715" cy="253916"/>
          </a:xfrm>
          <a:prstGeom prst="rect">
            <a:avLst/>
          </a:prstGeom>
          <a:solidFill>
            <a:schemeClr val="bg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err="1">
                <a:ln>
                  <a:noFill/>
                </a:ln>
                <a:solidFill>
                  <a:srgbClr val="2C5881"/>
                </a:solidFill>
                <a:effectLst/>
                <a:uLnTx/>
                <a:uFillTx/>
                <a:latin typeface="Asap" pitchFamily="2" charset="77"/>
                <a:ea typeface="+mn-ea"/>
                <a:cs typeface="+mn-cs"/>
              </a:rPr>
              <a:t>Bbl</a:t>
            </a:r>
            <a:r>
              <a:rPr kumimoji="0" lang="nl-NL" sz="1050" b="0" i="0" u="none" strike="noStrike" kern="1200" cap="none" spc="0" normalizeH="0" baseline="0" noProof="0" dirty="0">
                <a:ln>
                  <a:noFill/>
                </a:ln>
                <a:solidFill>
                  <a:srgbClr val="2C5881"/>
                </a:solidFill>
                <a:effectLst/>
                <a:uLnTx/>
                <a:uFillTx/>
                <a:latin typeface="Asap" pitchFamily="2" charset="77"/>
                <a:ea typeface="+mn-ea"/>
                <a:cs typeface="+mn-cs"/>
              </a:rPr>
              <a:t>* / Bal*</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2C5881"/>
                </a:solidFill>
                <a:effectLst/>
                <a:uLnTx/>
                <a:uFillTx/>
                <a:latin typeface="Asap" pitchFamily="2" charset="77"/>
                <a:ea typeface="+mn-ea"/>
                <a:cs typeface="+mn-cs"/>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2C5881"/>
                </a:solidFill>
                <a:effectLst/>
                <a:uLnTx/>
                <a:uFillTx/>
                <a:latin typeface="Asap" pitchFamily="2" charset="77"/>
                <a:ea typeface="+mn-ea"/>
                <a:cs typeface="+mn-cs"/>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DD7226"/>
                </a:solidFill>
                <a:effectLst/>
                <a:uLnTx/>
                <a:uFillTx/>
                <a:latin typeface="Asap" pitchFamily="2" charset="77"/>
                <a:ea typeface="+mn-ea"/>
                <a:cs typeface="+mn-cs"/>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DD7226"/>
                </a:solidFill>
                <a:effectLst/>
                <a:uLnTx/>
                <a:uFillTx/>
                <a:latin typeface="Asap" pitchFamily="2" charset="77"/>
                <a:ea typeface="+mn-ea"/>
                <a:cs typeface="+mn-cs"/>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DD7226"/>
                </a:solidFill>
                <a:effectLst/>
                <a:uLnTx/>
                <a:uFillTx/>
                <a:latin typeface="Asap" pitchFamily="2" charset="77"/>
                <a:ea typeface="+mn-ea"/>
                <a:cs typeface="+mn-cs"/>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DD7226"/>
                </a:solidFill>
                <a:effectLst/>
                <a:uLnTx/>
                <a:uFillTx/>
                <a:latin typeface="Asap" pitchFamily="2" charset="77"/>
                <a:ea typeface="+mn-ea"/>
                <a:cs typeface="+mn-cs"/>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388710"/>
                </a:solidFill>
                <a:effectLst/>
                <a:uLnTx/>
                <a:uFillTx/>
                <a:latin typeface="Asap" pitchFamily="2" charset="77"/>
                <a:ea typeface="+mn-ea"/>
                <a:cs typeface="+mn-cs"/>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p:nvPr/>
        </p:nvSpPr>
        <p:spPr>
          <a:xfrm>
            <a:off x="4703105" y="4715435"/>
            <a:ext cx="1066318"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388710"/>
                </a:solidFill>
                <a:effectLst/>
                <a:uLnTx/>
                <a:uFillTx/>
                <a:latin typeface="Asap" pitchFamily="2" charset="77"/>
                <a:ea typeface="+mn-ea"/>
                <a:cs typeface="+mn-cs"/>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81BA16"/>
                </a:solidFill>
                <a:effectLst/>
                <a:uLnTx/>
                <a:uFillTx/>
                <a:latin typeface="Asap" pitchFamily="2" charset="77"/>
                <a:ea typeface="+mn-ea"/>
                <a:cs typeface="+mn-cs"/>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81BA16"/>
                </a:solidFill>
                <a:effectLst/>
                <a:uLnTx/>
                <a:uFillTx/>
                <a:latin typeface="Asap" pitchFamily="2" charset="77"/>
                <a:ea typeface="+mn-ea"/>
                <a:cs typeface="+mn-cs"/>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81BA16"/>
                </a:solidFill>
                <a:effectLst/>
                <a:uLnTx/>
                <a:uFillTx/>
                <a:latin typeface="Asap" pitchFamily="2" charset="77"/>
                <a:ea typeface="+mn-ea"/>
                <a:cs typeface="+mn-cs"/>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srgbClr val="81BA16"/>
                </a:solidFill>
                <a:effectLst/>
                <a:uLnTx/>
                <a:uFillTx/>
                <a:latin typeface="Asap" pitchFamily="2" charset="77"/>
                <a:ea typeface="+mn-ea"/>
                <a:cs typeface="+mn-cs"/>
              </a:rPr>
              <a:t>Aanvragen/melden</a:t>
            </a:r>
          </a:p>
        </p:txBody>
      </p:sp>
      <p:grpSp>
        <p:nvGrpSpPr>
          <p:cNvPr id="21" name="Groep 25">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FFFFFF"/>
                  </a:solidFill>
                  <a:effectLst/>
                  <a:uLnTx/>
                  <a:uFillTx/>
                  <a:latin typeface="Asap" pitchFamily="2" charset="77"/>
                  <a:ea typeface="+mn-ea"/>
                  <a:cs typeface="+mn-cs"/>
                </a:rPr>
                <a:t>Maatschappij</a:t>
              </a:r>
              <a:endParaRPr kumimoji="0" lang="nl-NL" sz="1050" b="0" i="0" u="none" strike="noStrike" kern="1200" cap="none" spc="0" normalizeH="0" baseline="0" noProof="0" dirty="0">
                <a:ln>
                  <a:noFill/>
                </a:ln>
                <a:solidFill>
                  <a:srgbClr val="FFFFFF"/>
                </a:solidFill>
                <a:effectLst/>
                <a:uLnTx/>
                <a:uFillTx/>
                <a:latin typeface="Asap"/>
                <a:ea typeface="+mn-ea"/>
                <a:cs typeface="+mn-cs"/>
              </a:endParaRPr>
            </a:p>
          </p:txBody>
        </p:sp>
      </p:grpSp>
      <p:grpSp>
        <p:nvGrpSpPr>
          <p:cNvPr id="24" name="Groep 26">
            <a:extLst>
              <a:ext uri="{FF2B5EF4-FFF2-40B4-BE49-F238E27FC236}">
                <a16:creationId xmlns:a16="http://schemas.microsoft.com/office/drawing/2014/main" id="{11374C2A-344A-FB4A-290A-5933FEEF36F5}"/>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FFFFFF"/>
                  </a:solidFill>
                  <a:effectLst/>
                  <a:uLnTx/>
                  <a:uFillTx/>
                  <a:latin typeface="Asap" pitchFamily="2" charset="77"/>
                  <a:ea typeface="+mn-ea"/>
                  <a:cs typeface="+mn-cs"/>
                </a:rPr>
                <a:t>Politiek</a:t>
              </a:r>
              <a:endParaRPr kumimoji="0" lang="nl-NL" sz="1050" b="0" i="0" u="none" strike="noStrike" kern="1200" cap="none" spc="0" normalizeH="0" baseline="0" noProof="0" dirty="0">
                <a:ln>
                  <a:noFill/>
                </a:ln>
                <a:solidFill>
                  <a:srgbClr val="FFFFFF"/>
                </a:solidFill>
                <a:effectLst/>
                <a:uLnTx/>
                <a:uFillTx/>
                <a:latin typeface="Asap"/>
                <a:ea typeface="+mn-ea"/>
                <a:cs typeface="+mn-cs"/>
              </a:endParaRPr>
            </a:p>
          </p:txBody>
        </p:sp>
      </p:grpSp>
      <p:grpSp>
        <p:nvGrpSpPr>
          <p:cNvPr id="27" name="Groep 29">
            <a:extLst>
              <a:ext uri="{FF2B5EF4-FFF2-40B4-BE49-F238E27FC236}">
                <a16:creationId xmlns:a16="http://schemas.microsoft.com/office/drawing/2014/main" id="{CF8BC400-B84A-FE30-1854-5F4CFF614120}"/>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FFFFFF"/>
                  </a:solidFill>
                  <a:effectLst/>
                  <a:uLnTx/>
                  <a:uFillTx/>
                  <a:latin typeface="Asap" pitchFamily="2" charset="77"/>
                  <a:ea typeface="+mn-ea"/>
                  <a:cs typeface="+mn-cs"/>
                </a:rPr>
                <a:t>Monitoring</a:t>
              </a:r>
              <a:endParaRPr kumimoji="0" lang="nl-NL" sz="1050" b="0" i="0" u="none" strike="noStrike" kern="1200" cap="none" spc="0" normalizeH="0" baseline="0" noProof="0" dirty="0">
                <a:ln>
                  <a:noFill/>
                </a:ln>
                <a:solidFill>
                  <a:srgbClr val="FFFFFF"/>
                </a:solidFill>
                <a:effectLst/>
                <a:uLnTx/>
                <a:uFillTx/>
                <a:latin typeface="Asap"/>
                <a:ea typeface="+mn-ea"/>
                <a:cs typeface="+mn-cs"/>
              </a:endParaRPr>
            </a:p>
          </p:txBody>
        </p:sp>
      </p:grpSp>
      <p:grpSp>
        <p:nvGrpSpPr>
          <p:cNvPr id="30" name="Groep 32">
            <a:extLst>
              <a:ext uri="{FF2B5EF4-FFF2-40B4-BE49-F238E27FC236}">
                <a16:creationId xmlns:a16="http://schemas.microsoft.com/office/drawing/2014/main" id="{14691CCC-3677-28B9-E852-65C9C07681E4}"/>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2"/>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srgbClr val="FFFFFF"/>
                  </a:solidFill>
                  <a:effectLst/>
                  <a:uLnTx/>
                  <a:uFillTx/>
                  <a:latin typeface="Asap" pitchFamily="2" charset="77"/>
                  <a:ea typeface="+mn-ea"/>
                  <a:cs typeface="+mn-cs"/>
                </a:rPr>
                <a:t>Evaluatie</a:t>
              </a:r>
              <a:endParaRPr kumimoji="0" lang="nl-NL" sz="1050" b="0" i="0" u="none" strike="noStrike" kern="1200" cap="none" spc="0" normalizeH="0" baseline="0" noProof="0" dirty="0">
                <a:ln>
                  <a:noFill/>
                </a:ln>
                <a:solidFill>
                  <a:srgbClr val="FFFFFF"/>
                </a:solidFill>
                <a:effectLst/>
                <a:uLnTx/>
                <a:uFillTx/>
                <a:latin typeface="Asap"/>
                <a:ea typeface="+mn-ea"/>
                <a:cs typeface="+mn-cs"/>
              </a:endParaRPr>
            </a:p>
          </p:txBody>
        </p:sp>
      </p:grpSp>
    </p:spTree>
    <p:extLst>
      <p:ext uri="{BB962C8B-B14F-4D97-AF65-F5344CB8AC3E}">
        <p14:creationId xmlns:p14="http://schemas.microsoft.com/office/powerpoint/2010/main" val="1194988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C2122-FFC5-F685-FDB7-CB8E6D9C61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05F39B3-2809-012B-F0D8-F2D3FCCF8C48}"/>
              </a:ext>
            </a:extLst>
          </p:cNvPr>
          <p:cNvSpPr>
            <a:spLocks noGrp="1"/>
          </p:cNvSpPr>
          <p:nvPr>
            <p:ph type="title"/>
          </p:nvPr>
        </p:nvSpPr>
        <p:spPr>
          <a:xfrm>
            <a:off x="597072" y="990600"/>
            <a:ext cx="10515600" cy="435077"/>
          </a:xfrm>
        </p:spPr>
        <p:txBody>
          <a:bodyPr>
            <a:noAutofit/>
          </a:bodyPr>
          <a:lstStyle/>
          <a:p>
            <a:r>
              <a:rPr lang="nl-NL" sz="2800" dirty="0">
                <a:solidFill>
                  <a:srgbClr val="15161F"/>
                </a:solidFill>
                <a:latin typeface="Abhaya Libre" panose="02000503000000000000" pitchFamily="2" charset="77"/>
                <a:cs typeface="Abhaya Libre" panose="02000503000000000000" pitchFamily="2" charset="77"/>
              </a:rPr>
              <a:t>Wat gaan we doen</a:t>
            </a:r>
            <a:endParaRPr lang="nl-NL" sz="2800" dirty="0"/>
          </a:p>
        </p:txBody>
      </p:sp>
      <p:sp>
        <p:nvSpPr>
          <p:cNvPr id="3" name="Tijdelijke aanduiding voor tekst 2">
            <a:extLst>
              <a:ext uri="{FF2B5EF4-FFF2-40B4-BE49-F238E27FC236}">
                <a16:creationId xmlns:a16="http://schemas.microsoft.com/office/drawing/2014/main" id="{502246DF-DCAD-60AA-2443-3A9BC5D5B4C2}"/>
              </a:ext>
            </a:extLst>
          </p:cNvPr>
          <p:cNvSpPr>
            <a:spLocks noGrp="1"/>
          </p:cNvSpPr>
          <p:nvPr>
            <p:ph type="body" idx="1"/>
          </p:nvPr>
        </p:nvSpPr>
        <p:spPr>
          <a:xfrm>
            <a:off x="597072" y="1813386"/>
            <a:ext cx="10515600" cy="4054014"/>
          </a:xfrm>
        </p:spPr>
        <p:txBody>
          <a:bodyPr>
            <a:normAutofit/>
          </a:bodyPr>
          <a:lstStyle/>
          <a:p>
            <a:r>
              <a:rPr lang="nl-NL" dirty="0">
                <a:solidFill>
                  <a:srgbClr val="15161F"/>
                </a:solidFill>
                <a:latin typeface="Futura PT Book" panose="020B0502020204020303" pitchFamily="34" charset="77"/>
              </a:rPr>
              <a:t>Terug en vooruit kijken:</a:t>
            </a:r>
          </a:p>
          <a:p>
            <a:pPr marL="342900" indent="-342900">
              <a:buFont typeface="Arial" panose="020B0604020202020204" pitchFamily="34" charset="0"/>
              <a:buChar char="•"/>
            </a:pPr>
            <a:r>
              <a:rPr lang="nl-NL" dirty="0">
                <a:solidFill>
                  <a:srgbClr val="15161F"/>
                </a:solidFill>
                <a:latin typeface="Futura PT Book" panose="020B0502020204020303" pitchFamily="34" charset="77"/>
              </a:rPr>
              <a:t>overheden en netbeheerders samen actief</a:t>
            </a:r>
          </a:p>
          <a:p>
            <a:pPr marL="342900" indent="-342900">
              <a:buFont typeface="Arial" panose="020B0604020202020204" pitchFamily="34" charset="0"/>
              <a:buChar char="•"/>
            </a:pPr>
            <a:r>
              <a:rPr lang="nl-NL" dirty="0">
                <a:solidFill>
                  <a:srgbClr val="15161F"/>
                </a:solidFill>
                <a:latin typeface="Futura PT Book" panose="020B0502020204020303" pitchFamily="34" charset="77"/>
              </a:rPr>
              <a:t>omgevingsplan, projectbesluit, data, stelselcatalogus</a:t>
            </a:r>
          </a:p>
          <a:p>
            <a:endParaRPr lang="nl-NL" dirty="0">
              <a:solidFill>
                <a:srgbClr val="15161F"/>
              </a:solidFill>
              <a:latin typeface="Futura PT Book" panose="020B0502020204020303" pitchFamily="34" charset="77"/>
            </a:endParaRPr>
          </a:p>
          <a:p>
            <a:r>
              <a:rPr lang="nl-NL" dirty="0">
                <a:solidFill>
                  <a:srgbClr val="15161F"/>
                </a:solidFill>
                <a:latin typeface="Futura PT Book" panose="020B0502020204020303" pitchFamily="34" charset="77"/>
              </a:rPr>
              <a:t>Aan de slag met de handreiking</a:t>
            </a:r>
          </a:p>
          <a:p>
            <a:endParaRPr lang="nl-NL" dirty="0">
              <a:solidFill>
                <a:srgbClr val="15161F"/>
              </a:solidFill>
              <a:latin typeface="Futura PT Book" panose="020B0502020204020303" pitchFamily="34" charset="77"/>
            </a:endParaRPr>
          </a:p>
          <a:p>
            <a:r>
              <a:rPr lang="nl-NL" dirty="0">
                <a:solidFill>
                  <a:srgbClr val="15161F"/>
                </a:solidFill>
                <a:latin typeface="Futura PT Book" panose="020B0502020204020303" pitchFamily="34" charset="77"/>
              </a:rPr>
              <a:t>Aan de slag met de tabel</a:t>
            </a:r>
          </a:p>
          <a:p>
            <a:endParaRPr lang="nl-NL" dirty="0"/>
          </a:p>
        </p:txBody>
      </p:sp>
    </p:spTree>
    <p:extLst>
      <p:ext uri="{BB962C8B-B14F-4D97-AF65-F5344CB8AC3E}">
        <p14:creationId xmlns:p14="http://schemas.microsoft.com/office/powerpoint/2010/main" val="560530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F9F68105-889A-CCAB-3C40-6B740891657F}"/>
              </a:ext>
            </a:extLst>
          </p:cNvPr>
          <p:cNvSpPr>
            <a:spLocks noGrp="1"/>
          </p:cNvSpPr>
          <p:nvPr>
            <p:ph sz="half" idx="1"/>
          </p:nvPr>
        </p:nvSpPr>
        <p:spPr>
          <a:xfrm>
            <a:off x="597072" y="1981200"/>
            <a:ext cx="5181600" cy="3880645"/>
          </a:xfrm>
        </p:spPr>
        <p:txBody>
          <a:bodyPr>
            <a:normAutofit/>
          </a:bodyPr>
          <a:lstStyle/>
          <a:p>
            <a:pPr>
              <a:spcAft>
                <a:spcPts val="1125"/>
              </a:spcAft>
              <a:buNone/>
            </a:pPr>
            <a:r>
              <a:rPr lang="nl-NL" b="0" i="0" dirty="0">
                <a:solidFill>
                  <a:schemeClr val="tx1"/>
                </a:solidFill>
                <a:effectLst/>
              </a:rPr>
              <a:t>De 'ruimtelijke inpassing' van kabels en leidingen is momenteel een van de grootste vertragende factoren in de energietransitie.</a:t>
            </a:r>
          </a:p>
          <a:p>
            <a:pPr>
              <a:spcAft>
                <a:spcPts val="1125"/>
              </a:spcAft>
              <a:buFont typeface="Arial" panose="020B0604020202020204" pitchFamily="34" charset="0"/>
              <a:buChar char="•"/>
            </a:pPr>
            <a:r>
              <a:rPr lang="nl-NL" b="1" i="0" dirty="0">
                <a:solidFill>
                  <a:schemeClr val="tx1"/>
                </a:solidFill>
                <a:effectLst/>
              </a:rPr>
              <a:t>Spaghetti-effect:</a:t>
            </a:r>
            <a:r>
              <a:rPr lang="nl-NL" b="0" i="0" dirty="0">
                <a:solidFill>
                  <a:schemeClr val="tx1"/>
                </a:solidFill>
                <a:effectLst/>
              </a:rPr>
              <a:t> Extreme drukte door riolering, drinkwater, gas en wortelstelsels.</a:t>
            </a:r>
          </a:p>
          <a:p>
            <a:pPr>
              <a:spcAft>
                <a:spcPts val="1125"/>
              </a:spcAft>
              <a:buFont typeface="Arial" panose="020B0604020202020204" pitchFamily="34" charset="0"/>
              <a:buChar char="•"/>
            </a:pPr>
            <a:r>
              <a:rPr lang="nl-NL" b="1" i="0" dirty="0">
                <a:solidFill>
                  <a:schemeClr val="tx1"/>
                </a:solidFill>
                <a:effectLst/>
              </a:rPr>
              <a:t>Netcongestie:</a:t>
            </a:r>
            <a:r>
              <a:rPr lang="nl-NL" b="0" i="0" dirty="0">
                <a:solidFill>
                  <a:schemeClr val="tx1"/>
                </a:solidFill>
                <a:effectLst/>
              </a:rPr>
              <a:t> Dringende behoefte aan verzwaring van het elektriciteitsnet.</a:t>
            </a:r>
          </a:p>
          <a:p>
            <a:pPr>
              <a:spcAft>
                <a:spcPts val="1125"/>
              </a:spcAft>
              <a:buFont typeface="Arial" panose="020B0604020202020204" pitchFamily="34" charset="0"/>
              <a:buChar char="•"/>
            </a:pPr>
            <a:r>
              <a:rPr lang="nl-NL" b="1" i="0" dirty="0">
                <a:solidFill>
                  <a:schemeClr val="tx1"/>
                </a:solidFill>
                <a:effectLst/>
              </a:rPr>
              <a:t>3D-Ordering:</a:t>
            </a:r>
            <a:r>
              <a:rPr lang="nl-NL" b="0" i="0" dirty="0">
                <a:solidFill>
                  <a:schemeClr val="tx1"/>
                </a:solidFill>
                <a:effectLst/>
              </a:rPr>
              <a:t> Claim op de ondergrond dicteert wat bovengronds nog mogelijk is</a:t>
            </a:r>
          </a:p>
          <a:p>
            <a:endParaRPr lang="nl-NL" dirty="0"/>
          </a:p>
        </p:txBody>
      </p:sp>
      <p:pic>
        <p:nvPicPr>
          <p:cNvPr id="7" name="Afbeelding 6" descr="Spaghetti ondergrondse infra">
            <a:extLst>
              <a:ext uri="{FF2B5EF4-FFF2-40B4-BE49-F238E27FC236}">
                <a16:creationId xmlns:a16="http://schemas.microsoft.com/office/drawing/2014/main" id="{DE5A70D4-DB19-AD67-17C5-4967D8ABF6DE}"/>
              </a:ext>
            </a:extLst>
          </p:cNvPr>
          <p:cNvPicPr>
            <a:picLocks noChangeAspect="1"/>
          </p:cNvPicPr>
          <p:nvPr/>
        </p:nvPicPr>
        <p:blipFill>
          <a:blip r:embed="rId2"/>
          <a:srcRect l="11542" r="32510" b="1"/>
          <a:stretch>
            <a:fillRect/>
          </a:stretch>
        </p:blipFill>
        <p:spPr>
          <a:xfrm>
            <a:off x="6096000" y="10"/>
            <a:ext cx="6334896" cy="6369039"/>
          </a:xfrm>
          <a:prstGeom prst="rect">
            <a:avLst/>
          </a:prstGeom>
          <a:noFill/>
        </p:spPr>
      </p:pic>
      <p:sp>
        <p:nvSpPr>
          <p:cNvPr id="2" name="Titel 1">
            <a:extLst>
              <a:ext uri="{FF2B5EF4-FFF2-40B4-BE49-F238E27FC236}">
                <a16:creationId xmlns:a16="http://schemas.microsoft.com/office/drawing/2014/main" id="{D43B9140-C3AA-C31A-0DA7-6CE5A92BC387}"/>
              </a:ext>
            </a:extLst>
          </p:cNvPr>
          <p:cNvSpPr>
            <a:spLocks noGrp="1"/>
          </p:cNvSpPr>
          <p:nvPr>
            <p:ph type="title"/>
          </p:nvPr>
        </p:nvSpPr>
        <p:spPr>
          <a:xfrm>
            <a:off x="597072" y="990600"/>
            <a:ext cx="5181600" cy="990600"/>
          </a:xfrm>
        </p:spPr>
        <p:txBody>
          <a:bodyPr anchor="b">
            <a:normAutofit fontScale="90000"/>
          </a:bodyPr>
          <a:lstStyle/>
          <a:p>
            <a:r>
              <a:rPr lang="nl-NL" sz="3100" dirty="0">
                <a:solidFill>
                  <a:schemeClr val="tx1"/>
                </a:solidFill>
              </a:rPr>
              <a:t>De Bodem is Vol: De 'Ondergrondse Sudoku'</a:t>
            </a:r>
            <a:br>
              <a:rPr lang="nl-NL" sz="2000" dirty="0"/>
            </a:br>
            <a:endParaRPr lang="nl-NL" sz="2000" dirty="0"/>
          </a:p>
        </p:txBody>
      </p:sp>
    </p:spTree>
    <p:extLst>
      <p:ext uri="{BB962C8B-B14F-4D97-AF65-F5344CB8AC3E}">
        <p14:creationId xmlns:p14="http://schemas.microsoft.com/office/powerpoint/2010/main" val="747286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E1B0E-E929-7C76-345F-99A516D7D79A}"/>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6D712319-3846-951F-3D5C-FB2674758F3C}"/>
              </a:ext>
            </a:extLst>
          </p:cNvPr>
          <p:cNvSpPr>
            <a:spLocks noGrp="1"/>
          </p:cNvSpPr>
          <p:nvPr>
            <p:ph sz="half" idx="1"/>
          </p:nvPr>
        </p:nvSpPr>
        <p:spPr>
          <a:xfrm>
            <a:off x="597072" y="1981200"/>
            <a:ext cx="5181600" cy="3880645"/>
          </a:xfrm>
        </p:spPr>
        <p:txBody>
          <a:bodyPr>
            <a:normAutofit/>
          </a:bodyPr>
          <a:lstStyle/>
          <a:p>
            <a:pPr>
              <a:spcAft>
                <a:spcPts val="1125"/>
              </a:spcAft>
            </a:pPr>
            <a:r>
              <a:rPr lang="nl-NL" dirty="0">
                <a:solidFill>
                  <a:schemeClr val="tx1"/>
                </a:solidFill>
              </a:rPr>
              <a:t>Kabels en leidingen (K&amp;L) raken aan bijna alle instrumenten van de Omgevingswet. Het programma vormt de cruciale schakel:</a:t>
            </a:r>
            <a:endParaRPr lang="nl-NL" b="0" i="0" dirty="0">
              <a:solidFill>
                <a:schemeClr val="tx1"/>
              </a:solidFill>
              <a:effectLst/>
            </a:endParaRPr>
          </a:p>
          <a:p>
            <a:pPr>
              <a:spcAft>
                <a:spcPts val="1125"/>
              </a:spcAft>
              <a:buFont typeface="Arial" panose="020B0604020202020204" pitchFamily="34" charset="0"/>
              <a:buChar char="•"/>
            </a:pPr>
            <a:r>
              <a:rPr lang="nl-NL" b="1" dirty="0">
                <a:solidFill>
                  <a:schemeClr val="tx1"/>
                </a:solidFill>
              </a:rPr>
              <a:t>Omgevingsvisie:</a:t>
            </a:r>
            <a:r>
              <a:rPr lang="nl-NL" dirty="0">
                <a:solidFill>
                  <a:schemeClr val="tx1"/>
                </a:solidFill>
              </a:rPr>
              <a:t> Strategische doelen voor de fysieke leefomgeving.</a:t>
            </a:r>
          </a:p>
          <a:p>
            <a:pPr>
              <a:spcAft>
                <a:spcPts val="1125"/>
              </a:spcAft>
              <a:buFont typeface="Arial" panose="020B0604020202020204" pitchFamily="34" charset="0"/>
              <a:buChar char="•"/>
            </a:pPr>
            <a:r>
              <a:rPr lang="nl-NL" b="1" dirty="0">
                <a:solidFill>
                  <a:schemeClr val="tx1"/>
                </a:solidFill>
              </a:rPr>
              <a:t>Omgevingsprogramma:</a:t>
            </a:r>
            <a:r>
              <a:rPr lang="nl-NL" dirty="0">
                <a:solidFill>
                  <a:schemeClr val="tx1"/>
                </a:solidFill>
              </a:rPr>
              <a:t> Tactische uitwerking en maatregelenpakket.</a:t>
            </a:r>
            <a:endParaRPr lang="nl-NL" b="0" i="0" dirty="0">
              <a:solidFill>
                <a:schemeClr val="tx1"/>
              </a:solidFill>
              <a:effectLst/>
            </a:endParaRPr>
          </a:p>
          <a:p>
            <a:pPr>
              <a:spcAft>
                <a:spcPts val="1125"/>
              </a:spcAft>
              <a:buFont typeface="Arial" panose="020B0604020202020204" pitchFamily="34" charset="0"/>
              <a:buChar char="•"/>
            </a:pPr>
            <a:r>
              <a:rPr lang="nl-NL" b="1" dirty="0">
                <a:solidFill>
                  <a:schemeClr val="tx1"/>
                </a:solidFill>
              </a:rPr>
              <a:t>Omgevingsplan:</a:t>
            </a:r>
            <a:r>
              <a:rPr lang="nl-NL" dirty="0">
                <a:solidFill>
                  <a:schemeClr val="tx1"/>
                </a:solidFill>
              </a:rPr>
              <a:t> Juridische borging en regels op de kaart.</a:t>
            </a:r>
            <a:endParaRPr lang="nl-NL" b="0" i="0" dirty="0">
              <a:solidFill>
                <a:schemeClr val="tx1"/>
              </a:solidFill>
              <a:effectLst/>
            </a:endParaRPr>
          </a:p>
          <a:p>
            <a:endParaRPr lang="nl-NL" dirty="0"/>
          </a:p>
        </p:txBody>
      </p:sp>
      <p:sp>
        <p:nvSpPr>
          <p:cNvPr id="2" name="Titel 1">
            <a:extLst>
              <a:ext uri="{FF2B5EF4-FFF2-40B4-BE49-F238E27FC236}">
                <a16:creationId xmlns:a16="http://schemas.microsoft.com/office/drawing/2014/main" id="{145077CF-60B1-97B4-03F4-9BD9A7085B64}"/>
              </a:ext>
            </a:extLst>
          </p:cNvPr>
          <p:cNvSpPr>
            <a:spLocks noGrp="1"/>
          </p:cNvSpPr>
          <p:nvPr>
            <p:ph type="title"/>
          </p:nvPr>
        </p:nvSpPr>
        <p:spPr>
          <a:xfrm>
            <a:off x="597072" y="990600"/>
            <a:ext cx="5181600" cy="990600"/>
          </a:xfrm>
        </p:spPr>
        <p:txBody>
          <a:bodyPr anchor="b">
            <a:normAutofit/>
          </a:bodyPr>
          <a:lstStyle/>
          <a:p>
            <a:r>
              <a:rPr lang="nl-NL" sz="3100" dirty="0">
                <a:solidFill>
                  <a:schemeClr val="tx1"/>
                </a:solidFill>
              </a:rPr>
              <a:t>De plek in de Omgevingswet</a:t>
            </a:r>
            <a:br>
              <a:rPr lang="nl-NL" sz="2000" dirty="0"/>
            </a:br>
            <a:endParaRPr lang="nl-NL" sz="2000" dirty="0"/>
          </a:p>
        </p:txBody>
      </p:sp>
    </p:spTree>
    <p:extLst>
      <p:ext uri="{BB962C8B-B14F-4D97-AF65-F5344CB8AC3E}">
        <p14:creationId xmlns:p14="http://schemas.microsoft.com/office/powerpoint/2010/main" val="1369225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92413B2-5A15-44F0-0B7E-760384F5F23F}"/>
              </a:ext>
            </a:extLst>
          </p:cNvPr>
          <p:cNvSpPr>
            <a:spLocks noGrp="1"/>
          </p:cNvSpPr>
          <p:nvPr>
            <p:ph sz="half" idx="1"/>
          </p:nvPr>
        </p:nvSpPr>
        <p:spPr/>
        <p:txBody>
          <a:bodyPr/>
          <a:lstStyle/>
          <a:p>
            <a:r>
              <a:rPr lang="nl-NL" dirty="0">
                <a:solidFill>
                  <a:srgbClr val="15161F"/>
                </a:solidFill>
                <a:latin typeface="Futura PT Book" panose="020B0502020204020303" pitchFamily="34" charset="77"/>
              </a:rPr>
              <a:t>Gemeenten al overstap K&amp;L (</a:t>
            </a:r>
            <a:r>
              <a:rPr lang="nl-NL" dirty="0" err="1">
                <a:solidFill>
                  <a:srgbClr val="15161F"/>
                </a:solidFill>
                <a:latin typeface="Futura PT Book" panose="020B0502020204020303" pitchFamily="34" charset="77"/>
              </a:rPr>
              <a:t>omgevings</a:t>
            </a:r>
            <a:r>
              <a:rPr lang="nl-NL" dirty="0">
                <a:solidFill>
                  <a:srgbClr val="15161F"/>
                </a:solidFill>
                <a:latin typeface="Futura PT Book" panose="020B0502020204020303" pitchFamily="34" charset="77"/>
              </a:rPr>
              <a:t>)programma’s? </a:t>
            </a:r>
          </a:p>
          <a:p>
            <a:endParaRPr lang="nl-NL" dirty="0">
              <a:solidFill>
                <a:srgbClr val="15161F"/>
              </a:solidFill>
              <a:latin typeface="Futura PT Book" panose="020B0502020204020303" pitchFamily="34" charset="77"/>
            </a:endParaRPr>
          </a:p>
          <a:p>
            <a:pPr marL="285750" indent="-285750">
              <a:buFont typeface="Arial" panose="020B0604020202020204" pitchFamily="34" charset="0"/>
              <a:buChar char="•"/>
            </a:pPr>
            <a:r>
              <a:rPr lang="nl-NL" dirty="0">
                <a:solidFill>
                  <a:srgbClr val="15161F"/>
                </a:solidFill>
                <a:latin typeface="Futura PT Book" panose="020B0502020204020303" pitchFamily="34" charset="77"/>
              </a:rPr>
              <a:t>Ja, welke ervaringen?</a:t>
            </a:r>
          </a:p>
          <a:p>
            <a:pPr marL="285750" indent="-285750">
              <a:buFont typeface="Arial" panose="020B0604020202020204" pitchFamily="34" charset="0"/>
              <a:buChar char="•"/>
            </a:pPr>
            <a:r>
              <a:rPr lang="nl-NL" dirty="0">
                <a:solidFill>
                  <a:srgbClr val="15161F"/>
                </a:solidFill>
                <a:latin typeface="Futura PT Book" panose="020B0502020204020303" pitchFamily="34" charset="77"/>
              </a:rPr>
              <a:t>Nee, wat zijn de belemmeringen?</a:t>
            </a:r>
          </a:p>
          <a:p>
            <a:endParaRPr lang="nl-NL" dirty="0"/>
          </a:p>
        </p:txBody>
      </p:sp>
      <p:sp>
        <p:nvSpPr>
          <p:cNvPr id="7" name="Titel 1">
            <a:extLst>
              <a:ext uri="{FF2B5EF4-FFF2-40B4-BE49-F238E27FC236}">
                <a16:creationId xmlns:a16="http://schemas.microsoft.com/office/drawing/2014/main" id="{1A103250-C4BE-4016-8E19-309C30DA5B31}"/>
              </a:ext>
            </a:extLst>
          </p:cNvPr>
          <p:cNvSpPr>
            <a:spLocks noGrp="1"/>
          </p:cNvSpPr>
          <p:nvPr>
            <p:ph type="title"/>
          </p:nvPr>
        </p:nvSpPr>
        <p:spPr>
          <a:xfrm>
            <a:off x="597072" y="990600"/>
            <a:ext cx="5181600" cy="356419"/>
          </a:xfrm>
        </p:spPr>
        <p:txBody>
          <a:bodyPr>
            <a:normAutofit fontScale="90000"/>
          </a:bodyPr>
          <a:lstStyle/>
          <a:p>
            <a:r>
              <a:rPr lang="nl-NL" sz="2800" dirty="0">
                <a:solidFill>
                  <a:srgbClr val="15161F"/>
                </a:solidFill>
                <a:latin typeface="Abhaya Libre" panose="02000503000000000000" pitchFamily="2" charset="77"/>
                <a:cs typeface="Abhaya Libre" panose="02000503000000000000" pitchFamily="2" charset="77"/>
              </a:rPr>
              <a:t>De handreiking</a:t>
            </a:r>
            <a:endParaRPr lang="nl-NL" sz="2800" dirty="0"/>
          </a:p>
        </p:txBody>
      </p:sp>
      <p:pic>
        <p:nvPicPr>
          <p:cNvPr id="5" name="Tijdelijke aanduiding voor afbeelding 4">
            <a:extLst>
              <a:ext uri="{FF2B5EF4-FFF2-40B4-BE49-F238E27FC236}">
                <a16:creationId xmlns:a16="http://schemas.microsoft.com/office/drawing/2014/main" id="{B74D194E-892A-47D8-FFA0-9373BEA34EF2}"/>
              </a:ext>
            </a:extLst>
          </p:cNvPr>
          <p:cNvPicPr>
            <a:picLocks noGrp="1" noChangeAspect="1"/>
          </p:cNvPicPr>
          <p:nvPr>
            <p:ph type="pic" sz="quarter" idx="13"/>
          </p:nvPr>
        </p:nvPicPr>
        <p:blipFill>
          <a:blip r:embed="rId2"/>
          <a:srcRect l="2705" r="2705"/>
          <a:stretch/>
        </p:blipFill>
        <p:spPr>
          <a:xfrm>
            <a:off x="6096000" y="1"/>
            <a:ext cx="6084533" cy="6117336"/>
          </a:xfrm>
          <a:prstGeom prst="rect">
            <a:avLst/>
          </a:prstGeom>
        </p:spPr>
      </p:pic>
    </p:spTree>
    <p:extLst>
      <p:ext uri="{BB962C8B-B14F-4D97-AF65-F5344CB8AC3E}">
        <p14:creationId xmlns:p14="http://schemas.microsoft.com/office/powerpoint/2010/main" val="4100544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06DE5-E9DA-5F94-C40A-60E443CCE4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84A47A-C6CF-BA74-553C-EE380430EE2A}"/>
              </a:ext>
            </a:extLst>
          </p:cNvPr>
          <p:cNvSpPr>
            <a:spLocks noGrp="1"/>
          </p:cNvSpPr>
          <p:nvPr>
            <p:ph type="title"/>
          </p:nvPr>
        </p:nvSpPr>
        <p:spPr>
          <a:xfrm>
            <a:off x="597072" y="990600"/>
            <a:ext cx="10515600" cy="435077"/>
          </a:xfrm>
        </p:spPr>
        <p:txBody>
          <a:bodyPr>
            <a:noAutofit/>
          </a:bodyPr>
          <a:lstStyle/>
          <a:p>
            <a:r>
              <a:rPr lang="nl-NL" sz="2800" dirty="0">
                <a:solidFill>
                  <a:schemeClr val="tx1"/>
                </a:solidFill>
              </a:rPr>
              <a:t>De tabel</a:t>
            </a:r>
          </a:p>
        </p:txBody>
      </p:sp>
      <p:sp>
        <p:nvSpPr>
          <p:cNvPr id="3" name="Tijdelijke aanduiding voor tekst 2">
            <a:extLst>
              <a:ext uri="{FF2B5EF4-FFF2-40B4-BE49-F238E27FC236}">
                <a16:creationId xmlns:a16="http://schemas.microsoft.com/office/drawing/2014/main" id="{C2DA8C32-B7F2-58CB-769D-64B5CF9F2CF8}"/>
              </a:ext>
            </a:extLst>
          </p:cNvPr>
          <p:cNvSpPr>
            <a:spLocks noGrp="1"/>
          </p:cNvSpPr>
          <p:nvPr>
            <p:ph type="body" idx="1"/>
          </p:nvPr>
        </p:nvSpPr>
        <p:spPr>
          <a:xfrm>
            <a:off x="597072" y="1813386"/>
            <a:ext cx="10515600" cy="4054014"/>
          </a:xfrm>
        </p:spPr>
        <p:txBody>
          <a:bodyPr>
            <a:normAutofit/>
          </a:bodyPr>
          <a:lstStyle/>
          <a:p>
            <a:pPr marL="342900" indent="-342900">
              <a:buFont typeface="Arial" panose="020B0604020202020204" pitchFamily="34" charset="0"/>
              <a:buChar char="•"/>
            </a:pPr>
            <a:r>
              <a:rPr lang="nl-NL" dirty="0">
                <a:solidFill>
                  <a:schemeClr val="tx1"/>
                </a:solidFill>
              </a:rPr>
              <a:t>Toelichting tabel</a:t>
            </a:r>
          </a:p>
          <a:p>
            <a:pPr marL="342900" indent="-342900">
              <a:buFont typeface="Arial" panose="020B0604020202020204" pitchFamily="34" charset="0"/>
              <a:buChar char="•"/>
            </a:pPr>
            <a:r>
              <a:rPr lang="nl-NL" dirty="0">
                <a:solidFill>
                  <a:schemeClr val="tx1"/>
                </a:solidFill>
              </a:rPr>
              <a:t>Aan de slag met de tabel</a:t>
            </a:r>
          </a:p>
        </p:txBody>
      </p:sp>
    </p:spTree>
    <p:extLst>
      <p:ext uri="{BB962C8B-B14F-4D97-AF65-F5344CB8AC3E}">
        <p14:creationId xmlns:p14="http://schemas.microsoft.com/office/powerpoint/2010/main" val="2300689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7B03D-A2BF-5C1E-3C4A-F92E2CFF2D45}"/>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E5DB3F13-12D9-6D4D-1A87-B9FE47EBD14F}"/>
              </a:ext>
            </a:extLst>
          </p:cNvPr>
          <p:cNvPicPr>
            <a:picLocks noChangeAspect="1"/>
          </p:cNvPicPr>
          <p:nvPr/>
        </p:nvPicPr>
        <p:blipFill>
          <a:blip r:embed="rId2">
            <a:extLst>
              <a:ext uri="{28A0092B-C50C-407E-A947-70E740481C1C}">
                <a14:useLocalDpi xmlns:a14="http://schemas.microsoft.com/office/drawing/2010/main" val="0"/>
              </a:ext>
            </a:extLst>
          </a:blip>
          <a:srcRect r="47606" b="45201"/>
          <a:stretch>
            <a:fillRect/>
          </a:stretch>
        </p:blipFill>
        <p:spPr>
          <a:xfrm>
            <a:off x="787908" y="1048828"/>
            <a:ext cx="10616184" cy="4760344"/>
          </a:xfrm>
          <a:prstGeom prst="rect">
            <a:avLst/>
          </a:prstGeom>
        </p:spPr>
      </p:pic>
    </p:spTree>
    <p:extLst>
      <p:ext uri="{BB962C8B-B14F-4D97-AF65-F5344CB8AC3E}">
        <p14:creationId xmlns:p14="http://schemas.microsoft.com/office/powerpoint/2010/main" val="2468638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42609-BA10-9D37-A1DE-04FAC3AFF3E6}"/>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A0827F82-9422-FED5-E8D3-64D0237A191B}"/>
              </a:ext>
            </a:extLst>
          </p:cNvPr>
          <p:cNvPicPr>
            <a:picLocks noChangeAspect="1"/>
          </p:cNvPicPr>
          <p:nvPr/>
        </p:nvPicPr>
        <p:blipFill>
          <a:blip r:embed="rId2">
            <a:extLst>
              <a:ext uri="{28A0092B-C50C-407E-A947-70E740481C1C}">
                <a14:useLocalDpi xmlns:a14="http://schemas.microsoft.com/office/drawing/2010/main" val="0"/>
              </a:ext>
            </a:extLst>
          </a:blip>
          <a:srcRect r="47606" b="45201"/>
          <a:stretch>
            <a:fillRect/>
          </a:stretch>
        </p:blipFill>
        <p:spPr>
          <a:xfrm>
            <a:off x="787908" y="1048828"/>
            <a:ext cx="10616184" cy="4760344"/>
          </a:xfrm>
          <a:prstGeom prst="rect">
            <a:avLst/>
          </a:prstGeom>
        </p:spPr>
      </p:pic>
      <p:sp>
        <p:nvSpPr>
          <p:cNvPr id="2" name="Rechthoek 1">
            <a:extLst>
              <a:ext uri="{FF2B5EF4-FFF2-40B4-BE49-F238E27FC236}">
                <a16:creationId xmlns:a16="http://schemas.microsoft.com/office/drawing/2014/main" id="{DCA3BAE3-E8C4-D025-F891-4B3451F36942}"/>
              </a:ext>
            </a:extLst>
          </p:cNvPr>
          <p:cNvSpPr/>
          <p:nvPr/>
        </p:nvSpPr>
        <p:spPr>
          <a:xfrm>
            <a:off x="3545632" y="1763486"/>
            <a:ext cx="8080310" cy="42734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ballon: rechthoek 2">
            <a:extLst>
              <a:ext uri="{FF2B5EF4-FFF2-40B4-BE49-F238E27FC236}">
                <a16:creationId xmlns:a16="http://schemas.microsoft.com/office/drawing/2014/main" id="{B571F4F6-743A-C152-4084-249773DB6617}"/>
              </a:ext>
            </a:extLst>
          </p:cNvPr>
          <p:cNvSpPr/>
          <p:nvPr/>
        </p:nvSpPr>
        <p:spPr>
          <a:xfrm>
            <a:off x="3806890" y="1651517"/>
            <a:ext cx="8285583" cy="5094515"/>
          </a:xfrm>
          <a:prstGeom prst="wedgeRectCallout">
            <a:avLst>
              <a:gd name="adj1" fmla="val -57177"/>
              <a:gd name="adj2" fmla="val -31754"/>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l-NL" dirty="0"/>
              <a:t>1.1 – </a:t>
            </a:r>
            <a:r>
              <a:rPr lang="nl-NL" u="sng" dirty="0"/>
              <a:t>Aanleiding</a:t>
            </a:r>
            <a:r>
              <a:rPr lang="nl-NL" dirty="0"/>
              <a:t>: Elektrificeren (full-</a:t>
            </a:r>
            <a:r>
              <a:rPr lang="nl-NL" dirty="0" err="1"/>
              <a:t>electric</a:t>
            </a:r>
            <a:r>
              <a:rPr lang="nl-NL" dirty="0"/>
              <a:t>) historische panden mogelijk maken als onderdeel energietransitie  door aanpakken netcongestie (historische) binnenstad </a:t>
            </a:r>
          </a:p>
          <a:p>
            <a:r>
              <a:rPr lang="nl-NL" dirty="0"/>
              <a:t>1.2 – Omgevingsvisie Algemene Ambities:</a:t>
            </a:r>
          </a:p>
          <a:p>
            <a:pPr marL="285750" indent="-285750">
              <a:buFont typeface="Arial" panose="020B0604020202020204" pitchFamily="34" charset="0"/>
              <a:buChar char="•"/>
            </a:pPr>
            <a:r>
              <a:rPr lang="nl-NL" u="sng" dirty="0"/>
              <a:t>Duurzaamheid en Energietransitie:</a:t>
            </a:r>
            <a:r>
              <a:rPr lang="nl-NL" dirty="0"/>
              <a:t> voor 2040 wordt gestreefd naar een energieneutrale regio NHN. </a:t>
            </a:r>
          </a:p>
          <a:p>
            <a:pPr marL="285750" indent="-285750">
              <a:buFont typeface="Arial" panose="020B0604020202020204" pitchFamily="34" charset="0"/>
              <a:buChar char="•"/>
            </a:pPr>
            <a:r>
              <a:rPr lang="nl-NL" u="sng" dirty="0"/>
              <a:t>Ondergrond van stad en land: </a:t>
            </a:r>
            <a:r>
              <a:rPr lang="nl-NL" dirty="0"/>
              <a:t>Aandacht voor grondwater en bodemkwaliteit is van belang, maar ook het beheer van alle kabels en leidingen.</a:t>
            </a:r>
          </a:p>
          <a:p>
            <a:pPr marL="285750" indent="-285750">
              <a:buFont typeface="Arial" panose="020B0604020202020204" pitchFamily="34" charset="0"/>
              <a:buChar char="•"/>
            </a:pPr>
            <a:r>
              <a:rPr lang="nl-NL" u="sng" dirty="0"/>
              <a:t>Complete stad</a:t>
            </a:r>
            <a:r>
              <a:rPr lang="nl-NL" dirty="0"/>
              <a:t>: als doel het goed laten functioneren van Alkmaar als complete stad. gezonde stadsvoorzieningen, brede werkgelegenheid, aantrekkelijk aanbod voor bezoekers.</a:t>
            </a:r>
          </a:p>
          <a:p>
            <a:r>
              <a:rPr lang="nl-NL" dirty="0"/>
              <a:t>1.3 – </a:t>
            </a:r>
            <a:r>
              <a:rPr lang="nl-NL" u="sng" dirty="0"/>
              <a:t>Doel: </a:t>
            </a:r>
            <a:r>
              <a:rPr lang="nl-NL" dirty="0"/>
              <a:t>Dit omgevingsprogramma beschrijft hoe Alkmaar de komende jaren bijdraagt aan de energietransitie in de historische binnenstad rekening houdend met de huidige  structuur en ordening in de ondergrond en tegelijkertijd regie voert op de ondergrondse inrichting van de gemeentelijke bodem met alle archeologische waarde en ruimte voor worteling van groen, afgestemd op de bovengrondse ontwikkelingen. </a:t>
            </a:r>
          </a:p>
          <a:p>
            <a:r>
              <a:rPr lang="nl-NL" dirty="0"/>
              <a:t>1.4 –  </a:t>
            </a:r>
            <a:r>
              <a:rPr lang="nl-NL" u="sng" dirty="0"/>
              <a:t>Gebiedsgericht</a:t>
            </a:r>
            <a:r>
              <a:rPr lang="nl-NL" dirty="0"/>
              <a:t>: beperking tot historische binnenstad Alkmaar, binnen de stadsomwalling</a:t>
            </a:r>
          </a:p>
          <a:p>
            <a:r>
              <a:rPr lang="nl-NL" dirty="0"/>
              <a:t>1.5 – </a:t>
            </a:r>
            <a:r>
              <a:rPr lang="nl-NL" u="sng" dirty="0"/>
              <a:t>Looptijd</a:t>
            </a:r>
            <a:r>
              <a:rPr lang="nl-NL" dirty="0"/>
              <a:t>: binnen ambitie Energietransitie 2028-2038 </a:t>
            </a:r>
          </a:p>
        </p:txBody>
      </p:sp>
    </p:spTree>
    <p:extLst>
      <p:ext uri="{BB962C8B-B14F-4D97-AF65-F5344CB8AC3E}">
        <p14:creationId xmlns:p14="http://schemas.microsoft.com/office/powerpoint/2010/main" val="2263813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4E62E-3B0C-E724-A7D3-27E9817B0721}"/>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D5046512-E267-F1F3-50C2-6646837CF60E}"/>
              </a:ext>
            </a:extLst>
          </p:cNvPr>
          <p:cNvPicPr>
            <a:picLocks noChangeAspect="1"/>
          </p:cNvPicPr>
          <p:nvPr/>
        </p:nvPicPr>
        <p:blipFill>
          <a:blip r:embed="rId2">
            <a:extLst>
              <a:ext uri="{28A0092B-C50C-407E-A947-70E740481C1C}">
                <a14:useLocalDpi xmlns:a14="http://schemas.microsoft.com/office/drawing/2010/main" val="0"/>
              </a:ext>
            </a:extLst>
          </a:blip>
          <a:srcRect r="47606" b="45201"/>
          <a:stretch>
            <a:fillRect/>
          </a:stretch>
        </p:blipFill>
        <p:spPr>
          <a:xfrm>
            <a:off x="787908" y="1048828"/>
            <a:ext cx="10616184" cy="4760344"/>
          </a:xfrm>
          <a:prstGeom prst="rect">
            <a:avLst/>
          </a:prstGeom>
        </p:spPr>
      </p:pic>
      <p:sp>
        <p:nvSpPr>
          <p:cNvPr id="2" name="Rechthoek 1">
            <a:extLst>
              <a:ext uri="{FF2B5EF4-FFF2-40B4-BE49-F238E27FC236}">
                <a16:creationId xmlns:a16="http://schemas.microsoft.com/office/drawing/2014/main" id="{A0BD8FF3-0FD7-DAFA-6ADE-7439F315AA0E}"/>
              </a:ext>
            </a:extLst>
          </p:cNvPr>
          <p:cNvSpPr/>
          <p:nvPr/>
        </p:nvSpPr>
        <p:spPr>
          <a:xfrm>
            <a:off x="3545632" y="1763486"/>
            <a:ext cx="8080310" cy="42734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ballon: rechthoek 4">
            <a:extLst>
              <a:ext uri="{FF2B5EF4-FFF2-40B4-BE49-F238E27FC236}">
                <a16:creationId xmlns:a16="http://schemas.microsoft.com/office/drawing/2014/main" id="{4D747974-6D83-CB8B-5E80-85A3918EFE6C}"/>
              </a:ext>
            </a:extLst>
          </p:cNvPr>
          <p:cNvSpPr/>
          <p:nvPr/>
        </p:nvSpPr>
        <p:spPr>
          <a:xfrm>
            <a:off x="3806889" y="1651517"/>
            <a:ext cx="8276253" cy="4954556"/>
          </a:xfrm>
          <a:prstGeom prst="wedgeRectCallout">
            <a:avLst>
              <a:gd name="adj1" fmla="val -64415"/>
              <a:gd name="adj2" fmla="val -24960"/>
            </a:avLst>
          </a:prstGeom>
          <a:solidFill>
            <a:schemeClr val="tx2">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l-NL" dirty="0"/>
              <a:t>2.1 – </a:t>
            </a:r>
            <a:r>
              <a:rPr lang="nl-NL" u="sng" dirty="0"/>
              <a:t>Analyse</a:t>
            </a:r>
            <a:r>
              <a:rPr lang="nl-NL" dirty="0"/>
              <a:t>: Elektrificeren (full-</a:t>
            </a:r>
            <a:r>
              <a:rPr lang="nl-NL" dirty="0" err="1"/>
              <a:t>electric</a:t>
            </a:r>
            <a:r>
              <a:rPr lang="nl-NL" dirty="0"/>
              <a:t>) historische panden mogelijk maken als onderdeel energietransitie door aanpakken netcongestie (historische) binnenstad zorgt voor overlapping knelpunten. Vergroening, beperkte ruimte bestaande boomwortels, verzakking bodem en kademuren, plaatsing </a:t>
            </a:r>
            <a:r>
              <a:rPr lang="nl-NL" dirty="0" err="1"/>
              <a:t>middenspanningruimten</a:t>
            </a:r>
            <a:r>
              <a:rPr lang="nl-NL" dirty="0"/>
              <a:t> knellen met welstand, bodem is vol.</a:t>
            </a:r>
          </a:p>
          <a:p>
            <a:r>
              <a:rPr lang="nl-NL" dirty="0"/>
              <a:t>2.2 – </a:t>
            </a:r>
            <a:r>
              <a:rPr lang="nl-NL" u="sng" dirty="0"/>
              <a:t>Kernopgaven: </a:t>
            </a:r>
          </a:p>
          <a:p>
            <a:endParaRPr lang="nl-NL" u="sng" dirty="0"/>
          </a:p>
          <a:p>
            <a:endParaRPr lang="nl-NL" u="sng" dirty="0"/>
          </a:p>
          <a:p>
            <a:r>
              <a:rPr lang="nl-NL" dirty="0"/>
              <a:t>2.3 – </a:t>
            </a:r>
            <a:r>
              <a:rPr lang="nl-NL" u="sng" dirty="0"/>
              <a:t>Ambitie en beoogde maatschappelijke effecten</a:t>
            </a:r>
            <a:r>
              <a:rPr lang="nl-NL" dirty="0"/>
              <a:t>: de ondergrond van de historische binnenstad van Alkmaar is efficiënt en duurzaam ingedeeld, zodat er voldoende ruimte is voor noodzakelijke voorzieningen en infrastructuur voor aanpakken netcongestie . Keuzes voor boven- en ondergrondse ontwikkelingen, gekoppeld aan de openbare ruimte, wegen we integraal af. Hierdoor kunnen we een gezonde en veerkrachtige leefomgeving creëren, zelfs met toenemende druk op de ondergrond. </a:t>
            </a:r>
          </a:p>
          <a:p>
            <a:r>
              <a:rPr lang="nl-NL" dirty="0"/>
              <a:t>2.4 – </a:t>
            </a:r>
            <a:r>
              <a:rPr lang="nl-NL" u="sng" dirty="0"/>
              <a:t>Relatie andere programma’s</a:t>
            </a:r>
            <a:r>
              <a:rPr lang="nl-NL" dirty="0"/>
              <a:t>: </a:t>
            </a:r>
          </a:p>
        </p:txBody>
      </p:sp>
      <p:sp>
        <p:nvSpPr>
          <p:cNvPr id="9" name="Bijschrift: lijn 8">
            <a:extLst>
              <a:ext uri="{FF2B5EF4-FFF2-40B4-BE49-F238E27FC236}">
                <a16:creationId xmlns:a16="http://schemas.microsoft.com/office/drawing/2014/main" id="{994D0319-1BB7-4943-9580-A7C19CBA4122}"/>
              </a:ext>
            </a:extLst>
          </p:cNvPr>
          <p:cNvSpPr/>
          <p:nvPr/>
        </p:nvSpPr>
        <p:spPr>
          <a:xfrm>
            <a:off x="8774058" y="3352878"/>
            <a:ext cx="1691937" cy="447866"/>
          </a:xfrm>
          <a:prstGeom prst="borderCallout1">
            <a:avLst>
              <a:gd name="adj1" fmla="val 18750"/>
              <a:gd name="adj2" fmla="val -8333"/>
              <a:gd name="adj3" fmla="val -113030"/>
              <a:gd name="adj4" fmla="val -35300"/>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Europese Natuur-herstelverordening </a:t>
            </a:r>
          </a:p>
        </p:txBody>
      </p:sp>
      <p:sp>
        <p:nvSpPr>
          <p:cNvPr id="11" name="Bijschrift: lijn 10">
            <a:extLst>
              <a:ext uri="{FF2B5EF4-FFF2-40B4-BE49-F238E27FC236}">
                <a16:creationId xmlns:a16="http://schemas.microsoft.com/office/drawing/2014/main" id="{B0F32A1B-2D85-8103-2802-270F7B0A6345}"/>
              </a:ext>
            </a:extLst>
          </p:cNvPr>
          <p:cNvSpPr/>
          <p:nvPr/>
        </p:nvSpPr>
        <p:spPr>
          <a:xfrm>
            <a:off x="10687845" y="3429000"/>
            <a:ext cx="1274158" cy="237931"/>
          </a:xfrm>
          <a:prstGeom prst="borderCallout1">
            <a:avLst>
              <a:gd name="adj1" fmla="val 18750"/>
              <a:gd name="adj2" fmla="val -8333"/>
              <a:gd name="adj3" fmla="val -261195"/>
              <a:gd name="adj4" fmla="val -15725"/>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Welstandsnota</a:t>
            </a:r>
          </a:p>
        </p:txBody>
      </p:sp>
      <p:sp>
        <p:nvSpPr>
          <p:cNvPr id="13" name="Bijschrift: lijn 12">
            <a:extLst>
              <a:ext uri="{FF2B5EF4-FFF2-40B4-BE49-F238E27FC236}">
                <a16:creationId xmlns:a16="http://schemas.microsoft.com/office/drawing/2014/main" id="{6AAF1CCB-DC69-51C5-4B3F-19E0A23A1BC7}"/>
              </a:ext>
            </a:extLst>
          </p:cNvPr>
          <p:cNvSpPr/>
          <p:nvPr/>
        </p:nvSpPr>
        <p:spPr>
          <a:xfrm>
            <a:off x="6496191" y="3128945"/>
            <a:ext cx="1691937" cy="447866"/>
          </a:xfrm>
          <a:prstGeom prst="borderCallout1">
            <a:avLst>
              <a:gd name="adj1" fmla="val 18750"/>
              <a:gd name="adj2" fmla="val -8333"/>
              <a:gd name="adj3" fmla="val -69280"/>
              <a:gd name="adj4" fmla="val -7726"/>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Energietransitievisie</a:t>
            </a:r>
          </a:p>
        </p:txBody>
      </p:sp>
      <p:sp>
        <p:nvSpPr>
          <p:cNvPr id="15" name="Bijschrift: lijn 14">
            <a:extLst>
              <a:ext uri="{FF2B5EF4-FFF2-40B4-BE49-F238E27FC236}">
                <a16:creationId xmlns:a16="http://schemas.microsoft.com/office/drawing/2014/main" id="{86D84C0C-1896-A6AA-4B94-4AED44D936A9}"/>
              </a:ext>
            </a:extLst>
          </p:cNvPr>
          <p:cNvSpPr/>
          <p:nvPr/>
        </p:nvSpPr>
        <p:spPr>
          <a:xfrm>
            <a:off x="4025905" y="3442996"/>
            <a:ext cx="2209029" cy="275249"/>
          </a:xfrm>
          <a:prstGeom prst="borderCallout1">
            <a:avLst>
              <a:gd name="adj1" fmla="val 18750"/>
              <a:gd name="adj2" fmla="val -8333"/>
              <a:gd name="adj3" fmla="val -561092"/>
              <a:gd name="adj4" fmla="val -11378"/>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dirty="0"/>
              <a:t>Erfgoedbeleid 2026-2028</a:t>
            </a:r>
          </a:p>
        </p:txBody>
      </p:sp>
      <p:sp>
        <p:nvSpPr>
          <p:cNvPr id="17" name="Bijschrift: lijn 16">
            <a:extLst>
              <a:ext uri="{FF2B5EF4-FFF2-40B4-BE49-F238E27FC236}">
                <a16:creationId xmlns:a16="http://schemas.microsoft.com/office/drawing/2014/main" id="{8D7E865F-879B-47CF-F5E2-D3FFFC400E37}"/>
              </a:ext>
            </a:extLst>
          </p:cNvPr>
          <p:cNvSpPr/>
          <p:nvPr/>
        </p:nvSpPr>
        <p:spPr>
          <a:xfrm>
            <a:off x="8362991" y="6120441"/>
            <a:ext cx="1638225" cy="447866"/>
          </a:xfrm>
          <a:prstGeom prst="borderCallout1">
            <a:avLst>
              <a:gd name="adj1" fmla="val 18750"/>
              <a:gd name="adj2" fmla="val -8333"/>
              <a:gd name="adj3" fmla="val -85947"/>
              <a:gd name="adj4" fmla="val -17906"/>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Verplicht Warmteprogramma</a:t>
            </a:r>
          </a:p>
        </p:txBody>
      </p:sp>
      <p:sp>
        <p:nvSpPr>
          <p:cNvPr id="19" name="Bijschrift: lijn 18">
            <a:extLst>
              <a:ext uri="{FF2B5EF4-FFF2-40B4-BE49-F238E27FC236}">
                <a16:creationId xmlns:a16="http://schemas.microsoft.com/office/drawing/2014/main" id="{FB5958AD-24B4-B6B7-606A-C10C3E685CB4}"/>
              </a:ext>
            </a:extLst>
          </p:cNvPr>
          <p:cNvSpPr/>
          <p:nvPr/>
        </p:nvSpPr>
        <p:spPr>
          <a:xfrm>
            <a:off x="10085958" y="6120441"/>
            <a:ext cx="1997183" cy="402096"/>
          </a:xfrm>
          <a:prstGeom prst="borderCallout1">
            <a:avLst>
              <a:gd name="adj1" fmla="val 18750"/>
              <a:gd name="adj2" fmla="val -8333"/>
              <a:gd name="adj3" fmla="val -104227"/>
              <a:gd name="adj4" fmla="val -27922"/>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Archeologische waarden en beleidskaart</a:t>
            </a:r>
          </a:p>
        </p:txBody>
      </p:sp>
      <p:sp>
        <p:nvSpPr>
          <p:cNvPr id="21" name="Bijschrift: lijn 20">
            <a:extLst>
              <a:ext uri="{FF2B5EF4-FFF2-40B4-BE49-F238E27FC236}">
                <a16:creationId xmlns:a16="http://schemas.microsoft.com/office/drawing/2014/main" id="{95A995DD-C543-9D20-2AFD-7D45D953A862}"/>
              </a:ext>
            </a:extLst>
          </p:cNvPr>
          <p:cNvSpPr/>
          <p:nvPr/>
        </p:nvSpPr>
        <p:spPr>
          <a:xfrm>
            <a:off x="6640026" y="6124949"/>
            <a:ext cx="1638224" cy="447866"/>
          </a:xfrm>
          <a:prstGeom prst="borderCallout1">
            <a:avLst>
              <a:gd name="adj1" fmla="val 18750"/>
              <a:gd name="adj2" fmla="val -8333"/>
              <a:gd name="adj3" fmla="val -110947"/>
              <a:gd name="adj4" fmla="val -9824"/>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Programma Water- en Riolering</a:t>
            </a:r>
          </a:p>
        </p:txBody>
      </p:sp>
      <p:sp>
        <p:nvSpPr>
          <p:cNvPr id="23" name="Bijschrift: lijn 22">
            <a:extLst>
              <a:ext uri="{FF2B5EF4-FFF2-40B4-BE49-F238E27FC236}">
                <a16:creationId xmlns:a16="http://schemas.microsoft.com/office/drawing/2014/main" id="{33BB52F2-FDE1-F557-F3B9-7AFC4E18D7DF}"/>
              </a:ext>
            </a:extLst>
          </p:cNvPr>
          <p:cNvSpPr/>
          <p:nvPr/>
        </p:nvSpPr>
        <p:spPr>
          <a:xfrm>
            <a:off x="4025905" y="6080927"/>
            <a:ext cx="2392155" cy="481124"/>
          </a:xfrm>
          <a:prstGeom prst="borderCallout1">
            <a:avLst>
              <a:gd name="adj1" fmla="val 18750"/>
              <a:gd name="adj2" fmla="val -8333"/>
              <a:gd name="adj3" fmla="val -150251"/>
              <a:gd name="adj4" fmla="val -7311"/>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dirty="0"/>
              <a:t>Bodemkwaliteits- en bodemfunctieklassenkaart</a:t>
            </a:r>
          </a:p>
        </p:txBody>
      </p:sp>
    </p:spTree>
    <p:extLst>
      <p:ext uri="{BB962C8B-B14F-4D97-AF65-F5344CB8AC3E}">
        <p14:creationId xmlns:p14="http://schemas.microsoft.com/office/powerpoint/2010/main" val="1555116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BCD9D-E3E1-CA60-B992-60A989C7C564}"/>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2C1E959A-4D15-EB0B-8D12-E58217D6A8B5}"/>
              </a:ext>
            </a:extLst>
          </p:cNvPr>
          <p:cNvPicPr>
            <a:picLocks noChangeAspect="1"/>
          </p:cNvPicPr>
          <p:nvPr/>
        </p:nvPicPr>
        <p:blipFill>
          <a:blip r:embed="rId2">
            <a:extLst>
              <a:ext uri="{28A0092B-C50C-407E-A947-70E740481C1C}">
                <a14:useLocalDpi xmlns:a14="http://schemas.microsoft.com/office/drawing/2010/main" val="0"/>
              </a:ext>
            </a:extLst>
          </a:blip>
          <a:srcRect r="47606" b="45201"/>
          <a:stretch>
            <a:fillRect/>
          </a:stretch>
        </p:blipFill>
        <p:spPr>
          <a:xfrm>
            <a:off x="787908" y="1048828"/>
            <a:ext cx="10616184" cy="4760344"/>
          </a:xfrm>
          <a:prstGeom prst="rect">
            <a:avLst/>
          </a:prstGeom>
        </p:spPr>
      </p:pic>
      <p:sp>
        <p:nvSpPr>
          <p:cNvPr id="2" name="Rechthoek 1">
            <a:extLst>
              <a:ext uri="{FF2B5EF4-FFF2-40B4-BE49-F238E27FC236}">
                <a16:creationId xmlns:a16="http://schemas.microsoft.com/office/drawing/2014/main" id="{6AE4D784-B24A-6192-98B0-EFED47FAC415}"/>
              </a:ext>
            </a:extLst>
          </p:cNvPr>
          <p:cNvSpPr/>
          <p:nvPr/>
        </p:nvSpPr>
        <p:spPr>
          <a:xfrm>
            <a:off x="3545632" y="1763486"/>
            <a:ext cx="8080310" cy="42734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Bijschrift: lijn 8">
            <a:extLst>
              <a:ext uri="{FF2B5EF4-FFF2-40B4-BE49-F238E27FC236}">
                <a16:creationId xmlns:a16="http://schemas.microsoft.com/office/drawing/2014/main" id="{4B7C0049-B502-E33F-EE1C-F22C12E19453}"/>
              </a:ext>
            </a:extLst>
          </p:cNvPr>
          <p:cNvSpPr/>
          <p:nvPr/>
        </p:nvSpPr>
        <p:spPr>
          <a:xfrm>
            <a:off x="8148100" y="3256384"/>
            <a:ext cx="1691937" cy="447866"/>
          </a:xfrm>
          <a:prstGeom prst="borderCallout1">
            <a:avLst>
              <a:gd name="adj1" fmla="val 18750"/>
              <a:gd name="adj2" fmla="val -8333"/>
              <a:gd name="adj3" fmla="val -385949"/>
              <a:gd name="adj4" fmla="val -51844"/>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Europese Natuur-herstelverordening </a:t>
            </a:r>
          </a:p>
        </p:txBody>
      </p:sp>
      <p:sp>
        <p:nvSpPr>
          <p:cNvPr id="11" name="Bijschrift: lijn 10">
            <a:extLst>
              <a:ext uri="{FF2B5EF4-FFF2-40B4-BE49-F238E27FC236}">
                <a16:creationId xmlns:a16="http://schemas.microsoft.com/office/drawing/2014/main" id="{1C1C2B37-0367-E8FD-87FA-76F15FC681B9}"/>
              </a:ext>
            </a:extLst>
          </p:cNvPr>
          <p:cNvSpPr/>
          <p:nvPr/>
        </p:nvSpPr>
        <p:spPr>
          <a:xfrm>
            <a:off x="10085958" y="3480317"/>
            <a:ext cx="1274158" cy="237931"/>
          </a:xfrm>
          <a:prstGeom prst="borderCallout1">
            <a:avLst>
              <a:gd name="adj1" fmla="val 18750"/>
              <a:gd name="adj2" fmla="val -8333"/>
              <a:gd name="adj3" fmla="val -825900"/>
              <a:gd name="adj4" fmla="val 8441"/>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Welstandsnota</a:t>
            </a:r>
          </a:p>
        </p:txBody>
      </p:sp>
      <p:sp>
        <p:nvSpPr>
          <p:cNvPr id="13" name="Bijschrift: lijn 12">
            <a:extLst>
              <a:ext uri="{FF2B5EF4-FFF2-40B4-BE49-F238E27FC236}">
                <a16:creationId xmlns:a16="http://schemas.microsoft.com/office/drawing/2014/main" id="{0A406E69-4F9B-EDFA-6AE3-D7FFCCD09A76}"/>
              </a:ext>
            </a:extLst>
          </p:cNvPr>
          <p:cNvSpPr/>
          <p:nvPr/>
        </p:nvSpPr>
        <p:spPr>
          <a:xfrm>
            <a:off x="6418060" y="3429000"/>
            <a:ext cx="1691937" cy="275250"/>
          </a:xfrm>
          <a:prstGeom prst="borderCallout1">
            <a:avLst>
              <a:gd name="adj1" fmla="val 18750"/>
              <a:gd name="adj2" fmla="val -8333"/>
              <a:gd name="adj3" fmla="val -693403"/>
              <a:gd name="adj4" fmla="val -9932"/>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Energietransitievisie</a:t>
            </a:r>
          </a:p>
        </p:txBody>
      </p:sp>
      <p:sp>
        <p:nvSpPr>
          <p:cNvPr id="15" name="Bijschrift: lijn 14">
            <a:extLst>
              <a:ext uri="{FF2B5EF4-FFF2-40B4-BE49-F238E27FC236}">
                <a16:creationId xmlns:a16="http://schemas.microsoft.com/office/drawing/2014/main" id="{6A6EDDA7-CC23-D690-6EC9-13D6898853A0}"/>
              </a:ext>
            </a:extLst>
          </p:cNvPr>
          <p:cNvSpPr/>
          <p:nvPr/>
        </p:nvSpPr>
        <p:spPr>
          <a:xfrm>
            <a:off x="3785127" y="3429001"/>
            <a:ext cx="2093159" cy="275249"/>
          </a:xfrm>
          <a:prstGeom prst="borderCallout1">
            <a:avLst>
              <a:gd name="adj1" fmla="val 18750"/>
              <a:gd name="adj2" fmla="val -8333"/>
              <a:gd name="adj3" fmla="val -747536"/>
              <a:gd name="adj4" fmla="val -5887"/>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dirty="0"/>
              <a:t>Erfgoedbeleid 2026-2028</a:t>
            </a:r>
          </a:p>
        </p:txBody>
      </p:sp>
      <p:sp>
        <p:nvSpPr>
          <p:cNvPr id="17" name="Bijschrift: lijn 16">
            <a:extLst>
              <a:ext uri="{FF2B5EF4-FFF2-40B4-BE49-F238E27FC236}">
                <a16:creationId xmlns:a16="http://schemas.microsoft.com/office/drawing/2014/main" id="{DEB609F8-A25E-C66B-6BF5-F8CD90EE38F5}"/>
              </a:ext>
            </a:extLst>
          </p:cNvPr>
          <p:cNvSpPr/>
          <p:nvPr/>
        </p:nvSpPr>
        <p:spPr>
          <a:xfrm>
            <a:off x="9876792" y="3924123"/>
            <a:ext cx="1638225" cy="447866"/>
          </a:xfrm>
          <a:prstGeom prst="borderCallout1">
            <a:avLst>
              <a:gd name="adj1" fmla="val 18750"/>
              <a:gd name="adj2" fmla="val -8333"/>
              <a:gd name="adj3" fmla="val -546367"/>
              <a:gd name="adj4" fmla="val -187064"/>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Verplicht Warmteprogramma</a:t>
            </a:r>
          </a:p>
        </p:txBody>
      </p:sp>
      <p:sp>
        <p:nvSpPr>
          <p:cNvPr id="19" name="Bijschrift: lijn 18">
            <a:extLst>
              <a:ext uri="{FF2B5EF4-FFF2-40B4-BE49-F238E27FC236}">
                <a16:creationId xmlns:a16="http://schemas.microsoft.com/office/drawing/2014/main" id="{4468D90C-EB05-8A29-71CC-19B56391E4B2}"/>
              </a:ext>
            </a:extLst>
          </p:cNvPr>
          <p:cNvSpPr/>
          <p:nvPr/>
        </p:nvSpPr>
        <p:spPr>
          <a:xfrm>
            <a:off x="6096000" y="3947008"/>
            <a:ext cx="1997183" cy="402096"/>
          </a:xfrm>
          <a:prstGeom prst="borderCallout1">
            <a:avLst>
              <a:gd name="adj1" fmla="val 18750"/>
              <a:gd name="adj2" fmla="val -8333"/>
              <a:gd name="adj3" fmla="val -621697"/>
              <a:gd name="adj4" fmla="val -74174"/>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Archeologische waarden en beleidskaart</a:t>
            </a:r>
          </a:p>
        </p:txBody>
      </p:sp>
      <p:sp>
        <p:nvSpPr>
          <p:cNvPr id="21" name="Bijschrift: lijn 20">
            <a:extLst>
              <a:ext uri="{FF2B5EF4-FFF2-40B4-BE49-F238E27FC236}">
                <a16:creationId xmlns:a16="http://schemas.microsoft.com/office/drawing/2014/main" id="{5CEEBDC0-5F38-A8E1-CF0C-3A4B9BBCC510}"/>
              </a:ext>
            </a:extLst>
          </p:cNvPr>
          <p:cNvSpPr/>
          <p:nvPr/>
        </p:nvSpPr>
        <p:spPr>
          <a:xfrm>
            <a:off x="8174956" y="3924123"/>
            <a:ext cx="1638224" cy="447866"/>
          </a:xfrm>
          <a:prstGeom prst="borderCallout1">
            <a:avLst>
              <a:gd name="adj1" fmla="val 18750"/>
              <a:gd name="adj2" fmla="val -8333"/>
              <a:gd name="adj3" fmla="val -544284"/>
              <a:gd name="adj4" fmla="val -101522"/>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t>Programma Water- en Riolering</a:t>
            </a:r>
          </a:p>
        </p:txBody>
      </p:sp>
      <p:sp>
        <p:nvSpPr>
          <p:cNvPr id="23" name="Bijschrift: lijn 22">
            <a:extLst>
              <a:ext uri="{FF2B5EF4-FFF2-40B4-BE49-F238E27FC236}">
                <a16:creationId xmlns:a16="http://schemas.microsoft.com/office/drawing/2014/main" id="{47E27A1E-92D0-DAB0-4F1D-8F0476998A96}"/>
              </a:ext>
            </a:extLst>
          </p:cNvPr>
          <p:cNvSpPr/>
          <p:nvPr/>
        </p:nvSpPr>
        <p:spPr>
          <a:xfrm>
            <a:off x="3622072" y="3877310"/>
            <a:ext cx="2392155" cy="481124"/>
          </a:xfrm>
          <a:prstGeom prst="borderCallout1">
            <a:avLst>
              <a:gd name="adj1" fmla="val 18750"/>
              <a:gd name="adj2" fmla="val -8333"/>
              <a:gd name="adj3" fmla="val -509028"/>
              <a:gd name="adj4" fmla="val -2241"/>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dirty="0"/>
              <a:t>Bodemkwaliteits- en bodemfunctieklassenkaart</a:t>
            </a:r>
          </a:p>
        </p:txBody>
      </p:sp>
    </p:spTree>
    <p:extLst>
      <p:ext uri="{BB962C8B-B14F-4D97-AF65-F5344CB8AC3E}">
        <p14:creationId xmlns:p14="http://schemas.microsoft.com/office/powerpoint/2010/main" val="144472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4A225-9255-B97D-6EBF-2C9F676F668C}"/>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F440122A-932C-F12F-3179-712741225738}"/>
              </a:ext>
            </a:extLst>
          </p:cNvPr>
          <p:cNvPicPr>
            <a:picLocks noChangeAspect="1"/>
          </p:cNvPicPr>
          <p:nvPr/>
        </p:nvPicPr>
        <p:blipFill>
          <a:blip r:embed="rId2">
            <a:extLst>
              <a:ext uri="{28A0092B-C50C-407E-A947-70E740481C1C}">
                <a14:useLocalDpi xmlns:a14="http://schemas.microsoft.com/office/drawing/2010/main" val="0"/>
              </a:ext>
            </a:extLst>
          </a:blip>
          <a:srcRect r="47606" b="45201"/>
          <a:stretch>
            <a:fillRect/>
          </a:stretch>
        </p:blipFill>
        <p:spPr>
          <a:xfrm>
            <a:off x="787908" y="1048828"/>
            <a:ext cx="10616184" cy="4760344"/>
          </a:xfrm>
          <a:prstGeom prst="rect">
            <a:avLst/>
          </a:prstGeom>
        </p:spPr>
      </p:pic>
      <p:sp>
        <p:nvSpPr>
          <p:cNvPr id="2" name="Rechthoek 1">
            <a:extLst>
              <a:ext uri="{FF2B5EF4-FFF2-40B4-BE49-F238E27FC236}">
                <a16:creationId xmlns:a16="http://schemas.microsoft.com/office/drawing/2014/main" id="{8DE523C8-0A6D-3445-F437-9F794FCA1C66}"/>
              </a:ext>
            </a:extLst>
          </p:cNvPr>
          <p:cNvSpPr/>
          <p:nvPr/>
        </p:nvSpPr>
        <p:spPr>
          <a:xfrm>
            <a:off x="3545632" y="1763486"/>
            <a:ext cx="8080310" cy="42734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ballon: rechthoek 4">
            <a:extLst>
              <a:ext uri="{FF2B5EF4-FFF2-40B4-BE49-F238E27FC236}">
                <a16:creationId xmlns:a16="http://schemas.microsoft.com/office/drawing/2014/main" id="{CB5A4BD6-4563-2699-A9E4-E175B7B04D8A}"/>
              </a:ext>
            </a:extLst>
          </p:cNvPr>
          <p:cNvSpPr/>
          <p:nvPr/>
        </p:nvSpPr>
        <p:spPr>
          <a:xfrm>
            <a:off x="3545632" y="1629574"/>
            <a:ext cx="8646367" cy="4760343"/>
          </a:xfrm>
          <a:prstGeom prst="wedgeRectCallout">
            <a:avLst>
              <a:gd name="adj1" fmla="val -70859"/>
              <a:gd name="adj2" fmla="val 10428"/>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l-NL" dirty="0"/>
              <a:t>3.1 &amp; 3.2 – </a:t>
            </a:r>
            <a:r>
              <a:rPr lang="nl-NL" u="sng" dirty="0"/>
              <a:t>Strategische en tactische doelen</a:t>
            </a:r>
            <a:r>
              <a:rPr lang="nl-NL" dirty="0"/>
              <a:t>: </a:t>
            </a:r>
          </a:p>
          <a:p>
            <a:pPr marL="285750" indent="-285750">
              <a:buFont typeface="Arial" panose="020B0604020202020204" pitchFamily="34" charset="0"/>
              <a:buChar char="•"/>
            </a:pPr>
            <a:r>
              <a:rPr lang="nl-NL" sz="1600" u="sng" dirty="0"/>
              <a:t>Duurzaamheid en Energietransitie:</a:t>
            </a:r>
            <a:r>
              <a:rPr lang="nl-NL" sz="1600" dirty="0"/>
              <a:t> voor 2040 wordt gestreefd naar een energieneutrale regio NHN</a:t>
            </a:r>
          </a:p>
          <a:p>
            <a:pPr marL="742950" lvl="1" indent="-285750">
              <a:buFont typeface="Arial" panose="020B0604020202020204" pitchFamily="34" charset="0"/>
              <a:buChar char="•"/>
            </a:pPr>
            <a:r>
              <a:rPr lang="nl-NL" sz="1600" u="sng" dirty="0"/>
              <a:t>Tactisch: </a:t>
            </a:r>
            <a:r>
              <a:rPr lang="nl-NL" sz="1600" dirty="0"/>
              <a:t>Voorkeurstracés aanwijzen: "Binnen twee jaar zijn er voor de hoofdinfrastructuur (bovengronds en ondergronds) voorkeurstracés en zoekgebieden in de historische binnenstad aangewezen, waarbinnen ruimte voor kabels en leidingen gereserveerd worden."</a:t>
            </a:r>
          </a:p>
          <a:p>
            <a:pPr marL="285750" indent="-285750">
              <a:buFont typeface="Arial" panose="020B0604020202020204" pitchFamily="34" charset="0"/>
              <a:buChar char="•"/>
            </a:pPr>
            <a:r>
              <a:rPr lang="nl-NL" sz="1600" u="sng" dirty="0"/>
              <a:t>Proces/Regie:</a:t>
            </a:r>
            <a:r>
              <a:rPr lang="nl-NL" sz="1600" dirty="0"/>
              <a:t> We voeren actief regie op het fysieke Domein met een helder proces voor programmering van </a:t>
            </a:r>
            <a:r>
              <a:rPr lang="nl-NL" sz="1600" dirty="0" err="1"/>
              <a:t>Middenspanning</a:t>
            </a:r>
            <a:r>
              <a:rPr lang="nl-NL" sz="1600" dirty="0"/>
              <a:t>-voorzieningen in de ondergrond en bovengrond die impact hebben op de ondergrond.</a:t>
            </a:r>
            <a:endParaRPr lang="nl-NL" sz="1600" u="sng" dirty="0"/>
          </a:p>
          <a:p>
            <a:pPr marL="742950" lvl="1" indent="-285750">
              <a:buFont typeface="Arial" panose="020B0604020202020204" pitchFamily="34" charset="0"/>
              <a:buChar char="•"/>
            </a:pPr>
            <a:r>
              <a:rPr lang="nl-NL" sz="1600" u="sng" dirty="0"/>
              <a:t>Tactisch: </a:t>
            </a:r>
            <a:r>
              <a:rPr lang="nl-NL" sz="1600" dirty="0"/>
              <a:t>Het is duidelijk wie binnen de gemeente de regie op de ondergrond heeft en wie waarvoor verantwoordelijk is. Daarbij is samenhang tussen verschillende gremia van binnen en buiten de gemeente in kaart gebracht (denk aan Strategisch </a:t>
            </a:r>
            <a:r>
              <a:rPr lang="nl-NL" sz="1600" dirty="0" err="1"/>
              <a:t>Programmerings</a:t>
            </a:r>
            <a:r>
              <a:rPr lang="nl-NL" sz="1600" dirty="0"/>
              <a:t> Overleg).</a:t>
            </a:r>
          </a:p>
          <a:p>
            <a:pPr marL="742950" lvl="1" indent="-285750">
              <a:buFont typeface="Arial" panose="020B0604020202020204" pitchFamily="34" charset="0"/>
              <a:buChar char="•"/>
            </a:pPr>
            <a:r>
              <a:rPr lang="nl-NL" sz="1600" u="sng" dirty="0"/>
              <a:t>Tactisch: </a:t>
            </a:r>
            <a:r>
              <a:rPr lang="nl-NL" sz="1600" dirty="0"/>
              <a:t>Het proces is dusdanig uitgelijnd dat samenwerking tussen verschillende interne en externe disciplines en stakeholders wordt bevorderd, om daarmee tot de meest gewenste situatie in de ondergrond te komen, tegenstrijdige belangen in de ondergrondse ruimte te minimaliseren en processen te versnellen.</a:t>
            </a:r>
          </a:p>
          <a:p>
            <a:r>
              <a:rPr lang="nl-NL" dirty="0"/>
              <a:t>3.3 – Monitoring: </a:t>
            </a:r>
          </a:p>
          <a:p>
            <a:pPr marL="285750" indent="-285750">
              <a:buFont typeface="Arial" panose="020B0604020202020204" pitchFamily="34" charset="0"/>
              <a:buChar char="•"/>
            </a:pPr>
            <a:r>
              <a:rPr lang="nl-NL" sz="1600" u="sng" dirty="0"/>
              <a:t>Voortgangsrapportages</a:t>
            </a:r>
            <a:r>
              <a:rPr lang="nl-NL" sz="1600" b="1" dirty="0"/>
              <a:t>: </a:t>
            </a:r>
            <a:r>
              <a:rPr lang="nl-NL" sz="1600" dirty="0"/>
              <a:t>Halfjaarlijkse specifieke rapportage over het programma, waarin de </a:t>
            </a:r>
            <a:r>
              <a:rPr lang="nl-NL" sz="1600" dirty="0" err="1"/>
              <a:t>KPI's</a:t>
            </a:r>
            <a:r>
              <a:rPr lang="nl-NL" sz="1600" dirty="0"/>
              <a:t> en de (ruimtelijke) knelpunten in de ondergrond worden toegelicht. </a:t>
            </a:r>
          </a:p>
          <a:p>
            <a:pPr marL="285750" indent="-285750">
              <a:buFont typeface="Arial" panose="020B0604020202020204" pitchFamily="34" charset="0"/>
              <a:buChar char="•"/>
            </a:pPr>
            <a:r>
              <a:rPr lang="nl-NL" sz="1600" u="sng" dirty="0" err="1"/>
              <a:t>Geo</a:t>
            </a:r>
            <a:r>
              <a:rPr lang="nl-NL" sz="1600" u="sng" dirty="0"/>
              <a:t>-data: </a:t>
            </a:r>
            <a:r>
              <a:rPr lang="nl-NL" sz="1600" dirty="0"/>
              <a:t>monitoring assetinformatie </a:t>
            </a:r>
            <a:r>
              <a:rPr lang="nl-NL" sz="1600" dirty="0" err="1"/>
              <a:t>Middenspanning</a:t>
            </a:r>
            <a:r>
              <a:rPr lang="nl-NL" sz="1600" dirty="0"/>
              <a:t> en </a:t>
            </a:r>
            <a:r>
              <a:rPr lang="nl-NL" sz="1600" dirty="0" err="1"/>
              <a:t>transfomatorhuisjes</a:t>
            </a:r>
            <a:r>
              <a:rPr lang="nl-NL" sz="1600" dirty="0"/>
              <a:t> (MSR)</a:t>
            </a:r>
          </a:p>
          <a:p>
            <a:endParaRPr lang="nl-NL" dirty="0"/>
          </a:p>
        </p:txBody>
      </p:sp>
    </p:spTree>
    <p:extLst>
      <p:ext uri="{BB962C8B-B14F-4D97-AF65-F5344CB8AC3E}">
        <p14:creationId xmlns:p14="http://schemas.microsoft.com/office/powerpoint/2010/main" val="4163922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50401-DF0D-0ABA-E848-877359A97E29}"/>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780F9EBB-BCCE-962C-5E56-1097EB48DBAC}"/>
              </a:ext>
            </a:extLst>
          </p:cNvPr>
          <p:cNvPicPr>
            <a:picLocks noChangeAspect="1"/>
          </p:cNvPicPr>
          <p:nvPr/>
        </p:nvPicPr>
        <p:blipFill>
          <a:blip r:embed="rId2">
            <a:extLst>
              <a:ext uri="{28A0092B-C50C-407E-A947-70E740481C1C}">
                <a14:useLocalDpi xmlns:a14="http://schemas.microsoft.com/office/drawing/2010/main" val="0"/>
              </a:ext>
            </a:extLst>
          </a:blip>
          <a:srcRect r="47606" b="45201"/>
          <a:stretch>
            <a:fillRect/>
          </a:stretch>
        </p:blipFill>
        <p:spPr>
          <a:xfrm>
            <a:off x="787908" y="1048828"/>
            <a:ext cx="10616184" cy="4760344"/>
          </a:xfrm>
          <a:prstGeom prst="rect">
            <a:avLst/>
          </a:prstGeom>
        </p:spPr>
      </p:pic>
      <p:sp>
        <p:nvSpPr>
          <p:cNvPr id="2" name="Rechthoek 1">
            <a:extLst>
              <a:ext uri="{FF2B5EF4-FFF2-40B4-BE49-F238E27FC236}">
                <a16:creationId xmlns:a16="http://schemas.microsoft.com/office/drawing/2014/main" id="{CFE70A03-8708-0C92-D7D5-99CB3CED1C27}"/>
              </a:ext>
            </a:extLst>
          </p:cNvPr>
          <p:cNvSpPr/>
          <p:nvPr/>
        </p:nvSpPr>
        <p:spPr>
          <a:xfrm>
            <a:off x="3545632" y="1763486"/>
            <a:ext cx="8080310" cy="427342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ballon: rechthoek 4">
            <a:extLst>
              <a:ext uri="{FF2B5EF4-FFF2-40B4-BE49-F238E27FC236}">
                <a16:creationId xmlns:a16="http://schemas.microsoft.com/office/drawing/2014/main" id="{772ED536-5774-2D61-9F46-718466A4D3E5}"/>
              </a:ext>
            </a:extLst>
          </p:cNvPr>
          <p:cNvSpPr/>
          <p:nvPr/>
        </p:nvSpPr>
        <p:spPr>
          <a:xfrm>
            <a:off x="3653463" y="1665514"/>
            <a:ext cx="8420349" cy="4660642"/>
          </a:xfrm>
          <a:prstGeom prst="wedgeRectCallout">
            <a:avLst>
              <a:gd name="adj1" fmla="val -64225"/>
              <a:gd name="adj2" fmla="val 30548"/>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nl-NL" dirty="0"/>
              <a:t>4.1 – </a:t>
            </a:r>
            <a:r>
              <a:rPr lang="nl-NL" u="sng" dirty="0"/>
              <a:t>Overzicht van maatregelen</a:t>
            </a:r>
            <a:r>
              <a:rPr lang="nl-NL" dirty="0"/>
              <a:t>: </a:t>
            </a:r>
          </a:p>
          <a:p>
            <a:pPr marL="285750" indent="-285750">
              <a:buFont typeface="Arial" panose="020B0604020202020204" pitchFamily="34" charset="0"/>
              <a:buChar char="•"/>
            </a:pPr>
            <a:r>
              <a:rPr lang="nl-NL" sz="1600" dirty="0"/>
              <a:t>Breng in samenwerking met de netbeheerders en andere partijen de benodigde ontwikkelingsruimte voor de nuts-infrastructuur in kaart en reserveer deze via een werkingsgebied in het Omgevingsplan.</a:t>
            </a:r>
          </a:p>
          <a:p>
            <a:pPr marL="285750" indent="-285750">
              <a:buFont typeface="Arial" panose="020B0604020202020204" pitchFamily="34" charset="0"/>
              <a:buChar char="•"/>
            </a:pPr>
            <a:r>
              <a:rPr lang="nl-NL" sz="1600" dirty="0"/>
              <a:t>Maak een afwegingskader voor vergunningsaanvragen van ontwikkelingen die ruimte claimen nabij kritieke nutsvoorzieningen, in afstemming met de veiligheidsregio en netbeheerders.</a:t>
            </a:r>
          </a:p>
          <a:p>
            <a:pPr marL="285750" indent="-285750">
              <a:buFont typeface="Arial" panose="020B0604020202020204" pitchFamily="34" charset="0"/>
              <a:buChar char="•"/>
            </a:pPr>
            <a:r>
              <a:rPr lang="nl-NL" sz="1600" dirty="0"/>
              <a:t>Maak het plaatsen van (tijdelijke) infrastructuur, zoals bepaalde </a:t>
            </a:r>
            <a:r>
              <a:rPr lang="nl-NL" sz="1600" dirty="0" err="1"/>
              <a:t>middenspanningsstations</a:t>
            </a:r>
            <a:r>
              <a:rPr lang="nl-NL" sz="1600" dirty="0"/>
              <a:t> of transformatorhuisjes, vergunningsvrij voor de omgevingsplanactiviteit bouwen (bijvoorbeeld door ze welstandsvrij te maken).</a:t>
            </a:r>
          </a:p>
          <a:p>
            <a:pPr marL="285750" lvl="0" indent="-285750">
              <a:buFont typeface="Arial" panose="020B0604020202020204" pitchFamily="34" charset="0"/>
              <a:buChar char="•"/>
            </a:pPr>
            <a:r>
              <a:rPr lang="nl-NL" sz="1600" dirty="0"/>
              <a:t>Samenwerkingsafspraken of convenanten vastleggen met partnerorganisaties (bijvoorbeeld het waterschap, telecompartijen of waterleidingbedrijven).</a:t>
            </a:r>
            <a:endParaRPr lang="nl-NL" dirty="0"/>
          </a:p>
          <a:p>
            <a:r>
              <a:rPr lang="nl-NL" dirty="0"/>
              <a:t>4.2 – </a:t>
            </a:r>
            <a:r>
              <a:rPr lang="nl-NL" u="sng" dirty="0"/>
              <a:t>Prioritering en fasering</a:t>
            </a:r>
            <a:r>
              <a:rPr lang="nl-NL" dirty="0"/>
              <a:t>: </a:t>
            </a:r>
          </a:p>
          <a:p>
            <a:pPr marL="285750" indent="-285750">
              <a:buFont typeface="Arial" panose="020B0604020202020204" pitchFamily="34" charset="0"/>
              <a:buChar char="•"/>
            </a:pPr>
            <a:r>
              <a:rPr lang="nl-NL" sz="1600" dirty="0"/>
              <a:t>Stem af met (</a:t>
            </a:r>
            <a:r>
              <a:rPr lang="nl-NL" sz="1600" dirty="0" err="1"/>
              <a:t>MeerJaren</a:t>
            </a:r>
            <a:r>
              <a:rPr lang="nl-NL" sz="1600" dirty="0"/>
              <a:t>)rioleringsplanning en met netbeheerders</a:t>
            </a:r>
          </a:p>
          <a:p>
            <a:pPr marL="285750" indent="-285750">
              <a:buFont typeface="Arial" panose="020B0604020202020204" pitchFamily="34" charset="0"/>
              <a:buChar char="•"/>
            </a:pPr>
            <a:r>
              <a:rPr lang="nl-NL" sz="1600" dirty="0"/>
              <a:t>Breng kritiek pad woningbouwlocaties in zicht</a:t>
            </a:r>
          </a:p>
          <a:p>
            <a:r>
              <a:rPr lang="nl-NL" dirty="0"/>
              <a:t>4.3 – </a:t>
            </a:r>
            <a:r>
              <a:rPr lang="nl-NL" u="sng" dirty="0"/>
              <a:t>Juridische instrumenten</a:t>
            </a:r>
            <a:r>
              <a:rPr lang="nl-NL" dirty="0"/>
              <a:t>: Telecomwet, AVOI, aanpassing TW</a:t>
            </a:r>
          </a:p>
          <a:p>
            <a:r>
              <a:rPr lang="nl-NL" dirty="0"/>
              <a:t>4.4 – </a:t>
            </a:r>
            <a:r>
              <a:rPr lang="nl-NL" u="sng" dirty="0"/>
              <a:t>Samenhang omgevingsplan</a:t>
            </a:r>
            <a:r>
              <a:rPr lang="nl-NL" dirty="0"/>
              <a:t>: bijvoorbeeld:</a:t>
            </a:r>
          </a:p>
          <a:p>
            <a:pPr marL="742950" lvl="1" indent="-285750">
              <a:buFont typeface="Arial" panose="020B0604020202020204" pitchFamily="34" charset="0"/>
              <a:buChar char="•"/>
            </a:pPr>
            <a:r>
              <a:rPr lang="nl-NL" sz="1600" u="sng" dirty="0"/>
              <a:t>Reserveringsgebieden</a:t>
            </a:r>
            <a:r>
              <a:rPr lang="nl-NL" sz="1600" dirty="0"/>
              <a:t>: benodigde fysieke ruimte in de ondergrond borgen</a:t>
            </a:r>
          </a:p>
          <a:p>
            <a:pPr marL="742950" lvl="1" indent="-285750">
              <a:buFont typeface="Arial" panose="020B0604020202020204" pitchFamily="34" charset="0"/>
              <a:buChar char="•"/>
            </a:pPr>
            <a:r>
              <a:rPr lang="nl-NL" sz="1600" u="sng" dirty="0"/>
              <a:t>Beperkingsgebieden</a:t>
            </a:r>
            <a:r>
              <a:rPr lang="nl-NL" sz="1600" dirty="0"/>
              <a:t>: rondom bestaande kritieke infrastructuur &gt; historische gebouwen?</a:t>
            </a:r>
            <a:endParaRPr lang="nl-NL" dirty="0"/>
          </a:p>
        </p:txBody>
      </p:sp>
    </p:spTree>
    <p:extLst>
      <p:ext uri="{BB962C8B-B14F-4D97-AF65-F5344CB8AC3E}">
        <p14:creationId xmlns:p14="http://schemas.microsoft.com/office/powerpoint/2010/main" val="2401025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06D4D9-95EF-0671-39D6-040CF781F9D8}"/>
              </a:ext>
            </a:extLst>
          </p:cNvPr>
          <p:cNvSpPr>
            <a:spLocks noGrp="1"/>
          </p:cNvSpPr>
          <p:nvPr>
            <p:ph type="title"/>
          </p:nvPr>
        </p:nvSpPr>
        <p:spPr/>
        <p:txBody>
          <a:bodyPr>
            <a:normAutofit fontScale="90000"/>
          </a:bodyPr>
          <a:lstStyle/>
          <a:p>
            <a:endParaRPr lang="nl-NL" dirty="0"/>
          </a:p>
        </p:txBody>
      </p:sp>
      <p:sp>
        <p:nvSpPr>
          <p:cNvPr id="3" name="Tijdelijke aanduiding voor tekst 2">
            <a:extLst>
              <a:ext uri="{FF2B5EF4-FFF2-40B4-BE49-F238E27FC236}">
                <a16:creationId xmlns:a16="http://schemas.microsoft.com/office/drawing/2014/main" id="{38B13904-6E2F-73EC-DF82-2101CB596DE6}"/>
              </a:ext>
            </a:extLst>
          </p:cNvPr>
          <p:cNvSpPr>
            <a:spLocks noGrp="1"/>
          </p:cNvSpPr>
          <p:nvPr>
            <p:ph type="body" idx="1"/>
          </p:nvPr>
        </p:nvSpPr>
        <p:spPr/>
        <p:txBody>
          <a:bodyPr/>
          <a:lstStyle/>
          <a:p>
            <a:endParaRPr lang="nl-NL" dirty="0"/>
          </a:p>
        </p:txBody>
      </p:sp>
      <p:pic>
        <p:nvPicPr>
          <p:cNvPr id="5" name="Afbeelding 4">
            <a:extLst>
              <a:ext uri="{FF2B5EF4-FFF2-40B4-BE49-F238E27FC236}">
                <a16:creationId xmlns:a16="http://schemas.microsoft.com/office/drawing/2014/main" id="{890FE1E9-EB72-34E5-3E99-72EA3962B57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371600"/>
            <a:ext cx="12193212" cy="4996787"/>
          </a:xfrm>
          <a:prstGeom prst="rect">
            <a:avLst/>
          </a:prstGeom>
        </p:spPr>
      </p:pic>
    </p:spTree>
    <p:extLst>
      <p:ext uri="{BB962C8B-B14F-4D97-AF65-F5344CB8AC3E}">
        <p14:creationId xmlns:p14="http://schemas.microsoft.com/office/powerpoint/2010/main" val="3747751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p:txBody>
          <a:bodyPr>
            <a:noAutofit/>
          </a:bodyPr>
          <a:lstStyle/>
          <a:p>
            <a:r>
              <a:rPr lang="nl-NL" sz="6000" dirty="0"/>
              <a:t>Dankjewel voor je aandacht!</a:t>
            </a:r>
          </a:p>
        </p:txBody>
      </p:sp>
      <p:sp>
        <p:nvSpPr>
          <p:cNvPr id="3" name="Ondertitel 2">
            <a:extLst>
              <a:ext uri="{FF2B5EF4-FFF2-40B4-BE49-F238E27FC236}">
                <a16:creationId xmlns:a16="http://schemas.microsoft.com/office/drawing/2014/main" id="{578CB223-1CC3-7611-1235-6FA23B544615}"/>
              </a:ext>
            </a:extLst>
          </p:cNvPr>
          <p:cNvSpPr>
            <a:spLocks noGrp="1"/>
          </p:cNvSpPr>
          <p:nvPr>
            <p:ph type="subTitle" idx="1"/>
          </p:nvPr>
        </p:nvSpPr>
        <p:spPr/>
        <p:txBody>
          <a:bodyPr>
            <a:normAutofit lnSpcReduction="10000"/>
          </a:bodyPr>
          <a:lstStyle/>
          <a:p>
            <a:r>
              <a:rPr lang="nl-NL" dirty="0"/>
              <a:t>Vragen? Mail naar </a:t>
            </a:r>
            <a:r>
              <a:rPr lang="nl-NL" dirty="0" err="1"/>
              <a:t>irma@ruimtemeesters.nl</a:t>
            </a:r>
            <a:endParaRPr lang="nl-NL" dirty="0"/>
          </a:p>
        </p:txBody>
      </p:sp>
    </p:spTree>
    <p:extLst>
      <p:ext uri="{BB962C8B-B14F-4D97-AF65-F5344CB8AC3E}">
        <p14:creationId xmlns:p14="http://schemas.microsoft.com/office/powerpoint/2010/main" val="239237308"/>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6296</TotalTime>
  <Words>985</Words>
  <Application>Microsoft Macintosh PowerPoint</Application>
  <PresentationFormat>Breedbeeld</PresentationFormat>
  <Paragraphs>104</Paragraphs>
  <Slides>15</Slides>
  <Notes>0</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15</vt:i4>
      </vt:variant>
    </vt:vector>
  </HeadingPairs>
  <TitlesOfParts>
    <vt:vector size="23" baseType="lpstr">
      <vt:lpstr>Abhaya Libre</vt:lpstr>
      <vt:lpstr>Aptos</vt:lpstr>
      <vt:lpstr>Arial</vt:lpstr>
      <vt:lpstr>Asap</vt:lpstr>
      <vt:lpstr>Asap Medium</vt:lpstr>
      <vt:lpstr>Futura PT Book</vt:lpstr>
      <vt:lpstr>Office Theme</vt:lpstr>
      <vt:lpstr>1_Office Theme</vt:lpstr>
      <vt:lpstr>Kabels en leidingen in het (omgevings)programma: van visie naar programma</vt:lpstr>
      <vt:lpstr>PowerPoint-presentatie</vt:lpstr>
      <vt:lpstr>Wat gaan we doen</vt:lpstr>
      <vt:lpstr>De Bodem is Vol: De 'Ondergrondse Sudoku' </vt:lpstr>
      <vt:lpstr>De plek in de Omgevingswet </vt:lpstr>
      <vt:lpstr>De handreiking</vt:lpstr>
      <vt:lpstr>De tabel</vt:lpstr>
      <vt:lpstr>PowerPoint-presentatie</vt:lpstr>
      <vt:lpstr>PowerPoint-presentatie</vt:lpstr>
      <vt:lpstr>PowerPoint-presentatie</vt:lpstr>
      <vt:lpstr>PowerPoint-presentatie</vt:lpstr>
      <vt:lpstr>PowerPoint-presentatie</vt:lpstr>
      <vt:lpstr>PowerPoint-presentatie</vt:lpstr>
      <vt:lpstr>PowerPoint-presentatie</vt:lpstr>
      <vt:lpstr>Dankjewel voor je aandacht!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Irma Dekker</cp:lastModifiedBy>
  <cp:revision>29</cp:revision>
  <dcterms:created xsi:type="dcterms:W3CDTF">2026-04-03T10:56:03Z</dcterms:created>
  <dcterms:modified xsi:type="dcterms:W3CDTF">2026-11-03T13:30:31Z</dcterms:modified>
</cp:coreProperties>
</file>