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257" r:id="rId3"/>
    <p:sldId id="261" r:id="rId4"/>
    <p:sldId id="265" r:id="rId5"/>
    <p:sldId id="281" r:id="rId6"/>
    <p:sldId id="283" r:id="rId7"/>
    <p:sldId id="282" r:id="rId8"/>
    <p:sldId id="285" r:id="rId9"/>
    <p:sldId id="284" r:id="rId10"/>
    <p:sldId id="286" r:id="rId11"/>
    <p:sldId id="275" r:id="rId12"/>
    <p:sldId id="277" r:id="rId13"/>
    <p:sldId id="278" r:id="rId14"/>
    <p:sldId id="279" r:id="rId15"/>
    <p:sldId id="280" r:id="rId16"/>
    <p:sldId id="268"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9"/>
    <p:restoredTop sz="78162" autoAdjust="0"/>
  </p:normalViewPr>
  <p:slideViewPr>
    <p:cSldViewPr snapToGrid="0">
      <p:cViewPr varScale="1">
        <p:scale>
          <a:sx n="124" d="100"/>
          <a:sy n="124" d="100"/>
        </p:scale>
        <p:origin x="2286" y="102"/>
      </p:cViewPr>
      <p:guideLst>
        <p:guide orient="horz" pos="482"/>
        <p:guide pos="438"/>
      </p:guideLst>
    </p:cSldViewPr>
  </p:slideViewPr>
  <p:notesTextViewPr>
    <p:cViewPr>
      <p:scale>
        <a:sx n="1" d="1"/>
        <a:sy n="1" d="1"/>
      </p:scale>
      <p:origin x="0" y="0"/>
    </p:cViewPr>
  </p:notesTextViewPr>
  <p:notesViewPr>
    <p:cSldViewPr snapToGrid="0">
      <p:cViewPr>
        <p:scale>
          <a:sx n="80" d="100"/>
          <a:sy n="80" d="100"/>
        </p:scale>
        <p:origin x="2064" y="-71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26-10-2026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google.com/goto?url=CAESqQEB6zswFX08CjVG6vcRz0iFZn_08iSeejLBnDJUp4JuMCj8diWXBXHuZH3s-6HEW8zeLYgWx4vPQuWGSY-Z3f4Iyw3nKbiQa0z18NWbWtWnC9xUpG0XWRT30kCaiBa46PNl8w7aBGKXrGs4UyEjWmRCdzub_jDs9VR9UHhs-Ywivcdr3lIgWIiI2Us7jF5OEqlFt9T0AdJeZMTPL2Gk_OGrKByhsJHmWpFc" TargetMode="External"/><Relationship Id="rId3" Type="http://schemas.openxmlformats.org/officeDocument/2006/relationships/hyperlink" Target="https://www.google.com/goto?url=CAESoAEB6zswFSPOb_TbCgPE9EsJAAA9-icd1oyLq1uw_KvQy89XM6LryVn9cc8Tl-OXVaO0WXHmBerPneKkPZoHVYh0KVJryILkTVqSoEEAIbR6JeRd4Dd50StZmc3s02DOZ72yhxoy_2UJ8avFj-yq6vroRajqi5uL9ZBTlbfoJdmRit58VqLMQWl5Hz7PKozRDHW4cC0ggYK_UXchKgqZHeKH" TargetMode="External"/><Relationship Id="rId7" Type="http://schemas.openxmlformats.org/officeDocument/2006/relationships/hyperlink" Target="https://www.google.com/goto?url=CAESjAEB6zswFfKjjwXmdE22GJYKx1F5foyaT09umY03W7FFAo7-OcnqrfNouvVmXs-oD5MDuOi0-RsiCxI9rBRXJznY1hbBu4Agd6WweivHpjoQVdkEgZWvfraV3qy_thIC3rRVopgfhgGoPegDOORMyylg05--bQW52_2nTGcCIUezSZhSszDwIWn2axSZKA"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google.com/goto?url=CAESeAHrOzAVGzRxXhetQh4k7ESOlwUOio47h1ecmkraWzHEKKq3wqIjtMbnjawql7qP43eOLyKMl781ZRQhAj_Sh9jtpKkLkByMK4MzBPrCBO0do4m8eUaxtGpjUSXWPAfNIMKvqZ1_mFG3RxnAaCOAaGaOFYlD3hOhFA" TargetMode="External"/><Relationship Id="rId5" Type="http://schemas.openxmlformats.org/officeDocument/2006/relationships/hyperlink" Target="https://www.google.com/goto?url=CAESmwEB6zswFTCyqkB6AFrztcwfXcET4RQ7bk3w2ma7PWnj4RtmdPQl-9PwtJVBaneCnDbo6wjsWH_zxa-agmosWm31boVcwIPQv-xkZocU0Z0cDVvtJGdgH-MdCkifDmBFgym0cclatAmJNzjFbaXLVdoPEzVXw--LJGHDsRzp6_pwHK3yNN8qbYZvYe0s9_aC5URKrm4vTBfqwr3QoQ" TargetMode="External"/><Relationship Id="rId4" Type="http://schemas.openxmlformats.org/officeDocument/2006/relationships/hyperlink" Target="https://www.google.com/goto?url=CAESbgHrOzAVq0CiVie_96jTISo7y06Hiixoyn02wGHtNzxcWd8r4pUJJaTpLkFjaf6IzG3yia06FD5wjb4xjF3wK8aLCH0Z9hvAZlyN4tREM1t25KAHyC8ZofJGOPLt0bGLIicQTMXUuT6_a0znnpo4" TargetMode="External"/><Relationship Id="rId9" Type="http://schemas.openxmlformats.org/officeDocument/2006/relationships/hyperlink" Target="https://www.google.com/goto?url=CAESnwEB6zswFaCFR1UB9xwn7AQkotPr0YqY_pIrvyKuA-qe6DOdKiHngwm_HwnVShi-Q48o2l4cQeZ5WsMANfnm42T01s0nqXgDMrDwb6fzvNj0O-e8p6dkCqJpjMVEfQ2dV191he1x-aY0UjoR1bC80u7QkZNiOHzNj0mTODscUkh5m78CY1JXGWf_dcyn64r3EQ8UDDzQ-TwWOGfpMa_EX6I"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ogle.com/goto?url=CAESmQEB6zswFd_WOC5I19kmWvP8nM0HUoDi092V8iSiGV4Xy4Oj5dnKQvK0m_ebZdx9hXD_9cs1jLQktuic-Amhq43ZnHp3EhyjZROycy4Z3lQsQcns9QjYLiS5WYWBqjUiaC9p--eAoiYmycTfeFwBljsstE7531THdWOxEoXrjneH-EiyYRc3Eup9joRp_eZXo2-HZem0SxPDyB8"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lokaleregelgeving.overheid.nl/CVDR721179/1" TargetMode="External"/><Relationship Id="rId5" Type="http://schemas.openxmlformats.org/officeDocument/2006/relationships/hyperlink" Target="https://www.google.com/goto?url=CAESagHrOzAVOiPyQeBb-woh8fdbjggbLWUqKg01PJdts4KswQ31JjHYV6qIt7R3uJFrISXLFltPOohCv8Tah6LNDf0_UThirdu1h6AcDT5TYs1uMjB87q-NiCT1uwdb53BXO94w_RIcqA6NeQQ" TargetMode="External"/><Relationship Id="rId4" Type="http://schemas.openxmlformats.org/officeDocument/2006/relationships/hyperlink" Target="https://www.google.com/goto?url=CAESqQEB6zswFYRXuwnL7zCKaMqjvOwBXKIEE8_L8sfkgVRzFbEj3VcLd8D-eaYLzziN2ZcaNrZEJ4fzQ8uHCJIhm8oMzaKXQ8OVyIP7ETEk1jcIQCb_0ZgBp18n3_U5QY0G5xx50mqN90XZuo5wB2Z-uP6i98SYVWIflPEZ2Xbp1enW0uns326aSjt8tX1KCIAlOTw1vRFCTqgcWTtsuq87pPvU5jmI-XuCbISg"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elsrijcken.nl/kennis/gebrek-in-verplichte-participatie-wederom-gepasseerd-door-de-rechtbank"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itspraken.rechtspraak.nl/details?id=ECLI:NL:RBMNE:2025:6928"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a:t>
            </a:fld>
            <a:endParaRPr lang="nl-NL"/>
          </a:p>
        </p:txBody>
      </p:sp>
    </p:spTree>
    <p:extLst>
      <p:ext uri="{BB962C8B-B14F-4D97-AF65-F5344CB8AC3E}">
        <p14:creationId xmlns:p14="http://schemas.microsoft.com/office/powerpoint/2010/main" val="4187170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Het landschap van de Omgevingswet</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Verbindingen in het landschap</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landschap van de Omgevingswet is op deze plaat een puzzel. Zo zal het ook voor velen voelen, als een puzzel om ermee te werken. Het plaatje wordt duidelijker als je alle puzzelstukjes bij elkaar legt. Hoewel iedereen zijn eigen rol of taak heeft in het landschap, zie je ook dat er verbindingen zijn. Je kan bijvoorbeeld geen regels maken als er niet eerst beleid is. De gemaakte regels vindt de initiatiefnemer terug in het omgevingsloket. De vergunningverlener kijkt naar zowel rijks als lokale regels en neemt het beleid mee bij de beoordeling. De toezichthouder controleert alle algemene regels, vergunningen en ziet in de praktijk hoe dit uitpakt.  </a:t>
            </a:r>
          </a:p>
          <a:p>
            <a:r>
              <a:rPr lang="nl-NL" sz="1200" i="1" kern="1200" dirty="0">
                <a:solidFill>
                  <a:schemeClr val="tx1"/>
                </a:solidFill>
                <a:effectLst/>
                <a:latin typeface="+mn-lt"/>
                <a:ea typeface="+mn-ea"/>
                <a:cs typeface="+mn-cs"/>
              </a:rPr>
              <a:t>Samenwerken in de Omgevingswet</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landschap is altijd in beweging en heeft altijd invloed op elkaar. De politiek en maatschappij geven input voor het beleid, maar tegelijkertijd zijn er ook veranderingen in de leefomgeving die verwerkt moeten worden. In de uitvoering stuit men op problemen die opgelost moeten worden. Visies, verordeningen, rijksregels en het omgevingsplan, ze zijn niet statisch. Wel is de samenhang en de input vanuit alle puzzelstukjes nodig om tot goede regels te komen en te beheren. </a:t>
            </a:r>
          </a:p>
          <a:p>
            <a:r>
              <a:rPr lang="nl-NL" sz="1200" kern="1200" dirty="0">
                <a:solidFill>
                  <a:schemeClr val="tx1"/>
                </a:solidFill>
                <a:effectLst/>
                <a:latin typeface="+mn-lt"/>
                <a:ea typeface="+mn-ea"/>
                <a:cs typeface="+mn-cs"/>
              </a:rPr>
              <a:t> </a:t>
            </a:r>
            <a:r>
              <a:rPr lang="nl-NL" sz="1200" i="1" kern="1200" dirty="0">
                <a:solidFill>
                  <a:schemeClr val="tx1"/>
                </a:solidFill>
                <a:effectLst/>
                <a:latin typeface="+mn-lt"/>
                <a:ea typeface="+mn-ea"/>
                <a:cs typeface="+mn-cs"/>
              </a:rPr>
              <a:t>Jouw plek in de puzzel</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In welk puzzelstukje werk jij? En op welke puzzelstukjes heeft je werk invloed? En welke puzzelstukjes heb je nodig om je werk goed uit te kunnen voeren? We nodigen je graag uit: Praat met elkaar over hoe je je eigen landschap ziet en waar verbindingen zitten die je misschien nog niet zo goed kent?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83765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1568942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Bij een </a:t>
            </a:r>
            <a:r>
              <a:rPr lang="nl-NL" dirty="0" err="1"/>
              <a:t>Bopa</a:t>
            </a:r>
            <a:r>
              <a:rPr lang="nl-NL" b="1" dirty="0"/>
              <a:t> </a:t>
            </a:r>
            <a:r>
              <a:rPr lang="nl-NL" dirty="0"/>
              <a:t>waarbij participatie verplicht is initiatiefnemer wel verplicht te motiveren of aan participatie is gedaan en wat de resultaten zijn.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155508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 de Toelichting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4021081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b="1" u="none" strike="noStrike" kern="1200" dirty="0">
                <a:solidFill>
                  <a:schemeClr val="tx1"/>
                </a:solidFill>
                <a:effectLst/>
                <a:latin typeface="+mn-lt"/>
                <a:ea typeface="+mn-ea"/>
                <a:cs typeface="+mn-cs"/>
              </a:rPr>
              <a:t>Het bereik (Wie?):</a:t>
            </a:r>
            <a:endParaRPr lang="nl-NL" sz="1200" b="0" u="none" strike="noStrike" kern="1200" dirty="0">
              <a:solidFill>
                <a:schemeClr val="tx1"/>
              </a:solidFill>
              <a:effectLst/>
              <a:latin typeface="+mn-lt"/>
              <a:ea typeface="+mn-ea"/>
              <a:cs typeface="+mn-cs"/>
            </a:endParaRPr>
          </a:p>
          <a:p>
            <a:pPr lvl="0"/>
            <a:r>
              <a:rPr lang="nl-NL" sz="1200" b="0" u="none" strike="noStrike" kern="1200" dirty="0">
                <a:solidFill>
                  <a:schemeClr val="tx1"/>
                </a:solidFill>
                <a:effectLst/>
                <a:latin typeface="+mn-lt"/>
                <a:ea typeface="+mn-ea"/>
                <a:cs typeface="+mn-cs"/>
              </a:rPr>
              <a:t>Zijn alle relevante belanghebbenden bereikt? Denk aan direct omwonenden, lokale ondernemers en eventuele belangenverenigingen. Als een initiatiefnemer alleen met de 'meest meegaande' buren heeft gesproken en kritische buren heeft overgeslagen, scoort dit </a:t>
            </a:r>
            <a:r>
              <a:rPr lang="nl-NL" sz="1200" b="0" i="1" u="none" strike="noStrike" kern="1200" dirty="0">
                <a:solidFill>
                  <a:schemeClr val="tx1"/>
                </a:solidFill>
                <a:effectLst/>
                <a:latin typeface="+mn-lt"/>
                <a:ea typeface="+mn-ea"/>
                <a:cs typeface="+mn-cs"/>
              </a:rPr>
              <a:t>onvoldoende</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3"/>
              </a:rPr>
              <a:t>1</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4"/>
              </a:rPr>
              <a:t>2</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5"/>
              </a:rPr>
              <a:t>3</a:t>
            </a:r>
            <a:r>
              <a:rPr lang="nl-NL" sz="1200" b="0" u="none" strike="noStrike" kern="1200" dirty="0">
                <a:solidFill>
                  <a:schemeClr val="tx1"/>
                </a:solidFill>
                <a:effectLst/>
                <a:latin typeface="+mn-lt"/>
                <a:ea typeface="+mn-ea"/>
                <a:cs typeface="+mn-cs"/>
              </a:rPr>
              <a:t>]</a:t>
            </a:r>
          </a:p>
          <a:p>
            <a:pPr lvl="0"/>
            <a:r>
              <a:rPr lang="nl-NL" sz="1200" b="1" u="none" strike="noStrike" kern="1200" dirty="0">
                <a:solidFill>
                  <a:schemeClr val="tx1"/>
                </a:solidFill>
                <a:effectLst/>
                <a:latin typeface="+mn-lt"/>
                <a:ea typeface="+mn-ea"/>
                <a:cs typeface="+mn-cs"/>
              </a:rPr>
              <a:t>De timing (Wanneer?):</a:t>
            </a:r>
            <a:r>
              <a:rPr lang="nl-NL" sz="1200" b="0" u="none" strike="noStrike" kern="1200" dirty="0">
                <a:solidFill>
                  <a:schemeClr val="tx1"/>
                </a:solidFill>
                <a:effectLst/>
                <a:latin typeface="+mn-lt"/>
                <a:ea typeface="+mn-ea"/>
                <a:cs typeface="+mn-cs"/>
              </a:rPr>
              <a:t> Heeft de participatie vroeg genoeg plaatsgevonden? Uit jurisprudentie (zoals een bekende uitspraak van de Rechtbank Oost-Brabant in 2025) blijkt dat participatie </a:t>
            </a:r>
            <a:r>
              <a:rPr lang="nl-NL" sz="1200" b="0" i="1" u="none" strike="noStrike" kern="1200" dirty="0">
                <a:solidFill>
                  <a:schemeClr val="tx1"/>
                </a:solidFill>
                <a:effectLst/>
                <a:latin typeface="+mn-lt"/>
                <a:ea typeface="+mn-ea"/>
                <a:cs typeface="+mn-cs"/>
              </a:rPr>
              <a:t>onvoldoende</a:t>
            </a:r>
            <a:r>
              <a:rPr lang="nl-NL" sz="1200" b="0" u="none" strike="noStrike" kern="1200" dirty="0">
                <a:solidFill>
                  <a:schemeClr val="tx1"/>
                </a:solidFill>
                <a:effectLst/>
                <a:latin typeface="+mn-lt"/>
                <a:ea typeface="+mn-ea"/>
                <a:cs typeface="+mn-cs"/>
              </a:rPr>
              <a:t> is als plannen al volledig in beton gegoten zijn en de omgeving alleen nog maar wordt 'medegedeeld' wat er gaat gebeuren. Er moet ruimte zijn geweest voor dialoog en bijsturing. [</a:t>
            </a:r>
            <a:r>
              <a:rPr lang="nl-NL" sz="1200" b="0" u="none" strike="noStrike" kern="1200" dirty="0">
                <a:solidFill>
                  <a:schemeClr val="tx1"/>
                </a:solidFill>
                <a:effectLst/>
                <a:latin typeface="+mn-lt"/>
                <a:ea typeface="+mn-ea"/>
                <a:cs typeface="+mn-cs"/>
                <a:hlinkClick r:id="rId4"/>
              </a:rPr>
              <a:t>1</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3"/>
              </a:rPr>
              <a:t>2</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6"/>
              </a:rPr>
              <a:t>3</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7"/>
              </a:rPr>
              <a:t>4</a:t>
            </a:r>
            <a:r>
              <a:rPr lang="nl-NL" sz="1200" b="0" u="none" strike="noStrike" kern="1200" dirty="0">
                <a:solidFill>
                  <a:schemeClr val="tx1"/>
                </a:solidFill>
                <a:effectLst/>
                <a:latin typeface="+mn-lt"/>
                <a:ea typeface="+mn-ea"/>
                <a:cs typeface="+mn-cs"/>
              </a:rPr>
              <a:t>]</a:t>
            </a:r>
          </a:p>
          <a:p>
            <a:pPr lvl="0"/>
            <a:r>
              <a:rPr lang="nl-NL" sz="1200" b="1" u="none" strike="noStrike" kern="1200" dirty="0">
                <a:solidFill>
                  <a:schemeClr val="tx1"/>
                </a:solidFill>
                <a:effectLst/>
                <a:latin typeface="+mn-lt"/>
                <a:ea typeface="+mn-ea"/>
                <a:cs typeface="+mn-cs"/>
              </a:rPr>
              <a:t>Inzicht in de reacties (Wat?):</a:t>
            </a:r>
            <a:r>
              <a:rPr lang="nl-NL" sz="1200" b="0" u="none" strike="noStrike" kern="1200" dirty="0">
                <a:solidFill>
                  <a:schemeClr val="tx1"/>
                </a:solidFill>
                <a:effectLst/>
                <a:latin typeface="+mn-lt"/>
                <a:ea typeface="+mn-ea"/>
                <a:cs typeface="+mn-cs"/>
              </a:rPr>
              <a:t> Is er een helder verslag (het participatieverslag) waarin objectief staat wat de reacties, zorgen en bezwaren uit de omgeving waren? [</a:t>
            </a:r>
            <a:r>
              <a:rPr lang="nl-NL" sz="1200" b="0" u="none" strike="noStrike" kern="1200" dirty="0">
                <a:solidFill>
                  <a:schemeClr val="tx1"/>
                </a:solidFill>
                <a:effectLst/>
                <a:latin typeface="+mn-lt"/>
                <a:ea typeface="+mn-ea"/>
                <a:cs typeface="+mn-cs"/>
                <a:hlinkClick r:id="rId8"/>
              </a:rPr>
              <a:t>1</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6"/>
              </a:rPr>
              <a:t>2</a:t>
            </a:r>
            <a:r>
              <a:rPr lang="nl-NL" sz="1200" b="0" u="none" strike="noStrike" kern="1200" dirty="0">
                <a:solidFill>
                  <a:schemeClr val="tx1"/>
                </a:solidFill>
                <a:effectLst/>
                <a:latin typeface="+mn-lt"/>
                <a:ea typeface="+mn-ea"/>
                <a:cs typeface="+mn-cs"/>
              </a:rPr>
              <a:t>]</a:t>
            </a:r>
          </a:p>
          <a:p>
            <a:pPr lvl="0"/>
            <a:r>
              <a:rPr lang="nl-NL" sz="1200" b="1" u="none" strike="noStrike" kern="1200" dirty="0">
                <a:solidFill>
                  <a:schemeClr val="tx1"/>
                </a:solidFill>
                <a:effectLst/>
                <a:latin typeface="+mn-lt"/>
                <a:ea typeface="+mn-ea"/>
                <a:cs typeface="+mn-cs"/>
              </a:rPr>
              <a:t>De verwerking (De 'omgang met de inbreng'):</a:t>
            </a:r>
            <a:r>
              <a:rPr lang="nl-NL" sz="1200" b="0" u="none" strike="noStrike" kern="1200" dirty="0">
                <a:solidFill>
                  <a:schemeClr val="tx1"/>
                </a:solidFill>
                <a:effectLst/>
                <a:latin typeface="+mn-lt"/>
                <a:ea typeface="+mn-ea"/>
                <a:cs typeface="+mn-cs"/>
              </a:rPr>
              <a:t> Dit is de kern van de toets. De initiatiefnemer hoeft het </a:t>
            </a:r>
            <a:r>
              <a:rPr lang="nl-NL" sz="1200" b="1" u="none" strike="noStrike" kern="1200" dirty="0">
                <a:solidFill>
                  <a:schemeClr val="tx1"/>
                </a:solidFill>
                <a:effectLst/>
                <a:latin typeface="+mn-lt"/>
                <a:ea typeface="+mn-ea"/>
                <a:cs typeface="+mn-cs"/>
              </a:rPr>
              <a:t>niet met iedereen eens te worden</a:t>
            </a:r>
            <a:r>
              <a:rPr lang="nl-NL" sz="1200" b="0" u="none" strike="noStrike" kern="1200" dirty="0">
                <a:solidFill>
                  <a:schemeClr val="tx1"/>
                </a:solidFill>
                <a:effectLst/>
                <a:latin typeface="+mn-lt"/>
                <a:ea typeface="+mn-ea"/>
                <a:cs typeface="+mn-cs"/>
              </a:rPr>
              <a:t> (er is geen consensusvereiste). De gemeente beoordeelt echter wel of de initiatiefnemer serieus naar de inbreng heeft gekeken. In het verslag moet gemotiveerd worden: </a:t>
            </a:r>
            <a:r>
              <a:rPr lang="nl-NL" sz="1200" b="0" i="1" u="none" strike="noStrike" kern="1200" dirty="0">
                <a:solidFill>
                  <a:schemeClr val="tx1"/>
                </a:solidFill>
                <a:effectLst/>
                <a:latin typeface="+mn-lt"/>
                <a:ea typeface="+mn-ea"/>
                <a:cs typeface="+mn-cs"/>
              </a:rPr>
              <a:t>Wat hebben we met de feedback gedaan? Waarom hebben we het plan wel/niet aangepast?</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9"/>
              </a:rPr>
              <a:t>1</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6"/>
              </a:rPr>
              <a:t>2</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3"/>
              </a:rPr>
              <a:t>3</a:t>
            </a:r>
            <a:r>
              <a:rPr lang="nl-NL" sz="1200" b="0" u="none" strike="noStrike" kern="1200" dirty="0">
                <a:solidFill>
                  <a:schemeClr val="tx1"/>
                </a:solidFill>
                <a:effectLst/>
                <a:latin typeface="+mn-lt"/>
                <a:ea typeface="+mn-ea"/>
                <a:cs typeface="+mn-cs"/>
              </a:rPr>
              <a:t>]</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1837877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1" u="none" strike="noStrike" kern="1200" dirty="0">
                <a:solidFill>
                  <a:schemeClr val="tx1"/>
                </a:solidFill>
                <a:effectLst/>
                <a:latin typeface="+mn-lt"/>
                <a:ea typeface="+mn-ea"/>
                <a:cs typeface="+mn-cs"/>
              </a:rPr>
              <a:t>2. Gemeente Groningen</a:t>
            </a:r>
          </a:p>
          <a:p>
            <a:pPr rtl="0"/>
            <a:r>
              <a:rPr lang="nl-NL" sz="1200" b="0" u="none" strike="noStrike" kern="1200" dirty="0">
                <a:solidFill>
                  <a:schemeClr val="tx1"/>
                </a:solidFill>
                <a:effectLst/>
                <a:latin typeface="+mn-lt"/>
                <a:ea typeface="+mn-ea"/>
                <a:cs typeface="+mn-cs"/>
              </a:rPr>
              <a:t>De Beleidsregels verplichte participatie bij aanvragen omgevingsvergunningen gemeente Groningen richten zich sterk op de juridische afhandeling en de formele hersteltermijn: [</a:t>
            </a:r>
            <a:r>
              <a:rPr lang="nl-NL" sz="1200" b="0" u="none" strike="noStrike" kern="1200" dirty="0">
                <a:solidFill>
                  <a:schemeClr val="tx1"/>
                </a:solidFill>
                <a:effectLst/>
                <a:latin typeface="+mn-lt"/>
                <a:ea typeface="+mn-ea"/>
                <a:cs typeface="+mn-cs"/>
                <a:hlinkClick r:id="rId3"/>
              </a:rPr>
              <a:t>1</a:t>
            </a:r>
            <a:r>
              <a:rPr lang="nl-NL" sz="1200" b="0" u="none" strike="noStrike" kern="1200" dirty="0">
                <a:solidFill>
                  <a:schemeClr val="tx1"/>
                </a:solidFill>
                <a:effectLst/>
                <a:latin typeface="+mn-lt"/>
                <a:ea typeface="+mn-ea"/>
                <a:cs typeface="+mn-cs"/>
              </a:rPr>
              <a:t>]</a:t>
            </a:r>
          </a:p>
          <a:p>
            <a:pPr lvl="0" rtl="0"/>
            <a:r>
              <a:rPr lang="nl-NL" sz="1200" b="1" u="none" strike="noStrike" kern="1200" dirty="0">
                <a:solidFill>
                  <a:schemeClr val="tx1"/>
                </a:solidFill>
                <a:effectLst/>
                <a:latin typeface="+mn-lt"/>
                <a:ea typeface="+mn-ea"/>
                <a:cs typeface="+mn-cs"/>
              </a:rPr>
              <a:t>Handhaving:</a:t>
            </a:r>
            <a:r>
              <a:rPr lang="nl-NL" sz="1200" b="0" u="none" strike="noStrike" kern="1200" dirty="0">
                <a:solidFill>
                  <a:schemeClr val="tx1"/>
                </a:solidFill>
                <a:effectLst/>
                <a:latin typeface="+mn-lt"/>
                <a:ea typeface="+mn-ea"/>
                <a:cs typeface="+mn-cs"/>
              </a:rPr>
              <a:t> Als de initiatiefnemer aangeeft geen participatie te hebben toegepast (en dit ook niet wil gaan doen) en een hersteltermijn onbenut laat, maakt de gemeente gebruik van haar bevoegdheid om de vergunningaanvraag </a:t>
            </a:r>
            <a:r>
              <a:rPr lang="nl-NL" sz="1200" b="1" u="none" strike="noStrike" kern="1200" dirty="0">
                <a:solidFill>
                  <a:schemeClr val="tx1"/>
                </a:solidFill>
                <a:effectLst/>
                <a:latin typeface="+mn-lt"/>
                <a:ea typeface="+mn-ea"/>
                <a:cs typeface="+mn-cs"/>
              </a:rPr>
              <a:t>buiten behandeling te laten</a:t>
            </a:r>
            <a:r>
              <a:rPr lang="nl-NL" sz="1200" b="0" u="none" strike="noStrike" kern="1200" dirty="0">
                <a:solidFill>
                  <a:schemeClr val="tx1"/>
                </a:solidFill>
                <a:effectLst/>
                <a:latin typeface="+mn-lt"/>
                <a:ea typeface="+mn-ea"/>
                <a:cs typeface="+mn-cs"/>
              </a:rPr>
              <a:t> (conform art. 4:5 </a:t>
            </a:r>
            <a:r>
              <a:rPr lang="nl-NL" sz="1200" b="0" u="none" strike="noStrike" kern="1200" dirty="0" err="1">
                <a:solidFill>
                  <a:schemeClr val="tx1"/>
                </a:solidFill>
                <a:effectLst/>
                <a:latin typeface="+mn-lt"/>
                <a:ea typeface="+mn-ea"/>
                <a:cs typeface="+mn-cs"/>
              </a:rPr>
              <a:t>Awb</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4"/>
              </a:rPr>
              <a:t>1</a:t>
            </a:r>
            <a:r>
              <a:rPr lang="nl-NL" sz="1200" b="0" u="none" strike="noStrike" kern="1200" dirty="0">
                <a:solidFill>
                  <a:schemeClr val="tx1"/>
                </a:solidFill>
                <a:effectLst/>
                <a:latin typeface="+mn-lt"/>
                <a:ea typeface="+mn-ea"/>
                <a:cs typeface="+mn-cs"/>
              </a:rPr>
              <a:t>, </a:t>
            </a:r>
            <a:r>
              <a:rPr lang="nl-NL" sz="1200" b="0" u="none" strike="noStrike" kern="1200" dirty="0">
                <a:solidFill>
                  <a:schemeClr val="tx1"/>
                </a:solidFill>
                <a:effectLst/>
                <a:latin typeface="+mn-lt"/>
                <a:ea typeface="+mn-ea"/>
                <a:cs typeface="+mn-cs"/>
                <a:hlinkClick r:id="rId3"/>
              </a:rPr>
              <a:t>2</a:t>
            </a:r>
            <a:r>
              <a:rPr lang="nl-NL" sz="1200" b="0" u="none" strike="noStrike" kern="1200" dirty="0">
                <a:solidFill>
                  <a:schemeClr val="tx1"/>
                </a:solidFill>
                <a:effectLst/>
                <a:latin typeface="+mn-lt"/>
                <a:ea typeface="+mn-ea"/>
                <a:cs typeface="+mn-cs"/>
              </a:rPr>
              <a:t>]</a:t>
            </a:r>
          </a:p>
          <a:p>
            <a:pPr rtl="0"/>
            <a:r>
              <a:rPr lang="nl-NL" sz="1200" b="1" u="none" strike="noStrike" kern="1200" dirty="0">
                <a:solidFill>
                  <a:schemeClr val="tx1"/>
                </a:solidFill>
                <a:effectLst/>
                <a:latin typeface="+mn-lt"/>
                <a:ea typeface="+mn-ea"/>
                <a:cs typeface="+mn-cs"/>
              </a:rPr>
              <a:t>3. Gemeente Súdwest-Fryslân</a:t>
            </a:r>
          </a:p>
          <a:p>
            <a:pPr rtl="0"/>
            <a:r>
              <a:rPr lang="nl-NL" sz="1200" b="0" u="none" strike="noStrike" kern="1200" dirty="0">
                <a:solidFill>
                  <a:schemeClr val="tx1"/>
                </a:solidFill>
                <a:effectLst/>
                <a:latin typeface="+mn-lt"/>
                <a:ea typeface="+mn-ea"/>
                <a:cs typeface="+mn-cs"/>
              </a:rPr>
              <a:t>De Beleidsregels beoordeling participatie-inspanning bij aanvragen om </a:t>
            </a:r>
            <a:r>
              <a:rPr lang="nl-NL" sz="1200" b="0" u="none" strike="noStrike" kern="1200" dirty="0" err="1">
                <a:solidFill>
                  <a:schemeClr val="tx1"/>
                </a:solidFill>
                <a:effectLst/>
                <a:latin typeface="+mn-lt"/>
                <a:ea typeface="+mn-ea"/>
                <a:cs typeface="+mn-cs"/>
              </a:rPr>
              <a:t>buitenplanse</a:t>
            </a:r>
            <a:r>
              <a:rPr lang="nl-NL" sz="1200" b="0" u="none" strike="noStrike" kern="1200" dirty="0">
                <a:solidFill>
                  <a:schemeClr val="tx1"/>
                </a:solidFill>
                <a:effectLst/>
                <a:latin typeface="+mn-lt"/>
                <a:ea typeface="+mn-ea"/>
                <a:cs typeface="+mn-cs"/>
              </a:rPr>
              <a:t> omgevingsplanactiviteiten leggen de nadruk op de </a:t>
            </a:r>
            <a:r>
              <a:rPr lang="nl-NL" sz="1200" b="0" i="1" u="none" strike="noStrike" kern="1200" dirty="0">
                <a:solidFill>
                  <a:schemeClr val="tx1"/>
                </a:solidFill>
                <a:effectLst/>
                <a:latin typeface="+mn-lt"/>
                <a:ea typeface="+mn-ea"/>
                <a:cs typeface="+mn-cs"/>
              </a:rPr>
              <a:t>kwaliteit</a:t>
            </a:r>
            <a:r>
              <a:rPr lang="nl-NL" sz="1200" b="0" u="none" strike="noStrike" kern="1200" dirty="0">
                <a:solidFill>
                  <a:schemeClr val="tx1"/>
                </a:solidFill>
                <a:effectLst/>
                <a:latin typeface="+mn-lt"/>
                <a:ea typeface="+mn-ea"/>
                <a:cs typeface="+mn-cs"/>
              </a:rPr>
              <a:t> en proportionaliteit van de participatie: [</a:t>
            </a:r>
            <a:r>
              <a:rPr lang="nl-NL" sz="1200" b="0" u="none" strike="noStrike" kern="1200" dirty="0">
                <a:solidFill>
                  <a:schemeClr val="tx1"/>
                </a:solidFill>
                <a:effectLst/>
                <a:latin typeface="+mn-lt"/>
                <a:ea typeface="+mn-ea"/>
                <a:cs typeface="+mn-cs"/>
                <a:hlinkClick r:id="rId5"/>
              </a:rPr>
              <a:t>1</a:t>
            </a:r>
            <a:r>
              <a:rPr lang="nl-NL" sz="1200" b="0" u="none" strike="noStrike" kern="1200" dirty="0">
                <a:solidFill>
                  <a:schemeClr val="tx1"/>
                </a:solidFill>
                <a:effectLst/>
                <a:latin typeface="+mn-lt"/>
                <a:ea typeface="+mn-ea"/>
                <a:cs typeface="+mn-cs"/>
              </a:rPr>
              <a:t>]</a:t>
            </a:r>
          </a:p>
          <a:p>
            <a:pPr lvl="0" rtl="0"/>
            <a:r>
              <a:rPr lang="nl-NL" sz="1200" b="1" u="none" strike="noStrike" kern="1200" dirty="0">
                <a:solidFill>
                  <a:schemeClr val="tx1"/>
                </a:solidFill>
                <a:effectLst/>
                <a:latin typeface="+mn-lt"/>
                <a:ea typeface="+mn-ea"/>
                <a:cs typeface="+mn-cs"/>
              </a:rPr>
              <a:t>Proportionaliteit:</a:t>
            </a:r>
            <a:r>
              <a:rPr lang="nl-NL" sz="1200" b="0" u="none" strike="noStrike" kern="1200" dirty="0">
                <a:solidFill>
                  <a:schemeClr val="tx1"/>
                </a:solidFill>
                <a:effectLst/>
                <a:latin typeface="+mn-lt"/>
                <a:ea typeface="+mn-ea"/>
                <a:cs typeface="+mn-cs"/>
              </a:rPr>
              <a:t> Het college van B&amp;W hanteert deze regels om te toetsen of de uitgevoerde participatie wel in verhouding staat tot het effect dat een initiatief op de fysieke leefomgeving heeft. [</a:t>
            </a:r>
            <a:r>
              <a:rPr lang="nl-NL" sz="1200" b="0" u="none" strike="noStrike" kern="1200" dirty="0">
                <a:solidFill>
                  <a:schemeClr val="tx1"/>
                </a:solidFill>
                <a:effectLst/>
                <a:latin typeface="+mn-lt"/>
                <a:ea typeface="+mn-ea"/>
                <a:cs typeface="+mn-cs"/>
                <a:hlinkClick r:id="rId5"/>
              </a:rPr>
              <a:t>1</a:t>
            </a:r>
            <a:r>
              <a:rPr lang="nl-NL" sz="1200" b="0" u="none" strike="noStrike" kern="1200" dirty="0">
                <a:solidFill>
                  <a:schemeClr val="tx1"/>
                </a:solidFill>
                <a:effectLst/>
                <a:latin typeface="+mn-lt"/>
                <a:ea typeface="+mn-ea"/>
                <a:cs typeface="+mn-cs"/>
              </a:rPr>
              <a:t>] </a:t>
            </a:r>
            <a:r>
              <a:rPr lang="nl-NL" dirty="0">
                <a:hlinkClick r:id="rId6"/>
              </a:rPr>
              <a:t>Beleidsregels beoordeling participatie-inspanning bij aanvragen om </a:t>
            </a:r>
            <a:r>
              <a:rPr lang="nl-NL" dirty="0" err="1">
                <a:hlinkClick r:id="rId6"/>
              </a:rPr>
              <a:t>buitenplanse</a:t>
            </a:r>
            <a:r>
              <a:rPr lang="nl-NL" dirty="0">
                <a:hlinkClick r:id="rId6"/>
              </a:rPr>
              <a:t> omgevingsplanactiviteiten waarvoor de gemeenteraad participatie verplicht heeft gesteld | Lokale wet- en regelgeving</a:t>
            </a:r>
            <a:endParaRPr lang="nl-NL" sz="1200" b="0" u="none" strike="noStrike"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129659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Gebrek in (verplichte) participatie wederom gepasseerd door de rechtbank - Pels Rijcken</a:t>
            </a:r>
            <a:endParaRPr lang="nl-NL" dirty="0"/>
          </a:p>
          <a:p>
            <a:endParaRPr lang="nl-NL" dirty="0"/>
          </a:p>
          <a:p>
            <a:pPr fontAlgn="base"/>
            <a:r>
              <a:rPr lang="nl-NL" sz="1200" b="0" i="0" kern="1200" dirty="0">
                <a:solidFill>
                  <a:schemeClr val="tx1"/>
                </a:solidFill>
                <a:effectLst/>
                <a:latin typeface="+mn-lt"/>
                <a:ea typeface="+mn-ea"/>
                <a:cs typeface="+mn-cs"/>
              </a:rPr>
              <a:t>Op 15 oktober 2026 zal de Afdeling drie zaken over participatie onder de Omgevingswet gezamenlijk behandelen, waaronder de zaak over het verdeelstation (Rb. Midden‑Nederland,12 januari 2026, </a:t>
            </a:r>
            <a:r>
              <a:rPr lang="nl-NL" sz="1200" b="0" i="0" kern="1200" dirty="0">
                <a:solidFill>
                  <a:schemeClr val="tx1"/>
                </a:solidFill>
                <a:effectLst/>
                <a:latin typeface="+mn-lt"/>
                <a:ea typeface="+mn-ea"/>
                <a:cs typeface="+mn-cs"/>
                <a:hlinkClick r:id="rId4"/>
              </a:rPr>
              <a:t>ECLI:NL:RBMNE:2025:6928</a:t>
            </a:r>
            <a:r>
              <a:rPr lang="nl-NL" sz="1200" b="0" i="0" kern="1200" dirty="0">
                <a:solidFill>
                  <a:schemeClr val="tx1"/>
                </a:solidFill>
                <a:effectLst/>
                <a:latin typeface="+mn-lt"/>
                <a:ea typeface="+mn-ea"/>
                <a:cs typeface="+mn-cs"/>
              </a:rPr>
              <a:t>), waarna AG Nijmeijer zes weken de tijd heeft om zich onder meer over de toepassing van artikel 6:22 </a:t>
            </a:r>
            <a:r>
              <a:rPr lang="nl-NL" sz="1200" b="0" i="0" kern="1200" dirty="0" err="1">
                <a:solidFill>
                  <a:schemeClr val="tx1"/>
                </a:solidFill>
                <a:effectLst/>
                <a:latin typeface="+mn-lt"/>
                <a:ea typeface="+mn-ea"/>
                <a:cs typeface="+mn-cs"/>
              </a:rPr>
              <a:t>Awb</a:t>
            </a:r>
            <a:r>
              <a:rPr lang="nl-NL" sz="1200" b="0" i="0" kern="1200" dirty="0">
                <a:solidFill>
                  <a:schemeClr val="tx1"/>
                </a:solidFill>
                <a:effectLst/>
                <a:latin typeface="+mn-lt"/>
                <a:ea typeface="+mn-ea"/>
                <a:cs typeface="+mn-cs"/>
              </a:rPr>
              <a:t> uit te spreken in zijn conclusie.</a:t>
            </a:r>
          </a:p>
          <a:p>
            <a:pPr fontAlgn="base"/>
            <a:endParaRPr lang="nl-NL" sz="1200" b="0" i="0" kern="1200" dirty="0">
              <a:solidFill>
                <a:schemeClr val="tx1"/>
              </a:solidFill>
              <a:effectLst/>
              <a:latin typeface="+mn-lt"/>
              <a:ea typeface="+mn-ea"/>
              <a:cs typeface="+mn-cs"/>
            </a:endParaRPr>
          </a:p>
          <a:p>
            <a:pPr fontAlgn="base"/>
            <a:r>
              <a:rPr lang="nl-NL" sz="1200" b="0" i="0" kern="1200" dirty="0">
                <a:solidFill>
                  <a:schemeClr val="tx1"/>
                </a:solidFill>
                <a:effectLst/>
                <a:latin typeface="+mn-lt"/>
                <a:ea typeface="+mn-ea"/>
                <a:cs typeface="+mn-cs"/>
              </a:rPr>
              <a:t>Daarom wil zij weten of er, ondanks deze vormvrijheid, </a:t>
            </a:r>
            <a:r>
              <a:rPr lang="nl-NL" sz="1200" b="1" i="0" kern="1200" dirty="0">
                <a:solidFill>
                  <a:schemeClr val="tx1"/>
                </a:solidFill>
                <a:effectLst/>
                <a:latin typeface="+mn-lt"/>
                <a:ea typeface="+mn-ea"/>
                <a:cs typeface="+mn-cs"/>
              </a:rPr>
              <a:t>minimale eisen geformuleerd kunnen worden waaraan het participatieproces moet voldoen</a:t>
            </a:r>
            <a:r>
              <a:rPr lang="nl-NL" sz="1200" b="0" i="0" kern="1200" dirty="0">
                <a:solidFill>
                  <a:schemeClr val="tx1"/>
                </a:solidFill>
                <a:effectLst/>
                <a:latin typeface="+mn-lt"/>
                <a:ea typeface="+mn-ea"/>
                <a:cs typeface="+mn-cs"/>
              </a:rPr>
              <a:t>. Ook is onduidelijk of participatie </a:t>
            </a:r>
            <a:r>
              <a:rPr lang="nl-NL" sz="1200" b="1" i="0" kern="1200" dirty="0">
                <a:solidFill>
                  <a:schemeClr val="tx1"/>
                </a:solidFill>
                <a:effectLst/>
                <a:latin typeface="+mn-lt"/>
                <a:ea typeface="+mn-ea"/>
                <a:cs typeface="+mn-cs"/>
              </a:rPr>
              <a:t>moet zien op de keuzes die een bestuursorgaan maakt </a:t>
            </a:r>
            <a:r>
              <a:rPr lang="nl-NL" sz="1200" b="1" i="1" kern="1200" dirty="0">
                <a:solidFill>
                  <a:schemeClr val="tx1"/>
                </a:solidFill>
                <a:effectLst/>
                <a:latin typeface="+mn-lt"/>
                <a:ea typeface="+mn-ea"/>
                <a:cs typeface="+mn-cs"/>
              </a:rPr>
              <a:t>voorafgaand</a:t>
            </a:r>
            <a:r>
              <a:rPr lang="nl-NL" sz="1200" b="0" i="0" kern="1200" dirty="0">
                <a:solidFill>
                  <a:schemeClr val="tx1"/>
                </a:solidFill>
                <a:effectLst/>
                <a:latin typeface="+mn-lt"/>
                <a:ea typeface="+mn-ea"/>
                <a:cs typeface="+mn-cs"/>
              </a:rPr>
              <a:t> aan het voornemen om een omgevingsplan te wijzigen, zoals bijvoorbeeld de locatiekeuze. Verder verzoekt zij staatsraad advocaat-generaal Nijmeijer in te gaan op de vraag of het bestuursorgaan participatie deels of helemaal kan overlaten aan een (project)ontwikkelaar. En als dat zo is, of en </a:t>
            </a:r>
            <a:r>
              <a:rPr lang="nl-NL" sz="1200" b="1" i="0" kern="1200" dirty="0">
                <a:solidFill>
                  <a:schemeClr val="tx1"/>
                </a:solidFill>
                <a:effectLst/>
                <a:latin typeface="+mn-lt"/>
                <a:ea typeface="+mn-ea"/>
                <a:cs typeface="+mn-cs"/>
              </a:rPr>
              <a:t>hoe het bestuursorgaan dan moet nagaan of participatie goed heeft plaatsgevonden</a:t>
            </a:r>
            <a:r>
              <a:rPr lang="nl-NL" sz="1200" b="0" i="0" kern="1200" dirty="0">
                <a:solidFill>
                  <a:schemeClr val="tx1"/>
                </a:solidFill>
                <a:effectLst/>
                <a:latin typeface="+mn-lt"/>
                <a:ea typeface="+mn-ea"/>
                <a:cs typeface="+mn-cs"/>
              </a:rPr>
              <a:t>? Ten slotte is de vraag of een gebrek in het participatieproces kan worden </a:t>
            </a:r>
            <a:r>
              <a:rPr lang="nl-NL" sz="1200" b="1" i="0" kern="1200" dirty="0">
                <a:solidFill>
                  <a:schemeClr val="tx1"/>
                </a:solidFill>
                <a:effectLst/>
                <a:latin typeface="+mn-lt"/>
                <a:ea typeface="+mn-ea"/>
                <a:cs typeface="+mn-cs"/>
              </a:rPr>
              <a:t>gepasseerd op grond van artikel 6:22 </a:t>
            </a:r>
            <a:r>
              <a:rPr lang="nl-NL" sz="1200" b="0" i="0" kern="1200" dirty="0">
                <a:solidFill>
                  <a:schemeClr val="tx1"/>
                </a:solidFill>
                <a:effectLst/>
                <a:latin typeface="+mn-lt"/>
                <a:ea typeface="+mn-ea"/>
                <a:cs typeface="+mn-cs"/>
              </a:rPr>
              <a:t>van de Algemene wet bestuursrecht. En zo ja, onder welke voorwaarden en in welke fase van de procedure?</a:t>
            </a:r>
          </a:p>
          <a:p>
            <a:br>
              <a:rPr lang="nl-NL" dirty="0"/>
            </a:b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2989471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cap="all" dirty="0">
                <a:solidFill>
                  <a:schemeClr val="tx1"/>
                </a:solidFill>
                <a:effectLst/>
                <a:latin typeface="+mn-lt"/>
                <a:ea typeface="+mn-ea"/>
                <a:cs typeface="+mn-cs"/>
              </a:rPr>
              <a:t>1: Leg de kernvraag op tafel bij direct belanghebbenden</a:t>
            </a:r>
          </a:p>
          <a:p>
            <a:r>
              <a:rPr lang="nl-NL" sz="1200" b="0" i="0" kern="1200" dirty="0">
                <a:solidFill>
                  <a:schemeClr val="tx1"/>
                </a:solidFill>
                <a:effectLst/>
                <a:latin typeface="+mn-lt"/>
                <a:ea typeface="+mn-ea"/>
                <a:cs typeface="+mn-cs"/>
              </a:rPr>
              <a:t>Bij een omlegging van een busbaan in een grote gemeente was al participatie georganiseerd via de wijkraad, met de veronderstelling dat de belanghebbenden voldoende gehoord waren. Dit bleek niet het geval tijdens een nieuwe participatiebijeenkomst over de inrichting van de busbaan. De zaal zat, tegen alle verwachtingen in, vol met inwoners, van wie velen langs de nieuwe busroute woonden. Zij wilden niet meedenken over de inrichting van de busbaan, maar hadden bezwaar tegen een bus voor de deur. De gemoederen liepen hoog op, en de bijeenkomst kon alleen worden gesust door deze op te schorten. </a:t>
            </a:r>
          </a:p>
          <a:p>
            <a:r>
              <a:rPr lang="nl-NL" sz="1200" b="1" i="0" kern="1200" dirty="0">
                <a:solidFill>
                  <a:schemeClr val="tx1"/>
                </a:solidFill>
                <a:effectLst/>
                <a:latin typeface="+mn-lt"/>
                <a:ea typeface="+mn-ea"/>
                <a:cs typeface="+mn-cs"/>
              </a:rPr>
              <a:t>De les die we hieruit kunnen trekken</a:t>
            </a:r>
          </a:p>
          <a:p>
            <a:r>
              <a:rPr lang="nl-NL" sz="1200" b="0" i="0" kern="1200" dirty="0">
                <a:solidFill>
                  <a:schemeClr val="tx1"/>
                </a:solidFill>
                <a:effectLst/>
                <a:latin typeface="+mn-lt"/>
                <a:ea typeface="+mn-ea"/>
                <a:cs typeface="+mn-cs"/>
              </a:rPr>
              <a:t>Een wijkraad kan niet automatisch spreken namens de direct belanghebbenden. Zorg ervoor dat de direct belanghebbenden zelf de kans krijgen om hun mening te geven, voordat belangenbehartigers of andere organisaties de participatie verder invullen. En als de kernvraag niet bij de direct belanghebbenden wordt neergelegd – bijvoorbeeld omdat deze ambtelijk te snel wordt afgehandeld of omdat de invloed van het thema verkeerd wordt ingeschat – kan dit juist weerstand oproepen. </a:t>
            </a:r>
          </a:p>
          <a:p>
            <a:r>
              <a:rPr lang="nl-NL" sz="1200" b="0" i="0" kern="1200" dirty="0">
                <a:solidFill>
                  <a:schemeClr val="tx1"/>
                </a:solidFill>
                <a:effectLst/>
                <a:latin typeface="+mn-lt"/>
                <a:ea typeface="+mn-ea"/>
                <a:cs typeface="+mn-cs"/>
              </a:rPr>
              <a:t>In dit voorbeeld had de kernvraag moeten zijn: ‘We moeten de busbaan verleggen, wat zou volgens u de beste nieuwe route zijn voor de busbaan?’ en niet: ‘Hier komt een busbaan, wat vindt u belangrijk bij de inrichting ervan?’. De wijkraad was wel gevraagd naar de beste busbaanroute, maar het standpunt van de bewoners was niet geverifieerd. De oorspronkelijke vraag: ‘Waar gaat de nieuwe busroute lopen?’ moest nog aan de direct belanghebbenden worden voorgelegd. </a:t>
            </a:r>
          </a:p>
          <a:p>
            <a:endParaRPr lang="nl-NL" dirty="0"/>
          </a:p>
          <a:p>
            <a:r>
              <a:rPr lang="nl-NL" b="0" cap="all" dirty="0">
                <a:effectLst/>
              </a:rPr>
              <a:t>2: Erken je fout en los het steengoed op</a:t>
            </a:r>
          </a:p>
          <a:p>
            <a:r>
              <a:rPr lang="nl-NL" sz="1200" b="0" i="0" kern="1200" dirty="0">
                <a:solidFill>
                  <a:schemeClr val="tx1"/>
                </a:solidFill>
                <a:effectLst/>
                <a:latin typeface="+mn-lt"/>
                <a:ea typeface="+mn-ea"/>
                <a:cs typeface="+mn-cs"/>
              </a:rPr>
              <a:t>Bij de participatiebijeenkomst over de inrichting van de busbaan liepen de gemoederen zo hoog op dat de voorzitter besloot de bijeenkomst op te schorten en openlijk excuses aan te bieden voor de gemaakte inschattingsfout. De gemeente keerde terug naar de basis: eerst uitleggen waarom de gekozen route was vastgesteld, vervolgens de mening van bewoners ophalen en pas daarna participeren over de inrichting. Deze aanpak zorgde ervoor dat bewoners zich gehoord voelden. Tijdens een nieuwe bijeenkomst met de wijkraad waren de deelnemers aanzienlijk milder gestemd. Er ontstond begrip voor de gekozen route – bewoners hadden geen beter alternatief – en de busbaan werd ingericht volgens hun wensen, inclusief snelheidsbeperkingen, aparte fietsstroken en een veilige halteplaats.  </a:t>
            </a:r>
          </a:p>
          <a:p>
            <a:br>
              <a:rPr lang="nl-NL" sz="1200" b="1" i="0" kern="1200" dirty="0">
                <a:solidFill>
                  <a:schemeClr val="tx1"/>
                </a:solidFill>
                <a:effectLst/>
                <a:latin typeface="+mn-lt"/>
                <a:ea typeface="+mn-ea"/>
                <a:cs typeface="+mn-cs"/>
              </a:rPr>
            </a:br>
            <a:br>
              <a:rPr lang="nl-NL" sz="1200" b="1" i="0" kern="1200" dirty="0">
                <a:solidFill>
                  <a:schemeClr val="tx1"/>
                </a:solidFill>
                <a:effectLst/>
                <a:latin typeface="+mn-lt"/>
                <a:ea typeface="+mn-ea"/>
                <a:cs typeface="+mn-cs"/>
              </a:rPr>
            </a:br>
            <a:r>
              <a:rPr lang="nl-NL" sz="1200" b="1" i="0" kern="1200" dirty="0">
                <a:solidFill>
                  <a:schemeClr val="tx1"/>
                </a:solidFill>
                <a:effectLst/>
                <a:latin typeface="+mn-lt"/>
                <a:ea typeface="+mn-ea"/>
                <a:cs typeface="+mn-cs"/>
              </a:rPr>
              <a:t>De les die we hieruit kunnen trekken </a:t>
            </a:r>
            <a:br>
              <a:rPr lang="nl-NL" sz="1200" b="1" i="0" kern="1200" dirty="0">
                <a:solidFill>
                  <a:schemeClr val="tx1"/>
                </a:solidFill>
                <a:effectLst/>
                <a:latin typeface="+mn-lt"/>
                <a:ea typeface="+mn-ea"/>
                <a:cs typeface="+mn-cs"/>
              </a:rPr>
            </a:br>
            <a:r>
              <a:rPr lang="nl-NL" sz="1200" b="1" i="0" kern="1200" dirty="0">
                <a:solidFill>
                  <a:schemeClr val="tx1"/>
                </a:solidFill>
                <a:effectLst/>
                <a:latin typeface="+mn-lt"/>
                <a:ea typeface="+mn-ea"/>
                <a:cs typeface="+mn-cs"/>
              </a:rPr>
              <a:t> </a:t>
            </a:r>
          </a:p>
          <a:p>
            <a:r>
              <a:rPr lang="nl-NL" sz="1200" b="0" i="0" kern="1200" dirty="0">
                <a:solidFill>
                  <a:schemeClr val="tx1"/>
                </a:solidFill>
                <a:effectLst/>
                <a:latin typeface="+mn-lt"/>
                <a:ea typeface="+mn-ea"/>
                <a:cs typeface="+mn-cs"/>
              </a:rPr>
              <a:t>Komt tijdens de participatie aan het licht dat verwachtingen niet goed gemanaged zijn of iets anders is misgegaan: erken de fout en wees bereid de participatie-aanpak direct aan te passen. Zeg eerlijk: sorry, dit hadden we anders en beter moeten doen. Durf opnieuw te beginnen indien nodig, in plaats van plannen door te drukken en te redden wat er te redden valt. Eerlijkheid, openheid en echt luisteren worden meer gewaardeerd dan snelheid in het proces. </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Voorbeeld Speeltuin</a:t>
            </a:r>
          </a:p>
          <a:p>
            <a:r>
              <a:rPr lang="nl-NL" sz="1200" b="0" i="0" kern="1200" dirty="0">
                <a:solidFill>
                  <a:schemeClr val="tx1"/>
                </a:solidFill>
                <a:effectLst/>
                <a:latin typeface="+mn-lt"/>
                <a:ea typeface="+mn-ea"/>
                <a:cs typeface="+mn-cs"/>
              </a:rPr>
              <a:t>In een participatietraject over de inrichting van de openbare ruimte zorgde een kinderraad voor veel positieve energie bij zowel de participanten als de buurtkinderen. Helaas werden bij de participatie de financiële kaders niet gecommuniceerd. Bovendien was er onvoldoende eigenaarschap bij betrokken ambtenaren. De kosten van het idee liepen daardoor snel uit de hand. Het project had stilgelegd moeten worden, maar niemand durfde dit eerlijk te communiceren, omdat participanten aan de voorkant niet waren geïnformeerd over het maximale budget. Uiteindelijk besloot de gemeenteraad het project toch uit te voeren, ruim boven het budget. </a:t>
            </a:r>
          </a:p>
          <a:p>
            <a:r>
              <a:rPr lang="nl-NL" sz="1200" b="1" i="0" kern="1200" dirty="0">
                <a:solidFill>
                  <a:schemeClr val="tx1"/>
                </a:solidFill>
                <a:effectLst/>
                <a:latin typeface="+mn-lt"/>
                <a:ea typeface="+mn-ea"/>
                <a:cs typeface="+mn-cs"/>
              </a:rPr>
              <a:t>De les die we hieruit kunnen trekken</a:t>
            </a:r>
          </a:p>
          <a:p>
            <a:r>
              <a:rPr lang="nl-NL" sz="1200" b="0" i="0" kern="1200" dirty="0">
                <a:solidFill>
                  <a:schemeClr val="tx1"/>
                </a:solidFill>
                <a:effectLst/>
                <a:latin typeface="+mn-lt"/>
                <a:ea typeface="+mn-ea"/>
                <a:cs typeface="+mn-cs"/>
              </a:rPr>
              <a:t>Communiceer vanaf de start alle kaders, dit gaat verder dan het delen van beleidsuitgangspunten. Denk aan investeringsbudget, interne plankosten en het besluitvormingstraject. Houd rekening met de totale kosten voor de gemeente, inclusief uren van ambtenaren. Wees ook transparant over de kosten van participatiebijeenkomsten (zaalhuur, ambtenaarskosten) en het maximale aantal bijeenkomsten. Communiceer bovendien helder over de duur van het besluitvormingstraject en de invloed die participanten daadwerkelijk hebben. </a:t>
            </a:r>
            <a:br>
              <a:rPr lang="nl-NL" sz="1200" b="0" i="0" kern="1200" dirty="0">
                <a:solidFill>
                  <a:schemeClr val="tx1"/>
                </a:solidFill>
                <a:effectLst/>
                <a:latin typeface="+mn-lt"/>
                <a:ea typeface="+mn-ea"/>
                <a:cs typeface="+mn-cs"/>
              </a:rPr>
            </a:br>
            <a:br>
              <a:rPr lang="nl-NL" sz="1200" b="0" i="0" kern="1200" dirty="0">
                <a:solidFill>
                  <a:schemeClr val="tx1"/>
                </a:solidFill>
                <a:effectLst/>
                <a:latin typeface="+mn-lt"/>
                <a:ea typeface="+mn-ea"/>
                <a:cs typeface="+mn-cs"/>
              </a:rPr>
            </a:br>
            <a:r>
              <a:rPr lang="nl-NL" sz="1200" b="0" i="0" kern="1200" dirty="0">
                <a:solidFill>
                  <a:schemeClr val="tx1"/>
                </a:solidFill>
                <a:effectLst/>
                <a:latin typeface="+mn-lt"/>
                <a:ea typeface="+mn-ea"/>
                <a:cs typeface="+mn-cs"/>
              </a:rPr>
              <a:t>Sinds het speeltuinvoorval communiceert de gemeente de kaders helder in een vooraf opgesteld participatieplan en deelt dit met alle participanten. Zo kan worden uitgelegd waarom een project niet door kan gaan wanneer het buiten de kaders valt.</a:t>
            </a:r>
          </a:p>
          <a:p>
            <a:endParaRPr lang="nl-NL" sz="1200" b="0" i="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1616114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5D2C6-C95C-2E31-B04F-9C674895358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62ABE5-4655-E684-975F-87A1FDB5BC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95D0A3-5493-8BC3-CBBF-1F9A2E2267D9}"/>
              </a:ext>
            </a:extLst>
          </p:cNvPr>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00DB57B3-2B25-5DB8-8ED7-98C9207CF45B}"/>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347040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7C610-D536-6918-F0A7-96ED6C91B9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01732F-FDF1-4387-2A88-91B70A561D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9B024D-9B18-FAF1-5E6B-66641105CA7B}"/>
              </a:ext>
            </a:extLst>
          </p:cNvPr>
          <p:cNvSpPr>
            <a:spLocks noGrp="1"/>
          </p:cNvSpPr>
          <p:nvPr>
            <p:ph type="body" idx="1"/>
          </p:nvPr>
        </p:nvSpPr>
        <p:spPr/>
        <p:txBody>
          <a:bodyPr/>
          <a:lstStyle/>
          <a:p>
            <a:r>
              <a:rPr lang="nl-NL" dirty="0"/>
              <a:t>We gaan dit doen aan de hand van 2 stellingen en in groepjes van 5 personen. </a:t>
            </a:r>
          </a:p>
          <a:p>
            <a:endParaRPr lang="nl-NL" dirty="0"/>
          </a:p>
          <a:p>
            <a:r>
              <a:rPr lang="nl-NL" dirty="0"/>
              <a:t>Voor iedere stelling hebben jullie 5 minuten. Na de 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911C81CD-7273-E90B-0635-758569B43EBD}"/>
              </a:ext>
            </a:extLst>
          </p:cNvPr>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248745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9F99E-B6E9-12A5-AB0E-9E768746F6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69971A-1D03-5F2E-1B32-8A9183B744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A4994F-472F-55B5-2107-08A17416896D}"/>
              </a:ext>
            </a:extLst>
          </p:cNvPr>
          <p:cNvSpPr>
            <a:spLocks noGrp="1"/>
          </p:cNvSpPr>
          <p:nvPr>
            <p:ph type="body" idx="1"/>
          </p:nvPr>
        </p:nvSpPr>
        <p:spPr/>
        <p:txBody>
          <a:bodyPr/>
          <a:lstStyle/>
          <a:p>
            <a:r>
              <a:rPr lang="nl-NL" dirty="0"/>
              <a:t>We gaan dit doen aan de hand van 2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AABC0332-9124-2FC2-BBA4-5EFBC6B8BF73}"/>
              </a:ext>
            </a:extLst>
          </p:cNvPr>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4294680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7BA2C-8426-D505-7F45-3AB8F58F3A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E04F30-F0A3-C93B-21A4-AEB826F653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AE799C-4856-8B8F-DB78-ACF05C9C2760}"/>
              </a:ext>
            </a:extLst>
          </p:cNvPr>
          <p:cNvSpPr>
            <a:spLocks noGrp="1"/>
          </p:cNvSpPr>
          <p:nvPr>
            <p:ph type="body" idx="1"/>
          </p:nvPr>
        </p:nvSpPr>
        <p:spPr>
          <a:xfrm>
            <a:off x="685800" y="4400550"/>
            <a:ext cx="5486400" cy="3717732"/>
          </a:xfrm>
        </p:spPr>
        <p:txBody>
          <a:bodyPr/>
          <a:lstStyle/>
          <a:p>
            <a:r>
              <a:rPr lang="nl-NL" dirty="0"/>
              <a:t>Participatie bij een </a:t>
            </a:r>
            <a:r>
              <a:rPr lang="nl-NL" dirty="0" err="1"/>
              <a:t>Buitenplanse</a:t>
            </a:r>
            <a:r>
              <a:rPr lang="nl-NL" dirty="0"/>
              <a:t> Omgevingsplanactiviteit (BOPA) kan effectiever door </a:t>
            </a:r>
            <a:r>
              <a:rPr lang="nl-NL" b="1" dirty="0"/>
              <a:t>duidelijk verwachtingenmanagement</a:t>
            </a:r>
            <a:r>
              <a:rPr lang="nl-NL" dirty="0"/>
              <a:t>, </a:t>
            </a:r>
            <a:r>
              <a:rPr lang="nl-NL" b="1" dirty="0"/>
              <a:t>vroegtijdige inzet</a:t>
            </a:r>
            <a:r>
              <a:rPr lang="nl-NL" dirty="0"/>
              <a:t> en </a:t>
            </a:r>
            <a:r>
              <a:rPr lang="nl-NL" b="1" dirty="0"/>
              <a:t>concrete spelregels</a:t>
            </a:r>
            <a:r>
              <a:rPr lang="nl-NL" dirty="0"/>
              <a:t>. Om projecten soepeler te laten verlopen en draagvlak te vergroten, zijn er meerdere gerichte verbeterpunten mogelijk. </a:t>
            </a:r>
          </a:p>
          <a:p>
            <a:endParaRPr lang="nl-NL" dirty="0"/>
          </a:p>
          <a:p>
            <a:r>
              <a:rPr lang="nl-NL" b="1" dirty="0"/>
              <a:t>Verbeterpunten en Knelpunten</a:t>
            </a:r>
          </a:p>
          <a:p>
            <a:r>
              <a:rPr lang="nl-NL" b="1" dirty="0"/>
              <a:t>Onvoldoende of onduidelijk verwachtingenmanagement:</a:t>
            </a:r>
            <a:r>
              <a:rPr lang="nl-NL" dirty="0"/>
              <a:t> Vaak denken omwonenden dat ze een vetorecht hebben, terwijl het gaat om participatie in plaats van instemming. Openheid over de speelruimte en wat er met de input gebeurt, voorkomt teleurstelling. </a:t>
            </a:r>
          </a:p>
          <a:p>
            <a:r>
              <a:rPr lang="nl-NL" b="1" dirty="0"/>
              <a:t>Participatie als 'vinkje':</a:t>
            </a:r>
            <a:r>
              <a:rPr lang="nl-NL" dirty="0"/>
              <a:t> Initiatiefnemers wachten soms tot het allerlaatste moment of zien het puur als een administratieve verplichting (de zogeheten motivering) in plaats van een oprecht proces om plannen te verbeteren. </a:t>
            </a:r>
          </a:p>
          <a:p>
            <a:r>
              <a:rPr lang="nl-NL" b="1" dirty="0"/>
              <a:t>Gebrek aan structuur en richtlijnen:</a:t>
            </a:r>
            <a:r>
              <a:rPr lang="nl-NL" dirty="0"/>
              <a:t> Hoewel gemeenteraden gevallen kunnen aanwijzen waarin participatie verplicht is, schrijven ze niet altijd exact voor </a:t>
            </a:r>
            <a:r>
              <a:rPr lang="nl-NL" i="1" dirty="0"/>
              <a:t>hoe</a:t>
            </a:r>
            <a:r>
              <a:rPr lang="nl-NL" dirty="0"/>
              <a:t> het moet. Het gebruik van duidelijke formats (zoals een leidraad) helpt initiatiefnemers enorm. </a:t>
            </a:r>
          </a:p>
          <a:p>
            <a:r>
              <a:rPr lang="nl-NL" b="1" dirty="0"/>
              <a:t>Geen terugkoppeling:</a:t>
            </a:r>
            <a:r>
              <a:rPr lang="nl-NL" dirty="0"/>
              <a:t> Het komt regelmatig voor dat de buurt wel wordt geïnformeerd of bevraagd, maar dat er nooit wordt teruggekoppeld wát er uiteindelijk met hun adviezen of zorgen is gedaan in het definitieve plan. </a:t>
            </a:r>
          </a:p>
          <a:p>
            <a:endParaRPr lang="nl-NL" dirty="0"/>
          </a:p>
          <a:p>
            <a:endParaRPr lang="nl-NL" dirty="0"/>
          </a:p>
        </p:txBody>
      </p:sp>
      <p:sp>
        <p:nvSpPr>
          <p:cNvPr id="4" name="Tijdelijke aanduiding voor dianummer 3">
            <a:extLst>
              <a:ext uri="{FF2B5EF4-FFF2-40B4-BE49-F238E27FC236}">
                <a16:creationId xmlns:a16="http://schemas.microsoft.com/office/drawing/2014/main" id="{0B4DF7BD-30B3-485E-3767-22AACEE347F3}"/>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769399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9992-AACD-E907-C046-39C557178D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8E9198-BE9B-BF89-A31D-DC8D09CBBFA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882A01-28F5-C255-9F8C-504E1048AC03}"/>
              </a:ext>
            </a:extLst>
          </p:cNvPr>
          <p:cNvSpPr>
            <a:spLocks noGrp="1"/>
          </p:cNvSpPr>
          <p:nvPr>
            <p:ph type="body" idx="1"/>
          </p:nvPr>
        </p:nvSpPr>
        <p:spPr>
          <a:xfrm>
            <a:off x="685800" y="4400550"/>
            <a:ext cx="5486400" cy="3717732"/>
          </a:xfrm>
        </p:spPr>
        <p:txBody>
          <a:bodyPr/>
          <a:lstStyle/>
          <a:p>
            <a:r>
              <a:rPr lang="nl-NL" b="1" dirty="0"/>
              <a:t>Hoe richt je het beter in?</a:t>
            </a:r>
          </a:p>
          <a:p>
            <a:r>
              <a:rPr lang="nl-NL" b="1" dirty="0"/>
              <a:t>Start de dialoog in de initiatieffase:</a:t>
            </a:r>
            <a:r>
              <a:rPr lang="nl-NL" dirty="0"/>
              <a:t> Wacht niet tot de vergunningaanvraag, maar betrek de omgeving al tijdens de schetsfase. </a:t>
            </a:r>
          </a:p>
          <a:p>
            <a:r>
              <a:rPr lang="nl-NL" b="1" dirty="0"/>
              <a:t>Maak het concreet:</a:t>
            </a:r>
            <a:r>
              <a:rPr lang="nl-NL" dirty="0"/>
              <a:t> Gemeenten kunnen een checklist of format meegeven aan initiatiefnemers waarin exact staat wie er benaderd moeten worden (bijvoorbeeld een straal rondom het project) en hoe de resultaten moeten worden opgeschreven.</a:t>
            </a:r>
          </a:p>
          <a:p>
            <a:r>
              <a:rPr lang="nl-NL" b="1" dirty="0"/>
              <a:t>Evalueer de opbrengst:</a:t>
            </a:r>
            <a:r>
              <a:rPr lang="nl-NL" dirty="0"/>
              <a:t> Beoordeel als gemeente niet alleen </a:t>
            </a:r>
            <a:r>
              <a:rPr lang="nl-NL" i="1" dirty="0"/>
              <a:t>of</a:t>
            </a:r>
            <a:r>
              <a:rPr lang="nl-NL" dirty="0"/>
              <a:t> er participatie heeft plaatsgevonden, maar vooral </a:t>
            </a:r>
            <a:r>
              <a:rPr lang="nl-NL" i="1" dirty="0"/>
              <a:t>wat de uitkomst is</a:t>
            </a:r>
            <a:r>
              <a:rPr lang="nl-NL" dirty="0"/>
              <a:t>. Zijn de bezwaren serieus meegewogen in het ontwerp?</a:t>
            </a:r>
          </a:p>
          <a:p>
            <a:r>
              <a:rPr lang="nl-NL" b="1" dirty="0"/>
              <a:t>Sluit de cirkel:</a:t>
            </a:r>
            <a:r>
              <a:rPr lang="nl-NL" dirty="0"/>
              <a:t> Zorg dat de initiatiefnemer de buurt informeert over het uiteindelijke resultaat en motiveert waarom bepaalde suggesties wel of niet zijn overgenomen.</a:t>
            </a:r>
          </a:p>
          <a:p>
            <a:endParaRPr lang="nl-NL" dirty="0"/>
          </a:p>
        </p:txBody>
      </p:sp>
      <p:sp>
        <p:nvSpPr>
          <p:cNvPr id="4" name="Tijdelijke aanduiding voor dianummer 3">
            <a:extLst>
              <a:ext uri="{FF2B5EF4-FFF2-40B4-BE49-F238E27FC236}">
                <a16:creationId xmlns:a16="http://schemas.microsoft.com/office/drawing/2014/main" id="{E9B5730A-857D-7EEF-A4A0-C31473FC9F5F}"/>
              </a:ext>
            </a:extLst>
          </p:cNvPr>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3980830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3749604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126149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10/26/2026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uitspraken.rechtspraak.nl/details?id=ECLI:NL:RBGEL:2026:6076"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www.raadvanstate.nl/actueel/nieuws/juni/conclusie-participatie-omgevingswet/" TargetMode="External"/><Relationship Id="rId4" Type="http://schemas.openxmlformats.org/officeDocument/2006/relationships/hyperlink" Target="https://uitspraken.rechtspraak.nl/details?id=ECLI:NL:RBAMS:2026:466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vng.nl/artikelen/participatie-blunderbundel-lessen-van-gemeente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iplo.nl/regelgeving/omgevingswet/participatie/"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sz="8000" dirty="0"/>
              <a:t>Participatie met </a:t>
            </a:r>
            <a:r>
              <a:rPr lang="nl-NL" sz="8000" dirty="0" err="1"/>
              <a:t>bopa</a:t>
            </a:r>
            <a:endParaRPr lang="nl-NL" dirty="0"/>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r>
              <a:rPr lang="nl-NL" dirty="0"/>
              <a:t>Bij kleinschalige woningbouwprojecten</a:t>
            </a:r>
          </a:p>
        </p:txBody>
      </p:sp>
    </p:spTree>
    <p:extLst>
      <p:ext uri="{BB962C8B-B14F-4D97-AF65-F5344CB8AC3E}">
        <p14:creationId xmlns:p14="http://schemas.microsoft.com/office/powerpoint/2010/main" val="239237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Inhoud sessie</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2127186"/>
          </a:xfrm>
        </p:spPr>
        <p:txBody>
          <a:bodyPr>
            <a:normAutofit fontScale="92500" lnSpcReduction="10000"/>
          </a:bodyPr>
          <a:lstStyle/>
          <a:p>
            <a:pPr marL="457200" indent="-457200">
              <a:buFont typeface="+mj-lt"/>
              <a:buAutoNum type="arabicPeriod"/>
            </a:pPr>
            <a:r>
              <a:rPr lang="nl-NL" dirty="0"/>
              <a:t>Inleiding</a:t>
            </a:r>
          </a:p>
          <a:p>
            <a:pPr marL="457200" indent="-457200">
              <a:buFont typeface="+mj-lt"/>
              <a:buAutoNum type="arabicPeriod"/>
            </a:pPr>
            <a:r>
              <a:rPr lang="nl-NL" dirty="0"/>
              <a:t>Regelgeving</a:t>
            </a:r>
          </a:p>
          <a:p>
            <a:pPr marL="457200" indent="-457200">
              <a:buFont typeface="+mj-lt"/>
              <a:buAutoNum type="arabicPeriod"/>
            </a:pPr>
            <a:r>
              <a:rPr lang="nl-NL" dirty="0"/>
              <a:t>Beleidsregels in de praktijk</a:t>
            </a:r>
          </a:p>
          <a:p>
            <a:pPr marL="457200" indent="-457200">
              <a:buFont typeface="+mj-lt"/>
              <a:buAutoNum type="arabicPeriod"/>
            </a:pPr>
            <a:r>
              <a:rPr lang="nl-NL" dirty="0"/>
              <a:t>Actuele jurisprudentie</a:t>
            </a:r>
          </a:p>
          <a:p>
            <a:pPr marL="457200" indent="-457200">
              <a:buFont typeface="+mj-lt"/>
              <a:buAutoNum type="arabicPeriod"/>
            </a:pPr>
            <a:r>
              <a:rPr lang="nl-NL" dirty="0"/>
              <a:t>Ophalen ervaringen met stellingen</a:t>
            </a:r>
          </a:p>
          <a:p>
            <a:pPr marL="457200" indent="-457200">
              <a:buFont typeface="+mj-lt"/>
              <a:buAutoNum type="arabicPeriod"/>
            </a:pPr>
            <a:r>
              <a:rPr lang="nl-NL" dirty="0"/>
              <a:t>Conclusies</a:t>
            </a:r>
          </a:p>
          <a:p>
            <a:endParaRPr lang="nl-NL" dirty="0"/>
          </a:p>
        </p:txBody>
      </p:sp>
    </p:spTree>
    <p:extLst>
      <p:ext uri="{BB962C8B-B14F-4D97-AF65-F5344CB8AC3E}">
        <p14:creationId xmlns:p14="http://schemas.microsoft.com/office/powerpoint/2010/main" val="747286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3408B-6272-E09B-B502-843232ABD7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B4A2D2-839E-CF61-7144-B3C2D7CEC192}"/>
              </a:ext>
            </a:extLst>
          </p:cNvPr>
          <p:cNvSpPr>
            <a:spLocks noGrp="1"/>
          </p:cNvSpPr>
          <p:nvPr>
            <p:ph type="title"/>
          </p:nvPr>
        </p:nvSpPr>
        <p:spPr>
          <a:xfrm>
            <a:off x="597071" y="990600"/>
            <a:ext cx="11318703" cy="897538"/>
          </a:xfrm>
        </p:spPr>
        <p:txBody>
          <a:bodyPr>
            <a:normAutofit fontScale="90000"/>
          </a:bodyPr>
          <a:lstStyle/>
          <a:p>
            <a:r>
              <a:rPr lang="nl-NL" dirty="0"/>
              <a:t>Juridisch: participatie bij vergunningen</a:t>
            </a:r>
          </a:p>
        </p:txBody>
      </p:sp>
      <p:sp>
        <p:nvSpPr>
          <p:cNvPr id="3" name="Tijdelijke aanduiding voor tekst 2">
            <a:extLst>
              <a:ext uri="{FF2B5EF4-FFF2-40B4-BE49-F238E27FC236}">
                <a16:creationId xmlns:a16="http://schemas.microsoft.com/office/drawing/2014/main" id="{81413B77-8912-24A9-986B-33A1A0CC1673}"/>
              </a:ext>
            </a:extLst>
          </p:cNvPr>
          <p:cNvSpPr>
            <a:spLocks noGrp="1"/>
          </p:cNvSpPr>
          <p:nvPr>
            <p:ph type="body" idx="1"/>
          </p:nvPr>
        </p:nvSpPr>
        <p:spPr>
          <a:xfrm>
            <a:off x="597072" y="2179637"/>
            <a:ext cx="10515600" cy="3402013"/>
          </a:xfrm>
        </p:spPr>
        <p:txBody>
          <a:bodyPr>
            <a:normAutofit/>
          </a:bodyPr>
          <a:lstStyle/>
          <a:p>
            <a:pPr marL="342900" indent="-342900">
              <a:buFont typeface="Arial" panose="020B0604020202020204" pitchFamily="34" charset="0"/>
              <a:buChar char="•"/>
            </a:pPr>
            <a:r>
              <a:rPr lang="nl-NL" dirty="0"/>
              <a:t>Artikel 7.4 Omgevingsregeling: alleen indieningsvereiste</a:t>
            </a:r>
          </a:p>
          <a:p>
            <a:pPr marL="342900" indent="-342900">
              <a:buFont typeface="Arial" panose="020B0604020202020204" pitchFamily="34" charset="0"/>
              <a:buChar char="•"/>
            </a:pPr>
            <a:r>
              <a:rPr lang="nl-NL" dirty="0"/>
              <a:t>“nee” is ook een antwoord</a:t>
            </a:r>
          </a:p>
          <a:p>
            <a:pPr marL="342900" indent="-342900">
              <a:buFont typeface="Arial" panose="020B0604020202020204" pitchFamily="34" charset="0"/>
              <a:buChar char="•"/>
            </a:pPr>
            <a:r>
              <a:rPr lang="nl-NL" dirty="0"/>
              <a:t>Uitzondering bij de BOPA:</a:t>
            </a:r>
          </a:p>
          <a:p>
            <a:pPr marL="800100" lvl="1" indent="-342900">
              <a:buFont typeface="Arial" panose="020B0604020202020204" pitchFamily="34" charset="0"/>
              <a:buChar char="•"/>
            </a:pPr>
            <a:r>
              <a:rPr lang="nl-NL" dirty="0"/>
              <a:t>Gemeenteraad wijst gevallen aan waarbij participatie verplicht is (art. 16.55 lid 7 Ow)</a:t>
            </a:r>
          </a:p>
          <a:p>
            <a:pPr marL="800100" lvl="1" indent="-342900">
              <a:buFont typeface="Arial" panose="020B0604020202020204" pitchFamily="34" charset="0"/>
              <a:buChar char="•"/>
            </a:pPr>
            <a:r>
              <a:rPr lang="nl-NL" dirty="0"/>
              <a:t>Niet voldoende? Buiten behandeling laten (artikel 4:5, lid 1 onder a </a:t>
            </a:r>
            <a:r>
              <a:rPr lang="nl-NL" dirty="0" err="1"/>
              <a:t>Awb</a:t>
            </a:r>
            <a:r>
              <a:rPr lang="nl-NL" dirty="0"/>
              <a:t>)</a:t>
            </a:r>
          </a:p>
          <a:p>
            <a:pPr marL="800100" lvl="1" indent="-342900">
              <a:buFont typeface="Arial" panose="020B0604020202020204" pitchFamily="34" charset="0"/>
              <a:buChar char="•"/>
            </a:pPr>
            <a:r>
              <a:rPr lang="nl-NL" dirty="0"/>
              <a:t>Eerst aanvullen (artikel 4:5 lid 1 </a:t>
            </a:r>
            <a:r>
              <a:rPr lang="nl-NL" dirty="0" err="1"/>
              <a:t>Awb</a:t>
            </a:r>
            <a:r>
              <a:rPr lang="nl-NL" dirty="0"/>
              <a:t>)</a:t>
            </a:r>
          </a:p>
          <a:p>
            <a:pPr marL="800100" lvl="1" indent="-342900">
              <a:buFont typeface="Arial" panose="020B0604020202020204" pitchFamily="34" charset="0"/>
              <a:buChar char="•"/>
            </a:pPr>
            <a:r>
              <a:rPr lang="nl-NL" dirty="0"/>
              <a:t>Aanvraagvereiste is géén beoordelingsregel uit het </a:t>
            </a:r>
            <a:r>
              <a:rPr lang="nl-NL" dirty="0" err="1"/>
              <a:t>Bkl</a:t>
            </a:r>
            <a:r>
              <a:rPr lang="nl-NL" dirty="0"/>
              <a:t>, dus géén grond voor weigering</a:t>
            </a:r>
          </a:p>
        </p:txBody>
      </p:sp>
    </p:spTree>
    <p:extLst>
      <p:ext uri="{BB962C8B-B14F-4D97-AF65-F5344CB8AC3E}">
        <p14:creationId xmlns:p14="http://schemas.microsoft.com/office/powerpoint/2010/main" val="110942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C79A53-323F-CFE6-F89B-F7C1EC4215AE}"/>
              </a:ext>
            </a:extLst>
          </p:cNvPr>
          <p:cNvSpPr>
            <a:spLocks noGrp="1"/>
          </p:cNvSpPr>
          <p:nvPr>
            <p:ph type="title"/>
          </p:nvPr>
        </p:nvSpPr>
        <p:spPr/>
        <p:txBody>
          <a:bodyPr>
            <a:normAutofit fontScale="90000"/>
          </a:bodyPr>
          <a:lstStyle/>
          <a:p>
            <a:r>
              <a:rPr lang="nl-NL" dirty="0"/>
              <a:t>Aandachtspunten wetgever</a:t>
            </a:r>
          </a:p>
        </p:txBody>
      </p:sp>
      <p:sp>
        <p:nvSpPr>
          <p:cNvPr id="3" name="Tijdelijke aanduiding voor tekst 2">
            <a:extLst>
              <a:ext uri="{FF2B5EF4-FFF2-40B4-BE49-F238E27FC236}">
                <a16:creationId xmlns:a16="http://schemas.microsoft.com/office/drawing/2014/main" id="{2951DB6B-4511-0CA1-4A9A-38DC1C64715A}"/>
              </a:ext>
            </a:extLst>
          </p:cNvPr>
          <p:cNvSpPr>
            <a:spLocks noGrp="1"/>
          </p:cNvSpPr>
          <p:nvPr>
            <p:ph type="body" idx="1"/>
          </p:nvPr>
        </p:nvSpPr>
        <p:spPr>
          <a:xfrm>
            <a:off x="597072" y="2179638"/>
            <a:ext cx="10515600" cy="3125787"/>
          </a:xfrm>
        </p:spPr>
        <p:txBody>
          <a:bodyPr>
            <a:normAutofit/>
          </a:bodyPr>
          <a:lstStyle/>
          <a:p>
            <a:pPr marL="342900" indent="-342900">
              <a:buFont typeface="Arial" panose="020B0604020202020204" pitchFamily="34" charset="0"/>
              <a:buChar char="•"/>
            </a:pPr>
            <a:r>
              <a:rPr lang="nl-NL" dirty="0"/>
              <a:t>Niet bepaald wanneer participatie onvoldoende is</a:t>
            </a:r>
          </a:p>
          <a:p>
            <a:pPr marL="342900" indent="-342900">
              <a:buFont typeface="Arial" panose="020B0604020202020204" pitchFamily="34" charset="0"/>
              <a:buChar char="•"/>
            </a:pPr>
            <a:r>
              <a:rPr lang="nl-NL" dirty="0"/>
              <a:t>Vormvrij, maar wel ‘enige inhoud’</a:t>
            </a:r>
          </a:p>
          <a:p>
            <a:pPr marL="342900" indent="-342900">
              <a:buFont typeface="Arial" panose="020B0604020202020204" pitchFamily="34" charset="0"/>
              <a:buChar char="•"/>
            </a:pPr>
            <a:r>
              <a:rPr lang="nl-NL" dirty="0"/>
              <a:t>Kenmerken project van belang</a:t>
            </a:r>
          </a:p>
          <a:p>
            <a:pPr marL="800100" lvl="1" indent="-342900">
              <a:buFont typeface="Arial" panose="020B0604020202020204" pitchFamily="34" charset="0"/>
              <a:buChar char="•"/>
            </a:pPr>
            <a:r>
              <a:rPr lang="nl-NL" dirty="0"/>
              <a:t>Klein initiatief of impact, beperktere vorm</a:t>
            </a:r>
          </a:p>
          <a:p>
            <a:pPr marL="800100" lvl="1" indent="-342900">
              <a:buFont typeface="Arial" panose="020B0604020202020204" pitchFamily="34" charset="0"/>
              <a:buChar char="•"/>
            </a:pPr>
            <a:r>
              <a:rPr lang="nl-NL" dirty="0"/>
              <a:t>Groter initiatief of meer impact, uitgebreider. Niet alleen omwonenden</a:t>
            </a:r>
          </a:p>
          <a:p>
            <a:pPr marL="342900" indent="-342900">
              <a:buFont typeface="Arial" panose="020B0604020202020204" pitchFamily="34" charset="0"/>
              <a:buChar char="•"/>
            </a:pPr>
            <a:r>
              <a:rPr lang="nl-NL" dirty="0"/>
              <a:t>Beleidsregels: </a:t>
            </a:r>
          </a:p>
          <a:p>
            <a:pPr marL="800100" lvl="1" indent="-342900">
              <a:buFont typeface="Arial" panose="020B0604020202020204" pitchFamily="34" charset="0"/>
              <a:buChar char="•"/>
            </a:pPr>
            <a:r>
              <a:rPr lang="nl-NL" dirty="0"/>
              <a:t>Niet rechtstreeks aan aanvrager. Dus geen eisen of vorm via beleidsregels</a:t>
            </a:r>
          </a:p>
          <a:p>
            <a:pPr marL="800100" lvl="1" indent="-342900">
              <a:buFont typeface="Arial" panose="020B0604020202020204" pitchFamily="34" charset="0"/>
              <a:buChar char="•"/>
            </a:pPr>
            <a:r>
              <a:rPr lang="nl-NL" dirty="0"/>
              <a:t>Alleen beoordelingsregels </a:t>
            </a:r>
            <a:r>
              <a:rPr lang="nl-NL" dirty="0" err="1"/>
              <a:t>tbv</a:t>
            </a:r>
            <a:r>
              <a:rPr lang="nl-NL" dirty="0"/>
              <a:t> de indieningsvereiste ‘voldoende’</a:t>
            </a:r>
          </a:p>
          <a:p>
            <a:pPr marL="342900" indent="-342900">
              <a:buFontTx/>
              <a:buChar char="-"/>
            </a:pPr>
            <a:endParaRPr lang="nl-NL" dirty="0"/>
          </a:p>
          <a:p>
            <a:pPr marL="800100" lvl="1" indent="-342900">
              <a:buFontTx/>
              <a:buChar char="-"/>
            </a:pPr>
            <a:endParaRPr lang="nl-NL" dirty="0"/>
          </a:p>
          <a:p>
            <a:pPr marL="342900" indent="-342900">
              <a:buFontTx/>
              <a:buChar char="-"/>
            </a:pPr>
            <a:endParaRPr lang="nl-NL" dirty="0"/>
          </a:p>
        </p:txBody>
      </p:sp>
    </p:spTree>
    <p:extLst>
      <p:ext uri="{BB962C8B-B14F-4D97-AF65-F5344CB8AC3E}">
        <p14:creationId xmlns:p14="http://schemas.microsoft.com/office/powerpoint/2010/main" val="2879423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BBB23-E67C-3C01-08FD-B7F7CF50532C}"/>
              </a:ext>
            </a:extLst>
          </p:cNvPr>
          <p:cNvSpPr>
            <a:spLocks noGrp="1"/>
          </p:cNvSpPr>
          <p:nvPr>
            <p:ph type="title"/>
          </p:nvPr>
        </p:nvSpPr>
        <p:spPr>
          <a:xfrm>
            <a:off x="597072" y="990600"/>
            <a:ext cx="9632778" cy="897538"/>
          </a:xfrm>
        </p:spPr>
        <p:txBody>
          <a:bodyPr>
            <a:normAutofit fontScale="90000"/>
          </a:bodyPr>
          <a:lstStyle/>
          <a:p>
            <a:r>
              <a:rPr lang="nl-NL" dirty="0"/>
              <a:t>Kwaliteitscriteria in beleidsregels</a:t>
            </a:r>
          </a:p>
        </p:txBody>
      </p:sp>
      <p:sp>
        <p:nvSpPr>
          <p:cNvPr id="3" name="Tijdelijke aanduiding voor tekst 2">
            <a:extLst>
              <a:ext uri="{FF2B5EF4-FFF2-40B4-BE49-F238E27FC236}">
                <a16:creationId xmlns:a16="http://schemas.microsoft.com/office/drawing/2014/main" id="{7ECE45B5-EEB8-BCBB-5323-FCD7DA3F8D89}"/>
              </a:ext>
            </a:extLst>
          </p:cNvPr>
          <p:cNvSpPr>
            <a:spLocks noGrp="1"/>
          </p:cNvSpPr>
          <p:nvPr>
            <p:ph type="body" idx="1"/>
          </p:nvPr>
        </p:nvSpPr>
        <p:spPr>
          <a:xfrm>
            <a:off x="597072" y="2179638"/>
            <a:ext cx="10032828" cy="2887662"/>
          </a:xfrm>
        </p:spPr>
        <p:txBody>
          <a:bodyPr/>
          <a:lstStyle/>
          <a:p>
            <a:r>
              <a:rPr lang="nl-NL" dirty="0"/>
              <a:t>Wat zien we vaak terugkomen </a:t>
            </a:r>
          </a:p>
          <a:p>
            <a:pPr marL="342900" indent="-342900">
              <a:buFont typeface="Arial" panose="020B0604020202020204" pitchFamily="34" charset="0"/>
              <a:buChar char="•"/>
            </a:pPr>
            <a:r>
              <a:rPr lang="nl-NL" dirty="0"/>
              <a:t>Het bereik (wie?): Relevante belanghebbenden benaderd?</a:t>
            </a:r>
          </a:p>
          <a:p>
            <a:pPr marL="342900" indent="-342900">
              <a:buFont typeface="Arial" panose="020B0604020202020204" pitchFamily="34" charset="0"/>
              <a:buChar char="•"/>
            </a:pPr>
            <a:r>
              <a:rPr lang="nl-NL" dirty="0"/>
              <a:t>De timing (wanneer?): Vroeg genoeg? Plan niet in beton? </a:t>
            </a:r>
          </a:p>
          <a:p>
            <a:pPr marL="342900" indent="-342900">
              <a:buFont typeface="Arial" panose="020B0604020202020204" pitchFamily="34" charset="0"/>
              <a:buChar char="•"/>
            </a:pPr>
            <a:r>
              <a:rPr lang="nl-NL" dirty="0"/>
              <a:t>Inzicht in reacties (wat?): Helder participatieverslag</a:t>
            </a:r>
          </a:p>
          <a:p>
            <a:pPr marL="342900" indent="-342900">
              <a:buFont typeface="Arial" panose="020B0604020202020204" pitchFamily="34" charset="0"/>
              <a:buChar char="•"/>
            </a:pPr>
            <a:r>
              <a:rPr lang="nl-NL" dirty="0"/>
              <a:t>De verwerking: serieus naar inbreng gekeken en gemotiveerd wat ermee is gedaan. De initiatiefnemer hoeft het </a:t>
            </a:r>
            <a:r>
              <a:rPr lang="nl-NL" b="1" i="1" dirty="0"/>
              <a:t>niet met iedereen eens te worden</a:t>
            </a:r>
            <a:r>
              <a:rPr lang="nl-NL" dirty="0"/>
              <a:t>. </a:t>
            </a:r>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2430892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91C86-36AF-2D26-69BB-A5B9E0CA3CDC}"/>
              </a:ext>
            </a:extLst>
          </p:cNvPr>
          <p:cNvSpPr>
            <a:spLocks noGrp="1"/>
          </p:cNvSpPr>
          <p:nvPr>
            <p:ph type="title"/>
          </p:nvPr>
        </p:nvSpPr>
        <p:spPr>
          <a:xfrm>
            <a:off x="597072" y="990600"/>
            <a:ext cx="10214363" cy="897538"/>
          </a:xfrm>
        </p:spPr>
        <p:txBody>
          <a:bodyPr>
            <a:normAutofit fontScale="90000"/>
          </a:bodyPr>
          <a:lstStyle/>
          <a:p>
            <a:r>
              <a:rPr lang="nl-NL" dirty="0"/>
              <a:t>Voorbeeld beleidsregels Groningen</a:t>
            </a:r>
          </a:p>
        </p:txBody>
      </p:sp>
      <p:sp>
        <p:nvSpPr>
          <p:cNvPr id="3" name="Tijdelijke aanduiding voor tekst 2">
            <a:extLst>
              <a:ext uri="{FF2B5EF4-FFF2-40B4-BE49-F238E27FC236}">
                <a16:creationId xmlns:a16="http://schemas.microsoft.com/office/drawing/2014/main" id="{5FA4259E-E655-97CA-FFCF-B63CD016AC6D}"/>
              </a:ext>
            </a:extLst>
          </p:cNvPr>
          <p:cNvSpPr>
            <a:spLocks noGrp="1"/>
          </p:cNvSpPr>
          <p:nvPr>
            <p:ph type="body" idx="1"/>
          </p:nvPr>
        </p:nvSpPr>
        <p:spPr>
          <a:xfrm>
            <a:off x="625526" y="2156586"/>
            <a:ext cx="9851853" cy="3563937"/>
          </a:xfrm>
        </p:spPr>
        <p:txBody>
          <a:bodyPr>
            <a:normAutofit fontScale="77500" lnSpcReduction="20000"/>
          </a:bodyPr>
          <a:lstStyle/>
          <a:p>
            <a:pPr marL="342900" indent="-342900">
              <a:buFont typeface="Arial" panose="020B0604020202020204" pitchFamily="34" charset="0"/>
              <a:buChar char="•"/>
            </a:pPr>
            <a:r>
              <a:rPr lang="nl-NL" dirty="0"/>
              <a:t>De initiatiefnemer bepaalt welke partijen hij bij het participatieproces betrekt, hoeveel invloed deze partijen op het initiatief krijgen (WIE)</a:t>
            </a:r>
          </a:p>
          <a:p>
            <a:pPr marL="342900" indent="-342900">
              <a:buFont typeface="Arial" panose="020B0604020202020204" pitchFamily="34" charset="0"/>
              <a:buChar char="•"/>
            </a:pPr>
            <a:r>
              <a:rPr lang="nl-NL" dirty="0"/>
              <a:t>De initiatiefnemer zorgt er in ieder geval voor dat belanghebbenden worden betrokken. (WIE)</a:t>
            </a:r>
          </a:p>
          <a:p>
            <a:pPr marL="342900" indent="-342900">
              <a:buFont typeface="Arial" panose="020B0604020202020204" pitchFamily="34" charset="0"/>
              <a:buChar char="•"/>
            </a:pPr>
            <a:r>
              <a:rPr lang="nl-NL" dirty="0"/>
              <a:t>De participatie vindt plaats op een passende wijze, rekening houdend met de grootte van de impact op de omgeving. </a:t>
            </a:r>
          </a:p>
          <a:p>
            <a:pPr marL="342900" indent="-342900">
              <a:buFont typeface="Arial" panose="020B0604020202020204" pitchFamily="34" charset="0"/>
              <a:buChar char="•"/>
            </a:pPr>
            <a:r>
              <a:rPr lang="nl-NL" dirty="0"/>
              <a:t>Participatie vindt bij voorkeur zo vroeg mogelijk plaats. Er is genoeg tijd en ruimte nodig om te participeren. (WANNEER)</a:t>
            </a:r>
          </a:p>
          <a:p>
            <a:pPr marL="342900" indent="-342900">
              <a:buFont typeface="Arial" panose="020B0604020202020204" pitchFamily="34" charset="0"/>
              <a:buChar char="•"/>
            </a:pPr>
            <a:r>
              <a:rPr lang="nl-NL" dirty="0"/>
              <a:t>De initiatiefnemer maakt vooraf aan de belanghebbenden bekend hoe en wanneer er geparticipeerd wordt. (WANNEER)</a:t>
            </a:r>
          </a:p>
          <a:p>
            <a:pPr marL="342900" indent="-342900">
              <a:buFont typeface="Arial" panose="020B0604020202020204" pitchFamily="34" charset="0"/>
              <a:buChar char="•"/>
            </a:pPr>
            <a:r>
              <a:rPr lang="nl-NL" dirty="0"/>
              <a:t>Participanten hebben dezelfde informatie, de communicatie is duidelijk, op tijd en makkelijk te volgen. Goed beeld van de impact.  </a:t>
            </a:r>
          </a:p>
          <a:p>
            <a:pPr marL="342900" indent="-342900">
              <a:buFont typeface="Arial" panose="020B0604020202020204" pitchFamily="34" charset="0"/>
              <a:buChar char="•"/>
            </a:pPr>
            <a:r>
              <a:rPr lang="nl-NL" dirty="0"/>
              <a:t>Partijen en in ieder geval belanghebbenden wordt de mogelijkheid geboden vragen en zorgen kenbaar te maken. </a:t>
            </a:r>
          </a:p>
          <a:p>
            <a:pPr marL="342900" indent="-342900">
              <a:buFont typeface="Arial" panose="020B0604020202020204" pitchFamily="34" charset="0"/>
              <a:buChar char="•"/>
            </a:pPr>
            <a:r>
              <a:rPr lang="nl-NL" dirty="0"/>
              <a:t>11. De initiatiefnemer geeft in het participatieverslag aan hoe de participatie heeft plaatsgevonden, met welke partijen en met welk resultaat. (WAT)</a:t>
            </a:r>
          </a:p>
          <a:p>
            <a:endParaRPr lang="nl-NL" dirty="0"/>
          </a:p>
          <a:p>
            <a:endParaRPr lang="nl-NL" dirty="0"/>
          </a:p>
        </p:txBody>
      </p:sp>
    </p:spTree>
    <p:extLst>
      <p:ext uri="{BB962C8B-B14F-4D97-AF65-F5344CB8AC3E}">
        <p14:creationId xmlns:p14="http://schemas.microsoft.com/office/powerpoint/2010/main" val="290413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AB3194-A6E3-BFF6-2012-5196229B361A}"/>
              </a:ext>
            </a:extLst>
          </p:cNvPr>
          <p:cNvSpPr>
            <a:spLocks noGrp="1"/>
          </p:cNvSpPr>
          <p:nvPr>
            <p:ph type="title"/>
          </p:nvPr>
        </p:nvSpPr>
        <p:spPr>
          <a:xfrm>
            <a:off x="597071" y="990600"/>
            <a:ext cx="11151815" cy="897538"/>
          </a:xfrm>
        </p:spPr>
        <p:txBody>
          <a:bodyPr>
            <a:normAutofit/>
          </a:bodyPr>
          <a:lstStyle/>
          <a:p>
            <a:r>
              <a:rPr lang="nl-NL" sz="4800" dirty="0"/>
              <a:t>Voorbeeld 2 beleidsregels Súdwest-Fryslân</a:t>
            </a:r>
          </a:p>
        </p:txBody>
      </p:sp>
      <p:sp>
        <p:nvSpPr>
          <p:cNvPr id="3" name="Tijdelijke aanduiding voor tekst 2">
            <a:extLst>
              <a:ext uri="{FF2B5EF4-FFF2-40B4-BE49-F238E27FC236}">
                <a16:creationId xmlns:a16="http://schemas.microsoft.com/office/drawing/2014/main" id="{F975DEAA-6FCA-26B9-08F7-0977D379980E}"/>
              </a:ext>
            </a:extLst>
          </p:cNvPr>
          <p:cNvSpPr>
            <a:spLocks noGrp="1"/>
          </p:cNvSpPr>
          <p:nvPr>
            <p:ph type="body" idx="1"/>
          </p:nvPr>
        </p:nvSpPr>
        <p:spPr>
          <a:xfrm>
            <a:off x="597072" y="2179638"/>
            <a:ext cx="9253859" cy="3237606"/>
          </a:xfrm>
        </p:spPr>
        <p:txBody>
          <a:bodyPr>
            <a:normAutofit/>
          </a:bodyPr>
          <a:lstStyle/>
          <a:p>
            <a:r>
              <a:rPr lang="nl-NL" dirty="0"/>
              <a:t>‘Het college hanteert bij het beoordelen van de participatie-inspanning van een aanvrager voor een </a:t>
            </a:r>
            <a:r>
              <a:rPr lang="nl-NL" dirty="0" err="1"/>
              <a:t>bopa</a:t>
            </a:r>
            <a:r>
              <a:rPr lang="nl-NL" dirty="0"/>
              <a:t> de ‘‘</a:t>
            </a:r>
            <a:r>
              <a:rPr lang="nl-NL" dirty="0" err="1"/>
              <a:t>belutsenheidswizer</a:t>
            </a:r>
            <a:r>
              <a:rPr lang="nl-NL" dirty="0"/>
              <a:t> ruimtelijke initiatieven’. </a:t>
            </a:r>
          </a:p>
          <a:p>
            <a:pPr marL="342900" indent="-342900">
              <a:buFont typeface="Arial" panose="020B0604020202020204" pitchFamily="34" charset="0"/>
              <a:buChar char="•"/>
            </a:pPr>
            <a:r>
              <a:rPr lang="nl-NL" dirty="0"/>
              <a:t>Hiermee bepaalt de initiatiefnemer welk participatieniveau nodig is</a:t>
            </a:r>
          </a:p>
          <a:p>
            <a:pPr marL="342900" indent="-342900">
              <a:buFont typeface="Arial" panose="020B0604020202020204" pitchFamily="34" charset="0"/>
              <a:buChar char="•"/>
            </a:pPr>
            <a:r>
              <a:rPr lang="nl-NL" dirty="0"/>
              <a:t>Geeft inzicht in beoordeling:</a:t>
            </a:r>
          </a:p>
          <a:p>
            <a:pPr marL="800100" lvl="1" indent="-342900">
              <a:buFont typeface="Arial" panose="020B0604020202020204" pitchFamily="34" charset="0"/>
              <a:buChar char="•"/>
            </a:pPr>
            <a:r>
              <a:rPr lang="nl-NL" dirty="0"/>
              <a:t>Is het juiste participatieniveau toegepast gezien de aard van het initiatief? </a:t>
            </a:r>
          </a:p>
          <a:p>
            <a:pPr marL="800100" lvl="1" indent="-342900">
              <a:buFont typeface="Arial" panose="020B0604020202020204" pitchFamily="34" charset="0"/>
              <a:buChar char="•"/>
            </a:pPr>
            <a:r>
              <a:rPr lang="nl-NL" dirty="0"/>
              <a:t>Is er gezien de score uit de ‘</a:t>
            </a:r>
            <a:r>
              <a:rPr lang="nl-NL" dirty="0" err="1"/>
              <a:t>belutsenheidswizer</a:t>
            </a:r>
            <a:r>
              <a:rPr lang="nl-NL" dirty="0"/>
              <a:t>’ sprake geweest van voldoende participatie? </a:t>
            </a:r>
          </a:p>
          <a:p>
            <a:pPr marL="800100" lvl="1" indent="-342900">
              <a:buFont typeface="Arial" panose="020B0604020202020204" pitchFamily="34" charset="0"/>
              <a:buChar char="•"/>
            </a:pPr>
            <a:r>
              <a:rPr lang="nl-NL" dirty="0"/>
              <a:t>Hoe is er om gegaan met de meningen van belanghebbenden? </a:t>
            </a:r>
          </a:p>
        </p:txBody>
      </p:sp>
    </p:spTree>
    <p:extLst>
      <p:ext uri="{BB962C8B-B14F-4D97-AF65-F5344CB8AC3E}">
        <p14:creationId xmlns:p14="http://schemas.microsoft.com/office/powerpoint/2010/main" val="3873656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61813-1EF2-34D1-A20F-90D90AE04171}"/>
              </a:ext>
            </a:extLst>
          </p:cNvPr>
          <p:cNvSpPr>
            <a:spLocks noGrp="1"/>
          </p:cNvSpPr>
          <p:nvPr>
            <p:ph type="title"/>
          </p:nvPr>
        </p:nvSpPr>
        <p:spPr>
          <a:xfrm>
            <a:off x="597072" y="990600"/>
            <a:ext cx="9613728" cy="897538"/>
          </a:xfrm>
        </p:spPr>
        <p:txBody>
          <a:bodyPr>
            <a:normAutofit fontScale="90000"/>
          </a:bodyPr>
          <a:lstStyle/>
          <a:p>
            <a:r>
              <a:rPr lang="nl-NL" dirty="0"/>
              <a:t>Recente jurisprudentie</a:t>
            </a:r>
          </a:p>
        </p:txBody>
      </p:sp>
      <p:sp>
        <p:nvSpPr>
          <p:cNvPr id="3" name="Tijdelijke aanduiding voor tekst 2">
            <a:extLst>
              <a:ext uri="{FF2B5EF4-FFF2-40B4-BE49-F238E27FC236}">
                <a16:creationId xmlns:a16="http://schemas.microsoft.com/office/drawing/2014/main" id="{4A1E7197-4F42-C997-6753-BDC1794C1E98}"/>
              </a:ext>
            </a:extLst>
          </p:cNvPr>
          <p:cNvSpPr>
            <a:spLocks noGrp="1"/>
          </p:cNvSpPr>
          <p:nvPr>
            <p:ph type="body" idx="1"/>
          </p:nvPr>
        </p:nvSpPr>
        <p:spPr>
          <a:xfrm>
            <a:off x="597072" y="2179638"/>
            <a:ext cx="10823403" cy="3468687"/>
          </a:xfrm>
        </p:spPr>
        <p:txBody>
          <a:bodyPr>
            <a:normAutofit lnSpcReduction="10000"/>
          </a:bodyPr>
          <a:lstStyle/>
          <a:p>
            <a:r>
              <a:rPr lang="nl-NL" dirty="0"/>
              <a:t>Rechtbank Gelderland van 28 juli 2026 (gepubliceerd op 3 augustus 2026), </a:t>
            </a:r>
            <a:r>
              <a:rPr lang="nl-NL" dirty="0">
                <a:hlinkClick r:id="rId3"/>
              </a:rPr>
              <a:t>ECLI:NL:RBGEL:2026:6076</a:t>
            </a:r>
            <a:endParaRPr lang="nl-NL" dirty="0"/>
          </a:p>
          <a:p>
            <a:pPr marL="342900" indent="-342900">
              <a:buFont typeface="Arial" panose="020B0604020202020204" pitchFamily="34" charset="0"/>
              <a:buChar char="•"/>
            </a:pPr>
            <a:r>
              <a:rPr lang="nl-NL" dirty="0"/>
              <a:t>Naar één belanghebbende is niet voldoende wanneer bekend dat er meerdere </a:t>
            </a:r>
            <a:r>
              <a:rPr lang="nl-NL" dirty="0" err="1"/>
              <a:t>belanghebbbenden</a:t>
            </a:r>
            <a:r>
              <a:rPr lang="nl-NL" dirty="0"/>
              <a:t> zijn. Ook als die het al zouden kunnen weten.</a:t>
            </a:r>
          </a:p>
          <a:p>
            <a:pPr marL="342900" indent="-342900">
              <a:buFont typeface="Arial" panose="020B0604020202020204" pitchFamily="34" charset="0"/>
              <a:buChar char="•"/>
            </a:pPr>
            <a:r>
              <a:rPr lang="nl-NL" dirty="0"/>
              <a:t>Passeren van gebrek </a:t>
            </a:r>
            <a:r>
              <a:rPr lang="nl-NL" dirty="0" err="1"/>
              <a:t>dmv</a:t>
            </a:r>
            <a:r>
              <a:rPr lang="nl-NL" dirty="0"/>
              <a:t> 6:22 </a:t>
            </a:r>
            <a:r>
              <a:rPr lang="nl-NL" dirty="0" err="1"/>
              <a:t>Awb</a:t>
            </a:r>
            <a:r>
              <a:rPr lang="nl-NL" dirty="0"/>
              <a:t>. Evident dat belanghebbenden niet geschaad zijn. Maar</a:t>
            </a:r>
          </a:p>
          <a:p>
            <a:pPr marL="342900" indent="-342900">
              <a:buFont typeface="Arial" panose="020B0604020202020204" pitchFamily="34" charset="0"/>
              <a:buChar char="•"/>
            </a:pPr>
            <a:r>
              <a:rPr lang="nl-NL" dirty="0"/>
              <a:t>Rechtbank Amsterdam: 20 april </a:t>
            </a:r>
            <a:r>
              <a:rPr lang="nl-NL" dirty="0">
                <a:hlinkClick r:id="rId4"/>
              </a:rPr>
              <a:t>ECLI:NL:RBAMS:2026:4662</a:t>
            </a:r>
            <a:r>
              <a:rPr lang="nl-NL" dirty="0"/>
              <a:t>:</a:t>
            </a:r>
          </a:p>
          <a:p>
            <a:pPr marL="800100" lvl="1" indent="-342900">
              <a:buFont typeface="Arial" panose="020B0604020202020204" pitchFamily="34" charset="0"/>
              <a:buChar char="•"/>
            </a:pPr>
            <a:r>
              <a:rPr lang="nl-NL" dirty="0"/>
              <a:t>Raad verplicht niet voor niets</a:t>
            </a:r>
          </a:p>
          <a:p>
            <a:pPr marL="800100" lvl="1" indent="-342900">
              <a:buFont typeface="Arial" panose="020B0604020202020204" pitchFamily="34" charset="0"/>
              <a:buChar char="•"/>
            </a:pPr>
            <a:r>
              <a:rPr lang="nl-NL" dirty="0"/>
              <a:t>De kring van participanten is breder is dan de procespartijen </a:t>
            </a:r>
          </a:p>
          <a:p>
            <a:pPr marL="800100" lvl="1" indent="-342900">
              <a:buFont typeface="Arial" panose="020B0604020202020204" pitchFamily="34" charset="0"/>
              <a:buChar char="•"/>
            </a:pPr>
            <a:r>
              <a:rPr lang="nl-NL" dirty="0"/>
              <a:t>Participatie kan meewegen in de BOPA‑belangenafweging</a:t>
            </a:r>
          </a:p>
          <a:p>
            <a:pPr marL="342900" indent="-342900">
              <a:buFont typeface="Arial" panose="020B0604020202020204" pitchFamily="34" charset="0"/>
              <a:buChar char="•"/>
            </a:pPr>
            <a:r>
              <a:rPr lang="nl-NL" dirty="0"/>
              <a:t>15 oktober zitting Afdeling (advocaat generaal Nijmeijer). Advies en uitspraak volgt.</a:t>
            </a:r>
          </a:p>
          <a:p>
            <a:r>
              <a:rPr lang="nl-NL" dirty="0">
                <a:hlinkClick r:id="rId5"/>
              </a:rPr>
              <a:t>Afdeling bestuursrechtspraak vraagt conclusie over participatie onder Omgevingswet | Raad van State</a:t>
            </a:r>
            <a:r>
              <a:rPr lang="nl-NL" dirty="0"/>
              <a:t> </a:t>
            </a:r>
          </a:p>
          <a:p>
            <a:pPr marL="342900" indent="-342900">
              <a:buFont typeface="Arial" panose="020B0604020202020204" pitchFamily="34" charset="0"/>
              <a:buChar char="•"/>
            </a:pPr>
            <a:endParaRPr lang="nl-NL" dirty="0"/>
          </a:p>
          <a:p>
            <a:endParaRPr lang="nl-NL" dirty="0"/>
          </a:p>
        </p:txBody>
      </p:sp>
    </p:spTree>
    <p:extLst>
      <p:ext uri="{BB962C8B-B14F-4D97-AF65-F5344CB8AC3E}">
        <p14:creationId xmlns:p14="http://schemas.microsoft.com/office/powerpoint/2010/main" val="1315469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C3AE2B-1949-D7A6-1B2B-B0A6DB98A1EA}"/>
              </a:ext>
            </a:extLst>
          </p:cNvPr>
          <p:cNvSpPr>
            <a:spLocks noGrp="1"/>
          </p:cNvSpPr>
          <p:nvPr>
            <p:ph type="title"/>
          </p:nvPr>
        </p:nvSpPr>
        <p:spPr>
          <a:xfrm>
            <a:off x="597072" y="990600"/>
            <a:ext cx="8861973" cy="897538"/>
          </a:xfrm>
        </p:spPr>
        <p:txBody>
          <a:bodyPr>
            <a:normAutofit fontScale="90000"/>
          </a:bodyPr>
          <a:lstStyle/>
          <a:p>
            <a:r>
              <a:rPr lang="nl-NL" dirty="0"/>
              <a:t>Participatieblunders</a:t>
            </a:r>
          </a:p>
        </p:txBody>
      </p:sp>
      <p:sp>
        <p:nvSpPr>
          <p:cNvPr id="3" name="Tijdelijke aanduiding voor tekst 2">
            <a:extLst>
              <a:ext uri="{FF2B5EF4-FFF2-40B4-BE49-F238E27FC236}">
                <a16:creationId xmlns:a16="http://schemas.microsoft.com/office/drawing/2014/main" id="{E570D910-0F56-73EF-A1D5-EC27325D47CD}"/>
              </a:ext>
            </a:extLst>
          </p:cNvPr>
          <p:cNvSpPr>
            <a:spLocks noGrp="1"/>
          </p:cNvSpPr>
          <p:nvPr>
            <p:ph type="body" idx="1"/>
          </p:nvPr>
        </p:nvSpPr>
        <p:spPr>
          <a:xfrm>
            <a:off x="597072" y="2179638"/>
            <a:ext cx="10629301" cy="3422023"/>
          </a:xfrm>
        </p:spPr>
        <p:txBody>
          <a:bodyPr>
            <a:normAutofit/>
          </a:bodyPr>
          <a:lstStyle/>
          <a:p>
            <a:r>
              <a:rPr lang="nl-NL" dirty="0">
                <a:hlinkClick r:id="rId3"/>
              </a:rPr>
              <a:t>Participatie blunderbundel: lessen van gemeenten | VNG</a:t>
            </a:r>
            <a:endParaRPr lang="nl-NL" dirty="0"/>
          </a:p>
          <a:p>
            <a:endParaRPr lang="nl-NL" dirty="0"/>
          </a:p>
          <a:p>
            <a:r>
              <a:rPr lang="nl-NL" dirty="0"/>
              <a:t>Voorbeeld: nieuwe busbaan</a:t>
            </a:r>
          </a:p>
          <a:p>
            <a:endParaRPr lang="nl-NL" dirty="0"/>
          </a:p>
          <a:p>
            <a:r>
              <a:rPr lang="nl-NL" dirty="0"/>
              <a:t>Voorbeeld: speeltuin door kinderraad </a:t>
            </a:r>
          </a:p>
        </p:txBody>
      </p:sp>
    </p:spTree>
    <p:extLst>
      <p:ext uri="{BB962C8B-B14F-4D97-AF65-F5344CB8AC3E}">
        <p14:creationId xmlns:p14="http://schemas.microsoft.com/office/powerpoint/2010/main" val="4285061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F0494-F39E-4B46-5ADD-1A13D83BEE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F8BF15-00DE-F786-EF89-61E7ADD51835}"/>
              </a:ext>
            </a:extLst>
          </p:cNvPr>
          <p:cNvSpPr>
            <a:spLocks noGrp="1"/>
          </p:cNvSpPr>
          <p:nvPr>
            <p:ph type="title"/>
          </p:nvPr>
        </p:nvSpPr>
        <p:spPr/>
        <p:txBody>
          <a:bodyPr>
            <a:normAutofit fontScale="90000"/>
          </a:bodyPr>
          <a:lstStyle/>
          <a:p>
            <a:r>
              <a:rPr lang="nl-NL" dirty="0"/>
              <a:t>4. Ophalen ervaringen</a:t>
            </a:r>
          </a:p>
        </p:txBody>
      </p:sp>
      <p:sp>
        <p:nvSpPr>
          <p:cNvPr id="3" name="Tijdelijke aanduiding voor tekst 2">
            <a:extLst>
              <a:ext uri="{FF2B5EF4-FFF2-40B4-BE49-F238E27FC236}">
                <a16:creationId xmlns:a16="http://schemas.microsoft.com/office/drawing/2014/main" id="{E01719D4-D632-2FB2-3CDD-AD92A3253EC1}"/>
              </a:ext>
            </a:extLst>
          </p:cNvPr>
          <p:cNvSpPr>
            <a:spLocks noGrp="1"/>
          </p:cNvSpPr>
          <p:nvPr>
            <p:ph type="body" idx="1"/>
          </p:nvPr>
        </p:nvSpPr>
        <p:spPr>
          <a:xfrm>
            <a:off x="597072" y="2179638"/>
            <a:ext cx="10515600" cy="2127186"/>
          </a:xfrm>
        </p:spPr>
        <p:txBody>
          <a:bodyPr>
            <a:normAutofit/>
          </a:bodyPr>
          <a:lstStyle/>
          <a:p>
            <a:r>
              <a:rPr lang="nl-NL" dirty="0"/>
              <a:t>Delen van knelpunten en succesfactoren</a:t>
            </a:r>
          </a:p>
          <a:p>
            <a:endParaRPr lang="nl-NL" dirty="0"/>
          </a:p>
          <a:p>
            <a:r>
              <a:rPr lang="nl-NL" dirty="0"/>
              <a:t>In 3 of 4 groepjes</a:t>
            </a:r>
          </a:p>
          <a:p>
            <a:endParaRPr lang="nl-NL" dirty="0"/>
          </a:p>
          <a:p>
            <a:r>
              <a:rPr lang="nl-NL" dirty="0"/>
              <a:t>Plenaire terugkoppeling</a:t>
            </a:r>
          </a:p>
        </p:txBody>
      </p:sp>
    </p:spTree>
    <p:extLst>
      <p:ext uri="{BB962C8B-B14F-4D97-AF65-F5344CB8AC3E}">
        <p14:creationId xmlns:p14="http://schemas.microsoft.com/office/powerpoint/2010/main" val="905615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1DD97-9AFF-1281-37E0-87869C6522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79A669-3A81-D882-2655-CFF6F971BC28}"/>
              </a:ext>
            </a:extLst>
          </p:cNvPr>
          <p:cNvSpPr>
            <a:spLocks noGrp="1"/>
          </p:cNvSpPr>
          <p:nvPr>
            <p:ph type="title"/>
          </p:nvPr>
        </p:nvSpPr>
        <p:spPr/>
        <p:txBody>
          <a:bodyPr>
            <a:normAutofit fontScale="90000"/>
          </a:bodyPr>
          <a:lstStyle/>
          <a:p>
            <a:r>
              <a:rPr lang="nl-NL" dirty="0"/>
              <a:t>Stelling 1</a:t>
            </a:r>
          </a:p>
        </p:txBody>
      </p:sp>
      <p:sp>
        <p:nvSpPr>
          <p:cNvPr id="3" name="Tijdelijke aanduiding voor tekst 2">
            <a:extLst>
              <a:ext uri="{FF2B5EF4-FFF2-40B4-BE49-F238E27FC236}">
                <a16:creationId xmlns:a16="http://schemas.microsoft.com/office/drawing/2014/main" id="{B5DD2BAA-76BA-0E4B-3FB7-1AF57197B802}"/>
              </a:ext>
            </a:extLst>
          </p:cNvPr>
          <p:cNvSpPr>
            <a:spLocks noGrp="1"/>
          </p:cNvSpPr>
          <p:nvPr>
            <p:ph type="body" idx="1"/>
          </p:nvPr>
        </p:nvSpPr>
        <p:spPr>
          <a:xfrm>
            <a:off x="597072" y="2179638"/>
            <a:ext cx="10515600" cy="2127186"/>
          </a:xfrm>
        </p:spPr>
        <p:txBody>
          <a:bodyPr>
            <a:normAutofit/>
          </a:bodyPr>
          <a:lstStyle/>
          <a:p>
            <a:r>
              <a:rPr lang="nl-NL" sz="3200" dirty="0"/>
              <a:t>Je hebt een participatieverordening, -gids of -handreiking nodig om de uitgevoerde participatie als onvoldoende te kunnen beoordelen.</a:t>
            </a:r>
            <a:br>
              <a:rPr lang="nl-NL" sz="3200" dirty="0"/>
            </a:br>
            <a:r>
              <a:rPr lang="nl-NL" sz="3200" dirty="0"/>
              <a:t>Motiveer je antwoord. </a:t>
            </a:r>
          </a:p>
          <a:p>
            <a:endParaRPr lang="nl-NL" dirty="0"/>
          </a:p>
        </p:txBody>
      </p:sp>
    </p:spTree>
    <p:extLst>
      <p:ext uri="{BB962C8B-B14F-4D97-AF65-F5344CB8AC3E}">
        <p14:creationId xmlns:p14="http://schemas.microsoft.com/office/powerpoint/2010/main" val="4208438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50C-BF22-88DF-1CA1-9C57ED549F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D14E7F-FC39-0FE4-E9AC-0C98C07F3316}"/>
              </a:ext>
            </a:extLst>
          </p:cNvPr>
          <p:cNvSpPr>
            <a:spLocks noGrp="1"/>
          </p:cNvSpPr>
          <p:nvPr>
            <p:ph type="title"/>
          </p:nvPr>
        </p:nvSpPr>
        <p:spPr/>
        <p:txBody>
          <a:bodyPr>
            <a:normAutofit fontScale="90000"/>
          </a:bodyPr>
          <a:lstStyle/>
          <a:p>
            <a:r>
              <a:rPr lang="nl-NL" dirty="0"/>
              <a:t>Stelling 2</a:t>
            </a:r>
          </a:p>
        </p:txBody>
      </p:sp>
      <p:sp>
        <p:nvSpPr>
          <p:cNvPr id="3" name="Tijdelijke aanduiding voor tekst 2">
            <a:extLst>
              <a:ext uri="{FF2B5EF4-FFF2-40B4-BE49-F238E27FC236}">
                <a16:creationId xmlns:a16="http://schemas.microsoft.com/office/drawing/2014/main" id="{BD20CAB5-DBFE-CC23-826C-4C968E712BA0}"/>
              </a:ext>
            </a:extLst>
          </p:cNvPr>
          <p:cNvSpPr>
            <a:spLocks noGrp="1"/>
          </p:cNvSpPr>
          <p:nvPr>
            <p:ph type="body" idx="1"/>
          </p:nvPr>
        </p:nvSpPr>
        <p:spPr>
          <a:xfrm>
            <a:off x="597072" y="2179638"/>
            <a:ext cx="10515600" cy="2127186"/>
          </a:xfrm>
        </p:spPr>
        <p:txBody>
          <a:bodyPr>
            <a:normAutofit/>
          </a:bodyPr>
          <a:lstStyle/>
          <a:p>
            <a:r>
              <a:rPr lang="nl-NL" sz="3200" dirty="0"/>
              <a:t>Wanneer een initiatiefnemer tijdig wordt geïnformeerd over het belang van participatie, vergroot dat de kans op een volledigere aanvraag en dus snellere behandeling en groter draagvlak. Motiveer je antwoord. </a:t>
            </a:r>
          </a:p>
          <a:p>
            <a:endParaRPr lang="nl-NL" dirty="0"/>
          </a:p>
        </p:txBody>
      </p:sp>
    </p:spTree>
    <p:extLst>
      <p:ext uri="{BB962C8B-B14F-4D97-AF65-F5344CB8AC3E}">
        <p14:creationId xmlns:p14="http://schemas.microsoft.com/office/powerpoint/2010/main" val="2081010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4A30-9AF1-28D0-D11D-BD67880820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17008A-B861-8C96-2BA8-9A938A124CCF}"/>
              </a:ext>
            </a:extLst>
          </p:cNvPr>
          <p:cNvSpPr>
            <a:spLocks noGrp="1"/>
          </p:cNvSpPr>
          <p:nvPr>
            <p:ph type="title"/>
          </p:nvPr>
        </p:nvSpPr>
        <p:spPr/>
        <p:txBody>
          <a:bodyPr>
            <a:normAutofit fontScale="90000"/>
          </a:bodyPr>
          <a:lstStyle/>
          <a:p>
            <a:r>
              <a:rPr lang="nl-NL" dirty="0"/>
              <a:t>5. Do’s en </a:t>
            </a:r>
            <a:r>
              <a:rPr lang="nl-NL" dirty="0" err="1"/>
              <a:t>don’ts</a:t>
            </a:r>
            <a:r>
              <a:rPr lang="nl-NL" dirty="0"/>
              <a:t>, tips en tricks</a:t>
            </a:r>
          </a:p>
        </p:txBody>
      </p:sp>
      <p:sp>
        <p:nvSpPr>
          <p:cNvPr id="3" name="Tijdelijke aanduiding voor tekst 2">
            <a:extLst>
              <a:ext uri="{FF2B5EF4-FFF2-40B4-BE49-F238E27FC236}">
                <a16:creationId xmlns:a16="http://schemas.microsoft.com/office/drawing/2014/main" id="{7F0462CE-A4CF-CB39-91AA-DE4373B8E55F}"/>
              </a:ext>
            </a:extLst>
          </p:cNvPr>
          <p:cNvSpPr>
            <a:spLocks noGrp="1"/>
          </p:cNvSpPr>
          <p:nvPr>
            <p:ph type="body" idx="1"/>
          </p:nvPr>
        </p:nvSpPr>
        <p:spPr>
          <a:xfrm>
            <a:off x="597072" y="2179638"/>
            <a:ext cx="10515600" cy="2950146"/>
          </a:xfrm>
        </p:spPr>
        <p:txBody>
          <a:bodyPr>
            <a:normAutofit/>
          </a:bodyPr>
          <a:lstStyle/>
          <a:p>
            <a:r>
              <a:rPr lang="nl-NL" dirty="0"/>
              <a:t>Verbeterpunten:</a:t>
            </a:r>
          </a:p>
          <a:p>
            <a:pPr marL="342900" indent="-342900">
              <a:buFontTx/>
              <a:buChar char="-"/>
            </a:pPr>
            <a:r>
              <a:rPr lang="nl-NL" dirty="0"/>
              <a:t>Duidelijk verwachtingenmanagement</a:t>
            </a:r>
          </a:p>
          <a:p>
            <a:pPr marL="342900" indent="-342900">
              <a:buFontTx/>
              <a:buChar char="-"/>
            </a:pPr>
            <a:r>
              <a:rPr lang="nl-NL" dirty="0"/>
              <a:t>Vroegtijdige inzet </a:t>
            </a:r>
          </a:p>
          <a:p>
            <a:pPr marL="342900" indent="-342900">
              <a:buFontTx/>
              <a:buChar char="-"/>
            </a:pPr>
            <a:r>
              <a:rPr lang="nl-NL" dirty="0"/>
              <a:t>Concrete spelregels</a:t>
            </a:r>
          </a:p>
        </p:txBody>
      </p:sp>
    </p:spTree>
    <p:extLst>
      <p:ext uri="{BB962C8B-B14F-4D97-AF65-F5344CB8AC3E}">
        <p14:creationId xmlns:p14="http://schemas.microsoft.com/office/powerpoint/2010/main" val="2973832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19F1-EAA2-DA0C-0390-C01F799E65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FF865-F7C0-DA99-E26B-B9956EE991EB}"/>
              </a:ext>
            </a:extLst>
          </p:cNvPr>
          <p:cNvSpPr>
            <a:spLocks noGrp="1"/>
          </p:cNvSpPr>
          <p:nvPr>
            <p:ph type="title"/>
          </p:nvPr>
        </p:nvSpPr>
        <p:spPr/>
        <p:txBody>
          <a:bodyPr>
            <a:normAutofit fontScale="90000"/>
          </a:bodyPr>
          <a:lstStyle/>
          <a:p>
            <a:r>
              <a:rPr lang="nl-NL" dirty="0"/>
              <a:t>Do’s en </a:t>
            </a:r>
            <a:r>
              <a:rPr lang="nl-NL" dirty="0" err="1"/>
              <a:t>don’ts</a:t>
            </a:r>
            <a:r>
              <a:rPr lang="nl-NL" dirty="0"/>
              <a:t>, tips en tricks</a:t>
            </a:r>
          </a:p>
        </p:txBody>
      </p:sp>
      <p:sp>
        <p:nvSpPr>
          <p:cNvPr id="3" name="Tijdelijke aanduiding voor tekst 2">
            <a:extLst>
              <a:ext uri="{FF2B5EF4-FFF2-40B4-BE49-F238E27FC236}">
                <a16:creationId xmlns:a16="http://schemas.microsoft.com/office/drawing/2014/main" id="{CB7B2416-D295-E47B-7A0B-3D5F827657F7}"/>
              </a:ext>
            </a:extLst>
          </p:cNvPr>
          <p:cNvSpPr>
            <a:spLocks noGrp="1"/>
          </p:cNvSpPr>
          <p:nvPr>
            <p:ph type="body" idx="1"/>
          </p:nvPr>
        </p:nvSpPr>
        <p:spPr>
          <a:xfrm>
            <a:off x="597072" y="2179638"/>
            <a:ext cx="10515600" cy="2950146"/>
          </a:xfrm>
        </p:spPr>
        <p:txBody>
          <a:bodyPr>
            <a:normAutofit/>
          </a:bodyPr>
          <a:lstStyle/>
          <a:p>
            <a:r>
              <a:rPr lang="nl-NL" dirty="0"/>
              <a:t>Hoe richt je het beter in:</a:t>
            </a:r>
          </a:p>
          <a:p>
            <a:pPr marL="342900" indent="-342900">
              <a:buFontTx/>
              <a:buChar char="-"/>
            </a:pPr>
            <a:r>
              <a:rPr lang="nl-NL" dirty="0"/>
              <a:t>Start de dialoog in de initiatieffase</a:t>
            </a:r>
          </a:p>
          <a:p>
            <a:pPr marL="342900" indent="-342900">
              <a:buFontTx/>
              <a:buChar char="-"/>
            </a:pPr>
            <a:r>
              <a:rPr lang="nl-NL" dirty="0"/>
              <a:t>Maak het concreet: checklist of format</a:t>
            </a:r>
          </a:p>
          <a:p>
            <a:pPr marL="342900" indent="-342900">
              <a:buFontTx/>
              <a:buChar char="-"/>
            </a:pPr>
            <a:r>
              <a:rPr lang="nl-NL" dirty="0"/>
              <a:t>Evalueer de opbrengst: beoordeel vooral wat de uitkomt van de participatie was</a:t>
            </a:r>
          </a:p>
          <a:p>
            <a:pPr marL="342900" indent="-342900">
              <a:buFontTx/>
              <a:buChar char="-"/>
            </a:pPr>
            <a:r>
              <a:rPr lang="nl-NL" dirty="0"/>
              <a:t>Sluit de cirkel</a:t>
            </a:r>
          </a:p>
          <a:p>
            <a:pPr marL="342900" indent="-342900">
              <a:buFontTx/>
              <a:buChar char="-"/>
            </a:pPr>
            <a:endParaRPr lang="nl-NL" dirty="0"/>
          </a:p>
        </p:txBody>
      </p:sp>
    </p:spTree>
    <p:extLst>
      <p:ext uri="{BB962C8B-B14F-4D97-AF65-F5344CB8AC3E}">
        <p14:creationId xmlns:p14="http://schemas.microsoft.com/office/powerpoint/2010/main" val="3567267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8B2FB-401F-43BB-E03F-8201F650DA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DC8828-C08D-CF76-D55E-F33E344BC8E0}"/>
              </a:ext>
            </a:extLst>
          </p:cNvPr>
          <p:cNvSpPr>
            <a:spLocks noGrp="1"/>
          </p:cNvSpPr>
          <p:nvPr>
            <p:ph type="title"/>
          </p:nvPr>
        </p:nvSpPr>
        <p:spPr/>
        <p:txBody>
          <a:bodyPr>
            <a:normAutofit fontScale="90000"/>
          </a:bodyPr>
          <a:lstStyle/>
          <a:p>
            <a:r>
              <a:rPr lang="nl-NL" dirty="0"/>
              <a:t>6. Afronding</a:t>
            </a:r>
          </a:p>
        </p:txBody>
      </p:sp>
      <p:sp>
        <p:nvSpPr>
          <p:cNvPr id="3" name="Tijdelijke aanduiding voor tekst 2">
            <a:extLst>
              <a:ext uri="{FF2B5EF4-FFF2-40B4-BE49-F238E27FC236}">
                <a16:creationId xmlns:a16="http://schemas.microsoft.com/office/drawing/2014/main" id="{3BFACBC8-723A-2ED3-E03B-1D38FA9D8A33}"/>
              </a:ext>
            </a:extLst>
          </p:cNvPr>
          <p:cNvSpPr>
            <a:spLocks noGrp="1"/>
          </p:cNvSpPr>
          <p:nvPr>
            <p:ph type="body" idx="1"/>
          </p:nvPr>
        </p:nvSpPr>
        <p:spPr>
          <a:xfrm>
            <a:off x="597072" y="2179638"/>
            <a:ext cx="10515600" cy="3352482"/>
          </a:xfrm>
        </p:spPr>
        <p:txBody>
          <a:bodyPr>
            <a:normAutofit/>
          </a:bodyPr>
          <a:lstStyle/>
          <a:p>
            <a:r>
              <a:rPr lang="nl-NL" dirty="0"/>
              <a:t>Conclusies: wat zijn de 3 belangrijkste inzichten </a:t>
            </a:r>
          </a:p>
          <a:p>
            <a:r>
              <a:rPr lang="nl-NL" dirty="0"/>
              <a:t>Hoe verder na deze sessie:</a:t>
            </a:r>
          </a:p>
          <a:p>
            <a:r>
              <a:rPr lang="nl-NL" dirty="0"/>
              <a:t>	- Website IPLO	</a:t>
            </a:r>
          </a:p>
          <a:p>
            <a:r>
              <a:rPr lang="nl-NL" dirty="0"/>
              <a:t>	- Forum en leernetwerk participatie VNG</a:t>
            </a:r>
          </a:p>
          <a:p>
            <a:r>
              <a:rPr lang="nl-NL" dirty="0"/>
              <a:t>Bedankt voor het delen!</a:t>
            </a:r>
          </a:p>
          <a:p>
            <a:endParaRPr lang="nl-NL" dirty="0"/>
          </a:p>
          <a:p>
            <a:endParaRPr lang="nl-NL" dirty="0"/>
          </a:p>
        </p:txBody>
      </p:sp>
    </p:spTree>
    <p:extLst>
      <p:ext uri="{BB962C8B-B14F-4D97-AF65-F5344CB8AC3E}">
        <p14:creationId xmlns:p14="http://schemas.microsoft.com/office/powerpoint/2010/main" val="1790926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dirty="0"/>
              <a:t>IPLO.nl</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fontScale="85000" lnSpcReduction="10000"/>
          </a:bodyPr>
          <a:lstStyle/>
          <a:p>
            <a:r>
              <a:rPr lang="nl-NL" dirty="0">
                <a:hlinkClick r:id="rId2"/>
              </a:rPr>
              <a:t>Participatie in de Omgevingswet | Informatiepunt Leefomgeving</a:t>
            </a:r>
            <a:endParaRPr lang="nl-NL" dirty="0"/>
          </a:p>
        </p:txBody>
      </p:sp>
    </p:spTree>
    <p:extLst>
      <p:ext uri="{BB962C8B-B14F-4D97-AF65-F5344CB8AC3E}">
        <p14:creationId xmlns:p14="http://schemas.microsoft.com/office/powerpoint/2010/main" val="2754843947"/>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4859</TotalTime>
  <Words>2979</Words>
  <Application>Microsoft Office PowerPoint</Application>
  <PresentationFormat>Breedbeeld</PresentationFormat>
  <Paragraphs>193</Paragraphs>
  <Slides>17</Slides>
  <Notes>15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17</vt:i4>
      </vt:variant>
    </vt:vector>
  </HeadingPairs>
  <TitlesOfParts>
    <vt:vector size="22" baseType="lpstr">
      <vt:lpstr>Aptos</vt:lpstr>
      <vt:lpstr>Arial</vt:lpstr>
      <vt:lpstr>Asap</vt:lpstr>
      <vt:lpstr>Asap Medium</vt:lpstr>
      <vt:lpstr>Office Theme</vt:lpstr>
      <vt:lpstr>Participatie met bopa</vt:lpstr>
      <vt:lpstr>PowerPoint-presentatie</vt:lpstr>
      <vt:lpstr>Inhoud sessie</vt:lpstr>
      <vt:lpstr>Juridisch: participatie bij vergunningen</vt:lpstr>
      <vt:lpstr>Aandachtspunten wetgever</vt:lpstr>
      <vt:lpstr>Kwaliteitscriteria in beleidsregels</vt:lpstr>
      <vt:lpstr>Voorbeeld beleidsregels Groningen</vt:lpstr>
      <vt:lpstr>Voorbeeld 2 beleidsregels Súdwest-Fryslân</vt:lpstr>
      <vt:lpstr>Recente jurisprudentie</vt:lpstr>
      <vt:lpstr>Participatieblunders</vt:lpstr>
      <vt:lpstr>4. Ophalen ervaringen</vt:lpstr>
      <vt:lpstr>Stelling 1</vt:lpstr>
      <vt:lpstr>Stelling 2</vt:lpstr>
      <vt:lpstr>5. Do’s en don’ts, tips en tricks</vt:lpstr>
      <vt:lpstr>Do’s en don’ts, tips en tricks</vt:lpstr>
      <vt:lpstr>6. Afronding</vt:lpstr>
      <vt:lpstr>IPLO.nl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Uijtdewilligen, Annelies (RWS WVL)</cp:lastModifiedBy>
  <cp:revision>38</cp:revision>
  <dcterms:created xsi:type="dcterms:W3CDTF">2026-04-03T10:56:03Z</dcterms:created>
  <dcterms:modified xsi:type="dcterms:W3CDTF">2026-10-26T13:20:16Z</dcterms:modified>
</cp:coreProperties>
</file>