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4159" r:id="rId5"/>
    <p:sldMasterId id="2147484352" r:id="rId6"/>
  </p:sldMasterIdLst>
  <p:notesMasterIdLst>
    <p:notesMasterId r:id="rId34"/>
  </p:notesMasterIdLst>
  <p:handoutMasterIdLst>
    <p:handoutMasterId r:id="rId35"/>
  </p:handoutMasterIdLst>
  <p:sldIdLst>
    <p:sldId id="263" r:id="rId7"/>
    <p:sldId id="256" r:id="rId8"/>
    <p:sldId id="267" r:id="rId9"/>
    <p:sldId id="336" r:id="rId10"/>
    <p:sldId id="257" r:id="rId11"/>
    <p:sldId id="340" r:id="rId12"/>
    <p:sldId id="644" r:id="rId13"/>
    <p:sldId id="812" r:id="rId14"/>
    <p:sldId id="285" r:id="rId15"/>
    <p:sldId id="345" r:id="rId16"/>
    <p:sldId id="342" r:id="rId17"/>
    <p:sldId id="317" r:id="rId18"/>
    <p:sldId id="337" r:id="rId19"/>
    <p:sldId id="307" r:id="rId20"/>
    <p:sldId id="315" r:id="rId21"/>
    <p:sldId id="318" r:id="rId22"/>
    <p:sldId id="319" r:id="rId23"/>
    <p:sldId id="320" r:id="rId24"/>
    <p:sldId id="815" r:id="rId25"/>
    <p:sldId id="814" r:id="rId26"/>
    <p:sldId id="322" r:id="rId27"/>
    <p:sldId id="810" r:id="rId28"/>
    <p:sldId id="268" r:id="rId29"/>
    <p:sldId id="813" r:id="rId30"/>
    <p:sldId id="309" r:id="rId31"/>
    <p:sldId id="314" r:id="rId32"/>
    <p:sldId id="262" r:id="rId3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18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10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B7902B-E2C5-1080-BD39-08248D7FF366}" name="Beterams, Manuel (RWS WVL)" initials="MB" userId="S::manuel.beterams@rws.nl::c7b2730f-5661-474a-9d88-5fdd558cb022" providerId="AD"/>
  <p188:author id="{699B7757-4CE6-C01D-0960-1A3ECF59DDB6}" name="Wiering, Koen (RWS WVL)" initials="KW" userId="S::koen.wiering@rws.nl::f504bd28-7f22-4aa5-ab33-2e21d7d381f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rnout Drenthel" initials="AD [7]" lastIdx="1" clrIdx="6"/>
  <p:cmAuthor id="1" name="Arnout Drenthel" initials="AD" lastIdx="1" clrIdx="0"/>
  <p:cmAuthor id="8" name="Arnout Drenthel" initials="AD [8]" lastIdx="1" clrIdx="7"/>
  <p:cmAuthor id="2" name="Arnout Drenthel" initials="AD [2]" lastIdx="1" clrIdx="1"/>
  <p:cmAuthor id="9" name="Arnout Drenthel" initials="AD [9]" lastIdx="1" clrIdx="8"/>
  <p:cmAuthor id="3" name="Arnout Drenthel" initials="AD [3]" lastIdx="1" clrIdx="2"/>
  <p:cmAuthor id="4" name="Arnout Drenthel" initials="AD [4]" lastIdx="1" clrIdx="3"/>
  <p:cmAuthor id="5" name="Arnout Drenthel" initials="AD [5]" lastIdx="1" clrIdx="4"/>
  <p:cmAuthor id="6" name="Arnout Drenthel" initials="AD [6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9" autoAdjust="0"/>
    <p:restoredTop sz="86375" autoAdjust="0"/>
  </p:normalViewPr>
  <p:slideViewPr>
    <p:cSldViewPr snapToGrid="0">
      <p:cViewPr varScale="1">
        <p:scale>
          <a:sx n="95" d="100"/>
          <a:sy n="95" d="100"/>
        </p:scale>
        <p:origin x="396" y="90"/>
      </p:cViewPr>
      <p:guideLst>
        <p:guide pos="518"/>
        <p:guide orient="horz" pos="2160"/>
        <p:guide orient="horz" pos="10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8004"/>
    </p:cViewPr>
  </p:sorterViewPr>
  <p:notesViewPr>
    <p:cSldViewPr snapToGrid="0">
      <p:cViewPr varScale="1">
        <p:scale>
          <a:sx n="105" d="100"/>
          <a:sy n="105" d="100"/>
        </p:scale>
        <p:origin x="301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C31-4FA3-B205-28C770F7B33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C31-4FA3-B205-28C770F7B33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C31-4FA3-B205-28C770F7B33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C31-4FA3-B205-28C770F7B331}"/>
              </c:ext>
            </c:extLst>
          </c:dPt>
          <c:dPt>
            <c:idx val="4"/>
            <c:bubble3D val="0"/>
            <c:explosion val="1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C31-4FA3-B205-28C770F7B33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5C31-4FA3-B205-28C770F7B33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5C31-4FA3-B205-28C770F7B33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5C31-4FA3-B205-28C770F7B33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5C31-4FA3-B205-28C770F7B33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5C31-4FA3-B205-28C770F7B33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5C31-4FA3-B205-28C770F7B33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5C31-4FA3-B205-28C770F7B331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5C31-4FA3-B205-28C770F7B331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C31-4FA3-B205-28C770F7B331}"/>
                </c:ext>
              </c:extLst>
            </c:dLbl>
            <c:dLbl>
              <c:idx val="6"/>
              <c:layout>
                <c:manualLayout>
                  <c:x val="-6.9264069264069264E-3"/>
                  <c:y val="-3.92345695538252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C31-4FA3-B205-28C770F7B331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N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5C31-4FA3-B205-28C770F7B331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Blad1!$A$16:$A$23</c:f>
              <c:strCache>
                <c:ptCount val="8"/>
                <c:pt idx="0">
                  <c:v>PGS 15</c:v>
                </c:pt>
                <c:pt idx="1">
                  <c:v>PGS 37</c:v>
                </c:pt>
                <c:pt idx="2">
                  <c:v>Overige PGSen</c:v>
                </c:pt>
                <c:pt idx="3">
                  <c:v>Vuurwerk</c:v>
                </c:pt>
                <c:pt idx="4">
                  <c:v>Aandachtsgebieden</c:v>
                </c:pt>
                <c:pt idx="5">
                  <c:v>Plaatsgebonden risico</c:v>
                </c:pt>
                <c:pt idx="6">
                  <c:v>Basisnet</c:v>
                </c:pt>
                <c:pt idx="7">
                  <c:v>Overig </c:v>
                </c:pt>
              </c:strCache>
            </c:strRef>
          </c:cat>
          <c:val>
            <c:numRef>
              <c:f>Blad1!$F$16:$F$23</c:f>
              <c:numCache>
                <c:formatCode>General</c:formatCode>
                <c:ptCount val="8"/>
                <c:pt idx="0">
                  <c:v>264</c:v>
                </c:pt>
                <c:pt idx="1">
                  <c:v>173</c:v>
                </c:pt>
                <c:pt idx="2">
                  <c:v>185</c:v>
                </c:pt>
                <c:pt idx="3">
                  <c:v>169</c:v>
                </c:pt>
                <c:pt idx="4">
                  <c:v>84</c:v>
                </c:pt>
                <c:pt idx="5">
                  <c:v>37</c:v>
                </c:pt>
                <c:pt idx="6">
                  <c:v>26</c:v>
                </c:pt>
                <c:pt idx="7">
                  <c:v>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C31-4FA3-B205-28C770F7B331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hyperlink" Target="mailto:omgevingsveiligheid@rivm.nl" TargetMode="External"/><Relationship Id="rId4" Type="http://schemas.openxmlformats.org/officeDocument/2006/relationships/image" Target="../media/image4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mailto:omgevingsveiligheid@rivm.nl" TargetMode="External"/><Relationship Id="rId1" Type="http://schemas.openxmlformats.org/officeDocument/2006/relationships/image" Target="../media/image39.jpeg"/><Relationship Id="rId4" Type="http://schemas.openxmlformats.org/officeDocument/2006/relationships/image" Target="../media/image4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#1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C374CC-5D2F-406B-93F2-5167D43C4BFC}" type="doc">
      <dgm:prSet loTypeId="urn:microsoft.com/office/officeart/2005/8/layout/pList2" loCatId="list" qsTypeId="urn:microsoft.com/office/officeart/2005/8/quickstyle/simple1#1" qsCatId="simple" csTypeId="urn:microsoft.com/office/officeart/2005/8/colors/accent0_2#1" csCatId="mainScheme" phldr="1"/>
      <dgm:spPr/>
      <dgm:t>
        <a:bodyPr/>
        <a:lstStyle/>
        <a:p>
          <a:endParaRPr lang="en-US"/>
        </a:p>
      </dgm:t>
    </dgm:pt>
    <dgm:pt modelId="{4DEAD4B5-359C-4F0E-8A25-3AB51AEC38DB}">
      <dgm:prSet phldrT="[Tekst]" phldr="0" custT="1"/>
      <dgm:spPr/>
      <dgm:t>
        <a:bodyPr/>
        <a:lstStyle/>
        <a:p>
          <a:endParaRPr lang="nl-NL" sz="1100" dirty="0"/>
        </a:p>
        <a:p>
          <a:endParaRPr lang="nl-NL" sz="1100" dirty="0"/>
        </a:p>
        <a:p>
          <a:r>
            <a:rPr lang="nl-NL" sz="2000" dirty="0"/>
            <a:t>Handboek Omgevingsveiligheid</a:t>
          </a:r>
        </a:p>
        <a:p>
          <a:r>
            <a:rPr lang="nl-NL" sz="1100" b="0" i="0" dirty="0">
              <a:hlinkClick xmlns:r="http://schemas.openxmlformats.org/officeDocument/2006/relationships" r:id="rId1"/>
            </a:rPr>
            <a:t>omgevingsveiligheid@rivm.nl</a:t>
          </a:r>
          <a:r>
            <a:rPr lang="nl-NL" sz="1100" b="0" i="0" dirty="0"/>
            <a:t> </a:t>
          </a:r>
          <a:endParaRPr lang="en-US" sz="1100" dirty="0"/>
        </a:p>
      </dgm:t>
    </dgm:pt>
    <dgm:pt modelId="{4D35B175-A430-4654-AE95-BE4501864A50}" type="parTrans" cxnId="{2C069E80-A508-499E-BE3D-618F99136803}">
      <dgm:prSet/>
      <dgm:spPr/>
      <dgm:t>
        <a:bodyPr/>
        <a:lstStyle/>
        <a:p>
          <a:endParaRPr lang="en-US"/>
        </a:p>
      </dgm:t>
    </dgm:pt>
    <dgm:pt modelId="{8869B78A-480E-46AE-BA23-2C15C7F562CB}" type="sibTrans" cxnId="{2C069E80-A508-499E-BE3D-618F99136803}">
      <dgm:prSet/>
      <dgm:spPr/>
      <dgm:t>
        <a:bodyPr/>
        <a:lstStyle/>
        <a:p>
          <a:endParaRPr lang="en-US"/>
        </a:p>
      </dgm:t>
    </dgm:pt>
    <dgm:pt modelId="{BB1C9237-6EF0-43D0-814A-30D4B32A92CB}">
      <dgm:prSet phldrT="[Tekst]" phldr="0" custT="1"/>
      <dgm:spPr/>
      <dgm:t>
        <a:bodyPr/>
        <a:lstStyle/>
        <a:p>
          <a:endParaRPr lang="nl-NL" sz="1100" dirty="0"/>
        </a:p>
        <a:p>
          <a:endParaRPr lang="nl-NL" sz="1100" dirty="0"/>
        </a:p>
        <a:p>
          <a:r>
            <a:rPr lang="nl-NL" sz="2000" dirty="0"/>
            <a:t>IPLO</a:t>
          </a:r>
        </a:p>
        <a:p>
          <a:br>
            <a:rPr lang="nl-NL" sz="1100" u="sng" dirty="0"/>
          </a:br>
          <a:r>
            <a:rPr lang="nl-NL" sz="1100" u="sng" dirty="0"/>
            <a:t>https://iplo.nl/contact/vragenformulier/</a:t>
          </a:r>
        </a:p>
        <a:p>
          <a:br>
            <a:rPr lang="nl-NL" sz="1100" dirty="0"/>
          </a:br>
          <a:endParaRPr lang="en-US" sz="1100" dirty="0"/>
        </a:p>
      </dgm:t>
    </dgm:pt>
    <dgm:pt modelId="{EFD54FD9-5C86-4CA3-83E8-3215DCED3595}" type="parTrans" cxnId="{62369027-5212-4AE5-8584-C33C82AA6765}">
      <dgm:prSet/>
      <dgm:spPr/>
      <dgm:t>
        <a:bodyPr/>
        <a:lstStyle/>
        <a:p>
          <a:endParaRPr lang="en-US"/>
        </a:p>
      </dgm:t>
    </dgm:pt>
    <dgm:pt modelId="{E30C9C08-0CFC-4FCD-BF19-8BFA7FD5AA24}" type="sibTrans" cxnId="{62369027-5212-4AE5-8584-C33C82AA6765}">
      <dgm:prSet/>
      <dgm:spPr/>
      <dgm:t>
        <a:bodyPr/>
        <a:lstStyle/>
        <a:p>
          <a:endParaRPr lang="en-US"/>
        </a:p>
      </dgm:t>
    </dgm:pt>
    <dgm:pt modelId="{3C476765-A920-451D-BD20-45A5F267E3CF}">
      <dgm:prSet phldrT="[Tekst]" phldr="0"/>
      <dgm:spPr/>
      <dgm:t>
        <a:bodyPr/>
        <a:lstStyle/>
        <a:p>
          <a:endParaRPr lang="nl-NL" dirty="0"/>
        </a:p>
        <a:p>
          <a:r>
            <a:rPr lang="nl-NL" dirty="0"/>
            <a:t>Maatregelenwiki</a:t>
          </a:r>
          <a:endParaRPr lang="en-US" dirty="0"/>
        </a:p>
      </dgm:t>
    </dgm:pt>
    <dgm:pt modelId="{EECF7D1B-1DC3-4CEA-A700-3CAE59BD6C73}" type="sibTrans" cxnId="{60F1496D-C054-42FE-8781-E9B88CFBD0EF}">
      <dgm:prSet/>
      <dgm:spPr/>
      <dgm:t>
        <a:bodyPr/>
        <a:lstStyle/>
        <a:p>
          <a:endParaRPr lang="en-US"/>
        </a:p>
      </dgm:t>
    </dgm:pt>
    <dgm:pt modelId="{9631EAF4-83AC-4BAC-9D66-D9D9EF9D68BC}" type="parTrans" cxnId="{60F1496D-C054-42FE-8781-E9B88CFBD0EF}">
      <dgm:prSet/>
      <dgm:spPr/>
      <dgm:t>
        <a:bodyPr/>
        <a:lstStyle/>
        <a:p>
          <a:endParaRPr lang="en-US"/>
        </a:p>
      </dgm:t>
    </dgm:pt>
    <dgm:pt modelId="{8DC6B2DC-11BB-4457-88DE-E431FDF2C52F}" type="pres">
      <dgm:prSet presAssocID="{3BC374CC-5D2F-406B-93F2-5167D43C4BFC}" presName="Name0" presStyleCnt="0">
        <dgm:presLayoutVars>
          <dgm:dir/>
          <dgm:resizeHandles val="exact"/>
        </dgm:presLayoutVars>
      </dgm:prSet>
      <dgm:spPr/>
    </dgm:pt>
    <dgm:pt modelId="{FD6A97E3-13A6-4D31-8E42-D7DA1B78D150}" type="pres">
      <dgm:prSet presAssocID="{3BC374CC-5D2F-406B-93F2-5167D43C4BFC}" presName="bkgdShp" presStyleLbl="alignAccFollowNode1" presStyleIdx="0" presStyleCnt="1"/>
      <dgm:spPr/>
    </dgm:pt>
    <dgm:pt modelId="{F0BD698B-4B5E-4FBA-9975-85C8AA6018F7}" type="pres">
      <dgm:prSet presAssocID="{3BC374CC-5D2F-406B-93F2-5167D43C4BFC}" presName="linComp" presStyleCnt="0"/>
      <dgm:spPr/>
    </dgm:pt>
    <dgm:pt modelId="{C2F6A246-0157-47B5-88DF-A5E7B285A18E}" type="pres">
      <dgm:prSet presAssocID="{4DEAD4B5-359C-4F0E-8A25-3AB51AEC38DB}" presName="compNode" presStyleCnt="0"/>
      <dgm:spPr/>
    </dgm:pt>
    <dgm:pt modelId="{244441DD-C11E-40DF-B543-F959297A06BD}" type="pres">
      <dgm:prSet presAssocID="{4DEAD4B5-359C-4F0E-8A25-3AB51AEC38DB}" presName="node" presStyleLbl="node1" presStyleIdx="0" presStyleCnt="3">
        <dgm:presLayoutVars>
          <dgm:bulletEnabled val="1"/>
        </dgm:presLayoutVars>
      </dgm:prSet>
      <dgm:spPr/>
    </dgm:pt>
    <dgm:pt modelId="{EE39D752-91F5-4B84-9756-BBF685B9BD2D}" type="pres">
      <dgm:prSet presAssocID="{4DEAD4B5-359C-4F0E-8A25-3AB51AEC38DB}" presName="invisiNode" presStyleLbl="node1" presStyleIdx="0" presStyleCnt="3"/>
      <dgm:spPr/>
    </dgm:pt>
    <dgm:pt modelId="{B934A60E-5832-4BCF-A0F8-66568BEB3ABE}" type="pres">
      <dgm:prSet presAssocID="{4DEAD4B5-359C-4F0E-8A25-3AB51AEC38DB}" presName="imagNode" presStyleLbl="fgImgPlace1" presStyleIdx="0" presStyleCnt="3"/>
      <dgm:spPr>
        <a:blipFill>
          <a:blip xmlns:r="http://schemas.openxmlformats.org/officeDocument/2006/relationships" r:embed="rId2"/>
          <a:srcRect/>
          <a:stretch>
            <a:fillRect t="-5000" b="-5000"/>
          </a:stretch>
        </a:blipFill>
      </dgm:spPr>
    </dgm:pt>
    <dgm:pt modelId="{30091E99-F87C-465F-BD5C-687585C92659}" type="pres">
      <dgm:prSet presAssocID="{8869B78A-480E-46AE-BA23-2C15C7F562CB}" presName="sibTrans" presStyleLbl="sibTrans2D1" presStyleIdx="0" presStyleCnt="0"/>
      <dgm:spPr/>
    </dgm:pt>
    <dgm:pt modelId="{6C8F942C-AA5E-4C5D-B29D-05B06C21E9DE}" type="pres">
      <dgm:prSet presAssocID="{BB1C9237-6EF0-43D0-814A-30D4B32A92CB}" presName="compNode" presStyleCnt="0"/>
      <dgm:spPr/>
    </dgm:pt>
    <dgm:pt modelId="{76028F12-9D8E-4014-ADA1-1F5BDAAF9376}" type="pres">
      <dgm:prSet presAssocID="{BB1C9237-6EF0-43D0-814A-30D4B32A92CB}" presName="node" presStyleLbl="node1" presStyleIdx="1" presStyleCnt="3">
        <dgm:presLayoutVars>
          <dgm:bulletEnabled val="1"/>
        </dgm:presLayoutVars>
      </dgm:prSet>
      <dgm:spPr/>
    </dgm:pt>
    <dgm:pt modelId="{05371007-A7FA-4414-94EC-5AE2155E6098}" type="pres">
      <dgm:prSet presAssocID="{BB1C9237-6EF0-43D0-814A-30D4B32A92CB}" presName="invisiNode" presStyleLbl="node1" presStyleIdx="1" presStyleCnt="3"/>
      <dgm:spPr/>
    </dgm:pt>
    <dgm:pt modelId="{46CF1CCC-434D-4EFC-BF08-2551AB3E8886}" type="pres">
      <dgm:prSet presAssocID="{BB1C9237-6EF0-43D0-814A-30D4B32A92CB}" presName="imagNode" presStyleLbl="fgImgPlace1" presStyleIdx="1" presStyleCnt="3"/>
      <dgm:spPr>
        <a:blipFill>
          <a:blip xmlns:r="http://schemas.openxmlformats.org/officeDocument/2006/relationships" r:embed="rId3"/>
          <a:srcRect/>
          <a:stretch>
            <a:fillRect l="-6000" r="-6000"/>
          </a:stretch>
        </a:blipFill>
      </dgm:spPr>
    </dgm:pt>
    <dgm:pt modelId="{D7C00A9A-9B40-4F35-A193-5F4CA79FA809}" type="pres">
      <dgm:prSet presAssocID="{E30C9C08-0CFC-4FCD-BF19-8BFA7FD5AA24}" presName="sibTrans" presStyleLbl="sibTrans2D1" presStyleIdx="0" presStyleCnt="0"/>
      <dgm:spPr/>
    </dgm:pt>
    <dgm:pt modelId="{B1FB24CA-0395-48F6-AA33-47A791703AD5}" type="pres">
      <dgm:prSet presAssocID="{3C476765-A920-451D-BD20-45A5F267E3CF}" presName="compNode" presStyleCnt="0"/>
      <dgm:spPr/>
    </dgm:pt>
    <dgm:pt modelId="{5461B688-7420-4F77-93B5-0A3D210CCB00}" type="pres">
      <dgm:prSet presAssocID="{3C476765-A920-451D-BD20-45A5F267E3CF}" presName="node" presStyleLbl="node1" presStyleIdx="2" presStyleCnt="3">
        <dgm:presLayoutVars>
          <dgm:bulletEnabled val="1"/>
        </dgm:presLayoutVars>
      </dgm:prSet>
      <dgm:spPr/>
    </dgm:pt>
    <dgm:pt modelId="{583D71D3-CD2A-4B52-A65C-6BCA700FF99A}" type="pres">
      <dgm:prSet presAssocID="{3C476765-A920-451D-BD20-45A5F267E3CF}" presName="invisiNode" presStyleLbl="node1" presStyleIdx="2" presStyleCnt="3"/>
      <dgm:spPr/>
    </dgm:pt>
    <dgm:pt modelId="{1AB178E9-EE19-4237-BD8C-C5EDD1A9C8A2}" type="pres">
      <dgm:prSet presAssocID="{3C476765-A920-451D-BD20-45A5F267E3CF}" presName="imagNode" presStyleLbl="fgImgPlace1" presStyleIdx="2" presStyleCnt="3"/>
      <dgm:spPr>
        <a:blipFill>
          <a:blip xmlns:r="http://schemas.openxmlformats.org/officeDocument/2006/relationships" r:embed="rId4"/>
          <a:srcRect/>
          <a:stretch>
            <a:fillRect t="-47000" b="-47000"/>
          </a:stretch>
        </a:blipFill>
      </dgm:spPr>
    </dgm:pt>
  </dgm:ptLst>
  <dgm:cxnLst>
    <dgm:cxn modelId="{62369027-5212-4AE5-8584-C33C82AA6765}" srcId="{3BC374CC-5D2F-406B-93F2-5167D43C4BFC}" destId="{BB1C9237-6EF0-43D0-814A-30D4B32A92CB}" srcOrd="1" destOrd="0" parTransId="{EFD54FD9-5C86-4CA3-83E8-3215DCED3595}" sibTransId="{E30C9C08-0CFC-4FCD-BF19-8BFA7FD5AA24}"/>
    <dgm:cxn modelId="{0A6D8630-B7A2-4D68-B7FF-71EE839AA427}" type="presOf" srcId="{4DEAD4B5-359C-4F0E-8A25-3AB51AEC38DB}" destId="{244441DD-C11E-40DF-B543-F959297A06BD}" srcOrd="0" destOrd="0" presId="urn:microsoft.com/office/officeart/2005/8/layout/pList2"/>
    <dgm:cxn modelId="{F9868C3F-77F2-4EF1-84BE-F21E932A4A54}" type="presOf" srcId="{8869B78A-480E-46AE-BA23-2C15C7F562CB}" destId="{30091E99-F87C-465F-BD5C-687585C92659}" srcOrd="0" destOrd="0" presId="urn:microsoft.com/office/officeart/2005/8/layout/pList2"/>
    <dgm:cxn modelId="{60F1496D-C054-42FE-8781-E9B88CFBD0EF}" srcId="{3BC374CC-5D2F-406B-93F2-5167D43C4BFC}" destId="{3C476765-A920-451D-BD20-45A5F267E3CF}" srcOrd="2" destOrd="0" parTransId="{9631EAF4-83AC-4BAC-9D66-D9D9EF9D68BC}" sibTransId="{EECF7D1B-1DC3-4CEA-A700-3CAE59BD6C73}"/>
    <dgm:cxn modelId="{2C069E80-A508-499E-BE3D-618F99136803}" srcId="{3BC374CC-5D2F-406B-93F2-5167D43C4BFC}" destId="{4DEAD4B5-359C-4F0E-8A25-3AB51AEC38DB}" srcOrd="0" destOrd="0" parTransId="{4D35B175-A430-4654-AE95-BE4501864A50}" sibTransId="{8869B78A-480E-46AE-BA23-2C15C7F562CB}"/>
    <dgm:cxn modelId="{280F84C2-7AA9-4C57-87CC-196052AB9DC8}" type="presOf" srcId="{3C476765-A920-451D-BD20-45A5F267E3CF}" destId="{5461B688-7420-4F77-93B5-0A3D210CCB00}" srcOrd="0" destOrd="0" presId="urn:microsoft.com/office/officeart/2005/8/layout/pList2"/>
    <dgm:cxn modelId="{227ED0DA-61E1-4E9A-A2C5-79562F531A28}" type="presOf" srcId="{E30C9C08-0CFC-4FCD-BF19-8BFA7FD5AA24}" destId="{D7C00A9A-9B40-4F35-A193-5F4CA79FA809}" srcOrd="0" destOrd="0" presId="urn:microsoft.com/office/officeart/2005/8/layout/pList2"/>
    <dgm:cxn modelId="{E9CA5CE8-17E1-4A1E-B6D0-C42FEB6EF871}" type="presOf" srcId="{3BC374CC-5D2F-406B-93F2-5167D43C4BFC}" destId="{8DC6B2DC-11BB-4457-88DE-E431FDF2C52F}" srcOrd="0" destOrd="0" presId="urn:microsoft.com/office/officeart/2005/8/layout/pList2"/>
    <dgm:cxn modelId="{2D48F9F4-F48D-46AF-BF58-15868FBD9B6A}" type="presOf" srcId="{BB1C9237-6EF0-43D0-814A-30D4B32A92CB}" destId="{76028F12-9D8E-4014-ADA1-1F5BDAAF9376}" srcOrd="0" destOrd="0" presId="urn:microsoft.com/office/officeart/2005/8/layout/pList2"/>
    <dgm:cxn modelId="{83D32F9A-3D80-4B2B-9042-84A9DEC3F4EF}" type="presParOf" srcId="{8DC6B2DC-11BB-4457-88DE-E431FDF2C52F}" destId="{FD6A97E3-13A6-4D31-8E42-D7DA1B78D150}" srcOrd="0" destOrd="0" presId="urn:microsoft.com/office/officeart/2005/8/layout/pList2"/>
    <dgm:cxn modelId="{17A8908B-54E8-429D-B4E6-B47EDC2EC200}" type="presParOf" srcId="{8DC6B2DC-11BB-4457-88DE-E431FDF2C52F}" destId="{F0BD698B-4B5E-4FBA-9975-85C8AA6018F7}" srcOrd="1" destOrd="0" presId="urn:microsoft.com/office/officeart/2005/8/layout/pList2"/>
    <dgm:cxn modelId="{D042DC2E-1DDA-4470-AA51-574F59773128}" type="presParOf" srcId="{F0BD698B-4B5E-4FBA-9975-85C8AA6018F7}" destId="{C2F6A246-0157-47B5-88DF-A5E7B285A18E}" srcOrd="0" destOrd="0" presId="urn:microsoft.com/office/officeart/2005/8/layout/pList2"/>
    <dgm:cxn modelId="{1A2904B7-C598-43E5-B357-FF6B237A1E82}" type="presParOf" srcId="{C2F6A246-0157-47B5-88DF-A5E7B285A18E}" destId="{244441DD-C11E-40DF-B543-F959297A06BD}" srcOrd="0" destOrd="0" presId="urn:microsoft.com/office/officeart/2005/8/layout/pList2"/>
    <dgm:cxn modelId="{14F7C104-FCC0-4C28-B604-AD511123EB1A}" type="presParOf" srcId="{C2F6A246-0157-47B5-88DF-A5E7B285A18E}" destId="{EE39D752-91F5-4B84-9756-BBF685B9BD2D}" srcOrd="1" destOrd="0" presId="urn:microsoft.com/office/officeart/2005/8/layout/pList2"/>
    <dgm:cxn modelId="{5D1F57C6-F528-41CE-84A1-FE7086FA0E9B}" type="presParOf" srcId="{C2F6A246-0157-47B5-88DF-A5E7B285A18E}" destId="{B934A60E-5832-4BCF-A0F8-66568BEB3ABE}" srcOrd="2" destOrd="0" presId="urn:microsoft.com/office/officeart/2005/8/layout/pList2"/>
    <dgm:cxn modelId="{AC3AEE22-BC80-4391-BCAD-6139E0F0B0A7}" type="presParOf" srcId="{F0BD698B-4B5E-4FBA-9975-85C8AA6018F7}" destId="{30091E99-F87C-465F-BD5C-687585C92659}" srcOrd="1" destOrd="0" presId="urn:microsoft.com/office/officeart/2005/8/layout/pList2"/>
    <dgm:cxn modelId="{A6A4D8B8-41D3-43A0-8D5E-9D45A473A0D1}" type="presParOf" srcId="{F0BD698B-4B5E-4FBA-9975-85C8AA6018F7}" destId="{6C8F942C-AA5E-4C5D-B29D-05B06C21E9DE}" srcOrd="2" destOrd="0" presId="urn:microsoft.com/office/officeart/2005/8/layout/pList2"/>
    <dgm:cxn modelId="{871FDEA5-9698-4097-A6B4-8FD12D2A34A3}" type="presParOf" srcId="{6C8F942C-AA5E-4C5D-B29D-05B06C21E9DE}" destId="{76028F12-9D8E-4014-ADA1-1F5BDAAF9376}" srcOrd="0" destOrd="0" presId="urn:microsoft.com/office/officeart/2005/8/layout/pList2"/>
    <dgm:cxn modelId="{18490AF4-75D8-4B69-B3AE-DD7815569B86}" type="presParOf" srcId="{6C8F942C-AA5E-4C5D-B29D-05B06C21E9DE}" destId="{05371007-A7FA-4414-94EC-5AE2155E6098}" srcOrd="1" destOrd="0" presId="urn:microsoft.com/office/officeart/2005/8/layout/pList2"/>
    <dgm:cxn modelId="{5AEB444E-520B-428B-A61D-EA00F2434038}" type="presParOf" srcId="{6C8F942C-AA5E-4C5D-B29D-05B06C21E9DE}" destId="{46CF1CCC-434D-4EFC-BF08-2551AB3E8886}" srcOrd="2" destOrd="0" presId="urn:microsoft.com/office/officeart/2005/8/layout/pList2"/>
    <dgm:cxn modelId="{D60B0A46-EAA8-4A9C-B357-4A5CB7B2A0C0}" type="presParOf" srcId="{F0BD698B-4B5E-4FBA-9975-85C8AA6018F7}" destId="{D7C00A9A-9B40-4F35-A193-5F4CA79FA809}" srcOrd="3" destOrd="0" presId="urn:microsoft.com/office/officeart/2005/8/layout/pList2"/>
    <dgm:cxn modelId="{0E2EA6AF-0FA6-465D-8756-93200BBEF68F}" type="presParOf" srcId="{F0BD698B-4B5E-4FBA-9975-85C8AA6018F7}" destId="{B1FB24CA-0395-48F6-AA33-47A791703AD5}" srcOrd="4" destOrd="0" presId="urn:microsoft.com/office/officeart/2005/8/layout/pList2"/>
    <dgm:cxn modelId="{1E41975A-128E-42B0-895D-0EE53468CFF2}" type="presParOf" srcId="{B1FB24CA-0395-48F6-AA33-47A791703AD5}" destId="{5461B688-7420-4F77-93B5-0A3D210CCB00}" srcOrd="0" destOrd="0" presId="urn:microsoft.com/office/officeart/2005/8/layout/pList2"/>
    <dgm:cxn modelId="{8DB88C3C-1E6F-4AC9-BBE0-430CAA4F605E}" type="presParOf" srcId="{B1FB24CA-0395-48F6-AA33-47A791703AD5}" destId="{583D71D3-CD2A-4B52-A65C-6BCA700FF99A}" srcOrd="1" destOrd="0" presId="urn:microsoft.com/office/officeart/2005/8/layout/pList2"/>
    <dgm:cxn modelId="{854069A4-2DA1-482C-A708-5DC50FB1817C}" type="presParOf" srcId="{B1FB24CA-0395-48F6-AA33-47A791703AD5}" destId="{1AB178E9-EE19-4237-BD8C-C5EDD1A9C8A2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6A97E3-13A6-4D31-8E42-D7DA1B78D150}">
      <dsp:nvSpPr>
        <dsp:cNvPr id="0" name=""/>
        <dsp:cNvSpPr/>
      </dsp:nvSpPr>
      <dsp:spPr>
        <a:xfrm>
          <a:off x="0" y="0"/>
          <a:ext cx="11176000" cy="1933574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34A60E-5832-4BCF-A0F8-66568BEB3ABE}">
      <dsp:nvSpPr>
        <dsp:cNvPr id="0" name=""/>
        <dsp:cNvSpPr/>
      </dsp:nvSpPr>
      <dsp:spPr>
        <a:xfrm>
          <a:off x="335280" y="257809"/>
          <a:ext cx="3282949" cy="14179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5000" b="-5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4441DD-C11E-40DF-B543-F959297A06BD}">
      <dsp:nvSpPr>
        <dsp:cNvPr id="0" name=""/>
        <dsp:cNvSpPr/>
      </dsp:nvSpPr>
      <dsp:spPr>
        <a:xfrm rot="10800000">
          <a:off x="335280" y="1933574"/>
          <a:ext cx="3282949" cy="2363258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/>
            <a:t>Handboek Omgevingsveiligheid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b="0" i="0" kern="1200" dirty="0">
              <a:hlinkClick xmlns:r="http://schemas.openxmlformats.org/officeDocument/2006/relationships" r:id="rId2"/>
            </a:rPr>
            <a:t>omgevingsveiligheid@rivm.nl</a:t>
          </a:r>
          <a:r>
            <a:rPr lang="nl-NL" sz="1100" b="0" i="0" kern="1200" dirty="0"/>
            <a:t> </a:t>
          </a:r>
          <a:endParaRPr lang="en-US" sz="1100" kern="1200" dirty="0"/>
        </a:p>
      </dsp:txBody>
      <dsp:txXfrm rot="10800000">
        <a:off x="407958" y="1933574"/>
        <a:ext cx="3137593" cy="2290580"/>
      </dsp:txXfrm>
    </dsp:sp>
    <dsp:sp modelId="{46CF1CCC-434D-4EFC-BF08-2551AB3E8886}">
      <dsp:nvSpPr>
        <dsp:cNvPr id="0" name=""/>
        <dsp:cNvSpPr/>
      </dsp:nvSpPr>
      <dsp:spPr>
        <a:xfrm>
          <a:off x="3946525" y="257809"/>
          <a:ext cx="3282949" cy="14179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l="-6000" r="-6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028F12-9D8E-4014-ADA1-1F5BDAAF9376}">
      <dsp:nvSpPr>
        <dsp:cNvPr id="0" name=""/>
        <dsp:cNvSpPr/>
      </dsp:nvSpPr>
      <dsp:spPr>
        <a:xfrm rot="10800000">
          <a:off x="3946525" y="1933574"/>
          <a:ext cx="3282949" cy="2363258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/>
            <a:t>IPLO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nl-NL" sz="1100" u="sng" kern="1200" dirty="0"/>
          </a:br>
          <a:r>
            <a:rPr lang="nl-NL" sz="1100" u="sng" kern="1200" dirty="0"/>
            <a:t>https://iplo.nl/contact/vragenformulier/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nl-NL" sz="1100" kern="1200" dirty="0"/>
          </a:br>
          <a:endParaRPr lang="en-US" sz="1100" kern="1200" dirty="0"/>
        </a:p>
      </dsp:txBody>
      <dsp:txXfrm rot="10800000">
        <a:off x="4019203" y="1933574"/>
        <a:ext cx="3137593" cy="2290580"/>
      </dsp:txXfrm>
    </dsp:sp>
    <dsp:sp modelId="{1AB178E9-EE19-4237-BD8C-C5EDD1A9C8A2}">
      <dsp:nvSpPr>
        <dsp:cNvPr id="0" name=""/>
        <dsp:cNvSpPr/>
      </dsp:nvSpPr>
      <dsp:spPr>
        <a:xfrm>
          <a:off x="7557770" y="257809"/>
          <a:ext cx="3282949" cy="14179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/>
          <a:srcRect/>
          <a:stretch>
            <a:fillRect t="-47000" b="-47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61B688-7420-4F77-93B5-0A3D210CCB00}">
      <dsp:nvSpPr>
        <dsp:cNvPr id="0" name=""/>
        <dsp:cNvSpPr/>
      </dsp:nvSpPr>
      <dsp:spPr>
        <a:xfrm rot="10800000">
          <a:off x="7557770" y="1933574"/>
          <a:ext cx="3282949" cy="2363258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2600" kern="1200" dirty="0"/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600" kern="1200" dirty="0"/>
            <a:t>Maatregelenwiki</a:t>
          </a:r>
          <a:endParaRPr lang="en-US" sz="2600" kern="1200" dirty="0"/>
        </a:p>
      </dsp:txBody>
      <dsp:txXfrm rot="10800000">
        <a:off x="7630448" y="1933574"/>
        <a:ext cx="3137593" cy="2290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0.86302</cdr:y>
    </cdr:from>
    <cdr:to>
      <cdr:x>0.3088</cdr:x>
      <cdr:y>1</cdr:y>
    </cdr:to>
    <cdr:sp macro="" textlink="">
      <cdr:nvSpPr>
        <cdr:cNvPr id="2" name="Tekstvak 1">
          <a:extLst xmlns:a="http://schemas.openxmlformats.org/drawingml/2006/main">
            <a:ext uri="{FF2B5EF4-FFF2-40B4-BE49-F238E27FC236}">
              <a16:creationId xmlns:a16="http://schemas.microsoft.com/office/drawing/2014/main" id="{DACA7509-3422-E712-EA3A-6322E2CC988A}"/>
            </a:ext>
          </a:extLst>
        </cdr:cNvPr>
        <cdr:cNvSpPr txBox="1"/>
      </cdr:nvSpPr>
      <cdr:spPr>
        <a:xfrm xmlns:a="http://schemas.openxmlformats.org/drawingml/2006/main">
          <a:off x="0" y="4177760"/>
          <a:ext cx="2302136" cy="663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l-NL" sz="1600" kern="1200" dirty="0">
              <a:solidFill>
                <a:schemeClr val="tx2">
                  <a:lumMod val="75000"/>
                </a:schemeClr>
              </a:solidFill>
            </a:rPr>
            <a:t>Totaal: 1231</a:t>
          </a:r>
        </a:p>
        <a:p xmlns:a="http://schemas.openxmlformats.org/drawingml/2006/main">
          <a:r>
            <a:rPr lang="nl-NL" sz="1600" kern="1200" dirty="0">
              <a:solidFill>
                <a:schemeClr val="tx2">
                  <a:lumMod val="75000"/>
                </a:schemeClr>
              </a:solidFill>
            </a:rPr>
            <a:t>Aandachtsgebieden: 84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709BA-0250-418B-A227-469BF0F69AD3}" type="datetimeFigureOut">
              <a:rPr lang="nl-NL" smtClean="0"/>
              <a:t>4-11-2026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4FE01-11FF-43DA-B7F5-6592B996E3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179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30240-3B76-4E52-B42B-C39F5C218F4D}" type="datetimeFigureOut">
              <a:rPr lang="nl-NL" smtClean="0"/>
              <a:t>4-11-2026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01649-886C-4324-AD4C-E61C88D4772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95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0205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2629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4734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822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5099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i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786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5172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2581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8116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1499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09577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www.maatregelenwiki.nl</a:t>
            </a:r>
          </a:p>
          <a:p>
            <a:r>
              <a:rPr lang="en-US" dirty="0" err="1"/>
              <a:t>Voorbeelden</a:t>
            </a:r>
            <a:r>
              <a:rPr lang="en-US" dirty="0"/>
              <a:t> </a:t>
            </a:r>
            <a:r>
              <a:rPr lang="en-US" dirty="0" err="1"/>
              <a:t>komen</a:t>
            </a:r>
            <a:r>
              <a:rPr lang="en-US" dirty="0"/>
              <a:t> </a:t>
            </a:r>
            <a:r>
              <a:rPr lang="en-US" dirty="0" err="1"/>
              <a:t>overal</a:t>
            </a:r>
            <a:r>
              <a:rPr lang="en-US" dirty="0"/>
              <a:t> </a:t>
            </a:r>
            <a:r>
              <a:rPr lang="en-US" dirty="0" err="1"/>
              <a:t>vandaan</a:t>
            </a:r>
            <a:r>
              <a:rPr lang="en-US" dirty="0"/>
              <a:t>, en </a:t>
            </a:r>
            <a:r>
              <a:rPr lang="en-US" dirty="0" err="1"/>
              <a:t>kunnen</a:t>
            </a:r>
            <a:r>
              <a:rPr lang="en-US" dirty="0"/>
              <a:t> </a:t>
            </a:r>
            <a:r>
              <a:rPr lang="en-US" dirty="0" err="1"/>
              <a:t>gebruikt</a:t>
            </a:r>
            <a:r>
              <a:rPr lang="en-US" dirty="0"/>
              <a:t> </a:t>
            </a:r>
            <a:r>
              <a:rPr lang="en-US" dirty="0" err="1"/>
              <a:t>worden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inpiratie</a:t>
            </a:r>
            <a:r>
              <a:rPr lang="en-US" dirty="0"/>
              <a:t> om de </a:t>
            </a:r>
            <a:r>
              <a:rPr lang="en-US" dirty="0" err="1"/>
              <a:t>leefomgeving</a:t>
            </a:r>
            <a:r>
              <a:rPr lang="en-US" dirty="0"/>
              <a:t> zo in te </a:t>
            </a:r>
            <a:r>
              <a:rPr lang="en-US" dirty="0" err="1"/>
              <a:t>richten</a:t>
            </a:r>
            <a:r>
              <a:rPr lang="en-US" dirty="0"/>
              <a:t> </a:t>
            </a:r>
            <a:r>
              <a:rPr lang="en-US" dirty="0" err="1"/>
              <a:t>dat</a:t>
            </a:r>
            <a:r>
              <a:rPr lang="en-US" dirty="0"/>
              <a:t> </a:t>
            </a:r>
            <a:r>
              <a:rPr lang="en-US" dirty="0" err="1"/>
              <a:t>mens</a:t>
            </a:r>
            <a:r>
              <a:rPr lang="en-US" dirty="0"/>
              <a:t> en milieu </a:t>
            </a:r>
            <a:r>
              <a:rPr lang="en-US" dirty="0" err="1"/>
              <a:t>beschermd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 </a:t>
            </a:r>
            <a:r>
              <a:rPr lang="en-US" dirty="0" err="1"/>
              <a:t>tegen</a:t>
            </a:r>
            <a:r>
              <a:rPr lang="en-US" dirty="0"/>
              <a:t> </a:t>
            </a:r>
            <a:r>
              <a:rPr lang="en-US" dirty="0" err="1"/>
              <a:t>ongevallen</a:t>
            </a:r>
            <a:r>
              <a:rPr lang="en-US" dirty="0"/>
              <a:t> met </a:t>
            </a:r>
            <a:r>
              <a:rPr lang="en-US" dirty="0" err="1"/>
              <a:t>gevaarlijke</a:t>
            </a:r>
            <a:r>
              <a:rPr lang="en-US" dirty="0"/>
              <a:t> </a:t>
            </a:r>
            <a:r>
              <a:rPr lang="en-US" dirty="0" err="1"/>
              <a:t>stoffen</a:t>
            </a:r>
            <a:r>
              <a:rPr lang="en-US" dirty="0"/>
              <a:t>. </a:t>
            </a:r>
            <a:r>
              <a:rPr lang="en-US" dirty="0" err="1"/>
              <a:t>Wij</a:t>
            </a:r>
            <a:r>
              <a:rPr lang="en-US" dirty="0"/>
              <a:t> </a:t>
            </a:r>
            <a:r>
              <a:rPr lang="en-US" dirty="0" err="1"/>
              <a:t>controleren</a:t>
            </a:r>
            <a:r>
              <a:rPr lang="en-US" dirty="0"/>
              <a:t> </a:t>
            </a:r>
            <a:r>
              <a:rPr lang="en-US" dirty="0" err="1"/>
              <a:t>niet</a:t>
            </a:r>
            <a:r>
              <a:rPr lang="en-US" dirty="0"/>
              <a:t> op </a:t>
            </a:r>
            <a:r>
              <a:rPr lang="en-US" dirty="0" err="1"/>
              <a:t>inhoud</a:t>
            </a:r>
            <a:r>
              <a:rPr lang="en-US" dirty="0"/>
              <a:t>! Er zit </a:t>
            </a:r>
            <a:r>
              <a:rPr lang="en-US" dirty="0" err="1"/>
              <a:t>geen</a:t>
            </a:r>
            <a:r>
              <a:rPr lang="en-US" dirty="0"/>
              <a:t> “</a:t>
            </a:r>
            <a:r>
              <a:rPr lang="en-US" dirty="0" err="1"/>
              <a:t>rivm-goedgekeurd</a:t>
            </a:r>
            <a:r>
              <a:rPr lang="en-US" dirty="0"/>
              <a:t>” </a:t>
            </a:r>
            <a:r>
              <a:rPr lang="en-US" dirty="0" err="1"/>
              <a:t>stempeltje</a:t>
            </a:r>
            <a:r>
              <a:rPr lang="en-US" dirty="0"/>
              <a:t> op (</a:t>
            </a:r>
            <a:r>
              <a:rPr lang="en-US" dirty="0" err="1"/>
              <a:t>allemaal</a:t>
            </a:r>
            <a:r>
              <a:rPr lang="en-US" dirty="0"/>
              <a:t> professionals)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63465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63022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49645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0351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B660F8D-0194-1549-9A85-B8585C341D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E23BE38-388B-B84F-B596-4361C8FFEE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73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1292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46B8B84C-376E-994B-A5F9-91418E6845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86C2F8E9-252A-884A-A559-1D42CD8FB1F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3A8D1DE4-A09D-ED49-8B1B-03D70889762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2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5C01093-6876-FF4B-A205-0797E4219E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2AA80F83-76D5-4442-B68B-A643B29E2FA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buClr>
                <a:schemeClr val="tx1"/>
              </a:buClr>
              <a:defRPr lang="nl-NL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11003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6DC891B-0BBD-3E4B-A301-653F943C4C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CC01ABBA-4376-CE44-A51E-00DFACFA868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7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E3D8C70-0B24-9C4E-A803-F7009FF2D2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EC85681-AB2A-C448-B63F-6E7DA8D874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4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D815D00C-C7D7-DC44-8D0D-FE716DCD2C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522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A91C355E-6E70-0A46-B795-FD910DE422B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9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B0A3098-83E2-4E4B-8810-7E5E75AE97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88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001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90576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 userDrawn="1">
          <p15:clr>
            <a:srgbClr val="FBAE40"/>
          </p15:clr>
        </p15:guide>
        <p15:guide id="2" pos="3693" userDrawn="1">
          <p15:clr>
            <a:srgbClr val="FBAE40"/>
          </p15:clr>
        </p15:guide>
        <p15:guide id="3" orient="horz" pos="1661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9042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85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135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91397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2994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 dirty="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DED6F77E-FFE0-AB46-BF4D-6C1EEF3BD1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18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2FE34897-656E-D24A-B5C8-368571FB3B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99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26409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0FB6CFD-9EA3-2D46-B72F-63AC898356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97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2983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4F01E6C2-CD86-4C4B-A751-B19F6263B7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80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5901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tx1"/>
              </a:buClr>
              <a:tabLst>
                <a:tab pos="1619250" algn="l"/>
              </a:tabLst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889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0390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tx1"/>
              </a:buClr>
              <a:tabLst>
                <a:tab pos="1619250" algn="l"/>
              </a:tabLst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1633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104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720000" tIns="1152000" rIns="91440" bIns="45720" rtlCol="0">
            <a:noAutofit/>
          </a:bodyPr>
          <a:lstStyle>
            <a:lvl1pPr>
              <a:buClr>
                <a:schemeClr val="tx1"/>
              </a:buClr>
              <a:defRPr lang="nl-NL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5850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720000" tIns="1152000" rIns="91440" bIns="45720" rtlCol="0">
            <a:noAutofit/>
          </a:bodyPr>
          <a:lstStyle>
            <a:lvl1pPr>
              <a:defRPr lang="nl-NL"/>
            </a:lvl1pPr>
          </a:lstStyle>
          <a:p>
            <a:pPr lvl="0"/>
            <a:r>
              <a:rPr lang="en-US"/>
              <a:t>Click icon to add picture</a:t>
            </a:r>
            <a:endParaRPr lang="nl-NL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4804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7795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24026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0003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8688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C958710-A035-984C-9963-9997447062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43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085C342-F410-1C42-BBE9-52289EFE77B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097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2C36848C-75BB-B944-BBD6-880B1B12C73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320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E2424C08-D06D-F64A-B964-B229C0F5B81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38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C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ECE853-2255-F7B8-67E5-DAAFAECFA9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1500" y="336507"/>
            <a:ext cx="5368925" cy="528222"/>
          </a:xfrm>
        </p:spPr>
        <p:txBody>
          <a:bodyPr anchor="t">
            <a:noAutofit/>
          </a:bodyPr>
          <a:lstStyle>
            <a:lvl1pPr algn="l">
              <a:lnSpc>
                <a:spcPts val="5000"/>
              </a:lnSpc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873BF13-E6EB-2FF3-1304-EE52DF7DD3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1501" y="1127562"/>
            <a:ext cx="5359500" cy="1002738"/>
          </a:xfr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1"/>
              </a:buClr>
              <a:buFont typeface="Abadi Extra Light" panose="020B0204020104020204" pitchFamily="34" charset="0"/>
              <a:buNone/>
              <a:defRPr sz="16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Duis </a:t>
            </a:r>
            <a:r>
              <a:rPr lang="nl-NL" dirty="0" err="1"/>
              <a:t>aute</a:t>
            </a:r>
            <a:r>
              <a:rPr lang="nl-NL" dirty="0"/>
              <a:t> </a:t>
            </a:r>
            <a:r>
              <a:rPr lang="nl-NL" dirty="0" err="1"/>
              <a:t>irure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in </a:t>
            </a:r>
            <a:r>
              <a:rPr lang="nl-NL" dirty="0" err="1"/>
              <a:t>reprehenderit</a:t>
            </a:r>
            <a:r>
              <a:rPr lang="nl-NL" dirty="0"/>
              <a:t> in </a:t>
            </a:r>
            <a:r>
              <a:rPr lang="nl-NL" dirty="0" err="1"/>
              <a:t>voluptate</a:t>
            </a:r>
            <a:r>
              <a:rPr lang="nl-NL" dirty="0"/>
              <a:t> </a:t>
            </a:r>
            <a:r>
              <a:rPr lang="nl-NL" dirty="0" err="1"/>
              <a:t>velit</a:t>
            </a:r>
            <a:r>
              <a:rPr lang="nl-NL" dirty="0"/>
              <a:t> </a:t>
            </a:r>
            <a:r>
              <a:rPr lang="nl-NL" dirty="0" err="1"/>
              <a:t>esse</a:t>
            </a:r>
            <a:r>
              <a:rPr lang="nl-NL" dirty="0"/>
              <a:t> </a:t>
            </a:r>
            <a:r>
              <a:rPr lang="nl-NL" dirty="0" err="1"/>
              <a:t>cillum</a:t>
            </a:r>
            <a:r>
              <a:rPr lang="nl-NL" dirty="0"/>
              <a:t> </a:t>
            </a:r>
            <a:r>
              <a:rPr lang="nl-NL" dirty="0" err="1"/>
              <a:t>dolore</a:t>
            </a:r>
            <a:r>
              <a:rPr lang="nl-NL" dirty="0"/>
              <a:t> </a:t>
            </a:r>
            <a:r>
              <a:rPr lang="nl-NL" dirty="0" err="1"/>
              <a:t>eu</a:t>
            </a:r>
            <a:r>
              <a:rPr lang="nl-NL" dirty="0"/>
              <a:t> </a:t>
            </a:r>
            <a:r>
              <a:rPr lang="nl-NL" dirty="0" err="1"/>
              <a:t>fugiat</a:t>
            </a:r>
            <a:r>
              <a:rPr lang="nl-NL" dirty="0"/>
              <a:t> </a:t>
            </a:r>
            <a:r>
              <a:rPr lang="nl-NL" dirty="0" err="1"/>
              <a:t>nulla</a:t>
            </a:r>
            <a:r>
              <a:rPr lang="nl-NL" dirty="0"/>
              <a:t> </a:t>
            </a:r>
            <a:r>
              <a:rPr lang="nl-NL" dirty="0" err="1"/>
              <a:t>pariatur</a:t>
            </a:r>
            <a:r>
              <a:rPr lang="nl-NL" dirty="0"/>
              <a:t>. </a:t>
            </a:r>
            <a:r>
              <a:rPr lang="nl-NL" dirty="0" err="1"/>
              <a:t>Excepteur</a:t>
            </a:r>
            <a:r>
              <a:rPr lang="nl-NL" dirty="0"/>
              <a:t> sint </a:t>
            </a:r>
            <a:r>
              <a:rPr lang="nl-NL" dirty="0" err="1"/>
              <a:t>occaecat</a:t>
            </a:r>
            <a:r>
              <a:rPr lang="nl-NL" dirty="0"/>
              <a:t> </a:t>
            </a:r>
            <a:r>
              <a:rPr lang="nl-NL" dirty="0" err="1"/>
              <a:t>cupidatat</a:t>
            </a:r>
            <a:r>
              <a:rPr lang="nl-NL" dirty="0"/>
              <a:t> non </a:t>
            </a:r>
            <a:r>
              <a:rPr lang="nl-NL" dirty="0" err="1"/>
              <a:t>proident</a:t>
            </a:r>
            <a:r>
              <a:rPr lang="nl-NL" dirty="0"/>
              <a:t>, </a:t>
            </a:r>
            <a:r>
              <a:rPr lang="nl-NL" dirty="0" err="1"/>
              <a:t>sunt</a:t>
            </a:r>
            <a:r>
              <a:rPr lang="nl-NL" dirty="0"/>
              <a:t> in culpa </a:t>
            </a:r>
            <a:r>
              <a:rPr lang="nl-NL" dirty="0" err="1"/>
              <a:t>qui</a:t>
            </a:r>
            <a:r>
              <a:rPr lang="nl-NL" dirty="0"/>
              <a:t> officia </a:t>
            </a:r>
            <a:r>
              <a:rPr lang="nl-NL" dirty="0" err="1"/>
              <a:t>deserunt</a:t>
            </a:r>
            <a:r>
              <a:rPr lang="nl-NL" dirty="0"/>
              <a:t> </a:t>
            </a:r>
            <a:r>
              <a:rPr lang="nl-NL" dirty="0" err="1"/>
              <a:t>mollit</a:t>
            </a:r>
            <a:r>
              <a:rPr lang="nl-NL" dirty="0"/>
              <a:t> </a:t>
            </a:r>
            <a:r>
              <a:rPr lang="nl-NL" dirty="0" err="1"/>
              <a:t>anim</a:t>
            </a:r>
            <a:r>
              <a:rPr lang="nl-NL" dirty="0"/>
              <a:t> </a:t>
            </a:r>
            <a:r>
              <a:rPr lang="nl-NL" dirty="0" err="1"/>
              <a:t>id</a:t>
            </a:r>
            <a:r>
              <a:rPr lang="nl-NL" dirty="0"/>
              <a:t> </a:t>
            </a:r>
            <a:r>
              <a:rPr lang="nl-NL" dirty="0" err="1"/>
              <a:t>est</a:t>
            </a:r>
            <a:r>
              <a:rPr lang="nl-NL" dirty="0"/>
              <a:t> </a:t>
            </a:r>
            <a:r>
              <a:rPr lang="nl-NL" dirty="0" err="1"/>
              <a:t>laborum</a:t>
            </a:r>
            <a:r>
              <a:rPr lang="nl-NL" dirty="0"/>
              <a:t>.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0745F0E-5B56-504F-F9F9-F047CE4A0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invoegen &gt; Koptekst en voettekst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C07BB04-031C-91AA-3F8E-375402162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BB4A-7DC0-41F9-B589-288E53C2F0C1}" type="slidenum">
              <a:rPr lang="nl-NL" smtClean="0"/>
              <a:t>‹nr.›</a:t>
            </a:fld>
            <a:endParaRPr lang="nl-N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3CDA7EB-BB63-915B-36AE-AC797C135E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62300" y="384176"/>
            <a:ext cx="444500" cy="444500"/>
          </a:xfrm>
          <a:prstGeom prst="rect">
            <a:avLst/>
          </a:prstGeom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6C8B502F-A6C0-B5E9-FCB3-1D68A79976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714000"/>
            <a:ext cx="12192000" cy="144000"/>
          </a:xfrm>
          <a:prstGeom prst="rect">
            <a:avLst/>
          </a:prstGeom>
          <a:gradFill>
            <a:gsLst>
              <a:gs pos="100000">
                <a:srgbClr val="8EB83C"/>
              </a:gs>
              <a:gs pos="67000">
                <a:srgbClr val="50987D"/>
              </a:gs>
              <a:gs pos="34000">
                <a:srgbClr val="2482AC"/>
              </a:gs>
              <a:gs pos="0">
                <a:srgbClr val="147AB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72689890-0AA5-3E4A-1FFD-5A39EBF6BD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1500" y="2437654"/>
            <a:ext cx="540000" cy="612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A</a:t>
            </a:r>
          </a:p>
        </p:txBody>
      </p:sp>
      <p:sp>
        <p:nvSpPr>
          <p:cNvPr id="25" name="Tijdelijke aanduiding voor tekst 24">
            <a:extLst>
              <a:ext uri="{FF2B5EF4-FFF2-40B4-BE49-F238E27FC236}">
                <a16:creationId xmlns:a16="http://schemas.microsoft.com/office/drawing/2014/main" id="{4DEA1DA3-1493-C2AF-4B1D-FAE45B7C05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1500" y="2437653"/>
            <a:ext cx="4819501" cy="611999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Duis </a:t>
            </a:r>
            <a:r>
              <a:rPr lang="nl-NL" dirty="0" err="1"/>
              <a:t>aute</a:t>
            </a:r>
            <a:r>
              <a:rPr lang="nl-NL" dirty="0"/>
              <a:t> </a:t>
            </a:r>
            <a:r>
              <a:rPr lang="nl-NL" dirty="0" err="1"/>
              <a:t>irure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in </a:t>
            </a:r>
            <a:r>
              <a:rPr lang="nl-NL" dirty="0" err="1"/>
              <a:t>reprehenderit</a:t>
            </a:r>
            <a:r>
              <a:rPr lang="nl-NL" dirty="0"/>
              <a:t> in </a:t>
            </a:r>
            <a:r>
              <a:rPr lang="nl-NL" dirty="0" err="1"/>
              <a:t>voluptate</a:t>
            </a:r>
            <a:r>
              <a:rPr lang="nl-NL" dirty="0"/>
              <a:t> </a:t>
            </a:r>
            <a:r>
              <a:rPr lang="nl-NL" dirty="0" err="1"/>
              <a:t>velit</a:t>
            </a:r>
            <a:r>
              <a:rPr lang="nl-NL" dirty="0"/>
              <a:t> </a:t>
            </a:r>
            <a:r>
              <a:rPr lang="nl-NL" dirty="0" err="1"/>
              <a:t>esse</a:t>
            </a:r>
            <a:r>
              <a:rPr lang="nl-NL" dirty="0"/>
              <a:t> </a:t>
            </a:r>
            <a:r>
              <a:rPr lang="nl-NL" dirty="0" err="1"/>
              <a:t>cillum</a:t>
            </a:r>
            <a:r>
              <a:rPr lang="nl-NL" dirty="0"/>
              <a:t> </a:t>
            </a:r>
            <a:r>
              <a:rPr lang="nl-NL" dirty="0" err="1"/>
              <a:t>dolore</a:t>
            </a:r>
            <a:endParaRPr lang="nl-NL" dirty="0"/>
          </a:p>
        </p:txBody>
      </p:sp>
      <p:sp>
        <p:nvSpPr>
          <p:cNvPr id="26" name="Tijdelijke aanduiding voor tekst 22">
            <a:extLst>
              <a:ext uri="{FF2B5EF4-FFF2-40B4-BE49-F238E27FC236}">
                <a16:creationId xmlns:a16="http://schemas.microsoft.com/office/drawing/2014/main" id="{14305B85-52EE-C81A-CFC2-8B2A3AE37B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3781" y="3178467"/>
            <a:ext cx="540000" cy="612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B</a:t>
            </a:r>
          </a:p>
        </p:txBody>
      </p:sp>
      <p:sp>
        <p:nvSpPr>
          <p:cNvPr id="27" name="Tijdelijke aanduiding voor tekst 24">
            <a:extLst>
              <a:ext uri="{FF2B5EF4-FFF2-40B4-BE49-F238E27FC236}">
                <a16:creationId xmlns:a16="http://schemas.microsoft.com/office/drawing/2014/main" id="{AB1F7EE0-4907-3BCC-91C8-78DF27065A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13781" y="3178466"/>
            <a:ext cx="4819501" cy="611999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Duis </a:t>
            </a:r>
            <a:r>
              <a:rPr lang="nl-NL" dirty="0" err="1"/>
              <a:t>aute</a:t>
            </a:r>
            <a:r>
              <a:rPr lang="nl-NL" dirty="0"/>
              <a:t> </a:t>
            </a:r>
            <a:r>
              <a:rPr lang="nl-NL" dirty="0" err="1"/>
              <a:t>irure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in </a:t>
            </a:r>
            <a:r>
              <a:rPr lang="nl-NL" dirty="0" err="1"/>
              <a:t>reprehenderit</a:t>
            </a:r>
            <a:r>
              <a:rPr lang="nl-NL" dirty="0"/>
              <a:t> in </a:t>
            </a:r>
            <a:r>
              <a:rPr lang="nl-NL" dirty="0" err="1"/>
              <a:t>voluptate</a:t>
            </a:r>
            <a:r>
              <a:rPr lang="nl-NL" dirty="0"/>
              <a:t> </a:t>
            </a:r>
            <a:r>
              <a:rPr lang="nl-NL" dirty="0" err="1"/>
              <a:t>velit</a:t>
            </a:r>
            <a:r>
              <a:rPr lang="nl-NL" dirty="0"/>
              <a:t> </a:t>
            </a:r>
            <a:r>
              <a:rPr lang="nl-NL" dirty="0" err="1"/>
              <a:t>esse</a:t>
            </a:r>
            <a:r>
              <a:rPr lang="nl-NL" dirty="0"/>
              <a:t> </a:t>
            </a:r>
            <a:r>
              <a:rPr lang="nl-NL" dirty="0" err="1"/>
              <a:t>cillum</a:t>
            </a:r>
            <a:r>
              <a:rPr lang="nl-NL" dirty="0"/>
              <a:t> </a:t>
            </a:r>
            <a:r>
              <a:rPr lang="nl-NL" dirty="0" err="1"/>
              <a:t>dolore</a:t>
            </a:r>
            <a:endParaRPr lang="nl-NL" dirty="0"/>
          </a:p>
        </p:txBody>
      </p:sp>
      <p:sp>
        <p:nvSpPr>
          <p:cNvPr id="28" name="Tijdelijke aanduiding voor tekst 22">
            <a:extLst>
              <a:ext uri="{FF2B5EF4-FFF2-40B4-BE49-F238E27FC236}">
                <a16:creationId xmlns:a16="http://schemas.microsoft.com/office/drawing/2014/main" id="{2743486A-E445-509B-635A-F53B50CC0C1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6162" y="3911415"/>
            <a:ext cx="540000" cy="612000"/>
          </a:xfrm>
        </p:spPr>
        <p:txBody>
          <a:bodyPr/>
          <a:lstStyle>
            <a:lvl1pPr marL="0" indent="0">
              <a:buNone/>
              <a:defRPr sz="480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C</a:t>
            </a:r>
          </a:p>
        </p:txBody>
      </p:sp>
      <p:sp>
        <p:nvSpPr>
          <p:cNvPr id="29" name="Tijdelijke aanduiding voor tekst 24">
            <a:extLst>
              <a:ext uri="{FF2B5EF4-FFF2-40B4-BE49-F238E27FC236}">
                <a16:creationId xmlns:a16="http://schemas.microsoft.com/office/drawing/2014/main" id="{422BFDF2-EE78-C84F-801E-B690D0AC184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16162" y="3911414"/>
            <a:ext cx="4819501" cy="611999"/>
          </a:xfrm>
        </p:spPr>
        <p:txBody>
          <a:bodyPr anchor="ctr"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Duis </a:t>
            </a:r>
            <a:r>
              <a:rPr lang="nl-NL" dirty="0" err="1"/>
              <a:t>aute</a:t>
            </a:r>
            <a:r>
              <a:rPr lang="nl-NL" dirty="0"/>
              <a:t> </a:t>
            </a:r>
            <a:r>
              <a:rPr lang="nl-NL" dirty="0" err="1"/>
              <a:t>irure</a:t>
            </a:r>
            <a:r>
              <a:rPr lang="nl-NL" dirty="0"/>
              <a:t> </a:t>
            </a:r>
            <a:r>
              <a:rPr lang="nl-NL" dirty="0" err="1"/>
              <a:t>dolor</a:t>
            </a:r>
            <a:r>
              <a:rPr lang="nl-NL" dirty="0"/>
              <a:t> in </a:t>
            </a:r>
            <a:r>
              <a:rPr lang="nl-NL" dirty="0" err="1"/>
              <a:t>reprehenderit</a:t>
            </a:r>
            <a:r>
              <a:rPr lang="nl-NL" dirty="0"/>
              <a:t> in </a:t>
            </a:r>
            <a:r>
              <a:rPr lang="nl-NL" dirty="0" err="1"/>
              <a:t>voluptate</a:t>
            </a:r>
            <a:r>
              <a:rPr lang="nl-NL" dirty="0"/>
              <a:t> </a:t>
            </a:r>
            <a:r>
              <a:rPr lang="nl-NL" dirty="0" err="1"/>
              <a:t>velit</a:t>
            </a:r>
            <a:r>
              <a:rPr lang="nl-NL" dirty="0"/>
              <a:t> </a:t>
            </a:r>
            <a:r>
              <a:rPr lang="nl-NL" dirty="0" err="1"/>
              <a:t>esse</a:t>
            </a:r>
            <a:r>
              <a:rPr lang="nl-NL" dirty="0"/>
              <a:t> </a:t>
            </a:r>
            <a:r>
              <a:rPr lang="nl-NL" dirty="0" err="1"/>
              <a:t>cillum</a:t>
            </a:r>
            <a:r>
              <a:rPr lang="nl-NL" dirty="0"/>
              <a:t> </a:t>
            </a:r>
            <a:r>
              <a:rPr lang="nl-NL" dirty="0" err="1"/>
              <a:t>dolore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62795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37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A16C59AB-6BB7-152B-61D0-F43C59F1A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3471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B917DB8-0DBA-B49A-29FC-6B99580E5A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FC95D1-351E-1F0F-DB6E-3B7F9D6248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850" y="2564326"/>
            <a:ext cx="9144000" cy="1234351"/>
          </a:xfrm>
        </p:spPr>
        <p:txBody>
          <a:bodyPr anchor="b"/>
          <a:lstStyle>
            <a:lvl1pPr algn="l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90D44-C878-CC7C-91DD-CFE0BDEBBE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3897462"/>
            <a:ext cx="9144000" cy="467024"/>
          </a:xfrm>
        </p:spPr>
        <p:txBody>
          <a:bodyPr/>
          <a:lstStyle>
            <a:lvl1pPr marL="0" indent="0" algn="l">
              <a:buNone/>
              <a:defRPr sz="3200" b="0" i="1">
                <a:solidFill>
                  <a:schemeClr val="bg1"/>
                </a:solidFill>
                <a:latin typeface="Asap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</a:t>
            </a:r>
            <a:r>
              <a:rPr lang="en-US" dirty="0" err="1"/>
              <a:t>Ondertitel</a:t>
            </a:r>
            <a:r>
              <a:rPr lang="en-US" dirty="0"/>
              <a:t>]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72D4A2DA-A610-D051-B087-F4DB68F143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975" y="5372403"/>
            <a:ext cx="3067050" cy="299619"/>
          </a:xfrm>
        </p:spPr>
        <p:txBody>
          <a:bodyPr/>
          <a:lstStyle>
            <a:lvl1pPr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[maand 2026]</a:t>
            </a:r>
          </a:p>
        </p:txBody>
      </p:sp>
      <p:sp>
        <p:nvSpPr>
          <p:cNvPr id="6" name="Tijdelijke aanduiding voor onlineafbeelding 4">
            <a:extLst>
              <a:ext uri="{FF2B5EF4-FFF2-40B4-BE49-F238E27FC236}">
                <a16:creationId xmlns:a16="http://schemas.microsoft.com/office/drawing/2014/main" id="{3AAB212D-1692-0311-A2E2-B3A89B0DE92E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2311400" y="203199"/>
            <a:ext cx="1868945" cy="546163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1263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AFCE8B0-DD73-2947-9328-9115D83FD8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A827490-0031-0E4F-86E5-3FF0220FFA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120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284102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35C1C912-210B-454A-A6B5-A11FA7DEDC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81513F8B-999C-884B-93DC-388C6B407FD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1A2EAE1-C416-204B-A199-FF4C7781A74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439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2405C03-D90E-FC41-B80B-E73391FDEC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28FA2696-84C1-1649-8A59-67E687AAB01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4992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2B5321D-EB1C-2142-8695-68E40A9D896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5FAAC01-C364-774F-88FE-17259E5DC03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2525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CC7F95A-D18A-7B46-B9E6-264077809E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2E6C6173-FAD5-5847-B684-1B496ED013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093" y="-13176"/>
            <a:ext cx="3660392" cy="15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773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568E4D4D-B363-A449-9181-2C96A3C538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533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ACB56B7-4DC6-DB4B-9123-3C4E679C1A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2628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CF2DFE-783B-454A-9C87-526A42EB5C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127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13578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53164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555313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09196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013754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39645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02458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EFCB1B3-0962-A843-A9FB-A2BB3FE5C1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033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3041858-3A34-2F42-958E-EAB3A5457F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26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425038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E2AC9301-3D36-044B-8644-E5A87C4250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8027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74968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CA45824-7873-1F48-9BB9-DDA2C69120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931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29469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0434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70900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88410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2489239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66586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/>
            </a:lvl1pPr>
          </a:lstStyle>
          <a:p>
            <a:pPr lvl="0"/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5460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441602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929707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4423382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56968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D1276C3-FD7E-8747-99AA-2078056937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92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BDE31120-DDD1-8746-9A6A-9B79FB1A27B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824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BF35E3DD-6F92-AE40-9C42-7D9BDBEB461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34759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FB3C3CD6-10DA-6245-AAF8-F302EE3DC00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729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A16C59AB-6BB7-152B-61D0-F43C59F1A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3471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B917DB8-0DBA-B49A-29FC-6B99580E5A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FC95D1-351E-1F0F-DB6E-3B7F9D6248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1850" y="2564326"/>
            <a:ext cx="9144000" cy="1234351"/>
          </a:xfrm>
        </p:spPr>
        <p:txBody>
          <a:bodyPr anchor="b"/>
          <a:lstStyle>
            <a:lvl1pPr algn="l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90D44-C878-CC7C-91DD-CFE0BDEBBE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3897462"/>
            <a:ext cx="9144000" cy="467024"/>
          </a:xfrm>
        </p:spPr>
        <p:txBody>
          <a:bodyPr/>
          <a:lstStyle>
            <a:lvl1pPr marL="0" indent="0" algn="l">
              <a:buNone/>
              <a:defRPr sz="3200" b="0" i="1">
                <a:solidFill>
                  <a:schemeClr val="bg1"/>
                </a:solidFill>
                <a:latin typeface="Asap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</a:t>
            </a:r>
            <a:r>
              <a:rPr lang="en-US" dirty="0" err="1"/>
              <a:t>Ondertitel</a:t>
            </a:r>
            <a:r>
              <a:rPr lang="en-US" dirty="0"/>
              <a:t>]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72D4A2DA-A610-D051-B087-F4DB68F143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975" y="5372403"/>
            <a:ext cx="3067050" cy="299619"/>
          </a:xfrm>
        </p:spPr>
        <p:txBody>
          <a:bodyPr/>
          <a:lstStyle>
            <a:lvl1pPr algn="l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[maand 2026]</a:t>
            </a:r>
          </a:p>
        </p:txBody>
      </p:sp>
      <p:sp>
        <p:nvSpPr>
          <p:cNvPr id="6" name="Tijdelijke aanduiding voor onlineafbeelding 4">
            <a:extLst>
              <a:ext uri="{FF2B5EF4-FFF2-40B4-BE49-F238E27FC236}">
                <a16:creationId xmlns:a16="http://schemas.microsoft.com/office/drawing/2014/main" id="{3AAB212D-1692-0311-A2E2-B3A89B0DE92E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>
          <a:xfrm>
            <a:off x="2311400" y="203199"/>
            <a:ext cx="1868945" cy="546163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3727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C0706D9B-F80F-C1D2-65A9-3CCDEC8E8D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2DFB77F-1202-9630-8344-ADE8213163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E48D5271-7FE0-B608-457A-772BF96F830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02529" y="1252538"/>
            <a:ext cx="4292600" cy="4525962"/>
          </a:xfrm>
        </p:spPr>
        <p:txBody>
          <a:bodyPr/>
          <a:lstStyle>
            <a:lvl1pPr>
              <a:buClr>
                <a:schemeClr val="bg1"/>
              </a:buClr>
              <a:buFont typeface="+mj-lt"/>
              <a:buAutoNum type="arabicPeriod"/>
              <a:defRPr sz="2400" b="1" i="0" spc="0">
                <a:solidFill>
                  <a:schemeClr val="bg1"/>
                </a:solidFill>
                <a:latin typeface="Asap" pitchFamily="2" charset="77"/>
              </a:defRPr>
            </a:lvl1pPr>
            <a:lvl2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2pPr>
            <a:lvl3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3pPr>
            <a:lvl4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4pPr>
            <a:lvl5pPr>
              <a:buFont typeface="+mj-lt"/>
              <a:buAutoNum type="arabicPeriod"/>
              <a:defRPr sz="2400" b="1" i="0">
                <a:solidFill>
                  <a:schemeClr val="bg1"/>
                </a:solidFill>
                <a:latin typeface="Asap" pitchFamily="2" charset="77"/>
              </a:defRPr>
            </a:lvl5pPr>
          </a:lstStyle>
          <a:p>
            <a:pPr lvl="0"/>
            <a:r>
              <a:rPr lang="nl-NL" dirty="0"/>
              <a:t> Klikken om de tekststijl van het model te bewerken</a:t>
            </a:r>
          </a:p>
          <a:p>
            <a:pPr lvl="1"/>
            <a:r>
              <a:rPr lang="nl-NL" dirty="0"/>
              <a:t> Tweede niveau</a:t>
            </a:r>
          </a:p>
          <a:p>
            <a:pPr lvl="2"/>
            <a:r>
              <a:rPr lang="nl-NL" dirty="0"/>
              <a:t> Derde niveau</a:t>
            </a:r>
          </a:p>
          <a:p>
            <a:pPr lvl="3"/>
            <a:r>
              <a:rPr lang="nl-NL" dirty="0"/>
              <a:t> Vierde niveau</a:t>
            </a:r>
          </a:p>
          <a:p>
            <a:pPr lvl="4"/>
            <a:r>
              <a:rPr lang="nl-NL" dirty="0"/>
              <a:t> Vijfde niveau</a:t>
            </a:r>
          </a:p>
        </p:txBody>
      </p:sp>
    </p:spTree>
    <p:extLst>
      <p:ext uri="{BB962C8B-B14F-4D97-AF65-F5344CB8AC3E}">
        <p14:creationId xmlns:p14="http://schemas.microsoft.com/office/powerpoint/2010/main" val="3410652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A27BD-CE7F-29F7-164F-970D46711DF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97072" y="1981200"/>
            <a:ext cx="5181600" cy="388064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70F9E84-5E4A-D85F-4FB6-35F0005C1A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24EE51E-27AA-2692-4FC3-42DB29251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DFC4D60-EAF6-A5F5-D709-0059154FD9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4420B296-F392-976E-F436-0EAFC1B4FC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334896" cy="6369049"/>
          </a:xfrm>
        </p:spPr>
        <p:txBody>
          <a:bodyPr/>
          <a:lstStyle/>
          <a:p>
            <a:endParaRPr lang="nl-N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B42DE1-FE90-A4CB-CE7D-6B3BBEBE42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181600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639456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>
          <p15:clr>
            <a:srgbClr val="FBAE40"/>
          </p15:clr>
        </p15:guide>
        <p15:guide id="2" pos="3840">
          <p15:clr>
            <a:srgbClr val="FBAE40"/>
          </p15:clr>
        </p15:guide>
        <p15:guide id="3" pos="438">
          <p15:clr>
            <a:srgbClr val="FBAE40"/>
          </p15:clr>
        </p15:guide>
        <p15:guide id="4" orient="horz" pos="482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96DD2-DB6F-D4DE-6A63-1CDABB534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10515600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6C7AC-CB93-B3A1-D218-06F3E476143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7072" y="2179638"/>
            <a:ext cx="10515600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5784EAF-12AB-5D8A-94B3-29C7806864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9F9A83-0B24-3B45-F88B-FEBADDC3C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28985F4-647F-3533-6C88-CABC83BCCF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43463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96DD2-DB6F-D4DE-6A63-1CDABB534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6C7AC-CB93-B3A1-D218-06F3E476143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7072" y="2179638"/>
            <a:ext cx="5019957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5784EAF-12AB-5D8A-94B3-29C7806864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59F9A83-0B24-3B45-F88B-FEBADDC3C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28985F4-647F-3533-6C88-CABC83BCCF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25363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1D180-455F-EB68-1CD2-9BE8B04AFD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5503" y="1739133"/>
            <a:ext cx="5157787" cy="72308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D3503-E744-372B-B29F-6C9BF23A640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5503" y="2563045"/>
            <a:ext cx="5157787" cy="3233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49CC03-486C-64E7-36DB-B305F0C4E0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007915" y="1739133"/>
            <a:ext cx="5183188" cy="72308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C4DD53-0A58-D6AB-9629-054F7631656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007915" y="2563045"/>
            <a:ext cx="5183188" cy="323367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D8EACD-9CF4-4FBB-D358-383E0005FA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085EE13-F294-9767-FAF0-6B7D5767B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F2A8868-D29F-687C-A765-69F046EE0E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CB3FFA-A06E-F9CA-AFA6-49E709E557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5877563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55B155E0-7EA2-4DA6-DA89-A4A41D4CB7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3EC2AF5-C5BF-84B1-40AE-BDE15810F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F695C5C-776A-BD13-50BB-1A56E6829F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36F2CD-90FC-DE6F-BDFA-474B2E2B79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197497762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6A1AFCC-78C4-B563-8E93-203E6955BC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E8037-6743-56FA-3F44-6BCE5E5E0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18CDFFC-8187-71C6-E3F9-2B242F1055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43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9656E-D7F7-863C-18DF-16C94E5EDD1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44971" y="1073983"/>
            <a:ext cx="6172200" cy="4795005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  <a:lvl2pPr>
              <a:defRPr sz="1800">
                <a:solidFill>
                  <a:schemeClr val="accent1"/>
                </a:solidFill>
              </a:defRPr>
            </a:lvl2pPr>
            <a:lvl3pPr>
              <a:defRPr sz="1600">
                <a:solidFill>
                  <a:schemeClr val="accent1"/>
                </a:solidFill>
              </a:defRPr>
            </a:lvl3pPr>
            <a:lvl4pPr>
              <a:defRPr sz="1400">
                <a:solidFill>
                  <a:schemeClr val="accent1"/>
                </a:solidFill>
              </a:defRPr>
            </a:lvl4pPr>
            <a:lvl5pPr>
              <a:defRPr sz="1400">
                <a:solidFill>
                  <a:schemeClr val="accent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45705-FB3B-80E4-0EF6-0C8BA73357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75503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28D610C-5CF7-54DF-A40A-A6D09BABBE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D0F5E4-54DE-FA4D-1422-8FE238D82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FBF9014-8E42-FF11-2AAD-04D309F7E7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820B94-A404-9F95-91B4-B2B7569D49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2" y="990600"/>
            <a:ext cx="5019957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17059953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BC346F-3BB0-AAA2-A4A0-D8262F5DA1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5075F1C-CB90-0211-09CA-206E7C3ED6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69051"/>
            <a:ext cx="12192001" cy="488949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4198FA8-ACD8-40E3-0700-3C545F028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3152" y="6430962"/>
            <a:ext cx="2743200" cy="36512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200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3CB45E7-49F7-BC8C-7A8C-0C5CDADE0CB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75503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2AD09CC-79C5-3843-6918-FFF3CA653B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0"/>
            <a:ext cx="2305050" cy="990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87FF72-FDE6-4DF6-A11B-79134636A8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073" y="990600"/>
            <a:ext cx="4010668" cy="897538"/>
          </a:xfrm>
        </p:spPr>
        <p:txBody>
          <a:bodyPr anchor="b"/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90821082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A16C59AB-6BB7-152B-61D0-F43C59F1A5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FC95D1-351E-1F0F-DB6E-3B7F9D6248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56894" y="3094266"/>
            <a:ext cx="9819856" cy="1325585"/>
          </a:xfrm>
        </p:spPr>
        <p:txBody>
          <a:bodyPr anchor="b"/>
          <a:lstStyle>
            <a:lvl1pPr algn="l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190D44-C878-CC7C-91DD-CFE0BDEBBE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56894" y="4581100"/>
            <a:ext cx="9819858" cy="501543"/>
          </a:xfrm>
        </p:spPr>
        <p:txBody>
          <a:bodyPr/>
          <a:lstStyle>
            <a:lvl1pPr marL="0" indent="0" algn="l">
              <a:buNone/>
              <a:defRPr sz="3200" b="0" i="1">
                <a:solidFill>
                  <a:schemeClr val="bg1"/>
                </a:solidFill>
                <a:latin typeface="Asap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[link]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B917DB8-0DBA-B49A-29FC-6B99580E5A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465" y="1489287"/>
            <a:ext cx="4230348" cy="181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804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B4572F08-8AC9-B1CC-B730-366151BCE6C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83336" y="4807658"/>
            <a:ext cx="3163250" cy="1707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 sz="1600" b="0" i="0">
                <a:latin typeface="Asap" pitchFamily="2" charset="77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811568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26" Type="http://schemas.openxmlformats.org/officeDocument/2006/relationships/slideLayout" Target="../slideLayouts/slideLayout65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60.xml"/><Relationship Id="rId34" Type="http://schemas.openxmlformats.org/officeDocument/2006/relationships/slideLayout" Target="../slideLayouts/slideLayout73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64.xml"/><Relationship Id="rId33" Type="http://schemas.openxmlformats.org/officeDocument/2006/relationships/slideLayout" Target="../slideLayouts/slideLayout72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slideLayout" Target="../slideLayouts/slideLayout59.xml"/><Relationship Id="rId29" Type="http://schemas.openxmlformats.org/officeDocument/2006/relationships/slideLayout" Target="../slideLayouts/slideLayout68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63.xml"/><Relationship Id="rId32" Type="http://schemas.openxmlformats.org/officeDocument/2006/relationships/slideLayout" Target="../slideLayouts/slideLayout71.xml"/><Relationship Id="rId37" Type="http://schemas.openxmlformats.org/officeDocument/2006/relationships/slideLayout" Target="../slideLayouts/slideLayout76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62.xml"/><Relationship Id="rId28" Type="http://schemas.openxmlformats.org/officeDocument/2006/relationships/slideLayout" Target="../slideLayouts/slideLayout67.xml"/><Relationship Id="rId36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31" Type="http://schemas.openxmlformats.org/officeDocument/2006/relationships/slideLayout" Target="../slideLayouts/slideLayout70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1.xml"/><Relationship Id="rId27" Type="http://schemas.openxmlformats.org/officeDocument/2006/relationships/slideLayout" Target="../slideLayouts/slideLayout66.xml"/><Relationship Id="rId30" Type="http://schemas.openxmlformats.org/officeDocument/2006/relationships/slideLayout" Target="../slideLayouts/slideLayout69.xml"/><Relationship Id="rId35" Type="http://schemas.openxmlformats.org/officeDocument/2006/relationships/slideLayout" Target="../slideLayouts/slideLayout74.xml"/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0808B11-D078-144E-BFA9-BB483B794E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5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650" r:id="rId2"/>
    <p:sldLayoutId id="2147483725" r:id="rId3"/>
    <p:sldLayoutId id="2147483719" r:id="rId4"/>
    <p:sldLayoutId id="2147483726" r:id="rId5"/>
    <p:sldLayoutId id="2147483666" r:id="rId6"/>
    <p:sldLayoutId id="2147483690" r:id="rId7"/>
    <p:sldLayoutId id="2147483728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89" r:id="rId15"/>
    <p:sldLayoutId id="2147483712" r:id="rId16"/>
    <p:sldLayoutId id="2147483711" r:id="rId17"/>
    <p:sldLayoutId id="2147483675" r:id="rId18"/>
    <p:sldLayoutId id="2147483657" r:id="rId19"/>
    <p:sldLayoutId id="2147483691" r:id="rId20"/>
    <p:sldLayoutId id="2147483729" r:id="rId21"/>
    <p:sldLayoutId id="2147483739" r:id="rId22"/>
    <p:sldLayoutId id="2147483740" r:id="rId23"/>
    <p:sldLayoutId id="2147483718" r:id="rId24"/>
    <p:sldLayoutId id="2147483717" r:id="rId25"/>
    <p:sldLayoutId id="2147483714" r:id="rId26"/>
    <p:sldLayoutId id="2147483713" r:id="rId27"/>
    <p:sldLayoutId id="2147483716" r:id="rId28"/>
    <p:sldLayoutId id="2147483715" r:id="rId29"/>
    <p:sldLayoutId id="2147483707" r:id="rId30"/>
    <p:sldLayoutId id="2147483667" r:id="rId31"/>
    <p:sldLayoutId id="2147483702" r:id="rId32"/>
    <p:sldLayoutId id="2147483721" r:id="rId33"/>
    <p:sldLayoutId id="2147483700" r:id="rId34"/>
    <p:sldLayoutId id="2147483692" r:id="rId35"/>
    <p:sldLayoutId id="2147483722" r:id="rId36"/>
    <p:sldLayoutId id="2147483723" r:id="rId37"/>
    <p:sldLayoutId id="2147484349" r:id="rId38"/>
    <p:sldLayoutId id="2147484350" r:id="rId3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 userDrawn="1">
          <p15:clr>
            <a:srgbClr val="F26B43"/>
          </p15:clr>
        </p15:guide>
        <p15:guide id="8" orient="horz" pos="3919" userDrawn="1">
          <p15:clr>
            <a:srgbClr val="F26B43"/>
          </p15:clr>
        </p15:guide>
        <p15:guide id="9" pos="3840" userDrawn="1">
          <p15:clr>
            <a:srgbClr val="F26B43"/>
          </p15:clr>
        </p15:guide>
        <p15:guide id="10" orient="horz" pos="2159" userDrawn="1">
          <p15:clr>
            <a:srgbClr val="F26B43"/>
          </p15:clr>
        </p15:guide>
        <p15:guide id="11" pos="400" userDrawn="1">
          <p15:clr>
            <a:srgbClr val="F26B43"/>
          </p15:clr>
        </p15:guide>
        <p15:guide id="12" pos="4128" userDrawn="1">
          <p15:clr>
            <a:srgbClr val="F26B43"/>
          </p15:clr>
        </p15:guide>
        <p15:guide id="13" pos="3552" userDrawn="1">
          <p15:clr>
            <a:srgbClr val="F26B43"/>
          </p15:clr>
        </p15:guide>
        <p15:guide id="14" orient="horz" pos="1275" userDrawn="1">
          <p15:clr>
            <a:srgbClr val="F26B43"/>
          </p15:clr>
        </p15:guide>
        <p15:guide id="15" orient="horz" pos="1434" userDrawn="1">
          <p15:clr>
            <a:srgbClr val="F26B43"/>
          </p15:clr>
        </p15:guide>
        <p15:guide id="16" pos="461" userDrawn="1">
          <p15:clr>
            <a:srgbClr val="F26B43"/>
          </p15:clr>
        </p15:guide>
        <p15:guide id="17" orient="horz" pos="66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FD4EBA2F-FD7E-AA41-861E-9C1EB1EEA3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70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  <p:sldLayoutId id="2147484171" r:id="rId12"/>
    <p:sldLayoutId id="2147484172" r:id="rId13"/>
    <p:sldLayoutId id="2147484173" r:id="rId14"/>
    <p:sldLayoutId id="2147484174" r:id="rId15"/>
    <p:sldLayoutId id="2147484175" r:id="rId16"/>
    <p:sldLayoutId id="2147484176" r:id="rId17"/>
    <p:sldLayoutId id="2147484177" r:id="rId18"/>
    <p:sldLayoutId id="2147484178" r:id="rId19"/>
    <p:sldLayoutId id="2147484179" r:id="rId20"/>
    <p:sldLayoutId id="2147484180" r:id="rId21"/>
    <p:sldLayoutId id="2147484181" r:id="rId22"/>
    <p:sldLayoutId id="2147484182" r:id="rId23"/>
    <p:sldLayoutId id="2147484183" r:id="rId24"/>
    <p:sldLayoutId id="2147484184" r:id="rId25"/>
    <p:sldLayoutId id="2147484185" r:id="rId26"/>
    <p:sldLayoutId id="2147484186" r:id="rId27"/>
    <p:sldLayoutId id="2147484187" r:id="rId28"/>
    <p:sldLayoutId id="2147484188" r:id="rId29"/>
    <p:sldLayoutId id="2147484189" r:id="rId30"/>
    <p:sldLayoutId id="2147484190" r:id="rId31"/>
    <p:sldLayoutId id="2147484191" r:id="rId32"/>
    <p:sldLayoutId id="2147484192" r:id="rId33"/>
    <p:sldLayoutId id="2147484193" r:id="rId34"/>
    <p:sldLayoutId id="2147484194" r:id="rId35"/>
    <p:sldLayoutId id="2147484195" r:id="rId36"/>
    <p:sldLayoutId id="2147484196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2500B9-04F2-7ACD-4D31-D5675420D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03C87-6BCB-B3C4-40DE-646B93E18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01676-A4A8-C8F5-12AE-0F117DAE56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31A178-D554-47F5-8986-0BDE769B5018}" type="datetimeFigureOut">
              <a:rPr lang="en-US" smtClean="0"/>
              <a:pPr/>
              <a:t>11/4/2026</a:t>
            </a:fld>
            <a:endParaRPr lang="en-US" sz="10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121E1-8867-D21F-7386-6196F844A3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4209F-AD1F-4EF1-7B67-1C4925F468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5D26E6-79A7-408D-9DFA-24F760C008DB}" type="slidenum">
              <a:rPr lang="en-US" smtClean="0"/>
              <a:pPr/>
              <a:t>‹nr.›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812430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3" r:id="rId1"/>
    <p:sldLayoutId id="2147484354" r:id="rId2"/>
    <p:sldLayoutId id="2147484355" r:id="rId3"/>
    <p:sldLayoutId id="2147484356" r:id="rId4"/>
    <p:sldLayoutId id="2147484357" r:id="rId5"/>
    <p:sldLayoutId id="2147484358" r:id="rId6"/>
    <p:sldLayoutId id="2147484359" r:id="rId7"/>
    <p:sldLayoutId id="2147484360" r:id="rId8"/>
    <p:sldLayoutId id="2147484361" r:id="rId9"/>
    <p:sldLayoutId id="2147484362" r:id="rId10"/>
    <p:sldLayoutId id="2147484363" r:id="rId11"/>
    <p:sldLayoutId id="21474843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tlasleefomgeving.nl/kaarten?config=3ef897de-127f-471a-959b-93b7597de188&amp;use=piwiksectorcode&amp;gm-x=150000&amp;gm-y=460000&amp;gm-z=3&amp;gm-b=1544180834512,true,1;1673599662812,true,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atregelenwiki.nl/documenten/handreiking-omgevingsplanregels-fysieke-veiligheid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vm.nl/omgevingsveiligheid/handboek/stappenplannen/verantwoording-ontwerp-veilige-omgeving/besluitvorming-groepsrisico#waarderen" TargetMode="External"/><Relationship Id="rId2" Type="http://schemas.openxmlformats.org/officeDocument/2006/relationships/hyperlink" Target="https://www.rivm.nl/omgevingsveiligheid/handboek/stappenplannen/verantwoording-ontwerp-veilige-omgeving/besluitvorming-groepsrisico#afstand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ivm.nl/omgevingsveiligheid/handboek/stappenplannen/verantwoording-ontwerp-veilige-omgeving/besluitvorming-groepsrisico" TargetMode="External"/><Relationship Id="rId4" Type="http://schemas.openxmlformats.org/officeDocument/2006/relationships/hyperlink" Target="https://www.rivm.nl/omgevingsveiligheid/handboek/stappenplannen/verantwoording-ontwerp-veilige-omgeving/besluitvorming-groepsrisico#overwegen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AD3BF0-ACA4-1927-A6AB-4E952B8655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dirty="0">
                <a:latin typeface="Asap SemiBold" pitchFamily="2" charset="77"/>
              </a:rPr>
              <a:t>SCHAKELDAGEN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E292AD-FBC0-FB9A-6E6D-AB5DA75091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dirty="0"/>
              <a:t>IPLO komt naar je toe</a:t>
            </a:r>
          </a:p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7816960-8513-3084-A280-BED8490258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9973" y="4937760"/>
            <a:ext cx="4997263" cy="1717041"/>
          </a:xfrm>
        </p:spPr>
        <p:txBody>
          <a:bodyPr>
            <a:normAutofit/>
          </a:bodyPr>
          <a:lstStyle/>
          <a:p>
            <a:r>
              <a:rPr lang="nl-NL" dirty="0"/>
              <a:t>November 2026</a:t>
            </a:r>
          </a:p>
          <a:p>
            <a:r>
              <a:rPr lang="nl-NL" dirty="0"/>
              <a:t>Henrieke Heideman    RIVM</a:t>
            </a:r>
          </a:p>
          <a:p>
            <a:r>
              <a:rPr lang="nl-NL" dirty="0"/>
              <a:t>Manuel Beterams        IPLO</a:t>
            </a:r>
          </a:p>
        </p:txBody>
      </p:sp>
      <p:sp>
        <p:nvSpPr>
          <p:cNvPr id="5" name="Tijdelijke aanduiding voor onlineafbeelding 4">
            <a:extLst>
              <a:ext uri="{FF2B5EF4-FFF2-40B4-BE49-F238E27FC236}">
                <a16:creationId xmlns:a16="http://schemas.microsoft.com/office/drawing/2014/main" id="{36938379-FF81-4642-16CD-8E118E6875DA}"/>
              </a:ext>
            </a:extLst>
          </p:cNvPr>
          <p:cNvSpPr>
            <a:spLocks noGrp="1"/>
          </p:cNvSpPr>
          <p:nvPr>
            <p:ph type="clipArt" sz="quarter" idx="1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6033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3200" y="2618742"/>
            <a:ext cx="5004000" cy="948047"/>
          </a:xfrm>
        </p:spPr>
        <p:txBody>
          <a:bodyPr anchor="b">
            <a:normAutofit/>
          </a:bodyPr>
          <a:lstStyle/>
          <a:p>
            <a:r>
              <a:rPr lang="nl-NL" sz="3100" dirty="0"/>
              <a:t>Aandachtsgebieden van begin tot eind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E728AA3-7428-DA8B-D35C-AFBC98AEB79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2D3858F-C46A-926A-E57E-248AAA6D55C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F40BD77-D4A4-F4E7-25AE-8930E735281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2</a:t>
            </a:fld>
            <a:endParaRPr lang="nl-NL"/>
          </a:p>
        </p:txBody>
      </p:sp>
      <p:pic>
        <p:nvPicPr>
          <p:cNvPr id="5" name="Picture 4" descr="Olieraffinaderij tegen een blauwe lucht">
            <a:extLst>
              <a:ext uri="{FF2B5EF4-FFF2-40B4-BE49-F238E27FC236}">
                <a16:creationId xmlns:a16="http://schemas.microsoft.com/office/drawing/2014/main" id="{277A26CC-C178-8B03-9139-BADD5DD6F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1" r="24991"/>
          <a:stretch/>
        </p:blipFill>
        <p:spPr>
          <a:xfrm>
            <a:off x="20" y="10"/>
            <a:ext cx="6098222" cy="685799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953533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28A550-4CB9-93D0-2D32-F67920C12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73780" y="2018296"/>
            <a:ext cx="5280244" cy="3931813"/>
          </a:xfrm>
        </p:spPr>
        <p:txBody>
          <a:bodyPr>
            <a:normAutofit fontScale="85000" lnSpcReduction="20000"/>
          </a:bodyPr>
          <a:lstStyle/>
          <a:p>
            <a:r>
              <a:rPr lang="nl-NL" dirty="0">
                <a:cs typeface="Calibri Light" panose="020F0302020204030204" pitchFamily="34" charset="0"/>
              </a:rPr>
              <a:t>Casus – Bouwen in een aandachtsgebied</a:t>
            </a:r>
            <a:endParaRPr lang="nl-NL" dirty="0">
              <a:latin typeface="+mj-lt"/>
            </a:endParaRPr>
          </a:p>
          <a:p>
            <a:pPr lvl="2"/>
            <a:r>
              <a:rPr lang="nl-NL" dirty="0">
                <a:latin typeface="+mj-lt"/>
              </a:rPr>
              <a:t>Wat is een aandachtsgebied?</a:t>
            </a:r>
          </a:p>
          <a:p>
            <a:pPr lvl="2"/>
            <a:r>
              <a:rPr lang="nl-NL" dirty="0">
                <a:latin typeface="+mj-lt"/>
              </a:rPr>
              <a:t>Welke regels gelden daar? </a:t>
            </a:r>
          </a:p>
          <a:p>
            <a:pPr lvl="2"/>
            <a:r>
              <a:rPr lang="nl-NL" dirty="0">
                <a:latin typeface="+mj-lt"/>
              </a:rPr>
              <a:t>Waar vind ik informatie?</a:t>
            </a:r>
          </a:p>
          <a:p>
            <a:pPr marL="0" indent="0">
              <a:buNone/>
            </a:pPr>
            <a:endParaRPr lang="nl-NL" sz="2100" dirty="0">
              <a:latin typeface="+mj-lt"/>
            </a:endParaRPr>
          </a:p>
          <a:p>
            <a:r>
              <a:rPr lang="nl-NL" dirty="0">
                <a:latin typeface="+mj-lt"/>
              </a:rPr>
              <a:t>IPLO</a:t>
            </a:r>
          </a:p>
          <a:p>
            <a:pPr lvl="2"/>
            <a:r>
              <a:rPr lang="nl-NL" dirty="0">
                <a:latin typeface="+mj-lt"/>
              </a:rPr>
              <a:t>Veelgestelde vragen</a:t>
            </a:r>
          </a:p>
          <a:p>
            <a:pPr lvl="2"/>
            <a:r>
              <a:rPr lang="nl-NL" dirty="0">
                <a:latin typeface="+mj-lt"/>
              </a:rPr>
              <a:t>Voorbeeldsituaties</a:t>
            </a:r>
          </a:p>
          <a:p>
            <a:pPr lvl="2"/>
            <a:r>
              <a:rPr lang="nl-NL" dirty="0">
                <a:latin typeface="+mj-lt"/>
              </a:rPr>
              <a:t>Beleidskeuzes</a:t>
            </a:r>
          </a:p>
          <a:p>
            <a:endParaRPr lang="nl-NL" dirty="0">
              <a:latin typeface="+mj-lt"/>
            </a:endParaRPr>
          </a:p>
          <a:p>
            <a:r>
              <a:rPr lang="nl-NL" dirty="0">
                <a:latin typeface="+mj-lt"/>
              </a:rPr>
              <a:t>Hulpmiddelen en vragen</a:t>
            </a:r>
            <a:br>
              <a:rPr lang="nl-NL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nl-NL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26B32CE-1ECC-939A-2B7A-EA782F3A9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024" y="719607"/>
            <a:ext cx="5004000" cy="948047"/>
          </a:xfrm>
        </p:spPr>
        <p:txBody>
          <a:bodyPr/>
          <a:lstStyle/>
          <a:p>
            <a:r>
              <a:rPr lang="nl-NL" dirty="0"/>
              <a:t>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BB466E-30A7-4E01-3A44-79408F74A26B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726A5-9C96-41A5-5C58-0CC5EACC13A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EF50B-8CF5-141C-E05A-FE9596F61FAA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0E075F-DF6D-17F3-E8A7-36F4C81EAC65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</a:t>
            </a:fld>
            <a:endParaRPr lang="nl-NL" dirty="0"/>
          </a:p>
        </p:txBody>
      </p:sp>
      <p:pic>
        <p:nvPicPr>
          <p:cNvPr id="9" name="Picture 8" descr="Pijpen en reservoirs van een fabriek">
            <a:extLst>
              <a:ext uri="{FF2B5EF4-FFF2-40B4-BE49-F238E27FC236}">
                <a16:creationId xmlns:a16="http://schemas.microsoft.com/office/drawing/2014/main" id="{42FECE09-4B70-17E1-C267-3D8B12BA7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6" r="16676"/>
          <a:stretch/>
        </p:blipFill>
        <p:spPr>
          <a:xfrm>
            <a:off x="20" y="10"/>
            <a:ext cx="6098222" cy="685799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707626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6C9D7C4-9AA4-4D44-A8A2-38248E167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</p:spPr>
        <p:txBody>
          <a:bodyPr anchor="b">
            <a:normAutofit fontScale="90000"/>
          </a:bodyPr>
          <a:lstStyle/>
          <a:p>
            <a:r>
              <a:rPr lang="nl-NL" dirty="0"/>
              <a:t>Casus: </a:t>
            </a:r>
            <a:br>
              <a:rPr lang="nl-NL" dirty="0"/>
            </a:br>
            <a:r>
              <a:rPr lang="nl-NL" dirty="0"/>
              <a:t>bouwen nabij activiteiten met gevaarlijke stoffen</a:t>
            </a:r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6634DBBE-795E-27B3-64CD-2080EBEA83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48880" y="2276475"/>
            <a:ext cx="4338319" cy="393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Bouwopgave</a:t>
            </a:r>
          </a:p>
          <a:p>
            <a:r>
              <a:rPr lang="nl-NL" dirty="0"/>
              <a:t>- Crèche</a:t>
            </a:r>
          </a:p>
          <a:p>
            <a:r>
              <a:rPr lang="nl-NL" dirty="0"/>
              <a:t>- Appartementengebouw</a:t>
            </a:r>
          </a:p>
          <a:p>
            <a:r>
              <a:rPr lang="nl-NL" dirty="0"/>
              <a:t>- Eengezinswoningen</a:t>
            </a:r>
          </a:p>
          <a:p>
            <a:pPr marL="0" indent="0">
              <a:buNone/>
            </a:pPr>
            <a:r>
              <a:rPr lang="nl-NL" b="1" dirty="0"/>
              <a:t>Welk gebouw plaats je op welke kavel en waarom?</a:t>
            </a:r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D4978E4C-F14B-F5F6-0F9C-583639C0FFCF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633141" y="2034508"/>
            <a:ext cx="6364336" cy="4773252"/>
          </a:xfrm>
          <a:prstGeom prst="rect">
            <a:avLst/>
          </a:prstGeom>
          <a:noFill/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3DCF811-9752-4AF2-895D-6778C4D8CA8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4496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188297B-B71E-6721-B675-E31A48771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681" y="1872925"/>
            <a:ext cx="10241161" cy="2614016"/>
          </a:xfrm>
        </p:spPr>
        <p:txBody>
          <a:bodyPr numCol="1">
            <a:noAutofit/>
          </a:bodyPr>
          <a:lstStyle/>
          <a:p>
            <a:r>
              <a:rPr lang="nl-NL" sz="2000" dirty="0"/>
              <a:t>RIVM ontwikkelt het Handboek Omgevingsveiligheid in opdracht van </a:t>
            </a:r>
            <a:r>
              <a:rPr lang="nl-NL" sz="2000" dirty="0" err="1"/>
              <a:t>IenW</a:t>
            </a:r>
            <a:endParaRPr lang="nl-NL" sz="2000" dirty="0"/>
          </a:p>
          <a:p>
            <a:r>
              <a:rPr lang="nl-NL" sz="2000" dirty="0"/>
              <a:t>Ter ondersteuning van het uitvoeren van het externe veiligheidsbeleid</a:t>
            </a:r>
          </a:p>
          <a:p>
            <a:r>
              <a:rPr lang="nl-NL" sz="2000" dirty="0"/>
              <a:t>Actuele wetenschappelijke inzichten én aangewezen methoden</a:t>
            </a:r>
          </a:p>
          <a:p>
            <a:endParaRPr lang="nl-NL" sz="2000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2000" dirty="0"/>
              <a:t>Stappenplannen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D8374F-6C4F-9512-47F1-31BE84C58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1" y="647861"/>
            <a:ext cx="10923588" cy="948047"/>
          </a:xfrm>
        </p:spPr>
        <p:txBody>
          <a:bodyPr/>
          <a:lstStyle/>
          <a:p>
            <a:r>
              <a:rPr lang="nl-NL" dirty="0"/>
              <a:t>Handboek Omgevingsveiligheid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799B37E-1A5E-8468-83E5-DE92CFA4CC56}"/>
              </a:ext>
            </a:extLst>
          </p:cNvPr>
          <p:cNvSpPr txBox="1"/>
          <p:nvPr/>
        </p:nvSpPr>
        <p:spPr>
          <a:xfrm>
            <a:off x="3373123" y="3413857"/>
            <a:ext cx="5622022" cy="33855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/>
              <a:t>https://www.rivm.nl/omgevingsveiligheid/handboek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5B582E7-CF1D-BF8D-2B48-7F521DED9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7870" y="4223209"/>
            <a:ext cx="3667125" cy="251460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B7BCF1BB-1292-8F52-543C-D48296F68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420" y="5089984"/>
            <a:ext cx="3733800" cy="1647825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A4722D3A-0F37-C7DD-0E4F-56CAF41169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587" y="4470859"/>
            <a:ext cx="3676650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09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7750C-8C0D-170A-9A56-E145D1016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inhoud 7">
            <a:extLst>
              <a:ext uri="{FF2B5EF4-FFF2-40B4-BE49-F238E27FC236}">
                <a16:creationId xmlns:a16="http://schemas.microsoft.com/office/drawing/2014/main" id="{FF59CC26-98DD-8DB0-7EA2-48D94E70A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057" y="1916869"/>
            <a:ext cx="5659885" cy="4244914"/>
          </a:xfrm>
          <a:prstGeom prst="rect">
            <a:avLst/>
          </a:prstGeom>
          <a:noFill/>
        </p:spPr>
      </p:pic>
      <p:sp>
        <p:nvSpPr>
          <p:cNvPr id="12" name="Title 2">
            <a:extLst>
              <a:ext uri="{FF2B5EF4-FFF2-40B4-BE49-F238E27FC236}">
                <a16:creationId xmlns:a16="http://schemas.microsoft.com/office/drawing/2014/main" id="{FE0E51A2-299B-A228-8BAC-BE1414848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06" y="706377"/>
            <a:ext cx="10923588" cy="948047"/>
          </a:xfrm>
        </p:spPr>
        <p:txBody>
          <a:bodyPr/>
          <a:lstStyle/>
          <a:p>
            <a:r>
              <a:rPr lang="en-US" dirty="0" err="1"/>
              <a:t>Waar</a:t>
            </a:r>
            <a:r>
              <a:rPr lang="en-US" dirty="0"/>
              <a:t> </a:t>
            </a:r>
            <a:r>
              <a:rPr lang="en-US" dirty="0" err="1"/>
              <a:t>kunnen</a:t>
            </a:r>
            <a:r>
              <a:rPr lang="en-US" dirty="0"/>
              <a:t> </a:t>
            </a:r>
            <a:r>
              <a:rPr lang="en-US" dirty="0" err="1"/>
              <a:t>nog</a:t>
            </a:r>
            <a:r>
              <a:rPr lang="en-US" dirty="0"/>
              <a:t> </a:t>
            </a:r>
            <a:r>
              <a:rPr lang="en-US" dirty="0" err="1"/>
              <a:t>slachtoffers</a:t>
            </a:r>
            <a:r>
              <a:rPr lang="en-US" dirty="0"/>
              <a:t> </a:t>
            </a:r>
            <a:r>
              <a:rPr lang="en-US" dirty="0" err="1"/>
              <a:t>vallen</a:t>
            </a:r>
            <a:r>
              <a:rPr lang="en-US" dirty="0"/>
              <a:t>?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436FE120-F0A0-CE15-2735-D3EA047308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09251F25-D327-A69B-8C28-868597BB5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923F796-E4B8-F6EB-4509-F58FBB2C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1841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BC54D7-3A74-4B84-B887-C2A4C0605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marL="0" indent="0">
              <a:buNone/>
            </a:pPr>
            <a:endParaRPr lang="en-US"/>
          </a:p>
          <a:p>
            <a:pPr marL="457200" indent="-457200">
              <a:buFont typeface="+mj-lt"/>
              <a:buAutoNum type="arabicPeriod"/>
            </a:pPr>
            <a:endParaRPr lang="en-US"/>
          </a:p>
          <a:p>
            <a:pPr marL="457200" indent="-457200">
              <a:buFont typeface="+mj-lt"/>
              <a:buAutoNum type="arabicPeriod"/>
            </a:pPr>
            <a:endParaRPr lang="nl-NL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F37AFE-E908-4DB4-A242-C7C19D7E1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791259"/>
            <a:ext cx="10923588" cy="689661"/>
          </a:xfrm>
        </p:spPr>
        <p:txBody>
          <a:bodyPr/>
          <a:lstStyle/>
          <a:p>
            <a:r>
              <a:rPr lang="en-US" dirty="0" err="1"/>
              <a:t>Aandachtsgebieden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4C61B-8F0D-42C0-B6A6-DDBCF6AF1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144812-98C5-4381-AEAA-E767CC25591B}"/>
              </a:ext>
            </a:extLst>
          </p:cNvPr>
          <p:cNvSpPr txBox="1"/>
          <p:nvPr/>
        </p:nvSpPr>
        <p:spPr>
          <a:xfrm>
            <a:off x="736599" y="1651812"/>
            <a:ext cx="10396975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nl-NL" sz="2000" b="1" dirty="0"/>
              <a:t>Informeren over effecten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Aandachtsgebieden maken inzichtelijk in welk gebied zich bij een incident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nog levensbedreigende gevolgen voor </a:t>
            </a:r>
            <a:r>
              <a:rPr kumimoji="0" lang="nl-NL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personen in gebouwen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kunnen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voordoen. Begrenzing in </a:t>
            </a:r>
            <a:r>
              <a:rPr kumimoji="0" 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Bkl</a:t>
            </a:r>
            <a:r>
              <a:rPr lang="nl-NL" sz="2000" dirty="0">
                <a:solidFill>
                  <a:srgbClr val="000000"/>
                </a:solidFill>
                <a:latin typeface="Verdana"/>
              </a:rPr>
              <a:t>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Artikel 5.12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Brandaandachtsgebied</a:t>
            </a:r>
            <a:r>
              <a:rPr kumimoji="0" lang="nl-NL" sz="2000" b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- warmtestraling 10 kW/m</a:t>
            </a:r>
            <a:r>
              <a:rPr kumimoji="0" lang="nl-NL" sz="2000" b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</a:t>
            </a:r>
            <a:r>
              <a:rPr kumimoji="0" lang="nl-NL" sz="2000" b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xplosieaandachtsgebied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– warmtestraling 35 kW/m</a:t>
            </a:r>
            <a:r>
              <a:rPr kumimoji="0" lang="nl-NL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(vuurbal) of 0,1 bar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lvl="0">
              <a:defRPr/>
            </a:pPr>
            <a:r>
              <a:rPr kumimoji="0" lang="nl-NL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Gifwolkaandachtsgebied 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– dosis</a:t>
            </a:r>
            <a:r>
              <a:rPr lang="nl-NL" sz="2000" dirty="0"/>
              <a:t> in een gebouw die gelijk is aan de dosis bij 30 minuten blootstelling aan de levensbedreigende waarde (LBW30)</a:t>
            </a:r>
          </a:p>
        </p:txBody>
      </p:sp>
    </p:spTree>
    <p:extLst>
      <p:ext uri="{BB962C8B-B14F-4D97-AF65-F5344CB8AC3E}">
        <p14:creationId xmlns:p14="http://schemas.microsoft.com/office/powerpoint/2010/main" val="556742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4BC50-01B4-1BC1-3482-CBBD23665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>
            <a:extLst>
              <a:ext uri="{FF2B5EF4-FFF2-40B4-BE49-F238E27FC236}">
                <a16:creationId xmlns:a16="http://schemas.microsoft.com/office/drawing/2014/main" id="{311B393E-4579-9BAE-ECE8-A971F2B31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9187" y="3571615"/>
            <a:ext cx="10923588" cy="275820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357ACF7-ED3E-8E7F-75F0-86DED1ED7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79" y="684113"/>
            <a:ext cx="10923588" cy="948047"/>
          </a:xfrm>
        </p:spPr>
        <p:txBody>
          <a:bodyPr anchor="b">
            <a:normAutofit/>
          </a:bodyPr>
          <a:lstStyle/>
          <a:p>
            <a:r>
              <a:rPr lang="en-US" dirty="0" err="1"/>
              <a:t>Bepalen</a:t>
            </a:r>
            <a:r>
              <a:rPr lang="en-US" dirty="0"/>
              <a:t> </a:t>
            </a:r>
            <a:r>
              <a:rPr lang="en-US" dirty="0" err="1"/>
              <a:t>aandachtsgebied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E49677-D608-D02D-B284-63415857E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8</a:t>
            </a:fld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75CF122-6595-38DC-D809-9A4EEE0FA8F0}"/>
              </a:ext>
            </a:extLst>
          </p:cNvPr>
          <p:cNvSpPr txBox="1"/>
          <p:nvPr/>
        </p:nvSpPr>
        <p:spPr>
          <a:xfrm>
            <a:off x="6384143" y="1234698"/>
            <a:ext cx="30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/>
              <a:t>Safeti</a:t>
            </a:r>
            <a:r>
              <a:rPr lang="nl-NL" dirty="0"/>
              <a:t>-NL - Rekenpakket</a:t>
            </a:r>
            <a:endParaRPr lang="en-US" dirty="0"/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D4D7E16C-7030-A177-39E3-661EA4D92032}"/>
              </a:ext>
            </a:extLst>
          </p:cNvPr>
          <p:cNvCxnSpPr>
            <a:cxnSpLocks/>
          </p:cNvCxnSpPr>
          <p:nvPr/>
        </p:nvCxnSpPr>
        <p:spPr>
          <a:xfrm flipH="1">
            <a:off x="5616273" y="1687471"/>
            <a:ext cx="1193104" cy="1884144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>
            <a:extLst>
              <a:ext uri="{FF2B5EF4-FFF2-40B4-BE49-F238E27FC236}">
                <a16:creationId xmlns:a16="http://schemas.microsoft.com/office/drawing/2014/main" id="{A951140C-0F7D-CBEF-DD9E-06E3D5793C43}"/>
              </a:ext>
            </a:extLst>
          </p:cNvPr>
          <p:cNvSpPr txBox="1"/>
          <p:nvPr/>
        </p:nvSpPr>
        <p:spPr>
          <a:xfrm>
            <a:off x="7032727" y="1879457"/>
            <a:ext cx="4313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Rekenvoorschriften met faalfrequenties van installaties</a:t>
            </a:r>
            <a:endParaRPr lang="en-US" dirty="0"/>
          </a:p>
        </p:txBody>
      </p: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10005E8B-25EF-3E06-4136-320EB32EDCC1}"/>
              </a:ext>
            </a:extLst>
          </p:cNvPr>
          <p:cNvCxnSpPr>
            <a:cxnSpLocks/>
          </p:cNvCxnSpPr>
          <p:nvPr/>
        </p:nvCxnSpPr>
        <p:spPr>
          <a:xfrm flipV="1">
            <a:off x="1360967" y="5305647"/>
            <a:ext cx="0" cy="892689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vak 16">
            <a:extLst>
              <a:ext uri="{FF2B5EF4-FFF2-40B4-BE49-F238E27FC236}">
                <a16:creationId xmlns:a16="http://schemas.microsoft.com/office/drawing/2014/main" id="{CA83B15B-4248-6952-B5DA-2B24C862EC4D}"/>
              </a:ext>
            </a:extLst>
          </p:cNvPr>
          <p:cNvSpPr txBox="1"/>
          <p:nvPr/>
        </p:nvSpPr>
        <p:spPr>
          <a:xfrm>
            <a:off x="154479" y="6198336"/>
            <a:ext cx="4024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Milieubelastende activiteiten met een extern veiligheidsrisico</a:t>
            </a:r>
            <a:endParaRPr lang="en-US" sz="1600" dirty="0"/>
          </a:p>
        </p:txBody>
      </p:sp>
      <p:cxnSp>
        <p:nvCxnSpPr>
          <p:cNvPr id="21" name="Rechte verbindingslijn met pijl 20">
            <a:extLst>
              <a:ext uri="{FF2B5EF4-FFF2-40B4-BE49-F238E27FC236}">
                <a16:creationId xmlns:a16="http://schemas.microsoft.com/office/drawing/2014/main" id="{EBBF166F-6E49-973B-1A59-E28697EB6BC6}"/>
              </a:ext>
            </a:extLst>
          </p:cNvPr>
          <p:cNvCxnSpPr>
            <a:cxnSpLocks/>
          </p:cNvCxnSpPr>
          <p:nvPr/>
        </p:nvCxnSpPr>
        <p:spPr>
          <a:xfrm flipH="1">
            <a:off x="6096000" y="2296302"/>
            <a:ext cx="936727" cy="1330624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met pijl 21">
            <a:extLst>
              <a:ext uri="{FF2B5EF4-FFF2-40B4-BE49-F238E27FC236}">
                <a16:creationId xmlns:a16="http://schemas.microsoft.com/office/drawing/2014/main" id="{BAD2393F-B490-E7EC-8C0B-FD957DE71686}"/>
              </a:ext>
            </a:extLst>
          </p:cNvPr>
          <p:cNvCxnSpPr>
            <a:cxnSpLocks/>
          </p:cNvCxnSpPr>
          <p:nvPr/>
        </p:nvCxnSpPr>
        <p:spPr>
          <a:xfrm flipH="1">
            <a:off x="6564363" y="3189930"/>
            <a:ext cx="648584" cy="914416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vak 25">
            <a:extLst>
              <a:ext uri="{FF2B5EF4-FFF2-40B4-BE49-F238E27FC236}">
                <a16:creationId xmlns:a16="http://schemas.microsoft.com/office/drawing/2014/main" id="{19769A85-EDA1-1745-A657-84FF8648293E}"/>
              </a:ext>
            </a:extLst>
          </p:cNvPr>
          <p:cNvSpPr txBox="1"/>
          <p:nvPr/>
        </p:nvSpPr>
        <p:spPr>
          <a:xfrm>
            <a:off x="7289104" y="2672617"/>
            <a:ext cx="4533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Stappenplannen met aandachtspunten voor berekeningen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467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2">
            <a:extLst>
              <a:ext uri="{FF2B5EF4-FFF2-40B4-BE49-F238E27FC236}">
                <a16:creationId xmlns:a16="http://schemas.microsoft.com/office/drawing/2014/main" id="{AC058865-93F8-E496-AB23-B9BBA25BE9A7}"/>
              </a:ext>
            </a:extLst>
          </p:cNvPr>
          <p:cNvSpPr txBox="1">
            <a:spLocks/>
          </p:cNvSpPr>
          <p:nvPr/>
        </p:nvSpPr>
        <p:spPr>
          <a:xfrm>
            <a:off x="635000" y="519950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>
                <a:hlinkClick r:id="rId3"/>
              </a:rPr>
              <a:t>Atlas </a:t>
            </a:r>
            <a:r>
              <a:rPr lang="en-US" dirty="0" err="1">
                <a:hlinkClick r:id="rId3"/>
              </a:rPr>
              <a:t>Leefomgeving</a:t>
            </a:r>
            <a:endParaRPr lang="en-US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806F6F3F-A4A5-22CA-867D-264BB9926D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070" t="8880" r="50473" b="5250"/>
          <a:stretch/>
        </p:blipFill>
        <p:spPr bwMode="auto">
          <a:xfrm>
            <a:off x="2597643" y="1690128"/>
            <a:ext cx="6996714" cy="45312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60B8300-3C1C-4177-CAEE-21E37B5A0E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553199" y="6221413"/>
            <a:ext cx="5005389" cy="322075"/>
          </a:xfrm>
        </p:spPr>
        <p:txBody>
          <a:bodyPr vert="horz" lIns="91440" tIns="45720" rIns="0" bIns="4572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3378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6C9D7C4-9AA4-4D44-A8A2-38248E167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</p:spPr>
        <p:txBody>
          <a:bodyPr anchor="b">
            <a:normAutofit/>
          </a:bodyPr>
          <a:lstStyle/>
          <a:p>
            <a:r>
              <a:rPr lang="nl-NL" dirty="0"/>
              <a:t>Oefening ontwikkeling spoorzone</a:t>
            </a:r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6634DBBE-795E-27B3-64CD-2080EBEA83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96586" y="2416847"/>
            <a:ext cx="4674350" cy="393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Brandaandachtsgebied (30m)</a:t>
            </a:r>
          </a:p>
          <a:p>
            <a:pPr marL="0" indent="0">
              <a:buNone/>
            </a:pPr>
            <a:r>
              <a:rPr lang="nl-NL" dirty="0"/>
              <a:t>Explosie-aandachtsgebied (200m)</a:t>
            </a:r>
          </a:p>
          <a:p>
            <a:pPr marL="0" indent="0">
              <a:buNone/>
            </a:pPr>
            <a:r>
              <a:rPr lang="nl-NL" dirty="0"/>
              <a:t>Gifwolkaandachtsgebied (300m)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err="1"/>
              <a:t>Bkl</a:t>
            </a:r>
            <a:r>
              <a:rPr lang="nl-NL" dirty="0"/>
              <a:t> bijlage VII onderdeel C </a:t>
            </a:r>
          </a:p>
          <a:p>
            <a:pPr marL="0" indent="0">
              <a:buNone/>
            </a:pPr>
            <a:r>
              <a:rPr lang="nl-NL" dirty="0"/>
              <a:t>Atlas Leefomgeving</a:t>
            </a:r>
            <a:br>
              <a:rPr lang="nl-NL" dirty="0"/>
            </a:br>
            <a:r>
              <a:rPr lang="nl-NL" dirty="0"/>
              <a:t>Atlas Veiligheid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D4978E4C-F14B-F5F6-0F9C-583639C0FFCF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721064" y="2767796"/>
            <a:ext cx="5259917" cy="3944938"/>
          </a:xfrm>
          <a:prstGeom prst="rect">
            <a:avLst/>
          </a:prstGeom>
          <a:noFill/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3DCF811-9752-4AF2-895D-6778C4D8CA8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10</a:t>
            </a:fld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F419AC3E-2249-7785-C68C-FD5BC8889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1064" y="5524715"/>
            <a:ext cx="5259917" cy="1180081"/>
          </a:xfrm>
          <a:prstGeom prst="rect">
            <a:avLst/>
          </a:prstGeom>
          <a:solidFill>
            <a:srgbClr val="D52B1E">
              <a:alpha val="25098"/>
            </a:srgbClr>
          </a:solidFill>
          <a:ln>
            <a:solidFill>
              <a:srgbClr val="CA005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95BF4F49-CD89-BF85-649A-A6D20BF47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1063" y="2767796"/>
            <a:ext cx="5259917" cy="3944938"/>
          </a:xfrm>
          <a:prstGeom prst="rect">
            <a:avLst/>
          </a:prstGeom>
          <a:solidFill>
            <a:schemeClr val="accent2">
              <a:alpha val="25098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DACB89B-EB41-B84F-A260-6C18A7BDF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1063" y="506002"/>
            <a:ext cx="5259917" cy="6213475"/>
          </a:xfrm>
          <a:prstGeom prst="rect">
            <a:avLst/>
          </a:prstGeom>
          <a:solidFill>
            <a:srgbClr val="7030A0">
              <a:alpha val="25098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686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Bkl</a:t>
            </a:r>
            <a:r>
              <a:rPr lang="nl-NL" dirty="0"/>
              <a:t> artikel 5.15: Groepsrisico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r>
              <a:rPr lang="nl-NL" sz="2000" dirty="0"/>
              <a:t>Binnen een aandachtsgebied moet de gemeente in het omgevingsplan rekening houden met het groepsrisico.</a:t>
            </a:r>
            <a:r>
              <a:rPr lang="nl-NL" sz="2000" i="1" dirty="0"/>
              <a:t> </a:t>
            </a:r>
          </a:p>
          <a:p>
            <a:r>
              <a:rPr lang="nl-NL" sz="2000" i="1" dirty="0"/>
              <a:t>Het groepsrisico geeft </a:t>
            </a:r>
            <a:r>
              <a:rPr lang="nl-NL" sz="2000" i="1" dirty="0">
                <a:solidFill>
                  <a:srgbClr val="000000"/>
                </a:solidFill>
              </a:rPr>
              <a:t>de kans weer waarbij een groep van tien of meer personen tegelijkertijd om het leven komt door een ongeval bij een activiteit met externe veiligheidsrisico’s. </a:t>
            </a:r>
            <a:endParaRPr lang="nl-NL" dirty="0"/>
          </a:p>
          <a:p>
            <a:r>
              <a:rPr lang="nl-NL" sz="2000" dirty="0"/>
              <a:t>Bevoegd gezag besluit wanneer de omgeving voldoende is beschermd en de ontwikkeling veilig en verantwoord is</a:t>
            </a:r>
          </a:p>
        </p:txBody>
      </p:sp>
    </p:spTree>
    <p:extLst>
      <p:ext uri="{BB962C8B-B14F-4D97-AF65-F5344CB8AC3E}">
        <p14:creationId xmlns:p14="http://schemas.microsoft.com/office/powerpoint/2010/main" val="3511793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93418046-971F-5B9B-887D-9B302C06F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r>
              <a:rPr lang="nl-NL" dirty="0"/>
              <a:t>Aanvullende bouweisen voor nieuwbouw en vervangende nieuwbouw.</a:t>
            </a:r>
          </a:p>
          <a:p>
            <a:r>
              <a:rPr lang="nl-NL" dirty="0"/>
              <a:t>Verplicht voor zeer kwetsbare gebouwen</a:t>
            </a:r>
          </a:p>
          <a:p>
            <a:r>
              <a:rPr lang="nl-NL" dirty="0"/>
              <a:t>Gelijkwaardigheid</a:t>
            </a:r>
          </a:p>
          <a:p>
            <a:endParaRPr lang="en-US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29616D-0D3F-5A5C-4239-C397DBB30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een voorschriftengebied?</a:t>
            </a:r>
            <a:endParaRPr lang="en-US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F45194-4227-D5CC-A083-4530ED6DF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12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DD2C97F-45A3-92F0-0F40-3239DA62B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2481" y="4798355"/>
            <a:ext cx="7674573" cy="142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633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B21684-07DB-4092-A8C9-DA3394353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Typen gebouwen en locaties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8221022-4DB2-4783-A5C3-7F589D788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>
            <a:normAutofit fontScale="92500" lnSpcReduction="20000"/>
          </a:bodyPr>
          <a:lstStyle/>
          <a:p>
            <a:r>
              <a:rPr lang="nl-NL" dirty="0"/>
              <a:t>Beperkt kwetsbaar</a:t>
            </a:r>
          </a:p>
          <a:p>
            <a:r>
              <a:rPr lang="nl-NL" dirty="0"/>
              <a:t>Kwetsbaar </a:t>
            </a:r>
          </a:p>
          <a:p>
            <a:r>
              <a:rPr lang="nl-NL" dirty="0"/>
              <a:t>Zeer kwetsbaar</a:t>
            </a:r>
          </a:p>
          <a:p>
            <a:endParaRPr lang="nl-NL" dirty="0"/>
          </a:p>
          <a:p>
            <a:r>
              <a:rPr lang="nl-NL" dirty="0"/>
              <a:t>Zie bijlage VI </a:t>
            </a:r>
            <a:r>
              <a:rPr lang="nl-NL" dirty="0" err="1"/>
              <a:t>Bkl</a:t>
            </a:r>
            <a:r>
              <a:rPr lang="nl-NL" dirty="0"/>
              <a:t> voor een overzicht</a:t>
            </a:r>
          </a:p>
          <a:p>
            <a:pPr marL="0" indent="0">
              <a:buNone/>
            </a:pPr>
            <a:br>
              <a:rPr lang="nl-NL" dirty="0"/>
            </a:br>
            <a:endParaRPr lang="nl-NL" dirty="0"/>
          </a:p>
          <a:p>
            <a:r>
              <a:rPr lang="nl-NL" dirty="0"/>
              <a:t>Kwetsbaarheid hangt o.a. af van: </a:t>
            </a:r>
          </a:p>
          <a:p>
            <a:pPr lvl="1"/>
            <a:r>
              <a:rPr lang="nl-NL" dirty="0"/>
              <a:t>Aantal aanwezige mensen</a:t>
            </a:r>
          </a:p>
          <a:p>
            <a:pPr lvl="1"/>
            <a:r>
              <a:rPr lang="nl-NL" dirty="0"/>
              <a:t>Tijdsduur verblijf</a:t>
            </a:r>
          </a:p>
          <a:p>
            <a:pPr lvl="1"/>
            <a:r>
              <a:rPr lang="nl-NL" dirty="0"/>
              <a:t>Mate van zelfredzaamheid</a:t>
            </a:r>
          </a:p>
        </p:txBody>
      </p:sp>
    </p:spTree>
    <p:extLst>
      <p:ext uri="{BB962C8B-B14F-4D97-AF65-F5344CB8AC3E}">
        <p14:creationId xmlns:p14="http://schemas.microsoft.com/office/powerpoint/2010/main" val="381486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B8973-BD9E-EE2E-60C2-45C1B4B85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kstvak 28">
            <a:extLst>
              <a:ext uri="{FF2B5EF4-FFF2-40B4-BE49-F238E27FC236}">
                <a16:creationId xmlns:a16="http://schemas.microsoft.com/office/drawing/2014/main" id="{80F5CA8D-0409-6D4E-3EC7-2B807E56BDC9}"/>
              </a:ext>
            </a:extLst>
          </p:cNvPr>
          <p:cNvSpPr txBox="1"/>
          <p:nvPr/>
        </p:nvSpPr>
        <p:spPr>
          <a:xfrm>
            <a:off x="340834" y="2869686"/>
            <a:ext cx="468288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prstClr val="black"/>
                </a:solidFill>
                <a:latin typeface="Asap"/>
              </a:rPr>
              <a:t>Beantwoordt EV vragen over wet- en regelgeving en PGS-en</a:t>
            </a: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endParaRPr lang="nl-NL" sz="2400" dirty="0">
              <a:solidFill>
                <a:prstClr val="black"/>
              </a:solidFill>
              <a:latin typeface="Asap"/>
            </a:endParaRPr>
          </a:p>
          <a:p>
            <a:pPr marL="342900" indent="-342900"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prstClr val="black"/>
                </a:solidFill>
                <a:latin typeface="Asap"/>
              </a:rPr>
              <a:t>Schakel tussen beleid en praktijk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sap"/>
            </a:endParaRPr>
          </a:p>
        </p:txBody>
      </p:sp>
      <p:graphicFrame>
        <p:nvGraphicFramePr>
          <p:cNvPr id="4" name="Grafiek 3" descr="diagram met verhouding van binnengekomen vragen bij IPLO">
            <a:extLst>
              <a:ext uri="{FF2B5EF4-FFF2-40B4-BE49-F238E27FC236}">
                <a16:creationId xmlns:a16="http://schemas.microsoft.com/office/drawing/2014/main" id="{5D462EF1-32BD-B32C-22F0-2D92D8AF77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0714384"/>
              </p:ext>
            </p:extLst>
          </p:nvPr>
        </p:nvGraphicFramePr>
        <p:xfrm>
          <a:off x="4544704" y="1746913"/>
          <a:ext cx="8791500" cy="4705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602ADC6A-B1CF-9794-4AA8-241F29CA5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BB4A-7DC0-41F9-B589-288E53C2F0C1}" type="slidenum">
              <a:rPr lang="nl-NL" smtClean="0"/>
              <a:t>14</a:t>
            </a:fld>
            <a:endParaRPr lang="nl-NL"/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171005A0-7F26-7A3C-61BA-43A9FD3D4ABE}"/>
              </a:ext>
            </a:extLst>
          </p:cNvPr>
          <p:cNvSpPr txBox="1">
            <a:spLocks/>
          </p:cNvSpPr>
          <p:nvPr/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5000" b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600" dirty="0">
                <a:solidFill>
                  <a:schemeClr val="tx2"/>
                </a:solidFill>
              </a:rPr>
              <a:t>IPLO – Helpdesk Veiligheid</a:t>
            </a:r>
            <a:endParaRPr lang="en-US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821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1210C8B-D6C1-FEA5-38E3-AC5DD3B20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1865741"/>
            <a:ext cx="10923588" cy="4355672"/>
          </a:xfrm>
        </p:spPr>
        <p:txBody>
          <a:bodyPr numCol="1"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/>
              <a:t>Wordt een aandachtsgebied standaard aangewezen als voorschriftengebied?</a:t>
            </a:r>
          </a:p>
          <a:p>
            <a:pPr lvl="1"/>
            <a:r>
              <a:rPr lang="nl-NL" b="1" u="sng" dirty="0"/>
              <a:t>Nee</a:t>
            </a:r>
            <a:r>
              <a:rPr lang="nl-NL" u="sng" dirty="0"/>
              <a:t>, het VG staat niet standaard aan, dit moet worden aangewezen. AG is wel direct van kracht bij start activiteit. </a:t>
            </a:r>
            <a:endParaRPr lang="nl-NL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l-NL" sz="2000" dirty="0"/>
              <a:t>Kan een gemeente binnen een VG bouwkundige maatregelen eisen die anders zijn dan de maatregelen uit het BBL? </a:t>
            </a:r>
          </a:p>
          <a:p>
            <a:pPr lvl="1"/>
            <a:r>
              <a:rPr lang="nl-NL" b="1" u="sng" dirty="0"/>
              <a:t>Nee</a:t>
            </a:r>
            <a:r>
              <a:rPr lang="nl-NL" u="sng" dirty="0"/>
              <a:t>, BBL staat maatwerkregels voor bouwtechnische eisen in omgevingsplan niet toe.</a:t>
            </a:r>
          </a:p>
          <a:p>
            <a:pPr lvl="1"/>
            <a:endParaRPr lang="nl-NL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/>
              <a:t>Kan ik de </a:t>
            </a:r>
            <a:r>
              <a:rPr lang="nl-NL" sz="2000" dirty="0" err="1"/>
              <a:t>kansfactor</a:t>
            </a:r>
            <a:r>
              <a:rPr lang="nl-NL" sz="2000" dirty="0"/>
              <a:t> nog steeds mee laten wegen in maatregelen binnen een aandachtsgebied?</a:t>
            </a:r>
          </a:p>
          <a:p>
            <a:pPr lvl="1"/>
            <a:r>
              <a:rPr lang="nl-NL" b="1" u="sng" dirty="0"/>
              <a:t>Ja, </a:t>
            </a:r>
            <a:r>
              <a:rPr lang="nl-NL" u="sng" dirty="0"/>
              <a:t>het groepsrisico mag berekend worden. Daarnaast kan kans een rol spelen in afweging maatregelen binnen aandachtsgebied en wel/niet aanwijzen voorschriftengebied (-</a:t>
            </a:r>
            <a:r>
              <a:rPr lang="nl-NL" u="sng" dirty="0" err="1"/>
              <a:t>zkg</a:t>
            </a:r>
            <a:r>
              <a:rPr lang="nl-NL" u="sng" dirty="0"/>
              <a:t>)</a:t>
            </a:r>
          </a:p>
          <a:p>
            <a:pPr lvl="1"/>
            <a:endParaRPr lang="nl-NL" u="sng" dirty="0"/>
          </a:p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3A69944-B56B-41B4-A657-3E41D99E3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91152"/>
          </a:xfrm>
        </p:spPr>
        <p:txBody>
          <a:bodyPr>
            <a:normAutofit fontScale="90000"/>
          </a:bodyPr>
          <a:lstStyle/>
          <a:p>
            <a:r>
              <a:rPr lang="nl-NL" dirty="0"/>
              <a:t>Voorbeelden van vragen over aandachtsgebieden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A48664-19F0-1770-088B-DA39A7973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570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42A8E-2434-1B67-4362-FE6733AA3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DD271A71-D1C7-10E2-7CAB-93C6EF1BD659}"/>
              </a:ext>
            </a:extLst>
          </p:cNvPr>
          <p:cNvSpPr txBox="1">
            <a:spLocks/>
          </p:cNvSpPr>
          <p:nvPr/>
        </p:nvSpPr>
        <p:spPr>
          <a:xfrm>
            <a:off x="417355" y="797808"/>
            <a:ext cx="10923588" cy="65597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dirty="0" err="1"/>
              <a:t>Situatie</a:t>
            </a:r>
            <a:r>
              <a:rPr lang="en-US" sz="3200" dirty="0"/>
              <a:t> 1: Nieuw KG in </a:t>
            </a:r>
            <a:r>
              <a:rPr lang="en-US" sz="3200" dirty="0" err="1"/>
              <a:t>aandachtsgebied</a:t>
            </a:r>
            <a:endParaRPr lang="en-US" sz="3200" dirty="0"/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2477BB3E-5406-0EFB-CAAA-5FBD4649B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E80EFC50-8681-B438-4FBD-DA2463B05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17D10B44-036C-C768-B5DE-6A721E86F6BA}"/>
              </a:ext>
            </a:extLst>
          </p:cNvPr>
          <p:cNvSpPr txBox="1"/>
          <p:nvPr/>
        </p:nvSpPr>
        <p:spPr>
          <a:xfrm>
            <a:off x="6628365" y="2460710"/>
            <a:ext cx="54921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In ieder geval moet getoetst worden aan: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/>
              <a:t>Bkl</a:t>
            </a:r>
            <a:r>
              <a:rPr lang="nl-NL" dirty="0"/>
              <a:t> 5.14: beslissen of een VG wordt aangewezen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/>
              <a:t>Bkl</a:t>
            </a:r>
            <a:r>
              <a:rPr lang="nl-NL" dirty="0"/>
              <a:t> 5.15: verantwoorden groepsrisico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dirty="0"/>
              <a:t>Beleidskeuzes: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Berekening groepsrisico wel of niet?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Indien niet berekend, </a:t>
            </a:r>
            <a:r>
              <a:rPr lang="nl-NL" dirty="0" err="1"/>
              <a:t>kansfactor</a:t>
            </a:r>
            <a:r>
              <a:rPr lang="nl-NL" dirty="0"/>
              <a:t> toch meewegen?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Welke maatregelen en in welk (deel van het) gebied, gelet op type AG?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Gebiedsgericht wel of geen VG aanwijzen?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21ED67A-2003-1043-4347-5AFFD5B0B9C5}"/>
              </a:ext>
            </a:extLst>
          </p:cNvPr>
          <p:cNvSpPr txBox="1"/>
          <p:nvPr/>
        </p:nvSpPr>
        <p:spPr>
          <a:xfrm>
            <a:off x="417355" y="1481554"/>
            <a:ext cx="106832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In een aandachtsgebied komt een kwetsbaar gebouw te liggen dat ruimtelijk nog niet is toegestaan. Er is geen lokaal EV beleid en er is geen voorschriftengebied aangewezen.</a:t>
            </a:r>
            <a:endParaRPr lang="nl-NL" b="1" u="sng" kern="100" dirty="0">
              <a:solidFill>
                <a:schemeClr val="tx2">
                  <a:lumMod val="75000"/>
                </a:schemeClr>
              </a:solidFill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79C84D1-64DD-D196-CC08-C30A4B5E9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63" y="2389437"/>
            <a:ext cx="6044537" cy="320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79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1DB86-F34F-33CF-CB20-511B6E749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6DC82AE9-60D7-4824-4D9F-5BE9CEF380D2}"/>
              </a:ext>
            </a:extLst>
          </p:cNvPr>
          <p:cNvSpPr txBox="1">
            <a:spLocks/>
          </p:cNvSpPr>
          <p:nvPr/>
        </p:nvSpPr>
        <p:spPr>
          <a:xfrm>
            <a:off x="536677" y="675697"/>
            <a:ext cx="10923588" cy="64394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dirty="0" err="1"/>
              <a:t>Situatie</a:t>
            </a:r>
            <a:r>
              <a:rPr lang="en-US" sz="3200" dirty="0"/>
              <a:t> 2: </a:t>
            </a:r>
            <a:r>
              <a:rPr lang="en-US" sz="3200" dirty="0" err="1"/>
              <a:t>Nieuwe</a:t>
            </a:r>
            <a:r>
              <a:rPr lang="en-US" sz="3200" dirty="0"/>
              <a:t> </a:t>
            </a:r>
            <a:r>
              <a:rPr lang="en-US" sz="3200" dirty="0" err="1"/>
              <a:t>basisschool</a:t>
            </a:r>
            <a:r>
              <a:rPr lang="en-US" sz="3200" dirty="0"/>
              <a:t> in </a:t>
            </a:r>
            <a:r>
              <a:rPr lang="en-US" sz="3200" dirty="0" err="1"/>
              <a:t>aandachtsgebied</a:t>
            </a:r>
            <a:endParaRPr lang="en-US" sz="3200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271B7837-1849-5DEA-8B3C-F886BE75A6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20" name="Footer Placeholder 5">
            <a:extLst>
              <a:ext uri="{FF2B5EF4-FFF2-40B4-BE49-F238E27FC236}">
                <a16:creationId xmlns:a16="http://schemas.microsoft.com/office/drawing/2014/main" id="{0EB24357-C32C-B4BC-0385-82B899152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5644945-362A-027B-03A4-22DD48A8D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199" y="6221413"/>
            <a:ext cx="5005389" cy="322075"/>
          </a:xfrm>
        </p:spPr>
        <p:txBody>
          <a:bodyPr vert="horz" lIns="91440" tIns="45720" rIns="0" bIns="4572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17</a:t>
            </a:fld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D07C296-B2CB-F3E6-B425-2966D4631D7D}"/>
              </a:ext>
            </a:extLst>
          </p:cNvPr>
          <p:cNvSpPr txBox="1"/>
          <p:nvPr/>
        </p:nvSpPr>
        <p:spPr>
          <a:xfrm>
            <a:off x="6796234" y="2584797"/>
            <a:ext cx="539576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dirty="0"/>
              <a:t>Aanvullende </a:t>
            </a:r>
            <a:r>
              <a:rPr lang="nl-NL" dirty="0" err="1"/>
              <a:t>Bbl</a:t>
            </a:r>
            <a:r>
              <a:rPr lang="nl-NL" dirty="0"/>
              <a:t>-voorschriften kunnen niet meer worden afgedwongen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Situatie dient eigenlijk voorkomen te worden door ZKG in beeld te brengen en daar VG voor te schrijven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dirty="0"/>
              <a:t>Beleidskeuzes: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dirty="0"/>
              <a:t>ZKG binnen AG verbieden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dirty="0"/>
              <a:t>Gebiedsgericht sturen op de ligging van risicobronnen en ZKG</a:t>
            </a:r>
          </a:p>
        </p:txBody>
      </p:sp>
      <p:pic>
        <p:nvPicPr>
          <p:cNvPr id="9" name="Afbeelding 8" descr="Afbeelding met tekst, schermopname, diagram, clipart">
            <a:extLst>
              <a:ext uri="{FF2B5EF4-FFF2-40B4-BE49-F238E27FC236}">
                <a16:creationId xmlns:a16="http://schemas.microsoft.com/office/drawing/2014/main" id="{7F2F7278-F98D-54BE-CAC4-089DFD113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9" b="27854"/>
          <a:stretch/>
        </p:blipFill>
        <p:spPr>
          <a:xfrm>
            <a:off x="332475" y="2791129"/>
            <a:ext cx="6389311" cy="3166012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9DEC67A4-4CBB-915B-887D-400EDDE5DEF5}"/>
              </a:ext>
            </a:extLst>
          </p:cNvPr>
          <p:cNvSpPr txBox="1"/>
          <p:nvPr/>
        </p:nvSpPr>
        <p:spPr>
          <a:xfrm>
            <a:off x="727454" y="1397195"/>
            <a:ext cx="106091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In een aandachtsgebied komt een zeer kwetsbaar gebouw en dit is ruimtelijk toegestaan. </a:t>
            </a:r>
          </a:p>
          <a:p>
            <a:r>
              <a:rPr lang="nl-NL" dirty="0"/>
              <a:t>Er is nog geen voorschriftengebied aangewezen.  </a:t>
            </a:r>
          </a:p>
          <a:p>
            <a:r>
              <a:rPr lang="nl-NL" dirty="0"/>
              <a:t>Er moet alleen nog een vergunning voor het bouwen worden afgegeven. </a:t>
            </a:r>
            <a:endParaRPr lang="nl-NL" b="1" u="sng" kern="100" dirty="0">
              <a:solidFill>
                <a:schemeClr val="tx2">
                  <a:lumMod val="75000"/>
                </a:schemeClr>
              </a:solidFill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19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3C418-8BEB-1D01-ABBA-2E08F2CD7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A2602763-5065-E1F0-90B7-C78AF0A1C7FA}"/>
              </a:ext>
            </a:extLst>
          </p:cNvPr>
          <p:cNvSpPr txBox="1">
            <a:spLocks/>
          </p:cNvSpPr>
          <p:nvPr/>
        </p:nvSpPr>
        <p:spPr>
          <a:xfrm>
            <a:off x="540611" y="723608"/>
            <a:ext cx="10923588" cy="59857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dirty="0" err="1"/>
              <a:t>Situatie</a:t>
            </a:r>
            <a:r>
              <a:rPr lang="en-US" sz="3200" dirty="0"/>
              <a:t> 3: </a:t>
            </a:r>
            <a:r>
              <a:rPr lang="en-US" sz="3200" dirty="0" err="1"/>
              <a:t>Nieuwe</a:t>
            </a:r>
            <a:r>
              <a:rPr lang="en-US" sz="3200" dirty="0"/>
              <a:t> MBA </a:t>
            </a:r>
            <a:r>
              <a:rPr lang="en-US" sz="3200" dirty="0" err="1"/>
              <a:t>bij</a:t>
            </a:r>
            <a:r>
              <a:rPr lang="en-US" sz="3200" dirty="0"/>
              <a:t> ZKG</a:t>
            </a:r>
          </a:p>
        </p:txBody>
      </p:sp>
      <p:pic>
        <p:nvPicPr>
          <p:cNvPr id="9" name="Afbeelding 8" descr="Afbeelding met tekst, diagram, tekening, tekenfilm">
            <a:extLst>
              <a:ext uri="{FF2B5EF4-FFF2-40B4-BE49-F238E27FC236}">
                <a16:creationId xmlns:a16="http://schemas.microsoft.com/office/drawing/2014/main" id="{D8643EEA-F6B7-A8E1-2672-00957A155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" t="-2347" r="327" b="2346"/>
          <a:stretch>
            <a:fillRect/>
          </a:stretch>
        </p:blipFill>
        <p:spPr>
          <a:xfrm>
            <a:off x="528631" y="2405527"/>
            <a:ext cx="7013843" cy="3741839"/>
          </a:xfrm>
          <a:prstGeom prst="rect">
            <a:avLst/>
          </a:prstGeom>
          <a:noFill/>
        </p:spPr>
      </p:pic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687F56E7-9BBB-963A-E5E7-16609EF1967D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20" name="Footer Placeholder 5">
            <a:extLst>
              <a:ext uri="{FF2B5EF4-FFF2-40B4-BE49-F238E27FC236}">
                <a16:creationId xmlns:a16="http://schemas.microsoft.com/office/drawing/2014/main" id="{7486589D-1FE3-5895-5F71-283A7B8324C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6E5F7EC-AE16-37CA-9F8F-3AE26F049FF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553199" y="6221413"/>
            <a:ext cx="5005389" cy="322075"/>
          </a:xfrm>
        </p:spPr>
        <p:txBody>
          <a:bodyPr vert="horz" lIns="91440" tIns="45720" rIns="0" bIns="4572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18</a:t>
            </a:fld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748D9AB3-8F20-5CBB-4416-B8B5FCE2BD8B}"/>
              </a:ext>
            </a:extLst>
          </p:cNvPr>
          <p:cNvSpPr txBox="1"/>
          <p:nvPr/>
        </p:nvSpPr>
        <p:spPr>
          <a:xfrm>
            <a:off x="8136128" y="2293549"/>
            <a:ext cx="381542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Toetsing aan 5.14 </a:t>
            </a:r>
            <a:r>
              <a:rPr lang="nl-NL" dirty="0" err="1"/>
              <a:t>Bkl</a:t>
            </a:r>
            <a:r>
              <a:rPr lang="nl-NL" dirty="0"/>
              <a:t>, BOPA moet worden geweigerd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Pas goedkeuring na aanwijzing VG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Ook toetsing aan artikel 5.15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dirty="0"/>
              <a:t>Beleidskeuzes: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Gemeente kan gebiedsgericht beleid maken. Waar willen we nieuwe </a:t>
            </a:r>
            <a:r>
              <a:rPr lang="nl-NL" dirty="0" err="1"/>
              <a:t>mba’s</a:t>
            </a:r>
            <a:r>
              <a:rPr lang="nl-NL" dirty="0"/>
              <a:t> met AG?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Breng bestaande en geplande ZKG in beeld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6B5C57A-BE45-2C38-FB2E-B029FA6554F0}"/>
              </a:ext>
            </a:extLst>
          </p:cNvPr>
          <p:cNvSpPr txBox="1"/>
          <p:nvPr/>
        </p:nvSpPr>
        <p:spPr>
          <a:xfrm>
            <a:off x="507996" y="1387831"/>
            <a:ext cx="103822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Een milieubelastende activiteit met een aandachtsgebied wordt aangevraagd met een BOPA. Hierbij komt een ZKG in dit aandachtsgebied te liggen. Er is geen voorschriftengebied aangewezen. </a:t>
            </a:r>
          </a:p>
        </p:txBody>
      </p:sp>
    </p:spTree>
    <p:extLst>
      <p:ext uri="{BB962C8B-B14F-4D97-AF65-F5344CB8AC3E}">
        <p14:creationId xmlns:p14="http://schemas.microsoft.com/office/powerpoint/2010/main" val="83597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08900-2112-9FAC-33D8-674AE77C3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4E450178-7456-4E54-C8D9-31E0409D801D}"/>
              </a:ext>
            </a:extLst>
          </p:cNvPr>
          <p:cNvSpPr txBox="1">
            <a:spLocks/>
          </p:cNvSpPr>
          <p:nvPr/>
        </p:nvSpPr>
        <p:spPr>
          <a:xfrm>
            <a:off x="540611" y="723608"/>
            <a:ext cx="10923588" cy="59857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nl-NL" sz="3200" dirty="0"/>
              <a:t>Situatie 4: Functiewijziging kwetsbaar naar zeer kwetsbaar</a:t>
            </a:r>
            <a:endParaRPr lang="en-US" sz="3200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9F4BBE88-6A71-149F-CBA5-CDF5FE113CEA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20" name="Footer Placeholder 5">
            <a:extLst>
              <a:ext uri="{FF2B5EF4-FFF2-40B4-BE49-F238E27FC236}">
                <a16:creationId xmlns:a16="http://schemas.microsoft.com/office/drawing/2014/main" id="{F728C40D-AA37-7F22-9ECA-51C4EDA1EF6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9815480-E77F-D428-4C00-5CB0A55B6B4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553199" y="6221413"/>
            <a:ext cx="5005389" cy="322075"/>
          </a:xfrm>
        </p:spPr>
        <p:txBody>
          <a:bodyPr vert="horz" lIns="91440" tIns="45720" rIns="0" bIns="45720" rtlCol="0" anchor="b" anchorCtr="0">
            <a:normAutofit/>
          </a:bodyPr>
          <a:lstStyle/>
          <a:p>
            <a:pPr>
              <a:spcAft>
                <a:spcPts val="600"/>
              </a:spcAft>
            </a:pPr>
            <a:fld id="{10A0A6AF-03C5-477E-939A-E28F7E7F05EA}" type="slidenum">
              <a:rPr lang="nl-NL" smtClean="0"/>
              <a:pPr>
                <a:spcAft>
                  <a:spcPts val="600"/>
                </a:spcAft>
              </a:pPr>
              <a:t>19</a:t>
            </a:fld>
            <a:endParaRPr lang="nl-NL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F2FE8E2D-0502-A757-4FBD-40D8F72B5A0D}"/>
              </a:ext>
            </a:extLst>
          </p:cNvPr>
          <p:cNvSpPr txBox="1"/>
          <p:nvPr/>
        </p:nvSpPr>
        <p:spPr>
          <a:xfrm>
            <a:off x="6621701" y="2896482"/>
            <a:ext cx="538009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ZKG binnen een AG, dus een VG moet worden aangewezen -&gt; weigeringsgrond.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Geen extra bouwkundige maatregelen bestaande bouw, wel borging voor toekomstige nieuwbouw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Toetsing aan 5.15 </a:t>
            </a:r>
            <a:r>
              <a:rPr lang="nl-NL" dirty="0" err="1"/>
              <a:t>Bkl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dirty="0"/>
              <a:t>Afbeelding past bij andere situatie: </a:t>
            </a:r>
          </a:p>
          <a:p>
            <a:pPr fontAlgn="t">
              <a:lnSpc>
                <a:spcPct val="100000"/>
              </a:lnSpc>
            </a:pPr>
            <a:r>
              <a:rPr lang="nl-NL" dirty="0"/>
              <a:t>Geen BOPA/omgevingsplanwijziging = geen toetsing aan 5.14 en 5.15 </a:t>
            </a:r>
            <a:r>
              <a:rPr lang="nl-NL" dirty="0" err="1"/>
              <a:t>Bkl</a:t>
            </a:r>
            <a:r>
              <a:rPr lang="nl-NL" dirty="0"/>
              <a:t>. </a:t>
            </a:r>
          </a:p>
          <a:p>
            <a:pPr fontAlgn="t">
              <a:lnSpc>
                <a:spcPct val="100000"/>
              </a:lnSpc>
            </a:pPr>
            <a:r>
              <a:rPr lang="nl-NL" dirty="0"/>
              <a:t>Let daarom op de toegestane functies in het omgevingsplan.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5901B90-5AC3-E995-3F2D-5086F0EBC7C4}"/>
              </a:ext>
            </a:extLst>
          </p:cNvPr>
          <p:cNvSpPr txBox="1"/>
          <p:nvPr/>
        </p:nvSpPr>
        <p:spPr>
          <a:xfrm>
            <a:off x="507996" y="1387831"/>
            <a:ext cx="103822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Aanvraag voor het omzetten van kantoren naar woonzorgfunctie die ZKG is</a:t>
            </a:r>
            <a:br>
              <a:rPr lang="nl-NL" dirty="0"/>
            </a:br>
            <a:r>
              <a:rPr lang="nl-NL" dirty="0"/>
              <a:t>- Omgevingsplan: maatschappelijke woningen niet toegestaan</a:t>
            </a:r>
          </a:p>
          <a:p>
            <a:r>
              <a:rPr lang="nl-NL" dirty="0"/>
              <a:t>- Binnen een explosie-aandachtsgebied.</a:t>
            </a:r>
          </a:p>
          <a:p>
            <a:r>
              <a:rPr lang="nl-NL" dirty="0"/>
              <a:t>- Bestaande bouw (géén sprake van een bouwkundige wijziging)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8896F6A-ACF6-5560-B63E-42958FFCC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15" y="2671923"/>
            <a:ext cx="5988686" cy="317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30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3B8F1-3B2D-65D5-5428-CCE1D328A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A1EAC6E-444E-138C-1A02-9A71D659F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20</a:t>
            </a:fld>
            <a:endParaRPr lang="nl-NL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7CA2472B-1439-F0A9-4B8F-E1186C30053C}"/>
              </a:ext>
            </a:extLst>
          </p:cNvPr>
          <p:cNvSpPr txBox="1">
            <a:spLocks/>
          </p:cNvSpPr>
          <p:nvPr/>
        </p:nvSpPr>
        <p:spPr>
          <a:xfrm>
            <a:off x="773545" y="778527"/>
            <a:ext cx="8638309" cy="62597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200" dirty="0"/>
              <a:t>Voorbeelden beleidskeuzes en planregels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6E23A08F-BFD7-EDDD-9F42-9CA02E52D56A}"/>
              </a:ext>
            </a:extLst>
          </p:cNvPr>
          <p:cNvSpPr txBox="1"/>
          <p:nvPr/>
        </p:nvSpPr>
        <p:spPr>
          <a:xfrm>
            <a:off x="514928" y="1759952"/>
            <a:ext cx="987598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Niet toestaan risicovolle activiteiten (gebiedsgericht, bestaand/nieuw)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400" i="1" dirty="0"/>
              <a:t>Binnen werkingsgebied is het niet toegestaan de milieubelastende activiteiten genoemd in bijlage VII van het Besluit kwaliteit leefomgeving uit te voeren.</a:t>
            </a:r>
          </a:p>
          <a:p>
            <a:pPr lvl="1"/>
            <a:endParaRPr lang="nl-NL" sz="14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Niet toestaan kwetsbare gebouwen en locaties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400" i="1" dirty="0"/>
              <a:t>In het werkingsgebied ‘Brandaandachtsgebied’ zijn nieuwe KL en ZKG (of de uitbreiding of wijziging daarvan) niet toegestaan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nl-NL" sz="1400" i="1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l-NL" sz="1600" dirty="0"/>
              <a:t>Aanwijzen van voorschriftengebieden (en voor welk AG?)</a:t>
            </a:r>
          </a:p>
          <a:p>
            <a:pPr marL="800100" lvl="2" indent="-342900">
              <a:buFont typeface="Arial" panose="020B0604020202020204" pitchFamily="34" charset="0"/>
              <a:buChar char="•"/>
            </a:pPr>
            <a:r>
              <a:rPr lang="nl-NL" sz="1400" i="1" dirty="0"/>
              <a:t>Het werkingsgebied 'Explosieaandachtsgebied' is aangewezen als explosievoorschriftengebied als bedoeld in artikel 5.14 van het </a:t>
            </a:r>
            <a:r>
              <a:rPr lang="nl-NL" sz="1400" i="1" dirty="0" err="1"/>
              <a:t>Bkl</a:t>
            </a:r>
            <a:r>
              <a:rPr lang="nl-NL" sz="1400" i="1" dirty="0"/>
              <a:t>.</a:t>
            </a:r>
          </a:p>
          <a:p>
            <a:pPr lvl="1"/>
            <a:endParaRPr lang="nl-NL" sz="14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1600" dirty="0"/>
              <a:t>Onder voorwaarden toestaan kwetsbare gebouwen en locaties (zonering)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l-NL" sz="1400" i="1" dirty="0"/>
              <a:t>In het werkingsgebied ‘Gifwolkaandachtsgebied’, en buiten het werkingsgebied ‘Plaatsgebonden risico 10-6' en/of ‘Brandaandachtsgebied’ en/of 'Explosieaandachtsgebied', zijn nieuwe KL, ZKG (of de uitbreiding of wijziging daarvan) niet toegestaan+ Regel Z (afwijking door middel van een omgevingsvergunning is mogelijk).</a:t>
            </a:r>
          </a:p>
          <a:p>
            <a:pPr lvl="1"/>
            <a:endParaRPr lang="nl-NL" sz="1400" i="1" dirty="0"/>
          </a:p>
          <a:p>
            <a:pPr lvl="1"/>
            <a:endParaRPr lang="nl-NL" sz="1400" i="1" dirty="0"/>
          </a:p>
          <a:p>
            <a:pPr lvl="1"/>
            <a:endParaRPr lang="nl-NL" sz="1400" i="1" dirty="0"/>
          </a:p>
          <a:p>
            <a:pPr lvl="1"/>
            <a:r>
              <a:rPr lang="nl-NL" sz="1400" i="1" dirty="0"/>
              <a:t>Bron: Handreiking Omgevingsplanregels fysieke veiligheid, VRU, 2024:</a:t>
            </a:r>
            <a:br>
              <a:rPr lang="nl-NL" sz="1400" i="1" dirty="0"/>
            </a:br>
            <a:r>
              <a:rPr lang="nl-NL" sz="1400" dirty="0">
                <a:hlinkClick r:id="rId3"/>
              </a:rPr>
              <a:t>Handreiking Omgevingsplanregels fysieke veiligheid | Maatregelenwiki</a:t>
            </a:r>
            <a:endParaRPr lang="nl-NL" sz="14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1600" dirty="0"/>
          </a:p>
        </p:txBody>
      </p:sp>
    </p:spTree>
    <p:extLst>
      <p:ext uri="{BB962C8B-B14F-4D97-AF65-F5344CB8AC3E}">
        <p14:creationId xmlns:p14="http://schemas.microsoft.com/office/powerpoint/2010/main" val="64086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FE9AE-36D0-D8FB-5459-3A0142BD6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139C36D-BF5E-1626-E2BD-AF10D2C5B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21</a:t>
            </a:fld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9FDD225-E8F4-C673-9ADC-C5A752553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34959">
            <a:off x="7462119" y="1433988"/>
            <a:ext cx="3701320" cy="4394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B820E810-E5AA-BE77-036C-E9E07529BD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79"/>
          <a:stretch>
            <a:fillRect/>
          </a:stretch>
        </p:blipFill>
        <p:spPr>
          <a:xfrm>
            <a:off x="381191" y="3287579"/>
            <a:ext cx="8179225" cy="2836001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F3AD7EDC-179A-C005-80F1-13094B45AF92}"/>
              </a:ext>
            </a:extLst>
          </p:cNvPr>
          <p:cNvSpPr txBox="1">
            <a:spLocks/>
          </p:cNvSpPr>
          <p:nvPr/>
        </p:nvSpPr>
        <p:spPr>
          <a:xfrm>
            <a:off x="736600" y="1729872"/>
            <a:ext cx="6863080" cy="62597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200" dirty="0"/>
              <a:t>Voorbeeld Beleidsvisie ODRU</a:t>
            </a:r>
          </a:p>
        </p:txBody>
      </p:sp>
    </p:spTree>
    <p:extLst>
      <p:ext uri="{BB962C8B-B14F-4D97-AF65-F5344CB8AC3E}">
        <p14:creationId xmlns:p14="http://schemas.microsoft.com/office/powerpoint/2010/main" val="2222592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A77287-8175-B25F-951C-C99724EC6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 err="1">
                <a:hlinkClick r:id="rId2"/>
              </a:rPr>
              <a:t>Afstand</a:t>
            </a:r>
            <a:r>
              <a:rPr lang="en-US" u="sng" dirty="0">
                <a:hlinkClick r:id="rId2"/>
              </a:rPr>
              <a:t> </a:t>
            </a:r>
            <a:r>
              <a:rPr lang="en-US" u="sng" dirty="0" err="1">
                <a:hlinkClick r:id="rId2"/>
              </a:rPr>
              <a:t>houden</a:t>
            </a:r>
            <a:r>
              <a:rPr lang="en-US" u="sng" dirty="0">
                <a:hlinkClick r:id="rId2"/>
              </a:rPr>
              <a:t> van het </a:t>
            </a:r>
            <a:r>
              <a:rPr lang="en-US" u="sng" dirty="0" err="1">
                <a:hlinkClick r:id="rId2"/>
              </a:rPr>
              <a:t>aandachtsgebied</a:t>
            </a:r>
            <a:endParaRPr lang="en-US" dirty="0"/>
          </a:p>
          <a:p>
            <a:r>
              <a:rPr lang="en-US" u="sng" dirty="0" err="1">
                <a:hlinkClick r:id="rId3"/>
              </a:rPr>
              <a:t>Waarderen</a:t>
            </a:r>
            <a:r>
              <a:rPr lang="en-US" u="sng" dirty="0">
                <a:hlinkClick r:id="rId3"/>
              </a:rPr>
              <a:t> al </a:t>
            </a:r>
            <a:r>
              <a:rPr lang="en-US" u="sng" dirty="0" err="1">
                <a:hlinkClick r:id="rId3"/>
              </a:rPr>
              <a:t>bestaande</a:t>
            </a:r>
            <a:r>
              <a:rPr lang="en-US" u="sng" dirty="0">
                <a:hlinkClick r:id="rId3"/>
              </a:rPr>
              <a:t> </a:t>
            </a:r>
            <a:r>
              <a:rPr lang="en-US" u="sng" dirty="0" err="1">
                <a:hlinkClick r:id="rId3"/>
              </a:rPr>
              <a:t>bescherming</a:t>
            </a:r>
            <a:r>
              <a:rPr lang="en-US" u="sng" dirty="0">
                <a:hlinkClick r:id="rId3"/>
              </a:rPr>
              <a:t>:</a:t>
            </a:r>
            <a:endParaRPr lang="en-US" dirty="0"/>
          </a:p>
          <a:p>
            <a:pPr lvl="1"/>
            <a:r>
              <a:rPr lang="en-US" dirty="0"/>
              <a:t>is de </a:t>
            </a:r>
            <a:r>
              <a:rPr lang="en-US" dirty="0" err="1"/>
              <a:t>basisbescherming</a:t>
            </a:r>
            <a:r>
              <a:rPr lang="en-US" dirty="0"/>
              <a:t> op </a:t>
            </a:r>
            <a:r>
              <a:rPr lang="en-US" dirty="0" err="1"/>
              <a:t>orde</a:t>
            </a:r>
            <a:endParaRPr lang="en-US" dirty="0"/>
          </a:p>
          <a:p>
            <a:pPr lvl="1"/>
            <a:r>
              <a:rPr lang="en-US" dirty="0" err="1"/>
              <a:t>biedt</a:t>
            </a:r>
            <a:r>
              <a:rPr lang="en-US" dirty="0"/>
              <a:t> </a:t>
            </a:r>
            <a:r>
              <a:rPr lang="en-US" dirty="0" err="1"/>
              <a:t>bestaande</a:t>
            </a:r>
            <a:r>
              <a:rPr lang="en-US" dirty="0"/>
              <a:t> </a:t>
            </a:r>
            <a:r>
              <a:rPr lang="en-US" dirty="0" err="1"/>
              <a:t>omgeving</a:t>
            </a:r>
            <a:r>
              <a:rPr lang="en-US" dirty="0"/>
              <a:t> </a:t>
            </a:r>
            <a:r>
              <a:rPr lang="en-US" dirty="0" err="1"/>
              <a:t>voldoende</a:t>
            </a:r>
            <a:r>
              <a:rPr lang="en-US" dirty="0"/>
              <a:t> </a:t>
            </a:r>
            <a:r>
              <a:rPr lang="en-US" dirty="0" err="1"/>
              <a:t>bescherming</a:t>
            </a:r>
            <a:r>
              <a:rPr lang="en-US" dirty="0"/>
              <a:t>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13200" lvl="1" indent="0">
              <a:buNone/>
            </a:pPr>
            <a:endParaRPr lang="en-US" dirty="0"/>
          </a:p>
          <a:p>
            <a:pPr marL="313200" lvl="1" indent="0">
              <a:buNone/>
            </a:pPr>
            <a:endParaRPr lang="en-US" dirty="0"/>
          </a:p>
          <a:p>
            <a:r>
              <a:rPr lang="en-US" u="sng" dirty="0" err="1">
                <a:hlinkClick r:id="rId4"/>
              </a:rPr>
              <a:t>Overwegen</a:t>
            </a:r>
            <a:r>
              <a:rPr lang="en-US" u="sng" dirty="0">
                <a:hlinkClick r:id="rId4"/>
              </a:rPr>
              <a:t> </a:t>
            </a:r>
            <a:r>
              <a:rPr lang="en-US" u="sng" dirty="0" err="1">
                <a:hlinkClick r:id="rId4"/>
              </a:rPr>
              <a:t>aanvullende</a:t>
            </a:r>
            <a:r>
              <a:rPr lang="en-US" u="sng" dirty="0">
                <a:hlinkClick r:id="rId4"/>
              </a:rPr>
              <a:t> </a:t>
            </a:r>
            <a:r>
              <a:rPr lang="en-US" u="sng" dirty="0" err="1">
                <a:hlinkClick r:id="rId4"/>
              </a:rPr>
              <a:t>bescherming</a:t>
            </a:r>
            <a:r>
              <a:rPr lang="en-US" u="sng" dirty="0">
                <a:hlinkClick r:id="rId4"/>
              </a:rPr>
              <a:t>:</a:t>
            </a:r>
            <a:endParaRPr lang="en-US" dirty="0"/>
          </a:p>
          <a:p>
            <a:pPr lvl="1"/>
            <a:r>
              <a:rPr lang="en-US" dirty="0" err="1"/>
              <a:t>binnen</a:t>
            </a:r>
            <a:r>
              <a:rPr lang="en-US" dirty="0"/>
              <a:t> </a:t>
            </a:r>
            <a:r>
              <a:rPr lang="en-US" dirty="0" err="1"/>
              <a:t>aandachtsgebieden</a:t>
            </a:r>
            <a:r>
              <a:rPr lang="en-US" dirty="0"/>
              <a:t> </a:t>
            </a:r>
            <a:r>
              <a:rPr lang="en-US" dirty="0" err="1"/>
              <a:t>afstand</a:t>
            </a:r>
            <a:r>
              <a:rPr lang="en-US" dirty="0"/>
              <a:t> </a:t>
            </a:r>
            <a:r>
              <a:rPr lang="en-US" dirty="0" err="1"/>
              <a:t>houden</a:t>
            </a:r>
            <a:endParaRPr lang="en-US" dirty="0"/>
          </a:p>
          <a:p>
            <a:pPr lvl="1"/>
            <a:r>
              <a:rPr lang="en-US" dirty="0" err="1"/>
              <a:t>aanvullende</a:t>
            </a:r>
            <a:r>
              <a:rPr lang="en-US" dirty="0"/>
              <a:t> </a:t>
            </a:r>
            <a:r>
              <a:rPr lang="en-US" dirty="0" err="1"/>
              <a:t>risicocommunicatie</a:t>
            </a:r>
            <a:r>
              <a:rPr lang="en-US" dirty="0"/>
              <a:t> op </a:t>
            </a:r>
            <a:r>
              <a:rPr lang="en-US" dirty="0" err="1"/>
              <a:t>orde</a:t>
            </a:r>
            <a:endParaRPr lang="en-US" dirty="0"/>
          </a:p>
          <a:p>
            <a:pPr lvl="1"/>
            <a:r>
              <a:rPr lang="en-US" dirty="0" err="1"/>
              <a:t>beperken</a:t>
            </a:r>
            <a:r>
              <a:rPr lang="en-US" dirty="0"/>
              <a:t> van het </a:t>
            </a:r>
            <a:r>
              <a:rPr lang="en-US" dirty="0" err="1"/>
              <a:t>aantal</a:t>
            </a:r>
            <a:r>
              <a:rPr lang="en-US" dirty="0"/>
              <a:t> </a:t>
            </a:r>
            <a:r>
              <a:rPr lang="en-US" dirty="0" err="1"/>
              <a:t>aanwezige</a:t>
            </a:r>
            <a:r>
              <a:rPr lang="en-US" dirty="0"/>
              <a:t> </a:t>
            </a:r>
            <a:r>
              <a:rPr lang="en-US" dirty="0" err="1"/>
              <a:t>personen</a:t>
            </a:r>
            <a:endParaRPr lang="en-US" dirty="0"/>
          </a:p>
          <a:p>
            <a:pPr lvl="1"/>
            <a:r>
              <a:rPr lang="en-US" dirty="0" err="1"/>
              <a:t>voldoende</a:t>
            </a:r>
            <a:r>
              <a:rPr lang="en-US" dirty="0"/>
              <a:t> </a:t>
            </a:r>
            <a:r>
              <a:rPr lang="en-US" dirty="0" err="1"/>
              <a:t>vlucht</a:t>
            </a:r>
            <a:r>
              <a:rPr lang="en-US" dirty="0"/>
              <a:t>- en </a:t>
            </a:r>
            <a:r>
              <a:rPr lang="en-US" dirty="0" err="1"/>
              <a:t>schuilmogelijkheden</a:t>
            </a:r>
            <a:endParaRPr lang="en-US" dirty="0"/>
          </a:p>
          <a:p>
            <a:pPr lvl="1"/>
            <a:r>
              <a:rPr lang="en-US" dirty="0" err="1"/>
              <a:t>meerwaarde</a:t>
            </a:r>
            <a:r>
              <a:rPr lang="en-US" dirty="0"/>
              <a:t> </a:t>
            </a:r>
            <a:r>
              <a:rPr lang="en-US" dirty="0" err="1"/>
              <a:t>aanvullende</a:t>
            </a:r>
            <a:r>
              <a:rPr lang="en-US" dirty="0"/>
              <a:t> </a:t>
            </a:r>
            <a:r>
              <a:rPr lang="en-US" dirty="0" err="1"/>
              <a:t>bouwmaatregelen</a:t>
            </a:r>
            <a:r>
              <a:rPr lang="en-US" dirty="0"/>
              <a:t>.</a:t>
            </a:r>
          </a:p>
          <a:p>
            <a:endParaRPr lang="nl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772D38C-3D3E-D251-E004-1E9BFE3F3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hlinkClick r:id="rId5"/>
              </a:rPr>
              <a:t>Stappenplan verantwoording groepsrisico</a:t>
            </a:r>
            <a:endParaRPr lang="nl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BE5AE-9B42-75B8-2223-11570958E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86E83-C547-5EED-2662-7B8A56409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Bron: Handboek Omgevingsveiligheid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31039-6B5F-3592-F4A8-9A233625C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42557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8A4DC7-6CEF-D593-2940-39889E7DA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Maatregelenwiki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3451B-3706-592A-FB5E-5290B56B3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23</a:t>
            </a:fld>
            <a:endParaRPr lang="nl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ABD1B2-21D8-0D89-789F-011A09277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37" y="2062379"/>
            <a:ext cx="3627384" cy="4386139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C2A77E7-F4D2-B2AE-2241-8D6B07F123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89" b="5971"/>
          <a:stretch>
            <a:fillRect/>
          </a:stretch>
        </p:blipFill>
        <p:spPr>
          <a:xfrm>
            <a:off x="4922325" y="0"/>
            <a:ext cx="71954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737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8798DBD5-96B9-AC80-866D-E959C7DD8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r>
              <a:rPr lang="nl-NL" sz="1800" dirty="0"/>
              <a:t>Stappenplan afweging groepsrisico binnen aandachtsgebieden – Provincie Noord-Brabant</a:t>
            </a:r>
          </a:p>
          <a:p>
            <a:r>
              <a:rPr lang="nl-NL" sz="1800" dirty="0"/>
              <a:t>Beglazing in explosieaandachtsgebieden – </a:t>
            </a:r>
            <a:r>
              <a:rPr lang="nl-NL" sz="1800" dirty="0" err="1"/>
              <a:t>Antea</a:t>
            </a:r>
            <a:r>
              <a:rPr lang="nl-NL" sz="1800" dirty="0"/>
              <a:t> Group/AGC in opdracht van IPO</a:t>
            </a:r>
          </a:p>
          <a:p>
            <a:r>
              <a:rPr lang="nl-NL" sz="1800" dirty="0"/>
              <a:t>Handreiking gelijkwaardigheid maatregelen binnen voorschriftengebieden – </a:t>
            </a:r>
            <a:r>
              <a:rPr lang="nl-NL" sz="1800" dirty="0" err="1"/>
              <a:t>Antea</a:t>
            </a:r>
            <a:r>
              <a:rPr lang="nl-NL" sz="1800" dirty="0"/>
              <a:t> Group</a:t>
            </a:r>
          </a:p>
          <a:p>
            <a:r>
              <a:rPr lang="nl-NL" sz="1800" dirty="0"/>
              <a:t>Regionale beleidsnotitie externe veiligheid ODRU-gemeenten – Oostkracht10</a:t>
            </a:r>
          </a:p>
          <a:p>
            <a:r>
              <a:rPr lang="nl-NL" sz="1800" dirty="0"/>
              <a:t>Planregels energieopslagsystemen omgevingsdienst Zuidoost-Brabant</a:t>
            </a:r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en-US" sz="18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2389EE2-2336-550A-FDD4-A3F02EF81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Praktijkvoorbeelden 2026 (meest gebruikt)</a:t>
            </a:r>
            <a:endParaRPr lang="en-US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68264BC-B674-A9A9-2DD9-3BB4DD8D2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24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D1C9D9A-BB62-28A5-EDE3-1A565628BA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40" b="8287"/>
          <a:stretch>
            <a:fillRect/>
          </a:stretch>
        </p:blipFill>
        <p:spPr>
          <a:xfrm flipH="1">
            <a:off x="5388768" y="2926973"/>
            <a:ext cx="6803232" cy="3931027"/>
          </a:xfrm>
          <a:prstGeom prst="rtTriangle">
            <a:avLst/>
          </a:prstGeom>
        </p:spPr>
      </p:pic>
    </p:spTree>
    <p:extLst>
      <p:ext uri="{BB962C8B-B14F-4D97-AF65-F5344CB8AC3E}">
        <p14:creationId xmlns:p14="http://schemas.microsoft.com/office/powerpoint/2010/main" val="15832702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EDB8872-2736-51DA-AA4E-60D951FAC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485" y="606672"/>
            <a:ext cx="10923588" cy="948047"/>
          </a:xfrm>
        </p:spPr>
        <p:txBody>
          <a:bodyPr>
            <a:normAutofit fontScale="90000"/>
          </a:bodyPr>
          <a:lstStyle/>
          <a:p>
            <a:r>
              <a:rPr lang="nl-NL" dirty="0"/>
              <a:t>Workshop </a:t>
            </a:r>
            <a:br>
              <a:rPr lang="nl-NL" dirty="0"/>
            </a:br>
            <a:r>
              <a:rPr lang="nl-NL" dirty="0"/>
              <a:t>Omgevingsveiligheid</a:t>
            </a:r>
            <a:endParaRPr lang="en-US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1AECF9-71EC-37E0-F448-227EFD38E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25</a:t>
            </a:fld>
            <a:endParaRPr lang="nl-NL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8974DD01-9937-B5AD-0DBF-FEE93711C178}"/>
              </a:ext>
            </a:extLst>
          </p:cNvPr>
          <p:cNvSpPr txBox="1">
            <a:spLocks/>
          </p:cNvSpPr>
          <p:nvPr/>
        </p:nvSpPr>
        <p:spPr>
          <a:xfrm>
            <a:off x="405606" y="1988483"/>
            <a:ext cx="4581064" cy="4049727"/>
          </a:xfrm>
          <a:prstGeom prst="rect">
            <a:avLst/>
          </a:prstGeom>
        </p:spPr>
        <p:txBody>
          <a:bodyPr anchor="t">
            <a:noAutofit/>
          </a:bodyPr>
          <a:lstStyle>
            <a:lvl1pPr marL="316800" indent="-3168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2"/>
              </a:buClr>
              <a:buSzPct val="80000"/>
              <a:buFont typeface="Verdana" panose="020B0604030504040204" pitchFamily="34" charset="0"/>
              <a:buChar char="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0000" indent="-316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6800" indent="-3168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768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Verdana" panose="020B0604030504040204" pitchFamily="34" charset="0"/>
              <a:buChar char="–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0000" indent="-316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b="1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72000" indent="-72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25000"/>
              <a:buFont typeface="Verdana" panose="020B0604030504040204" pitchFamily="34" charset="0"/>
              <a:buChar char=" 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6000" indent="-144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Font typeface="Verdana" panose="020B0604030504040204" pitchFamily="34" charset="0"/>
              <a:buChar char="–"/>
              <a:defRPr sz="120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800" dirty="0"/>
              <a:t>Concept</a:t>
            </a:r>
          </a:p>
          <a:p>
            <a:pPr marL="656100" lvl="1" indent="-342900"/>
            <a:r>
              <a:rPr lang="nl-NL" sz="1600" dirty="0"/>
              <a:t>Online workshop van 11:30-12:30</a:t>
            </a:r>
          </a:p>
          <a:p>
            <a:pPr marL="656100" lvl="1" indent="-342900"/>
            <a:r>
              <a:rPr lang="nl-NL" sz="1600" dirty="0"/>
              <a:t>2 presentaties van maximaal 20 minuten</a:t>
            </a:r>
          </a:p>
          <a:p>
            <a:pPr marL="656100" lvl="1" indent="-342900"/>
            <a:r>
              <a:rPr lang="nl-NL" sz="1600" dirty="0"/>
              <a:t>Ruimte voor discussie tot 13:00</a:t>
            </a:r>
          </a:p>
          <a:p>
            <a:endParaRPr lang="nl-NL" sz="1800" dirty="0"/>
          </a:p>
          <a:p>
            <a:pPr marL="0" indent="0">
              <a:buNone/>
            </a:pPr>
            <a:r>
              <a:rPr lang="nl-NL" sz="1800" dirty="0"/>
              <a:t>Doel</a:t>
            </a:r>
          </a:p>
          <a:p>
            <a:pPr marL="656100" lvl="1" indent="-342900"/>
            <a:r>
              <a:rPr lang="nl-NL" sz="1600" dirty="0"/>
              <a:t>Kennis ontsluiten en verbinding faciliteren</a:t>
            </a:r>
          </a:p>
          <a:p>
            <a:pPr marL="656100" lvl="1" indent="-342900"/>
            <a:r>
              <a:rPr lang="nl-NL" sz="1600" dirty="0"/>
              <a:t>Praktijkvoorbeelden delen</a:t>
            </a:r>
          </a:p>
          <a:p>
            <a:pPr marL="342900" indent="-342900"/>
            <a:endParaRPr lang="nl-NL" sz="1800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6274E340-4709-58A5-1000-1A4A1D9319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1" t="30378" r="24315" b="5302"/>
          <a:stretch>
            <a:fillRect/>
          </a:stretch>
        </p:blipFill>
        <p:spPr>
          <a:xfrm>
            <a:off x="7205332" y="3011323"/>
            <a:ext cx="3988784" cy="3092598"/>
          </a:xfrm>
          <a:prstGeom prst="rect">
            <a:avLst/>
          </a:prstGeom>
          <a:noFill/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5384FABD-9C33-4C20-D3E4-5F3BD72D9CA8}"/>
              </a:ext>
            </a:extLst>
          </p:cNvPr>
          <p:cNvSpPr txBox="1"/>
          <p:nvPr/>
        </p:nvSpPr>
        <p:spPr>
          <a:xfrm>
            <a:off x="235485" y="6382450"/>
            <a:ext cx="876122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600" dirty="0"/>
              <a:t>https://www.rivm.nl/omgevingsveiligheid/actueel/workshops-omgevingsveiligheid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16083A6-FD5B-D203-81FC-536B97792FAA}"/>
              </a:ext>
            </a:extLst>
          </p:cNvPr>
          <p:cNvSpPr txBox="1"/>
          <p:nvPr/>
        </p:nvSpPr>
        <p:spPr>
          <a:xfrm>
            <a:off x="6578580" y="246953"/>
            <a:ext cx="537793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0" dirty="0">
                <a:solidFill>
                  <a:schemeClr val="tx2"/>
                </a:solidFill>
              </a:rPr>
              <a:t>24 november – thema </a:t>
            </a:r>
            <a:r>
              <a:rPr lang="nl-NL" i="1" noProof="0" dirty="0">
                <a:solidFill>
                  <a:schemeClr val="tx2"/>
                </a:solidFill>
              </a:rPr>
              <a:t>Buisleidingen</a:t>
            </a:r>
          </a:p>
          <a:p>
            <a:endParaRPr lang="nl-NL" noProof="0" dirty="0"/>
          </a:p>
          <a:p>
            <a:pPr marL="342900" indent="-342900">
              <a:buClr>
                <a:schemeClr val="tx2"/>
              </a:buClr>
              <a:buFont typeface="+mj-lt"/>
              <a:buAutoNum type="arabicPeriod"/>
            </a:pPr>
            <a:r>
              <a:rPr lang="nl-NL" sz="1600" noProof="0" dirty="0"/>
              <a:t>Wat betekent de nabijheid van een hogedruktransportleiding voor de ontwikkeling van </a:t>
            </a:r>
            <a:r>
              <a:rPr lang="nl-NL" sz="1600" noProof="0" dirty="0" err="1"/>
              <a:t>EOS’en</a:t>
            </a:r>
            <a:r>
              <a:rPr lang="nl-NL" sz="1600" noProof="0" dirty="0"/>
              <a:t>? (Gasunie)</a:t>
            </a:r>
          </a:p>
          <a:p>
            <a:pPr marL="285750" indent="-285750">
              <a:buClr>
                <a:schemeClr val="tx2"/>
              </a:buClr>
              <a:buFont typeface="Verdana" panose="020B0604030504040204" pitchFamily="34" charset="0"/>
              <a:buChar char="─"/>
            </a:pPr>
            <a:endParaRPr lang="nl-NL" sz="1600" noProof="0" dirty="0"/>
          </a:p>
          <a:p>
            <a:pPr marL="342900" indent="-342900">
              <a:buClr>
                <a:schemeClr val="tx2"/>
              </a:buClr>
              <a:buFont typeface="+mj-lt"/>
              <a:buAutoNum type="arabicPeriod" startAt="2"/>
            </a:pPr>
            <a:r>
              <a:rPr lang="nl-NL" sz="1600" dirty="0"/>
              <a:t>Maatregelen rond buisleidingen die de zelfredzaamheid van burgers kunnen verbeteren. (</a:t>
            </a:r>
            <a:r>
              <a:rPr lang="nl-NL" sz="1600" dirty="0" err="1"/>
              <a:t>Antea</a:t>
            </a:r>
            <a:r>
              <a:rPr lang="nl-NL" sz="1600" dirty="0"/>
              <a:t> Group)</a:t>
            </a:r>
            <a:endParaRPr lang="nl-NL" sz="1600" noProof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542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2B2461E-CE7F-56A4-BD1A-1F8B721AB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717233"/>
            <a:ext cx="10923588" cy="948047"/>
          </a:xfrm>
        </p:spPr>
        <p:txBody>
          <a:bodyPr/>
          <a:lstStyle/>
          <a:p>
            <a:r>
              <a:rPr lang="nl-NL" dirty="0"/>
              <a:t>Vragen over aandachtsgebieden?</a:t>
            </a:r>
            <a:endParaRPr lang="en-US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422C699-391C-54C1-53F5-72A9F598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26</a:t>
            </a:fld>
            <a:endParaRPr lang="nl-NL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ACAE15F-0638-E671-3067-DE3BD455C5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773906"/>
              </p:ext>
            </p:extLst>
          </p:nvPr>
        </p:nvGraphicFramePr>
        <p:xfrm>
          <a:off x="508000" y="2159000"/>
          <a:ext cx="11176000" cy="42968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893933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237308"/>
      </p:ext>
    </p:extLst>
  </p:cSld>
  <p:clrMapOvr>
    <a:masterClrMapping/>
  </p:clrMapOvr>
</p:sld>
</file>

<file path=ppt/theme/theme1.xml><?xml version="1.0" encoding="utf-8"?>
<a:theme xmlns:a="http://schemas.openxmlformats.org/drawingml/2006/main" name="Rijkshuisstijl Robijnrood">
  <a:themeElements>
    <a:clrScheme name="Aangepast 56">
      <a:dk1>
        <a:srgbClr val="000000"/>
      </a:dk1>
      <a:lt1>
        <a:srgbClr val="FFFFFF"/>
      </a:lt1>
      <a:dk2>
        <a:srgbClr val="CA005D"/>
      </a:dk2>
      <a:lt2>
        <a:srgbClr val="F6D8E6"/>
      </a:lt2>
      <a:accent1>
        <a:srgbClr val="F9E11E"/>
      </a:accent1>
      <a:accent2>
        <a:srgbClr val="FFB612"/>
      </a:accent2>
      <a:accent3>
        <a:srgbClr val="777C00"/>
      </a:accent3>
      <a:accent4>
        <a:srgbClr val="75D1B5"/>
      </a:accent4>
      <a:accent5>
        <a:srgbClr val="8EC9E7"/>
      </a:accent5>
      <a:accent6>
        <a:srgbClr val="017BC6"/>
      </a:accent6>
      <a:hlink>
        <a:srgbClr val="CA205D"/>
      </a:hlink>
      <a:folHlink>
        <a:srgbClr val="F6D8E6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0808B3F3-159F-4EDB-8FF3-42411BE8ABCD}"/>
    </a:ext>
  </a:extLst>
</a:theme>
</file>

<file path=ppt/theme/theme2.xml><?xml version="1.0" encoding="utf-8"?>
<a:theme xmlns:a="http://schemas.openxmlformats.org/drawingml/2006/main" name="Rijkshuisstijl Paars">
  <a:themeElements>
    <a:clrScheme name="Rijks Paars">
      <a:dk1>
        <a:srgbClr val="000000"/>
      </a:dk1>
      <a:lt1>
        <a:srgbClr val="FFFFFF"/>
      </a:lt1>
      <a:dk2>
        <a:srgbClr val="42145F"/>
      </a:dk2>
      <a:lt2>
        <a:srgbClr val="E2DBE6"/>
      </a:lt2>
      <a:accent1>
        <a:srgbClr val="E17000"/>
      </a:accent1>
      <a:accent2>
        <a:srgbClr val="777C00"/>
      </a:accent2>
      <a:accent3>
        <a:srgbClr val="FFB612"/>
      </a:accent3>
      <a:accent4>
        <a:srgbClr val="94700A"/>
      </a:accent4>
      <a:accent5>
        <a:srgbClr val="F9E11E"/>
      </a:accent5>
      <a:accent6>
        <a:srgbClr val="38870D"/>
      </a:accent6>
      <a:hlink>
        <a:srgbClr val="42145F"/>
      </a:hlink>
      <a:folHlink>
        <a:srgbClr val="C6B7CE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RIJK PPT_RIVM- final versie_format_docgen  -  Alleen-lezen" id="{51EB010B-5F44-4104-9502-ED66FD5B2186}" vid="{D3D20115-AE46-4A9D-B5CB-DB5BD7727E54}"/>
    </a:ext>
  </a:extLst>
</a:theme>
</file>

<file path=ppt/theme/theme3.xml><?xml version="1.0" encoding="utf-8"?>
<a:theme xmlns:a="http://schemas.openxmlformats.org/drawingml/2006/main" name="Office Theme">
  <a:themeElements>
    <a:clrScheme name="IPLO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2B5782"/>
      </a:accent1>
      <a:accent2>
        <a:srgbClr val="265938"/>
      </a:accent2>
      <a:accent3>
        <a:srgbClr val="E07000"/>
      </a:accent3>
      <a:accent4>
        <a:srgbClr val="6BA6D9"/>
      </a:accent4>
      <a:accent5>
        <a:srgbClr val="4EA72E"/>
      </a:accent5>
      <a:accent6>
        <a:srgbClr val="E1EDDB"/>
      </a:accent6>
      <a:hlink>
        <a:srgbClr val="467886"/>
      </a:hlink>
      <a:folHlink>
        <a:srgbClr val="96607D"/>
      </a:folHlink>
    </a:clrScheme>
    <a:fontScheme name="IPLO template">
      <a:majorFont>
        <a:latin typeface="Asap"/>
        <a:ea typeface=""/>
        <a:cs typeface=""/>
      </a:majorFont>
      <a:minorFont>
        <a:latin typeface="Asap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9C343B960B2141AB0C7501552A82B1" ma:contentTypeVersion="2" ma:contentTypeDescription="Een nieuw document maken." ma:contentTypeScope="" ma:versionID="b4d489c80eb827de178a7bd21597fc28">
  <xsd:schema xmlns:xsd="http://www.w3.org/2001/XMLSchema" xmlns:xs="http://www.w3.org/2001/XMLSchema" xmlns:p="http://schemas.microsoft.com/office/2006/metadata/properties" xmlns:ns2="b84ce8f5-0adc-46c0-9494-99564f4bb7cd" targetNamespace="http://schemas.microsoft.com/office/2006/metadata/properties" ma:root="true" ma:fieldsID="726402660c04754c06bfa58bb7ec528d" ns2:_="">
    <xsd:import namespace="b84ce8f5-0adc-46c0-9494-99564f4bb7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4ce8f5-0adc-46c0-9494-99564f4bb7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18AB65B-585D-48AB-B60E-41DA566337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4ce8f5-0adc-46c0-9494-99564f4bb7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B0092C-5AE1-4345-876E-ADC3BBDA4E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6B720B-A6F4-49A8-9556-6386C4FF9D7F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terms/"/>
    <ds:schemaRef ds:uri="http://schemas.openxmlformats.org/package/2006/metadata/core-properties"/>
    <ds:schemaRef ds:uri="b84ce8f5-0adc-46c0-9494-99564f4bb7cd"/>
  </ds:schemaRefs>
</ds:datastoreItem>
</file>

<file path=docMetadata/LabelInfo.xml><?xml version="1.0" encoding="utf-8"?>
<clbl:labelList xmlns:clbl="http://schemas.microsoft.com/office/2020/mipLabelMetadata">
  <clbl:label id="{37276b06-72c2-4081-996b-9af57fe26b63}" enabled="1" method="Standard" siteId="{ac843cea-7a2b-4dc6-9f37-919c3e210fe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 sjabloon Nederlands (1)</Template>
  <TotalTime>4941</TotalTime>
  <Words>1341</Words>
  <Application>Microsoft Office PowerPoint</Application>
  <PresentationFormat>Breedbeeld</PresentationFormat>
  <Paragraphs>252</Paragraphs>
  <Slides>27</Slides>
  <Notes>15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3</vt:i4>
      </vt:variant>
      <vt:variant>
        <vt:lpstr>Diatitels</vt:lpstr>
      </vt:variant>
      <vt:variant>
        <vt:i4>27</vt:i4>
      </vt:variant>
    </vt:vector>
  </HeadingPairs>
  <TitlesOfParts>
    <vt:vector size="39" baseType="lpstr">
      <vt:lpstr>Abadi Extra Light</vt:lpstr>
      <vt:lpstr>Arial</vt:lpstr>
      <vt:lpstr>Asap</vt:lpstr>
      <vt:lpstr>Asap Medium</vt:lpstr>
      <vt:lpstr>Asap SemiBold</vt:lpstr>
      <vt:lpstr>Calibri</vt:lpstr>
      <vt:lpstr>Calibri Light</vt:lpstr>
      <vt:lpstr>Verdana</vt:lpstr>
      <vt:lpstr>Wingdings</vt:lpstr>
      <vt:lpstr>Rijkshuisstijl Robijnrood</vt:lpstr>
      <vt:lpstr>Rijkshuisstijl Paars</vt:lpstr>
      <vt:lpstr>Office Theme</vt:lpstr>
      <vt:lpstr>SCHAKELDAGEN</vt:lpstr>
      <vt:lpstr>Aandachtsgebieden van begin tot eind</vt:lpstr>
      <vt:lpstr>Agenda</vt:lpstr>
      <vt:lpstr>Casus:  bouwen nabij activiteiten met gevaarlijke stoffen</vt:lpstr>
      <vt:lpstr>Handboek Omgevingsveiligheid</vt:lpstr>
      <vt:lpstr>Waar kunnen nog slachtoffers vallen?</vt:lpstr>
      <vt:lpstr>Aandachtsgebieden</vt:lpstr>
      <vt:lpstr>Bepalen aandachtsgebied</vt:lpstr>
      <vt:lpstr>PowerPoint-presentatie</vt:lpstr>
      <vt:lpstr>Oefening ontwikkeling spoorzone</vt:lpstr>
      <vt:lpstr>Bkl artikel 5.15: Groepsrisico</vt:lpstr>
      <vt:lpstr>Wat is een voorschriftengebied?</vt:lpstr>
      <vt:lpstr>Typen gebouwen en locaties</vt:lpstr>
      <vt:lpstr>PowerPoint-presentatie</vt:lpstr>
      <vt:lpstr>Voorbeelden van vragen over aandachtsgebieden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Stappenplan verantwoording groepsrisico</vt:lpstr>
      <vt:lpstr>Maatregelenwiki</vt:lpstr>
      <vt:lpstr>Praktijkvoorbeelden 2026 (meest gebruikt)</vt:lpstr>
      <vt:lpstr>Workshop  Omgevingsveiligheid</vt:lpstr>
      <vt:lpstr>Vragen over aandachtsgebieden?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Handboek Omgevingsveiligheid</dc:title>
  <dc:creator>Jasmijn Otte</dc:creator>
  <cp:lastModifiedBy>Beterams, Manuel (RWS WVL)</cp:lastModifiedBy>
  <cp:revision>85</cp:revision>
  <dcterms:created xsi:type="dcterms:W3CDTF">2024-06-26T11:58:56Z</dcterms:created>
  <dcterms:modified xsi:type="dcterms:W3CDTF">2026-11-04T15:09:38Z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0x010100B49C343B960B2141AB0C7501552A82B1</vt:lpwstr>
  </property>
</Properties>
</file>